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1"/>
  </p:notesMasterIdLst>
  <p:handoutMasterIdLst>
    <p:handoutMasterId r:id="rId22"/>
  </p:handoutMasterIdLst>
  <p:sldIdLst>
    <p:sldId id="278" r:id="rId2"/>
    <p:sldId id="279" r:id="rId3"/>
    <p:sldId id="562" r:id="rId4"/>
    <p:sldId id="403" r:id="rId5"/>
    <p:sldId id="399" r:id="rId6"/>
    <p:sldId id="563" r:id="rId7"/>
    <p:sldId id="426" r:id="rId8"/>
    <p:sldId id="551" r:id="rId9"/>
    <p:sldId id="610" r:id="rId10"/>
    <p:sldId id="484" r:id="rId11"/>
    <p:sldId id="534" r:id="rId12"/>
    <p:sldId id="532" r:id="rId13"/>
    <p:sldId id="498" r:id="rId14"/>
    <p:sldId id="607" r:id="rId15"/>
    <p:sldId id="533" r:id="rId16"/>
    <p:sldId id="615" r:id="rId17"/>
    <p:sldId id="568" r:id="rId18"/>
    <p:sldId id="580" r:id="rId19"/>
    <p:sldId id="581" r:id="rId20"/>
  </p:sldIdLst>
  <p:sldSz cx="9144000" cy="6858000" type="screen4x3"/>
  <p:notesSz cx="6858000" cy="9144000"/>
  <p:custShowLst>
    <p:custShow name="Custom Show 1" id="0">
      <p:sldLst>
        <p:sld r:id="rId2"/>
        <p:sld r:id="rId3"/>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9"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19F"/>
    <a:srgbClr val="233F59"/>
    <a:srgbClr val="A24130"/>
    <a:srgbClr val="29475F"/>
    <a:srgbClr val="8D8D8D"/>
    <a:srgbClr val="243F54"/>
    <a:srgbClr val="B0C534"/>
    <a:srgbClr val="D9A210"/>
    <a:srgbClr val="000000"/>
    <a:srgbClr val="CBD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881" autoAdjust="0"/>
  </p:normalViewPr>
  <p:slideViewPr>
    <p:cSldViewPr snapToGrid="0">
      <p:cViewPr varScale="1">
        <p:scale>
          <a:sx n="133" d="100"/>
          <a:sy n="133" d="100"/>
        </p:scale>
        <p:origin x="1764"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CA" sz="1800" b="1" dirty="0" smtClean="0">
                <a:solidFill>
                  <a:srgbClr val="29475F"/>
                </a:solidFill>
              </a:rPr>
              <a:t>Projected U.S. EMV Migration</a:t>
            </a:r>
            <a:endParaRPr lang="en-CA" sz="1800" b="1" dirty="0">
              <a:solidFill>
                <a:srgbClr val="29475F"/>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EMV-Capable Terminals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3.1666666666666697E-2"/>
                  <c:y val="-3.9846819356711999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4.1666666666666602E-2"/>
                  <c:y val="-3.622438123337459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0.04"/>
                  <c:y val="-2.535706686336219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0.01"/>
                  <c:y val="1.0867314370012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3333333333333301E-3"/>
                  <c:y val="1.8112190616687202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0000000000000101E-2"/>
                  <c:y val="1.44897524933498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0000000000000001E-3"/>
                  <c:y val="2.89795049866996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3333333333333297E-3"/>
                  <c:y val="3.62243812333745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29475F"/>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Sheet1!$B$2:$B$10</c:f>
              <c:numCache>
                <c:formatCode>0%</c:formatCode>
                <c:ptCount val="9"/>
                <c:pt idx="0">
                  <c:v>0.05</c:v>
                </c:pt>
                <c:pt idx="1">
                  <c:v>0.15</c:v>
                </c:pt>
                <c:pt idx="2">
                  <c:v>0.32</c:v>
                </c:pt>
                <c:pt idx="3">
                  <c:v>0.49</c:v>
                </c:pt>
                <c:pt idx="4">
                  <c:v>0.68</c:v>
                </c:pt>
                <c:pt idx="5">
                  <c:v>0.84</c:v>
                </c:pt>
                <c:pt idx="6">
                  <c:v>0.94</c:v>
                </c:pt>
                <c:pt idx="7">
                  <c:v>0.99</c:v>
                </c:pt>
                <c:pt idx="8">
                  <c:v>1</c:v>
                </c:pt>
              </c:numCache>
            </c:numRef>
          </c:val>
          <c:smooth val="0"/>
        </c:ser>
        <c:ser>
          <c:idx val="1"/>
          <c:order val="1"/>
          <c:tx>
            <c:strRef>
              <c:f>Sheet1!$C$1</c:f>
              <c:strCache>
                <c:ptCount val="1"/>
                <c:pt idx="0">
                  <c:v>Credit Card Issuance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5.1666666666666701E-2"/>
                  <c:y val="-7.2448762466749096E-3"/>
                </c:manualLayout>
              </c:layout>
              <c:tx>
                <c:rich>
                  <a:bodyPr/>
                  <a:lstStyle/>
                  <a:p>
                    <a:fld id="{B3D0EAD0-8242-4DD7-9CEC-D977590C34F6}" type="VALUE">
                      <a:rPr lang="en-US">
                        <a:solidFill>
                          <a:srgbClr val="A24130"/>
                        </a:solidFill>
                      </a:rPr>
                      <a:pPr/>
                      <a:t>[VALUE]</a:t>
                    </a:fld>
                    <a:endParaRPr lang="en-CA"/>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1.50000000000001E-2"/>
                  <c:y val="1.811219061668729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83333333333333E-2"/>
                  <c:y val="-3.2601943110037099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6666666666666697E-2"/>
                  <c:y val="-3.6224381233374597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6.3333333333333394E-2"/>
                  <c:y val="-1.44897524933498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3333333333333299E-2"/>
                  <c:y val="-2.53570668633621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A2413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Sheet1!$C$2:$C$10</c:f>
              <c:numCache>
                <c:formatCode>0%</c:formatCode>
                <c:ptCount val="9"/>
                <c:pt idx="0">
                  <c:v>0.01</c:v>
                </c:pt>
                <c:pt idx="1">
                  <c:v>0.03</c:v>
                </c:pt>
                <c:pt idx="2">
                  <c:v>0.31</c:v>
                </c:pt>
                <c:pt idx="3">
                  <c:v>0.57999999999999996</c:v>
                </c:pt>
                <c:pt idx="4">
                  <c:v>0.84</c:v>
                </c:pt>
                <c:pt idx="5">
                  <c:v>0.95</c:v>
                </c:pt>
                <c:pt idx="6">
                  <c:v>1</c:v>
                </c:pt>
              </c:numCache>
            </c:numRef>
          </c:val>
          <c:smooth val="0"/>
        </c:ser>
        <c:dLbls>
          <c:showLegendKey val="0"/>
          <c:showVal val="0"/>
          <c:showCatName val="0"/>
          <c:showSerName val="0"/>
          <c:showPercent val="0"/>
          <c:showBubbleSize val="0"/>
        </c:dLbls>
        <c:marker val="1"/>
        <c:smooth val="0"/>
        <c:axId val="527412248"/>
        <c:axId val="527412640"/>
      </c:lineChart>
      <c:catAx>
        <c:axId val="52741224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smtClean="0">
                    <a:solidFill>
                      <a:srgbClr val="7F919F"/>
                    </a:solidFill>
                  </a:rPr>
                  <a:t>Year</a:t>
                </a:r>
                <a:endParaRPr lang="en-CA" dirty="0">
                  <a:solidFill>
                    <a:srgbClr val="7F919F"/>
                  </a:solidFill>
                </a:endParaRP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7412640"/>
        <c:crosses val="autoZero"/>
        <c:auto val="1"/>
        <c:lblAlgn val="ctr"/>
        <c:lblOffset val="100"/>
        <c:noMultiLvlLbl val="0"/>
      </c:catAx>
      <c:valAx>
        <c:axId val="52741264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CA" dirty="0" smtClean="0">
                    <a:solidFill>
                      <a:srgbClr val="7F919F"/>
                    </a:solidFill>
                  </a:rPr>
                  <a:t>Percentage Adoption</a:t>
                </a:r>
                <a:endParaRPr lang="en-CA" dirty="0">
                  <a:solidFill>
                    <a:srgbClr val="7F919F"/>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7412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12/14/2015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12/14/2015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2175023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3919533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1890413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19</a:t>
            </a:fld>
            <a:endParaRPr lang="en-US" dirty="0"/>
          </a:p>
        </p:txBody>
      </p:sp>
    </p:spTree>
    <p:extLst>
      <p:ext uri="{BB962C8B-B14F-4D97-AF65-F5344CB8AC3E}">
        <p14:creationId xmlns:p14="http://schemas.microsoft.com/office/powerpoint/2010/main" val="100002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51057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503573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3149206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9</a:t>
            </a:fld>
            <a:endParaRPr lang="en-US" dirty="0">
              <a:solidFill>
                <a:srgbClr val="000000"/>
              </a:solidFill>
            </a:endParaRPr>
          </a:p>
        </p:txBody>
      </p:sp>
    </p:spTree>
    <p:extLst>
      <p:ext uri="{BB962C8B-B14F-4D97-AF65-F5344CB8AC3E}">
        <p14:creationId xmlns:p14="http://schemas.microsoft.com/office/powerpoint/2010/main" val="4240903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122197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848750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655404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9055489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7" name="TextBox 6"/>
          <p:cNvSpPr txBox="1"/>
          <p:nvPr userDrawn="1"/>
        </p:nvSpPr>
        <p:spPr>
          <a:xfrm>
            <a:off x="251520" y="1080390"/>
            <a:ext cx="8625780" cy="307777"/>
          </a:xfrm>
          <a:prstGeom prst="rect">
            <a:avLst/>
          </a:prstGeom>
          <a:solidFill>
            <a:schemeClr val="accent1"/>
          </a:solidFill>
        </p:spPr>
        <p:txBody>
          <a:bodyPr wrap="square" rtlCol="0">
            <a:spAutoFit/>
          </a:bodyPr>
          <a:lstStyle/>
          <a:p>
            <a:endParaRPr lang="en-US" sz="1400" b="1" dirty="0">
              <a:solidFill>
                <a:srgbClr val="FFFFFF"/>
              </a:solidFill>
            </a:endParaRPr>
          </a:p>
        </p:txBody>
      </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The following are sample activities</a:t>
            </a:r>
            <a:r>
              <a:rPr lang="en-US" sz="1400" b="1" baseline="0" dirty="0" smtClean="0">
                <a:solidFill>
                  <a:srgbClr val="FFFFFF"/>
                </a:solidFill>
              </a:rPr>
              <a:t> that will be conducted by Info-Tech analysts with your team:</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11542" y="-2998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10203" y="15310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315019" y="12109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776536" y="12109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3150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7765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771936" y="15310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3102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7673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315019" y="12109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776536" y="12109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3150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7765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Introduction">
    <p:spTree>
      <p:nvGrpSpPr>
        <p:cNvPr id="1" name=""/>
        <p:cNvGrpSpPr/>
        <p:nvPr/>
      </p:nvGrpSpPr>
      <p:grpSpPr>
        <a:xfrm>
          <a:off x="0" y="0"/>
          <a:ext cx="0" cy="0"/>
          <a:chOff x="0" y="0"/>
          <a:chExt cx="0" cy="0"/>
        </a:xfrm>
      </p:grpSpPr>
      <p:sp>
        <p:nvSpPr>
          <p:cNvPr id="23" name="Rectangle 22"/>
          <p:cNvSpPr/>
          <p:nvPr userDrawn="1"/>
        </p:nvSpPr>
        <p:spPr>
          <a:xfrm>
            <a:off x="11542" y="-2998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Header (Georgia, 24pt) </a:t>
            </a:r>
            <a:endParaRPr lang="en-CA" dirty="0"/>
          </a:p>
        </p:txBody>
      </p:sp>
    </p:spTree>
    <p:extLst>
      <p:ext uri="{BB962C8B-B14F-4D97-AF65-F5344CB8AC3E}">
        <p14:creationId xmlns:p14="http://schemas.microsoft.com/office/powerpoint/2010/main" val="4276271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11542" y="-2998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smtClean="0"/>
              <a:t>Executive summary (Georgia, 24pt)</a:t>
            </a:r>
            <a:endParaRPr lang="en-US" dirty="0"/>
          </a:p>
        </p:txBody>
      </p:sp>
      <p:sp>
        <p:nvSpPr>
          <p:cNvPr id="9" name="Rectangle 8"/>
          <p:cNvSpPr/>
          <p:nvPr userDrawn="1"/>
        </p:nvSpPr>
        <p:spPr>
          <a:xfrm>
            <a:off x="319236" y="4791242"/>
            <a:ext cx="8501236"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325862" y="1210905"/>
            <a:ext cx="5184000"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317194" y="3596687"/>
            <a:ext cx="5184000"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324048" y="1535364"/>
            <a:ext cx="51353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329894" y="3326751"/>
            <a:ext cx="5129454"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319235" y="4797007"/>
            <a:ext cx="8501237" cy="153093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118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24653" y="1210904"/>
            <a:ext cx="3084068" cy="306000"/>
            <a:chOff x="2281392" y="1844804"/>
            <a:chExt cx="3084068" cy="285749"/>
          </a:xfrm>
          <a:solidFill>
            <a:srgbClr val="B0C534"/>
          </a:solidFill>
        </p:grpSpPr>
        <p:sp>
          <p:nvSpPr>
            <p:cNvPr id="31" name="Round Same Side Corner Rectangle 97"/>
            <p:cNvSpPr/>
            <p:nvPr/>
          </p:nvSpPr>
          <p:spPr>
            <a:xfrm>
              <a:off x="2281392"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70919"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13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38668" y="4839092"/>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161813" y="3643942"/>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68"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tags" Target="../tags/tag5.xml"/><Relationship Id="rId7" Type="http://schemas.openxmlformats.org/officeDocument/2006/relationships/oleObject" Target="../embeddings/oleObject3.bin"/><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notesSlide" Target="../notesSlides/notesSlide6.xml"/><Relationship Id="rId5" Type="http://schemas.openxmlformats.org/officeDocument/2006/relationships/slideLayout" Target="../slideLayouts/slideLayout5.xml"/><Relationship Id="rId4" Type="http://schemas.openxmlformats.org/officeDocument/2006/relationships/tags" Target="../tags/tag6.xml"/><Relationship Id="rId9" Type="http://schemas.openxmlformats.org/officeDocument/2006/relationships/image" Target="../media/image2.wmf"/></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gif"/></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xml"/><Relationship Id="rId6" Type="http://schemas.openxmlformats.org/officeDocument/2006/relationships/image" Target="../media/image2.wmf"/><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image" Target="../media/image31.jpeg"/><Relationship Id="rId4" Type="http://schemas.openxmlformats.org/officeDocument/2006/relationships/image" Target="../media/image30.jpe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14.png"/><Relationship Id="rId4" Type="http://schemas.openxmlformats.org/officeDocument/2006/relationships/image" Target="../media/image37.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hyperlink" Target="mailto:Workshops@InfoTech.com"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1.xml"/><Relationship Id="rId1" Type="http://schemas.openxmlformats.org/officeDocument/2006/relationships/slideLayout" Target="../slideLayouts/slideLayout2.xml"/><Relationship Id="rId5" Type="http://schemas.openxmlformats.org/officeDocument/2006/relationships/slide" Target="slide18.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6.emf"/><Relationship Id="rId5" Type="http://schemas.openxmlformats.org/officeDocument/2006/relationships/oleObject" Target="../embeddings/oleObject1.bin"/><Relationship Id="rId4"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slideLayout" Target="../slideLayouts/slideLayout5.xml"/><Relationship Id="rId7" Type="http://schemas.openxmlformats.org/officeDocument/2006/relationships/chart" Target="../charts/chart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16.emf"/><Relationship Id="rId5" Type="http://schemas.openxmlformats.org/officeDocument/2006/relationships/oleObject" Target="../embeddings/oleObject2.bin"/><Relationship Id="rId4"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905328" y="3068805"/>
            <a:ext cx="7454900" cy="655267"/>
          </a:xfrm>
        </p:spPr>
        <p:txBody>
          <a:bodyPr/>
          <a:lstStyle/>
          <a:p>
            <a:r>
              <a:rPr lang="en-US" dirty="0" smtClean="0"/>
              <a:t>Navigate the EMV Liability Shift</a:t>
            </a:r>
            <a:endParaRPr lang="en-US" dirty="0"/>
          </a:p>
        </p:txBody>
      </p:sp>
      <p:sp>
        <p:nvSpPr>
          <p:cNvPr id="5" name="Tagline"/>
          <p:cNvSpPr>
            <a:spLocks noGrp="1"/>
          </p:cNvSpPr>
          <p:nvPr>
            <p:ph type="body" sz="quarter" idx="16"/>
          </p:nvPr>
        </p:nvSpPr>
        <p:spPr>
          <a:xfrm>
            <a:off x="905328" y="3724072"/>
            <a:ext cx="7467600" cy="508000"/>
          </a:xfrm>
        </p:spPr>
        <p:txBody>
          <a:bodyPr/>
          <a:lstStyle/>
          <a:p>
            <a:r>
              <a:rPr lang="en-US" dirty="0" smtClean="0"/>
              <a:t>Shift your POS payment system into high gear to improve customer experience and reduce payment risk.</a:t>
            </a:r>
            <a:endParaRPr lang="en-US" dirty="0"/>
          </a:p>
        </p:txBody>
      </p:sp>
      <p:pic>
        <p:nvPicPr>
          <p:cNvPr id="8" name="Picture 7"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8147" y="41026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94" name="think-cell Slide" r:id="rId7" imgW="360" imgH="360" progId="TCLayout.ActiveDocument.1">
                  <p:embed/>
                </p:oleObj>
              </mc:Choice>
              <mc:Fallback>
                <p:oleObj name="think-cell Slide" r:id="rId7" imgW="360" imgH="360" progId="TCLayout.ActiveDocument.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7" name="Rounded Rectangle 6"/>
          <p:cNvSpPr/>
          <p:nvPr>
            <p:custDataLst>
              <p:tags r:id="rId3"/>
            </p:custDataLst>
          </p:nvPr>
        </p:nvSpPr>
        <p:spPr>
          <a:xfrm rot="10800000">
            <a:off x="320040" y="4937760"/>
            <a:ext cx="8535570" cy="365760"/>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algn="l"/>
            <a:endParaRPr lang="en-CA" b="1" i="1" dirty="0">
              <a:solidFill>
                <a:srgbClr val="333333"/>
              </a:solidFill>
            </a:endParaRPr>
          </a:p>
        </p:txBody>
      </p:sp>
      <p:sp>
        <p:nvSpPr>
          <p:cNvPr id="2" name="Title 1"/>
          <p:cNvSpPr>
            <a:spLocks noGrp="1"/>
          </p:cNvSpPr>
          <p:nvPr>
            <p:ph type="title"/>
            <p:custDataLst>
              <p:tags r:id="rId4"/>
            </p:custDataLst>
          </p:nvPr>
        </p:nvSpPr>
        <p:spPr/>
        <p:txBody>
          <a:bodyPr/>
          <a:lstStyle/>
          <a:p>
            <a:r>
              <a:rPr lang="en-US" dirty="0" smtClean="0"/>
              <a:t>Learn the difference between EMV and Magnetic Stripe </a:t>
            </a:r>
            <a:r>
              <a:rPr lang="en-US" dirty="0"/>
              <a:t>t</a:t>
            </a:r>
            <a:r>
              <a:rPr lang="en-US" dirty="0" smtClean="0"/>
              <a:t>ransactions to gain deeper insight into EMV’s importance</a:t>
            </a:r>
            <a:endParaRPr lang="en-US" dirty="0"/>
          </a:p>
        </p:txBody>
      </p:sp>
      <p:grpSp>
        <p:nvGrpSpPr>
          <p:cNvPr id="8" name="Group 59"/>
          <p:cNvGrpSpPr/>
          <p:nvPr/>
        </p:nvGrpSpPr>
        <p:grpSpPr>
          <a:xfrm>
            <a:off x="342901" y="5167297"/>
            <a:ext cx="8447300" cy="876315"/>
            <a:chOff x="251519" y="5398135"/>
            <a:chExt cx="7433949" cy="876315"/>
          </a:xfrm>
        </p:grpSpPr>
        <p:sp>
          <p:nvSpPr>
            <p:cNvPr id="9" name="Round Same Side Corner Rectangle 97"/>
            <p:cNvSpPr/>
            <p:nvPr/>
          </p:nvSpPr>
          <p:spPr>
            <a:xfrm>
              <a:off x="251519" y="5398135"/>
              <a:ext cx="7433949"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sp>
          <p:nvSpPr>
            <p:cNvPr id="11" name="Text Placeholder 12"/>
            <p:cNvSpPr txBox="1">
              <a:spLocks/>
            </p:cNvSpPr>
            <p:nvPr/>
          </p:nvSpPr>
          <p:spPr>
            <a:xfrm>
              <a:off x="251519" y="5691040"/>
              <a:ext cx="7433948" cy="583410"/>
            </a:xfrm>
            <a:prstGeom prst="rect">
              <a:avLst/>
            </a:prstGeom>
            <a:ln w="25400">
              <a:solidFill>
                <a:schemeClr val="accent2"/>
              </a:solid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a:t>As gaming and hospitality industries focus on customer service, it becomes increasingly </a:t>
              </a:r>
              <a:r>
                <a:rPr lang="en-CA" dirty="0" smtClean="0"/>
                <a:t>important </a:t>
              </a:r>
              <a:r>
                <a:rPr lang="en-CA" dirty="0"/>
                <a:t>to ensure that </a:t>
              </a:r>
              <a:r>
                <a:rPr lang="en-CA" dirty="0" smtClean="0"/>
                <a:t>customers </a:t>
              </a:r>
              <a:r>
                <a:rPr lang="en-CA" dirty="0"/>
                <a:t>have a positive experience with </a:t>
              </a:r>
              <a:r>
                <a:rPr lang="en-CA" dirty="0" smtClean="0"/>
                <a:t>payment </a:t>
              </a:r>
              <a:r>
                <a:rPr lang="en-CA" dirty="0"/>
                <a:t>technologies, regardless of the country they are in or </a:t>
              </a:r>
              <a:r>
                <a:rPr lang="en-CA" dirty="0" smtClean="0"/>
                <a:t>from. </a:t>
              </a:r>
              <a:endParaRPr lang="en-CA" dirty="0"/>
            </a:p>
          </p:txBody>
        </p:sp>
      </p:grpSp>
      <p:graphicFrame>
        <p:nvGraphicFramePr>
          <p:cNvPr id="5" name="Table 4"/>
          <p:cNvGraphicFramePr>
            <a:graphicFrameLocks noGrp="1"/>
          </p:cNvGraphicFramePr>
          <p:nvPr>
            <p:extLst>
              <p:ext uri="{D42A27DB-BD31-4B8C-83A1-F6EECF244321}">
                <p14:modId xmlns:p14="http://schemas.microsoft.com/office/powerpoint/2010/main" val="377007483"/>
              </p:ext>
            </p:extLst>
          </p:nvPr>
        </p:nvGraphicFramePr>
        <p:xfrm>
          <a:off x="332248" y="1210072"/>
          <a:ext cx="8460000" cy="3839206"/>
        </p:xfrm>
        <a:graphic>
          <a:graphicData uri="http://schemas.openxmlformats.org/drawingml/2006/table">
            <a:tbl>
              <a:tblPr firstRow="1" bandRow="1">
                <a:tableStyleId>{5C22544A-7EE6-4342-B048-85BDC9FD1C3A}</a:tableStyleId>
              </a:tblPr>
              <a:tblGrid>
                <a:gridCol w="1346200"/>
                <a:gridCol w="7113800"/>
              </a:tblGrid>
              <a:tr h="682524">
                <a:tc>
                  <a:txBody>
                    <a:bodyPr/>
                    <a:lstStyle/>
                    <a:p>
                      <a:r>
                        <a:rPr lang="en-CA" sz="1200" b="1" dirty="0" smtClean="0">
                          <a:solidFill>
                            <a:schemeClr val="bg1"/>
                          </a:solidFill>
                        </a:rPr>
                        <a:t>Chip and Choice</a:t>
                      </a:r>
                      <a:endParaRPr lang="en-CA" sz="1200" b="1" dirty="0">
                        <a:solidFill>
                          <a:schemeClr val="bg1"/>
                        </a:solidFill>
                      </a:endParaRPr>
                    </a:p>
                  </a:txBody>
                  <a:tcPr anchor="ctr">
                    <a:lnL w="12700" cmpd="sng">
                      <a:noFill/>
                    </a:lnL>
                    <a:lnR w="28575" cap="flat" cmpd="sng" algn="ctr">
                      <a:noFill/>
                      <a:prstDash val="solid"/>
                      <a:round/>
                      <a:headEnd type="none" w="med" len="med"/>
                      <a:tailEnd type="none" w="med" len="med"/>
                    </a:lnR>
                    <a:lnT w="12700" cmpd="sng">
                      <a:noFill/>
                    </a:lnT>
                    <a:lnB w="28575" cap="flat" cmpd="sng" algn="ctr">
                      <a:solidFill>
                        <a:srgbClr val="7F919F"/>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buFont typeface="Arial" panose="020B0604020202020204" pitchFamily="34" charset="0"/>
                        <a:buChar char="•"/>
                      </a:pPr>
                      <a:r>
                        <a:rPr lang="en-CA" sz="1200" b="0" dirty="0" smtClean="0">
                          <a:solidFill>
                            <a:schemeClr val="tx1"/>
                          </a:solidFill>
                        </a:rPr>
                        <a:t>Refers to four types of cardholder verification</a:t>
                      </a:r>
                      <a:r>
                        <a:rPr lang="en-CA" sz="1200" b="0" baseline="0" dirty="0" smtClean="0">
                          <a:solidFill>
                            <a:schemeClr val="tx1"/>
                          </a:solidFill>
                        </a:rPr>
                        <a:t> methods: </a:t>
                      </a:r>
                      <a:r>
                        <a:rPr lang="en-US" sz="1200" b="0" dirty="0" smtClean="0">
                          <a:solidFill>
                            <a:schemeClr val="tx1"/>
                          </a:solidFill>
                        </a:rPr>
                        <a:t>Online PIN, Offline PIN, Signature, and None</a:t>
                      </a:r>
                    </a:p>
                  </a:txBody>
                  <a:tcPr anchor="ctr">
                    <a:lnL w="28575" cap="flat" cmpd="sng" algn="ctr">
                      <a:noFill/>
                      <a:prstDash val="solid"/>
                      <a:round/>
                      <a:headEnd type="none" w="med" len="med"/>
                      <a:tailEnd type="none" w="med" len="med"/>
                    </a:lnL>
                    <a:lnB w="28575" cap="flat" cmpd="sng" algn="ctr">
                      <a:solidFill>
                        <a:srgbClr val="7F919F"/>
                      </a:solidFill>
                      <a:prstDash val="solid"/>
                      <a:round/>
                      <a:headEnd type="none" w="med" len="med"/>
                      <a:tailEnd type="none" w="med" len="med"/>
                    </a:lnB>
                    <a:solidFill>
                      <a:schemeClr val="bg1"/>
                    </a:solidFill>
                  </a:tcPr>
                </a:tc>
              </a:tr>
              <a:tr h="2111493">
                <a:tc>
                  <a:txBody>
                    <a:bodyPr/>
                    <a:lstStyle/>
                    <a:p>
                      <a:r>
                        <a:rPr lang="en-CA" sz="1200" b="1" dirty="0" smtClean="0">
                          <a:solidFill>
                            <a:schemeClr val="bg1"/>
                          </a:solidFill>
                        </a:rPr>
                        <a:t>EMV</a:t>
                      </a:r>
                      <a:endParaRPr lang="en-CA" sz="1200" b="1" dirty="0">
                        <a:solidFill>
                          <a:schemeClr val="bg1"/>
                        </a:solidFill>
                      </a:endParaRPr>
                    </a:p>
                  </a:txBody>
                  <a:tcPr anchor="ctr">
                    <a:lnL w="12700" cmpd="sng">
                      <a:noFill/>
                    </a:lnL>
                    <a:lnR w="28575" cap="flat" cmpd="sng" algn="ctr">
                      <a:noFill/>
                      <a:prstDash val="solid"/>
                      <a:round/>
                      <a:headEnd type="none" w="med" len="med"/>
                      <a:tailEnd type="none" w="med" len="med"/>
                    </a:lnR>
                    <a:lnT w="28575" cap="flat" cmpd="sng" algn="ctr">
                      <a:solidFill>
                        <a:srgbClr val="7F919F"/>
                      </a:solidFill>
                      <a:prstDash val="solid"/>
                      <a:round/>
                      <a:headEnd type="none" w="med" len="med"/>
                      <a:tailEnd type="none" w="med" len="med"/>
                    </a:lnT>
                    <a:lnB w="28575" cap="flat" cmpd="sng" algn="ctr">
                      <a:solidFill>
                        <a:srgbClr val="7F919F"/>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marR="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b="0" dirty="0" smtClean="0">
                          <a:solidFill>
                            <a:schemeClr val="tx1"/>
                          </a:solidFill>
                        </a:rPr>
                        <a:t>Based on strong symmetric and asymmetric chip cryptography and elaborate key management.</a:t>
                      </a:r>
                    </a:p>
                    <a:p>
                      <a:pPr marL="171450" marR="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t>An important aspect of EMV is its use of dynamic data. Each transaction carries a unique “stamp” which prevents the transaction data from being fraudulently reused, even if it is stolen from a merchant’s or processor’s database.</a:t>
                      </a:r>
                      <a:r>
                        <a:rPr lang="en-US" sz="1200" baseline="0" dirty="0" smtClean="0"/>
                        <a:t> D</a:t>
                      </a:r>
                      <a:r>
                        <a:rPr lang="en-US" sz="1200" dirty="0" smtClean="0"/>
                        <a:t>ynamic data is only useful for the transaction it represents.</a:t>
                      </a:r>
                    </a:p>
                    <a:p>
                      <a:pPr marL="171450" marR="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t>EMV-compliant transactions are often referred to as "Chip and PIN" because it</a:t>
                      </a:r>
                      <a:r>
                        <a:rPr lang="fr-FR" sz="1200" dirty="0" smtClean="0"/>
                        <a:t>’</a:t>
                      </a:r>
                      <a:r>
                        <a:rPr lang="en-US" sz="1200" dirty="0" smtClean="0"/>
                        <a:t>s the method in use throughout the world and PIN entry is required to verify the customer is the genuine cardholder. </a:t>
                      </a:r>
                    </a:p>
                  </a:txBody>
                  <a:tcPr anchor="ctr">
                    <a:lnL w="28575" cap="flat" cmpd="sng" algn="ctr">
                      <a:noFill/>
                      <a:prstDash val="solid"/>
                      <a:round/>
                      <a:headEnd type="none" w="med" len="med"/>
                      <a:tailEnd type="none" w="med" len="med"/>
                    </a:lnL>
                    <a:lnT w="28575" cap="flat" cmpd="sng" algn="ctr">
                      <a:solidFill>
                        <a:srgbClr val="7F919F"/>
                      </a:solidFill>
                      <a:prstDash val="solid"/>
                      <a:round/>
                      <a:headEnd type="none" w="med" len="med"/>
                      <a:tailEnd type="none" w="med" len="med"/>
                    </a:lnT>
                    <a:lnB w="28575" cap="flat" cmpd="sng" algn="ctr">
                      <a:solidFill>
                        <a:srgbClr val="7F919F"/>
                      </a:solidFill>
                      <a:prstDash val="solid"/>
                      <a:round/>
                      <a:headEnd type="none" w="med" len="med"/>
                      <a:tailEnd type="none" w="med" len="med"/>
                    </a:lnB>
                    <a:solidFill>
                      <a:schemeClr val="bg1">
                        <a:lumMod val="85000"/>
                      </a:schemeClr>
                    </a:solidFill>
                  </a:tcPr>
                </a:tc>
              </a:tr>
              <a:tr h="1045189">
                <a:tc>
                  <a:txBody>
                    <a:bodyPr/>
                    <a:lstStyle/>
                    <a:p>
                      <a:r>
                        <a:rPr lang="en-CA" sz="1200" b="1" dirty="0" smtClean="0">
                          <a:solidFill>
                            <a:schemeClr val="bg1"/>
                          </a:solidFill>
                        </a:rPr>
                        <a:t>EMV vs Magnetic Stripe Transactions</a:t>
                      </a:r>
                      <a:endParaRPr lang="en-CA" sz="1200" b="1" dirty="0">
                        <a:solidFill>
                          <a:schemeClr val="bg1"/>
                        </a:solidFill>
                      </a:endParaRPr>
                    </a:p>
                  </a:txBody>
                  <a:tcPr anchor="ctr">
                    <a:lnR w="28575" cap="flat" cmpd="sng" algn="ctr">
                      <a:noFill/>
                      <a:prstDash val="solid"/>
                      <a:round/>
                      <a:headEnd type="none" w="med" len="med"/>
                      <a:tailEnd type="none" w="med" len="med"/>
                    </a:lnR>
                    <a:lnT w="28575" cap="flat" cmpd="sng" algn="ctr">
                      <a:solidFill>
                        <a:srgbClr val="7F919F"/>
                      </a:solidFill>
                      <a:prstDash val="solid"/>
                      <a:round/>
                      <a:headEnd type="none" w="med" len="med"/>
                      <a:tailEnd type="none" w="med" len="med"/>
                    </a:lnT>
                    <a:solidFill>
                      <a:srgbClr val="243F54"/>
                    </a:solidFill>
                  </a:tcPr>
                </a:tc>
                <a:tc>
                  <a:txBody>
                    <a:bodyPr/>
                    <a:lstStyle/>
                    <a:p>
                      <a:pPr marL="171450" marR="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t>Magnetic stripe cards typically track two pieces of data containing the card number and expiry date.</a:t>
                      </a:r>
                    </a:p>
                    <a:p>
                      <a:pPr marL="171450" marR="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1200" dirty="0" smtClean="0"/>
                        <a:t>Every chip card transaction exchanges dozens of pieces of information.</a:t>
                      </a:r>
                      <a:r>
                        <a:rPr lang="en-US" sz="1200" baseline="0" dirty="0" smtClean="0"/>
                        <a:t> </a:t>
                      </a:r>
                      <a:r>
                        <a:rPr lang="en-US" sz="1200" dirty="0" smtClean="0"/>
                        <a:t>This requires the terminal to perform many stages of processing that is more complex than stripe technology.</a:t>
                      </a:r>
                    </a:p>
                  </a:txBody>
                  <a:tcPr anchor="ctr">
                    <a:lnL w="28575" cap="flat" cmpd="sng" algn="ctr">
                      <a:noFill/>
                      <a:prstDash val="solid"/>
                      <a:round/>
                      <a:headEnd type="none" w="med" len="med"/>
                      <a:tailEnd type="none" w="med" len="med"/>
                    </a:lnL>
                    <a:lnT w="28575" cap="flat" cmpd="sng" algn="ctr">
                      <a:solidFill>
                        <a:srgbClr val="7F919F"/>
                      </a:solidFill>
                      <a:prstDash val="solid"/>
                      <a:round/>
                      <a:headEnd type="none" w="med" len="med"/>
                      <a:tailEnd type="none" w="med" len="med"/>
                    </a:lnT>
                    <a:solidFill>
                      <a:schemeClr val="bg1"/>
                    </a:solidFill>
                  </a:tcPr>
                </a:tc>
              </a:tr>
            </a:tbl>
          </a:graphicData>
        </a:graphic>
      </p:graphicFrame>
      <p:pic>
        <p:nvPicPr>
          <p:cNvPr id="13" name="Picture 44" descr="insight-sm.wmf"/>
          <p:cNvPicPr>
            <a:picLocks noChangeAspect="1"/>
          </p:cNvPicPr>
          <p:nvPr/>
        </p:nvPicPr>
        <p:blipFill>
          <a:blip r:embed="rId9" cstate="print"/>
          <a:stretch>
            <a:fillRect/>
          </a:stretch>
        </p:blipFill>
        <p:spPr>
          <a:xfrm>
            <a:off x="8462906" y="5220171"/>
            <a:ext cx="240000" cy="180000"/>
          </a:xfrm>
          <a:prstGeom prst="rect">
            <a:avLst/>
          </a:prstGeom>
          <a:solidFill>
            <a:schemeClr val="accent2"/>
          </a:solidFill>
          <a:ln w="25400">
            <a:solidFill>
              <a:schemeClr val="accent2"/>
            </a:solidFill>
          </a:ln>
        </p:spPr>
      </p:pic>
    </p:spTree>
    <p:extLst>
      <p:ext uri="{BB962C8B-B14F-4D97-AF65-F5344CB8AC3E}">
        <p14:creationId xmlns:p14="http://schemas.microsoft.com/office/powerpoint/2010/main" val="3866759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Understand your new acquirer contract terms to gain insight into the liability shift changes</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368" y="1948147"/>
            <a:ext cx="1397908" cy="428494"/>
          </a:xfrm>
          <a:prstGeom prst="rect">
            <a:avLst/>
          </a:prstGeom>
          <a:ln>
            <a:noFill/>
          </a:ln>
          <a:effectLst/>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17362" y="1842305"/>
            <a:ext cx="1287114" cy="724216"/>
          </a:xfrm>
          <a:prstGeom prst="rect">
            <a:avLst/>
          </a:prstGeom>
          <a:ln>
            <a:noFill/>
          </a:ln>
          <a:effectLst/>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32392" y="1783701"/>
            <a:ext cx="838425" cy="838425"/>
          </a:xfrm>
          <a:prstGeom prst="rect">
            <a:avLst/>
          </a:prstGeom>
          <a:ln>
            <a:noFill/>
          </a:ln>
          <a:effectLst/>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9271" y="1730566"/>
            <a:ext cx="1791154" cy="988223"/>
          </a:xfrm>
          <a:prstGeom prst="rect">
            <a:avLst/>
          </a:prstGeom>
          <a:ln>
            <a:noFill/>
          </a:ln>
          <a:effectLst/>
        </p:spPr>
      </p:pic>
      <p:sp>
        <p:nvSpPr>
          <p:cNvPr id="10" name="Rectangle 9"/>
          <p:cNvSpPr/>
          <p:nvPr/>
        </p:nvSpPr>
        <p:spPr>
          <a:xfrm>
            <a:off x="2507010" y="2664659"/>
            <a:ext cx="1955800" cy="241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p:nvSpPr>
        <p:spPr>
          <a:xfrm>
            <a:off x="6593235" y="2655388"/>
            <a:ext cx="1955800" cy="241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Rectangle 11"/>
          <p:cNvSpPr/>
          <p:nvPr/>
        </p:nvSpPr>
        <p:spPr>
          <a:xfrm>
            <a:off x="531362" y="2682489"/>
            <a:ext cx="1975648" cy="2123658"/>
          </a:xfrm>
          <a:prstGeom prst="rect">
            <a:avLst/>
          </a:prstGeom>
        </p:spPr>
        <p:txBody>
          <a:bodyPr wrap="square">
            <a:spAutoFit/>
          </a:bodyPr>
          <a:lstStyle/>
          <a:p>
            <a:r>
              <a:rPr lang="en-US" sz="1200" b="1" dirty="0" smtClean="0">
                <a:solidFill>
                  <a:schemeClr val="dk1"/>
                </a:solidFill>
              </a:rPr>
              <a:t>October 1</a:t>
            </a:r>
            <a:r>
              <a:rPr lang="en-US" sz="1200" b="1" baseline="30000" dirty="0" smtClean="0">
                <a:solidFill>
                  <a:schemeClr val="dk1"/>
                </a:solidFill>
              </a:rPr>
              <a:t>st</a:t>
            </a:r>
            <a:r>
              <a:rPr lang="en-US" sz="1200" b="1" dirty="0" smtClean="0">
                <a:solidFill>
                  <a:schemeClr val="dk1"/>
                </a:solidFill>
              </a:rPr>
              <a:t>, 2015: </a:t>
            </a:r>
            <a:endParaRPr lang="en-US" sz="1200" b="1" dirty="0"/>
          </a:p>
          <a:p>
            <a:r>
              <a:rPr lang="en-US" sz="1200" dirty="0">
                <a:solidFill>
                  <a:schemeClr val="dk1"/>
                </a:solidFill>
              </a:rPr>
              <a:t>The </a:t>
            </a:r>
            <a:r>
              <a:rPr lang="en-US" sz="1200" b="1" i="1" dirty="0">
                <a:solidFill>
                  <a:srgbClr val="29475F"/>
                </a:solidFill>
              </a:rPr>
              <a:t>party that is the cause of a contact chip transaction not occurring will be financially liable </a:t>
            </a:r>
            <a:r>
              <a:rPr lang="en-US" sz="1200" dirty="0">
                <a:solidFill>
                  <a:schemeClr val="dk1"/>
                </a:solidFill>
              </a:rPr>
              <a:t>for any resulting card present counterfeit fraud losses. Does not include automated fuel dispensers (AFD). </a:t>
            </a:r>
            <a:endParaRPr lang="en-US" sz="1200" dirty="0"/>
          </a:p>
        </p:txBody>
      </p:sp>
      <p:sp>
        <p:nvSpPr>
          <p:cNvPr id="13" name="Rectangle 12"/>
          <p:cNvSpPr/>
          <p:nvPr/>
        </p:nvSpPr>
        <p:spPr>
          <a:xfrm>
            <a:off x="2507010" y="2665682"/>
            <a:ext cx="1955800" cy="2308324"/>
          </a:xfrm>
          <a:prstGeom prst="rect">
            <a:avLst/>
          </a:prstGeom>
        </p:spPr>
        <p:txBody>
          <a:bodyPr wrap="square">
            <a:spAutoFit/>
          </a:bodyPr>
          <a:lstStyle/>
          <a:p>
            <a:pPr>
              <a:defRPr/>
            </a:pPr>
            <a:r>
              <a:rPr lang="en-US" sz="1200" b="1" dirty="0">
                <a:solidFill>
                  <a:schemeClr val="dk1"/>
                </a:solidFill>
              </a:rPr>
              <a:t>October </a:t>
            </a:r>
            <a:r>
              <a:rPr lang="en-US" sz="1200" b="1" dirty="0" smtClean="0">
                <a:solidFill>
                  <a:schemeClr val="dk1"/>
                </a:solidFill>
              </a:rPr>
              <a:t>1</a:t>
            </a:r>
            <a:r>
              <a:rPr lang="en-US" sz="1200" b="1" baseline="30000" dirty="0" smtClean="0">
                <a:solidFill>
                  <a:schemeClr val="dk1"/>
                </a:solidFill>
              </a:rPr>
              <a:t>st</a:t>
            </a:r>
            <a:r>
              <a:rPr lang="en-US" sz="1200" b="1" dirty="0" smtClean="0">
                <a:solidFill>
                  <a:schemeClr val="dk1"/>
                </a:solidFill>
              </a:rPr>
              <a:t>, 2015:</a:t>
            </a:r>
            <a:r>
              <a:rPr lang="en-US" sz="1200" dirty="0">
                <a:solidFill>
                  <a:schemeClr val="dk1"/>
                </a:solidFill>
              </a:rPr>
              <a:t/>
            </a:r>
            <a:br>
              <a:rPr lang="en-US" sz="1200" dirty="0">
                <a:solidFill>
                  <a:schemeClr val="dk1"/>
                </a:solidFill>
              </a:rPr>
            </a:br>
            <a:r>
              <a:rPr lang="en-US" sz="1200" dirty="0">
                <a:solidFill>
                  <a:schemeClr val="dk1"/>
                </a:solidFill>
              </a:rPr>
              <a:t>MC ADC relief takes effect (100%). </a:t>
            </a:r>
            <a:r>
              <a:rPr lang="en-US" sz="1200" b="1" i="1" dirty="0">
                <a:solidFill>
                  <a:srgbClr val="29475F"/>
                </a:solidFill>
              </a:rPr>
              <a:t>If at least 95% of MasterCard transactions originate from EMV-compliant POS terminals, the merchant is relieved of 100% of ADC penalties</a:t>
            </a:r>
            <a:r>
              <a:rPr lang="en-US" sz="1200" dirty="0">
                <a:solidFill>
                  <a:schemeClr val="dk1"/>
                </a:solidFill>
              </a:rPr>
              <a:t>. MC liability hierarchy takes effect (excluding AFD). </a:t>
            </a:r>
            <a:endParaRPr lang="en-US" sz="1200" dirty="0"/>
          </a:p>
        </p:txBody>
      </p:sp>
      <p:sp>
        <p:nvSpPr>
          <p:cNvPr id="14" name="Rectangle 13"/>
          <p:cNvSpPr/>
          <p:nvPr/>
        </p:nvSpPr>
        <p:spPr>
          <a:xfrm>
            <a:off x="4462810" y="2670937"/>
            <a:ext cx="2130425" cy="1938992"/>
          </a:xfrm>
          <a:prstGeom prst="rect">
            <a:avLst/>
          </a:prstGeom>
        </p:spPr>
        <p:txBody>
          <a:bodyPr wrap="square">
            <a:spAutoFit/>
          </a:bodyPr>
          <a:lstStyle/>
          <a:p>
            <a:pPr>
              <a:defRPr/>
            </a:pPr>
            <a:r>
              <a:rPr lang="en-US" sz="1200" b="1" dirty="0" smtClean="0">
                <a:solidFill>
                  <a:schemeClr val="dk1"/>
                </a:solidFill>
              </a:rPr>
              <a:t>October 16</a:t>
            </a:r>
            <a:r>
              <a:rPr lang="en-US" sz="1200" b="1" baseline="30000" dirty="0" smtClean="0">
                <a:solidFill>
                  <a:schemeClr val="dk1"/>
                </a:solidFill>
              </a:rPr>
              <a:t>th</a:t>
            </a:r>
            <a:r>
              <a:rPr lang="en-US" sz="1200" b="1" dirty="0" smtClean="0">
                <a:solidFill>
                  <a:schemeClr val="dk1"/>
                </a:solidFill>
              </a:rPr>
              <a:t>, 2015: </a:t>
            </a:r>
            <a:r>
              <a:rPr lang="en-US" sz="1200" dirty="0">
                <a:solidFill>
                  <a:schemeClr val="dk1"/>
                </a:solidFill>
              </a:rPr>
              <a:t>American Express will institute a fraud liability shift (FLS) policy that will </a:t>
            </a:r>
            <a:r>
              <a:rPr lang="en-US" sz="1200" b="1" i="1" dirty="0">
                <a:solidFill>
                  <a:srgbClr val="29475F"/>
                </a:solidFill>
              </a:rPr>
              <a:t>transfer liability for certain types of fraudulent transactions away from the party that has the most secure form of EMV technology. </a:t>
            </a:r>
          </a:p>
        </p:txBody>
      </p:sp>
      <p:sp>
        <p:nvSpPr>
          <p:cNvPr id="15" name="Rectangle 14"/>
          <p:cNvSpPr/>
          <p:nvPr/>
        </p:nvSpPr>
        <p:spPr>
          <a:xfrm>
            <a:off x="6593235" y="2651959"/>
            <a:ext cx="1955800" cy="1754326"/>
          </a:xfrm>
          <a:prstGeom prst="rect">
            <a:avLst/>
          </a:prstGeom>
        </p:spPr>
        <p:txBody>
          <a:bodyPr wrap="square">
            <a:spAutoFit/>
          </a:bodyPr>
          <a:lstStyle/>
          <a:p>
            <a:pPr>
              <a:defRPr/>
            </a:pPr>
            <a:r>
              <a:rPr lang="en-US" sz="1200" b="1" dirty="0">
                <a:solidFill>
                  <a:schemeClr val="dk1"/>
                </a:solidFill>
              </a:rPr>
              <a:t>October </a:t>
            </a:r>
            <a:r>
              <a:rPr lang="en-US" sz="1200" b="1" dirty="0" smtClean="0">
                <a:solidFill>
                  <a:schemeClr val="dk1"/>
                </a:solidFill>
              </a:rPr>
              <a:t>1</a:t>
            </a:r>
            <a:r>
              <a:rPr lang="en-US" sz="1200" b="1" baseline="30000" dirty="0" smtClean="0">
                <a:solidFill>
                  <a:schemeClr val="dk1"/>
                </a:solidFill>
              </a:rPr>
              <a:t>st</a:t>
            </a:r>
            <a:r>
              <a:rPr lang="en-US" sz="1200" b="1" dirty="0" smtClean="0">
                <a:solidFill>
                  <a:schemeClr val="dk1"/>
                </a:solidFill>
              </a:rPr>
              <a:t>, 2015: </a:t>
            </a:r>
            <a:r>
              <a:rPr lang="en-US" sz="1200" dirty="0">
                <a:solidFill>
                  <a:schemeClr val="dk1"/>
                </a:solidFill>
              </a:rPr>
              <a:t>Discover will institute </a:t>
            </a:r>
            <a:r>
              <a:rPr lang="en-US" sz="1200" dirty="0" smtClean="0">
                <a:solidFill>
                  <a:schemeClr val="dk1"/>
                </a:solidFill>
              </a:rPr>
              <a:t>an </a:t>
            </a:r>
            <a:r>
              <a:rPr lang="en-US" sz="1200" dirty="0">
                <a:solidFill>
                  <a:schemeClr val="dk1"/>
                </a:solidFill>
              </a:rPr>
              <a:t>FLS. This FLS policy will be a risk-based payments hierarchy that </a:t>
            </a:r>
            <a:r>
              <a:rPr lang="en-US" sz="1200" b="1" i="1" dirty="0">
                <a:solidFill>
                  <a:srgbClr val="29475F"/>
                </a:solidFill>
              </a:rPr>
              <a:t>benefits the party that leverages the highest level of available </a:t>
            </a:r>
            <a:r>
              <a:rPr lang="en-US" sz="1200" b="1" i="1" dirty="0" smtClean="0">
                <a:solidFill>
                  <a:srgbClr val="29475F"/>
                </a:solidFill>
              </a:rPr>
              <a:t>payment </a:t>
            </a:r>
            <a:r>
              <a:rPr lang="en-US" sz="1200" b="1" i="1" dirty="0">
                <a:solidFill>
                  <a:srgbClr val="29475F"/>
                </a:solidFill>
              </a:rPr>
              <a:t>security. </a:t>
            </a:r>
          </a:p>
        </p:txBody>
      </p:sp>
      <p:cxnSp>
        <p:nvCxnSpPr>
          <p:cNvPr id="17" name="Straight Connector 16"/>
          <p:cNvCxnSpPr/>
          <p:nvPr/>
        </p:nvCxnSpPr>
        <p:spPr>
          <a:xfrm>
            <a:off x="2507010" y="1783311"/>
            <a:ext cx="0" cy="327600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462810" y="1798812"/>
            <a:ext cx="0" cy="327600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6596104" y="1783311"/>
            <a:ext cx="0" cy="327600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grpSp>
        <p:nvGrpSpPr>
          <p:cNvPr id="24" name="Group 59"/>
          <p:cNvGrpSpPr/>
          <p:nvPr/>
        </p:nvGrpSpPr>
        <p:grpSpPr>
          <a:xfrm>
            <a:off x="342901" y="5167297"/>
            <a:ext cx="8447300" cy="876315"/>
            <a:chOff x="251519" y="5398135"/>
            <a:chExt cx="7433949" cy="876315"/>
          </a:xfrm>
        </p:grpSpPr>
        <p:sp>
          <p:nvSpPr>
            <p:cNvPr id="25" name="Round Same Side Corner Rectangle 97"/>
            <p:cNvSpPr/>
            <p:nvPr/>
          </p:nvSpPr>
          <p:spPr>
            <a:xfrm>
              <a:off x="251519" y="5398135"/>
              <a:ext cx="7433949"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sp>
          <p:nvSpPr>
            <p:cNvPr id="27" name="Text Placeholder 12"/>
            <p:cNvSpPr txBox="1">
              <a:spLocks/>
            </p:cNvSpPr>
            <p:nvPr/>
          </p:nvSpPr>
          <p:spPr>
            <a:xfrm>
              <a:off x="251519" y="5691040"/>
              <a:ext cx="7433948" cy="583410"/>
            </a:xfrm>
            <a:prstGeom prst="rect">
              <a:avLst/>
            </a:prstGeom>
            <a:ln w="25400">
              <a:solidFill>
                <a:schemeClr val="accent2"/>
              </a:solid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smtClean="0"/>
                <a:t>The earlier you leverage contact chip transactions, the likelier you are to reduce fraud charge issues, and to mitigate problems associated with debugging and testing that could increase the likelihood of liability charges. However, check your contract with the issuer; if there are no terms regarding a liability shift, it cannot legally enforce any liability charges.</a:t>
              </a:r>
              <a:endParaRPr lang="en-CA" dirty="0"/>
            </a:p>
          </p:txBody>
        </p:sp>
      </p:grpSp>
      <p:sp>
        <p:nvSpPr>
          <p:cNvPr id="20" name="Text Placeholder 1"/>
          <p:cNvSpPr txBox="1">
            <a:spLocks/>
          </p:cNvSpPr>
          <p:nvPr/>
        </p:nvSpPr>
        <p:spPr>
          <a:xfrm>
            <a:off x="322960" y="1200198"/>
            <a:ext cx="8496000" cy="538079"/>
          </a:xfrm>
          <a:prstGeom prst="rect">
            <a:avLst/>
          </a:prstGeom>
          <a:solidFill>
            <a:srgbClr val="243F54"/>
          </a:solidFill>
          <a:ln>
            <a:no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bg1"/>
              </a:buClr>
            </a:pPr>
            <a:r>
              <a:rPr lang="en-CA" dirty="0" smtClean="0">
                <a:solidFill>
                  <a:schemeClr val="bg1"/>
                </a:solidFill>
              </a:rPr>
              <a:t>EMV card issuance has largely been driven by larger banks because cards cost approximately $3.50 to make and issue combined </a:t>
            </a:r>
            <a:r>
              <a:rPr lang="en-CA" dirty="0">
                <a:solidFill>
                  <a:schemeClr val="bg1"/>
                </a:solidFill>
              </a:rPr>
              <a:t>with </a:t>
            </a:r>
            <a:r>
              <a:rPr lang="en-CA" dirty="0" smtClean="0">
                <a:solidFill>
                  <a:schemeClr val="bg1"/>
                </a:solidFill>
              </a:rPr>
              <a:t>the software preparation required </a:t>
            </a:r>
            <a:r>
              <a:rPr lang="en-CA" dirty="0">
                <a:solidFill>
                  <a:schemeClr val="bg1"/>
                </a:solidFill>
              </a:rPr>
              <a:t>to accept the new </a:t>
            </a:r>
            <a:r>
              <a:rPr lang="en-CA" dirty="0" smtClean="0">
                <a:solidFill>
                  <a:schemeClr val="bg1"/>
                </a:solidFill>
              </a:rPr>
              <a:t>cards.</a:t>
            </a:r>
            <a:endParaRPr lang="en-CA" dirty="0">
              <a:solidFill>
                <a:schemeClr val="bg1"/>
              </a:solidFill>
            </a:endParaRPr>
          </a:p>
        </p:txBody>
      </p:sp>
      <p:pic>
        <p:nvPicPr>
          <p:cNvPr id="21" name="Picture 44" descr="insight-sm.wmf"/>
          <p:cNvPicPr>
            <a:picLocks noChangeAspect="1"/>
          </p:cNvPicPr>
          <p:nvPr/>
        </p:nvPicPr>
        <p:blipFill>
          <a:blip r:embed="rId7" cstate="print"/>
          <a:stretch>
            <a:fillRect/>
          </a:stretch>
        </p:blipFill>
        <p:spPr>
          <a:xfrm>
            <a:off x="8480425" y="5220171"/>
            <a:ext cx="240000" cy="180000"/>
          </a:xfrm>
          <a:prstGeom prst="rect">
            <a:avLst/>
          </a:prstGeom>
          <a:solidFill>
            <a:schemeClr val="accent2"/>
          </a:solidFill>
          <a:ln w="25400">
            <a:solidFill>
              <a:schemeClr val="accent2"/>
            </a:solidFill>
          </a:ln>
        </p:spPr>
      </p:pic>
    </p:spTree>
    <p:extLst>
      <p:ext uri="{BB962C8B-B14F-4D97-AF65-F5344CB8AC3E}">
        <p14:creationId xmlns:p14="http://schemas.microsoft.com/office/powerpoint/2010/main" val="3419990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Rectangle 190"/>
          <p:cNvSpPr/>
          <p:nvPr/>
        </p:nvSpPr>
        <p:spPr>
          <a:xfrm>
            <a:off x="2654199" y="5154435"/>
            <a:ext cx="3442069" cy="111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6" name="Isosceles Triangle 365"/>
          <p:cNvSpPr/>
          <p:nvPr/>
        </p:nvSpPr>
        <p:spPr>
          <a:xfrm rot="5400000">
            <a:off x="1705776" y="4459271"/>
            <a:ext cx="497326" cy="216000"/>
          </a:xfrm>
          <a:prstGeom prst="triangl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5" name="Isosceles Triangle 364"/>
          <p:cNvSpPr/>
          <p:nvPr/>
        </p:nvSpPr>
        <p:spPr>
          <a:xfrm rot="5400000">
            <a:off x="1693296" y="2151869"/>
            <a:ext cx="497326" cy="216000"/>
          </a:xfrm>
          <a:prstGeom prst="triangle">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4" name="Rectangle 363"/>
          <p:cNvSpPr/>
          <p:nvPr/>
        </p:nvSpPr>
        <p:spPr>
          <a:xfrm>
            <a:off x="2693269" y="2849737"/>
            <a:ext cx="3442069" cy="11464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itle 2"/>
          <p:cNvSpPr>
            <a:spLocks noGrp="1"/>
          </p:cNvSpPr>
          <p:nvPr>
            <p:ph type="title"/>
          </p:nvPr>
        </p:nvSpPr>
        <p:spPr/>
        <p:txBody>
          <a:bodyPr/>
          <a:lstStyle/>
          <a:p>
            <a:r>
              <a:rPr lang="en-US" dirty="0" smtClean="0"/>
              <a:t>Make sure you understand under what circumstances you will be liable under the new acquirer contract terms</a:t>
            </a:r>
            <a:endParaRPr lang="en-US" dirty="0"/>
          </a:p>
        </p:txBody>
      </p:sp>
      <p:sp>
        <p:nvSpPr>
          <p:cNvPr id="6" name="Text Placeholder 1"/>
          <p:cNvSpPr txBox="1">
            <a:spLocks/>
          </p:cNvSpPr>
          <p:nvPr/>
        </p:nvSpPr>
        <p:spPr>
          <a:xfrm>
            <a:off x="322960" y="1200198"/>
            <a:ext cx="8496000" cy="538079"/>
          </a:xfrm>
          <a:prstGeom prst="rect">
            <a:avLst/>
          </a:prstGeom>
          <a:solidFill>
            <a:srgbClr val="243F54"/>
          </a:solidFill>
          <a:ln>
            <a:no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bg1"/>
              </a:buClr>
            </a:pPr>
            <a:r>
              <a:rPr lang="en-CA" dirty="0">
                <a:solidFill>
                  <a:schemeClr val="bg1"/>
                </a:solidFill>
              </a:rPr>
              <a:t>The Merchant will convert to Chip acceptance OR accept liability for fraud.</a:t>
            </a:r>
          </a:p>
          <a:p>
            <a:pPr>
              <a:buClr>
                <a:schemeClr val="bg1"/>
              </a:buClr>
            </a:pPr>
            <a:r>
              <a:rPr lang="en-CA" dirty="0" smtClean="0">
                <a:solidFill>
                  <a:schemeClr val="bg1"/>
                </a:solidFill>
              </a:rPr>
              <a:t>This shifts </a:t>
            </a:r>
            <a:r>
              <a:rPr lang="en-CA" dirty="0">
                <a:solidFill>
                  <a:schemeClr val="bg1"/>
                </a:solidFill>
              </a:rPr>
              <a:t>risk and liability from the Issuer to the </a:t>
            </a:r>
            <a:r>
              <a:rPr lang="en-CA" dirty="0" smtClean="0">
                <a:solidFill>
                  <a:schemeClr val="bg1"/>
                </a:solidFill>
              </a:rPr>
              <a:t>Merchant.</a:t>
            </a:r>
            <a:endParaRPr lang="en-CA" dirty="0">
              <a:solidFill>
                <a:schemeClr val="bg1"/>
              </a:solidFill>
            </a:endParaRPr>
          </a:p>
        </p:txBody>
      </p:sp>
      <p:sp>
        <p:nvSpPr>
          <p:cNvPr id="7" name="Left Brace 6"/>
          <p:cNvSpPr/>
          <p:nvPr/>
        </p:nvSpPr>
        <p:spPr>
          <a:xfrm>
            <a:off x="2084864" y="2898209"/>
            <a:ext cx="546100" cy="3348000"/>
          </a:xfrm>
          <a:prstGeom prst="leftBrace">
            <a:avLst>
              <a:gd name="adj1" fmla="val 8333"/>
              <a:gd name="adj2" fmla="val 48956"/>
            </a:avLst>
          </a:prstGeom>
          <a:ln>
            <a:solidFill>
              <a:srgbClr val="29475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16" name="TextBox 15"/>
          <p:cNvSpPr txBox="1"/>
          <p:nvPr/>
        </p:nvSpPr>
        <p:spPr>
          <a:xfrm>
            <a:off x="2661896" y="2407281"/>
            <a:ext cx="972049" cy="461665"/>
          </a:xfrm>
          <a:prstGeom prst="rect">
            <a:avLst/>
          </a:prstGeom>
        </p:spPr>
        <p:txBody>
          <a:bodyPr wrap="square" rtlCol="0">
            <a:spAutoFit/>
          </a:bodyPr>
          <a:lstStyle/>
          <a:p>
            <a:pPr algn="ctr"/>
            <a:r>
              <a:rPr lang="en-CA" sz="1200" dirty="0" smtClean="0"/>
              <a:t>Magnetic Stripe Card</a:t>
            </a:r>
          </a:p>
        </p:txBody>
      </p:sp>
      <p:sp>
        <p:nvSpPr>
          <p:cNvPr id="17" name="Plus 16"/>
          <p:cNvSpPr/>
          <p:nvPr/>
        </p:nvSpPr>
        <p:spPr>
          <a:xfrm>
            <a:off x="3552825" y="1920894"/>
            <a:ext cx="344771" cy="344771"/>
          </a:xfrm>
          <a:prstGeom prst="mathPlus">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extBox 35"/>
          <p:cNvSpPr txBox="1"/>
          <p:nvPr/>
        </p:nvSpPr>
        <p:spPr>
          <a:xfrm>
            <a:off x="3686980" y="2407281"/>
            <a:ext cx="1208166" cy="461665"/>
          </a:xfrm>
          <a:prstGeom prst="rect">
            <a:avLst/>
          </a:prstGeom>
        </p:spPr>
        <p:txBody>
          <a:bodyPr wrap="square" rtlCol="0">
            <a:spAutoFit/>
          </a:bodyPr>
          <a:lstStyle/>
          <a:p>
            <a:pPr algn="ctr"/>
            <a:r>
              <a:rPr lang="en-CA" sz="1200" dirty="0" smtClean="0"/>
              <a:t>Magnetic Stripe Terminal</a:t>
            </a:r>
          </a:p>
        </p:txBody>
      </p:sp>
      <p:sp>
        <p:nvSpPr>
          <p:cNvPr id="37" name="Equal 36"/>
          <p:cNvSpPr/>
          <p:nvPr/>
        </p:nvSpPr>
        <p:spPr>
          <a:xfrm>
            <a:off x="4766557" y="1968223"/>
            <a:ext cx="355185" cy="299748"/>
          </a:xfrm>
          <a:prstGeom prst="mathEqual">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95" name="Group 94"/>
          <p:cNvGrpSpPr/>
          <p:nvPr/>
        </p:nvGrpSpPr>
        <p:grpSpPr>
          <a:xfrm>
            <a:off x="2815148" y="1772557"/>
            <a:ext cx="659496" cy="659497"/>
            <a:chOff x="2264337" y="1862629"/>
            <a:chExt cx="1001595" cy="1001595"/>
          </a:xfrm>
        </p:grpSpPr>
        <p:grpSp>
          <p:nvGrpSpPr>
            <p:cNvPr id="14" name="Group 13"/>
            <p:cNvGrpSpPr/>
            <p:nvPr/>
          </p:nvGrpSpPr>
          <p:grpSpPr>
            <a:xfrm>
              <a:off x="2408522" y="2153771"/>
              <a:ext cx="716425" cy="418892"/>
              <a:chOff x="2395075" y="2247900"/>
              <a:chExt cx="868825" cy="508000"/>
            </a:xfrm>
          </p:grpSpPr>
          <p:sp>
            <p:nvSpPr>
              <p:cNvPr id="9" name="Rounded Rectangle 8"/>
              <p:cNvSpPr/>
              <p:nvPr/>
            </p:nvSpPr>
            <p:spPr>
              <a:xfrm>
                <a:off x="2395075" y="2247900"/>
                <a:ext cx="868825" cy="508000"/>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10" name="Rectangle 9"/>
              <p:cNvSpPr/>
              <p:nvPr/>
            </p:nvSpPr>
            <p:spPr>
              <a:xfrm>
                <a:off x="2395075" y="2355038"/>
                <a:ext cx="868825"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Rectangle 10"/>
              <p:cNvSpPr/>
              <p:nvPr/>
            </p:nvSpPr>
            <p:spPr>
              <a:xfrm>
                <a:off x="2462818" y="2501900"/>
                <a:ext cx="324000" cy="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Freeform 12"/>
              <p:cNvSpPr/>
              <p:nvPr/>
            </p:nvSpPr>
            <p:spPr>
              <a:xfrm>
                <a:off x="2501211" y="2502289"/>
                <a:ext cx="254000" cy="71166"/>
              </a:xfrm>
              <a:custGeom>
                <a:avLst/>
                <a:gdLst>
                  <a:gd name="connsiteX0" fmla="*/ 0 w 254000"/>
                  <a:gd name="connsiteY0" fmla="*/ 2231 h 71166"/>
                  <a:gd name="connsiteX1" fmla="*/ 12700 w 254000"/>
                  <a:gd name="connsiteY1" fmla="*/ 65731 h 71166"/>
                  <a:gd name="connsiteX2" fmla="*/ 76200 w 254000"/>
                  <a:gd name="connsiteY2" fmla="*/ 53031 h 71166"/>
                  <a:gd name="connsiteX3" fmla="*/ 38100 w 254000"/>
                  <a:gd name="connsiteY3" fmla="*/ 40331 h 71166"/>
                  <a:gd name="connsiteX4" fmla="*/ 76200 w 254000"/>
                  <a:gd name="connsiteY4" fmla="*/ 27631 h 71166"/>
                  <a:gd name="connsiteX5" fmla="*/ 139700 w 254000"/>
                  <a:gd name="connsiteY5" fmla="*/ 2231 h 71166"/>
                  <a:gd name="connsiteX6" fmla="*/ 88900 w 254000"/>
                  <a:gd name="connsiteY6" fmla="*/ 65731 h 71166"/>
                  <a:gd name="connsiteX7" fmla="*/ 190500 w 254000"/>
                  <a:gd name="connsiteY7" fmla="*/ 53031 h 71166"/>
                  <a:gd name="connsiteX8" fmla="*/ 254000 w 254000"/>
                  <a:gd name="connsiteY8" fmla="*/ 53031 h 7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000" h="71166">
                    <a:moveTo>
                      <a:pt x="0" y="2231"/>
                    </a:moveTo>
                    <a:cubicBezTo>
                      <a:pt x="4233" y="23398"/>
                      <a:pt x="-5261" y="53757"/>
                      <a:pt x="12700" y="65731"/>
                    </a:cubicBezTo>
                    <a:cubicBezTo>
                      <a:pt x="30661" y="77705"/>
                      <a:pt x="60936" y="68295"/>
                      <a:pt x="76200" y="53031"/>
                    </a:cubicBezTo>
                    <a:cubicBezTo>
                      <a:pt x="85666" y="43565"/>
                      <a:pt x="50800" y="44564"/>
                      <a:pt x="38100" y="40331"/>
                    </a:cubicBezTo>
                    <a:cubicBezTo>
                      <a:pt x="50800" y="36098"/>
                      <a:pt x="63665" y="32331"/>
                      <a:pt x="76200" y="27631"/>
                    </a:cubicBezTo>
                    <a:cubicBezTo>
                      <a:pt x="97546" y="19626"/>
                      <a:pt x="119310" y="-7964"/>
                      <a:pt x="139700" y="2231"/>
                    </a:cubicBezTo>
                    <a:cubicBezTo>
                      <a:pt x="219764" y="42263"/>
                      <a:pt x="69922" y="65731"/>
                      <a:pt x="88900" y="65731"/>
                    </a:cubicBezTo>
                    <a:cubicBezTo>
                      <a:pt x="123030" y="65731"/>
                      <a:pt x="156633" y="57264"/>
                      <a:pt x="190500" y="53031"/>
                    </a:cubicBezTo>
                    <a:lnTo>
                      <a:pt x="254000" y="530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5" name="Oval 14"/>
            <p:cNvSpPr/>
            <p:nvPr/>
          </p:nvSpPr>
          <p:spPr>
            <a:xfrm>
              <a:off x="2264337" y="1862629"/>
              <a:ext cx="1001595" cy="10015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224" name="Group 223"/>
          <p:cNvGrpSpPr/>
          <p:nvPr/>
        </p:nvGrpSpPr>
        <p:grpSpPr>
          <a:xfrm>
            <a:off x="4003622" y="1772346"/>
            <a:ext cx="659496" cy="659497"/>
            <a:chOff x="5125438" y="2126274"/>
            <a:chExt cx="751194" cy="751195"/>
          </a:xfrm>
        </p:grpSpPr>
        <p:sp>
          <p:nvSpPr>
            <p:cNvPr id="18" name="Oval 17"/>
            <p:cNvSpPr/>
            <p:nvPr/>
          </p:nvSpPr>
          <p:spPr>
            <a:xfrm>
              <a:off x="5125438" y="2126274"/>
              <a:ext cx="751194" cy="7511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 name="Group 3"/>
            <p:cNvGrpSpPr/>
            <p:nvPr/>
          </p:nvGrpSpPr>
          <p:grpSpPr>
            <a:xfrm>
              <a:off x="5352659" y="2278300"/>
              <a:ext cx="360613" cy="448675"/>
              <a:chOff x="5352659" y="2278300"/>
              <a:chExt cx="360613" cy="448675"/>
            </a:xfrm>
          </p:grpSpPr>
          <p:grpSp>
            <p:nvGrpSpPr>
              <p:cNvPr id="19" name="Group 18"/>
              <p:cNvGrpSpPr/>
              <p:nvPr/>
            </p:nvGrpSpPr>
            <p:grpSpPr>
              <a:xfrm rot="15203615">
                <a:off x="5483485" y="2338521"/>
                <a:ext cx="290007" cy="169566"/>
                <a:chOff x="2395075" y="2247900"/>
                <a:chExt cx="868825" cy="508000"/>
              </a:xfrm>
            </p:grpSpPr>
            <p:sp>
              <p:nvSpPr>
                <p:cNvPr id="20" name="Rounded Rectangle 19"/>
                <p:cNvSpPr/>
                <p:nvPr/>
              </p:nvSpPr>
              <p:spPr>
                <a:xfrm>
                  <a:off x="2395075" y="2247900"/>
                  <a:ext cx="868825" cy="508000"/>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21" name="Rectangle 20"/>
                <p:cNvSpPr/>
                <p:nvPr/>
              </p:nvSpPr>
              <p:spPr>
                <a:xfrm>
                  <a:off x="2395075" y="2355038"/>
                  <a:ext cx="868825"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p:nvSpPr>
              <p:spPr>
                <a:xfrm>
                  <a:off x="2462818" y="2501900"/>
                  <a:ext cx="324000" cy="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Freeform 22"/>
                <p:cNvSpPr/>
                <p:nvPr/>
              </p:nvSpPr>
              <p:spPr>
                <a:xfrm>
                  <a:off x="2501211" y="2502289"/>
                  <a:ext cx="254000" cy="71166"/>
                </a:xfrm>
                <a:custGeom>
                  <a:avLst/>
                  <a:gdLst>
                    <a:gd name="connsiteX0" fmla="*/ 0 w 254000"/>
                    <a:gd name="connsiteY0" fmla="*/ 2231 h 71166"/>
                    <a:gd name="connsiteX1" fmla="*/ 12700 w 254000"/>
                    <a:gd name="connsiteY1" fmla="*/ 65731 h 71166"/>
                    <a:gd name="connsiteX2" fmla="*/ 76200 w 254000"/>
                    <a:gd name="connsiteY2" fmla="*/ 53031 h 71166"/>
                    <a:gd name="connsiteX3" fmla="*/ 38100 w 254000"/>
                    <a:gd name="connsiteY3" fmla="*/ 40331 h 71166"/>
                    <a:gd name="connsiteX4" fmla="*/ 76200 w 254000"/>
                    <a:gd name="connsiteY4" fmla="*/ 27631 h 71166"/>
                    <a:gd name="connsiteX5" fmla="*/ 139700 w 254000"/>
                    <a:gd name="connsiteY5" fmla="*/ 2231 h 71166"/>
                    <a:gd name="connsiteX6" fmla="*/ 88900 w 254000"/>
                    <a:gd name="connsiteY6" fmla="*/ 65731 h 71166"/>
                    <a:gd name="connsiteX7" fmla="*/ 190500 w 254000"/>
                    <a:gd name="connsiteY7" fmla="*/ 53031 h 71166"/>
                    <a:gd name="connsiteX8" fmla="*/ 254000 w 254000"/>
                    <a:gd name="connsiteY8" fmla="*/ 53031 h 7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000" h="71166">
                      <a:moveTo>
                        <a:pt x="0" y="2231"/>
                      </a:moveTo>
                      <a:cubicBezTo>
                        <a:pt x="4233" y="23398"/>
                        <a:pt x="-5261" y="53757"/>
                        <a:pt x="12700" y="65731"/>
                      </a:cubicBezTo>
                      <a:cubicBezTo>
                        <a:pt x="30661" y="77705"/>
                        <a:pt x="60936" y="68295"/>
                        <a:pt x="76200" y="53031"/>
                      </a:cubicBezTo>
                      <a:cubicBezTo>
                        <a:pt x="85666" y="43565"/>
                        <a:pt x="50800" y="44564"/>
                        <a:pt x="38100" y="40331"/>
                      </a:cubicBezTo>
                      <a:cubicBezTo>
                        <a:pt x="50800" y="36098"/>
                        <a:pt x="63665" y="32331"/>
                        <a:pt x="76200" y="27631"/>
                      </a:cubicBezTo>
                      <a:cubicBezTo>
                        <a:pt x="97546" y="19626"/>
                        <a:pt x="119310" y="-7964"/>
                        <a:pt x="139700" y="2231"/>
                      </a:cubicBezTo>
                      <a:cubicBezTo>
                        <a:pt x="219764" y="42263"/>
                        <a:pt x="69922" y="65731"/>
                        <a:pt x="88900" y="65731"/>
                      </a:cubicBezTo>
                      <a:cubicBezTo>
                        <a:pt x="123030" y="65731"/>
                        <a:pt x="156633" y="57264"/>
                        <a:pt x="190500" y="53031"/>
                      </a:cubicBezTo>
                      <a:lnTo>
                        <a:pt x="254000" y="530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nvGrpSpPr>
              <p:cNvPr id="35" name="Group 34"/>
              <p:cNvGrpSpPr/>
              <p:nvPr/>
            </p:nvGrpSpPr>
            <p:grpSpPr>
              <a:xfrm>
                <a:off x="5352659" y="2297103"/>
                <a:ext cx="205349" cy="429872"/>
                <a:chOff x="4287130" y="2170764"/>
                <a:chExt cx="273800" cy="573163"/>
              </a:xfrm>
            </p:grpSpPr>
            <p:sp>
              <p:nvSpPr>
                <p:cNvPr id="2" name="Rectangle 1"/>
                <p:cNvSpPr/>
                <p:nvPr/>
              </p:nvSpPr>
              <p:spPr>
                <a:xfrm>
                  <a:off x="4287130" y="2170764"/>
                  <a:ext cx="273800" cy="57316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8" name="Group 7"/>
                <p:cNvGrpSpPr/>
                <p:nvPr/>
              </p:nvGrpSpPr>
              <p:grpSpPr>
                <a:xfrm>
                  <a:off x="4332995" y="2470046"/>
                  <a:ext cx="191370" cy="238572"/>
                  <a:chOff x="510988" y="2252633"/>
                  <a:chExt cx="245347" cy="305862"/>
                </a:xfrm>
              </p:grpSpPr>
              <p:sp>
                <p:nvSpPr>
                  <p:cNvPr id="5" name="Rectangle 4"/>
                  <p:cNvSpPr/>
                  <p:nvPr/>
                </p:nvSpPr>
                <p:spPr>
                  <a:xfrm>
                    <a:off x="510988" y="22542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p:nvSpPr>
                <p:spPr>
                  <a:xfrm>
                    <a:off x="6001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p:nvSpPr>
                <p:spPr>
                  <a:xfrm>
                    <a:off x="6890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 name="Rectangle 26"/>
                  <p:cNvSpPr/>
                  <p:nvPr/>
                </p:nvSpPr>
                <p:spPr>
                  <a:xfrm>
                    <a:off x="510988" y="236220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 name="Rectangle 27"/>
                  <p:cNvSpPr/>
                  <p:nvPr/>
                </p:nvSpPr>
                <p:spPr>
                  <a:xfrm>
                    <a:off x="6001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 name="Rectangle 28"/>
                  <p:cNvSpPr/>
                  <p:nvPr/>
                </p:nvSpPr>
                <p:spPr>
                  <a:xfrm>
                    <a:off x="6890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Rectangle 29"/>
                  <p:cNvSpPr/>
                  <p:nvPr/>
                </p:nvSpPr>
                <p:spPr>
                  <a:xfrm>
                    <a:off x="510988" y="24701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Rectangle 30"/>
                  <p:cNvSpPr/>
                  <p:nvPr/>
                </p:nvSpPr>
                <p:spPr>
                  <a:xfrm>
                    <a:off x="6001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ectangle 31"/>
                  <p:cNvSpPr/>
                  <p:nvPr/>
                </p:nvSpPr>
                <p:spPr>
                  <a:xfrm>
                    <a:off x="6890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2" name="Rectangle 11"/>
                <p:cNvSpPr/>
                <p:nvPr/>
              </p:nvSpPr>
              <p:spPr>
                <a:xfrm>
                  <a:off x="4346222" y="2206858"/>
                  <a:ext cx="165572" cy="231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grpSp>
      <p:grpSp>
        <p:nvGrpSpPr>
          <p:cNvPr id="26" name="Group 25"/>
          <p:cNvGrpSpPr/>
          <p:nvPr/>
        </p:nvGrpSpPr>
        <p:grpSpPr>
          <a:xfrm>
            <a:off x="5215464" y="1780446"/>
            <a:ext cx="659496" cy="659497"/>
            <a:chOff x="6488073" y="2134738"/>
            <a:chExt cx="751194" cy="751195"/>
          </a:xfrm>
        </p:grpSpPr>
        <p:sp>
          <p:nvSpPr>
            <p:cNvPr id="38" name="Oval 37"/>
            <p:cNvSpPr/>
            <p:nvPr/>
          </p:nvSpPr>
          <p:spPr>
            <a:xfrm>
              <a:off x="6488073" y="2134738"/>
              <a:ext cx="751194" cy="751195"/>
            </a:xfrm>
            <a:prstGeom prst="ellipse">
              <a:avLst/>
            </a:prstGeom>
            <a:noFill/>
            <a:ln>
              <a:solidFill>
                <a:srgbClr val="B0C53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9" name="Group 48"/>
            <p:cNvGrpSpPr/>
            <p:nvPr/>
          </p:nvGrpSpPr>
          <p:grpSpPr>
            <a:xfrm>
              <a:off x="6638097" y="2261495"/>
              <a:ext cx="478126" cy="454513"/>
              <a:chOff x="5533663" y="3792071"/>
              <a:chExt cx="493953" cy="469558"/>
            </a:xfrm>
          </p:grpSpPr>
          <p:sp>
            <p:nvSpPr>
              <p:cNvPr id="48" name="Rectangle 47"/>
              <p:cNvSpPr/>
              <p:nvPr/>
            </p:nvSpPr>
            <p:spPr>
              <a:xfrm>
                <a:off x="5550301" y="3926541"/>
                <a:ext cx="467902" cy="332966"/>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Isosceles Triangle 40"/>
              <p:cNvSpPr/>
              <p:nvPr/>
            </p:nvSpPr>
            <p:spPr>
              <a:xfrm>
                <a:off x="5540188" y="3792071"/>
                <a:ext cx="484094" cy="134470"/>
              </a:xfrm>
              <a:prstGeom prst="triangle">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Rectangle 41"/>
              <p:cNvSpPr/>
              <p:nvPr/>
            </p:nvSpPr>
            <p:spPr>
              <a:xfrm>
                <a:off x="5540188" y="4215910"/>
                <a:ext cx="484094" cy="45719"/>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Rectangle 42"/>
              <p:cNvSpPr/>
              <p:nvPr/>
            </p:nvSpPr>
            <p:spPr>
              <a:xfrm>
                <a:off x="5533663" y="392654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Rectangle 43"/>
              <p:cNvSpPr/>
              <p:nvPr/>
            </p:nvSpPr>
            <p:spPr>
              <a:xfrm>
                <a:off x="5981897" y="392626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Rectangle 45"/>
              <p:cNvSpPr/>
              <p:nvPr/>
            </p:nvSpPr>
            <p:spPr>
              <a:xfrm>
                <a:off x="5682938" y="392654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Rectangle 46"/>
              <p:cNvSpPr/>
              <p:nvPr/>
            </p:nvSpPr>
            <p:spPr>
              <a:xfrm>
                <a:off x="5831479" y="392626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50" name="TextBox 49"/>
          <p:cNvSpPr txBox="1"/>
          <p:nvPr/>
        </p:nvSpPr>
        <p:spPr>
          <a:xfrm>
            <a:off x="5098456" y="2428456"/>
            <a:ext cx="905280" cy="203237"/>
          </a:xfrm>
          <a:prstGeom prst="rect">
            <a:avLst/>
          </a:prstGeom>
        </p:spPr>
        <p:txBody>
          <a:bodyPr wrap="square" rtlCol="0">
            <a:spAutoFit/>
          </a:bodyPr>
          <a:lstStyle/>
          <a:p>
            <a:pPr algn="ctr"/>
            <a:r>
              <a:rPr lang="en-CA" sz="1200" dirty="0" smtClean="0"/>
              <a:t>Issuer Liable</a:t>
            </a:r>
          </a:p>
        </p:txBody>
      </p:sp>
      <p:sp>
        <p:nvSpPr>
          <p:cNvPr id="236" name="TextBox 235"/>
          <p:cNvSpPr txBox="1"/>
          <p:nvPr/>
        </p:nvSpPr>
        <p:spPr>
          <a:xfrm>
            <a:off x="2700969" y="3555296"/>
            <a:ext cx="917613" cy="251617"/>
          </a:xfrm>
          <a:prstGeom prst="rect">
            <a:avLst/>
          </a:prstGeom>
        </p:spPr>
        <p:txBody>
          <a:bodyPr wrap="square" rtlCol="0">
            <a:spAutoFit/>
          </a:bodyPr>
          <a:lstStyle/>
          <a:p>
            <a:pPr algn="ctr"/>
            <a:r>
              <a:rPr lang="en-CA" sz="1200" dirty="0" smtClean="0"/>
              <a:t>Chip Card</a:t>
            </a:r>
          </a:p>
        </p:txBody>
      </p:sp>
      <p:sp>
        <p:nvSpPr>
          <p:cNvPr id="237" name="Plus 236"/>
          <p:cNvSpPr/>
          <p:nvPr/>
        </p:nvSpPr>
        <p:spPr>
          <a:xfrm>
            <a:off x="3567893" y="3051680"/>
            <a:ext cx="348211" cy="356724"/>
          </a:xfrm>
          <a:prstGeom prst="mathPlus">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8" name="TextBox 237"/>
          <p:cNvSpPr txBox="1"/>
          <p:nvPr/>
        </p:nvSpPr>
        <p:spPr>
          <a:xfrm>
            <a:off x="3710580" y="3555112"/>
            <a:ext cx="1239512" cy="461665"/>
          </a:xfrm>
          <a:prstGeom prst="rect">
            <a:avLst/>
          </a:prstGeom>
        </p:spPr>
        <p:txBody>
          <a:bodyPr wrap="square" rtlCol="0">
            <a:spAutoFit/>
          </a:bodyPr>
          <a:lstStyle/>
          <a:p>
            <a:pPr algn="ctr"/>
            <a:r>
              <a:rPr lang="en-CA" sz="1200" dirty="0" smtClean="0"/>
              <a:t>Magnetic Stripe Terminal</a:t>
            </a:r>
          </a:p>
        </p:txBody>
      </p:sp>
      <p:sp>
        <p:nvSpPr>
          <p:cNvPr id="239" name="Equal 238"/>
          <p:cNvSpPr/>
          <p:nvPr/>
        </p:nvSpPr>
        <p:spPr>
          <a:xfrm>
            <a:off x="4764859" y="3087122"/>
            <a:ext cx="358729" cy="310140"/>
          </a:xfrm>
          <a:prstGeom prst="mathEqual">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243" name="Group 242"/>
          <p:cNvGrpSpPr/>
          <p:nvPr/>
        </p:nvGrpSpPr>
        <p:grpSpPr>
          <a:xfrm>
            <a:off x="3991119" y="2898200"/>
            <a:ext cx="666076" cy="682361"/>
            <a:chOff x="4021082" y="1862628"/>
            <a:chExt cx="1001595" cy="1001595"/>
          </a:xfrm>
        </p:grpSpPr>
        <p:grpSp>
          <p:nvGrpSpPr>
            <p:cNvPr id="254" name="Group 253"/>
            <p:cNvGrpSpPr/>
            <p:nvPr/>
          </p:nvGrpSpPr>
          <p:grpSpPr>
            <a:xfrm rot="15203615">
              <a:off x="4501906" y="2145306"/>
              <a:ext cx="386677" cy="226089"/>
              <a:chOff x="2395075" y="2247900"/>
              <a:chExt cx="868825" cy="508000"/>
            </a:xfrm>
          </p:grpSpPr>
          <p:sp>
            <p:nvSpPr>
              <p:cNvPr id="269" name="Rounded Rectangle 268"/>
              <p:cNvSpPr/>
              <p:nvPr/>
            </p:nvSpPr>
            <p:spPr>
              <a:xfrm>
                <a:off x="2395075" y="2247900"/>
                <a:ext cx="868825" cy="508000"/>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sp>
            <p:nvSpPr>
              <p:cNvPr id="270" name="Rectangle 269"/>
              <p:cNvSpPr/>
              <p:nvPr/>
            </p:nvSpPr>
            <p:spPr>
              <a:xfrm>
                <a:off x="2395075" y="2355038"/>
                <a:ext cx="868825" cy="10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1" name="Rectangle 270"/>
              <p:cNvSpPr/>
              <p:nvPr/>
            </p:nvSpPr>
            <p:spPr>
              <a:xfrm>
                <a:off x="2462818" y="2501900"/>
                <a:ext cx="324000" cy="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72" name="Freeform 271"/>
              <p:cNvSpPr/>
              <p:nvPr/>
            </p:nvSpPr>
            <p:spPr>
              <a:xfrm>
                <a:off x="2501211" y="2502289"/>
                <a:ext cx="254000" cy="71166"/>
              </a:xfrm>
              <a:custGeom>
                <a:avLst/>
                <a:gdLst>
                  <a:gd name="connsiteX0" fmla="*/ 0 w 254000"/>
                  <a:gd name="connsiteY0" fmla="*/ 2231 h 71166"/>
                  <a:gd name="connsiteX1" fmla="*/ 12700 w 254000"/>
                  <a:gd name="connsiteY1" fmla="*/ 65731 h 71166"/>
                  <a:gd name="connsiteX2" fmla="*/ 76200 w 254000"/>
                  <a:gd name="connsiteY2" fmla="*/ 53031 h 71166"/>
                  <a:gd name="connsiteX3" fmla="*/ 38100 w 254000"/>
                  <a:gd name="connsiteY3" fmla="*/ 40331 h 71166"/>
                  <a:gd name="connsiteX4" fmla="*/ 76200 w 254000"/>
                  <a:gd name="connsiteY4" fmla="*/ 27631 h 71166"/>
                  <a:gd name="connsiteX5" fmla="*/ 139700 w 254000"/>
                  <a:gd name="connsiteY5" fmla="*/ 2231 h 71166"/>
                  <a:gd name="connsiteX6" fmla="*/ 88900 w 254000"/>
                  <a:gd name="connsiteY6" fmla="*/ 65731 h 71166"/>
                  <a:gd name="connsiteX7" fmla="*/ 190500 w 254000"/>
                  <a:gd name="connsiteY7" fmla="*/ 53031 h 71166"/>
                  <a:gd name="connsiteX8" fmla="*/ 254000 w 254000"/>
                  <a:gd name="connsiteY8" fmla="*/ 53031 h 71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4000" h="71166">
                    <a:moveTo>
                      <a:pt x="0" y="2231"/>
                    </a:moveTo>
                    <a:cubicBezTo>
                      <a:pt x="4233" y="23398"/>
                      <a:pt x="-5261" y="53757"/>
                      <a:pt x="12700" y="65731"/>
                    </a:cubicBezTo>
                    <a:cubicBezTo>
                      <a:pt x="30661" y="77705"/>
                      <a:pt x="60936" y="68295"/>
                      <a:pt x="76200" y="53031"/>
                    </a:cubicBezTo>
                    <a:cubicBezTo>
                      <a:pt x="85666" y="43565"/>
                      <a:pt x="50800" y="44564"/>
                      <a:pt x="38100" y="40331"/>
                    </a:cubicBezTo>
                    <a:cubicBezTo>
                      <a:pt x="50800" y="36098"/>
                      <a:pt x="63665" y="32331"/>
                      <a:pt x="76200" y="27631"/>
                    </a:cubicBezTo>
                    <a:cubicBezTo>
                      <a:pt x="97546" y="19626"/>
                      <a:pt x="119310" y="-7964"/>
                      <a:pt x="139700" y="2231"/>
                    </a:cubicBezTo>
                    <a:cubicBezTo>
                      <a:pt x="219764" y="42263"/>
                      <a:pt x="69922" y="65731"/>
                      <a:pt x="88900" y="65731"/>
                    </a:cubicBezTo>
                    <a:cubicBezTo>
                      <a:pt x="123030" y="65731"/>
                      <a:pt x="156633" y="57264"/>
                      <a:pt x="190500" y="53031"/>
                    </a:cubicBezTo>
                    <a:lnTo>
                      <a:pt x="254000" y="53031"/>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5" name="Oval 254"/>
            <p:cNvSpPr/>
            <p:nvPr/>
          </p:nvSpPr>
          <p:spPr>
            <a:xfrm>
              <a:off x="4021082" y="1862628"/>
              <a:ext cx="1001595" cy="10015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56" name="Group 255"/>
            <p:cNvGrpSpPr/>
            <p:nvPr/>
          </p:nvGrpSpPr>
          <p:grpSpPr>
            <a:xfrm>
              <a:off x="4327471" y="2090082"/>
              <a:ext cx="273800" cy="573163"/>
              <a:chOff x="4287130" y="2170764"/>
              <a:chExt cx="273800" cy="573163"/>
            </a:xfrm>
          </p:grpSpPr>
          <p:sp>
            <p:nvSpPr>
              <p:cNvPr id="257" name="Rectangle 256"/>
              <p:cNvSpPr/>
              <p:nvPr/>
            </p:nvSpPr>
            <p:spPr>
              <a:xfrm>
                <a:off x="4287130" y="2170764"/>
                <a:ext cx="273800" cy="57316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58" name="Group 257"/>
              <p:cNvGrpSpPr/>
              <p:nvPr/>
            </p:nvGrpSpPr>
            <p:grpSpPr>
              <a:xfrm>
                <a:off x="4332995" y="2470046"/>
                <a:ext cx="191370" cy="238572"/>
                <a:chOff x="510988" y="2252633"/>
                <a:chExt cx="245347" cy="305862"/>
              </a:xfrm>
            </p:grpSpPr>
            <p:sp>
              <p:nvSpPr>
                <p:cNvPr id="260" name="Rectangle 259"/>
                <p:cNvSpPr/>
                <p:nvPr/>
              </p:nvSpPr>
              <p:spPr>
                <a:xfrm>
                  <a:off x="510988" y="22542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1" name="Rectangle 260"/>
                <p:cNvSpPr/>
                <p:nvPr/>
              </p:nvSpPr>
              <p:spPr>
                <a:xfrm>
                  <a:off x="6001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2" name="Rectangle 261"/>
                <p:cNvSpPr/>
                <p:nvPr/>
              </p:nvSpPr>
              <p:spPr>
                <a:xfrm>
                  <a:off x="6890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3" name="Rectangle 262"/>
                <p:cNvSpPr/>
                <p:nvPr/>
              </p:nvSpPr>
              <p:spPr>
                <a:xfrm>
                  <a:off x="510988" y="236220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4" name="Rectangle 263"/>
                <p:cNvSpPr/>
                <p:nvPr/>
              </p:nvSpPr>
              <p:spPr>
                <a:xfrm>
                  <a:off x="6001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5" name="Rectangle 264"/>
                <p:cNvSpPr/>
                <p:nvPr/>
              </p:nvSpPr>
              <p:spPr>
                <a:xfrm>
                  <a:off x="6890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6" name="Rectangle 265"/>
                <p:cNvSpPr/>
                <p:nvPr/>
              </p:nvSpPr>
              <p:spPr>
                <a:xfrm>
                  <a:off x="510988" y="24701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7" name="Rectangle 266"/>
                <p:cNvSpPr/>
                <p:nvPr/>
              </p:nvSpPr>
              <p:spPr>
                <a:xfrm>
                  <a:off x="6001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8" name="Rectangle 267"/>
                <p:cNvSpPr/>
                <p:nvPr/>
              </p:nvSpPr>
              <p:spPr>
                <a:xfrm>
                  <a:off x="6890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9" name="Rectangle 258"/>
              <p:cNvSpPr/>
              <p:nvPr/>
            </p:nvSpPr>
            <p:spPr>
              <a:xfrm>
                <a:off x="4346222" y="2206858"/>
                <a:ext cx="165572" cy="231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grpSp>
        <p:nvGrpSpPr>
          <p:cNvPr id="244" name="Group 243"/>
          <p:cNvGrpSpPr/>
          <p:nvPr/>
        </p:nvGrpSpPr>
        <p:grpSpPr>
          <a:xfrm>
            <a:off x="5201631" y="2905671"/>
            <a:ext cx="666076" cy="682361"/>
            <a:chOff x="5841360" y="1873595"/>
            <a:chExt cx="1001595" cy="1001595"/>
          </a:xfrm>
        </p:grpSpPr>
        <p:sp>
          <p:nvSpPr>
            <p:cNvPr id="245" name="Oval 244"/>
            <p:cNvSpPr/>
            <p:nvPr/>
          </p:nvSpPr>
          <p:spPr>
            <a:xfrm>
              <a:off x="5841360" y="1873595"/>
              <a:ext cx="1001595" cy="1001595"/>
            </a:xfrm>
            <a:prstGeom prst="ellipse">
              <a:avLst/>
            </a:prstGeom>
            <a:noFill/>
            <a:ln>
              <a:solidFill>
                <a:srgbClr val="A2413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6" name="Group 245"/>
            <p:cNvGrpSpPr/>
            <p:nvPr/>
          </p:nvGrpSpPr>
          <p:grpSpPr>
            <a:xfrm>
              <a:off x="6041392" y="2042605"/>
              <a:ext cx="637503" cy="606018"/>
              <a:chOff x="5533663" y="3792071"/>
              <a:chExt cx="493953" cy="469558"/>
            </a:xfrm>
          </p:grpSpPr>
          <p:sp>
            <p:nvSpPr>
              <p:cNvPr id="247" name="Rectangle 246"/>
              <p:cNvSpPr/>
              <p:nvPr/>
            </p:nvSpPr>
            <p:spPr>
              <a:xfrm>
                <a:off x="5550301" y="3926541"/>
                <a:ext cx="467902" cy="332966"/>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8" name="Isosceles Triangle 247"/>
              <p:cNvSpPr/>
              <p:nvPr/>
            </p:nvSpPr>
            <p:spPr>
              <a:xfrm>
                <a:off x="5540188" y="3792071"/>
                <a:ext cx="484094" cy="134470"/>
              </a:xfrm>
              <a:prstGeom prst="triangle">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9" name="Rectangle 248"/>
              <p:cNvSpPr/>
              <p:nvPr/>
            </p:nvSpPr>
            <p:spPr>
              <a:xfrm>
                <a:off x="5540188" y="4215910"/>
                <a:ext cx="484094" cy="45719"/>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0" name="Rectangle 249"/>
              <p:cNvSpPr/>
              <p:nvPr/>
            </p:nvSpPr>
            <p:spPr>
              <a:xfrm>
                <a:off x="5533663" y="392654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1" name="Rectangle 250"/>
              <p:cNvSpPr/>
              <p:nvPr/>
            </p:nvSpPr>
            <p:spPr>
              <a:xfrm>
                <a:off x="5981897" y="392626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2" name="Rectangle 251"/>
              <p:cNvSpPr/>
              <p:nvPr/>
            </p:nvSpPr>
            <p:spPr>
              <a:xfrm>
                <a:off x="5682938" y="392654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3" name="Rectangle 252"/>
              <p:cNvSpPr/>
              <p:nvPr/>
            </p:nvSpPr>
            <p:spPr>
              <a:xfrm>
                <a:off x="5831479" y="392626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241" name="TextBox 240"/>
          <p:cNvSpPr txBox="1"/>
          <p:nvPr/>
        </p:nvSpPr>
        <p:spPr>
          <a:xfrm>
            <a:off x="5099006" y="3576839"/>
            <a:ext cx="914311" cy="419361"/>
          </a:xfrm>
          <a:prstGeom prst="rect">
            <a:avLst/>
          </a:prstGeom>
        </p:spPr>
        <p:txBody>
          <a:bodyPr wrap="square" rtlCol="0">
            <a:spAutoFit/>
          </a:bodyPr>
          <a:lstStyle/>
          <a:p>
            <a:pPr algn="ctr"/>
            <a:r>
              <a:rPr lang="en-CA" sz="1200" dirty="0" smtClean="0"/>
              <a:t>Merchant Liable</a:t>
            </a:r>
          </a:p>
        </p:txBody>
      </p:sp>
      <p:grpSp>
        <p:nvGrpSpPr>
          <p:cNvPr id="356" name="Group 355"/>
          <p:cNvGrpSpPr/>
          <p:nvPr/>
        </p:nvGrpSpPr>
        <p:grpSpPr>
          <a:xfrm>
            <a:off x="2822857" y="2898201"/>
            <a:ext cx="666076" cy="682362"/>
            <a:chOff x="2783654" y="3429132"/>
            <a:chExt cx="751194" cy="751196"/>
          </a:xfrm>
        </p:grpSpPr>
        <p:sp>
          <p:nvSpPr>
            <p:cNvPr id="274" name="Oval 273"/>
            <p:cNvSpPr/>
            <p:nvPr/>
          </p:nvSpPr>
          <p:spPr>
            <a:xfrm>
              <a:off x="2783654" y="3429132"/>
              <a:ext cx="751194" cy="751196"/>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33" name="Group 332"/>
            <p:cNvGrpSpPr/>
            <p:nvPr/>
          </p:nvGrpSpPr>
          <p:grpSpPr>
            <a:xfrm>
              <a:off x="2878580" y="3661633"/>
              <a:ext cx="566156" cy="314169"/>
              <a:chOff x="700088" y="2988972"/>
              <a:chExt cx="566156" cy="314169"/>
            </a:xfrm>
          </p:grpSpPr>
          <p:sp>
            <p:nvSpPr>
              <p:cNvPr id="275" name="Rounded Rectangle 274"/>
              <p:cNvSpPr/>
              <p:nvPr/>
            </p:nvSpPr>
            <p:spPr>
              <a:xfrm>
                <a:off x="728927" y="2988972"/>
                <a:ext cx="537317" cy="314169"/>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pic>
            <p:nvPicPr>
              <p:cNvPr id="323" name="Picture 3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686325">
                <a:off x="1176104" y="3083050"/>
                <a:ext cx="70035" cy="58363"/>
              </a:xfrm>
              <a:prstGeom prst="rect">
                <a:avLst/>
              </a:prstGeom>
            </p:spPr>
          </p:pic>
          <p:grpSp>
            <p:nvGrpSpPr>
              <p:cNvPr id="331" name="Group 330"/>
              <p:cNvGrpSpPr/>
              <p:nvPr/>
            </p:nvGrpSpPr>
            <p:grpSpPr>
              <a:xfrm>
                <a:off x="776291" y="3078958"/>
                <a:ext cx="76196" cy="76467"/>
                <a:chOff x="776291" y="3052764"/>
                <a:chExt cx="76196" cy="76467"/>
              </a:xfrm>
            </p:grpSpPr>
            <p:sp>
              <p:nvSpPr>
                <p:cNvPr id="324" name="Rounded Rectangle 323"/>
                <p:cNvSpPr/>
                <p:nvPr/>
              </p:nvSpPr>
              <p:spPr>
                <a:xfrm>
                  <a:off x="779510" y="3056254"/>
                  <a:ext cx="72977" cy="72977"/>
                </a:xfrm>
                <a:prstGeom prst="round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5" name="Rectangle 324"/>
                <p:cNvSpPr/>
                <p:nvPr/>
              </p:nvSpPr>
              <p:spPr>
                <a:xfrm>
                  <a:off x="797247" y="3073363"/>
                  <a:ext cx="36000" cy="3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27" name="Straight Connector 326"/>
                <p:cNvCxnSpPr/>
                <p:nvPr/>
              </p:nvCxnSpPr>
              <p:spPr>
                <a:xfrm>
                  <a:off x="776297" y="3087651"/>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Straight Connector 327"/>
                <p:cNvCxnSpPr/>
                <p:nvPr/>
              </p:nvCxnSpPr>
              <p:spPr>
                <a:xfrm>
                  <a:off x="776291" y="3101934"/>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0" name="Straight Connector 329"/>
                <p:cNvCxnSpPr/>
                <p:nvPr/>
              </p:nvCxnSpPr>
              <p:spPr>
                <a:xfrm>
                  <a:off x="816298" y="3052764"/>
                  <a:ext cx="0" cy="4762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2" name="TextBox 331"/>
              <p:cNvSpPr txBox="1"/>
              <p:nvPr/>
            </p:nvSpPr>
            <p:spPr>
              <a:xfrm>
                <a:off x="700088" y="3119546"/>
                <a:ext cx="566155" cy="138499"/>
              </a:xfrm>
              <a:prstGeom prst="rect">
                <a:avLst/>
              </a:prstGeom>
            </p:spPr>
            <p:txBody>
              <a:bodyPr wrap="square" rtlCol="0">
                <a:spAutoFit/>
              </a:bodyPr>
              <a:lstStyle/>
              <a:p>
                <a:r>
                  <a:rPr lang="en-CA" sz="300" dirty="0" smtClean="0">
                    <a:solidFill>
                      <a:schemeClr val="bg1"/>
                    </a:solidFill>
                  </a:rPr>
                  <a:t>1234 5678 9032 5432</a:t>
                </a:r>
              </a:p>
            </p:txBody>
          </p:sp>
        </p:grpSp>
      </p:grpSp>
      <p:sp>
        <p:nvSpPr>
          <p:cNvPr id="280" name="TextBox 279"/>
          <p:cNvSpPr txBox="1"/>
          <p:nvPr/>
        </p:nvSpPr>
        <p:spPr>
          <a:xfrm>
            <a:off x="2700970" y="4743828"/>
            <a:ext cx="917613" cy="245612"/>
          </a:xfrm>
          <a:prstGeom prst="rect">
            <a:avLst/>
          </a:prstGeom>
        </p:spPr>
        <p:txBody>
          <a:bodyPr wrap="square" rtlCol="0">
            <a:spAutoFit/>
          </a:bodyPr>
          <a:lstStyle/>
          <a:p>
            <a:pPr algn="ctr"/>
            <a:r>
              <a:rPr lang="en-CA" sz="1200" dirty="0" smtClean="0"/>
              <a:t>Chip Card</a:t>
            </a:r>
          </a:p>
        </p:txBody>
      </p:sp>
      <p:sp>
        <p:nvSpPr>
          <p:cNvPr id="281" name="Plus 280"/>
          <p:cNvSpPr/>
          <p:nvPr/>
        </p:nvSpPr>
        <p:spPr>
          <a:xfrm>
            <a:off x="3567894" y="4252231"/>
            <a:ext cx="348211" cy="348211"/>
          </a:xfrm>
          <a:prstGeom prst="mathPlus">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82" name="TextBox 281"/>
          <p:cNvSpPr txBox="1"/>
          <p:nvPr/>
        </p:nvSpPr>
        <p:spPr>
          <a:xfrm>
            <a:off x="3733178" y="4743471"/>
            <a:ext cx="1141393" cy="245612"/>
          </a:xfrm>
          <a:prstGeom prst="rect">
            <a:avLst/>
          </a:prstGeom>
        </p:spPr>
        <p:txBody>
          <a:bodyPr wrap="square" rtlCol="0">
            <a:spAutoFit/>
          </a:bodyPr>
          <a:lstStyle/>
          <a:p>
            <a:pPr algn="ctr"/>
            <a:r>
              <a:rPr lang="en-CA" sz="1200" dirty="0" smtClean="0"/>
              <a:t>Chip Terminal</a:t>
            </a:r>
          </a:p>
        </p:txBody>
      </p:sp>
      <p:sp>
        <p:nvSpPr>
          <p:cNvPr id="283" name="Equal 282"/>
          <p:cNvSpPr/>
          <p:nvPr/>
        </p:nvSpPr>
        <p:spPr>
          <a:xfrm>
            <a:off x="4764860" y="4286827"/>
            <a:ext cx="358729" cy="302739"/>
          </a:xfrm>
          <a:prstGeom prst="mathEqual">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354" name="Group 353"/>
          <p:cNvGrpSpPr/>
          <p:nvPr/>
        </p:nvGrpSpPr>
        <p:grpSpPr>
          <a:xfrm>
            <a:off x="3991120" y="4102413"/>
            <a:ext cx="666076" cy="666170"/>
            <a:chOff x="4101209" y="4874236"/>
            <a:chExt cx="751194" cy="751301"/>
          </a:xfrm>
        </p:grpSpPr>
        <p:grpSp>
          <p:nvGrpSpPr>
            <p:cNvPr id="344" name="Group 343"/>
            <p:cNvGrpSpPr/>
            <p:nvPr/>
          </p:nvGrpSpPr>
          <p:grpSpPr>
            <a:xfrm rot="5400000">
              <a:off x="4313443" y="5371839"/>
              <a:ext cx="348779" cy="158618"/>
              <a:chOff x="669796" y="2988972"/>
              <a:chExt cx="693248" cy="315274"/>
            </a:xfrm>
          </p:grpSpPr>
          <p:sp>
            <p:nvSpPr>
              <p:cNvPr id="345" name="Rounded Rectangle 344"/>
              <p:cNvSpPr/>
              <p:nvPr/>
            </p:nvSpPr>
            <p:spPr>
              <a:xfrm>
                <a:off x="728927" y="2988972"/>
                <a:ext cx="537317" cy="314169"/>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pic>
            <p:nvPicPr>
              <p:cNvPr id="346" name="Picture 3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686325">
                <a:off x="1176104" y="3083050"/>
                <a:ext cx="70035" cy="58363"/>
              </a:xfrm>
              <a:prstGeom prst="rect">
                <a:avLst/>
              </a:prstGeom>
            </p:spPr>
          </p:pic>
          <p:grpSp>
            <p:nvGrpSpPr>
              <p:cNvPr id="347" name="Group 346"/>
              <p:cNvGrpSpPr/>
              <p:nvPr/>
            </p:nvGrpSpPr>
            <p:grpSpPr>
              <a:xfrm>
                <a:off x="776291" y="3078958"/>
                <a:ext cx="76196" cy="76467"/>
                <a:chOff x="776291" y="3052764"/>
                <a:chExt cx="76196" cy="76467"/>
              </a:xfrm>
            </p:grpSpPr>
            <p:sp>
              <p:nvSpPr>
                <p:cNvPr id="349" name="Rounded Rectangle 348"/>
                <p:cNvSpPr/>
                <p:nvPr/>
              </p:nvSpPr>
              <p:spPr>
                <a:xfrm>
                  <a:off x="779510" y="3056254"/>
                  <a:ext cx="72977" cy="72977"/>
                </a:xfrm>
                <a:prstGeom prst="round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0" name="Rectangle 349"/>
                <p:cNvSpPr/>
                <p:nvPr/>
              </p:nvSpPr>
              <p:spPr>
                <a:xfrm>
                  <a:off x="797247" y="3073363"/>
                  <a:ext cx="36000" cy="3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51" name="Straight Connector 350"/>
                <p:cNvCxnSpPr/>
                <p:nvPr/>
              </p:nvCxnSpPr>
              <p:spPr>
                <a:xfrm>
                  <a:off x="776297" y="3087651"/>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a:off x="776291" y="3101934"/>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p:nvCxnSpPr>
              <p:spPr>
                <a:xfrm>
                  <a:off x="816298" y="3052764"/>
                  <a:ext cx="0" cy="4762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48" name="TextBox 347"/>
              <p:cNvSpPr txBox="1"/>
              <p:nvPr/>
            </p:nvSpPr>
            <p:spPr>
              <a:xfrm>
                <a:off x="669796" y="3089256"/>
                <a:ext cx="693248" cy="214990"/>
              </a:xfrm>
              <a:prstGeom prst="rect">
                <a:avLst/>
              </a:prstGeom>
            </p:spPr>
            <p:txBody>
              <a:bodyPr wrap="square" rtlCol="0">
                <a:spAutoFit/>
              </a:bodyPr>
              <a:lstStyle/>
              <a:p>
                <a:r>
                  <a:rPr lang="en-CA" sz="100" dirty="0" smtClean="0">
                    <a:solidFill>
                      <a:schemeClr val="bg1"/>
                    </a:solidFill>
                  </a:rPr>
                  <a:t>1234 5678 9032 5432</a:t>
                </a:r>
              </a:p>
            </p:txBody>
          </p:sp>
        </p:grpSp>
        <p:sp>
          <p:nvSpPr>
            <p:cNvPr id="299" name="Oval 298"/>
            <p:cNvSpPr/>
            <p:nvPr/>
          </p:nvSpPr>
          <p:spPr>
            <a:xfrm>
              <a:off x="4101209" y="4874236"/>
              <a:ext cx="751194" cy="7511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00" name="Group 299"/>
            <p:cNvGrpSpPr/>
            <p:nvPr/>
          </p:nvGrpSpPr>
          <p:grpSpPr>
            <a:xfrm>
              <a:off x="4381800" y="4968626"/>
              <a:ext cx="205349" cy="429872"/>
              <a:chOff x="4287130" y="2170764"/>
              <a:chExt cx="273800" cy="573163"/>
            </a:xfrm>
          </p:grpSpPr>
          <p:sp>
            <p:nvSpPr>
              <p:cNvPr id="301" name="Rectangle 300"/>
              <p:cNvSpPr/>
              <p:nvPr/>
            </p:nvSpPr>
            <p:spPr>
              <a:xfrm>
                <a:off x="4287130" y="2170764"/>
                <a:ext cx="273800" cy="57316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02" name="Group 301"/>
              <p:cNvGrpSpPr/>
              <p:nvPr/>
            </p:nvGrpSpPr>
            <p:grpSpPr>
              <a:xfrm>
                <a:off x="4332995" y="2470046"/>
                <a:ext cx="191370" cy="238572"/>
                <a:chOff x="510988" y="2252633"/>
                <a:chExt cx="245347" cy="305862"/>
              </a:xfrm>
            </p:grpSpPr>
            <p:sp>
              <p:nvSpPr>
                <p:cNvPr id="304" name="Rectangle 303"/>
                <p:cNvSpPr/>
                <p:nvPr/>
              </p:nvSpPr>
              <p:spPr>
                <a:xfrm>
                  <a:off x="510988" y="22542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5" name="Rectangle 304"/>
                <p:cNvSpPr/>
                <p:nvPr/>
              </p:nvSpPr>
              <p:spPr>
                <a:xfrm>
                  <a:off x="6001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6" name="Rectangle 305"/>
                <p:cNvSpPr/>
                <p:nvPr/>
              </p:nvSpPr>
              <p:spPr>
                <a:xfrm>
                  <a:off x="689099" y="22526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7" name="Rectangle 306"/>
                <p:cNvSpPr/>
                <p:nvPr/>
              </p:nvSpPr>
              <p:spPr>
                <a:xfrm>
                  <a:off x="510988" y="236220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8" name="Rectangle 307"/>
                <p:cNvSpPr/>
                <p:nvPr/>
              </p:nvSpPr>
              <p:spPr>
                <a:xfrm>
                  <a:off x="6001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9" name="Rectangle 308"/>
                <p:cNvSpPr/>
                <p:nvPr/>
              </p:nvSpPr>
              <p:spPr>
                <a:xfrm>
                  <a:off x="689099" y="236058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0" name="Rectangle 309"/>
                <p:cNvSpPr/>
                <p:nvPr/>
              </p:nvSpPr>
              <p:spPr>
                <a:xfrm>
                  <a:off x="510988" y="2470150"/>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1" name="Rectangle 310"/>
                <p:cNvSpPr/>
                <p:nvPr/>
              </p:nvSpPr>
              <p:spPr>
                <a:xfrm>
                  <a:off x="6001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2" name="Rectangle 311"/>
                <p:cNvSpPr/>
                <p:nvPr/>
              </p:nvSpPr>
              <p:spPr>
                <a:xfrm>
                  <a:off x="689099" y="2468533"/>
                  <a:ext cx="67236" cy="883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303" name="Rectangle 302"/>
              <p:cNvSpPr/>
              <p:nvPr/>
            </p:nvSpPr>
            <p:spPr>
              <a:xfrm>
                <a:off x="4346222" y="2206858"/>
                <a:ext cx="165572" cy="23115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grpSp>
        <p:nvGrpSpPr>
          <p:cNvPr id="288" name="Group 287"/>
          <p:cNvGrpSpPr/>
          <p:nvPr/>
        </p:nvGrpSpPr>
        <p:grpSpPr>
          <a:xfrm>
            <a:off x="5201632" y="4109706"/>
            <a:ext cx="666076" cy="666076"/>
            <a:chOff x="5841360" y="1873595"/>
            <a:chExt cx="1001595" cy="1001595"/>
          </a:xfrm>
        </p:grpSpPr>
        <p:sp>
          <p:nvSpPr>
            <p:cNvPr id="289" name="Oval 288"/>
            <p:cNvSpPr/>
            <p:nvPr/>
          </p:nvSpPr>
          <p:spPr>
            <a:xfrm>
              <a:off x="5841360" y="1873595"/>
              <a:ext cx="1001595" cy="1001595"/>
            </a:xfrm>
            <a:prstGeom prst="ellipse">
              <a:avLst/>
            </a:prstGeom>
            <a:noFill/>
            <a:ln>
              <a:solidFill>
                <a:srgbClr val="B0C53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90" name="Group 289"/>
            <p:cNvGrpSpPr/>
            <p:nvPr/>
          </p:nvGrpSpPr>
          <p:grpSpPr>
            <a:xfrm>
              <a:off x="6041392" y="2042605"/>
              <a:ext cx="637503" cy="606018"/>
              <a:chOff x="5533663" y="3792071"/>
              <a:chExt cx="493953" cy="469558"/>
            </a:xfrm>
          </p:grpSpPr>
          <p:sp>
            <p:nvSpPr>
              <p:cNvPr id="291" name="Rectangle 290"/>
              <p:cNvSpPr/>
              <p:nvPr/>
            </p:nvSpPr>
            <p:spPr>
              <a:xfrm>
                <a:off x="5550301" y="3926541"/>
                <a:ext cx="467902" cy="332966"/>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2" name="Isosceles Triangle 291"/>
              <p:cNvSpPr/>
              <p:nvPr/>
            </p:nvSpPr>
            <p:spPr>
              <a:xfrm>
                <a:off x="5540188" y="3792071"/>
                <a:ext cx="484094" cy="134470"/>
              </a:xfrm>
              <a:prstGeom prst="triangle">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3" name="Rectangle 292"/>
              <p:cNvSpPr/>
              <p:nvPr/>
            </p:nvSpPr>
            <p:spPr>
              <a:xfrm>
                <a:off x="5540188" y="4215910"/>
                <a:ext cx="484094" cy="45719"/>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4" name="Rectangle 293"/>
              <p:cNvSpPr/>
              <p:nvPr/>
            </p:nvSpPr>
            <p:spPr>
              <a:xfrm>
                <a:off x="5533663" y="392654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5" name="Rectangle 294"/>
              <p:cNvSpPr/>
              <p:nvPr/>
            </p:nvSpPr>
            <p:spPr>
              <a:xfrm>
                <a:off x="5981897" y="392626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6" name="Rectangle 295"/>
              <p:cNvSpPr/>
              <p:nvPr/>
            </p:nvSpPr>
            <p:spPr>
              <a:xfrm>
                <a:off x="5682938" y="392654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97" name="Rectangle 296"/>
              <p:cNvSpPr/>
              <p:nvPr/>
            </p:nvSpPr>
            <p:spPr>
              <a:xfrm>
                <a:off x="5831479" y="3926261"/>
                <a:ext cx="45719" cy="324000"/>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285" name="TextBox 284"/>
          <p:cNvSpPr txBox="1"/>
          <p:nvPr/>
        </p:nvSpPr>
        <p:spPr>
          <a:xfrm>
            <a:off x="5099007" y="4764857"/>
            <a:ext cx="914311" cy="205265"/>
          </a:xfrm>
          <a:prstGeom prst="rect">
            <a:avLst/>
          </a:prstGeom>
        </p:spPr>
        <p:txBody>
          <a:bodyPr wrap="square" rtlCol="0">
            <a:spAutoFit/>
          </a:bodyPr>
          <a:lstStyle/>
          <a:p>
            <a:pPr algn="ctr"/>
            <a:r>
              <a:rPr lang="en-CA" sz="1200" dirty="0" smtClean="0"/>
              <a:t>Issuer Liable</a:t>
            </a:r>
          </a:p>
        </p:txBody>
      </p:sp>
      <p:grpSp>
        <p:nvGrpSpPr>
          <p:cNvPr id="355" name="Group 354"/>
          <p:cNvGrpSpPr/>
          <p:nvPr/>
        </p:nvGrpSpPr>
        <p:grpSpPr>
          <a:xfrm>
            <a:off x="2822858" y="4102414"/>
            <a:ext cx="666076" cy="666076"/>
            <a:chOff x="2783654" y="4874237"/>
            <a:chExt cx="751194" cy="751195"/>
          </a:xfrm>
        </p:grpSpPr>
        <p:sp>
          <p:nvSpPr>
            <p:cNvPr id="318" name="Oval 317"/>
            <p:cNvSpPr/>
            <p:nvPr/>
          </p:nvSpPr>
          <p:spPr>
            <a:xfrm>
              <a:off x="2783654" y="4874237"/>
              <a:ext cx="751194" cy="7511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34" name="Group 333"/>
            <p:cNvGrpSpPr/>
            <p:nvPr/>
          </p:nvGrpSpPr>
          <p:grpSpPr>
            <a:xfrm>
              <a:off x="2867089" y="5099569"/>
              <a:ext cx="566156" cy="314169"/>
              <a:chOff x="700088" y="2988972"/>
              <a:chExt cx="566156" cy="314169"/>
            </a:xfrm>
          </p:grpSpPr>
          <p:sp>
            <p:nvSpPr>
              <p:cNvPr id="335" name="Rounded Rectangle 334"/>
              <p:cNvSpPr/>
              <p:nvPr/>
            </p:nvSpPr>
            <p:spPr>
              <a:xfrm>
                <a:off x="728927" y="2988972"/>
                <a:ext cx="537317" cy="314169"/>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pic>
            <p:nvPicPr>
              <p:cNvPr id="336" name="Picture 33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686325">
                <a:off x="1176104" y="3083050"/>
                <a:ext cx="70035" cy="58363"/>
              </a:xfrm>
              <a:prstGeom prst="rect">
                <a:avLst/>
              </a:prstGeom>
            </p:spPr>
          </p:pic>
          <p:grpSp>
            <p:nvGrpSpPr>
              <p:cNvPr id="337" name="Group 336"/>
              <p:cNvGrpSpPr/>
              <p:nvPr/>
            </p:nvGrpSpPr>
            <p:grpSpPr>
              <a:xfrm>
                <a:off x="776291" y="3078958"/>
                <a:ext cx="76196" cy="76467"/>
                <a:chOff x="776291" y="3052764"/>
                <a:chExt cx="76196" cy="76467"/>
              </a:xfrm>
            </p:grpSpPr>
            <p:sp>
              <p:nvSpPr>
                <p:cNvPr id="339" name="Rounded Rectangle 338"/>
                <p:cNvSpPr/>
                <p:nvPr/>
              </p:nvSpPr>
              <p:spPr>
                <a:xfrm>
                  <a:off x="779510" y="3056254"/>
                  <a:ext cx="72977" cy="72977"/>
                </a:xfrm>
                <a:prstGeom prst="round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0" name="Rectangle 339"/>
                <p:cNvSpPr/>
                <p:nvPr/>
              </p:nvSpPr>
              <p:spPr>
                <a:xfrm>
                  <a:off x="797247" y="3073363"/>
                  <a:ext cx="36000" cy="3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341" name="Straight Connector 340"/>
                <p:cNvCxnSpPr/>
                <p:nvPr/>
              </p:nvCxnSpPr>
              <p:spPr>
                <a:xfrm>
                  <a:off x="776297" y="3087651"/>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2" name="Straight Connector 341"/>
                <p:cNvCxnSpPr/>
                <p:nvPr/>
              </p:nvCxnSpPr>
              <p:spPr>
                <a:xfrm>
                  <a:off x="776291" y="3101934"/>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3" name="Straight Connector 342"/>
                <p:cNvCxnSpPr/>
                <p:nvPr/>
              </p:nvCxnSpPr>
              <p:spPr>
                <a:xfrm>
                  <a:off x="816298" y="3052764"/>
                  <a:ext cx="0" cy="4762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38" name="TextBox 337"/>
              <p:cNvSpPr txBox="1"/>
              <p:nvPr/>
            </p:nvSpPr>
            <p:spPr>
              <a:xfrm>
                <a:off x="700088" y="3119546"/>
                <a:ext cx="566155" cy="138499"/>
              </a:xfrm>
              <a:prstGeom prst="rect">
                <a:avLst/>
              </a:prstGeom>
            </p:spPr>
            <p:txBody>
              <a:bodyPr wrap="square" rtlCol="0">
                <a:spAutoFit/>
              </a:bodyPr>
              <a:lstStyle/>
              <a:p>
                <a:r>
                  <a:rPr lang="en-CA" sz="300" dirty="0" smtClean="0">
                    <a:solidFill>
                      <a:schemeClr val="bg1"/>
                    </a:solidFill>
                  </a:rPr>
                  <a:t>1234 5678 9032 5432</a:t>
                </a:r>
              </a:p>
            </p:txBody>
          </p:sp>
        </p:grpSp>
      </p:grpSp>
      <p:cxnSp>
        <p:nvCxnSpPr>
          <p:cNvPr id="360" name="Straight Connector 359"/>
          <p:cNvCxnSpPr/>
          <p:nvPr/>
        </p:nvCxnSpPr>
        <p:spPr>
          <a:xfrm flipH="1">
            <a:off x="2692228" y="2839216"/>
            <a:ext cx="3443110" cy="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cxnSp>
        <p:nvCxnSpPr>
          <p:cNvPr id="361" name="Straight Connector 360"/>
          <p:cNvCxnSpPr/>
          <p:nvPr/>
        </p:nvCxnSpPr>
        <p:spPr>
          <a:xfrm flipH="1">
            <a:off x="2692228" y="4016425"/>
            <a:ext cx="3443110" cy="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sp>
        <p:nvSpPr>
          <p:cNvPr id="362" name="Rectangle 361"/>
          <p:cNvSpPr/>
          <p:nvPr/>
        </p:nvSpPr>
        <p:spPr>
          <a:xfrm>
            <a:off x="330956" y="2011203"/>
            <a:ext cx="1494972" cy="494548"/>
          </a:xfrm>
          <a:prstGeom prst="rect">
            <a:avLst/>
          </a:prstGeom>
          <a:solidFill>
            <a:srgbClr val="A2413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Current</a:t>
            </a:r>
            <a:endParaRPr lang="en-CA" dirty="0"/>
          </a:p>
        </p:txBody>
      </p:sp>
      <p:sp>
        <p:nvSpPr>
          <p:cNvPr id="363" name="Rectangle 362"/>
          <p:cNvSpPr/>
          <p:nvPr/>
        </p:nvSpPr>
        <p:spPr>
          <a:xfrm>
            <a:off x="330803" y="4305239"/>
            <a:ext cx="1494972" cy="494548"/>
          </a:xfrm>
          <a:prstGeom prst="rect">
            <a:avLst/>
          </a:prstGeom>
          <a:solidFill>
            <a:srgbClr val="A2413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October 1</a:t>
            </a:r>
            <a:r>
              <a:rPr lang="en-CA" sz="1200" baseline="30000" dirty="0" smtClean="0"/>
              <a:t>st</a:t>
            </a:r>
            <a:r>
              <a:rPr lang="en-CA" sz="1200" dirty="0" smtClean="0"/>
              <a:t>, 2015 and Beyond</a:t>
            </a:r>
            <a:endParaRPr lang="en-CA" dirty="0"/>
          </a:p>
        </p:txBody>
      </p:sp>
      <p:cxnSp>
        <p:nvCxnSpPr>
          <p:cNvPr id="160" name="Straight Connector 159"/>
          <p:cNvCxnSpPr/>
          <p:nvPr/>
        </p:nvCxnSpPr>
        <p:spPr>
          <a:xfrm flipH="1">
            <a:off x="2655398" y="5159631"/>
            <a:ext cx="3443110" cy="0"/>
          </a:xfrm>
          <a:prstGeom prst="line">
            <a:avLst/>
          </a:prstGeom>
          <a:ln w="28575">
            <a:solidFill>
              <a:srgbClr val="29475F"/>
            </a:solidFill>
          </a:ln>
        </p:spPr>
        <p:style>
          <a:lnRef idx="1">
            <a:schemeClr val="accent1"/>
          </a:lnRef>
          <a:fillRef idx="0">
            <a:schemeClr val="accent1"/>
          </a:fillRef>
          <a:effectRef idx="0">
            <a:schemeClr val="accent1"/>
          </a:effectRef>
          <a:fontRef idx="minor">
            <a:schemeClr val="tx1"/>
          </a:fontRef>
        </p:style>
      </p:cxnSp>
      <p:sp>
        <p:nvSpPr>
          <p:cNvPr id="162" name="Plus 161"/>
          <p:cNvSpPr/>
          <p:nvPr/>
        </p:nvSpPr>
        <p:spPr>
          <a:xfrm>
            <a:off x="3570062" y="5470783"/>
            <a:ext cx="348211" cy="348211"/>
          </a:xfrm>
          <a:prstGeom prst="mathPlus">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3" name="Equal 162"/>
          <p:cNvSpPr/>
          <p:nvPr/>
        </p:nvSpPr>
        <p:spPr>
          <a:xfrm>
            <a:off x="4762464" y="5472061"/>
            <a:ext cx="358729" cy="302739"/>
          </a:xfrm>
          <a:prstGeom prst="mathEqual">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nvGrpSpPr>
          <p:cNvPr id="165" name="Group 164"/>
          <p:cNvGrpSpPr/>
          <p:nvPr/>
        </p:nvGrpSpPr>
        <p:grpSpPr>
          <a:xfrm>
            <a:off x="2812388" y="5231400"/>
            <a:ext cx="666076" cy="666076"/>
            <a:chOff x="2783654" y="4874237"/>
            <a:chExt cx="751194" cy="751195"/>
          </a:xfrm>
        </p:grpSpPr>
        <p:sp>
          <p:nvSpPr>
            <p:cNvPr id="166" name="Oval 165"/>
            <p:cNvSpPr/>
            <p:nvPr/>
          </p:nvSpPr>
          <p:spPr>
            <a:xfrm>
              <a:off x="2783654" y="4874237"/>
              <a:ext cx="751194" cy="751195"/>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67" name="Group 166"/>
            <p:cNvGrpSpPr/>
            <p:nvPr/>
          </p:nvGrpSpPr>
          <p:grpSpPr>
            <a:xfrm>
              <a:off x="2867089" y="5099569"/>
              <a:ext cx="566156" cy="314169"/>
              <a:chOff x="700088" y="2988972"/>
              <a:chExt cx="566156" cy="314169"/>
            </a:xfrm>
          </p:grpSpPr>
          <p:sp>
            <p:nvSpPr>
              <p:cNvPr id="168" name="Rounded Rectangle 167"/>
              <p:cNvSpPr/>
              <p:nvPr/>
            </p:nvSpPr>
            <p:spPr>
              <a:xfrm>
                <a:off x="728927" y="2988972"/>
                <a:ext cx="537317" cy="314169"/>
              </a:xfrm>
              <a:prstGeom prst="round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200" dirty="0"/>
              </a:p>
            </p:txBody>
          </p:sp>
          <p:pic>
            <p:nvPicPr>
              <p:cNvPr id="169" name="Picture 16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686325">
                <a:off x="1176104" y="3083050"/>
                <a:ext cx="70035" cy="58363"/>
              </a:xfrm>
              <a:prstGeom prst="rect">
                <a:avLst/>
              </a:prstGeom>
            </p:spPr>
          </p:pic>
          <p:grpSp>
            <p:nvGrpSpPr>
              <p:cNvPr id="170" name="Group 169"/>
              <p:cNvGrpSpPr/>
              <p:nvPr/>
            </p:nvGrpSpPr>
            <p:grpSpPr>
              <a:xfrm>
                <a:off x="776291" y="3078958"/>
                <a:ext cx="76196" cy="76467"/>
                <a:chOff x="776291" y="3052764"/>
                <a:chExt cx="76196" cy="76467"/>
              </a:xfrm>
            </p:grpSpPr>
            <p:sp>
              <p:nvSpPr>
                <p:cNvPr id="172" name="Rounded Rectangle 171"/>
                <p:cNvSpPr/>
                <p:nvPr/>
              </p:nvSpPr>
              <p:spPr>
                <a:xfrm>
                  <a:off x="779510" y="3056254"/>
                  <a:ext cx="72977" cy="72977"/>
                </a:xfrm>
                <a:prstGeom prst="roundRect">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3" name="Rectangle 172"/>
                <p:cNvSpPr/>
                <p:nvPr/>
              </p:nvSpPr>
              <p:spPr>
                <a:xfrm>
                  <a:off x="797247" y="3073363"/>
                  <a:ext cx="36000" cy="3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74" name="Straight Connector 173"/>
                <p:cNvCxnSpPr/>
                <p:nvPr/>
              </p:nvCxnSpPr>
              <p:spPr>
                <a:xfrm>
                  <a:off x="776297" y="3087651"/>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a:off x="776291" y="3101934"/>
                  <a:ext cx="42862"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a:xfrm>
                  <a:off x="816298" y="3052764"/>
                  <a:ext cx="0" cy="4762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71" name="TextBox 170"/>
              <p:cNvSpPr txBox="1"/>
              <p:nvPr/>
            </p:nvSpPr>
            <p:spPr>
              <a:xfrm>
                <a:off x="700088" y="3119546"/>
                <a:ext cx="566155" cy="138499"/>
              </a:xfrm>
              <a:prstGeom prst="rect">
                <a:avLst/>
              </a:prstGeom>
            </p:spPr>
            <p:txBody>
              <a:bodyPr wrap="square" rtlCol="0">
                <a:spAutoFit/>
              </a:bodyPr>
              <a:lstStyle/>
              <a:p>
                <a:r>
                  <a:rPr lang="en-CA" sz="300" dirty="0" smtClean="0">
                    <a:solidFill>
                      <a:schemeClr val="bg1"/>
                    </a:solidFill>
                  </a:rPr>
                  <a:t>1234 5678 9032 5432</a:t>
                </a:r>
              </a:p>
            </p:txBody>
          </p:sp>
        </p:grpSp>
      </p:grpSp>
      <p:sp>
        <p:nvSpPr>
          <p:cNvPr id="177" name="TextBox 176"/>
          <p:cNvSpPr txBox="1"/>
          <p:nvPr/>
        </p:nvSpPr>
        <p:spPr>
          <a:xfrm>
            <a:off x="2705110" y="5880377"/>
            <a:ext cx="917613" cy="245612"/>
          </a:xfrm>
          <a:prstGeom prst="rect">
            <a:avLst/>
          </a:prstGeom>
        </p:spPr>
        <p:txBody>
          <a:bodyPr wrap="square" rtlCol="0">
            <a:spAutoFit/>
          </a:bodyPr>
          <a:lstStyle/>
          <a:p>
            <a:pPr algn="ctr"/>
            <a:r>
              <a:rPr lang="en-CA" sz="1200" dirty="0" smtClean="0"/>
              <a:t>Chip Card</a:t>
            </a:r>
          </a:p>
        </p:txBody>
      </p:sp>
      <p:sp>
        <p:nvSpPr>
          <p:cNvPr id="178" name="Oval 177"/>
          <p:cNvSpPr/>
          <p:nvPr/>
        </p:nvSpPr>
        <p:spPr>
          <a:xfrm>
            <a:off x="3994409" y="5240958"/>
            <a:ext cx="659496" cy="659497"/>
          </a:xfrm>
          <a:prstGeom prst="ellipse">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9" name="TextBox 178"/>
          <p:cNvSpPr txBox="1"/>
          <p:nvPr/>
        </p:nvSpPr>
        <p:spPr>
          <a:xfrm>
            <a:off x="3764502" y="5880377"/>
            <a:ext cx="1141393" cy="461665"/>
          </a:xfrm>
          <a:prstGeom prst="rect">
            <a:avLst/>
          </a:prstGeom>
        </p:spPr>
        <p:txBody>
          <a:bodyPr wrap="square" rtlCol="0">
            <a:spAutoFit/>
          </a:bodyPr>
          <a:lstStyle/>
          <a:p>
            <a:pPr algn="ctr"/>
            <a:r>
              <a:rPr lang="en-CA" sz="1200" dirty="0" smtClean="0"/>
              <a:t>Card Not Present</a:t>
            </a:r>
          </a:p>
        </p:txBody>
      </p:sp>
      <p:grpSp>
        <p:nvGrpSpPr>
          <p:cNvPr id="180" name="Group 179"/>
          <p:cNvGrpSpPr/>
          <p:nvPr/>
        </p:nvGrpSpPr>
        <p:grpSpPr>
          <a:xfrm>
            <a:off x="5197130" y="5240958"/>
            <a:ext cx="666076" cy="682361"/>
            <a:chOff x="5841360" y="1873595"/>
            <a:chExt cx="1001595" cy="1001595"/>
          </a:xfrm>
        </p:grpSpPr>
        <p:sp>
          <p:nvSpPr>
            <p:cNvPr id="181" name="Oval 180"/>
            <p:cNvSpPr/>
            <p:nvPr/>
          </p:nvSpPr>
          <p:spPr>
            <a:xfrm>
              <a:off x="5841360" y="1873595"/>
              <a:ext cx="1001595" cy="1001595"/>
            </a:xfrm>
            <a:prstGeom prst="ellipse">
              <a:avLst/>
            </a:prstGeom>
            <a:noFill/>
            <a:ln>
              <a:solidFill>
                <a:srgbClr val="A2413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182" name="Group 181"/>
            <p:cNvGrpSpPr/>
            <p:nvPr/>
          </p:nvGrpSpPr>
          <p:grpSpPr>
            <a:xfrm>
              <a:off x="6041392" y="2042605"/>
              <a:ext cx="637503" cy="606018"/>
              <a:chOff x="5533663" y="3792071"/>
              <a:chExt cx="493953" cy="469558"/>
            </a:xfrm>
          </p:grpSpPr>
          <p:sp>
            <p:nvSpPr>
              <p:cNvPr id="183" name="Rectangle 182"/>
              <p:cNvSpPr/>
              <p:nvPr/>
            </p:nvSpPr>
            <p:spPr>
              <a:xfrm>
                <a:off x="5550301" y="3926541"/>
                <a:ext cx="467902" cy="332966"/>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4" name="Isosceles Triangle 183"/>
              <p:cNvSpPr/>
              <p:nvPr/>
            </p:nvSpPr>
            <p:spPr>
              <a:xfrm>
                <a:off x="5540188" y="3792071"/>
                <a:ext cx="484094" cy="134470"/>
              </a:xfrm>
              <a:prstGeom prst="triangle">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5" name="Rectangle 184"/>
              <p:cNvSpPr/>
              <p:nvPr/>
            </p:nvSpPr>
            <p:spPr>
              <a:xfrm>
                <a:off x="5540188" y="4215910"/>
                <a:ext cx="484094" cy="45719"/>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6" name="Rectangle 185"/>
              <p:cNvSpPr/>
              <p:nvPr/>
            </p:nvSpPr>
            <p:spPr>
              <a:xfrm>
                <a:off x="5533663" y="392654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7" name="Rectangle 186"/>
              <p:cNvSpPr/>
              <p:nvPr/>
            </p:nvSpPr>
            <p:spPr>
              <a:xfrm>
                <a:off x="5981897" y="392626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8" name="Rectangle 187"/>
              <p:cNvSpPr/>
              <p:nvPr/>
            </p:nvSpPr>
            <p:spPr>
              <a:xfrm>
                <a:off x="5682938" y="392654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9" name="Rectangle 188"/>
              <p:cNvSpPr/>
              <p:nvPr/>
            </p:nvSpPr>
            <p:spPr>
              <a:xfrm>
                <a:off x="5831479" y="3926261"/>
                <a:ext cx="45719" cy="324000"/>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sp>
        <p:nvSpPr>
          <p:cNvPr id="190" name="TextBox 189"/>
          <p:cNvSpPr txBox="1"/>
          <p:nvPr/>
        </p:nvSpPr>
        <p:spPr>
          <a:xfrm>
            <a:off x="5104961" y="5880377"/>
            <a:ext cx="914311" cy="419361"/>
          </a:xfrm>
          <a:prstGeom prst="rect">
            <a:avLst/>
          </a:prstGeom>
        </p:spPr>
        <p:txBody>
          <a:bodyPr wrap="square" rtlCol="0">
            <a:spAutoFit/>
          </a:bodyPr>
          <a:lstStyle/>
          <a:p>
            <a:pPr algn="ctr"/>
            <a:r>
              <a:rPr lang="en-CA" sz="1200" dirty="0" smtClean="0"/>
              <a:t>Merchant Liable</a:t>
            </a:r>
          </a:p>
        </p:txBody>
      </p:sp>
      <p:pic>
        <p:nvPicPr>
          <p:cNvPr id="229" name="Picture 2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1011" y="5474087"/>
            <a:ext cx="220257" cy="220257"/>
          </a:xfrm>
          <a:prstGeom prst="rect">
            <a:avLst/>
          </a:prstGeom>
        </p:spPr>
      </p:pic>
      <p:pic>
        <p:nvPicPr>
          <p:cNvPr id="230" name="Picture 2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62138" y="5473450"/>
            <a:ext cx="259139" cy="215949"/>
          </a:xfrm>
          <a:prstGeom prst="rect">
            <a:avLst/>
          </a:prstGeom>
        </p:spPr>
      </p:pic>
      <p:cxnSp>
        <p:nvCxnSpPr>
          <p:cNvPr id="232" name="Straight Connector 231"/>
          <p:cNvCxnSpPr/>
          <p:nvPr/>
        </p:nvCxnSpPr>
        <p:spPr>
          <a:xfrm>
            <a:off x="4277458" y="5458942"/>
            <a:ext cx="88490" cy="239698"/>
          </a:xfrm>
          <a:prstGeom prst="line">
            <a:avLst/>
          </a:prstGeom>
          <a:ln w="28575">
            <a:solidFill>
              <a:srgbClr val="A24130"/>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flipV="1">
            <a:off x="4172552" y="5550714"/>
            <a:ext cx="54000" cy="288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92" name="Group 59"/>
          <p:cNvGrpSpPr/>
          <p:nvPr/>
        </p:nvGrpSpPr>
        <p:grpSpPr>
          <a:xfrm>
            <a:off x="6424905" y="2850925"/>
            <a:ext cx="2394056" cy="3410031"/>
            <a:chOff x="251519" y="5398135"/>
            <a:chExt cx="2106861" cy="3410031"/>
          </a:xfrm>
        </p:grpSpPr>
        <p:sp>
          <p:nvSpPr>
            <p:cNvPr id="193" name="Round Same Side Corner Rectangle 97"/>
            <p:cNvSpPr/>
            <p:nvPr/>
          </p:nvSpPr>
          <p:spPr>
            <a:xfrm>
              <a:off x="251519" y="5398135"/>
              <a:ext cx="2106861"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sp>
          <p:nvSpPr>
            <p:cNvPr id="195" name="Text Placeholder 12"/>
            <p:cNvSpPr txBox="1">
              <a:spLocks/>
            </p:cNvSpPr>
            <p:nvPr/>
          </p:nvSpPr>
          <p:spPr>
            <a:xfrm>
              <a:off x="251519" y="5691039"/>
              <a:ext cx="2106860" cy="3117127"/>
            </a:xfrm>
            <a:prstGeom prst="rect">
              <a:avLst/>
            </a:prstGeom>
            <a:ln w="25400">
              <a:solidFill>
                <a:schemeClr val="accent2"/>
              </a:solidFill>
            </a:ln>
          </p:spPr>
          <p:txBody>
            <a:bodyPr anchor="t"/>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smtClean="0"/>
                <a:t>If a guest or customer uses a faulty chip and PIN card with your chip terminal, you as the merchant bear the liability burden under the new contract terms if you choose to allow the customer to pay with a magnetic stripe and signature. </a:t>
              </a:r>
            </a:p>
            <a:p>
              <a:pPr marL="0" indent="0">
                <a:buNone/>
              </a:pPr>
              <a:endParaRPr lang="en-CA" dirty="0" smtClean="0"/>
            </a:p>
            <a:p>
              <a:pPr marL="0" indent="0">
                <a:buNone/>
              </a:pPr>
              <a:r>
                <a:rPr lang="en-CA" dirty="0" smtClean="0"/>
                <a:t>Therefore, you have to choose between customer service and risk tolerance.</a:t>
              </a:r>
              <a:endParaRPr lang="en-CA" dirty="0"/>
            </a:p>
          </p:txBody>
        </p:sp>
      </p:grpSp>
      <p:pic>
        <p:nvPicPr>
          <p:cNvPr id="196" name="Picture 44" descr="insight-sm.wmf"/>
          <p:cNvPicPr>
            <a:picLocks noChangeAspect="1"/>
          </p:cNvPicPr>
          <p:nvPr/>
        </p:nvPicPr>
        <p:blipFill>
          <a:blip r:embed="rId6" cstate="print"/>
          <a:stretch>
            <a:fillRect/>
          </a:stretch>
        </p:blipFill>
        <p:spPr>
          <a:xfrm>
            <a:off x="8507465" y="2921404"/>
            <a:ext cx="240000" cy="180000"/>
          </a:xfrm>
          <a:prstGeom prst="rect">
            <a:avLst/>
          </a:prstGeom>
          <a:solidFill>
            <a:schemeClr val="accent2"/>
          </a:solidFill>
          <a:ln w="25400">
            <a:solidFill>
              <a:schemeClr val="accent2"/>
            </a:solidFill>
          </a:ln>
        </p:spPr>
      </p:pic>
    </p:spTree>
    <p:extLst>
      <p:ext uri="{BB962C8B-B14F-4D97-AF65-F5344CB8AC3E}">
        <p14:creationId xmlns:p14="http://schemas.microsoft.com/office/powerpoint/2010/main" val="35218000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Increase your security by instituting the EMV-enabled chip and signature terminals</a:t>
            </a:r>
            <a:endParaRPr lang="en-US" dirty="0"/>
          </a:p>
        </p:txBody>
      </p:sp>
      <p:grpSp>
        <p:nvGrpSpPr>
          <p:cNvPr id="36" name="Group 35"/>
          <p:cNvGrpSpPr/>
          <p:nvPr/>
        </p:nvGrpSpPr>
        <p:grpSpPr>
          <a:xfrm>
            <a:off x="1981200" y="1206501"/>
            <a:ext cx="6515099" cy="648000"/>
            <a:chOff x="1981200" y="1498600"/>
            <a:chExt cx="6515099" cy="648000"/>
          </a:xfrm>
        </p:grpSpPr>
        <p:sp>
          <p:nvSpPr>
            <p:cNvPr id="18" name="Rectangle 17"/>
            <p:cNvSpPr/>
            <p:nvPr/>
          </p:nvSpPr>
          <p:spPr>
            <a:xfrm>
              <a:off x="1981200" y="1498600"/>
              <a:ext cx="6515099" cy="648000"/>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16785" y="1534910"/>
              <a:ext cx="457200" cy="60960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0484" y="1547494"/>
              <a:ext cx="584316" cy="584316"/>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27200" y="1505940"/>
              <a:ext cx="381000" cy="609600"/>
            </a:xfrm>
            <a:prstGeom prst="rect">
              <a:avLst/>
            </a:prstGeom>
          </p:spPr>
        </p:pic>
        <p:pic>
          <p:nvPicPr>
            <p:cNvPr id="14" name="Picture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84504" y="1505940"/>
              <a:ext cx="381000" cy="609600"/>
            </a:xfrm>
            <a:prstGeom prst="rect">
              <a:avLst/>
            </a:prstGeom>
          </p:spPr>
        </p:pic>
        <p:sp>
          <p:nvSpPr>
            <p:cNvPr id="10" name="Rectangle 9"/>
            <p:cNvSpPr/>
            <p:nvPr/>
          </p:nvSpPr>
          <p:spPr>
            <a:xfrm>
              <a:off x="2082955" y="1664308"/>
              <a:ext cx="1536699" cy="35080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Security</a:t>
              </a:r>
              <a:endParaRPr lang="en-CA" sz="1200" b="1" dirty="0">
                <a:solidFill>
                  <a:schemeClr val="tx1"/>
                </a:solidFill>
              </a:endParaRPr>
            </a:p>
          </p:txBody>
        </p:sp>
        <p:sp>
          <p:nvSpPr>
            <p:cNvPr id="11" name="Rectangle 10"/>
            <p:cNvSpPr/>
            <p:nvPr/>
          </p:nvSpPr>
          <p:spPr>
            <a:xfrm>
              <a:off x="3719543" y="1664307"/>
              <a:ext cx="1536699" cy="35080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Transaction Speed</a:t>
              </a:r>
              <a:endParaRPr lang="en-CA" sz="1200" b="1" dirty="0">
                <a:solidFill>
                  <a:schemeClr val="tx1"/>
                </a:solidFill>
              </a:endParaRPr>
            </a:p>
          </p:txBody>
        </p:sp>
        <p:sp>
          <p:nvSpPr>
            <p:cNvPr id="12" name="Rectangle 11"/>
            <p:cNvSpPr/>
            <p:nvPr/>
          </p:nvSpPr>
          <p:spPr>
            <a:xfrm>
              <a:off x="5329870" y="1664306"/>
              <a:ext cx="1536699" cy="35080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Up-Front Costs</a:t>
              </a:r>
              <a:endParaRPr lang="en-CA" sz="1200" b="1" dirty="0">
                <a:solidFill>
                  <a:schemeClr val="tx1"/>
                </a:solidFill>
              </a:endParaRPr>
            </a:p>
          </p:txBody>
        </p:sp>
        <p:sp>
          <p:nvSpPr>
            <p:cNvPr id="13" name="Rectangle 12"/>
            <p:cNvSpPr/>
            <p:nvPr/>
          </p:nvSpPr>
          <p:spPr>
            <a:xfrm>
              <a:off x="6928358" y="1664306"/>
              <a:ext cx="1537200" cy="350809"/>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solidFill>
                    <a:schemeClr val="tx1"/>
                  </a:solidFill>
                </a:rPr>
                <a:t>Operating Costs</a:t>
              </a:r>
              <a:endParaRPr lang="en-CA" sz="1200" b="1" dirty="0">
                <a:solidFill>
                  <a:schemeClr val="tx1"/>
                </a:solidFill>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842467019"/>
              </p:ext>
            </p:extLst>
          </p:nvPr>
        </p:nvGraphicFramePr>
        <p:xfrm>
          <a:off x="622454" y="1847299"/>
          <a:ext cx="7873846" cy="3200400"/>
        </p:xfrm>
        <a:graphic>
          <a:graphicData uri="http://schemas.openxmlformats.org/drawingml/2006/table">
            <a:tbl>
              <a:tblPr firstRow="1" bandRow="1">
                <a:tableStyleId>{5C22544A-7EE6-4342-B048-85BDC9FD1C3A}</a:tableStyleId>
              </a:tblPr>
              <a:tblGrid>
                <a:gridCol w="1371446"/>
                <a:gridCol w="1692275"/>
                <a:gridCol w="1603375"/>
                <a:gridCol w="1603375"/>
                <a:gridCol w="1603375"/>
              </a:tblGrid>
              <a:tr h="370840">
                <a:tc>
                  <a:txBody>
                    <a:bodyPr/>
                    <a:lstStyle/>
                    <a:p>
                      <a:r>
                        <a:rPr lang="en-CA" sz="1200" b="1" dirty="0" smtClean="0">
                          <a:solidFill>
                            <a:schemeClr val="bg1"/>
                          </a:solidFill>
                        </a:rPr>
                        <a:t>Magnetic Stripe</a:t>
                      </a:r>
                      <a:r>
                        <a:rPr lang="en-CA" sz="1200" b="1" baseline="0" dirty="0" smtClean="0">
                          <a:solidFill>
                            <a:schemeClr val="bg1"/>
                          </a:solidFill>
                        </a:rPr>
                        <a:t> and Signature</a:t>
                      </a:r>
                      <a:endParaRPr lang="en-CA" sz="12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919F"/>
                    </a:solidFill>
                  </a:tcPr>
                </a:tc>
                <a:tc>
                  <a:txBody>
                    <a:bodyPr/>
                    <a:lstStyle/>
                    <a:p>
                      <a:pPr algn="ctr"/>
                      <a:endParaRPr lang="en-CA" sz="1200" b="0" dirty="0" smtClean="0">
                        <a:solidFill>
                          <a:schemeClr val="tx1"/>
                        </a:solidFill>
                      </a:endParaRPr>
                    </a:p>
                    <a:p>
                      <a:pPr algn="ctr"/>
                      <a:endParaRPr lang="en-CA" sz="1200" b="0" dirty="0" smtClean="0">
                        <a:solidFill>
                          <a:schemeClr val="tx1"/>
                        </a:solidFill>
                      </a:endParaRPr>
                    </a:p>
                    <a:p>
                      <a:pPr algn="ctr"/>
                      <a:endParaRPr lang="en-CA" sz="1200" b="0" dirty="0">
                        <a:solidFill>
                          <a:schemeClr val="tx1"/>
                        </a:solidFill>
                      </a:endParaRPr>
                    </a:p>
                  </a:txBody>
                  <a:tcPr anchor="ctr">
                    <a:lnL w="12700" cap="flat" cmpd="sng" algn="ctr">
                      <a:noFill/>
                      <a:prstDash val="solid"/>
                      <a:round/>
                      <a:headEnd type="none" w="med" len="med"/>
                      <a:tailEnd type="none" w="med" len="med"/>
                    </a:lnL>
                    <a:lnR w="28575" cap="flat" cmpd="sng" algn="ctr">
                      <a:solidFill>
                        <a:srgbClr val="A2413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CA" sz="1200" b="1" dirty="0" smtClean="0">
                          <a:solidFill>
                            <a:schemeClr val="bg1"/>
                          </a:solidFill>
                        </a:rPr>
                        <a:t>Chip and PIN</a:t>
                      </a:r>
                      <a:endParaRPr lang="en-CA" sz="12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919F"/>
                    </a:solidFill>
                  </a:tcPr>
                </a:tc>
                <a:tc>
                  <a:txBody>
                    <a:bodyPr/>
                    <a:lstStyle/>
                    <a:p>
                      <a:pPr algn="ctr"/>
                      <a:endParaRPr lang="en-CA" sz="1200" b="0" dirty="0" smtClean="0">
                        <a:solidFill>
                          <a:schemeClr val="tx1"/>
                        </a:solidFill>
                      </a:endParaRPr>
                    </a:p>
                    <a:p>
                      <a:pPr algn="ctr"/>
                      <a:endParaRPr lang="en-CA" sz="1200" b="0" dirty="0" smtClean="0">
                        <a:solidFill>
                          <a:schemeClr val="tx1"/>
                        </a:solidFill>
                      </a:endParaRPr>
                    </a:p>
                    <a:p>
                      <a:pPr algn="ctr"/>
                      <a:endParaRPr lang="en-CA" sz="1200" b="0" dirty="0">
                        <a:solidFill>
                          <a:schemeClr val="tx1"/>
                        </a:solidFill>
                      </a:endParaRPr>
                    </a:p>
                  </a:txBody>
                  <a:tcPr anchor="ctr">
                    <a:lnL w="12700" cap="flat" cmpd="sng" algn="ctr">
                      <a:no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CA" sz="1200" b="1" dirty="0" smtClean="0">
                          <a:solidFill>
                            <a:schemeClr val="bg1"/>
                          </a:solidFill>
                        </a:rPr>
                        <a:t>Chip</a:t>
                      </a:r>
                      <a:r>
                        <a:rPr lang="en-CA" sz="1200" b="1" baseline="0" dirty="0" smtClean="0">
                          <a:solidFill>
                            <a:schemeClr val="bg1"/>
                          </a:solidFill>
                        </a:rPr>
                        <a:t> and Signature</a:t>
                      </a:r>
                      <a:endParaRPr lang="en-CA" sz="12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919F"/>
                    </a:solidFill>
                  </a:tcPr>
                </a:tc>
                <a:tc>
                  <a:txBody>
                    <a:bodyPr/>
                    <a:lstStyle/>
                    <a:p>
                      <a:pPr algn="ctr"/>
                      <a:endParaRPr lang="en-CA" sz="1200" b="0" dirty="0" smtClean="0">
                        <a:solidFill>
                          <a:schemeClr val="tx1"/>
                        </a:solidFill>
                      </a:endParaRPr>
                    </a:p>
                    <a:p>
                      <a:pPr algn="ctr"/>
                      <a:endParaRPr lang="en-CA" sz="1200" b="0" dirty="0" smtClean="0">
                        <a:solidFill>
                          <a:schemeClr val="tx1"/>
                        </a:solidFill>
                      </a:endParaRPr>
                    </a:p>
                    <a:p>
                      <a:pPr algn="ctr"/>
                      <a:endParaRPr lang="en-CA" sz="1200" b="0" dirty="0">
                        <a:solidFill>
                          <a:schemeClr val="tx1"/>
                        </a:solidFill>
                      </a:endParaRPr>
                    </a:p>
                  </a:txBody>
                  <a:tcPr anchor="ctr">
                    <a:lnL w="12700" cap="flat" cmpd="sng" algn="ctr">
                      <a:no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r>
                        <a:rPr lang="en-CA" sz="1200" b="1" dirty="0" smtClean="0">
                          <a:solidFill>
                            <a:schemeClr val="bg1"/>
                          </a:solidFill>
                        </a:rPr>
                        <a:t>Chip and PIN with Fallback</a:t>
                      </a:r>
                      <a:endParaRPr lang="en-CA" sz="12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7F919F"/>
                    </a:solidFill>
                  </a:tcPr>
                </a:tc>
                <a:tc>
                  <a:txBody>
                    <a:bodyPr/>
                    <a:lstStyle/>
                    <a:p>
                      <a:pPr algn="ctr"/>
                      <a:endParaRPr lang="en-CA" sz="1200" b="0" dirty="0" smtClean="0">
                        <a:solidFill>
                          <a:schemeClr val="tx1"/>
                        </a:solidFill>
                      </a:endParaRPr>
                    </a:p>
                    <a:p>
                      <a:pPr algn="ctr"/>
                      <a:endParaRPr lang="en-CA" sz="1200" b="0" dirty="0" smtClean="0">
                        <a:solidFill>
                          <a:schemeClr val="tx1"/>
                        </a:solidFill>
                      </a:endParaRPr>
                    </a:p>
                    <a:p>
                      <a:pPr algn="ctr"/>
                      <a:endParaRPr lang="en-CA" sz="1200" b="0" dirty="0">
                        <a:solidFill>
                          <a:schemeClr val="tx1"/>
                        </a:solidFill>
                      </a:endParaRPr>
                    </a:p>
                  </a:txBody>
                  <a:tcPr anchor="ctr">
                    <a:lnL w="12700" cap="flat" cmpd="sng" algn="ctr">
                      <a:no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endParaRPr lang="en-CA" sz="1200" b="1" dirty="0" smtClean="0">
                        <a:solidFill>
                          <a:schemeClr val="bg1"/>
                        </a:solidFill>
                      </a:endParaRPr>
                    </a:p>
                    <a:p>
                      <a:r>
                        <a:rPr lang="en-CA" sz="1200" b="1" dirty="0" smtClean="0">
                          <a:solidFill>
                            <a:schemeClr val="bg1"/>
                          </a:solidFill>
                        </a:rPr>
                        <a:t>Contactless</a:t>
                      </a:r>
                    </a:p>
                    <a:p>
                      <a:endParaRPr lang="en-CA" sz="1200" b="1" dirty="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7F919F"/>
                    </a:solidFill>
                  </a:tcPr>
                </a:tc>
                <a:tc>
                  <a:txBody>
                    <a:bodyPr/>
                    <a:lstStyle/>
                    <a:p>
                      <a:pPr algn="ctr"/>
                      <a:endParaRPr lang="en-CA" sz="1200" b="0" dirty="0">
                        <a:solidFill>
                          <a:schemeClr val="tx1"/>
                        </a:solidFill>
                      </a:endParaRPr>
                    </a:p>
                  </a:txBody>
                  <a:tcPr anchor="ctr">
                    <a:lnL w="12700" cap="flat" cmpd="sng" algn="ctr">
                      <a:no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solidFill>
                        <a:srgbClr val="A24130"/>
                      </a:solid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CA" sz="1200" b="0" dirty="0">
                        <a:solidFill>
                          <a:schemeClr val="tx1"/>
                        </a:solidFill>
                      </a:endParaRPr>
                    </a:p>
                  </a:txBody>
                  <a:tcPr anchor="ctr">
                    <a:lnL w="28575" cap="flat" cmpd="sng" algn="ctr">
                      <a:solidFill>
                        <a:srgbClr val="A24130"/>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lumMod val="8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46" name="Group 59"/>
          <p:cNvGrpSpPr/>
          <p:nvPr/>
        </p:nvGrpSpPr>
        <p:grpSpPr>
          <a:xfrm>
            <a:off x="335727" y="5292705"/>
            <a:ext cx="8447300" cy="876315"/>
            <a:chOff x="251519" y="5398135"/>
            <a:chExt cx="7433949" cy="876315"/>
          </a:xfrm>
        </p:grpSpPr>
        <p:sp>
          <p:nvSpPr>
            <p:cNvPr id="47" name="Round Same Side Corner Rectangle 97"/>
            <p:cNvSpPr/>
            <p:nvPr/>
          </p:nvSpPr>
          <p:spPr>
            <a:xfrm>
              <a:off x="251519" y="5398135"/>
              <a:ext cx="7433949"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sp>
          <p:nvSpPr>
            <p:cNvPr id="49" name="Text Placeholder 12"/>
            <p:cNvSpPr txBox="1">
              <a:spLocks/>
            </p:cNvSpPr>
            <p:nvPr/>
          </p:nvSpPr>
          <p:spPr>
            <a:xfrm>
              <a:off x="251519" y="5691040"/>
              <a:ext cx="7433948" cy="583410"/>
            </a:xfrm>
            <a:prstGeom prst="rect">
              <a:avLst/>
            </a:prstGeom>
            <a:ln w="25400">
              <a:solidFill>
                <a:schemeClr val="accent2"/>
              </a:solid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a:t>Chip and PIN enabled cards protect against counterfeit cards, </a:t>
              </a:r>
              <a:r>
                <a:rPr lang="en-CA" dirty="0" smtClean="0"/>
                <a:t>as well as </a:t>
              </a:r>
              <a:r>
                <a:rPr lang="en-CA" dirty="0"/>
                <a:t>lost and stolen cards. On the other hand, chip and signature cards do not protect against lost or stolen cards. Unfortunately, the </a:t>
              </a:r>
              <a:r>
                <a:rPr lang="en-CA" dirty="0" smtClean="0"/>
                <a:t>higher </a:t>
              </a:r>
              <a:r>
                <a:rPr lang="en-CA" dirty="0"/>
                <a:t>security and speed comes with higher upfront costs, which may be balanced out by lower operating costs.</a:t>
              </a:r>
            </a:p>
          </p:txBody>
        </p:sp>
      </p:grpSp>
      <p:sp>
        <p:nvSpPr>
          <p:cNvPr id="38" name="Rectangle 37"/>
          <p:cNvSpPr/>
          <p:nvPr/>
        </p:nvSpPr>
        <p:spPr>
          <a:xfrm>
            <a:off x="3759278" y="2652553"/>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Very Slow</a:t>
            </a:r>
            <a:endParaRPr lang="en-CA" dirty="0"/>
          </a:p>
        </p:txBody>
      </p:sp>
      <p:grpSp>
        <p:nvGrpSpPr>
          <p:cNvPr id="2" name="Group 1"/>
          <p:cNvGrpSpPr/>
          <p:nvPr/>
        </p:nvGrpSpPr>
        <p:grpSpPr>
          <a:xfrm>
            <a:off x="2082955" y="2004182"/>
            <a:ext cx="6333707" cy="2908689"/>
            <a:chOff x="2082955" y="2004182"/>
            <a:chExt cx="6333707" cy="2908689"/>
          </a:xfrm>
        </p:grpSpPr>
        <p:grpSp>
          <p:nvGrpSpPr>
            <p:cNvPr id="37" name="Group 36"/>
            <p:cNvGrpSpPr/>
            <p:nvPr/>
          </p:nvGrpSpPr>
          <p:grpSpPr>
            <a:xfrm>
              <a:off x="2095655" y="2004182"/>
              <a:ext cx="6321007" cy="2285089"/>
              <a:chOff x="2095655" y="2296281"/>
              <a:chExt cx="6321007" cy="2285089"/>
            </a:xfrm>
          </p:grpSpPr>
          <p:sp>
            <p:nvSpPr>
              <p:cNvPr id="20" name="Rectangle 19"/>
              <p:cNvSpPr/>
              <p:nvPr/>
            </p:nvSpPr>
            <p:spPr>
              <a:xfrm>
                <a:off x="2095655" y="2298700"/>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Low</a:t>
                </a:r>
                <a:endParaRPr lang="en-CA" dirty="0"/>
              </a:p>
            </p:txBody>
          </p:sp>
          <p:sp>
            <p:nvSpPr>
              <p:cNvPr id="21" name="Rectangle 20"/>
              <p:cNvSpPr/>
              <p:nvPr/>
            </p:nvSpPr>
            <p:spPr>
              <a:xfrm>
                <a:off x="2108355" y="2952198"/>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22" name="Rectangle 21"/>
              <p:cNvSpPr/>
              <p:nvPr/>
            </p:nvSpPr>
            <p:spPr>
              <a:xfrm>
                <a:off x="2108355" y="3580296"/>
                <a:ext cx="1440000" cy="330200"/>
              </a:xfrm>
              <a:prstGeom prst="rect">
                <a:avLst/>
              </a:prstGeom>
              <a:gradFill>
                <a:gsLst>
                  <a:gs pos="25000">
                    <a:srgbClr val="D9A21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Medium</a:t>
                </a:r>
                <a:endParaRPr lang="en-CA" dirty="0"/>
              </a:p>
            </p:txBody>
          </p:sp>
          <p:sp>
            <p:nvSpPr>
              <p:cNvPr id="23" name="Rectangle 22"/>
              <p:cNvSpPr/>
              <p:nvPr/>
            </p:nvSpPr>
            <p:spPr>
              <a:xfrm>
                <a:off x="2108355" y="4247944"/>
                <a:ext cx="1440000" cy="330200"/>
              </a:xfrm>
              <a:prstGeom prst="rect">
                <a:avLst/>
              </a:prstGeom>
              <a:gradFill>
                <a:gsLst>
                  <a:gs pos="25000">
                    <a:srgbClr val="D9A21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Medium</a:t>
                </a:r>
                <a:endParaRPr lang="en-CA" dirty="0"/>
              </a:p>
            </p:txBody>
          </p:sp>
          <p:sp>
            <p:nvSpPr>
              <p:cNvPr id="25" name="Rectangle 24"/>
              <p:cNvSpPr/>
              <p:nvPr/>
            </p:nvSpPr>
            <p:spPr>
              <a:xfrm>
                <a:off x="3771978" y="2304556"/>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Fast</a:t>
                </a:r>
                <a:endParaRPr lang="en-CA" dirty="0"/>
              </a:p>
            </p:txBody>
          </p:sp>
          <p:sp>
            <p:nvSpPr>
              <p:cNvPr id="26" name="Rectangle 25"/>
              <p:cNvSpPr/>
              <p:nvPr/>
            </p:nvSpPr>
            <p:spPr>
              <a:xfrm>
                <a:off x="3771978" y="3577877"/>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Slow</a:t>
                </a:r>
                <a:endParaRPr lang="en-CA" dirty="0"/>
              </a:p>
            </p:txBody>
          </p:sp>
          <p:sp>
            <p:nvSpPr>
              <p:cNvPr id="27" name="Rectangle 26"/>
              <p:cNvSpPr/>
              <p:nvPr/>
            </p:nvSpPr>
            <p:spPr>
              <a:xfrm>
                <a:off x="3771978" y="4245525"/>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Slow</a:t>
                </a:r>
                <a:endParaRPr lang="en-CA" dirty="0"/>
              </a:p>
            </p:txBody>
          </p:sp>
          <p:sp>
            <p:nvSpPr>
              <p:cNvPr id="28" name="Rectangle 27"/>
              <p:cNvSpPr/>
              <p:nvPr/>
            </p:nvSpPr>
            <p:spPr>
              <a:xfrm>
                <a:off x="5355270" y="2296281"/>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Low</a:t>
                </a:r>
                <a:endParaRPr lang="en-CA" dirty="0"/>
              </a:p>
            </p:txBody>
          </p:sp>
          <p:sp>
            <p:nvSpPr>
              <p:cNvPr id="29" name="Rectangle 28"/>
              <p:cNvSpPr/>
              <p:nvPr/>
            </p:nvSpPr>
            <p:spPr>
              <a:xfrm>
                <a:off x="5367970" y="2949779"/>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30" name="Rectangle 29"/>
              <p:cNvSpPr/>
              <p:nvPr/>
            </p:nvSpPr>
            <p:spPr>
              <a:xfrm>
                <a:off x="5367970" y="3577877"/>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31" name="Rectangle 30"/>
              <p:cNvSpPr/>
              <p:nvPr/>
            </p:nvSpPr>
            <p:spPr>
              <a:xfrm>
                <a:off x="5367970" y="4245525"/>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32" name="Rectangle 31"/>
              <p:cNvSpPr/>
              <p:nvPr/>
            </p:nvSpPr>
            <p:spPr>
              <a:xfrm>
                <a:off x="6963962" y="2301926"/>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33" name="Rectangle 32"/>
              <p:cNvSpPr/>
              <p:nvPr/>
            </p:nvSpPr>
            <p:spPr>
              <a:xfrm>
                <a:off x="6976662" y="2955424"/>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Low</a:t>
                </a:r>
                <a:endParaRPr lang="en-CA" dirty="0"/>
              </a:p>
            </p:txBody>
          </p:sp>
          <p:sp>
            <p:nvSpPr>
              <p:cNvPr id="34" name="Rectangle 33"/>
              <p:cNvSpPr/>
              <p:nvPr/>
            </p:nvSpPr>
            <p:spPr>
              <a:xfrm>
                <a:off x="6976662" y="3583522"/>
                <a:ext cx="1440000" cy="330200"/>
              </a:xfrm>
              <a:prstGeom prst="rect">
                <a:avLst/>
              </a:prstGeom>
              <a:gradFill>
                <a:gsLst>
                  <a:gs pos="25000">
                    <a:srgbClr val="D9A21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Medium</a:t>
                </a:r>
                <a:endParaRPr lang="en-CA" dirty="0"/>
              </a:p>
            </p:txBody>
          </p:sp>
          <p:sp>
            <p:nvSpPr>
              <p:cNvPr id="35" name="Rectangle 34"/>
              <p:cNvSpPr/>
              <p:nvPr/>
            </p:nvSpPr>
            <p:spPr>
              <a:xfrm>
                <a:off x="6976662" y="4251170"/>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grpSp>
        <p:sp>
          <p:nvSpPr>
            <p:cNvPr id="39" name="Rectangle 38"/>
            <p:cNvSpPr/>
            <p:nvPr/>
          </p:nvSpPr>
          <p:spPr>
            <a:xfrm>
              <a:off x="2082955" y="4581871"/>
              <a:ext cx="1440000" cy="330200"/>
            </a:xfrm>
            <a:prstGeom prst="rect">
              <a:avLst/>
            </a:prstGeom>
            <a:gradFill>
              <a:gsLst>
                <a:gs pos="25000">
                  <a:srgbClr val="D9A21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Medium</a:t>
              </a:r>
              <a:endParaRPr lang="en-CA" dirty="0"/>
            </a:p>
          </p:txBody>
        </p:sp>
        <p:sp>
          <p:nvSpPr>
            <p:cNvPr id="40" name="Rectangle 39"/>
            <p:cNvSpPr/>
            <p:nvPr/>
          </p:nvSpPr>
          <p:spPr>
            <a:xfrm>
              <a:off x="3765600" y="4581871"/>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Fast</a:t>
              </a:r>
              <a:endParaRPr lang="en-CA" dirty="0"/>
            </a:p>
          </p:txBody>
        </p:sp>
        <p:sp>
          <p:nvSpPr>
            <p:cNvPr id="41" name="Rectangle 40"/>
            <p:cNvSpPr/>
            <p:nvPr/>
          </p:nvSpPr>
          <p:spPr>
            <a:xfrm>
              <a:off x="5377512" y="4581871"/>
              <a:ext cx="1440000" cy="330200"/>
            </a:xfrm>
            <a:prstGeom prst="rect">
              <a:avLst/>
            </a:prstGeom>
            <a:gradFill>
              <a:gsLst>
                <a:gs pos="25000">
                  <a:srgbClr val="A24130"/>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High</a:t>
              </a:r>
              <a:endParaRPr lang="en-CA" dirty="0"/>
            </a:p>
          </p:txBody>
        </p:sp>
        <p:sp>
          <p:nvSpPr>
            <p:cNvPr id="42" name="Rectangle 41"/>
            <p:cNvSpPr/>
            <p:nvPr/>
          </p:nvSpPr>
          <p:spPr>
            <a:xfrm>
              <a:off x="6963962" y="4582671"/>
              <a:ext cx="1440000" cy="330200"/>
            </a:xfrm>
            <a:prstGeom prst="rect">
              <a:avLst/>
            </a:prstGeom>
            <a:gradFill>
              <a:gsLst>
                <a:gs pos="25000">
                  <a:srgbClr val="B0C534"/>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t>Low</a:t>
              </a:r>
              <a:endParaRPr lang="en-CA" dirty="0"/>
            </a:p>
          </p:txBody>
        </p:sp>
      </p:grpSp>
      <p:pic>
        <p:nvPicPr>
          <p:cNvPr id="43" name="Picture 44" descr="insight-sm.wmf"/>
          <p:cNvPicPr>
            <a:picLocks noChangeAspect="1"/>
          </p:cNvPicPr>
          <p:nvPr/>
        </p:nvPicPr>
        <p:blipFill>
          <a:blip r:embed="rId7" cstate="print"/>
          <a:stretch>
            <a:fillRect/>
          </a:stretch>
        </p:blipFill>
        <p:spPr>
          <a:xfrm>
            <a:off x="8403962" y="5345597"/>
            <a:ext cx="240000" cy="180000"/>
          </a:xfrm>
          <a:prstGeom prst="rect">
            <a:avLst/>
          </a:prstGeom>
          <a:solidFill>
            <a:schemeClr val="accent2"/>
          </a:solidFill>
          <a:ln w="25400">
            <a:solidFill>
              <a:schemeClr val="accent2"/>
            </a:solidFill>
          </a:ln>
        </p:spPr>
      </p:pic>
    </p:spTree>
    <p:extLst>
      <p:ext uri="{BB962C8B-B14F-4D97-AF65-F5344CB8AC3E}">
        <p14:creationId xmlns:p14="http://schemas.microsoft.com/office/powerpoint/2010/main" val="175963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 customers and partners by migrating to EMV in order to prevent security issues along the entire payment process</a:t>
            </a:r>
            <a:endParaRPr lang="en-CA" dirty="0"/>
          </a:p>
        </p:txBody>
      </p:sp>
      <p:sp>
        <p:nvSpPr>
          <p:cNvPr id="8" name="Rectangle 7"/>
          <p:cNvSpPr/>
          <p:nvPr/>
        </p:nvSpPr>
        <p:spPr>
          <a:xfrm>
            <a:off x="4715992" y="3140196"/>
            <a:ext cx="1333274" cy="562707"/>
          </a:xfrm>
          <a:prstGeom prst="rect">
            <a:avLst/>
          </a:prstGeom>
          <a:solidFill>
            <a:srgbClr val="243F54"/>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Network (Visa, MasterCard, Amex, etc.)</a:t>
            </a:r>
            <a:endParaRPr lang="en-CA" sz="1200" dirty="0">
              <a:solidFill>
                <a:srgbClr val="FFFFFF"/>
              </a:solidFill>
            </a:endParaRPr>
          </a:p>
        </p:txBody>
      </p:sp>
      <p:sp>
        <p:nvSpPr>
          <p:cNvPr id="7" name="Rectangle 6"/>
          <p:cNvSpPr/>
          <p:nvPr/>
        </p:nvSpPr>
        <p:spPr>
          <a:xfrm>
            <a:off x="2961676" y="2220690"/>
            <a:ext cx="1339166" cy="567003"/>
          </a:xfrm>
          <a:prstGeom prst="rect">
            <a:avLst/>
          </a:prstGeom>
          <a:solidFill>
            <a:srgbClr val="243F54"/>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Acquirer</a:t>
            </a:r>
            <a:endParaRPr lang="en-CA" sz="1200" dirty="0">
              <a:solidFill>
                <a:srgbClr val="FFFFFF"/>
              </a:solidFill>
            </a:endParaRPr>
          </a:p>
        </p:txBody>
      </p:sp>
      <p:sp>
        <p:nvSpPr>
          <p:cNvPr id="5" name="Rectangle 4"/>
          <p:cNvSpPr/>
          <p:nvPr/>
        </p:nvSpPr>
        <p:spPr>
          <a:xfrm>
            <a:off x="4715992" y="4970615"/>
            <a:ext cx="1333274" cy="567003"/>
          </a:xfrm>
          <a:prstGeom prst="rect">
            <a:avLst/>
          </a:prstGeom>
          <a:solidFill>
            <a:srgbClr val="243F54"/>
          </a:solidFill>
          <a:ln>
            <a:noFill/>
          </a:ln>
          <a:effectLst>
            <a:outerShdw blurRad="25400" dist="25400" dir="2700000" algn="tl" rotWithShape="0">
              <a:prstClr val="black">
                <a:alpha val="1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Consumer / Cardholder</a:t>
            </a:r>
            <a:endParaRPr lang="en-CA" sz="1200" dirty="0">
              <a:solidFill>
                <a:srgbClr val="FFFFFF"/>
              </a:solidFill>
            </a:endParaRPr>
          </a:p>
        </p:txBody>
      </p:sp>
      <p:sp>
        <p:nvSpPr>
          <p:cNvPr id="6" name="Rectangle 5"/>
          <p:cNvSpPr/>
          <p:nvPr/>
        </p:nvSpPr>
        <p:spPr>
          <a:xfrm>
            <a:off x="1213252" y="2224987"/>
            <a:ext cx="1333274" cy="562707"/>
          </a:xfrm>
          <a:prstGeom prst="rect">
            <a:avLst/>
          </a:prstGeom>
          <a:solidFill>
            <a:srgbClr val="A24130"/>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Merchant</a:t>
            </a:r>
            <a:endParaRPr lang="en-CA" sz="1200" dirty="0">
              <a:solidFill>
                <a:srgbClr val="FFFFFF"/>
              </a:solidFill>
            </a:endParaRPr>
          </a:p>
        </p:txBody>
      </p:sp>
      <p:sp>
        <p:nvSpPr>
          <p:cNvPr id="34" name="Rectangle 33"/>
          <p:cNvSpPr/>
          <p:nvPr/>
        </p:nvSpPr>
        <p:spPr>
          <a:xfrm>
            <a:off x="4720058" y="4055406"/>
            <a:ext cx="1339166" cy="567003"/>
          </a:xfrm>
          <a:prstGeom prst="rect">
            <a:avLst/>
          </a:prstGeom>
          <a:solidFill>
            <a:srgbClr val="243F54"/>
          </a:solidFill>
          <a:ln>
            <a:noFill/>
          </a:ln>
          <a:effectLst>
            <a:outerShdw blurRad="25400" dist="25400" dir="2700000" algn="tl" rotWithShape="0">
              <a:prstClr val="black">
                <a:alpha val="1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Issuer / Bank</a:t>
            </a:r>
            <a:endParaRPr lang="en-CA" sz="1200" dirty="0">
              <a:solidFill>
                <a:srgbClr val="FFFFFF"/>
              </a:solidFill>
            </a:endParaRPr>
          </a:p>
        </p:txBody>
      </p:sp>
      <p:sp>
        <p:nvSpPr>
          <p:cNvPr id="19" name="Rectangle 18"/>
          <p:cNvSpPr/>
          <p:nvPr/>
        </p:nvSpPr>
        <p:spPr>
          <a:xfrm>
            <a:off x="4715992" y="2220690"/>
            <a:ext cx="1339166" cy="567003"/>
          </a:xfrm>
          <a:prstGeom prst="rect">
            <a:avLst/>
          </a:prstGeom>
          <a:solidFill>
            <a:srgbClr val="243F54"/>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Merchant Accounting </a:t>
            </a:r>
            <a:r>
              <a:rPr lang="en-CA" sz="1200" dirty="0">
                <a:solidFill>
                  <a:srgbClr val="FFFFFF"/>
                </a:solidFill>
              </a:rPr>
              <a:t>S</a:t>
            </a:r>
            <a:r>
              <a:rPr lang="en-CA" sz="1200" dirty="0" smtClean="0">
                <a:solidFill>
                  <a:srgbClr val="FFFFFF"/>
                </a:solidFill>
              </a:rPr>
              <a:t>ystem</a:t>
            </a:r>
            <a:endParaRPr lang="en-CA" sz="1200" dirty="0">
              <a:solidFill>
                <a:srgbClr val="FFFFFF"/>
              </a:solidFill>
            </a:endParaRPr>
          </a:p>
        </p:txBody>
      </p:sp>
      <p:sp>
        <p:nvSpPr>
          <p:cNvPr id="20" name="Rectangle 19"/>
          <p:cNvSpPr/>
          <p:nvPr/>
        </p:nvSpPr>
        <p:spPr>
          <a:xfrm>
            <a:off x="6470308" y="2220689"/>
            <a:ext cx="1339166" cy="567003"/>
          </a:xfrm>
          <a:prstGeom prst="rect">
            <a:avLst/>
          </a:prstGeom>
          <a:solidFill>
            <a:srgbClr val="243F54"/>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Automated Clearing House (ACH)</a:t>
            </a:r>
            <a:endParaRPr lang="en-CA" sz="1200" dirty="0">
              <a:solidFill>
                <a:srgbClr val="FFFFFF"/>
              </a:solidFill>
            </a:endParaRPr>
          </a:p>
        </p:txBody>
      </p:sp>
      <p:sp>
        <p:nvSpPr>
          <p:cNvPr id="21" name="Rectangle 20"/>
          <p:cNvSpPr/>
          <p:nvPr/>
        </p:nvSpPr>
        <p:spPr>
          <a:xfrm>
            <a:off x="6470308" y="3135900"/>
            <a:ext cx="1339166" cy="567003"/>
          </a:xfrm>
          <a:prstGeom prst="rect">
            <a:avLst/>
          </a:prstGeom>
          <a:solidFill>
            <a:srgbClr val="243F54"/>
          </a:solidFill>
          <a:ln>
            <a:noFill/>
          </a:ln>
          <a:effectLst>
            <a:outerShdw blurRad="25400" dist="25400" dir="2700000" algn="tl" rotWithShape="0">
              <a:prstClr val="black">
                <a:alpha val="10000"/>
              </a:prstClr>
            </a:outerShdw>
            <a:reflection blurRad="13970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Merchant Demand Deposit Account</a:t>
            </a:r>
            <a:endParaRPr lang="en-CA" sz="1200" dirty="0">
              <a:solidFill>
                <a:srgbClr val="FFFFFF"/>
              </a:solidFill>
            </a:endParaRPr>
          </a:p>
        </p:txBody>
      </p:sp>
      <p:cxnSp>
        <p:nvCxnSpPr>
          <p:cNvPr id="11" name="Straight Arrow Connector 10"/>
          <p:cNvCxnSpPr>
            <a:stCxn id="6" idx="3"/>
            <a:endCxn id="7" idx="1"/>
          </p:cNvCxnSpPr>
          <p:nvPr/>
        </p:nvCxnSpPr>
        <p:spPr>
          <a:xfrm flipV="1">
            <a:off x="2546526" y="2504192"/>
            <a:ext cx="415150" cy="2149"/>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7" idx="3"/>
            <a:endCxn id="19" idx="1"/>
          </p:cNvCxnSpPr>
          <p:nvPr/>
        </p:nvCxnSpPr>
        <p:spPr>
          <a:xfrm>
            <a:off x="4300842" y="2504192"/>
            <a:ext cx="415150" cy="0"/>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9" idx="3"/>
            <a:endCxn id="20" idx="1"/>
          </p:cNvCxnSpPr>
          <p:nvPr/>
        </p:nvCxnSpPr>
        <p:spPr>
          <a:xfrm flipV="1">
            <a:off x="6055158" y="2504191"/>
            <a:ext cx="415150" cy="1"/>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5161310" y="2787692"/>
            <a:ext cx="0" cy="360000"/>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5605810" y="2775900"/>
            <a:ext cx="0" cy="360000"/>
          </a:xfrm>
          <a:prstGeom prst="straightConnector1">
            <a:avLst/>
          </a:prstGeom>
          <a:ln w="41275">
            <a:solidFill>
              <a:srgbClr val="7F919F"/>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161310" y="3695406"/>
            <a:ext cx="0" cy="360000"/>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5605810" y="3683614"/>
            <a:ext cx="0" cy="360000"/>
          </a:xfrm>
          <a:prstGeom prst="straightConnector1">
            <a:avLst/>
          </a:prstGeom>
          <a:ln w="41275">
            <a:solidFill>
              <a:srgbClr val="7F919F"/>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369929" y="4622409"/>
            <a:ext cx="0" cy="360000"/>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0" idx="2"/>
            <a:endCxn id="21" idx="0"/>
          </p:cNvCxnSpPr>
          <p:nvPr/>
        </p:nvCxnSpPr>
        <p:spPr>
          <a:xfrm>
            <a:off x="7139891" y="2787692"/>
            <a:ext cx="0" cy="348208"/>
          </a:xfrm>
          <a:prstGeom prst="straightConnector1">
            <a:avLst/>
          </a:prstGeom>
          <a:ln w="41275">
            <a:solidFill>
              <a:srgbClr val="7F919F"/>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Text Placeholder 1"/>
          <p:cNvSpPr txBox="1">
            <a:spLocks/>
          </p:cNvSpPr>
          <p:nvPr/>
        </p:nvSpPr>
        <p:spPr>
          <a:xfrm>
            <a:off x="282079" y="1200198"/>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t>The payments solution has to be secure along the entire back-end process for it to be EMV compliant.</a:t>
            </a:r>
            <a:endParaRPr lang="en-US" sz="1800" b="1" dirty="0"/>
          </a:p>
        </p:txBody>
      </p:sp>
    </p:spTree>
    <p:extLst>
      <p:ext uri="{BB962C8B-B14F-4D97-AF65-F5344CB8AC3E}">
        <p14:creationId xmlns:p14="http://schemas.microsoft.com/office/powerpoint/2010/main" val="1738992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777517" y="1315412"/>
            <a:ext cx="1553333" cy="1015663"/>
          </a:xfrm>
          <a:prstGeom prst="rect">
            <a:avLst/>
          </a:prstGeom>
          <a:noFill/>
        </p:spPr>
        <p:txBody>
          <a:bodyPr wrap="square" lIns="91440" tIns="45720" rIns="91440" bIns="45720">
            <a:spAutoFit/>
          </a:bodyPr>
          <a:lstStyle/>
          <a:p>
            <a:pPr algn="ctr"/>
            <a:r>
              <a:rPr lang="en-US" sz="6000" b="1" cap="none" spc="0" dirty="0" smtClean="0">
                <a:ln w="9525">
                  <a:solidFill>
                    <a:schemeClr val="bg1"/>
                  </a:solidFill>
                  <a:prstDash val="solid"/>
                </a:ln>
                <a:solidFill>
                  <a:srgbClr val="A24130"/>
                </a:solidFill>
                <a:effectLst>
                  <a:outerShdw blurRad="12700" dist="38100" dir="2700000" algn="tl" rotWithShape="0">
                    <a:schemeClr val="bg1">
                      <a:lumMod val="50000"/>
                    </a:schemeClr>
                  </a:outerShdw>
                </a:effectLst>
              </a:rPr>
              <a:t>VS</a:t>
            </a:r>
            <a:endParaRPr lang="en-US" sz="6000" b="1" cap="none" spc="0" dirty="0">
              <a:ln w="9525">
                <a:solidFill>
                  <a:schemeClr val="bg1"/>
                </a:solidFill>
                <a:prstDash val="solid"/>
              </a:ln>
              <a:solidFill>
                <a:srgbClr val="A24130"/>
              </a:solidFill>
              <a:effectLst>
                <a:outerShdw blurRad="12700" dist="38100" dir="2700000" algn="tl" rotWithShape="0">
                  <a:schemeClr val="bg1">
                    <a:lumMod val="50000"/>
                  </a:schemeClr>
                </a:outerShdw>
              </a:effectLst>
            </a:endParaRPr>
          </a:p>
        </p:txBody>
      </p:sp>
      <p:sp>
        <p:nvSpPr>
          <p:cNvPr id="3" name="Title 2"/>
          <p:cNvSpPr>
            <a:spLocks noGrp="1"/>
          </p:cNvSpPr>
          <p:nvPr>
            <p:ph type="title"/>
          </p:nvPr>
        </p:nvSpPr>
        <p:spPr/>
        <p:txBody>
          <a:bodyPr/>
          <a:lstStyle/>
          <a:p>
            <a:r>
              <a:rPr lang="en-US" dirty="0" smtClean="0"/>
              <a:t>Enable even greater security by utilizing the complimentary solutions of both EMV and PCI</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0028818"/>
              </p:ext>
            </p:extLst>
          </p:nvPr>
        </p:nvGraphicFramePr>
        <p:xfrm>
          <a:off x="609600" y="2235200"/>
          <a:ext cx="7848000" cy="2225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132000"/>
                <a:gridCol w="1584000"/>
                <a:gridCol w="3132000"/>
              </a:tblGrid>
              <a:tr h="370840">
                <a:tc>
                  <a:txBody>
                    <a:bodyPr/>
                    <a:lstStyle/>
                    <a:p>
                      <a:r>
                        <a:rPr lang="en-US" sz="1200" b="0" dirty="0" smtClean="0">
                          <a:solidFill>
                            <a:schemeClr val="tx1"/>
                          </a:solidFill>
                        </a:rPr>
                        <a:t>Prevents </a:t>
                      </a:r>
                      <a:r>
                        <a:rPr lang="en-US" sz="1200" b="0" baseline="0" dirty="0" smtClean="0">
                          <a:solidFill>
                            <a:schemeClr val="tx1"/>
                          </a:solidFill>
                        </a:rPr>
                        <a:t>criminals</a:t>
                      </a:r>
                      <a:r>
                        <a:rPr lang="en-US" sz="1200" b="0" dirty="0" smtClean="0">
                          <a:solidFill>
                            <a:schemeClr val="tx1"/>
                          </a:solidFill>
                        </a:rPr>
                        <a:t> from</a:t>
                      </a:r>
                      <a:r>
                        <a:rPr lang="en-US" sz="1200" b="0" baseline="0" dirty="0" smtClean="0">
                          <a:solidFill>
                            <a:schemeClr val="tx1"/>
                          </a:solidFill>
                        </a:rPr>
                        <a:t> </a:t>
                      </a:r>
                      <a:r>
                        <a:rPr lang="en-US" sz="1200" b="0" i="1" u="none" baseline="0" dirty="0" smtClean="0">
                          <a:solidFill>
                            <a:srgbClr val="A24130"/>
                          </a:solidFill>
                        </a:rPr>
                        <a:t>obtaining</a:t>
                      </a:r>
                      <a:r>
                        <a:rPr lang="en-US" sz="1200" b="0" baseline="0" dirty="0" smtClean="0">
                          <a:solidFill>
                            <a:srgbClr val="A24130"/>
                          </a:solidFill>
                        </a:rPr>
                        <a:t> </a:t>
                      </a:r>
                      <a:r>
                        <a:rPr lang="en-US" sz="1200" b="0" baseline="0" dirty="0" smtClean="0">
                          <a:solidFill>
                            <a:schemeClr val="tx1"/>
                          </a:solidFill>
                        </a:rPr>
                        <a:t>the data</a:t>
                      </a:r>
                      <a:endParaRPr lang="en-US" sz="12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c>
                  <a:txBody>
                    <a:bodyPr/>
                    <a:lstStyle/>
                    <a:p>
                      <a:endParaRPr lang="en-US" sz="12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Prevents criminals from </a:t>
                      </a:r>
                      <a:r>
                        <a:rPr lang="en-US" sz="1200" b="0" i="1" u="none" dirty="0" smtClean="0">
                          <a:solidFill>
                            <a:srgbClr val="A24130"/>
                          </a:solidFill>
                        </a:rPr>
                        <a:t>utilizing</a:t>
                      </a:r>
                      <a:r>
                        <a:rPr lang="en-US" sz="1200" b="0" dirty="0" smtClean="0">
                          <a:solidFill>
                            <a:srgbClr val="A24130"/>
                          </a:solidFill>
                        </a:rPr>
                        <a:t> </a:t>
                      </a:r>
                      <a:r>
                        <a:rPr lang="en-US" sz="1200" b="0" dirty="0" smtClean="0">
                          <a:solidFill>
                            <a:schemeClr val="tx1"/>
                          </a:solidFill>
                        </a:rPr>
                        <a:t>the data</a:t>
                      </a:r>
                      <a:endParaRPr lang="en-US" sz="1200" b="0" dirty="0">
                        <a:solidFill>
                          <a:schemeClr val="tx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r>
              <a:tr h="370840">
                <a:tc>
                  <a:txBody>
                    <a:bodyPr/>
                    <a:lstStyle/>
                    <a:p>
                      <a:r>
                        <a:rPr lang="en-US" sz="1200" b="0" dirty="0" smtClean="0">
                          <a:solidFill>
                            <a:schemeClr val="tx1"/>
                          </a:solidFill>
                        </a:rPr>
                        <a:t>Protects the</a:t>
                      </a:r>
                      <a:r>
                        <a:rPr lang="en-US" sz="1200" b="0" baseline="0" dirty="0" smtClean="0">
                          <a:solidFill>
                            <a:schemeClr val="tx1"/>
                          </a:solidFill>
                        </a:rPr>
                        <a:t> data</a:t>
                      </a:r>
                      <a:endParaRPr lang="en-US" sz="12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Devalues the data</a:t>
                      </a:r>
                      <a:endParaRPr lang="en-US" sz="1200" b="0" dirty="0">
                        <a:solidFill>
                          <a:schemeClr val="tx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en-US" sz="1200" b="0" dirty="0" smtClean="0">
                          <a:solidFill>
                            <a:schemeClr val="tx1"/>
                          </a:solidFill>
                        </a:rPr>
                        <a:t>Encryption</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Protects</a:t>
                      </a:r>
                      <a:r>
                        <a:rPr lang="en-US" sz="1200" b="0" baseline="0" dirty="0" smtClean="0">
                          <a:solidFill>
                            <a:schemeClr val="tx1"/>
                          </a:solidFill>
                        </a:rPr>
                        <a:t> against counterfeit card fraud</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370840">
                <a:tc>
                  <a:txBody>
                    <a:bodyPr/>
                    <a:lstStyle/>
                    <a:p>
                      <a:r>
                        <a:rPr lang="en-US" sz="1200" b="0" dirty="0" smtClean="0">
                          <a:solidFill>
                            <a:schemeClr val="tx1"/>
                          </a:solidFill>
                        </a:rPr>
                        <a:t>Tokenization</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Protects</a:t>
                      </a:r>
                      <a:r>
                        <a:rPr lang="en-US" sz="1200" b="0" baseline="0" dirty="0" smtClean="0">
                          <a:solidFill>
                            <a:schemeClr val="tx1"/>
                          </a:solidFill>
                        </a:rPr>
                        <a:t> against lost and stolen card fraud</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0840">
                <a:tc>
                  <a:txBody>
                    <a:bodyPr/>
                    <a:lstStyle/>
                    <a:p>
                      <a:r>
                        <a:rPr lang="en-US" sz="1200" b="0" dirty="0" smtClean="0">
                          <a:solidFill>
                            <a:schemeClr val="tx1"/>
                          </a:solidFill>
                        </a:rPr>
                        <a:t>Encompasses all payment channels</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Protects</a:t>
                      </a:r>
                      <a:r>
                        <a:rPr lang="en-US" sz="1200" b="0" baseline="0" dirty="0" smtClean="0">
                          <a:solidFill>
                            <a:schemeClr val="tx1"/>
                          </a:solidFill>
                        </a:rPr>
                        <a:t> the transaction</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370840">
                <a:tc>
                  <a:txBody>
                    <a:bodyPr/>
                    <a:lstStyle/>
                    <a:p>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b="0" dirty="0" smtClean="0">
                          <a:solidFill>
                            <a:schemeClr val="tx1"/>
                          </a:solidFill>
                        </a:rPr>
                        <a:t>Card present only</a:t>
                      </a:r>
                      <a:endParaRPr lang="en-US" sz="1200" b="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2" name="Parallelogram 1"/>
          <p:cNvSpPr/>
          <p:nvPr/>
        </p:nvSpPr>
        <p:spPr>
          <a:xfrm>
            <a:off x="609600" y="1701800"/>
            <a:ext cx="3240000" cy="355600"/>
          </a:xfrm>
          <a:prstGeom prst="parallelogram">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What PCI Provides</a:t>
            </a:r>
            <a:endParaRPr lang="en-CA" dirty="0"/>
          </a:p>
        </p:txBody>
      </p:sp>
      <p:sp>
        <p:nvSpPr>
          <p:cNvPr id="5" name="Parallelogram 4"/>
          <p:cNvSpPr/>
          <p:nvPr/>
        </p:nvSpPr>
        <p:spPr>
          <a:xfrm>
            <a:off x="5346700" y="1701800"/>
            <a:ext cx="3240000" cy="355600"/>
          </a:xfrm>
          <a:prstGeom prst="parallelogram">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t>What EMV Provides</a:t>
            </a:r>
            <a:endParaRPr lang="en-CA" dirty="0"/>
          </a:p>
        </p:txBody>
      </p:sp>
      <p:sp>
        <p:nvSpPr>
          <p:cNvPr id="6" name="Left-Right Arrow 5"/>
          <p:cNvSpPr/>
          <p:nvPr/>
        </p:nvSpPr>
        <p:spPr>
          <a:xfrm>
            <a:off x="3975100" y="2260600"/>
            <a:ext cx="1143000" cy="317500"/>
          </a:xfrm>
          <a:prstGeom prst="leftRightArrow">
            <a:avLst/>
          </a:prstGeom>
          <a:solidFill>
            <a:srgbClr val="7F91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Left-Right Arrow 6"/>
          <p:cNvSpPr/>
          <p:nvPr/>
        </p:nvSpPr>
        <p:spPr>
          <a:xfrm>
            <a:off x="3975100" y="2647156"/>
            <a:ext cx="1143000" cy="317500"/>
          </a:xfrm>
          <a:prstGeom prst="leftRightArrow">
            <a:avLst/>
          </a:prstGeom>
          <a:solidFill>
            <a:srgbClr val="7F91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Left-Right Arrow 7"/>
          <p:cNvSpPr/>
          <p:nvPr/>
        </p:nvSpPr>
        <p:spPr>
          <a:xfrm>
            <a:off x="3975100" y="3021012"/>
            <a:ext cx="1143000" cy="317500"/>
          </a:xfrm>
          <a:prstGeom prst="leftRightArrow">
            <a:avLst/>
          </a:prstGeom>
          <a:solidFill>
            <a:srgbClr val="7F91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Left-Right Arrow 8"/>
          <p:cNvSpPr/>
          <p:nvPr/>
        </p:nvSpPr>
        <p:spPr>
          <a:xfrm>
            <a:off x="3975100" y="3394868"/>
            <a:ext cx="1143000" cy="317500"/>
          </a:xfrm>
          <a:prstGeom prst="leftRightArrow">
            <a:avLst/>
          </a:prstGeom>
          <a:solidFill>
            <a:srgbClr val="7F91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Left-Right Arrow 9"/>
          <p:cNvSpPr/>
          <p:nvPr/>
        </p:nvSpPr>
        <p:spPr>
          <a:xfrm>
            <a:off x="3975100" y="3775868"/>
            <a:ext cx="1143000" cy="317500"/>
          </a:xfrm>
          <a:prstGeom prst="leftRightArrow">
            <a:avLst/>
          </a:prstGeom>
          <a:solidFill>
            <a:srgbClr val="7F919F"/>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Isosceles Triangle 12"/>
          <p:cNvSpPr/>
          <p:nvPr/>
        </p:nvSpPr>
        <p:spPr>
          <a:xfrm rot="10800000">
            <a:off x="5323266" y="4696800"/>
            <a:ext cx="3134334" cy="180000"/>
          </a:xfrm>
          <a:prstGeom prst="triangle">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p:nvSpPr>
        <p:spPr>
          <a:xfrm>
            <a:off x="5346700" y="5067300"/>
            <a:ext cx="3110900" cy="39600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t>Higher overall security</a:t>
            </a:r>
            <a:endParaRPr lang="en-CA" sz="1200" dirty="0"/>
          </a:p>
        </p:txBody>
      </p:sp>
    </p:spTree>
    <p:extLst>
      <p:ext uri="{BB962C8B-B14F-4D97-AF65-F5344CB8AC3E}">
        <p14:creationId xmlns:p14="http://schemas.microsoft.com/office/powerpoint/2010/main" val="1396001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a:t>
            </a:r>
            <a:r>
              <a:rPr lang="fr-FR" dirty="0" smtClean="0"/>
              <a:t>’</a:t>
            </a:r>
            <a:r>
              <a:rPr lang="en-US" dirty="0" smtClean="0"/>
              <a:t>t underestimate the process changes and training needs of frontline staff</a:t>
            </a:r>
            <a:endParaRPr lang="en-CA" dirty="0"/>
          </a:p>
        </p:txBody>
      </p:sp>
      <p:sp>
        <p:nvSpPr>
          <p:cNvPr id="8" name="Rectangle 7"/>
          <p:cNvSpPr/>
          <p:nvPr/>
        </p:nvSpPr>
        <p:spPr>
          <a:xfrm>
            <a:off x="7304424" y="1781562"/>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Consumer signs receipt / folio </a:t>
            </a:r>
            <a:endParaRPr lang="en-CA" sz="1100" dirty="0">
              <a:solidFill>
                <a:srgbClr val="FFFFFF"/>
              </a:solidFill>
            </a:endParaRPr>
          </a:p>
        </p:txBody>
      </p:sp>
      <p:sp>
        <p:nvSpPr>
          <p:cNvPr id="7" name="Rectangle 6"/>
          <p:cNvSpPr/>
          <p:nvPr/>
        </p:nvSpPr>
        <p:spPr>
          <a:xfrm>
            <a:off x="5565029" y="1779746"/>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Cashier returns card to consumer</a:t>
            </a:r>
            <a:endParaRPr lang="en-CA" sz="1100" dirty="0">
              <a:solidFill>
                <a:srgbClr val="FFFFFF"/>
              </a:solidFill>
            </a:endParaRPr>
          </a:p>
        </p:txBody>
      </p:sp>
      <p:sp>
        <p:nvSpPr>
          <p:cNvPr id="5" name="Rectangle 4"/>
          <p:cNvSpPr/>
          <p:nvPr/>
        </p:nvSpPr>
        <p:spPr>
          <a:xfrm>
            <a:off x="2085911" y="1761674"/>
            <a:ext cx="1152000" cy="612000"/>
          </a:xfrm>
          <a:prstGeom prst="rect">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Cashier receives card from consumer</a:t>
            </a:r>
            <a:endParaRPr lang="en-CA" sz="1100" dirty="0">
              <a:solidFill>
                <a:srgbClr val="FFFFFF"/>
              </a:solidFill>
            </a:endParaRPr>
          </a:p>
        </p:txBody>
      </p:sp>
      <p:sp>
        <p:nvSpPr>
          <p:cNvPr id="16" name="Chevron 15"/>
          <p:cNvSpPr/>
          <p:nvPr/>
        </p:nvSpPr>
        <p:spPr>
          <a:xfrm>
            <a:off x="3369438" y="1917674"/>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6" name="Rectangle 5"/>
          <p:cNvSpPr/>
          <p:nvPr/>
        </p:nvSpPr>
        <p:spPr>
          <a:xfrm>
            <a:off x="3825634" y="1768863"/>
            <a:ext cx="1152000" cy="612000"/>
          </a:xfrm>
          <a:prstGeom prst="rect">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Cashier swipes card</a:t>
            </a:r>
            <a:endParaRPr lang="en-CA" sz="1100" dirty="0">
              <a:solidFill>
                <a:srgbClr val="FFFFFF"/>
              </a:solidFill>
            </a:endParaRPr>
          </a:p>
        </p:txBody>
      </p:sp>
      <p:sp>
        <p:nvSpPr>
          <p:cNvPr id="22" name="Chevron 21"/>
          <p:cNvSpPr/>
          <p:nvPr/>
        </p:nvSpPr>
        <p:spPr>
          <a:xfrm>
            <a:off x="5105981" y="1917674"/>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23" name="Chevron 22"/>
          <p:cNvSpPr/>
          <p:nvPr/>
        </p:nvSpPr>
        <p:spPr>
          <a:xfrm>
            <a:off x="6848228" y="1906810"/>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19" name="Rectangle 18"/>
          <p:cNvSpPr/>
          <p:nvPr/>
        </p:nvSpPr>
        <p:spPr>
          <a:xfrm>
            <a:off x="7304424" y="5277733"/>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Client removes card</a:t>
            </a:r>
            <a:endParaRPr lang="en-CA" sz="1200" dirty="0">
              <a:solidFill>
                <a:srgbClr val="FFFFFF"/>
              </a:solidFill>
            </a:endParaRPr>
          </a:p>
        </p:txBody>
      </p:sp>
      <p:sp>
        <p:nvSpPr>
          <p:cNvPr id="20" name="Rectangle 19"/>
          <p:cNvSpPr/>
          <p:nvPr/>
        </p:nvSpPr>
        <p:spPr>
          <a:xfrm>
            <a:off x="5570733" y="5277733"/>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Client signs receipt / enters PIN</a:t>
            </a:r>
            <a:endParaRPr lang="en-CA" sz="1200" dirty="0">
              <a:solidFill>
                <a:srgbClr val="FFFFFF"/>
              </a:solidFill>
            </a:endParaRPr>
          </a:p>
        </p:txBody>
      </p:sp>
      <p:sp>
        <p:nvSpPr>
          <p:cNvPr id="21" name="Rectangle 20"/>
          <p:cNvSpPr/>
          <p:nvPr/>
        </p:nvSpPr>
        <p:spPr>
          <a:xfrm>
            <a:off x="2085911" y="5273569"/>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Client inserts card</a:t>
            </a:r>
            <a:endParaRPr lang="en-CA" sz="1200" dirty="0">
              <a:solidFill>
                <a:srgbClr val="FFFFFF"/>
              </a:solidFill>
            </a:endParaRPr>
          </a:p>
        </p:txBody>
      </p:sp>
      <p:sp>
        <p:nvSpPr>
          <p:cNvPr id="25" name="Chevron 24"/>
          <p:cNvSpPr/>
          <p:nvPr/>
        </p:nvSpPr>
        <p:spPr>
          <a:xfrm>
            <a:off x="3366258" y="5409040"/>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26" name="Rectangle 25"/>
          <p:cNvSpPr/>
          <p:nvPr/>
        </p:nvSpPr>
        <p:spPr>
          <a:xfrm>
            <a:off x="3825634" y="5269172"/>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Card stays in terminal</a:t>
            </a:r>
            <a:endParaRPr lang="en-CA" sz="1200" dirty="0">
              <a:solidFill>
                <a:srgbClr val="FFFFFF"/>
              </a:solidFill>
            </a:endParaRPr>
          </a:p>
        </p:txBody>
      </p:sp>
      <p:sp>
        <p:nvSpPr>
          <p:cNvPr id="28" name="Chevron 27"/>
          <p:cNvSpPr/>
          <p:nvPr/>
        </p:nvSpPr>
        <p:spPr>
          <a:xfrm>
            <a:off x="5105981" y="5411742"/>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29" name="Chevron 28"/>
          <p:cNvSpPr/>
          <p:nvPr/>
        </p:nvSpPr>
        <p:spPr>
          <a:xfrm>
            <a:off x="6848227" y="5416250"/>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41" name="Rectangle 40"/>
          <p:cNvSpPr/>
          <p:nvPr/>
        </p:nvSpPr>
        <p:spPr>
          <a:xfrm>
            <a:off x="3033517" y="3131964"/>
            <a:ext cx="5852008" cy="491884"/>
          </a:xfrm>
          <a:prstGeom prst="rect">
            <a:avLst/>
          </a:prstGeom>
          <a:no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400" b="1" dirty="0">
              <a:solidFill>
                <a:srgbClr val="333333"/>
              </a:solidFill>
            </a:endParaRPr>
          </a:p>
        </p:txBody>
      </p:sp>
      <p:sp>
        <p:nvSpPr>
          <p:cNvPr id="42" name="Rectangle 41"/>
          <p:cNvSpPr/>
          <p:nvPr/>
        </p:nvSpPr>
        <p:spPr>
          <a:xfrm>
            <a:off x="7299372" y="3084364"/>
            <a:ext cx="1152000" cy="612000"/>
          </a:xfrm>
          <a:prstGeom prst="rect">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Cashier swipes card</a:t>
            </a:r>
            <a:endParaRPr lang="en-CA" sz="1100" dirty="0">
              <a:solidFill>
                <a:srgbClr val="FFFFFF"/>
              </a:solidFill>
            </a:endParaRPr>
          </a:p>
        </p:txBody>
      </p:sp>
      <p:sp>
        <p:nvSpPr>
          <p:cNvPr id="43" name="Rectangle 42"/>
          <p:cNvSpPr/>
          <p:nvPr/>
        </p:nvSpPr>
        <p:spPr>
          <a:xfrm>
            <a:off x="5565029" y="3084364"/>
            <a:ext cx="1152000" cy="612000"/>
          </a:xfrm>
          <a:prstGeom prst="rect">
            <a:avLst/>
          </a:prstGeom>
          <a:solidFill>
            <a:srgbClr val="A24130"/>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Table attendant takes card</a:t>
            </a:r>
            <a:endParaRPr lang="en-CA" sz="1100" dirty="0">
              <a:solidFill>
                <a:srgbClr val="FFFFFF"/>
              </a:solidFill>
            </a:endParaRPr>
          </a:p>
        </p:txBody>
      </p:sp>
      <p:sp>
        <p:nvSpPr>
          <p:cNvPr id="44" name="Rectangle 43"/>
          <p:cNvSpPr/>
          <p:nvPr/>
        </p:nvSpPr>
        <p:spPr>
          <a:xfrm>
            <a:off x="2085911" y="3069104"/>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Receipt is presented to client</a:t>
            </a:r>
            <a:endParaRPr lang="en-CA" sz="1100" dirty="0">
              <a:solidFill>
                <a:srgbClr val="FFFFFF"/>
              </a:solidFill>
            </a:endParaRPr>
          </a:p>
        </p:txBody>
      </p:sp>
      <p:sp>
        <p:nvSpPr>
          <p:cNvPr id="45" name="Chevron 44"/>
          <p:cNvSpPr/>
          <p:nvPr/>
        </p:nvSpPr>
        <p:spPr>
          <a:xfrm>
            <a:off x="3368416" y="3229805"/>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46" name="Rectangle 45"/>
          <p:cNvSpPr/>
          <p:nvPr/>
        </p:nvSpPr>
        <p:spPr>
          <a:xfrm>
            <a:off x="3820129" y="3081804"/>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smtClean="0">
                <a:solidFill>
                  <a:srgbClr val="FFFFFF"/>
                </a:solidFill>
              </a:rPr>
              <a:t>Client places card in check presenter</a:t>
            </a:r>
            <a:endParaRPr lang="en-CA" sz="1100" dirty="0">
              <a:solidFill>
                <a:srgbClr val="FFFFFF"/>
              </a:solidFill>
            </a:endParaRPr>
          </a:p>
        </p:txBody>
      </p:sp>
      <p:sp>
        <p:nvSpPr>
          <p:cNvPr id="48" name="Chevron 47"/>
          <p:cNvSpPr/>
          <p:nvPr/>
        </p:nvSpPr>
        <p:spPr>
          <a:xfrm>
            <a:off x="5109524" y="3239456"/>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49" name="Chevron 48"/>
          <p:cNvSpPr/>
          <p:nvPr/>
        </p:nvSpPr>
        <p:spPr>
          <a:xfrm>
            <a:off x="6845702" y="3238129"/>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50" name="Chevron 49"/>
          <p:cNvSpPr/>
          <p:nvPr/>
        </p:nvSpPr>
        <p:spPr>
          <a:xfrm>
            <a:off x="3366258" y="4279939"/>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sp>
        <p:nvSpPr>
          <p:cNvPr id="51" name="Rectangle 50"/>
          <p:cNvSpPr/>
          <p:nvPr/>
        </p:nvSpPr>
        <p:spPr>
          <a:xfrm>
            <a:off x="5565029" y="4075311"/>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Client signs the receipt</a:t>
            </a:r>
            <a:endParaRPr lang="en-CA" sz="1200" dirty="0">
              <a:solidFill>
                <a:srgbClr val="FFFFFF"/>
              </a:solidFill>
            </a:endParaRPr>
          </a:p>
        </p:txBody>
      </p:sp>
      <p:sp>
        <p:nvSpPr>
          <p:cNvPr id="52" name="Rectangle 51"/>
          <p:cNvSpPr/>
          <p:nvPr/>
        </p:nvSpPr>
        <p:spPr>
          <a:xfrm>
            <a:off x="3816902" y="4075311"/>
            <a:ext cx="1152000" cy="612000"/>
          </a:xfrm>
          <a:prstGeom prst="rect">
            <a:avLst/>
          </a:prstGeom>
          <a:solidFill>
            <a:srgbClr val="243F54"/>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FFFFFF"/>
                </a:solidFill>
              </a:rPr>
              <a:t>Cashier returns card to client</a:t>
            </a:r>
            <a:endParaRPr lang="en-CA" sz="1200" dirty="0">
              <a:solidFill>
                <a:srgbClr val="FFFFFF"/>
              </a:solidFill>
            </a:endParaRPr>
          </a:p>
        </p:txBody>
      </p:sp>
      <p:sp>
        <p:nvSpPr>
          <p:cNvPr id="53" name="Chevron 52"/>
          <p:cNvSpPr/>
          <p:nvPr/>
        </p:nvSpPr>
        <p:spPr>
          <a:xfrm>
            <a:off x="5105981" y="4262338"/>
            <a:ext cx="324997" cy="336105"/>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FFFFFF"/>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4003" y="3055033"/>
            <a:ext cx="1055538" cy="158400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5222" y="1251885"/>
            <a:ext cx="1052123" cy="1584000"/>
          </a:xfrm>
          <a:prstGeom prst="rect">
            <a:avLst/>
          </a:prstGeom>
        </p:spPr>
      </p:pic>
      <p:sp>
        <p:nvSpPr>
          <p:cNvPr id="10" name="Rectangle 9"/>
          <p:cNvSpPr/>
          <p:nvPr/>
        </p:nvSpPr>
        <p:spPr>
          <a:xfrm>
            <a:off x="419210" y="1332500"/>
            <a:ext cx="1078978" cy="540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333333"/>
                </a:solidFill>
              </a:rPr>
              <a:t>Typical Retail POS Process</a:t>
            </a:r>
            <a:endParaRPr lang="en-CA" sz="1200" dirty="0">
              <a:solidFill>
                <a:srgbClr val="333333"/>
              </a:solidFill>
            </a:endParaRPr>
          </a:p>
        </p:txBody>
      </p:sp>
      <p:sp>
        <p:nvSpPr>
          <p:cNvPr id="37" name="Rectangle 36"/>
          <p:cNvSpPr/>
          <p:nvPr/>
        </p:nvSpPr>
        <p:spPr>
          <a:xfrm>
            <a:off x="407322" y="3148092"/>
            <a:ext cx="1060023" cy="713013"/>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333333"/>
                </a:solidFill>
              </a:rPr>
              <a:t>Typical Restaurant POS Process</a:t>
            </a:r>
            <a:endParaRPr lang="en-CA" sz="1200" dirty="0">
              <a:solidFill>
                <a:srgbClr val="333333"/>
              </a:solidFill>
            </a:endParaRPr>
          </a:p>
        </p:txBody>
      </p:sp>
      <p:cxnSp>
        <p:nvCxnSpPr>
          <p:cNvPr id="12" name="Straight Connector 11"/>
          <p:cNvCxnSpPr/>
          <p:nvPr/>
        </p:nvCxnSpPr>
        <p:spPr>
          <a:xfrm>
            <a:off x="1553159" y="2924948"/>
            <a:ext cx="7105644" cy="0"/>
          </a:xfrm>
          <a:prstGeom prst="line">
            <a:avLst/>
          </a:prstGeom>
          <a:ln w="57150">
            <a:solidFill>
              <a:srgbClr val="7F919F"/>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603959" y="4840476"/>
            <a:ext cx="7105644" cy="0"/>
          </a:xfrm>
          <a:prstGeom prst="line">
            <a:avLst/>
          </a:prstGeom>
          <a:ln w="57150">
            <a:solidFill>
              <a:srgbClr val="7F919F"/>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2" idx="3"/>
          </p:cNvCxnSpPr>
          <p:nvPr/>
        </p:nvCxnSpPr>
        <p:spPr>
          <a:xfrm flipV="1">
            <a:off x="8451372" y="3387804"/>
            <a:ext cx="1084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8559800" y="3387804"/>
            <a:ext cx="0" cy="511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661911" y="3898900"/>
            <a:ext cx="58978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661911" y="3898900"/>
            <a:ext cx="0" cy="5314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661911" y="4432111"/>
            <a:ext cx="866846" cy="0"/>
          </a:xfrm>
          <a:prstGeom prst="line">
            <a:avLst/>
          </a:prstGeom>
        </p:spPr>
        <p:style>
          <a:lnRef idx="1">
            <a:schemeClr val="accent1"/>
          </a:lnRef>
          <a:fillRef idx="0">
            <a:schemeClr val="accent1"/>
          </a:fillRef>
          <a:effectRef idx="0">
            <a:schemeClr val="accent1"/>
          </a:effectRef>
          <a:fontRef idx="minor">
            <a:schemeClr val="tx1"/>
          </a:fontRef>
        </p:style>
      </p:cxnSp>
      <p:pic>
        <p:nvPicPr>
          <p:cNvPr id="55" name="Picture 5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0022" y="4916513"/>
            <a:ext cx="1069891" cy="1263650"/>
          </a:xfrm>
          <a:prstGeom prst="rect">
            <a:avLst/>
          </a:prstGeom>
        </p:spPr>
      </p:pic>
      <p:sp>
        <p:nvSpPr>
          <p:cNvPr id="56" name="Rectangle 55"/>
          <p:cNvSpPr/>
          <p:nvPr/>
        </p:nvSpPr>
        <p:spPr>
          <a:xfrm>
            <a:off x="420089" y="5019432"/>
            <a:ext cx="1060023" cy="396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rgbClr val="333333"/>
                </a:solidFill>
              </a:rPr>
              <a:t>New Process</a:t>
            </a:r>
            <a:endParaRPr lang="en-CA" sz="1200" dirty="0">
              <a:solidFill>
                <a:srgbClr val="333333"/>
              </a:solidFill>
            </a:endParaRPr>
          </a:p>
        </p:txBody>
      </p:sp>
      <p:sp>
        <p:nvSpPr>
          <p:cNvPr id="47" name="Rectangle 46"/>
          <p:cNvSpPr/>
          <p:nvPr/>
        </p:nvSpPr>
        <p:spPr>
          <a:xfrm>
            <a:off x="6690495" y="6119201"/>
            <a:ext cx="576000" cy="81300"/>
          </a:xfrm>
          <a:prstGeom prst="rect">
            <a:avLst/>
          </a:prstGeom>
          <a:solidFill>
            <a:srgbClr val="A2413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dirty="0">
              <a:solidFill>
                <a:srgbClr val="FFFFFF"/>
              </a:solidFill>
            </a:endParaRPr>
          </a:p>
        </p:txBody>
      </p:sp>
      <p:sp>
        <p:nvSpPr>
          <p:cNvPr id="9" name="TextBox 8"/>
          <p:cNvSpPr txBox="1"/>
          <p:nvPr/>
        </p:nvSpPr>
        <p:spPr>
          <a:xfrm>
            <a:off x="7322685" y="6013205"/>
            <a:ext cx="1386918" cy="276999"/>
          </a:xfrm>
          <a:prstGeom prst="rect">
            <a:avLst/>
          </a:prstGeom>
        </p:spPr>
        <p:txBody>
          <a:bodyPr wrap="none" rtlCol="0">
            <a:spAutoFit/>
          </a:bodyPr>
          <a:lstStyle/>
          <a:p>
            <a:r>
              <a:rPr lang="en-CA" sz="1200" dirty="0" smtClean="0"/>
              <a:t>Fraud opportunity</a:t>
            </a:r>
          </a:p>
        </p:txBody>
      </p:sp>
    </p:spTree>
    <p:extLst>
      <p:ext uri="{BB962C8B-B14F-4D97-AF65-F5344CB8AC3E}">
        <p14:creationId xmlns:p14="http://schemas.microsoft.com/office/powerpoint/2010/main" val="3115100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Info-Tech offers various levels of support to best suit your needs</a:t>
            </a:r>
            <a:endParaRPr lang="en-CA" dirty="0"/>
          </a:p>
        </p:txBody>
      </p:sp>
      <p:sp>
        <p:nvSpPr>
          <p:cNvPr id="24" name="Rectangle 23"/>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algn="ctr">
              <a:defRPr/>
            </a:pPr>
            <a:r>
              <a:rPr lang="en-US" b="1" kern="0" dirty="0">
                <a:solidFill>
                  <a:srgbClr val="29475F"/>
                </a:solidFill>
              </a:rPr>
              <a:t>Diagnostics and consistent frameworks used throughout all four options</a:t>
            </a:r>
          </a:p>
        </p:txBody>
      </p:sp>
      <p:sp>
        <p:nvSpPr>
          <p:cNvPr id="34" name="Rounded Rectangle 33"/>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39" name="Rounded Rectangle 38"/>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0" name="Straight Arrow Connector 39"/>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1" name="Group 40"/>
          <p:cNvGrpSpPr/>
          <p:nvPr/>
        </p:nvGrpSpPr>
        <p:grpSpPr>
          <a:xfrm>
            <a:off x="6913009" y="2025295"/>
            <a:ext cx="1636677" cy="2763778"/>
            <a:chOff x="6637354" y="1574599"/>
            <a:chExt cx="1636677" cy="2763778"/>
          </a:xfrm>
        </p:grpSpPr>
        <p:sp>
          <p:nvSpPr>
            <p:cNvPr id="42" name="Oval 41"/>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3" name="TextBox 42"/>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45" name="TextBox 44"/>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Tree>
    <p:extLst>
      <p:ext uri="{BB962C8B-B14F-4D97-AF65-F5344CB8AC3E}">
        <p14:creationId xmlns:p14="http://schemas.microsoft.com/office/powerpoint/2010/main" val="1588380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Table 33"/>
          <p:cNvGraphicFramePr>
            <a:graphicFrameLocks noGrp="1"/>
          </p:cNvGraphicFramePr>
          <p:nvPr>
            <p:extLst>
              <p:ext uri="{D42A27DB-BD31-4B8C-83A1-F6EECF244321}">
                <p14:modId xmlns:p14="http://schemas.microsoft.com/office/powerpoint/2010/main" val="1868235687"/>
              </p:ext>
            </p:extLst>
          </p:nvPr>
        </p:nvGraphicFramePr>
        <p:xfrm>
          <a:off x="283933" y="1628924"/>
          <a:ext cx="8337600" cy="4671271"/>
        </p:xfrm>
        <a:graphic>
          <a:graphicData uri="http://schemas.openxmlformats.org/drawingml/2006/table">
            <a:tbl>
              <a:tblPr firstRow="1" bandRow="1">
                <a:tableStyleId>{5C22544A-7EE6-4342-B048-85BDC9FD1C3A}</a:tableStyleId>
              </a:tblPr>
              <a:tblGrid>
                <a:gridCol w="1192495"/>
                <a:gridCol w="1380136"/>
                <a:gridCol w="1459459"/>
                <a:gridCol w="1470255"/>
                <a:gridCol w="1412912"/>
                <a:gridCol w="1422343"/>
              </a:tblGrid>
              <a:tr h="163224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171450" indent="-171450">
                        <a:spcAft>
                          <a:spcPts val="0"/>
                        </a:spcAft>
                        <a:buFont typeface="Arial" panose="020B0604020202020204" pitchFamily="34" charset="0"/>
                        <a:buChar char="•"/>
                      </a:pPr>
                      <a:r>
                        <a:rPr lang="en-CA" sz="1000" b="0" dirty="0" smtClean="0">
                          <a:solidFill>
                            <a:schemeClr val="tx1"/>
                          </a:solidFill>
                        </a:rPr>
                        <a:t>Identify</a:t>
                      </a:r>
                      <a:r>
                        <a:rPr lang="en-CA" sz="1000" b="0" baseline="0" dirty="0" smtClean="0">
                          <a:solidFill>
                            <a:schemeClr val="tx1"/>
                          </a:solidFill>
                        </a:rPr>
                        <a:t> a team and stakeholders.</a:t>
                      </a:r>
                    </a:p>
                    <a:p>
                      <a:pPr marL="171450" indent="-171450">
                        <a:spcAft>
                          <a:spcPts val="0"/>
                        </a:spcAft>
                        <a:buFont typeface="Arial" panose="020B0604020202020204" pitchFamily="34" charset="0"/>
                        <a:buChar char="•"/>
                      </a:pPr>
                      <a:r>
                        <a:rPr lang="en-CA" sz="1000" b="0" baseline="0" dirty="0" smtClean="0">
                          <a:solidFill>
                            <a:schemeClr val="tx1"/>
                          </a:solidFill>
                        </a:rPr>
                        <a:t>Assess your EMV environment.</a:t>
                      </a:r>
                    </a:p>
                    <a:p>
                      <a:pPr marL="171450" indent="-171450">
                        <a:spcAft>
                          <a:spcPts val="0"/>
                        </a:spcAft>
                        <a:buFont typeface="Arial" panose="020B0604020202020204" pitchFamily="34" charset="0"/>
                        <a:buChar char="•"/>
                      </a:pPr>
                      <a:r>
                        <a:rPr lang="en-CA" sz="1000" b="0" baseline="0" dirty="0" smtClean="0">
                          <a:solidFill>
                            <a:schemeClr val="tx1"/>
                          </a:solidFill>
                        </a:rPr>
                        <a:t>Collect data from stakeholders.</a:t>
                      </a:r>
                    </a:p>
                    <a:p>
                      <a:pPr marL="171450" indent="-171450">
                        <a:spcAft>
                          <a:spcPts val="0"/>
                        </a:spcAft>
                        <a:buFont typeface="Arial" panose="020B0604020202020204" pitchFamily="34" charset="0"/>
                        <a:buChar char="•"/>
                      </a:pPr>
                      <a:r>
                        <a:rPr lang="en-CA" sz="1000" b="0" baseline="0" dirty="0" smtClean="0">
                          <a:solidFill>
                            <a:schemeClr val="tx1"/>
                          </a:solidFill>
                        </a:rPr>
                        <a:t>Decide upon your project needs.</a:t>
                      </a:r>
                    </a:p>
                    <a:p>
                      <a:pPr marL="171450" indent="-171450">
                        <a:spcAft>
                          <a:spcPts val="0"/>
                        </a:spcAft>
                        <a:buFont typeface="Arial" panose="020B0604020202020204" pitchFamily="34" charset="0"/>
                        <a:buChar char="•"/>
                      </a:pPr>
                      <a:r>
                        <a:rPr lang="en-CA" sz="1000" b="0" baseline="0" dirty="0" smtClean="0">
                          <a:solidFill>
                            <a:schemeClr val="tx1"/>
                          </a:solidFill>
                        </a:rPr>
                        <a:t>Define your requirements.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Map the stakeholder goals.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Assess project financials.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Develop your success metrics.</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Complete the business case.</a:t>
                      </a:r>
                    </a:p>
                    <a:p>
                      <a:pPr marL="228600" marR="0" lvl="0"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Present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228600" indent="-228600">
                        <a:spcAft>
                          <a:spcPts val="0"/>
                        </a:spcAft>
                        <a:buFont typeface="Arial" panose="020B0604020202020204" pitchFamily="34" charset="0"/>
                        <a:buChar char="•"/>
                      </a:pPr>
                      <a:r>
                        <a:rPr lang="en-CA" sz="1000" b="0" dirty="0" smtClean="0">
                          <a:solidFill>
                            <a:schemeClr val="tx1"/>
                          </a:solidFill>
                        </a:rPr>
                        <a:t>Examine </a:t>
                      </a:r>
                      <a:r>
                        <a:rPr lang="en-CA" sz="1000" b="0" baseline="0" dirty="0" smtClean="0">
                          <a:solidFill>
                            <a:schemeClr val="tx1"/>
                          </a:solidFill>
                        </a:rPr>
                        <a:t>the vendor ecosystem.</a:t>
                      </a:r>
                    </a:p>
                    <a:p>
                      <a:pPr marL="228600" indent="-228600">
                        <a:spcAft>
                          <a:spcPts val="0"/>
                        </a:spcAft>
                        <a:buFont typeface="Arial" panose="020B0604020202020204" pitchFamily="34" charset="0"/>
                        <a:buChar char="•"/>
                      </a:pPr>
                      <a:r>
                        <a:rPr lang="en-CA" sz="1000" b="0" baseline="0" dirty="0" smtClean="0">
                          <a:solidFill>
                            <a:schemeClr val="tx1"/>
                          </a:solidFill>
                        </a:rPr>
                        <a:t>Shortlist selected vendors.</a:t>
                      </a:r>
                    </a:p>
                    <a:p>
                      <a:pPr marL="228600" indent="-228600">
                        <a:spcAft>
                          <a:spcPts val="0"/>
                        </a:spcAft>
                        <a:buFont typeface="Arial" panose="020B0604020202020204" pitchFamily="34" charset="0"/>
                        <a:buChar char="•"/>
                      </a:pPr>
                      <a:r>
                        <a:rPr lang="en-CA" sz="1000" b="0" baseline="0" dirty="0" smtClean="0">
                          <a:solidFill>
                            <a:schemeClr val="tx1"/>
                          </a:solidFill>
                        </a:rPr>
                        <a:t>Score vendors. </a:t>
                      </a:r>
                    </a:p>
                    <a:p>
                      <a:pPr marL="228600" indent="-228600">
                        <a:spcAft>
                          <a:spcPts val="0"/>
                        </a:spcAft>
                        <a:buFont typeface="Arial" panose="020B0604020202020204" pitchFamily="34" charset="0"/>
                        <a:buChar char="•"/>
                      </a:pPr>
                      <a:r>
                        <a:rPr lang="en-CA" sz="1000" b="0" baseline="0" dirty="0" smtClean="0">
                          <a:solidFill>
                            <a:schemeClr val="tx1"/>
                          </a:solidFill>
                        </a:rPr>
                        <a:t>Review your contract.</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228600" indent="-228600">
                        <a:spcAft>
                          <a:spcPts val="0"/>
                        </a:spcAft>
                        <a:buFont typeface="Arial" panose="020B0604020202020204" pitchFamily="34" charset="0"/>
                        <a:buChar char="•"/>
                      </a:pPr>
                      <a:r>
                        <a:rPr lang="en-CA" sz="1000" b="0" dirty="0" smtClean="0">
                          <a:solidFill>
                            <a:schemeClr val="tx1"/>
                          </a:solidFill>
                        </a:rPr>
                        <a:t>Plan and initiate role changes.</a:t>
                      </a:r>
                    </a:p>
                    <a:p>
                      <a:pPr marL="228600" indent="-228600">
                        <a:spcAft>
                          <a:spcPts val="0"/>
                        </a:spcAft>
                        <a:buFont typeface="Arial" panose="020B0604020202020204" pitchFamily="34" charset="0"/>
                        <a:buChar char="•"/>
                      </a:pPr>
                      <a:r>
                        <a:rPr lang="en-CA" sz="1000" b="0" dirty="0" smtClean="0">
                          <a:solidFill>
                            <a:schemeClr val="tx1"/>
                          </a:solidFill>
                        </a:rPr>
                        <a:t>Secure your EMV environment.</a:t>
                      </a:r>
                    </a:p>
                    <a:p>
                      <a:pPr marL="228600" indent="-228600">
                        <a:spcAft>
                          <a:spcPts val="0"/>
                        </a:spcAft>
                        <a:buFont typeface="Arial" panose="020B0604020202020204" pitchFamily="34" charset="0"/>
                        <a:buChar char="•"/>
                      </a:pPr>
                      <a:r>
                        <a:rPr lang="en-CA" sz="1000" b="0" dirty="0" smtClean="0">
                          <a:solidFill>
                            <a:schemeClr val="tx1"/>
                          </a:solidFill>
                        </a:rPr>
                        <a:t>Develop a UAT plan.</a:t>
                      </a:r>
                    </a:p>
                    <a:p>
                      <a:pPr marL="228600" indent="-228600">
                        <a:spcAft>
                          <a:spcPts val="0"/>
                        </a:spcAft>
                        <a:buFont typeface="Arial" panose="020B0604020202020204" pitchFamily="34" charset="0"/>
                        <a:buChar char="•"/>
                      </a:pPr>
                      <a:r>
                        <a:rPr lang="en-CA" sz="1000" b="0" dirty="0" smtClean="0">
                          <a:solidFill>
                            <a:schemeClr val="tx1"/>
                          </a:solidFill>
                        </a:rPr>
                        <a:t>Build your EMV implementation timeline based on the payment</a:t>
                      </a:r>
                      <a:r>
                        <a:rPr lang="en-CA" sz="1000" b="0" baseline="0" dirty="0" smtClean="0">
                          <a:solidFill>
                            <a:schemeClr val="tx1"/>
                          </a:solidFill>
                        </a:rPr>
                        <a:t> project type</a:t>
                      </a:r>
                      <a:r>
                        <a:rPr lang="en-CA" sz="1000" b="0" dirty="0" smtClean="0">
                          <a:solidFill>
                            <a:schemeClr val="tx1"/>
                          </a:solidFill>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marL="228600" indent="-228600">
                        <a:spcAft>
                          <a:spcPts val="0"/>
                        </a:spcAft>
                        <a:buFont typeface="Arial" panose="020B0604020202020204" pitchFamily="34" charset="0"/>
                        <a:buChar char="•"/>
                      </a:pPr>
                      <a:r>
                        <a:rPr lang="en-CA" sz="1000" b="0" dirty="0" smtClean="0">
                          <a:solidFill>
                            <a:schemeClr val="tx1"/>
                          </a:solidFill>
                        </a:rPr>
                        <a:t>Deploy</a:t>
                      </a:r>
                      <a:r>
                        <a:rPr lang="en-CA" sz="1000" b="0" baseline="0" dirty="0" smtClean="0">
                          <a:solidFill>
                            <a:schemeClr val="tx1"/>
                          </a:solidFill>
                        </a:rPr>
                        <a:t> the EMV POS solution.</a:t>
                      </a:r>
                    </a:p>
                    <a:p>
                      <a:pPr marL="228600" indent="-228600">
                        <a:spcAft>
                          <a:spcPts val="0"/>
                        </a:spcAft>
                        <a:buFont typeface="Arial" panose="020B0604020202020204" pitchFamily="34" charset="0"/>
                        <a:buChar char="•"/>
                      </a:pPr>
                      <a:r>
                        <a:rPr lang="en-CA" sz="1000" b="0" baseline="0" dirty="0" smtClean="0">
                          <a:solidFill>
                            <a:schemeClr val="tx1"/>
                          </a:solidFill>
                        </a:rPr>
                        <a:t>Validate and adapt your EMV-enabled solution.</a:t>
                      </a:r>
                    </a:p>
                    <a:p>
                      <a:pPr marL="228600" indent="-228600">
                        <a:spcAft>
                          <a:spcPts val="0"/>
                        </a:spcAft>
                        <a:buFont typeface="Arial" panose="020B0604020202020204" pitchFamily="34" charset="0"/>
                        <a:buChar char="•"/>
                      </a:pPr>
                      <a:r>
                        <a:rPr lang="en-CA" sz="1000" b="0" baseline="0" dirty="0" smtClean="0">
                          <a:solidFill>
                            <a:schemeClr val="tx1"/>
                          </a:solidFill>
                        </a:rPr>
                        <a:t>Plan regular EMV reviews.</a:t>
                      </a:r>
                    </a:p>
                    <a:p>
                      <a:pPr marL="228600" indent="-228600">
                        <a:spcAft>
                          <a:spcPts val="0"/>
                        </a:spcAft>
                        <a:buFont typeface="Arial" panose="020B0604020202020204" pitchFamily="34" charset="0"/>
                        <a:buChar char="•"/>
                      </a:pPr>
                      <a:r>
                        <a:rPr lang="en-CA" sz="1000" b="0" baseline="0" dirty="0" smtClean="0">
                          <a:solidFill>
                            <a:schemeClr val="tx1"/>
                          </a:solidFill>
                        </a:rPr>
                        <a:t>Assess success.</a:t>
                      </a:r>
                    </a:p>
                    <a:p>
                      <a:pPr marL="228600" indent="-228600">
                        <a:spcAft>
                          <a:spcPts val="0"/>
                        </a:spcAft>
                        <a:buFont typeface="Arial" panose="020B0604020202020204" pitchFamily="34" charset="0"/>
                        <a:buChar char="•"/>
                      </a:pPr>
                      <a:r>
                        <a:rPr lang="en-CA" sz="1000" b="0" baseline="0" dirty="0" smtClean="0">
                          <a:solidFill>
                            <a:schemeClr val="tx1"/>
                          </a:solidFill>
                        </a:rPr>
                        <a:t>Plan for long-term fin-tech adoption.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r>
              <a:tr h="1159037">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Scoping</a:t>
                      </a:r>
                      <a:r>
                        <a:rPr lang="en-US" sz="1000" b="0" baseline="0" dirty="0" smtClean="0">
                          <a:cs typeface="Open Sans"/>
                        </a:rPr>
                        <a:t> call</a:t>
                      </a:r>
                    </a:p>
                    <a:p>
                      <a:pPr marL="228600" indent="-228600">
                        <a:spcAft>
                          <a:spcPts val="600"/>
                        </a:spcAft>
                        <a:buSzPct val="150000"/>
                        <a:buBlip>
                          <a:blip r:embed="rId3"/>
                        </a:buBlip>
                      </a:pPr>
                      <a:r>
                        <a:rPr lang="en-US" sz="1000" b="0" baseline="0" dirty="0" smtClean="0">
                          <a:cs typeface="Open Sans"/>
                        </a:rPr>
                        <a:t>Understand your business context</a:t>
                      </a:r>
                    </a:p>
                    <a:p>
                      <a:pPr marL="228600" indent="-228600">
                        <a:spcAft>
                          <a:spcPts val="600"/>
                        </a:spcAft>
                        <a:buSzPct val="150000"/>
                        <a:buBlip>
                          <a:blip r:embed="rId3"/>
                        </a:buBlip>
                      </a:pPr>
                      <a:r>
                        <a:rPr lang="en-US" sz="1000" b="0" baseline="0" dirty="0" smtClean="0">
                          <a:cs typeface="Open Sans"/>
                        </a:rPr>
                        <a:t>Determine your technical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Scoping call</a:t>
                      </a:r>
                    </a:p>
                    <a:p>
                      <a:pPr marL="228600" indent="-228600">
                        <a:spcAft>
                          <a:spcPts val="600"/>
                        </a:spcAft>
                        <a:buSzPct val="150000"/>
                        <a:buBlip>
                          <a:blip r:embed="rId3"/>
                        </a:buBlip>
                      </a:pPr>
                      <a:r>
                        <a:rPr lang="en-US" sz="1000" b="0" dirty="0" smtClean="0">
                          <a:cs typeface="Open Sans"/>
                        </a:rPr>
                        <a:t>Review your project financials</a:t>
                      </a:r>
                    </a:p>
                    <a:p>
                      <a:pPr marL="228600" indent="-228600">
                        <a:spcAft>
                          <a:spcPts val="600"/>
                        </a:spcAft>
                        <a:buSzPct val="150000"/>
                        <a:buBlip>
                          <a:blip r:embed="rId3"/>
                        </a:buBlip>
                      </a:pPr>
                      <a:r>
                        <a:rPr lang="en-US" sz="1000" b="0" dirty="0" smtClean="0">
                          <a:cs typeface="Open Sans"/>
                        </a:rPr>
                        <a:t>Review</a:t>
                      </a:r>
                      <a:r>
                        <a:rPr lang="en-US" sz="1000" b="0" baseline="0" dirty="0" smtClean="0">
                          <a:cs typeface="Open Sans"/>
                        </a:rPr>
                        <a:t> your business case</a:t>
                      </a:r>
                      <a:endParaRPr lang="en-US" sz="1000" b="0" dirty="0" smtClean="0">
                        <a:cs typeface="Open Sans"/>
                      </a:endParaRPr>
                    </a:p>
                    <a:p>
                      <a:pPr marL="228600" indent="-228600">
                        <a:spcAft>
                          <a:spcPts val="600"/>
                        </a:spcAft>
                        <a:buSzPct val="150000"/>
                        <a:buBlip>
                          <a:blip r:embed="rId3"/>
                        </a:buBlip>
                      </a:pP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Scoping call</a:t>
                      </a:r>
                    </a:p>
                    <a:p>
                      <a:pPr marL="228600" indent="-228600">
                        <a:spcAft>
                          <a:spcPts val="600"/>
                        </a:spcAft>
                        <a:buSzPct val="150000"/>
                        <a:buBlip>
                          <a:blip r:embed="rId3"/>
                        </a:buBlip>
                      </a:pPr>
                      <a:r>
                        <a:rPr lang="en-US" sz="1000" b="0" dirty="0" smtClean="0">
                          <a:cs typeface="Open Sans"/>
                        </a:rPr>
                        <a:t>Review vendor shortlist</a:t>
                      </a:r>
                    </a:p>
                    <a:p>
                      <a:pPr marL="228600" indent="-228600">
                        <a:spcAft>
                          <a:spcPts val="600"/>
                        </a:spcAft>
                        <a:buSzPct val="150000"/>
                        <a:buBlip>
                          <a:blip r:embed="rId3"/>
                        </a:buBlip>
                      </a:pPr>
                      <a:r>
                        <a:rPr lang="en-US" sz="1000" b="0" dirty="0" smtClean="0">
                          <a:cs typeface="Open Sans"/>
                        </a:rPr>
                        <a:t>Review vendor</a:t>
                      </a:r>
                      <a:r>
                        <a:rPr lang="en-US" sz="1000" b="0" baseline="0" dirty="0" smtClean="0">
                          <a:cs typeface="Open Sans"/>
                        </a:rPr>
                        <a:t> scores and contract</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Scoping call</a:t>
                      </a:r>
                    </a:p>
                    <a:p>
                      <a:pPr marL="228600" indent="-228600">
                        <a:spcAft>
                          <a:spcPts val="600"/>
                        </a:spcAft>
                        <a:buSzPct val="150000"/>
                        <a:buBlip>
                          <a:blip r:embed="rId3"/>
                        </a:buBlip>
                      </a:pPr>
                      <a:r>
                        <a:rPr lang="en-US" sz="1000" b="0" dirty="0" smtClean="0">
                          <a:cs typeface="Open Sans"/>
                        </a:rPr>
                        <a:t>Develop the implementation plan</a:t>
                      </a:r>
                    </a:p>
                    <a:p>
                      <a:pPr marL="228600" indent="-228600">
                        <a:spcAft>
                          <a:spcPts val="600"/>
                        </a:spcAft>
                        <a:buSzPct val="150000"/>
                        <a:buBlip>
                          <a:blip r:embed="rId3"/>
                        </a:buBlip>
                      </a:pPr>
                      <a:r>
                        <a:rPr lang="en-US" sz="1000" b="0" dirty="0" smtClean="0">
                          <a:cs typeface="Open Sans"/>
                        </a:rPr>
                        <a:t>Finalize the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lgn="l" defTabSz="914400" rtl="0" eaLnBrk="1" latinLnBrk="0" hangingPunct="1">
                        <a:spcAft>
                          <a:spcPts val="600"/>
                        </a:spcAft>
                        <a:buSzPct val="150000"/>
                        <a:buBlip>
                          <a:blip r:embed="rId3"/>
                        </a:buBlip>
                      </a:pPr>
                      <a:r>
                        <a:rPr lang="en-US" sz="1000" b="0" kern="1200" dirty="0" smtClean="0">
                          <a:solidFill>
                            <a:schemeClr val="dk1"/>
                          </a:solidFill>
                          <a:latin typeface="+mn-lt"/>
                          <a:ea typeface="+mn-ea"/>
                          <a:cs typeface="Open Sans"/>
                        </a:rPr>
                        <a:t>Scoping</a:t>
                      </a:r>
                      <a:r>
                        <a:rPr lang="en-US" sz="1000" b="0" kern="1200" baseline="0" dirty="0" smtClean="0">
                          <a:solidFill>
                            <a:schemeClr val="dk1"/>
                          </a:solidFill>
                          <a:latin typeface="+mn-lt"/>
                          <a:ea typeface="+mn-ea"/>
                          <a:cs typeface="Open Sans"/>
                        </a:rPr>
                        <a:t> call</a:t>
                      </a:r>
                    </a:p>
                    <a:p>
                      <a:pPr marL="228600" indent="-228600" algn="l" defTabSz="914400" rtl="0" eaLnBrk="1" latinLnBrk="0" hangingPunct="1">
                        <a:spcAft>
                          <a:spcPts val="600"/>
                        </a:spcAft>
                        <a:buSzPct val="150000"/>
                        <a:buBlip>
                          <a:blip r:embed="rId3"/>
                        </a:buBlip>
                      </a:pPr>
                      <a:r>
                        <a:rPr lang="en-US" sz="1000" b="0" kern="1200" baseline="0" dirty="0" smtClean="0">
                          <a:solidFill>
                            <a:schemeClr val="dk1"/>
                          </a:solidFill>
                          <a:latin typeface="+mn-lt"/>
                          <a:ea typeface="+mn-ea"/>
                          <a:cs typeface="Open Sans"/>
                        </a:rPr>
                        <a:t>Review the initial project implementation</a:t>
                      </a:r>
                    </a:p>
                    <a:p>
                      <a:pPr marL="228600" indent="-228600" algn="l" defTabSz="914400" rtl="0" eaLnBrk="1" latinLnBrk="0" hangingPunct="1">
                        <a:spcAft>
                          <a:spcPts val="600"/>
                        </a:spcAft>
                        <a:buSzPct val="150000"/>
                        <a:buBlip>
                          <a:blip r:embed="rId3"/>
                        </a:buBlip>
                      </a:pPr>
                      <a:r>
                        <a:rPr lang="en-US" sz="1000" b="0" kern="1200" baseline="0" dirty="0" smtClean="0">
                          <a:solidFill>
                            <a:schemeClr val="dk1"/>
                          </a:solidFill>
                          <a:latin typeface="+mn-lt"/>
                          <a:ea typeface="+mn-ea"/>
                          <a:cs typeface="Open Sans"/>
                        </a:rPr>
                        <a:t>Monitor the EMV POS system</a:t>
                      </a:r>
                      <a:endParaRPr lang="en-US" sz="1000" b="0" kern="1200" dirty="0" smtClean="0">
                        <a:solidFill>
                          <a:schemeClr val="dk1"/>
                        </a:solidFill>
                        <a:latin typeface="+mn-lt"/>
                        <a:ea typeface="+mn-ea"/>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815551">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r>
                        <a:rPr lang="en-CA" sz="1000" b="0" dirty="0" smtClean="0"/>
                        <a:t>Define the EMV current state and requirements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r>
                        <a:rPr lang="en-CA" sz="1000" b="0" dirty="0" smtClean="0"/>
                        <a:t>Build the business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r>
                        <a:rPr lang="en-CA" sz="1000" b="0" dirty="0" smtClean="0"/>
                        <a:t>Select the EMV solution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4</a:t>
                      </a:r>
                      <a:r>
                        <a:rPr lang="en-CA" sz="1000" b="1" dirty="0" smtClean="0"/>
                        <a:t>:</a:t>
                      </a:r>
                    </a:p>
                    <a:p>
                      <a:r>
                        <a:rPr lang="en-CA" sz="1000" dirty="0" smtClean="0">
                          <a:solidFill>
                            <a:schemeClr val="tx1"/>
                          </a:solidFill>
                        </a:rPr>
                        <a:t>Develop the </a:t>
                      </a:r>
                      <a:r>
                        <a:rPr lang="en-CA" sz="1000" baseline="0" dirty="0" smtClean="0">
                          <a:solidFill>
                            <a:schemeClr val="tx1"/>
                          </a:solidFill>
                        </a:rPr>
                        <a:t>deployment plan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l" defTabSz="914400" rtl="0" eaLnBrk="1" latinLnBrk="0" hangingPunct="1"/>
                      <a:r>
                        <a:rPr lang="en-CA" sz="1000" b="1" kern="1200" dirty="0" smtClean="0">
                          <a:solidFill>
                            <a:schemeClr val="dk1"/>
                          </a:solidFill>
                          <a:latin typeface="+mn-lt"/>
                          <a:ea typeface="+mn-ea"/>
                          <a:cs typeface="+mn-cs"/>
                        </a:rPr>
                        <a:t>Module 5:</a:t>
                      </a:r>
                    </a:p>
                    <a:p>
                      <a:pPr marL="0" algn="l" defTabSz="914400" rtl="0" eaLnBrk="1" latinLnBrk="0" hangingPunct="1"/>
                      <a:r>
                        <a:rPr lang="en-CA" sz="1000" b="0" kern="1200" dirty="0" smtClean="0">
                          <a:solidFill>
                            <a:schemeClr val="dk1"/>
                          </a:solidFill>
                          <a:latin typeface="+mn-lt"/>
                          <a:ea typeface="+mn-ea"/>
                          <a:cs typeface="+mn-cs"/>
                        </a:rPr>
                        <a:t>Deploy</a:t>
                      </a:r>
                      <a:r>
                        <a:rPr lang="en-CA" sz="1000" b="0" kern="1200" baseline="0" dirty="0" smtClean="0">
                          <a:solidFill>
                            <a:schemeClr val="dk1"/>
                          </a:solidFill>
                          <a:latin typeface="+mn-lt"/>
                          <a:ea typeface="+mn-ea"/>
                          <a:cs typeface="+mn-cs"/>
                        </a:rPr>
                        <a:t> the EMV POS system and measure success</a:t>
                      </a:r>
                      <a:endParaRPr lang="en-CA" sz="1000" b="0" kern="1200" dirty="0" smtClean="0">
                        <a:solidFill>
                          <a:schemeClr val="dk1"/>
                        </a:solidFill>
                        <a:latin typeface="+mn-lt"/>
                        <a:ea typeface="+mn-ea"/>
                        <a:cs typeface="+mn-c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547077">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Results:</a:t>
                      </a:r>
                    </a:p>
                    <a:p>
                      <a:pPr marL="171450" indent="-171450">
                        <a:buFont typeface="Arial" panose="020B0604020202020204" pitchFamily="34" charset="0"/>
                        <a:buChar char="•"/>
                      </a:pPr>
                      <a:r>
                        <a:rPr lang="en-CA" sz="1000" b="0" dirty="0" smtClean="0"/>
                        <a:t>Go / no</a:t>
                      </a:r>
                      <a:r>
                        <a:rPr lang="en-CA" sz="1000" b="0" baseline="0" dirty="0" smtClean="0"/>
                        <a:t>-go decision</a:t>
                      </a:r>
                    </a:p>
                    <a:p>
                      <a:pPr marL="171450" indent="-171450">
                        <a:buFont typeface="Arial" panose="020B0604020202020204" pitchFamily="34" charset="0"/>
                        <a:buChar char="•"/>
                      </a:pPr>
                      <a:r>
                        <a:rPr lang="en-CA" sz="1000" b="0" baseline="0" dirty="0" smtClean="0"/>
                        <a:t>Defined requirements</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2 Results:</a:t>
                      </a:r>
                    </a:p>
                    <a:p>
                      <a:pPr marL="171450" indent="-171450">
                        <a:buFont typeface="Arial" panose="020B0604020202020204" pitchFamily="34" charset="0"/>
                        <a:buChar char="•"/>
                      </a:pPr>
                      <a:r>
                        <a:rPr lang="en-CA" sz="1000" b="0" dirty="0" smtClean="0"/>
                        <a:t>Business case</a:t>
                      </a:r>
                    </a:p>
                    <a:p>
                      <a:pPr marL="171450" indent="-171450">
                        <a:buFont typeface="Arial" panose="020B0604020202020204" pitchFamily="34" charset="0"/>
                        <a:buChar char="•"/>
                      </a:pPr>
                      <a:r>
                        <a:rPr lang="en-CA" sz="1000" b="0" dirty="0" smtClean="0"/>
                        <a:t>Project approval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3 Results:</a:t>
                      </a:r>
                    </a:p>
                    <a:p>
                      <a:pPr marL="171450" indent="-171450">
                        <a:buFont typeface="Arial" panose="020B0604020202020204" pitchFamily="34" charset="0"/>
                        <a:buChar char="•"/>
                      </a:pPr>
                      <a:r>
                        <a:rPr lang="en-CA" sz="1000" b="0" dirty="0" smtClean="0"/>
                        <a:t>Selected</a:t>
                      </a:r>
                      <a:r>
                        <a:rPr lang="en-CA" sz="1000" b="0" baseline="0" dirty="0" smtClean="0"/>
                        <a:t> vendor and solution</a:t>
                      </a:r>
                      <a:endParaRPr lang="en-CA" sz="1000" b="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r>
                        <a:rPr lang="en-CA" sz="1000" b="1" dirty="0" smtClean="0"/>
                        <a:t>Phase 4 Results:</a:t>
                      </a:r>
                    </a:p>
                    <a:p>
                      <a:pPr marL="171450" indent="-171450">
                        <a:buFont typeface="Arial" panose="020B0604020202020204" pitchFamily="34" charset="0"/>
                        <a:buChar char="•"/>
                      </a:pPr>
                      <a:r>
                        <a:rPr lang="en-CA" sz="1000" b="0" dirty="0" smtClean="0"/>
                        <a:t>Implementation plan</a:t>
                      </a:r>
                    </a:p>
                    <a:p>
                      <a:pPr marL="171450" indent="-171450">
                        <a:buFont typeface="Arial" panose="020B0604020202020204" pitchFamily="34" charset="0"/>
                        <a:buChar char="•"/>
                      </a:pPr>
                      <a:r>
                        <a:rPr lang="en-CA" sz="1000" b="0" dirty="0" smtClean="0"/>
                        <a:t>Task</a:t>
                      </a:r>
                      <a:r>
                        <a:rPr lang="en-CA" sz="1000" b="0" baseline="0" dirty="0" smtClean="0"/>
                        <a:t> monitoring tool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Phase 5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Continuous improvement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000" b="0" i="0" u="none" strike="noStrike" kern="1200" cap="none" spc="0" normalizeH="0" baseline="0" noProof="0" dirty="0" smtClean="0">
                          <a:ln>
                            <a:noFill/>
                          </a:ln>
                          <a:solidFill>
                            <a:srgbClr val="333333"/>
                          </a:solidFill>
                          <a:effectLst/>
                          <a:uLnTx/>
                          <a:uFillTx/>
                          <a:latin typeface="+mn-lt"/>
                        </a:rPr>
                        <a:t>Measured success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pic>
        <p:nvPicPr>
          <p:cNvPr id="39" name="Picture 3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89866" y="3459309"/>
            <a:ext cx="974520" cy="877885"/>
          </a:xfrm>
          <a:prstGeom prst="rect">
            <a:avLst/>
          </a:prstGeom>
        </p:spPr>
      </p:pic>
      <p:pic>
        <p:nvPicPr>
          <p:cNvPr id="40" name="Picture 3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329003" y="1872455"/>
            <a:ext cx="1094375" cy="1088500"/>
          </a:xfrm>
          <a:prstGeom prst="rect">
            <a:avLst/>
          </a:prstGeom>
          <a:solidFill>
            <a:schemeClr val="accent1">
              <a:alpha val="0"/>
            </a:schemeClr>
          </a:solidFill>
          <a:effectLst/>
        </p:spPr>
      </p:pic>
      <p:pic>
        <p:nvPicPr>
          <p:cNvPr id="41" name="Picture 40" descr="on-site-workshops.png"/>
          <p:cNvPicPr>
            <a:picLocks noChangeAspect="1"/>
          </p:cNvPicPr>
          <p:nvPr/>
        </p:nvPicPr>
        <p:blipFill rotWithShape="1">
          <a:blip r:embed="rId6" cstate="print"/>
          <a:srcRect l="12204" t="22820" r="8463" b="22257"/>
          <a:stretch/>
        </p:blipFill>
        <p:spPr>
          <a:xfrm>
            <a:off x="501123" y="4620792"/>
            <a:ext cx="752006" cy="483279"/>
          </a:xfrm>
          <a:prstGeom prst="rect">
            <a:avLst/>
          </a:prstGeom>
          <a:effectLst>
            <a:outerShdw blurRad="50800" dist="38100" dir="2700000" algn="tl" rotWithShape="0">
              <a:prstClr val="black">
                <a:alpha val="40000"/>
              </a:prstClr>
            </a:outerShdw>
          </a:effectLst>
        </p:spPr>
      </p:pic>
      <p:sp>
        <p:nvSpPr>
          <p:cNvPr id="42"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Navigate the EMV Liability Shift – </a:t>
            </a:r>
            <a:r>
              <a:rPr lang="en-US" dirty="0">
                <a:solidFill>
                  <a:schemeClr val="bg1"/>
                </a:solidFill>
                <a:latin typeface="+mn-lt"/>
              </a:rPr>
              <a:t>Project </a:t>
            </a:r>
            <a:r>
              <a:rPr lang="en-US" dirty="0" smtClean="0">
                <a:solidFill>
                  <a:schemeClr val="bg1"/>
                </a:solidFill>
                <a:latin typeface="+mn-lt"/>
              </a:rPr>
              <a:t>Overview</a:t>
            </a:r>
            <a:endParaRPr lang="en-US" dirty="0">
              <a:solidFill>
                <a:schemeClr val="bg1"/>
              </a:solidFill>
              <a:latin typeface="+mn-lt"/>
            </a:endParaRPr>
          </a:p>
        </p:txBody>
      </p:sp>
      <p:grpSp>
        <p:nvGrpSpPr>
          <p:cNvPr id="43" name="Group 42"/>
          <p:cNvGrpSpPr/>
          <p:nvPr/>
        </p:nvGrpSpPr>
        <p:grpSpPr>
          <a:xfrm>
            <a:off x="1490558" y="1185450"/>
            <a:ext cx="7342498" cy="444442"/>
            <a:chOff x="1534802" y="1094187"/>
            <a:chExt cx="7342498" cy="444442"/>
          </a:xfrm>
        </p:grpSpPr>
        <p:sp>
          <p:nvSpPr>
            <p:cNvPr id="45" name="Chevron 44"/>
            <p:cNvSpPr/>
            <p:nvPr/>
          </p:nvSpPr>
          <p:spPr>
            <a:xfrm>
              <a:off x="1534802" y="1094188"/>
              <a:ext cx="1550110"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Define the EMV Current State &amp; Requirements</a:t>
              </a:r>
              <a:endParaRPr lang="en-US" sz="1000" dirty="0">
                <a:solidFill>
                  <a:srgbClr val="FFFFFF"/>
                </a:solidFill>
              </a:endParaRPr>
            </a:p>
          </p:txBody>
        </p:sp>
        <p:sp>
          <p:nvSpPr>
            <p:cNvPr id="53" name="Chevron 52"/>
            <p:cNvSpPr/>
            <p:nvPr/>
          </p:nvSpPr>
          <p:spPr>
            <a:xfrm>
              <a:off x="2925145" y="1094187"/>
              <a:ext cx="1642369"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Build the Business Case &amp; Internal Plan</a:t>
              </a:r>
              <a:endParaRPr lang="en-US" sz="1000" dirty="0">
                <a:solidFill>
                  <a:srgbClr val="FFFFFF"/>
                </a:solidFill>
              </a:endParaRPr>
            </a:p>
          </p:txBody>
        </p:sp>
        <p:sp>
          <p:nvSpPr>
            <p:cNvPr id="54" name="Chevron 53"/>
            <p:cNvSpPr/>
            <p:nvPr/>
          </p:nvSpPr>
          <p:spPr>
            <a:xfrm>
              <a:off x="4407747" y="1094187"/>
              <a:ext cx="1611297"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Select the Solution for the EMV Project</a:t>
              </a:r>
              <a:endParaRPr lang="en-US" sz="1000" dirty="0">
                <a:solidFill>
                  <a:srgbClr val="FFFFFF"/>
                </a:solidFill>
              </a:endParaRPr>
            </a:p>
          </p:txBody>
        </p:sp>
        <p:sp>
          <p:nvSpPr>
            <p:cNvPr id="55" name="Chevron 54"/>
            <p:cNvSpPr/>
            <p:nvPr/>
          </p:nvSpPr>
          <p:spPr>
            <a:xfrm>
              <a:off x="5859277" y="1094190"/>
              <a:ext cx="1567696"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Plan the EMV Implementation</a:t>
              </a:r>
              <a:endParaRPr lang="en-US" sz="1000" dirty="0">
                <a:solidFill>
                  <a:srgbClr val="FFFFFF"/>
                </a:solidFill>
              </a:endParaRPr>
            </a:p>
          </p:txBody>
        </p:sp>
        <p:sp>
          <p:nvSpPr>
            <p:cNvPr id="56" name="Chevron 55"/>
            <p:cNvSpPr/>
            <p:nvPr/>
          </p:nvSpPr>
          <p:spPr>
            <a:xfrm>
              <a:off x="7267206" y="1094189"/>
              <a:ext cx="1610094" cy="444439"/>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Deploy EMV and </a:t>
              </a:r>
              <a:r>
                <a:rPr lang="en-US" sz="1000" dirty="0">
                  <a:solidFill>
                    <a:srgbClr val="FFFFFF"/>
                  </a:solidFill>
                </a:rPr>
                <a:t>M</a:t>
              </a:r>
              <a:r>
                <a:rPr lang="en-US" sz="1000" dirty="0" smtClean="0">
                  <a:solidFill>
                    <a:srgbClr val="FFFFFF"/>
                  </a:solidFill>
                </a:rPr>
                <a:t>onitor </a:t>
              </a:r>
              <a:r>
                <a:rPr lang="en-US" sz="1000" dirty="0">
                  <a:solidFill>
                    <a:srgbClr val="FFFFFF"/>
                  </a:solidFill>
                </a:rPr>
                <a:t>S</a:t>
              </a:r>
              <a:r>
                <a:rPr lang="en-US" sz="1000" dirty="0" smtClean="0">
                  <a:solidFill>
                    <a:srgbClr val="FFFFFF"/>
                  </a:solidFill>
                </a:rPr>
                <a:t>uccess</a:t>
              </a:r>
              <a:endParaRPr lang="en-US" sz="1000" dirty="0">
                <a:solidFill>
                  <a:srgbClr val="FFFFFF"/>
                </a:solidFill>
              </a:endParaRPr>
            </a:p>
          </p:txBody>
        </p:sp>
      </p:grpSp>
    </p:spTree>
    <p:extLst>
      <p:ext uri="{BB962C8B-B14F-4D97-AF65-F5344CB8AC3E}">
        <p14:creationId xmlns:p14="http://schemas.microsoft.com/office/powerpoint/2010/main" val="1484797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1"/>
          <p:cNvSpPr txBox="1">
            <a:spLocks/>
          </p:cNvSpPr>
          <p:nvPr/>
        </p:nvSpPr>
        <p:spPr>
          <a:xfrm>
            <a:off x="251520" y="208745"/>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chemeClr val="bg1"/>
                </a:solidFill>
                <a:latin typeface="+mn-lt"/>
              </a:rPr>
              <a:t>Time constrained? Consider an onsite engagement to </a:t>
            </a:r>
            <a:r>
              <a:rPr lang="en-US" dirty="0" smtClean="0">
                <a:solidFill>
                  <a:schemeClr val="bg1"/>
                </a:solidFill>
                <a:latin typeface="+mn-lt"/>
              </a:rPr>
              <a:t>navigate the EMV liability shift </a:t>
            </a:r>
            <a:r>
              <a:rPr lang="en-US" dirty="0">
                <a:solidFill>
                  <a:schemeClr val="bg1"/>
                </a:solidFill>
                <a:latin typeface="+mn-lt"/>
              </a:rPr>
              <a:t>and get results faster </a:t>
            </a:r>
          </a:p>
        </p:txBody>
      </p:sp>
      <p:graphicFrame>
        <p:nvGraphicFramePr>
          <p:cNvPr id="13" name="Table 4"/>
          <p:cNvGraphicFramePr>
            <a:graphicFrameLocks noGrp="1"/>
          </p:cNvGraphicFramePr>
          <p:nvPr>
            <p:extLst>
              <p:ext uri="{D42A27DB-BD31-4B8C-83A1-F6EECF244321}">
                <p14:modId xmlns:p14="http://schemas.microsoft.com/office/powerpoint/2010/main" val="765081494"/>
              </p:ext>
            </p:extLst>
          </p:nvPr>
        </p:nvGraphicFramePr>
        <p:xfrm>
          <a:off x="257175" y="4865622"/>
          <a:ext cx="8621505" cy="1424940"/>
        </p:xfrm>
        <a:graphic>
          <a:graphicData uri="http://schemas.openxmlformats.org/drawingml/2006/table">
            <a:tbl>
              <a:tblPr firstRow="1" bandRow="1">
                <a:tableStyleId>{5C22544A-7EE6-4342-B048-85BDC9FD1C3A}</a:tableStyleId>
              </a:tblPr>
              <a:tblGrid>
                <a:gridCol w="1724301"/>
                <a:gridCol w="1724301"/>
                <a:gridCol w="1724301"/>
                <a:gridCol w="1724301"/>
                <a:gridCol w="1724301"/>
              </a:tblGrid>
              <a:tr h="298613">
                <a:tc>
                  <a:txBody>
                    <a:bodyPr/>
                    <a:lstStyle/>
                    <a:p>
                      <a:pPr marL="0" marR="0" indent="0" algn="ctr"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lang="en-CA" sz="1400" b="1" dirty="0" smtClean="0">
                          <a:solidFill>
                            <a:schemeClr val="bg1"/>
                          </a:solidFill>
                        </a:rPr>
                        <a:t>  Deliverables</a:t>
                      </a: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marL="0" marR="0" indent="0" algn="ctr"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lang="en-CA" sz="1400" b="1" dirty="0" smtClean="0">
                          <a:solidFill>
                            <a:schemeClr val="bg1"/>
                          </a:solidFill>
                        </a:rPr>
                        <a:t>  Deliverables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marL="0" marR="0" indent="0" algn="ctr"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lang="en-CA" sz="1400" b="1" dirty="0" smtClean="0">
                          <a:solidFill>
                            <a:schemeClr val="bg1"/>
                          </a:solidFill>
                        </a:rPr>
                        <a:t>  Deliverables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marL="0" marR="0" indent="0" algn="ctr" defTabSz="914400" rtl="0" eaLnBrk="1" fontAlgn="auto" latinLnBrk="0" hangingPunct="1">
                        <a:lnSpc>
                          <a:spcPct val="100000"/>
                        </a:lnSpc>
                        <a:spcBef>
                          <a:spcPts val="0"/>
                        </a:spcBef>
                        <a:spcAft>
                          <a:spcPts val="500"/>
                        </a:spcAft>
                        <a:buClrTx/>
                        <a:buSzTx/>
                        <a:buFont typeface="Arial" panose="020B0604020202020204" pitchFamily="34" charset="0"/>
                        <a:buNone/>
                        <a:tabLst/>
                        <a:defRPr/>
                      </a:pPr>
                      <a:r>
                        <a:rPr lang="en-CA" sz="1400" b="1" dirty="0" smtClean="0">
                          <a:solidFill>
                            <a:schemeClr val="bg1"/>
                          </a:solidFill>
                        </a:rPr>
                        <a:t>  Deliverables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marL="0" marR="0" indent="0" algn="ctr" defTabSz="914400" rtl="0" eaLnBrk="1" fontAlgn="auto" latinLnBrk="0" hangingPunct="1">
                        <a:lnSpc>
                          <a:spcPct val="100000"/>
                        </a:lnSpc>
                        <a:spcBef>
                          <a:spcPts val="0"/>
                        </a:spcBef>
                        <a:spcAft>
                          <a:spcPts val="500"/>
                        </a:spcAft>
                        <a:buClrTx/>
                        <a:buSzTx/>
                        <a:buFontTx/>
                        <a:buNone/>
                        <a:tabLst/>
                        <a:defRPr/>
                      </a:pPr>
                      <a:r>
                        <a:rPr lang="en-CA" sz="1400" b="1" dirty="0" smtClean="0">
                          <a:solidFill>
                            <a:schemeClr val="bg1"/>
                          </a:solidFill>
                        </a:rPr>
                        <a:t>    Deliverables</a:t>
                      </a: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1020257">
                <a:tc>
                  <a:txBody>
                    <a:bodyPr/>
                    <a:lstStyle/>
                    <a:p>
                      <a:pPr marL="0" indent="0">
                        <a:spcAft>
                          <a:spcPts val="500"/>
                        </a:spcAft>
                        <a:buClrTx/>
                        <a:buFont typeface="+mj-lt"/>
                        <a:buNone/>
                      </a:pPr>
                      <a:endParaRPr lang="en-CA" sz="1000" b="0" i="0" baseline="0" dirty="0" smtClean="0">
                        <a:solidFill>
                          <a:schemeClr val="tx1"/>
                        </a:solidFill>
                      </a:endParaRP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300"/>
                        </a:spcAft>
                        <a:buClrTx/>
                        <a:buFont typeface="+mj-lt"/>
                        <a:buAutoNum type="arabicPeriod"/>
                      </a:pPr>
                      <a:r>
                        <a:rPr lang="en-CA" sz="1000" b="0" i="0" baseline="0" dirty="0" smtClean="0"/>
                        <a:t>SWOT Analysis</a:t>
                      </a:r>
                    </a:p>
                    <a:p>
                      <a:pPr marL="228600" indent="-228600">
                        <a:spcAft>
                          <a:spcPts val="300"/>
                        </a:spcAft>
                        <a:buClrTx/>
                        <a:buFont typeface="+mj-lt"/>
                        <a:buAutoNum type="arabicPeriod"/>
                      </a:pPr>
                      <a:r>
                        <a:rPr lang="en-CA" sz="1000" b="0" i="0" baseline="0" dirty="0" smtClean="0"/>
                        <a:t>EMV Requirements Document</a:t>
                      </a:r>
                    </a:p>
                    <a:p>
                      <a:pPr marL="228600" indent="-228600">
                        <a:spcAft>
                          <a:spcPts val="300"/>
                        </a:spcAft>
                        <a:buClrTx/>
                        <a:buFont typeface="+mj-lt"/>
                        <a:buAutoNum type="arabicPeriod"/>
                      </a:pPr>
                      <a:r>
                        <a:rPr lang="en-CA" sz="1000" b="0" i="0" baseline="0" dirty="0" smtClean="0"/>
                        <a:t>Stakeholder vision</a:t>
                      </a:r>
                    </a:p>
                    <a:p>
                      <a:pPr marL="228600" indent="-228600">
                        <a:spcAft>
                          <a:spcPts val="300"/>
                        </a:spcAft>
                        <a:buClrTx/>
                        <a:buFont typeface="+mj-lt"/>
                        <a:buAutoNum type="arabicPeriod"/>
                      </a:pPr>
                      <a:r>
                        <a:rPr lang="en-CA" sz="1000" b="0" i="0" baseline="0" dirty="0" smtClean="0"/>
                        <a:t>Baseline EMV project metrics &amp; goals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indent="-228600" algn="l" defTabSz="914400" rtl="0" eaLnBrk="1" fontAlgn="auto" latinLnBrk="0" hangingPunct="1">
                        <a:lnSpc>
                          <a:spcPct val="100000"/>
                        </a:lnSpc>
                        <a:spcBef>
                          <a:spcPts val="0"/>
                        </a:spcBef>
                        <a:spcAft>
                          <a:spcPts val="300"/>
                        </a:spcAft>
                        <a:buClrTx/>
                        <a:buSzTx/>
                        <a:buFont typeface="+mj-lt"/>
                        <a:buAutoNum type="arabicPeriod"/>
                        <a:tabLst/>
                        <a:defRPr/>
                      </a:pPr>
                      <a:r>
                        <a:rPr lang="en-CA" sz="1000" b="0" i="0" dirty="0" smtClean="0">
                          <a:solidFill>
                            <a:schemeClr val="tx1"/>
                          </a:solidFill>
                        </a:rPr>
                        <a:t>Business Case</a:t>
                      </a:r>
                    </a:p>
                    <a:p>
                      <a:pPr marL="228600" marR="0" indent="-228600" algn="l" defTabSz="914400" rtl="0" eaLnBrk="1" fontAlgn="auto" latinLnBrk="0" hangingPunct="1">
                        <a:lnSpc>
                          <a:spcPct val="100000"/>
                        </a:lnSpc>
                        <a:spcBef>
                          <a:spcPts val="0"/>
                        </a:spcBef>
                        <a:spcAft>
                          <a:spcPts val="300"/>
                        </a:spcAft>
                        <a:buClrTx/>
                        <a:buSzTx/>
                        <a:buFont typeface="+mj-lt"/>
                        <a:buAutoNum type="arabicPeriod"/>
                        <a:tabLst/>
                        <a:defRPr/>
                      </a:pPr>
                      <a:r>
                        <a:rPr lang="en-CA" sz="1000" b="0" i="0" dirty="0" smtClean="0">
                          <a:solidFill>
                            <a:schemeClr val="tx1"/>
                          </a:solidFill>
                        </a:rPr>
                        <a:t>High Level Vendor Shortlist</a:t>
                      </a:r>
                    </a:p>
                    <a:p>
                      <a:pPr marL="228600" marR="0" indent="-228600" algn="l" defTabSz="914400" rtl="0" eaLnBrk="1" fontAlgn="auto" latinLnBrk="0" hangingPunct="1">
                        <a:lnSpc>
                          <a:spcPct val="100000"/>
                        </a:lnSpc>
                        <a:spcBef>
                          <a:spcPts val="0"/>
                        </a:spcBef>
                        <a:spcAft>
                          <a:spcPts val="300"/>
                        </a:spcAft>
                        <a:buClrTx/>
                        <a:buSzTx/>
                        <a:buFont typeface="+mj-lt"/>
                        <a:buAutoNum type="arabicPeriod"/>
                        <a:tabLst/>
                        <a:defRPr/>
                      </a:pPr>
                      <a:r>
                        <a:rPr lang="en-CA" sz="1000" b="0" i="0" dirty="0" smtClean="0">
                          <a:solidFill>
                            <a:schemeClr val="tx1"/>
                          </a:solidFill>
                        </a:rPr>
                        <a:t>EMV Vendor Scoring Tool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300"/>
                        </a:spcAft>
                        <a:buClrTx/>
                        <a:buFont typeface="+mj-lt"/>
                        <a:buAutoNum type="arabicPeriod"/>
                      </a:pPr>
                      <a:r>
                        <a:rPr lang="en-CA" sz="1000" b="0" i="0" baseline="0" dirty="0" smtClean="0">
                          <a:solidFill>
                            <a:schemeClr val="tx1"/>
                          </a:solidFill>
                        </a:rPr>
                        <a:t>OCM Plan</a:t>
                      </a:r>
                    </a:p>
                    <a:p>
                      <a:pPr marL="228600" indent="-228600">
                        <a:spcAft>
                          <a:spcPts val="300"/>
                        </a:spcAft>
                        <a:buClrTx/>
                        <a:buFont typeface="+mj-lt"/>
                        <a:buAutoNum type="arabicPeriod"/>
                      </a:pPr>
                      <a:r>
                        <a:rPr lang="en-CA" sz="1000" b="0" i="0" baseline="0" dirty="0" smtClean="0">
                          <a:solidFill>
                            <a:schemeClr val="tx1"/>
                          </a:solidFill>
                        </a:rPr>
                        <a:t>Test Plan</a:t>
                      </a:r>
                    </a:p>
                    <a:p>
                      <a:pPr marL="228600" indent="-228600">
                        <a:spcAft>
                          <a:spcPts val="300"/>
                        </a:spcAft>
                        <a:buClrTx/>
                        <a:buFont typeface="+mj-lt"/>
                        <a:buAutoNum type="arabicPeriod"/>
                      </a:pPr>
                      <a:r>
                        <a:rPr lang="en-CA" sz="1000" b="0" i="0" baseline="0" dirty="0" smtClean="0">
                          <a:solidFill>
                            <a:schemeClr val="tx1"/>
                          </a:solidFill>
                        </a:rPr>
                        <a:t>Implementation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500"/>
                        </a:spcAft>
                        <a:buClrTx/>
                        <a:buFont typeface="+mj-lt"/>
                        <a:buAutoNum type="arabicPeriod"/>
                      </a:pPr>
                      <a:endParaRPr lang="en-CA" sz="1000" b="1" i="0" dirty="0" smtClean="0">
                        <a:solidFill>
                          <a:srgbClr val="FF0000"/>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graphicFrame>
        <p:nvGraphicFramePr>
          <p:cNvPr id="14" name="Table 2"/>
          <p:cNvGraphicFramePr>
            <a:graphicFrameLocks noGrp="1"/>
          </p:cNvGraphicFramePr>
          <p:nvPr>
            <p:extLst>
              <p:ext uri="{D42A27DB-BD31-4B8C-83A1-F6EECF244321}">
                <p14:modId xmlns:p14="http://schemas.microsoft.com/office/powerpoint/2010/main" val="1124002320"/>
              </p:ext>
            </p:extLst>
          </p:nvPr>
        </p:nvGraphicFramePr>
        <p:xfrm>
          <a:off x="251521" y="1538967"/>
          <a:ext cx="8621505" cy="3208325"/>
        </p:xfrm>
        <a:graphic>
          <a:graphicData uri="http://schemas.openxmlformats.org/drawingml/2006/table">
            <a:tbl>
              <a:tblPr firstRow="1" bandRow="1">
                <a:tableStyleId>{5C22544A-7EE6-4342-B048-85BDC9FD1C3A}</a:tableStyleId>
              </a:tblPr>
              <a:tblGrid>
                <a:gridCol w="1724301"/>
                <a:gridCol w="1724301"/>
                <a:gridCol w="1724301"/>
                <a:gridCol w="1724301"/>
                <a:gridCol w="1724301"/>
              </a:tblGrid>
              <a:tr h="310683">
                <a:tc>
                  <a:txBody>
                    <a:bodyPr/>
                    <a:lstStyle/>
                    <a:p>
                      <a:pPr algn="ctr"/>
                      <a:r>
                        <a:rPr lang="en-CA" sz="1600" b="1" i="1" dirty="0" smtClean="0">
                          <a:solidFill>
                            <a:srgbClr val="1E3346"/>
                          </a:solidFill>
                        </a:rPr>
                        <a:t>Day 1</a:t>
                      </a:r>
                      <a:endParaRPr lang="en-CA" sz="1600" b="1" i="1" dirty="0">
                        <a:solidFill>
                          <a:srgbClr val="1E3346"/>
                        </a:solidFill>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600" b="1" i="1" dirty="0" smtClean="0">
                          <a:solidFill>
                            <a:srgbClr val="264158"/>
                          </a:solidFill>
                        </a:rPr>
                        <a:t>Day 2</a:t>
                      </a:r>
                      <a:endParaRPr lang="en-CA" sz="1600" b="1" i="1" dirty="0">
                        <a:solidFill>
                          <a:srgbClr val="264158"/>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600" b="1" i="1" dirty="0" smtClean="0">
                          <a:solidFill>
                            <a:srgbClr val="345978"/>
                          </a:solidFill>
                        </a:rPr>
                        <a:t>Day 3</a:t>
                      </a:r>
                      <a:endParaRPr lang="en-CA" sz="1600" b="1" i="1" dirty="0">
                        <a:solidFill>
                          <a:srgbClr val="345978"/>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600" b="1" i="1" dirty="0" smtClean="0">
                          <a:solidFill>
                            <a:srgbClr val="406F96"/>
                          </a:solidFill>
                        </a:rPr>
                        <a:t>Day 4</a:t>
                      </a:r>
                      <a:endParaRPr lang="en-CA" sz="1600" b="1" i="1" dirty="0">
                        <a:solidFill>
                          <a:srgbClr val="406F96"/>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600" b="1" i="1" dirty="0" smtClean="0">
                          <a:solidFill>
                            <a:srgbClr val="5489B4"/>
                          </a:solidFill>
                        </a:rPr>
                        <a:t>Day</a:t>
                      </a:r>
                      <a:r>
                        <a:rPr lang="en-CA" sz="1600" b="1" i="1" baseline="0" dirty="0" smtClean="0">
                          <a:solidFill>
                            <a:srgbClr val="5489B4"/>
                          </a:solidFill>
                        </a:rPr>
                        <a:t> 5</a:t>
                      </a:r>
                      <a:endParaRPr lang="en-CA" sz="1600" b="1" i="1" dirty="0">
                        <a:solidFill>
                          <a:srgbClr val="5489B4"/>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68605">
                <a:tc>
                  <a:txBody>
                    <a:bodyPr/>
                    <a:lstStyle/>
                    <a:p>
                      <a:pPr algn="ctr"/>
                      <a:r>
                        <a:rPr lang="en-CA" sz="1400" b="1" dirty="0" smtClean="0">
                          <a:solidFill>
                            <a:schemeClr val="bg1"/>
                          </a:solidFill>
                        </a:rPr>
                        <a:t>Preparation</a:t>
                      </a:r>
                      <a:endParaRPr lang="en-CA" sz="14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r"/>
                      <a:r>
                        <a:rPr lang="en-CA" sz="1400" b="1" dirty="0" smtClean="0">
                          <a:solidFill>
                            <a:schemeClr val="bg1"/>
                          </a:solidFill>
                        </a:rPr>
                        <a:t>Workshop Day</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406F96"/>
                    </a:solidFill>
                  </a:tcPr>
                </a:tc>
                <a:tc>
                  <a:txBody>
                    <a:bodyPr/>
                    <a:lstStyle/>
                    <a:p>
                      <a:pPr algn="r"/>
                      <a:r>
                        <a:rPr lang="en-CA" sz="1400" b="1" dirty="0" smtClean="0">
                          <a:solidFill>
                            <a:schemeClr val="bg1"/>
                          </a:solidFill>
                        </a:rPr>
                        <a:t>Working Session</a:t>
                      </a:r>
                      <a:endParaRPr lang="en-CA" sz="1400" b="1" dirty="0">
                        <a:solidFill>
                          <a:schemeClr val="bg1"/>
                        </a:solidFill>
                      </a:endParaRPr>
                    </a:p>
                  </a:txBody>
                  <a:tcPr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5489B4"/>
                    </a:solidFill>
                  </a:tcPr>
                </a:tc>
              </a:tr>
              <a:tr h="2318132">
                <a:tc>
                  <a:txBody>
                    <a:bodyPr/>
                    <a:lstStyle/>
                    <a:p>
                      <a:pPr>
                        <a:spcAft>
                          <a:spcPts val="500"/>
                        </a:spcAft>
                      </a:pPr>
                      <a:r>
                        <a:rPr lang="en-CA" sz="1000" b="1" dirty="0" smtClean="0">
                          <a:solidFill>
                            <a:schemeClr val="tx1"/>
                          </a:solidFill>
                        </a:rPr>
                        <a:t>Workshop Preparation</a:t>
                      </a:r>
                    </a:p>
                    <a:p>
                      <a:pPr marL="177800" indent="-177800">
                        <a:buFont typeface="Arial" panose="020B0604020202020204" pitchFamily="34" charset="0"/>
                        <a:buChar char="•"/>
                      </a:pPr>
                      <a:r>
                        <a:rPr lang="en-CA" sz="1000" b="0" dirty="0" smtClean="0">
                          <a:solidFill>
                            <a:schemeClr val="tx1"/>
                          </a:solidFill>
                        </a:rPr>
                        <a:t>Scope</a:t>
                      </a:r>
                      <a:r>
                        <a:rPr lang="en-CA" sz="1000" b="0" baseline="0" dirty="0" smtClean="0">
                          <a:solidFill>
                            <a:schemeClr val="tx1"/>
                          </a:solidFill>
                        </a:rPr>
                        <a:t> the state of the organization’s financial payments, EMV, and workshop objectives.</a:t>
                      </a:r>
                    </a:p>
                    <a:p>
                      <a:pPr marL="177800" indent="-177800">
                        <a:buFont typeface="Arial" panose="020B0604020202020204" pitchFamily="34" charset="0"/>
                        <a:buChar char="•"/>
                      </a:pPr>
                      <a:r>
                        <a:rPr lang="en-CA" sz="1000" b="0" baseline="0" dirty="0" smtClean="0">
                          <a:solidFill>
                            <a:schemeClr val="tx1"/>
                          </a:solidFill>
                        </a:rPr>
                        <a:t>Identify and invite project stakeholders to attend the workshop.</a:t>
                      </a:r>
                      <a:endParaRPr lang="en-CA" sz="1000" b="0" dirty="0" smtClean="0">
                        <a:solidFill>
                          <a:schemeClr val="tx1"/>
                        </a:solidFill>
                      </a:endParaRPr>
                    </a:p>
                    <a:p>
                      <a:pPr marL="177800" indent="-177800">
                        <a:buFont typeface="Arial" panose="020B0604020202020204" pitchFamily="34" charset="0"/>
                        <a:buChar char="•"/>
                      </a:pPr>
                      <a:r>
                        <a:rPr lang="en-CA" sz="1000" b="0" dirty="0" smtClean="0">
                          <a:solidFill>
                            <a:schemeClr val="tx1"/>
                          </a:solidFill>
                        </a:rPr>
                        <a:t>Send the workshop agenda to all participants.</a:t>
                      </a:r>
                    </a:p>
                  </a:txBody>
                  <a:tcP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Discuss and document the current challenges, project drivers, and goals.</a:t>
                      </a:r>
                    </a:p>
                    <a:p>
                      <a:pPr marL="177800" indent="-177800">
                        <a:buFont typeface="Arial" panose="020B0604020202020204" pitchFamily="34" charset="0"/>
                        <a:buChar char="•"/>
                      </a:pPr>
                      <a:r>
                        <a:rPr lang="en-CA" sz="1000" b="0" baseline="0" dirty="0" smtClean="0">
                          <a:solidFill>
                            <a:schemeClr val="tx1"/>
                          </a:solidFill>
                        </a:rPr>
                        <a:t>Assess the business context.</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Determine the optimal timing for the EMV project implementation.</a:t>
                      </a:r>
                    </a:p>
                    <a:p>
                      <a:pPr marL="177800" indent="-177800">
                        <a:buFont typeface="Arial" panose="020B0604020202020204" pitchFamily="34" charset="0"/>
                        <a:buChar char="•"/>
                      </a:pPr>
                      <a:r>
                        <a:rPr lang="en-CA" sz="1000" b="0" baseline="0" dirty="0" smtClean="0">
                          <a:solidFill>
                            <a:schemeClr val="tx1"/>
                          </a:solidFill>
                        </a:rPr>
                        <a:t>Evaluate and document your technical requirements.</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Recap of Day 2.</a:t>
                      </a:r>
                    </a:p>
                    <a:p>
                      <a:pPr marL="177800" indent="-177800">
                        <a:buFont typeface="Arial" panose="020B0604020202020204" pitchFamily="34" charset="0"/>
                        <a:buChar char="•"/>
                      </a:pPr>
                      <a:r>
                        <a:rPr lang="en-CA" sz="1000" b="0" baseline="0" dirty="0" smtClean="0">
                          <a:solidFill>
                            <a:schemeClr val="tx1"/>
                          </a:solidFill>
                        </a:rPr>
                        <a:t>Assess project financials.</a:t>
                      </a:r>
                    </a:p>
                    <a:p>
                      <a:pPr marL="177800" indent="-177800">
                        <a:buFont typeface="Arial" panose="020B0604020202020204" pitchFamily="34" charset="0"/>
                        <a:buChar char="•"/>
                      </a:pPr>
                      <a:r>
                        <a:rPr lang="en-CA" sz="1000" b="0" baseline="0" dirty="0" smtClean="0">
                          <a:solidFill>
                            <a:schemeClr val="tx1"/>
                          </a:solidFill>
                        </a:rPr>
                        <a:t>Develop success metrics.</a:t>
                      </a:r>
                    </a:p>
                    <a:p>
                      <a:pPr marL="177800" indent="-177800">
                        <a:buFont typeface="Arial" panose="020B0604020202020204" pitchFamily="34" charset="0"/>
                        <a:buChar char="•"/>
                      </a:pPr>
                      <a:r>
                        <a:rPr lang="en-CA" sz="1000" b="0" baseline="0" dirty="0" smtClean="0">
                          <a:solidFill>
                            <a:schemeClr val="tx1"/>
                          </a:solidFill>
                        </a:rPr>
                        <a:t>Begin developing the business case.</a:t>
                      </a: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Complete the business case.</a:t>
                      </a:r>
                    </a:p>
                    <a:p>
                      <a:pPr marL="177800" marR="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Assess which vendors meet your needs and circumstances.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Morning</a:t>
                      </a:r>
                      <a:r>
                        <a:rPr lang="en-CA" sz="1000" b="1" baseline="0" dirty="0" smtClean="0">
                          <a:solidFill>
                            <a:schemeClr val="tx1"/>
                          </a:solidFill>
                        </a:rPr>
                        <a:t> Itinerary</a:t>
                      </a:r>
                    </a:p>
                    <a:p>
                      <a:pPr marL="177800" indent="-177800">
                        <a:buFont typeface="Arial" panose="020B0604020202020204" pitchFamily="34" charset="0"/>
                        <a:buChar char="•"/>
                      </a:pPr>
                      <a:r>
                        <a:rPr lang="en-CA" sz="1000" b="0" baseline="0" dirty="0" smtClean="0">
                          <a:solidFill>
                            <a:schemeClr val="tx1"/>
                          </a:solidFill>
                        </a:rPr>
                        <a:t>Recap of Day 3.</a:t>
                      </a:r>
                    </a:p>
                    <a:p>
                      <a:pPr marL="177800" indent="-177800">
                        <a:buFont typeface="Arial" panose="020B0604020202020204" pitchFamily="34" charset="0"/>
                        <a:buChar char="•"/>
                      </a:pPr>
                      <a:r>
                        <a:rPr lang="en-CA" sz="1000" b="0" baseline="0" dirty="0" smtClean="0">
                          <a:solidFill>
                            <a:schemeClr val="tx1"/>
                          </a:solidFill>
                        </a:rPr>
                        <a:t>Build your EMV deployment plan.</a:t>
                      </a:r>
                      <a:endParaRPr lang="en-CA" sz="1000" b="0" dirty="0" smtClean="0">
                        <a:solidFill>
                          <a:schemeClr val="tx1"/>
                        </a:solidFill>
                      </a:endParaRPr>
                    </a:p>
                    <a:p>
                      <a:pPr marL="0" indent="0">
                        <a:buFont typeface="Arial" panose="020B0604020202020204" pitchFamily="34" charset="0"/>
                        <a:buNone/>
                      </a:pPr>
                      <a:endParaRPr lang="en-CA" sz="1000" b="0" baseline="0" dirty="0" smtClean="0">
                        <a:solidFill>
                          <a:schemeClr val="tx1"/>
                        </a:solidFill>
                      </a:endParaRPr>
                    </a:p>
                    <a:p>
                      <a:pPr marL="0" indent="0">
                        <a:spcAft>
                          <a:spcPts val="500"/>
                        </a:spcAft>
                        <a:buFont typeface="Arial" panose="020B0604020202020204" pitchFamily="34" charset="0"/>
                        <a:buNone/>
                      </a:pPr>
                      <a:r>
                        <a:rPr lang="en-CA" sz="1000" b="1" baseline="0" dirty="0" smtClean="0">
                          <a:solidFill>
                            <a:schemeClr val="tx1"/>
                          </a:solidFill>
                        </a:rPr>
                        <a:t>Afternoon Itinerary</a:t>
                      </a:r>
                    </a:p>
                    <a:p>
                      <a:pPr marL="177800" indent="-177800">
                        <a:buFont typeface="Arial" panose="020B0604020202020204" pitchFamily="34" charset="0"/>
                        <a:buChar char="•"/>
                      </a:pPr>
                      <a:r>
                        <a:rPr lang="en-CA" sz="1000" b="0" baseline="0" dirty="0" smtClean="0">
                          <a:solidFill>
                            <a:schemeClr val="tx1"/>
                          </a:solidFill>
                        </a:rPr>
                        <a:t>Develop your organization change management (OCM) plan.</a:t>
                      </a:r>
                    </a:p>
                    <a:p>
                      <a:pPr marL="177800" indent="-177800">
                        <a:buFont typeface="Arial" panose="020B0604020202020204" pitchFamily="34" charset="0"/>
                        <a:buChar char="•"/>
                      </a:pPr>
                      <a:r>
                        <a:rPr lang="en-CA" sz="1000" b="0" baseline="0" dirty="0" smtClean="0">
                          <a:solidFill>
                            <a:schemeClr val="tx1"/>
                          </a:solidFill>
                        </a:rPr>
                        <a:t>Develop test and acceptance plans.</a:t>
                      </a:r>
                    </a:p>
                    <a:p>
                      <a:pPr marL="177800" indent="-177800">
                        <a:buFont typeface="Arial" panose="020B0604020202020204" pitchFamily="34" charset="0"/>
                        <a:buChar char="•"/>
                      </a:pPr>
                      <a:r>
                        <a:rPr lang="en-CA" sz="1000" b="0" baseline="0" dirty="0" smtClean="0">
                          <a:solidFill>
                            <a:schemeClr val="tx1"/>
                          </a:solidFill>
                        </a:rPr>
                        <a:t>Identify implementation / conversion risks.</a:t>
                      </a:r>
                    </a:p>
                    <a:p>
                      <a:pPr marL="177800" indent="-177800">
                        <a:buFont typeface="Arial" panose="020B0604020202020204" pitchFamily="34" charset="0"/>
                        <a:buChar char="•"/>
                      </a:pPr>
                      <a:r>
                        <a:rPr lang="en-CA" sz="1000" b="0" baseline="0" dirty="0" smtClean="0">
                          <a:solidFill>
                            <a:schemeClr val="tx1"/>
                          </a:solidFill>
                        </a:rPr>
                        <a:t>Build a timeline.</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500"/>
                        </a:spcAft>
                      </a:pPr>
                      <a:r>
                        <a:rPr lang="en-CA" sz="1000" b="1" dirty="0" smtClean="0">
                          <a:solidFill>
                            <a:schemeClr val="tx1"/>
                          </a:solidFill>
                        </a:rPr>
                        <a:t>Workshop Debrief</a:t>
                      </a:r>
                    </a:p>
                    <a:p>
                      <a:pPr marL="177800" indent="-177800">
                        <a:buFont typeface="Arial" panose="020B0604020202020204" pitchFamily="34" charset="0"/>
                        <a:buChar char="•"/>
                      </a:pPr>
                      <a:r>
                        <a:rPr lang="en-CA" sz="1000" b="0" dirty="0" smtClean="0">
                          <a:solidFill>
                            <a:schemeClr val="tx1"/>
                          </a:solidFill>
                        </a:rPr>
                        <a:t>Review</a:t>
                      </a:r>
                      <a:r>
                        <a:rPr lang="en-CA" sz="1000" b="0" baseline="0" dirty="0" smtClean="0">
                          <a:solidFill>
                            <a:schemeClr val="tx1"/>
                          </a:solidFill>
                        </a:rPr>
                        <a:t> the final deliverables: business case, RFP, RFP Scoring Tool, and the OCM, UAT, and implementation plan.</a:t>
                      </a:r>
                      <a:endParaRPr lang="en-CA" sz="1000" b="0" dirty="0" smtClean="0">
                        <a:solidFill>
                          <a:schemeClr val="tx1"/>
                        </a:solidFill>
                      </a:endParaRPr>
                    </a:p>
                    <a:p>
                      <a:pPr marL="177800" indent="-177800">
                        <a:buFont typeface="Arial" panose="020B0604020202020204" pitchFamily="34" charset="0"/>
                        <a:buChar char="•"/>
                      </a:pPr>
                      <a:r>
                        <a:rPr lang="en-CA" sz="1000" b="0" dirty="0" smtClean="0">
                          <a:solidFill>
                            <a:schemeClr val="tx1"/>
                          </a:solidFill>
                        </a:rPr>
                        <a:t>Discuss</a:t>
                      </a:r>
                      <a:r>
                        <a:rPr lang="en-CA" sz="1000" b="0" baseline="0" dirty="0" smtClean="0">
                          <a:solidFill>
                            <a:schemeClr val="tx1"/>
                          </a:solidFill>
                        </a:rPr>
                        <a:t> concerns and questions.</a:t>
                      </a:r>
                      <a:endParaRPr lang="en-CA" sz="1000" b="0" dirty="0" smtClean="0">
                        <a:solidFill>
                          <a:schemeClr val="tx1"/>
                        </a:solidFill>
                      </a:endParaRPr>
                    </a:p>
                    <a:p>
                      <a:endParaRPr lang="en-CA" sz="1000" b="0" dirty="0" smtClean="0">
                        <a:solidFill>
                          <a:schemeClr val="tx1"/>
                        </a:solidFill>
                      </a:endParaRPr>
                    </a:p>
                    <a:p>
                      <a:pPr>
                        <a:spcAft>
                          <a:spcPts val="500"/>
                        </a:spcAft>
                      </a:pPr>
                      <a:r>
                        <a:rPr lang="en-CA" sz="1000" b="1" dirty="0" smtClean="0">
                          <a:solidFill>
                            <a:schemeClr val="tx1"/>
                          </a:solidFill>
                        </a:rPr>
                        <a:t>Next Steps</a:t>
                      </a:r>
                    </a:p>
                    <a:p>
                      <a:pPr marL="171450" marR="0" indent="-171450" algn="l" defTabSz="914400" rtl="0" eaLnBrk="1" fontAlgn="auto" latinLnBrk="0" hangingPunct="1">
                        <a:lnSpc>
                          <a:spcPct val="100000"/>
                        </a:lnSpc>
                        <a:spcBef>
                          <a:spcPts val="0"/>
                        </a:spcBef>
                        <a:spcAft>
                          <a:spcPts val="500"/>
                        </a:spcAft>
                        <a:buClrTx/>
                        <a:buSzTx/>
                        <a:buFont typeface="Arial" panose="020B0604020202020204" pitchFamily="34" charset="0"/>
                        <a:buChar char="•"/>
                        <a:tabLst/>
                        <a:defRPr/>
                      </a:pPr>
                      <a:r>
                        <a:rPr lang="en-CA" sz="1000" b="0" dirty="0" smtClean="0">
                          <a:solidFill>
                            <a:schemeClr val="tx1"/>
                          </a:solidFill>
                        </a:rPr>
                        <a:t>Engage</a:t>
                      </a:r>
                      <a:r>
                        <a:rPr lang="en-CA" sz="1000" b="0" baseline="0" dirty="0" smtClean="0">
                          <a:solidFill>
                            <a:schemeClr val="tx1"/>
                          </a:solidFill>
                        </a:rPr>
                        <a:t> with Info-Tech to help you launch your contactless payment solution.</a:t>
                      </a: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5" name="Picture 14" descr="on-site-workshops.png"/>
          <p:cNvPicPr>
            <a:picLocks noChangeAspect="1"/>
          </p:cNvPicPr>
          <p:nvPr/>
        </p:nvPicPr>
        <p:blipFill rotWithShape="1">
          <a:blip r:embed="rId3" cstate="print"/>
          <a:srcRect l="12204" t="22820" r="8463" b="22257"/>
          <a:stretch/>
        </p:blipFill>
        <p:spPr>
          <a:xfrm>
            <a:off x="2026087" y="1964906"/>
            <a:ext cx="276998" cy="197924"/>
          </a:xfrm>
          <a:prstGeom prst="rect">
            <a:avLst/>
          </a:prstGeom>
          <a:effectLst/>
        </p:spPr>
      </p:pic>
      <p:sp>
        <p:nvSpPr>
          <p:cNvPr id="16"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t>Contact your account representative or e</a:t>
            </a:r>
            <a:r>
              <a:rPr lang="en-US" sz="1400" dirty="0" smtClean="0">
                <a:cs typeface="Open Sans"/>
              </a:rPr>
              <a:t>mail </a:t>
            </a:r>
            <a:r>
              <a:rPr lang="en-US" sz="1400" dirty="0" smtClean="0">
                <a:cs typeface="Open Sans"/>
                <a:hlinkClick r:id="rId4"/>
              </a:rPr>
              <a:t>Workshops@InfoTech.com</a:t>
            </a:r>
            <a:r>
              <a:rPr lang="en-US" sz="1400" dirty="0" smtClean="0">
                <a:cs typeface="Open Sans"/>
              </a:rPr>
              <a:t> for more information.</a:t>
            </a:r>
            <a:endParaRPr lang="en-US" sz="1400" dirty="0"/>
          </a:p>
        </p:txBody>
      </p:sp>
      <p:pic>
        <p:nvPicPr>
          <p:cNvPr id="17" name="Picture 16" descr="on-site-workshops.png"/>
          <p:cNvPicPr>
            <a:picLocks noChangeAspect="1"/>
          </p:cNvPicPr>
          <p:nvPr/>
        </p:nvPicPr>
        <p:blipFill rotWithShape="1">
          <a:blip r:embed="rId3" cstate="print"/>
          <a:srcRect l="12204" t="22820" r="8463" b="22257"/>
          <a:stretch/>
        </p:blipFill>
        <p:spPr>
          <a:xfrm>
            <a:off x="3758855" y="1964906"/>
            <a:ext cx="276998" cy="197924"/>
          </a:xfrm>
          <a:prstGeom prst="rect">
            <a:avLst/>
          </a:prstGeom>
          <a:effectLst/>
        </p:spPr>
      </p:pic>
      <p:pic>
        <p:nvPicPr>
          <p:cNvPr id="18" name="Picture 17" descr="on-site-workshops.png"/>
          <p:cNvPicPr>
            <a:picLocks noChangeAspect="1"/>
          </p:cNvPicPr>
          <p:nvPr/>
        </p:nvPicPr>
        <p:blipFill rotWithShape="1">
          <a:blip r:embed="rId3" cstate="print"/>
          <a:srcRect l="12204" t="22820" r="8463" b="22257"/>
          <a:stretch/>
        </p:blipFill>
        <p:spPr>
          <a:xfrm>
            <a:off x="5487099" y="1964906"/>
            <a:ext cx="276998" cy="197924"/>
          </a:xfrm>
          <a:prstGeom prst="rect">
            <a:avLst/>
          </a:prstGeom>
          <a:effectLst/>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8931" y="4945651"/>
            <a:ext cx="191166" cy="159540"/>
          </a:xfrm>
          <a:prstGeom prst="rect">
            <a:avLst/>
          </a:prstGeom>
          <a:effectLst/>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51186" y="4945650"/>
            <a:ext cx="191166" cy="159540"/>
          </a:xfrm>
          <a:prstGeom prst="rect">
            <a:avLst/>
          </a:prstGeom>
          <a:effectLst/>
        </p:spPr>
      </p:pic>
      <p:pic>
        <p:nvPicPr>
          <p:cNvPr id="21" name="Picture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93441" y="4945650"/>
            <a:ext cx="191166" cy="159540"/>
          </a:xfrm>
          <a:prstGeom prst="rect">
            <a:avLst/>
          </a:prstGeom>
          <a:effectLst/>
        </p:spPr>
      </p:pic>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5621" y="4945650"/>
            <a:ext cx="191166" cy="159540"/>
          </a:xfrm>
          <a:prstGeom prst="rect">
            <a:avLst/>
          </a:prstGeom>
          <a:effectLst/>
        </p:spPr>
      </p:pic>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9050" y="4945650"/>
            <a:ext cx="191166" cy="159540"/>
          </a:xfrm>
          <a:prstGeom prst="rect">
            <a:avLst/>
          </a:prstGeom>
          <a:effectLst/>
        </p:spPr>
      </p:pic>
      <p:sp>
        <p:nvSpPr>
          <p:cNvPr id="25" name="Rectangle 24"/>
          <p:cNvSpPr/>
          <p:nvPr/>
        </p:nvSpPr>
        <p:spPr>
          <a:xfrm>
            <a:off x="251520" y="1132006"/>
            <a:ext cx="365168" cy="364691"/>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26" name="Rectangle 25"/>
          <p:cNvSpPr/>
          <p:nvPr/>
        </p:nvSpPr>
        <p:spPr>
          <a:xfrm>
            <a:off x="616688" y="1132006"/>
            <a:ext cx="8260611" cy="364691"/>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27" name="Picture 26" descr="on-site-workshops.png"/>
          <p:cNvPicPr>
            <a:picLocks noChangeAspect="1"/>
          </p:cNvPicPr>
          <p:nvPr/>
        </p:nvPicPr>
        <p:blipFill rotWithShape="1">
          <a:blip r:embed="rId3" cstate="print"/>
          <a:srcRect l="12204" t="22820" r="8463" b="22257"/>
          <a:stretch/>
        </p:blipFill>
        <p:spPr>
          <a:xfrm>
            <a:off x="272071" y="1196344"/>
            <a:ext cx="344617" cy="236014"/>
          </a:xfrm>
          <a:prstGeom prst="rect">
            <a:avLst/>
          </a:prstGeom>
          <a:solidFill>
            <a:schemeClr val="accent1"/>
          </a:solidFill>
          <a:ln>
            <a:solidFill>
              <a:schemeClr val="accent1"/>
            </a:solidFill>
          </a:ln>
          <a:effectLst/>
        </p:spPr>
      </p:pic>
    </p:spTree>
    <p:extLst>
      <p:ext uri="{BB962C8B-B14F-4D97-AF65-F5344CB8AC3E}">
        <p14:creationId xmlns:p14="http://schemas.microsoft.com/office/powerpoint/2010/main" val="729405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Table of contents</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93151680"/>
              </p:ext>
            </p:extLst>
          </p:nvPr>
        </p:nvGraphicFramePr>
        <p:xfrm>
          <a:off x="345597" y="1225040"/>
          <a:ext cx="7949173" cy="3201168"/>
        </p:xfrm>
        <a:graphic>
          <a:graphicData uri="http://schemas.openxmlformats.org/drawingml/2006/table">
            <a:tbl>
              <a:tblPr firstRow="1" bandRow="1">
                <a:tableStyleId>{2D5ABB26-0587-4C30-8999-92F81FD0307C}</a:tableStyleId>
              </a:tblPr>
              <a:tblGrid>
                <a:gridCol w="7949173"/>
              </a:tblGrid>
              <a:tr h="2072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2" action="ppaction://hlinksldjump"/>
                        </a:rPr>
                        <a:t>1. Title</a:t>
                      </a:r>
                      <a:endParaRPr lang="en-US" sz="1200" dirty="0" smtClean="0"/>
                    </a:p>
                  </a:txBody>
                  <a:tcPr>
                    <a:lnL>
                      <a:noFill/>
                    </a:lnL>
                    <a:lnR>
                      <a:noFill/>
                    </a:lnR>
                    <a:lnT>
                      <a:noFill/>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ction="ppaction://hlinksldjump"/>
                        </a:rPr>
                        <a:t>2. Introduction</a:t>
                      </a:r>
                      <a:endParaRPr lang="en-US" sz="1200" dirty="0" smtClean="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91037">
                <a:tc>
                  <a:txBody>
                    <a:bodyPr/>
                    <a:lstStyle/>
                    <a:p>
                      <a:pPr marL="0" indent="0">
                        <a:buNone/>
                      </a:pPr>
                      <a:r>
                        <a:rPr lang="en-US" sz="1200" dirty="0" smtClean="0">
                          <a:hlinkClick r:id="rId4" action="ppaction://hlinksldjump"/>
                        </a:rPr>
                        <a:t>3. Project Rationale</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338085">
                <a:tc>
                  <a:txBody>
                    <a:bodyPr/>
                    <a:lstStyle/>
                    <a:p>
                      <a:pPr marL="0" indent="0">
                        <a:buNone/>
                      </a:pPr>
                      <a:r>
                        <a:rPr lang="en-US" sz="1200" dirty="0" smtClean="0">
                          <a:hlinkClick r:id="rId5" action="ppaction://hlinksldjump"/>
                        </a:rPr>
                        <a:t>4. Execute the Project/DIY Guide</a:t>
                      </a:r>
                      <a:endParaRPr lang="en-US" sz="1200" dirty="0" smtClean="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1133578">
                <a:tc>
                  <a:txBody>
                    <a:bodyPr/>
                    <a:lstStyle/>
                    <a:p>
                      <a:pPr marL="461963" indent="0">
                        <a:buNone/>
                      </a:pPr>
                      <a:r>
                        <a:rPr lang="en-US" sz="1200" dirty="0" smtClean="0">
                          <a:hlinkClick r:id="" action="ppaction://noaction"/>
                        </a:rPr>
                        <a:t>4.1. Phase 1: </a:t>
                      </a:r>
                      <a:r>
                        <a:rPr lang="en-CA" sz="1200" dirty="0" smtClean="0">
                          <a:hlinkClick r:id="" action="ppaction://noaction"/>
                        </a:rPr>
                        <a:t>Define the EMV Current State &amp; Requirements</a:t>
                      </a:r>
                      <a:endParaRPr lang="en-US" sz="1200" dirty="0" smtClean="0"/>
                    </a:p>
                    <a:p>
                      <a:pPr marL="461963" indent="0">
                        <a:buNone/>
                      </a:pPr>
                      <a:r>
                        <a:rPr lang="en-US" sz="1200" dirty="0" smtClean="0">
                          <a:hlinkClick r:id="" action="ppaction://noaction"/>
                        </a:rPr>
                        <a:t>4.2. Phase 2:</a:t>
                      </a:r>
                      <a:r>
                        <a:rPr lang="en-US" sz="1200" baseline="0" dirty="0" smtClean="0">
                          <a:hlinkClick r:id="" action="ppaction://noaction"/>
                        </a:rPr>
                        <a:t> </a:t>
                      </a:r>
                      <a:r>
                        <a:rPr lang="en-CA" sz="1200" dirty="0" smtClean="0">
                          <a:hlinkClick r:id="" action="ppaction://noaction"/>
                        </a:rPr>
                        <a:t>Build the Business Case &amp; Internal Plan</a:t>
                      </a:r>
                      <a:endParaRPr lang="en-US" sz="1200" dirty="0" smtClean="0"/>
                    </a:p>
                    <a:p>
                      <a:pPr marL="461963"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 action="ppaction://noaction"/>
                        </a:rPr>
                        <a:t>4.3. Phase 3: Select the Solution for the EMV Project </a:t>
                      </a:r>
                      <a:endParaRPr lang="en-US" sz="1200" dirty="0" smtClean="0"/>
                    </a:p>
                    <a:p>
                      <a:pPr marL="461963"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 action="ppaction://noaction"/>
                        </a:rPr>
                        <a:t>4.4. Phase 4: Plan the EMV Implementation</a:t>
                      </a:r>
                      <a:endParaRPr lang="en-US" sz="1200" dirty="0" smtClean="0"/>
                    </a:p>
                    <a:p>
                      <a:pPr marL="461963"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 action="ppaction://noaction"/>
                        </a:rPr>
                        <a:t>4.5. Phase 5: Deploy EMV and Monitor Success</a:t>
                      </a:r>
                      <a:endParaRPr lang="en-US" sz="1200" dirty="0" smtClean="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 action="ppaction://noaction"/>
                        </a:rPr>
                        <a:t>5.</a:t>
                      </a:r>
                      <a:r>
                        <a:rPr lang="en-US" sz="1200" baseline="0" dirty="0" smtClean="0">
                          <a:hlinkClick r:id="" action="ppaction://noaction"/>
                        </a:rPr>
                        <a:t> </a:t>
                      </a:r>
                      <a:r>
                        <a:rPr lang="en-US" sz="1200" dirty="0" smtClean="0">
                          <a:hlinkClick r:id="" action="ppaction://noaction"/>
                        </a:rPr>
                        <a:t>Summary/Conclusion</a:t>
                      </a:r>
                      <a:endParaRPr lang="en-US" sz="1200" dirty="0" smtClean="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 action="ppaction://noaction"/>
                        </a:rPr>
                        <a:t>6. Next Steps</a:t>
                      </a:r>
                      <a:endParaRPr lang="en-US" sz="1200" dirty="0" smtClean="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91037">
                <a:tc>
                  <a:txBody>
                    <a:bodyPr/>
                    <a:lstStyle/>
                    <a:p>
                      <a:pPr marL="0" indent="0">
                        <a:buNone/>
                      </a:pPr>
                      <a:r>
                        <a:rPr lang="en-US" sz="1200" dirty="0" smtClean="0">
                          <a:hlinkClick r:id="" action="ppaction://noaction"/>
                        </a:rPr>
                        <a:t>7. Appendices</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22106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TextBox 7"/>
          <p:cNvSpPr txBox="1"/>
          <p:nvPr/>
        </p:nvSpPr>
        <p:spPr>
          <a:xfrm>
            <a:off x="1134659" y="2324743"/>
            <a:ext cx="6589368" cy="3731791"/>
          </a:xfrm>
          <a:prstGeom prst="rect">
            <a:avLst/>
          </a:prstGeom>
        </p:spPr>
        <p:txBody>
          <a:bodyPr wrap="square" rtlCol="0">
            <a:spAutoFit/>
          </a:bodyPr>
          <a:lstStyle/>
          <a:p>
            <a:pPr>
              <a:spcAft>
                <a:spcPts val="500"/>
              </a:spcAft>
            </a:pPr>
            <a:r>
              <a:rPr lang="en-CA" sz="1600" i="1" dirty="0" smtClean="0">
                <a:solidFill>
                  <a:srgbClr val="FFFFFF"/>
                </a:solidFill>
                <a:latin typeface="Georgia"/>
              </a:rPr>
              <a:t>EMV is here to stay. With fraud on the rise, and new issuer contract terms coming into play, it is time for organizations to embrace change.</a:t>
            </a:r>
          </a:p>
          <a:p>
            <a:pPr>
              <a:spcAft>
                <a:spcPts val="500"/>
              </a:spcAft>
            </a:pPr>
            <a:r>
              <a:rPr lang="en-CA" sz="1600" i="1" dirty="0" smtClean="0">
                <a:solidFill>
                  <a:srgbClr val="FFFFFF"/>
                </a:solidFill>
                <a:latin typeface="Georgia"/>
              </a:rPr>
              <a:t>What is EMV? EMV is a </a:t>
            </a:r>
            <a:r>
              <a:rPr lang="en-CA" sz="1600" i="1" dirty="0">
                <a:solidFill>
                  <a:srgbClr val="FFFFFF"/>
                </a:solidFill>
                <a:latin typeface="Georgia"/>
              </a:rPr>
              <a:t>global standard for credit and debit payment cards based on chip card </a:t>
            </a:r>
            <a:r>
              <a:rPr lang="en-CA" sz="1600" i="1" dirty="0" smtClean="0">
                <a:solidFill>
                  <a:srgbClr val="FFFFFF"/>
                </a:solidFill>
                <a:latin typeface="Georgia"/>
              </a:rPr>
              <a:t>technology.</a:t>
            </a:r>
          </a:p>
          <a:p>
            <a:pPr>
              <a:spcAft>
                <a:spcPts val="500"/>
              </a:spcAft>
            </a:pPr>
            <a:r>
              <a:rPr lang="en-CA" sz="1600" i="1" dirty="0" smtClean="0">
                <a:solidFill>
                  <a:srgbClr val="FFFFFF"/>
                </a:solidFill>
                <a:latin typeface="Georgia"/>
              </a:rPr>
              <a:t>Direct fraud is on the rise. Along with it, the indirect costs associated with these issues are skyrocketing. Thus, as of October 1</a:t>
            </a:r>
            <a:r>
              <a:rPr lang="en-CA" sz="1600" i="1" baseline="30000" dirty="0" smtClean="0">
                <a:solidFill>
                  <a:srgbClr val="FFFFFF"/>
                </a:solidFill>
                <a:latin typeface="Georgia"/>
              </a:rPr>
              <a:t>st</a:t>
            </a:r>
            <a:r>
              <a:rPr lang="en-CA" sz="1600" i="1" dirty="0" smtClean="0">
                <a:solidFill>
                  <a:srgbClr val="FFFFFF"/>
                </a:solidFill>
                <a:latin typeface="Georgia"/>
              </a:rPr>
              <a:t> 2015, acquirers have instituted new rules that stipulate that merchants will be responsible for any theft that results from non-EMV-enabled terminals interacting with EMV-enabled cards.</a:t>
            </a:r>
          </a:p>
          <a:p>
            <a:pPr>
              <a:spcAft>
                <a:spcPts val="500"/>
              </a:spcAft>
            </a:pPr>
            <a:r>
              <a:rPr lang="en-CA" sz="1600" i="1" dirty="0" smtClean="0">
                <a:solidFill>
                  <a:srgbClr val="FFFFFF"/>
                </a:solidFill>
                <a:latin typeface="Georgia"/>
              </a:rPr>
              <a:t>With compliance, contactless payment trends, and fraud pushing organizations to change, now is the perfect opportunity to update your POS systems and take advantage of new payment technology trends.</a:t>
            </a:r>
          </a:p>
        </p:txBody>
      </p:sp>
      <p:sp>
        <p:nvSpPr>
          <p:cNvPr id="9" name="TextBox 8"/>
          <p:cNvSpPr txBox="1"/>
          <p:nvPr/>
        </p:nvSpPr>
        <p:spPr>
          <a:xfrm>
            <a:off x="3159040" y="5813762"/>
            <a:ext cx="4460917" cy="738664"/>
          </a:xfrm>
          <a:prstGeom prst="rect">
            <a:avLst/>
          </a:prstGeom>
        </p:spPr>
        <p:txBody>
          <a:bodyPr wrap="square" rtlCol="0">
            <a:spAutoFit/>
          </a:bodyPr>
          <a:lstStyle/>
          <a:p>
            <a:pPr algn="r"/>
            <a:r>
              <a:rPr lang="en-CA" sz="1400" b="1" i="1" dirty="0" smtClean="0">
                <a:solidFill>
                  <a:srgbClr val="FFFFFF"/>
                </a:solidFill>
              </a:rPr>
              <a:t>Larry Fretz, </a:t>
            </a:r>
          </a:p>
          <a:p>
            <a:pPr algn="r"/>
            <a:r>
              <a:rPr lang="en-CA" sz="1400" i="1" dirty="0" smtClean="0">
                <a:solidFill>
                  <a:srgbClr val="FFFFFF"/>
                </a:solidFill>
              </a:rPr>
              <a:t>Practice Lead, Gaming &amp; Hospitality</a:t>
            </a:r>
            <a:br>
              <a:rPr lang="en-CA" sz="1400" i="1" dirty="0" smtClean="0">
                <a:solidFill>
                  <a:srgbClr val="FFFFFF"/>
                </a:solidFill>
              </a:rPr>
            </a:br>
            <a:r>
              <a:rPr lang="en-CA" sz="1400" i="1" dirty="0" smtClean="0">
                <a:solidFill>
                  <a:srgbClr val="FFFFFF"/>
                </a:solidFill>
              </a:rPr>
              <a:t>Info-Tech Research Group</a:t>
            </a:r>
          </a:p>
        </p:txBody>
      </p:sp>
      <p:sp>
        <p:nvSpPr>
          <p:cNvPr id="10" name="TextBox 9"/>
          <p:cNvSpPr txBox="1"/>
          <p:nvPr/>
        </p:nvSpPr>
        <p:spPr>
          <a:xfrm>
            <a:off x="545852" y="1487397"/>
            <a:ext cx="8210970" cy="707886"/>
          </a:xfrm>
          <a:prstGeom prst="rect">
            <a:avLst/>
          </a:prstGeom>
        </p:spPr>
        <p:txBody>
          <a:bodyPr wrap="square" rtlCol="0">
            <a:spAutoFit/>
          </a:bodyPr>
          <a:lstStyle/>
          <a:p>
            <a:r>
              <a:rPr lang="en-CA" sz="1600" b="1" dirty="0">
                <a:solidFill>
                  <a:srgbClr val="FFFFFF"/>
                </a:solidFill>
              </a:rPr>
              <a:t>The future is here! </a:t>
            </a:r>
            <a:r>
              <a:rPr lang="en-CA" sz="1600" b="1" dirty="0" smtClean="0">
                <a:solidFill>
                  <a:srgbClr val="FFFFFF"/>
                </a:solidFill>
              </a:rPr>
              <a:t>Is your merchant POS payment system ready for the transition to EMV?</a:t>
            </a:r>
            <a:r>
              <a:rPr lang="en-CA" sz="2400" b="1" dirty="0" smtClean="0">
                <a:solidFill>
                  <a:srgbClr val="FFFFFF"/>
                </a:solidFill>
              </a:rPr>
              <a:t> </a:t>
            </a:r>
            <a:endParaRPr lang="en-CA" sz="1600" b="1" dirty="0">
              <a:solidFill>
                <a:srgbClr val="FFFFFF"/>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rgbClr val="FFFFFF"/>
                </a:solidFill>
              </a:rPr>
              <a:t>ANALYST PERSPECTIVE </a:t>
            </a:r>
          </a:p>
        </p:txBody>
      </p:sp>
      <p:pic>
        <p:nvPicPr>
          <p:cNvPr id="14" name="Picture 108"/>
          <p:cNvPicPr>
            <a:picLocks noChangeAspect="1"/>
          </p:cNvPicPr>
          <p:nvPr/>
        </p:nvPicPr>
        <p:blipFill>
          <a:blip r:embed="rId2"/>
          <a:stretch>
            <a:fillRect/>
          </a:stretch>
        </p:blipFill>
        <p:spPr>
          <a:xfrm>
            <a:off x="596928" y="2073932"/>
            <a:ext cx="693419" cy="501622"/>
          </a:xfrm>
          <a:prstGeom prst="rect">
            <a:avLst/>
          </a:prstGeom>
        </p:spPr>
      </p:pic>
      <p:pic>
        <p:nvPicPr>
          <p:cNvPr id="15" name="Picture 109"/>
          <p:cNvPicPr>
            <a:picLocks noChangeAspect="1"/>
          </p:cNvPicPr>
          <p:nvPr/>
        </p:nvPicPr>
        <p:blipFill>
          <a:blip r:embed="rId3"/>
          <a:stretch>
            <a:fillRect/>
          </a:stretch>
        </p:blipFill>
        <p:spPr>
          <a:xfrm>
            <a:off x="7587007" y="5440823"/>
            <a:ext cx="674751" cy="615711"/>
          </a:xfrm>
          <a:prstGeom prst="rect">
            <a:avLst/>
          </a:prstGeom>
        </p:spPr>
      </p:pic>
    </p:spTree>
    <p:extLst>
      <p:ext uri="{BB962C8B-B14F-4D97-AF65-F5344CB8AC3E}">
        <p14:creationId xmlns:p14="http://schemas.microsoft.com/office/powerpoint/2010/main" val="2187589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This research will guide you through the process of </a:t>
            </a:r>
            <a:r>
              <a:rPr lang="en-US" dirty="0" smtClean="0"/>
              <a:t>converting to an EMV-compliant payment environment</a:t>
            </a:r>
            <a:endParaRPr lang="en-US" dirty="0"/>
          </a:p>
        </p:txBody>
      </p:sp>
      <p:sp>
        <p:nvSpPr>
          <p:cNvPr id="13" name="Text Placeholder 12"/>
          <p:cNvSpPr>
            <a:spLocks noGrp="1"/>
          </p:cNvSpPr>
          <p:nvPr>
            <p:ph type="body" sz="quarter" idx="16"/>
          </p:nvPr>
        </p:nvSpPr>
        <p:spPr/>
        <p:txBody>
          <a:bodyPr/>
          <a:lstStyle/>
          <a:p>
            <a:r>
              <a:rPr lang="en-US" dirty="0" smtClean="0"/>
              <a:t>CIO, VP IT</a:t>
            </a:r>
            <a:endParaRPr lang="en-US" dirty="0"/>
          </a:p>
        </p:txBody>
      </p:sp>
      <p:sp>
        <p:nvSpPr>
          <p:cNvPr id="14" name="Text Placeholder 13"/>
          <p:cNvSpPr>
            <a:spLocks noGrp="1"/>
          </p:cNvSpPr>
          <p:nvPr>
            <p:ph type="body" sz="quarter" idx="26"/>
          </p:nvPr>
        </p:nvSpPr>
        <p:spPr>
          <a:xfrm>
            <a:off x="4835436" y="1607231"/>
            <a:ext cx="4041648" cy="2147552"/>
          </a:xfrm>
        </p:spPr>
        <p:txBody>
          <a:bodyPr/>
          <a:lstStyle/>
          <a:p>
            <a:r>
              <a:rPr lang="en-US" dirty="0" smtClean="0"/>
              <a:t>Understand</a:t>
            </a:r>
            <a:r>
              <a:rPr lang="en-CA" dirty="0"/>
              <a:t> Europay, MasterCard, and </a:t>
            </a:r>
            <a:r>
              <a:rPr lang="en-CA" dirty="0" smtClean="0"/>
              <a:t>Visa (</a:t>
            </a:r>
            <a:r>
              <a:rPr lang="en-US" dirty="0" smtClean="0"/>
              <a:t>EMV)</a:t>
            </a:r>
          </a:p>
          <a:p>
            <a:r>
              <a:rPr lang="en-US" dirty="0" smtClean="0"/>
              <a:t>Understand the ancillary benefits of EMV</a:t>
            </a:r>
          </a:p>
          <a:p>
            <a:r>
              <a:rPr lang="en-US" dirty="0" smtClean="0"/>
              <a:t>Reduce on-going PCI-DSS compliance scope and costs</a:t>
            </a:r>
          </a:p>
          <a:p>
            <a:r>
              <a:rPr lang="en-US" dirty="0"/>
              <a:t>Reduce risk, complexity, </a:t>
            </a:r>
            <a:r>
              <a:rPr lang="en-US" dirty="0" smtClean="0"/>
              <a:t>cost, </a:t>
            </a:r>
            <a:r>
              <a:rPr lang="en-US" dirty="0"/>
              <a:t>and time-to-market during your EMV </a:t>
            </a:r>
            <a:r>
              <a:rPr lang="en-US" dirty="0" smtClean="0"/>
              <a:t>migration project</a:t>
            </a:r>
            <a:endParaRPr lang="en-US" dirty="0"/>
          </a:p>
          <a:p>
            <a:r>
              <a:rPr lang="en-US" dirty="0" smtClean="0"/>
              <a:t>Implement EMV within your organization</a:t>
            </a:r>
          </a:p>
        </p:txBody>
      </p:sp>
      <p:sp>
        <p:nvSpPr>
          <p:cNvPr id="15" name="Text Placeholder 14"/>
          <p:cNvSpPr>
            <a:spLocks noGrp="1"/>
          </p:cNvSpPr>
          <p:nvPr>
            <p:ph type="body" sz="quarter" idx="27"/>
          </p:nvPr>
        </p:nvSpPr>
        <p:spPr/>
        <p:txBody>
          <a:bodyPr/>
          <a:lstStyle/>
          <a:p>
            <a:r>
              <a:rPr lang="en-US" dirty="0" smtClean="0"/>
              <a:t>General Managers/VPs</a:t>
            </a:r>
          </a:p>
          <a:p>
            <a:r>
              <a:rPr lang="en-US" dirty="0" smtClean="0"/>
              <a:t>CFO/VP Finance</a:t>
            </a:r>
          </a:p>
          <a:p>
            <a:r>
              <a:rPr lang="en-US" dirty="0" smtClean="0"/>
              <a:t>COO</a:t>
            </a:r>
          </a:p>
          <a:p>
            <a:r>
              <a:rPr lang="en-US" dirty="0" smtClean="0"/>
              <a:t>CSO/CISO</a:t>
            </a:r>
          </a:p>
          <a:p>
            <a:r>
              <a:rPr lang="en-US" dirty="0" smtClean="0"/>
              <a:t>VP of Regulatory Compliance</a:t>
            </a:r>
            <a:endParaRPr lang="en-US" dirty="0"/>
          </a:p>
        </p:txBody>
      </p:sp>
      <p:sp>
        <p:nvSpPr>
          <p:cNvPr id="16" name="Text Placeholder 15"/>
          <p:cNvSpPr>
            <a:spLocks noGrp="1"/>
          </p:cNvSpPr>
          <p:nvPr>
            <p:ph type="body" sz="quarter" idx="28"/>
          </p:nvPr>
        </p:nvSpPr>
        <p:spPr/>
        <p:txBody>
          <a:bodyPr/>
          <a:lstStyle/>
          <a:p>
            <a:r>
              <a:rPr lang="en-US" dirty="0"/>
              <a:t>Protect your business from credit card fraud liability</a:t>
            </a:r>
          </a:p>
          <a:p>
            <a:r>
              <a:rPr lang="en-US" dirty="0" smtClean="0"/>
              <a:t>Modernize payment methods</a:t>
            </a:r>
          </a:p>
          <a:p>
            <a:r>
              <a:rPr lang="en-US" dirty="0" smtClean="0"/>
              <a:t>Improve the customer experience</a:t>
            </a:r>
            <a:endParaRPr lang="en-US" dirty="0"/>
          </a:p>
          <a:p>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347262" y="1550111"/>
            <a:ext cx="5158386" cy="2033348"/>
          </a:xfrm>
        </p:spPr>
        <p:txBody>
          <a:bodyPr/>
          <a:lstStyle/>
          <a:p>
            <a:r>
              <a:rPr lang="en-US" dirty="0"/>
              <a:t>As a CIO of a </a:t>
            </a:r>
            <a:r>
              <a:rPr lang="en-US" dirty="0" smtClean="0"/>
              <a:t>hotel, restaurant, or casino, you </a:t>
            </a:r>
            <a:r>
              <a:rPr lang="en-US" dirty="0"/>
              <a:t>have </a:t>
            </a:r>
            <a:r>
              <a:rPr lang="en-US" dirty="0" smtClean="0"/>
              <a:t>to </a:t>
            </a:r>
            <a:r>
              <a:rPr lang="en-US" dirty="0"/>
              <a:t>find </a:t>
            </a:r>
            <a:r>
              <a:rPr lang="en-US" dirty="0" smtClean="0"/>
              <a:t>an EMV solution for new liability </a:t>
            </a:r>
            <a:r>
              <a:rPr lang="en-US" dirty="0"/>
              <a:t>rules </a:t>
            </a:r>
            <a:r>
              <a:rPr lang="en-US" dirty="0" smtClean="0"/>
              <a:t>that take </a:t>
            </a:r>
            <a:r>
              <a:rPr lang="en-US" dirty="0"/>
              <a:t>effect on October </a:t>
            </a:r>
            <a:r>
              <a:rPr lang="en-US" dirty="0" smtClean="0"/>
              <a:t>1</a:t>
            </a:r>
            <a:r>
              <a:rPr lang="en-US" baseline="30000" dirty="0" smtClean="0"/>
              <a:t>st</a:t>
            </a:r>
            <a:r>
              <a:rPr lang="en-US" dirty="0" smtClean="0"/>
              <a:t>, 2015.</a:t>
            </a:r>
          </a:p>
          <a:p>
            <a:r>
              <a:rPr lang="en-US" dirty="0" smtClean="0"/>
              <a:t>This “liability shift” makes the non</a:t>
            </a:r>
            <a:r>
              <a:rPr lang="en-US" dirty="0"/>
              <a:t>-EMV compliant </a:t>
            </a:r>
            <a:r>
              <a:rPr lang="en-US" dirty="0" smtClean="0"/>
              <a:t>party </a:t>
            </a:r>
            <a:r>
              <a:rPr lang="en-US" dirty="0"/>
              <a:t>responsible for losses in the event of a compromise at the point of sale. </a:t>
            </a:r>
            <a:endParaRPr lang="en-US" dirty="0" smtClean="0"/>
          </a:p>
          <a:p>
            <a:r>
              <a:rPr lang="en-US" dirty="0" smtClean="0"/>
              <a:t>As industries </a:t>
            </a:r>
            <a:r>
              <a:rPr lang="en-US" dirty="0"/>
              <a:t>focus on customer service, </a:t>
            </a:r>
            <a:r>
              <a:rPr lang="en-US" dirty="0" smtClean="0"/>
              <a:t>it’s important </a:t>
            </a:r>
            <a:r>
              <a:rPr lang="en-US" dirty="0"/>
              <a:t>to ensure that </a:t>
            </a:r>
            <a:r>
              <a:rPr lang="en-US" dirty="0" smtClean="0"/>
              <a:t>customers </a:t>
            </a:r>
            <a:r>
              <a:rPr lang="en-US" dirty="0"/>
              <a:t>have a positive experience with </a:t>
            </a:r>
            <a:r>
              <a:rPr lang="en-US" dirty="0" smtClean="0"/>
              <a:t>payment technologies.</a:t>
            </a:r>
          </a:p>
          <a:p>
            <a:r>
              <a:rPr lang="en-CA" dirty="0" smtClean="0"/>
              <a:t>Money </a:t>
            </a:r>
            <a:r>
              <a:rPr lang="en-CA" dirty="0"/>
              <a:t>that has been stolen from </a:t>
            </a:r>
            <a:r>
              <a:rPr lang="en-CA" dirty="0" smtClean="0"/>
              <a:t>U.S. issuers</a:t>
            </a:r>
            <a:r>
              <a:rPr lang="en-CA" dirty="0"/>
              <a:t>, </a:t>
            </a:r>
            <a:r>
              <a:rPr lang="en-CA" dirty="0" smtClean="0"/>
              <a:t>merchants, </a:t>
            </a:r>
            <a:r>
              <a:rPr lang="en-CA" dirty="0"/>
              <a:t>and </a:t>
            </a:r>
            <a:r>
              <a:rPr lang="en-CA" dirty="0" smtClean="0"/>
              <a:t>consumers is on the rise.</a:t>
            </a:r>
            <a:r>
              <a:rPr lang="en-CA" dirty="0"/>
              <a:t> </a:t>
            </a:r>
            <a:r>
              <a:rPr lang="en-CA" dirty="0" smtClean="0"/>
              <a:t>However</a:t>
            </a:r>
            <a:r>
              <a:rPr lang="en-CA" dirty="0"/>
              <a:t>, indirect </a:t>
            </a:r>
            <a:r>
              <a:rPr lang="en-CA" dirty="0" smtClean="0"/>
              <a:t>costs are </a:t>
            </a:r>
            <a:r>
              <a:rPr lang="en-CA" dirty="0"/>
              <a:t>rising just as drastically. </a:t>
            </a:r>
            <a:r>
              <a:rPr lang="en-CA" dirty="0" smtClean="0"/>
              <a:t>Moreover, </a:t>
            </a:r>
            <a:r>
              <a:rPr lang="en-CA" dirty="0"/>
              <a:t>reissuance costs are not </a:t>
            </a:r>
            <a:r>
              <a:rPr lang="en-CA" dirty="0" smtClean="0"/>
              <a:t>factored </a:t>
            </a:r>
            <a:r>
              <a:rPr lang="en-CA" dirty="0"/>
              <a:t>into these </a:t>
            </a:r>
            <a:r>
              <a:rPr lang="en-CA" dirty="0" smtClean="0"/>
              <a:t>statistics: </a:t>
            </a:r>
            <a:r>
              <a:rPr lang="en-CA" dirty="0"/>
              <a:t>the real cost of fraud </a:t>
            </a:r>
            <a:r>
              <a:rPr lang="en-CA" dirty="0" smtClean="0"/>
              <a:t>may be 5 to 6 times greater.</a:t>
            </a:r>
            <a:endParaRPr lang="en-US" dirty="0"/>
          </a:p>
        </p:txBody>
      </p:sp>
      <p:sp>
        <p:nvSpPr>
          <p:cNvPr id="4" name="Text Placeholder 3"/>
          <p:cNvSpPr>
            <a:spLocks noGrp="1"/>
          </p:cNvSpPr>
          <p:nvPr>
            <p:ph type="body" sz="quarter" idx="11"/>
          </p:nvPr>
        </p:nvSpPr>
        <p:spPr>
          <a:xfrm>
            <a:off x="347262" y="3938734"/>
            <a:ext cx="5158385" cy="822736"/>
          </a:xfrm>
        </p:spPr>
        <p:txBody>
          <a:bodyPr/>
          <a:lstStyle/>
          <a:p>
            <a:r>
              <a:rPr lang="en-US" dirty="0" smtClean="0"/>
              <a:t>EMV is not a mandate – it</a:t>
            </a:r>
            <a:r>
              <a:rPr lang="fr-FR" dirty="0" smtClean="0"/>
              <a:t>’</a:t>
            </a:r>
            <a:r>
              <a:rPr lang="en-US" dirty="0" smtClean="0"/>
              <a:t>s a liability shift specific to counterfeit fraud and lost/stolen cards set by the card issuers. </a:t>
            </a:r>
          </a:p>
          <a:p>
            <a:r>
              <a:rPr lang="en-US" dirty="0" smtClean="0"/>
              <a:t>EMV impacts foreign travelers from countries who have already implemented EMV. Evaluate your customer base to gauge the impact.</a:t>
            </a:r>
          </a:p>
        </p:txBody>
      </p:sp>
      <p:sp>
        <p:nvSpPr>
          <p:cNvPr id="5" name="Text Placeholder 4"/>
          <p:cNvSpPr>
            <a:spLocks noGrp="1"/>
          </p:cNvSpPr>
          <p:nvPr>
            <p:ph type="body" sz="quarter" idx="12"/>
          </p:nvPr>
        </p:nvSpPr>
        <p:spPr>
          <a:xfrm>
            <a:off x="347263" y="5104296"/>
            <a:ext cx="8439945" cy="1214126"/>
          </a:xfrm>
        </p:spPr>
        <p:txBody>
          <a:bodyPr/>
          <a:lstStyle/>
          <a:p>
            <a:pPr>
              <a:spcBef>
                <a:spcPts val="0"/>
              </a:spcBef>
            </a:pPr>
            <a:r>
              <a:rPr lang="en-US" dirty="0"/>
              <a:t>EMV is the first step to a multi-layered approach to protecting cardholder data </a:t>
            </a:r>
            <a:r>
              <a:rPr lang="en-US" dirty="0" smtClean="0"/>
              <a:t>upon swiping </a:t>
            </a:r>
            <a:r>
              <a:rPr lang="en-US" dirty="0"/>
              <a:t>and </a:t>
            </a:r>
            <a:r>
              <a:rPr lang="en-US" dirty="0" smtClean="0"/>
              <a:t>then processing.</a:t>
            </a:r>
          </a:p>
          <a:p>
            <a:pPr>
              <a:spcBef>
                <a:spcPts val="0"/>
              </a:spcBef>
            </a:pPr>
            <a:r>
              <a:rPr lang="en-US" dirty="0" smtClean="0"/>
              <a:t>Preparing for NFC payments (i.e.: Apple Pay and Google Wallet) is a part of selecting your EMV solution.</a:t>
            </a:r>
          </a:p>
          <a:p>
            <a:pPr>
              <a:spcBef>
                <a:spcPts val="0"/>
              </a:spcBef>
            </a:pPr>
            <a:r>
              <a:rPr lang="en-US" dirty="0" smtClean="0"/>
              <a:t>Make </a:t>
            </a:r>
            <a:r>
              <a:rPr lang="en-US" dirty="0"/>
              <a:t>a solid business case for your </a:t>
            </a:r>
            <a:r>
              <a:rPr lang="en-US" dirty="0" smtClean="0"/>
              <a:t>EMV </a:t>
            </a:r>
            <a:r>
              <a:rPr lang="en-US" dirty="0"/>
              <a:t>project by </a:t>
            </a:r>
            <a:r>
              <a:rPr lang="en-US" dirty="0" smtClean="0"/>
              <a:t>articulating and supporting the value it creates to the organization.</a:t>
            </a:r>
            <a:endParaRPr lang="en-US" dirty="0"/>
          </a:p>
          <a:p>
            <a:pPr>
              <a:spcBef>
                <a:spcPts val="0"/>
              </a:spcBef>
            </a:pPr>
            <a:r>
              <a:rPr lang="en-US" dirty="0" smtClean="0"/>
              <a:t>Define </a:t>
            </a:r>
            <a:r>
              <a:rPr lang="en-US" dirty="0"/>
              <a:t>the </a:t>
            </a:r>
            <a:r>
              <a:rPr lang="en-US" dirty="0" smtClean="0"/>
              <a:t>organizational context </a:t>
            </a:r>
            <a:r>
              <a:rPr lang="en-US" dirty="0"/>
              <a:t>for your </a:t>
            </a:r>
            <a:r>
              <a:rPr lang="en-US" dirty="0" smtClean="0"/>
              <a:t>EMV </a:t>
            </a:r>
            <a:r>
              <a:rPr lang="en-US" dirty="0"/>
              <a:t>deployment </a:t>
            </a:r>
            <a:r>
              <a:rPr lang="en-US" dirty="0" smtClean="0"/>
              <a:t>and </a:t>
            </a:r>
            <a:r>
              <a:rPr lang="en-US" dirty="0"/>
              <a:t>make sure your technical requirements can satisfy your business </a:t>
            </a:r>
            <a:r>
              <a:rPr lang="en-US" dirty="0" smtClean="0"/>
              <a:t>requirements.</a:t>
            </a:r>
            <a:endParaRPr lang="en-US" dirty="0"/>
          </a:p>
          <a:p>
            <a:pPr>
              <a:spcBef>
                <a:spcPts val="0"/>
              </a:spcBef>
            </a:pPr>
            <a:r>
              <a:rPr lang="en-US" dirty="0" smtClean="0"/>
              <a:t>Carefully </a:t>
            </a:r>
            <a:r>
              <a:rPr lang="en-US" dirty="0"/>
              <a:t>plan your project </a:t>
            </a:r>
            <a:r>
              <a:rPr lang="en-US" dirty="0" smtClean="0"/>
              <a:t>prior </a:t>
            </a:r>
            <a:r>
              <a:rPr lang="en-US" dirty="0"/>
              <a:t>to </a:t>
            </a:r>
            <a:r>
              <a:rPr lang="en-US" dirty="0" smtClean="0"/>
              <a:t>deployment to reduce any roadblocks and issues associated with implementation.</a:t>
            </a:r>
            <a:endParaRPr lang="en-US" dirty="0"/>
          </a:p>
        </p:txBody>
      </p:sp>
      <p:sp>
        <p:nvSpPr>
          <p:cNvPr id="6" name="Text Placeholder 5"/>
          <p:cNvSpPr>
            <a:spLocks noGrp="1"/>
          </p:cNvSpPr>
          <p:nvPr>
            <p:ph type="body" sz="quarter" idx="13"/>
          </p:nvPr>
        </p:nvSpPr>
        <p:spPr>
          <a:xfrm>
            <a:off x="5711841" y="1510745"/>
            <a:ext cx="3083231" cy="3163359"/>
          </a:xfrm>
        </p:spPr>
        <p:txBody>
          <a:bodyPr anchor="t"/>
          <a:lstStyle/>
          <a:p>
            <a:pPr marL="228600" indent="-228600">
              <a:buFont typeface="+mj-lt"/>
              <a:buAutoNum type="arabicPeriod"/>
            </a:pPr>
            <a:r>
              <a:rPr lang="en-US" dirty="0" smtClean="0"/>
              <a:t>EMV </a:t>
            </a:r>
            <a:r>
              <a:rPr lang="en-US" dirty="0"/>
              <a:t>provides a foundation for </a:t>
            </a:r>
            <a:r>
              <a:rPr lang="en-US" dirty="0" smtClean="0"/>
              <a:t>mobile </a:t>
            </a:r>
            <a:r>
              <a:rPr lang="en-US" dirty="0"/>
              <a:t>contactless payments.</a:t>
            </a:r>
          </a:p>
          <a:p>
            <a:pPr marL="228600" indent="-228600">
              <a:spcBef>
                <a:spcPts val="600"/>
              </a:spcBef>
              <a:spcAft>
                <a:spcPts val="600"/>
              </a:spcAft>
              <a:buSzPct val="100000"/>
              <a:buFont typeface="+mj-lt"/>
              <a:buAutoNum type="arabicPeriod"/>
            </a:pPr>
            <a:r>
              <a:rPr lang="en-CA" dirty="0" smtClean="0"/>
              <a:t>EMV does not address Card Not Present (CNP) fraud</a:t>
            </a:r>
            <a:r>
              <a:rPr lang="en-CA" dirty="0" smtClean="0">
                <a:solidFill>
                  <a:srgbClr val="333333"/>
                </a:solidFill>
              </a:rPr>
              <a:t>. Take additional measures during implementation to strengthen your online and over-the-phone purchasing process.</a:t>
            </a:r>
          </a:p>
          <a:p>
            <a:pPr marL="228600" indent="-228600">
              <a:spcBef>
                <a:spcPts val="600"/>
              </a:spcBef>
              <a:spcAft>
                <a:spcPts val="600"/>
              </a:spcAft>
              <a:buSzPct val="100000"/>
              <a:buFont typeface="+mj-lt"/>
              <a:buAutoNum type="arabicPeriod"/>
            </a:pPr>
            <a:r>
              <a:rPr lang="en-CA" dirty="0" smtClean="0"/>
              <a:t>Integrate PCI-compliant solutions, end-to-end encryption/point-to-point encryption, and tokenization for a more secure transaction.</a:t>
            </a:r>
            <a:endParaRPr lang="en-CA" dirty="0" smtClean="0">
              <a:solidFill>
                <a:srgbClr val="333333"/>
              </a:solidFill>
            </a:endParaRPr>
          </a:p>
          <a:p>
            <a:pPr marL="228600" indent="-228600">
              <a:spcBef>
                <a:spcPts val="600"/>
              </a:spcBef>
              <a:spcAft>
                <a:spcPts val="600"/>
              </a:spcAft>
              <a:buSzPct val="100000"/>
              <a:buFont typeface="+mj-lt"/>
              <a:buAutoNum type="arabicPeriod"/>
            </a:pPr>
            <a:r>
              <a:rPr lang="en-CA" dirty="0" smtClean="0"/>
              <a:t>Check your existing contract with your card issuer; if you have a pre-existing plan, your card issuer may not legally be able to force you to change.</a:t>
            </a:r>
            <a:endParaRPr lang="en-CA" dirty="0" smtClean="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solidFill>
                  <a:srgbClr val="FFFFFF"/>
                </a:solidFill>
              </a:rPr>
              <a:t>Executive Brief </a:t>
            </a:r>
            <a:r>
              <a:rPr lang="en-CA" sz="2400" dirty="0" smtClean="0">
                <a:solidFill>
                  <a:srgbClr val="FFFFFF"/>
                </a:solidFill>
              </a:rPr>
              <a:t>Case Study</a:t>
            </a:r>
            <a:endParaRPr lang="en-CA" sz="2400" dirty="0">
              <a:solidFill>
                <a:srgbClr val="FFFFFF"/>
              </a:solidFill>
              <a:latin typeface="Georgia"/>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solidFill>
                <a:srgbClr val="FFFFFF"/>
              </a:solidFill>
              <a:latin typeface="Georgia"/>
            </a:endParaRPr>
          </a:p>
        </p:txBody>
      </p:sp>
      <p:sp>
        <p:nvSpPr>
          <p:cNvPr id="4" name="TextBox 3"/>
          <p:cNvSpPr txBox="1"/>
          <p:nvPr/>
        </p:nvSpPr>
        <p:spPr>
          <a:xfrm>
            <a:off x="227373" y="2016272"/>
            <a:ext cx="4656763" cy="3031599"/>
          </a:xfrm>
          <a:prstGeom prst="rect">
            <a:avLst/>
          </a:prstGeom>
        </p:spPr>
        <p:txBody>
          <a:bodyPr wrap="square" rtlCol="0">
            <a:spAutoFit/>
          </a:bodyPr>
          <a:lstStyle/>
          <a:p>
            <a:pPr>
              <a:spcAft>
                <a:spcPts val="600"/>
              </a:spcAft>
            </a:pPr>
            <a:r>
              <a:rPr lang="en-CA" sz="1200" b="1" dirty="0" smtClean="0">
                <a:solidFill>
                  <a:srgbClr val="FFFFFF"/>
                </a:solidFill>
              </a:rPr>
              <a:t>National U.S. Retailer</a:t>
            </a:r>
          </a:p>
          <a:p>
            <a:pPr>
              <a:spcAft>
                <a:spcPts val="600"/>
              </a:spcAft>
            </a:pPr>
            <a:r>
              <a:rPr lang="en-CA" sz="1200" dirty="0" smtClean="0">
                <a:solidFill>
                  <a:srgbClr val="FFFFFF"/>
                </a:solidFill>
              </a:rPr>
              <a:t>This national retailer operates a number of business units. It also acts as an issuer of credit cards. </a:t>
            </a:r>
            <a:endParaRPr lang="en-CA" sz="1200" dirty="0">
              <a:solidFill>
                <a:srgbClr val="FFFFFF"/>
              </a:solidFill>
            </a:endParaRPr>
          </a:p>
          <a:p>
            <a:pPr>
              <a:spcBef>
                <a:spcPts val="600"/>
              </a:spcBef>
              <a:spcAft>
                <a:spcPts val="600"/>
              </a:spcAft>
            </a:pPr>
            <a:r>
              <a:rPr lang="en-CA" sz="1200" b="1" dirty="0" smtClean="0">
                <a:solidFill>
                  <a:srgbClr val="FFFFFF"/>
                </a:solidFill>
              </a:rPr>
              <a:t>EMV Initiative</a:t>
            </a:r>
          </a:p>
          <a:p>
            <a:pPr>
              <a:spcAft>
                <a:spcPts val="600"/>
              </a:spcAft>
            </a:pPr>
            <a:r>
              <a:rPr lang="en-CA" sz="1200" dirty="0" smtClean="0">
                <a:solidFill>
                  <a:srgbClr val="FFFFFF"/>
                </a:solidFill>
              </a:rPr>
              <a:t>This organization partnered with its existing acquirer, Moneris Solutions, to customize a payment integration solution, and merge card networks, retail operations, and card operations for an enterprise-wide strategy. Through the process, the retailer upgraded 1,000 terminals across its businesses. </a:t>
            </a:r>
          </a:p>
          <a:p>
            <a:pPr>
              <a:spcBef>
                <a:spcPts val="600"/>
              </a:spcBef>
              <a:spcAft>
                <a:spcPts val="600"/>
              </a:spcAft>
            </a:pPr>
            <a:r>
              <a:rPr lang="en-CA" sz="1200" b="1" dirty="0" smtClean="0">
                <a:solidFill>
                  <a:srgbClr val="FFFFFF"/>
                </a:solidFill>
              </a:rPr>
              <a:t>Results </a:t>
            </a:r>
            <a:endParaRPr lang="en-CA" sz="1200" b="1" dirty="0">
              <a:solidFill>
                <a:srgbClr val="FFFFFF"/>
              </a:solidFill>
            </a:endParaRPr>
          </a:p>
          <a:p>
            <a:pPr>
              <a:spcAft>
                <a:spcPts val="600"/>
              </a:spcAft>
            </a:pPr>
            <a:r>
              <a:rPr lang="en-CA" sz="1200" dirty="0" smtClean="0">
                <a:solidFill>
                  <a:srgbClr val="FFFFFF"/>
                </a:solidFill>
              </a:rPr>
              <a:t>The EMV Initiative led to a 70% reduction in charge-backs within the first year. Additionally, its security environment became easier to navigate and manage in order to maintain PCI compliance.</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800" b="1" dirty="0" smtClean="0">
                  <a:solidFill>
                    <a:srgbClr val="FFFFFF"/>
                  </a:solidFill>
                </a:rPr>
                <a:t>CASE STUDY</a:t>
              </a:r>
              <a:endParaRPr lang="en-CA" sz="2800" b="1" dirty="0">
                <a:solidFill>
                  <a:srgbClr val="FFFFFF"/>
                </a:solidFill>
              </a:endParaRP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rgbClr val="FFFFFF"/>
                  </a:solidFill>
                </a:rPr>
                <a:t>Industry</a:t>
              </a:r>
            </a:p>
            <a:p>
              <a:pPr algn="r">
                <a:lnSpc>
                  <a:spcPct val="150000"/>
                </a:lnSpc>
              </a:pPr>
              <a:r>
                <a:rPr lang="en-CA" sz="1200" b="1" dirty="0" smtClean="0">
                  <a:solidFill>
                    <a:srgbClr val="FFFFFF"/>
                  </a:solidFill>
                </a:rPr>
                <a:t>Source</a:t>
              </a:r>
              <a:endParaRPr lang="en-CA" sz="1200" b="1" dirty="0">
                <a:solidFill>
                  <a:srgbClr val="FFFFFF"/>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rgbClr val="333333"/>
                </a:buClr>
              </a:pPr>
              <a:r>
                <a:rPr lang="en-CA" b="0" i="1" dirty="0" smtClean="0">
                  <a:solidFill>
                    <a:srgbClr val="FFFFFF"/>
                  </a:solidFill>
                </a:rPr>
                <a:t>Retail</a:t>
              </a:r>
            </a:p>
            <a:p>
              <a:pPr>
                <a:buClr>
                  <a:srgbClr val="333333"/>
                </a:buClr>
              </a:pPr>
              <a:r>
                <a:rPr lang="en-CA" b="0" i="1" dirty="0" smtClean="0">
                  <a:solidFill>
                    <a:srgbClr val="FFFFFF"/>
                  </a:solidFill>
                </a:rPr>
                <a:t>Mercator Advisory Group</a:t>
              </a:r>
            </a:p>
          </p:txBody>
        </p:sp>
      </p:grpSp>
      <p:sp>
        <p:nvSpPr>
          <p:cNvPr id="23" name="TextBox 22"/>
          <p:cNvSpPr txBox="1"/>
          <p:nvPr/>
        </p:nvSpPr>
        <p:spPr>
          <a:xfrm>
            <a:off x="5917470" y="2016272"/>
            <a:ext cx="2233304" cy="276999"/>
          </a:xfrm>
          <a:prstGeom prst="rect">
            <a:avLst/>
          </a:prstGeom>
        </p:spPr>
        <p:txBody>
          <a:bodyPr wrap="none" rtlCol="0">
            <a:spAutoFit/>
          </a:bodyPr>
          <a:lstStyle/>
          <a:p>
            <a:r>
              <a:rPr lang="en-CA" sz="1200" b="1" dirty="0" smtClean="0"/>
              <a:t>The EMV Initiative Included:</a:t>
            </a:r>
          </a:p>
        </p:txBody>
      </p:sp>
      <p:sp>
        <p:nvSpPr>
          <p:cNvPr id="24" name="TextBox 23"/>
          <p:cNvSpPr txBox="1"/>
          <p:nvPr/>
        </p:nvSpPr>
        <p:spPr>
          <a:xfrm>
            <a:off x="5417820" y="2286000"/>
            <a:ext cx="3314700" cy="1923604"/>
          </a:xfrm>
          <a:prstGeom prst="rect">
            <a:avLst/>
          </a:prstGeom>
        </p:spPr>
        <p:txBody>
          <a:bodyPr wrap="square" rtlCol="0">
            <a:spAutoFit/>
          </a:bodyPr>
          <a:lstStyle/>
          <a:p>
            <a:pPr marL="171450" indent="-171450">
              <a:buSzPct val="125000"/>
              <a:buFont typeface="Arial" panose="020B0604020202020204" pitchFamily="34" charset="0"/>
              <a:buChar char="•"/>
            </a:pPr>
            <a:r>
              <a:rPr lang="en-CA" sz="1200" dirty="0" smtClean="0"/>
              <a:t>EMV-compliant and contactless POS terminals</a:t>
            </a:r>
          </a:p>
          <a:p>
            <a:pPr marL="171450" indent="-171450">
              <a:buSzPct val="125000"/>
              <a:buFont typeface="Arial" panose="020B0604020202020204" pitchFamily="34" charset="0"/>
              <a:buChar char="•"/>
            </a:pPr>
            <a:r>
              <a:rPr lang="en-CA" sz="1200" dirty="0" smtClean="0"/>
              <a:t>Payment Management System compatible with EMV-enabled terminals</a:t>
            </a:r>
          </a:p>
          <a:p>
            <a:pPr marL="171450" indent="-171450">
              <a:buSzPct val="125000"/>
              <a:buFont typeface="Arial" panose="020B0604020202020204" pitchFamily="34" charset="0"/>
              <a:buChar char="•"/>
            </a:pPr>
            <a:r>
              <a:rPr lang="en-CA" sz="1200" dirty="0" smtClean="0"/>
              <a:t>End-to-End Encryption (E2EE)</a:t>
            </a:r>
          </a:p>
          <a:p>
            <a:pPr marL="171450" indent="-171450">
              <a:buSzPct val="125000"/>
              <a:buFont typeface="Arial" panose="020B0604020202020204" pitchFamily="34" charset="0"/>
              <a:buChar char="•"/>
            </a:pPr>
            <a:r>
              <a:rPr lang="en-CA" sz="1200" dirty="0" smtClean="0"/>
              <a:t>Tokenization</a:t>
            </a:r>
          </a:p>
          <a:p>
            <a:pPr marL="171450" indent="-171450">
              <a:buSzPct val="125000"/>
              <a:buFont typeface="Arial" panose="020B0604020202020204" pitchFamily="34" charset="0"/>
              <a:buChar char="•"/>
            </a:pPr>
            <a:r>
              <a:rPr lang="en-CA" sz="1200" dirty="0" smtClean="0"/>
              <a:t>PCI-compliant systems</a:t>
            </a:r>
          </a:p>
          <a:p>
            <a:pPr marL="171450" indent="-171450">
              <a:buSzPct val="125000"/>
              <a:buFont typeface="Arial" panose="020B0604020202020204" pitchFamily="34" charset="0"/>
              <a:buChar char="•"/>
            </a:pPr>
            <a:r>
              <a:rPr lang="en-CA" sz="1200" dirty="0" smtClean="0"/>
              <a:t>Clerk Retraining</a:t>
            </a:r>
          </a:p>
          <a:p>
            <a:pPr marL="171450" indent="-171450">
              <a:buSzPct val="125000"/>
              <a:buFont typeface="Arial" panose="020B0604020202020204" pitchFamily="34" charset="0"/>
              <a:buChar char="•"/>
            </a:pPr>
            <a:r>
              <a:rPr lang="en-CA" sz="1200" dirty="0" smtClean="0"/>
              <a:t>Card-Not-Present Securitization</a:t>
            </a:r>
          </a:p>
          <a:p>
            <a:pPr marL="171450" indent="-171450">
              <a:buFont typeface="Arial" panose="020B0604020202020204" pitchFamily="34" charset="0"/>
              <a:buChar char="•"/>
            </a:pPr>
            <a:endParaRPr lang="en-CA" sz="1100" dirty="0" smtClean="0"/>
          </a:p>
        </p:txBody>
      </p:sp>
    </p:spTree>
    <p:extLst>
      <p:ext uri="{BB962C8B-B14F-4D97-AF65-F5344CB8AC3E}">
        <p14:creationId xmlns:p14="http://schemas.microsoft.com/office/powerpoint/2010/main" val="3032751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these icons to help direct you as you navigate this research </a:t>
            </a:r>
            <a:endParaRPr lang="en-CA" dirty="0"/>
          </a:p>
        </p:txBody>
      </p:sp>
      <p:sp>
        <p:nvSpPr>
          <p:cNvPr id="8" name="TextBox 7"/>
          <p:cNvSpPr txBox="1"/>
          <p:nvPr/>
        </p:nvSpPr>
        <p:spPr>
          <a:xfrm>
            <a:off x="725159" y="5023692"/>
            <a:ext cx="7485062" cy="738664"/>
          </a:xfrm>
          <a:prstGeom prst="rect">
            <a:avLst/>
          </a:prstGeom>
          <a:noFill/>
        </p:spPr>
        <p:txBody>
          <a:bodyPr wrap="square" rtlCol="0">
            <a:spAutoFit/>
          </a:bodyPr>
          <a:lstStyle/>
          <a:p>
            <a:r>
              <a:rPr lang="en-CA" sz="1400" dirty="0" smtClean="0"/>
              <a:t>This icon denotes a slide that pertains directly to the Info-Tech Vendor Landscape on Enterprise Service Bus technology. Use these slides to support and guide your evaluation of the ESB </a:t>
            </a:r>
            <a:r>
              <a:rPr lang="en-CA" sz="1400" dirty="0"/>
              <a:t>vendors </a:t>
            </a:r>
            <a:r>
              <a:rPr lang="en-CA" sz="1400" dirty="0" smtClean="0"/>
              <a:t>included in the research. </a:t>
            </a:r>
            <a:endParaRPr lang="en-CA" sz="1400"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2"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3"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CA" sz="1400" dirty="0"/>
              <a:t>This </a:t>
            </a:r>
            <a:r>
              <a:rPr lang="en-CA" sz="1400" dirty="0" smtClean="0"/>
              <a:t>icon denotes </a:t>
            </a:r>
            <a:r>
              <a:rPr lang="en-CA" sz="1400" dirty="0"/>
              <a:t>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CA"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2" name="Rectangle 21"/>
          <p:cNvSpPr/>
          <p:nvPr/>
        </p:nvSpPr>
        <p:spPr>
          <a:xfrm>
            <a:off x="728209" y="4696185"/>
            <a:ext cx="7588704"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CA" sz="1400" dirty="0"/>
              <a:t>Use these icons to help guide you through each step of the blueprint and direct you to content related to the recommended activities. </a:t>
            </a:r>
          </a:p>
        </p:txBody>
      </p:sp>
      <p:pic>
        <p:nvPicPr>
          <p:cNvPr id="16" name="Picture 15"/>
          <p:cNvPicPr>
            <a:picLocks noChangeAspect="1"/>
          </p:cNvPicPr>
          <p:nvPr/>
        </p:nvPicPr>
        <p:blipFill>
          <a:blip r:embed="rId4" cstate="print"/>
          <a:stretch>
            <a:fillRect/>
          </a:stretch>
        </p:blipFill>
        <p:spPr>
          <a:xfrm>
            <a:off x="781798" y="4765803"/>
            <a:ext cx="349282" cy="152503"/>
          </a:xfrm>
          <a:prstGeom prst="rect">
            <a:avLst/>
          </a:prstGeom>
        </p:spPr>
      </p:pic>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312668" y="2672416"/>
            <a:ext cx="1620000" cy="34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8" name="Rectangle 7"/>
          <p:cNvSpPr/>
          <p:nvPr/>
        </p:nvSpPr>
        <p:spPr>
          <a:xfrm>
            <a:off x="1952564" y="2672416"/>
            <a:ext cx="1620000" cy="3420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3" name="Right Arrow 22"/>
          <p:cNvSpPr/>
          <p:nvPr/>
        </p:nvSpPr>
        <p:spPr>
          <a:xfrm>
            <a:off x="320040" y="1934522"/>
            <a:ext cx="8460000" cy="995162"/>
          </a:xfrm>
          <a:prstGeom prst="rightArrow">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aphicFrame>
        <p:nvGraphicFramePr>
          <p:cNvPr id="12" name="Object 11"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1769"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Update to an EMV-compliant payment system to avoid liability issues caused by market forces </a:t>
            </a:r>
            <a:endParaRPr lang="en-US" dirty="0"/>
          </a:p>
        </p:txBody>
      </p:sp>
      <p:grpSp>
        <p:nvGrpSpPr>
          <p:cNvPr id="9" name="Group 8"/>
          <p:cNvGrpSpPr/>
          <p:nvPr/>
        </p:nvGrpSpPr>
        <p:grpSpPr>
          <a:xfrm>
            <a:off x="0" y="2113445"/>
            <a:ext cx="7988203" cy="937024"/>
            <a:chOff x="658646" y="654165"/>
            <a:chExt cx="8214101" cy="937024"/>
          </a:xfrm>
        </p:grpSpPr>
        <p:sp>
          <p:nvSpPr>
            <p:cNvPr id="26" name="Chevron 4"/>
            <p:cNvSpPr/>
            <p:nvPr/>
          </p:nvSpPr>
          <p:spPr>
            <a:xfrm>
              <a:off x="2387331" y="654168"/>
              <a:ext cx="128798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020" tIns="104013" rIns="52007" bIns="104013"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733550">
                <a:lnSpc>
                  <a:spcPct val="90000"/>
                </a:lnSpc>
                <a:spcBef>
                  <a:spcPct val="0"/>
                </a:spcBef>
                <a:spcAft>
                  <a:spcPct val="35000"/>
                </a:spcAft>
              </a:pPr>
              <a:endParaRPr lang="en-CA" sz="3900" dirty="0">
                <a:solidFill>
                  <a:srgbClr val="FFFFFF"/>
                </a:solidFill>
              </a:endParaRPr>
            </a:p>
          </p:txBody>
        </p:sp>
        <p:sp>
          <p:nvSpPr>
            <p:cNvPr id="24" name="Chevron 4"/>
            <p:cNvSpPr/>
            <p:nvPr/>
          </p:nvSpPr>
          <p:spPr>
            <a:xfrm>
              <a:off x="4116016" y="654167"/>
              <a:ext cx="128798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020" tIns="104013" rIns="52007" bIns="104013"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733550">
                <a:lnSpc>
                  <a:spcPct val="90000"/>
                </a:lnSpc>
                <a:spcBef>
                  <a:spcPct val="0"/>
                </a:spcBef>
                <a:spcAft>
                  <a:spcPct val="35000"/>
                </a:spcAft>
              </a:pPr>
              <a:endParaRPr lang="en-CA" sz="3900" dirty="0">
                <a:solidFill>
                  <a:srgbClr val="FFFFFF"/>
                </a:solidFill>
              </a:endParaRPr>
            </a:p>
          </p:txBody>
        </p:sp>
        <p:sp>
          <p:nvSpPr>
            <p:cNvPr id="22" name="Chevron 4"/>
            <p:cNvSpPr/>
            <p:nvPr/>
          </p:nvSpPr>
          <p:spPr>
            <a:xfrm>
              <a:off x="5844703" y="654166"/>
              <a:ext cx="128798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020" tIns="104013" rIns="52007" bIns="104013"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733550">
                <a:lnSpc>
                  <a:spcPct val="90000"/>
                </a:lnSpc>
                <a:spcBef>
                  <a:spcPct val="0"/>
                </a:spcBef>
                <a:spcAft>
                  <a:spcPct val="35000"/>
                </a:spcAft>
              </a:pPr>
              <a:endParaRPr lang="en-CA" sz="3900" dirty="0">
                <a:solidFill>
                  <a:srgbClr val="FFFFFF"/>
                </a:solidFill>
              </a:endParaRPr>
            </a:p>
          </p:txBody>
        </p:sp>
        <p:sp>
          <p:nvSpPr>
            <p:cNvPr id="20" name="Chevron 4"/>
            <p:cNvSpPr/>
            <p:nvPr/>
          </p:nvSpPr>
          <p:spPr>
            <a:xfrm>
              <a:off x="7584764" y="654166"/>
              <a:ext cx="128798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020" tIns="104013" rIns="52007" bIns="104013"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733550">
                <a:lnSpc>
                  <a:spcPct val="90000"/>
                </a:lnSpc>
                <a:spcBef>
                  <a:spcPct val="0"/>
                </a:spcBef>
                <a:spcAft>
                  <a:spcPct val="35000"/>
                </a:spcAft>
              </a:pPr>
              <a:endParaRPr lang="en-CA" sz="3900" dirty="0">
                <a:solidFill>
                  <a:srgbClr val="FFFFFF"/>
                </a:solidFill>
              </a:endParaRPr>
            </a:p>
          </p:txBody>
        </p:sp>
        <p:sp>
          <p:nvSpPr>
            <p:cNvPr id="18" name="Chevron 4"/>
            <p:cNvSpPr/>
            <p:nvPr/>
          </p:nvSpPr>
          <p:spPr>
            <a:xfrm>
              <a:off x="658646" y="654165"/>
              <a:ext cx="1287983" cy="93702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6020" tIns="104013" rIns="52007" bIns="104013" numCol="1" spcCol="1270" anchor="ctr" anchorCtr="0">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1733550">
                <a:lnSpc>
                  <a:spcPct val="90000"/>
                </a:lnSpc>
                <a:spcBef>
                  <a:spcPct val="0"/>
                </a:spcBef>
                <a:spcAft>
                  <a:spcPct val="35000"/>
                </a:spcAft>
              </a:pPr>
              <a:endParaRPr lang="en-CA" sz="3900" dirty="0">
                <a:solidFill>
                  <a:srgbClr val="FFFFFF"/>
                </a:solidFill>
              </a:endParaRPr>
            </a:p>
          </p:txBody>
        </p:sp>
      </p:grpSp>
      <p:sp>
        <p:nvSpPr>
          <p:cNvPr id="16" name="TextBox 15"/>
          <p:cNvSpPr txBox="1"/>
          <p:nvPr/>
        </p:nvSpPr>
        <p:spPr>
          <a:xfrm>
            <a:off x="1947284" y="3148161"/>
            <a:ext cx="1620000" cy="415498"/>
          </a:xfrm>
          <a:prstGeom prst="rect">
            <a:avLst/>
          </a:prstGeom>
          <a:noFill/>
        </p:spPr>
        <p:txBody>
          <a:bodyPr wrap="square" rtlCol="0">
            <a:spAutoFit/>
          </a:bodyPr>
          <a:lstStyle/>
          <a:p>
            <a:r>
              <a:rPr lang="en-US" sz="1000" b="1" dirty="0" smtClean="0">
                <a:solidFill>
                  <a:srgbClr val="333333"/>
                </a:solidFill>
              </a:rPr>
              <a:t>Oct. 1 </a:t>
            </a:r>
            <a:r>
              <a:rPr lang="en-US" sz="1000" dirty="0" smtClean="0">
                <a:solidFill>
                  <a:srgbClr val="333333"/>
                </a:solidFill>
              </a:rPr>
              <a:t>– Merchant Relief for early POS adoption.</a:t>
            </a:r>
          </a:p>
        </p:txBody>
      </p:sp>
      <p:sp>
        <p:nvSpPr>
          <p:cNvPr id="3" name="Rectangle 2"/>
          <p:cNvSpPr/>
          <p:nvPr/>
        </p:nvSpPr>
        <p:spPr>
          <a:xfrm>
            <a:off x="3635532" y="3141923"/>
            <a:ext cx="1620000" cy="2862322"/>
          </a:xfrm>
          <a:prstGeom prst="rect">
            <a:avLst/>
          </a:prstGeom>
        </p:spPr>
        <p:txBody>
          <a:bodyPr wrap="square">
            <a:spAutoFit/>
          </a:bodyPr>
          <a:lstStyle/>
          <a:p>
            <a:r>
              <a:rPr lang="en-US" sz="1000" b="1" dirty="0" smtClean="0"/>
              <a:t>April 1 </a:t>
            </a:r>
            <a:r>
              <a:rPr lang="en-US" sz="1000" dirty="0" smtClean="0"/>
              <a:t>– Acquirers’ and sub-processors’ deadline to process EMV payments.</a:t>
            </a:r>
          </a:p>
          <a:p>
            <a:endParaRPr lang="en-US" sz="1000" b="1" dirty="0" smtClean="0">
              <a:solidFill>
                <a:srgbClr val="333333"/>
              </a:solidFill>
            </a:endParaRPr>
          </a:p>
          <a:p>
            <a:r>
              <a:rPr lang="en-US" sz="1000" b="1" dirty="0" smtClean="0">
                <a:solidFill>
                  <a:srgbClr val="333333"/>
                </a:solidFill>
              </a:rPr>
              <a:t>Dec. 15 </a:t>
            </a:r>
            <a:r>
              <a:rPr lang="en-US" sz="1000" dirty="0" smtClean="0"/>
              <a:t>–</a:t>
            </a:r>
            <a:r>
              <a:rPr lang="en-US" sz="1000" dirty="0" smtClean="0">
                <a:solidFill>
                  <a:srgbClr val="333333"/>
                </a:solidFill>
              </a:rPr>
              <a:t> U.S. market begins considering higher payment security amid Target data breach.</a:t>
            </a:r>
          </a:p>
          <a:p>
            <a:endParaRPr lang="en-US" sz="1000" b="1" dirty="0">
              <a:solidFill>
                <a:srgbClr val="333333"/>
              </a:solidFill>
            </a:endParaRPr>
          </a:p>
          <a:p>
            <a:r>
              <a:rPr lang="en-CA" sz="1000" dirty="0">
                <a:solidFill>
                  <a:srgbClr val="333333"/>
                </a:solidFill>
              </a:rPr>
              <a:t>While other major economies transferred to EMV, the </a:t>
            </a:r>
            <a:r>
              <a:rPr lang="en-CA" sz="1000" dirty="0" smtClean="0">
                <a:solidFill>
                  <a:srgbClr val="333333"/>
                </a:solidFill>
              </a:rPr>
              <a:t>U.S. </a:t>
            </a:r>
            <a:r>
              <a:rPr lang="en-CA" sz="1000" dirty="0">
                <a:solidFill>
                  <a:srgbClr val="333333"/>
                </a:solidFill>
              </a:rPr>
              <a:t>banking industry decided to embrace PCI DSS to secure magnetic stripe, a cheaper and altogether weaker solution. </a:t>
            </a:r>
            <a:endParaRPr lang="en-US" sz="1000" dirty="0">
              <a:solidFill>
                <a:srgbClr val="333333"/>
              </a:solidFill>
            </a:endParaRPr>
          </a:p>
        </p:txBody>
      </p:sp>
      <p:sp>
        <p:nvSpPr>
          <p:cNvPr id="4" name="Rectangle 3"/>
          <p:cNvSpPr/>
          <p:nvPr/>
        </p:nvSpPr>
        <p:spPr>
          <a:xfrm>
            <a:off x="5317910" y="3107086"/>
            <a:ext cx="1620000" cy="3185487"/>
          </a:xfrm>
          <a:prstGeom prst="rect">
            <a:avLst/>
          </a:prstGeom>
        </p:spPr>
        <p:txBody>
          <a:bodyPr wrap="square">
            <a:spAutoFit/>
          </a:bodyPr>
          <a:lstStyle/>
          <a:p>
            <a:r>
              <a:rPr lang="en-US" sz="1000" b="1" dirty="0" smtClean="0">
                <a:solidFill>
                  <a:srgbClr val="333333"/>
                </a:solidFill>
              </a:rPr>
              <a:t>Oct. 15 </a:t>
            </a:r>
            <a:r>
              <a:rPr lang="en-US" sz="1000" dirty="0" smtClean="0">
                <a:solidFill>
                  <a:srgbClr val="333333"/>
                </a:solidFill>
              </a:rPr>
              <a:t>– Liability shift for most merchants.</a:t>
            </a:r>
          </a:p>
          <a:p>
            <a:endParaRPr lang="en-US" sz="1000" dirty="0">
              <a:solidFill>
                <a:srgbClr val="333333"/>
              </a:solidFill>
            </a:endParaRPr>
          </a:p>
          <a:p>
            <a:r>
              <a:rPr lang="en-US" sz="1000" dirty="0">
                <a:solidFill>
                  <a:srgbClr val="333333"/>
                </a:solidFill>
              </a:rPr>
              <a:t>Merchants who accept in-store payments may be liable for fraudulent transactions if an EMV card is presented but the merchant chooses to process the payment using the magnetic </a:t>
            </a:r>
            <a:r>
              <a:rPr lang="en-US" sz="1000" dirty="0" smtClean="0">
                <a:solidFill>
                  <a:srgbClr val="333333"/>
                </a:solidFill>
              </a:rPr>
              <a:t>stripe.</a:t>
            </a:r>
            <a:r>
              <a:rPr lang="en-US" sz="1000" dirty="0">
                <a:solidFill>
                  <a:srgbClr val="333333"/>
                </a:solidFill>
              </a:rPr>
              <a:t> </a:t>
            </a:r>
            <a:endParaRPr lang="en-US" sz="1000" dirty="0" smtClean="0">
              <a:solidFill>
                <a:srgbClr val="333333"/>
              </a:solidFill>
            </a:endParaRPr>
          </a:p>
          <a:p>
            <a:endParaRPr lang="en-US" sz="1000" dirty="0">
              <a:solidFill>
                <a:srgbClr val="333333"/>
              </a:solidFill>
            </a:endParaRPr>
          </a:p>
          <a:p>
            <a:r>
              <a:rPr lang="en-US" sz="1000" b="1" dirty="0" smtClean="0">
                <a:solidFill>
                  <a:srgbClr val="333333"/>
                </a:solidFill>
              </a:rPr>
              <a:t>Dec.</a:t>
            </a:r>
            <a:r>
              <a:rPr lang="en-US" sz="1000" dirty="0" smtClean="0">
                <a:solidFill>
                  <a:srgbClr val="333333"/>
                </a:solidFill>
              </a:rPr>
              <a:t> – Expected that 58% of general purpose credit cards are EMV compliant while only 10% - 15% of debit cards will be compliant.</a:t>
            </a:r>
            <a:endParaRPr lang="en-US" sz="1000" dirty="0">
              <a:solidFill>
                <a:srgbClr val="333333"/>
              </a:solidFill>
            </a:endParaRPr>
          </a:p>
          <a:p>
            <a:endParaRPr lang="en-US" sz="1100" dirty="0">
              <a:solidFill>
                <a:srgbClr val="333333"/>
              </a:solidFill>
            </a:endParaRPr>
          </a:p>
        </p:txBody>
      </p:sp>
      <p:sp>
        <p:nvSpPr>
          <p:cNvPr id="5" name="Rectangle 4"/>
          <p:cNvSpPr/>
          <p:nvPr/>
        </p:nvSpPr>
        <p:spPr>
          <a:xfrm>
            <a:off x="7010107" y="3138718"/>
            <a:ext cx="1620000" cy="1169551"/>
          </a:xfrm>
          <a:prstGeom prst="rect">
            <a:avLst/>
          </a:prstGeom>
        </p:spPr>
        <p:txBody>
          <a:bodyPr wrap="square">
            <a:spAutoFit/>
          </a:bodyPr>
          <a:lstStyle/>
          <a:p>
            <a:r>
              <a:rPr lang="en-US" sz="1000" b="1" dirty="0" smtClean="0">
                <a:solidFill>
                  <a:srgbClr val="333333"/>
                </a:solidFill>
              </a:rPr>
              <a:t>Oct. 1, 2016 </a:t>
            </a:r>
            <a:r>
              <a:rPr lang="en-US" sz="1000" dirty="0" smtClean="0">
                <a:solidFill>
                  <a:srgbClr val="333333"/>
                </a:solidFill>
              </a:rPr>
              <a:t>– Liability shift for ATM owners &amp; domestic cards. </a:t>
            </a:r>
          </a:p>
          <a:p>
            <a:endParaRPr lang="en-US" sz="1000" dirty="0">
              <a:solidFill>
                <a:srgbClr val="333333"/>
              </a:solidFill>
            </a:endParaRPr>
          </a:p>
          <a:p>
            <a:r>
              <a:rPr lang="en-US" sz="1000" b="1" dirty="0" smtClean="0">
                <a:solidFill>
                  <a:srgbClr val="333333"/>
                </a:solidFill>
              </a:rPr>
              <a:t>Oct. 15, 2017 </a:t>
            </a:r>
            <a:r>
              <a:rPr lang="en-US" sz="1000" dirty="0" smtClean="0">
                <a:solidFill>
                  <a:srgbClr val="333333"/>
                </a:solidFill>
              </a:rPr>
              <a:t>– Liability shift for gasoline retailers.</a:t>
            </a:r>
            <a:endParaRPr lang="en-US" sz="1000" dirty="0">
              <a:solidFill>
                <a:srgbClr val="333333"/>
              </a:solidFill>
            </a:endParaRPr>
          </a:p>
        </p:txBody>
      </p:sp>
      <p:grpSp>
        <p:nvGrpSpPr>
          <p:cNvPr id="7" name="Group 6"/>
          <p:cNvGrpSpPr/>
          <p:nvPr/>
        </p:nvGrpSpPr>
        <p:grpSpPr>
          <a:xfrm>
            <a:off x="462592" y="1828341"/>
            <a:ext cx="7954767" cy="1204383"/>
            <a:chOff x="462592" y="1279693"/>
            <a:chExt cx="7954767" cy="1204383"/>
          </a:xfrm>
          <a:gradFill>
            <a:gsLst>
              <a:gs pos="0">
                <a:srgbClr val="29475F"/>
              </a:gs>
              <a:gs pos="100000">
                <a:srgbClr val="7F919F"/>
              </a:gs>
            </a:gsLst>
            <a:lin ang="0" scaled="0"/>
          </a:gradFill>
        </p:grpSpPr>
        <p:sp>
          <p:nvSpPr>
            <p:cNvPr id="11" name="Oval 10"/>
            <p:cNvSpPr/>
            <p:nvPr/>
          </p:nvSpPr>
          <p:spPr>
            <a:xfrm>
              <a:off x="2145284" y="1279693"/>
              <a:ext cx="1224000" cy="1188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spcBef>
                  <a:spcPts val="1200"/>
                </a:spcBef>
              </a:pPr>
              <a:r>
                <a:rPr lang="en-CA" sz="1350" b="1" dirty="0" smtClean="0">
                  <a:solidFill>
                    <a:srgbClr val="FFFFFF"/>
                  </a:solidFill>
                </a:rPr>
                <a:t>2012</a:t>
              </a:r>
              <a:endParaRPr lang="en-CA" sz="1350" dirty="0">
                <a:solidFill>
                  <a:srgbClr val="FFFFFF"/>
                </a:solidFill>
              </a:endParaRPr>
            </a:p>
          </p:txBody>
        </p:sp>
        <p:sp>
          <p:nvSpPr>
            <p:cNvPr id="13" name="Oval 12"/>
            <p:cNvSpPr/>
            <p:nvPr/>
          </p:nvSpPr>
          <p:spPr>
            <a:xfrm>
              <a:off x="5510668" y="1279693"/>
              <a:ext cx="1224000" cy="1188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spcBef>
                  <a:spcPts val="1200"/>
                </a:spcBef>
              </a:pPr>
              <a:r>
                <a:rPr lang="en-CA" sz="1400" b="1" dirty="0" smtClean="0">
                  <a:solidFill>
                    <a:srgbClr val="FFFFFF"/>
                  </a:solidFill>
                </a:rPr>
                <a:t>2015</a:t>
              </a:r>
            </a:p>
          </p:txBody>
        </p:sp>
        <p:sp>
          <p:nvSpPr>
            <p:cNvPr id="14" name="Oval 13"/>
            <p:cNvSpPr/>
            <p:nvPr/>
          </p:nvSpPr>
          <p:spPr>
            <a:xfrm>
              <a:off x="3827976" y="1288203"/>
              <a:ext cx="1224000" cy="1188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spcBef>
                  <a:spcPts val="1200"/>
                </a:spcBef>
              </a:pPr>
              <a:r>
                <a:rPr lang="en-CA" sz="1400" b="1" dirty="0" smtClean="0">
                  <a:solidFill>
                    <a:srgbClr val="FFFFFF"/>
                  </a:solidFill>
                </a:rPr>
                <a:t>2013</a:t>
              </a:r>
              <a:endParaRPr lang="en-CA" sz="1400" dirty="0">
                <a:solidFill>
                  <a:srgbClr val="FFFFFF"/>
                </a:solidFill>
              </a:endParaRPr>
            </a:p>
          </p:txBody>
        </p:sp>
        <p:sp>
          <p:nvSpPr>
            <p:cNvPr id="15" name="Oval 14"/>
            <p:cNvSpPr/>
            <p:nvPr/>
          </p:nvSpPr>
          <p:spPr>
            <a:xfrm>
              <a:off x="7193359" y="1279693"/>
              <a:ext cx="1224000" cy="1188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noAutofit/>
            </a:bodyPr>
            <a:lstStyle/>
            <a:p>
              <a:pPr algn="ctr">
                <a:spcBef>
                  <a:spcPts val="1200"/>
                </a:spcBef>
              </a:pPr>
              <a:r>
                <a:rPr lang="en-CA" sz="1400" b="1" dirty="0" smtClean="0">
                  <a:solidFill>
                    <a:srgbClr val="FFFFFF"/>
                  </a:solidFill>
                </a:rPr>
                <a:t>2016-2017</a:t>
              </a:r>
              <a:endParaRPr lang="en-CA" sz="1400" dirty="0">
                <a:solidFill>
                  <a:srgbClr val="FFFFFF"/>
                </a:solidFill>
              </a:endParaRPr>
            </a:p>
          </p:txBody>
        </p:sp>
        <p:sp>
          <p:nvSpPr>
            <p:cNvPr id="21" name="Oval 20"/>
            <p:cNvSpPr/>
            <p:nvPr/>
          </p:nvSpPr>
          <p:spPr>
            <a:xfrm>
              <a:off x="462592" y="1296076"/>
              <a:ext cx="1224000" cy="1188000"/>
            </a:xfrm>
            <a:prstGeom prst="ellipse">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spcBef>
                  <a:spcPts val="1200"/>
                </a:spcBef>
              </a:pPr>
              <a:r>
                <a:rPr lang="en-CA" sz="1350" b="1" dirty="0" smtClean="0">
                  <a:solidFill>
                    <a:srgbClr val="FFFFFF"/>
                  </a:solidFill>
                </a:rPr>
                <a:t>Before 2012</a:t>
              </a:r>
              <a:endParaRPr lang="en-CA" sz="1350" dirty="0">
                <a:solidFill>
                  <a:srgbClr val="FFFFFF"/>
                </a:solidFill>
              </a:endParaRPr>
            </a:p>
          </p:txBody>
        </p:sp>
      </p:grpSp>
      <p:sp>
        <p:nvSpPr>
          <p:cNvPr id="6" name="Rectangle 5"/>
          <p:cNvSpPr/>
          <p:nvPr/>
        </p:nvSpPr>
        <p:spPr>
          <a:xfrm>
            <a:off x="309286" y="3146278"/>
            <a:ext cx="1620000" cy="1646605"/>
          </a:xfrm>
          <a:prstGeom prst="rect">
            <a:avLst/>
          </a:prstGeom>
        </p:spPr>
        <p:txBody>
          <a:bodyPr wrap="square">
            <a:spAutoFit/>
          </a:bodyPr>
          <a:lstStyle/>
          <a:p>
            <a:r>
              <a:rPr lang="en-US" sz="1000" b="1" dirty="0" smtClean="0">
                <a:solidFill>
                  <a:srgbClr val="333333"/>
                </a:solidFill>
              </a:rPr>
              <a:t>1990</a:t>
            </a:r>
            <a:r>
              <a:rPr lang="en-US" sz="1000" dirty="0" smtClean="0">
                <a:solidFill>
                  <a:srgbClr val="333333"/>
                </a:solidFill>
              </a:rPr>
              <a:t> – EMV first developed to mitigate card-present fraud.</a:t>
            </a:r>
          </a:p>
          <a:p>
            <a:endParaRPr lang="en-US" sz="1000" b="1" dirty="0" smtClean="0">
              <a:solidFill>
                <a:srgbClr val="333333"/>
              </a:solidFill>
            </a:endParaRPr>
          </a:p>
          <a:p>
            <a:r>
              <a:rPr lang="en-US" sz="1000" b="1" dirty="0" smtClean="0">
                <a:solidFill>
                  <a:srgbClr val="333333"/>
                </a:solidFill>
              </a:rPr>
              <a:t>2005</a:t>
            </a:r>
            <a:r>
              <a:rPr lang="en-US" sz="1000" dirty="0" smtClean="0">
                <a:solidFill>
                  <a:srgbClr val="333333"/>
                </a:solidFill>
              </a:rPr>
              <a:t> – EU institutes EMV.</a:t>
            </a:r>
          </a:p>
          <a:p>
            <a:endParaRPr lang="en-US" sz="1000" b="1" dirty="0" smtClean="0">
              <a:solidFill>
                <a:srgbClr val="333333"/>
              </a:solidFill>
            </a:endParaRPr>
          </a:p>
          <a:p>
            <a:r>
              <a:rPr lang="en-US" sz="1000" b="1" dirty="0" smtClean="0">
                <a:solidFill>
                  <a:srgbClr val="333333"/>
                </a:solidFill>
              </a:rPr>
              <a:t>2011</a:t>
            </a:r>
            <a:r>
              <a:rPr lang="en-US" sz="1000" dirty="0" smtClean="0">
                <a:solidFill>
                  <a:srgbClr val="333333"/>
                </a:solidFill>
              </a:rPr>
              <a:t> – Canada begins integrating EMV.</a:t>
            </a:r>
            <a:endParaRPr lang="en-US" sz="1000" b="1" dirty="0" smtClean="0">
              <a:solidFill>
                <a:srgbClr val="333333"/>
              </a:solidFill>
            </a:endParaRPr>
          </a:p>
          <a:p>
            <a:endParaRPr lang="en-US" sz="1100" b="1" dirty="0">
              <a:solidFill>
                <a:srgbClr val="333333"/>
              </a:solidFill>
            </a:endParaRPr>
          </a:p>
        </p:txBody>
      </p:sp>
      <p:sp>
        <p:nvSpPr>
          <p:cNvPr id="27" name="Text Placeholder 1"/>
          <p:cNvSpPr txBox="1">
            <a:spLocks/>
          </p:cNvSpPr>
          <p:nvPr/>
        </p:nvSpPr>
        <p:spPr>
          <a:xfrm>
            <a:off x="322960" y="1200198"/>
            <a:ext cx="8496000" cy="540000"/>
          </a:xfrm>
          <a:prstGeom prst="rect">
            <a:avLst/>
          </a:prstGeom>
          <a:solidFill>
            <a:srgbClr val="243F54"/>
          </a:solidFill>
          <a:ln>
            <a:no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bg1"/>
              </a:buClr>
            </a:pPr>
            <a:r>
              <a:rPr lang="en-CA" dirty="0" smtClean="0">
                <a:solidFill>
                  <a:schemeClr val="bg1"/>
                </a:solidFill>
              </a:rPr>
              <a:t>Compared to other G20 countries, the U.S. is a laggard in EMV deployment and contactless payments. Thus far, major merchants are the predominant U.S. users of EMV-compliant payment systems.</a:t>
            </a:r>
            <a:endParaRPr lang="en-CA" dirty="0">
              <a:solidFill>
                <a:schemeClr val="bg1"/>
              </a:solidFill>
            </a:endParaRPr>
          </a:p>
        </p:txBody>
      </p:sp>
    </p:spTree>
    <p:extLst>
      <p:ext uri="{BB962C8B-B14F-4D97-AF65-F5344CB8AC3E}">
        <p14:creationId xmlns:p14="http://schemas.microsoft.com/office/powerpoint/2010/main" val="1068672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2610" name="think-cell Slide" r:id="rId5" imgW="360" imgH="360" progId="TCLayout.ActiveDocument.1">
                  <p:embed/>
                </p:oleObj>
              </mc:Choice>
              <mc:Fallback>
                <p:oleObj name="think-cell Slide" r:id="rId5" imgW="360" imgH="360" progId="TCLayout.ActiveDocument.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dirty="0" smtClean="0"/>
              <a:t>Your liability risk exposure rises by 78% from 2015 to 2016 due to the difference in EMV terminals vs EMV-enabled cards</a:t>
            </a:r>
            <a:endParaRPr lang="en-US" dirty="0"/>
          </a:p>
        </p:txBody>
      </p:sp>
      <p:graphicFrame>
        <p:nvGraphicFramePr>
          <p:cNvPr id="39" name="Chart 38"/>
          <p:cNvGraphicFramePr/>
          <p:nvPr>
            <p:extLst>
              <p:ext uri="{D42A27DB-BD31-4B8C-83A1-F6EECF244321}">
                <p14:modId xmlns:p14="http://schemas.microsoft.com/office/powerpoint/2010/main" val="2020643939"/>
              </p:ext>
            </p:extLst>
          </p:nvPr>
        </p:nvGraphicFramePr>
        <p:xfrm>
          <a:off x="661851" y="1344750"/>
          <a:ext cx="7620000" cy="3505926"/>
        </p:xfrm>
        <a:graphic>
          <a:graphicData uri="http://schemas.openxmlformats.org/drawingml/2006/chart">
            <c:chart xmlns:c="http://schemas.openxmlformats.org/drawingml/2006/chart" xmlns:r="http://schemas.openxmlformats.org/officeDocument/2006/relationships" r:id="rId7"/>
          </a:graphicData>
        </a:graphic>
      </p:graphicFrame>
      <p:grpSp>
        <p:nvGrpSpPr>
          <p:cNvPr id="40" name="Group 59"/>
          <p:cNvGrpSpPr/>
          <p:nvPr/>
        </p:nvGrpSpPr>
        <p:grpSpPr>
          <a:xfrm>
            <a:off x="342901" y="5167297"/>
            <a:ext cx="8447300" cy="876315"/>
            <a:chOff x="251519" y="5398135"/>
            <a:chExt cx="7433949" cy="876315"/>
          </a:xfrm>
        </p:grpSpPr>
        <p:sp>
          <p:nvSpPr>
            <p:cNvPr id="41" name="Round Same Side Corner Rectangle 97"/>
            <p:cNvSpPr/>
            <p:nvPr/>
          </p:nvSpPr>
          <p:spPr>
            <a:xfrm>
              <a:off x="251519" y="5398135"/>
              <a:ext cx="7433949" cy="285749"/>
            </a:xfrm>
            <a:prstGeom prst="rect">
              <a:avLst/>
            </a:prstGeom>
            <a:solidFill>
              <a:schemeClr val="accent2"/>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42" name="Picture 44" descr="insight-sm.wmf"/>
            <p:cNvPicPr>
              <a:picLocks noChangeAspect="1"/>
            </p:cNvPicPr>
            <p:nvPr/>
          </p:nvPicPr>
          <p:blipFill>
            <a:blip r:embed="rId8" cstate="print"/>
            <a:stretch>
              <a:fillRect/>
            </a:stretch>
          </p:blipFill>
          <p:spPr>
            <a:xfrm>
              <a:off x="7271957" y="5436665"/>
              <a:ext cx="240000" cy="180000"/>
            </a:xfrm>
            <a:prstGeom prst="rect">
              <a:avLst/>
            </a:prstGeom>
            <a:solidFill>
              <a:schemeClr val="accent2"/>
            </a:solidFill>
            <a:ln w="25400">
              <a:solidFill>
                <a:schemeClr val="accent2"/>
              </a:solidFill>
            </a:ln>
          </p:spPr>
        </p:pic>
        <p:sp>
          <p:nvSpPr>
            <p:cNvPr id="43" name="Text Placeholder 12"/>
            <p:cNvSpPr txBox="1">
              <a:spLocks/>
            </p:cNvSpPr>
            <p:nvPr/>
          </p:nvSpPr>
          <p:spPr>
            <a:xfrm>
              <a:off x="251519" y="5691040"/>
              <a:ext cx="7433948" cy="583410"/>
            </a:xfrm>
            <a:prstGeom prst="rect">
              <a:avLst/>
            </a:prstGeom>
            <a:ln w="25400">
              <a:solidFill>
                <a:schemeClr val="accent2"/>
              </a:solidFill>
            </a:ln>
          </p:spPr>
          <p:txBody>
            <a:bodyPr anchor="ct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CA" dirty="0" smtClean="0"/>
                <a:t>Any transaction wherein an EMV-enabled card is used with a non-EMV-capable terminal results in the merchant being liable for fraud associated with that transaction.</a:t>
              </a:r>
              <a:endParaRPr lang="en-CA" dirty="0"/>
            </a:p>
          </p:txBody>
        </p:sp>
      </p:grpSp>
      <p:sp>
        <p:nvSpPr>
          <p:cNvPr id="44" name="TextBox 43"/>
          <p:cNvSpPr txBox="1"/>
          <p:nvPr/>
        </p:nvSpPr>
        <p:spPr>
          <a:xfrm>
            <a:off x="6185018" y="4794388"/>
            <a:ext cx="2079415" cy="246221"/>
          </a:xfrm>
          <a:prstGeom prst="rect">
            <a:avLst/>
          </a:prstGeom>
        </p:spPr>
        <p:txBody>
          <a:bodyPr wrap="none" rtlCol="0">
            <a:spAutoFit/>
          </a:bodyPr>
          <a:lstStyle/>
          <a:p>
            <a:r>
              <a:rPr lang="en-CA" sz="1000" dirty="0" smtClean="0">
                <a:solidFill>
                  <a:schemeClr val="bg1">
                    <a:lumMod val="65000"/>
                  </a:schemeClr>
                </a:solidFill>
              </a:rPr>
              <a:t>Source: Mercator Advisory Group</a:t>
            </a:r>
          </a:p>
        </p:txBody>
      </p:sp>
      <p:sp>
        <p:nvSpPr>
          <p:cNvPr id="6" name="TextBox 5"/>
          <p:cNvSpPr txBox="1"/>
          <p:nvPr/>
        </p:nvSpPr>
        <p:spPr>
          <a:xfrm>
            <a:off x="4781675" y="2792638"/>
            <a:ext cx="865943" cy="215444"/>
          </a:xfrm>
          <a:prstGeom prst="rect">
            <a:avLst/>
          </a:prstGeom>
        </p:spPr>
        <p:txBody>
          <a:bodyPr wrap="none" rtlCol="0">
            <a:spAutoFit/>
          </a:bodyPr>
          <a:lstStyle/>
          <a:p>
            <a:r>
              <a:rPr lang="en-CA" sz="800" dirty="0" smtClean="0"/>
              <a:t>Increased Risk</a:t>
            </a:r>
          </a:p>
        </p:txBody>
      </p:sp>
      <p:cxnSp>
        <p:nvCxnSpPr>
          <p:cNvPr id="8" name="Straight Arrow Connector 7"/>
          <p:cNvCxnSpPr/>
          <p:nvPr/>
        </p:nvCxnSpPr>
        <p:spPr>
          <a:xfrm flipH="1" flipV="1">
            <a:off x="4622151" y="2665951"/>
            <a:ext cx="220335" cy="234409"/>
          </a:xfrm>
          <a:prstGeom prst="straightConnector1">
            <a:avLst/>
          </a:prstGeom>
          <a:ln>
            <a:solidFill>
              <a:srgbClr val="7F919F"/>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rot="19627267">
            <a:off x="4128515" y="2551500"/>
            <a:ext cx="675177" cy="135193"/>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Isosceles Triangle 9"/>
          <p:cNvSpPr/>
          <p:nvPr/>
        </p:nvSpPr>
        <p:spPr>
          <a:xfrm rot="20263402">
            <a:off x="4075665" y="2707771"/>
            <a:ext cx="180000" cy="144000"/>
          </a:xfrm>
          <a:prstGeom prst="triangle">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Isosceles Triangle 14"/>
          <p:cNvSpPr/>
          <p:nvPr/>
        </p:nvSpPr>
        <p:spPr>
          <a:xfrm rot="16200000">
            <a:off x="4571436" y="2276881"/>
            <a:ext cx="324000" cy="180000"/>
          </a:xfrm>
          <a:prstGeom prst="triangle">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ight Triangle 15"/>
          <p:cNvSpPr/>
          <p:nvPr/>
        </p:nvSpPr>
        <p:spPr>
          <a:xfrm rot="20028019" flipH="1">
            <a:off x="4040639" y="2641194"/>
            <a:ext cx="828000" cy="71437"/>
          </a:xfrm>
          <a:prstGeom prst="rtTriangle">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rot="19460238">
            <a:off x="4098113" y="2512874"/>
            <a:ext cx="684000" cy="102859"/>
          </a:xfrm>
          <a:prstGeom prst="rect">
            <a:avLst/>
          </a:prstGeom>
          <a:solidFill>
            <a:srgbClr val="7F91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19841667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xDvQhPQEm9uKW3Q8.bg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KRQzgBV2KUikyJDJEJkD6Q"/>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2938</Words>
  <Application>Microsoft Office PowerPoint</Application>
  <PresentationFormat>On-screen Show (4:3)</PresentationFormat>
  <Paragraphs>398</Paragraphs>
  <Slides>19</Slides>
  <Notes>13</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ariant>
        <vt:lpstr>Custom Shows</vt:lpstr>
      </vt:variant>
      <vt:variant>
        <vt:i4>1</vt:i4>
      </vt:variant>
    </vt:vector>
  </HeadingPairs>
  <TitlesOfParts>
    <vt:vector size="27" baseType="lpstr">
      <vt:lpstr>Arial</vt:lpstr>
      <vt:lpstr>Calibri</vt:lpstr>
      <vt:lpstr>Georgia</vt:lpstr>
      <vt:lpstr>Open Sans</vt:lpstr>
      <vt:lpstr>Wingdings</vt:lpstr>
      <vt:lpstr>Theme1</vt:lpstr>
      <vt:lpstr>think-cell Slide</vt:lpstr>
      <vt:lpstr>PowerPoint Presentation</vt:lpstr>
      <vt:lpstr>Table of contents</vt:lpstr>
      <vt:lpstr>PowerPoint Presentation</vt:lpstr>
      <vt:lpstr>This research will guide you through the process of converting to an EMV-compliant payment environment</vt:lpstr>
      <vt:lpstr>Executive Summary</vt:lpstr>
      <vt:lpstr>PowerPoint Presentation</vt:lpstr>
      <vt:lpstr>Use these icons to help direct you as you navigate this research </vt:lpstr>
      <vt:lpstr>Update to an EMV-compliant payment system to avoid liability issues caused by market forces </vt:lpstr>
      <vt:lpstr>Your liability risk exposure rises by 78% from 2015 to 2016 due to the difference in EMV terminals vs EMV-enabled cards</vt:lpstr>
      <vt:lpstr>Learn the difference between EMV and Magnetic Stripe transactions to gain deeper insight into EMV’s importance</vt:lpstr>
      <vt:lpstr>Understand your new acquirer contract terms to gain insight into the liability shift changes</vt:lpstr>
      <vt:lpstr>Make sure you understand under what circumstances you will be liable under the new acquirer contract terms</vt:lpstr>
      <vt:lpstr>Increase your security by instituting the EMV-enabled chip and signature terminals</vt:lpstr>
      <vt:lpstr>Protect customers and partners by migrating to EMV in order to prevent security issues along the entire payment process</vt:lpstr>
      <vt:lpstr>Enable even greater security by utilizing the complimentary solutions of both EMV and PCI</vt:lpstr>
      <vt:lpstr>Don’t underestimate the process changes and training needs of frontline staff</vt:lpstr>
      <vt:lpstr>Info-Tech offers various levels of support to best suit your needs</vt:lpstr>
      <vt:lpstr>PowerPoint Presentation</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2015-12-14T16:25:55Z</dcterms:created>
  <dcterms:modified xsi:type="dcterms:W3CDTF">2015-12-14T16:30:44Z</dcterms:modified>
</cp:coreProperties>
</file>