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6" r:id="rId1"/>
  </p:sldMasterIdLst>
  <p:notesMasterIdLst>
    <p:notesMasterId r:id="rId25"/>
  </p:notesMasterIdLst>
  <p:handoutMasterIdLst>
    <p:handoutMasterId r:id="rId26"/>
  </p:handoutMasterIdLst>
  <p:sldIdLst>
    <p:sldId id="483" r:id="rId2"/>
    <p:sldId id="627" r:id="rId3"/>
    <p:sldId id="403" r:id="rId4"/>
    <p:sldId id="399" r:id="rId5"/>
    <p:sldId id="605" r:id="rId6"/>
    <p:sldId id="488" r:id="rId7"/>
    <p:sldId id="602" r:id="rId8"/>
    <p:sldId id="490" r:id="rId9"/>
    <p:sldId id="608" r:id="rId10"/>
    <p:sldId id="493" r:id="rId11"/>
    <p:sldId id="603" r:id="rId12"/>
    <p:sldId id="596" r:id="rId13"/>
    <p:sldId id="588" r:id="rId14"/>
    <p:sldId id="496" r:id="rId15"/>
    <p:sldId id="497" r:id="rId16"/>
    <p:sldId id="498" r:id="rId17"/>
    <p:sldId id="589" r:id="rId18"/>
    <p:sldId id="500" r:id="rId19"/>
    <p:sldId id="499" r:id="rId20"/>
    <p:sldId id="502" r:id="rId21"/>
    <p:sldId id="501" r:id="rId22"/>
    <p:sldId id="503" r:id="rId23"/>
    <p:sldId id="504" r:id="rId24"/>
  </p:sldIdLst>
  <p:sldSz cx="9144000" cy="6858000" type="screen4x3"/>
  <p:notesSz cx="6858000" cy="9144000"/>
  <p:custShowLst>
    <p:custShow name="Custom Show 1" id="0">
      <p:sldLst/>
    </p:custShow>
  </p:custShow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A210"/>
    <a:srgbClr val="243F54"/>
    <a:srgbClr val="A24130"/>
    <a:srgbClr val="CBDBE7"/>
    <a:srgbClr val="2576B7"/>
    <a:srgbClr val="B0C534"/>
    <a:srgbClr val="365D7E"/>
    <a:srgbClr val="406F96"/>
    <a:srgbClr val="7CA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187" autoAdjust="0"/>
    <p:restoredTop sz="88326" autoAdjust="0"/>
  </p:normalViewPr>
  <p:slideViewPr>
    <p:cSldViewPr snapToGrid="0">
      <p:cViewPr varScale="1">
        <p:scale>
          <a:sx n="118" d="100"/>
          <a:sy n="118" d="100"/>
        </p:scale>
        <p:origin x="210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69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Sheet1!$G$1</c:f>
              <c:strCache>
                <c:ptCount val="1"/>
                <c:pt idx="0">
                  <c:v>IT Satisfaction</c:v>
                </c:pt>
              </c:strCache>
            </c:strRef>
          </c:tx>
          <c:spPr>
            <a:ln w="19050" cap="rnd">
              <a:noFill/>
              <a:round/>
            </a:ln>
            <a:effectLst/>
          </c:spPr>
          <c:marker>
            <c:symbol val="circle"/>
            <c:size val="3"/>
            <c:spPr>
              <a:noFill/>
              <a:ln w="9525">
                <a:solidFill>
                  <a:srgbClr val="96B8D2"/>
                </a:solidFill>
              </a:ln>
              <a:effectLst/>
            </c:spPr>
          </c:marker>
          <c:trendline>
            <c:spPr>
              <a:ln w="25400" cap="rnd">
                <a:solidFill>
                  <a:srgbClr val="29475F"/>
                </a:solidFill>
                <a:prstDash val="solid"/>
              </a:ln>
              <a:effectLst/>
            </c:spPr>
            <c:trendlineType val="linear"/>
            <c:dispRSqr val="1"/>
            <c:dispEq val="1"/>
            <c:trendlineLbl>
              <c:layout>
                <c:manualLayout>
                  <c:x val="-0.14732128582259718"/>
                  <c:y val="0.46636763981691798"/>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aseline="0" dirty="0"/>
                      <a:t>y = 0.86x + 1.6486</a:t>
                    </a:r>
                    <a:br>
                      <a:rPr lang="en-US" sz="1200" baseline="0" dirty="0"/>
                    </a:br>
                    <a:r>
                      <a:rPr lang="en-US" sz="1200" baseline="0" dirty="0"/>
                      <a:t>R² = 0.7567</a:t>
                    </a:r>
                    <a:endParaRPr lang="en-US" sz="1200" dirty="0"/>
                  </a:p>
                </c:rich>
              </c:tx>
              <c:numFmt formatCode="General"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f>Sheet1!$F$2:$F$307</c:f>
              <c:numCache>
                <c:formatCode>0.00</c:formatCode>
                <c:ptCount val="306"/>
                <c:pt idx="0">
                  <c:v>7.52</c:v>
                </c:pt>
                <c:pt idx="1">
                  <c:v>6.6190476190476186</c:v>
                </c:pt>
                <c:pt idx="2">
                  <c:v>6.1456310679611654</c:v>
                </c:pt>
                <c:pt idx="3">
                  <c:v>6.7407407407407405</c:v>
                </c:pt>
                <c:pt idx="4">
                  <c:v>6.1818181818181817</c:v>
                </c:pt>
                <c:pt idx="5">
                  <c:v>5.9150943396226419</c:v>
                </c:pt>
                <c:pt idx="6">
                  <c:v>6.6410256410256414</c:v>
                </c:pt>
                <c:pt idx="7">
                  <c:v>6.8421052631578947</c:v>
                </c:pt>
                <c:pt idx="8">
                  <c:v>5.5714285714285712</c:v>
                </c:pt>
                <c:pt idx="9">
                  <c:v>5.2045454545454541</c:v>
                </c:pt>
                <c:pt idx="10">
                  <c:v>6.4333333333333336</c:v>
                </c:pt>
                <c:pt idx="11">
                  <c:v>8.0714285714285712</c:v>
                </c:pt>
                <c:pt idx="12">
                  <c:v>7.132352941176471</c:v>
                </c:pt>
                <c:pt idx="13">
                  <c:v>6.2549019607843137</c:v>
                </c:pt>
                <c:pt idx="14">
                  <c:v>6.8372093023255811</c:v>
                </c:pt>
                <c:pt idx="15">
                  <c:v>7.6956521739130439</c:v>
                </c:pt>
                <c:pt idx="16">
                  <c:v>5.7333333333333334</c:v>
                </c:pt>
                <c:pt idx="17">
                  <c:v>5.6363636363636367</c:v>
                </c:pt>
                <c:pt idx="18">
                  <c:v>7.7647058823529411</c:v>
                </c:pt>
                <c:pt idx="19">
                  <c:v>7.0555555555555554</c:v>
                </c:pt>
                <c:pt idx="20">
                  <c:v>6.0909090909090908</c:v>
                </c:pt>
                <c:pt idx="21">
                  <c:v>5.8446601941747574</c:v>
                </c:pt>
                <c:pt idx="22">
                  <c:v>4.1428571428571432</c:v>
                </c:pt>
                <c:pt idx="23">
                  <c:v>6.942446043165468</c:v>
                </c:pt>
                <c:pt idx="24">
                  <c:v>5.3793103448275863</c:v>
                </c:pt>
                <c:pt idx="25">
                  <c:v>6.0250000000000004</c:v>
                </c:pt>
                <c:pt idx="26">
                  <c:v>5.8756218905472632</c:v>
                </c:pt>
                <c:pt idx="27">
                  <c:v>7.1241379310344826</c:v>
                </c:pt>
                <c:pt idx="28">
                  <c:v>6.8181818181818183</c:v>
                </c:pt>
                <c:pt idx="29">
                  <c:v>7.25</c:v>
                </c:pt>
                <c:pt idx="30">
                  <c:v>7.0754716981132075</c:v>
                </c:pt>
                <c:pt idx="31">
                  <c:v>6.4545454545454541</c:v>
                </c:pt>
                <c:pt idx="32">
                  <c:v>6.3058252427184467</c:v>
                </c:pt>
                <c:pt idx="33">
                  <c:v>5.2794117647058822</c:v>
                </c:pt>
                <c:pt idx="34">
                  <c:v>6.7540983606557381</c:v>
                </c:pt>
                <c:pt idx="35">
                  <c:v>6.7058823529411766</c:v>
                </c:pt>
                <c:pt idx="36">
                  <c:v>4.6585365853658534</c:v>
                </c:pt>
                <c:pt idx="37">
                  <c:v>6.1818181818181817</c:v>
                </c:pt>
                <c:pt idx="38">
                  <c:v>6.0123456790123457</c:v>
                </c:pt>
                <c:pt idx="39">
                  <c:v>8.193548387096774</c:v>
                </c:pt>
                <c:pt idx="40">
                  <c:v>7.4858490566037732</c:v>
                </c:pt>
                <c:pt idx="41">
                  <c:v>5.25</c:v>
                </c:pt>
                <c:pt idx="42">
                  <c:v>4</c:v>
                </c:pt>
                <c:pt idx="43">
                  <c:v>7.3488372093023253</c:v>
                </c:pt>
                <c:pt idx="44">
                  <c:v>5.9782608695652177</c:v>
                </c:pt>
                <c:pt idx="45">
                  <c:v>7.117647058823529</c:v>
                </c:pt>
                <c:pt idx="46">
                  <c:v>7.6551724137931032</c:v>
                </c:pt>
                <c:pt idx="47">
                  <c:v>7.302250803858521</c:v>
                </c:pt>
                <c:pt idx="48">
                  <c:v>6.5384615384615383</c:v>
                </c:pt>
                <c:pt idx="49">
                  <c:v>6.6875</c:v>
                </c:pt>
                <c:pt idx="50">
                  <c:v>6.9130434782608692</c:v>
                </c:pt>
                <c:pt idx="51">
                  <c:v>6.6923076923076925</c:v>
                </c:pt>
                <c:pt idx="52">
                  <c:v>6.7519379844961236</c:v>
                </c:pt>
                <c:pt idx="53">
                  <c:v>6.9117647058823533</c:v>
                </c:pt>
                <c:pt idx="54">
                  <c:v>7.6</c:v>
                </c:pt>
                <c:pt idx="55">
                  <c:v>8</c:v>
                </c:pt>
                <c:pt idx="56">
                  <c:v>6.8095238095238093</c:v>
                </c:pt>
                <c:pt idx="57">
                  <c:v>5.7714285714285714</c:v>
                </c:pt>
                <c:pt idx="58">
                  <c:v>5.153225806451613</c:v>
                </c:pt>
                <c:pt idx="59">
                  <c:v>5.5</c:v>
                </c:pt>
                <c:pt idx="60">
                  <c:v>7.2307692307692308</c:v>
                </c:pt>
                <c:pt idx="61">
                  <c:v>7.435483870967742</c:v>
                </c:pt>
                <c:pt idx="62">
                  <c:v>5.9776951672862451</c:v>
                </c:pt>
                <c:pt idx="63">
                  <c:v>7.2777777777777777</c:v>
                </c:pt>
                <c:pt idx="64">
                  <c:v>6.7572815533980579</c:v>
                </c:pt>
                <c:pt idx="65">
                  <c:v>7.5046082949308754</c:v>
                </c:pt>
                <c:pt idx="66">
                  <c:v>4.2666666666666666</c:v>
                </c:pt>
                <c:pt idx="67">
                  <c:v>7.7222222222222223</c:v>
                </c:pt>
                <c:pt idx="68">
                  <c:v>8.25</c:v>
                </c:pt>
                <c:pt idx="69">
                  <c:v>7.21875</c:v>
                </c:pt>
                <c:pt idx="70">
                  <c:v>7.0303030303030303</c:v>
                </c:pt>
                <c:pt idx="71">
                  <c:v>6.8351648351648349</c:v>
                </c:pt>
                <c:pt idx="72">
                  <c:v>6.3865248226950353</c:v>
                </c:pt>
                <c:pt idx="73">
                  <c:v>5.8571428571428568</c:v>
                </c:pt>
                <c:pt idx="74">
                  <c:v>6.333333333333333</c:v>
                </c:pt>
                <c:pt idx="75">
                  <c:v>6.018691588785047</c:v>
                </c:pt>
                <c:pt idx="76">
                  <c:v>5.9</c:v>
                </c:pt>
                <c:pt idx="77">
                  <c:v>6.21875</c:v>
                </c:pt>
                <c:pt idx="78">
                  <c:v>7.3023255813953485</c:v>
                </c:pt>
                <c:pt idx="79">
                  <c:v>6.1730769230769234</c:v>
                </c:pt>
                <c:pt idx="80">
                  <c:v>6.3103448275862073</c:v>
                </c:pt>
                <c:pt idx="81">
                  <c:v>5.882352941176471</c:v>
                </c:pt>
                <c:pt idx="82">
                  <c:v>7.4210526315789478</c:v>
                </c:pt>
                <c:pt idx="83">
                  <c:v>6.4736842105263159</c:v>
                </c:pt>
                <c:pt idx="84">
                  <c:v>7.2222222222222223</c:v>
                </c:pt>
                <c:pt idx="85">
                  <c:v>7.0536585365853659</c:v>
                </c:pt>
                <c:pt idx="86">
                  <c:v>5.2</c:v>
                </c:pt>
                <c:pt idx="87">
                  <c:v>4.4516129032258061</c:v>
                </c:pt>
                <c:pt idx="88">
                  <c:v>8.4482758620689662</c:v>
                </c:pt>
                <c:pt idx="89">
                  <c:v>6.5072463768115938</c:v>
                </c:pt>
                <c:pt idx="90">
                  <c:v>6.0238095238095237</c:v>
                </c:pt>
                <c:pt idx="91">
                  <c:v>6.625</c:v>
                </c:pt>
                <c:pt idx="92">
                  <c:v>7.6842105263157894</c:v>
                </c:pt>
                <c:pt idx="93">
                  <c:v>6.9512195121951219</c:v>
                </c:pt>
                <c:pt idx="94">
                  <c:v>4.9729729729729728</c:v>
                </c:pt>
                <c:pt idx="95">
                  <c:v>7.6216216216216219</c:v>
                </c:pt>
                <c:pt idx="96">
                  <c:v>5.9108910891089108</c:v>
                </c:pt>
                <c:pt idx="97">
                  <c:v>7.1428571428571432</c:v>
                </c:pt>
                <c:pt idx="98">
                  <c:v>6.171875</c:v>
                </c:pt>
                <c:pt idx="99">
                  <c:v>7.4117647058823533</c:v>
                </c:pt>
                <c:pt idx="100">
                  <c:v>4.9722222222222223</c:v>
                </c:pt>
                <c:pt idx="101">
                  <c:v>8.4499999999999993</c:v>
                </c:pt>
                <c:pt idx="102">
                  <c:v>6.4615384615384617</c:v>
                </c:pt>
                <c:pt idx="103">
                  <c:v>4.9870129870129869</c:v>
                </c:pt>
                <c:pt idx="104">
                  <c:v>7.3620689655172411</c:v>
                </c:pt>
                <c:pt idx="105">
                  <c:v>6.01123595505618</c:v>
                </c:pt>
                <c:pt idx="106">
                  <c:v>6.882352941176471</c:v>
                </c:pt>
                <c:pt idx="107">
                  <c:v>5.4761904761904763</c:v>
                </c:pt>
                <c:pt idx="108">
                  <c:v>7.0256410256410255</c:v>
                </c:pt>
                <c:pt idx="109">
                  <c:v>5.2857142857142856</c:v>
                </c:pt>
                <c:pt idx="110">
                  <c:v>8.1470588235294112</c:v>
                </c:pt>
                <c:pt idx="111">
                  <c:v>8.3333333333333339</c:v>
                </c:pt>
                <c:pt idx="112">
                  <c:v>4.8888888888888893</c:v>
                </c:pt>
                <c:pt idx="113">
                  <c:v>7.1166666666666663</c:v>
                </c:pt>
                <c:pt idx="114">
                  <c:v>6.6842105263157894</c:v>
                </c:pt>
                <c:pt idx="115">
                  <c:v>6.5</c:v>
                </c:pt>
                <c:pt idx="116">
                  <c:v>6.9870129870129869</c:v>
                </c:pt>
                <c:pt idx="117">
                  <c:v>6.7692307692307692</c:v>
                </c:pt>
                <c:pt idx="118">
                  <c:v>6.4393939393939394</c:v>
                </c:pt>
                <c:pt idx="119">
                  <c:v>6</c:v>
                </c:pt>
                <c:pt idx="120">
                  <c:v>5.2727272727272725</c:v>
                </c:pt>
                <c:pt idx="121">
                  <c:v>7.1190476190476186</c:v>
                </c:pt>
                <c:pt idx="122">
                  <c:v>5.5121951219512191</c:v>
                </c:pt>
                <c:pt idx="123">
                  <c:v>6.2380952380952381</c:v>
                </c:pt>
                <c:pt idx="124">
                  <c:v>7.3809523809523814</c:v>
                </c:pt>
                <c:pt idx="125">
                  <c:v>7.4666666666666668</c:v>
                </c:pt>
                <c:pt idx="126">
                  <c:v>5.32258064516129</c:v>
                </c:pt>
                <c:pt idx="127">
                  <c:v>5.7692307692307692</c:v>
                </c:pt>
                <c:pt idx="128">
                  <c:v>6.139344262295082</c:v>
                </c:pt>
                <c:pt idx="129">
                  <c:v>6.2941176470588234</c:v>
                </c:pt>
                <c:pt idx="130">
                  <c:v>5.8235294117647056</c:v>
                </c:pt>
                <c:pt idx="131">
                  <c:v>7.2272727272727275</c:v>
                </c:pt>
                <c:pt idx="132">
                  <c:v>7.75</c:v>
                </c:pt>
                <c:pt idx="133">
                  <c:v>5.5</c:v>
                </c:pt>
                <c:pt idx="134">
                  <c:v>7.6756756756756754</c:v>
                </c:pt>
                <c:pt idx="135">
                  <c:v>7.4482758620689653</c:v>
                </c:pt>
                <c:pt idx="136">
                  <c:v>6.8</c:v>
                </c:pt>
                <c:pt idx="137">
                  <c:v>7.1465517241379306</c:v>
                </c:pt>
                <c:pt idx="138">
                  <c:v>6.4285714285714288</c:v>
                </c:pt>
                <c:pt idx="139">
                  <c:v>5.1333333333333337</c:v>
                </c:pt>
                <c:pt idx="140">
                  <c:v>6.3421052631578947</c:v>
                </c:pt>
                <c:pt idx="141">
                  <c:v>7.6842105263157894</c:v>
                </c:pt>
                <c:pt idx="142">
                  <c:v>6.8529411764705879</c:v>
                </c:pt>
                <c:pt idx="143">
                  <c:v>5.884615384615385</c:v>
                </c:pt>
                <c:pt idx="144">
                  <c:v>7</c:v>
                </c:pt>
                <c:pt idx="145">
                  <c:v>6.4</c:v>
                </c:pt>
                <c:pt idx="146">
                  <c:v>5.5</c:v>
                </c:pt>
                <c:pt idx="147">
                  <c:v>4.5675675675675675</c:v>
                </c:pt>
                <c:pt idx="148">
                  <c:v>7.125</c:v>
                </c:pt>
                <c:pt idx="149">
                  <c:v>6.0909090909090908</c:v>
                </c:pt>
                <c:pt idx="150">
                  <c:v>7.637096774193548</c:v>
                </c:pt>
                <c:pt idx="151">
                  <c:v>8.0500000000000007</c:v>
                </c:pt>
                <c:pt idx="152">
                  <c:v>5.354838709677419</c:v>
                </c:pt>
                <c:pt idx="153">
                  <c:v>7.25</c:v>
                </c:pt>
                <c:pt idx="154">
                  <c:v>9.2857142857142865</c:v>
                </c:pt>
                <c:pt idx="155">
                  <c:v>8.0847457627118651</c:v>
                </c:pt>
                <c:pt idx="156">
                  <c:v>4.907692307692308</c:v>
                </c:pt>
                <c:pt idx="157">
                  <c:v>8.9655172413793096</c:v>
                </c:pt>
                <c:pt idx="158">
                  <c:v>8.2272727272727266</c:v>
                </c:pt>
                <c:pt idx="159">
                  <c:v>3.9</c:v>
                </c:pt>
                <c:pt idx="160">
                  <c:v>6.3529411764705879</c:v>
                </c:pt>
                <c:pt idx="161">
                  <c:v>5.8250000000000002</c:v>
                </c:pt>
                <c:pt idx="162">
                  <c:v>5.7750000000000004</c:v>
                </c:pt>
                <c:pt idx="163">
                  <c:v>5.833333333333333</c:v>
                </c:pt>
                <c:pt idx="164">
                  <c:v>7</c:v>
                </c:pt>
                <c:pt idx="165">
                  <c:v>5.3953488372093021</c:v>
                </c:pt>
                <c:pt idx="166">
                  <c:v>5.8666666666666663</c:v>
                </c:pt>
                <c:pt idx="167">
                  <c:v>5.4233576642335768</c:v>
                </c:pt>
                <c:pt idx="168">
                  <c:v>6</c:v>
                </c:pt>
                <c:pt idx="169">
                  <c:v>7.2978723404255321</c:v>
                </c:pt>
                <c:pt idx="170">
                  <c:v>5.384615384615385</c:v>
                </c:pt>
                <c:pt idx="171">
                  <c:v>5.7619047619047619</c:v>
                </c:pt>
                <c:pt idx="172">
                  <c:v>5.8428571428571425</c:v>
                </c:pt>
                <c:pt idx="173">
                  <c:v>6.0168067226890756</c:v>
                </c:pt>
                <c:pt idx="174">
                  <c:v>5.935483870967742</c:v>
                </c:pt>
                <c:pt idx="175">
                  <c:v>8.045454545454545</c:v>
                </c:pt>
                <c:pt idx="176">
                  <c:v>5.661290322580645</c:v>
                </c:pt>
                <c:pt idx="177">
                  <c:v>6.5</c:v>
                </c:pt>
                <c:pt idx="178">
                  <c:v>8.0555555555555554</c:v>
                </c:pt>
                <c:pt idx="179">
                  <c:v>7.6086956521739131</c:v>
                </c:pt>
                <c:pt idx="180">
                  <c:v>6.3043478260869561</c:v>
                </c:pt>
                <c:pt idx="181">
                  <c:v>8.125</c:v>
                </c:pt>
                <c:pt idx="182">
                  <c:v>6.4239631336405534</c:v>
                </c:pt>
                <c:pt idx="183">
                  <c:v>8.3333333333333339</c:v>
                </c:pt>
                <c:pt idx="184">
                  <c:v>6.5</c:v>
                </c:pt>
                <c:pt idx="185">
                  <c:v>5.4285714285714288</c:v>
                </c:pt>
                <c:pt idx="186">
                  <c:v>6.927835051546392</c:v>
                </c:pt>
                <c:pt idx="187">
                  <c:v>7</c:v>
                </c:pt>
                <c:pt idx="188">
                  <c:v>7.1315789473684212</c:v>
                </c:pt>
                <c:pt idx="189">
                  <c:v>6.3076923076923075</c:v>
                </c:pt>
                <c:pt idx="190">
                  <c:v>7.4011627906976747</c:v>
                </c:pt>
                <c:pt idx="191">
                  <c:v>8.1764705882352935</c:v>
                </c:pt>
                <c:pt idx="192">
                  <c:v>7.5217391304347823</c:v>
                </c:pt>
                <c:pt idx="193">
                  <c:v>7.4651162790697674</c:v>
                </c:pt>
                <c:pt idx="194">
                  <c:v>7.9090909090909092</c:v>
                </c:pt>
                <c:pt idx="195">
                  <c:v>8.0714285714285712</c:v>
                </c:pt>
                <c:pt idx="196">
                  <c:v>6.794326241134752</c:v>
                </c:pt>
                <c:pt idx="197">
                  <c:v>7.2105263157894735</c:v>
                </c:pt>
                <c:pt idx="198">
                  <c:v>7.333333333333333</c:v>
                </c:pt>
                <c:pt idx="199">
                  <c:v>6.3987341772151902</c:v>
                </c:pt>
                <c:pt idx="200">
                  <c:v>7</c:v>
                </c:pt>
                <c:pt idx="201">
                  <c:v>7.1111111111111107</c:v>
                </c:pt>
                <c:pt idx="202">
                  <c:v>4.9722222222222223</c:v>
                </c:pt>
                <c:pt idx="203">
                  <c:v>7.1818181818181817</c:v>
                </c:pt>
                <c:pt idx="204">
                  <c:v>6.9090909090909092</c:v>
                </c:pt>
                <c:pt idx="205">
                  <c:v>7.3944954128440363</c:v>
                </c:pt>
                <c:pt idx="206">
                  <c:v>7.3214285714285712</c:v>
                </c:pt>
                <c:pt idx="207">
                  <c:v>6.1951219512195124</c:v>
                </c:pt>
                <c:pt idx="208">
                  <c:v>7.4390243902439028</c:v>
                </c:pt>
                <c:pt idx="209">
                  <c:v>7.7297297297297298</c:v>
                </c:pt>
                <c:pt idx="210">
                  <c:v>6.7446808510638299</c:v>
                </c:pt>
                <c:pt idx="211">
                  <c:v>6.5660377358490569</c:v>
                </c:pt>
                <c:pt idx="212">
                  <c:v>5.125</c:v>
                </c:pt>
                <c:pt idx="213">
                  <c:v>5.9629629629629628</c:v>
                </c:pt>
                <c:pt idx="214">
                  <c:v>7.2424242424242422</c:v>
                </c:pt>
                <c:pt idx="215">
                  <c:v>5.7234042553191493</c:v>
                </c:pt>
                <c:pt idx="216">
                  <c:v>6.3658536585365857</c:v>
                </c:pt>
                <c:pt idx="217">
                  <c:v>6.4</c:v>
                </c:pt>
                <c:pt idx="218">
                  <c:v>6.8</c:v>
                </c:pt>
                <c:pt idx="219">
                  <c:v>5.2424242424242422</c:v>
                </c:pt>
                <c:pt idx="220">
                  <c:v>6.85</c:v>
                </c:pt>
                <c:pt idx="221">
                  <c:v>7.0434782608695654</c:v>
                </c:pt>
                <c:pt idx="222">
                  <c:v>8.1428571428571423</c:v>
                </c:pt>
                <c:pt idx="223">
                  <c:v>7.42741935483871</c:v>
                </c:pt>
                <c:pt idx="224">
                  <c:v>6.3076923076923075</c:v>
                </c:pt>
                <c:pt idx="225">
                  <c:v>7.1111111111111107</c:v>
                </c:pt>
                <c:pt idx="226">
                  <c:v>6.8205128205128203</c:v>
                </c:pt>
                <c:pt idx="227">
                  <c:v>6</c:v>
                </c:pt>
                <c:pt idx="228">
                  <c:v>7.7714285714285714</c:v>
                </c:pt>
                <c:pt idx="229">
                  <c:v>8.1011235955056176</c:v>
                </c:pt>
                <c:pt idx="230">
                  <c:v>7.032258064516129</c:v>
                </c:pt>
                <c:pt idx="231">
                  <c:v>8.235294117647058</c:v>
                </c:pt>
                <c:pt idx="232">
                  <c:v>6.8712121212121211</c:v>
                </c:pt>
                <c:pt idx="233">
                  <c:v>7.1785714285714288</c:v>
                </c:pt>
                <c:pt idx="234">
                  <c:v>6</c:v>
                </c:pt>
                <c:pt idx="235">
                  <c:v>5.416666666666667</c:v>
                </c:pt>
                <c:pt idx="236">
                  <c:v>5.46875</c:v>
                </c:pt>
                <c:pt idx="237">
                  <c:v>5.6090225563909772</c:v>
                </c:pt>
                <c:pt idx="238">
                  <c:v>6.333333333333333</c:v>
                </c:pt>
                <c:pt idx="239">
                  <c:v>6.9444444444444446</c:v>
                </c:pt>
                <c:pt idx="240">
                  <c:v>7.7241379310344831</c:v>
                </c:pt>
                <c:pt idx="241">
                  <c:v>6.6969696969696972</c:v>
                </c:pt>
                <c:pt idx="242">
                  <c:v>5.9940357852882702</c:v>
                </c:pt>
                <c:pt idx="243">
                  <c:v>7.65625</c:v>
                </c:pt>
                <c:pt idx="244">
                  <c:v>6.166666666666667</c:v>
                </c:pt>
                <c:pt idx="245">
                  <c:v>7.0612244897959187</c:v>
                </c:pt>
                <c:pt idx="246">
                  <c:v>7.098591549295775</c:v>
                </c:pt>
                <c:pt idx="247">
                  <c:v>7.3181818181818183</c:v>
                </c:pt>
                <c:pt idx="248">
                  <c:v>7.6470588235294121</c:v>
                </c:pt>
                <c:pt idx="249">
                  <c:v>7.166666666666667</c:v>
                </c:pt>
                <c:pt idx="250">
                  <c:v>7.5215827338129495</c:v>
                </c:pt>
                <c:pt idx="251">
                  <c:v>5.8166666666666664</c:v>
                </c:pt>
                <c:pt idx="252">
                  <c:v>7.333333333333333</c:v>
                </c:pt>
                <c:pt idx="253">
                  <c:v>7.7407407407407405</c:v>
                </c:pt>
                <c:pt idx="254">
                  <c:v>6.166666666666667</c:v>
                </c:pt>
                <c:pt idx="255">
                  <c:v>6.1578947368421053</c:v>
                </c:pt>
                <c:pt idx="256">
                  <c:v>5.666666666666667</c:v>
                </c:pt>
                <c:pt idx="257">
                  <c:v>7</c:v>
                </c:pt>
                <c:pt idx="258">
                  <c:v>7.8518518518518521</c:v>
                </c:pt>
                <c:pt idx="259">
                  <c:v>7.9736842105263159</c:v>
                </c:pt>
                <c:pt idx="260">
                  <c:v>7.4285714285714288</c:v>
                </c:pt>
                <c:pt idx="261">
                  <c:v>6.8809523809523814</c:v>
                </c:pt>
                <c:pt idx="262">
                  <c:v>7.8</c:v>
                </c:pt>
                <c:pt idx="263">
                  <c:v>7.8644067796610173</c:v>
                </c:pt>
                <c:pt idx="264">
                  <c:v>6.1218274111675131</c:v>
                </c:pt>
                <c:pt idx="265">
                  <c:v>7.125</c:v>
                </c:pt>
                <c:pt idx="266">
                  <c:v>7.4571428571428573</c:v>
                </c:pt>
                <c:pt idx="267">
                  <c:v>6.8947368421052628</c:v>
                </c:pt>
                <c:pt idx="268">
                  <c:v>6.6444444444444448</c:v>
                </c:pt>
                <c:pt idx="269">
                  <c:v>6.806451612903226</c:v>
                </c:pt>
                <c:pt idx="270">
                  <c:v>5.9661016949152543</c:v>
                </c:pt>
                <c:pt idx="271">
                  <c:v>4.3181818181818183</c:v>
                </c:pt>
                <c:pt idx="272">
                  <c:v>6.3478260869565215</c:v>
                </c:pt>
                <c:pt idx="273">
                  <c:v>6.709677419354839</c:v>
                </c:pt>
                <c:pt idx="274">
                  <c:v>6.711711711711712</c:v>
                </c:pt>
                <c:pt idx="275">
                  <c:v>8.6842105263157894</c:v>
                </c:pt>
                <c:pt idx="276">
                  <c:v>6.2444444444444445</c:v>
                </c:pt>
                <c:pt idx="277">
                  <c:v>7</c:v>
                </c:pt>
                <c:pt idx="278">
                  <c:v>6.17741935483871</c:v>
                </c:pt>
                <c:pt idx="279">
                  <c:v>5.9090909090909092</c:v>
                </c:pt>
                <c:pt idx="280">
                  <c:v>6.9090909090909092</c:v>
                </c:pt>
                <c:pt idx="281">
                  <c:v>4.1818181818181817</c:v>
                </c:pt>
                <c:pt idx="282">
                  <c:v>5.2857142857142856</c:v>
                </c:pt>
                <c:pt idx="283">
                  <c:v>4.5</c:v>
                </c:pt>
                <c:pt idx="284">
                  <c:v>5.8666666666666663</c:v>
                </c:pt>
                <c:pt idx="285">
                  <c:v>6.7575757575757578</c:v>
                </c:pt>
                <c:pt idx="286">
                  <c:v>6.455172413793103</c:v>
                </c:pt>
                <c:pt idx="287">
                  <c:v>6.5</c:v>
                </c:pt>
                <c:pt idx="288">
                  <c:v>6.88</c:v>
                </c:pt>
                <c:pt idx="289">
                  <c:v>6.1825000000000001</c:v>
                </c:pt>
                <c:pt idx="290">
                  <c:v>6.1489361702127656</c:v>
                </c:pt>
                <c:pt idx="291">
                  <c:v>7.8101265822784809</c:v>
                </c:pt>
                <c:pt idx="292">
                  <c:v>6.21875</c:v>
                </c:pt>
                <c:pt idx="293">
                  <c:v>6.041666666666667</c:v>
                </c:pt>
                <c:pt idx="294">
                  <c:v>5.0476190476190474</c:v>
                </c:pt>
                <c:pt idx="295">
                  <c:v>5.7727272727272725</c:v>
                </c:pt>
                <c:pt idx="296">
                  <c:v>6.6055045871559637</c:v>
                </c:pt>
                <c:pt idx="297">
                  <c:v>7.2</c:v>
                </c:pt>
                <c:pt idx="298">
                  <c:v>5.1186440677966099</c:v>
                </c:pt>
                <c:pt idx="299">
                  <c:v>5.258064516129032</c:v>
                </c:pt>
                <c:pt idx="300">
                  <c:v>7</c:v>
                </c:pt>
                <c:pt idx="301">
                  <c:v>7.5</c:v>
                </c:pt>
                <c:pt idx="302">
                  <c:v>6.3571428571428568</c:v>
                </c:pt>
                <c:pt idx="303">
                  <c:v>6.25</c:v>
                </c:pt>
                <c:pt idx="304">
                  <c:v>6.833333333333333</c:v>
                </c:pt>
                <c:pt idx="305">
                  <c:v>8.3333333333333339</c:v>
                </c:pt>
              </c:numCache>
            </c:numRef>
          </c:xVal>
          <c:yVal>
            <c:numRef>
              <c:f>Sheet1!$G$2:$G$307</c:f>
              <c:numCache>
                <c:formatCode>0.00</c:formatCode>
                <c:ptCount val="306"/>
                <c:pt idx="0">
                  <c:v>8.08</c:v>
                </c:pt>
                <c:pt idx="1">
                  <c:v>7.0476190476190474</c:v>
                </c:pt>
                <c:pt idx="2">
                  <c:v>6.7647058823529411</c:v>
                </c:pt>
                <c:pt idx="3">
                  <c:v>7.9259259259259256</c:v>
                </c:pt>
                <c:pt idx="4">
                  <c:v>7.4545454545454541</c:v>
                </c:pt>
                <c:pt idx="5">
                  <c:v>6.5555555555555554</c:v>
                </c:pt>
                <c:pt idx="6">
                  <c:v>7.8717948717948714</c:v>
                </c:pt>
                <c:pt idx="7">
                  <c:v>7.2105263157894735</c:v>
                </c:pt>
                <c:pt idx="8">
                  <c:v>7.7142857142857144</c:v>
                </c:pt>
                <c:pt idx="9">
                  <c:v>6.7954545454545459</c:v>
                </c:pt>
                <c:pt idx="10">
                  <c:v>6.6</c:v>
                </c:pt>
                <c:pt idx="11">
                  <c:v>8.6428571428571423</c:v>
                </c:pt>
                <c:pt idx="12">
                  <c:v>7.957746478873239</c:v>
                </c:pt>
                <c:pt idx="13">
                  <c:v>6.9019607843137258</c:v>
                </c:pt>
                <c:pt idx="14">
                  <c:v>7.5909090909090908</c:v>
                </c:pt>
                <c:pt idx="15">
                  <c:v>8.304347826086957</c:v>
                </c:pt>
                <c:pt idx="16">
                  <c:v>7.2941176470588234</c:v>
                </c:pt>
                <c:pt idx="17">
                  <c:v>7.4444444444444446</c:v>
                </c:pt>
                <c:pt idx="18">
                  <c:v>8.5</c:v>
                </c:pt>
                <c:pt idx="19">
                  <c:v>8</c:v>
                </c:pt>
                <c:pt idx="20">
                  <c:v>7.166666666666667</c:v>
                </c:pt>
                <c:pt idx="21">
                  <c:v>7.214876033057851</c:v>
                </c:pt>
                <c:pt idx="22">
                  <c:v>5.75</c:v>
                </c:pt>
                <c:pt idx="23">
                  <c:v>7.7806451612903222</c:v>
                </c:pt>
                <c:pt idx="24">
                  <c:v>5.53125</c:v>
                </c:pt>
                <c:pt idx="25">
                  <c:v>6.4782608695652177</c:v>
                </c:pt>
                <c:pt idx="26">
                  <c:v>7.3317307692307692</c:v>
                </c:pt>
                <c:pt idx="27">
                  <c:v>8.0730337078651679</c:v>
                </c:pt>
                <c:pt idx="28">
                  <c:v>7.3939393939393936</c:v>
                </c:pt>
                <c:pt idx="29">
                  <c:v>9</c:v>
                </c:pt>
                <c:pt idx="30">
                  <c:v>7.3508771929824563</c:v>
                </c:pt>
                <c:pt idx="31">
                  <c:v>6.8695652173913047</c:v>
                </c:pt>
                <c:pt idx="32">
                  <c:v>7.3532110091743119</c:v>
                </c:pt>
                <c:pt idx="33">
                  <c:v>6.7162162162162158</c:v>
                </c:pt>
                <c:pt idx="34">
                  <c:v>7.957446808510638</c:v>
                </c:pt>
                <c:pt idx="35">
                  <c:v>7.4705882352941178</c:v>
                </c:pt>
                <c:pt idx="36">
                  <c:v>6</c:v>
                </c:pt>
                <c:pt idx="37">
                  <c:v>7.2833333333333332</c:v>
                </c:pt>
                <c:pt idx="38">
                  <c:v>6.6010928961748636</c:v>
                </c:pt>
                <c:pt idx="39">
                  <c:v>8.46875</c:v>
                </c:pt>
                <c:pt idx="40">
                  <c:v>8.427312775330396</c:v>
                </c:pt>
                <c:pt idx="41">
                  <c:v>5.6428571428571432</c:v>
                </c:pt>
                <c:pt idx="42">
                  <c:v>5.2</c:v>
                </c:pt>
                <c:pt idx="43">
                  <c:v>8.4318181818181817</c:v>
                </c:pt>
                <c:pt idx="44">
                  <c:v>6.5106382978723403</c:v>
                </c:pt>
                <c:pt idx="45">
                  <c:v>8.257142857142858</c:v>
                </c:pt>
                <c:pt idx="46">
                  <c:v>8.40625</c:v>
                </c:pt>
                <c:pt idx="47">
                  <c:v>8.196745562130177</c:v>
                </c:pt>
                <c:pt idx="48">
                  <c:v>7.384615384615385</c:v>
                </c:pt>
                <c:pt idx="49">
                  <c:v>7.9444444444444446</c:v>
                </c:pt>
                <c:pt idx="50">
                  <c:v>7.583333333333333</c:v>
                </c:pt>
                <c:pt idx="51">
                  <c:v>7.615384615384615</c:v>
                </c:pt>
                <c:pt idx="52">
                  <c:v>7.5531914893617023</c:v>
                </c:pt>
                <c:pt idx="53">
                  <c:v>#N/A</c:v>
                </c:pt>
                <c:pt idx="54">
                  <c:v>8.5409836065573774</c:v>
                </c:pt>
                <c:pt idx="55">
                  <c:v>8.8333333333333339</c:v>
                </c:pt>
                <c:pt idx="56">
                  <c:v>7.3191489361702127</c:v>
                </c:pt>
                <c:pt idx="57">
                  <c:v>7.0285714285714285</c:v>
                </c:pt>
                <c:pt idx="58">
                  <c:v>5.8571428571428568</c:v>
                </c:pt>
                <c:pt idx="59">
                  <c:v>7</c:v>
                </c:pt>
                <c:pt idx="60">
                  <c:v>7.9259259259259256</c:v>
                </c:pt>
                <c:pt idx="61">
                  <c:v>7.828125</c:v>
                </c:pt>
                <c:pt idx="62">
                  <c:v>6.896321070234114</c:v>
                </c:pt>
                <c:pt idx="63">
                  <c:v>8.2380952380952372</c:v>
                </c:pt>
                <c:pt idx="64">
                  <c:v>7.6857142857142859</c:v>
                </c:pt>
                <c:pt idx="65">
                  <c:v>8.1061571125265388</c:v>
                </c:pt>
                <c:pt idx="66">
                  <c:v>5.2666666666666666</c:v>
                </c:pt>
                <c:pt idx="67">
                  <c:v>8.4433497536945818</c:v>
                </c:pt>
                <c:pt idx="68">
                  <c:v>8.384615384615385</c:v>
                </c:pt>
                <c:pt idx="69">
                  <c:v>8.1875</c:v>
                </c:pt>
                <c:pt idx="70">
                  <c:v>7.7571428571428571</c:v>
                </c:pt>
                <c:pt idx="71">
                  <c:v>8.0729166666666661</c:v>
                </c:pt>
                <c:pt idx="72">
                  <c:v>7.4337349397590362</c:v>
                </c:pt>
                <c:pt idx="73">
                  <c:v>7.4285714285714288</c:v>
                </c:pt>
                <c:pt idx="74">
                  <c:v>7.1818181818181817</c:v>
                </c:pt>
                <c:pt idx="75">
                  <c:v>5.6460176991150446</c:v>
                </c:pt>
                <c:pt idx="76">
                  <c:v>6.2857142857142856</c:v>
                </c:pt>
                <c:pt idx="77">
                  <c:v>7.0789473684210522</c:v>
                </c:pt>
                <c:pt idx="78">
                  <c:v>8.5227272727272734</c:v>
                </c:pt>
                <c:pt idx="79">
                  <c:v>7.0183486238532113</c:v>
                </c:pt>
                <c:pt idx="80">
                  <c:v>7.6206896551724137</c:v>
                </c:pt>
                <c:pt idx="81">
                  <c:v>5.8235294117647056</c:v>
                </c:pt>
                <c:pt idx="82">
                  <c:v>8.101694915254237</c:v>
                </c:pt>
                <c:pt idx="83">
                  <c:v>7.2105263157894735</c:v>
                </c:pt>
                <c:pt idx="84">
                  <c:v>7.5777777777777775</c:v>
                </c:pt>
                <c:pt idx="85">
                  <c:v>7.7962085308056874</c:v>
                </c:pt>
                <c:pt idx="86">
                  <c:v>6.7777777777777777</c:v>
                </c:pt>
                <c:pt idx="87">
                  <c:v>5.333333333333333</c:v>
                </c:pt>
                <c:pt idx="88">
                  <c:v>9.1666666666666661</c:v>
                </c:pt>
                <c:pt idx="89">
                  <c:v>7.8</c:v>
                </c:pt>
                <c:pt idx="90">
                  <c:v>7.247311827956989</c:v>
                </c:pt>
                <c:pt idx="91">
                  <c:v>7.7777777777777777</c:v>
                </c:pt>
                <c:pt idx="92">
                  <c:v>8.7368421052631575</c:v>
                </c:pt>
                <c:pt idx="93">
                  <c:v>6.6904761904761907</c:v>
                </c:pt>
                <c:pt idx="94">
                  <c:v>4.2820512820512819</c:v>
                </c:pt>
                <c:pt idx="95">
                  <c:v>7.6842105263157894</c:v>
                </c:pt>
                <c:pt idx="96">
                  <c:v>6.6603773584905657</c:v>
                </c:pt>
                <c:pt idx="97">
                  <c:v>7.4117647058823533</c:v>
                </c:pt>
                <c:pt idx="98">
                  <c:v>7.0735294117647056</c:v>
                </c:pt>
                <c:pt idx="99">
                  <c:v>7.6315789473684212</c:v>
                </c:pt>
                <c:pt idx="100">
                  <c:v>6.0540540540540544</c:v>
                </c:pt>
                <c:pt idx="101">
                  <c:v>8.9499999999999993</c:v>
                </c:pt>
                <c:pt idx="102">
                  <c:v>7.8095238095238093</c:v>
                </c:pt>
                <c:pt idx="103">
                  <c:v>5.6410256410256414</c:v>
                </c:pt>
                <c:pt idx="104">
                  <c:v>8.2028985507246368</c:v>
                </c:pt>
                <c:pt idx="105">
                  <c:v>7.3274336283185839</c:v>
                </c:pt>
                <c:pt idx="106">
                  <c:v>7.2285714285714286</c:v>
                </c:pt>
                <c:pt idx="107">
                  <c:v>6.3913043478260869</c:v>
                </c:pt>
                <c:pt idx="108">
                  <c:v>7.0975609756097562</c:v>
                </c:pt>
                <c:pt idx="109">
                  <c:v>6.6428571428571432</c:v>
                </c:pt>
                <c:pt idx="110">
                  <c:v>8.6</c:v>
                </c:pt>
                <c:pt idx="111">
                  <c:v>9.6666666666666661</c:v>
                </c:pt>
                <c:pt idx="112">
                  <c:v>5.1621621621621623</c:v>
                </c:pt>
                <c:pt idx="113">
                  <c:v>7.1102362204724407</c:v>
                </c:pt>
                <c:pt idx="114">
                  <c:v>7.8717948717948714</c:v>
                </c:pt>
                <c:pt idx="115">
                  <c:v>6.8224299065420562</c:v>
                </c:pt>
                <c:pt idx="116">
                  <c:v>8.1951219512195124</c:v>
                </c:pt>
                <c:pt idx="117">
                  <c:v>7.6923076923076925</c:v>
                </c:pt>
                <c:pt idx="118">
                  <c:v>7.2318840579710146</c:v>
                </c:pt>
                <c:pt idx="119">
                  <c:v>6.8888888888888893</c:v>
                </c:pt>
                <c:pt idx="120">
                  <c:v>5</c:v>
                </c:pt>
                <c:pt idx="121">
                  <c:v>7.4883720930232558</c:v>
                </c:pt>
                <c:pt idx="122">
                  <c:v>5.6511627906976747</c:v>
                </c:pt>
                <c:pt idx="123">
                  <c:v>7.9130434782608692</c:v>
                </c:pt>
                <c:pt idx="124">
                  <c:v>8</c:v>
                </c:pt>
                <c:pt idx="125">
                  <c:v>8.5</c:v>
                </c:pt>
                <c:pt idx="126">
                  <c:v>6.0606060606060606</c:v>
                </c:pt>
                <c:pt idx="127">
                  <c:v>7.2333333333333334</c:v>
                </c:pt>
                <c:pt idx="128">
                  <c:v>7.5144927536231885</c:v>
                </c:pt>
                <c:pt idx="129">
                  <c:v>6.1111111111111107</c:v>
                </c:pt>
                <c:pt idx="130">
                  <c:v>6.117647058823529</c:v>
                </c:pt>
                <c:pt idx="131">
                  <c:v>8.2962962962962958</c:v>
                </c:pt>
                <c:pt idx="132">
                  <c:v>8.125</c:v>
                </c:pt>
                <c:pt idx="133">
                  <c:v>6.666666666666667</c:v>
                </c:pt>
                <c:pt idx="134">
                  <c:v>8.3614457831325293</c:v>
                </c:pt>
                <c:pt idx="135">
                  <c:v>8.0655737704918025</c:v>
                </c:pt>
                <c:pt idx="136">
                  <c:v>7.873239436619718</c:v>
                </c:pt>
                <c:pt idx="137">
                  <c:v>8.1023622047244093</c:v>
                </c:pt>
                <c:pt idx="138">
                  <c:v>7.2</c:v>
                </c:pt>
                <c:pt idx="139">
                  <c:v>6.34</c:v>
                </c:pt>
                <c:pt idx="140">
                  <c:v>7.3658536585365857</c:v>
                </c:pt>
                <c:pt idx="141">
                  <c:v>8.1999999999999993</c:v>
                </c:pt>
                <c:pt idx="142">
                  <c:v>7.7777777777777777</c:v>
                </c:pt>
                <c:pt idx="143">
                  <c:v>6.4</c:v>
                </c:pt>
                <c:pt idx="144">
                  <c:v>8.1428571428571423</c:v>
                </c:pt>
                <c:pt idx="145">
                  <c:v>6.5625</c:v>
                </c:pt>
                <c:pt idx="146">
                  <c:v>7.0384615384615383</c:v>
                </c:pt>
                <c:pt idx="147">
                  <c:v>5.0454545454545459</c:v>
                </c:pt>
                <c:pt idx="148">
                  <c:v>7.270833333333333</c:v>
                </c:pt>
                <c:pt idx="149">
                  <c:v>6.6421052631578945</c:v>
                </c:pt>
                <c:pt idx="150">
                  <c:v>8.126760563380282</c:v>
                </c:pt>
                <c:pt idx="151">
                  <c:v>8.7619047619047628</c:v>
                </c:pt>
                <c:pt idx="152">
                  <c:v>5.8857142857142861</c:v>
                </c:pt>
                <c:pt idx="153">
                  <c:v>7.955223880597015</c:v>
                </c:pt>
                <c:pt idx="154">
                  <c:v>9.3333333333333339</c:v>
                </c:pt>
                <c:pt idx="155">
                  <c:v>8.6031746031746028</c:v>
                </c:pt>
                <c:pt idx="156">
                  <c:v>5.333333333333333</c:v>
                </c:pt>
                <c:pt idx="157">
                  <c:v>9.4137931034482758</c:v>
                </c:pt>
                <c:pt idx="158">
                  <c:v>8.375</c:v>
                </c:pt>
                <c:pt idx="159">
                  <c:v>4.4516129032258061</c:v>
                </c:pt>
                <c:pt idx="160">
                  <c:v>7.4886363636363633</c:v>
                </c:pt>
                <c:pt idx="161">
                  <c:v>6.8636363636363633</c:v>
                </c:pt>
                <c:pt idx="162">
                  <c:v>6.024390243902439</c:v>
                </c:pt>
                <c:pt idx="163">
                  <c:v>6.625</c:v>
                </c:pt>
                <c:pt idx="164">
                  <c:v>7.6</c:v>
                </c:pt>
                <c:pt idx="165">
                  <c:v>6.3877551020408161</c:v>
                </c:pt>
                <c:pt idx="166">
                  <c:v>6.4666666666666668</c:v>
                </c:pt>
                <c:pt idx="167">
                  <c:v>6.4459459459459456</c:v>
                </c:pt>
                <c:pt idx="168">
                  <c:v>7.4444444444444446</c:v>
                </c:pt>
                <c:pt idx="169">
                  <c:v>7.5858585858585856</c:v>
                </c:pt>
                <c:pt idx="170">
                  <c:v>7.6923076923076925</c:v>
                </c:pt>
                <c:pt idx="171">
                  <c:v>5.645833333333333</c:v>
                </c:pt>
                <c:pt idx="172">
                  <c:v>6.6164383561643838</c:v>
                </c:pt>
                <c:pt idx="173">
                  <c:v>7.048</c:v>
                </c:pt>
                <c:pt idx="174">
                  <c:v>6.882352941176471</c:v>
                </c:pt>
                <c:pt idx="175">
                  <c:v>8.695652173913043</c:v>
                </c:pt>
                <c:pt idx="176">
                  <c:v>6.333333333333333</c:v>
                </c:pt>
                <c:pt idx="177">
                  <c:v>7.05</c:v>
                </c:pt>
                <c:pt idx="178">
                  <c:v>8.2173913043478262</c:v>
                </c:pt>
                <c:pt idx="179">
                  <c:v>7.375</c:v>
                </c:pt>
                <c:pt idx="180">
                  <c:v>6.6538461538461542</c:v>
                </c:pt>
                <c:pt idx="181">
                  <c:v>6.625</c:v>
                </c:pt>
                <c:pt idx="182">
                  <c:v>7.3491379310344831</c:v>
                </c:pt>
                <c:pt idx="183">
                  <c:v>8.9333333333333336</c:v>
                </c:pt>
                <c:pt idx="184">
                  <c:v>7.1764705882352944</c:v>
                </c:pt>
                <c:pt idx="185">
                  <c:v>5.5714285714285712</c:v>
                </c:pt>
                <c:pt idx="186">
                  <c:v>7.217821782178218</c:v>
                </c:pt>
                <c:pt idx="187">
                  <c:v>8</c:v>
                </c:pt>
                <c:pt idx="188">
                  <c:v>7.1842105263157894</c:v>
                </c:pt>
                <c:pt idx="189">
                  <c:v>6.9777777777777779</c:v>
                </c:pt>
                <c:pt idx="190">
                  <c:v>8.11049723756906</c:v>
                </c:pt>
                <c:pt idx="191">
                  <c:v>8.1999999999999993</c:v>
                </c:pt>
                <c:pt idx="192">
                  <c:v>7.958333333333333</c:v>
                </c:pt>
                <c:pt idx="193">
                  <c:v>8.1590909090909083</c:v>
                </c:pt>
                <c:pt idx="194">
                  <c:v>8.1818181818181817</c:v>
                </c:pt>
                <c:pt idx="195">
                  <c:v>8.7328767123287676</c:v>
                </c:pt>
                <c:pt idx="196">
                  <c:v>7.7241379310344831</c:v>
                </c:pt>
                <c:pt idx="197">
                  <c:v>8.4367816091954015</c:v>
                </c:pt>
                <c:pt idx="198">
                  <c:v>7.1111111111111107</c:v>
                </c:pt>
                <c:pt idx="199">
                  <c:v>6.7878787878787881</c:v>
                </c:pt>
                <c:pt idx="200">
                  <c:v>7.4255319148936172</c:v>
                </c:pt>
                <c:pt idx="201">
                  <c:v>7.9803921568627452</c:v>
                </c:pt>
                <c:pt idx="202">
                  <c:v>6.5250000000000004</c:v>
                </c:pt>
                <c:pt idx="203">
                  <c:v>7.7173913043478262</c:v>
                </c:pt>
                <c:pt idx="204">
                  <c:v>6.8181818181818183</c:v>
                </c:pt>
                <c:pt idx="205">
                  <c:v>8.2560000000000002</c:v>
                </c:pt>
                <c:pt idx="206">
                  <c:v>8.1071428571428577</c:v>
                </c:pt>
                <c:pt idx="207">
                  <c:v>7.0975609756097562</c:v>
                </c:pt>
                <c:pt idx="208">
                  <c:v>8.3181818181818183</c:v>
                </c:pt>
                <c:pt idx="209">
                  <c:v>8.7692307692307701</c:v>
                </c:pt>
                <c:pt idx="210">
                  <c:v>6.6938775510204085</c:v>
                </c:pt>
                <c:pt idx="211">
                  <c:v>6.8771929824561404</c:v>
                </c:pt>
                <c:pt idx="212">
                  <c:v>4.75</c:v>
                </c:pt>
                <c:pt idx="213">
                  <c:v>6.64</c:v>
                </c:pt>
                <c:pt idx="214">
                  <c:v>7.6811594202898554</c:v>
                </c:pt>
                <c:pt idx="215">
                  <c:v>6.9836065573770494</c:v>
                </c:pt>
                <c:pt idx="216">
                  <c:v>7.4318181818181817</c:v>
                </c:pt>
                <c:pt idx="217">
                  <c:v>6.9411764705882355</c:v>
                </c:pt>
                <c:pt idx="218">
                  <c:v>6.9647058823529413</c:v>
                </c:pt>
                <c:pt idx="219">
                  <c:v>6.1764705882352944</c:v>
                </c:pt>
                <c:pt idx="220">
                  <c:v>7.5625</c:v>
                </c:pt>
                <c:pt idx="221">
                  <c:v>7.875</c:v>
                </c:pt>
                <c:pt idx="222">
                  <c:v>8.4</c:v>
                </c:pt>
                <c:pt idx="223">
                  <c:v>7.8293650793650791</c:v>
                </c:pt>
                <c:pt idx="224">
                  <c:v>6</c:v>
                </c:pt>
                <c:pt idx="225">
                  <c:v>7.4</c:v>
                </c:pt>
                <c:pt idx="226">
                  <c:v>7.822222222222222</c:v>
                </c:pt>
                <c:pt idx="227">
                  <c:v>6.8014705882352944</c:v>
                </c:pt>
                <c:pt idx="228">
                  <c:v>8.5833333333333339</c:v>
                </c:pt>
                <c:pt idx="229">
                  <c:v>8.384615384615385</c:v>
                </c:pt>
                <c:pt idx="230">
                  <c:v>7.9142857142857146</c:v>
                </c:pt>
                <c:pt idx="231">
                  <c:v>8.235294117647058</c:v>
                </c:pt>
                <c:pt idx="232">
                  <c:v>7.3986486486486482</c:v>
                </c:pt>
                <c:pt idx="233">
                  <c:v>7.3571428571428568</c:v>
                </c:pt>
                <c:pt idx="234">
                  <c:v>6.4838709677419351</c:v>
                </c:pt>
                <c:pt idx="235">
                  <c:v>7.583333333333333</c:v>
                </c:pt>
                <c:pt idx="236">
                  <c:v>5.2424242424242422</c:v>
                </c:pt>
                <c:pt idx="237">
                  <c:v>6.7162162162162158</c:v>
                </c:pt>
                <c:pt idx="238">
                  <c:v>7.2380952380952381</c:v>
                </c:pt>
                <c:pt idx="239">
                  <c:v>7.6111111111111107</c:v>
                </c:pt>
                <c:pt idx="240">
                  <c:v>8.6999999999999993</c:v>
                </c:pt>
                <c:pt idx="241">
                  <c:v>7.2857142857142856</c:v>
                </c:pt>
                <c:pt idx="242">
                  <c:v>6.1694599627560525</c:v>
                </c:pt>
                <c:pt idx="243">
                  <c:v>7.7692307692307692</c:v>
                </c:pt>
                <c:pt idx="244">
                  <c:v>7.2</c:v>
                </c:pt>
                <c:pt idx="245">
                  <c:v>7.44</c:v>
                </c:pt>
                <c:pt idx="246">
                  <c:v>7.1298701298701301</c:v>
                </c:pt>
                <c:pt idx="247">
                  <c:v>7.1304347826086953</c:v>
                </c:pt>
                <c:pt idx="248">
                  <c:v>8.070422535211268</c:v>
                </c:pt>
                <c:pt idx="249">
                  <c:v>7.0555555555555554</c:v>
                </c:pt>
                <c:pt idx="250">
                  <c:v>8.1955128205128212</c:v>
                </c:pt>
                <c:pt idx="251">
                  <c:v>7.140625</c:v>
                </c:pt>
                <c:pt idx="252">
                  <c:v>7.833333333333333</c:v>
                </c:pt>
                <c:pt idx="253">
                  <c:v>8.5</c:v>
                </c:pt>
                <c:pt idx="254">
                  <c:v>6.84375</c:v>
                </c:pt>
                <c:pt idx="255">
                  <c:v>7.0909090909090908</c:v>
                </c:pt>
                <c:pt idx="256">
                  <c:v>6.52</c:v>
                </c:pt>
                <c:pt idx="257">
                  <c:v>7.8</c:v>
                </c:pt>
                <c:pt idx="258">
                  <c:v>8.3666666666666671</c:v>
                </c:pt>
                <c:pt idx="259">
                  <c:v>8.625</c:v>
                </c:pt>
                <c:pt idx="260">
                  <c:v>8.08</c:v>
                </c:pt>
                <c:pt idx="261">
                  <c:v>7.7380952380952381</c:v>
                </c:pt>
                <c:pt idx="262">
                  <c:v>8.4</c:v>
                </c:pt>
                <c:pt idx="263">
                  <c:v>8.5606060606060606</c:v>
                </c:pt>
                <c:pt idx="264">
                  <c:v>6.4724770642201834</c:v>
                </c:pt>
                <c:pt idx="265">
                  <c:v>7.6875</c:v>
                </c:pt>
                <c:pt idx="266">
                  <c:v>7.9722222222222223</c:v>
                </c:pt>
                <c:pt idx="267">
                  <c:v>8.0158730158730158</c:v>
                </c:pt>
                <c:pt idx="268">
                  <c:v>7.86</c:v>
                </c:pt>
                <c:pt idx="269">
                  <c:v>8.1764705882352935</c:v>
                </c:pt>
                <c:pt idx="270">
                  <c:v>6.8030303030303028</c:v>
                </c:pt>
                <c:pt idx="271">
                  <c:v>5.1617647058823533</c:v>
                </c:pt>
                <c:pt idx="272">
                  <c:v>7.5652173913043477</c:v>
                </c:pt>
                <c:pt idx="273">
                  <c:v>8</c:v>
                </c:pt>
                <c:pt idx="274">
                  <c:v>7.524193548387097</c:v>
                </c:pt>
                <c:pt idx="275">
                  <c:v>8.7894736842105257</c:v>
                </c:pt>
                <c:pt idx="276">
                  <c:v>6.6808510638297873</c:v>
                </c:pt>
                <c:pt idx="277">
                  <c:v>8.4047619047619051</c:v>
                </c:pt>
                <c:pt idx="278">
                  <c:v>6.9275362318840576</c:v>
                </c:pt>
                <c:pt idx="279">
                  <c:v>6.166666666666667</c:v>
                </c:pt>
                <c:pt idx="280">
                  <c:v>7.7058823529411766</c:v>
                </c:pt>
                <c:pt idx="281">
                  <c:v>4.5</c:v>
                </c:pt>
                <c:pt idx="282">
                  <c:v>6.1162790697674421</c:v>
                </c:pt>
                <c:pt idx="283">
                  <c:v>4.882352941176471</c:v>
                </c:pt>
                <c:pt idx="284">
                  <c:v>7</c:v>
                </c:pt>
                <c:pt idx="285">
                  <c:v>7.8181818181818183</c:v>
                </c:pt>
                <c:pt idx="286">
                  <c:v>7.3218390804597702</c:v>
                </c:pt>
                <c:pt idx="287">
                  <c:v>7.9302325581395348</c:v>
                </c:pt>
                <c:pt idx="288">
                  <c:v>7.6235294117647054</c:v>
                </c:pt>
                <c:pt idx="289">
                  <c:v>6.7995689655172411</c:v>
                </c:pt>
                <c:pt idx="290">
                  <c:v>6.8039215686274508</c:v>
                </c:pt>
                <c:pt idx="291">
                  <c:v>7.4258675078864353</c:v>
                </c:pt>
                <c:pt idx="292">
                  <c:v>7.2121212121212119</c:v>
                </c:pt>
                <c:pt idx="293">
                  <c:v>7.416666666666667</c:v>
                </c:pt>
                <c:pt idx="294">
                  <c:v>7.1851851851851851</c:v>
                </c:pt>
                <c:pt idx="295">
                  <c:v>6.4347826086956523</c:v>
                </c:pt>
                <c:pt idx="296">
                  <c:v>7.5344827586206895</c:v>
                </c:pt>
                <c:pt idx="297">
                  <c:v>8</c:v>
                </c:pt>
                <c:pt idx="298">
                  <c:v>5.5</c:v>
                </c:pt>
                <c:pt idx="299">
                  <c:v>6.1081081081081079</c:v>
                </c:pt>
                <c:pt idx="300">
                  <c:v>7.666666666666667</c:v>
                </c:pt>
                <c:pt idx="301">
                  <c:v>8.125</c:v>
                </c:pt>
                <c:pt idx="302">
                  <c:v>7</c:v>
                </c:pt>
                <c:pt idx="303">
                  <c:v>6.75</c:v>
                </c:pt>
                <c:pt idx="304">
                  <c:v>7.4666666666666668</c:v>
                </c:pt>
                <c:pt idx="305">
                  <c:v>8.806451612903226</c:v>
                </c:pt>
              </c:numCache>
            </c:numRef>
          </c:yVal>
          <c:smooth val="0"/>
        </c:ser>
        <c:dLbls>
          <c:showLegendKey val="0"/>
          <c:showVal val="0"/>
          <c:showCatName val="0"/>
          <c:showSerName val="0"/>
          <c:showPercent val="0"/>
          <c:showBubbleSize val="0"/>
        </c:dLbls>
        <c:axId val="623571672"/>
        <c:axId val="615523504"/>
      </c:scatterChart>
      <c:valAx>
        <c:axId val="623571672"/>
        <c:scaling>
          <c:orientation val="minMax"/>
          <c:min val="4"/>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dirty="0"/>
                  <a:t>IT Innovation Leadership</a:t>
                </a:r>
              </a:p>
              <a:p>
                <a:pPr>
                  <a:defRPr/>
                </a:pPr>
                <a:r>
                  <a:rPr lang="en-CA" sz="1200" dirty="0" smtClean="0"/>
                  <a:t>Info-Tech’s CIO </a:t>
                </a:r>
                <a:r>
                  <a:rPr lang="en-CA" sz="1200" dirty="0"/>
                  <a:t>Business</a:t>
                </a:r>
                <a:r>
                  <a:rPr lang="en-CA" sz="1200" baseline="0" dirty="0"/>
                  <a:t> </a:t>
                </a:r>
                <a:r>
                  <a:rPr lang="en-CA" sz="1200" baseline="0" dirty="0" smtClean="0"/>
                  <a:t>Vision, </a:t>
                </a:r>
                <a:r>
                  <a:rPr lang="en-CA" sz="1200" b="0" i="1" u="none" strike="noStrike" baseline="0" dirty="0" smtClean="0">
                    <a:effectLst/>
                  </a:rPr>
                  <a:t>N=305</a:t>
                </a:r>
                <a:r>
                  <a:rPr lang="en-CA" sz="1200" b="0" i="0" u="none" strike="noStrike" baseline="0" dirty="0" smtClean="0">
                    <a:effectLst/>
                  </a:rPr>
                  <a:t> </a:t>
                </a:r>
                <a:endParaRPr lang="en-CA" sz="12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523504"/>
        <c:crosses val="autoZero"/>
        <c:crossBetween val="midCat"/>
      </c:valAx>
      <c:valAx>
        <c:axId val="615523504"/>
        <c:scaling>
          <c:orientation val="minMax"/>
          <c:min val="4"/>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200" dirty="0" smtClean="0"/>
                  <a:t>Satisfaction with IT</a:t>
                </a:r>
                <a:endParaRPr lang="en-CA" sz="1200" dirty="0"/>
              </a:p>
            </c:rich>
          </c:tx>
          <c:layout>
            <c:manualLayout>
              <c:xMode val="edge"/>
              <c:yMode val="edge"/>
              <c:x val="1.804852780148325E-2"/>
              <c:y val="0.2488056763837315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3571672"/>
        <c:crosses val="autoZero"/>
        <c:crossBetween val="midCat"/>
      </c:valAx>
      <c:spPr>
        <a:noFill/>
        <a:ln>
          <a:noFill/>
        </a:ln>
        <a:effectLst/>
      </c:spPr>
    </c:plotArea>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CA"/>
              <a:t>Sales by Device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Sheet1!$F$4</c:f>
              <c:strCache>
                <c:ptCount val="1"/>
                <c:pt idx="0">
                  <c:v>PC</c:v>
                </c:pt>
              </c:strCache>
            </c:strRef>
          </c:tx>
          <c:spPr>
            <a:ln w="38100" cap="rnd">
              <a:solidFill>
                <a:srgbClr val="7CADD4"/>
              </a:solidFill>
              <a:round/>
            </a:ln>
            <a:effectLst/>
          </c:spPr>
          <c:marker>
            <c:symbol val="square"/>
            <c:size val="5"/>
            <c:spPr>
              <a:solidFill>
                <a:schemeClr val="tx1"/>
              </a:solidFill>
              <a:ln w="9525">
                <a:noFill/>
              </a:ln>
              <a:effectLst/>
            </c:spPr>
          </c:marker>
          <c:cat>
            <c:numRef>
              <c:f>Sheet1!$E$5:$E$10</c:f>
              <c:numCache>
                <c:formatCode>General</c:formatCode>
                <c:ptCount val="6"/>
                <c:pt idx="0">
                  <c:v>2010</c:v>
                </c:pt>
                <c:pt idx="1">
                  <c:v>2011</c:v>
                </c:pt>
                <c:pt idx="2">
                  <c:v>2012</c:v>
                </c:pt>
                <c:pt idx="3">
                  <c:v>2013</c:v>
                </c:pt>
                <c:pt idx="4">
                  <c:v>2014</c:v>
                </c:pt>
                <c:pt idx="5">
                  <c:v>2015</c:v>
                </c:pt>
              </c:numCache>
            </c:numRef>
          </c:cat>
          <c:val>
            <c:numRef>
              <c:f>Sheet1!$F$5:$F$10</c:f>
              <c:numCache>
                <c:formatCode>General</c:formatCode>
                <c:ptCount val="6"/>
                <c:pt idx="0">
                  <c:v>358</c:v>
                </c:pt>
                <c:pt idx="1">
                  <c:v>364</c:v>
                </c:pt>
                <c:pt idx="2">
                  <c:v>349</c:v>
                </c:pt>
                <c:pt idx="3">
                  <c:v>315</c:v>
                </c:pt>
                <c:pt idx="4">
                  <c:v>308</c:v>
                </c:pt>
                <c:pt idx="5">
                  <c:v>276</c:v>
                </c:pt>
              </c:numCache>
            </c:numRef>
          </c:val>
          <c:smooth val="0"/>
        </c:ser>
        <c:ser>
          <c:idx val="1"/>
          <c:order val="1"/>
          <c:tx>
            <c:strRef>
              <c:f>Sheet1!$G$4</c:f>
              <c:strCache>
                <c:ptCount val="1"/>
                <c:pt idx="0">
                  <c:v>Smartphone</c:v>
                </c:pt>
              </c:strCache>
            </c:strRef>
          </c:tx>
          <c:spPr>
            <a:ln w="38100" cap="rnd">
              <a:solidFill>
                <a:srgbClr val="E8C770"/>
              </a:solidFill>
              <a:round/>
            </a:ln>
            <a:effectLst/>
          </c:spPr>
          <c:marker>
            <c:symbol val="triangle"/>
            <c:size val="5"/>
            <c:spPr>
              <a:solidFill>
                <a:schemeClr val="tx1"/>
              </a:solidFill>
              <a:ln w="9525">
                <a:noFill/>
              </a:ln>
              <a:effectLst/>
            </c:spPr>
          </c:marker>
          <c:cat>
            <c:numRef>
              <c:f>Sheet1!$E$5:$E$10</c:f>
              <c:numCache>
                <c:formatCode>General</c:formatCode>
                <c:ptCount val="6"/>
                <c:pt idx="0">
                  <c:v>2010</c:v>
                </c:pt>
                <c:pt idx="1">
                  <c:v>2011</c:v>
                </c:pt>
                <c:pt idx="2">
                  <c:v>2012</c:v>
                </c:pt>
                <c:pt idx="3">
                  <c:v>2013</c:v>
                </c:pt>
                <c:pt idx="4">
                  <c:v>2014</c:v>
                </c:pt>
                <c:pt idx="5">
                  <c:v>2015</c:v>
                </c:pt>
              </c:numCache>
            </c:numRef>
          </c:cat>
          <c:val>
            <c:numRef>
              <c:f>Sheet1!$G$5:$G$10</c:f>
              <c:numCache>
                <c:formatCode>General</c:formatCode>
                <c:ptCount val="6"/>
                <c:pt idx="0">
                  <c:v>297</c:v>
                </c:pt>
                <c:pt idx="1">
                  <c:v>472</c:v>
                </c:pt>
                <c:pt idx="2">
                  <c:v>680</c:v>
                </c:pt>
                <c:pt idx="3">
                  <c:v>970</c:v>
                </c:pt>
                <c:pt idx="4">
                  <c:v>1245</c:v>
                </c:pt>
                <c:pt idx="5">
                  <c:v>1424</c:v>
                </c:pt>
              </c:numCache>
            </c:numRef>
          </c:val>
          <c:smooth val="0"/>
        </c:ser>
        <c:ser>
          <c:idx val="2"/>
          <c:order val="2"/>
          <c:tx>
            <c:strRef>
              <c:f>Sheet1!$H$4</c:f>
              <c:strCache>
                <c:ptCount val="1"/>
                <c:pt idx="0">
                  <c:v>Tablet</c:v>
                </c:pt>
              </c:strCache>
            </c:strRef>
          </c:tx>
          <c:spPr>
            <a:ln w="38100" cap="rnd">
              <a:solidFill>
                <a:srgbClr val="A24130">
                  <a:alpha val="90000"/>
                </a:srgbClr>
              </a:solidFill>
              <a:round/>
            </a:ln>
            <a:effectLst/>
          </c:spPr>
          <c:marker>
            <c:symbol val="circle"/>
            <c:size val="5"/>
            <c:spPr>
              <a:solidFill>
                <a:schemeClr val="tx1"/>
              </a:solidFill>
              <a:ln w="9525">
                <a:noFill/>
              </a:ln>
              <a:effectLst/>
            </c:spPr>
          </c:marker>
          <c:cat>
            <c:numRef>
              <c:f>Sheet1!$E$5:$E$10</c:f>
              <c:numCache>
                <c:formatCode>General</c:formatCode>
                <c:ptCount val="6"/>
                <c:pt idx="0">
                  <c:v>2010</c:v>
                </c:pt>
                <c:pt idx="1">
                  <c:v>2011</c:v>
                </c:pt>
                <c:pt idx="2">
                  <c:v>2012</c:v>
                </c:pt>
                <c:pt idx="3">
                  <c:v>2013</c:v>
                </c:pt>
                <c:pt idx="4">
                  <c:v>2014</c:v>
                </c:pt>
                <c:pt idx="5">
                  <c:v>2015</c:v>
                </c:pt>
              </c:numCache>
            </c:numRef>
          </c:cat>
          <c:val>
            <c:numRef>
              <c:f>Sheet1!$H$5:$H$10</c:f>
              <c:numCache>
                <c:formatCode>General</c:formatCode>
                <c:ptCount val="6"/>
                <c:pt idx="1">
                  <c:v>71</c:v>
                </c:pt>
                <c:pt idx="2">
                  <c:v>143</c:v>
                </c:pt>
                <c:pt idx="3">
                  <c:v>220</c:v>
                </c:pt>
                <c:pt idx="4">
                  <c:v>230</c:v>
                </c:pt>
                <c:pt idx="5">
                  <c:v>205</c:v>
                </c:pt>
              </c:numCache>
            </c:numRef>
          </c:val>
          <c:smooth val="0"/>
        </c:ser>
        <c:dLbls>
          <c:showLegendKey val="0"/>
          <c:showVal val="0"/>
          <c:showCatName val="0"/>
          <c:showSerName val="0"/>
          <c:showPercent val="0"/>
          <c:showBubbleSize val="0"/>
        </c:dLbls>
        <c:marker val="1"/>
        <c:smooth val="0"/>
        <c:axId val="188180424"/>
        <c:axId val="188180816"/>
      </c:lineChart>
      <c:catAx>
        <c:axId val="1881804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a:t>Device Type</a:t>
                </a:r>
              </a:p>
            </c:rich>
          </c:tx>
          <c:layout>
            <c:manualLayout>
              <c:xMode val="edge"/>
              <c:yMode val="edge"/>
              <c:x val="0.42804177602799648"/>
              <c:y val="0.817363298337707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8180816"/>
        <c:crosses val="autoZero"/>
        <c:auto val="1"/>
        <c:lblAlgn val="ctr"/>
        <c:lblOffset val="100"/>
        <c:noMultiLvlLbl val="0"/>
      </c:catAx>
      <c:valAx>
        <c:axId val="188180816"/>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CA"/>
                  <a:t>Sales (Millions of Units)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8180424"/>
        <c:crosses val="autoZero"/>
        <c:crossBetween val="between"/>
        <c:majorUnit val="2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solidFill>
        <a:schemeClr val="tx1"/>
      </a:solid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BAF96-BB53-4F8F-A84B-53E61D8B172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CA"/>
        </a:p>
      </dgm:t>
    </dgm:pt>
    <dgm:pt modelId="{C82BB4BF-B012-4B54-A663-90696760090B}">
      <dgm:prSet phldrT="[Text]" custT="1"/>
      <dgm:spPr/>
      <dgm:t>
        <a:bodyPr/>
        <a:lstStyle/>
        <a:p>
          <a:r>
            <a:rPr lang="en-CA" sz="6000" dirty="0" smtClean="0">
              <a:solidFill>
                <a:schemeClr val="bg1"/>
              </a:solidFill>
            </a:rPr>
            <a:t>70</a:t>
          </a:r>
          <a:endParaRPr lang="en-CA" sz="6000" dirty="0">
            <a:solidFill>
              <a:schemeClr val="bg1"/>
            </a:solidFill>
          </a:endParaRPr>
        </a:p>
      </dgm:t>
    </dgm:pt>
    <dgm:pt modelId="{30885E04-A957-45C8-83EE-EE5296DD0ADA}" type="parTrans" cxnId="{89B8F46B-D5CF-4F3E-A853-4FA8E6BDD088}">
      <dgm:prSet/>
      <dgm:spPr/>
      <dgm:t>
        <a:bodyPr/>
        <a:lstStyle/>
        <a:p>
          <a:endParaRPr lang="en-CA">
            <a:solidFill>
              <a:schemeClr val="bg1"/>
            </a:solidFill>
          </a:endParaRPr>
        </a:p>
      </dgm:t>
    </dgm:pt>
    <dgm:pt modelId="{5FE6B536-D072-4313-8294-BB36D1CBFCC3}" type="sibTrans" cxnId="{89B8F46B-D5CF-4F3E-A853-4FA8E6BDD088}">
      <dgm:prSet/>
      <dgm:spPr/>
      <dgm:t>
        <a:bodyPr/>
        <a:lstStyle/>
        <a:p>
          <a:endParaRPr lang="en-CA">
            <a:solidFill>
              <a:schemeClr val="bg1"/>
            </a:solidFill>
          </a:endParaRPr>
        </a:p>
      </dgm:t>
    </dgm:pt>
    <dgm:pt modelId="{C9FA7518-2E74-494F-9330-080F81789941}">
      <dgm:prSet phldrT="[Text]" custT="1"/>
      <dgm:spPr/>
      <dgm:t>
        <a:bodyPr/>
        <a:lstStyle/>
        <a:p>
          <a:r>
            <a:rPr lang="en-CA" sz="6000" dirty="0" smtClean="0">
              <a:solidFill>
                <a:schemeClr val="bg1"/>
              </a:solidFill>
            </a:rPr>
            <a:t>20</a:t>
          </a:r>
          <a:endParaRPr lang="en-CA" sz="6000" dirty="0">
            <a:solidFill>
              <a:schemeClr val="bg1"/>
            </a:solidFill>
          </a:endParaRPr>
        </a:p>
      </dgm:t>
    </dgm:pt>
    <dgm:pt modelId="{C1B98240-8D44-4EBF-9CAF-C7A0346F29C2}" type="parTrans" cxnId="{F1F0C184-12B4-4A1B-8934-5A63E7B3AA0B}">
      <dgm:prSet/>
      <dgm:spPr/>
      <dgm:t>
        <a:bodyPr/>
        <a:lstStyle/>
        <a:p>
          <a:endParaRPr lang="en-CA">
            <a:solidFill>
              <a:schemeClr val="bg1"/>
            </a:solidFill>
          </a:endParaRPr>
        </a:p>
      </dgm:t>
    </dgm:pt>
    <dgm:pt modelId="{4C964596-B132-48C7-9387-1BEC89FCFF1C}" type="sibTrans" cxnId="{F1F0C184-12B4-4A1B-8934-5A63E7B3AA0B}">
      <dgm:prSet/>
      <dgm:spPr/>
      <dgm:t>
        <a:bodyPr/>
        <a:lstStyle/>
        <a:p>
          <a:endParaRPr lang="en-CA">
            <a:solidFill>
              <a:schemeClr val="bg1"/>
            </a:solidFill>
          </a:endParaRPr>
        </a:p>
      </dgm:t>
    </dgm:pt>
    <dgm:pt modelId="{0DF37531-A8F0-44A7-9AE8-13212E50318A}">
      <dgm:prSet phldrT="[Text]" custT="1"/>
      <dgm:spPr/>
      <dgm:t>
        <a:bodyPr/>
        <a:lstStyle/>
        <a:p>
          <a:r>
            <a:rPr lang="en-CA" sz="6000" dirty="0" smtClean="0">
              <a:solidFill>
                <a:schemeClr val="bg1"/>
              </a:solidFill>
            </a:rPr>
            <a:t>10</a:t>
          </a:r>
          <a:endParaRPr lang="en-CA" sz="6000" dirty="0">
            <a:solidFill>
              <a:schemeClr val="bg1"/>
            </a:solidFill>
          </a:endParaRPr>
        </a:p>
      </dgm:t>
    </dgm:pt>
    <dgm:pt modelId="{19717759-73BC-4E82-ACD7-0EB1E541E02E}" type="parTrans" cxnId="{836339B9-9797-4CA2-BE5B-380B119B7396}">
      <dgm:prSet/>
      <dgm:spPr/>
      <dgm:t>
        <a:bodyPr/>
        <a:lstStyle/>
        <a:p>
          <a:endParaRPr lang="en-CA">
            <a:solidFill>
              <a:schemeClr val="bg1"/>
            </a:solidFill>
          </a:endParaRPr>
        </a:p>
      </dgm:t>
    </dgm:pt>
    <dgm:pt modelId="{1BD2037F-A7B1-48AD-83C1-8F890F5A6D9A}" type="sibTrans" cxnId="{836339B9-9797-4CA2-BE5B-380B119B7396}">
      <dgm:prSet/>
      <dgm:spPr/>
      <dgm:t>
        <a:bodyPr/>
        <a:lstStyle/>
        <a:p>
          <a:endParaRPr lang="en-CA">
            <a:solidFill>
              <a:schemeClr val="bg1"/>
            </a:solidFill>
          </a:endParaRPr>
        </a:p>
      </dgm:t>
    </dgm:pt>
    <dgm:pt modelId="{940583E1-A531-4290-A081-F9CC5D387F0E}" type="pres">
      <dgm:prSet presAssocID="{532BAF96-BB53-4F8F-A84B-53E61D8B172A}" presName="Name0" presStyleCnt="0">
        <dgm:presLayoutVars>
          <dgm:chMax val="7"/>
          <dgm:chPref val="7"/>
          <dgm:dir/>
          <dgm:animLvl val="lvl"/>
        </dgm:presLayoutVars>
      </dgm:prSet>
      <dgm:spPr/>
      <dgm:t>
        <a:bodyPr/>
        <a:lstStyle/>
        <a:p>
          <a:endParaRPr lang="en-CA"/>
        </a:p>
      </dgm:t>
    </dgm:pt>
    <dgm:pt modelId="{89DEC783-F7AC-4E5B-9524-23718D224863}" type="pres">
      <dgm:prSet presAssocID="{C82BB4BF-B012-4B54-A663-90696760090B}" presName="Accent1" presStyleCnt="0"/>
      <dgm:spPr/>
    </dgm:pt>
    <dgm:pt modelId="{90A7E9CA-2444-4BF1-A2CF-86DB39D9DD4A}" type="pres">
      <dgm:prSet presAssocID="{C82BB4BF-B012-4B54-A663-90696760090B}" presName="Accent" presStyleLbl="node1" presStyleIdx="0" presStyleCnt="3"/>
      <dgm:spPr>
        <a:solidFill>
          <a:srgbClr val="B0C534"/>
        </a:solidFill>
        <a:ln>
          <a:noFill/>
        </a:ln>
      </dgm:spPr>
      <dgm:t>
        <a:bodyPr/>
        <a:lstStyle/>
        <a:p>
          <a:endParaRPr lang="en-CA"/>
        </a:p>
      </dgm:t>
    </dgm:pt>
    <dgm:pt modelId="{D16C1E8F-1FEC-4948-8B6D-BC0136F42F5E}" type="pres">
      <dgm:prSet presAssocID="{C82BB4BF-B012-4B54-A663-90696760090B}" presName="Parent1" presStyleLbl="revTx" presStyleIdx="0" presStyleCnt="3">
        <dgm:presLayoutVars>
          <dgm:chMax val="1"/>
          <dgm:chPref val="1"/>
          <dgm:bulletEnabled val="1"/>
        </dgm:presLayoutVars>
      </dgm:prSet>
      <dgm:spPr/>
      <dgm:t>
        <a:bodyPr/>
        <a:lstStyle/>
        <a:p>
          <a:endParaRPr lang="en-CA"/>
        </a:p>
      </dgm:t>
    </dgm:pt>
    <dgm:pt modelId="{E02E964E-F7BB-4ED4-B530-1F718790AD96}" type="pres">
      <dgm:prSet presAssocID="{C9FA7518-2E74-494F-9330-080F81789941}" presName="Accent2" presStyleCnt="0"/>
      <dgm:spPr/>
    </dgm:pt>
    <dgm:pt modelId="{4E3B3EAF-00FD-4C98-972F-A0A5F8CA9C19}" type="pres">
      <dgm:prSet presAssocID="{C9FA7518-2E74-494F-9330-080F81789941}" presName="Accent" presStyleLbl="node1" presStyleIdx="1" presStyleCnt="3"/>
      <dgm:spPr>
        <a:solidFill>
          <a:srgbClr val="A24130"/>
        </a:solidFill>
        <a:ln>
          <a:noFill/>
        </a:ln>
      </dgm:spPr>
      <dgm:t>
        <a:bodyPr/>
        <a:lstStyle/>
        <a:p>
          <a:endParaRPr lang="en-CA"/>
        </a:p>
      </dgm:t>
    </dgm:pt>
    <dgm:pt modelId="{4C27CEBD-53FC-4955-9D97-79E642648AE8}" type="pres">
      <dgm:prSet presAssocID="{C9FA7518-2E74-494F-9330-080F81789941}" presName="Parent2" presStyleLbl="revTx" presStyleIdx="1" presStyleCnt="3">
        <dgm:presLayoutVars>
          <dgm:chMax val="1"/>
          <dgm:chPref val="1"/>
          <dgm:bulletEnabled val="1"/>
        </dgm:presLayoutVars>
      </dgm:prSet>
      <dgm:spPr/>
      <dgm:t>
        <a:bodyPr/>
        <a:lstStyle/>
        <a:p>
          <a:endParaRPr lang="en-CA"/>
        </a:p>
      </dgm:t>
    </dgm:pt>
    <dgm:pt modelId="{FA376635-3740-4393-8927-B9EECABE9E5B}" type="pres">
      <dgm:prSet presAssocID="{0DF37531-A8F0-44A7-9AE8-13212E50318A}" presName="Accent3" presStyleCnt="0"/>
      <dgm:spPr/>
    </dgm:pt>
    <dgm:pt modelId="{E7D4C348-83D1-488A-9507-9B911D1B314E}" type="pres">
      <dgm:prSet presAssocID="{0DF37531-A8F0-44A7-9AE8-13212E50318A}" presName="Accent" presStyleLbl="node1" presStyleIdx="2" presStyleCnt="3"/>
      <dgm:spPr>
        <a:solidFill>
          <a:srgbClr val="7CADD4"/>
        </a:solidFill>
        <a:ln>
          <a:noFill/>
        </a:ln>
      </dgm:spPr>
      <dgm:t>
        <a:bodyPr/>
        <a:lstStyle/>
        <a:p>
          <a:endParaRPr lang="en-CA"/>
        </a:p>
      </dgm:t>
    </dgm:pt>
    <dgm:pt modelId="{B40D4BC1-4297-404C-AEC6-D98D4AAC2472}" type="pres">
      <dgm:prSet presAssocID="{0DF37531-A8F0-44A7-9AE8-13212E50318A}" presName="Parent3" presStyleLbl="revTx" presStyleIdx="2" presStyleCnt="3">
        <dgm:presLayoutVars>
          <dgm:chMax val="1"/>
          <dgm:chPref val="1"/>
          <dgm:bulletEnabled val="1"/>
        </dgm:presLayoutVars>
      </dgm:prSet>
      <dgm:spPr/>
      <dgm:t>
        <a:bodyPr/>
        <a:lstStyle/>
        <a:p>
          <a:endParaRPr lang="en-CA"/>
        </a:p>
      </dgm:t>
    </dgm:pt>
  </dgm:ptLst>
  <dgm:cxnLst>
    <dgm:cxn modelId="{A727CB9C-C604-4705-91CC-E2A87C06BB00}" type="presOf" srcId="{532BAF96-BB53-4F8F-A84B-53E61D8B172A}" destId="{940583E1-A531-4290-A081-F9CC5D387F0E}" srcOrd="0" destOrd="0" presId="urn:microsoft.com/office/officeart/2009/layout/CircleArrowProcess"/>
    <dgm:cxn modelId="{836339B9-9797-4CA2-BE5B-380B119B7396}" srcId="{532BAF96-BB53-4F8F-A84B-53E61D8B172A}" destId="{0DF37531-A8F0-44A7-9AE8-13212E50318A}" srcOrd="2" destOrd="0" parTransId="{19717759-73BC-4E82-ACD7-0EB1E541E02E}" sibTransId="{1BD2037F-A7B1-48AD-83C1-8F890F5A6D9A}"/>
    <dgm:cxn modelId="{F1F0C184-12B4-4A1B-8934-5A63E7B3AA0B}" srcId="{532BAF96-BB53-4F8F-A84B-53E61D8B172A}" destId="{C9FA7518-2E74-494F-9330-080F81789941}" srcOrd="1" destOrd="0" parTransId="{C1B98240-8D44-4EBF-9CAF-C7A0346F29C2}" sibTransId="{4C964596-B132-48C7-9387-1BEC89FCFF1C}"/>
    <dgm:cxn modelId="{A284E131-FCA5-4FB4-BEDA-3729E00CFDEC}" type="presOf" srcId="{C82BB4BF-B012-4B54-A663-90696760090B}" destId="{D16C1E8F-1FEC-4948-8B6D-BC0136F42F5E}" srcOrd="0" destOrd="0" presId="urn:microsoft.com/office/officeart/2009/layout/CircleArrowProcess"/>
    <dgm:cxn modelId="{FAFB0802-56DC-40B0-A538-190E7D0022CD}" type="presOf" srcId="{C9FA7518-2E74-494F-9330-080F81789941}" destId="{4C27CEBD-53FC-4955-9D97-79E642648AE8}" srcOrd="0" destOrd="0" presId="urn:microsoft.com/office/officeart/2009/layout/CircleArrowProcess"/>
    <dgm:cxn modelId="{89B8F46B-D5CF-4F3E-A853-4FA8E6BDD088}" srcId="{532BAF96-BB53-4F8F-A84B-53E61D8B172A}" destId="{C82BB4BF-B012-4B54-A663-90696760090B}" srcOrd="0" destOrd="0" parTransId="{30885E04-A957-45C8-83EE-EE5296DD0ADA}" sibTransId="{5FE6B536-D072-4313-8294-BB36D1CBFCC3}"/>
    <dgm:cxn modelId="{701207F3-334B-4C85-AEFB-FC8A05B0C32F}" type="presOf" srcId="{0DF37531-A8F0-44A7-9AE8-13212E50318A}" destId="{B40D4BC1-4297-404C-AEC6-D98D4AAC2472}" srcOrd="0" destOrd="0" presId="urn:microsoft.com/office/officeart/2009/layout/CircleArrowProcess"/>
    <dgm:cxn modelId="{4A57A8FA-6DA6-4796-BF3F-A4617ECE11A0}" type="presParOf" srcId="{940583E1-A531-4290-A081-F9CC5D387F0E}" destId="{89DEC783-F7AC-4E5B-9524-23718D224863}" srcOrd="0" destOrd="0" presId="urn:microsoft.com/office/officeart/2009/layout/CircleArrowProcess"/>
    <dgm:cxn modelId="{950805FE-0CD7-4D2D-BAEC-CF268D5A1066}" type="presParOf" srcId="{89DEC783-F7AC-4E5B-9524-23718D224863}" destId="{90A7E9CA-2444-4BF1-A2CF-86DB39D9DD4A}" srcOrd="0" destOrd="0" presId="urn:microsoft.com/office/officeart/2009/layout/CircleArrowProcess"/>
    <dgm:cxn modelId="{675A0CA0-A2B3-4236-8A3D-7DB72BB7BB8D}" type="presParOf" srcId="{940583E1-A531-4290-A081-F9CC5D387F0E}" destId="{D16C1E8F-1FEC-4948-8B6D-BC0136F42F5E}" srcOrd="1" destOrd="0" presId="urn:microsoft.com/office/officeart/2009/layout/CircleArrowProcess"/>
    <dgm:cxn modelId="{4D9C9BEC-1EB8-4163-A063-FFB147AB60AC}" type="presParOf" srcId="{940583E1-A531-4290-A081-F9CC5D387F0E}" destId="{E02E964E-F7BB-4ED4-B530-1F718790AD96}" srcOrd="2" destOrd="0" presId="urn:microsoft.com/office/officeart/2009/layout/CircleArrowProcess"/>
    <dgm:cxn modelId="{61343967-FBCA-481B-B890-C581628077CE}" type="presParOf" srcId="{E02E964E-F7BB-4ED4-B530-1F718790AD96}" destId="{4E3B3EAF-00FD-4C98-972F-A0A5F8CA9C19}" srcOrd="0" destOrd="0" presId="urn:microsoft.com/office/officeart/2009/layout/CircleArrowProcess"/>
    <dgm:cxn modelId="{4682B86D-6512-4BE3-B86D-B8C1C54AB753}" type="presParOf" srcId="{940583E1-A531-4290-A081-F9CC5D387F0E}" destId="{4C27CEBD-53FC-4955-9D97-79E642648AE8}" srcOrd="3" destOrd="0" presId="urn:microsoft.com/office/officeart/2009/layout/CircleArrowProcess"/>
    <dgm:cxn modelId="{0B038B55-1E8C-4E0A-B043-5E148FE5045D}" type="presParOf" srcId="{940583E1-A531-4290-A081-F9CC5D387F0E}" destId="{FA376635-3740-4393-8927-B9EECABE9E5B}" srcOrd="4" destOrd="0" presId="urn:microsoft.com/office/officeart/2009/layout/CircleArrowProcess"/>
    <dgm:cxn modelId="{3285C3E9-C321-4EB3-ACC7-A1AD42BB1930}" type="presParOf" srcId="{FA376635-3740-4393-8927-B9EECABE9E5B}" destId="{E7D4C348-83D1-488A-9507-9B911D1B314E}" srcOrd="0" destOrd="0" presId="urn:microsoft.com/office/officeart/2009/layout/CircleArrowProcess"/>
    <dgm:cxn modelId="{19BC904A-3981-4A3C-B25B-B27DF76893FE}" type="presParOf" srcId="{940583E1-A531-4290-A081-F9CC5D387F0E}" destId="{B40D4BC1-4297-404C-AEC6-D98D4AAC247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58788"/>
          </a:xfrm>
          <a:prstGeom prst="rect">
            <a:avLst/>
          </a:prstGeom>
        </p:spPr>
        <p:txBody>
          <a:bodyPr vert="horz" lIns="91438" tIns="45719" rIns="91438" bIns="45719" rtlCol="0"/>
          <a:lstStyle>
            <a:lvl1pPr algn="r">
              <a:defRPr sz="1200"/>
            </a:lvl1pPr>
          </a:lstStyle>
          <a:p>
            <a:fld id="{ED006EA4-D462-4253-8FC7-D35175043F19}" type="datetimeFigureOut">
              <a:rPr lang="en-US" smtClean="0"/>
              <a:t>11/16/2016</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38" tIns="45719" rIns="91438" bIns="45719" rtlCol="0" anchor="b"/>
          <a:lstStyle>
            <a:lvl1pPr algn="r">
              <a:defRPr sz="1200"/>
            </a:lvl1pPr>
          </a:lstStyle>
          <a:p>
            <a:fld id="{502DA24A-F480-4AA7-ACF1-F7D1E577F358}" type="slidenum">
              <a:rPr lang="en-US" smtClean="0"/>
              <a:t>‹#›</a:t>
            </a:fld>
            <a:endParaRPr lang="en-US"/>
          </a:p>
        </p:txBody>
      </p:sp>
    </p:spTree>
    <p:extLst>
      <p:ext uri="{BB962C8B-B14F-4D97-AF65-F5344CB8AC3E}">
        <p14:creationId xmlns:p14="http://schemas.microsoft.com/office/powerpoint/2010/main" val="1493409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8" tIns="45719" rIns="91438" bIns="45719" rtlCol="0"/>
          <a:lstStyle>
            <a:lvl1pPr algn="r">
              <a:defRPr sz="1200"/>
            </a:lvl1pPr>
          </a:lstStyle>
          <a:p>
            <a:fld id="{34E1B6C9-DAE3-4E7B-AB3C-9473EC02D78D}" type="datetimeFigureOut">
              <a:rPr lang="en-US" smtClean="0"/>
              <a:t>11/16/2016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685800" y="4400551"/>
            <a:ext cx="5486400" cy="3600450"/>
          </a:xfrm>
          <a:prstGeom prst="rect">
            <a:avLst/>
          </a:prstGeom>
        </p:spPr>
        <p:txBody>
          <a:bodyPr vert="horz" lIns="91438" tIns="45719" rIns="91438" bIns="457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8" tIns="45719" rIns="91438" bIns="45719" rtlCol="0" anchor="b"/>
          <a:lstStyle>
            <a:lvl1pPr algn="r">
              <a:defRPr sz="1200"/>
            </a:lvl1pPr>
          </a:lstStyle>
          <a:p>
            <a:fld id="{65F1ACBD-245E-4A24-AC78-063168A88622}" type="slidenum">
              <a:rPr lang="en-US" smtClean="0"/>
              <a:t>‹#›</a:t>
            </a:fld>
            <a:endParaRPr lang="en-US"/>
          </a:p>
        </p:txBody>
      </p:sp>
    </p:spTree>
    <p:extLst>
      <p:ext uri="{BB962C8B-B14F-4D97-AF65-F5344CB8AC3E}">
        <p14:creationId xmlns:p14="http://schemas.microsoft.com/office/powerpoint/2010/main" val="148559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1</a:t>
            </a:fld>
            <a:endParaRPr lang="en-US" dirty="0"/>
          </a:p>
        </p:txBody>
      </p:sp>
    </p:spTree>
    <p:extLst>
      <p:ext uri="{BB962C8B-B14F-4D97-AF65-F5344CB8AC3E}">
        <p14:creationId xmlns:p14="http://schemas.microsoft.com/office/powerpoint/2010/main" val="396039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17</a:t>
            </a:fld>
            <a:endParaRPr lang="en-US"/>
          </a:p>
        </p:txBody>
      </p:sp>
    </p:spTree>
    <p:extLst>
      <p:ext uri="{BB962C8B-B14F-4D97-AF65-F5344CB8AC3E}">
        <p14:creationId xmlns:p14="http://schemas.microsoft.com/office/powerpoint/2010/main" val="150506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18</a:t>
            </a:fld>
            <a:endParaRPr lang="en-US"/>
          </a:p>
        </p:txBody>
      </p:sp>
    </p:spTree>
    <p:extLst>
      <p:ext uri="{BB962C8B-B14F-4D97-AF65-F5344CB8AC3E}">
        <p14:creationId xmlns:p14="http://schemas.microsoft.com/office/powerpoint/2010/main" val="2507300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23</a:t>
            </a:fld>
            <a:endParaRPr lang="en-US"/>
          </a:p>
        </p:txBody>
      </p:sp>
    </p:spTree>
    <p:extLst>
      <p:ext uri="{BB962C8B-B14F-4D97-AF65-F5344CB8AC3E}">
        <p14:creationId xmlns:p14="http://schemas.microsoft.com/office/powerpoint/2010/main" val="295421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3</a:t>
            </a:fld>
            <a:endParaRPr lang="en-US" dirty="0"/>
          </a:p>
        </p:txBody>
      </p:sp>
    </p:spTree>
    <p:extLst>
      <p:ext uri="{BB962C8B-B14F-4D97-AF65-F5344CB8AC3E}">
        <p14:creationId xmlns:p14="http://schemas.microsoft.com/office/powerpoint/2010/main" val="314400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4</a:t>
            </a:fld>
            <a:endParaRPr lang="en-US" dirty="0"/>
          </a:p>
        </p:txBody>
      </p:sp>
    </p:spTree>
    <p:extLst>
      <p:ext uri="{BB962C8B-B14F-4D97-AF65-F5344CB8AC3E}">
        <p14:creationId xmlns:p14="http://schemas.microsoft.com/office/powerpoint/2010/main" val="389837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5</a:t>
            </a:fld>
            <a:endParaRPr lang="en-US"/>
          </a:p>
        </p:txBody>
      </p:sp>
    </p:spTree>
    <p:extLst>
      <p:ext uri="{BB962C8B-B14F-4D97-AF65-F5344CB8AC3E}">
        <p14:creationId xmlns:p14="http://schemas.microsoft.com/office/powerpoint/2010/main" val="331734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7</a:t>
            </a:fld>
            <a:endParaRPr lang="en-US"/>
          </a:p>
        </p:txBody>
      </p:sp>
    </p:spTree>
    <p:extLst>
      <p:ext uri="{BB962C8B-B14F-4D97-AF65-F5344CB8AC3E}">
        <p14:creationId xmlns:p14="http://schemas.microsoft.com/office/powerpoint/2010/main" val="87692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9</a:t>
            </a:fld>
            <a:endParaRPr lang="en-US"/>
          </a:p>
        </p:txBody>
      </p:sp>
    </p:spTree>
    <p:extLst>
      <p:ext uri="{BB962C8B-B14F-4D97-AF65-F5344CB8AC3E}">
        <p14:creationId xmlns:p14="http://schemas.microsoft.com/office/powerpoint/2010/main" val="138007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12</a:t>
            </a:fld>
            <a:endParaRPr lang="en-US"/>
          </a:p>
        </p:txBody>
      </p:sp>
    </p:spTree>
    <p:extLst>
      <p:ext uri="{BB962C8B-B14F-4D97-AF65-F5344CB8AC3E}">
        <p14:creationId xmlns:p14="http://schemas.microsoft.com/office/powerpoint/2010/main" val="188578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13</a:t>
            </a:fld>
            <a:endParaRPr lang="en-US"/>
          </a:p>
        </p:txBody>
      </p:sp>
    </p:spTree>
    <p:extLst>
      <p:ext uri="{BB962C8B-B14F-4D97-AF65-F5344CB8AC3E}">
        <p14:creationId xmlns:p14="http://schemas.microsoft.com/office/powerpoint/2010/main" val="28864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5F1ACBD-245E-4A24-AC78-063168A88622}" type="slidenum">
              <a:rPr lang="en-US" smtClean="0"/>
              <a:t>14</a:t>
            </a:fld>
            <a:endParaRPr lang="en-US"/>
          </a:p>
        </p:txBody>
      </p:sp>
    </p:spTree>
    <p:extLst>
      <p:ext uri="{BB962C8B-B14F-4D97-AF65-F5344CB8AC3E}">
        <p14:creationId xmlns:p14="http://schemas.microsoft.com/office/powerpoint/2010/main" val="2723661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grpSp>
        <p:nvGrpSpPr>
          <p:cNvPr id="3" name="Group 2"/>
          <p:cNvGrpSpPr/>
          <p:nvPr userDrawn="1"/>
        </p:nvGrpSpPr>
        <p:grpSpPr>
          <a:xfrm>
            <a:off x="3510" y="6090046"/>
            <a:ext cx="9140490" cy="767954"/>
            <a:chOff x="3510" y="6090046"/>
            <a:chExt cx="9140490" cy="767954"/>
          </a:xfrm>
        </p:grpSpPr>
        <p:sp>
          <p:nvSpPr>
            <p:cNvPr id="29" name="Rectangle 28"/>
            <p:cNvSpPr/>
            <p:nvPr/>
          </p:nvSpPr>
          <p:spPr>
            <a:xfrm>
              <a:off x="3510" y="6090046"/>
              <a:ext cx="6696236"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CA" sz="800" dirty="0">
                  <a:solidFill>
                    <a:srgbClr val="ADB7C3"/>
                  </a:solidFill>
                </a:rPr>
                <a:t>Info-Tech Research Group, Inc. is a global leader in providing IT research and advice.</a:t>
              </a:r>
              <a:br>
                <a:rPr lang="en-CA" sz="800" dirty="0">
                  <a:solidFill>
                    <a:srgbClr val="ADB7C3"/>
                  </a:solidFill>
                </a:rPr>
              </a:br>
              <a:r>
                <a:rPr lang="en-CA" sz="800" dirty="0">
                  <a:solidFill>
                    <a:srgbClr val="ADB7C3"/>
                  </a:solidFill>
                </a:rPr>
                <a:t>Info-Tech’s products and services combine actionable insight and relevant advice with</a:t>
              </a:r>
              <a:br>
                <a:rPr lang="en-CA" sz="800" dirty="0">
                  <a:solidFill>
                    <a:srgbClr val="ADB7C3"/>
                  </a:solidFill>
                </a:rPr>
              </a:br>
              <a:r>
                <a:rPr lang="en-CA" sz="800" dirty="0">
                  <a:solidFill>
                    <a:srgbClr val="ADB7C3"/>
                  </a:solidFill>
                </a:rPr>
                <a:t>ready-to-use tools and templates that cover the full spectrum of IT concerns.</a:t>
              </a:r>
              <a:br>
                <a:rPr lang="en-CA" sz="800" dirty="0">
                  <a:solidFill>
                    <a:srgbClr val="ADB7C3"/>
                  </a:solidFill>
                </a:rPr>
              </a:br>
              <a:r>
                <a:rPr lang="en-CA" sz="800" dirty="0">
                  <a:solidFill>
                    <a:srgbClr val="ADB7C3"/>
                  </a:solidFill>
                </a:rPr>
                <a:t>© 1997-2016 Info-Tech Research Group Inc.</a:t>
              </a:r>
            </a:p>
          </p:txBody>
        </p:sp>
        <p:sp>
          <p:nvSpPr>
            <p:cNvPr id="31" name="Rectangle 30"/>
            <p:cNvSpPr/>
            <p:nvPr/>
          </p:nvSpPr>
          <p:spPr>
            <a:xfrm>
              <a:off x="6696236" y="6090047"/>
              <a:ext cx="2447764"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endParaRPr lang="en-CA" sz="800" dirty="0">
                <a:solidFill>
                  <a:srgbClr val="ADB7C3"/>
                </a:solidFill>
              </a:endParaRPr>
            </a:p>
          </p:txBody>
        </p:sp>
      </p:grpSp>
      <p:sp>
        <p:nvSpPr>
          <p:cNvPr id="28" name="Text Placeholder 27"/>
          <p:cNvSpPr>
            <a:spLocks noGrp="1"/>
          </p:cNvSpPr>
          <p:nvPr>
            <p:ph type="body" sz="quarter" idx="15" hasCustomPrompt="1"/>
          </p:nvPr>
        </p:nvSpPr>
        <p:spPr>
          <a:xfrm>
            <a:off x="774700" y="3060698"/>
            <a:ext cx="7454900" cy="655267"/>
          </a:xfrm>
        </p:spPr>
        <p:txBody>
          <a:bodyPr/>
          <a:lstStyle>
            <a:lvl1pPr marL="0" indent="0">
              <a:lnSpc>
                <a:spcPts val="3200"/>
              </a:lnSpc>
              <a:buNone/>
              <a:defRPr sz="2800" baseline="0">
                <a:latin typeface="+mj-lt"/>
              </a:defRPr>
            </a:lvl1pPr>
            <a:lvl2pPr>
              <a:buNone/>
              <a:defRPr sz="2800">
                <a:latin typeface="+mj-lt"/>
              </a:defRPr>
            </a:lvl2pPr>
            <a:lvl3pPr>
              <a:buNone/>
              <a:defRPr sz="2800">
                <a:latin typeface="+mj-lt"/>
              </a:defRPr>
            </a:lvl3pPr>
            <a:lvl4pPr>
              <a:buNone/>
              <a:defRPr sz="2800">
                <a:latin typeface="+mj-lt"/>
              </a:defRPr>
            </a:lvl4pPr>
            <a:lvl5pPr>
              <a:buNone/>
              <a:defRPr sz="2800">
                <a:latin typeface="+mj-lt"/>
              </a:defRPr>
            </a:lvl5pPr>
          </a:lstStyle>
          <a:p>
            <a:pPr lvl="0"/>
            <a:r>
              <a:rPr lang="en-US" dirty="0"/>
              <a:t>Headline (Georgia, 28pt)</a:t>
            </a:r>
            <a:endParaRPr lang="en-CA" dirty="0"/>
          </a:p>
        </p:txBody>
      </p:sp>
      <p:sp>
        <p:nvSpPr>
          <p:cNvPr id="30" name="Text Placeholder 29"/>
          <p:cNvSpPr>
            <a:spLocks noGrp="1"/>
          </p:cNvSpPr>
          <p:nvPr>
            <p:ph type="body" sz="quarter" idx="16" hasCustomPrompt="1"/>
          </p:nvPr>
        </p:nvSpPr>
        <p:spPr>
          <a:xfrm>
            <a:off x="774700" y="3724072"/>
            <a:ext cx="7467600" cy="508000"/>
          </a:xfrm>
        </p:spPr>
        <p:txBody>
          <a:bodyPr/>
          <a:lstStyle>
            <a:lvl1pPr marL="0" indent="0">
              <a:buNone/>
              <a:defRPr lang="en-US" sz="1400" baseline="0" dirty="0" smtClean="0"/>
            </a:lvl1pPr>
            <a:lvl2pPr marL="0" indent="0">
              <a:buNone/>
              <a:defRPr sz="1600"/>
            </a:lvl2pPr>
            <a:lvl3pPr marL="0" indent="0">
              <a:buNone/>
              <a:defRPr sz="1600"/>
            </a:lvl3pPr>
            <a:lvl4pPr marL="0" indent="0">
              <a:buNone/>
              <a:defRPr sz="1600"/>
            </a:lvl4pPr>
            <a:lvl5pPr marL="0" indent="0">
              <a:buNone/>
              <a:defRPr sz="1600"/>
            </a:lvl5pPr>
          </a:lstStyle>
          <a:p>
            <a:pPr lvl="0"/>
            <a:r>
              <a:rPr lang="en-US" dirty="0"/>
              <a:t>Subhead (Arial, 14pt)</a:t>
            </a:r>
          </a:p>
        </p:txBody>
      </p:sp>
      <p:pic>
        <p:nvPicPr>
          <p:cNvPr id="9" name="Picture 8" descr="Info-Tech_Logo_2013-On-Screen-WHITE(transparent-background).png"/>
          <p:cNvPicPr>
            <a:picLocks noChangeAspect="1"/>
          </p:cNvPicPr>
          <p:nvPr userDrawn="1"/>
        </p:nvPicPr>
        <p:blipFill>
          <a:blip r:embed="rId2" cstate="print"/>
          <a:stretch>
            <a:fillRect/>
          </a:stretch>
        </p:blipFill>
        <p:spPr>
          <a:xfrm>
            <a:off x="7020272" y="6309320"/>
            <a:ext cx="1697008" cy="339401"/>
          </a:xfrm>
          <a:prstGeom prst="rect">
            <a:avLst/>
          </a:prstGeom>
        </p:spPr>
      </p:pic>
    </p:spTree>
    <p:extLst>
      <p:ext uri="{BB962C8B-B14F-4D97-AF65-F5344CB8AC3E}">
        <p14:creationId xmlns:p14="http://schemas.microsoft.com/office/powerpoint/2010/main" val="131621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ol Pre-Work Head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8" name="Rectangle 7"/>
          <p:cNvSpPr/>
          <p:nvPr userDrawn="1"/>
        </p:nvSpPr>
        <p:spPr>
          <a:xfrm>
            <a:off x="323528" y="1164849"/>
            <a:ext cx="8496944" cy="364691"/>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pic>
        <p:nvPicPr>
          <p:cNvPr id="9" name="Picture 8" descr="best-practice-blueprint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250" y="1175541"/>
            <a:ext cx="343307" cy="343307"/>
          </a:xfrm>
          <a:prstGeom prst="rect">
            <a:avLst/>
          </a:prstGeom>
          <a:solidFill>
            <a:srgbClr val="243F54"/>
          </a:solidFill>
          <a:effectLst/>
        </p:spPr>
      </p:pic>
      <p:sp>
        <p:nvSpPr>
          <p:cNvPr id="16" name="Text Placeholder 26"/>
          <p:cNvSpPr>
            <a:spLocks noGrp="1"/>
          </p:cNvSpPr>
          <p:nvPr>
            <p:ph type="body" sz="quarter" idx="10" hasCustomPrompt="1"/>
          </p:nvPr>
        </p:nvSpPr>
        <p:spPr>
          <a:xfrm>
            <a:off x="1399494" y="1174157"/>
            <a:ext cx="7420978" cy="346075"/>
          </a:xfrm>
        </p:spPr>
        <p:txBody>
          <a:bodyPr anchor="ctr"/>
          <a:lstStyle>
            <a:lvl1pPr marL="0" indent="0">
              <a:buNone/>
              <a:defRPr sz="1400" b="0" baseline="0">
                <a:solidFill>
                  <a:schemeClr val="bg1"/>
                </a:solidFill>
              </a:defRPr>
            </a:lvl1pPr>
            <a:lvl2pPr marL="180975" indent="0">
              <a:buNone/>
              <a:defRPr/>
            </a:lvl2pPr>
            <a:lvl3pPr marL="361950" indent="0">
              <a:buNone/>
              <a:defRPr/>
            </a:lvl3pPr>
            <a:lvl4pPr marL="542925" indent="0">
              <a:buNone/>
              <a:defRPr/>
            </a:lvl4pPr>
            <a:lvl5pPr marL="1828800" indent="0">
              <a:buNone/>
              <a:defRPr/>
            </a:lvl5pPr>
          </a:lstStyle>
          <a:p>
            <a:pPr lvl="0"/>
            <a:r>
              <a:rPr lang="en-US" dirty="0"/>
              <a:t>[Tool Context]</a:t>
            </a:r>
          </a:p>
        </p:txBody>
      </p:sp>
      <p:sp>
        <p:nvSpPr>
          <p:cNvPr id="15" name="Text Placeholder 26"/>
          <p:cNvSpPr>
            <a:spLocks noGrp="1"/>
          </p:cNvSpPr>
          <p:nvPr>
            <p:ph type="body" sz="quarter" idx="11" hasCustomPrompt="1"/>
          </p:nvPr>
        </p:nvSpPr>
        <p:spPr>
          <a:xfrm>
            <a:off x="684997" y="1174157"/>
            <a:ext cx="613716" cy="346075"/>
          </a:xfrm>
        </p:spPr>
        <p:txBody>
          <a:bodyPr anchor="ctr"/>
          <a:lstStyle>
            <a:lvl1pPr marL="0" indent="0">
              <a:buNone/>
              <a:defRPr sz="1400" b="0" baseline="0">
                <a:solidFill>
                  <a:schemeClr val="bg1"/>
                </a:solidFill>
              </a:defRPr>
            </a:lvl1pPr>
            <a:lvl2pPr marL="180975" indent="0">
              <a:buNone/>
              <a:defRPr/>
            </a:lvl2pPr>
            <a:lvl3pPr marL="361950" indent="0">
              <a:buNone/>
              <a:defRPr/>
            </a:lvl3pPr>
            <a:lvl4pPr marL="542925"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3115106740"/>
      </p:ext>
    </p:extLst>
  </p:cSld>
  <p:clrMapOvr>
    <a:masterClrMapping/>
  </p:clrMapOvr>
  <p:extLst mod="1">
    <p:ext uri="{DCECCB84-F9BA-43D5-87BE-67443E8EF086}">
      <p15:sldGuideLst xmlns:p15="http://schemas.microsoft.com/office/powerpoint/2012/main">
        <p15:guide id="1" orient="horz" pos="913">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Workshop Activit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20" name="Rectangle 19"/>
          <p:cNvSpPr/>
          <p:nvPr userDrawn="1"/>
        </p:nvSpPr>
        <p:spPr>
          <a:xfrm>
            <a:off x="323528" y="1164090"/>
            <a:ext cx="8496944" cy="364691"/>
          </a:xfrm>
          <a:prstGeom prst="rect">
            <a:avLst/>
          </a:prstGeom>
          <a:solidFill>
            <a:srgbClr val="2576B7"/>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grpSp>
        <p:nvGrpSpPr>
          <p:cNvPr id="22" name="Group 21"/>
          <p:cNvGrpSpPr/>
          <p:nvPr userDrawn="1"/>
        </p:nvGrpSpPr>
        <p:grpSpPr>
          <a:xfrm>
            <a:off x="331100" y="1176588"/>
            <a:ext cx="343389" cy="339694"/>
            <a:chOff x="6986062" y="224644"/>
            <a:chExt cx="731520" cy="731520"/>
          </a:xfrm>
          <a:noFill/>
          <a:effectLst/>
        </p:grpSpPr>
        <p:sp>
          <p:nvSpPr>
            <p:cNvPr id="23" name="Rectangle 22"/>
            <p:cNvSpPr/>
            <p:nvPr/>
          </p:nvSpPr>
          <p:spPr>
            <a:xfrm>
              <a:off x="6986062" y="224644"/>
              <a:ext cx="731520" cy="7315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24" name="Picture 23"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grpFill/>
            <a:effectLst>
              <a:outerShdw blurRad="50800" dist="38100" dir="2700000" algn="tl" rotWithShape="0">
                <a:prstClr val="black">
                  <a:alpha val="40000"/>
                </a:prstClr>
              </a:outerShdw>
            </a:effectLst>
          </p:spPr>
        </p:pic>
      </p:grpSp>
      <p:sp>
        <p:nvSpPr>
          <p:cNvPr id="27" name="Text Placeholder 26"/>
          <p:cNvSpPr>
            <a:spLocks noGrp="1"/>
          </p:cNvSpPr>
          <p:nvPr>
            <p:ph type="body" sz="quarter" idx="10" hasCustomPrompt="1"/>
          </p:nvPr>
        </p:nvSpPr>
        <p:spPr>
          <a:xfrm>
            <a:off x="692947" y="1173398"/>
            <a:ext cx="612391" cy="346075"/>
          </a:xfrm>
        </p:spPr>
        <p:txBody>
          <a:bodyPr anchor="ctr"/>
          <a:lstStyle>
            <a:lvl1pPr marL="0" indent="0">
              <a:buNone/>
              <a:defRPr sz="1400" b="0" baseline="0">
                <a:solidFill>
                  <a:schemeClr val="bg1"/>
                </a:solidFill>
              </a:defRPr>
            </a:lvl1pPr>
            <a:lvl2pPr marL="180975" indent="0">
              <a:buNone/>
              <a:defRPr/>
            </a:lvl2pPr>
            <a:lvl3pPr marL="361950" indent="0">
              <a:buNone/>
              <a:defRPr/>
            </a:lvl3pPr>
            <a:lvl4pPr marL="542925" indent="0">
              <a:buNone/>
              <a:defRPr/>
            </a:lvl4pPr>
            <a:lvl5pPr marL="1828800" indent="0">
              <a:buNone/>
              <a:defRPr/>
            </a:lvl5pPr>
          </a:lstStyle>
          <a:p>
            <a:pPr lvl="0"/>
            <a:r>
              <a:rPr lang="en-US" dirty="0"/>
              <a:t>#.#.#</a:t>
            </a:r>
          </a:p>
        </p:txBody>
      </p:sp>
      <p:sp>
        <p:nvSpPr>
          <p:cNvPr id="28" name="Text Placeholder 26"/>
          <p:cNvSpPr>
            <a:spLocks noGrp="1"/>
          </p:cNvSpPr>
          <p:nvPr>
            <p:ph type="body" sz="quarter" idx="11" hasCustomPrompt="1"/>
          </p:nvPr>
        </p:nvSpPr>
        <p:spPr>
          <a:xfrm>
            <a:off x="1305337" y="1173398"/>
            <a:ext cx="7278813" cy="346075"/>
          </a:xfrm>
        </p:spPr>
        <p:txBody>
          <a:bodyPr anchor="ctr"/>
          <a:lstStyle>
            <a:lvl1pPr marL="0" indent="0">
              <a:buNone/>
              <a:defRPr sz="1400" baseline="0">
                <a:solidFill>
                  <a:schemeClr val="bg1"/>
                </a:solidFill>
              </a:defRPr>
            </a:lvl1pPr>
            <a:lvl2pPr marL="180975" indent="0">
              <a:buNone/>
              <a:defRPr/>
            </a:lvl2pPr>
            <a:lvl3pPr marL="361950" indent="0">
              <a:buNone/>
              <a:defRPr/>
            </a:lvl3pPr>
            <a:lvl4pPr marL="542925" indent="0">
              <a:buNone/>
              <a:defRPr/>
            </a:lvl4pPr>
            <a:lvl5pPr marL="1828800" indent="0">
              <a:buNone/>
              <a:defRPr/>
            </a:lvl5pPr>
          </a:lstStyle>
          <a:p>
            <a:pPr lvl="0"/>
            <a:r>
              <a:rPr lang="en-US" dirty="0"/>
              <a:t>[Provide estimated time for workshop activity or other guidelines.]</a:t>
            </a:r>
          </a:p>
        </p:txBody>
      </p:sp>
    </p:spTree>
    <p:extLst>
      <p:ext uri="{BB962C8B-B14F-4D97-AF65-F5344CB8AC3E}">
        <p14:creationId xmlns:p14="http://schemas.microsoft.com/office/powerpoint/2010/main" val="105695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ctivity Title Page">
    <p:spTree>
      <p:nvGrpSpPr>
        <p:cNvPr id="1" name=""/>
        <p:cNvGrpSpPr/>
        <p:nvPr/>
      </p:nvGrpSpPr>
      <p:grpSpPr>
        <a:xfrm>
          <a:off x="0" y="0"/>
          <a:ext cx="0" cy="0"/>
          <a:chOff x="0" y="0"/>
          <a:chExt cx="0" cy="0"/>
        </a:xfrm>
      </p:grpSpPr>
      <p:sp>
        <p:nvSpPr>
          <p:cNvPr id="23" name="Pentagon 22"/>
          <p:cNvSpPr/>
          <p:nvPr/>
        </p:nvSpPr>
        <p:spPr>
          <a:xfrm>
            <a:off x="0" y="411616"/>
            <a:ext cx="863588" cy="538410"/>
          </a:xfrm>
          <a:prstGeom prst="homePlate">
            <a:avLst>
              <a:gd name="adj" fmla="val 376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itle 1"/>
          <p:cNvSpPr>
            <a:spLocks noGrp="1"/>
          </p:cNvSpPr>
          <p:nvPr>
            <p:ph type="title" hasCustomPrompt="1"/>
          </p:nvPr>
        </p:nvSpPr>
        <p:spPr>
          <a:xfrm>
            <a:off x="863588" y="260648"/>
            <a:ext cx="8013712" cy="864096"/>
          </a:xfrm>
          <a:noFill/>
        </p:spPr>
        <p:txBody>
          <a:bodyPr/>
          <a:lstStyle>
            <a:lvl1pPr algn="l">
              <a:lnSpc>
                <a:spcPts val="2600"/>
              </a:lnSpc>
              <a:defRPr sz="2400" b="0" baseline="0">
                <a:solidFill>
                  <a:schemeClr val="tx1"/>
                </a:solidFill>
              </a:defRPr>
            </a:lvl1pPr>
          </a:lstStyle>
          <a:p>
            <a:r>
              <a:rPr lang="en-US" dirty="0"/>
              <a:t>Page Header (Georgia, 24pt) </a:t>
            </a:r>
            <a:endParaRPr lang="en-CA" dirty="0"/>
          </a:p>
        </p:txBody>
      </p:sp>
      <p:sp>
        <p:nvSpPr>
          <p:cNvPr id="21" name="Text Placeholder 20"/>
          <p:cNvSpPr>
            <a:spLocks noGrp="1"/>
          </p:cNvSpPr>
          <p:nvPr>
            <p:ph type="body" sz="quarter" idx="10" hasCustomPrompt="1"/>
          </p:nvPr>
        </p:nvSpPr>
        <p:spPr>
          <a:xfrm>
            <a:off x="0" y="245442"/>
            <a:ext cx="781878" cy="891556"/>
          </a:xfrm>
        </p:spPr>
        <p:txBody>
          <a:bodyPr anchor="ctr"/>
          <a:lstStyle>
            <a:lvl1pPr algn="ctr">
              <a:buNone/>
              <a:defRPr sz="2000" b="1">
                <a:solidFill>
                  <a:schemeClr val="bg1"/>
                </a:solidFill>
              </a:defRPr>
            </a:lvl1pPr>
          </a:lstStyle>
          <a:p>
            <a:pPr lvl="0"/>
            <a:r>
              <a:rPr lang="en-US" dirty="0"/>
              <a:t>#.#.#</a:t>
            </a:r>
          </a:p>
        </p:txBody>
      </p:sp>
    </p:spTree>
    <p:extLst>
      <p:ext uri="{BB962C8B-B14F-4D97-AF65-F5344CB8AC3E}">
        <p14:creationId xmlns:p14="http://schemas.microsoft.com/office/powerpoint/2010/main" val="40809464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3" name="Rectangle 2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12" name="Title 1"/>
          <p:cNvSpPr>
            <a:spLocks noGrp="1"/>
          </p:cNvSpPr>
          <p:nvPr>
            <p:ph type="title" hasCustomPrompt="1"/>
          </p:nvPr>
        </p:nvSpPr>
        <p:spPr>
          <a:xfrm>
            <a:off x="251520" y="260648"/>
            <a:ext cx="8625780" cy="864096"/>
          </a:xfrm>
        </p:spPr>
        <p:txBody>
          <a:bodyPr/>
          <a:lstStyle>
            <a:lvl1pPr algn="l">
              <a:lnSpc>
                <a:spcPts val="2600"/>
              </a:lnSpc>
              <a:defRPr sz="2400" baseline="0">
                <a:solidFill>
                  <a:schemeClr val="bg1"/>
                </a:solidFill>
                <a:latin typeface="+mn-lt"/>
              </a:defRPr>
            </a:lvl1pPr>
          </a:lstStyle>
          <a:p>
            <a:r>
              <a:rPr lang="en-US"/>
              <a:t>Page header</a:t>
            </a:r>
            <a:endParaRPr lang="en-CA" dirty="0"/>
          </a:p>
        </p:txBody>
      </p:sp>
      <p:sp>
        <p:nvSpPr>
          <p:cNvPr id="25" name="Text Placeholder 41"/>
          <p:cNvSpPr>
            <a:spLocks noGrp="1"/>
          </p:cNvSpPr>
          <p:nvPr>
            <p:ph type="body" sz="quarter" idx="16" hasCustomPrompt="1"/>
          </p:nvPr>
        </p:nvSpPr>
        <p:spPr>
          <a:xfrm>
            <a:off x="246703" y="1607231"/>
            <a:ext cx="4041648" cy="1677491"/>
          </a:xfrm>
        </p:spPr>
        <p:txBody>
          <a:bodyPr/>
          <a:lstStyle>
            <a:lvl1pPr marL="174625" indent="-174625">
              <a:lnSpc>
                <a:spcPct val="100000"/>
              </a:lnSpc>
              <a:spcBef>
                <a:spcPts val="500"/>
              </a:spcBef>
              <a:buClr>
                <a:schemeClr val="tx1"/>
              </a:buClr>
              <a:buSzPct val="120000"/>
              <a:buFont typeface="Wingdings" pitchFamily="2" charset="2"/>
              <a:buChar char="ü"/>
              <a:defRPr sz="1400" baseline="0"/>
            </a:lvl1pPr>
            <a:lvl2pPr marL="361950" indent="-180975">
              <a:lnSpc>
                <a:spcPct val="100000"/>
              </a:lnSpc>
              <a:spcBef>
                <a:spcPts val="500"/>
              </a:spcBef>
              <a:buClr>
                <a:schemeClr val="tx1"/>
              </a:buClr>
              <a:buSzPct val="120000"/>
              <a:buFont typeface="Arial" pitchFamily="34" charset="0"/>
              <a:buChar char="•"/>
              <a:defRPr sz="1400"/>
            </a:lvl2pPr>
            <a:lvl3pPr marL="542925" indent="-180975">
              <a:lnSpc>
                <a:spcPct val="100000"/>
              </a:lnSpc>
              <a:spcBef>
                <a:spcPts val="500"/>
              </a:spcBef>
              <a:buClr>
                <a:schemeClr val="tx1"/>
              </a:buClr>
              <a:buSzPct val="150000"/>
              <a:buFont typeface="Arial" pitchFamily="34" charset="0"/>
              <a:buChar char="◦"/>
              <a:defRPr sz="1400" baseline="0"/>
            </a:lvl3pPr>
            <a:lvl4pPr marL="714375" indent="-171450">
              <a:lnSpc>
                <a:spcPct val="100000"/>
              </a:lnSpc>
              <a:spcBef>
                <a:spcPts val="500"/>
              </a:spcBef>
              <a:buSzPct val="100000"/>
              <a:buFont typeface="Arial" pitchFamily="34" charset="0"/>
              <a:buChar char="–"/>
              <a:defRPr sz="1400"/>
            </a:lvl4pPr>
            <a:lvl5pPr marL="1614488" indent="-174625">
              <a:lnSpc>
                <a:spcPts val="1350"/>
              </a:lnSpc>
              <a:spcBef>
                <a:spcPts val="500"/>
              </a:spcBef>
              <a:buSzPct val="150000"/>
              <a:buFont typeface="Arial" pitchFamily="34" charset="0"/>
              <a:buChar char="◦"/>
              <a:tabLst/>
              <a:defRPr sz="1200" baseline="0"/>
            </a:lvl5pPr>
          </a:lstStyle>
          <a:p>
            <a:pPr lvl="0"/>
            <a:r>
              <a:rPr lang="en-US" dirty="0"/>
              <a:t>First Level (Arial, 14pt)</a:t>
            </a:r>
          </a:p>
          <a:p>
            <a:pPr lvl="1"/>
            <a:r>
              <a:rPr lang="en-US" dirty="0"/>
              <a:t>Second Level (Arial, 14pt)</a:t>
            </a:r>
          </a:p>
          <a:p>
            <a:pPr lvl="2"/>
            <a:r>
              <a:rPr lang="en-US" dirty="0"/>
              <a:t>Third Level (Arial, 14pt)</a:t>
            </a:r>
          </a:p>
          <a:p>
            <a:pPr lvl="3"/>
            <a:r>
              <a:rPr lang="en-US" dirty="0"/>
              <a:t>Forth Level (Arial, 14pt)</a:t>
            </a:r>
          </a:p>
        </p:txBody>
      </p:sp>
      <p:sp>
        <p:nvSpPr>
          <p:cNvPr id="8" name="Rectangle 7"/>
          <p:cNvSpPr/>
          <p:nvPr/>
        </p:nvSpPr>
        <p:spPr>
          <a:xfrm>
            <a:off x="251519" y="1287191"/>
            <a:ext cx="4037263" cy="320040"/>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b="1" dirty="0">
                <a:solidFill>
                  <a:srgbClr val="FFFFFF"/>
                </a:solidFill>
              </a:rPr>
              <a:t>This Research is Designed For:</a:t>
            </a:r>
          </a:p>
        </p:txBody>
      </p:sp>
      <p:sp>
        <p:nvSpPr>
          <p:cNvPr id="9" name="Rectangle 8"/>
          <p:cNvSpPr/>
          <p:nvPr/>
        </p:nvSpPr>
        <p:spPr>
          <a:xfrm>
            <a:off x="4840036" y="1287191"/>
            <a:ext cx="4037263" cy="320040"/>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b="1" dirty="0">
                <a:solidFill>
                  <a:srgbClr val="FFFFFF"/>
                </a:solidFill>
              </a:rPr>
              <a:t>This Research Will Help You:</a:t>
            </a:r>
          </a:p>
        </p:txBody>
      </p:sp>
      <p:sp>
        <p:nvSpPr>
          <p:cNvPr id="10" name="Rectangle 9"/>
          <p:cNvSpPr/>
          <p:nvPr/>
        </p:nvSpPr>
        <p:spPr>
          <a:xfrm>
            <a:off x="251519" y="3928063"/>
            <a:ext cx="4041648" cy="320040"/>
          </a:xfrm>
          <a:prstGeom prst="rect">
            <a:avLst/>
          </a:prstGeom>
          <a:solidFill>
            <a:srgbClr val="2B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This Research Will Assist:</a:t>
            </a:r>
          </a:p>
        </p:txBody>
      </p:sp>
      <p:sp>
        <p:nvSpPr>
          <p:cNvPr id="13" name="Rectangle 12"/>
          <p:cNvSpPr/>
          <p:nvPr/>
        </p:nvSpPr>
        <p:spPr>
          <a:xfrm>
            <a:off x="4840036" y="3928063"/>
            <a:ext cx="4041648" cy="320040"/>
          </a:xfrm>
          <a:prstGeom prst="rect">
            <a:avLst/>
          </a:prstGeom>
          <a:solidFill>
            <a:srgbClr val="2B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This Research Will Help You:</a:t>
            </a:r>
          </a:p>
        </p:txBody>
      </p:sp>
      <p:sp>
        <p:nvSpPr>
          <p:cNvPr id="17" name="Text Placeholder 41"/>
          <p:cNvSpPr>
            <a:spLocks noGrp="1"/>
          </p:cNvSpPr>
          <p:nvPr>
            <p:ph type="body" sz="quarter" idx="26" hasCustomPrompt="1"/>
          </p:nvPr>
        </p:nvSpPr>
        <p:spPr>
          <a:xfrm>
            <a:off x="4835436" y="1607231"/>
            <a:ext cx="4041648" cy="1677491"/>
          </a:xfrm>
        </p:spPr>
        <p:txBody>
          <a:bodyPr/>
          <a:lstStyle>
            <a:lvl1pPr marL="174625" indent="-174625">
              <a:lnSpc>
                <a:spcPct val="100000"/>
              </a:lnSpc>
              <a:spcBef>
                <a:spcPts val="500"/>
              </a:spcBef>
              <a:buClr>
                <a:schemeClr val="tx1"/>
              </a:buClr>
              <a:buSzPct val="120000"/>
              <a:buFont typeface="Wingdings" pitchFamily="2" charset="2"/>
              <a:buChar char="ü"/>
              <a:defRPr sz="1400" baseline="0"/>
            </a:lvl1pPr>
            <a:lvl2pPr marL="361950" indent="-180975">
              <a:lnSpc>
                <a:spcPct val="100000"/>
              </a:lnSpc>
              <a:spcBef>
                <a:spcPts val="500"/>
              </a:spcBef>
              <a:buClr>
                <a:schemeClr val="tx1"/>
              </a:buClr>
              <a:buSzPct val="120000"/>
              <a:buFont typeface="Arial" pitchFamily="34" charset="0"/>
              <a:buChar char="•"/>
              <a:defRPr sz="1400"/>
            </a:lvl2pPr>
            <a:lvl3pPr marL="542925" indent="-180975">
              <a:lnSpc>
                <a:spcPct val="100000"/>
              </a:lnSpc>
              <a:spcBef>
                <a:spcPts val="500"/>
              </a:spcBef>
              <a:buClr>
                <a:schemeClr val="tx1"/>
              </a:buClr>
              <a:buSzPct val="150000"/>
              <a:buFont typeface="Arial" pitchFamily="34" charset="0"/>
              <a:buChar char="◦"/>
              <a:defRPr sz="1400" baseline="0"/>
            </a:lvl3pPr>
            <a:lvl4pPr marL="714375" indent="-171450">
              <a:lnSpc>
                <a:spcPct val="100000"/>
              </a:lnSpc>
              <a:spcBef>
                <a:spcPts val="500"/>
              </a:spcBef>
              <a:buSzPct val="100000"/>
              <a:buFont typeface="Arial" pitchFamily="34" charset="0"/>
              <a:buChar char="–"/>
              <a:defRPr sz="1400"/>
            </a:lvl4pPr>
            <a:lvl5pPr marL="1614488" indent="-174625">
              <a:lnSpc>
                <a:spcPts val="1350"/>
              </a:lnSpc>
              <a:spcBef>
                <a:spcPts val="500"/>
              </a:spcBef>
              <a:buSzPct val="150000"/>
              <a:buFont typeface="Arial" pitchFamily="34" charset="0"/>
              <a:buChar char="◦"/>
              <a:tabLst/>
              <a:defRPr sz="1200" baseline="0"/>
            </a:lvl5pPr>
          </a:lstStyle>
          <a:p>
            <a:pPr lvl="0"/>
            <a:r>
              <a:rPr lang="en-US" dirty="0"/>
              <a:t>First Level (Arial, 14pt)</a:t>
            </a:r>
          </a:p>
          <a:p>
            <a:pPr lvl="1"/>
            <a:r>
              <a:rPr lang="en-US" dirty="0"/>
              <a:t>Second Level (Arial, 14pt)</a:t>
            </a:r>
          </a:p>
          <a:p>
            <a:pPr lvl="2"/>
            <a:r>
              <a:rPr lang="en-US" dirty="0"/>
              <a:t>Third Level (Arial, 14pt)</a:t>
            </a:r>
          </a:p>
          <a:p>
            <a:pPr lvl="3"/>
            <a:r>
              <a:rPr lang="en-US" dirty="0"/>
              <a:t>Forth Level (Arial, 14pt)</a:t>
            </a:r>
          </a:p>
        </p:txBody>
      </p:sp>
      <p:sp>
        <p:nvSpPr>
          <p:cNvPr id="18" name="Text Placeholder 41"/>
          <p:cNvSpPr>
            <a:spLocks noGrp="1"/>
          </p:cNvSpPr>
          <p:nvPr>
            <p:ph type="body" sz="quarter" idx="27" hasCustomPrompt="1"/>
          </p:nvPr>
        </p:nvSpPr>
        <p:spPr>
          <a:xfrm>
            <a:off x="246703" y="4252346"/>
            <a:ext cx="4041648" cy="1677491"/>
          </a:xfrm>
        </p:spPr>
        <p:txBody>
          <a:bodyPr/>
          <a:lstStyle>
            <a:lvl1pPr marL="174625" indent="-174625">
              <a:lnSpc>
                <a:spcPct val="100000"/>
              </a:lnSpc>
              <a:spcBef>
                <a:spcPts val="500"/>
              </a:spcBef>
              <a:buClr>
                <a:schemeClr val="tx1"/>
              </a:buClr>
              <a:buSzPct val="120000"/>
              <a:buFont typeface="Wingdings" pitchFamily="2" charset="2"/>
              <a:buChar char="ü"/>
              <a:defRPr sz="1400" baseline="0"/>
            </a:lvl1pPr>
            <a:lvl2pPr marL="361950" indent="-180975">
              <a:lnSpc>
                <a:spcPct val="100000"/>
              </a:lnSpc>
              <a:spcBef>
                <a:spcPts val="500"/>
              </a:spcBef>
              <a:buClr>
                <a:schemeClr val="tx1"/>
              </a:buClr>
              <a:buSzPct val="120000"/>
              <a:buFont typeface="Arial" pitchFamily="34" charset="0"/>
              <a:buChar char="•"/>
              <a:defRPr sz="1400"/>
            </a:lvl2pPr>
            <a:lvl3pPr marL="542925" indent="-180975">
              <a:lnSpc>
                <a:spcPct val="100000"/>
              </a:lnSpc>
              <a:spcBef>
                <a:spcPts val="500"/>
              </a:spcBef>
              <a:buClr>
                <a:schemeClr val="tx1"/>
              </a:buClr>
              <a:buSzPct val="150000"/>
              <a:buFont typeface="Arial" pitchFamily="34" charset="0"/>
              <a:buChar char="◦"/>
              <a:defRPr sz="1400" baseline="0"/>
            </a:lvl3pPr>
            <a:lvl4pPr marL="714375" indent="-171450">
              <a:lnSpc>
                <a:spcPct val="100000"/>
              </a:lnSpc>
              <a:spcBef>
                <a:spcPts val="500"/>
              </a:spcBef>
              <a:buSzPct val="100000"/>
              <a:buFont typeface="Arial" pitchFamily="34" charset="0"/>
              <a:buChar char="–"/>
              <a:defRPr sz="1400"/>
            </a:lvl4pPr>
            <a:lvl5pPr marL="1614488" indent="-174625">
              <a:lnSpc>
                <a:spcPts val="1350"/>
              </a:lnSpc>
              <a:spcBef>
                <a:spcPts val="500"/>
              </a:spcBef>
              <a:buSzPct val="150000"/>
              <a:buFont typeface="Arial" pitchFamily="34" charset="0"/>
              <a:buChar char="◦"/>
              <a:tabLst/>
              <a:defRPr sz="1200" baseline="0"/>
            </a:lvl5pPr>
          </a:lstStyle>
          <a:p>
            <a:pPr lvl="0"/>
            <a:r>
              <a:rPr lang="en-US" dirty="0"/>
              <a:t>First Level (Arial, 14pt)</a:t>
            </a:r>
          </a:p>
          <a:p>
            <a:pPr lvl="1"/>
            <a:r>
              <a:rPr lang="en-US" dirty="0"/>
              <a:t>Second Level (Arial, 14pt)</a:t>
            </a:r>
          </a:p>
          <a:p>
            <a:pPr lvl="2"/>
            <a:r>
              <a:rPr lang="en-US" dirty="0"/>
              <a:t>Third Level (Arial, 14pt)</a:t>
            </a:r>
          </a:p>
          <a:p>
            <a:pPr lvl="3"/>
            <a:r>
              <a:rPr lang="en-US" dirty="0"/>
              <a:t>Forth Level (Arial, 14pt)</a:t>
            </a:r>
          </a:p>
        </p:txBody>
      </p:sp>
      <p:sp>
        <p:nvSpPr>
          <p:cNvPr id="19" name="Text Placeholder 41"/>
          <p:cNvSpPr>
            <a:spLocks noGrp="1"/>
          </p:cNvSpPr>
          <p:nvPr>
            <p:ph type="body" sz="quarter" idx="28" hasCustomPrompt="1"/>
          </p:nvPr>
        </p:nvSpPr>
        <p:spPr>
          <a:xfrm>
            <a:off x="4830836" y="4248103"/>
            <a:ext cx="4041648" cy="1677491"/>
          </a:xfrm>
        </p:spPr>
        <p:txBody>
          <a:bodyPr/>
          <a:lstStyle>
            <a:lvl1pPr marL="174625" indent="-174625">
              <a:lnSpc>
                <a:spcPct val="100000"/>
              </a:lnSpc>
              <a:spcBef>
                <a:spcPts val="500"/>
              </a:spcBef>
              <a:buClr>
                <a:schemeClr val="tx1"/>
              </a:buClr>
              <a:buSzPct val="120000"/>
              <a:buFont typeface="Wingdings" pitchFamily="2" charset="2"/>
              <a:buChar char="ü"/>
              <a:defRPr sz="1400" baseline="0"/>
            </a:lvl1pPr>
            <a:lvl2pPr marL="361950" indent="-180975">
              <a:lnSpc>
                <a:spcPct val="100000"/>
              </a:lnSpc>
              <a:spcBef>
                <a:spcPts val="500"/>
              </a:spcBef>
              <a:buClr>
                <a:schemeClr val="tx1"/>
              </a:buClr>
              <a:buSzPct val="120000"/>
              <a:buFont typeface="Arial" pitchFamily="34" charset="0"/>
              <a:buChar char="•"/>
              <a:defRPr sz="1400"/>
            </a:lvl2pPr>
            <a:lvl3pPr marL="542925" indent="-180975">
              <a:lnSpc>
                <a:spcPct val="100000"/>
              </a:lnSpc>
              <a:spcBef>
                <a:spcPts val="500"/>
              </a:spcBef>
              <a:buClr>
                <a:schemeClr val="tx1"/>
              </a:buClr>
              <a:buSzPct val="150000"/>
              <a:buFont typeface="Arial" pitchFamily="34" charset="0"/>
              <a:buChar char="◦"/>
              <a:defRPr sz="1400" baseline="0"/>
            </a:lvl3pPr>
            <a:lvl4pPr marL="714375" indent="-171450">
              <a:lnSpc>
                <a:spcPct val="100000"/>
              </a:lnSpc>
              <a:spcBef>
                <a:spcPts val="500"/>
              </a:spcBef>
              <a:buSzPct val="100000"/>
              <a:buFont typeface="Arial" pitchFamily="34" charset="0"/>
              <a:buChar char="–"/>
              <a:defRPr sz="1400"/>
            </a:lvl4pPr>
            <a:lvl5pPr marL="1614488" indent="-174625">
              <a:lnSpc>
                <a:spcPts val="1350"/>
              </a:lnSpc>
              <a:spcBef>
                <a:spcPts val="500"/>
              </a:spcBef>
              <a:buSzPct val="150000"/>
              <a:buFont typeface="Arial" pitchFamily="34" charset="0"/>
              <a:buChar char="◦"/>
              <a:tabLst/>
              <a:defRPr sz="1200" baseline="0"/>
            </a:lvl5pPr>
          </a:lstStyle>
          <a:p>
            <a:pPr lvl="0"/>
            <a:r>
              <a:rPr lang="en-US" dirty="0"/>
              <a:t>First Level (Arial, 14pt)</a:t>
            </a:r>
          </a:p>
          <a:p>
            <a:pPr lvl="1"/>
            <a:r>
              <a:rPr lang="en-US" dirty="0"/>
              <a:t>Second Level (Arial, 14pt)</a:t>
            </a:r>
          </a:p>
          <a:p>
            <a:pPr lvl="2"/>
            <a:r>
              <a:rPr lang="en-US" dirty="0"/>
              <a:t>Third Level (Arial, 14pt)</a:t>
            </a:r>
          </a:p>
          <a:p>
            <a:pPr lvl="3"/>
            <a:r>
              <a:rPr lang="en-US" dirty="0"/>
              <a:t>Forth Level (Arial, 14pt)</a:t>
            </a:r>
          </a:p>
        </p:txBody>
      </p:sp>
      <p:sp>
        <p:nvSpPr>
          <p:cNvPr id="16" name="Rectangle 15"/>
          <p:cNvSpPr/>
          <p:nvPr userDrawn="1"/>
        </p:nvSpPr>
        <p:spPr>
          <a:xfrm>
            <a:off x="251519" y="1287191"/>
            <a:ext cx="4037263" cy="320040"/>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b="1" dirty="0">
                <a:solidFill>
                  <a:srgbClr val="FFFFFF"/>
                </a:solidFill>
              </a:rPr>
              <a:t>This Research Is Designed For:</a:t>
            </a:r>
          </a:p>
        </p:txBody>
      </p:sp>
      <p:sp>
        <p:nvSpPr>
          <p:cNvPr id="20" name="Rectangle 19"/>
          <p:cNvSpPr/>
          <p:nvPr userDrawn="1"/>
        </p:nvSpPr>
        <p:spPr>
          <a:xfrm>
            <a:off x="4840036" y="1287191"/>
            <a:ext cx="4037263" cy="320040"/>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400" b="1" dirty="0">
                <a:solidFill>
                  <a:srgbClr val="FFFFFF"/>
                </a:solidFill>
              </a:rPr>
              <a:t>This Research Will Help You:</a:t>
            </a:r>
          </a:p>
        </p:txBody>
      </p:sp>
      <p:sp>
        <p:nvSpPr>
          <p:cNvPr id="21" name="Rectangle 20"/>
          <p:cNvSpPr/>
          <p:nvPr userDrawn="1"/>
        </p:nvSpPr>
        <p:spPr>
          <a:xfrm>
            <a:off x="251519" y="3928063"/>
            <a:ext cx="4041648" cy="320040"/>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This Research Will Also Assist:</a:t>
            </a:r>
          </a:p>
        </p:txBody>
      </p:sp>
      <p:sp>
        <p:nvSpPr>
          <p:cNvPr id="22" name="Rectangle 21"/>
          <p:cNvSpPr/>
          <p:nvPr userDrawn="1"/>
        </p:nvSpPr>
        <p:spPr>
          <a:xfrm>
            <a:off x="4840036" y="3928063"/>
            <a:ext cx="4041648" cy="320040"/>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b="1" dirty="0"/>
              <a:t>This Research Will Help Them:</a:t>
            </a:r>
          </a:p>
        </p:txBody>
      </p:sp>
    </p:spTree>
    <p:extLst>
      <p:ext uri="{BB962C8B-B14F-4D97-AF65-F5344CB8AC3E}">
        <p14:creationId xmlns:p14="http://schemas.microsoft.com/office/powerpoint/2010/main" val="335470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xecutive Summary">
    <p:spTree>
      <p:nvGrpSpPr>
        <p:cNvPr id="1" name=""/>
        <p:cNvGrpSpPr/>
        <p:nvPr/>
      </p:nvGrpSpPr>
      <p:grpSpPr>
        <a:xfrm>
          <a:off x="0" y="0"/>
          <a:ext cx="0" cy="0"/>
          <a:chOff x="0" y="0"/>
          <a:chExt cx="0" cy="0"/>
        </a:xfrm>
      </p:grpSpPr>
      <p:sp>
        <p:nvSpPr>
          <p:cNvPr id="17" name="Rectangle 16"/>
          <p:cNvSpPr/>
          <p:nvPr userDrawn="1"/>
        </p:nvSpPr>
        <p:spPr>
          <a:xfrm>
            <a:off x="4157" y="-9146"/>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summary</a:t>
            </a:r>
            <a:endParaRPr lang="en-US" dirty="0"/>
          </a:p>
        </p:txBody>
      </p:sp>
      <p:sp>
        <p:nvSpPr>
          <p:cNvPr id="9" name="Rectangle 8"/>
          <p:cNvSpPr/>
          <p:nvPr userDrawn="1"/>
        </p:nvSpPr>
        <p:spPr>
          <a:xfrm>
            <a:off x="255868" y="4199835"/>
            <a:ext cx="8640578" cy="312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CA" sz="1400" b="1" dirty="0"/>
              <a:t>Resolution</a:t>
            </a:r>
          </a:p>
        </p:txBody>
      </p:sp>
      <p:sp>
        <p:nvSpPr>
          <p:cNvPr id="13" name="Rectangle 12"/>
          <p:cNvSpPr/>
          <p:nvPr userDrawn="1"/>
        </p:nvSpPr>
        <p:spPr>
          <a:xfrm>
            <a:off x="247848" y="1210905"/>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Situation</a:t>
            </a:r>
          </a:p>
        </p:txBody>
      </p:sp>
      <p:sp>
        <p:nvSpPr>
          <p:cNvPr id="11" name="Rectangle 10"/>
          <p:cNvSpPr/>
          <p:nvPr userDrawn="1"/>
        </p:nvSpPr>
        <p:spPr>
          <a:xfrm>
            <a:off x="247848" y="2659744"/>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t>Complication</a:t>
            </a:r>
          </a:p>
        </p:txBody>
      </p:sp>
      <p:sp>
        <p:nvSpPr>
          <p:cNvPr id="20" name="Text Placeholder 19"/>
          <p:cNvSpPr>
            <a:spLocks noGrp="1"/>
          </p:cNvSpPr>
          <p:nvPr userDrawn="1">
            <p:ph type="body" sz="quarter" idx="10"/>
          </p:nvPr>
        </p:nvSpPr>
        <p:spPr>
          <a:xfrm>
            <a:off x="247848" y="1535364"/>
            <a:ext cx="5257800" cy="1078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9"/>
          <p:cNvSpPr>
            <a:spLocks noGrp="1"/>
          </p:cNvSpPr>
          <p:nvPr userDrawn="1">
            <p:ph type="body" sz="quarter" idx="11"/>
          </p:nvPr>
        </p:nvSpPr>
        <p:spPr>
          <a:xfrm>
            <a:off x="247848" y="2974004"/>
            <a:ext cx="5257800" cy="1076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19"/>
          <p:cNvSpPr>
            <a:spLocks noGrp="1"/>
          </p:cNvSpPr>
          <p:nvPr userDrawn="1">
            <p:ph type="body" sz="quarter" idx="12"/>
          </p:nvPr>
        </p:nvSpPr>
        <p:spPr>
          <a:xfrm>
            <a:off x="255868" y="4512653"/>
            <a:ext cx="8623607" cy="1808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28"/>
          <p:cNvSpPr>
            <a:spLocks noGrp="1"/>
          </p:cNvSpPr>
          <p:nvPr>
            <p:ph type="body" sz="quarter" idx="13"/>
          </p:nvPr>
        </p:nvSpPr>
        <p:spPr>
          <a:xfrm>
            <a:off x="5737241" y="1495997"/>
            <a:ext cx="3083231" cy="2523241"/>
          </a:xfrm>
          <a:noFill/>
          <a:ln w="12700">
            <a:noFill/>
          </a:ln>
        </p:spPr>
        <p:style>
          <a:lnRef idx="2">
            <a:schemeClr val="dk1"/>
          </a:lnRef>
          <a:fillRef idx="1">
            <a:schemeClr val="lt1"/>
          </a:fillRef>
          <a:effectRef idx="0">
            <a:schemeClr val="dk1"/>
          </a:effectRef>
          <a:fontRef idx="minor">
            <a:schemeClr val="dk1"/>
          </a:fontRef>
        </p:style>
        <p:txBody>
          <a:bodyPr rtlCol="0" anchor="ctr"/>
          <a:lstStyle>
            <a:lvl1pPr>
              <a:defRPr lang="en-US" dirty="0">
                <a:solidFill>
                  <a:srgbClr val="333333"/>
                </a:solidFill>
              </a:defRPr>
            </a:lvl1pPr>
          </a:lstStyle>
          <a:p>
            <a:pPr marL="0" lvl="0" defTabSz="914400" latinLnBrk="0">
              <a:spcBef>
                <a:spcPct val="0"/>
              </a:spcBef>
            </a:pPr>
            <a:endParaRPr lang="en-US" dirty="0"/>
          </a:p>
        </p:txBody>
      </p:sp>
      <p:grpSp>
        <p:nvGrpSpPr>
          <p:cNvPr id="28" name="Group 27"/>
          <p:cNvGrpSpPr/>
          <p:nvPr/>
        </p:nvGrpSpPr>
        <p:grpSpPr>
          <a:xfrm>
            <a:off x="5736405" y="1210905"/>
            <a:ext cx="3084068" cy="285749"/>
            <a:chOff x="2267744" y="1844804"/>
            <a:chExt cx="3084068" cy="285749"/>
          </a:xfrm>
          <a:solidFill>
            <a:srgbClr val="B0C534"/>
          </a:solidFill>
        </p:grpSpPr>
        <p:sp>
          <p:nvSpPr>
            <p:cNvPr id="31" name="Round Same Side Corner Rectangle 97"/>
            <p:cNvSpPr/>
            <p:nvPr/>
          </p:nvSpPr>
          <p:spPr>
            <a:xfrm>
              <a:off x="2267744" y="1844804"/>
              <a:ext cx="3084068" cy="285749"/>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CA" sz="1100" i="1" dirty="0">
                  <a:solidFill>
                    <a:srgbClr val="FFFFFF"/>
                  </a:solidFill>
                  <a:latin typeface="Georgia"/>
                </a:rPr>
                <a:t>Info-Tech Insight</a:t>
              </a:r>
            </a:p>
          </p:txBody>
        </p:sp>
        <p:pic>
          <p:nvPicPr>
            <p:cNvPr id="32" name="Picture 31" descr="insight-sm.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3623" y="1889932"/>
              <a:ext cx="240000" cy="180000"/>
            </a:xfrm>
            <a:prstGeom prst="rect">
              <a:avLst/>
            </a:prstGeom>
            <a:solidFill>
              <a:schemeClr val="accent2"/>
            </a:solidFill>
            <a:ln>
              <a:solidFill>
                <a:schemeClr val="accent2"/>
              </a:solidFill>
            </a:ln>
          </p:spPr>
        </p:pic>
      </p:gr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09464" y="1266251"/>
            <a:ext cx="209348" cy="209348"/>
          </a:xfrm>
          <a:prstGeom prst="rect">
            <a:avLst/>
          </a:prstGeom>
        </p:spPr>
      </p:pic>
      <p:pic>
        <p:nvPicPr>
          <p:cNvPr id="30" name="Picture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6225" y="4252813"/>
            <a:ext cx="206861" cy="206861"/>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09464" y="2716075"/>
            <a:ext cx="211099" cy="211099"/>
          </a:xfrm>
          <a:prstGeom prst="rect">
            <a:avLst/>
          </a:prstGeom>
        </p:spPr>
      </p:pic>
    </p:spTree>
    <p:extLst>
      <p:ext uri="{BB962C8B-B14F-4D97-AF65-F5344CB8AC3E}">
        <p14:creationId xmlns:p14="http://schemas.microsoft.com/office/powerpoint/2010/main" val="250504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10" name="Rectangle 9"/>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12" name="Text Placeholder 13"/>
          <p:cNvSpPr>
            <a:spLocks noGrp="1"/>
          </p:cNvSpPr>
          <p:nvPr>
            <p:ph type="body" sz="quarter" idx="12" hasCustomPrompt="1"/>
          </p:nvPr>
        </p:nvSpPr>
        <p:spPr>
          <a:xfrm>
            <a:off x="266219" y="4642215"/>
            <a:ext cx="8613648" cy="320040"/>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en-US" sz="1400" b="1" dirty="0" smtClean="0"/>
            </a:lvl1pPr>
          </a:lstStyle>
          <a:p>
            <a:pPr marL="0" lvl="0" defTabSz="914400" eaLnBrk="1" latinLnBrk="0" hangingPunct="1"/>
            <a:r>
              <a:rPr lang="en-US" dirty="0"/>
              <a:t>Click to replace text (Arial, 14pt)</a:t>
            </a:r>
          </a:p>
        </p:txBody>
      </p:sp>
      <p:sp>
        <p:nvSpPr>
          <p:cNvPr id="11" name="Text Placeholder 13"/>
          <p:cNvSpPr>
            <a:spLocks noGrp="1"/>
          </p:cNvSpPr>
          <p:nvPr>
            <p:ph type="body" sz="quarter" idx="11" hasCustomPrompt="1"/>
          </p:nvPr>
        </p:nvSpPr>
        <p:spPr>
          <a:xfrm>
            <a:off x="266219" y="2931098"/>
            <a:ext cx="8613648" cy="320040"/>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400" b="1" dirty="0" smtClean="0"/>
            </a:lvl1pPr>
          </a:lstStyle>
          <a:p>
            <a:pPr marL="0" lvl="0" defTabSz="914400" latinLnBrk="0"/>
            <a:r>
              <a:rPr lang="en-US" dirty="0"/>
              <a:t>Click to replace text (Arial, 14pt)</a:t>
            </a:r>
          </a:p>
        </p:txBody>
      </p:sp>
      <p:sp>
        <p:nvSpPr>
          <p:cNvPr id="14" name="Text Placeholder 13"/>
          <p:cNvSpPr>
            <a:spLocks noGrp="1"/>
          </p:cNvSpPr>
          <p:nvPr>
            <p:ph type="body" sz="quarter" idx="10" hasCustomPrompt="1"/>
          </p:nvPr>
        </p:nvSpPr>
        <p:spPr>
          <a:xfrm>
            <a:off x="266219" y="1226948"/>
            <a:ext cx="8611080" cy="320040"/>
          </a:xfrm>
          <a:solidFill>
            <a:schemeClr val="accent1"/>
          </a:solidFill>
          <a:ln w="9525">
            <a:no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defRPr lang="en-US" sz="1400" b="1" dirty="0" smtClean="0">
                <a:solidFill>
                  <a:schemeClr val="lt1"/>
                </a:solidFill>
              </a:defRPr>
            </a:lvl1pPr>
          </a:lstStyle>
          <a:p>
            <a:pPr marL="0" lvl="0" indent="0" defTabSz="914400" latinLnBrk="0">
              <a:buNone/>
            </a:pPr>
            <a:r>
              <a:rPr lang="en-US" dirty="0"/>
              <a:t>Click to replace text (Arial, 14pt)</a:t>
            </a:r>
          </a:p>
        </p:txBody>
      </p:sp>
      <p:sp>
        <p:nvSpPr>
          <p:cNvPr id="2" name="Title 1"/>
          <p:cNvSpPr>
            <a:spLocks noGrp="1"/>
          </p:cNvSpPr>
          <p:nvPr>
            <p:ph type="title" hasCustomPrompt="1"/>
          </p:nvPr>
        </p:nvSpPr>
        <p:spPr/>
        <p:txBody>
          <a:bodyPr/>
          <a:lstStyle>
            <a:lvl1pPr>
              <a:defRPr baseline="0">
                <a:solidFill>
                  <a:schemeClr val="bg1"/>
                </a:solidFill>
                <a:latin typeface="+mn-lt"/>
              </a:defRPr>
            </a:lvl1pPr>
          </a:lstStyle>
          <a:p>
            <a:r>
              <a:rPr lang="en-US"/>
              <a:t>Three sections</a:t>
            </a:r>
            <a:endParaRPr lang="en-US" dirty="0"/>
          </a:p>
        </p:txBody>
      </p:sp>
      <p:sp>
        <p:nvSpPr>
          <p:cNvPr id="13" name="Text Placeholder 12"/>
          <p:cNvSpPr>
            <a:spLocks noGrp="1"/>
          </p:cNvSpPr>
          <p:nvPr>
            <p:ph type="body" sz="quarter" idx="13"/>
          </p:nvPr>
        </p:nvSpPr>
        <p:spPr>
          <a:xfrm>
            <a:off x="266219" y="1546727"/>
            <a:ext cx="8595360" cy="13843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2"/>
          <p:cNvSpPr>
            <a:spLocks noGrp="1"/>
          </p:cNvSpPr>
          <p:nvPr>
            <p:ph type="body" sz="quarter" idx="14"/>
          </p:nvPr>
        </p:nvSpPr>
        <p:spPr>
          <a:xfrm>
            <a:off x="266219" y="3257915"/>
            <a:ext cx="8595360" cy="13843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2"/>
          <p:cNvSpPr>
            <a:spLocks noGrp="1"/>
          </p:cNvSpPr>
          <p:nvPr>
            <p:ph type="body" sz="quarter" idx="15"/>
          </p:nvPr>
        </p:nvSpPr>
        <p:spPr>
          <a:xfrm>
            <a:off x="266219" y="4969032"/>
            <a:ext cx="8595360" cy="137752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66077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Small 1 Large">
    <p:spTree>
      <p:nvGrpSpPr>
        <p:cNvPr id="1" name=""/>
        <p:cNvGrpSpPr/>
        <p:nvPr/>
      </p:nvGrpSpPr>
      <p:grpSpPr>
        <a:xfrm>
          <a:off x="0" y="0"/>
          <a:ext cx="0" cy="0"/>
          <a:chOff x="0" y="0"/>
          <a:chExt cx="0" cy="0"/>
        </a:xfrm>
      </p:grpSpPr>
      <p:sp>
        <p:nvSpPr>
          <p:cNvPr id="15" name="Rectangle 14"/>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2" name="Text Placeholder 20"/>
          <p:cNvSpPr>
            <a:spLocks noGrp="1"/>
          </p:cNvSpPr>
          <p:nvPr>
            <p:ph type="body" sz="quarter" idx="12"/>
          </p:nvPr>
        </p:nvSpPr>
        <p:spPr>
          <a:xfrm>
            <a:off x="261455" y="3323354"/>
            <a:ext cx="8615844" cy="320040"/>
          </a:xfrm>
          <a:solidFill>
            <a:srgbClr val="243F54"/>
          </a:solidFill>
        </p:spPr>
        <p:txBody>
          <a:bodyPr/>
          <a:lstStyle>
            <a:lvl1pPr marL="0" indent="0">
              <a:defRPr sz="1400" b="1">
                <a:solidFill>
                  <a:schemeClr val="bg1"/>
                </a:solidFill>
              </a:defRPr>
            </a:lvl1pPr>
          </a:lstStyle>
          <a:p>
            <a:pPr marL="0" indent="0">
              <a:buNone/>
            </a:pPr>
            <a:r>
              <a:rPr lang="en-US" dirty="0"/>
              <a:t>Deliverables Completed</a:t>
            </a:r>
          </a:p>
        </p:txBody>
      </p:sp>
      <p:sp>
        <p:nvSpPr>
          <p:cNvPr id="23" name="Text Placeholder 21"/>
          <p:cNvSpPr>
            <a:spLocks noGrp="1"/>
          </p:cNvSpPr>
          <p:nvPr>
            <p:ph type="body" sz="quarter" idx="11"/>
          </p:nvPr>
        </p:nvSpPr>
        <p:spPr>
          <a:xfrm>
            <a:off x="4612662"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Processes Optimized</a:t>
            </a:r>
          </a:p>
        </p:txBody>
      </p:sp>
      <p:sp>
        <p:nvSpPr>
          <p:cNvPr id="24" name="Text Placeholder 22"/>
          <p:cNvSpPr>
            <a:spLocks noGrp="1"/>
          </p:cNvSpPr>
          <p:nvPr>
            <p:ph type="body" sz="quarter" idx="10"/>
          </p:nvPr>
        </p:nvSpPr>
        <p:spPr>
          <a:xfrm>
            <a:off x="257727"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Knowledge Gained</a:t>
            </a:r>
          </a:p>
        </p:txBody>
      </p:sp>
      <p:sp>
        <p:nvSpPr>
          <p:cNvPr id="2" name="Title 1"/>
          <p:cNvSpPr>
            <a:spLocks noGrp="1"/>
          </p:cNvSpPr>
          <p:nvPr>
            <p:ph type="title" hasCustomPrompt="1"/>
          </p:nvPr>
        </p:nvSpPr>
        <p:spPr/>
        <p:txBody>
          <a:bodyPr/>
          <a:lstStyle>
            <a:lvl1pPr>
              <a:defRPr baseline="0">
                <a:solidFill>
                  <a:schemeClr val="bg1"/>
                </a:solidFill>
                <a:latin typeface="+mn-lt"/>
              </a:defRPr>
            </a:lvl1pPr>
          </a:lstStyle>
          <a:p>
            <a:r>
              <a:rPr lang="en-US" dirty="0"/>
              <a:t>Two small sections, </a:t>
            </a:r>
            <a:r>
              <a:rPr lang="en-US"/>
              <a:t>one large</a:t>
            </a:r>
            <a:endParaRPr lang="en-US" dirty="0"/>
          </a:p>
        </p:txBody>
      </p:sp>
      <p:sp>
        <p:nvSpPr>
          <p:cNvPr id="19" name="Text Placeholder 18"/>
          <p:cNvSpPr>
            <a:spLocks noGrp="1"/>
          </p:cNvSpPr>
          <p:nvPr>
            <p:ph type="body" sz="quarter" idx="13"/>
          </p:nvPr>
        </p:nvSpPr>
        <p:spPr>
          <a:xfrm>
            <a:off x="269541" y="1530350"/>
            <a:ext cx="4242816" cy="1693863"/>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8"/>
          <p:cNvSpPr>
            <a:spLocks noGrp="1"/>
          </p:cNvSpPr>
          <p:nvPr>
            <p:ph type="body" sz="quarter" idx="14"/>
          </p:nvPr>
        </p:nvSpPr>
        <p:spPr>
          <a:xfrm>
            <a:off x="4624106" y="1530350"/>
            <a:ext cx="4242816" cy="1693863"/>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8"/>
          <p:cNvSpPr>
            <a:spLocks noGrp="1"/>
          </p:cNvSpPr>
          <p:nvPr>
            <p:ph type="body" sz="quarter" idx="15"/>
          </p:nvPr>
        </p:nvSpPr>
        <p:spPr>
          <a:xfrm>
            <a:off x="261455" y="3643394"/>
            <a:ext cx="8615844" cy="2701259"/>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60808" y="3376524"/>
            <a:ext cx="215115" cy="215115"/>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81110" y="1253022"/>
            <a:ext cx="194813" cy="225573"/>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96998" y="1268794"/>
            <a:ext cx="139535" cy="197675"/>
          </a:xfrm>
          <a:prstGeom prst="rect">
            <a:avLst/>
          </a:prstGeom>
        </p:spPr>
      </p:pic>
    </p:spTree>
    <p:extLst>
      <p:ext uri="{BB962C8B-B14F-4D97-AF65-F5344CB8AC3E}">
        <p14:creationId xmlns:p14="http://schemas.microsoft.com/office/powerpoint/2010/main" val="80300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cxnSp>
        <p:nvCxnSpPr>
          <p:cNvPr id="11" name="Straight Connector 10"/>
          <p:cNvCxnSpPr/>
          <p:nvPr userDrawn="1"/>
        </p:nvCxnSpPr>
        <p:spPr>
          <a:xfrm>
            <a:off x="268871" y="1708920"/>
            <a:ext cx="8601189" cy="0"/>
          </a:xfrm>
          <a:prstGeom prst="line">
            <a:avLst/>
          </a:prstGeom>
          <a:ln w="193675">
            <a:solidFill>
              <a:schemeClr val="bg1"/>
            </a:solidFill>
          </a:ln>
          <a:effectLst>
            <a:outerShdw blurRad="190500" dist="76200" dir="5400000" sx="97000" sy="97000" algn="tl" rotWithShape="0">
              <a:prstClr val="black">
                <a:alpha val="5000"/>
              </a:prstClr>
            </a:outerShdw>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Case study title</a:t>
            </a:r>
            <a:endParaRPr lang="en-CA" dirty="0"/>
          </a:p>
        </p:txBody>
      </p:sp>
    </p:spTree>
    <p:extLst>
      <p:ext uri="{BB962C8B-B14F-4D97-AF65-F5344CB8AC3E}">
        <p14:creationId xmlns:p14="http://schemas.microsoft.com/office/powerpoint/2010/main" val="3525562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broken Phase Layout">
    <p:spTree>
      <p:nvGrpSpPr>
        <p:cNvPr id="1" name=""/>
        <p:cNvGrpSpPr/>
        <p:nvPr/>
      </p:nvGrpSpPr>
      <p:grpSpPr>
        <a:xfrm>
          <a:off x="0" y="0"/>
          <a:ext cx="0" cy="0"/>
          <a:chOff x="0" y="0"/>
          <a:chExt cx="0" cy="0"/>
        </a:xfrm>
      </p:grpSpPr>
      <p:sp>
        <p:nvSpPr>
          <p:cNvPr id="3" name="TextBox 2"/>
          <p:cNvSpPr txBox="1"/>
          <p:nvPr userDrawn="1"/>
        </p:nvSpPr>
        <p:spPr>
          <a:xfrm>
            <a:off x="4391566" y="4626678"/>
            <a:ext cx="2803790" cy="769441"/>
          </a:xfrm>
          <a:prstGeom prst="rect">
            <a:avLst/>
          </a:prstGeom>
          <a:noFill/>
        </p:spPr>
        <p:txBody>
          <a:bodyPr wrap="square" rtlCol="0">
            <a:spAutoFit/>
          </a:bodyPr>
          <a:lstStyle/>
          <a:p>
            <a:pPr algn="r"/>
            <a:r>
              <a:rPr lang="en-CA" sz="4400" b="1" dirty="0">
                <a:solidFill>
                  <a:schemeClr val="accent1"/>
                </a:solidFill>
              </a:rPr>
              <a:t>PHASE</a:t>
            </a:r>
          </a:p>
        </p:txBody>
      </p:sp>
      <p:cxnSp>
        <p:nvCxnSpPr>
          <p:cNvPr id="4" name="Straight Connector 3"/>
          <p:cNvCxnSpPr/>
          <p:nvPr userDrawn="1"/>
        </p:nvCxnSpPr>
        <p:spPr>
          <a:xfrm>
            <a:off x="3352800" y="57711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7215652" y="4550343"/>
            <a:ext cx="1400435" cy="1400435"/>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0" b="1" dirty="0">
              <a:solidFill>
                <a:srgbClr val="243F54"/>
              </a:solidFill>
            </a:endParaRPr>
          </a:p>
        </p:txBody>
      </p:sp>
      <p:sp>
        <p:nvSpPr>
          <p:cNvPr id="7" name="Text Placeholder 6"/>
          <p:cNvSpPr>
            <a:spLocks noGrp="1"/>
          </p:cNvSpPr>
          <p:nvPr>
            <p:ph type="body" sz="quarter" idx="10" hasCustomPrompt="1"/>
          </p:nvPr>
        </p:nvSpPr>
        <p:spPr>
          <a:xfrm>
            <a:off x="666750" y="5395913"/>
            <a:ext cx="6418263" cy="374650"/>
          </a:xfrm>
        </p:spPr>
        <p:txBody>
          <a:bodyPr/>
          <a:lstStyle>
            <a:lvl1pPr marL="0" indent="0" algn="r">
              <a:buNone/>
              <a:defRPr sz="1800" baseline="0">
                <a:solidFill>
                  <a:schemeClr val="accent2"/>
                </a:solidFill>
              </a:defRPr>
            </a:lvl1pPr>
          </a:lstStyle>
          <a:p>
            <a:pPr lvl="0"/>
            <a:r>
              <a:rPr lang="en-CA" sz="1800" dirty="0"/>
              <a:t>Replace with the title of your phase</a:t>
            </a:r>
            <a:endParaRPr lang="en-US" dirty="0"/>
          </a:p>
        </p:txBody>
      </p:sp>
      <p:sp>
        <p:nvSpPr>
          <p:cNvPr id="9" name="Text Placeholder 8"/>
          <p:cNvSpPr>
            <a:spLocks noGrp="1"/>
          </p:cNvSpPr>
          <p:nvPr>
            <p:ph type="body" sz="quarter" idx="11" hasCustomPrompt="1"/>
          </p:nvPr>
        </p:nvSpPr>
        <p:spPr>
          <a:xfrm>
            <a:off x="7196138" y="4549775"/>
            <a:ext cx="1439862" cy="1401763"/>
          </a:xfrm>
        </p:spPr>
        <p:txBody>
          <a:bodyPr anchor="ctr"/>
          <a:lstStyle>
            <a:lvl1pPr marL="0" indent="0" algn="ctr">
              <a:buNone/>
              <a:defRPr sz="8800">
                <a:solidFill>
                  <a:schemeClr val="accent1"/>
                </a:solidFill>
              </a:defRPr>
            </a:lvl1pPr>
          </a:lstStyle>
          <a:p>
            <a:pPr lvl="0"/>
            <a:r>
              <a:rPr lang="en-CA" sz="8800" dirty="0"/>
              <a:t>#</a:t>
            </a:r>
            <a:endParaRPr lang="en-US" dirty="0"/>
          </a:p>
        </p:txBody>
      </p:sp>
      <p:cxnSp>
        <p:nvCxnSpPr>
          <p:cNvPr id="10" name="Straight Connector 9"/>
          <p:cNvCxnSpPr/>
          <p:nvPr userDrawn="1"/>
        </p:nvCxnSpPr>
        <p:spPr>
          <a:xfrm>
            <a:off x="3505200" y="59235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463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oken Phase Layout">
    <p:spTree>
      <p:nvGrpSpPr>
        <p:cNvPr id="1" name=""/>
        <p:cNvGrpSpPr/>
        <p:nvPr/>
      </p:nvGrpSpPr>
      <p:grpSpPr>
        <a:xfrm>
          <a:off x="0" y="0"/>
          <a:ext cx="0" cy="0"/>
          <a:chOff x="0" y="0"/>
          <a:chExt cx="0" cy="0"/>
        </a:xfrm>
      </p:grpSpPr>
      <p:grpSp>
        <p:nvGrpSpPr>
          <p:cNvPr id="12" name="Group 11"/>
          <p:cNvGrpSpPr/>
          <p:nvPr userDrawn="1"/>
        </p:nvGrpSpPr>
        <p:grpSpPr>
          <a:xfrm>
            <a:off x="0" y="6090047"/>
            <a:ext cx="9144000" cy="767953"/>
            <a:chOff x="0" y="6090047"/>
            <a:chExt cx="9144000" cy="767953"/>
          </a:xfrm>
        </p:grpSpPr>
        <p:sp>
          <p:nvSpPr>
            <p:cNvPr id="13" name="Rectangle 12"/>
            <p:cNvSpPr/>
            <p:nvPr/>
          </p:nvSpPr>
          <p:spPr>
            <a:xfrm>
              <a:off x="0" y="6090047"/>
              <a:ext cx="6696236"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CA" sz="800" dirty="0">
                  <a:solidFill>
                    <a:srgbClr val="ADB7C3"/>
                  </a:solidFill>
                </a:rPr>
                <a:t>Info-Tech Research Group, Inc. is a global leader in providing IT research and advice.</a:t>
              </a:r>
              <a:br>
                <a:rPr lang="en-CA" sz="800" dirty="0">
                  <a:solidFill>
                    <a:srgbClr val="ADB7C3"/>
                  </a:solidFill>
                </a:rPr>
              </a:br>
              <a:r>
                <a:rPr lang="en-CA" sz="800" dirty="0">
                  <a:solidFill>
                    <a:srgbClr val="ADB7C3"/>
                  </a:solidFill>
                </a:rPr>
                <a:t>Info-Tech’s products and services combine actionable insight and relevant advice with</a:t>
              </a:r>
              <a:br>
                <a:rPr lang="en-CA" sz="800" dirty="0">
                  <a:solidFill>
                    <a:srgbClr val="ADB7C3"/>
                  </a:solidFill>
                </a:rPr>
              </a:br>
              <a:r>
                <a:rPr lang="en-CA" sz="800" dirty="0">
                  <a:solidFill>
                    <a:srgbClr val="ADB7C3"/>
                  </a:solidFill>
                </a:rPr>
                <a:t>ready-to-use tools and templates that cover the full spectrum of IT concerns.</a:t>
              </a:r>
              <a:br>
                <a:rPr lang="en-CA" sz="800" dirty="0">
                  <a:solidFill>
                    <a:srgbClr val="ADB7C3"/>
                  </a:solidFill>
                </a:rPr>
              </a:br>
              <a:r>
                <a:rPr lang="en-CA" sz="800" dirty="0">
                  <a:solidFill>
                    <a:srgbClr val="ADB7C3"/>
                  </a:solidFill>
                </a:rPr>
                <a:t>© 1997-2016 Info-Tech Research Group Inc.</a:t>
              </a:r>
            </a:p>
          </p:txBody>
        </p:sp>
        <p:grpSp>
          <p:nvGrpSpPr>
            <p:cNvPr id="14" name="Group 13"/>
            <p:cNvGrpSpPr/>
            <p:nvPr userDrawn="1"/>
          </p:nvGrpSpPr>
          <p:grpSpPr>
            <a:xfrm>
              <a:off x="6696236" y="6090047"/>
              <a:ext cx="2447764" cy="767953"/>
              <a:chOff x="6696236" y="6090047"/>
              <a:chExt cx="2447764" cy="767953"/>
            </a:xfrm>
          </p:grpSpPr>
          <p:sp>
            <p:nvSpPr>
              <p:cNvPr id="15" name="Rectangle 14"/>
              <p:cNvSpPr/>
              <p:nvPr/>
            </p:nvSpPr>
            <p:spPr>
              <a:xfrm>
                <a:off x="6696236" y="6090047"/>
                <a:ext cx="2447764"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endParaRPr lang="en-CA" sz="800" dirty="0">
                  <a:solidFill>
                    <a:srgbClr val="ADB7C3"/>
                  </a:solidFill>
                </a:endParaRPr>
              </a:p>
            </p:txBody>
          </p:sp>
          <p:pic>
            <p:nvPicPr>
              <p:cNvPr id="16" name="Picture 15" descr="Info-Tech_Logo_2013-On-Screen-WHITE(transparent-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6309320"/>
                <a:ext cx="1697008" cy="339401"/>
              </a:xfrm>
              <a:prstGeom prst="rect">
                <a:avLst/>
              </a:prstGeom>
            </p:spPr>
          </p:pic>
        </p:grpSp>
      </p:grpSp>
      <p:cxnSp>
        <p:nvCxnSpPr>
          <p:cNvPr id="17" name="Straight Connector 16"/>
          <p:cNvCxnSpPr/>
          <p:nvPr userDrawn="1"/>
        </p:nvCxnSpPr>
        <p:spPr>
          <a:xfrm>
            <a:off x="789414" y="3320114"/>
            <a:ext cx="2490117"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2791118" y="2568440"/>
            <a:ext cx="786842" cy="786842"/>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400" b="1" dirty="0">
              <a:solidFill>
                <a:schemeClr val="accent1"/>
              </a:solidFill>
            </a:endParaRPr>
          </a:p>
        </p:txBody>
      </p:sp>
      <p:sp>
        <p:nvSpPr>
          <p:cNvPr id="19" name="Text Placeholder 7"/>
          <p:cNvSpPr>
            <a:spLocks noGrp="1"/>
          </p:cNvSpPr>
          <p:nvPr>
            <p:ph type="body" sz="quarter" idx="11" hasCustomPrompt="1"/>
          </p:nvPr>
        </p:nvSpPr>
        <p:spPr>
          <a:xfrm>
            <a:off x="788988" y="3355975"/>
            <a:ext cx="7269162" cy="663575"/>
          </a:xfrm>
        </p:spPr>
        <p:txBody>
          <a:bodyPr/>
          <a:lstStyle>
            <a:lvl1pPr marL="0" indent="0">
              <a:buNone/>
              <a:defRPr sz="2800" baseline="0">
                <a:solidFill>
                  <a:schemeClr val="accent3"/>
                </a:solidFill>
              </a:defRPr>
            </a:lvl1pPr>
          </a:lstStyle>
          <a:p>
            <a:pPr lvl="0"/>
            <a:r>
              <a:rPr lang="en-CA" sz="2800" dirty="0"/>
              <a:t>Replace with Phase Title</a:t>
            </a:r>
            <a:endParaRPr lang="en-US" dirty="0"/>
          </a:p>
        </p:txBody>
      </p:sp>
      <p:sp>
        <p:nvSpPr>
          <p:cNvPr id="20" name="TextBox 19"/>
          <p:cNvSpPr txBox="1"/>
          <p:nvPr userDrawn="1"/>
        </p:nvSpPr>
        <p:spPr>
          <a:xfrm>
            <a:off x="763035" y="2585841"/>
            <a:ext cx="2036776" cy="769441"/>
          </a:xfrm>
          <a:prstGeom prst="rect">
            <a:avLst/>
          </a:prstGeom>
          <a:noFill/>
        </p:spPr>
        <p:txBody>
          <a:bodyPr wrap="none" lIns="0" rtlCol="0">
            <a:spAutoFit/>
          </a:bodyPr>
          <a:lstStyle/>
          <a:p>
            <a:r>
              <a:rPr lang="en-CA" sz="4400" b="1" dirty="0">
                <a:solidFill>
                  <a:schemeClr val="accent1"/>
                </a:solidFill>
              </a:rPr>
              <a:t>PHASE</a:t>
            </a:r>
          </a:p>
        </p:txBody>
      </p:sp>
      <p:sp>
        <p:nvSpPr>
          <p:cNvPr id="21" name="Text Placeholder 10"/>
          <p:cNvSpPr>
            <a:spLocks noGrp="1"/>
          </p:cNvSpPr>
          <p:nvPr>
            <p:ph type="body" sz="quarter" idx="12" hasCustomPrompt="1"/>
          </p:nvPr>
        </p:nvSpPr>
        <p:spPr>
          <a:xfrm>
            <a:off x="2794014" y="2576893"/>
            <a:ext cx="781050" cy="769937"/>
          </a:xfrm>
        </p:spPr>
        <p:txBody>
          <a:bodyPr anchor="ctr"/>
          <a:lstStyle>
            <a:lvl1pPr marL="0" indent="0" algn="ctr">
              <a:buNone/>
              <a:defRPr sz="5400">
                <a:solidFill>
                  <a:schemeClr val="accent1"/>
                </a:solidFill>
              </a:defRPr>
            </a:lvl1pPr>
          </a:lstStyle>
          <a:p>
            <a:pPr lvl="0"/>
            <a:r>
              <a:rPr lang="en-CA" sz="5400" dirty="0"/>
              <a:t>#</a:t>
            </a:r>
            <a:endParaRPr lang="en-US" dirty="0"/>
          </a:p>
        </p:txBody>
      </p:sp>
      <p:sp>
        <p:nvSpPr>
          <p:cNvPr id="22" name="Text Placeholder 4"/>
          <p:cNvSpPr>
            <a:spLocks noGrp="1"/>
          </p:cNvSpPr>
          <p:nvPr>
            <p:ph type="body" sz="quarter" idx="13" hasCustomPrompt="1"/>
          </p:nvPr>
        </p:nvSpPr>
        <p:spPr>
          <a:xfrm>
            <a:off x="1578396" y="5622172"/>
            <a:ext cx="7289719" cy="457200"/>
          </a:xfrm>
        </p:spPr>
        <p:txBody>
          <a:bodyPr/>
          <a:lstStyle>
            <a:lvl1pPr marL="0" indent="0" algn="r">
              <a:buNone/>
              <a:defRPr sz="2000" baseline="0">
                <a:solidFill>
                  <a:schemeClr val="accent1"/>
                </a:solidFill>
              </a:defRPr>
            </a:lvl1pPr>
          </a:lstStyle>
          <a:p>
            <a:pPr lvl="0"/>
            <a:r>
              <a:rPr lang="en-CA" dirty="0"/>
              <a:t>Blueprint Title</a:t>
            </a:r>
          </a:p>
        </p:txBody>
      </p:sp>
    </p:spTree>
    <p:extLst>
      <p:ext uri="{BB962C8B-B14F-4D97-AF65-F5344CB8AC3E}">
        <p14:creationId xmlns:p14="http://schemas.microsoft.com/office/powerpoint/2010/main" val="112778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Tree>
    <p:extLst>
      <p:ext uri="{BB962C8B-B14F-4D97-AF65-F5344CB8AC3E}">
        <p14:creationId xmlns:p14="http://schemas.microsoft.com/office/powerpoint/2010/main" val="3020510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lide extra">
    <p:bg>
      <p:bgPr>
        <a:solidFill>
          <a:srgbClr val="CBDBE7"/>
        </a:solidFill>
        <a:effectLst/>
      </p:bgPr>
    </p:bg>
    <p:spTree>
      <p:nvGrpSpPr>
        <p:cNvPr id="1" name=""/>
        <p:cNvGrpSpPr/>
        <p:nvPr/>
      </p:nvGrpSpPr>
      <p:grpSpPr>
        <a:xfrm>
          <a:off x="0" y="0"/>
          <a:ext cx="0" cy="0"/>
          <a:chOff x="0" y="0"/>
          <a:chExt cx="0" cy="0"/>
        </a:xfrm>
      </p:grpSpPr>
      <p:cxnSp>
        <p:nvCxnSpPr>
          <p:cNvPr id="11" name="Straight Connector 10"/>
          <p:cNvCxnSpPr/>
          <p:nvPr/>
        </p:nvCxnSpPr>
        <p:spPr>
          <a:xfrm>
            <a:off x="323528" y="1124744"/>
            <a:ext cx="849694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
        <p:nvSpPr>
          <p:cNvPr id="10" name="TextBox 9"/>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Tree>
    <p:extLst>
      <p:ext uri="{BB962C8B-B14F-4D97-AF65-F5344CB8AC3E}">
        <p14:creationId xmlns:p14="http://schemas.microsoft.com/office/powerpoint/2010/main" val="214038098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499945"/>
            <a:ext cx="9144000" cy="6083395"/>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77406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Executive Brief">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133475"/>
            <a:ext cx="9144000" cy="5546046"/>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31686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0" y="461300"/>
            <a:ext cx="9144000" cy="6094423"/>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47323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0" y="458562"/>
            <a:ext cx="9144000" cy="6071597"/>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82914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Tree>
    <p:extLst>
      <p:ext uri="{BB962C8B-B14F-4D97-AF65-F5344CB8AC3E}">
        <p14:creationId xmlns:p14="http://schemas.microsoft.com/office/powerpoint/2010/main" val="4112361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268058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87018"/>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585430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215880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prstClr val="black"/>
              <a:srgbClr val="192B39">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694531"/>
            <a:ext cx="9144000" cy="6102626"/>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419615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886588"/>
            <a:ext cx="9144000" cy="5971412"/>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168983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886588"/>
            <a:ext cx="9144000" cy="5971412"/>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060467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265661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Executive Brief">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5801"/>
            <a:ext cx="9144000" cy="6466398"/>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90052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4" y="255589"/>
            <a:ext cx="9144000" cy="662722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964438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Executive Summary">
    <p:spTree>
      <p:nvGrpSpPr>
        <p:cNvPr id="1" name=""/>
        <p:cNvGrpSpPr/>
        <p:nvPr/>
      </p:nvGrpSpPr>
      <p:grpSpPr>
        <a:xfrm>
          <a:off x="0" y="0"/>
          <a:ext cx="0" cy="0"/>
          <a:chOff x="0" y="0"/>
          <a:chExt cx="0" cy="0"/>
        </a:xfrm>
      </p:grpSpPr>
      <p:sp>
        <p:nvSpPr>
          <p:cNvPr id="17" name="Rectangle 16"/>
          <p:cNvSpPr/>
          <p:nvPr userDrawn="1"/>
        </p:nvSpPr>
        <p:spPr>
          <a:xfrm>
            <a:off x="4157" y="-9146"/>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summary</a:t>
            </a:r>
            <a:endParaRPr lang="en-US" dirty="0"/>
          </a:p>
        </p:txBody>
      </p:sp>
      <p:sp>
        <p:nvSpPr>
          <p:cNvPr id="9" name="Rectangle 8"/>
          <p:cNvSpPr/>
          <p:nvPr userDrawn="1"/>
        </p:nvSpPr>
        <p:spPr>
          <a:xfrm>
            <a:off x="255868" y="4199835"/>
            <a:ext cx="8640578" cy="312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CA" sz="1400" b="1" dirty="0"/>
              <a:t>Resolution</a:t>
            </a:r>
          </a:p>
        </p:txBody>
      </p:sp>
      <p:sp>
        <p:nvSpPr>
          <p:cNvPr id="13" name="Rectangle 12"/>
          <p:cNvSpPr/>
          <p:nvPr userDrawn="1"/>
        </p:nvSpPr>
        <p:spPr>
          <a:xfrm>
            <a:off x="247848" y="1210905"/>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Situation</a:t>
            </a:r>
          </a:p>
        </p:txBody>
      </p:sp>
      <p:sp>
        <p:nvSpPr>
          <p:cNvPr id="11" name="Rectangle 10"/>
          <p:cNvSpPr/>
          <p:nvPr userDrawn="1"/>
        </p:nvSpPr>
        <p:spPr>
          <a:xfrm>
            <a:off x="247848" y="2659744"/>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t>Complication</a:t>
            </a:r>
          </a:p>
        </p:txBody>
      </p:sp>
      <p:sp>
        <p:nvSpPr>
          <p:cNvPr id="20" name="Text Placeholder 19"/>
          <p:cNvSpPr>
            <a:spLocks noGrp="1"/>
          </p:cNvSpPr>
          <p:nvPr userDrawn="1">
            <p:ph type="body" sz="quarter" idx="10"/>
          </p:nvPr>
        </p:nvSpPr>
        <p:spPr>
          <a:xfrm>
            <a:off x="247848" y="1535364"/>
            <a:ext cx="5257800" cy="1078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9"/>
          <p:cNvSpPr>
            <a:spLocks noGrp="1"/>
          </p:cNvSpPr>
          <p:nvPr userDrawn="1">
            <p:ph type="body" sz="quarter" idx="11"/>
          </p:nvPr>
        </p:nvSpPr>
        <p:spPr>
          <a:xfrm>
            <a:off x="247848" y="2974004"/>
            <a:ext cx="5257800" cy="1076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19"/>
          <p:cNvSpPr>
            <a:spLocks noGrp="1"/>
          </p:cNvSpPr>
          <p:nvPr userDrawn="1">
            <p:ph type="body" sz="quarter" idx="12"/>
          </p:nvPr>
        </p:nvSpPr>
        <p:spPr>
          <a:xfrm>
            <a:off x="255868" y="4512653"/>
            <a:ext cx="8623607" cy="1808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28"/>
          <p:cNvSpPr>
            <a:spLocks noGrp="1"/>
          </p:cNvSpPr>
          <p:nvPr>
            <p:ph type="body" sz="quarter" idx="13"/>
          </p:nvPr>
        </p:nvSpPr>
        <p:spPr>
          <a:xfrm>
            <a:off x="5737241" y="1495997"/>
            <a:ext cx="3083231" cy="2523241"/>
          </a:xfrm>
          <a:noFill/>
          <a:ln w="12700">
            <a:noFill/>
          </a:ln>
        </p:spPr>
        <p:style>
          <a:lnRef idx="2">
            <a:schemeClr val="dk1"/>
          </a:lnRef>
          <a:fillRef idx="1">
            <a:schemeClr val="lt1"/>
          </a:fillRef>
          <a:effectRef idx="0">
            <a:schemeClr val="dk1"/>
          </a:effectRef>
          <a:fontRef idx="minor">
            <a:schemeClr val="dk1"/>
          </a:fontRef>
        </p:style>
        <p:txBody>
          <a:bodyPr rtlCol="0" anchor="ctr"/>
          <a:lstStyle>
            <a:lvl1pPr>
              <a:defRPr lang="en-US" dirty="0">
                <a:solidFill>
                  <a:srgbClr val="333333"/>
                </a:solidFill>
              </a:defRPr>
            </a:lvl1pPr>
          </a:lstStyle>
          <a:p>
            <a:pPr marL="0" lvl="0" defTabSz="914400" latinLnBrk="0">
              <a:spcBef>
                <a:spcPct val="0"/>
              </a:spcBef>
            </a:pPr>
            <a:endParaRPr lang="en-US" dirty="0"/>
          </a:p>
        </p:txBody>
      </p:sp>
      <p:grpSp>
        <p:nvGrpSpPr>
          <p:cNvPr id="28" name="Group 27"/>
          <p:cNvGrpSpPr/>
          <p:nvPr/>
        </p:nvGrpSpPr>
        <p:grpSpPr>
          <a:xfrm>
            <a:off x="5736405" y="1210905"/>
            <a:ext cx="3084068" cy="285749"/>
            <a:chOff x="2267744" y="1844804"/>
            <a:chExt cx="3084068" cy="285749"/>
          </a:xfrm>
          <a:solidFill>
            <a:srgbClr val="B0C534"/>
          </a:solidFill>
        </p:grpSpPr>
        <p:sp>
          <p:nvSpPr>
            <p:cNvPr id="31" name="Round Same Side Corner Rectangle 97"/>
            <p:cNvSpPr/>
            <p:nvPr/>
          </p:nvSpPr>
          <p:spPr>
            <a:xfrm>
              <a:off x="2267744" y="1844804"/>
              <a:ext cx="3084068" cy="285749"/>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CA" sz="1100" i="1" dirty="0">
                  <a:solidFill>
                    <a:srgbClr val="FFFFFF"/>
                  </a:solidFill>
                  <a:latin typeface="Georgia"/>
                </a:rPr>
                <a:t>Info-Tech Insight</a:t>
              </a:r>
            </a:p>
          </p:txBody>
        </p:sp>
        <p:pic>
          <p:nvPicPr>
            <p:cNvPr id="32" name="Picture 31" descr="insight-sm.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3623" y="1889932"/>
              <a:ext cx="240000" cy="180000"/>
            </a:xfrm>
            <a:prstGeom prst="rect">
              <a:avLst/>
            </a:prstGeom>
            <a:solidFill>
              <a:schemeClr val="accent2"/>
            </a:solidFill>
            <a:ln>
              <a:solidFill>
                <a:schemeClr val="accent2"/>
              </a:solidFill>
            </a:ln>
          </p:spPr>
        </p:pic>
      </p:gr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09464" y="1266251"/>
            <a:ext cx="209348" cy="209348"/>
          </a:xfrm>
          <a:prstGeom prst="rect">
            <a:avLst/>
          </a:prstGeom>
        </p:spPr>
      </p:pic>
      <p:pic>
        <p:nvPicPr>
          <p:cNvPr id="30" name="Picture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6225" y="4252813"/>
            <a:ext cx="206861" cy="206861"/>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09464" y="2716075"/>
            <a:ext cx="211099" cy="211099"/>
          </a:xfrm>
          <a:prstGeom prst="rect">
            <a:avLst/>
          </a:prstGeom>
        </p:spPr>
      </p:pic>
    </p:spTree>
    <p:extLst>
      <p:ext uri="{BB962C8B-B14F-4D97-AF65-F5344CB8AC3E}">
        <p14:creationId xmlns:p14="http://schemas.microsoft.com/office/powerpoint/2010/main" val="1434110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Small 1 Large">
    <p:spTree>
      <p:nvGrpSpPr>
        <p:cNvPr id="1" name=""/>
        <p:cNvGrpSpPr/>
        <p:nvPr/>
      </p:nvGrpSpPr>
      <p:grpSpPr>
        <a:xfrm>
          <a:off x="0" y="0"/>
          <a:ext cx="0" cy="0"/>
          <a:chOff x="0" y="0"/>
          <a:chExt cx="0" cy="0"/>
        </a:xfrm>
      </p:grpSpPr>
      <p:sp>
        <p:nvSpPr>
          <p:cNvPr id="15" name="Rectangle 14"/>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2" name="Text Placeholder 20"/>
          <p:cNvSpPr>
            <a:spLocks noGrp="1"/>
          </p:cNvSpPr>
          <p:nvPr>
            <p:ph type="body" sz="quarter" idx="12"/>
          </p:nvPr>
        </p:nvSpPr>
        <p:spPr>
          <a:xfrm>
            <a:off x="261455" y="3323354"/>
            <a:ext cx="8615844" cy="320040"/>
          </a:xfrm>
          <a:solidFill>
            <a:srgbClr val="243F54"/>
          </a:solidFill>
        </p:spPr>
        <p:txBody>
          <a:bodyPr/>
          <a:lstStyle>
            <a:lvl1pPr marL="0" indent="0">
              <a:defRPr sz="1400" b="1">
                <a:solidFill>
                  <a:schemeClr val="bg1"/>
                </a:solidFill>
              </a:defRPr>
            </a:lvl1pPr>
          </a:lstStyle>
          <a:p>
            <a:pPr marL="0" indent="0">
              <a:buNone/>
            </a:pPr>
            <a:r>
              <a:rPr lang="en-US" dirty="0"/>
              <a:t>Deliverables Completed</a:t>
            </a:r>
          </a:p>
        </p:txBody>
      </p:sp>
      <p:sp>
        <p:nvSpPr>
          <p:cNvPr id="23" name="Text Placeholder 21"/>
          <p:cNvSpPr>
            <a:spLocks noGrp="1"/>
          </p:cNvSpPr>
          <p:nvPr>
            <p:ph type="body" sz="quarter" idx="11"/>
          </p:nvPr>
        </p:nvSpPr>
        <p:spPr>
          <a:xfrm>
            <a:off x="4612662"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Processes Optimized</a:t>
            </a:r>
          </a:p>
        </p:txBody>
      </p:sp>
      <p:sp>
        <p:nvSpPr>
          <p:cNvPr id="24" name="Text Placeholder 22"/>
          <p:cNvSpPr>
            <a:spLocks noGrp="1"/>
          </p:cNvSpPr>
          <p:nvPr>
            <p:ph type="body" sz="quarter" idx="10"/>
          </p:nvPr>
        </p:nvSpPr>
        <p:spPr>
          <a:xfrm>
            <a:off x="257727"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Knowledge Gained</a:t>
            </a:r>
          </a:p>
        </p:txBody>
      </p:sp>
      <p:sp>
        <p:nvSpPr>
          <p:cNvPr id="2" name="Title 1"/>
          <p:cNvSpPr>
            <a:spLocks noGrp="1"/>
          </p:cNvSpPr>
          <p:nvPr>
            <p:ph type="title" hasCustomPrompt="1"/>
          </p:nvPr>
        </p:nvSpPr>
        <p:spPr/>
        <p:txBody>
          <a:bodyPr/>
          <a:lstStyle>
            <a:lvl1pPr>
              <a:defRPr baseline="0">
                <a:solidFill>
                  <a:schemeClr val="bg1"/>
                </a:solidFill>
                <a:latin typeface="+mn-lt"/>
              </a:defRPr>
            </a:lvl1pPr>
          </a:lstStyle>
          <a:p>
            <a:r>
              <a:rPr lang="en-US" dirty="0"/>
              <a:t>Two small sections, </a:t>
            </a:r>
            <a:r>
              <a:rPr lang="en-US"/>
              <a:t>one large</a:t>
            </a:r>
            <a:endParaRPr lang="en-US" dirty="0"/>
          </a:p>
        </p:txBody>
      </p:sp>
      <p:sp>
        <p:nvSpPr>
          <p:cNvPr id="19" name="Text Placeholder 18"/>
          <p:cNvSpPr>
            <a:spLocks noGrp="1"/>
          </p:cNvSpPr>
          <p:nvPr>
            <p:ph type="body" sz="quarter" idx="13"/>
          </p:nvPr>
        </p:nvSpPr>
        <p:spPr>
          <a:xfrm>
            <a:off x="269541" y="1530350"/>
            <a:ext cx="4242816" cy="1693863"/>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8"/>
          <p:cNvSpPr>
            <a:spLocks noGrp="1"/>
          </p:cNvSpPr>
          <p:nvPr>
            <p:ph type="body" sz="quarter" idx="14"/>
          </p:nvPr>
        </p:nvSpPr>
        <p:spPr>
          <a:xfrm>
            <a:off x="4624106" y="1530350"/>
            <a:ext cx="4242816" cy="1693863"/>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8"/>
          <p:cNvSpPr>
            <a:spLocks noGrp="1"/>
          </p:cNvSpPr>
          <p:nvPr>
            <p:ph type="body" sz="quarter" idx="15"/>
          </p:nvPr>
        </p:nvSpPr>
        <p:spPr>
          <a:xfrm>
            <a:off x="261455" y="3643394"/>
            <a:ext cx="8615844" cy="2701259"/>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60808" y="3376524"/>
            <a:ext cx="215115" cy="215115"/>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81110" y="1253022"/>
            <a:ext cx="194813" cy="225573"/>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96998" y="1268794"/>
            <a:ext cx="139535" cy="197675"/>
          </a:xfrm>
          <a:prstGeom prst="rect">
            <a:avLst/>
          </a:prstGeom>
        </p:spPr>
      </p:pic>
    </p:spTree>
    <p:extLst>
      <p:ext uri="{BB962C8B-B14F-4D97-AF65-F5344CB8AC3E}">
        <p14:creationId xmlns:p14="http://schemas.microsoft.com/office/powerpoint/2010/main" val="158799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Header Activity Overview">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1520" y="260648"/>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10" name="Rectangle 9"/>
          <p:cNvSpPr/>
          <p:nvPr userDrawn="1"/>
        </p:nvSpPr>
        <p:spPr>
          <a:xfrm>
            <a:off x="616688" y="1132006"/>
            <a:ext cx="8260611" cy="36469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rgbClr val="333333"/>
              </a:solidFill>
            </a:endParaRPr>
          </a:p>
        </p:txBody>
      </p:sp>
      <p:grpSp>
        <p:nvGrpSpPr>
          <p:cNvPr id="11" name="Group 10"/>
          <p:cNvGrpSpPr/>
          <p:nvPr userDrawn="1"/>
        </p:nvGrpSpPr>
        <p:grpSpPr>
          <a:xfrm>
            <a:off x="251520" y="1132007"/>
            <a:ext cx="365168" cy="364690"/>
            <a:chOff x="6939668" y="197732"/>
            <a:chExt cx="777916" cy="785348"/>
          </a:xfrm>
          <a:solidFill>
            <a:srgbClr val="243F54"/>
          </a:solidFill>
        </p:grpSpPr>
        <p:sp>
          <p:nvSpPr>
            <p:cNvPr id="13" name="Rectangle 12"/>
            <p:cNvSpPr/>
            <p:nvPr/>
          </p:nvSpPr>
          <p:spPr>
            <a:xfrm>
              <a:off x="6939668" y="197732"/>
              <a:ext cx="777916" cy="785348"/>
            </a:xfrm>
            <a:prstGeom prst="rect">
              <a:avLst/>
            </a:prstGeom>
            <a:grpFill/>
            <a:ln>
              <a:solidFill>
                <a:srgbClr val="243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14" name="Picture 13"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3446" y="336280"/>
              <a:ext cx="734136" cy="508248"/>
            </a:xfrm>
            <a:prstGeom prst="rect">
              <a:avLst/>
            </a:prstGeom>
            <a:grpFill/>
            <a:ln>
              <a:solidFill>
                <a:srgbClr val="243F54"/>
              </a:solidFill>
            </a:ln>
            <a:effectLst/>
          </p:spPr>
        </p:pic>
      </p:grpSp>
    </p:spTree>
    <p:extLst>
      <p:ext uri="{BB962C8B-B14F-4D97-AF65-F5344CB8AC3E}">
        <p14:creationId xmlns:p14="http://schemas.microsoft.com/office/powerpoint/2010/main" val="2688798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cxnSp>
        <p:nvCxnSpPr>
          <p:cNvPr id="11" name="Straight Connector 10"/>
          <p:cNvCxnSpPr/>
          <p:nvPr userDrawn="1"/>
        </p:nvCxnSpPr>
        <p:spPr>
          <a:xfrm>
            <a:off x="268871" y="1708920"/>
            <a:ext cx="8601189" cy="0"/>
          </a:xfrm>
          <a:prstGeom prst="line">
            <a:avLst/>
          </a:prstGeom>
          <a:ln w="193675">
            <a:solidFill>
              <a:schemeClr val="bg1"/>
            </a:solidFill>
          </a:ln>
          <a:effectLst>
            <a:outerShdw blurRad="190500" dist="76200" dir="5400000" sx="97000" sy="97000" algn="tl" rotWithShape="0">
              <a:prstClr val="black">
                <a:alpha val="5000"/>
              </a:prstClr>
            </a:outerShdw>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Case study title</a:t>
            </a:r>
            <a:endParaRPr lang="en-CA" dirty="0"/>
          </a:p>
        </p:txBody>
      </p:sp>
    </p:spTree>
    <p:extLst>
      <p:ext uri="{BB962C8B-B14F-4D97-AF65-F5344CB8AC3E}">
        <p14:creationId xmlns:p14="http://schemas.microsoft.com/office/powerpoint/2010/main" val="132453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Unbroken Phase Layout">
    <p:spTree>
      <p:nvGrpSpPr>
        <p:cNvPr id="1" name=""/>
        <p:cNvGrpSpPr/>
        <p:nvPr/>
      </p:nvGrpSpPr>
      <p:grpSpPr>
        <a:xfrm>
          <a:off x="0" y="0"/>
          <a:ext cx="0" cy="0"/>
          <a:chOff x="0" y="0"/>
          <a:chExt cx="0" cy="0"/>
        </a:xfrm>
      </p:grpSpPr>
      <p:sp>
        <p:nvSpPr>
          <p:cNvPr id="3" name="TextBox 2"/>
          <p:cNvSpPr txBox="1"/>
          <p:nvPr userDrawn="1"/>
        </p:nvSpPr>
        <p:spPr>
          <a:xfrm>
            <a:off x="4391566" y="4626678"/>
            <a:ext cx="2803790" cy="769441"/>
          </a:xfrm>
          <a:prstGeom prst="rect">
            <a:avLst/>
          </a:prstGeom>
          <a:noFill/>
        </p:spPr>
        <p:txBody>
          <a:bodyPr wrap="square" rtlCol="0">
            <a:spAutoFit/>
          </a:bodyPr>
          <a:lstStyle/>
          <a:p>
            <a:pPr algn="r"/>
            <a:r>
              <a:rPr lang="en-CA" sz="4400" b="1" dirty="0">
                <a:solidFill>
                  <a:schemeClr val="accent1"/>
                </a:solidFill>
              </a:rPr>
              <a:t>PHASE</a:t>
            </a:r>
          </a:p>
        </p:txBody>
      </p:sp>
      <p:cxnSp>
        <p:nvCxnSpPr>
          <p:cNvPr id="4" name="Straight Connector 3"/>
          <p:cNvCxnSpPr/>
          <p:nvPr userDrawn="1"/>
        </p:nvCxnSpPr>
        <p:spPr>
          <a:xfrm>
            <a:off x="3352800" y="57711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7215652" y="4550343"/>
            <a:ext cx="1400435" cy="1400435"/>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0" b="1" dirty="0">
              <a:solidFill>
                <a:srgbClr val="243F54"/>
              </a:solidFill>
            </a:endParaRPr>
          </a:p>
        </p:txBody>
      </p:sp>
      <p:sp>
        <p:nvSpPr>
          <p:cNvPr id="7" name="Text Placeholder 6"/>
          <p:cNvSpPr>
            <a:spLocks noGrp="1"/>
          </p:cNvSpPr>
          <p:nvPr>
            <p:ph type="body" sz="quarter" idx="10" hasCustomPrompt="1"/>
          </p:nvPr>
        </p:nvSpPr>
        <p:spPr>
          <a:xfrm>
            <a:off x="666750" y="5395913"/>
            <a:ext cx="6418263" cy="374650"/>
          </a:xfrm>
        </p:spPr>
        <p:txBody>
          <a:bodyPr/>
          <a:lstStyle>
            <a:lvl1pPr marL="0" indent="0" algn="r">
              <a:buNone/>
              <a:defRPr sz="1800" baseline="0">
                <a:solidFill>
                  <a:schemeClr val="accent2"/>
                </a:solidFill>
              </a:defRPr>
            </a:lvl1pPr>
          </a:lstStyle>
          <a:p>
            <a:pPr lvl="0"/>
            <a:r>
              <a:rPr lang="en-CA" sz="1800" dirty="0"/>
              <a:t>Replace with the title of your phase</a:t>
            </a:r>
            <a:endParaRPr lang="en-US" dirty="0"/>
          </a:p>
        </p:txBody>
      </p:sp>
      <p:sp>
        <p:nvSpPr>
          <p:cNvPr id="9" name="Text Placeholder 8"/>
          <p:cNvSpPr>
            <a:spLocks noGrp="1"/>
          </p:cNvSpPr>
          <p:nvPr>
            <p:ph type="body" sz="quarter" idx="11" hasCustomPrompt="1"/>
          </p:nvPr>
        </p:nvSpPr>
        <p:spPr>
          <a:xfrm>
            <a:off x="7196138" y="4549775"/>
            <a:ext cx="1439862" cy="1401763"/>
          </a:xfrm>
        </p:spPr>
        <p:txBody>
          <a:bodyPr anchor="ctr"/>
          <a:lstStyle>
            <a:lvl1pPr marL="0" indent="0" algn="ctr">
              <a:buNone/>
              <a:defRPr sz="8800">
                <a:solidFill>
                  <a:schemeClr val="accent1"/>
                </a:solidFill>
              </a:defRPr>
            </a:lvl1pPr>
          </a:lstStyle>
          <a:p>
            <a:pPr lvl="0"/>
            <a:r>
              <a:rPr lang="en-CA" sz="8800" dirty="0"/>
              <a:t>#</a:t>
            </a:r>
            <a:endParaRPr lang="en-US" dirty="0"/>
          </a:p>
        </p:txBody>
      </p:sp>
      <p:cxnSp>
        <p:nvCxnSpPr>
          <p:cNvPr id="10" name="Straight Connector 9"/>
          <p:cNvCxnSpPr/>
          <p:nvPr userDrawn="1"/>
        </p:nvCxnSpPr>
        <p:spPr>
          <a:xfrm>
            <a:off x="3505200" y="59235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069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roken Phase Layout">
    <p:spTree>
      <p:nvGrpSpPr>
        <p:cNvPr id="1" name=""/>
        <p:cNvGrpSpPr/>
        <p:nvPr/>
      </p:nvGrpSpPr>
      <p:grpSpPr>
        <a:xfrm>
          <a:off x="0" y="0"/>
          <a:ext cx="0" cy="0"/>
          <a:chOff x="0" y="0"/>
          <a:chExt cx="0" cy="0"/>
        </a:xfrm>
      </p:grpSpPr>
      <p:grpSp>
        <p:nvGrpSpPr>
          <p:cNvPr id="12" name="Group 11"/>
          <p:cNvGrpSpPr/>
          <p:nvPr userDrawn="1"/>
        </p:nvGrpSpPr>
        <p:grpSpPr>
          <a:xfrm>
            <a:off x="0" y="6090047"/>
            <a:ext cx="9144000" cy="767953"/>
            <a:chOff x="0" y="6090047"/>
            <a:chExt cx="9144000" cy="767953"/>
          </a:xfrm>
        </p:grpSpPr>
        <p:sp>
          <p:nvSpPr>
            <p:cNvPr id="13" name="Rectangle 12"/>
            <p:cNvSpPr/>
            <p:nvPr/>
          </p:nvSpPr>
          <p:spPr>
            <a:xfrm>
              <a:off x="0" y="6090047"/>
              <a:ext cx="6696236"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CA" sz="800" dirty="0">
                  <a:solidFill>
                    <a:srgbClr val="ADB7C3"/>
                  </a:solidFill>
                </a:rPr>
                <a:t>Info-Tech Research Group, Inc. is a global leader in providing IT research and advice.</a:t>
              </a:r>
              <a:br>
                <a:rPr lang="en-CA" sz="800" dirty="0">
                  <a:solidFill>
                    <a:srgbClr val="ADB7C3"/>
                  </a:solidFill>
                </a:rPr>
              </a:br>
              <a:r>
                <a:rPr lang="en-CA" sz="800" dirty="0">
                  <a:solidFill>
                    <a:srgbClr val="ADB7C3"/>
                  </a:solidFill>
                </a:rPr>
                <a:t>Info-Tech’s products and services combine actionable insight and relevant advice with</a:t>
              </a:r>
              <a:br>
                <a:rPr lang="en-CA" sz="800" dirty="0">
                  <a:solidFill>
                    <a:srgbClr val="ADB7C3"/>
                  </a:solidFill>
                </a:rPr>
              </a:br>
              <a:r>
                <a:rPr lang="en-CA" sz="800" dirty="0">
                  <a:solidFill>
                    <a:srgbClr val="ADB7C3"/>
                  </a:solidFill>
                </a:rPr>
                <a:t>ready-to-use tools and templates that cover the full spectrum of IT concerns.</a:t>
              </a:r>
              <a:br>
                <a:rPr lang="en-CA" sz="800" dirty="0">
                  <a:solidFill>
                    <a:srgbClr val="ADB7C3"/>
                  </a:solidFill>
                </a:rPr>
              </a:br>
              <a:r>
                <a:rPr lang="en-CA" sz="800" dirty="0">
                  <a:solidFill>
                    <a:srgbClr val="ADB7C3"/>
                  </a:solidFill>
                </a:rPr>
                <a:t>© 1997-2016 Info-Tech Research Group Inc.</a:t>
              </a:r>
            </a:p>
          </p:txBody>
        </p:sp>
        <p:grpSp>
          <p:nvGrpSpPr>
            <p:cNvPr id="14" name="Group 13"/>
            <p:cNvGrpSpPr/>
            <p:nvPr userDrawn="1"/>
          </p:nvGrpSpPr>
          <p:grpSpPr>
            <a:xfrm>
              <a:off x="6696236" y="6090047"/>
              <a:ext cx="2447764" cy="767953"/>
              <a:chOff x="6696236" y="6090047"/>
              <a:chExt cx="2447764" cy="767953"/>
            </a:xfrm>
          </p:grpSpPr>
          <p:sp>
            <p:nvSpPr>
              <p:cNvPr id="15" name="Rectangle 14"/>
              <p:cNvSpPr/>
              <p:nvPr/>
            </p:nvSpPr>
            <p:spPr>
              <a:xfrm>
                <a:off x="6696236" y="6090047"/>
                <a:ext cx="2447764"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endParaRPr lang="en-CA" sz="800" dirty="0">
                  <a:solidFill>
                    <a:srgbClr val="ADB7C3"/>
                  </a:solidFill>
                </a:endParaRPr>
              </a:p>
            </p:txBody>
          </p:sp>
          <p:pic>
            <p:nvPicPr>
              <p:cNvPr id="16" name="Picture 15" descr="Info-Tech_Logo_2013-On-Screen-WHITE(transparent-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6309320"/>
                <a:ext cx="1697008" cy="339401"/>
              </a:xfrm>
              <a:prstGeom prst="rect">
                <a:avLst/>
              </a:prstGeom>
            </p:spPr>
          </p:pic>
        </p:grpSp>
      </p:grpSp>
      <p:cxnSp>
        <p:nvCxnSpPr>
          <p:cNvPr id="17" name="Straight Connector 16"/>
          <p:cNvCxnSpPr/>
          <p:nvPr userDrawn="1"/>
        </p:nvCxnSpPr>
        <p:spPr>
          <a:xfrm>
            <a:off x="789414" y="3320114"/>
            <a:ext cx="2490117"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2791118" y="2568440"/>
            <a:ext cx="786842" cy="786842"/>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400" b="1" dirty="0">
              <a:solidFill>
                <a:schemeClr val="accent1"/>
              </a:solidFill>
            </a:endParaRPr>
          </a:p>
        </p:txBody>
      </p:sp>
      <p:sp>
        <p:nvSpPr>
          <p:cNvPr id="19" name="Text Placeholder 7"/>
          <p:cNvSpPr>
            <a:spLocks noGrp="1"/>
          </p:cNvSpPr>
          <p:nvPr>
            <p:ph type="body" sz="quarter" idx="11" hasCustomPrompt="1"/>
          </p:nvPr>
        </p:nvSpPr>
        <p:spPr>
          <a:xfrm>
            <a:off x="788988" y="3355975"/>
            <a:ext cx="7269162" cy="663575"/>
          </a:xfrm>
        </p:spPr>
        <p:txBody>
          <a:bodyPr/>
          <a:lstStyle>
            <a:lvl1pPr marL="0" indent="0">
              <a:buNone/>
              <a:defRPr sz="2800" baseline="0">
                <a:solidFill>
                  <a:schemeClr val="accent3"/>
                </a:solidFill>
              </a:defRPr>
            </a:lvl1pPr>
          </a:lstStyle>
          <a:p>
            <a:pPr lvl="0"/>
            <a:r>
              <a:rPr lang="en-CA" sz="2800" dirty="0"/>
              <a:t>Replace with Phase Title</a:t>
            </a:r>
            <a:endParaRPr lang="en-US" dirty="0"/>
          </a:p>
        </p:txBody>
      </p:sp>
      <p:sp>
        <p:nvSpPr>
          <p:cNvPr id="20" name="TextBox 19"/>
          <p:cNvSpPr txBox="1"/>
          <p:nvPr userDrawn="1"/>
        </p:nvSpPr>
        <p:spPr>
          <a:xfrm>
            <a:off x="763035" y="2585841"/>
            <a:ext cx="2036776" cy="769441"/>
          </a:xfrm>
          <a:prstGeom prst="rect">
            <a:avLst/>
          </a:prstGeom>
          <a:noFill/>
        </p:spPr>
        <p:txBody>
          <a:bodyPr wrap="none" lIns="0" rtlCol="0">
            <a:spAutoFit/>
          </a:bodyPr>
          <a:lstStyle/>
          <a:p>
            <a:r>
              <a:rPr lang="en-CA" sz="4400" b="1" dirty="0">
                <a:solidFill>
                  <a:schemeClr val="accent1"/>
                </a:solidFill>
              </a:rPr>
              <a:t>PHASE</a:t>
            </a:r>
          </a:p>
        </p:txBody>
      </p:sp>
      <p:sp>
        <p:nvSpPr>
          <p:cNvPr id="21" name="Text Placeholder 10"/>
          <p:cNvSpPr>
            <a:spLocks noGrp="1"/>
          </p:cNvSpPr>
          <p:nvPr>
            <p:ph type="body" sz="quarter" idx="12" hasCustomPrompt="1"/>
          </p:nvPr>
        </p:nvSpPr>
        <p:spPr>
          <a:xfrm>
            <a:off x="2794014" y="2576893"/>
            <a:ext cx="781050" cy="769937"/>
          </a:xfrm>
        </p:spPr>
        <p:txBody>
          <a:bodyPr anchor="ctr"/>
          <a:lstStyle>
            <a:lvl1pPr marL="0" indent="0" algn="ctr">
              <a:buNone/>
              <a:defRPr sz="5400">
                <a:solidFill>
                  <a:schemeClr val="accent1"/>
                </a:solidFill>
              </a:defRPr>
            </a:lvl1pPr>
          </a:lstStyle>
          <a:p>
            <a:pPr lvl="0"/>
            <a:r>
              <a:rPr lang="en-CA" sz="5400" dirty="0"/>
              <a:t>#</a:t>
            </a:r>
            <a:endParaRPr lang="en-US" dirty="0"/>
          </a:p>
        </p:txBody>
      </p:sp>
      <p:sp>
        <p:nvSpPr>
          <p:cNvPr id="22" name="Text Placeholder 4"/>
          <p:cNvSpPr>
            <a:spLocks noGrp="1"/>
          </p:cNvSpPr>
          <p:nvPr>
            <p:ph type="body" sz="quarter" idx="13" hasCustomPrompt="1"/>
          </p:nvPr>
        </p:nvSpPr>
        <p:spPr>
          <a:xfrm>
            <a:off x="1578396" y="5622172"/>
            <a:ext cx="7289719" cy="457200"/>
          </a:xfrm>
        </p:spPr>
        <p:txBody>
          <a:bodyPr/>
          <a:lstStyle>
            <a:lvl1pPr marL="0" indent="0" algn="r">
              <a:buNone/>
              <a:defRPr sz="2000" baseline="0">
                <a:solidFill>
                  <a:schemeClr val="accent1"/>
                </a:solidFill>
              </a:defRPr>
            </a:lvl1pPr>
          </a:lstStyle>
          <a:p>
            <a:pPr lvl="0"/>
            <a:r>
              <a:rPr lang="en-CA" dirty="0"/>
              <a:t>Blueprint Title</a:t>
            </a:r>
          </a:p>
        </p:txBody>
      </p:sp>
    </p:spTree>
    <p:extLst>
      <p:ext uri="{BB962C8B-B14F-4D97-AF65-F5344CB8AC3E}">
        <p14:creationId xmlns:p14="http://schemas.microsoft.com/office/powerpoint/2010/main" val="125108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Executive Brief">
    <p:bg>
      <p:bgPr>
        <a:blipFill dpi="0" rotWithShape="1">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4073301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ue slide intro">
    <p:bg>
      <p:bgPr>
        <a:solidFill>
          <a:srgbClr val="CBDBE7"/>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Rectangle 8"/>
          <p:cNvSpPr/>
          <p:nvPr userDrawn="1"/>
        </p:nvSpPr>
        <p:spPr>
          <a:xfrm>
            <a:off x="257182" y="3086541"/>
            <a:ext cx="8676000" cy="307777"/>
          </a:xfrm>
          <a:prstGeom prst="rect">
            <a:avLst/>
          </a:prstGeom>
          <a:solidFill>
            <a:srgbClr val="243F54"/>
          </a:solidFill>
        </p:spPr>
        <p:txBody>
          <a:bodyPr wrap="square">
            <a:spAutoFit/>
          </a:bodyPr>
          <a:lstStyle/>
          <a:p>
            <a:r>
              <a:rPr lang="en-US" sz="1400" b="1" dirty="0">
                <a:solidFill>
                  <a:srgbClr val="FFFFFF"/>
                </a:solidFill>
              </a:rPr>
              <a:t>The following are sample activities that will be conducted by Info-Tech analysts with your team:</a:t>
            </a:r>
          </a:p>
        </p:txBody>
      </p:sp>
      <p:sp>
        <p:nvSpPr>
          <p:cNvPr id="15" name="TextBox 14"/>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
        <p:nvSpPr>
          <p:cNvPr id="16"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Tree>
    <p:extLst>
      <p:ext uri="{BB962C8B-B14F-4D97-AF65-F5344CB8AC3E}">
        <p14:creationId xmlns:p14="http://schemas.microsoft.com/office/powerpoint/2010/main" val="199021309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ue slide extra">
    <p:bg>
      <p:bgPr>
        <a:solidFill>
          <a:srgbClr val="CBDBE7"/>
        </a:solidFill>
        <a:effectLst/>
      </p:bgPr>
    </p:bg>
    <p:spTree>
      <p:nvGrpSpPr>
        <p:cNvPr id="1" name=""/>
        <p:cNvGrpSpPr/>
        <p:nvPr/>
      </p:nvGrpSpPr>
      <p:grpSpPr>
        <a:xfrm>
          <a:off x="0" y="0"/>
          <a:ext cx="0" cy="0"/>
          <a:chOff x="0" y="0"/>
          <a:chExt cx="0" cy="0"/>
        </a:xfrm>
      </p:grpSpPr>
      <p:cxnSp>
        <p:nvCxnSpPr>
          <p:cNvPr id="11" name="Straight Connector 10"/>
          <p:cNvCxnSpPr/>
          <p:nvPr/>
        </p:nvCxnSpPr>
        <p:spPr>
          <a:xfrm>
            <a:off x="323528" y="1124744"/>
            <a:ext cx="849694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
        <p:nvSpPr>
          <p:cNvPr id="10" name="TextBox 9"/>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Tree>
    <p:extLst>
      <p:ext uri="{BB962C8B-B14F-4D97-AF65-F5344CB8AC3E}">
        <p14:creationId xmlns:p14="http://schemas.microsoft.com/office/powerpoint/2010/main" val="117514982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Tree>
    <p:extLst>
      <p:ext uri="{BB962C8B-B14F-4D97-AF65-F5344CB8AC3E}">
        <p14:creationId xmlns:p14="http://schemas.microsoft.com/office/powerpoint/2010/main" val="46865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242664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4" y="255589"/>
            <a:ext cx="9148764" cy="6627220"/>
          </a:xfrm>
          <a:prstGeom prst="rect">
            <a:avLst/>
          </a:prstGeom>
        </p:spPr>
      </p:pic>
      <p:sp>
        <p:nvSpPr>
          <p:cNvPr id="3" name="Rectangle 2"/>
          <p:cNvSpPr/>
          <p:nvPr userDrawn="1"/>
        </p:nvSpPr>
        <p:spPr>
          <a:xfrm>
            <a:off x="-8022" y="0"/>
            <a:ext cx="9152021"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820176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Executive Summary">
    <p:spTree>
      <p:nvGrpSpPr>
        <p:cNvPr id="1" name=""/>
        <p:cNvGrpSpPr/>
        <p:nvPr/>
      </p:nvGrpSpPr>
      <p:grpSpPr>
        <a:xfrm>
          <a:off x="0" y="0"/>
          <a:ext cx="0" cy="0"/>
          <a:chOff x="0" y="0"/>
          <a:chExt cx="0" cy="0"/>
        </a:xfrm>
      </p:grpSpPr>
      <p:sp>
        <p:nvSpPr>
          <p:cNvPr id="17" name="Rectangle 16"/>
          <p:cNvSpPr/>
          <p:nvPr userDrawn="1"/>
        </p:nvSpPr>
        <p:spPr>
          <a:xfrm>
            <a:off x="4157" y="-9146"/>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summary</a:t>
            </a:r>
            <a:endParaRPr lang="en-US" dirty="0"/>
          </a:p>
        </p:txBody>
      </p:sp>
      <p:sp>
        <p:nvSpPr>
          <p:cNvPr id="9" name="Rectangle 8"/>
          <p:cNvSpPr/>
          <p:nvPr userDrawn="1"/>
        </p:nvSpPr>
        <p:spPr>
          <a:xfrm>
            <a:off x="255868" y="4199835"/>
            <a:ext cx="8640578" cy="312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CA" sz="1400" b="1" dirty="0"/>
              <a:t>Resolution</a:t>
            </a:r>
          </a:p>
        </p:txBody>
      </p:sp>
      <p:sp>
        <p:nvSpPr>
          <p:cNvPr id="13" name="Rectangle 12"/>
          <p:cNvSpPr/>
          <p:nvPr userDrawn="1"/>
        </p:nvSpPr>
        <p:spPr>
          <a:xfrm>
            <a:off x="247848" y="1210905"/>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Situation</a:t>
            </a:r>
          </a:p>
        </p:txBody>
      </p:sp>
      <p:sp>
        <p:nvSpPr>
          <p:cNvPr id="11" name="Rectangle 10"/>
          <p:cNvSpPr/>
          <p:nvPr userDrawn="1"/>
        </p:nvSpPr>
        <p:spPr>
          <a:xfrm>
            <a:off x="247848" y="2659744"/>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t>Complication</a:t>
            </a:r>
          </a:p>
        </p:txBody>
      </p:sp>
      <p:sp>
        <p:nvSpPr>
          <p:cNvPr id="20" name="Text Placeholder 19"/>
          <p:cNvSpPr>
            <a:spLocks noGrp="1"/>
          </p:cNvSpPr>
          <p:nvPr userDrawn="1">
            <p:ph type="body" sz="quarter" idx="10"/>
          </p:nvPr>
        </p:nvSpPr>
        <p:spPr>
          <a:xfrm>
            <a:off x="247848" y="1535364"/>
            <a:ext cx="5257800" cy="1078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9"/>
          <p:cNvSpPr>
            <a:spLocks noGrp="1"/>
          </p:cNvSpPr>
          <p:nvPr userDrawn="1">
            <p:ph type="body" sz="quarter" idx="11"/>
          </p:nvPr>
        </p:nvSpPr>
        <p:spPr>
          <a:xfrm>
            <a:off x="247848" y="2974004"/>
            <a:ext cx="5257800" cy="1076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19"/>
          <p:cNvSpPr>
            <a:spLocks noGrp="1"/>
          </p:cNvSpPr>
          <p:nvPr userDrawn="1">
            <p:ph type="body" sz="quarter" idx="12"/>
          </p:nvPr>
        </p:nvSpPr>
        <p:spPr>
          <a:xfrm>
            <a:off x="255868" y="4512653"/>
            <a:ext cx="8623607" cy="1808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28"/>
          <p:cNvSpPr>
            <a:spLocks noGrp="1"/>
          </p:cNvSpPr>
          <p:nvPr>
            <p:ph type="body" sz="quarter" idx="13"/>
          </p:nvPr>
        </p:nvSpPr>
        <p:spPr>
          <a:xfrm>
            <a:off x="5737241" y="1495997"/>
            <a:ext cx="3083231" cy="2523241"/>
          </a:xfrm>
          <a:noFill/>
          <a:ln w="12700">
            <a:noFill/>
          </a:ln>
        </p:spPr>
        <p:style>
          <a:lnRef idx="2">
            <a:schemeClr val="dk1"/>
          </a:lnRef>
          <a:fillRef idx="1">
            <a:schemeClr val="lt1"/>
          </a:fillRef>
          <a:effectRef idx="0">
            <a:schemeClr val="dk1"/>
          </a:effectRef>
          <a:fontRef idx="minor">
            <a:schemeClr val="dk1"/>
          </a:fontRef>
        </p:style>
        <p:txBody>
          <a:bodyPr rtlCol="0" anchor="ctr"/>
          <a:lstStyle>
            <a:lvl1pPr>
              <a:defRPr lang="en-US" dirty="0">
                <a:solidFill>
                  <a:srgbClr val="333333"/>
                </a:solidFill>
              </a:defRPr>
            </a:lvl1pPr>
          </a:lstStyle>
          <a:p>
            <a:pPr marL="0" lvl="0" defTabSz="914400" latinLnBrk="0">
              <a:spcBef>
                <a:spcPct val="0"/>
              </a:spcBef>
            </a:pPr>
            <a:endParaRPr lang="en-US" dirty="0"/>
          </a:p>
        </p:txBody>
      </p:sp>
      <p:grpSp>
        <p:nvGrpSpPr>
          <p:cNvPr id="28" name="Group 27"/>
          <p:cNvGrpSpPr/>
          <p:nvPr/>
        </p:nvGrpSpPr>
        <p:grpSpPr>
          <a:xfrm>
            <a:off x="5736405" y="1210905"/>
            <a:ext cx="3084068" cy="285749"/>
            <a:chOff x="2267744" y="1844804"/>
            <a:chExt cx="3084068" cy="285749"/>
          </a:xfrm>
          <a:solidFill>
            <a:srgbClr val="B0C534"/>
          </a:solidFill>
        </p:grpSpPr>
        <p:sp>
          <p:nvSpPr>
            <p:cNvPr id="31" name="Round Same Side Corner Rectangle 97"/>
            <p:cNvSpPr/>
            <p:nvPr/>
          </p:nvSpPr>
          <p:spPr>
            <a:xfrm>
              <a:off x="2267744" y="1844804"/>
              <a:ext cx="3084068" cy="285749"/>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CA" sz="1100" i="1" dirty="0">
                  <a:solidFill>
                    <a:srgbClr val="FFFFFF"/>
                  </a:solidFill>
                  <a:latin typeface="Georgia"/>
                </a:rPr>
                <a:t>Info-Tech Insight</a:t>
              </a:r>
            </a:p>
          </p:txBody>
        </p:sp>
        <p:pic>
          <p:nvPicPr>
            <p:cNvPr id="32" name="Picture 31" descr="insight-sm.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3623" y="1889932"/>
              <a:ext cx="240000" cy="180000"/>
            </a:xfrm>
            <a:prstGeom prst="rect">
              <a:avLst/>
            </a:prstGeom>
            <a:solidFill>
              <a:schemeClr val="accent2"/>
            </a:solidFill>
            <a:ln>
              <a:solidFill>
                <a:schemeClr val="accent2"/>
              </a:solidFill>
            </a:ln>
          </p:spPr>
        </p:pic>
      </p:gr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09464" y="1266251"/>
            <a:ext cx="209348" cy="209348"/>
          </a:xfrm>
          <a:prstGeom prst="rect">
            <a:avLst/>
          </a:prstGeom>
        </p:spPr>
      </p:pic>
      <p:pic>
        <p:nvPicPr>
          <p:cNvPr id="30" name="Picture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6225" y="4252813"/>
            <a:ext cx="206861" cy="206861"/>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09464" y="2716075"/>
            <a:ext cx="211099" cy="211099"/>
          </a:xfrm>
          <a:prstGeom prst="rect">
            <a:avLst/>
          </a:prstGeom>
        </p:spPr>
      </p:pic>
    </p:spTree>
    <p:extLst>
      <p:ext uri="{BB962C8B-B14F-4D97-AF65-F5344CB8AC3E}">
        <p14:creationId xmlns:p14="http://schemas.microsoft.com/office/powerpoint/2010/main" val="3707599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2 Small 1 Large">
    <p:spTree>
      <p:nvGrpSpPr>
        <p:cNvPr id="1" name=""/>
        <p:cNvGrpSpPr/>
        <p:nvPr/>
      </p:nvGrpSpPr>
      <p:grpSpPr>
        <a:xfrm>
          <a:off x="0" y="0"/>
          <a:ext cx="0" cy="0"/>
          <a:chOff x="0" y="0"/>
          <a:chExt cx="0" cy="0"/>
        </a:xfrm>
      </p:grpSpPr>
      <p:sp>
        <p:nvSpPr>
          <p:cNvPr id="15" name="Rectangle 14"/>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2" name="Text Placeholder 20"/>
          <p:cNvSpPr>
            <a:spLocks noGrp="1"/>
          </p:cNvSpPr>
          <p:nvPr>
            <p:ph type="body" sz="quarter" idx="12"/>
          </p:nvPr>
        </p:nvSpPr>
        <p:spPr>
          <a:xfrm>
            <a:off x="261455" y="3323354"/>
            <a:ext cx="8615844" cy="320040"/>
          </a:xfrm>
          <a:solidFill>
            <a:srgbClr val="243F54"/>
          </a:solidFill>
        </p:spPr>
        <p:txBody>
          <a:bodyPr/>
          <a:lstStyle>
            <a:lvl1pPr marL="0" indent="0">
              <a:defRPr sz="1400" b="1">
                <a:solidFill>
                  <a:schemeClr val="bg1"/>
                </a:solidFill>
              </a:defRPr>
            </a:lvl1pPr>
          </a:lstStyle>
          <a:p>
            <a:pPr marL="0" indent="0">
              <a:buNone/>
            </a:pPr>
            <a:r>
              <a:rPr lang="en-US" dirty="0"/>
              <a:t>Deliverables Completed</a:t>
            </a:r>
          </a:p>
        </p:txBody>
      </p:sp>
      <p:sp>
        <p:nvSpPr>
          <p:cNvPr id="23" name="Text Placeholder 21"/>
          <p:cNvSpPr>
            <a:spLocks noGrp="1"/>
          </p:cNvSpPr>
          <p:nvPr>
            <p:ph type="body" sz="quarter" idx="11"/>
          </p:nvPr>
        </p:nvSpPr>
        <p:spPr>
          <a:xfrm>
            <a:off x="4612662"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Processes Optimized</a:t>
            </a:r>
          </a:p>
        </p:txBody>
      </p:sp>
      <p:sp>
        <p:nvSpPr>
          <p:cNvPr id="24" name="Text Placeholder 22"/>
          <p:cNvSpPr>
            <a:spLocks noGrp="1"/>
          </p:cNvSpPr>
          <p:nvPr>
            <p:ph type="body" sz="quarter" idx="10"/>
          </p:nvPr>
        </p:nvSpPr>
        <p:spPr>
          <a:xfrm>
            <a:off x="257727"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Knowledge Gained</a:t>
            </a:r>
          </a:p>
        </p:txBody>
      </p:sp>
      <p:sp>
        <p:nvSpPr>
          <p:cNvPr id="2" name="Title 1"/>
          <p:cNvSpPr>
            <a:spLocks noGrp="1"/>
          </p:cNvSpPr>
          <p:nvPr>
            <p:ph type="title" hasCustomPrompt="1"/>
          </p:nvPr>
        </p:nvSpPr>
        <p:spPr/>
        <p:txBody>
          <a:bodyPr/>
          <a:lstStyle>
            <a:lvl1pPr>
              <a:defRPr baseline="0">
                <a:solidFill>
                  <a:schemeClr val="bg1"/>
                </a:solidFill>
                <a:latin typeface="+mn-lt"/>
              </a:defRPr>
            </a:lvl1pPr>
          </a:lstStyle>
          <a:p>
            <a:r>
              <a:rPr lang="en-US" dirty="0"/>
              <a:t>Two small sections, </a:t>
            </a:r>
            <a:r>
              <a:rPr lang="en-US"/>
              <a:t>one large</a:t>
            </a:r>
            <a:endParaRPr lang="en-US" dirty="0"/>
          </a:p>
        </p:txBody>
      </p:sp>
      <p:sp>
        <p:nvSpPr>
          <p:cNvPr id="19" name="Text Placeholder 18"/>
          <p:cNvSpPr>
            <a:spLocks noGrp="1"/>
          </p:cNvSpPr>
          <p:nvPr>
            <p:ph type="body" sz="quarter" idx="13"/>
          </p:nvPr>
        </p:nvSpPr>
        <p:spPr>
          <a:xfrm>
            <a:off x="269541" y="1530350"/>
            <a:ext cx="4242816" cy="1693863"/>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8"/>
          <p:cNvSpPr>
            <a:spLocks noGrp="1"/>
          </p:cNvSpPr>
          <p:nvPr>
            <p:ph type="body" sz="quarter" idx="14"/>
          </p:nvPr>
        </p:nvSpPr>
        <p:spPr>
          <a:xfrm>
            <a:off x="4624106" y="1530350"/>
            <a:ext cx="4242816" cy="1693863"/>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8"/>
          <p:cNvSpPr>
            <a:spLocks noGrp="1"/>
          </p:cNvSpPr>
          <p:nvPr>
            <p:ph type="body" sz="quarter" idx="15"/>
          </p:nvPr>
        </p:nvSpPr>
        <p:spPr>
          <a:xfrm>
            <a:off x="261455" y="3643394"/>
            <a:ext cx="8615844" cy="2701259"/>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60808" y="3376524"/>
            <a:ext cx="215115" cy="215115"/>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81110" y="1253022"/>
            <a:ext cx="194813" cy="225573"/>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96998" y="1268794"/>
            <a:ext cx="139535" cy="197675"/>
          </a:xfrm>
          <a:prstGeom prst="rect">
            <a:avLst/>
          </a:prstGeom>
        </p:spPr>
      </p:pic>
    </p:spTree>
    <p:extLst>
      <p:ext uri="{BB962C8B-B14F-4D97-AF65-F5344CB8AC3E}">
        <p14:creationId xmlns:p14="http://schemas.microsoft.com/office/powerpoint/2010/main" val="3733097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Header Activity Overview">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1520" y="260648"/>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10" name="Rectangle 9"/>
          <p:cNvSpPr/>
          <p:nvPr userDrawn="1"/>
        </p:nvSpPr>
        <p:spPr>
          <a:xfrm>
            <a:off x="616688" y="1132006"/>
            <a:ext cx="8260611" cy="36469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rgbClr val="333333"/>
              </a:solidFill>
            </a:endParaRPr>
          </a:p>
        </p:txBody>
      </p:sp>
      <p:grpSp>
        <p:nvGrpSpPr>
          <p:cNvPr id="11" name="Group 10"/>
          <p:cNvGrpSpPr/>
          <p:nvPr userDrawn="1"/>
        </p:nvGrpSpPr>
        <p:grpSpPr>
          <a:xfrm>
            <a:off x="251520" y="1132007"/>
            <a:ext cx="365168" cy="364690"/>
            <a:chOff x="6939668" y="197732"/>
            <a:chExt cx="777916" cy="785348"/>
          </a:xfrm>
          <a:solidFill>
            <a:srgbClr val="243F54"/>
          </a:solidFill>
        </p:grpSpPr>
        <p:sp>
          <p:nvSpPr>
            <p:cNvPr id="13" name="Rectangle 12"/>
            <p:cNvSpPr/>
            <p:nvPr/>
          </p:nvSpPr>
          <p:spPr>
            <a:xfrm>
              <a:off x="6939668" y="197732"/>
              <a:ext cx="777916" cy="785348"/>
            </a:xfrm>
            <a:prstGeom prst="rect">
              <a:avLst/>
            </a:prstGeom>
            <a:grpFill/>
            <a:ln>
              <a:solidFill>
                <a:srgbClr val="243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14" name="Picture 13"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3446" y="336280"/>
              <a:ext cx="734136" cy="508248"/>
            </a:xfrm>
            <a:prstGeom prst="rect">
              <a:avLst/>
            </a:prstGeom>
            <a:grpFill/>
            <a:ln>
              <a:solidFill>
                <a:srgbClr val="243F54"/>
              </a:solidFill>
            </a:ln>
            <a:effectLst/>
          </p:spPr>
        </p:pic>
      </p:grpSp>
    </p:spTree>
    <p:extLst>
      <p:ext uri="{BB962C8B-B14F-4D97-AF65-F5344CB8AC3E}">
        <p14:creationId xmlns:p14="http://schemas.microsoft.com/office/powerpoint/2010/main" val="3317809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ase Study">
    <p:spTree>
      <p:nvGrpSpPr>
        <p:cNvPr id="1" name=""/>
        <p:cNvGrpSpPr/>
        <p:nvPr/>
      </p:nvGrpSpPr>
      <p:grpSpPr>
        <a:xfrm>
          <a:off x="0" y="0"/>
          <a:ext cx="0" cy="0"/>
          <a:chOff x="0" y="0"/>
          <a:chExt cx="0" cy="0"/>
        </a:xfrm>
      </p:grpSpPr>
      <p:cxnSp>
        <p:nvCxnSpPr>
          <p:cNvPr id="11" name="Straight Connector 10"/>
          <p:cNvCxnSpPr/>
          <p:nvPr userDrawn="1"/>
        </p:nvCxnSpPr>
        <p:spPr>
          <a:xfrm>
            <a:off x="268871" y="1708920"/>
            <a:ext cx="8601189" cy="0"/>
          </a:xfrm>
          <a:prstGeom prst="line">
            <a:avLst/>
          </a:prstGeom>
          <a:ln w="193675">
            <a:solidFill>
              <a:schemeClr val="bg1"/>
            </a:solidFill>
          </a:ln>
          <a:effectLst>
            <a:outerShdw blurRad="190500" dist="76200" dir="5400000" sx="97000" sy="97000" algn="tl" rotWithShape="0">
              <a:prstClr val="black">
                <a:alpha val="5000"/>
              </a:prstClr>
            </a:outerShdw>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Case study title</a:t>
            </a:r>
            <a:endParaRPr lang="en-CA" dirty="0"/>
          </a:p>
        </p:txBody>
      </p:sp>
    </p:spTree>
    <p:extLst>
      <p:ext uri="{BB962C8B-B14F-4D97-AF65-F5344CB8AC3E}">
        <p14:creationId xmlns:p14="http://schemas.microsoft.com/office/powerpoint/2010/main" val="2035067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Unbroken Phase Layout">
    <p:spTree>
      <p:nvGrpSpPr>
        <p:cNvPr id="1" name=""/>
        <p:cNvGrpSpPr/>
        <p:nvPr/>
      </p:nvGrpSpPr>
      <p:grpSpPr>
        <a:xfrm>
          <a:off x="0" y="0"/>
          <a:ext cx="0" cy="0"/>
          <a:chOff x="0" y="0"/>
          <a:chExt cx="0" cy="0"/>
        </a:xfrm>
      </p:grpSpPr>
      <p:sp>
        <p:nvSpPr>
          <p:cNvPr id="3" name="TextBox 2"/>
          <p:cNvSpPr txBox="1"/>
          <p:nvPr userDrawn="1"/>
        </p:nvSpPr>
        <p:spPr>
          <a:xfrm>
            <a:off x="4391566" y="4626678"/>
            <a:ext cx="2803790" cy="769441"/>
          </a:xfrm>
          <a:prstGeom prst="rect">
            <a:avLst/>
          </a:prstGeom>
          <a:noFill/>
        </p:spPr>
        <p:txBody>
          <a:bodyPr wrap="square" rtlCol="0">
            <a:spAutoFit/>
          </a:bodyPr>
          <a:lstStyle/>
          <a:p>
            <a:pPr algn="r"/>
            <a:r>
              <a:rPr lang="en-CA" sz="4400" b="1" dirty="0">
                <a:solidFill>
                  <a:schemeClr val="accent1"/>
                </a:solidFill>
              </a:rPr>
              <a:t>PHASE</a:t>
            </a:r>
          </a:p>
        </p:txBody>
      </p:sp>
      <p:cxnSp>
        <p:nvCxnSpPr>
          <p:cNvPr id="4" name="Straight Connector 3"/>
          <p:cNvCxnSpPr/>
          <p:nvPr userDrawn="1"/>
        </p:nvCxnSpPr>
        <p:spPr>
          <a:xfrm>
            <a:off x="3352800" y="57711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7215652" y="4550343"/>
            <a:ext cx="1400435" cy="1400435"/>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0" b="1" dirty="0">
              <a:solidFill>
                <a:srgbClr val="243F54"/>
              </a:solidFill>
            </a:endParaRPr>
          </a:p>
        </p:txBody>
      </p:sp>
      <p:sp>
        <p:nvSpPr>
          <p:cNvPr id="7" name="Text Placeholder 6"/>
          <p:cNvSpPr>
            <a:spLocks noGrp="1"/>
          </p:cNvSpPr>
          <p:nvPr>
            <p:ph type="body" sz="quarter" idx="10" hasCustomPrompt="1"/>
          </p:nvPr>
        </p:nvSpPr>
        <p:spPr>
          <a:xfrm>
            <a:off x="666750" y="5395913"/>
            <a:ext cx="6418263" cy="374650"/>
          </a:xfrm>
        </p:spPr>
        <p:txBody>
          <a:bodyPr/>
          <a:lstStyle>
            <a:lvl1pPr marL="0" indent="0" algn="r">
              <a:buNone/>
              <a:defRPr sz="1800" baseline="0">
                <a:solidFill>
                  <a:schemeClr val="accent2"/>
                </a:solidFill>
              </a:defRPr>
            </a:lvl1pPr>
          </a:lstStyle>
          <a:p>
            <a:pPr lvl="0"/>
            <a:r>
              <a:rPr lang="en-CA" sz="1800" dirty="0"/>
              <a:t>Replace with the title of your phase</a:t>
            </a:r>
            <a:endParaRPr lang="en-US" dirty="0"/>
          </a:p>
        </p:txBody>
      </p:sp>
      <p:sp>
        <p:nvSpPr>
          <p:cNvPr id="9" name="Text Placeholder 8"/>
          <p:cNvSpPr>
            <a:spLocks noGrp="1"/>
          </p:cNvSpPr>
          <p:nvPr>
            <p:ph type="body" sz="quarter" idx="11" hasCustomPrompt="1"/>
          </p:nvPr>
        </p:nvSpPr>
        <p:spPr>
          <a:xfrm>
            <a:off x="7196138" y="4549775"/>
            <a:ext cx="1439862" cy="1401763"/>
          </a:xfrm>
        </p:spPr>
        <p:txBody>
          <a:bodyPr anchor="ctr"/>
          <a:lstStyle>
            <a:lvl1pPr marL="0" indent="0" algn="ctr">
              <a:buNone/>
              <a:defRPr sz="8800">
                <a:solidFill>
                  <a:schemeClr val="accent1"/>
                </a:solidFill>
              </a:defRPr>
            </a:lvl1pPr>
          </a:lstStyle>
          <a:p>
            <a:pPr lvl="0"/>
            <a:r>
              <a:rPr lang="en-CA" sz="8800" dirty="0"/>
              <a:t>#</a:t>
            </a:r>
            <a:endParaRPr lang="en-US" dirty="0"/>
          </a:p>
        </p:txBody>
      </p:sp>
      <p:cxnSp>
        <p:nvCxnSpPr>
          <p:cNvPr id="10" name="Straight Connector 9"/>
          <p:cNvCxnSpPr/>
          <p:nvPr userDrawn="1"/>
        </p:nvCxnSpPr>
        <p:spPr>
          <a:xfrm>
            <a:off x="3505200" y="59235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39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94531"/>
            <a:ext cx="9144000" cy="6103892"/>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82678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roken Phase Layout">
    <p:spTree>
      <p:nvGrpSpPr>
        <p:cNvPr id="1" name=""/>
        <p:cNvGrpSpPr/>
        <p:nvPr/>
      </p:nvGrpSpPr>
      <p:grpSpPr>
        <a:xfrm>
          <a:off x="0" y="0"/>
          <a:ext cx="0" cy="0"/>
          <a:chOff x="0" y="0"/>
          <a:chExt cx="0" cy="0"/>
        </a:xfrm>
      </p:grpSpPr>
      <p:grpSp>
        <p:nvGrpSpPr>
          <p:cNvPr id="12" name="Group 11"/>
          <p:cNvGrpSpPr/>
          <p:nvPr userDrawn="1"/>
        </p:nvGrpSpPr>
        <p:grpSpPr>
          <a:xfrm>
            <a:off x="0" y="6090047"/>
            <a:ext cx="9144000" cy="767953"/>
            <a:chOff x="0" y="6090047"/>
            <a:chExt cx="9144000" cy="767953"/>
          </a:xfrm>
        </p:grpSpPr>
        <p:sp>
          <p:nvSpPr>
            <p:cNvPr id="13" name="Rectangle 12"/>
            <p:cNvSpPr/>
            <p:nvPr/>
          </p:nvSpPr>
          <p:spPr>
            <a:xfrm>
              <a:off x="0" y="6090047"/>
              <a:ext cx="6696236"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CA" sz="800" dirty="0">
                  <a:solidFill>
                    <a:srgbClr val="ADB7C3"/>
                  </a:solidFill>
                </a:rPr>
                <a:t>Info-Tech Research Group, Inc. is a global leader in providing IT research and advice.</a:t>
              </a:r>
              <a:br>
                <a:rPr lang="en-CA" sz="800" dirty="0">
                  <a:solidFill>
                    <a:srgbClr val="ADB7C3"/>
                  </a:solidFill>
                </a:rPr>
              </a:br>
              <a:r>
                <a:rPr lang="en-CA" sz="800" dirty="0">
                  <a:solidFill>
                    <a:srgbClr val="ADB7C3"/>
                  </a:solidFill>
                </a:rPr>
                <a:t>Info-Tech’s products and services combine actionable insight and relevant advice with</a:t>
              </a:r>
              <a:br>
                <a:rPr lang="en-CA" sz="800" dirty="0">
                  <a:solidFill>
                    <a:srgbClr val="ADB7C3"/>
                  </a:solidFill>
                </a:rPr>
              </a:br>
              <a:r>
                <a:rPr lang="en-CA" sz="800" dirty="0">
                  <a:solidFill>
                    <a:srgbClr val="ADB7C3"/>
                  </a:solidFill>
                </a:rPr>
                <a:t>ready-to-use tools and templates that cover the full spectrum of IT concerns.</a:t>
              </a:r>
              <a:br>
                <a:rPr lang="en-CA" sz="800" dirty="0">
                  <a:solidFill>
                    <a:srgbClr val="ADB7C3"/>
                  </a:solidFill>
                </a:rPr>
              </a:br>
              <a:r>
                <a:rPr lang="en-CA" sz="800" dirty="0">
                  <a:solidFill>
                    <a:srgbClr val="ADB7C3"/>
                  </a:solidFill>
                </a:rPr>
                <a:t>© 1997-2016 Info-Tech Research Group Inc.</a:t>
              </a:r>
            </a:p>
          </p:txBody>
        </p:sp>
        <p:grpSp>
          <p:nvGrpSpPr>
            <p:cNvPr id="14" name="Group 13"/>
            <p:cNvGrpSpPr/>
            <p:nvPr userDrawn="1"/>
          </p:nvGrpSpPr>
          <p:grpSpPr>
            <a:xfrm>
              <a:off x="6696236" y="6090047"/>
              <a:ext cx="2447764" cy="767953"/>
              <a:chOff x="6696236" y="6090047"/>
              <a:chExt cx="2447764" cy="767953"/>
            </a:xfrm>
          </p:grpSpPr>
          <p:sp>
            <p:nvSpPr>
              <p:cNvPr id="15" name="Rectangle 14"/>
              <p:cNvSpPr/>
              <p:nvPr/>
            </p:nvSpPr>
            <p:spPr>
              <a:xfrm>
                <a:off x="6696236" y="6090047"/>
                <a:ext cx="2447764"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endParaRPr lang="en-CA" sz="800" dirty="0">
                  <a:solidFill>
                    <a:srgbClr val="ADB7C3"/>
                  </a:solidFill>
                </a:endParaRPr>
              </a:p>
            </p:txBody>
          </p:sp>
          <p:pic>
            <p:nvPicPr>
              <p:cNvPr id="16" name="Picture 15" descr="Info-Tech_Logo_2013-On-Screen-WHITE(transparent-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6309320"/>
                <a:ext cx="1697008" cy="339401"/>
              </a:xfrm>
              <a:prstGeom prst="rect">
                <a:avLst/>
              </a:prstGeom>
            </p:spPr>
          </p:pic>
        </p:grpSp>
      </p:grpSp>
      <p:cxnSp>
        <p:nvCxnSpPr>
          <p:cNvPr id="17" name="Straight Connector 16"/>
          <p:cNvCxnSpPr/>
          <p:nvPr userDrawn="1"/>
        </p:nvCxnSpPr>
        <p:spPr>
          <a:xfrm>
            <a:off x="789414" y="3320114"/>
            <a:ext cx="2490117"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2791118" y="2568440"/>
            <a:ext cx="786842" cy="786842"/>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400" b="1" dirty="0">
              <a:solidFill>
                <a:schemeClr val="accent1"/>
              </a:solidFill>
            </a:endParaRPr>
          </a:p>
        </p:txBody>
      </p:sp>
      <p:sp>
        <p:nvSpPr>
          <p:cNvPr id="19" name="Text Placeholder 7"/>
          <p:cNvSpPr>
            <a:spLocks noGrp="1"/>
          </p:cNvSpPr>
          <p:nvPr>
            <p:ph type="body" sz="quarter" idx="11" hasCustomPrompt="1"/>
          </p:nvPr>
        </p:nvSpPr>
        <p:spPr>
          <a:xfrm>
            <a:off x="788988" y="3355975"/>
            <a:ext cx="7269162" cy="663575"/>
          </a:xfrm>
        </p:spPr>
        <p:txBody>
          <a:bodyPr/>
          <a:lstStyle>
            <a:lvl1pPr marL="0" indent="0">
              <a:buNone/>
              <a:defRPr sz="2800" baseline="0">
                <a:solidFill>
                  <a:schemeClr val="accent3"/>
                </a:solidFill>
              </a:defRPr>
            </a:lvl1pPr>
          </a:lstStyle>
          <a:p>
            <a:pPr lvl="0"/>
            <a:r>
              <a:rPr lang="en-CA" sz="2800" dirty="0"/>
              <a:t>Replace with Phase Title</a:t>
            </a:r>
            <a:endParaRPr lang="en-US" dirty="0"/>
          </a:p>
        </p:txBody>
      </p:sp>
      <p:sp>
        <p:nvSpPr>
          <p:cNvPr id="20" name="TextBox 19"/>
          <p:cNvSpPr txBox="1"/>
          <p:nvPr userDrawn="1"/>
        </p:nvSpPr>
        <p:spPr>
          <a:xfrm>
            <a:off x="763035" y="2585841"/>
            <a:ext cx="2036776" cy="769441"/>
          </a:xfrm>
          <a:prstGeom prst="rect">
            <a:avLst/>
          </a:prstGeom>
          <a:noFill/>
        </p:spPr>
        <p:txBody>
          <a:bodyPr wrap="none" lIns="0" rtlCol="0">
            <a:spAutoFit/>
          </a:bodyPr>
          <a:lstStyle/>
          <a:p>
            <a:r>
              <a:rPr lang="en-CA" sz="4400" b="1" dirty="0">
                <a:solidFill>
                  <a:schemeClr val="accent1"/>
                </a:solidFill>
              </a:rPr>
              <a:t>PHASE</a:t>
            </a:r>
          </a:p>
        </p:txBody>
      </p:sp>
      <p:sp>
        <p:nvSpPr>
          <p:cNvPr id="21" name="Text Placeholder 10"/>
          <p:cNvSpPr>
            <a:spLocks noGrp="1"/>
          </p:cNvSpPr>
          <p:nvPr>
            <p:ph type="body" sz="quarter" idx="12" hasCustomPrompt="1"/>
          </p:nvPr>
        </p:nvSpPr>
        <p:spPr>
          <a:xfrm>
            <a:off x="2794014" y="2576893"/>
            <a:ext cx="781050" cy="769937"/>
          </a:xfrm>
        </p:spPr>
        <p:txBody>
          <a:bodyPr anchor="ctr"/>
          <a:lstStyle>
            <a:lvl1pPr marL="0" indent="0" algn="ctr">
              <a:buNone/>
              <a:defRPr sz="5400">
                <a:solidFill>
                  <a:schemeClr val="accent1"/>
                </a:solidFill>
              </a:defRPr>
            </a:lvl1pPr>
          </a:lstStyle>
          <a:p>
            <a:pPr lvl="0"/>
            <a:r>
              <a:rPr lang="en-CA" sz="5400" dirty="0"/>
              <a:t>#</a:t>
            </a:r>
            <a:endParaRPr lang="en-US" dirty="0"/>
          </a:p>
        </p:txBody>
      </p:sp>
      <p:sp>
        <p:nvSpPr>
          <p:cNvPr id="22" name="Text Placeholder 4"/>
          <p:cNvSpPr>
            <a:spLocks noGrp="1"/>
          </p:cNvSpPr>
          <p:nvPr>
            <p:ph type="body" sz="quarter" idx="13" hasCustomPrompt="1"/>
          </p:nvPr>
        </p:nvSpPr>
        <p:spPr>
          <a:xfrm>
            <a:off x="1578396" y="5622172"/>
            <a:ext cx="7289719" cy="457200"/>
          </a:xfrm>
        </p:spPr>
        <p:txBody>
          <a:bodyPr/>
          <a:lstStyle>
            <a:lvl1pPr marL="0" indent="0" algn="r">
              <a:buNone/>
              <a:defRPr sz="2000" baseline="0">
                <a:solidFill>
                  <a:schemeClr val="accent1"/>
                </a:solidFill>
              </a:defRPr>
            </a:lvl1pPr>
          </a:lstStyle>
          <a:p>
            <a:pPr lvl="0"/>
            <a:r>
              <a:rPr lang="en-CA" dirty="0"/>
              <a:t>Blueprint Title</a:t>
            </a:r>
          </a:p>
        </p:txBody>
      </p:sp>
    </p:spTree>
    <p:extLst>
      <p:ext uri="{BB962C8B-B14F-4D97-AF65-F5344CB8AC3E}">
        <p14:creationId xmlns:p14="http://schemas.microsoft.com/office/powerpoint/2010/main" val="3156343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lue slide intro">
    <p:bg>
      <p:bgPr>
        <a:solidFill>
          <a:srgbClr val="CBDBE7"/>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Rectangle 8"/>
          <p:cNvSpPr/>
          <p:nvPr userDrawn="1"/>
        </p:nvSpPr>
        <p:spPr>
          <a:xfrm>
            <a:off x="257182" y="3086541"/>
            <a:ext cx="8676000" cy="307777"/>
          </a:xfrm>
          <a:prstGeom prst="rect">
            <a:avLst/>
          </a:prstGeom>
          <a:solidFill>
            <a:srgbClr val="243F54"/>
          </a:solidFill>
        </p:spPr>
        <p:txBody>
          <a:bodyPr wrap="square">
            <a:spAutoFit/>
          </a:bodyPr>
          <a:lstStyle/>
          <a:p>
            <a:r>
              <a:rPr lang="en-US" sz="1400" b="1" dirty="0">
                <a:solidFill>
                  <a:srgbClr val="FFFFFF"/>
                </a:solidFill>
              </a:rPr>
              <a:t>The following are sample activities that will be conducted by Info-Tech analysts with your team:</a:t>
            </a:r>
          </a:p>
        </p:txBody>
      </p:sp>
      <p:sp>
        <p:nvSpPr>
          <p:cNvPr id="15" name="TextBox 14"/>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
        <p:nvSpPr>
          <p:cNvPr id="16"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Tree>
    <p:extLst>
      <p:ext uri="{BB962C8B-B14F-4D97-AF65-F5344CB8AC3E}">
        <p14:creationId xmlns:p14="http://schemas.microsoft.com/office/powerpoint/2010/main" val="353040389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ue slide extra">
    <p:bg>
      <p:bgPr>
        <a:solidFill>
          <a:srgbClr val="CBDBE7"/>
        </a:solidFill>
        <a:effectLst/>
      </p:bgPr>
    </p:bg>
    <p:spTree>
      <p:nvGrpSpPr>
        <p:cNvPr id="1" name=""/>
        <p:cNvGrpSpPr/>
        <p:nvPr/>
      </p:nvGrpSpPr>
      <p:grpSpPr>
        <a:xfrm>
          <a:off x="0" y="0"/>
          <a:ext cx="0" cy="0"/>
          <a:chOff x="0" y="0"/>
          <a:chExt cx="0" cy="0"/>
        </a:xfrm>
      </p:grpSpPr>
      <p:cxnSp>
        <p:nvCxnSpPr>
          <p:cNvPr id="11" name="Straight Connector 10"/>
          <p:cNvCxnSpPr/>
          <p:nvPr/>
        </p:nvCxnSpPr>
        <p:spPr>
          <a:xfrm>
            <a:off x="323528" y="1124744"/>
            <a:ext cx="849694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
        <p:nvSpPr>
          <p:cNvPr id="10" name="TextBox 9"/>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Tree>
    <p:extLst>
      <p:ext uri="{BB962C8B-B14F-4D97-AF65-F5344CB8AC3E}">
        <p14:creationId xmlns:p14="http://schemas.microsoft.com/office/powerpoint/2010/main" val="13694524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57974"/>
            <a:ext cx="9144000" cy="6921345"/>
          </a:xfrm>
          <a:prstGeom prst="rect">
            <a:avLst/>
          </a:prstGeom>
        </p:spPr>
      </p:pic>
      <p:sp>
        <p:nvSpPr>
          <p:cNvPr id="3" name="Rectangle 2"/>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4" name="Rectangle 3"/>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96000005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Tree>
    <p:extLst>
      <p:ext uri="{BB962C8B-B14F-4D97-AF65-F5344CB8AC3E}">
        <p14:creationId xmlns:p14="http://schemas.microsoft.com/office/powerpoint/2010/main" val="146242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Executive Brief">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133475"/>
            <a:ext cx="9144000" cy="5546046"/>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972306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101524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0" y="461300"/>
            <a:ext cx="9144000" cy="6094423"/>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658539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7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137772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8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499945"/>
            <a:ext cx="9144000" cy="6083395"/>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90984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87018"/>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432890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9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0" y="458562"/>
            <a:ext cx="9144000" cy="6071597"/>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1488501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87018"/>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507547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1_Executive Brief">
    <p:spTree>
      <p:nvGrpSpPr>
        <p:cNvPr id="1" name=""/>
        <p:cNvGrpSpPr/>
        <p:nvPr/>
      </p:nvGrpSpPr>
      <p:grpSpPr>
        <a:xfrm>
          <a:off x="0" y="0"/>
          <a:ext cx="0" cy="0"/>
          <a:chOff x="0" y="0"/>
          <a:chExt cx="0" cy="0"/>
        </a:xfrm>
      </p:grpSpPr>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2540175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prstClr val="black"/>
              <a:srgbClr val="192B39">
                <a:tint val="45000"/>
                <a:satMod val="400000"/>
              </a:srgbClr>
            </a:duotone>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tretch>
            <a:fillRect/>
          </a:stretch>
        </p:blipFill>
        <p:spPr>
          <a:xfrm>
            <a:off x="0" y="694531"/>
            <a:ext cx="9144000" cy="6102626"/>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842610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886588"/>
            <a:ext cx="9144000" cy="5971412"/>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969578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4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4185987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5_Executive Brief">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5801"/>
            <a:ext cx="9144000" cy="6466398"/>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567792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6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64" y="255589"/>
            <a:ext cx="9144000" cy="662722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796810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Executive Summary">
    <p:spTree>
      <p:nvGrpSpPr>
        <p:cNvPr id="1" name=""/>
        <p:cNvGrpSpPr/>
        <p:nvPr/>
      </p:nvGrpSpPr>
      <p:grpSpPr>
        <a:xfrm>
          <a:off x="0" y="0"/>
          <a:ext cx="0" cy="0"/>
          <a:chOff x="0" y="0"/>
          <a:chExt cx="0" cy="0"/>
        </a:xfrm>
      </p:grpSpPr>
      <p:sp>
        <p:nvSpPr>
          <p:cNvPr id="17" name="Rectangle 16"/>
          <p:cNvSpPr/>
          <p:nvPr userDrawn="1"/>
        </p:nvSpPr>
        <p:spPr>
          <a:xfrm>
            <a:off x="4157" y="-9146"/>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summary</a:t>
            </a:r>
            <a:endParaRPr lang="en-US" dirty="0"/>
          </a:p>
        </p:txBody>
      </p:sp>
      <p:sp>
        <p:nvSpPr>
          <p:cNvPr id="9" name="Rectangle 8"/>
          <p:cNvSpPr/>
          <p:nvPr userDrawn="1"/>
        </p:nvSpPr>
        <p:spPr>
          <a:xfrm>
            <a:off x="255868" y="4199835"/>
            <a:ext cx="8640578" cy="312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CA" sz="1400" b="1" dirty="0"/>
              <a:t>Resolution</a:t>
            </a:r>
          </a:p>
        </p:txBody>
      </p:sp>
      <p:sp>
        <p:nvSpPr>
          <p:cNvPr id="13" name="Rectangle 12"/>
          <p:cNvSpPr/>
          <p:nvPr userDrawn="1"/>
        </p:nvSpPr>
        <p:spPr>
          <a:xfrm>
            <a:off x="247848" y="1210905"/>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Situation</a:t>
            </a:r>
          </a:p>
        </p:txBody>
      </p:sp>
      <p:sp>
        <p:nvSpPr>
          <p:cNvPr id="11" name="Rectangle 10"/>
          <p:cNvSpPr/>
          <p:nvPr userDrawn="1"/>
        </p:nvSpPr>
        <p:spPr>
          <a:xfrm>
            <a:off x="247848" y="2659744"/>
            <a:ext cx="5266944"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t>Complication</a:t>
            </a:r>
          </a:p>
        </p:txBody>
      </p:sp>
      <p:sp>
        <p:nvSpPr>
          <p:cNvPr id="20" name="Text Placeholder 19"/>
          <p:cNvSpPr>
            <a:spLocks noGrp="1"/>
          </p:cNvSpPr>
          <p:nvPr userDrawn="1">
            <p:ph type="body" sz="quarter" idx="10"/>
          </p:nvPr>
        </p:nvSpPr>
        <p:spPr>
          <a:xfrm>
            <a:off x="247848" y="1535364"/>
            <a:ext cx="5257800" cy="1078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9"/>
          <p:cNvSpPr>
            <a:spLocks noGrp="1"/>
          </p:cNvSpPr>
          <p:nvPr userDrawn="1">
            <p:ph type="body" sz="quarter" idx="11"/>
          </p:nvPr>
        </p:nvSpPr>
        <p:spPr>
          <a:xfrm>
            <a:off x="247848" y="2974004"/>
            <a:ext cx="5257800" cy="1076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19"/>
          <p:cNvSpPr>
            <a:spLocks noGrp="1"/>
          </p:cNvSpPr>
          <p:nvPr userDrawn="1">
            <p:ph type="body" sz="quarter" idx="12"/>
          </p:nvPr>
        </p:nvSpPr>
        <p:spPr>
          <a:xfrm>
            <a:off x="255868" y="4512653"/>
            <a:ext cx="8623607" cy="1808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28"/>
          <p:cNvSpPr>
            <a:spLocks noGrp="1"/>
          </p:cNvSpPr>
          <p:nvPr>
            <p:ph type="body" sz="quarter" idx="13"/>
          </p:nvPr>
        </p:nvSpPr>
        <p:spPr>
          <a:xfrm>
            <a:off x="5737241" y="1495997"/>
            <a:ext cx="3083231" cy="2523241"/>
          </a:xfrm>
          <a:noFill/>
          <a:ln w="12700">
            <a:noFill/>
          </a:ln>
        </p:spPr>
        <p:style>
          <a:lnRef idx="2">
            <a:schemeClr val="dk1"/>
          </a:lnRef>
          <a:fillRef idx="1">
            <a:schemeClr val="lt1"/>
          </a:fillRef>
          <a:effectRef idx="0">
            <a:schemeClr val="dk1"/>
          </a:effectRef>
          <a:fontRef idx="minor">
            <a:schemeClr val="dk1"/>
          </a:fontRef>
        </p:style>
        <p:txBody>
          <a:bodyPr rtlCol="0" anchor="ctr"/>
          <a:lstStyle>
            <a:lvl1pPr>
              <a:defRPr lang="en-US" dirty="0">
                <a:solidFill>
                  <a:srgbClr val="333333"/>
                </a:solidFill>
              </a:defRPr>
            </a:lvl1pPr>
          </a:lstStyle>
          <a:p>
            <a:pPr marL="0" lvl="0" defTabSz="914400" latinLnBrk="0">
              <a:spcBef>
                <a:spcPct val="0"/>
              </a:spcBef>
            </a:pPr>
            <a:endParaRPr lang="en-US" dirty="0"/>
          </a:p>
        </p:txBody>
      </p:sp>
      <p:grpSp>
        <p:nvGrpSpPr>
          <p:cNvPr id="28" name="Group 27"/>
          <p:cNvGrpSpPr/>
          <p:nvPr/>
        </p:nvGrpSpPr>
        <p:grpSpPr>
          <a:xfrm>
            <a:off x="5736405" y="1210905"/>
            <a:ext cx="3084068" cy="285749"/>
            <a:chOff x="2267744" y="1844804"/>
            <a:chExt cx="3084068" cy="285749"/>
          </a:xfrm>
          <a:solidFill>
            <a:srgbClr val="B0C534"/>
          </a:solidFill>
        </p:grpSpPr>
        <p:sp>
          <p:nvSpPr>
            <p:cNvPr id="31" name="Round Same Side Corner Rectangle 97"/>
            <p:cNvSpPr/>
            <p:nvPr/>
          </p:nvSpPr>
          <p:spPr>
            <a:xfrm>
              <a:off x="2267744" y="1844804"/>
              <a:ext cx="3084068" cy="285749"/>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CA" sz="1100" i="1" dirty="0">
                  <a:solidFill>
                    <a:srgbClr val="FFFFFF"/>
                  </a:solidFill>
                  <a:latin typeface="Georgia"/>
                </a:rPr>
                <a:t>Info-Tech Insight</a:t>
              </a:r>
            </a:p>
          </p:txBody>
        </p:sp>
        <p:pic>
          <p:nvPicPr>
            <p:cNvPr id="32" name="Picture 31" descr="insight-sm.w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3623" y="1889932"/>
              <a:ext cx="240000" cy="180000"/>
            </a:xfrm>
            <a:prstGeom prst="rect">
              <a:avLst/>
            </a:prstGeom>
            <a:solidFill>
              <a:schemeClr val="accent2"/>
            </a:solidFill>
            <a:ln>
              <a:solidFill>
                <a:schemeClr val="accent2"/>
              </a:solidFill>
            </a:ln>
          </p:spPr>
        </p:pic>
      </p:gr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09464" y="1266251"/>
            <a:ext cx="209348" cy="209348"/>
          </a:xfrm>
          <a:prstGeom prst="rect">
            <a:avLst/>
          </a:prstGeom>
        </p:spPr>
      </p:pic>
      <p:pic>
        <p:nvPicPr>
          <p:cNvPr id="30" name="Picture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6225" y="4252813"/>
            <a:ext cx="206861" cy="206861"/>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209464" y="2716075"/>
            <a:ext cx="211099" cy="211099"/>
          </a:xfrm>
          <a:prstGeom prst="rect">
            <a:avLst/>
          </a:prstGeom>
        </p:spPr>
      </p:pic>
    </p:spTree>
    <p:extLst>
      <p:ext uri="{BB962C8B-B14F-4D97-AF65-F5344CB8AC3E}">
        <p14:creationId xmlns:p14="http://schemas.microsoft.com/office/powerpoint/2010/main" val="330078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2 Small 1 Large">
    <p:spTree>
      <p:nvGrpSpPr>
        <p:cNvPr id="1" name=""/>
        <p:cNvGrpSpPr/>
        <p:nvPr/>
      </p:nvGrpSpPr>
      <p:grpSpPr>
        <a:xfrm>
          <a:off x="0" y="0"/>
          <a:ext cx="0" cy="0"/>
          <a:chOff x="0" y="0"/>
          <a:chExt cx="0" cy="0"/>
        </a:xfrm>
      </p:grpSpPr>
      <p:sp>
        <p:nvSpPr>
          <p:cNvPr id="15" name="Rectangle 14"/>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2" name="Text Placeholder 20"/>
          <p:cNvSpPr>
            <a:spLocks noGrp="1"/>
          </p:cNvSpPr>
          <p:nvPr>
            <p:ph type="body" sz="quarter" idx="12"/>
          </p:nvPr>
        </p:nvSpPr>
        <p:spPr>
          <a:xfrm>
            <a:off x="261455" y="3323354"/>
            <a:ext cx="8615844" cy="320040"/>
          </a:xfrm>
          <a:solidFill>
            <a:srgbClr val="243F54"/>
          </a:solidFill>
        </p:spPr>
        <p:txBody>
          <a:bodyPr/>
          <a:lstStyle>
            <a:lvl1pPr marL="0" indent="0">
              <a:defRPr sz="1400" b="1">
                <a:solidFill>
                  <a:schemeClr val="bg1"/>
                </a:solidFill>
              </a:defRPr>
            </a:lvl1pPr>
          </a:lstStyle>
          <a:p>
            <a:pPr marL="0" indent="0">
              <a:buNone/>
            </a:pPr>
            <a:r>
              <a:rPr lang="en-US" dirty="0"/>
              <a:t>Deliverables Completed</a:t>
            </a:r>
          </a:p>
        </p:txBody>
      </p:sp>
      <p:sp>
        <p:nvSpPr>
          <p:cNvPr id="23" name="Text Placeholder 21"/>
          <p:cNvSpPr>
            <a:spLocks noGrp="1"/>
          </p:cNvSpPr>
          <p:nvPr>
            <p:ph type="body" sz="quarter" idx="11"/>
          </p:nvPr>
        </p:nvSpPr>
        <p:spPr>
          <a:xfrm>
            <a:off x="4612662"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Processes Optimized</a:t>
            </a:r>
          </a:p>
        </p:txBody>
      </p:sp>
      <p:sp>
        <p:nvSpPr>
          <p:cNvPr id="24" name="Text Placeholder 22"/>
          <p:cNvSpPr>
            <a:spLocks noGrp="1"/>
          </p:cNvSpPr>
          <p:nvPr>
            <p:ph type="body" sz="quarter" idx="10"/>
          </p:nvPr>
        </p:nvSpPr>
        <p:spPr>
          <a:xfrm>
            <a:off x="257727" y="1210647"/>
            <a:ext cx="4267532" cy="320040"/>
          </a:xfrm>
          <a:solidFill>
            <a:srgbClr val="243F54"/>
          </a:solidFill>
        </p:spPr>
        <p:txBody>
          <a:bodyPr/>
          <a:lstStyle>
            <a:lvl1pPr marL="0" indent="0">
              <a:defRPr sz="1400" b="1">
                <a:solidFill>
                  <a:schemeClr val="bg1"/>
                </a:solidFill>
              </a:defRPr>
            </a:lvl1pPr>
          </a:lstStyle>
          <a:p>
            <a:pPr marL="0" indent="0">
              <a:buNone/>
            </a:pPr>
            <a:r>
              <a:rPr lang="en-US" dirty="0"/>
              <a:t>Knowledge Gained</a:t>
            </a:r>
          </a:p>
        </p:txBody>
      </p:sp>
      <p:sp>
        <p:nvSpPr>
          <p:cNvPr id="2" name="Title 1"/>
          <p:cNvSpPr>
            <a:spLocks noGrp="1"/>
          </p:cNvSpPr>
          <p:nvPr>
            <p:ph type="title" hasCustomPrompt="1"/>
          </p:nvPr>
        </p:nvSpPr>
        <p:spPr/>
        <p:txBody>
          <a:bodyPr/>
          <a:lstStyle>
            <a:lvl1pPr>
              <a:defRPr baseline="0">
                <a:solidFill>
                  <a:schemeClr val="bg1"/>
                </a:solidFill>
                <a:latin typeface="+mn-lt"/>
              </a:defRPr>
            </a:lvl1pPr>
          </a:lstStyle>
          <a:p>
            <a:r>
              <a:rPr lang="en-US" dirty="0"/>
              <a:t>Two small sections, </a:t>
            </a:r>
            <a:r>
              <a:rPr lang="en-US"/>
              <a:t>one large</a:t>
            </a:r>
            <a:endParaRPr lang="en-US" dirty="0"/>
          </a:p>
        </p:txBody>
      </p:sp>
      <p:sp>
        <p:nvSpPr>
          <p:cNvPr id="19" name="Text Placeholder 18"/>
          <p:cNvSpPr>
            <a:spLocks noGrp="1"/>
          </p:cNvSpPr>
          <p:nvPr>
            <p:ph type="body" sz="quarter" idx="13"/>
          </p:nvPr>
        </p:nvSpPr>
        <p:spPr>
          <a:xfrm>
            <a:off x="269541" y="1530350"/>
            <a:ext cx="4242816" cy="1693863"/>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8"/>
          <p:cNvSpPr>
            <a:spLocks noGrp="1"/>
          </p:cNvSpPr>
          <p:nvPr>
            <p:ph type="body" sz="quarter" idx="14"/>
          </p:nvPr>
        </p:nvSpPr>
        <p:spPr>
          <a:xfrm>
            <a:off x="4624106" y="1530350"/>
            <a:ext cx="4242816" cy="1693863"/>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18"/>
          <p:cNvSpPr>
            <a:spLocks noGrp="1"/>
          </p:cNvSpPr>
          <p:nvPr>
            <p:ph type="body" sz="quarter" idx="15"/>
          </p:nvPr>
        </p:nvSpPr>
        <p:spPr>
          <a:xfrm>
            <a:off x="261455" y="3643394"/>
            <a:ext cx="8615844" cy="2701259"/>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60808" y="3376524"/>
            <a:ext cx="215115" cy="215115"/>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81110" y="1253022"/>
            <a:ext cx="194813" cy="225573"/>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96998" y="1268794"/>
            <a:ext cx="139535" cy="197675"/>
          </a:xfrm>
          <a:prstGeom prst="rect">
            <a:avLst/>
          </a:prstGeom>
        </p:spPr>
      </p:pic>
    </p:spTree>
    <p:extLst>
      <p:ext uri="{BB962C8B-B14F-4D97-AF65-F5344CB8AC3E}">
        <p14:creationId xmlns:p14="http://schemas.microsoft.com/office/powerpoint/2010/main" val="46849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xecutive Brie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424175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Header Activity Overview">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51520" y="260648"/>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
        <p:nvSpPr>
          <p:cNvPr id="10" name="Rectangle 9"/>
          <p:cNvSpPr/>
          <p:nvPr userDrawn="1"/>
        </p:nvSpPr>
        <p:spPr>
          <a:xfrm>
            <a:off x="616688" y="1132006"/>
            <a:ext cx="8260611" cy="36469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rgbClr val="333333"/>
              </a:solidFill>
            </a:endParaRPr>
          </a:p>
        </p:txBody>
      </p:sp>
      <p:grpSp>
        <p:nvGrpSpPr>
          <p:cNvPr id="11" name="Group 10"/>
          <p:cNvGrpSpPr/>
          <p:nvPr userDrawn="1"/>
        </p:nvGrpSpPr>
        <p:grpSpPr>
          <a:xfrm>
            <a:off x="251520" y="1132007"/>
            <a:ext cx="365168" cy="364690"/>
            <a:chOff x="6939668" y="197732"/>
            <a:chExt cx="777916" cy="785348"/>
          </a:xfrm>
          <a:solidFill>
            <a:srgbClr val="243F54"/>
          </a:solidFill>
        </p:grpSpPr>
        <p:sp>
          <p:nvSpPr>
            <p:cNvPr id="13" name="Rectangle 12"/>
            <p:cNvSpPr/>
            <p:nvPr/>
          </p:nvSpPr>
          <p:spPr>
            <a:xfrm>
              <a:off x="6939668" y="197732"/>
              <a:ext cx="777916" cy="785348"/>
            </a:xfrm>
            <a:prstGeom prst="rect">
              <a:avLst/>
            </a:prstGeom>
            <a:grpFill/>
            <a:ln>
              <a:solidFill>
                <a:srgbClr val="243F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14" name="Picture 13"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3446" y="336280"/>
              <a:ext cx="734136" cy="508248"/>
            </a:xfrm>
            <a:prstGeom prst="rect">
              <a:avLst/>
            </a:prstGeom>
            <a:grpFill/>
            <a:ln>
              <a:solidFill>
                <a:srgbClr val="243F54"/>
              </a:solidFill>
            </a:ln>
            <a:effectLst/>
          </p:spPr>
        </p:pic>
      </p:grpSp>
    </p:spTree>
    <p:extLst>
      <p:ext uri="{BB962C8B-B14F-4D97-AF65-F5344CB8AC3E}">
        <p14:creationId xmlns:p14="http://schemas.microsoft.com/office/powerpoint/2010/main" val="1202512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p:spTree>
      <p:nvGrpSpPr>
        <p:cNvPr id="1" name=""/>
        <p:cNvGrpSpPr/>
        <p:nvPr/>
      </p:nvGrpSpPr>
      <p:grpSpPr>
        <a:xfrm>
          <a:off x="0" y="0"/>
          <a:ext cx="0" cy="0"/>
          <a:chOff x="0" y="0"/>
          <a:chExt cx="0" cy="0"/>
        </a:xfrm>
      </p:grpSpPr>
      <p:cxnSp>
        <p:nvCxnSpPr>
          <p:cNvPr id="11" name="Straight Connector 10"/>
          <p:cNvCxnSpPr/>
          <p:nvPr userDrawn="1"/>
        </p:nvCxnSpPr>
        <p:spPr>
          <a:xfrm>
            <a:off x="268871" y="1708920"/>
            <a:ext cx="8601189" cy="0"/>
          </a:xfrm>
          <a:prstGeom prst="line">
            <a:avLst/>
          </a:prstGeom>
          <a:ln w="193675">
            <a:solidFill>
              <a:schemeClr val="bg1"/>
            </a:solidFill>
          </a:ln>
          <a:effectLst>
            <a:outerShdw blurRad="190500" dist="76200" dir="5400000" sx="97000" sy="97000" algn="tl" rotWithShape="0">
              <a:prstClr val="black">
                <a:alpha val="5000"/>
              </a:prstClr>
            </a:outerShdw>
          </a:effectLst>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51520" y="256032"/>
            <a:ext cx="8625780" cy="864096"/>
          </a:xfrm>
        </p:spPr>
        <p:txBody>
          <a:bodyPr/>
          <a:lstStyle>
            <a:lvl1pPr algn="l">
              <a:lnSpc>
                <a:spcPts val="2600"/>
              </a:lnSpc>
              <a:defRPr sz="2400" baseline="0">
                <a:solidFill>
                  <a:schemeClr val="tx1"/>
                </a:solidFill>
              </a:defRPr>
            </a:lvl1pPr>
          </a:lstStyle>
          <a:p>
            <a:r>
              <a:rPr lang="en-US" dirty="0"/>
              <a:t>Case study title</a:t>
            </a:r>
            <a:endParaRPr lang="en-CA" dirty="0"/>
          </a:p>
        </p:txBody>
      </p:sp>
    </p:spTree>
    <p:extLst>
      <p:ext uri="{BB962C8B-B14F-4D97-AF65-F5344CB8AC3E}">
        <p14:creationId xmlns:p14="http://schemas.microsoft.com/office/powerpoint/2010/main" val="3942725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Unbroken Phase Layout">
    <p:spTree>
      <p:nvGrpSpPr>
        <p:cNvPr id="1" name=""/>
        <p:cNvGrpSpPr/>
        <p:nvPr/>
      </p:nvGrpSpPr>
      <p:grpSpPr>
        <a:xfrm>
          <a:off x="0" y="0"/>
          <a:ext cx="0" cy="0"/>
          <a:chOff x="0" y="0"/>
          <a:chExt cx="0" cy="0"/>
        </a:xfrm>
      </p:grpSpPr>
      <p:sp>
        <p:nvSpPr>
          <p:cNvPr id="3" name="TextBox 2"/>
          <p:cNvSpPr txBox="1"/>
          <p:nvPr userDrawn="1"/>
        </p:nvSpPr>
        <p:spPr>
          <a:xfrm>
            <a:off x="4391566" y="4626678"/>
            <a:ext cx="2803790" cy="769441"/>
          </a:xfrm>
          <a:prstGeom prst="rect">
            <a:avLst/>
          </a:prstGeom>
          <a:noFill/>
        </p:spPr>
        <p:txBody>
          <a:bodyPr wrap="square" rtlCol="0">
            <a:spAutoFit/>
          </a:bodyPr>
          <a:lstStyle/>
          <a:p>
            <a:pPr algn="r"/>
            <a:r>
              <a:rPr lang="en-CA" sz="4400" b="1" dirty="0">
                <a:solidFill>
                  <a:schemeClr val="accent1"/>
                </a:solidFill>
              </a:rPr>
              <a:t>PHASE</a:t>
            </a:r>
          </a:p>
        </p:txBody>
      </p:sp>
      <p:cxnSp>
        <p:nvCxnSpPr>
          <p:cNvPr id="4" name="Straight Connector 3"/>
          <p:cNvCxnSpPr/>
          <p:nvPr userDrawn="1"/>
        </p:nvCxnSpPr>
        <p:spPr>
          <a:xfrm>
            <a:off x="3352800" y="57711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7215652" y="4550343"/>
            <a:ext cx="1400435" cy="1400435"/>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0" b="1" dirty="0">
              <a:solidFill>
                <a:srgbClr val="243F54"/>
              </a:solidFill>
            </a:endParaRPr>
          </a:p>
        </p:txBody>
      </p:sp>
      <p:sp>
        <p:nvSpPr>
          <p:cNvPr id="7" name="Text Placeholder 6"/>
          <p:cNvSpPr>
            <a:spLocks noGrp="1"/>
          </p:cNvSpPr>
          <p:nvPr>
            <p:ph type="body" sz="quarter" idx="10" hasCustomPrompt="1"/>
          </p:nvPr>
        </p:nvSpPr>
        <p:spPr>
          <a:xfrm>
            <a:off x="666750" y="5395913"/>
            <a:ext cx="6418263" cy="374650"/>
          </a:xfrm>
        </p:spPr>
        <p:txBody>
          <a:bodyPr/>
          <a:lstStyle>
            <a:lvl1pPr marL="0" indent="0" algn="r">
              <a:buNone/>
              <a:defRPr sz="1800" baseline="0">
                <a:solidFill>
                  <a:schemeClr val="accent2"/>
                </a:solidFill>
              </a:defRPr>
            </a:lvl1pPr>
          </a:lstStyle>
          <a:p>
            <a:pPr lvl="0"/>
            <a:r>
              <a:rPr lang="en-CA" sz="1800" dirty="0"/>
              <a:t>Replace with the title of your phase</a:t>
            </a:r>
            <a:endParaRPr lang="en-US" dirty="0"/>
          </a:p>
        </p:txBody>
      </p:sp>
      <p:sp>
        <p:nvSpPr>
          <p:cNvPr id="9" name="Text Placeholder 8"/>
          <p:cNvSpPr>
            <a:spLocks noGrp="1"/>
          </p:cNvSpPr>
          <p:nvPr>
            <p:ph type="body" sz="quarter" idx="11" hasCustomPrompt="1"/>
          </p:nvPr>
        </p:nvSpPr>
        <p:spPr>
          <a:xfrm>
            <a:off x="7196138" y="4549775"/>
            <a:ext cx="1439862" cy="1401763"/>
          </a:xfrm>
        </p:spPr>
        <p:txBody>
          <a:bodyPr anchor="ctr"/>
          <a:lstStyle>
            <a:lvl1pPr marL="0" indent="0" algn="ctr">
              <a:buNone/>
              <a:defRPr sz="8800">
                <a:solidFill>
                  <a:schemeClr val="accent1"/>
                </a:solidFill>
              </a:defRPr>
            </a:lvl1pPr>
          </a:lstStyle>
          <a:p>
            <a:pPr lvl="0"/>
            <a:r>
              <a:rPr lang="en-CA" sz="8800" dirty="0"/>
              <a:t>#</a:t>
            </a:r>
            <a:endParaRPr lang="en-US" dirty="0"/>
          </a:p>
        </p:txBody>
      </p:sp>
      <p:cxnSp>
        <p:nvCxnSpPr>
          <p:cNvPr id="10" name="Straight Connector 9"/>
          <p:cNvCxnSpPr/>
          <p:nvPr userDrawn="1"/>
        </p:nvCxnSpPr>
        <p:spPr>
          <a:xfrm>
            <a:off x="3505200" y="5923517"/>
            <a:ext cx="3731664"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860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roken Phase Layout">
    <p:spTree>
      <p:nvGrpSpPr>
        <p:cNvPr id="1" name=""/>
        <p:cNvGrpSpPr/>
        <p:nvPr/>
      </p:nvGrpSpPr>
      <p:grpSpPr>
        <a:xfrm>
          <a:off x="0" y="0"/>
          <a:ext cx="0" cy="0"/>
          <a:chOff x="0" y="0"/>
          <a:chExt cx="0" cy="0"/>
        </a:xfrm>
      </p:grpSpPr>
      <p:grpSp>
        <p:nvGrpSpPr>
          <p:cNvPr id="12" name="Group 11"/>
          <p:cNvGrpSpPr/>
          <p:nvPr userDrawn="1"/>
        </p:nvGrpSpPr>
        <p:grpSpPr>
          <a:xfrm>
            <a:off x="0" y="6090047"/>
            <a:ext cx="9144000" cy="767953"/>
            <a:chOff x="0" y="6090047"/>
            <a:chExt cx="9144000" cy="767953"/>
          </a:xfrm>
        </p:grpSpPr>
        <p:sp>
          <p:nvSpPr>
            <p:cNvPr id="13" name="Rectangle 12"/>
            <p:cNvSpPr/>
            <p:nvPr/>
          </p:nvSpPr>
          <p:spPr>
            <a:xfrm>
              <a:off x="0" y="6090047"/>
              <a:ext cx="6696236"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CA" sz="800" dirty="0">
                  <a:solidFill>
                    <a:srgbClr val="ADB7C3"/>
                  </a:solidFill>
                </a:rPr>
                <a:t>Info-Tech Research Group, Inc. is a global leader in providing IT research and advice.</a:t>
              </a:r>
              <a:br>
                <a:rPr lang="en-CA" sz="800" dirty="0">
                  <a:solidFill>
                    <a:srgbClr val="ADB7C3"/>
                  </a:solidFill>
                </a:rPr>
              </a:br>
              <a:r>
                <a:rPr lang="en-CA" sz="800" dirty="0">
                  <a:solidFill>
                    <a:srgbClr val="ADB7C3"/>
                  </a:solidFill>
                </a:rPr>
                <a:t>Info-Tech’s products and services combine actionable insight and relevant advice with</a:t>
              </a:r>
              <a:br>
                <a:rPr lang="en-CA" sz="800" dirty="0">
                  <a:solidFill>
                    <a:srgbClr val="ADB7C3"/>
                  </a:solidFill>
                </a:rPr>
              </a:br>
              <a:r>
                <a:rPr lang="en-CA" sz="800" dirty="0">
                  <a:solidFill>
                    <a:srgbClr val="ADB7C3"/>
                  </a:solidFill>
                </a:rPr>
                <a:t>ready-to-use tools and templates that cover the full spectrum of IT concerns.</a:t>
              </a:r>
              <a:br>
                <a:rPr lang="en-CA" sz="800" dirty="0">
                  <a:solidFill>
                    <a:srgbClr val="ADB7C3"/>
                  </a:solidFill>
                </a:rPr>
              </a:br>
              <a:r>
                <a:rPr lang="en-CA" sz="800" dirty="0">
                  <a:solidFill>
                    <a:srgbClr val="ADB7C3"/>
                  </a:solidFill>
                </a:rPr>
                <a:t>© 1997-2016 Info-Tech Research Group Inc.</a:t>
              </a:r>
            </a:p>
          </p:txBody>
        </p:sp>
        <p:grpSp>
          <p:nvGrpSpPr>
            <p:cNvPr id="14" name="Group 13"/>
            <p:cNvGrpSpPr/>
            <p:nvPr userDrawn="1"/>
          </p:nvGrpSpPr>
          <p:grpSpPr>
            <a:xfrm>
              <a:off x="6696236" y="6090047"/>
              <a:ext cx="2447764" cy="767953"/>
              <a:chOff x="6696236" y="6090047"/>
              <a:chExt cx="2447764" cy="767953"/>
            </a:xfrm>
          </p:grpSpPr>
          <p:sp>
            <p:nvSpPr>
              <p:cNvPr id="15" name="Rectangle 14"/>
              <p:cNvSpPr/>
              <p:nvPr/>
            </p:nvSpPr>
            <p:spPr>
              <a:xfrm>
                <a:off x="6696236" y="6090047"/>
                <a:ext cx="2447764" cy="767953"/>
              </a:xfrm>
              <a:prstGeom prst="rect">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endParaRPr lang="en-CA" sz="800" dirty="0">
                  <a:solidFill>
                    <a:srgbClr val="ADB7C3"/>
                  </a:solidFill>
                </a:endParaRPr>
              </a:p>
            </p:txBody>
          </p:sp>
          <p:pic>
            <p:nvPicPr>
              <p:cNvPr id="16" name="Picture 15" descr="Info-Tech_Logo_2013-On-Screen-WHITE(transparent-backgroun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6309320"/>
                <a:ext cx="1697008" cy="339401"/>
              </a:xfrm>
              <a:prstGeom prst="rect">
                <a:avLst/>
              </a:prstGeom>
            </p:spPr>
          </p:pic>
        </p:grpSp>
      </p:grpSp>
      <p:cxnSp>
        <p:nvCxnSpPr>
          <p:cNvPr id="17" name="Straight Connector 16"/>
          <p:cNvCxnSpPr/>
          <p:nvPr userDrawn="1"/>
        </p:nvCxnSpPr>
        <p:spPr>
          <a:xfrm>
            <a:off x="789414" y="3320114"/>
            <a:ext cx="2490117"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2791118" y="2568440"/>
            <a:ext cx="786842" cy="786842"/>
          </a:xfrm>
          <a:prstGeom prst="ellipse">
            <a:avLst/>
          </a:prstGeom>
          <a:solidFill>
            <a:schemeClr val="bg1">
              <a:lumMod val="95000"/>
            </a:schemeClr>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400" b="1" dirty="0">
              <a:solidFill>
                <a:schemeClr val="accent1"/>
              </a:solidFill>
            </a:endParaRPr>
          </a:p>
        </p:txBody>
      </p:sp>
      <p:sp>
        <p:nvSpPr>
          <p:cNvPr id="19" name="Text Placeholder 7"/>
          <p:cNvSpPr>
            <a:spLocks noGrp="1"/>
          </p:cNvSpPr>
          <p:nvPr>
            <p:ph type="body" sz="quarter" idx="11" hasCustomPrompt="1"/>
          </p:nvPr>
        </p:nvSpPr>
        <p:spPr>
          <a:xfrm>
            <a:off x="788988" y="3355975"/>
            <a:ext cx="7269162" cy="663575"/>
          </a:xfrm>
        </p:spPr>
        <p:txBody>
          <a:bodyPr/>
          <a:lstStyle>
            <a:lvl1pPr marL="0" indent="0">
              <a:buNone/>
              <a:defRPr sz="2800" baseline="0">
                <a:solidFill>
                  <a:schemeClr val="accent3"/>
                </a:solidFill>
              </a:defRPr>
            </a:lvl1pPr>
          </a:lstStyle>
          <a:p>
            <a:pPr lvl="0"/>
            <a:r>
              <a:rPr lang="en-CA" sz="2800" dirty="0"/>
              <a:t>Replace with Phase Title</a:t>
            </a:r>
            <a:endParaRPr lang="en-US" dirty="0"/>
          </a:p>
        </p:txBody>
      </p:sp>
      <p:sp>
        <p:nvSpPr>
          <p:cNvPr id="20" name="TextBox 19"/>
          <p:cNvSpPr txBox="1"/>
          <p:nvPr userDrawn="1"/>
        </p:nvSpPr>
        <p:spPr>
          <a:xfrm>
            <a:off x="763035" y="2585841"/>
            <a:ext cx="2036776" cy="769441"/>
          </a:xfrm>
          <a:prstGeom prst="rect">
            <a:avLst/>
          </a:prstGeom>
          <a:noFill/>
        </p:spPr>
        <p:txBody>
          <a:bodyPr wrap="none" lIns="0" rtlCol="0">
            <a:spAutoFit/>
          </a:bodyPr>
          <a:lstStyle/>
          <a:p>
            <a:r>
              <a:rPr lang="en-CA" sz="4400" b="1" dirty="0">
                <a:solidFill>
                  <a:schemeClr val="accent1"/>
                </a:solidFill>
              </a:rPr>
              <a:t>PHASE</a:t>
            </a:r>
          </a:p>
        </p:txBody>
      </p:sp>
      <p:sp>
        <p:nvSpPr>
          <p:cNvPr id="21" name="Text Placeholder 10"/>
          <p:cNvSpPr>
            <a:spLocks noGrp="1"/>
          </p:cNvSpPr>
          <p:nvPr>
            <p:ph type="body" sz="quarter" idx="12" hasCustomPrompt="1"/>
          </p:nvPr>
        </p:nvSpPr>
        <p:spPr>
          <a:xfrm>
            <a:off x="2794014" y="2576893"/>
            <a:ext cx="781050" cy="769937"/>
          </a:xfrm>
        </p:spPr>
        <p:txBody>
          <a:bodyPr anchor="ctr"/>
          <a:lstStyle>
            <a:lvl1pPr marL="0" indent="0" algn="ctr">
              <a:buNone/>
              <a:defRPr sz="5400">
                <a:solidFill>
                  <a:schemeClr val="accent1"/>
                </a:solidFill>
              </a:defRPr>
            </a:lvl1pPr>
          </a:lstStyle>
          <a:p>
            <a:pPr lvl="0"/>
            <a:r>
              <a:rPr lang="en-CA" sz="5400" dirty="0"/>
              <a:t>#</a:t>
            </a:r>
            <a:endParaRPr lang="en-US" dirty="0"/>
          </a:p>
        </p:txBody>
      </p:sp>
      <p:sp>
        <p:nvSpPr>
          <p:cNvPr id="22" name="Text Placeholder 4"/>
          <p:cNvSpPr>
            <a:spLocks noGrp="1"/>
          </p:cNvSpPr>
          <p:nvPr>
            <p:ph type="body" sz="quarter" idx="13" hasCustomPrompt="1"/>
          </p:nvPr>
        </p:nvSpPr>
        <p:spPr>
          <a:xfrm>
            <a:off x="1578396" y="5622172"/>
            <a:ext cx="7289719" cy="457200"/>
          </a:xfrm>
        </p:spPr>
        <p:txBody>
          <a:bodyPr/>
          <a:lstStyle>
            <a:lvl1pPr marL="0" indent="0" algn="r">
              <a:buNone/>
              <a:defRPr sz="2000" baseline="0">
                <a:solidFill>
                  <a:schemeClr val="accent1"/>
                </a:solidFill>
              </a:defRPr>
            </a:lvl1pPr>
          </a:lstStyle>
          <a:p>
            <a:pPr lvl="0"/>
            <a:r>
              <a:rPr lang="en-CA" dirty="0"/>
              <a:t>Blueprint Title</a:t>
            </a:r>
          </a:p>
        </p:txBody>
      </p:sp>
    </p:spTree>
    <p:extLst>
      <p:ext uri="{BB962C8B-B14F-4D97-AF65-F5344CB8AC3E}">
        <p14:creationId xmlns:p14="http://schemas.microsoft.com/office/powerpoint/2010/main" val="3488144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Blue slide intro">
    <p:bg>
      <p:bgPr>
        <a:solidFill>
          <a:srgbClr val="CBDBE7"/>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Rectangle 8"/>
          <p:cNvSpPr/>
          <p:nvPr userDrawn="1"/>
        </p:nvSpPr>
        <p:spPr>
          <a:xfrm>
            <a:off x="257182" y="3086541"/>
            <a:ext cx="8676000" cy="307777"/>
          </a:xfrm>
          <a:prstGeom prst="rect">
            <a:avLst/>
          </a:prstGeom>
          <a:solidFill>
            <a:srgbClr val="243F54"/>
          </a:solidFill>
        </p:spPr>
        <p:txBody>
          <a:bodyPr wrap="square">
            <a:spAutoFit/>
          </a:bodyPr>
          <a:lstStyle/>
          <a:p>
            <a:r>
              <a:rPr lang="en-US" sz="1400" b="1" dirty="0">
                <a:solidFill>
                  <a:srgbClr val="FFFFFF"/>
                </a:solidFill>
              </a:rPr>
              <a:t>The following are sample activities that will be conducted by Info-Tech analysts with your team:</a:t>
            </a:r>
          </a:p>
        </p:txBody>
      </p:sp>
      <p:sp>
        <p:nvSpPr>
          <p:cNvPr id="15" name="TextBox 14"/>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
        <p:nvSpPr>
          <p:cNvPr id="16"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Tree>
    <p:extLst>
      <p:ext uri="{BB962C8B-B14F-4D97-AF65-F5344CB8AC3E}">
        <p14:creationId xmlns:p14="http://schemas.microsoft.com/office/powerpoint/2010/main" val="369282811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Blue slide extra">
    <p:bg>
      <p:bgPr>
        <a:solidFill>
          <a:srgbClr val="CBDBE7"/>
        </a:solidFill>
        <a:effectLst/>
      </p:bgPr>
    </p:bg>
    <p:spTree>
      <p:nvGrpSpPr>
        <p:cNvPr id="1" name=""/>
        <p:cNvGrpSpPr/>
        <p:nvPr/>
      </p:nvGrpSpPr>
      <p:grpSpPr>
        <a:xfrm>
          <a:off x="0" y="0"/>
          <a:ext cx="0" cy="0"/>
          <a:chOff x="0" y="0"/>
          <a:chExt cx="0" cy="0"/>
        </a:xfrm>
      </p:grpSpPr>
      <p:cxnSp>
        <p:nvCxnSpPr>
          <p:cNvPr id="11" name="Straight Connector 10"/>
          <p:cNvCxnSpPr/>
          <p:nvPr/>
        </p:nvCxnSpPr>
        <p:spPr>
          <a:xfrm>
            <a:off x="323528" y="1124744"/>
            <a:ext cx="849694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8198606" y="145554"/>
            <a:ext cx="812044" cy="804512"/>
            <a:chOff x="6986062" y="224644"/>
            <a:chExt cx="731520" cy="731520"/>
          </a:xfrm>
        </p:grpSpPr>
        <p:sp>
          <p:nvSpPr>
            <p:cNvPr id="5" name="Rectangle 4"/>
            <p:cNvSpPr/>
            <p:nvPr/>
          </p:nvSpPr>
          <p:spPr>
            <a:xfrm>
              <a:off x="6986062" y="224644"/>
              <a:ext cx="731520" cy="73152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CA" sz="1350" dirty="0">
                <a:solidFill>
                  <a:srgbClr val="FFFFFF"/>
                </a:solidFill>
              </a:endParaRPr>
            </a:p>
          </p:txBody>
        </p:sp>
        <p:pic>
          <p:nvPicPr>
            <p:cNvPr id="6" name="Picture 5"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5382" y="364407"/>
              <a:ext cx="652879" cy="451994"/>
            </a:xfrm>
            <a:prstGeom prst="rect">
              <a:avLst/>
            </a:prstGeom>
            <a:effectLst>
              <a:outerShdw blurRad="50800" dist="38100" dir="2700000" algn="tl" rotWithShape="0">
                <a:prstClr val="black">
                  <a:alpha val="40000"/>
                </a:prstClr>
              </a:outerShdw>
            </a:effectLst>
          </p:spPr>
        </p:pic>
      </p:grpSp>
      <p:sp>
        <p:nvSpPr>
          <p:cNvPr id="9" name="Title 2"/>
          <p:cNvSpPr txBox="1">
            <a:spLocks/>
          </p:cNvSpPr>
          <p:nvPr userDrawn="1"/>
        </p:nvSpPr>
        <p:spPr bwMode="auto">
          <a:xfrm>
            <a:off x="251520" y="219704"/>
            <a:ext cx="8625780"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lnSpc>
                <a:spcPts val="2600"/>
              </a:lnSpc>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solidFill>
                  <a:srgbClr val="333333"/>
                </a:solidFill>
              </a:rPr>
              <a:t>If you want additional support, have our analysts guide </a:t>
            </a:r>
            <a:br>
              <a:rPr lang="en-US" dirty="0">
                <a:solidFill>
                  <a:srgbClr val="333333"/>
                </a:solidFill>
              </a:rPr>
            </a:br>
            <a:r>
              <a:rPr lang="en-US" dirty="0">
                <a:solidFill>
                  <a:srgbClr val="333333"/>
                </a:solidFill>
              </a:rPr>
              <a:t>you through this phase as part of an Info-Tech workshop</a:t>
            </a:r>
            <a:endParaRPr lang="en-CA" dirty="0">
              <a:solidFill>
                <a:srgbClr val="333333"/>
              </a:solidFill>
            </a:endParaRPr>
          </a:p>
        </p:txBody>
      </p:sp>
      <p:sp>
        <p:nvSpPr>
          <p:cNvPr id="10" name="TextBox 9"/>
          <p:cNvSpPr txBox="1"/>
          <p:nvPr userDrawn="1"/>
        </p:nvSpPr>
        <p:spPr>
          <a:xfrm>
            <a:off x="257182" y="1068995"/>
            <a:ext cx="8676000" cy="307777"/>
          </a:xfrm>
          <a:prstGeom prst="rect">
            <a:avLst/>
          </a:prstGeom>
          <a:solidFill>
            <a:srgbClr val="243F54"/>
          </a:solidFill>
        </p:spPr>
        <p:txBody>
          <a:bodyPr wrap="square" rtlCol="0">
            <a:spAutoFit/>
          </a:bodyPr>
          <a:lstStyle/>
          <a:p>
            <a:r>
              <a:rPr lang="en-US" sz="1400" b="1" dirty="0">
                <a:solidFill>
                  <a:srgbClr val="FFFFFF"/>
                </a:solidFill>
              </a:rPr>
              <a:t>Book a workshop with our Info-Tech analysts:</a:t>
            </a:r>
          </a:p>
        </p:txBody>
      </p:sp>
    </p:spTree>
    <p:extLst>
      <p:ext uri="{BB962C8B-B14F-4D97-AF65-F5344CB8AC3E}">
        <p14:creationId xmlns:p14="http://schemas.microsoft.com/office/powerpoint/2010/main" val="87831983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Executive Brief">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5801"/>
            <a:ext cx="9144000" cy="6466398"/>
          </a:xfrm>
          <a:prstGeom prst="rect">
            <a:avLst/>
          </a:prstGeom>
        </p:spPr>
      </p:pic>
      <p:sp>
        <p:nvSpPr>
          <p:cNvPr id="3" name="Rectangle 2"/>
          <p:cNvSpPr/>
          <p:nvPr userDrawn="1"/>
        </p:nvSpPr>
        <p:spPr>
          <a:xfrm>
            <a:off x="0" y="0"/>
            <a:ext cx="9144000" cy="112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p:txBody>
          <a:bodyPr/>
          <a:lstStyle>
            <a:lvl1pPr>
              <a:defRPr>
                <a:solidFill>
                  <a:schemeClr val="bg1"/>
                </a:solidFill>
                <a:latin typeface="+mn-lt"/>
              </a:defRPr>
            </a:lvl1pPr>
          </a:lstStyle>
          <a:p>
            <a:r>
              <a:rPr lang="en-US"/>
              <a:t>Executive Brief slide</a:t>
            </a:r>
            <a:endParaRPr lang="en-CA"/>
          </a:p>
        </p:txBody>
      </p:sp>
      <p:sp>
        <p:nvSpPr>
          <p:cNvPr id="5" name="Rectangle 4"/>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6" name="Rectangle 5"/>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61552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cxnSp>
        <p:nvCxnSpPr>
          <p:cNvPr id="11" name="Straight Connector 10"/>
          <p:cNvCxnSpPr/>
          <p:nvPr userDrawn="1"/>
        </p:nvCxnSpPr>
        <p:spPr>
          <a:xfrm>
            <a:off x="323528" y="1124744"/>
            <a:ext cx="8496944" cy="0"/>
          </a:xfrm>
          <a:prstGeom prst="line">
            <a:avLst/>
          </a:prstGeom>
          <a:ln w="22225">
            <a:solidFill>
              <a:srgbClr val="45433E">
                <a:alpha val="41961"/>
              </a:srgb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251520" y="260648"/>
            <a:ext cx="8625780" cy="864096"/>
          </a:xfrm>
        </p:spPr>
        <p:txBody>
          <a:bodyPr/>
          <a:lstStyle>
            <a:lvl1pPr algn="l">
              <a:lnSpc>
                <a:spcPts val="2600"/>
              </a:lnSpc>
              <a:defRPr sz="2400" baseline="0">
                <a:solidFill>
                  <a:schemeClr val="tx1"/>
                </a:solidFill>
              </a:defRPr>
            </a:lvl1pPr>
          </a:lstStyle>
          <a:p>
            <a:r>
              <a:rPr lang="en-US" dirty="0"/>
              <a:t>Page Header (Georgia, 24pt) </a:t>
            </a:r>
            <a:endParaRPr lang="en-CA" dirty="0"/>
          </a:p>
        </p:txBody>
      </p:sp>
    </p:spTree>
    <p:extLst>
      <p:ext uri="{BB962C8B-B14F-4D97-AF65-F5344CB8AC3E}">
        <p14:creationId xmlns:p14="http://schemas.microsoft.com/office/powerpoint/2010/main" val="33053541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7174" y="255588"/>
            <a:ext cx="8620125" cy="8778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57174" y="1600200"/>
            <a:ext cx="86201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Rectangle 7"/>
          <p:cNvSpPr/>
          <p:nvPr/>
        </p:nvSpPr>
        <p:spPr>
          <a:xfrm>
            <a:off x="0" y="6525344"/>
            <a:ext cx="8388424"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r" fontAlgn="base">
              <a:spcBef>
                <a:spcPct val="0"/>
              </a:spcBef>
              <a:spcAft>
                <a:spcPct val="0"/>
              </a:spcAft>
            </a:pPr>
            <a:r>
              <a:rPr lang="en-CA" sz="1000" dirty="0">
                <a:solidFill>
                  <a:srgbClr val="FFFFFF"/>
                </a:solidFill>
              </a:rPr>
              <a:t>Info-Tech Research Group</a:t>
            </a:r>
          </a:p>
        </p:txBody>
      </p:sp>
      <p:sp>
        <p:nvSpPr>
          <p:cNvPr id="10" name="Rectangle 9"/>
          <p:cNvSpPr/>
          <p:nvPr/>
        </p:nvSpPr>
        <p:spPr>
          <a:xfrm>
            <a:off x="8388424" y="6525344"/>
            <a:ext cx="755576"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smtClean="0">
                <a:solidFill>
                  <a:srgbClr val="FFFFFF"/>
                </a:solidFill>
              </a:rPr>
              <a:pPr marL="179388" fontAlgn="base">
                <a:spcBef>
                  <a:spcPct val="0"/>
                </a:spcBef>
                <a:spcAft>
                  <a:spcPct val="0"/>
                </a:spcAft>
              </a:pPr>
              <a:t>‹#›</a:t>
            </a:fld>
            <a:endParaRPr lang="en-CA" sz="1000" dirty="0">
              <a:solidFill>
                <a:srgbClr val="FFFFFF"/>
              </a:solidFill>
            </a:endParaRPr>
          </a:p>
        </p:txBody>
      </p:sp>
      <p:sp>
        <p:nvSpPr>
          <p:cNvPr id="13" name="Rectangle 12"/>
          <p:cNvSpPr/>
          <p:nvPr userDrawn="1"/>
        </p:nvSpPr>
        <p:spPr>
          <a:xfrm>
            <a:off x="0" y="6525344"/>
            <a:ext cx="8388424"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14" name="Rectangle 13"/>
          <p:cNvSpPr/>
          <p:nvPr userDrawn="1"/>
        </p:nvSpPr>
        <p:spPr>
          <a:xfrm>
            <a:off x="8388424" y="6525344"/>
            <a:ext cx="75557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680450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98"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4" r:id="rId17"/>
    <p:sldLayoutId id="2147483845" r:id="rId18"/>
    <p:sldLayoutId id="2147483846" r:id="rId19"/>
    <p:sldLayoutId id="2147483848" r:id="rId20"/>
    <p:sldLayoutId id="2147483928" r:id="rId21"/>
    <p:sldLayoutId id="2147483929" r:id="rId22"/>
    <p:sldLayoutId id="2147483930" r:id="rId23"/>
    <p:sldLayoutId id="2147483931" r:id="rId24"/>
    <p:sldLayoutId id="2147483853" r:id="rId25"/>
    <p:sldLayoutId id="2147483857" r:id="rId26"/>
    <p:sldLayoutId id="2147483860" r:id="rId27"/>
    <p:sldLayoutId id="2147483861" r:id="rId28"/>
    <p:sldLayoutId id="2147483862" r:id="rId29"/>
    <p:sldLayoutId id="2147483863" r:id="rId30"/>
    <p:sldLayoutId id="2147483864" r:id="rId31"/>
    <p:sldLayoutId id="2147483865" r:id="rId32"/>
    <p:sldLayoutId id="2147483866" r:id="rId33"/>
    <p:sldLayoutId id="2147483869" r:id="rId34"/>
    <p:sldLayoutId id="2147483871" r:id="rId35"/>
    <p:sldLayoutId id="2147483873" r:id="rId36"/>
    <p:sldLayoutId id="2147483874" r:id="rId37"/>
    <p:sldLayoutId id="2147483875" r:id="rId38"/>
    <p:sldLayoutId id="2147483876" r:id="rId39"/>
    <p:sldLayoutId id="2147483877" r:id="rId40"/>
    <p:sldLayoutId id="2147483878" r:id="rId41"/>
    <p:sldLayoutId id="2147483882" r:id="rId42"/>
    <p:sldLayoutId id="2147483883" r:id="rId43"/>
    <p:sldLayoutId id="2147483884" r:id="rId44"/>
    <p:sldLayoutId id="2147483887" r:id="rId45"/>
    <p:sldLayoutId id="2147483889" r:id="rId46"/>
    <p:sldLayoutId id="2147483891" r:id="rId47"/>
    <p:sldLayoutId id="2147483892" r:id="rId48"/>
    <p:sldLayoutId id="2147483893" r:id="rId49"/>
    <p:sldLayoutId id="2147483894" r:id="rId50"/>
    <p:sldLayoutId id="2147483895" r:id="rId51"/>
    <p:sldLayoutId id="2147483896" r:id="rId52"/>
    <p:sldLayoutId id="2147483932"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 id="2147483910" r:id="rId63"/>
    <p:sldLayoutId id="2147483911" r:id="rId64"/>
    <p:sldLayoutId id="2147483912" r:id="rId65"/>
    <p:sldLayoutId id="2147483913" r:id="rId66"/>
    <p:sldLayoutId id="2147483914" r:id="rId67"/>
    <p:sldLayoutId id="2147483917" r:id="rId68"/>
    <p:sldLayoutId id="2147483919" r:id="rId69"/>
    <p:sldLayoutId id="2147483921" r:id="rId70"/>
    <p:sldLayoutId id="2147483922" r:id="rId71"/>
    <p:sldLayoutId id="2147483923" r:id="rId72"/>
    <p:sldLayoutId id="2147483924" r:id="rId73"/>
    <p:sldLayoutId id="2147483925" r:id="rId74"/>
    <p:sldLayoutId id="2147483926" r:id="rId75"/>
  </p:sldLayoutIdLst>
  <p:hf hdr="0" ftr="0" dt="0"/>
  <p:txStyles>
    <p:titleStyle>
      <a:lvl1pPr algn="l" rtl="0" eaLnBrk="1" fontAlgn="base" hangingPunct="1">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hyperlink" Target="http://www.statista.co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hyperlink" Target="mailto:Workshops@InfoTech.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ueprint Title"/>
          <p:cNvSpPr>
            <a:spLocks noGrp="1"/>
          </p:cNvSpPr>
          <p:nvPr>
            <p:ph type="body" sz="quarter" idx="15"/>
          </p:nvPr>
        </p:nvSpPr>
        <p:spPr>
          <a:xfrm>
            <a:off x="774700" y="3060698"/>
            <a:ext cx="7454900" cy="655267"/>
          </a:xfrm>
        </p:spPr>
        <p:txBody>
          <a:bodyPr/>
          <a:lstStyle/>
          <a:p>
            <a:r>
              <a:rPr lang="en-US" dirty="0"/>
              <a:t>Exploit Disruptive Infrastructure </a:t>
            </a:r>
            <a:r>
              <a:rPr lang="en-US" dirty="0" smtClean="0"/>
              <a:t>Technology</a:t>
            </a:r>
            <a:endParaRPr lang="en-US" dirty="0"/>
          </a:p>
        </p:txBody>
      </p:sp>
      <p:pic>
        <p:nvPicPr>
          <p:cNvPr id="11" name="Picture 10" descr="executive-brief-stam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0947" y="3929891"/>
            <a:ext cx="2279546" cy="1796282"/>
          </a:xfrm>
          <a:prstGeom prst="rect">
            <a:avLst/>
          </a:prstGeom>
        </p:spPr>
      </p:pic>
      <p:sp>
        <p:nvSpPr>
          <p:cNvPr id="6" name="Tagline"/>
          <p:cNvSpPr txBox="1">
            <a:spLocks/>
          </p:cNvSpPr>
          <p:nvPr/>
        </p:nvSpPr>
        <p:spPr bwMode="auto">
          <a:xfrm>
            <a:off x="774700" y="3623404"/>
            <a:ext cx="7467600" cy="50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tx1"/>
              </a:buClr>
              <a:buSzPct val="120000"/>
              <a:buFont typeface="Arial" pitchFamily="34" charset="0"/>
              <a:buNone/>
              <a:defRPr lang="en-US" sz="1400" kern="1200" baseline="0" dirty="0" smtClean="0">
                <a:solidFill>
                  <a:schemeClr val="tx1"/>
                </a:solidFill>
                <a:latin typeface="+mn-lt"/>
                <a:ea typeface="+mn-ea"/>
                <a:cs typeface="+mn-cs"/>
              </a:defRPr>
            </a:lvl1pPr>
            <a:lvl2pPr marL="0" indent="0" algn="l" rtl="0" eaLnBrk="1" fontAlgn="base" hangingPunct="1">
              <a:spcBef>
                <a:spcPct val="20000"/>
              </a:spcBef>
              <a:spcAft>
                <a:spcPct val="0"/>
              </a:spcAft>
              <a:buClr>
                <a:schemeClr val="tx1"/>
              </a:buClr>
              <a:buSzPct val="150000"/>
              <a:buFont typeface="Arial" pitchFamily="34" charset="0"/>
              <a:buNone/>
              <a:defRPr sz="1600" kern="1200">
                <a:solidFill>
                  <a:schemeClr val="tx1"/>
                </a:solidFill>
                <a:latin typeface="+mn-lt"/>
                <a:ea typeface="+mn-ea"/>
                <a:cs typeface="+mn-cs"/>
              </a:defRPr>
            </a:lvl2pPr>
            <a:lvl3pPr marL="0" indent="0" algn="l" rtl="0" eaLnBrk="1" fontAlgn="base" hangingPunct="1">
              <a:spcBef>
                <a:spcPct val="20000"/>
              </a:spcBef>
              <a:spcAft>
                <a:spcPct val="0"/>
              </a:spcAft>
              <a:buClr>
                <a:schemeClr val="tx1"/>
              </a:buClr>
              <a:buFont typeface="Arial" pitchFamily="34" charset="0"/>
              <a:buNone/>
              <a:defRPr sz="1600" kern="1200">
                <a:solidFill>
                  <a:schemeClr val="tx1"/>
                </a:solidFill>
                <a:latin typeface="+mn-lt"/>
                <a:ea typeface="+mn-ea"/>
                <a:cs typeface="+mn-cs"/>
              </a:defRPr>
            </a:lvl3pPr>
            <a:lvl4pPr marL="0" indent="0" algn="l" rtl="0" eaLnBrk="1" fontAlgn="base" hangingPunct="1">
              <a:spcBef>
                <a:spcPct val="20000"/>
              </a:spcBef>
              <a:spcAft>
                <a:spcPct val="0"/>
              </a:spcAft>
              <a:buClr>
                <a:schemeClr val="tx1"/>
              </a:buClr>
              <a:buFont typeface="Wingdings" pitchFamily="2" charset="2"/>
              <a:buNone/>
              <a:defRPr sz="1600" kern="1200">
                <a:solidFill>
                  <a:schemeClr val="tx1"/>
                </a:solidFill>
                <a:latin typeface="+mn-lt"/>
                <a:ea typeface="+mn-ea"/>
                <a:cs typeface="+mn-cs"/>
              </a:defRPr>
            </a:lvl4pPr>
            <a:lvl5pPr marL="0" indent="0" algn="l" rtl="0" eaLnBrk="1" fontAlgn="base" hangingPunct="1">
              <a:spcBef>
                <a:spcPct val="20000"/>
              </a:spcBef>
              <a:spcAft>
                <a:spcPct val="0"/>
              </a:spcAft>
              <a:buFont typeface="Arial" charset="0"/>
              <a:buNone/>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mtClean="0"/>
              <a:t>Disrupt or be disrupted. Start here. </a:t>
            </a:r>
          </a:p>
          <a:p>
            <a:endParaRPr lang="en-CA"/>
          </a:p>
        </p:txBody>
      </p:sp>
    </p:spTree>
    <p:extLst>
      <p:ext uri="{BB962C8B-B14F-4D97-AF65-F5344CB8AC3E}">
        <p14:creationId xmlns:p14="http://schemas.microsoft.com/office/powerpoint/2010/main" val="2882467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IT leaders who do not keep up with disruptive technology will find their roles diminished</a:t>
            </a:r>
          </a:p>
        </p:txBody>
      </p:sp>
      <p:sp>
        <p:nvSpPr>
          <p:cNvPr id="14" name="Rectangle 23"/>
          <p:cNvSpPr/>
          <p:nvPr/>
        </p:nvSpPr>
        <p:spPr>
          <a:xfrm>
            <a:off x="223610" y="1608967"/>
            <a:ext cx="3995847" cy="494915"/>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rgbClr val="FFFFFF"/>
                </a:solidFill>
              </a:rPr>
              <a:t>Protect your role within IT</a:t>
            </a:r>
            <a:endParaRPr lang="en-CA" sz="1400" b="1" dirty="0">
              <a:solidFill>
                <a:srgbClr val="FFFFFF"/>
              </a:solidFill>
            </a:endParaRPr>
          </a:p>
        </p:txBody>
      </p:sp>
      <p:sp>
        <p:nvSpPr>
          <p:cNvPr id="15" name="Rectangle 22"/>
          <p:cNvSpPr/>
          <p:nvPr/>
        </p:nvSpPr>
        <p:spPr>
          <a:xfrm>
            <a:off x="190047" y="2108600"/>
            <a:ext cx="4029410" cy="4243025"/>
          </a:xfrm>
          <a:prstGeom prst="rect">
            <a:avLst/>
          </a:prstGeom>
          <a:solidFill>
            <a:schemeClr val="tx1">
              <a:alpha val="75000"/>
            </a:schemeClr>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600"/>
              </a:spcBef>
            </a:pPr>
            <a:r>
              <a:rPr lang="en-US" sz="1400" b="1" dirty="0">
                <a:solidFill>
                  <a:schemeClr val="bg1"/>
                </a:solidFill>
              </a:rPr>
              <a:t>IT is threatened by disruptive technology:</a:t>
            </a:r>
          </a:p>
          <a:p>
            <a:pPr marL="285750" lvl="1" indent="-285750">
              <a:spcBef>
                <a:spcPts val="600"/>
              </a:spcBef>
              <a:buFont typeface="Arial" panose="020B0604020202020204" pitchFamily="34" charset="0"/>
              <a:buChar char="•"/>
            </a:pPr>
            <a:r>
              <a:rPr lang="en-US" sz="1400" dirty="0">
                <a:solidFill>
                  <a:schemeClr val="bg1"/>
                </a:solidFill>
              </a:rPr>
              <a:t>Trends like cloud services, increased automation, and consumerization reduce the need for IT to be involved in every aspect of deploying and using technology.</a:t>
            </a:r>
          </a:p>
          <a:p>
            <a:pPr marL="285750" lvl="1" indent="-285750">
              <a:spcBef>
                <a:spcPts val="600"/>
              </a:spcBef>
              <a:buFont typeface="Arial" panose="020B0604020202020204" pitchFamily="34" charset="0"/>
              <a:buChar char="•"/>
            </a:pPr>
            <a:r>
              <a:rPr lang="en-US" sz="1400" dirty="0">
                <a:solidFill>
                  <a:schemeClr val="bg1"/>
                </a:solidFill>
              </a:rPr>
              <a:t>In the long term, machines will replace even intellectually demanding IT jobs, such as infrastructure admin and high-level planning.</a:t>
            </a:r>
          </a:p>
          <a:p>
            <a:pPr marL="0" lvl="1">
              <a:spcBef>
                <a:spcPts val="600"/>
              </a:spcBef>
            </a:pPr>
            <a:r>
              <a:rPr lang="en-US" sz="1400" b="1" dirty="0">
                <a:solidFill>
                  <a:schemeClr val="bg1"/>
                </a:solidFill>
              </a:rPr>
              <a:t>Protect your role in IT by:</a:t>
            </a:r>
          </a:p>
          <a:p>
            <a:pPr marL="285750" lvl="1" indent="-285750">
              <a:spcBef>
                <a:spcPts val="600"/>
              </a:spcBef>
              <a:buFont typeface="Arial" panose="020B0604020202020204" pitchFamily="34" charset="0"/>
              <a:buChar char="•"/>
            </a:pPr>
            <a:r>
              <a:rPr lang="en-US" sz="1400" dirty="0">
                <a:solidFill>
                  <a:schemeClr val="bg1"/>
                </a:solidFill>
              </a:rPr>
              <a:t>Anticipating new technology that will disrupt the IT department and your place within it.</a:t>
            </a:r>
          </a:p>
          <a:p>
            <a:pPr marL="285750" lvl="1" indent="-285750">
              <a:spcBef>
                <a:spcPts val="600"/>
              </a:spcBef>
              <a:buFont typeface="Arial" panose="020B0604020202020204" pitchFamily="34" charset="0"/>
              <a:buChar char="•"/>
            </a:pPr>
            <a:r>
              <a:rPr lang="en-US" sz="1400" dirty="0">
                <a:solidFill>
                  <a:schemeClr val="bg1"/>
                </a:solidFill>
              </a:rPr>
              <a:t>Defining new IT roles and responsibilities that accurately reflect the reality of technology today.</a:t>
            </a:r>
          </a:p>
          <a:p>
            <a:pPr marL="285750" lvl="1" indent="-285750">
              <a:spcBef>
                <a:spcPts val="600"/>
              </a:spcBef>
              <a:buFont typeface="Arial" panose="020B0604020202020204" pitchFamily="34" charset="0"/>
              <a:buChar char="•"/>
            </a:pPr>
            <a:r>
              <a:rPr lang="en-US" sz="1400" dirty="0">
                <a:solidFill>
                  <a:schemeClr val="bg1"/>
                </a:solidFill>
              </a:rPr>
              <a:t>Having a process for the above that does not diminish your ability to keep up with everyday operations that remain a priority today.</a:t>
            </a:r>
          </a:p>
        </p:txBody>
      </p:sp>
      <p:sp>
        <p:nvSpPr>
          <p:cNvPr id="17" name="Rectangle 23"/>
          <p:cNvSpPr/>
          <p:nvPr/>
        </p:nvSpPr>
        <p:spPr>
          <a:xfrm>
            <a:off x="4847888" y="1608967"/>
            <a:ext cx="4029411" cy="494915"/>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rgbClr val="FFFFFF"/>
                </a:solidFill>
              </a:rPr>
              <a:t>Protect your role against other departments</a:t>
            </a:r>
            <a:endParaRPr lang="en-CA" sz="1400" b="1" dirty="0">
              <a:solidFill>
                <a:srgbClr val="FFFFFF"/>
              </a:solidFill>
            </a:endParaRPr>
          </a:p>
        </p:txBody>
      </p:sp>
      <p:sp>
        <p:nvSpPr>
          <p:cNvPr id="18" name="Rectangle 22"/>
          <p:cNvSpPr/>
          <p:nvPr/>
        </p:nvSpPr>
        <p:spPr>
          <a:xfrm>
            <a:off x="4847889" y="2108599"/>
            <a:ext cx="4029410" cy="4243025"/>
          </a:xfrm>
          <a:prstGeom prst="rect">
            <a:avLst/>
          </a:prstGeom>
          <a:solidFill>
            <a:schemeClr val="tx1">
              <a:alpha val="75000"/>
            </a:schemeClr>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eaLnBrk="0" hangingPunct="0">
              <a:spcBef>
                <a:spcPts val="600"/>
              </a:spcBef>
              <a:buClr>
                <a:srgbClr val="333333"/>
              </a:buClr>
              <a:buSzPct val="150000"/>
            </a:pPr>
            <a:r>
              <a:rPr lang="en-CA" sz="1400" b="1" dirty="0">
                <a:solidFill>
                  <a:schemeClr val="bg1"/>
                </a:solidFill>
              </a:rPr>
              <a:t>Your role in the business is threatened by disruptive technology:</a:t>
            </a:r>
          </a:p>
          <a:p>
            <a:pPr marL="285750" lvl="1" indent="-285750" eaLnBrk="0" hangingPunct="0">
              <a:spcBef>
                <a:spcPts val="600"/>
              </a:spcBef>
              <a:buSzPct val="100000"/>
              <a:buFont typeface="Arial" panose="020B0604020202020204" pitchFamily="34" charset="0"/>
              <a:buChar char="•"/>
            </a:pPr>
            <a:r>
              <a:rPr lang="en-CA" sz="1400" dirty="0">
                <a:solidFill>
                  <a:schemeClr val="bg1"/>
                </a:solidFill>
              </a:rPr>
              <a:t>The trends that make IT less involved with technology allow other executives </a:t>
            </a:r>
            <a:r>
              <a:rPr lang="en-CA" sz="1400" dirty="0" smtClean="0">
                <a:solidFill>
                  <a:schemeClr val="bg1"/>
                </a:solidFill>
              </a:rPr>
              <a:t>– </a:t>
            </a:r>
            <a:r>
              <a:rPr lang="en-CA" sz="1400" dirty="0">
                <a:solidFill>
                  <a:schemeClr val="bg1"/>
                </a:solidFill>
              </a:rPr>
              <a:t>such as the </a:t>
            </a:r>
            <a:r>
              <a:rPr lang="en-CA" sz="1400" dirty="0" err="1" smtClean="0">
                <a:solidFill>
                  <a:schemeClr val="bg1"/>
                </a:solidFill>
              </a:rPr>
              <a:t>CMO</a:t>
            </a:r>
            <a:r>
              <a:rPr lang="en-CA" sz="1400" dirty="0" smtClean="0">
                <a:solidFill>
                  <a:schemeClr val="bg1"/>
                </a:solidFill>
              </a:rPr>
              <a:t> – </a:t>
            </a:r>
            <a:r>
              <a:rPr lang="en-CA" sz="1400" dirty="0">
                <a:solidFill>
                  <a:schemeClr val="bg1"/>
                </a:solidFill>
              </a:rPr>
              <a:t>to make IT investments.</a:t>
            </a:r>
          </a:p>
          <a:p>
            <a:pPr marL="285750" lvl="1" indent="-285750" eaLnBrk="0" hangingPunct="0">
              <a:spcBef>
                <a:spcPts val="600"/>
              </a:spcBef>
              <a:buSzPct val="100000"/>
              <a:buFont typeface="Arial" panose="020B0604020202020204" pitchFamily="34" charset="0"/>
              <a:buChar char="•"/>
            </a:pPr>
            <a:r>
              <a:rPr lang="en-CA" sz="1400" dirty="0">
                <a:solidFill>
                  <a:schemeClr val="bg1"/>
                </a:solidFill>
              </a:rPr>
              <a:t>As the CMO gains the power and data necessary to embrace new trends, the CIO and IT </a:t>
            </a:r>
            <a:r>
              <a:rPr lang="en-CA" sz="1400" dirty="0" smtClean="0">
                <a:solidFill>
                  <a:schemeClr val="bg1"/>
                </a:solidFill>
              </a:rPr>
              <a:t>managers have less pull. </a:t>
            </a:r>
            <a:endParaRPr lang="en-CA" sz="1400" dirty="0">
              <a:solidFill>
                <a:schemeClr val="bg1"/>
              </a:solidFill>
            </a:endParaRPr>
          </a:p>
          <a:p>
            <a:pPr marL="0" lvl="1" eaLnBrk="0" hangingPunct="0">
              <a:spcBef>
                <a:spcPts val="600"/>
              </a:spcBef>
              <a:buSzPct val="100000"/>
            </a:pPr>
            <a:r>
              <a:rPr lang="en-CA" sz="1400" b="1" dirty="0" smtClean="0">
                <a:solidFill>
                  <a:schemeClr val="bg1"/>
                </a:solidFill>
              </a:rPr>
              <a:t>Protect </a:t>
            </a:r>
            <a:r>
              <a:rPr lang="en-CA" sz="1400" b="1" dirty="0">
                <a:solidFill>
                  <a:schemeClr val="bg1"/>
                </a:solidFill>
              </a:rPr>
              <a:t>your role in the business by:</a:t>
            </a:r>
          </a:p>
          <a:p>
            <a:pPr marL="285750" lvl="1" indent="-285750" eaLnBrk="0" hangingPunct="0">
              <a:spcBef>
                <a:spcPts val="600"/>
              </a:spcBef>
              <a:buSzPct val="100000"/>
              <a:buFont typeface="Arial" panose="020B0604020202020204" pitchFamily="34" charset="0"/>
              <a:buChar char="•"/>
            </a:pPr>
            <a:r>
              <a:rPr lang="en-CA" sz="1400" dirty="0">
                <a:solidFill>
                  <a:schemeClr val="bg1"/>
                </a:solidFill>
              </a:rPr>
              <a:t>Being the individual to consult about new technology. It isn’t just a power play; IT leaders </a:t>
            </a:r>
            <a:r>
              <a:rPr lang="en-CA" sz="1400" i="1" dirty="0">
                <a:solidFill>
                  <a:schemeClr val="bg1"/>
                </a:solidFill>
              </a:rPr>
              <a:t>should</a:t>
            </a:r>
            <a:r>
              <a:rPr lang="en-CA" sz="1400" dirty="0">
                <a:solidFill>
                  <a:schemeClr val="bg1"/>
                </a:solidFill>
              </a:rPr>
              <a:t> be the ones who know technology thoroughly.</a:t>
            </a:r>
          </a:p>
          <a:p>
            <a:pPr marL="285750" lvl="1" indent="-285750" eaLnBrk="0" hangingPunct="0">
              <a:spcBef>
                <a:spcPts val="600"/>
              </a:spcBef>
              <a:buSzPct val="100000"/>
              <a:buFont typeface="Arial" panose="020B0604020202020204" pitchFamily="34" charset="0"/>
              <a:buChar char="•"/>
            </a:pPr>
            <a:r>
              <a:rPr lang="en-CA" sz="1400" dirty="0">
                <a:solidFill>
                  <a:schemeClr val="bg1"/>
                </a:solidFill>
              </a:rPr>
              <a:t>Becoming an indispensable part of the entire business</a:t>
            </a:r>
            <a:r>
              <a:rPr lang="en-CA" sz="1400" dirty="0" smtClean="0">
                <a:solidFill>
                  <a:schemeClr val="bg1"/>
                </a:solidFill>
              </a:rPr>
              <a:t>’ </a:t>
            </a:r>
            <a:r>
              <a:rPr lang="en-CA" sz="1400" dirty="0">
                <a:solidFill>
                  <a:schemeClr val="bg1"/>
                </a:solidFill>
              </a:rPr>
              <a:t>innovation strategy through proposing and executing </a:t>
            </a:r>
            <a:r>
              <a:rPr lang="en-CA" sz="1400" dirty="0" smtClean="0">
                <a:solidFill>
                  <a:schemeClr val="bg1"/>
                </a:solidFill>
              </a:rPr>
              <a:t>a </a:t>
            </a:r>
            <a:r>
              <a:rPr lang="en-CA" sz="1400" dirty="0">
                <a:solidFill>
                  <a:schemeClr val="bg1"/>
                </a:solidFill>
              </a:rPr>
              <a:t>process for exploiting disruptive technology.</a:t>
            </a:r>
            <a:endParaRPr lang="en-US" sz="1400" dirty="0">
              <a:solidFill>
                <a:schemeClr val="bg1"/>
              </a:solidFill>
            </a:endParaRPr>
          </a:p>
        </p:txBody>
      </p:sp>
      <p:sp>
        <p:nvSpPr>
          <p:cNvPr id="3" name="TextBox 2"/>
          <p:cNvSpPr txBox="1"/>
          <p:nvPr/>
        </p:nvSpPr>
        <p:spPr>
          <a:xfrm>
            <a:off x="257174" y="1156335"/>
            <a:ext cx="8620125" cy="369332"/>
          </a:xfrm>
          <a:prstGeom prst="rect">
            <a:avLst/>
          </a:prstGeom>
        </p:spPr>
        <p:txBody>
          <a:bodyPr wrap="square" rtlCol="0">
            <a:spAutoFit/>
          </a:bodyPr>
          <a:lstStyle/>
          <a:p>
            <a:pPr algn="ctr"/>
            <a:r>
              <a:rPr lang="en-CA" b="1" dirty="0" smtClean="0">
                <a:solidFill>
                  <a:schemeClr val="bg1"/>
                </a:solidFill>
              </a:rPr>
              <a:t>Other leaders will </a:t>
            </a:r>
            <a:r>
              <a:rPr lang="en-CA" b="1" dirty="0">
                <a:solidFill>
                  <a:schemeClr val="bg1"/>
                </a:solidFill>
              </a:rPr>
              <a:t>take over emerging technology initiatives if you don’t</a:t>
            </a:r>
            <a:r>
              <a:rPr lang="en-CA" b="1" dirty="0" smtClean="0">
                <a:solidFill>
                  <a:schemeClr val="bg1"/>
                </a:solidFill>
              </a:rPr>
              <a:t>.</a:t>
            </a:r>
            <a:endParaRPr lang="en-CA" b="1" dirty="0"/>
          </a:p>
        </p:txBody>
      </p:sp>
    </p:spTree>
    <p:extLst>
      <p:ext uri="{BB962C8B-B14F-4D97-AF65-F5344CB8AC3E}">
        <p14:creationId xmlns:p14="http://schemas.microsoft.com/office/powerpoint/2010/main" val="1473784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IT leaders who do keep up have an opportunity to solidify their roles as experts and aggregators</a:t>
            </a:r>
          </a:p>
        </p:txBody>
      </p:sp>
      <p:sp>
        <p:nvSpPr>
          <p:cNvPr id="3" name="TextBox 2"/>
          <p:cNvSpPr txBox="1"/>
          <p:nvPr/>
        </p:nvSpPr>
        <p:spPr>
          <a:xfrm>
            <a:off x="257174" y="1179195"/>
            <a:ext cx="6852286" cy="646331"/>
          </a:xfrm>
          <a:prstGeom prst="rect">
            <a:avLst/>
          </a:prstGeom>
        </p:spPr>
        <p:txBody>
          <a:bodyPr wrap="square" rtlCol="0">
            <a:spAutoFit/>
          </a:bodyPr>
          <a:lstStyle/>
          <a:p>
            <a:r>
              <a:rPr lang="en-CA" b="1" dirty="0" smtClean="0">
                <a:solidFill>
                  <a:schemeClr val="bg1"/>
                </a:solidFill>
              </a:rPr>
              <a:t>The contemporary CIO is a conductor, ensuring that IT works in harmony with the rest of the business.</a:t>
            </a:r>
          </a:p>
        </p:txBody>
      </p:sp>
      <p:sp>
        <p:nvSpPr>
          <p:cNvPr id="6" name="Text Placeholder 3"/>
          <p:cNvSpPr txBox="1">
            <a:spLocks/>
          </p:cNvSpPr>
          <p:nvPr/>
        </p:nvSpPr>
        <p:spPr bwMode="auto">
          <a:xfrm>
            <a:off x="257176" y="2745601"/>
            <a:ext cx="5831567" cy="1931399"/>
          </a:xfrm>
          <a:prstGeom prst="rect">
            <a:avLst/>
          </a:prstGeom>
          <a:noFill/>
          <a:ln w="9525">
            <a:noFill/>
            <a:miter lim="800000"/>
            <a:headEnd/>
            <a:tailEnd/>
          </a:ln>
        </p:spPr>
        <p:txBody>
          <a:bodyPr vert="horz" wrap="square" lIns="91440" tIns="108000" rIns="91440" bIns="108000" numCol="1" anchor="ctr" anchorCtr="0" compatLnSpc="1">
            <a:prstTxWarp prst="textNoShape">
              <a:avLst/>
            </a:prstTxWarp>
            <a:spAutoFit/>
          </a:bodyPr>
          <a:lstStyle/>
          <a:p>
            <a:pPr marR="0" lvl="0" algn="l" defTabSz="914400" rtl="0" eaLnBrk="0" fontAlgn="base" latinLnBrk="0" hangingPunct="0">
              <a:lnSpc>
                <a:spcPct val="100000"/>
              </a:lnSpc>
              <a:spcBef>
                <a:spcPts val="800"/>
              </a:spcBef>
              <a:spcAft>
                <a:spcPts val="800"/>
              </a:spcAft>
              <a:buClr>
                <a:schemeClr val="bg1"/>
              </a:buClr>
              <a:buSzPct val="120000"/>
              <a:tabLst/>
              <a:defRPr/>
            </a:pPr>
            <a:r>
              <a:rPr kumimoji="0" lang="en-US" sz="1400" b="1" i="0" u="none" strike="noStrike" kern="1200" cap="none" spc="0" normalizeH="0" baseline="0" noProof="0" dirty="0">
                <a:ln>
                  <a:noFill/>
                </a:ln>
                <a:solidFill>
                  <a:schemeClr val="bg1"/>
                </a:solidFill>
                <a:effectLst/>
                <a:uLnTx/>
                <a:uFillTx/>
                <a:latin typeface="+mn-lt"/>
              </a:rPr>
              <a:t>The new CIO is a conductor, not a musician.</a:t>
            </a:r>
            <a:r>
              <a:rPr kumimoji="0" lang="en-US" sz="1400" b="1" i="0" u="none" strike="noStrike" kern="1200" cap="none" spc="0" normalizeH="0" noProof="0" dirty="0">
                <a:ln>
                  <a:noFill/>
                </a:ln>
                <a:solidFill>
                  <a:schemeClr val="bg1"/>
                </a:solidFill>
                <a:effectLst/>
                <a:uLnTx/>
                <a:uFillTx/>
                <a:latin typeface="+mn-lt"/>
              </a:rPr>
              <a:t> </a:t>
            </a:r>
            <a:r>
              <a:rPr kumimoji="0" lang="en-US" sz="1400" i="0" u="none" strike="noStrike" kern="1200" cap="none" spc="0" normalizeH="0" noProof="0" dirty="0" smtClean="0">
                <a:ln>
                  <a:noFill/>
                </a:ln>
                <a:solidFill>
                  <a:schemeClr val="bg1"/>
                </a:solidFill>
                <a:effectLst/>
                <a:uLnTx/>
                <a:uFillTx/>
                <a:latin typeface="+mn-lt"/>
              </a:rPr>
              <a:t>The </a:t>
            </a:r>
            <a:r>
              <a:rPr kumimoji="0" lang="en-US" sz="1400" i="0" u="none" strike="noStrike" kern="1200" cap="none" spc="0" normalizeH="0" noProof="0" dirty="0">
                <a:ln>
                  <a:noFill/>
                </a:ln>
                <a:solidFill>
                  <a:schemeClr val="bg1"/>
                </a:solidFill>
                <a:effectLst/>
                <a:uLnTx/>
                <a:uFillTx/>
                <a:latin typeface="+mn-lt"/>
              </a:rPr>
              <a:t>CIO is taking on the role of a business engineer, working with other executives to enable business innovation</a:t>
            </a:r>
            <a:r>
              <a:rPr kumimoji="0" lang="en-US" sz="1400" i="0" u="none" strike="noStrike" kern="1200" cap="none" spc="0" normalizeH="0" noProof="0" dirty="0" smtClean="0">
                <a:ln>
                  <a:noFill/>
                </a:ln>
                <a:solidFill>
                  <a:schemeClr val="bg1"/>
                </a:solidFill>
                <a:effectLst/>
                <a:uLnTx/>
                <a:uFillTx/>
                <a:latin typeface="+mn-lt"/>
              </a:rPr>
              <a:t>.</a:t>
            </a:r>
            <a:endParaRPr kumimoji="0" lang="en-US" sz="1400" i="0" u="none" strike="noStrike" kern="1200" cap="none" spc="0" normalizeH="0" noProof="0" dirty="0">
              <a:ln>
                <a:noFill/>
              </a:ln>
              <a:solidFill>
                <a:schemeClr val="bg1"/>
              </a:solidFill>
              <a:effectLst/>
              <a:uLnTx/>
              <a:uFillTx/>
              <a:latin typeface="+mn-lt"/>
            </a:endParaRPr>
          </a:p>
          <a:p>
            <a:pPr marR="0" lvl="0" algn="l" defTabSz="914400" rtl="0" eaLnBrk="0" fontAlgn="base" latinLnBrk="0" hangingPunct="0">
              <a:lnSpc>
                <a:spcPct val="100000"/>
              </a:lnSpc>
              <a:spcBef>
                <a:spcPts val="800"/>
              </a:spcBef>
              <a:spcAft>
                <a:spcPts val="800"/>
              </a:spcAft>
              <a:buClr>
                <a:schemeClr val="bg1"/>
              </a:buClr>
              <a:buSzPct val="120000"/>
              <a:tabLst/>
              <a:defRPr/>
            </a:pPr>
            <a:r>
              <a:rPr kumimoji="0" lang="en-US" sz="1400" b="1" i="0" u="none" strike="noStrike" kern="1200" cap="none" spc="0" normalizeH="0" baseline="0" noProof="0" dirty="0">
                <a:ln>
                  <a:noFill/>
                </a:ln>
                <a:solidFill>
                  <a:schemeClr val="bg1"/>
                </a:solidFill>
                <a:effectLst/>
                <a:uLnTx/>
                <a:uFillTx/>
                <a:latin typeface="+mn-lt"/>
              </a:rPr>
              <a:t>The new </a:t>
            </a:r>
            <a:r>
              <a:rPr lang="en-US" sz="1400" b="1" noProof="0" dirty="0" smtClean="0">
                <a:solidFill>
                  <a:schemeClr val="bg1"/>
                </a:solidFill>
              </a:rPr>
              <a:t>CIO </a:t>
            </a:r>
            <a:r>
              <a:rPr kumimoji="0" lang="en-US" sz="1400" b="1" i="0" u="none" strike="noStrike" kern="1200" cap="none" spc="0" normalizeH="0" baseline="0" noProof="0" dirty="0">
                <a:ln>
                  <a:noFill/>
                </a:ln>
                <a:solidFill>
                  <a:schemeClr val="bg1"/>
                </a:solidFill>
                <a:effectLst/>
                <a:uLnTx/>
                <a:uFillTx/>
                <a:latin typeface="+mn-lt"/>
              </a:rPr>
              <a:t>is an expert</a:t>
            </a:r>
            <a:r>
              <a:rPr kumimoji="0" lang="en-US" sz="1400" b="1" i="0" u="none" strike="noStrike" kern="1200" cap="none" spc="0" normalizeH="0" noProof="0" dirty="0">
                <a:ln>
                  <a:noFill/>
                </a:ln>
                <a:solidFill>
                  <a:schemeClr val="bg1"/>
                </a:solidFill>
                <a:effectLst/>
                <a:uLnTx/>
                <a:uFillTx/>
                <a:latin typeface="+mn-lt"/>
              </a:rPr>
              <a:t> </a:t>
            </a:r>
            <a:r>
              <a:rPr kumimoji="0" lang="en-US" sz="1400" b="1" i="1" u="none" strike="noStrike" kern="1200" cap="none" spc="0" normalizeH="0" noProof="0" dirty="0">
                <a:ln>
                  <a:noFill/>
                </a:ln>
                <a:solidFill>
                  <a:schemeClr val="bg1"/>
                </a:solidFill>
                <a:effectLst/>
                <a:uLnTx/>
                <a:uFillTx/>
                <a:latin typeface="+mn-lt"/>
              </a:rPr>
              <a:t>and </a:t>
            </a:r>
            <a:r>
              <a:rPr kumimoji="0" lang="en-US" sz="1400" b="1" i="0" u="none" strike="noStrike" kern="1200" cap="none" spc="0" normalizeH="0" noProof="0" dirty="0">
                <a:ln>
                  <a:noFill/>
                </a:ln>
                <a:solidFill>
                  <a:schemeClr val="bg1"/>
                </a:solidFill>
                <a:effectLst/>
                <a:uLnTx/>
                <a:uFillTx/>
                <a:latin typeface="+mn-lt"/>
              </a:rPr>
              <a:t>an aggregator. </a:t>
            </a:r>
            <a:r>
              <a:rPr kumimoji="0" lang="en-US" sz="1400" i="0" u="none" strike="noStrike" kern="1200" cap="none" spc="0" normalizeH="0" noProof="0" dirty="0" smtClean="0">
                <a:ln>
                  <a:noFill/>
                </a:ln>
                <a:solidFill>
                  <a:schemeClr val="bg1"/>
                </a:solidFill>
                <a:effectLst/>
                <a:uLnTx/>
                <a:uFillTx/>
                <a:latin typeface="+mn-lt"/>
              </a:rPr>
              <a:t>Conductor CIOs </a:t>
            </a:r>
            <a:r>
              <a:rPr kumimoji="0" lang="en-US" sz="1400" i="0" u="none" strike="noStrike" kern="1200" cap="none" spc="0" normalizeH="0" noProof="0" dirty="0">
                <a:ln>
                  <a:noFill/>
                </a:ln>
                <a:solidFill>
                  <a:schemeClr val="bg1"/>
                </a:solidFill>
                <a:effectLst/>
                <a:uLnTx/>
                <a:uFillTx/>
                <a:latin typeface="+mn-lt"/>
              </a:rPr>
              <a:t>increasingly need to keep up on the latest technologies. </a:t>
            </a:r>
            <a:r>
              <a:rPr lang="en-US" sz="1400" dirty="0">
                <a:solidFill>
                  <a:schemeClr val="bg1"/>
                </a:solidFill>
                <a:latin typeface="+mn-lt"/>
              </a:rPr>
              <a:t>They will </a:t>
            </a:r>
            <a:r>
              <a:rPr kumimoji="0" lang="en-US" sz="1400" i="0" u="none" strike="noStrike" kern="1200" cap="none" spc="0" normalizeH="0" noProof="0" dirty="0">
                <a:ln>
                  <a:noFill/>
                </a:ln>
                <a:solidFill>
                  <a:schemeClr val="bg1"/>
                </a:solidFill>
                <a:effectLst/>
                <a:uLnTx/>
                <a:uFillTx/>
                <a:latin typeface="+mn-lt"/>
              </a:rPr>
              <a:t>rely on experts in each area and provide strategic synthesis to decide if, and how, developments are relevant in order to tune their IT </a:t>
            </a:r>
            <a:r>
              <a:rPr kumimoji="0" lang="en-US" sz="1400" i="0" u="none" strike="noStrike" kern="1200" cap="none" spc="0" normalizeH="0" noProof="0" dirty="0" smtClean="0">
                <a:ln>
                  <a:noFill/>
                </a:ln>
                <a:solidFill>
                  <a:schemeClr val="bg1"/>
                </a:solidFill>
                <a:effectLst/>
                <a:uLnTx/>
                <a:uFillTx/>
                <a:latin typeface="+mn-lt"/>
              </a:rPr>
              <a:t>infrastructure. </a:t>
            </a:r>
            <a:endParaRPr kumimoji="0" lang="en-US" sz="1400" i="0" u="none" strike="noStrike" kern="1200" cap="none" spc="0" normalizeH="0" noProof="0" dirty="0">
              <a:ln>
                <a:noFill/>
              </a:ln>
              <a:solidFill>
                <a:schemeClr val="bg1"/>
              </a:solidFill>
              <a:effectLst/>
              <a:uLnTx/>
              <a:uFillTx/>
              <a:latin typeface="+mn-lt"/>
            </a:endParaRPr>
          </a:p>
        </p:txBody>
      </p:sp>
      <p:grpSp>
        <p:nvGrpSpPr>
          <p:cNvPr id="9" name="Group 8"/>
          <p:cNvGrpSpPr/>
          <p:nvPr/>
        </p:nvGrpSpPr>
        <p:grpSpPr>
          <a:xfrm>
            <a:off x="887707" y="5139216"/>
            <a:ext cx="7368587" cy="1156828"/>
            <a:chOff x="323984" y="4630868"/>
            <a:chExt cx="7368587" cy="1156828"/>
          </a:xfrm>
          <a:solidFill>
            <a:schemeClr val="tx1">
              <a:alpha val="50000"/>
            </a:schemeClr>
          </a:solidFill>
        </p:grpSpPr>
        <p:sp>
          <p:nvSpPr>
            <p:cNvPr id="8" name="TextBox 99"/>
            <p:cNvSpPr txBox="1"/>
            <p:nvPr/>
          </p:nvSpPr>
          <p:spPr>
            <a:xfrm>
              <a:off x="323984" y="4630868"/>
              <a:ext cx="7368587" cy="1156828"/>
            </a:xfrm>
            <a:prstGeom prst="rect">
              <a:avLst/>
            </a:prstGeom>
            <a:solidFill>
              <a:schemeClr val="tx1">
                <a:alpha val="60000"/>
              </a:schemeClr>
            </a:solidFill>
          </p:spPr>
          <p:txBody>
            <a:bodyPr wrap="square" tIns="108000" bIns="108000" rtlCol="0">
              <a:spAutoFit/>
            </a:bodyPr>
            <a:lstStyle/>
            <a:p>
              <a:pPr fontAlgn="base">
                <a:spcBef>
                  <a:spcPct val="0"/>
                </a:spcBef>
                <a:spcAft>
                  <a:spcPts val="600"/>
                </a:spcAft>
              </a:pPr>
              <a:r>
                <a:rPr lang="en-CA" sz="1400" i="1" dirty="0" smtClean="0">
                  <a:solidFill>
                    <a:schemeClr val="bg1"/>
                  </a:solidFill>
                  <a:latin typeface="+mj-lt"/>
                </a:rPr>
                <a:t>     The </a:t>
              </a:r>
              <a:r>
                <a:rPr lang="en-CA" sz="1400" i="1" dirty="0">
                  <a:solidFill>
                    <a:schemeClr val="bg1"/>
                  </a:solidFill>
                  <a:latin typeface="+mj-lt"/>
                </a:rPr>
                <a:t>IT department plays a critical role in [innovation]. What they can do is identify a technology that potentially might introduce improvements to the organization, whether it be through efficiency, or through additional services to constituents.</a:t>
              </a:r>
            </a:p>
            <a:p>
              <a:pPr algn="r" fontAlgn="base">
                <a:spcBef>
                  <a:spcPct val="0"/>
                </a:spcBef>
                <a:spcAft>
                  <a:spcPts val="1200"/>
                </a:spcAft>
              </a:pPr>
              <a:r>
                <a:rPr lang="en-US" sz="1400" i="1" dirty="0" smtClean="0">
                  <a:solidFill>
                    <a:schemeClr val="bg1"/>
                  </a:solidFill>
                  <a:latin typeface="Georgia"/>
                </a:rPr>
                <a:t>– </a:t>
              </a:r>
              <a:r>
                <a:rPr lang="en-US" sz="1400" dirty="0">
                  <a:solidFill>
                    <a:schemeClr val="bg1"/>
                  </a:solidFill>
                  <a:ea typeface="Calibri" panose="020F0502020204030204" pitchFamily="34" charset="0"/>
                  <a:cs typeface="Times New Roman" panose="02020603050405020304" pitchFamily="18" charset="0"/>
                </a:rPr>
                <a:t>Michael Maguire, Management Consultant</a:t>
              </a:r>
              <a:endParaRPr lang="en-CA" sz="1400" i="1" dirty="0" smtClean="0">
                <a:solidFill>
                  <a:schemeClr val="bg1"/>
                </a:solidFill>
                <a:latin typeface="+mj-lt"/>
              </a:endParaRPr>
            </a:p>
          </p:txBody>
        </p:sp>
        <p:pic>
          <p:nvPicPr>
            <p:cNvPr id="14" name="Picture 10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135" y="4674129"/>
              <a:ext cx="317019" cy="237765"/>
            </a:xfrm>
            <a:prstGeom prst="rect">
              <a:avLst/>
            </a:prstGeom>
            <a:noFill/>
          </p:spPr>
        </p:pic>
        <p:pic>
          <p:nvPicPr>
            <p:cNvPr id="16" name="Picture 10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1528" y="5078814"/>
              <a:ext cx="268247" cy="237765"/>
            </a:xfrm>
            <a:prstGeom prst="rect">
              <a:avLst/>
            </a:prstGeom>
            <a:noFill/>
          </p:spPr>
        </p:pic>
      </p:grpSp>
    </p:spTree>
    <p:extLst>
      <p:ext uri="{BB962C8B-B14F-4D97-AF65-F5344CB8AC3E}">
        <p14:creationId xmlns:p14="http://schemas.microsoft.com/office/powerpoint/2010/main" val="3199610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t>
            </a:r>
            <a:r>
              <a:rPr lang="en-CA" i="1" dirty="0"/>
              <a:t>pace</a:t>
            </a:r>
            <a:r>
              <a:rPr lang="en-CA" dirty="0"/>
              <a:t> of technological advances makes progress difficult to </a:t>
            </a:r>
            <a:r>
              <a:rPr lang="en-CA" i="1" dirty="0"/>
              <a:t>predict</a:t>
            </a:r>
            <a:endParaRPr lang="en-CA" dirty="0"/>
          </a:p>
        </p:txBody>
      </p:sp>
      <p:sp>
        <p:nvSpPr>
          <p:cNvPr id="3" name="TextBox 2"/>
          <p:cNvSpPr txBox="1"/>
          <p:nvPr/>
        </p:nvSpPr>
        <p:spPr>
          <a:xfrm>
            <a:off x="257174" y="1176035"/>
            <a:ext cx="6164891" cy="646331"/>
          </a:xfrm>
          <a:prstGeom prst="rect">
            <a:avLst/>
          </a:prstGeom>
        </p:spPr>
        <p:txBody>
          <a:bodyPr wrap="square" rtlCol="0">
            <a:spAutoFit/>
          </a:bodyPr>
          <a:lstStyle/>
          <a:p>
            <a:r>
              <a:rPr lang="en-CA" b="1" dirty="0" smtClean="0">
                <a:solidFill>
                  <a:schemeClr val="bg1"/>
                </a:solidFill>
              </a:rPr>
              <a:t>Think like a futurist to anticipate technology before it goes mainstream.</a:t>
            </a:r>
          </a:p>
        </p:txBody>
      </p:sp>
      <p:sp>
        <p:nvSpPr>
          <p:cNvPr id="13" name="Rectangle 12"/>
          <p:cNvSpPr/>
          <p:nvPr/>
        </p:nvSpPr>
        <p:spPr>
          <a:xfrm>
            <a:off x="396949" y="1914784"/>
            <a:ext cx="4082902" cy="885392"/>
          </a:xfrm>
          <a:prstGeom prst="rect">
            <a:avLst/>
          </a:prstGeom>
          <a:solidFill>
            <a:srgbClr val="E8C77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b="1" dirty="0">
                <a:solidFill>
                  <a:schemeClr val="bg1"/>
                </a:solidFill>
              </a:rPr>
              <a:t>Technology advances exponentially.</a:t>
            </a:r>
            <a:r>
              <a:rPr lang="en-US" sz="1400" dirty="0">
                <a:solidFill>
                  <a:schemeClr val="bg1"/>
                </a:solidFill>
              </a:rPr>
              <a:t> Rather than improving by the same amount of capability each year, it </a:t>
            </a:r>
            <a:r>
              <a:rPr lang="en-US" sz="1400" i="1" dirty="0">
                <a:solidFill>
                  <a:schemeClr val="bg1"/>
                </a:solidFill>
              </a:rPr>
              <a:t>multiplies </a:t>
            </a:r>
            <a:r>
              <a:rPr lang="en-US" sz="1400" dirty="0">
                <a:solidFill>
                  <a:schemeClr val="bg1"/>
                </a:solidFill>
              </a:rPr>
              <a:t>in capability each year.</a:t>
            </a:r>
          </a:p>
        </p:txBody>
      </p:sp>
      <p:sp>
        <p:nvSpPr>
          <p:cNvPr id="15" name="Right Arrow 14"/>
          <p:cNvSpPr/>
          <p:nvPr/>
        </p:nvSpPr>
        <p:spPr>
          <a:xfrm>
            <a:off x="4479851" y="1751898"/>
            <a:ext cx="1504726" cy="668143"/>
          </a:xfrm>
          <a:prstGeom prst="rightArrow">
            <a:avLst/>
          </a:prstGeom>
          <a:solidFill>
            <a:srgbClr val="E8C77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CA" sz="1400" b="1">
              <a:solidFill>
                <a:schemeClr val="bg1"/>
              </a:solidFill>
            </a:endParaRPr>
          </a:p>
        </p:txBody>
      </p:sp>
      <p:cxnSp>
        <p:nvCxnSpPr>
          <p:cNvPr id="20" name="Straight Connector 19"/>
          <p:cNvCxnSpPr/>
          <p:nvPr/>
        </p:nvCxnSpPr>
        <p:spPr>
          <a:xfrm flipV="1">
            <a:off x="3054350" y="5148862"/>
            <a:ext cx="3240124" cy="352178"/>
          </a:xfrm>
          <a:prstGeom prst="line">
            <a:avLst/>
          </a:prstGeom>
          <a:ln w="47625">
            <a:solidFill>
              <a:srgbClr val="A2413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38250" y="5576125"/>
            <a:ext cx="1121891" cy="121942"/>
          </a:xfrm>
          <a:prstGeom prst="line">
            <a:avLst/>
          </a:prstGeom>
          <a:ln w="47625">
            <a:solidFill>
              <a:srgbClr val="A24130"/>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2065" y="3674937"/>
            <a:ext cx="2147778" cy="2470681"/>
          </a:xfrm>
          <a:prstGeom prst="rect">
            <a:avLst/>
          </a:prstGeom>
          <a:solidFill>
            <a:srgbClr val="A241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pPr>
            <a:r>
              <a:rPr lang="en-CA" sz="1400" b="1" dirty="0">
                <a:solidFill>
                  <a:schemeClr val="bg1"/>
                </a:solidFill>
              </a:rPr>
              <a:t>Exponential growth happens much faster than linear growth, </a:t>
            </a:r>
            <a:r>
              <a:rPr lang="en-CA" sz="1400" dirty="0">
                <a:solidFill>
                  <a:schemeClr val="bg1"/>
                </a:solidFill>
              </a:rPr>
              <a:t>especially when it hits the knee of the curve. </a:t>
            </a:r>
            <a:r>
              <a:rPr lang="en-US" sz="1400" dirty="0"/>
              <a:t>Even those who </a:t>
            </a:r>
            <a:r>
              <a:rPr lang="en-US" sz="1400" dirty="0" smtClean="0"/>
              <a:t>acknowledge exponential growth </a:t>
            </a:r>
            <a:r>
              <a:rPr lang="en-US" sz="1400" dirty="0"/>
              <a:t>underestimate how </a:t>
            </a:r>
            <a:r>
              <a:rPr lang="en-US" sz="1400" dirty="0" smtClean="0"/>
              <a:t>capabilities </a:t>
            </a:r>
            <a:r>
              <a:rPr lang="en-US" sz="1400" dirty="0"/>
              <a:t>can </a:t>
            </a:r>
            <a:r>
              <a:rPr lang="en-US" sz="1400" dirty="0" smtClean="0"/>
              <a:t>improve.</a:t>
            </a:r>
            <a:endParaRPr lang="en-CA" sz="1400" dirty="0">
              <a:solidFill>
                <a:schemeClr val="bg1"/>
              </a:solidFill>
            </a:endParaRPr>
          </a:p>
        </p:txBody>
      </p:sp>
      <p:sp>
        <p:nvSpPr>
          <p:cNvPr id="5" name="Up-Down Arrow 4"/>
          <p:cNvSpPr/>
          <p:nvPr/>
        </p:nvSpPr>
        <p:spPr>
          <a:xfrm>
            <a:off x="5720315" y="3331535"/>
            <a:ext cx="574159" cy="1817327"/>
          </a:xfrm>
          <a:prstGeom prst="upDownArrow">
            <a:avLst/>
          </a:prstGeom>
          <a:solidFill>
            <a:srgbClr val="A241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CA" sz="1400" b="1">
              <a:solidFill>
                <a:schemeClr val="bg1"/>
              </a:solidFill>
            </a:endParaRPr>
          </a:p>
        </p:txBody>
      </p:sp>
      <p:sp>
        <p:nvSpPr>
          <p:cNvPr id="4" name="Rectangle 3"/>
          <p:cNvSpPr/>
          <p:nvPr/>
        </p:nvSpPr>
        <p:spPr>
          <a:xfrm>
            <a:off x="7413170" y="1285750"/>
            <a:ext cx="1674859" cy="2246769"/>
          </a:xfrm>
          <a:prstGeom prst="rect">
            <a:avLst/>
          </a:prstGeom>
        </p:spPr>
        <p:txBody>
          <a:bodyPr wrap="square">
            <a:spAutoFit/>
          </a:bodyPr>
          <a:lstStyle/>
          <a:p>
            <a:r>
              <a:rPr lang="en-CA" sz="1400" i="1" dirty="0">
                <a:solidFill>
                  <a:schemeClr val="bg1"/>
                </a:solidFill>
                <a:latin typeface="+mj-lt"/>
              </a:rPr>
              <a:t>“The basic game plan is we’re going to send a mission to Mars with every Mars opportunity from 2018 </a:t>
            </a:r>
            <a:r>
              <a:rPr lang="en-CA" sz="1400" i="1" dirty="0" smtClean="0">
                <a:solidFill>
                  <a:schemeClr val="bg1"/>
                </a:solidFill>
                <a:latin typeface="+mj-lt"/>
              </a:rPr>
              <a:t>onwards</a:t>
            </a:r>
            <a:r>
              <a:rPr lang="en-CA" sz="1400" i="1" dirty="0">
                <a:solidFill>
                  <a:schemeClr val="bg1"/>
                </a:solidFill>
                <a:latin typeface="+mj-lt"/>
              </a:rPr>
              <a:t>.</a:t>
            </a:r>
            <a:r>
              <a:rPr lang="en-CA" sz="1400" i="1" dirty="0" smtClean="0">
                <a:solidFill>
                  <a:schemeClr val="bg1"/>
                </a:solidFill>
                <a:latin typeface="+mj-lt"/>
              </a:rPr>
              <a:t>”</a:t>
            </a:r>
          </a:p>
          <a:p>
            <a:endParaRPr lang="en-CA" sz="1400" i="1" dirty="0">
              <a:solidFill>
                <a:schemeClr val="bg1"/>
              </a:solidFill>
              <a:latin typeface="+mj-lt"/>
            </a:endParaRPr>
          </a:p>
          <a:p>
            <a:r>
              <a:rPr lang="en-CA" sz="1400" i="1" dirty="0" smtClean="0">
                <a:solidFill>
                  <a:schemeClr val="bg1"/>
                </a:solidFill>
              </a:rPr>
              <a:t>– </a:t>
            </a:r>
            <a:r>
              <a:rPr lang="en-CA" sz="1400" dirty="0" smtClean="0">
                <a:solidFill>
                  <a:schemeClr val="bg1"/>
                </a:solidFill>
              </a:rPr>
              <a:t>Elon Musk,</a:t>
            </a:r>
            <a:r>
              <a:rPr lang="en-CA" sz="1400" i="1" dirty="0" smtClean="0">
                <a:solidFill>
                  <a:schemeClr val="bg1"/>
                </a:solidFill>
              </a:rPr>
              <a:t> </a:t>
            </a:r>
            <a:r>
              <a:rPr lang="en-CA" sz="1400" dirty="0" smtClean="0">
                <a:solidFill>
                  <a:schemeClr val="bg1"/>
                </a:solidFill>
              </a:rPr>
              <a:t>CEO SpaceX</a:t>
            </a:r>
            <a:endParaRPr lang="en-CA" sz="1400" dirty="0">
              <a:solidFill>
                <a:schemeClr val="bg1"/>
              </a:solidFill>
            </a:endParaRPr>
          </a:p>
        </p:txBody>
      </p:sp>
    </p:spTree>
    <p:extLst>
      <p:ext uri="{BB962C8B-B14F-4D97-AF65-F5344CB8AC3E}">
        <p14:creationId xmlns:p14="http://schemas.microsoft.com/office/powerpoint/2010/main" val="2198266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To</a:t>
            </a:r>
            <a:r>
              <a:rPr lang="en-CA"/>
              <a:t> predict new advances, turn innovation into a </a:t>
            </a:r>
            <a:r>
              <a:rPr lang="en-CA" smtClean="0"/>
              <a:t>process</a:t>
            </a:r>
            <a:endParaRPr lang="en-CA" dirty="0"/>
          </a:p>
        </p:txBody>
      </p:sp>
      <p:sp>
        <p:nvSpPr>
          <p:cNvPr id="3" name="TextBox 2"/>
          <p:cNvSpPr txBox="1"/>
          <p:nvPr/>
        </p:nvSpPr>
        <p:spPr>
          <a:xfrm>
            <a:off x="247235" y="2039796"/>
            <a:ext cx="5253341" cy="2139047"/>
          </a:xfrm>
          <a:prstGeom prst="rect">
            <a:avLst/>
          </a:prstGeom>
        </p:spPr>
        <p:txBody>
          <a:bodyPr wrap="square" rtlCol="0">
            <a:spAutoFit/>
          </a:bodyPr>
          <a:lstStyle/>
          <a:p>
            <a:pPr marL="285750" indent="-285750">
              <a:spcAft>
                <a:spcPts val="600"/>
              </a:spcAft>
              <a:buFont typeface="Arial" panose="020B0604020202020204" pitchFamily="34" charset="0"/>
              <a:buChar char="•"/>
            </a:pPr>
            <a:r>
              <a:rPr lang="en-CA" sz="1600" dirty="0" smtClean="0">
                <a:solidFill>
                  <a:schemeClr val="bg1"/>
                </a:solidFill>
              </a:rPr>
              <a:t>Don’t </a:t>
            </a:r>
            <a:r>
              <a:rPr lang="en-CA" sz="1600" dirty="0">
                <a:solidFill>
                  <a:schemeClr val="bg1"/>
                </a:solidFill>
              </a:rPr>
              <a:t>get caught in the trap of refining your core processes to the exclusion of innovation. You should always be looking for new processes to improve, new technology to pilot, </a:t>
            </a:r>
            <a:r>
              <a:rPr lang="en-CA" sz="1600" dirty="0" smtClean="0">
                <a:solidFill>
                  <a:schemeClr val="bg1"/>
                </a:solidFill>
              </a:rPr>
              <a:t>and </a:t>
            </a:r>
            <a:r>
              <a:rPr lang="en-CA" sz="1600" dirty="0">
                <a:solidFill>
                  <a:schemeClr val="bg1"/>
                </a:solidFill>
              </a:rPr>
              <a:t>where possible, new businesses to get into.</a:t>
            </a:r>
            <a:endParaRPr lang="en-CA" sz="1600" dirty="0"/>
          </a:p>
          <a:p>
            <a:pPr marL="285750" indent="-285750">
              <a:spcAft>
                <a:spcPts val="600"/>
              </a:spcAft>
              <a:buFont typeface="Arial" panose="020B0604020202020204" pitchFamily="34" charset="0"/>
              <a:buChar char="•"/>
            </a:pPr>
            <a:r>
              <a:rPr lang="en-CA" sz="1600" dirty="0">
                <a:solidFill>
                  <a:schemeClr val="bg1"/>
                </a:solidFill>
              </a:rPr>
              <a:t>Devote about 10% of your time and resources to exploring new technology: the potential rewards are huge. </a:t>
            </a:r>
            <a:endParaRPr lang="en-CA" sz="1600" dirty="0" smtClean="0"/>
          </a:p>
        </p:txBody>
      </p:sp>
      <p:graphicFrame>
        <p:nvGraphicFramePr>
          <p:cNvPr id="4" name="Diagram 9"/>
          <p:cNvGraphicFramePr/>
          <p:nvPr>
            <p:extLst>
              <p:ext uri="{D42A27DB-BD31-4B8C-83A1-F6EECF244321}">
                <p14:modId xmlns:p14="http://schemas.microsoft.com/office/powerpoint/2010/main" val="1490688322"/>
              </p:ext>
            </p:extLst>
          </p:nvPr>
        </p:nvGraphicFramePr>
        <p:xfrm>
          <a:off x="5066148" y="1793030"/>
          <a:ext cx="4026195" cy="434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9367" y="4334208"/>
            <a:ext cx="5440185" cy="1461939"/>
          </a:xfrm>
          <a:prstGeom prst="rect">
            <a:avLst/>
          </a:prstGeom>
        </p:spPr>
        <p:txBody>
          <a:bodyPr wrap="square" rtlCol="0">
            <a:spAutoFit/>
          </a:bodyPr>
          <a:lstStyle/>
          <a:p>
            <a:pPr>
              <a:spcAft>
                <a:spcPts val="600"/>
              </a:spcAft>
            </a:pPr>
            <a:r>
              <a:rPr lang="en-CA" sz="1400" i="1" dirty="0" smtClean="0">
                <a:latin typeface="+mj-lt"/>
              </a:rPr>
              <a:t>    </a:t>
            </a:r>
            <a:r>
              <a:rPr lang="en-CA" sz="1400" i="1" dirty="0">
                <a:solidFill>
                  <a:schemeClr val="bg1"/>
                </a:solidFill>
                <a:latin typeface="+mj-lt"/>
              </a:rPr>
              <a:t>We spend 70 percent of our time on core search and ads. We spend 20 percent on adjacent businesses, ones related to the core businesses in some interesting way. Examples of that would be Google News, Google Earth, and Google Local. And then 10 percent of our time should be on things that are truly new.</a:t>
            </a:r>
            <a:endParaRPr lang="en-CA" sz="1400" i="1" dirty="0">
              <a:latin typeface="+mj-lt"/>
            </a:endParaRPr>
          </a:p>
          <a:p>
            <a:pPr>
              <a:spcAft>
                <a:spcPts val="600"/>
              </a:spcAft>
            </a:pPr>
            <a:r>
              <a:rPr lang="en-CA" sz="1400" dirty="0"/>
              <a:t>	</a:t>
            </a:r>
            <a:r>
              <a:rPr lang="en-CA" sz="1400" dirty="0" smtClean="0">
                <a:solidFill>
                  <a:schemeClr val="bg1"/>
                </a:solidFill>
              </a:rPr>
              <a:t>– Eric </a:t>
            </a:r>
            <a:r>
              <a:rPr lang="en-CA" sz="1400" dirty="0">
                <a:solidFill>
                  <a:schemeClr val="bg1"/>
                </a:solidFill>
              </a:rPr>
              <a:t>Schmidt, Google CEO, 2005</a:t>
            </a:r>
            <a:endParaRPr lang="en-CA" sz="1400" dirty="0" smtClean="0"/>
          </a:p>
        </p:txBody>
      </p:sp>
      <p:pic>
        <p:nvPicPr>
          <p:cNvPr id="6" name="Picture 10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99704" y="5210639"/>
            <a:ext cx="268247" cy="237765"/>
          </a:xfrm>
          <a:prstGeom prst="rect">
            <a:avLst/>
          </a:prstGeom>
        </p:spPr>
      </p:pic>
      <p:pic>
        <p:nvPicPr>
          <p:cNvPr id="7" name="Picture 10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4200" y="4342597"/>
            <a:ext cx="317019" cy="237765"/>
          </a:xfrm>
          <a:prstGeom prst="rect">
            <a:avLst/>
          </a:prstGeom>
        </p:spPr>
      </p:pic>
      <p:sp>
        <p:nvSpPr>
          <p:cNvPr id="8" name="Rectangle 8"/>
          <p:cNvSpPr/>
          <p:nvPr/>
        </p:nvSpPr>
        <p:spPr>
          <a:xfrm>
            <a:off x="257173" y="1140087"/>
            <a:ext cx="8620125" cy="646331"/>
          </a:xfrm>
          <a:prstGeom prst="rect">
            <a:avLst/>
          </a:prstGeom>
        </p:spPr>
        <p:txBody>
          <a:bodyPr>
            <a:spAutoFit/>
          </a:bodyPr>
          <a:lstStyle/>
          <a:p>
            <a:pPr>
              <a:spcBef>
                <a:spcPts val="600"/>
              </a:spcBef>
            </a:pPr>
            <a:r>
              <a:rPr lang="en-US" b="1" dirty="0" smtClean="0">
                <a:solidFill>
                  <a:schemeClr val="bg1"/>
                </a:solidFill>
              </a:rPr>
              <a:t>You </a:t>
            </a:r>
            <a:r>
              <a:rPr lang="en-US" b="1" dirty="0">
                <a:solidFill>
                  <a:schemeClr val="bg1"/>
                </a:solidFill>
              </a:rPr>
              <a:t>and your team need to analyze technology every year in order to predict where it’s going. </a:t>
            </a:r>
            <a:endParaRPr lang="en-US" dirty="0"/>
          </a:p>
        </p:txBody>
      </p:sp>
    </p:spTree>
    <p:extLst>
      <p:ext uri="{BB962C8B-B14F-4D97-AF65-F5344CB8AC3E}">
        <p14:creationId xmlns:p14="http://schemas.microsoft.com/office/powerpoint/2010/main" val="962869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t>
            </a:r>
            <a:r>
              <a:rPr lang="en-CA" i="1" dirty="0"/>
              <a:t>volume</a:t>
            </a:r>
            <a:r>
              <a:rPr lang="en-CA" dirty="0"/>
              <a:t> of technological advance makes technology difficult to </a:t>
            </a:r>
            <a:r>
              <a:rPr lang="en-CA" i="1" dirty="0"/>
              <a:t>prioritize</a:t>
            </a:r>
            <a:endParaRPr lang="en-CA" dirty="0"/>
          </a:p>
        </p:txBody>
      </p:sp>
      <p:sp>
        <p:nvSpPr>
          <p:cNvPr id="3" name="Text Placeholder 1"/>
          <p:cNvSpPr txBox="1">
            <a:spLocks/>
          </p:cNvSpPr>
          <p:nvPr/>
        </p:nvSpPr>
        <p:spPr>
          <a:xfrm>
            <a:off x="261938" y="1149540"/>
            <a:ext cx="8620124" cy="657225"/>
          </a:xfrm>
          <a:prstGeom prst="rect">
            <a:avLst/>
          </a:prstGeom>
          <a:solidFill>
            <a:schemeClr val="tx1">
              <a:alpha val="49000"/>
            </a:schemeClr>
          </a:solidFill>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chemeClr val="bg1"/>
                </a:solidFill>
              </a:rPr>
              <a:t>You need to identify a signal through the noise created by an increasing number of emerging technologies.</a:t>
            </a:r>
            <a:endParaRPr lang="en-US" sz="1800" b="1" dirty="0"/>
          </a:p>
        </p:txBody>
      </p:sp>
      <p:sp>
        <p:nvSpPr>
          <p:cNvPr id="4" name="Text Placeholder 3"/>
          <p:cNvSpPr txBox="1">
            <a:spLocks/>
          </p:cNvSpPr>
          <p:nvPr/>
        </p:nvSpPr>
        <p:spPr>
          <a:xfrm>
            <a:off x="5458047" y="1899816"/>
            <a:ext cx="3404226" cy="4065316"/>
          </a:xfrm>
          <a:prstGeom prst="rect">
            <a:avLst/>
          </a:prstGeom>
          <a:solidFill>
            <a:schemeClr val="tx1">
              <a:alpha val="70000"/>
            </a:schemeClr>
          </a:solidFill>
        </p:spPr>
        <p:txBody>
          <a:bodyPr wrap="square" tIns="108000" bIns="108000">
            <a:spAutoFit/>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400"/>
              </a:spcAft>
              <a:buNone/>
            </a:pPr>
            <a:r>
              <a:rPr lang="en-US" sz="1400" b="1" dirty="0">
                <a:solidFill>
                  <a:schemeClr val="bg1"/>
                </a:solidFill>
              </a:rPr>
              <a:t>Foundational technologies</a:t>
            </a:r>
            <a:r>
              <a:rPr lang="en-US" sz="1400" dirty="0">
                <a:solidFill>
                  <a:schemeClr val="bg1"/>
                </a:solidFill>
              </a:rPr>
              <a:t> such as computing power, storage, and </a:t>
            </a:r>
            <a:r>
              <a:rPr lang="en-US" sz="1400" dirty="0" smtClean="0">
                <a:solidFill>
                  <a:schemeClr val="bg1"/>
                </a:solidFill>
              </a:rPr>
              <a:t>networks </a:t>
            </a:r>
            <a:r>
              <a:rPr lang="en-US" sz="1400" dirty="0">
                <a:solidFill>
                  <a:schemeClr val="bg1"/>
                </a:solidFill>
              </a:rPr>
              <a:t>are improving exponentially.</a:t>
            </a:r>
            <a:endParaRPr lang="en-US" sz="1400" dirty="0" smtClean="0"/>
          </a:p>
          <a:p>
            <a:pPr marL="0" indent="0">
              <a:spcBef>
                <a:spcPts val="0"/>
              </a:spcBef>
              <a:spcAft>
                <a:spcPts val="2400"/>
              </a:spcAft>
              <a:buNone/>
            </a:pPr>
            <a:r>
              <a:rPr lang="en-US" sz="1400" b="1" dirty="0" smtClean="0">
                <a:solidFill>
                  <a:schemeClr val="bg1"/>
                </a:solidFill>
              </a:rPr>
              <a:t>Disruptive </a:t>
            </a:r>
            <a:r>
              <a:rPr lang="en-US" sz="1400" b="1" dirty="0">
                <a:solidFill>
                  <a:schemeClr val="bg1"/>
                </a:solidFill>
              </a:rPr>
              <a:t>technologies</a:t>
            </a:r>
            <a:r>
              <a:rPr lang="en-US" sz="1400" dirty="0">
                <a:solidFill>
                  <a:schemeClr val="bg1"/>
                </a:solidFill>
              </a:rPr>
              <a:t> are specific manifestations of foundational advancements. Advancements of greater magnitude give rise to more manifestations; therefore, there will be more disruptive technologies every year.</a:t>
            </a:r>
            <a:endParaRPr lang="en-US" sz="1400" dirty="0" smtClean="0"/>
          </a:p>
          <a:p>
            <a:pPr marL="0" indent="0">
              <a:spcBef>
                <a:spcPts val="0"/>
              </a:spcBef>
              <a:spcAft>
                <a:spcPts val="2400"/>
              </a:spcAft>
              <a:buNone/>
            </a:pPr>
            <a:r>
              <a:rPr lang="en-US" sz="1400" b="1" dirty="0" smtClean="0">
                <a:solidFill>
                  <a:schemeClr val="bg1"/>
                </a:solidFill>
              </a:rPr>
              <a:t>There </a:t>
            </a:r>
            <a:r>
              <a:rPr lang="en-US" sz="1400" b="1" dirty="0">
                <a:solidFill>
                  <a:schemeClr val="bg1"/>
                </a:solidFill>
              </a:rPr>
              <a:t>is a lot of noise to cut through.</a:t>
            </a:r>
            <a:r>
              <a:rPr lang="en-US" sz="1400" dirty="0">
                <a:solidFill>
                  <a:schemeClr val="bg1"/>
                </a:solidFill>
              </a:rPr>
              <a:t> Remember Google Glass? As technology becomes ubiquitous and consumerization reigns, everybody is a technology expert. How do you decide which technologies to focus on?</a:t>
            </a:r>
            <a:endParaRPr lang="en-US" sz="1400" dirty="0"/>
          </a:p>
        </p:txBody>
      </p:sp>
      <p:sp>
        <p:nvSpPr>
          <p:cNvPr id="5" name="Chevron 13"/>
          <p:cNvSpPr/>
          <p:nvPr/>
        </p:nvSpPr>
        <p:spPr>
          <a:xfrm rot="5400000">
            <a:off x="6932615" y="2579302"/>
            <a:ext cx="191308" cy="50879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6" name="Chevron 14"/>
          <p:cNvSpPr/>
          <p:nvPr/>
        </p:nvSpPr>
        <p:spPr>
          <a:xfrm rot="5400000">
            <a:off x="6932615" y="4181416"/>
            <a:ext cx="191308" cy="50879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8" name="Rectangle 7"/>
          <p:cNvSpPr/>
          <p:nvPr/>
        </p:nvSpPr>
        <p:spPr>
          <a:xfrm>
            <a:off x="257174" y="4944515"/>
            <a:ext cx="4572000" cy="1020617"/>
          </a:xfrm>
          <a:prstGeom prst="rect">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bg1"/>
                </a:solidFill>
              </a:rPr>
              <a:t>In 2012 this graph tells a different message than it does now. Use this </a:t>
            </a:r>
            <a:r>
              <a:rPr lang="en-CA" sz="1400" dirty="0" smtClean="0">
                <a:solidFill>
                  <a:schemeClr val="bg1"/>
                </a:solidFill>
              </a:rPr>
              <a:t>storyboard to </a:t>
            </a:r>
            <a:r>
              <a:rPr lang="en-CA" sz="1400" dirty="0">
                <a:solidFill>
                  <a:schemeClr val="bg1"/>
                </a:solidFill>
              </a:rPr>
              <a:t>make sure you place the right bets.</a:t>
            </a:r>
          </a:p>
          <a:p>
            <a:r>
              <a:rPr lang="en-US" sz="1200" dirty="0">
                <a:solidFill>
                  <a:srgbClr val="FFFFFF"/>
                </a:solidFill>
              </a:rPr>
              <a:t>Source: adapted from </a:t>
            </a:r>
            <a:r>
              <a:rPr lang="en-US" sz="1200" dirty="0">
                <a:solidFill>
                  <a:srgbClr val="FFFFFF"/>
                </a:solidFill>
                <a:hlinkClick r:id="rId3"/>
              </a:rPr>
              <a:t>Statista</a:t>
            </a:r>
            <a:r>
              <a:rPr lang="en-US" sz="1200" dirty="0">
                <a:solidFill>
                  <a:srgbClr val="FFFFFF"/>
                </a:solidFill>
              </a:rPr>
              <a:t> data </a:t>
            </a:r>
            <a:endParaRPr lang="en-CA" sz="1400" dirty="0">
              <a:solidFill>
                <a:schemeClr val="bg1"/>
              </a:solidFill>
            </a:endParaRPr>
          </a:p>
        </p:txBody>
      </p:sp>
      <p:graphicFrame>
        <p:nvGraphicFramePr>
          <p:cNvPr id="13" name="Chart 6"/>
          <p:cNvGraphicFramePr>
            <a:graphicFrameLocks/>
          </p:cNvGraphicFramePr>
          <p:nvPr>
            <p:extLst>
              <p:ext uri="{D42A27DB-BD31-4B8C-83A1-F6EECF244321}">
                <p14:modId xmlns:p14="http://schemas.microsoft.com/office/powerpoint/2010/main" val="606461988"/>
              </p:ext>
            </p:extLst>
          </p:nvPr>
        </p:nvGraphicFramePr>
        <p:xfrm>
          <a:off x="257174" y="2201315"/>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3684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Protect</a:t>
            </a:r>
            <a:r>
              <a:rPr lang="en-CA"/>
              <a:t> IT and the business from disruption </a:t>
            </a:r>
            <a:r>
              <a:rPr lang="en-CA" smtClean="0"/>
              <a:t>by </a:t>
            </a:r>
            <a:r>
              <a:rPr lang="en-CA" dirty="0"/>
              <a:t>implementing </a:t>
            </a:r>
            <a:r>
              <a:rPr lang="en-CA"/>
              <a:t>a </a:t>
            </a:r>
            <a:r>
              <a:rPr lang="en-CA" dirty="0"/>
              <a:t>simple</a:t>
            </a:r>
            <a:r>
              <a:rPr lang="en-CA"/>
              <a:t>, repeatable disruptive </a:t>
            </a:r>
            <a:r>
              <a:rPr lang="en-CA" dirty="0"/>
              <a:t>technology exploitation process</a:t>
            </a:r>
          </a:p>
        </p:txBody>
      </p:sp>
      <p:grpSp>
        <p:nvGrpSpPr>
          <p:cNvPr id="53" name="Group 18"/>
          <p:cNvGrpSpPr/>
          <p:nvPr/>
        </p:nvGrpSpPr>
        <p:grpSpPr>
          <a:xfrm>
            <a:off x="579698" y="1808244"/>
            <a:ext cx="7984604" cy="954107"/>
            <a:chOff x="579698" y="1806480"/>
            <a:chExt cx="7984604" cy="954107"/>
          </a:xfrm>
        </p:grpSpPr>
        <p:sp>
          <p:nvSpPr>
            <p:cNvPr id="23" name="Rectangle 22"/>
            <p:cNvSpPr/>
            <p:nvPr/>
          </p:nvSpPr>
          <p:spPr>
            <a:xfrm>
              <a:off x="579699" y="1912864"/>
              <a:ext cx="7984603" cy="74134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 Placeholder 3"/>
            <p:cNvSpPr txBox="1">
              <a:spLocks/>
            </p:cNvSpPr>
            <p:nvPr/>
          </p:nvSpPr>
          <p:spPr bwMode="auto">
            <a:xfrm>
              <a:off x="4345172" y="1806480"/>
              <a:ext cx="4219130"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smtClean="0">
                  <a:ln w="3175">
                    <a:noFill/>
                  </a:ln>
                </a:rPr>
                <a:t>Use the annual process described in this blueprint with a formal </a:t>
              </a:r>
              <a:r>
                <a:rPr lang="en-US" sz="1400" dirty="0">
                  <a:ln w="3175">
                    <a:noFill/>
                  </a:ln>
                </a:rPr>
                <a:t>evaluation </a:t>
              </a:r>
              <a:r>
                <a:rPr lang="en-US" sz="1400" dirty="0" smtClean="0">
                  <a:ln w="3175">
                    <a:noFill/>
                  </a:ln>
                </a:rPr>
                <a:t>of new technology that turns analysis into action.</a:t>
              </a:r>
              <a:endParaRPr lang="en-US" sz="1400" dirty="0">
                <a:ln w="3175">
                  <a:noFill/>
                </a:ln>
              </a:endParaRPr>
            </a:p>
          </p:txBody>
        </p:sp>
        <p:sp>
          <p:nvSpPr>
            <p:cNvPr id="6" name="Text Placeholder 3"/>
            <p:cNvSpPr txBox="1">
              <a:spLocks/>
            </p:cNvSpPr>
            <p:nvPr/>
          </p:nvSpPr>
          <p:spPr bwMode="auto">
            <a:xfrm>
              <a:off x="579698" y="1806534"/>
              <a:ext cx="3491140" cy="95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a:ln w="3175">
                    <a:noFill/>
                  </a:ln>
                </a:rPr>
                <a:t>New technology can hit like a </a:t>
              </a:r>
              <a:r>
                <a:rPr lang="en-US" sz="1400" b="1" dirty="0" smtClean="0">
                  <a:ln w="3175">
                    <a:noFill/>
                  </a:ln>
                </a:rPr>
                <a:t>meteor, </a:t>
              </a:r>
              <a:r>
                <a:rPr lang="en-US" sz="1400" b="1" dirty="0">
                  <a:ln w="3175">
                    <a:noFill/>
                  </a:ln>
                </a:rPr>
                <a:t>b</a:t>
              </a:r>
              <a:r>
                <a:rPr lang="en-US" sz="1400" b="1" dirty="0" smtClean="0">
                  <a:ln w="3175">
                    <a:noFill/>
                  </a:ln>
                </a:rPr>
                <a:t>ut </a:t>
              </a:r>
              <a:r>
                <a:rPr lang="en-US" sz="1400" b="1" dirty="0">
                  <a:ln w="3175">
                    <a:noFill/>
                  </a:ln>
                </a:rPr>
                <a:t>it doesn’t have to </a:t>
              </a:r>
              <a:r>
                <a:rPr lang="en-US" sz="1400" b="1" dirty="0" smtClean="0">
                  <a:ln w="3175">
                    <a:noFill/>
                  </a:ln>
                </a:rPr>
                <a:t>leave a crater:</a:t>
              </a:r>
              <a:endParaRPr lang="en-US" sz="1400" b="1" dirty="0">
                <a:ln w="3175">
                  <a:noFill/>
                </a:ln>
              </a:endParaRPr>
            </a:p>
          </p:txBody>
        </p:sp>
        <p:sp>
          <p:nvSpPr>
            <p:cNvPr id="8" name="Chevron 21"/>
            <p:cNvSpPr/>
            <p:nvPr/>
          </p:nvSpPr>
          <p:spPr>
            <a:xfrm>
              <a:off x="3958198" y="2118136"/>
              <a:ext cx="264872" cy="3307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grpSp>
      <p:grpSp>
        <p:nvGrpSpPr>
          <p:cNvPr id="54" name="Group 26"/>
          <p:cNvGrpSpPr/>
          <p:nvPr/>
        </p:nvGrpSpPr>
        <p:grpSpPr>
          <a:xfrm>
            <a:off x="579698" y="2752672"/>
            <a:ext cx="7984604" cy="954107"/>
            <a:chOff x="579698" y="2749144"/>
            <a:chExt cx="7984604" cy="954107"/>
          </a:xfrm>
        </p:grpSpPr>
        <p:sp>
          <p:nvSpPr>
            <p:cNvPr id="26" name="Rectangle 27"/>
            <p:cNvSpPr/>
            <p:nvPr/>
          </p:nvSpPr>
          <p:spPr>
            <a:xfrm>
              <a:off x="579699" y="2855528"/>
              <a:ext cx="7984603" cy="74134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 Placeholder 3"/>
            <p:cNvSpPr txBox="1">
              <a:spLocks/>
            </p:cNvSpPr>
            <p:nvPr/>
          </p:nvSpPr>
          <p:spPr bwMode="auto">
            <a:xfrm>
              <a:off x="4345172" y="2749144"/>
              <a:ext cx="4219130"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ln w="3175">
                    <a:noFill/>
                  </a:ln>
                </a:rPr>
                <a:t>Lead the analysis from the office of the CIO. Establish a team to carry out the annual process as a cure for airline magazine syndrome.</a:t>
              </a:r>
            </a:p>
          </p:txBody>
        </p:sp>
        <p:sp>
          <p:nvSpPr>
            <p:cNvPr id="28" name="Text Placeholder 3"/>
            <p:cNvSpPr txBox="1">
              <a:spLocks/>
            </p:cNvSpPr>
            <p:nvPr/>
          </p:nvSpPr>
          <p:spPr bwMode="auto">
            <a:xfrm>
              <a:off x="579698" y="2749198"/>
              <a:ext cx="3491140" cy="95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ln w="3175">
                    <a:noFill/>
                  </a:ln>
                </a:rPr>
                <a:t>Predicting the future isn’t easy, but it can be done:</a:t>
              </a:r>
            </a:p>
          </p:txBody>
        </p:sp>
        <p:sp>
          <p:nvSpPr>
            <p:cNvPr id="29" name="Chevron 30"/>
            <p:cNvSpPr/>
            <p:nvPr/>
          </p:nvSpPr>
          <p:spPr>
            <a:xfrm>
              <a:off x="3958198" y="3060800"/>
              <a:ext cx="264872" cy="3307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grpSp>
      <p:grpSp>
        <p:nvGrpSpPr>
          <p:cNvPr id="55" name="Group 33"/>
          <p:cNvGrpSpPr/>
          <p:nvPr/>
        </p:nvGrpSpPr>
        <p:grpSpPr>
          <a:xfrm>
            <a:off x="251520" y="3612696"/>
            <a:ext cx="8312782" cy="1058926"/>
            <a:chOff x="251520" y="3586989"/>
            <a:chExt cx="8312782" cy="1058926"/>
          </a:xfrm>
        </p:grpSpPr>
        <p:sp>
          <p:nvSpPr>
            <p:cNvPr id="13" name="Text Placeholder 3"/>
            <p:cNvSpPr txBox="1">
              <a:spLocks/>
            </p:cNvSpPr>
            <p:nvPr/>
          </p:nvSpPr>
          <p:spPr bwMode="auto">
            <a:xfrm>
              <a:off x="251520" y="3586989"/>
              <a:ext cx="2732685" cy="603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400" b="1" dirty="0" smtClean="0">
                <a:ln w="3175">
                  <a:noFill/>
                </a:ln>
              </a:endParaRPr>
            </a:p>
          </p:txBody>
        </p:sp>
        <p:sp>
          <p:nvSpPr>
            <p:cNvPr id="12" name="Text Placeholder 3"/>
            <p:cNvSpPr txBox="1">
              <a:spLocks/>
            </p:cNvSpPr>
            <p:nvPr/>
          </p:nvSpPr>
          <p:spPr bwMode="auto">
            <a:xfrm>
              <a:off x="251520" y="4050127"/>
              <a:ext cx="2732685" cy="5382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400" b="1" dirty="0">
                <a:ln w="3175">
                  <a:noFill/>
                </a:ln>
              </a:endParaRPr>
            </a:p>
          </p:txBody>
        </p:sp>
        <p:sp>
          <p:nvSpPr>
            <p:cNvPr id="31" name="Rectangle 36"/>
            <p:cNvSpPr/>
            <p:nvPr/>
          </p:nvSpPr>
          <p:spPr>
            <a:xfrm>
              <a:off x="579699" y="3798192"/>
              <a:ext cx="7984603" cy="74134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 Placeholder 3"/>
            <p:cNvSpPr txBox="1">
              <a:spLocks/>
            </p:cNvSpPr>
            <p:nvPr/>
          </p:nvSpPr>
          <p:spPr bwMode="auto">
            <a:xfrm>
              <a:off x="4345172" y="3691808"/>
              <a:ext cx="4219130"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ln w="3175">
                    <a:noFill/>
                  </a:ln>
                </a:rPr>
                <a:t>Train your team on the patterns of progress, track technology over time in a central database, and read Info-Tech’s analysis of upcoming technology.</a:t>
              </a:r>
            </a:p>
          </p:txBody>
        </p:sp>
        <p:sp>
          <p:nvSpPr>
            <p:cNvPr id="33" name="Text Placeholder 3"/>
            <p:cNvSpPr txBox="1">
              <a:spLocks/>
            </p:cNvSpPr>
            <p:nvPr/>
          </p:nvSpPr>
          <p:spPr bwMode="auto">
            <a:xfrm>
              <a:off x="579698" y="3691862"/>
              <a:ext cx="3491140" cy="95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ln w="3175">
                    <a:noFill/>
                  </a:ln>
                </a:rPr>
                <a:t>Your role is endangered, but you can survive:</a:t>
              </a:r>
            </a:p>
          </p:txBody>
        </p:sp>
        <p:sp>
          <p:nvSpPr>
            <p:cNvPr id="34" name="Chevron 39"/>
            <p:cNvSpPr/>
            <p:nvPr/>
          </p:nvSpPr>
          <p:spPr>
            <a:xfrm>
              <a:off x="3958198" y="4003464"/>
              <a:ext cx="264872" cy="3307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grpSp>
      <p:sp>
        <p:nvSpPr>
          <p:cNvPr id="14" name="Text Placeholder 3"/>
          <p:cNvSpPr txBox="1">
            <a:spLocks/>
          </p:cNvSpPr>
          <p:nvPr/>
        </p:nvSpPr>
        <p:spPr bwMode="auto">
          <a:xfrm>
            <a:off x="231724" y="4634473"/>
            <a:ext cx="2732685" cy="7100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400" b="1" dirty="0">
              <a:ln w="3175">
                <a:noFill/>
              </a:ln>
            </a:endParaRPr>
          </a:p>
        </p:txBody>
      </p:sp>
      <p:grpSp>
        <p:nvGrpSpPr>
          <p:cNvPr id="56" name="Group 45"/>
          <p:cNvGrpSpPr/>
          <p:nvPr/>
        </p:nvGrpSpPr>
        <p:grpSpPr>
          <a:xfrm>
            <a:off x="579698" y="4661943"/>
            <a:ext cx="7984604" cy="954107"/>
            <a:chOff x="579698" y="4667513"/>
            <a:chExt cx="7984604" cy="954107"/>
          </a:xfrm>
        </p:grpSpPr>
        <p:sp>
          <p:nvSpPr>
            <p:cNvPr id="36" name="Rectangle 48"/>
            <p:cNvSpPr/>
            <p:nvPr/>
          </p:nvSpPr>
          <p:spPr>
            <a:xfrm>
              <a:off x="579699" y="4773897"/>
              <a:ext cx="7984603" cy="74134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 Placeholder 3"/>
            <p:cNvSpPr txBox="1">
              <a:spLocks/>
            </p:cNvSpPr>
            <p:nvPr/>
          </p:nvSpPr>
          <p:spPr bwMode="auto">
            <a:xfrm>
              <a:off x="4345172" y="4667513"/>
              <a:ext cx="4219130" cy="95410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ln w="3175">
                    <a:noFill/>
                  </a:ln>
                </a:rPr>
                <a:t>Track metrics that communicate your progress, and summarize the results in a single, easy-to-read exploitation plan.</a:t>
              </a:r>
            </a:p>
          </p:txBody>
        </p:sp>
        <p:sp>
          <p:nvSpPr>
            <p:cNvPr id="38" name="Text Placeholder 3"/>
            <p:cNvSpPr txBox="1">
              <a:spLocks/>
            </p:cNvSpPr>
            <p:nvPr/>
          </p:nvSpPr>
          <p:spPr bwMode="auto">
            <a:xfrm>
              <a:off x="579698" y="4667567"/>
              <a:ext cx="3491140" cy="95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174625" indent="-174625" algn="l" rtl="0" eaLnBrk="0" fontAlgn="base" hangingPunct="0">
                <a:lnSpc>
                  <a:spcPct val="100000"/>
                </a:lnSpc>
                <a:spcBef>
                  <a:spcPts val="500"/>
                </a:spcBef>
                <a:spcAft>
                  <a:spcPct val="0"/>
                </a:spcAft>
                <a:buClr>
                  <a:schemeClr val="tx1"/>
                </a:buClr>
                <a:buSzPct val="120000"/>
                <a:buFont typeface="Arial" pitchFamily="34" charset="0"/>
                <a:buChar char="•"/>
                <a:defRPr sz="1200" kern="1200" baseline="0">
                  <a:solidFill>
                    <a:schemeClr val="tx1"/>
                  </a:solidFill>
                  <a:latin typeface="+mn-lt"/>
                  <a:ea typeface="+mn-ea"/>
                  <a:cs typeface="+mn-cs"/>
                </a:defRPr>
              </a:lvl1pPr>
              <a:lvl2pPr marL="361950" indent="-180975" algn="l" rtl="0" eaLnBrk="0" fontAlgn="base" hangingPunct="0">
                <a:lnSpc>
                  <a:spcPct val="100000"/>
                </a:lnSpc>
                <a:spcBef>
                  <a:spcPts val="5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lnSpc>
                  <a:spcPct val="100000"/>
                </a:lnSpc>
                <a:spcBef>
                  <a:spcPts val="500"/>
                </a:spcBef>
                <a:spcAft>
                  <a:spcPct val="0"/>
                </a:spcAft>
                <a:buClr>
                  <a:schemeClr val="tx1"/>
                </a:buClr>
                <a:buSzPct val="100000"/>
                <a:buFont typeface="Arial" pitchFamily="34" charset="0"/>
                <a:buChar char="–"/>
                <a:defRPr sz="1200" kern="1200" baseline="0">
                  <a:solidFill>
                    <a:schemeClr val="tx1"/>
                  </a:solidFill>
                  <a:latin typeface="+mn-lt"/>
                  <a:ea typeface="+mn-ea"/>
                  <a:cs typeface="+mn-cs"/>
                </a:defRPr>
              </a:lvl3pPr>
              <a:lvl4pPr marL="714375" indent="-171450" algn="l" rtl="0" eaLnBrk="0" fontAlgn="base" hangingPunct="0">
                <a:lnSpc>
                  <a:spcPct val="100000"/>
                </a:lnSpc>
                <a:spcBef>
                  <a:spcPts val="500"/>
                </a:spcBef>
                <a:spcAft>
                  <a:spcPct val="0"/>
                </a:spcAft>
                <a:buClr>
                  <a:schemeClr val="tx1"/>
                </a:buClr>
                <a:buSzPct val="100000"/>
                <a:buFont typeface="Wingdings" pitchFamily="2" charset="2"/>
                <a:buChar char="§"/>
                <a:defRPr sz="1200" kern="1200">
                  <a:solidFill>
                    <a:schemeClr val="tx1"/>
                  </a:solidFill>
                  <a:latin typeface="+mn-lt"/>
                  <a:ea typeface="+mn-ea"/>
                  <a:cs typeface="+mn-cs"/>
                </a:defRPr>
              </a:lvl4pPr>
              <a:lvl5pPr marL="1614488" indent="-174625" algn="l" rtl="0" eaLnBrk="0" fontAlgn="base" hangingPunct="0">
                <a:lnSpc>
                  <a:spcPts val="1350"/>
                </a:lnSpc>
                <a:spcBef>
                  <a:spcPts val="500"/>
                </a:spcBef>
                <a:spcAft>
                  <a:spcPct val="0"/>
                </a:spcAft>
                <a:buSzPct val="150000"/>
                <a:buFont typeface="Arial" pitchFamily="34" charset="0"/>
                <a:buChar char="◦"/>
                <a:tabLst/>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ln w="3175">
                    <a:noFill/>
                  </a:ln>
                </a:rPr>
                <a:t>Communication is difficult when the sky is falling, so have a simple way to get the message across:</a:t>
              </a:r>
            </a:p>
          </p:txBody>
        </p:sp>
        <p:sp>
          <p:nvSpPr>
            <p:cNvPr id="39" name="Chevron 51"/>
            <p:cNvSpPr/>
            <p:nvPr/>
          </p:nvSpPr>
          <p:spPr>
            <a:xfrm>
              <a:off x="3958198" y="4979169"/>
              <a:ext cx="264872" cy="3307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grpSp>
      <p:sp>
        <p:nvSpPr>
          <p:cNvPr id="47" name="Rectangle 57"/>
          <p:cNvSpPr/>
          <p:nvPr/>
        </p:nvSpPr>
        <p:spPr>
          <a:xfrm>
            <a:off x="567571" y="1228416"/>
            <a:ext cx="3168000" cy="5895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Challenge</a:t>
            </a:r>
            <a:endParaRPr lang="en-CA" dirty="0"/>
          </a:p>
        </p:txBody>
      </p:sp>
      <p:sp>
        <p:nvSpPr>
          <p:cNvPr id="48" name="Rectangle 58"/>
          <p:cNvSpPr/>
          <p:nvPr/>
        </p:nvSpPr>
        <p:spPr>
          <a:xfrm>
            <a:off x="5408429" y="1228416"/>
            <a:ext cx="3168000" cy="589507"/>
          </a:xfrm>
          <a:prstGeom prst="rect">
            <a:avLst/>
          </a:prstGeom>
          <a:solidFill>
            <a:srgbClr val="2D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Solution</a:t>
            </a:r>
            <a:endParaRPr lang="en-CA" dirty="0"/>
          </a:p>
        </p:txBody>
      </p:sp>
      <p:sp>
        <p:nvSpPr>
          <p:cNvPr id="40" name="Rectangle 97"/>
          <p:cNvSpPr/>
          <p:nvPr/>
        </p:nvSpPr>
        <p:spPr>
          <a:xfrm>
            <a:off x="1680568" y="5725190"/>
            <a:ext cx="7060344" cy="676048"/>
          </a:xfrm>
          <a:prstGeom prst="rect">
            <a:avLst/>
          </a:prstGeom>
          <a:solidFill>
            <a:schemeClr val="bg1">
              <a:lumMod val="95000"/>
            </a:schemeClr>
          </a:solidFill>
          <a:ln w="12700">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52000" fontAlgn="base">
              <a:spcBef>
                <a:spcPct val="0"/>
              </a:spcBef>
              <a:spcAft>
                <a:spcPct val="0"/>
              </a:spcAft>
            </a:pPr>
            <a:r>
              <a:rPr lang="en-CA" sz="1200" b="1" dirty="0" smtClean="0">
                <a:solidFill>
                  <a:srgbClr val="333333"/>
                </a:solidFill>
              </a:rPr>
              <a:t>Use Info-Tech’s tools </a:t>
            </a:r>
            <a:r>
              <a:rPr lang="en-CA" sz="1200" b="1" dirty="0">
                <a:solidFill>
                  <a:srgbClr val="333333"/>
                </a:solidFill>
              </a:rPr>
              <a:t>and </a:t>
            </a:r>
            <a:r>
              <a:rPr lang="en-CA" sz="1200" b="1" dirty="0" smtClean="0">
                <a:solidFill>
                  <a:srgbClr val="333333"/>
                </a:solidFill>
              </a:rPr>
              <a:t>templates, along with this storyboard, to walk </a:t>
            </a:r>
            <a:r>
              <a:rPr lang="en-CA" sz="1200" b="1" dirty="0">
                <a:solidFill>
                  <a:srgbClr val="333333"/>
                </a:solidFill>
              </a:rPr>
              <a:t>you through creating and executing an exploitation process in six steps</a:t>
            </a:r>
            <a:r>
              <a:rPr lang="en-CA" sz="1200" b="1" dirty="0" smtClean="0">
                <a:solidFill>
                  <a:srgbClr val="333333"/>
                </a:solidFill>
              </a:rPr>
              <a:t>.</a:t>
            </a:r>
            <a:r>
              <a:rPr lang="en-CA" sz="1200" b="1" dirty="0">
                <a:solidFill>
                  <a:srgbClr val="333333"/>
                </a:solidFill>
              </a:rPr>
              <a:t> </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089" y="5725190"/>
            <a:ext cx="1615443" cy="682753"/>
          </a:xfrm>
          <a:prstGeom prst="rect">
            <a:avLst/>
          </a:prstGeom>
        </p:spPr>
      </p:pic>
    </p:spTree>
    <p:extLst>
      <p:ext uri="{BB962C8B-B14F-4D97-AF65-F5344CB8AC3E}">
        <p14:creationId xmlns:p14="http://schemas.microsoft.com/office/powerpoint/2010/main" val="3836948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Info-Tech’s approach for analyzing disruptive technology in your own </a:t>
            </a:r>
            <a:r>
              <a:rPr lang="en-CA" dirty="0" smtClean="0"/>
              <a:t>disruptive tech working group</a:t>
            </a:r>
            <a:endParaRPr lang="en-CA" dirty="0"/>
          </a:p>
        </p:txBody>
      </p:sp>
      <p:grpSp>
        <p:nvGrpSpPr>
          <p:cNvPr id="4" name="Group 27"/>
          <p:cNvGrpSpPr/>
          <p:nvPr/>
        </p:nvGrpSpPr>
        <p:grpSpPr>
          <a:xfrm>
            <a:off x="1168681" y="1681198"/>
            <a:ext cx="1646582" cy="1510187"/>
            <a:chOff x="106018" y="3124200"/>
            <a:chExt cx="1646582" cy="1510187"/>
          </a:xfrm>
        </p:grpSpPr>
        <p:pic>
          <p:nvPicPr>
            <p:cNvPr id="5"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609" y="3124200"/>
              <a:ext cx="533400" cy="609600"/>
            </a:xfrm>
            <a:prstGeom prst="rect">
              <a:avLst/>
            </a:prstGeom>
          </p:spPr>
        </p:pic>
        <p:sp>
          <p:nvSpPr>
            <p:cNvPr id="6" name="TextBox 30"/>
            <p:cNvSpPr txBox="1"/>
            <p:nvPr/>
          </p:nvSpPr>
          <p:spPr>
            <a:xfrm>
              <a:off x="106018" y="3895723"/>
              <a:ext cx="1646582" cy="738664"/>
            </a:xfrm>
            <a:prstGeom prst="rect">
              <a:avLst/>
            </a:prstGeom>
          </p:spPr>
          <p:txBody>
            <a:bodyPr wrap="square" rtlCol="0">
              <a:spAutoFit/>
            </a:bodyPr>
            <a:lstStyle/>
            <a:p>
              <a:pPr algn="ctr"/>
              <a:r>
                <a:rPr lang="en-CA" sz="1400" b="1" i="1" dirty="0" smtClean="0"/>
                <a:t>Step 1.1:</a:t>
              </a:r>
              <a:endParaRPr lang="en-CA" sz="1400" b="1" i="1" dirty="0"/>
            </a:p>
            <a:p>
              <a:pPr algn="ctr"/>
              <a:r>
                <a:rPr lang="en-CA" sz="1400" b="1" i="1" dirty="0" smtClean="0"/>
                <a:t>Create the Working Group</a:t>
              </a:r>
            </a:p>
          </p:txBody>
        </p:sp>
      </p:grpSp>
      <p:sp>
        <p:nvSpPr>
          <p:cNvPr id="7" name="Right Arrow 6"/>
          <p:cNvSpPr/>
          <p:nvPr/>
        </p:nvSpPr>
        <p:spPr>
          <a:xfrm>
            <a:off x="3534271" y="2024795"/>
            <a:ext cx="2065929" cy="691188"/>
          </a:xfrm>
          <a:prstGeom prst="rightArrow">
            <a:avLst>
              <a:gd name="adj1" fmla="val 44488"/>
              <a:gd name="adj2" fmla="val 50000"/>
            </a:avLst>
          </a:prstGeom>
          <a:solidFill>
            <a:srgbClr val="7F919F"/>
          </a:solidFill>
          <a:ln w="412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8" name="Group 34"/>
          <p:cNvGrpSpPr/>
          <p:nvPr/>
        </p:nvGrpSpPr>
        <p:grpSpPr>
          <a:xfrm>
            <a:off x="6215677" y="1917762"/>
            <a:ext cx="2577696" cy="1494327"/>
            <a:chOff x="6026971" y="2114358"/>
            <a:chExt cx="2577696" cy="1494327"/>
          </a:xfrm>
        </p:grpSpPr>
        <p:grpSp>
          <p:nvGrpSpPr>
            <p:cNvPr id="36" name="Group 35"/>
            <p:cNvGrpSpPr/>
            <p:nvPr/>
          </p:nvGrpSpPr>
          <p:grpSpPr>
            <a:xfrm>
              <a:off x="6026971" y="2114358"/>
              <a:ext cx="1208432" cy="1494327"/>
              <a:chOff x="5727986" y="2114358"/>
              <a:chExt cx="1208432" cy="1494327"/>
            </a:xfrm>
          </p:grpSpPr>
          <p:pic>
            <p:nvPicPr>
              <p:cNvPr id="13" name="Picture 4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7402" y="2114358"/>
                <a:ext cx="609600" cy="609600"/>
              </a:xfrm>
              <a:prstGeom prst="rect">
                <a:avLst/>
              </a:prstGeom>
            </p:spPr>
          </p:pic>
          <p:sp>
            <p:nvSpPr>
              <p:cNvPr id="14" name="TextBox 45"/>
              <p:cNvSpPr txBox="1"/>
              <p:nvPr/>
            </p:nvSpPr>
            <p:spPr>
              <a:xfrm>
                <a:off x="5727986" y="2870021"/>
                <a:ext cx="1208432" cy="738664"/>
              </a:xfrm>
              <a:prstGeom prst="rect">
                <a:avLst/>
              </a:prstGeom>
            </p:spPr>
            <p:txBody>
              <a:bodyPr wrap="square" rtlCol="0">
                <a:spAutoFit/>
              </a:bodyPr>
              <a:lstStyle/>
              <a:p>
                <a:pPr algn="ctr"/>
                <a:r>
                  <a:rPr lang="en-CA" sz="1400" b="1" i="1" dirty="0" smtClean="0"/>
                  <a:t>Step 1.2:</a:t>
                </a:r>
                <a:br>
                  <a:rPr lang="en-CA" sz="1400" b="1" i="1" dirty="0" smtClean="0"/>
                </a:br>
                <a:r>
                  <a:rPr lang="en-CA" sz="1400" b="1" i="1" dirty="0" smtClean="0"/>
                  <a:t>Hold Initial Meeting</a:t>
                </a:r>
              </a:p>
            </p:txBody>
          </p:sp>
        </p:grpSp>
        <p:grpSp>
          <p:nvGrpSpPr>
            <p:cNvPr id="35" name="Group 39"/>
            <p:cNvGrpSpPr/>
            <p:nvPr/>
          </p:nvGrpSpPr>
          <p:grpSpPr>
            <a:xfrm>
              <a:off x="7396235" y="2190558"/>
              <a:ext cx="1208432" cy="1418127"/>
              <a:chOff x="6763356" y="2190558"/>
              <a:chExt cx="1208432" cy="1418127"/>
            </a:xfrm>
          </p:grpSpPr>
          <p:pic>
            <p:nvPicPr>
              <p:cNvPr id="16" name="Picture 4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2772" y="2190558"/>
                <a:ext cx="609600" cy="457200"/>
              </a:xfrm>
              <a:prstGeom prst="rect">
                <a:avLst/>
              </a:prstGeom>
            </p:spPr>
          </p:pic>
          <p:sp>
            <p:nvSpPr>
              <p:cNvPr id="17" name="TextBox 42"/>
              <p:cNvSpPr txBox="1"/>
              <p:nvPr/>
            </p:nvSpPr>
            <p:spPr>
              <a:xfrm>
                <a:off x="6763356" y="2870021"/>
                <a:ext cx="1208432" cy="738664"/>
              </a:xfrm>
              <a:prstGeom prst="rect">
                <a:avLst/>
              </a:prstGeom>
            </p:spPr>
            <p:txBody>
              <a:bodyPr wrap="square" rtlCol="0">
                <a:spAutoFit/>
              </a:bodyPr>
              <a:lstStyle/>
              <a:p>
                <a:pPr algn="ctr"/>
                <a:r>
                  <a:rPr lang="en-CA" sz="1400" b="1" i="1" dirty="0" smtClean="0"/>
                  <a:t>Step 2.1:</a:t>
                </a:r>
              </a:p>
              <a:p>
                <a:pPr algn="ctr"/>
                <a:r>
                  <a:rPr lang="en-CA" sz="1400" b="1" i="1" dirty="0" smtClean="0"/>
                  <a:t>Brainstorm</a:t>
                </a:r>
                <a:br>
                  <a:rPr lang="en-CA" sz="1400" b="1" i="1" dirty="0" smtClean="0"/>
                </a:br>
                <a:r>
                  <a:rPr lang="en-CA" sz="1400" b="1" i="1" dirty="0" smtClean="0"/>
                  <a:t>Longlist</a:t>
                </a:r>
              </a:p>
            </p:txBody>
          </p:sp>
        </p:grpSp>
      </p:grpSp>
      <p:grpSp>
        <p:nvGrpSpPr>
          <p:cNvPr id="37" name="Group 51"/>
          <p:cNvGrpSpPr/>
          <p:nvPr/>
        </p:nvGrpSpPr>
        <p:grpSpPr>
          <a:xfrm>
            <a:off x="5797123" y="3739109"/>
            <a:ext cx="3414805" cy="2443146"/>
            <a:chOff x="5797123" y="4066082"/>
            <a:chExt cx="3414805" cy="2443146"/>
          </a:xfrm>
        </p:grpSpPr>
        <p:grpSp>
          <p:nvGrpSpPr>
            <p:cNvPr id="34" name="Group 52"/>
            <p:cNvGrpSpPr/>
            <p:nvPr/>
          </p:nvGrpSpPr>
          <p:grpSpPr>
            <a:xfrm>
              <a:off x="8003496" y="4066082"/>
              <a:ext cx="1208432" cy="1494327"/>
              <a:chOff x="7798726" y="2114358"/>
              <a:chExt cx="1208432" cy="1494327"/>
            </a:xfrm>
          </p:grpSpPr>
          <p:pic>
            <p:nvPicPr>
              <p:cNvPr id="19" name="Picture 5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98142" y="2114358"/>
                <a:ext cx="609600" cy="609600"/>
              </a:xfrm>
              <a:prstGeom prst="rect">
                <a:avLst/>
              </a:prstGeom>
            </p:spPr>
          </p:pic>
          <p:sp>
            <p:nvSpPr>
              <p:cNvPr id="20" name="TextBox 60"/>
              <p:cNvSpPr txBox="1"/>
              <p:nvPr/>
            </p:nvSpPr>
            <p:spPr>
              <a:xfrm>
                <a:off x="7798726" y="2870021"/>
                <a:ext cx="1208432" cy="738664"/>
              </a:xfrm>
              <a:prstGeom prst="rect">
                <a:avLst/>
              </a:prstGeom>
            </p:spPr>
            <p:txBody>
              <a:bodyPr wrap="square" rtlCol="0">
                <a:spAutoFit/>
              </a:bodyPr>
              <a:lstStyle/>
              <a:p>
                <a:pPr algn="ctr"/>
                <a:r>
                  <a:rPr lang="en-CA" sz="1400" b="1" i="1" dirty="0" smtClean="0"/>
                  <a:t>Step 2.2:</a:t>
                </a:r>
              </a:p>
              <a:p>
                <a:pPr algn="ctr"/>
                <a:r>
                  <a:rPr lang="en-CA" sz="1400" b="1" i="1" dirty="0" smtClean="0"/>
                  <a:t>Assess</a:t>
                </a:r>
                <a:br>
                  <a:rPr lang="en-CA" sz="1400" b="1" i="1" dirty="0" smtClean="0"/>
                </a:br>
                <a:r>
                  <a:rPr lang="en-CA" sz="1400" b="1" i="1" dirty="0" smtClean="0"/>
                  <a:t>Shortlist</a:t>
                </a:r>
              </a:p>
            </p:txBody>
          </p:sp>
        </p:grpSp>
        <p:grpSp>
          <p:nvGrpSpPr>
            <p:cNvPr id="21" name="Group 53"/>
            <p:cNvGrpSpPr/>
            <p:nvPr/>
          </p:nvGrpSpPr>
          <p:grpSpPr>
            <a:xfrm>
              <a:off x="6979556" y="4794399"/>
              <a:ext cx="1423386" cy="1714829"/>
              <a:chOff x="5843990" y="3134404"/>
              <a:chExt cx="1423386" cy="1714829"/>
            </a:xfrm>
          </p:grpSpPr>
          <p:pic>
            <p:nvPicPr>
              <p:cNvPr id="22" name="Picture 5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31833" y="3134404"/>
                <a:ext cx="647700" cy="685800"/>
              </a:xfrm>
              <a:prstGeom prst="rect">
                <a:avLst/>
              </a:prstGeom>
            </p:spPr>
          </p:pic>
          <p:sp>
            <p:nvSpPr>
              <p:cNvPr id="23" name="TextBox 58"/>
              <p:cNvSpPr txBox="1"/>
              <p:nvPr/>
            </p:nvSpPr>
            <p:spPr>
              <a:xfrm>
                <a:off x="5843990" y="3895126"/>
                <a:ext cx="1423386" cy="954107"/>
              </a:xfrm>
              <a:prstGeom prst="rect">
                <a:avLst/>
              </a:prstGeom>
            </p:spPr>
            <p:txBody>
              <a:bodyPr wrap="square" rtlCol="0">
                <a:spAutoFit/>
              </a:bodyPr>
              <a:lstStyle/>
              <a:p>
                <a:pPr algn="ctr"/>
                <a:r>
                  <a:rPr lang="en-CA" sz="1400" b="1" i="1" dirty="0" smtClean="0"/>
                  <a:t>Step 3.1: Create Process Maps</a:t>
                </a:r>
                <a:br>
                  <a:rPr lang="en-CA" sz="1400" b="1" i="1" dirty="0" smtClean="0"/>
                </a:br>
                <a:endParaRPr lang="en-CA" sz="1400" b="1" i="1" dirty="0" smtClean="0"/>
              </a:p>
            </p:txBody>
          </p:sp>
        </p:grpSp>
        <p:grpSp>
          <p:nvGrpSpPr>
            <p:cNvPr id="24" name="Group 54"/>
            <p:cNvGrpSpPr/>
            <p:nvPr/>
          </p:nvGrpSpPr>
          <p:grpSpPr>
            <a:xfrm>
              <a:off x="5797123" y="4066082"/>
              <a:ext cx="1438280" cy="2140658"/>
              <a:chOff x="7266950" y="3120413"/>
              <a:chExt cx="1438280" cy="2140658"/>
            </a:xfrm>
          </p:grpSpPr>
          <p:pic>
            <p:nvPicPr>
              <p:cNvPr id="25" name="Picture 5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81290" y="3120413"/>
                <a:ext cx="609600" cy="609600"/>
              </a:xfrm>
              <a:prstGeom prst="rect">
                <a:avLst/>
              </a:prstGeom>
            </p:spPr>
          </p:pic>
          <p:sp>
            <p:nvSpPr>
              <p:cNvPr id="26" name="TextBox 56"/>
              <p:cNvSpPr txBox="1"/>
              <p:nvPr/>
            </p:nvSpPr>
            <p:spPr>
              <a:xfrm>
                <a:off x="7266950" y="3876076"/>
                <a:ext cx="1438280" cy="1384995"/>
              </a:xfrm>
              <a:prstGeom prst="rect">
                <a:avLst/>
              </a:prstGeom>
            </p:spPr>
            <p:txBody>
              <a:bodyPr wrap="square" rtlCol="0">
                <a:spAutoFit/>
              </a:bodyPr>
              <a:lstStyle/>
              <a:p>
                <a:pPr algn="ctr"/>
                <a:r>
                  <a:rPr lang="en-CA" sz="1400" b="1" i="1" dirty="0" smtClean="0"/>
                  <a:t>Step 3.2: Develop a Proof of Concept Charter</a:t>
                </a:r>
                <a:br>
                  <a:rPr lang="en-CA" sz="1400" b="1" i="1" dirty="0" smtClean="0"/>
                </a:br>
                <a:endParaRPr lang="en-CA" sz="1400" b="1" i="1" dirty="0" smtClean="0"/>
              </a:p>
            </p:txBody>
          </p:sp>
        </p:grpSp>
      </p:grpSp>
      <p:sp>
        <p:nvSpPr>
          <p:cNvPr id="27" name="Rectangle 26"/>
          <p:cNvSpPr/>
          <p:nvPr/>
        </p:nvSpPr>
        <p:spPr>
          <a:xfrm>
            <a:off x="384035" y="5028896"/>
            <a:ext cx="2973206" cy="11340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8525"/>
            <a:r>
              <a:rPr lang="en-CA" sz="1400" b="1" dirty="0">
                <a:solidFill>
                  <a:schemeClr val="tx1"/>
                </a:solidFill>
              </a:rPr>
              <a:t>See an example </a:t>
            </a:r>
            <a:r>
              <a:rPr lang="en-CA" sz="1400" dirty="0">
                <a:solidFill>
                  <a:schemeClr val="tx1"/>
                </a:solidFill>
              </a:rPr>
              <a:t>of one iteration of the process in </a:t>
            </a:r>
            <a:r>
              <a:rPr lang="en-CA" sz="1400" i="1" dirty="0" smtClean="0">
                <a:solidFill>
                  <a:schemeClr val="tx1"/>
                </a:solidFill>
              </a:rPr>
              <a:t>Disruptive Infrastructure Technology in 2017: Info-Tech’s Analysis</a:t>
            </a:r>
            <a:endParaRPr lang="en-CA" sz="1400" i="1" dirty="0">
              <a:solidFill>
                <a:schemeClr val="tx1"/>
              </a:solidFill>
            </a:endParaRPr>
          </a:p>
        </p:txBody>
      </p:sp>
      <p:sp>
        <p:nvSpPr>
          <p:cNvPr id="29" name="Circular Arrow 69"/>
          <p:cNvSpPr/>
          <p:nvPr/>
        </p:nvSpPr>
        <p:spPr>
          <a:xfrm rot="10800000">
            <a:off x="7235403" y="3558511"/>
            <a:ext cx="755075" cy="731330"/>
          </a:xfrm>
          <a:prstGeom prst="circularArrow">
            <a:avLst>
              <a:gd name="adj1" fmla="val 12500"/>
              <a:gd name="adj2" fmla="val 1142319"/>
              <a:gd name="adj3" fmla="val 20457681"/>
              <a:gd name="adj4" fmla="val 11018194"/>
              <a:gd name="adj5" fmla="val 12500"/>
            </a:avLst>
          </a:prstGeom>
          <a:solidFill>
            <a:srgbClr val="5191C5"/>
          </a:solidFill>
          <a:ln>
            <a:solidFill>
              <a:srgbClr val="164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9" name="Circular Arrow 70"/>
          <p:cNvSpPr/>
          <p:nvPr/>
        </p:nvSpPr>
        <p:spPr>
          <a:xfrm>
            <a:off x="7235403" y="3438417"/>
            <a:ext cx="755075" cy="731330"/>
          </a:xfrm>
          <a:prstGeom prst="circularArrow">
            <a:avLst>
              <a:gd name="adj1" fmla="val 12500"/>
              <a:gd name="adj2" fmla="val 1142319"/>
              <a:gd name="adj3" fmla="val 20457681"/>
              <a:gd name="adj4" fmla="val 11018194"/>
              <a:gd name="adj5" fmla="val 12500"/>
            </a:avLst>
          </a:prstGeom>
          <a:solidFill>
            <a:srgbClr val="D9A210"/>
          </a:solidFill>
          <a:ln>
            <a:solidFill>
              <a:srgbClr val="825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5" name="Left Arrow 74"/>
          <p:cNvSpPr/>
          <p:nvPr/>
        </p:nvSpPr>
        <p:spPr>
          <a:xfrm>
            <a:off x="3534271" y="4073528"/>
            <a:ext cx="2065929" cy="691188"/>
          </a:xfrm>
          <a:prstGeom prst="leftArrow">
            <a:avLst/>
          </a:prstGeom>
          <a:solidFill>
            <a:srgbClr val="7F919F"/>
          </a:solidFill>
          <a:ln w="412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9046" y="3488385"/>
            <a:ext cx="1263729" cy="952358"/>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65970" y="3636527"/>
            <a:ext cx="1263728" cy="947227"/>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31" name="Picture 3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00528" y="3797963"/>
            <a:ext cx="1268727" cy="954980"/>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03357" y="4020173"/>
            <a:ext cx="1262821" cy="949197"/>
          </a:xfrm>
          <a:prstGeom prst="rect">
            <a:avLst/>
          </a:prstGeom>
          <a:ln>
            <a:solidFill>
              <a:schemeClr val="bg1">
                <a:lumMod val="95000"/>
              </a:schemeClr>
            </a:solidFill>
          </a:ln>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3991125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Create</a:t>
            </a:r>
            <a:r>
              <a:rPr lang="en-CA"/>
              <a:t> measurable value by using Info-Tech’s process for evaluating the disruptive potential of </a:t>
            </a:r>
            <a:r>
              <a:rPr lang="en-CA" smtClean="0"/>
              <a:t>technology</a:t>
            </a:r>
            <a:endParaRPr lang="en-CA" dirty="0"/>
          </a:p>
        </p:txBody>
      </p:sp>
      <p:sp>
        <p:nvSpPr>
          <p:cNvPr id="4" name="TextBox 2"/>
          <p:cNvSpPr txBox="1"/>
          <p:nvPr/>
        </p:nvSpPr>
        <p:spPr>
          <a:xfrm>
            <a:off x="320462" y="1333512"/>
            <a:ext cx="3960000" cy="3528000"/>
          </a:xfrm>
          <a:prstGeom prst="rect">
            <a:avLst/>
          </a:prstGeom>
          <a:solidFill>
            <a:schemeClr val="tx2">
              <a:alpha val="50000"/>
            </a:schemeClr>
          </a:solidFill>
        </p:spPr>
        <p:txBody>
          <a:bodyPr wrap="square" rtlCol="0">
            <a:noAutofit/>
          </a:bodyPr>
          <a:lstStyle/>
          <a:p>
            <a:pPr>
              <a:spcAft>
                <a:spcPts val="600"/>
              </a:spcAft>
            </a:pPr>
            <a:r>
              <a:rPr lang="en-CA" b="1" dirty="0" smtClean="0">
                <a:solidFill>
                  <a:schemeClr val="bg1"/>
                </a:solidFill>
              </a:rPr>
              <a:t>No business process is perfect.</a:t>
            </a:r>
          </a:p>
          <a:p>
            <a:pPr marL="285750" indent="-285750">
              <a:spcAft>
                <a:spcPts val="600"/>
              </a:spcAft>
              <a:buFont typeface="Arial" panose="020B0604020202020204" pitchFamily="34" charset="0"/>
              <a:buChar char="•"/>
            </a:pPr>
            <a:r>
              <a:rPr lang="en-CA" sz="1600" dirty="0" smtClean="0">
                <a:solidFill>
                  <a:schemeClr val="bg1"/>
                </a:solidFill>
              </a:rPr>
              <a:t>Use Info-Tech’s </a:t>
            </a:r>
            <a:r>
              <a:rPr lang="en-CA" sz="1600" i="1" dirty="0" smtClean="0">
                <a:solidFill>
                  <a:schemeClr val="bg1"/>
                </a:solidFill>
              </a:rPr>
              <a:t>Proof of Concept Template </a:t>
            </a:r>
            <a:r>
              <a:rPr lang="en-CA" sz="1600" dirty="0" smtClean="0">
                <a:solidFill>
                  <a:schemeClr val="bg1"/>
                </a:solidFill>
              </a:rPr>
              <a:t>to create a disruptive technology proof of concept implementation plan. </a:t>
            </a:r>
          </a:p>
          <a:p>
            <a:pPr marL="285750" indent="-285750">
              <a:spcAft>
                <a:spcPts val="600"/>
              </a:spcAft>
              <a:buFont typeface="Arial" panose="020B0604020202020204" pitchFamily="34" charset="0"/>
              <a:buChar char="•"/>
            </a:pPr>
            <a:r>
              <a:rPr lang="en-CA" sz="1600" dirty="0" smtClean="0">
                <a:solidFill>
                  <a:schemeClr val="bg1"/>
                </a:solidFill>
              </a:rPr>
              <a:t>Harness your company’s internal wisdom to systematically vet new technology. Engage only in calculated risk and maximize potential benefit. </a:t>
            </a:r>
          </a:p>
          <a:p>
            <a:pPr marL="285750" indent="-285750">
              <a:spcAft>
                <a:spcPts val="600"/>
              </a:spcAft>
              <a:buFont typeface="Arial" panose="020B0604020202020204" pitchFamily="34" charset="0"/>
              <a:buChar char="•"/>
            </a:pPr>
            <a:r>
              <a:rPr lang="en-CA" sz="1600" dirty="0">
                <a:solidFill>
                  <a:schemeClr val="bg1"/>
                </a:solidFill>
              </a:rPr>
              <a:t>Three quarters of companies funded by venture capitalists </a:t>
            </a:r>
            <a:r>
              <a:rPr lang="en-CA" sz="1600" dirty="0" smtClean="0">
                <a:solidFill>
                  <a:schemeClr val="bg1"/>
                </a:solidFill>
              </a:rPr>
              <a:t>fail. </a:t>
            </a:r>
            <a:r>
              <a:rPr lang="en-CA" sz="1600" dirty="0">
                <a:solidFill>
                  <a:schemeClr val="bg1"/>
                </a:solidFill>
              </a:rPr>
              <a:t>The key to investors’ success is casting a wide net and occasionally landing a whale. </a:t>
            </a:r>
          </a:p>
          <a:p>
            <a:pPr>
              <a:spcAft>
                <a:spcPts val="600"/>
              </a:spcAft>
            </a:pPr>
            <a:endParaRPr lang="en-CA" sz="1400" dirty="0" smtClean="0">
              <a:solidFill>
                <a:schemeClr val="bg1"/>
              </a:solidFill>
            </a:endParaRPr>
          </a:p>
          <a:p>
            <a:pPr marL="285750" indent="-285750">
              <a:spcAft>
                <a:spcPts val="600"/>
              </a:spcAft>
              <a:buFont typeface="Arial" panose="020B0604020202020204" pitchFamily="34" charset="0"/>
              <a:buChar char="•"/>
            </a:pPr>
            <a:endParaRPr lang="en-CA" sz="1400" dirty="0" smtClean="0">
              <a:solidFill>
                <a:schemeClr val="bg1"/>
              </a:solidFill>
            </a:endParaRPr>
          </a:p>
          <a:p>
            <a:pPr marL="285750" indent="-285750">
              <a:buFont typeface="Arial" panose="020B0604020202020204" pitchFamily="34" charset="0"/>
              <a:buChar char="•"/>
            </a:pPr>
            <a:endParaRPr lang="en-CA" sz="1400" dirty="0" smtClean="0">
              <a:solidFill>
                <a:schemeClr val="bg1"/>
              </a:solidFill>
            </a:endParaRPr>
          </a:p>
        </p:txBody>
      </p:sp>
      <p:grpSp>
        <p:nvGrpSpPr>
          <p:cNvPr id="5" name="Group 4"/>
          <p:cNvGrpSpPr/>
          <p:nvPr/>
        </p:nvGrpSpPr>
        <p:grpSpPr>
          <a:xfrm>
            <a:off x="752075" y="5061550"/>
            <a:ext cx="3096774" cy="1242135"/>
            <a:chOff x="310684" y="1569845"/>
            <a:chExt cx="3096774" cy="1242135"/>
          </a:xfrm>
        </p:grpSpPr>
        <p:sp>
          <p:nvSpPr>
            <p:cNvPr id="6" name="Text Placeholder 12"/>
            <p:cNvSpPr txBox="1">
              <a:spLocks/>
            </p:cNvSpPr>
            <p:nvPr/>
          </p:nvSpPr>
          <p:spPr>
            <a:xfrm>
              <a:off x="323389" y="1856833"/>
              <a:ext cx="3084069" cy="955147"/>
            </a:xfrm>
            <a:prstGeom prst="rect">
              <a:avLst/>
            </a:prstGeom>
            <a:solidFill>
              <a:schemeClr val="bg1">
                <a:lumMod val="95000"/>
              </a:schemeClr>
            </a:solidFill>
            <a:ln w="25400">
              <a:solidFill>
                <a:schemeClr val="bg1">
                  <a:lumMod val="95000"/>
                </a:schemeClr>
              </a:solidFill>
            </a:ln>
            <a:effectLst>
              <a:outerShdw blurRad="25400" dist="25400" dir="2700000" algn="ctr" rotWithShape="0">
                <a:srgbClr val="000000">
                  <a:alpha val="10000"/>
                </a:srgbClr>
              </a:outerShdw>
            </a:effectLst>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SzPct val="100000"/>
                <a:buNone/>
              </a:pPr>
              <a:r>
                <a:rPr lang="en-CA" dirty="0" smtClean="0"/>
                <a:t>There is no such thing as a risk-free endeavor. Use a systematic process to ensure that the risks your organization takes have the potential to produce significant rewards.</a:t>
              </a:r>
              <a:endParaRPr lang="en-CA"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684" y="1569845"/>
              <a:ext cx="3096774" cy="286513"/>
            </a:xfrm>
            <a:prstGeom prst="rect">
              <a:avLst/>
            </a:prstGeom>
          </p:spPr>
        </p:pic>
      </p:grpSp>
      <p:sp>
        <p:nvSpPr>
          <p:cNvPr id="3" name="TextBox 2"/>
          <p:cNvSpPr txBox="1"/>
          <p:nvPr/>
        </p:nvSpPr>
        <p:spPr>
          <a:xfrm>
            <a:off x="4860363" y="1333512"/>
            <a:ext cx="3960000" cy="3528000"/>
          </a:xfrm>
          <a:prstGeom prst="rect">
            <a:avLst/>
          </a:prstGeom>
          <a:solidFill>
            <a:schemeClr val="tx2">
              <a:alpha val="50000"/>
            </a:schemeClr>
          </a:solidFill>
        </p:spPr>
        <p:txBody>
          <a:bodyPr wrap="square" rtlCol="0">
            <a:spAutoFit/>
          </a:bodyPr>
          <a:lstStyle/>
          <a:p>
            <a:pPr>
              <a:spcAft>
                <a:spcPts val="600"/>
              </a:spcAft>
            </a:pPr>
            <a:r>
              <a:rPr lang="en-CA" b="1" dirty="0" smtClean="0">
                <a:solidFill>
                  <a:schemeClr val="bg1"/>
                </a:solidFill>
              </a:rPr>
              <a:t>Examples</a:t>
            </a:r>
          </a:p>
          <a:p>
            <a:pPr marL="285750" indent="-285750">
              <a:spcAft>
                <a:spcPts val="600"/>
              </a:spcAft>
              <a:buFont typeface="Arial" panose="020B0604020202020204" pitchFamily="34" charset="0"/>
              <a:buChar char="•"/>
            </a:pPr>
            <a:r>
              <a:rPr lang="en-CA" sz="1600" dirty="0" err="1" smtClean="0">
                <a:solidFill>
                  <a:schemeClr val="bg1"/>
                </a:solidFill>
              </a:rPr>
              <a:t>RightScale</a:t>
            </a:r>
            <a:r>
              <a:rPr lang="en-CA" sz="1600" dirty="0" smtClean="0">
                <a:solidFill>
                  <a:schemeClr val="bg1"/>
                </a:solidFill>
              </a:rPr>
              <a:t>, a universal cloud management company, reduced the development costs of its dynamic apps by 53% after adopting Docker as its container runtime environment.</a:t>
            </a:r>
          </a:p>
          <a:p>
            <a:pPr marL="285750" indent="-285750">
              <a:spcAft>
                <a:spcPts val="600"/>
              </a:spcAft>
              <a:buFont typeface="Arial" panose="020B0604020202020204" pitchFamily="34" charset="0"/>
              <a:buChar char="•"/>
            </a:pPr>
            <a:r>
              <a:rPr lang="en-CA" sz="1600" dirty="0" smtClean="0">
                <a:solidFill>
                  <a:schemeClr val="bg1"/>
                </a:solidFill>
              </a:rPr>
              <a:t>Adoption of a </a:t>
            </a:r>
            <a:r>
              <a:rPr lang="en-CA" sz="1600" dirty="0" err="1" smtClean="0">
                <a:solidFill>
                  <a:schemeClr val="bg1"/>
                </a:solidFill>
              </a:rPr>
              <a:t>hyperconverged</a:t>
            </a:r>
            <a:r>
              <a:rPr lang="en-CA" sz="1600" dirty="0" smtClean="0">
                <a:solidFill>
                  <a:schemeClr val="bg1"/>
                </a:solidFill>
              </a:rPr>
              <a:t> infrastructure platform can reduce the cost of 400 virtual desktops from $143,000 to $87,000* for a 39% reduction in the total cost of operation. </a:t>
            </a:r>
          </a:p>
          <a:p>
            <a:pPr marL="285750" indent="-285750">
              <a:spcAft>
                <a:spcPts val="600"/>
              </a:spcAft>
              <a:buFont typeface="Arial" panose="020B0604020202020204" pitchFamily="34" charset="0"/>
              <a:buChar char="•"/>
            </a:pPr>
            <a:endParaRPr lang="en-CA" sz="1400" dirty="0"/>
          </a:p>
          <a:p>
            <a:pPr>
              <a:spcAft>
                <a:spcPts val="600"/>
              </a:spcAft>
            </a:pPr>
            <a:r>
              <a:rPr lang="en-CA" sz="1200" dirty="0">
                <a:solidFill>
                  <a:schemeClr val="bg1"/>
                </a:solidFill>
              </a:rPr>
              <a:t>*</a:t>
            </a:r>
            <a:r>
              <a:rPr lang="en-CA" sz="1200" dirty="0" smtClean="0">
                <a:solidFill>
                  <a:schemeClr val="bg1"/>
                </a:solidFill>
              </a:rPr>
              <a:t>Source: Pivot 3, rounded to the nearest thousand.</a:t>
            </a:r>
          </a:p>
        </p:txBody>
      </p:sp>
      <p:grpSp>
        <p:nvGrpSpPr>
          <p:cNvPr id="8" name="Group 7"/>
          <p:cNvGrpSpPr/>
          <p:nvPr/>
        </p:nvGrpSpPr>
        <p:grpSpPr>
          <a:xfrm>
            <a:off x="5285624" y="5061550"/>
            <a:ext cx="3096774" cy="1242135"/>
            <a:chOff x="310684" y="1569845"/>
            <a:chExt cx="3096774" cy="1242135"/>
          </a:xfrm>
        </p:grpSpPr>
        <p:sp>
          <p:nvSpPr>
            <p:cNvPr id="9" name="Text Placeholder 12"/>
            <p:cNvSpPr txBox="1">
              <a:spLocks/>
            </p:cNvSpPr>
            <p:nvPr/>
          </p:nvSpPr>
          <p:spPr>
            <a:xfrm>
              <a:off x="323389" y="1856833"/>
              <a:ext cx="3084069" cy="955147"/>
            </a:xfrm>
            <a:prstGeom prst="rect">
              <a:avLst/>
            </a:prstGeom>
            <a:solidFill>
              <a:schemeClr val="bg1">
                <a:lumMod val="95000"/>
              </a:schemeClr>
            </a:solidFill>
            <a:ln w="25400">
              <a:solidFill>
                <a:schemeClr val="bg1">
                  <a:lumMod val="95000"/>
                </a:schemeClr>
              </a:solidFill>
            </a:ln>
            <a:effectLst>
              <a:outerShdw blurRad="25400" dist="25400" dir="2700000" algn="ctr" rotWithShape="0">
                <a:srgbClr val="000000">
                  <a:alpha val="10000"/>
                </a:srgbClr>
              </a:outerShdw>
            </a:effectLst>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SzPct val="100000"/>
                <a:buNone/>
              </a:pPr>
              <a:r>
                <a:rPr lang="en-CA" dirty="0" smtClean="0"/>
                <a:t>Inevitably, some proof of concept projects will not benefit the organization. The projects that are successful will more than cover the costs of the failed projects. Roll out small scale and minimize losses. </a:t>
              </a:r>
              <a:endParaRPr lang="en-CA"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684" y="1569845"/>
              <a:ext cx="3096774" cy="286513"/>
            </a:xfrm>
            <a:prstGeom prst="rect">
              <a:avLst/>
            </a:prstGeom>
          </p:spPr>
        </p:pic>
      </p:grpSp>
    </p:spTree>
    <p:extLst>
      <p:ext uri="{BB962C8B-B14F-4D97-AF65-F5344CB8AC3E}">
        <p14:creationId xmlns:p14="http://schemas.microsoft.com/office/powerpoint/2010/main" val="1401426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Communicate your </a:t>
            </a:r>
            <a:r>
              <a:rPr lang="en-CA" dirty="0"/>
              <a:t>plan with the </a:t>
            </a:r>
            <a:r>
              <a:rPr lang="en-CA" i="1" dirty="0"/>
              <a:t>Disruptive Technology Exploitation </a:t>
            </a:r>
            <a:r>
              <a:rPr lang="en-CA" i="1" dirty="0" smtClean="0"/>
              <a:t>Plan Template</a:t>
            </a:r>
            <a:endParaRPr lang="en-CA" i="1" dirty="0"/>
          </a:p>
        </p:txBody>
      </p:sp>
      <p:sp>
        <p:nvSpPr>
          <p:cNvPr id="3" name="Text Placeholder 1"/>
          <p:cNvSpPr txBox="1">
            <a:spLocks/>
          </p:cNvSpPr>
          <p:nvPr/>
        </p:nvSpPr>
        <p:spPr>
          <a:xfrm>
            <a:off x="261938" y="1254632"/>
            <a:ext cx="8620124" cy="958547"/>
          </a:xfrm>
          <a:prstGeom prst="rect">
            <a:avLst/>
          </a:prstGeom>
          <a:solidFill>
            <a:schemeClr val="bg1">
              <a:alpha val="70000"/>
            </a:schemeClr>
          </a:solidFill>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800" b="1" dirty="0" smtClean="0"/>
              <a:t>Use the </a:t>
            </a:r>
            <a:r>
              <a:rPr lang="en-CA" sz="1800" b="1" i="1" dirty="0" smtClean="0"/>
              <a:t>Disruptive Technology Exploitation Plan Template </a:t>
            </a:r>
            <a:r>
              <a:rPr lang="en-CA" sz="1800" b="1" dirty="0" smtClean="0"/>
              <a:t>to summarize everything that the group does. Update the report continuously and use it to show others what is happening in the world of disruptive technology. </a:t>
            </a:r>
            <a:endParaRPr lang="en-CA" sz="1400" b="1" dirty="0"/>
          </a:p>
        </p:txBody>
      </p:sp>
      <p:graphicFrame>
        <p:nvGraphicFramePr>
          <p:cNvPr id="4" name="Table 1"/>
          <p:cNvGraphicFramePr>
            <a:graphicFrameLocks noGrp="1"/>
          </p:cNvGraphicFramePr>
          <p:nvPr>
            <p:extLst>
              <p:ext uri="{D42A27DB-BD31-4B8C-83A1-F6EECF244321}">
                <p14:modId xmlns:p14="http://schemas.microsoft.com/office/powerpoint/2010/main" val="1775556262"/>
              </p:ext>
            </p:extLst>
          </p:nvPr>
        </p:nvGraphicFramePr>
        <p:xfrm>
          <a:off x="294275" y="2435005"/>
          <a:ext cx="8555450" cy="3765286"/>
        </p:xfrm>
        <a:graphic>
          <a:graphicData uri="http://schemas.openxmlformats.org/drawingml/2006/table">
            <a:tbl>
              <a:tblPr firstRow="1" bandRow="1">
                <a:effectLst>
                  <a:outerShdw blurRad="12700" dist="12700" dir="2700000" algn="tl" rotWithShape="0">
                    <a:prstClr val="black">
                      <a:alpha val="4000"/>
                    </a:prstClr>
                  </a:outerShdw>
                </a:effectLst>
                <a:tableStyleId>{5C22544A-7EE6-4342-B048-85BDC9FD1C3A}</a:tableStyleId>
              </a:tblPr>
              <a:tblGrid>
                <a:gridCol w="1049605"/>
                <a:gridCol w="2255293"/>
                <a:gridCol w="5250552"/>
              </a:tblGrid>
              <a:tr h="382448">
                <a:tc>
                  <a:txBody>
                    <a:bodyPr/>
                    <a:lstStyle/>
                    <a:p>
                      <a:r>
                        <a:rPr lang="en-CA" dirty="0" smtClean="0"/>
                        <a:t>Section</a:t>
                      </a:r>
                      <a:endParaRPr lang="en-CA" dirty="0"/>
                    </a:p>
                  </a:txBody>
                  <a:tcP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CA" dirty="0" smtClean="0"/>
                        <a:t>Title</a:t>
                      </a:r>
                      <a:endParaRPr lang="en-CA"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CA" dirty="0" smtClean="0"/>
                        <a:t>Description</a:t>
                      </a:r>
                      <a:endParaRPr lang="en-CA" dirty="0"/>
                    </a:p>
                  </a:txBody>
                  <a:tcPr anchor="ct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822518">
                <a:tc>
                  <a:txBody>
                    <a:bodyPr/>
                    <a:lstStyle/>
                    <a:p>
                      <a:pPr algn="ctr"/>
                      <a:r>
                        <a:rPr lang="en-CA" sz="1400" b="1" dirty="0" smtClean="0"/>
                        <a:t>1.</a:t>
                      </a:r>
                      <a:endParaRPr lang="en-CA" sz="1400" b="1" dirty="0"/>
                    </a:p>
                  </a:txBody>
                  <a:tcPr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400" b="1" dirty="0" smtClean="0"/>
                        <a:t>Rationale</a:t>
                      </a:r>
                      <a:r>
                        <a:rPr lang="en-CA" sz="1400" b="1" baseline="0" dirty="0" smtClean="0"/>
                        <a:t> and Summary of Exploitation Plan</a:t>
                      </a:r>
                      <a:endParaRPr lang="en-CA" sz="14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200" dirty="0" smtClean="0">
                          <a:solidFill>
                            <a:schemeClr val="tx1"/>
                          </a:solidFill>
                        </a:rPr>
                        <a:t>A summary of the current efforts</a:t>
                      </a:r>
                      <a:r>
                        <a:rPr lang="en-US" sz="1200" baseline="0" dirty="0" smtClean="0">
                          <a:solidFill>
                            <a:schemeClr val="tx1"/>
                          </a:solidFill>
                        </a:rPr>
                        <a:t> that exist for exploring disruptive technology. A summary of the process for exploiting disruptive technology, the resources required, the team members, meeting schedules, and executive approval. </a:t>
                      </a:r>
                      <a:endParaRPr lang="en-US" sz="1200" dirty="0">
                        <a:solidFill>
                          <a:schemeClr val="tx1"/>
                        </a:solidFill>
                      </a:endParaRPr>
                    </a:p>
                  </a:txBody>
                  <a:tcPr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39736">
                <a:tc>
                  <a:txBody>
                    <a:bodyPr/>
                    <a:lstStyle/>
                    <a:p>
                      <a:pPr algn="ctr"/>
                      <a:r>
                        <a:rPr lang="en-CA" sz="1400" b="1" dirty="0" smtClean="0"/>
                        <a:t>2.</a:t>
                      </a:r>
                      <a:endParaRPr lang="en-CA" sz="1400" b="1" dirty="0"/>
                    </a:p>
                  </a:txBody>
                  <a:tcPr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400" b="1" dirty="0" smtClean="0"/>
                        <a:t>Longlist of Potentially Disruptive Technologies</a:t>
                      </a:r>
                      <a:endParaRPr lang="en-CA" sz="14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200" dirty="0" smtClean="0">
                          <a:solidFill>
                            <a:schemeClr val="tx1"/>
                          </a:solidFill>
                        </a:rPr>
                        <a:t>A</a:t>
                      </a:r>
                      <a:r>
                        <a:rPr lang="en-US" sz="1200" baseline="0" dirty="0" smtClean="0">
                          <a:solidFill>
                            <a:schemeClr val="tx1"/>
                          </a:solidFill>
                        </a:rPr>
                        <a:t> summary of the longlist of identified disruptive technologies that could affect the organization, shortened to up to six that have the largest potential impact using Info-Tech’s </a:t>
                      </a:r>
                      <a:r>
                        <a:rPr lang="en-US" sz="1200" i="1" baseline="0" dirty="0" smtClean="0">
                          <a:solidFill>
                            <a:schemeClr val="tx1"/>
                          </a:solidFill>
                        </a:rPr>
                        <a:t>Disruptive Technology Shortlisting Tool</a:t>
                      </a:r>
                      <a:r>
                        <a:rPr lang="en-US" sz="1200" i="0" baseline="0" dirty="0" smtClean="0">
                          <a:solidFill>
                            <a:schemeClr val="tx1"/>
                          </a:solidFill>
                        </a:rPr>
                        <a:t>. </a:t>
                      </a:r>
                      <a:r>
                        <a:rPr lang="en-US" sz="1200" baseline="0" dirty="0" smtClean="0">
                          <a:solidFill>
                            <a:schemeClr val="tx1"/>
                          </a:solidFill>
                        </a:rPr>
                        <a:t> </a:t>
                      </a:r>
                      <a:endParaRPr lang="en-US" sz="1200" dirty="0">
                        <a:solidFill>
                          <a:schemeClr val="tx1"/>
                        </a:solidFill>
                      </a:endParaRPr>
                    </a:p>
                  </a:txBody>
                  <a:tcPr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56955">
                <a:tc>
                  <a:txBody>
                    <a:bodyPr/>
                    <a:lstStyle/>
                    <a:p>
                      <a:pPr algn="ctr"/>
                      <a:r>
                        <a:rPr lang="en-CA" sz="1400" b="1" dirty="0" smtClean="0"/>
                        <a:t>3.</a:t>
                      </a:r>
                      <a:endParaRPr lang="en-CA" sz="1400" b="1" dirty="0"/>
                    </a:p>
                  </a:txBody>
                  <a:tcPr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400" b="1" dirty="0" smtClean="0"/>
                        <a:t>Analysis of Shortl</a:t>
                      </a:r>
                      <a:r>
                        <a:rPr lang="en-CA" sz="1400" b="1" baseline="0" dirty="0" smtClean="0"/>
                        <a:t>ist</a:t>
                      </a:r>
                      <a:endParaRPr lang="en-CA" sz="14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200" baseline="0" dirty="0" smtClean="0">
                          <a:solidFill>
                            <a:schemeClr val="tx1"/>
                          </a:solidFill>
                        </a:rPr>
                        <a:t>Individually a</a:t>
                      </a:r>
                      <a:r>
                        <a:rPr lang="en-US" sz="1200" dirty="0" smtClean="0">
                          <a:solidFill>
                            <a:schemeClr val="tx1"/>
                          </a:solidFill>
                        </a:rPr>
                        <a:t>nalyze each technology</a:t>
                      </a:r>
                      <a:r>
                        <a:rPr lang="en-US" sz="1200" baseline="0" dirty="0" smtClean="0">
                          <a:solidFill>
                            <a:schemeClr val="tx1"/>
                          </a:solidFill>
                        </a:rPr>
                        <a:t> placed on the shortlist using Info-Tech’s </a:t>
                      </a:r>
                      <a:r>
                        <a:rPr lang="en-US" sz="1200" i="1" baseline="0" dirty="0" smtClean="0">
                          <a:solidFill>
                            <a:schemeClr val="tx1"/>
                          </a:solidFill>
                        </a:rPr>
                        <a:t>Disruptive Technology Value-Readiness and SWOT Analysis Tool. </a:t>
                      </a:r>
                      <a:endParaRPr lang="en-US" sz="1200" i="1" dirty="0">
                        <a:solidFill>
                          <a:schemeClr val="tx1"/>
                        </a:solidFill>
                      </a:endParaRPr>
                    </a:p>
                  </a:txBody>
                  <a:tcPr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39736">
                <a:tc>
                  <a:txBody>
                    <a:bodyPr/>
                    <a:lstStyle/>
                    <a:p>
                      <a:pPr algn="ctr"/>
                      <a:r>
                        <a:rPr lang="en-CA" sz="1400" b="1" dirty="0" smtClean="0"/>
                        <a:t>4.</a:t>
                      </a:r>
                      <a:endParaRPr lang="en-CA" sz="1400" b="1" dirty="0"/>
                    </a:p>
                  </a:txBody>
                  <a:tcPr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400" b="1" dirty="0" smtClean="0"/>
                        <a:t>Proof</a:t>
                      </a:r>
                      <a:r>
                        <a:rPr lang="en-CA" sz="1400" b="1" baseline="0" dirty="0" smtClean="0"/>
                        <a:t> of Concept Plan</a:t>
                      </a:r>
                      <a:endParaRPr lang="en-CA" sz="14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200" dirty="0" smtClean="0">
                          <a:solidFill>
                            <a:schemeClr val="tx1"/>
                          </a:solidFill>
                        </a:rPr>
                        <a:t>Use the results from Section 3 to establish</a:t>
                      </a:r>
                      <a:r>
                        <a:rPr lang="en-US" sz="1200" baseline="0" dirty="0" smtClean="0">
                          <a:solidFill>
                            <a:schemeClr val="tx1"/>
                          </a:solidFill>
                        </a:rPr>
                        <a:t> a plan for moving forward with the technologies on the shortlist. Determine the tasks required to implement the technologies and decide who will complete them and when.</a:t>
                      </a:r>
                      <a:endParaRPr lang="en-US" sz="1200" dirty="0">
                        <a:solidFill>
                          <a:schemeClr val="tx1"/>
                        </a:solidFill>
                      </a:endParaRPr>
                    </a:p>
                  </a:txBody>
                  <a:tcPr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22518">
                <a:tc>
                  <a:txBody>
                    <a:bodyPr/>
                    <a:lstStyle/>
                    <a:p>
                      <a:pPr algn="ctr"/>
                      <a:r>
                        <a:rPr lang="en-CA" sz="1400" b="1" dirty="0" smtClean="0"/>
                        <a:t>5.</a:t>
                      </a:r>
                      <a:endParaRPr lang="en-CA" sz="1400" b="1" dirty="0"/>
                    </a:p>
                  </a:txBody>
                  <a:tcPr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CA" sz="1400" b="1" dirty="0" smtClean="0"/>
                        <a:t>Hand</a:t>
                      </a:r>
                      <a:r>
                        <a:rPr lang="en-CA" sz="1400" b="1" baseline="0" dirty="0" smtClean="0"/>
                        <a:t>-off</a:t>
                      </a:r>
                      <a:endParaRPr lang="en-CA" sz="14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Pass the project along to identified stakeholders with significant interest in its success. Continue to track metrics and prepare to repeat the disruptive technology exploitation process annually. </a:t>
                      </a:r>
                      <a:endParaRPr lang="en-US" sz="1200" dirty="0" smtClean="0">
                        <a:solidFill>
                          <a:schemeClr val="tx1"/>
                        </a:solidFill>
                      </a:endParaRPr>
                    </a:p>
                  </a:txBody>
                  <a:tcPr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r>
            </a:tbl>
          </a:graphicData>
        </a:graphic>
      </p:graphicFrame>
    </p:spTree>
    <p:extLst>
      <p:ext uri="{BB962C8B-B14F-4D97-AF65-F5344CB8AC3E}">
        <p14:creationId xmlns:p14="http://schemas.microsoft.com/office/powerpoint/2010/main" val="3242150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255588"/>
            <a:ext cx="8738236" cy="877887"/>
          </a:xfrm>
        </p:spPr>
        <p:txBody>
          <a:bodyPr/>
          <a:lstStyle/>
          <a:p>
            <a:r>
              <a:rPr lang="en-CA" dirty="0"/>
              <a:t>Whether you need a process for exploiting disruptive </a:t>
            </a:r>
            <a:r>
              <a:rPr lang="en-CA" dirty="0" smtClean="0"/>
              <a:t>technology, </a:t>
            </a:r>
            <a:r>
              <a:rPr lang="en-CA" dirty="0"/>
              <a:t>or an analysis of current trends, Info-Tech can help</a:t>
            </a:r>
          </a:p>
        </p:txBody>
      </p:sp>
      <p:sp>
        <p:nvSpPr>
          <p:cNvPr id="3" name="TextBox 2"/>
          <p:cNvSpPr txBox="1"/>
          <p:nvPr/>
        </p:nvSpPr>
        <p:spPr>
          <a:xfrm>
            <a:off x="257174" y="1228532"/>
            <a:ext cx="8272265" cy="369332"/>
          </a:xfrm>
          <a:prstGeom prst="rect">
            <a:avLst/>
          </a:prstGeom>
        </p:spPr>
        <p:txBody>
          <a:bodyPr wrap="none" rtlCol="0">
            <a:spAutoFit/>
          </a:bodyPr>
          <a:lstStyle/>
          <a:p>
            <a:r>
              <a:rPr lang="en-CA" b="1" dirty="0" smtClean="0"/>
              <a:t>Two sets of research make up Info-Tech’s disruptive technology coverage:</a:t>
            </a:r>
          </a:p>
        </p:txBody>
      </p:sp>
      <p:sp>
        <p:nvSpPr>
          <p:cNvPr id="6" name="Rectangle 5"/>
          <p:cNvSpPr/>
          <p:nvPr/>
        </p:nvSpPr>
        <p:spPr>
          <a:xfrm>
            <a:off x="533035" y="4912337"/>
            <a:ext cx="3514726" cy="1189125"/>
          </a:xfrm>
          <a:prstGeom prst="rect">
            <a:avLst/>
          </a:prstGeom>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t>This storyboard</a:t>
            </a:r>
            <a:r>
              <a:rPr lang="en-CA" sz="1400" dirty="0" smtClean="0"/>
              <a:t>,</a:t>
            </a:r>
            <a:r>
              <a:rPr lang="en-CA" sz="1400" b="1" dirty="0" smtClean="0"/>
              <a:t> </a:t>
            </a:r>
            <a:r>
              <a:rPr lang="en-CA" sz="1400" dirty="0" smtClean="0"/>
              <a:t>and the associated tools and templates, will walk you through </a:t>
            </a:r>
            <a:r>
              <a:rPr lang="en-CA" sz="1400" i="1" dirty="0" smtClean="0"/>
              <a:t>creating</a:t>
            </a:r>
            <a:r>
              <a:rPr lang="en-CA" sz="1400" dirty="0" smtClean="0"/>
              <a:t> a disruptive technology working group of your own.</a:t>
            </a:r>
            <a:endParaRPr lang="en-CA" sz="1400" dirty="0"/>
          </a:p>
        </p:txBody>
      </p:sp>
      <p:sp>
        <p:nvSpPr>
          <p:cNvPr id="7" name="Rectangle 6"/>
          <p:cNvSpPr/>
          <p:nvPr/>
        </p:nvSpPr>
        <p:spPr>
          <a:xfrm>
            <a:off x="5114924" y="4912337"/>
            <a:ext cx="3514726" cy="1189125"/>
          </a:xfrm>
          <a:prstGeom prst="rect">
            <a:avLst/>
          </a:prstGeom>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i="1" dirty="0" smtClean="0"/>
              <a:t>Disruptive Infrastructure Technology in 2017: Info-Tech’s Analysis</a:t>
            </a:r>
            <a:r>
              <a:rPr lang="en-CA" sz="1400" dirty="0" smtClean="0"/>
              <a:t> demonstrates the </a:t>
            </a:r>
            <a:r>
              <a:rPr lang="en-CA" sz="1400" b="1" dirty="0" smtClean="0"/>
              <a:t>results</a:t>
            </a:r>
            <a:r>
              <a:rPr lang="en-CA" sz="1400" dirty="0" smtClean="0"/>
              <a:t> of one working group cycle and includes our analysis of the top disruptive technologies of 2017.</a:t>
            </a:r>
            <a:endParaRPr lang="en-CA" sz="1400" i="1"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528" y="1943899"/>
            <a:ext cx="1989618" cy="1499396"/>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88" y="2305254"/>
            <a:ext cx="1989618" cy="1491317"/>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543" y="2677513"/>
            <a:ext cx="1997487" cy="1503523"/>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35" y="1943899"/>
            <a:ext cx="1976782" cy="1498290"/>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327" y="2305254"/>
            <a:ext cx="1982127" cy="1491244"/>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2282" y="2677513"/>
            <a:ext cx="1996232" cy="1497641"/>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21" name="Picture 20"/>
          <p:cNvPicPr>
            <a:picLocks noChangeAspect="1"/>
          </p:cNvPicPr>
          <p:nvPr/>
        </p:nvPicPr>
        <p:blipFill>
          <a:blip r:embed="rId8"/>
          <a:stretch>
            <a:fillRect/>
          </a:stretch>
        </p:blipFill>
        <p:spPr>
          <a:xfrm>
            <a:off x="6258180" y="3039059"/>
            <a:ext cx="1989618" cy="1490032"/>
          </a:xfrm>
          <a:prstGeom prst="rect">
            <a:avLst/>
          </a:prstGeom>
          <a:ln>
            <a:solidFill>
              <a:schemeClr val="bg1">
                <a:lumMod val="95000"/>
              </a:schemeClr>
            </a:solidFill>
          </a:ln>
          <a:effectLst>
            <a:outerShdw blurRad="50800" dist="25400" dir="2700000" algn="tl" rotWithShape="0">
              <a:prstClr val="black">
                <a:alpha val="40000"/>
              </a:prstClr>
            </a:outerShdw>
          </a:effectLst>
        </p:spPr>
      </p:pic>
      <p:pic>
        <p:nvPicPr>
          <p:cNvPr id="22" name="Picture 21"/>
          <p:cNvPicPr>
            <a:picLocks noChangeAspect="1"/>
          </p:cNvPicPr>
          <p:nvPr/>
        </p:nvPicPr>
        <p:blipFill>
          <a:blip r:embed="rId9"/>
          <a:stretch>
            <a:fillRect/>
          </a:stretch>
        </p:blipFill>
        <p:spPr>
          <a:xfrm>
            <a:off x="1650015" y="2995900"/>
            <a:ext cx="1992720" cy="1490400"/>
          </a:xfrm>
          <a:prstGeom prst="rect">
            <a:avLst/>
          </a:prstGeom>
          <a:ln>
            <a:solidFill>
              <a:schemeClr val="bg1">
                <a:lumMod val="95000"/>
              </a:schemeClr>
            </a:solidFill>
          </a:ln>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644377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F54"/>
        </a:solidFill>
        <a:effectLst/>
      </p:bgPr>
    </p:bg>
    <p:spTree>
      <p:nvGrpSpPr>
        <p:cNvPr id="1" name=""/>
        <p:cNvGrpSpPr/>
        <p:nvPr/>
      </p:nvGrpSpPr>
      <p:grpSpPr>
        <a:xfrm>
          <a:off x="0" y="0"/>
          <a:ext cx="0" cy="0"/>
          <a:chOff x="0" y="0"/>
          <a:chExt cx="0" cy="0"/>
        </a:xfrm>
      </p:grpSpPr>
      <p:sp>
        <p:nvSpPr>
          <p:cNvPr id="7" name="TextBox 6"/>
          <p:cNvSpPr txBox="1"/>
          <p:nvPr/>
        </p:nvSpPr>
        <p:spPr>
          <a:xfrm>
            <a:off x="1856720" y="1448282"/>
            <a:ext cx="6420345" cy="584775"/>
          </a:xfrm>
          <a:prstGeom prst="rect">
            <a:avLst/>
          </a:prstGeom>
        </p:spPr>
        <p:txBody>
          <a:bodyPr wrap="square" rtlCol="0">
            <a:spAutoFit/>
          </a:bodyPr>
          <a:lstStyle/>
          <a:p>
            <a:r>
              <a:rPr lang="en-CA" sz="1600" b="1" dirty="0">
                <a:solidFill>
                  <a:schemeClr val="bg1"/>
                </a:solidFill>
              </a:rPr>
              <a:t>Default to action. </a:t>
            </a:r>
            <a:r>
              <a:rPr lang="en-CA" sz="1600" b="1" dirty="0" smtClean="0">
                <a:solidFill>
                  <a:schemeClr val="bg1"/>
                </a:solidFill>
              </a:rPr>
              <a:t>It </a:t>
            </a:r>
            <a:r>
              <a:rPr lang="en-CA" sz="1600" b="1" dirty="0">
                <a:solidFill>
                  <a:schemeClr val="bg1"/>
                </a:solidFill>
              </a:rPr>
              <a:t>is naïve </a:t>
            </a:r>
            <a:r>
              <a:rPr lang="en-CA" sz="1600" b="1" dirty="0" smtClean="0">
                <a:solidFill>
                  <a:schemeClr val="bg1"/>
                </a:solidFill>
              </a:rPr>
              <a:t>to </a:t>
            </a:r>
            <a:r>
              <a:rPr lang="en-CA" sz="1600" b="1" dirty="0">
                <a:solidFill>
                  <a:schemeClr val="bg1"/>
                </a:solidFill>
              </a:rPr>
              <a:t>assume you won’t be </a:t>
            </a:r>
            <a:r>
              <a:rPr lang="en-CA" sz="1600" b="1" dirty="0" smtClean="0">
                <a:solidFill>
                  <a:schemeClr val="bg1"/>
                </a:solidFill>
              </a:rPr>
              <a:t>affected, reckless </a:t>
            </a:r>
            <a:r>
              <a:rPr lang="en-CA" sz="1600" b="1" dirty="0">
                <a:solidFill>
                  <a:schemeClr val="bg1"/>
                </a:solidFill>
              </a:rPr>
              <a:t>to think you’ll always have enough time to </a:t>
            </a:r>
            <a:r>
              <a:rPr lang="en-CA" sz="1600" b="1" dirty="0" smtClean="0">
                <a:solidFill>
                  <a:schemeClr val="bg1"/>
                </a:solidFill>
              </a:rPr>
              <a:t>react. </a:t>
            </a:r>
            <a:endParaRPr lang="en-CA" sz="1600" b="1" dirty="0">
              <a:solidFill>
                <a:schemeClr val="bg1"/>
              </a:solidFill>
            </a:endParaRPr>
          </a:p>
        </p:txBody>
      </p:sp>
      <p:sp>
        <p:nvSpPr>
          <p:cNvPr id="2" name="TextBox 1"/>
          <p:cNvSpPr txBox="1"/>
          <p:nvPr/>
        </p:nvSpPr>
        <p:spPr>
          <a:xfrm>
            <a:off x="1058973" y="2093840"/>
            <a:ext cx="7322230" cy="3667671"/>
          </a:xfrm>
          <a:prstGeom prst="rect">
            <a:avLst/>
          </a:prstGeom>
        </p:spPr>
        <p:txBody>
          <a:bodyPr wrap="square" rtlCol="0">
            <a:spAutoFit/>
          </a:bodyPr>
          <a:lstStyle/>
          <a:p>
            <a:pPr>
              <a:spcAft>
                <a:spcPts val="600"/>
              </a:spcAft>
            </a:pPr>
            <a:r>
              <a:rPr lang="en-CA" sz="1600" i="1" dirty="0">
                <a:solidFill>
                  <a:schemeClr val="bg1"/>
                </a:solidFill>
                <a:effectLst>
                  <a:outerShdw blurRad="38100" dist="38100" dir="2700000" algn="tl">
                    <a:srgbClr val="000000">
                      <a:alpha val="43137"/>
                    </a:srgbClr>
                  </a:outerShdw>
                </a:effectLst>
              </a:rPr>
              <a:t>Technology disrupts – always. </a:t>
            </a:r>
            <a:r>
              <a:rPr lang="en-CA" sz="1600" i="1" dirty="0" smtClean="0">
                <a:solidFill>
                  <a:schemeClr val="bg1"/>
                </a:solidFill>
                <a:effectLst>
                  <a:outerShdw blurRad="38100" dist="38100" dir="2700000" algn="tl">
                    <a:srgbClr val="000000">
                      <a:alpha val="43137"/>
                    </a:srgbClr>
                  </a:outerShdw>
                </a:effectLst>
              </a:rPr>
              <a:t>Treated </a:t>
            </a:r>
            <a:r>
              <a:rPr lang="en-CA" sz="1600" i="1" dirty="0">
                <a:solidFill>
                  <a:schemeClr val="bg1"/>
                </a:solidFill>
                <a:effectLst>
                  <a:outerShdw blurRad="38100" dist="38100" dir="2700000" algn="tl">
                    <a:srgbClr val="000000">
                      <a:alpha val="43137"/>
                    </a:srgbClr>
                  </a:outerShdw>
                </a:effectLst>
              </a:rPr>
              <a:t>passively, this is </a:t>
            </a:r>
            <a:r>
              <a:rPr lang="en-CA" sz="1600" i="1" dirty="0" smtClean="0">
                <a:solidFill>
                  <a:schemeClr val="bg1"/>
                </a:solidFill>
                <a:effectLst>
                  <a:outerShdw blurRad="38100" dist="38100" dir="2700000" algn="tl">
                    <a:srgbClr val="000000">
                      <a:alpha val="43137"/>
                    </a:srgbClr>
                  </a:outerShdw>
                </a:effectLst>
              </a:rPr>
              <a:t>a </a:t>
            </a:r>
            <a:r>
              <a:rPr lang="en-CA" sz="1600" i="1" dirty="0">
                <a:solidFill>
                  <a:schemeClr val="bg1"/>
                </a:solidFill>
                <a:effectLst>
                  <a:outerShdw blurRad="38100" dist="38100" dir="2700000" algn="tl">
                    <a:srgbClr val="000000">
                      <a:alpha val="43137"/>
                    </a:srgbClr>
                  </a:outerShdw>
                </a:effectLst>
              </a:rPr>
              <a:t>threat to your business. Actively, this threat turns into an opportunity that can be exploited and capitalized on. Systematize this process. </a:t>
            </a:r>
            <a:r>
              <a:rPr lang="en-CA" sz="1600" i="1" dirty="0" smtClean="0">
                <a:solidFill>
                  <a:schemeClr val="bg1"/>
                </a:solidFill>
                <a:effectLst>
                  <a:outerShdw blurRad="38100" dist="38100" dir="2700000" algn="tl">
                    <a:srgbClr val="000000">
                      <a:alpha val="43137"/>
                    </a:srgbClr>
                  </a:outerShdw>
                </a:effectLst>
              </a:rPr>
              <a:t>It </a:t>
            </a:r>
            <a:r>
              <a:rPr lang="en-CA" sz="1600" i="1" dirty="0">
                <a:solidFill>
                  <a:schemeClr val="bg1"/>
                </a:solidFill>
                <a:effectLst>
                  <a:outerShdw blurRad="38100" dist="38100" dir="2700000" algn="tl">
                    <a:srgbClr val="000000">
                      <a:alpha val="43137"/>
                    </a:srgbClr>
                  </a:outerShdw>
                </a:effectLst>
              </a:rPr>
              <a:t>will cost you time and it will cost you </a:t>
            </a:r>
            <a:r>
              <a:rPr lang="en-CA" sz="1600" i="1" dirty="0" smtClean="0">
                <a:solidFill>
                  <a:schemeClr val="bg1"/>
                </a:solidFill>
                <a:effectLst>
                  <a:outerShdw blurRad="38100" dist="38100" dir="2700000" algn="tl">
                    <a:srgbClr val="000000">
                      <a:alpha val="43137"/>
                    </a:srgbClr>
                  </a:outerShdw>
                </a:effectLst>
              </a:rPr>
              <a:t>money – and </a:t>
            </a:r>
            <a:r>
              <a:rPr lang="en-CA" sz="1600" i="1" dirty="0">
                <a:solidFill>
                  <a:schemeClr val="bg1"/>
                </a:solidFill>
                <a:effectLst>
                  <a:outerShdw blurRad="38100" dist="38100" dir="2700000" algn="tl">
                    <a:srgbClr val="000000">
                      <a:alpha val="43137"/>
                    </a:srgbClr>
                  </a:outerShdw>
                </a:effectLst>
              </a:rPr>
              <a:t>it is absolutely vital to your success</a:t>
            </a:r>
            <a:r>
              <a:rPr lang="en-CA" sz="1600" i="1" dirty="0" smtClean="0">
                <a:solidFill>
                  <a:schemeClr val="bg1"/>
                </a:solidFill>
                <a:effectLst>
                  <a:outerShdw blurRad="38100" dist="38100" dir="2700000" algn="tl">
                    <a:srgbClr val="000000">
                      <a:alpha val="43137"/>
                    </a:srgbClr>
                  </a:outerShdw>
                </a:effectLst>
              </a:rPr>
              <a:t>.</a:t>
            </a:r>
            <a:endParaRPr lang="en-CA" sz="1600" dirty="0">
              <a:solidFill>
                <a:schemeClr val="bg1"/>
              </a:solidFill>
              <a:effectLst>
                <a:outerShdw blurRad="38100" dist="38100" dir="2700000" algn="tl">
                  <a:srgbClr val="000000">
                    <a:alpha val="43137"/>
                  </a:srgbClr>
                </a:outerShdw>
              </a:effectLst>
            </a:endParaRPr>
          </a:p>
          <a:p>
            <a:pPr>
              <a:spcAft>
                <a:spcPts val="600"/>
              </a:spcAft>
            </a:pPr>
            <a:r>
              <a:rPr lang="en-CA" sz="1600" i="1" dirty="0">
                <a:solidFill>
                  <a:schemeClr val="bg1"/>
                </a:solidFill>
                <a:effectLst>
                  <a:outerShdw blurRad="38100" dist="38100" dir="2700000" algn="tl">
                    <a:srgbClr val="000000">
                      <a:alpha val="43137"/>
                    </a:srgbClr>
                  </a:outerShdw>
                </a:effectLst>
              </a:rPr>
              <a:t>The future predicted 10 years ago bears only a superficial resemblance to our current </a:t>
            </a:r>
            <a:r>
              <a:rPr lang="en-CA" sz="1600" i="1" dirty="0" smtClean="0">
                <a:solidFill>
                  <a:schemeClr val="bg1"/>
                </a:solidFill>
                <a:effectLst>
                  <a:outerShdw blurRad="38100" dist="38100" dir="2700000" algn="tl">
                    <a:srgbClr val="000000">
                      <a:alpha val="43137"/>
                    </a:srgbClr>
                  </a:outerShdw>
                </a:effectLst>
              </a:rPr>
              <a:t>reality. </a:t>
            </a:r>
            <a:r>
              <a:rPr lang="en-CA" sz="1600" i="1" dirty="0">
                <a:solidFill>
                  <a:schemeClr val="bg1"/>
                </a:solidFill>
                <a:effectLst>
                  <a:outerShdw blurRad="38100" dist="38100" dir="2700000" algn="tl">
                    <a:srgbClr val="000000">
                      <a:alpha val="43137"/>
                    </a:srgbClr>
                  </a:outerShdw>
                </a:effectLst>
              </a:rPr>
              <a:t>No individual leader was clairvoyant enough to see </a:t>
            </a:r>
            <a:r>
              <a:rPr lang="en-CA" sz="1600" i="1" dirty="0" smtClean="0">
                <a:solidFill>
                  <a:schemeClr val="bg1"/>
                </a:solidFill>
                <a:effectLst>
                  <a:outerShdw blurRad="38100" dist="38100" dir="2700000" algn="tl">
                    <a:srgbClr val="000000">
                      <a:alpha val="43137"/>
                    </a:srgbClr>
                  </a:outerShdw>
                </a:effectLst>
              </a:rPr>
              <a:t>all </a:t>
            </a:r>
            <a:r>
              <a:rPr lang="en-CA" sz="1600" i="1" dirty="0">
                <a:solidFill>
                  <a:schemeClr val="bg1"/>
                </a:solidFill>
                <a:effectLst>
                  <a:outerShdw blurRad="38100" dist="38100" dir="2700000" algn="tl">
                    <a:srgbClr val="000000">
                      <a:alpha val="43137"/>
                    </a:srgbClr>
                  </a:outerShdw>
                </a:effectLst>
              </a:rPr>
              <a:t>the possible disruptors or divine their impact on our daily business affairs. Companies </a:t>
            </a:r>
            <a:r>
              <a:rPr lang="en-CA" sz="1600" i="1" dirty="0" smtClean="0">
                <a:solidFill>
                  <a:schemeClr val="bg1"/>
                </a:solidFill>
                <a:effectLst>
                  <a:outerShdw blurRad="38100" dist="38100" dir="2700000" algn="tl">
                    <a:srgbClr val="000000">
                      <a:alpha val="43137"/>
                    </a:srgbClr>
                  </a:outerShdw>
                </a:effectLst>
              </a:rPr>
              <a:t>that </a:t>
            </a:r>
            <a:r>
              <a:rPr lang="en-CA" sz="1600" i="1" dirty="0">
                <a:solidFill>
                  <a:schemeClr val="bg1"/>
                </a:solidFill>
                <a:effectLst>
                  <a:outerShdw blurRad="38100" dist="38100" dir="2700000" algn="tl">
                    <a:srgbClr val="000000">
                      <a:alpha val="43137"/>
                    </a:srgbClr>
                  </a:outerShdw>
                </a:effectLst>
              </a:rPr>
              <a:t>intend to lead must develop a </a:t>
            </a:r>
            <a:r>
              <a:rPr lang="en-CA" sz="1600" i="1" dirty="0" smtClean="0">
                <a:solidFill>
                  <a:schemeClr val="bg1"/>
                </a:solidFill>
                <a:effectLst>
                  <a:outerShdw blurRad="38100" dist="38100" dir="2700000" algn="tl">
                    <a:srgbClr val="000000">
                      <a:alpha val="43137"/>
                    </a:srgbClr>
                  </a:outerShdw>
                </a:effectLst>
              </a:rPr>
              <a:t>discipline </a:t>
            </a:r>
            <a:r>
              <a:rPr lang="en-CA" sz="1600" i="1" dirty="0">
                <a:solidFill>
                  <a:schemeClr val="bg1"/>
                </a:solidFill>
                <a:effectLst>
                  <a:outerShdw blurRad="38100" dist="38100" dir="2700000" algn="tl">
                    <a:srgbClr val="000000">
                      <a:alpha val="43137"/>
                    </a:srgbClr>
                  </a:outerShdw>
                </a:effectLst>
              </a:rPr>
              <a:t>today,</a:t>
            </a:r>
            <a:r>
              <a:rPr lang="en-CA" sz="1600" i="1" dirty="0">
                <a:solidFill>
                  <a:schemeClr val="bg1"/>
                </a:solidFill>
              </a:rPr>
              <a:t> </a:t>
            </a:r>
            <a:r>
              <a:rPr lang="en-CA" sz="1600" i="1" dirty="0" smtClean="0">
                <a:solidFill>
                  <a:schemeClr val="bg1"/>
                </a:solidFill>
                <a:effectLst>
                  <a:outerShdw blurRad="38100" dist="38100" dir="2700000" algn="tl">
                    <a:srgbClr val="000000">
                      <a:alpha val="43137"/>
                    </a:srgbClr>
                  </a:outerShdw>
                </a:effectLst>
              </a:rPr>
              <a:t>to </a:t>
            </a:r>
            <a:r>
              <a:rPr lang="en-CA" sz="1600" i="1" dirty="0">
                <a:solidFill>
                  <a:schemeClr val="bg1"/>
                </a:solidFill>
                <a:effectLst>
                  <a:outerShdw blurRad="38100" dist="38100" dir="2700000" algn="tl">
                    <a:srgbClr val="000000">
                      <a:alpha val="43137"/>
                    </a:srgbClr>
                  </a:outerShdw>
                </a:effectLst>
              </a:rPr>
              <a:t>reap the benefits </a:t>
            </a:r>
            <a:r>
              <a:rPr lang="en-CA" sz="1600" i="1" dirty="0" smtClean="0">
                <a:solidFill>
                  <a:schemeClr val="bg1"/>
                </a:solidFill>
                <a:effectLst>
                  <a:outerShdw blurRad="38100" dist="38100" dir="2700000" algn="tl">
                    <a:srgbClr val="000000">
                      <a:alpha val="43137"/>
                    </a:srgbClr>
                  </a:outerShdw>
                </a:effectLst>
              </a:rPr>
              <a:t>tomorrow.</a:t>
            </a:r>
            <a:endParaRPr lang="en-CA" sz="1600" dirty="0">
              <a:solidFill>
                <a:schemeClr val="bg1"/>
              </a:solidFill>
              <a:effectLst>
                <a:outerShdw blurRad="38100" dist="38100" dir="2700000" algn="tl">
                  <a:srgbClr val="000000">
                    <a:alpha val="43137"/>
                  </a:srgbClr>
                </a:outerShdw>
              </a:effectLst>
            </a:endParaRPr>
          </a:p>
          <a:p>
            <a:pPr>
              <a:spcAft>
                <a:spcPts val="600"/>
              </a:spcAft>
            </a:pPr>
            <a:r>
              <a:rPr lang="en-CA" sz="1600" i="1" dirty="0">
                <a:solidFill>
                  <a:schemeClr val="bg1"/>
                </a:solidFill>
                <a:effectLst>
                  <a:outerShdw blurRad="38100" dist="38100" dir="2700000" algn="tl">
                    <a:srgbClr val="000000">
                      <a:alpha val="43137"/>
                    </a:srgbClr>
                  </a:outerShdw>
                </a:effectLst>
              </a:rPr>
              <a:t>The Info-Tech crystal ball is not magic; it is a rigorous, repeatable process that allows a glimpse of possible futures. Substitute knee-jerk </a:t>
            </a:r>
            <a:r>
              <a:rPr lang="en-CA" sz="1600" i="1" dirty="0" smtClean="0">
                <a:solidFill>
                  <a:schemeClr val="bg1"/>
                </a:solidFill>
                <a:effectLst>
                  <a:outerShdw blurRad="38100" dist="38100" dir="2700000" algn="tl">
                    <a:srgbClr val="000000">
                      <a:alpha val="43137"/>
                    </a:srgbClr>
                  </a:outerShdw>
                </a:effectLst>
              </a:rPr>
              <a:t>reaction – </a:t>
            </a:r>
            <a:r>
              <a:rPr lang="en-CA" sz="1600" i="1" dirty="0">
                <a:solidFill>
                  <a:schemeClr val="bg1"/>
                </a:solidFill>
                <a:effectLst>
                  <a:outerShdw blurRad="38100" dist="38100" dir="2700000" algn="tl">
                    <a:srgbClr val="000000">
                      <a:alpha val="43137"/>
                    </a:srgbClr>
                  </a:outerShdw>
                </a:effectLst>
              </a:rPr>
              <a:t>informed only </a:t>
            </a:r>
            <a:r>
              <a:rPr lang="en-CA" sz="1600" i="1" dirty="0" smtClean="0">
                <a:solidFill>
                  <a:schemeClr val="bg1"/>
                </a:solidFill>
                <a:effectLst>
                  <a:outerShdw blurRad="38100" dist="38100" dir="2700000" algn="tl">
                    <a:srgbClr val="000000">
                      <a:alpha val="43137"/>
                    </a:srgbClr>
                  </a:outerShdw>
                </a:effectLst>
              </a:rPr>
              <a:t>by </a:t>
            </a:r>
            <a:r>
              <a:rPr lang="en-CA" sz="1600" i="1" dirty="0">
                <a:solidFill>
                  <a:schemeClr val="bg1"/>
                </a:solidFill>
                <a:effectLst>
                  <a:outerShdw blurRad="38100" dist="38100" dir="2700000" algn="tl">
                    <a:srgbClr val="000000">
                      <a:alpha val="43137"/>
                    </a:srgbClr>
                  </a:outerShdw>
                </a:effectLst>
              </a:rPr>
              <a:t>isolated IT staff guess </a:t>
            </a:r>
            <a:r>
              <a:rPr lang="en-CA" sz="1600" i="1" dirty="0" smtClean="0">
                <a:solidFill>
                  <a:schemeClr val="bg1"/>
                </a:solidFill>
                <a:effectLst>
                  <a:outerShdw blurRad="38100" dist="38100" dir="2700000" algn="tl">
                    <a:srgbClr val="000000">
                      <a:alpha val="43137"/>
                    </a:srgbClr>
                  </a:outerShdw>
                </a:effectLst>
              </a:rPr>
              <a:t>work – </a:t>
            </a:r>
            <a:r>
              <a:rPr lang="en-CA" sz="1600" i="1" dirty="0">
                <a:solidFill>
                  <a:schemeClr val="bg1"/>
                </a:solidFill>
                <a:effectLst>
                  <a:outerShdw blurRad="38100" dist="38100" dir="2700000" algn="tl">
                    <a:srgbClr val="000000">
                      <a:alpha val="43137"/>
                    </a:srgbClr>
                  </a:outerShdw>
                </a:effectLst>
              </a:rPr>
              <a:t>with a contextualized, iterative, </a:t>
            </a:r>
            <a:r>
              <a:rPr lang="en-CA" sz="1600" i="1" dirty="0" smtClean="0">
                <a:solidFill>
                  <a:schemeClr val="bg1"/>
                </a:solidFill>
                <a:effectLst>
                  <a:outerShdw blurRad="38100" dist="38100" dir="2700000" algn="tl">
                    <a:srgbClr val="000000">
                      <a:alpha val="43137"/>
                    </a:srgbClr>
                  </a:outerShdw>
                </a:effectLst>
              </a:rPr>
              <a:t>data-driven </a:t>
            </a:r>
            <a:r>
              <a:rPr lang="en-CA" sz="1600" i="1" dirty="0">
                <a:solidFill>
                  <a:schemeClr val="bg1"/>
                </a:solidFill>
                <a:effectLst>
                  <a:outerShdw blurRad="38100" dist="38100" dir="2700000" algn="tl">
                    <a:srgbClr val="000000">
                      <a:alpha val="43137"/>
                    </a:srgbClr>
                  </a:outerShdw>
                </a:effectLst>
              </a:rPr>
              <a:t>analysis of technology trends to ensure that your business survives and thrives in the disrupted future.</a:t>
            </a:r>
            <a:endParaRPr lang="en-CA" sz="1600" b="1" i="1" dirty="0">
              <a:solidFill>
                <a:schemeClr val="bg1"/>
              </a:solidFill>
            </a:endParaRPr>
          </a:p>
        </p:txBody>
      </p:sp>
      <p:sp>
        <p:nvSpPr>
          <p:cNvPr id="3" name="TextBox 2"/>
          <p:cNvSpPr txBox="1"/>
          <p:nvPr/>
        </p:nvSpPr>
        <p:spPr>
          <a:xfrm>
            <a:off x="3920286" y="5663084"/>
            <a:ext cx="4460917" cy="738664"/>
          </a:xfrm>
          <a:prstGeom prst="rect">
            <a:avLst/>
          </a:prstGeom>
        </p:spPr>
        <p:txBody>
          <a:bodyPr wrap="square" rtlCol="0">
            <a:spAutoFit/>
          </a:bodyPr>
          <a:lstStyle/>
          <a:p>
            <a:pPr algn="r"/>
            <a:r>
              <a:rPr lang="en-CA" sz="1400" b="1" i="1" dirty="0" smtClean="0">
                <a:solidFill>
                  <a:schemeClr val="bg1"/>
                </a:solidFill>
              </a:rPr>
              <a:t>John Annand, </a:t>
            </a:r>
          </a:p>
          <a:p>
            <a:pPr algn="r"/>
            <a:r>
              <a:rPr lang="en-CA" sz="1400" i="1" dirty="0" smtClean="0">
                <a:solidFill>
                  <a:schemeClr val="bg1"/>
                </a:solidFill>
              </a:rPr>
              <a:t>Senior Manager, Infrastructure Practice </a:t>
            </a:r>
            <a:br>
              <a:rPr lang="en-CA" sz="1400" i="1" dirty="0" smtClean="0">
                <a:solidFill>
                  <a:schemeClr val="bg1"/>
                </a:solidFill>
              </a:rPr>
            </a:br>
            <a:r>
              <a:rPr lang="en-CA" sz="1400" i="1" dirty="0" smtClean="0">
                <a:solidFill>
                  <a:schemeClr val="bg1"/>
                </a:solidFill>
              </a:rPr>
              <a:t>Info-Tech Research Group</a:t>
            </a:r>
          </a:p>
        </p:txBody>
      </p:sp>
      <p:pic>
        <p:nvPicPr>
          <p:cNvPr id="8" name="Picture 104"/>
          <p:cNvPicPr>
            <a:picLocks noChangeAspect="1"/>
          </p:cNvPicPr>
          <p:nvPr/>
        </p:nvPicPr>
        <p:blipFill rotWithShape="1">
          <a:blip r:embed="rId2" cstate="email">
            <a:extLst>
              <a:ext uri="{28A0092B-C50C-407E-A947-70E740481C1C}">
                <a14:useLocalDpi xmlns:a14="http://schemas.microsoft.com/office/drawing/2010/main"/>
              </a:ext>
            </a:extLst>
          </a:blip>
          <a:srcRect l="34768" t="21801" r="35751" b="57796"/>
          <a:stretch/>
        </p:blipFill>
        <p:spPr>
          <a:xfrm>
            <a:off x="460905" y="1985658"/>
            <a:ext cx="598068" cy="528294"/>
          </a:xfrm>
          <a:prstGeom prst="rect">
            <a:avLst/>
          </a:prstGeom>
        </p:spPr>
      </p:pic>
      <p:sp>
        <p:nvSpPr>
          <p:cNvPr id="10" name="Rectangle 9"/>
          <p:cNvSpPr/>
          <p:nvPr/>
        </p:nvSpPr>
        <p:spPr>
          <a:xfrm>
            <a:off x="1" y="356594"/>
            <a:ext cx="9144000" cy="109700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404000" rtlCol="0" anchor="ctr"/>
          <a:lstStyle/>
          <a:p>
            <a:pPr marL="533400"/>
            <a:r>
              <a:rPr lang="en-CA" sz="4000" b="1" dirty="0">
                <a:solidFill>
                  <a:schemeClr val="bg1"/>
                </a:solidFill>
              </a:rPr>
              <a:t>ANALYST PERSPECTIVE </a:t>
            </a:r>
          </a:p>
        </p:txBody>
      </p:sp>
      <p:pic>
        <p:nvPicPr>
          <p:cNvPr id="11" name="Picture 10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0286" y="5435582"/>
            <a:ext cx="619651" cy="4573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702" y="230407"/>
            <a:ext cx="1379161" cy="1379161"/>
          </a:xfrm>
          <a:prstGeom prst="rect">
            <a:avLst/>
          </a:prstGeom>
          <a:ln w="38100">
            <a:solidFill>
              <a:srgbClr val="FFFFFF"/>
            </a:solidFill>
          </a:ln>
        </p:spPr>
      </p:pic>
    </p:spTree>
    <p:extLst>
      <p:ext uri="{BB962C8B-B14F-4D97-AF65-F5344CB8AC3E}">
        <p14:creationId xmlns:p14="http://schemas.microsoft.com/office/powerpoint/2010/main" val="3754672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Info-Tech offers various levels of support to best suit your needs</a:t>
            </a:r>
          </a:p>
        </p:txBody>
      </p:sp>
      <p:sp>
        <p:nvSpPr>
          <p:cNvPr id="28" name="Rounded Rectangle 32"/>
          <p:cNvSpPr/>
          <p:nvPr/>
        </p:nvSpPr>
        <p:spPr>
          <a:xfrm>
            <a:off x="4759870" y="1513326"/>
            <a:ext cx="4051318" cy="3577758"/>
          </a:xfrm>
          <a:prstGeom prst="roundRect">
            <a:avLst>
              <a:gd name="adj" fmla="val 5611"/>
            </a:avLst>
          </a:prstGeom>
          <a:solidFill>
            <a:srgbClr val="2B9E36">
              <a:lumMod val="20000"/>
              <a:lumOff val="80000"/>
              <a:alpha val="90000"/>
            </a:srgbClr>
          </a:solidFill>
          <a:ln w="2540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29" name="Rounded Rectangle 33"/>
          <p:cNvSpPr/>
          <p:nvPr/>
        </p:nvSpPr>
        <p:spPr>
          <a:xfrm>
            <a:off x="371737" y="1513326"/>
            <a:ext cx="4051318" cy="3577758"/>
          </a:xfrm>
          <a:prstGeom prst="roundRect">
            <a:avLst>
              <a:gd name="adj" fmla="val 5611"/>
            </a:avLst>
          </a:prstGeom>
          <a:solidFill>
            <a:srgbClr val="FFFFFF">
              <a:lumMod val="95000"/>
              <a:alpha val="90000"/>
            </a:srgbClr>
          </a:solidFill>
          <a:ln w="2540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30" name="Rectangle 34"/>
          <p:cNvSpPr/>
          <p:nvPr/>
        </p:nvSpPr>
        <p:spPr>
          <a:xfrm>
            <a:off x="0" y="5470935"/>
            <a:ext cx="9144000" cy="1064160"/>
          </a:xfrm>
          <a:prstGeom prst="rect">
            <a:avLst/>
          </a:prstGeom>
          <a:solidFill>
            <a:srgbClr val="FFFFFF">
              <a:lumMod val="95000"/>
              <a:alpha val="9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cxnSp>
        <p:nvCxnSpPr>
          <p:cNvPr id="31" name="Straight Arrow Connector 35"/>
          <p:cNvCxnSpPr>
            <a:stCxn id="43" idx="2"/>
          </p:cNvCxnSpPr>
          <p:nvPr/>
        </p:nvCxnSpPr>
        <p:spPr>
          <a:xfrm flipV="1">
            <a:off x="1710267" y="2920539"/>
            <a:ext cx="6895479" cy="705923"/>
          </a:xfrm>
          <a:prstGeom prst="straightConnector1">
            <a:avLst/>
          </a:prstGeom>
          <a:noFill/>
          <a:ln w="38100" cap="flat" cmpd="sng" algn="ctr">
            <a:solidFill>
              <a:srgbClr val="FFFFFF">
                <a:lumMod val="85000"/>
              </a:srgbClr>
            </a:solidFill>
            <a:prstDash val="sysDot"/>
            <a:tailEnd type="triangle" w="lg" len="med"/>
          </a:ln>
          <a:effectLst/>
        </p:spPr>
      </p:cxnSp>
      <p:grpSp>
        <p:nvGrpSpPr>
          <p:cNvPr id="32" name="Group 37"/>
          <p:cNvGrpSpPr/>
          <p:nvPr/>
        </p:nvGrpSpPr>
        <p:grpSpPr>
          <a:xfrm>
            <a:off x="6985746" y="2025295"/>
            <a:ext cx="1636677" cy="2763778"/>
            <a:chOff x="6637354" y="1574599"/>
            <a:chExt cx="1636677" cy="2763778"/>
          </a:xfrm>
        </p:grpSpPr>
        <p:sp>
          <p:nvSpPr>
            <p:cNvPr id="33" name="Oval 38"/>
            <p:cNvSpPr/>
            <p:nvPr/>
          </p:nvSpPr>
          <p:spPr>
            <a:xfrm>
              <a:off x="7103277" y="2114599"/>
              <a:ext cx="711200" cy="711200"/>
            </a:xfrm>
            <a:prstGeom prst="ellipse">
              <a:avLst/>
            </a:prstGeom>
            <a:solidFill>
              <a:srgbClr val="497EA9"/>
            </a:solidFill>
            <a:ln w="25400" cap="flat" cmpd="sng" algn="ctr">
              <a:noFill/>
              <a:prstDash val="solid"/>
            </a:ln>
            <a:effectLst>
              <a:outerShdw blurRad="25400" dist="254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34" name="TextBox 39"/>
            <p:cNvSpPr txBox="1"/>
            <p:nvPr/>
          </p:nvSpPr>
          <p:spPr>
            <a:xfrm>
              <a:off x="6654031" y="1574599"/>
              <a:ext cx="1620000" cy="540000"/>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rgbClr val="497EA9"/>
                  </a:solidFill>
                  <a:effectLst/>
                  <a:uLnTx/>
                  <a:uFillTx/>
                </a:rPr>
                <a:t>Consulting</a:t>
              </a:r>
            </a:p>
          </p:txBody>
        </p:sp>
        <p:sp>
          <p:nvSpPr>
            <p:cNvPr id="35" name="TextBox 40"/>
            <p:cNvSpPr txBox="1"/>
            <p:nvPr/>
          </p:nvSpPr>
          <p:spPr>
            <a:xfrm>
              <a:off x="6637354" y="2898377"/>
              <a:ext cx="1620000" cy="1440000"/>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smtClean="0">
                  <a:ln>
                    <a:noFill/>
                  </a:ln>
                  <a:solidFill>
                    <a:srgbClr val="29475F"/>
                  </a:solidFill>
                  <a:effectLst/>
                  <a:uLnTx/>
                  <a:uFillTx/>
                </a:rPr>
                <a:t>“Our team does not have the time or the knowledge to take this project on. We need assistance through the entirety of this project.”</a:t>
              </a:r>
            </a:p>
          </p:txBody>
        </p:sp>
        <p:pic>
          <p:nvPicPr>
            <p:cNvPr id="36" name="Picture 4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890" y="2321902"/>
              <a:ext cx="336908" cy="336908"/>
            </a:xfrm>
            <a:prstGeom prst="rect">
              <a:avLst/>
            </a:prstGeom>
            <a:noFill/>
          </p:spPr>
        </p:pic>
      </p:grpSp>
      <p:grpSp>
        <p:nvGrpSpPr>
          <p:cNvPr id="37" name="Group 43"/>
          <p:cNvGrpSpPr/>
          <p:nvPr/>
        </p:nvGrpSpPr>
        <p:grpSpPr>
          <a:xfrm>
            <a:off x="2345378" y="1877373"/>
            <a:ext cx="2129440" cy="2937609"/>
            <a:chOff x="2807522" y="2074912"/>
            <a:chExt cx="2129440" cy="2937609"/>
          </a:xfrm>
        </p:grpSpPr>
        <p:sp>
          <p:nvSpPr>
            <p:cNvPr id="38" name="Oval 44"/>
            <p:cNvSpPr/>
            <p:nvPr/>
          </p:nvSpPr>
          <p:spPr>
            <a:xfrm>
              <a:off x="3507029" y="2759255"/>
              <a:ext cx="711200" cy="711200"/>
            </a:xfrm>
            <a:prstGeom prst="ellipse">
              <a:avLst/>
            </a:prstGeom>
            <a:solidFill>
              <a:srgbClr val="365D7E"/>
            </a:solidFill>
            <a:ln w="25400" cap="flat" cmpd="sng" algn="ctr">
              <a:noFill/>
              <a:prstDash val="solid"/>
            </a:ln>
            <a:effectLst>
              <a:outerShdw blurRad="25400" dist="254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39" name="TextBox 45"/>
            <p:cNvSpPr txBox="1"/>
            <p:nvPr/>
          </p:nvSpPr>
          <p:spPr>
            <a:xfrm>
              <a:off x="2807522" y="2074912"/>
              <a:ext cx="2129440" cy="540000"/>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1" i="0" u="none" strike="noStrike" kern="0" cap="none" spc="0" normalizeH="0" baseline="0" noProof="0" dirty="0" smtClean="0">
                  <a:ln>
                    <a:noFill/>
                  </a:ln>
                  <a:solidFill>
                    <a:srgbClr val="365D7E"/>
                  </a:solidFill>
                  <a:effectLst/>
                  <a:uLnTx/>
                  <a:uFillTx/>
                </a:rPr>
                <a:t>Guided Implementation</a:t>
              </a:r>
            </a:p>
          </p:txBody>
        </p:sp>
        <p:sp>
          <p:nvSpPr>
            <p:cNvPr id="40" name="TextBox 47"/>
            <p:cNvSpPr txBox="1"/>
            <p:nvPr/>
          </p:nvSpPr>
          <p:spPr>
            <a:xfrm>
              <a:off x="3062242" y="3572521"/>
              <a:ext cx="1620000" cy="1440000"/>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smtClean="0">
                  <a:ln>
                    <a:noFill/>
                  </a:ln>
                  <a:solidFill>
                    <a:srgbClr val="29475F"/>
                  </a:solidFill>
                  <a:effectLst/>
                  <a:uLnTx/>
                  <a:uFillTx/>
                </a:rPr>
                <a:t>“Our team knows that we need to fix a process, but we need assistance to determine where to focus. Some check-ins along the way would help keep us on track.”</a:t>
              </a:r>
            </a:p>
          </p:txBody>
        </p:sp>
        <p:pic>
          <p:nvPicPr>
            <p:cNvPr id="41" name="Picture 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3563" y="2934823"/>
              <a:ext cx="337358" cy="337358"/>
            </a:xfrm>
            <a:prstGeom prst="rect">
              <a:avLst/>
            </a:prstGeom>
            <a:noFill/>
          </p:spPr>
        </p:pic>
      </p:grpSp>
      <p:grpSp>
        <p:nvGrpSpPr>
          <p:cNvPr id="42" name="Group 49"/>
          <p:cNvGrpSpPr/>
          <p:nvPr/>
        </p:nvGrpSpPr>
        <p:grpSpPr>
          <a:xfrm>
            <a:off x="377551" y="2025295"/>
            <a:ext cx="1628660" cy="2794213"/>
            <a:chOff x="1266026" y="2731218"/>
            <a:chExt cx="1628660" cy="2794213"/>
          </a:xfrm>
        </p:grpSpPr>
        <p:sp>
          <p:nvSpPr>
            <p:cNvPr id="43" name="Oval 50"/>
            <p:cNvSpPr/>
            <p:nvPr/>
          </p:nvSpPr>
          <p:spPr>
            <a:xfrm>
              <a:off x="1710267" y="3270862"/>
              <a:ext cx="711200" cy="711200"/>
            </a:xfrm>
            <a:prstGeom prst="ellipse">
              <a:avLst/>
            </a:prstGeom>
            <a:solidFill>
              <a:srgbClr val="29475F"/>
            </a:solidFill>
            <a:ln w="25400" cap="flat" cmpd="sng" algn="ctr">
              <a:noFill/>
              <a:prstDash val="solid"/>
            </a:ln>
            <a:effectLst>
              <a:outerShdw blurRad="25400" dist="254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44" name="TextBox 52"/>
            <p:cNvSpPr txBox="1"/>
            <p:nvPr/>
          </p:nvSpPr>
          <p:spPr>
            <a:xfrm>
              <a:off x="1266026" y="2731218"/>
              <a:ext cx="1620000" cy="540000"/>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rgbClr val="29475F"/>
                  </a:solidFill>
                  <a:effectLst/>
                  <a:uLnTx/>
                  <a:uFillTx/>
                </a:rPr>
                <a:t>DIY Toolkit</a:t>
              </a:r>
            </a:p>
          </p:txBody>
        </p:sp>
        <p:sp>
          <p:nvSpPr>
            <p:cNvPr id="45" name="TextBox 53"/>
            <p:cNvSpPr txBox="1"/>
            <p:nvPr/>
          </p:nvSpPr>
          <p:spPr>
            <a:xfrm>
              <a:off x="1274686" y="4085431"/>
              <a:ext cx="1620000" cy="1440000"/>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smtClean="0">
                  <a:ln>
                    <a:noFill/>
                  </a:ln>
                  <a:solidFill>
                    <a:srgbClr val="29475F"/>
                  </a:solidFill>
                  <a:effectLst/>
                  <a:uLnTx/>
                  <a:uFillTx/>
                </a:rPr>
                <a:t>“Our team has already made this critical project a priority, and we have the time and capability, but some guidance along the way would be helpful.”</a:t>
              </a:r>
            </a:p>
          </p:txBody>
        </p:sp>
        <p:pic>
          <p:nvPicPr>
            <p:cNvPr id="46" name="Picture 5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7010" y="3443543"/>
              <a:ext cx="295188" cy="337358"/>
            </a:xfrm>
            <a:prstGeom prst="rect">
              <a:avLst/>
            </a:prstGeom>
          </p:spPr>
        </p:pic>
      </p:grpSp>
      <p:grpSp>
        <p:nvGrpSpPr>
          <p:cNvPr id="47" name="Group 55"/>
          <p:cNvGrpSpPr/>
          <p:nvPr/>
        </p:nvGrpSpPr>
        <p:grpSpPr>
          <a:xfrm>
            <a:off x="5011414" y="2025295"/>
            <a:ext cx="1635165" cy="2795710"/>
            <a:chOff x="4834633" y="1938352"/>
            <a:chExt cx="1635165" cy="2795710"/>
          </a:xfrm>
        </p:grpSpPr>
        <p:sp>
          <p:nvSpPr>
            <p:cNvPr id="48" name="Oval 56"/>
            <p:cNvSpPr/>
            <p:nvPr/>
          </p:nvSpPr>
          <p:spPr>
            <a:xfrm>
              <a:off x="5292675" y="2492289"/>
              <a:ext cx="711200" cy="711200"/>
            </a:xfrm>
            <a:prstGeom prst="ellipse">
              <a:avLst/>
            </a:prstGeom>
            <a:solidFill>
              <a:srgbClr val="3F6D93"/>
            </a:solidFill>
            <a:ln w="25400" cap="flat" cmpd="sng" algn="ctr">
              <a:noFill/>
              <a:prstDash val="solid"/>
            </a:ln>
            <a:effectLst>
              <a:outerShdw blurRad="25400" dist="254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srgbClr val="FFFFFF"/>
                </a:solidFill>
                <a:effectLst/>
                <a:uLnTx/>
                <a:uFillTx/>
              </a:endParaRPr>
            </a:p>
          </p:txBody>
        </p:sp>
        <p:sp>
          <p:nvSpPr>
            <p:cNvPr id="49" name="TextBox 57"/>
            <p:cNvSpPr txBox="1"/>
            <p:nvPr/>
          </p:nvSpPr>
          <p:spPr>
            <a:xfrm>
              <a:off x="4834633" y="1938352"/>
              <a:ext cx="1620000" cy="540000"/>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rgbClr val="3F6D93"/>
                  </a:solidFill>
                  <a:effectLst/>
                  <a:uLnTx/>
                  <a:uFillTx/>
                </a:rPr>
                <a:t>Workshop</a:t>
              </a:r>
            </a:p>
          </p:txBody>
        </p:sp>
        <p:sp>
          <p:nvSpPr>
            <p:cNvPr id="50" name="TextBox 58"/>
            <p:cNvSpPr txBox="1"/>
            <p:nvPr/>
          </p:nvSpPr>
          <p:spPr>
            <a:xfrm>
              <a:off x="4849798" y="3294062"/>
              <a:ext cx="1620000" cy="1440000"/>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dirty="0" smtClean="0">
                  <a:ln>
                    <a:noFill/>
                  </a:ln>
                  <a:solidFill>
                    <a:srgbClr val="29475F"/>
                  </a:solidFill>
                  <a:effectLst/>
                  <a:uLnTx/>
                  <a:uFillTx/>
                </a:rPr>
                <a:t>“We need to hit the ground running and get this project kicked off immediately. Our team has the ability to take this over once we get a framework and strategy in place.”</a:t>
              </a:r>
            </a:p>
          </p:txBody>
        </p:sp>
        <p:pic>
          <p:nvPicPr>
            <p:cNvPr id="51"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3905" y="2727129"/>
              <a:ext cx="361456" cy="240970"/>
            </a:xfrm>
            <a:prstGeom prst="rect">
              <a:avLst/>
            </a:prstGeom>
            <a:noFill/>
          </p:spPr>
        </p:pic>
      </p:grpSp>
      <p:sp>
        <p:nvSpPr>
          <p:cNvPr id="52" name="Rectangle 60"/>
          <p:cNvSpPr/>
          <p:nvPr/>
        </p:nvSpPr>
        <p:spPr>
          <a:xfrm>
            <a:off x="906270" y="5734955"/>
            <a:ext cx="7290778" cy="33855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dirty="0" smtClean="0">
                <a:ln>
                  <a:noFill/>
                </a:ln>
                <a:solidFill>
                  <a:srgbClr val="29475F"/>
                </a:solidFill>
                <a:effectLst/>
                <a:uLnTx/>
                <a:uFillTx/>
              </a:rPr>
              <a:t>Diagnostics and consistent frameworks used throughout all four options</a:t>
            </a:r>
          </a:p>
        </p:txBody>
      </p:sp>
    </p:spTree>
    <p:extLst>
      <p:ext uri="{BB962C8B-B14F-4D97-AF65-F5344CB8AC3E}">
        <p14:creationId xmlns:p14="http://schemas.microsoft.com/office/powerpoint/2010/main" val="282254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these icons to help direct you as you navigate this research </a:t>
            </a:r>
            <a:endParaRPr lang="en-CA" dirty="0"/>
          </a:p>
        </p:txBody>
      </p:sp>
      <p:grpSp>
        <p:nvGrpSpPr>
          <p:cNvPr id="13" name="Group 12"/>
          <p:cNvGrpSpPr/>
          <p:nvPr/>
        </p:nvGrpSpPr>
        <p:grpSpPr>
          <a:xfrm>
            <a:off x="726140" y="3283099"/>
            <a:ext cx="7590771" cy="320040"/>
            <a:chOff x="807719" y="2308678"/>
            <a:chExt cx="7388352" cy="320040"/>
          </a:xfrm>
        </p:grpSpPr>
        <p:sp>
          <p:nvSpPr>
            <p:cNvPr id="14" name="Rectangle 13"/>
            <p:cNvSpPr/>
            <p:nvPr/>
          </p:nvSpPr>
          <p:spPr>
            <a:xfrm>
              <a:off x="807719" y="2308678"/>
              <a:ext cx="7388352" cy="32004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pic>
          <p:nvPicPr>
            <p:cNvPr id="15" name="Picture 14" descr="on-site-workshop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1308" y="2374042"/>
              <a:ext cx="276998" cy="197924"/>
            </a:xfrm>
            <a:prstGeom prst="rect">
              <a:avLst/>
            </a:prstGeom>
            <a:effectLst>
              <a:outerShdw blurRad="50800" dist="38100" dir="2700000" algn="tl" rotWithShape="0">
                <a:prstClr val="black">
                  <a:alpha val="40000"/>
                </a:prstClr>
              </a:outerShdw>
            </a:effectLst>
          </p:spPr>
        </p:pic>
      </p:grpSp>
      <p:grpSp>
        <p:nvGrpSpPr>
          <p:cNvPr id="16" name="Group 15"/>
          <p:cNvGrpSpPr/>
          <p:nvPr/>
        </p:nvGrpSpPr>
        <p:grpSpPr>
          <a:xfrm>
            <a:off x="725159" y="1847009"/>
            <a:ext cx="7591753" cy="343307"/>
            <a:chOff x="807719" y="3498849"/>
            <a:chExt cx="7388352" cy="343307"/>
          </a:xfrm>
        </p:grpSpPr>
        <p:sp>
          <p:nvSpPr>
            <p:cNvPr id="17" name="Rectangle 16"/>
            <p:cNvSpPr/>
            <p:nvPr/>
          </p:nvSpPr>
          <p:spPr>
            <a:xfrm>
              <a:off x="807719" y="3511852"/>
              <a:ext cx="7388352" cy="320040"/>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pic>
          <p:nvPicPr>
            <p:cNvPr id="18" name="Picture 17" descr="best-practice-blueprin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53" y="3498849"/>
              <a:ext cx="343307" cy="343307"/>
            </a:xfrm>
            <a:prstGeom prst="rect">
              <a:avLst/>
            </a:prstGeom>
            <a:noFill/>
            <a:effectLst/>
          </p:spPr>
        </p:pic>
      </p:grpSp>
      <p:sp>
        <p:nvSpPr>
          <p:cNvPr id="19" name="TextBox 18"/>
          <p:cNvSpPr txBox="1"/>
          <p:nvPr/>
        </p:nvSpPr>
        <p:spPr>
          <a:xfrm>
            <a:off x="725160" y="2196046"/>
            <a:ext cx="7470912" cy="738664"/>
          </a:xfrm>
          <a:prstGeom prst="rect">
            <a:avLst/>
          </a:prstGeom>
          <a:noFill/>
        </p:spPr>
        <p:txBody>
          <a:bodyPr wrap="square" rtlCol="0">
            <a:spAutoFit/>
          </a:bodyPr>
          <a:lstStyle/>
          <a:p>
            <a:r>
              <a:rPr lang="en-US" sz="1400" dirty="0" smtClean="0"/>
              <a:t>This icon denotes a slide where a supporting Info-Tech tool or template will help you perform the activity or step associated with the slide. Refer to the supporting tool or template to get the best results and proceed to the next step of the project.</a:t>
            </a:r>
            <a:endParaRPr lang="en-US" sz="1400" dirty="0"/>
          </a:p>
        </p:txBody>
      </p:sp>
      <p:sp>
        <p:nvSpPr>
          <p:cNvPr id="20" name="TextBox 19"/>
          <p:cNvSpPr txBox="1"/>
          <p:nvPr/>
        </p:nvSpPr>
        <p:spPr>
          <a:xfrm>
            <a:off x="725159" y="3608153"/>
            <a:ext cx="7538435" cy="738664"/>
          </a:xfrm>
          <a:prstGeom prst="rect">
            <a:avLst/>
          </a:prstGeom>
          <a:noFill/>
        </p:spPr>
        <p:txBody>
          <a:bodyPr wrap="square" rtlCol="0">
            <a:spAutoFit/>
          </a:bodyPr>
          <a:lstStyle/>
          <a:p>
            <a:r>
              <a:rPr lang="en-US" sz="1400" dirty="0" smtClean="0"/>
              <a:t>This icon denotes a slide with an associated activity. The activity can be performed either as part of your project or with the support of Info-Tech team members, who will come onsite to facilitate a workshop for your organization.</a:t>
            </a:r>
            <a:endParaRPr lang="en-US" sz="1400" dirty="0"/>
          </a:p>
        </p:txBody>
      </p:sp>
      <p:sp>
        <p:nvSpPr>
          <p:cNvPr id="21" name="TextBox 20"/>
          <p:cNvSpPr txBox="1"/>
          <p:nvPr/>
        </p:nvSpPr>
        <p:spPr>
          <a:xfrm>
            <a:off x="349857" y="1238736"/>
            <a:ext cx="8470615" cy="523220"/>
          </a:xfrm>
          <a:prstGeom prst="rect">
            <a:avLst/>
          </a:prstGeom>
          <a:noFill/>
        </p:spPr>
        <p:txBody>
          <a:bodyPr wrap="square" rtlCol="0">
            <a:spAutoFit/>
          </a:bodyPr>
          <a:lstStyle/>
          <a:p>
            <a:r>
              <a:rPr lang="en-US" sz="1400" dirty="0" smtClean="0"/>
              <a:t>Use these icons to help guide you through each step of the blueprint and direct you to content related to the recommended activities. </a:t>
            </a:r>
            <a:endParaRPr lang="en-US" sz="1400" dirty="0"/>
          </a:p>
        </p:txBody>
      </p:sp>
    </p:spTree>
    <p:extLst>
      <p:ext uri="{BB962C8B-B14F-4D97-AF65-F5344CB8AC3E}">
        <p14:creationId xmlns:p14="http://schemas.microsoft.com/office/powerpoint/2010/main" val="2621028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Exploit Disruptive Infrastructure </a:t>
            </a:r>
            <a:r>
              <a:rPr lang="en-US" i="1" dirty="0" smtClean="0"/>
              <a:t>Technology</a:t>
            </a:r>
            <a:r>
              <a:rPr lang="en-US" dirty="0" smtClean="0"/>
              <a:t> – project overview </a:t>
            </a:r>
            <a:endParaRPr lang="en-CA" dirty="0"/>
          </a:p>
        </p:txBody>
      </p:sp>
      <p:graphicFrame>
        <p:nvGraphicFramePr>
          <p:cNvPr id="3" name="Table 2"/>
          <p:cNvGraphicFramePr>
            <a:graphicFrameLocks noGrp="1"/>
          </p:cNvGraphicFramePr>
          <p:nvPr>
            <p:extLst>
              <p:ext uri="{D42A27DB-BD31-4B8C-83A1-F6EECF244321}">
                <p14:modId xmlns:p14="http://schemas.microsoft.com/office/powerpoint/2010/main" val="3769711193"/>
              </p:ext>
            </p:extLst>
          </p:nvPr>
        </p:nvGraphicFramePr>
        <p:xfrm>
          <a:off x="257174" y="1694207"/>
          <a:ext cx="8536448" cy="4702528"/>
        </p:xfrm>
        <a:graphic>
          <a:graphicData uri="http://schemas.openxmlformats.org/drawingml/2006/table">
            <a:tbl>
              <a:tblPr firstRow="1" bandRow="1">
                <a:tableStyleId>{5C22544A-7EE6-4342-B048-85BDC9FD1C3A}</a:tableStyleId>
              </a:tblPr>
              <a:tblGrid>
                <a:gridCol w="1155929"/>
                <a:gridCol w="2460173"/>
                <a:gridCol w="2460173"/>
                <a:gridCol w="2460173"/>
              </a:tblGrid>
              <a:tr h="1441810">
                <a:tc>
                  <a:txBody>
                    <a:bodyPr/>
                    <a:lstStyle/>
                    <a:p>
                      <a:pPr algn="ctr"/>
                      <a:r>
                        <a:rPr lang="en-CA" sz="1000" dirty="0" smtClean="0">
                          <a:solidFill>
                            <a:schemeClr val="bg1"/>
                          </a:solidFill>
                        </a:rPr>
                        <a:t>Best-Practice Toolkit</a:t>
                      </a:r>
                      <a:endParaRPr lang="en-CA" sz="1000" dirty="0">
                        <a:solidFill>
                          <a:schemeClr val="bg1"/>
                        </a:solidFill>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3F54"/>
                    </a:solidFill>
                  </a:tcPr>
                </a:tc>
                <a:tc>
                  <a:txBody>
                    <a:bodyPr/>
                    <a:lstStyle/>
                    <a:p>
                      <a:pPr>
                        <a:spcAft>
                          <a:spcPts val="600"/>
                        </a:spcAft>
                      </a:pPr>
                      <a:r>
                        <a:rPr lang="en-CA" sz="1000" dirty="0" smtClean="0">
                          <a:solidFill>
                            <a:schemeClr val="tx1"/>
                          </a:solidFill>
                        </a:rPr>
                        <a:t>1.1 Establish the Working</a:t>
                      </a:r>
                      <a:r>
                        <a:rPr lang="en-CA" sz="1000" baseline="0" dirty="0" smtClean="0">
                          <a:solidFill>
                            <a:schemeClr val="tx1"/>
                          </a:solidFill>
                        </a:rPr>
                        <a:t> Group</a:t>
                      </a:r>
                      <a:endParaRPr lang="en-CA" sz="400" b="0" dirty="0" smtClean="0">
                        <a:solidFill>
                          <a:schemeClr val="tx1"/>
                        </a:solidFill>
                      </a:endParaRPr>
                    </a:p>
                    <a:p>
                      <a:pPr>
                        <a:spcAft>
                          <a:spcPts val="600"/>
                        </a:spcAft>
                      </a:pPr>
                      <a:r>
                        <a:rPr lang="en-CA" sz="1000" dirty="0" smtClean="0">
                          <a:solidFill>
                            <a:schemeClr val="tx1"/>
                          </a:solidFill>
                        </a:rPr>
                        <a:t>1.2 Hold the Initial Meeting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1" i="0" u="none" strike="noStrike" kern="1200" cap="none" spc="0" normalizeH="0" baseline="0" noProof="0" dirty="0" smtClean="0">
                          <a:ln>
                            <a:noFill/>
                          </a:ln>
                          <a:solidFill>
                            <a:srgbClr val="333333"/>
                          </a:solidFill>
                          <a:effectLst/>
                          <a:uLnTx/>
                          <a:uFillTx/>
                          <a:latin typeface="+mn-lt"/>
                        </a:rPr>
                        <a:t>2.1 Create and Winnow a Longlist</a:t>
                      </a:r>
                      <a:endParaRPr kumimoji="0" lang="en-CA" sz="400" b="0" i="0" u="none" strike="noStrike" kern="1200" cap="none" spc="0" normalizeH="0" baseline="0" noProof="0" dirty="0" smtClean="0">
                        <a:ln>
                          <a:noFill/>
                        </a:ln>
                        <a:solidFill>
                          <a:srgbClr val="333333"/>
                        </a:solidFill>
                        <a:effectLst/>
                        <a:uLnTx/>
                        <a:uFillTx/>
                        <a:latin typeface="+mn-l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1" i="0" u="none" strike="noStrike" kern="1200" cap="none" spc="0" normalizeH="0" baseline="0" noProof="0" dirty="0" smtClean="0">
                          <a:ln>
                            <a:noFill/>
                          </a:ln>
                          <a:solidFill>
                            <a:srgbClr val="333333"/>
                          </a:solidFill>
                          <a:effectLst/>
                          <a:uLnTx/>
                          <a:uFillTx/>
                          <a:latin typeface="+mn-lt"/>
                        </a:rPr>
                        <a:t>2.2 Assess Your Shortlist</a:t>
                      </a:r>
                    </a:p>
                    <a:p>
                      <a:pPr marL="0" indent="0">
                        <a:spcAft>
                          <a:spcPts val="600"/>
                        </a:spcAft>
                        <a:buSzPct val="175000"/>
                        <a:buNone/>
                      </a:pPr>
                      <a:endParaRPr lang="en-CA" sz="1000" b="0" dirty="0" smtClean="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CA" sz="1000" dirty="0" smtClean="0">
                          <a:solidFill>
                            <a:schemeClr val="tx1"/>
                          </a:solidFill>
                        </a:rPr>
                        <a:t>3.1 Create Process Maps</a:t>
                      </a:r>
                      <a:endParaRPr lang="en-CA" sz="1000" baseline="0" dirty="0" smtClean="0">
                        <a:solidFill>
                          <a:schemeClr val="tx1"/>
                        </a:solidFill>
                      </a:endParaRPr>
                    </a:p>
                    <a:p>
                      <a:pPr>
                        <a:spcAft>
                          <a:spcPts val="600"/>
                        </a:spcAft>
                      </a:pPr>
                      <a:r>
                        <a:rPr lang="en-CA" sz="1000" baseline="0" dirty="0" smtClean="0">
                          <a:solidFill>
                            <a:schemeClr val="tx1"/>
                          </a:solidFill>
                        </a:rPr>
                        <a:t>3.2 Develop a Proof of Concept Charter</a:t>
                      </a:r>
                      <a:endParaRPr lang="en-CA" sz="900" dirty="0" smtClean="0">
                        <a:solidFill>
                          <a:schemeClr val="tx1"/>
                        </a:solidFill>
                      </a:endParaRPr>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51692">
                <a:tc>
                  <a:txBody>
                    <a:bodyPr/>
                    <a:lstStyle/>
                    <a:p>
                      <a:pPr algn="ctr"/>
                      <a:r>
                        <a:rPr lang="en-CA" sz="1000" b="1" dirty="0" smtClean="0">
                          <a:solidFill>
                            <a:schemeClr val="bg1"/>
                          </a:solidFill>
                        </a:rPr>
                        <a:t>Guided Implementation</a:t>
                      </a:r>
                      <a:endParaRPr lang="en-CA" sz="1000" b="1" dirty="0">
                        <a:solidFill>
                          <a:schemeClr val="bg1"/>
                        </a:solidFill>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A1C5"/>
                    </a:solidFill>
                  </a:tcPr>
                </a:tc>
                <a:tc>
                  <a:txBody>
                    <a:bodyPr/>
                    <a:lstStyle/>
                    <a:p>
                      <a:pPr marL="228600" indent="-228600">
                        <a:spcAft>
                          <a:spcPts val="600"/>
                        </a:spcAft>
                        <a:buSzPct val="150000"/>
                        <a:buBlip>
                          <a:blip r:embed="rId2"/>
                        </a:buBlip>
                      </a:pPr>
                      <a:r>
                        <a:rPr lang="en-US" sz="1000" b="0" dirty="0" smtClean="0">
                          <a:cs typeface="Open Sans"/>
                        </a:rPr>
                        <a:t>Call</a:t>
                      </a:r>
                      <a:r>
                        <a:rPr lang="en-US" sz="1000" b="0" baseline="0" dirty="0" smtClean="0">
                          <a:cs typeface="Open Sans"/>
                        </a:rPr>
                        <a:t> 1: Explore the need for a disruptive technology working group</a:t>
                      </a:r>
                      <a:endParaRPr lang="en-US" sz="1000" b="0" dirty="0" smtClean="0">
                        <a:cs typeface="Open Sans"/>
                      </a:endParaRPr>
                    </a:p>
                    <a:p>
                      <a:pPr marL="228600" indent="-228600">
                        <a:spcAft>
                          <a:spcPts val="600"/>
                        </a:spcAft>
                        <a:buSzPct val="150000"/>
                        <a:buBlip>
                          <a:blip r:embed="rId2"/>
                        </a:buBlip>
                      </a:pPr>
                      <a:r>
                        <a:rPr lang="en-US" sz="1000" b="0" dirty="0" smtClean="0">
                          <a:cs typeface="Open Sans"/>
                        </a:rPr>
                        <a:t>Call 2: Review</a:t>
                      </a:r>
                      <a:r>
                        <a:rPr lang="en-US" sz="1000" b="0" baseline="0" dirty="0" smtClean="0">
                          <a:cs typeface="Open Sans"/>
                        </a:rPr>
                        <a:t> the team name, participants, and timeline</a:t>
                      </a:r>
                      <a:endParaRPr lang="en-US" sz="1000" b="0" dirty="0" smtClean="0">
                        <a:cs typeface="Open Sans"/>
                      </a:endParaRPr>
                    </a:p>
                    <a:p>
                      <a:pPr marL="228600" indent="-228600">
                        <a:spcAft>
                          <a:spcPts val="600"/>
                        </a:spcAft>
                        <a:buSzPct val="150000"/>
                        <a:buBlip>
                          <a:blip r:embed="rId2"/>
                        </a:buBlip>
                      </a:pPr>
                      <a:r>
                        <a:rPr lang="en-US" sz="1000" b="0" dirty="0" smtClean="0">
                          <a:cs typeface="Open Sans"/>
                        </a:rPr>
                        <a:t>Call 3:</a:t>
                      </a:r>
                      <a:r>
                        <a:rPr lang="en-US" sz="1000" b="0" baseline="0" dirty="0" smtClean="0">
                          <a:cs typeface="Open Sans"/>
                        </a:rPr>
                        <a:t> Review the agenda for the initial meeting</a:t>
                      </a:r>
                      <a:endParaRPr lang="en-US" sz="1000" b="0" dirty="0" smtClean="0">
                        <a:cs typeface="Open Sans"/>
                      </a:endParaRPr>
                    </a:p>
                    <a:p>
                      <a:pPr marL="228600" indent="-228600">
                        <a:spcAft>
                          <a:spcPts val="600"/>
                        </a:spcAft>
                        <a:buSzPct val="150000"/>
                        <a:buBlip>
                          <a:blip r:embed="rId2"/>
                        </a:buBlip>
                      </a:pPr>
                      <a:r>
                        <a:rPr lang="en-US" sz="1000" b="0" dirty="0" smtClean="0">
                          <a:latin typeface="Arial" pitchFamily="34" charset="0"/>
                          <a:cs typeface="Arial" pitchFamily="34" charset="0"/>
                        </a:rPr>
                        <a:t>Call 4: Assess the</a:t>
                      </a:r>
                      <a:r>
                        <a:rPr lang="en-US" sz="1000" b="0" baseline="0" dirty="0" smtClean="0">
                          <a:latin typeface="Arial" pitchFamily="34" charset="0"/>
                          <a:cs typeface="Arial" pitchFamily="34" charset="0"/>
                        </a:rPr>
                        <a:t> results of the initial meeting</a:t>
                      </a:r>
                      <a:endParaRPr lang="en-US" sz="1000" b="0" dirty="0" smtClean="0">
                        <a:latin typeface="Arial" pitchFamily="34" charset="0"/>
                        <a:cs typeface="Arial"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indent="-228600">
                        <a:spcAft>
                          <a:spcPts val="600"/>
                        </a:spcAft>
                        <a:buSzPct val="150000"/>
                        <a:buBlip>
                          <a:blip r:embed="rId2"/>
                        </a:buBlip>
                      </a:pPr>
                      <a:r>
                        <a:rPr lang="en-US" sz="1000" b="0" dirty="0" smtClean="0">
                          <a:cs typeface="Open Sans"/>
                        </a:rPr>
                        <a:t>Call 1: Review</a:t>
                      </a:r>
                      <a:r>
                        <a:rPr lang="en-US" sz="1000" b="0" baseline="0" dirty="0" smtClean="0">
                          <a:cs typeface="Open Sans"/>
                        </a:rPr>
                        <a:t> how you’re brainstorming and sources of information</a:t>
                      </a:r>
                      <a:endParaRPr lang="en-US" sz="1000" b="0" dirty="0" smtClean="0">
                        <a:cs typeface="Open Sans"/>
                      </a:endParaRPr>
                    </a:p>
                    <a:p>
                      <a:pPr marL="228600" indent="-228600">
                        <a:spcAft>
                          <a:spcPts val="600"/>
                        </a:spcAft>
                        <a:buSzPct val="150000"/>
                        <a:buBlip>
                          <a:blip r:embed="rId2"/>
                        </a:buBlip>
                      </a:pPr>
                      <a:r>
                        <a:rPr lang="en-US" sz="1000" b="0" dirty="0" smtClean="0">
                          <a:cs typeface="Open Sans"/>
                        </a:rPr>
                        <a:t>Call 2:</a:t>
                      </a:r>
                      <a:r>
                        <a:rPr lang="en-US" sz="1000" b="0" baseline="0" dirty="0" smtClean="0">
                          <a:cs typeface="Open Sans"/>
                        </a:rPr>
                        <a:t> Review the final longlist and begin narrowing it down</a:t>
                      </a:r>
                    </a:p>
                    <a:p>
                      <a:pPr marL="228600" indent="-228600">
                        <a:spcAft>
                          <a:spcPts val="600"/>
                        </a:spcAft>
                        <a:buSzPct val="150000"/>
                        <a:buBlip>
                          <a:blip r:embed="rId2"/>
                        </a:buBlip>
                      </a:pPr>
                      <a:r>
                        <a:rPr lang="en-US" sz="1000" b="0" baseline="0" dirty="0" smtClean="0">
                          <a:cs typeface="Open Sans"/>
                        </a:rPr>
                        <a:t>Call 3: Review the final shortlist and assessment</a:t>
                      </a:r>
                      <a:endParaRPr lang="en-US" sz="1000" b="0" dirty="0" smtClean="0">
                        <a:cs typeface="Open Sans"/>
                      </a:endParaRPr>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8600" indent="-228600">
                        <a:spcAft>
                          <a:spcPts val="600"/>
                        </a:spcAft>
                        <a:buSzPct val="150000"/>
                        <a:buBlip>
                          <a:blip r:embed="rId2"/>
                        </a:buBlip>
                      </a:pPr>
                      <a:r>
                        <a:rPr lang="en-US" sz="1000" b="0" dirty="0" smtClean="0">
                          <a:cs typeface="Open Sans"/>
                        </a:rPr>
                        <a:t>Call 1: Review</a:t>
                      </a:r>
                      <a:r>
                        <a:rPr lang="en-US" sz="1000" b="0" baseline="0" dirty="0" smtClean="0">
                          <a:cs typeface="Open Sans"/>
                        </a:rPr>
                        <a:t> the next steps</a:t>
                      </a:r>
                      <a:endParaRPr lang="en-US" sz="1000" b="0" dirty="0" smtClean="0">
                        <a:cs typeface="Open Sans"/>
                      </a:endParaRPr>
                    </a:p>
                    <a:p>
                      <a:pPr marL="228600" indent="-228600">
                        <a:spcAft>
                          <a:spcPts val="600"/>
                        </a:spcAft>
                        <a:buSzPct val="150000"/>
                        <a:buBlip>
                          <a:blip r:embed="rId2"/>
                        </a:buBlip>
                      </a:pPr>
                      <a:r>
                        <a:rPr lang="en-US" sz="1000" b="0" dirty="0" smtClean="0">
                          <a:cs typeface="Open Sans"/>
                        </a:rPr>
                        <a:t>Call 2: Review the progress of your team</a:t>
                      </a:r>
                    </a:p>
                    <a:p>
                      <a:pPr marL="228600" indent="-228600">
                        <a:spcAft>
                          <a:spcPts val="600"/>
                        </a:spcAft>
                        <a:buSzPct val="150000"/>
                        <a:buBlip>
                          <a:blip r:embed="rId2"/>
                        </a:buBlip>
                      </a:pPr>
                      <a:r>
                        <a:rPr lang="en-US" sz="1000" b="0" dirty="0" smtClean="0">
                          <a:latin typeface="Arial" pitchFamily="34" charset="0"/>
                          <a:cs typeface="Arial" pitchFamily="34" charset="0"/>
                        </a:rPr>
                        <a:t>Call 3: Review the communication plan</a:t>
                      </a:r>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55586">
                <a:tc>
                  <a:txBody>
                    <a:bodyPr/>
                    <a:lstStyle/>
                    <a:p>
                      <a:pPr algn="ctr"/>
                      <a:r>
                        <a:rPr lang="en-CA" sz="1000" b="1" dirty="0" smtClean="0">
                          <a:solidFill>
                            <a:schemeClr val="bg1"/>
                          </a:solidFill>
                        </a:rPr>
                        <a:t>Onsite</a:t>
                      </a:r>
                      <a:r>
                        <a:rPr lang="en-CA" sz="1000" b="1" baseline="0" dirty="0" smtClean="0">
                          <a:solidFill>
                            <a:schemeClr val="bg1"/>
                          </a:solidFill>
                        </a:rPr>
                        <a:t> Workshop</a:t>
                      </a:r>
                      <a:endParaRPr lang="en-CA" sz="1000" b="1" dirty="0">
                        <a:solidFill>
                          <a:schemeClr val="bg1"/>
                        </a:solidFill>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r>
                        <a:rPr lang="en-CA" sz="1000" b="1" dirty="0" smtClean="0"/>
                        <a:t>Module</a:t>
                      </a:r>
                      <a:r>
                        <a:rPr lang="en-CA" sz="1000" b="1" baseline="0" dirty="0" smtClean="0"/>
                        <a:t> 1</a:t>
                      </a:r>
                      <a:r>
                        <a:rPr lang="en-CA" sz="1000" b="1" dirty="0" smtClean="0"/>
                        <a:t>:</a:t>
                      </a:r>
                    </a:p>
                    <a:p>
                      <a:pPr marL="0" indent="0">
                        <a:buFont typeface="Arial" panose="020B0604020202020204" pitchFamily="34" charset="0"/>
                        <a:buNone/>
                      </a:pPr>
                      <a:r>
                        <a:rPr lang="en-CA" sz="1000" dirty="0" smtClean="0"/>
                        <a:t>Initiate</a:t>
                      </a:r>
                      <a:r>
                        <a:rPr lang="en-CA" sz="1000" baseline="0" dirty="0" smtClean="0"/>
                        <a:t> the Disruptive Technology Process</a:t>
                      </a:r>
                      <a:endParaRPr lang="en-CA" sz="1000" dirty="0" smtClean="0"/>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00" b="1" dirty="0" smtClean="0"/>
                        <a:t>Module</a:t>
                      </a:r>
                      <a:r>
                        <a:rPr lang="en-CA" sz="1000" b="1" baseline="0" dirty="0" smtClean="0"/>
                        <a:t> 2</a:t>
                      </a:r>
                      <a:r>
                        <a:rPr lang="en-CA" sz="1000" b="1" dirty="0" smtClean="0"/>
                        <a:t>:</a:t>
                      </a:r>
                    </a:p>
                    <a:p>
                      <a:pPr marL="0" indent="0">
                        <a:buFont typeface="Arial" panose="020B0604020202020204" pitchFamily="34" charset="0"/>
                        <a:buNone/>
                      </a:pPr>
                      <a:r>
                        <a:rPr lang="en-CA" sz="1000" dirty="0" smtClean="0"/>
                        <a:t>Evaluate Disruptive Technologies</a:t>
                      </a:r>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00" b="1" dirty="0" smtClean="0"/>
                        <a:t>Module</a:t>
                      </a:r>
                      <a:r>
                        <a:rPr lang="en-CA" sz="1000" b="1" baseline="0" dirty="0" smtClean="0"/>
                        <a:t> 3</a:t>
                      </a:r>
                      <a:r>
                        <a:rPr lang="en-CA" sz="1000" b="1" dirty="0" smtClean="0"/>
                        <a:t>:</a:t>
                      </a:r>
                    </a:p>
                    <a:p>
                      <a:pPr marL="0" indent="0">
                        <a:buFont typeface="Arial" panose="020B0604020202020204" pitchFamily="34" charset="0"/>
                        <a:buNone/>
                      </a:pPr>
                      <a:r>
                        <a:rPr lang="en-CA" sz="1000" dirty="0" smtClean="0"/>
                        <a:t>Create a Proof of Concept Charter and Communicate the Working Group’s Results</a:t>
                      </a:r>
                    </a:p>
                    <a:p>
                      <a:endParaRPr lang="en-CA" sz="10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43061">
                <a:tc>
                  <a:txBody>
                    <a:bodyPr/>
                    <a:lstStyle/>
                    <a:p>
                      <a:endParaRPr lang="en-CA"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000" b="1" dirty="0" smtClean="0"/>
                        <a:t>Phase 1 Outcome:</a:t>
                      </a:r>
                    </a:p>
                    <a:p>
                      <a:pPr marL="171450" indent="-171450">
                        <a:buFont typeface="Arial" panose="020B0604020202020204" pitchFamily="34" charset="0"/>
                        <a:buChar char="•"/>
                      </a:pPr>
                      <a:r>
                        <a:rPr lang="en-CA" sz="1000" baseline="0" dirty="0" smtClean="0"/>
                        <a:t>A process for evaluating disruptive technology</a:t>
                      </a:r>
                    </a:p>
                    <a:p>
                      <a:pPr marL="171450" indent="-171450">
                        <a:buFont typeface="Arial" panose="020B0604020202020204" pitchFamily="34" charset="0"/>
                        <a:buChar char="•"/>
                      </a:pPr>
                      <a:r>
                        <a:rPr lang="en-CA" sz="1000" baseline="0" dirty="0" smtClean="0"/>
                        <a:t>Hold the first session and brainstorm an initial longlist</a:t>
                      </a:r>
                      <a:endParaRPr lang="en-CA" sz="10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00" b="1" dirty="0" smtClean="0"/>
                        <a:t>Phase 2 Outcome:</a:t>
                      </a:r>
                    </a:p>
                    <a:p>
                      <a:pPr marL="171450" indent="-171450">
                        <a:buFont typeface="Arial" panose="020B0604020202020204" pitchFamily="34" charset="0"/>
                        <a:buChar char="•"/>
                      </a:pPr>
                      <a:r>
                        <a:rPr lang="en-CA" sz="1000" dirty="0" smtClean="0"/>
                        <a:t>Perform an initial in</a:t>
                      </a:r>
                      <a:r>
                        <a:rPr lang="en-CA" sz="1000" baseline="0" dirty="0" smtClean="0"/>
                        <a:t>-depth analysis on four to six technologies</a:t>
                      </a:r>
                      <a:endParaRPr lang="en-CA" sz="1000" dirty="0" smtClean="0"/>
                    </a:p>
                    <a:p>
                      <a:endParaRPr lang="en-CA" sz="100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CA" sz="1000" b="1" dirty="0" smtClean="0"/>
                        <a:t>Phase 3 Outcome:</a:t>
                      </a:r>
                    </a:p>
                    <a:p>
                      <a:pPr marL="171450" indent="-171450">
                        <a:buFont typeface="Arial" panose="020B0604020202020204" pitchFamily="34" charset="0"/>
                        <a:buChar char="•"/>
                      </a:pPr>
                      <a:r>
                        <a:rPr lang="en-CA" sz="1000" dirty="0" smtClean="0"/>
                        <a:t>Map of</a:t>
                      </a:r>
                      <a:r>
                        <a:rPr lang="en-CA" sz="1000" baseline="0" dirty="0" smtClean="0"/>
                        <a:t> business processes and a proof of concept charter to begin the process of exploiting disruptive technology</a:t>
                      </a:r>
                      <a:endParaRPr lang="en-CA" sz="1000" dirty="0" smtClean="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pic>
        <p:nvPicPr>
          <p:cNvPr id="4" name="Picture 3"/>
          <p:cNvPicPr>
            <a:picLocks noChangeAspect="1"/>
          </p:cNvPicPr>
          <p:nvPr/>
        </p:nvPicPr>
        <p:blipFill>
          <a:blip r:embed="rId3" cstate="email">
            <a:clrChange>
              <a:clrFrom>
                <a:srgbClr val="36A1C5"/>
              </a:clrFrom>
              <a:clrTo>
                <a:srgbClr val="36A1C5">
                  <a:alpha val="0"/>
                </a:srgbClr>
              </a:clrTo>
            </a:clrChange>
            <a:extLst>
              <a:ext uri="{28A0092B-C50C-407E-A947-70E740481C1C}">
                <a14:useLocalDpi xmlns:a14="http://schemas.microsoft.com/office/drawing/2010/main"/>
              </a:ext>
            </a:extLst>
          </a:blip>
          <a:stretch>
            <a:fillRect/>
          </a:stretch>
        </p:blipFill>
        <p:spPr>
          <a:xfrm>
            <a:off x="355696" y="3375757"/>
            <a:ext cx="955471" cy="877885"/>
          </a:xfrm>
          <a:prstGeom prst="rect">
            <a:avLst/>
          </a:prstGeom>
        </p:spPr>
      </p:pic>
      <p:pic>
        <p:nvPicPr>
          <p:cNvPr id="5" name="Picture 4" descr="best-practice-blueprints.png"/>
          <p:cNvPicPr>
            <a:picLocks noChangeAspect="1"/>
          </p:cNvPicPr>
          <p:nvPr/>
        </p:nvPicPr>
        <p:blipFill>
          <a:blip r:embed="rId4"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96940" y="1781647"/>
            <a:ext cx="1072983" cy="1088500"/>
          </a:xfrm>
          <a:prstGeom prst="rect">
            <a:avLst/>
          </a:prstGeom>
          <a:solidFill>
            <a:schemeClr val="accent1">
              <a:alpha val="0"/>
            </a:schemeClr>
          </a:solidFill>
          <a:effectLst/>
        </p:spPr>
      </p:pic>
      <p:pic>
        <p:nvPicPr>
          <p:cNvPr id="6" name="Picture 5" descr="on-site-workshops.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778" y="4717567"/>
            <a:ext cx="737306" cy="483279"/>
          </a:xfrm>
          <a:prstGeom prst="rect">
            <a:avLst/>
          </a:prstGeom>
          <a:effectLst/>
        </p:spPr>
      </p:pic>
      <p:sp>
        <p:nvSpPr>
          <p:cNvPr id="7" name="Chevron 6"/>
          <p:cNvSpPr/>
          <p:nvPr/>
        </p:nvSpPr>
        <p:spPr>
          <a:xfrm>
            <a:off x="1301687" y="1240972"/>
            <a:ext cx="2692549" cy="444439"/>
          </a:xfrm>
          <a:prstGeom prst="chevron">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1. Create a Working </a:t>
            </a:r>
            <a:r>
              <a:rPr lang="en-US" sz="1400" dirty="0" smtClean="0">
                <a:solidFill>
                  <a:srgbClr val="FFFFFF"/>
                </a:solidFill>
              </a:rPr>
              <a:t>Group</a:t>
            </a:r>
            <a:endParaRPr lang="en-US" sz="1400" dirty="0">
              <a:solidFill>
                <a:srgbClr val="FFFFFF"/>
              </a:solidFill>
            </a:endParaRPr>
          </a:p>
        </p:txBody>
      </p:sp>
      <p:sp>
        <p:nvSpPr>
          <p:cNvPr id="8" name="Chevron 7"/>
          <p:cNvSpPr/>
          <p:nvPr/>
        </p:nvSpPr>
        <p:spPr>
          <a:xfrm>
            <a:off x="3838233" y="1240971"/>
            <a:ext cx="2697480" cy="444439"/>
          </a:xfrm>
          <a:prstGeom prst="chevron">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2. Evaluate Disruptive </a:t>
            </a:r>
            <a:r>
              <a:rPr lang="en-US" sz="1400" dirty="0" smtClean="0">
                <a:solidFill>
                  <a:srgbClr val="FFFFFF"/>
                </a:solidFill>
              </a:rPr>
              <a:t>Technologies</a:t>
            </a:r>
            <a:endParaRPr lang="en-US" sz="1400" dirty="0">
              <a:solidFill>
                <a:srgbClr val="FFFFFF"/>
              </a:solidFill>
            </a:endParaRPr>
          </a:p>
        </p:txBody>
      </p:sp>
      <p:sp>
        <p:nvSpPr>
          <p:cNvPr id="9" name="Chevron 8"/>
          <p:cNvSpPr/>
          <p:nvPr/>
        </p:nvSpPr>
        <p:spPr>
          <a:xfrm>
            <a:off x="6371121" y="1240971"/>
            <a:ext cx="2532888" cy="444439"/>
          </a:xfrm>
          <a:prstGeom prst="chevron">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3. Exploit Disruptive </a:t>
            </a:r>
            <a:r>
              <a:rPr lang="en-US" sz="1400" dirty="0" smtClean="0">
                <a:solidFill>
                  <a:srgbClr val="FFFFFF"/>
                </a:solidFill>
              </a:rPr>
              <a:t>Technologies</a:t>
            </a:r>
            <a:endParaRPr lang="en-US" sz="1400" dirty="0">
              <a:solidFill>
                <a:srgbClr val="FFFFFF"/>
              </a:solidFill>
            </a:endParaRPr>
          </a:p>
        </p:txBody>
      </p:sp>
    </p:spTree>
    <p:extLst>
      <p:ext uri="{BB962C8B-B14F-4D97-AF65-F5344CB8AC3E}">
        <p14:creationId xmlns:p14="http://schemas.microsoft.com/office/powerpoint/2010/main" val="2931092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overview </a:t>
            </a:r>
            <a:endParaRPr lang="en-CA" dirty="0"/>
          </a:p>
        </p:txBody>
      </p:sp>
      <p:sp>
        <p:nvSpPr>
          <p:cNvPr id="3" name="Text Placeholder 2"/>
          <p:cNvSpPr txBox="1">
            <a:spLocks/>
          </p:cNvSpPr>
          <p:nvPr/>
        </p:nvSpPr>
        <p:spPr bwMode="auto">
          <a:xfrm>
            <a:off x="639475" y="1143778"/>
            <a:ext cx="8199437" cy="346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33333"/>
              </a:buClr>
              <a:buFont typeface="Arial" pitchFamily="34" charset="0"/>
              <a:buNone/>
            </a:pPr>
            <a:r>
              <a:rPr lang="en-US" sz="1400" dirty="0" smtClean="0">
                <a:solidFill>
                  <a:srgbClr val="333333"/>
                </a:solidFill>
              </a:rPr>
              <a:t>Contact your account representative or e</a:t>
            </a:r>
            <a:r>
              <a:rPr lang="en-US" sz="1400" dirty="0" smtClean="0">
                <a:solidFill>
                  <a:srgbClr val="333333"/>
                </a:solidFill>
                <a:cs typeface="Open Sans"/>
              </a:rPr>
              <a:t>mail </a:t>
            </a:r>
            <a:r>
              <a:rPr lang="en-US" sz="1400" dirty="0" smtClean="0">
                <a:solidFill>
                  <a:srgbClr val="333333"/>
                </a:solidFill>
                <a:cs typeface="Open Sans"/>
                <a:hlinkClick r:id="rId3"/>
              </a:rPr>
              <a:t>Workshops@InfoTech.com</a:t>
            </a:r>
            <a:r>
              <a:rPr lang="en-US" sz="1400" dirty="0" smtClean="0">
                <a:solidFill>
                  <a:srgbClr val="333333"/>
                </a:solidFill>
                <a:cs typeface="Open Sans"/>
              </a:rPr>
              <a:t> for more information.</a:t>
            </a:r>
            <a:endParaRPr lang="en-US" sz="1400" dirty="0">
              <a:solidFill>
                <a:srgbClr val="333333"/>
              </a:solidFill>
            </a:endParaRPr>
          </a:p>
        </p:txBody>
      </p:sp>
      <p:graphicFrame>
        <p:nvGraphicFramePr>
          <p:cNvPr id="4" name="Table 2"/>
          <p:cNvGraphicFramePr>
            <a:graphicFrameLocks noGrp="1"/>
          </p:cNvGraphicFramePr>
          <p:nvPr>
            <p:extLst>
              <p:ext uri="{D42A27DB-BD31-4B8C-83A1-F6EECF244321}">
                <p14:modId xmlns:p14="http://schemas.microsoft.com/office/powerpoint/2010/main" val="1062992759"/>
              </p:ext>
            </p:extLst>
          </p:nvPr>
        </p:nvGraphicFramePr>
        <p:xfrm>
          <a:off x="251518" y="1532390"/>
          <a:ext cx="8625781" cy="4876800"/>
        </p:xfrm>
        <a:graphic>
          <a:graphicData uri="http://schemas.openxmlformats.org/drawingml/2006/table">
            <a:tbl>
              <a:tblPr firstRow="1" bandRow="1">
                <a:tableStyleId>{5C22544A-7EE6-4342-B048-85BDC9FD1C3A}</a:tableStyleId>
              </a:tblPr>
              <a:tblGrid>
                <a:gridCol w="325131"/>
                <a:gridCol w="1660130"/>
                <a:gridCol w="1660130"/>
                <a:gridCol w="1660130"/>
                <a:gridCol w="1660130"/>
                <a:gridCol w="1660130"/>
              </a:tblGrid>
              <a:tr h="268559">
                <a:tc>
                  <a:txBody>
                    <a:bodyPr/>
                    <a:lstStyle/>
                    <a:p>
                      <a:pPr algn="ctr"/>
                      <a:endParaRPr lang="en-CA" sz="1200" b="1" dirty="0">
                        <a:solidFill>
                          <a:schemeClr val="bg1"/>
                        </a:solidFill>
                      </a:endParaRPr>
                    </a:p>
                  </a:txBody>
                  <a:tcPr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1" dirty="0" smtClean="0">
                          <a:solidFill>
                            <a:schemeClr val="bg1"/>
                          </a:solidFill>
                        </a:rPr>
                        <a:t>Pre-work</a:t>
                      </a:r>
                      <a:endParaRPr lang="en-CA" sz="1200" b="1"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E3346"/>
                    </a:solidFill>
                  </a:tcPr>
                </a:tc>
                <a:tc>
                  <a:txBody>
                    <a:bodyPr/>
                    <a:lstStyle/>
                    <a:p>
                      <a:pPr algn="ctr"/>
                      <a:r>
                        <a:rPr lang="en-CA" sz="1200" b="1" dirty="0" smtClean="0">
                          <a:solidFill>
                            <a:schemeClr val="bg1"/>
                          </a:solidFill>
                        </a:rPr>
                        <a:t>Workshop Day 1</a:t>
                      </a:r>
                      <a:endParaRPr lang="en-CA" sz="1200" b="1"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64158"/>
                    </a:solidFill>
                  </a:tcPr>
                </a:tc>
                <a:tc>
                  <a:txBody>
                    <a:bodyPr/>
                    <a:lstStyle/>
                    <a:p>
                      <a:pPr algn="ctr"/>
                      <a:r>
                        <a:rPr lang="en-CA" sz="1200" b="1" dirty="0" smtClean="0">
                          <a:solidFill>
                            <a:schemeClr val="bg1"/>
                          </a:solidFill>
                        </a:rPr>
                        <a:t>Workshop Day 2</a:t>
                      </a:r>
                      <a:endParaRPr lang="en-CA" sz="1200" b="1"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5978"/>
                    </a:solidFill>
                  </a:tcPr>
                </a:tc>
                <a:tc>
                  <a:txBody>
                    <a:bodyPr/>
                    <a:lstStyle/>
                    <a:p>
                      <a:pPr algn="ctr"/>
                      <a:r>
                        <a:rPr lang="en-CA" sz="1200" b="1" dirty="0" smtClean="0">
                          <a:solidFill>
                            <a:schemeClr val="bg1"/>
                          </a:solidFill>
                        </a:rPr>
                        <a:t>Workshop Day 3</a:t>
                      </a:r>
                      <a:endParaRPr lang="en-CA" sz="1200" b="1"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6F96"/>
                    </a:solidFill>
                  </a:tcPr>
                </a:tc>
                <a:tc>
                  <a:txBody>
                    <a:bodyPr/>
                    <a:lstStyle/>
                    <a:p>
                      <a:pPr algn="ctr"/>
                      <a:r>
                        <a:rPr lang="en-CA" sz="1200" b="1" dirty="0" smtClean="0">
                          <a:solidFill>
                            <a:schemeClr val="bg1"/>
                          </a:solidFill>
                        </a:rPr>
                        <a:t>Workshop Day 4</a:t>
                      </a:r>
                      <a:endParaRPr lang="en-CA" sz="1200" b="1"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489B4"/>
                    </a:solidFill>
                  </a:tcPr>
                </a:tc>
              </a:tr>
              <a:tr h="2775114">
                <a:tc>
                  <a:txBody>
                    <a:bodyPr/>
                    <a:lstStyle/>
                    <a:p>
                      <a:pPr marL="216000" indent="-457200" algn="ctr">
                        <a:spcAft>
                          <a:spcPts val="500"/>
                        </a:spcAft>
                      </a:pPr>
                      <a:r>
                        <a:rPr lang="en-CA" sz="1200" b="1" baseline="0" dirty="0" smtClean="0">
                          <a:solidFill>
                            <a:schemeClr val="bg1"/>
                          </a:solidFill>
                        </a:rPr>
                        <a:t>Activities</a:t>
                      </a: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spcAft>
                          <a:spcPts val="1200"/>
                        </a:spcAft>
                      </a:pPr>
                      <a:r>
                        <a:rPr lang="en-CA" sz="1000" b="1" dirty="0" smtClean="0">
                          <a:solidFill>
                            <a:schemeClr val="tx1"/>
                          </a:solidFill>
                        </a:rPr>
                        <a:t>Task – Establish the Disruptive Tech Process</a:t>
                      </a:r>
                    </a:p>
                    <a:p>
                      <a:pPr marL="216000" indent="-457200">
                        <a:spcAft>
                          <a:spcPts val="0"/>
                        </a:spcAft>
                      </a:pPr>
                      <a:r>
                        <a:rPr lang="en-CA" sz="1000" b="1" dirty="0" smtClean="0">
                          <a:solidFill>
                            <a:schemeClr val="tx1"/>
                          </a:solidFill>
                        </a:rPr>
                        <a:t>1.1.a </a:t>
                      </a:r>
                      <a:r>
                        <a:rPr lang="en-CA" sz="1000" b="0" dirty="0" smtClean="0">
                          <a:solidFill>
                            <a:schemeClr val="tx1"/>
                          </a:solidFill>
                        </a:rPr>
                        <a:t>Get execs and</a:t>
                      </a:r>
                      <a:r>
                        <a:rPr lang="en-CA" sz="1000" b="0" baseline="0" dirty="0" smtClean="0">
                          <a:solidFill>
                            <a:schemeClr val="tx1"/>
                          </a:solidFill>
                        </a:rPr>
                        <a:t> stakeholders on board</a:t>
                      </a:r>
                      <a:r>
                        <a:rPr lang="en-CA" sz="1000" b="0" dirty="0" smtClean="0">
                          <a:solidFill>
                            <a:schemeClr val="tx1"/>
                          </a:solidFill>
                        </a:rPr>
                        <a:t> </a:t>
                      </a:r>
                    </a:p>
                    <a:p>
                      <a:pPr marL="216000" indent="-457200">
                        <a:spcAft>
                          <a:spcPts val="0"/>
                        </a:spcAft>
                      </a:pPr>
                      <a:r>
                        <a:rPr lang="en-CA" sz="1000" b="1" dirty="0" smtClean="0">
                          <a:solidFill>
                            <a:schemeClr val="tx1"/>
                          </a:solidFill>
                        </a:rPr>
                        <a:t>1.1.b </a:t>
                      </a:r>
                      <a:r>
                        <a:rPr lang="en-CA" sz="1000" b="0" dirty="0" smtClean="0">
                          <a:solidFill>
                            <a:schemeClr val="tx1"/>
                          </a:solidFill>
                        </a:rPr>
                        <a:t>Review</a:t>
                      </a:r>
                      <a:r>
                        <a:rPr lang="en-CA" sz="1000" b="0" baseline="0" dirty="0" smtClean="0">
                          <a:solidFill>
                            <a:schemeClr val="tx1"/>
                          </a:solidFill>
                        </a:rPr>
                        <a:t> the process of analyzing disruptive tech</a:t>
                      </a:r>
                      <a:endParaRPr lang="en-CA" sz="1000" b="0" dirty="0" smtClean="0">
                        <a:solidFill>
                          <a:schemeClr val="tx1"/>
                        </a:solidFill>
                      </a:endParaRPr>
                    </a:p>
                    <a:p>
                      <a:pPr marL="216000" indent="-457200">
                        <a:spcAft>
                          <a:spcPts val="0"/>
                        </a:spcAft>
                      </a:pPr>
                      <a:r>
                        <a:rPr lang="en-CA" sz="1000" b="1" dirty="0" smtClean="0">
                          <a:solidFill>
                            <a:schemeClr val="tx1"/>
                          </a:solidFill>
                        </a:rPr>
                        <a:t>1.1.c</a:t>
                      </a:r>
                      <a:r>
                        <a:rPr lang="en-CA" sz="1000" b="1" baseline="0" dirty="0" smtClean="0">
                          <a:solidFill>
                            <a:schemeClr val="tx1"/>
                          </a:solidFill>
                        </a:rPr>
                        <a:t> </a:t>
                      </a:r>
                      <a:r>
                        <a:rPr lang="en-CA" sz="1000" b="0" baseline="0" dirty="0" smtClean="0">
                          <a:solidFill>
                            <a:schemeClr val="tx1"/>
                          </a:solidFill>
                        </a:rPr>
                        <a:t>Select members for the working group</a:t>
                      </a:r>
                    </a:p>
                    <a:p>
                      <a:pPr marL="216000" indent="-457200">
                        <a:spcAft>
                          <a:spcPts val="0"/>
                        </a:spcAft>
                      </a:pPr>
                      <a:r>
                        <a:rPr lang="en-CA" sz="1000" b="1" baseline="0" dirty="0" smtClean="0">
                          <a:solidFill>
                            <a:schemeClr val="tx1"/>
                          </a:solidFill>
                        </a:rPr>
                        <a:t>1.1.d</a:t>
                      </a:r>
                      <a:r>
                        <a:rPr lang="en-CA" sz="1000" b="0" baseline="0" dirty="0" smtClean="0">
                          <a:solidFill>
                            <a:schemeClr val="tx1"/>
                          </a:solidFill>
                        </a:rPr>
                        <a:t> Choose a schedule and time commitment</a:t>
                      </a:r>
                    </a:p>
                    <a:p>
                      <a:pPr marL="216000" indent="-457200">
                        <a:spcAft>
                          <a:spcPts val="0"/>
                        </a:spcAft>
                      </a:pPr>
                      <a:r>
                        <a:rPr lang="en-CA" sz="1000" b="1" baseline="0" dirty="0" smtClean="0">
                          <a:solidFill>
                            <a:schemeClr val="tx1"/>
                          </a:solidFill>
                        </a:rPr>
                        <a:t>1.1.e</a:t>
                      </a:r>
                      <a:r>
                        <a:rPr lang="en-CA" sz="1000" b="0" baseline="0" dirty="0" smtClean="0">
                          <a:solidFill>
                            <a:schemeClr val="tx1"/>
                          </a:solidFill>
                        </a:rPr>
                        <a:t> Select a group of visionaries</a:t>
                      </a:r>
                      <a:endParaRPr lang="en-CA" sz="1000" b="1" baseline="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1200"/>
                        </a:spcAft>
                      </a:pPr>
                      <a:r>
                        <a:rPr lang="en-CA" sz="1000" b="1" dirty="0" smtClean="0">
                          <a:solidFill>
                            <a:schemeClr val="tx1"/>
                          </a:solidFill>
                        </a:rPr>
                        <a:t>Task – Hold your Initial Meeting</a:t>
                      </a:r>
                      <a:endParaRPr lang="en-CA" sz="1000" b="1" baseline="0" dirty="0" smtClean="0">
                        <a:solidFill>
                          <a:schemeClr val="tx1"/>
                        </a:solidFill>
                      </a:endParaRPr>
                    </a:p>
                    <a:p>
                      <a:pPr marL="216000" indent="-457200">
                        <a:spcAft>
                          <a:spcPts val="0"/>
                        </a:spcAft>
                      </a:pPr>
                      <a:r>
                        <a:rPr lang="en-CA" sz="1000" b="1" dirty="0" smtClean="0">
                          <a:solidFill>
                            <a:schemeClr val="tx1"/>
                          </a:solidFill>
                        </a:rPr>
                        <a:t>1.2.a</a:t>
                      </a:r>
                      <a:r>
                        <a:rPr lang="en-CA" sz="1000" b="1" baseline="0" dirty="0" smtClean="0">
                          <a:solidFill>
                            <a:schemeClr val="tx1"/>
                          </a:solidFill>
                        </a:rPr>
                        <a:t> </a:t>
                      </a:r>
                      <a:r>
                        <a:rPr lang="en-CA" sz="1000" b="0" dirty="0" smtClean="0">
                          <a:solidFill>
                            <a:schemeClr val="tx1"/>
                          </a:solidFill>
                        </a:rPr>
                        <a:t>Start the meeting</a:t>
                      </a:r>
                      <a:r>
                        <a:rPr lang="en-CA" sz="1000" b="0" baseline="0" dirty="0" smtClean="0">
                          <a:solidFill>
                            <a:schemeClr val="tx1"/>
                          </a:solidFill>
                        </a:rPr>
                        <a:t> with introductions</a:t>
                      </a:r>
                    </a:p>
                    <a:p>
                      <a:pPr marL="216000" indent="-457200">
                        <a:spcAft>
                          <a:spcPts val="0"/>
                        </a:spcAft>
                      </a:pPr>
                      <a:r>
                        <a:rPr lang="en-CA" sz="1000" b="1" dirty="0" smtClean="0">
                          <a:solidFill>
                            <a:schemeClr val="tx1"/>
                          </a:solidFill>
                        </a:rPr>
                        <a:t>1.2.b</a:t>
                      </a:r>
                      <a:r>
                        <a:rPr lang="en-CA" sz="1000" b="0" dirty="0" smtClean="0">
                          <a:solidFill>
                            <a:schemeClr val="tx1"/>
                          </a:solidFill>
                        </a:rPr>
                        <a:t> Train the group to think like futurists</a:t>
                      </a:r>
                    </a:p>
                    <a:p>
                      <a:pPr marL="216000" indent="-457200">
                        <a:spcAft>
                          <a:spcPts val="0"/>
                        </a:spcAft>
                      </a:pPr>
                      <a:r>
                        <a:rPr lang="en-CA" sz="1000" b="1" dirty="0" smtClean="0">
                          <a:solidFill>
                            <a:schemeClr val="tx1"/>
                          </a:solidFill>
                        </a:rPr>
                        <a:t>1.2.c</a:t>
                      </a:r>
                      <a:r>
                        <a:rPr lang="en-CA" sz="1000" b="0" dirty="0" smtClean="0">
                          <a:solidFill>
                            <a:schemeClr val="tx1"/>
                          </a:solidFill>
                        </a:rPr>
                        <a:t> Brainstorm about</a:t>
                      </a:r>
                      <a:r>
                        <a:rPr lang="en-CA" sz="1000" b="0" baseline="0" dirty="0" smtClean="0">
                          <a:solidFill>
                            <a:schemeClr val="tx1"/>
                          </a:solidFill>
                        </a:rPr>
                        <a:t> disruptable processes</a:t>
                      </a:r>
                      <a:endParaRPr lang="en-CA" sz="1000" b="0" dirty="0" smtClean="0">
                        <a:solidFill>
                          <a:schemeClr val="tx1"/>
                        </a:solidFill>
                      </a:endParaRPr>
                    </a:p>
                    <a:p>
                      <a:pPr marL="216000" indent="-457200">
                        <a:spcAft>
                          <a:spcPts val="0"/>
                        </a:spcAft>
                      </a:pPr>
                      <a:r>
                        <a:rPr lang="en-CA" sz="1000" b="1" dirty="0" smtClean="0">
                          <a:solidFill>
                            <a:schemeClr val="tx1"/>
                          </a:solidFill>
                        </a:rPr>
                        <a:t>1.2.d</a:t>
                      </a:r>
                      <a:r>
                        <a:rPr lang="en-CA" sz="1000" b="1" baseline="0" dirty="0" smtClean="0">
                          <a:solidFill>
                            <a:schemeClr val="tx1"/>
                          </a:solidFill>
                        </a:rPr>
                        <a:t> </a:t>
                      </a:r>
                      <a:r>
                        <a:rPr lang="en-CA" sz="1000" b="0" dirty="0" smtClean="0">
                          <a:solidFill>
                            <a:schemeClr val="tx1"/>
                          </a:solidFill>
                        </a:rPr>
                        <a:t>Brainstorm a longlist</a:t>
                      </a:r>
                    </a:p>
                    <a:p>
                      <a:pPr marL="216000" indent="-457200">
                        <a:spcAft>
                          <a:spcPts val="0"/>
                        </a:spcAft>
                      </a:pPr>
                      <a:r>
                        <a:rPr lang="en-CA" sz="1000" b="1" dirty="0" smtClean="0">
                          <a:solidFill>
                            <a:schemeClr val="tx1"/>
                          </a:solidFill>
                        </a:rPr>
                        <a:t>1.2.e</a:t>
                      </a:r>
                      <a:r>
                        <a:rPr lang="en-CA" sz="1000" b="1" baseline="0" dirty="0" smtClean="0">
                          <a:solidFill>
                            <a:schemeClr val="tx1"/>
                          </a:solidFill>
                        </a:rPr>
                        <a:t> </a:t>
                      </a:r>
                      <a:r>
                        <a:rPr lang="en-CA" sz="1000" b="0" baseline="0" dirty="0" smtClean="0">
                          <a:solidFill>
                            <a:schemeClr val="tx1"/>
                          </a:solidFill>
                        </a:rPr>
                        <a:t>Research and brainstorm separate longlists</a:t>
                      </a:r>
                      <a:endParaRPr lang="en-CA" sz="1000" b="1"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1200"/>
                        </a:spcAft>
                      </a:pPr>
                      <a:r>
                        <a:rPr lang="en-CA" sz="1000" b="1" dirty="0" smtClean="0">
                          <a:solidFill>
                            <a:schemeClr val="tx1"/>
                          </a:solidFill>
                        </a:rPr>
                        <a:t>Task – Create</a:t>
                      </a:r>
                      <a:r>
                        <a:rPr lang="en-CA" sz="1000" b="1" baseline="0" dirty="0" smtClean="0">
                          <a:solidFill>
                            <a:schemeClr val="tx1"/>
                          </a:solidFill>
                        </a:rPr>
                        <a:t> a Longlist and Assess Shortlist</a:t>
                      </a:r>
                      <a:endParaRPr lang="en-CA" sz="1000" b="1" dirty="0" smtClean="0">
                        <a:solidFill>
                          <a:schemeClr val="tx1"/>
                        </a:solidFill>
                      </a:endParaRPr>
                    </a:p>
                    <a:p>
                      <a:pPr marL="216000" indent="-457200">
                        <a:spcAft>
                          <a:spcPts val="0"/>
                        </a:spcAft>
                      </a:pPr>
                      <a:r>
                        <a:rPr lang="en-CA" sz="1000" b="1" dirty="0" smtClean="0">
                          <a:solidFill>
                            <a:schemeClr val="tx1"/>
                          </a:solidFill>
                        </a:rPr>
                        <a:t>2.1.a </a:t>
                      </a:r>
                      <a:r>
                        <a:rPr lang="en-CA" sz="1000" b="0" dirty="0" smtClean="0">
                          <a:solidFill>
                            <a:schemeClr val="tx1"/>
                          </a:solidFill>
                        </a:rPr>
                        <a:t>Converge the longlists</a:t>
                      </a:r>
                      <a:r>
                        <a:rPr lang="en-CA" sz="1000" b="0" baseline="0" dirty="0" smtClean="0">
                          <a:solidFill>
                            <a:schemeClr val="tx1"/>
                          </a:solidFill>
                        </a:rPr>
                        <a:t> developed by the team</a:t>
                      </a:r>
                    </a:p>
                    <a:p>
                      <a:pPr marL="216000" indent="-457200">
                        <a:spcAft>
                          <a:spcPts val="0"/>
                        </a:spcAft>
                      </a:pPr>
                      <a:r>
                        <a:rPr lang="en-CA" sz="1000" b="1" dirty="0" smtClean="0">
                          <a:solidFill>
                            <a:schemeClr val="tx1"/>
                          </a:solidFill>
                        </a:rPr>
                        <a:t>2.2.b </a:t>
                      </a:r>
                      <a:r>
                        <a:rPr lang="en-CA" sz="1000" b="0" dirty="0" smtClean="0">
                          <a:solidFill>
                            <a:schemeClr val="tx1"/>
                          </a:solidFill>
                        </a:rPr>
                        <a:t>Narrow the longlist to</a:t>
                      </a:r>
                      <a:r>
                        <a:rPr lang="en-CA" sz="1000" b="0" baseline="0" dirty="0" smtClean="0">
                          <a:solidFill>
                            <a:schemeClr val="tx1"/>
                          </a:solidFill>
                        </a:rPr>
                        <a:t> a shortlist</a:t>
                      </a:r>
                    </a:p>
                    <a:p>
                      <a:pPr marL="216000" marR="0" lvl="0" indent="-457200" algn="l" defTabSz="914400" rtl="0" eaLnBrk="1" fontAlgn="auto" latinLnBrk="0" hangingPunct="1">
                        <a:lnSpc>
                          <a:spcPct val="100000"/>
                        </a:lnSpc>
                        <a:spcBef>
                          <a:spcPts val="0"/>
                        </a:spcBef>
                        <a:spcAft>
                          <a:spcPts val="0"/>
                        </a:spcAft>
                        <a:buClrTx/>
                        <a:buSzTx/>
                        <a:buFontTx/>
                        <a:buNone/>
                        <a:tabLst/>
                        <a:defRPr/>
                      </a:pPr>
                      <a:r>
                        <a:rPr lang="en-CA" sz="1000" b="1" dirty="0" smtClean="0">
                          <a:solidFill>
                            <a:schemeClr val="tx1"/>
                          </a:solidFill>
                        </a:rPr>
                        <a:t>2.2.c</a:t>
                      </a:r>
                      <a:r>
                        <a:rPr lang="en-CA" sz="1000" b="0" dirty="0" smtClean="0">
                          <a:solidFill>
                            <a:schemeClr val="tx1"/>
                          </a:solidFill>
                        </a:rPr>
                        <a:t> Assess readiness</a:t>
                      </a:r>
                      <a:r>
                        <a:rPr lang="en-CA" sz="1000" b="0" baseline="0" dirty="0" smtClean="0">
                          <a:solidFill>
                            <a:schemeClr val="tx1"/>
                          </a:solidFill>
                        </a:rPr>
                        <a:t> and value</a:t>
                      </a:r>
                      <a:endParaRPr lang="en-CA" sz="1000" b="0" dirty="0" smtClean="0">
                        <a:solidFill>
                          <a:schemeClr val="tx1"/>
                        </a:solidFill>
                      </a:endParaRPr>
                    </a:p>
                    <a:p>
                      <a:pPr marL="216000" indent="-457200">
                        <a:spcAft>
                          <a:spcPts val="0"/>
                        </a:spcAft>
                      </a:pPr>
                      <a:r>
                        <a:rPr lang="en-CA" sz="1000" b="1" dirty="0" smtClean="0">
                          <a:solidFill>
                            <a:schemeClr val="tx1"/>
                          </a:solidFill>
                        </a:rPr>
                        <a:t>2.2.d</a:t>
                      </a:r>
                      <a:r>
                        <a:rPr lang="en-CA" sz="1000" b="0" baseline="0" dirty="0" smtClean="0">
                          <a:solidFill>
                            <a:schemeClr val="tx1"/>
                          </a:solidFill>
                        </a:rPr>
                        <a:t> </a:t>
                      </a:r>
                      <a:r>
                        <a:rPr lang="en-CA" sz="1000" b="0" dirty="0" smtClean="0">
                          <a:solidFill>
                            <a:schemeClr val="tx1"/>
                          </a:solidFill>
                        </a:rPr>
                        <a:t>Perform a SWOT analysis</a:t>
                      </a:r>
                    </a:p>
                    <a:p>
                      <a:pPr marL="216000" indent="-457200">
                        <a:spcAft>
                          <a:spcPts val="0"/>
                        </a:spcAft>
                      </a:pPr>
                      <a:endParaRPr lang="en-CA" sz="1000" b="0" dirty="0" smtClean="0">
                        <a:solidFill>
                          <a:schemeClr val="tx1"/>
                        </a:solidFill>
                      </a:endParaRPr>
                    </a:p>
                    <a:p>
                      <a:pPr marL="216000" indent="-457200">
                        <a:spcAft>
                          <a:spcPts val="0"/>
                        </a:spcAft>
                      </a:pPr>
                      <a:endParaRPr lang="en-CA" sz="1000" b="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1200"/>
                        </a:spcAft>
                      </a:pPr>
                      <a:r>
                        <a:rPr lang="en-CA" sz="1000" b="1" dirty="0" smtClean="0">
                          <a:solidFill>
                            <a:schemeClr val="tx1"/>
                          </a:solidFill>
                        </a:rPr>
                        <a:t>Task – </a:t>
                      </a:r>
                      <a:r>
                        <a:rPr lang="en-CA" sz="1000" b="1" baseline="0" dirty="0" smtClean="0">
                          <a:solidFill>
                            <a:schemeClr val="tx1"/>
                          </a:solidFill>
                        </a:rPr>
                        <a:t>Create Process Maps</a:t>
                      </a:r>
                    </a:p>
                    <a:p>
                      <a:pPr algn="l">
                        <a:spcAft>
                          <a:spcPts val="0"/>
                        </a:spcAft>
                      </a:pPr>
                      <a:r>
                        <a:rPr lang="en-CA" sz="1000" b="1" baseline="0" dirty="0" smtClean="0">
                          <a:solidFill>
                            <a:schemeClr val="tx1"/>
                          </a:solidFill>
                        </a:rPr>
                        <a:t>3.1.a </a:t>
                      </a:r>
                      <a:r>
                        <a:rPr lang="en-CA" sz="1000" b="0" baseline="0" dirty="0" smtClean="0">
                          <a:solidFill>
                            <a:schemeClr val="tx1"/>
                          </a:solidFill>
                        </a:rPr>
                        <a:t>Build a problem canvas</a:t>
                      </a:r>
                    </a:p>
                    <a:p>
                      <a:pPr algn="l">
                        <a:spcAft>
                          <a:spcPts val="0"/>
                        </a:spcAft>
                      </a:pPr>
                      <a:r>
                        <a:rPr lang="en-CA" sz="1000" b="1" baseline="0" dirty="0" smtClean="0">
                          <a:solidFill>
                            <a:schemeClr val="tx1"/>
                          </a:solidFill>
                        </a:rPr>
                        <a:t>3.1.b </a:t>
                      </a:r>
                      <a:r>
                        <a:rPr lang="en-CA" sz="1000" b="0" baseline="0" dirty="0" smtClean="0">
                          <a:solidFill>
                            <a:schemeClr val="tx1"/>
                          </a:solidFill>
                        </a:rPr>
                        <a:t>Identify affected business units</a:t>
                      </a:r>
                      <a:endParaRPr lang="en-CA" sz="1000" b="1" baseline="0" dirty="0" smtClean="0">
                        <a:solidFill>
                          <a:schemeClr val="tx1"/>
                        </a:solidFill>
                      </a:endParaRPr>
                    </a:p>
                    <a:p>
                      <a:pPr algn="l">
                        <a:spcAft>
                          <a:spcPts val="0"/>
                        </a:spcAft>
                      </a:pPr>
                      <a:r>
                        <a:rPr lang="en-CA" sz="1000" b="1" baseline="0" dirty="0" smtClean="0">
                          <a:solidFill>
                            <a:schemeClr val="tx1"/>
                          </a:solidFill>
                        </a:rPr>
                        <a:t>3.1.c </a:t>
                      </a:r>
                      <a:r>
                        <a:rPr lang="en-CA" sz="1000" b="0" baseline="0" dirty="0" smtClean="0">
                          <a:solidFill>
                            <a:schemeClr val="tx1"/>
                          </a:solidFill>
                        </a:rPr>
                        <a:t>Outline and map the business processes likely to be disrupted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baseline="0" dirty="0" smtClean="0">
                          <a:solidFill>
                            <a:schemeClr val="tx1"/>
                          </a:solidFill>
                        </a:rPr>
                        <a:t>3.1.d </a:t>
                      </a:r>
                      <a:r>
                        <a:rPr lang="en-CA" sz="1000" b="0" baseline="0" dirty="0" smtClean="0">
                          <a:solidFill>
                            <a:schemeClr val="dk1"/>
                          </a:solidFill>
                        </a:rPr>
                        <a:t>M</a:t>
                      </a:r>
                      <a:r>
                        <a:rPr lang="en-CA" sz="1000" dirty="0" smtClean="0"/>
                        <a:t>ap disrupted business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baseline="0" dirty="0" smtClean="0">
                          <a:solidFill>
                            <a:schemeClr val="tx1"/>
                          </a:solidFill>
                        </a:rPr>
                        <a:t>3.1.e </a:t>
                      </a:r>
                      <a:r>
                        <a:rPr lang="en-CA" sz="1000" dirty="0" smtClean="0"/>
                        <a:t>Recognize </a:t>
                      </a:r>
                      <a:r>
                        <a:rPr lang="en-CA" sz="1000" i="1" dirty="0" smtClean="0"/>
                        <a:t>how</a:t>
                      </a:r>
                      <a:r>
                        <a:rPr lang="en-CA" sz="1000" dirty="0" smtClean="0"/>
                        <a:t> the new technology will impact business processes</a:t>
                      </a:r>
                      <a:endParaRPr lang="en-CA" sz="1000" b="1"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baseline="0" dirty="0" smtClean="0">
                          <a:solidFill>
                            <a:schemeClr val="tx1"/>
                          </a:solidFill>
                        </a:rPr>
                        <a:t>3.1.f </a:t>
                      </a:r>
                      <a:r>
                        <a:rPr lang="en-CA" sz="1000" b="0" baseline="0" dirty="0" smtClean="0">
                          <a:solidFill>
                            <a:schemeClr val="tx1"/>
                          </a:solidFill>
                        </a:rPr>
                        <a:t>Make the case</a:t>
                      </a:r>
                      <a:endParaRPr lang="en-CA" sz="1000" b="1" baseline="0" dirty="0" smtClean="0">
                        <a:solidFill>
                          <a:schemeClr val="tx1"/>
                        </a:solidFill>
                      </a:endParaRPr>
                    </a:p>
                    <a:p>
                      <a:pPr algn="l">
                        <a:spcAft>
                          <a:spcPts val="0"/>
                        </a:spcAft>
                      </a:pPr>
                      <a:endParaRPr lang="en-CA" sz="1000" b="1" baseline="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Aft>
                          <a:spcPts val="1200"/>
                        </a:spcAft>
                      </a:pPr>
                      <a:r>
                        <a:rPr lang="en-CA" sz="1000" b="1" dirty="0" smtClean="0">
                          <a:solidFill>
                            <a:schemeClr val="tx1"/>
                          </a:solidFill>
                        </a:rPr>
                        <a:t>Task – Develop a Proof</a:t>
                      </a:r>
                      <a:r>
                        <a:rPr lang="en-CA" sz="1000" b="1" baseline="0" dirty="0" smtClean="0">
                          <a:solidFill>
                            <a:schemeClr val="tx1"/>
                          </a:solidFill>
                        </a:rPr>
                        <a:t> of Concept Charter</a:t>
                      </a:r>
                    </a:p>
                    <a:p>
                      <a:pPr algn="l">
                        <a:spcAft>
                          <a:spcPts val="0"/>
                        </a:spcAft>
                      </a:pPr>
                      <a:r>
                        <a:rPr lang="en-CA" sz="1000" b="1" baseline="0" dirty="0" smtClean="0">
                          <a:solidFill>
                            <a:schemeClr val="tx1"/>
                          </a:solidFill>
                        </a:rPr>
                        <a:t>3.2.a </a:t>
                      </a:r>
                      <a:r>
                        <a:rPr lang="en-CA" sz="1000" dirty="0" smtClean="0"/>
                        <a:t>Develop key performance indicators (KPIs)</a:t>
                      </a:r>
                    </a:p>
                    <a:p>
                      <a:pPr algn="l">
                        <a:spcAft>
                          <a:spcPts val="0"/>
                        </a:spcAft>
                      </a:pPr>
                      <a:r>
                        <a:rPr lang="en-CA" sz="1000" b="1" baseline="0" dirty="0" smtClean="0">
                          <a:solidFill>
                            <a:schemeClr val="tx1"/>
                          </a:solidFill>
                        </a:rPr>
                        <a:t>3.2.b </a:t>
                      </a:r>
                      <a:r>
                        <a:rPr lang="en-CA" sz="1000" b="0" baseline="0" dirty="0" smtClean="0">
                          <a:solidFill>
                            <a:schemeClr val="tx1"/>
                          </a:solidFill>
                        </a:rPr>
                        <a:t>Identify key success factors</a:t>
                      </a:r>
                    </a:p>
                    <a:p>
                      <a:pPr algn="l">
                        <a:spcAft>
                          <a:spcPts val="0"/>
                        </a:spcAft>
                      </a:pPr>
                      <a:r>
                        <a:rPr lang="en-CA" sz="1000" b="1" baseline="0" dirty="0" smtClean="0">
                          <a:solidFill>
                            <a:schemeClr val="tx1"/>
                          </a:solidFill>
                        </a:rPr>
                        <a:t>3.2.c </a:t>
                      </a:r>
                      <a:r>
                        <a:rPr lang="en-CA" sz="1000" b="0" baseline="0" dirty="0" smtClean="0">
                          <a:solidFill>
                            <a:schemeClr val="tx1"/>
                          </a:solidFill>
                        </a:rPr>
                        <a:t>Outline project scope</a:t>
                      </a:r>
                    </a:p>
                    <a:p>
                      <a:pPr algn="l">
                        <a:spcAft>
                          <a:spcPts val="0"/>
                        </a:spcAft>
                      </a:pPr>
                      <a:r>
                        <a:rPr lang="en-CA" sz="1000" b="1" baseline="0" dirty="0" smtClean="0">
                          <a:solidFill>
                            <a:schemeClr val="tx1"/>
                          </a:solidFill>
                        </a:rPr>
                        <a:t>3.2.d </a:t>
                      </a:r>
                      <a:r>
                        <a:rPr lang="en-CA" sz="1000" b="0" baseline="0" dirty="0" smtClean="0">
                          <a:solidFill>
                            <a:schemeClr val="tx1"/>
                          </a:solidFill>
                        </a:rPr>
                        <a:t>Identify responsible team</a:t>
                      </a:r>
                      <a:endParaRPr lang="en-CA" sz="1000" b="1" baseline="0" dirty="0" smtClean="0">
                        <a:solidFill>
                          <a:schemeClr val="tx1"/>
                        </a:solidFill>
                      </a:endParaRPr>
                    </a:p>
                    <a:p>
                      <a:pPr algn="l">
                        <a:spcAft>
                          <a:spcPts val="0"/>
                        </a:spcAft>
                      </a:pPr>
                      <a:r>
                        <a:rPr lang="en-CA" sz="1000" b="1" baseline="0" dirty="0" smtClean="0">
                          <a:solidFill>
                            <a:schemeClr val="tx1"/>
                          </a:solidFill>
                        </a:rPr>
                        <a:t>3.2.e </a:t>
                      </a:r>
                      <a:r>
                        <a:rPr lang="en-CA" sz="1000" b="0" baseline="0" dirty="0" smtClean="0">
                          <a:solidFill>
                            <a:schemeClr val="tx1"/>
                          </a:solidFill>
                        </a:rPr>
                        <a:t>Complete resource estimation</a:t>
                      </a:r>
                      <a:endParaRPr lang="en-CA" sz="1000" b="1" baseline="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640262">
                <a:tc>
                  <a:txBody>
                    <a:bodyPr/>
                    <a:lstStyle/>
                    <a:p>
                      <a:pPr marL="216000" marR="0" indent="-457200" algn="ctr" defTabSz="914400" rtl="0" eaLnBrk="1" fontAlgn="auto" latinLnBrk="0" hangingPunct="1">
                        <a:lnSpc>
                          <a:spcPct val="100000"/>
                        </a:lnSpc>
                        <a:spcBef>
                          <a:spcPts val="0"/>
                        </a:spcBef>
                        <a:spcAft>
                          <a:spcPts val="500"/>
                        </a:spcAft>
                        <a:buClrTx/>
                        <a:buSzTx/>
                        <a:buFontTx/>
                        <a:buNone/>
                        <a:tabLst/>
                        <a:defRPr/>
                      </a:pPr>
                      <a:r>
                        <a:rPr lang="en-CA" sz="1200" b="1" dirty="0" smtClean="0">
                          <a:solidFill>
                            <a:srgbClr val="FFFFFF"/>
                          </a:solidFill>
                        </a:rPr>
                        <a:t>Deliverables</a:t>
                      </a: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228600" indent="-228600">
                        <a:spcAft>
                          <a:spcPts val="0"/>
                        </a:spcAft>
                        <a:buClrTx/>
                        <a:buFont typeface="+mj-lt"/>
                        <a:buAutoNum type="arabicPeriod"/>
                      </a:pPr>
                      <a:r>
                        <a:rPr lang="en-CA" sz="1000" b="0" i="0" baseline="0" dirty="0" smtClean="0">
                          <a:solidFill>
                            <a:schemeClr val="tx1"/>
                          </a:solidFill>
                        </a:rPr>
                        <a:t>Initialized Disruptive Tech Exploitation Plan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44000" indent="-144000">
                        <a:spcAft>
                          <a:spcPts val="0"/>
                        </a:spcAft>
                        <a:buClrTx/>
                        <a:buFont typeface="+mj-lt"/>
                        <a:buAutoNum type="arabicPeriod"/>
                      </a:pPr>
                      <a:r>
                        <a:rPr lang="en-CA" sz="1000" b="0" baseline="0" dirty="0" smtClean="0">
                          <a:solidFill>
                            <a:schemeClr val="tx1"/>
                          </a:solidFill>
                        </a:rPr>
                        <a:t>List of Disruptable Organizational Processes</a:t>
                      </a:r>
                    </a:p>
                    <a:p>
                      <a:pPr marL="144000" indent="-144000">
                        <a:spcAft>
                          <a:spcPts val="0"/>
                        </a:spcAft>
                        <a:buClrTx/>
                        <a:buFont typeface="+mj-lt"/>
                        <a:buAutoNum type="arabicPeriod"/>
                      </a:pPr>
                      <a:r>
                        <a:rPr lang="en-CA" sz="1000" b="0" baseline="0" dirty="0" smtClean="0">
                          <a:solidFill>
                            <a:schemeClr val="tx1"/>
                          </a:solidFill>
                        </a:rPr>
                        <a:t>Initial Longlist of Disruptive Tech</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44000" indent="-144000">
                        <a:spcAft>
                          <a:spcPts val="0"/>
                        </a:spcAft>
                        <a:buClrTx/>
                        <a:buFont typeface="+mj-lt"/>
                        <a:buAutoNum type="arabicPeriod"/>
                      </a:pPr>
                      <a:r>
                        <a:rPr lang="en-CA" sz="1000" b="0" dirty="0" smtClean="0">
                          <a:solidFill>
                            <a:schemeClr val="tx1"/>
                          </a:solidFill>
                        </a:rPr>
                        <a:t>Finalized Longlist of Disruptive Tech</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000" b="0" dirty="0" smtClean="0">
                          <a:solidFill>
                            <a:schemeClr val="tx1"/>
                          </a:solidFill>
                        </a:rPr>
                        <a:t>Shortl</a:t>
                      </a:r>
                      <a:r>
                        <a:rPr lang="en-CA" sz="1000" b="0" baseline="0" dirty="0" smtClean="0">
                          <a:solidFill>
                            <a:schemeClr val="tx1"/>
                          </a:solidFill>
                        </a:rPr>
                        <a:t>ist of Disruptive Tech</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000" b="0" baseline="0" dirty="0" smtClean="0">
                          <a:solidFill>
                            <a:schemeClr val="tx1"/>
                          </a:solidFill>
                        </a:rPr>
                        <a:t>Value-Readiness Analysis</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000" b="0" baseline="0" dirty="0" smtClean="0">
                          <a:solidFill>
                            <a:schemeClr val="tx1"/>
                          </a:solidFill>
                        </a:rPr>
                        <a:t>SWOT Analysis</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000" b="0" baseline="0" dirty="0" smtClean="0">
                          <a:solidFill>
                            <a:schemeClr val="tx1"/>
                          </a:solidFill>
                        </a:rPr>
                        <a:t>Candidate(s) for Proof of Concept Charter</a:t>
                      </a:r>
                    </a:p>
                    <a:p>
                      <a:pPr marL="0" indent="0">
                        <a:spcAft>
                          <a:spcPts val="0"/>
                        </a:spcAft>
                        <a:buClrTx/>
                        <a:buFont typeface="+mj-lt"/>
                        <a:buNone/>
                      </a:pPr>
                      <a:endParaRPr lang="en-CA" sz="1000" b="0" baseline="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44000" indent="-144000">
                        <a:spcAft>
                          <a:spcPts val="0"/>
                        </a:spcAft>
                        <a:buClrTx/>
                        <a:buFont typeface="+mj-lt"/>
                        <a:buAutoNum type="arabicPeriod"/>
                      </a:pPr>
                      <a:r>
                        <a:rPr lang="en-CA" sz="1000" b="0" baseline="0" dirty="0" smtClean="0">
                          <a:solidFill>
                            <a:schemeClr val="tx1"/>
                          </a:solidFill>
                        </a:rPr>
                        <a:t>Problem Canvas</a:t>
                      </a:r>
                    </a:p>
                    <a:p>
                      <a:pPr marL="144000" indent="-144000">
                        <a:spcAft>
                          <a:spcPts val="0"/>
                        </a:spcAft>
                        <a:buClrTx/>
                        <a:buFont typeface="+mj-lt"/>
                        <a:buAutoNum type="arabicPeriod"/>
                      </a:pPr>
                      <a:r>
                        <a:rPr lang="en-CA" sz="1000" b="0" baseline="0" dirty="0" smtClean="0">
                          <a:solidFill>
                            <a:schemeClr val="tx1"/>
                          </a:solidFill>
                        </a:rPr>
                        <a:t>Map of Business Processes: Current State</a:t>
                      </a:r>
                    </a:p>
                    <a:p>
                      <a:pPr marL="144000" indent="-144000">
                        <a:spcAft>
                          <a:spcPts val="0"/>
                        </a:spcAft>
                        <a:buClrTx/>
                        <a:buFont typeface="+mj-lt"/>
                        <a:buAutoNum type="arabicPeriod"/>
                      </a:pPr>
                      <a:r>
                        <a:rPr lang="en-CA" sz="1000" b="0" baseline="0" dirty="0" smtClean="0">
                          <a:solidFill>
                            <a:schemeClr val="tx1"/>
                          </a:solidFill>
                        </a:rPr>
                        <a:t>Map of Disrupted Business Processes</a:t>
                      </a:r>
                    </a:p>
                    <a:p>
                      <a:pPr marL="144000" indent="-144000">
                        <a:spcAft>
                          <a:spcPts val="0"/>
                        </a:spcAft>
                        <a:buClrTx/>
                        <a:buFont typeface="+mj-lt"/>
                        <a:buAutoNum type="arabicPeriod"/>
                      </a:pPr>
                      <a:r>
                        <a:rPr lang="en-CA" sz="1000" b="0" baseline="0" dirty="0" smtClean="0">
                          <a:solidFill>
                            <a:schemeClr val="tx1"/>
                          </a:solidFill>
                        </a:rPr>
                        <a:t>Business Case for Each Technology </a:t>
                      </a:r>
                    </a:p>
                    <a:p>
                      <a:pPr marL="144000" indent="-144000">
                        <a:spcAft>
                          <a:spcPts val="0"/>
                        </a:spcAft>
                        <a:buClrTx/>
                        <a:buFont typeface="+mj-lt"/>
                        <a:buAutoNum type="arabicPeriod"/>
                      </a:pPr>
                      <a:endParaRPr lang="en-CA" sz="1000" b="0" baseline="0" dirty="0" smtClean="0">
                        <a:solidFill>
                          <a:schemeClr val="tx1"/>
                        </a:solidFill>
                      </a:endParaRPr>
                    </a:p>
                    <a:p>
                      <a:pPr marL="144000" indent="-144000">
                        <a:spcAft>
                          <a:spcPts val="0"/>
                        </a:spcAft>
                        <a:buClrTx/>
                        <a:buFont typeface="+mj-lt"/>
                        <a:buAutoNum type="arabicPeriod"/>
                      </a:pPr>
                      <a:endParaRPr lang="en-CA" sz="1000" b="0" baseline="0" dirty="0" smtClean="0">
                        <a:solidFill>
                          <a:schemeClr val="tx1"/>
                        </a:solidFill>
                      </a:endParaRPr>
                    </a:p>
                    <a:p>
                      <a:pPr marL="144000" indent="-144000">
                        <a:spcAft>
                          <a:spcPts val="0"/>
                        </a:spcAft>
                        <a:buClrTx/>
                        <a:buFont typeface="+mj-lt"/>
                        <a:buAutoNum type="arabicPeriod"/>
                      </a:pPr>
                      <a:endParaRPr lang="en-CA" sz="1000" b="0" baseline="0" dirty="0" smtClean="0">
                        <a:solidFill>
                          <a:schemeClr val="tx1"/>
                        </a:solidFill>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44000" indent="-144000">
                        <a:spcAft>
                          <a:spcPts val="0"/>
                        </a:spcAft>
                        <a:buClrTx/>
                        <a:buFont typeface="+mj-lt"/>
                        <a:buAutoNum type="arabicPeriod"/>
                      </a:pPr>
                      <a:r>
                        <a:rPr lang="en-CA" sz="1000" b="0" baseline="0" dirty="0" smtClean="0">
                          <a:solidFill>
                            <a:schemeClr val="tx1"/>
                          </a:solidFill>
                        </a:rPr>
                        <a:t>Completed Proof of Concept Charter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bl>
          </a:graphicData>
        </a:graphic>
      </p:graphicFrame>
    </p:spTree>
    <p:extLst>
      <p:ext uri="{BB962C8B-B14F-4D97-AF65-F5344CB8AC3E}">
        <p14:creationId xmlns:p14="http://schemas.microsoft.com/office/powerpoint/2010/main" val="3420238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We help IT leaders make the most of disruptive impacts</a:t>
            </a:r>
            <a:endParaRPr lang="en-US" dirty="0"/>
          </a:p>
        </p:txBody>
      </p:sp>
      <p:sp>
        <p:nvSpPr>
          <p:cNvPr id="13" name="Text Placeholder 12"/>
          <p:cNvSpPr>
            <a:spLocks noGrp="1"/>
          </p:cNvSpPr>
          <p:nvPr>
            <p:ph type="body" sz="quarter" idx="16"/>
          </p:nvPr>
        </p:nvSpPr>
        <p:spPr/>
        <p:txBody>
          <a:bodyPr/>
          <a:lstStyle/>
          <a:p>
            <a:r>
              <a:rPr lang="en-US" dirty="0"/>
              <a:t>IT Infrastructure </a:t>
            </a:r>
            <a:r>
              <a:rPr lang="en-US" dirty="0" smtClean="0"/>
              <a:t>Leaders</a:t>
            </a:r>
            <a:endParaRPr lang="en-US" dirty="0"/>
          </a:p>
          <a:p>
            <a:r>
              <a:rPr lang="en-US" dirty="0" smtClean="0"/>
              <a:t>CTOs</a:t>
            </a:r>
            <a:endParaRPr lang="en-US" dirty="0"/>
          </a:p>
          <a:p>
            <a:endParaRPr lang="en-US" dirty="0"/>
          </a:p>
          <a:p>
            <a:endParaRPr lang="en-US" dirty="0"/>
          </a:p>
        </p:txBody>
      </p:sp>
      <p:sp>
        <p:nvSpPr>
          <p:cNvPr id="14" name="Text Placeholder 13"/>
          <p:cNvSpPr>
            <a:spLocks noGrp="1"/>
          </p:cNvSpPr>
          <p:nvPr>
            <p:ph type="body" sz="quarter" idx="26"/>
          </p:nvPr>
        </p:nvSpPr>
        <p:spPr/>
        <p:txBody>
          <a:bodyPr/>
          <a:lstStyle/>
          <a:p>
            <a:r>
              <a:rPr lang="en-US" dirty="0"/>
              <a:t>Develop a process for anticipating, analyzing, and exploiting disruptive technology</a:t>
            </a:r>
          </a:p>
          <a:p>
            <a:r>
              <a:rPr lang="en-US" dirty="0"/>
              <a:t>Communicate the business case for investing in disruptive technology</a:t>
            </a:r>
          </a:p>
          <a:p>
            <a:r>
              <a:rPr lang="en-US" dirty="0"/>
              <a:t>Categorize </a:t>
            </a:r>
            <a:r>
              <a:rPr lang="en-US" dirty="0" smtClean="0"/>
              <a:t>emerging technologies </a:t>
            </a:r>
            <a:r>
              <a:rPr lang="en-US" dirty="0"/>
              <a:t>to decide what to do with them</a:t>
            </a:r>
          </a:p>
          <a:p>
            <a:r>
              <a:rPr lang="en-US" dirty="0"/>
              <a:t>Develop a plan for taking action to exploit the technology that will most affect your organization</a:t>
            </a:r>
          </a:p>
          <a:p>
            <a:endParaRPr lang="en-US" dirty="0"/>
          </a:p>
        </p:txBody>
      </p:sp>
      <p:sp>
        <p:nvSpPr>
          <p:cNvPr id="15" name="Text Placeholder 14"/>
          <p:cNvSpPr>
            <a:spLocks noGrp="1"/>
          </p:cNvSpPr>
          <p:nvPr>
            <p:ph type="body" sz="quarter" idx="27"/>
          </p:nvPr>
        </p:nvSpPr>
        <p:spPr/>
        <p:txBody>
          <a:bodyPr/>
          <a:lstStyle/>
          <a:p>
            <a:r>
              <a:rPr lang="en-US" dirty="0" smtClean="0"/>
              <a:t>CIOs</a:t>
            </a:r>
            <a:endParaRPr lang="en-US" dirty="0"/>
          </a:p>
          <a:p>
            <a:r>
              <a:rPr lang="en-US" dirty="0"/>
              <a:t>Senior </a:t>
            </a:r>
            <a:r>
              <a:rPr lang="en-US" dirty="0" smtClean="0"/>
              <a:t>Line of Business Managers</a:t>
            </a:r>
            <a:endParaRPr lang="en-US" dirty="0"/>
          </a:p>
          <a:p>
            <a:r>
              <a:rPr lang="en-US" dirty="0"/>
              <a:t>IT Directors</a:t>
            </a:r>
          </a:p>
          <a:p>
            <a:endParaRPr lang="en-US" dirty="0"/>
          </a:p>
        </p:txBody>
      </p:sp>
      <p:sp>
        <p:nvSpPr>
          <p:cNvPr id="16" name="Text Placeholder 15"/>
          <p:cNvSpPr>
            <a:spLocks noGrp="1"/>
          </p:cNvSpPr>
          <p:nvPr>
            <p:ph type="body" sz="quarter" idx="28"/>
          </p:nvPr>
        </p:nvSpPr>
        <p:spPr/>
        <p:txBody>
          <a:bodyPr/>
          <a:lstStyle/>
          <a:p>
            <a:r>
              <a:rPr lang="en-US" dirty="0"/>
              <a:t>Establish a process for evaluating new and emerging technologies</a:t>
            </a:r>
          </a:p>
          <a:p>
            <a:r>
              <a:rPr lang="en-US" dirty="0"/>
              <a:t>Bring innovation to the IT department</a:t>
            </a:r>
          </a:p>
          <a:p>
            <a:r>
              <a:rPr lang="en-US" dirty="0"/>
              <a:t>Use the IT department’s technology expertise to anticipate and capitalize on technological disruptions to the business</a:t>
            </a:r>
          </a:p>
          <a:p>
            <a:endParaRPr lang="en-US" dirty="0"/>
          </a:p>
        </p:txBody>
      </p:sp>
    </p:spTree>
    <p:extLst>
      <p:ext uri="{BB962C8B-B14F-4D97-AF65-F5344CB8AC3E}">
        <p14:creationId xmlns:p14="http://schemas.microsoft.com/office/powerpoint/2010/main" val="2619900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endParaRPr lang="en-US" dirty="0"/>
          </a:p>
        </p:txBody>
      </p:sp>
      <p:sp>
        <p:nvSpPr>
          <p:cNvPr id="3" name="Text Placeholder 2"/>
          <p:cNvSpPr>
            <a:spLocks noGrp="1"/>
          </p:cNvSpPr>
          <p:nvPr>
            <p:ph type="body" sz="quarter" idx="10"/>
          </p:nvPr>
        </p:nvSpPr>
        <p:spPr/>
        <p:txBody>
          <a:bodyPr/>
          <a:lstStyle/>
          <a:p>
            <a:r>
              <a:rPr lang="en-US" b="1" dirty="0"/>
              <a:t>New technology can hit like a meteor. </a:t>
            </a:r>
            <a:r>
              <a:rPr lang="en-US" dirty="0" smtClean="0"/>
              <a:t>Not only disruptive to IT, technology </a:t>
            </a:r>
            <a:r>
              <a:rPr lang="en-US" dirty="0"/>
              <a:t>provides opportunities for organization-wide advantage.</a:t>
            </a:r>
            <a:endParaRPr lang="en-US" b="1" dirty="0"/>
          </a:p>
          <a:p>
            <a:r>
              <a:rPr lang="en-US" b="1" dirty="0"/>
              <a:t>Your role is endangered.</a:t>
            </a:r>
            <a:r>
              <a:rPr lang="en-US" dirty="0"/>
              <a:t> If </a:t>
            </a:r>
            <a:r>
              <a:rPr lang="en-US" i="1" dirty="0"/>
              <a:t>you</a:t>
            </a:r>
            <a:r>
              <a:rPr lang="en-US" dirty="0"/>
              <a:t> don’t prepare for the most disruptive technologies, you could be overshadowed. Don’t let the Chief Marketing Officer (CMO) </a:t>
            </a:r>
            <a:r>
              <a:rPr lang="en-US" dirty="0" smtClean="0"/>
              <a:t>set the technological innovation agenda.</a:t>
            </a:r>
            <a:endParaRPr lang="en-US" b="1" dirty="0"/>
          </a:p>
          <a:p>
            <a:endParaRPr lang="en-US" dirty="0"/>
          </a:p>
        </p:txBody>
      </p:sp>
      <p:sp>
        <p:nvSpPr>
          <p:cNvPr id="4" name="Text Placeholder 3"/>
          <p:cNvSpPr>
            <a:spLocks noGrp="1"/>
          </p:cNvSpPr>
          <p:nvPr>
            <p:ph type="body" sz="quarter" idx="11"/>
          </p:nvPr>
        </p:nvSpPr>
        <p:spPr/>
        <p:txBody>
          <a:bodyPr/>
          <a:lstStyle/>
          <a:p>
            <a:r>
              <a:rPr lang="en-US" b="1" dirty="0"/>
              <a:t>Predicting the future isn’t easy. </a:t>
            </a:r>
            <a:r>
              <a:rPr lang="en-US" dirty="0"/>
              <a:t>Most IT leaders fail to realize how quickly technology increases in capability. Even for the </a:t>
            </a:r>
            <a:r>
              <a:rPr lang="en-US" dirty="0" smtClean="0"/>
              <a:t>tech savvy</a:t>
            </a:r>
            <a:r>
              <a:rPr lang="en-US" dirty="0"/>
              <a:t>, predicting which specific technologies will become disruptive is difficult.</a:t>
            </a:r>
            <a:endParaRPr lang="en-US" b="1" dirty="0"/>
          </a:p>
          <a:p>
            <a:r>
              <a:rPr lang="en-US" b="1" dirty="0"/>
              <a:t>Communication is difficult when the sky is falling. </a:t>
            </a:r>
            <a:r>
              <a:rPr lang="en-US" dirty="0"/>
              <a:t>Even forward-looking IT leaders struggle with convincing others to devote time and resources to monitoring technologies with a formal process</a:t>
            </a:r>
            <a:r>
              <a:rPr lang="en-US" dirty="0" smtClean="0"/>
              <a:t>.</a:t>
            </a:r>
          </a:p>
          <a:p>
            <a:endParaRPr lang="en-US" b="1" dirty="0"/>
          </a:p>
          <a:p>
            <a:endParaRPr lang="en-US" dirty="0"/>
          </a:p>
        </p:txBody>
      </p:sp>
      <p:sp>
        <p:nvSpPr>
          <p:cNvPr id="5" name="Text Placeholder 4"/>
          <p:cNvSpPr>
            <a:spLocks noGrp="1"/>
          </p:cNvSpPr>
          <p:nvPr>
            <p:ph type="body" sz="quarter" idx="12"/>
          </p:nvPr>
        </p:nvSpPr>
        <p:spPr>
          <a:xfrm>
            <a:off x="255868" y="4520092"/>
            <a:ext cx="8623607" cy="1691941"/>
          </a:xfrm>
        </p:spPr>
        <p:txBody>
          <a:bodyPr/>
          <a:lstStyle/>
          <a:p>
            <a:r>
              <a:rPr lang="en-US" dirty="0"/>
              <a:t>Use the annual process described in this blueprint: a formal evaluation of new technology that turns analysis into action.</a:t>
            </a:r>
          </a:p>
          <a:p>
            <a:r>
              <a:rPr lang="en-US" dirty="0"/>
              <a:t>Lead the analysis from IT. Establish a team to carry out the annual process as a cure </a:t>
            </a:r>
            <a:r>
              <a:rPr lang="en-US" dirty="0" smtClean="0"/>
              <a:t>for the causes of </a:t>
            </a:r>
            <a:r>
              <a:rPr lang="en-US" dirty="0"/>
              <a:t>“airline magazine </a:t>
            </a:r>
            <a:r>
              <a:rPr lang="en-US" dirty="0" smtClean="0"/>
              <a:t>syndrome” and to prevent it from happening in the future. </a:t>
            </a:r>
          </a:p>
          <a:p>
            <a:r>
              <a:rPr lang="en-US" dirty="0" smtClean="0"/>
              <a:t>Train </a:t>
            </a:r>
            <a:r>
              <a:rPr lang="en-US" dirty="0"/>
              <a:t>your team on the patterns of progress, track technology over time in a central database, and read Info-Tech’s analysis of upcoming technology.</a:t>
            </a:r>
          </a:p>
          <a:p>
            <a:r>
              <a:rPr lang="en-US" dirty="0" smtClean="0"/>
              <a:t>Produce a comprehensive proof of concept plan that will allow your company to minimize risk and maximize reward when engaging with new technology.</a:t>
            </a:r>
            <a:endParaRPr lang="en-US" dirty="0"/>
          </a:p>
          <a:p>
            <a:endParaRPr lang="en-US" dirty="0"/>
          </a:p>
        </p:txBody>
      </p:sp>
      <p:sp>
        <p:nvSpPr>
          <p:cNvPr id="6" name="Text Placeholder 5"/>
          <p:cNvSpPr>
            <a:spLocks noGrp="1"/>
          </p:cNvSpPr>
          <p:nvPr>
            <p:ph type="body" sz="quarter" idx="13"/>
          </p:nvPr>
        </p:nvSpPr>
        <p:spPr/>
        <p:txBody>
          <a:bodyPr/>
          <a:lstStyle/>
          <a:p>
            <a:pPr marL="228600" indent="-228600">
              <a:spcBef>
                <a:spcPts val="600"/>
              </a:spcBef>
              <a:spcAft>
                <a:spcPts val="600"/>
              </a:spcAft>
              <a:buSzPct val="100000"/>
              <a:buFont typeface="+mj-lt"/>
              <a:buAutoNum type="arabicPeriod"/>
            </a:pPr>
            <a:r>
              <a:rPr lang="en-US" b="1" dirty="0"/>
              <a:t>Proactively monitoring, evaluating, and exploiting disruptive tech isn’t optional.</a:t>
            </a:r>
            <a:br>
              <a:rPr lang="en-US" b="1" dirty="0"/>
            </a:br>
            <a:r>
              <a:rPr lang="en-US" dirty="0" smtClean="0"/>
              <a:t>This will protect </a:t>
            </a:r>
            <a:r>
              <a:rPr lang="en-US" dirty="0"/>
              <a:t>your role, IT’s role, and the future of the organization.</a:t>
            </a:r>
          </a:p>
          <a:p>
            <a:pPr marL="228600" indent="-228600">
              <a:spcBef>
                <a:spcPts val="600"/>
              </a:spcBef>
              <a:spcAft>
                <a:spcPts val="600"/>
              </a:spcAft>
              <a:buSzPct val="100000"/>
              <a:buFont typeface="+mj-lt"/>
              <a:buAutoNum type="arabicPeriod"/>
            </a:pPr>
            <a:r>
              <a:rPr lang="en-CA" b="1" dirty="0" smtClean="0"/>
              <a:t>A diverse working group maximizes the insight brought to bear.</a:t>
            </a:r>
            <a:br>
              <a:rPr lang="en-CA" b="1" dirty="0" smtClean="0"/>
            </a:br>
            <a:r>
              <a:rPr lang="en-CA" dirty="0" smtClean="0"/>
              <a:t>An IT background is not a prerequisite.</a:t>
            </a:r>
          </a:p>
          <a:p>
            <a:pPr marL="228600" indent="-228600">
              <a:spcBef>
                <a:spcPts val="600"/>
              </a:spcBef>
              <a:spcAft>
                <a:spcPts val="600"/>
              </a:spcAft>
              <a:buSzPct val="100000"/>
              <a:buFont typeface="+mj-lt"/>
              <a:buAutoNum type="arabicPeriod"/>
            </a:pPr>
            <a:r>
              <a:rPr lang="en-US" b="1" dirty="0" smtClean="0"/>
              <a:t>The best technology is only the best when it brings immediate value. </a:t>
            </a:r>
            <a:br>
              <a:rPr lang="en-US" b="1" dirty="0" smtClean="0"/>
            </a:br>
            <a:r>
              <a:rPr lang="en-US" dirty="0" smtClean="0"/>
              <a:t>Good technology might not be ready; ready technology might not be good. </a:t>
            </a:r>
            <a:endParaRPr lang="en-US" dirty="0"/>
          </a:p>
        </p:txBody>
      </p:sp>
    </p:spTree>
    <p:extLst>
      <p:ext uri="{BB962C8B-B14F-4D97-AF65-F5344CB8AC3E}">
        <p14:creationId xmlns:p14="http://schemas.microsoft.com/office/powerpoint/2010/main" val="61988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Four key challenges make it essential for you to become a champion for exploiting disruptive technology</a:t>
            </a:r>
          </a:p>
        </p:txBody>
      </p:sp>
      <p:sp>
        <p:nvSpPr>
          <p:cNvPr id="4" name="TextBox 3"/>
          <p:cNvSpPr txBox="1"/>
          <p:nvPr/>
        </p:nvSpPr>
        <p:spPr>
          <a:xfrm>
            <a:off x="453982" y="2760598"/>
            <a:ext cx="3797636" cy="2323713"/>
          </a:xfrm>
          <a:prstGeom prst="rect">
            <a:avLst/>
          </a:prstGeom>
          <a:solidFill>
            <a:schemeClr val="accent1">
              <a:alpha val="70000"/>
            </a:schemeClr>
          </a:solidFill>
        </p:spPr>
        <p:txBody>
          <a:bodyPr wrap="square" rtlCol="0">
            <a:spAutoFit/>
          </a:bodyPr>
          <a:lstStyle/>
          <a:p>
            <a:pPr>
              <a:spcAft>
                <a:spcPts val="600"/>
              </a:spcAft>
            </a:pPr>
            <a:r>
              <a:rPr lang="en-CA" i="1" dirty="0" smtClean="0">
                <a:solidFill>
                  <a:schemeClr val="bg1"/>
                </a:solidFill>
                <a:latin typeface="+mj-lt"/>
              </a:rPr>
              <a:t>       Look, you have never had this amount of opportunity for innovation. Don’t forget to capitalize on it. If you do not capitalize on it, you will go the way of the dinosaur.</a:t>
            </a:r>
          </a:p>
          <a:p>
            <a:pPr algn="r">
              <a:spcAft>
                <a:spcPts val="600"/>
              </a:spcAft>
            </a:pPr>
            <a:r>
              <a:rPr lang="en-CA" sz="1600" dirty="0">
                <a:solidFill>
                  <a:schemeClr val="bg1"/>
                </a:solidFill>
              </a:rPr>
              <a:t>–</a:t>
            </a:r>
            <a:r>
              <a:rPr lang="en-CA" sz="1600" dirty="0" smtClean="0">
                <a:solidFill>
                  <a:schemeClr val="bg1"/>
                </a:solidFill>
              </a:rPr>
              <a:t> Dave Evans, Co-founder and CTO, Stringify, former Chief Futurist, Cisco</a:t>
            </a:r>
          </a:p>
        </p:txBody>
      </p:sp>
      <p:sp>
        <p:nvSpPr>
          <p:cNvPr id="7" name="TextBox 6"/>
          <p:cNvSpPr txBox="1"/>
          <p:nvPr/>
        </p:nvSpPr>
        <p:spPr>
          <a:xfrm>
            <a:off x="4854642" y="1329418"/>
            <a:ext cx="4219155" cy="4985980"/>
          </a:xfrm>
          <a:prstGeom prst="rect">
            <a:avLst/>
          </a:prstGeom>
          <a:solidFill>
            <a:schemeClr val="accent1">
              <a:alpha val="70000"/>
            </a:schemeClr>
          </a:solidFill>
        </p:spPr>
        <p:txBody>
          <a:bodyPr wrap="square" rtlCol="0">
            <a:spAutoFit/>
          </a:bodyPr>
          <a:lstStyle/>
          <a:p>
            <a:pPr>
              <a:spcBef>
                <a:spcPts val="600"/>
              </a:spcBef>
              <a:spcAft>
                <a:spcPts val="600"/>
              </a:spcAft>
            </a:pPr>
            <a:r>
              <a:rPr lang="en-CA" sz="1600" b="1" dirty="0">
                <a:solidFill>
                  <a:schemeClr val="bg1"/>
                </a:solidFill>
              </a:rPr>
              <a:t>New technology can hit like a meteor. </a:t>
            </a:r>
            <a:r>
              <a:rPr lang="en-CA" sz="1600" dirty="0">
                <a:solidFill>
                  <a:schemeClr val="bg1"/>
                </a:solidFill>
              </a:rPr>
              <a:t>It doesn’t only disrupt IT; technology provides opportunities for organization-wide advantage.</a:t>
            </a:r>
          </a:p>
          <a:p>
            <a:pPr>
              <a:spcBef>
                <a:spcPts val="600"/>
              </a:spcBef>
              <a:spcAft>
                <a:spcPts val="600"/>
              </a:spcAft>
            </a:pPr>
            <a:r>
              <a:rPr lang="en-CA" sz="1600" b="1" dirty="0" smtClean="0">
                <a:solidFill>
                  <a:schemeClr val="bg1"/>
                </a:solidFill>
              </a:rPr>
              <a:t>Your </a:t>
            </a:r>
            <a:r>
              <a:rPr lang="en-CA" sz="1600" b="1" dirty="0">
                <a:solidFill>
                  <a:schemeClr val="bg1"/>
                </a:solidFill>
              </a:rPr>
              <a:t>role </a:t>
            </a:r>
            <a:r>
              <a:rPr lang="en-CA" sz="1600" b="1" dirty="0" smtClean="0">
                <a:solidFill>
                  <a:schemeClr val="bg1"/>
                </a:solidFill>
              </a:rPr>
              <a:t>is </a:t>
            </a:r>
            <a:r>
              <a:rPr lang="en-CA" sz="1600" b="1" dirty="0">
                <a:solidFill>
                  <a:schemeClr val="bg1"/>
                </a:solidFill>
              </a:rPr>
              <a:t>endangered.</a:t>
            </a:r>
            <a:r>
              <a:rPr lang="en-CA" sz="1600" dirty="0">
                <a:solidFill>
                  <a:schemeClr val="bg1"/>
                </a:solidFill>
              </a:rPr>
              <a:t> If </a:t>
            </a:r>
            <a:r>
              <a:rPr lang="en-CA" sz="1600" i="1" dirty="0">
                <a:solidFill>
                  <a:schemeClr val="bg1"/>
                </a:solidFill>
              </a:rPr>
              <a:t>you</a:t>
            </a:r>
            <a:r>
              <a:rPr lang="en-CA" sz="1600" dirty="0">
                <a:solidFill>
                  <a:schemeClr val="bg1"/>
                </a:solidFill>
              </a:rPr>
              <a:t> don’t prepare for the most disruptive technologies, you could be overshadowed. Don’t let the CMO rule technological innovation.</a:t>
            </a:r>
          </a:p>
          <a:p>
            <a:pPr>
              <a:spcBef>
                <a:spcPts val="600"/>
              </a:spcBef>
              <a:spcAft>
                <a:spcPts val="600"/>
              </a:spcAft>
            </a:pPr>
            <a:r>
              <a:rPr lang="en-CA" sz="1600" b="1" dirty="0" smtClean="0">
                <a:solidFill>
                  <a:schemeClr val="bg1"/>
                </a:solidFill>
              </a:rPr>
              <a:t>Predicting </a:t>
            </a:r>
            <a:r>
              <a:rPr lang="en-CA" sz="1600" b="1" dirty="0">
                <a:solidFill>
                  <a:schemeClr val="bg1"/>
                </a:solidFill>
              </a:rPr>
              <a:t>the future isn’t easy.</a:t>
            </a:r>
            <a:r>
              <a:rPr lang="en-CA" sz="1600" dirty="0">
                <a:solidFill>
                  <a:schemeClr val="bg1"/>
                </a:solidFill>
              </a:rPr>
              <a:t> Most IT leaders fail to realize how quickly technology increases in capability. </a:t>
            </a:r>
            <a:r>
              <a:rPr lang="en-CA" sz="1600" dirty="0" smtClean="0">
                <a:solidFill>
                  <a:schemeClr val="bg1"/>
                </a:solidFill>
              </a:rPr>
              <a:t>Even </a:t>
            </a:r>
            <a:r>
              <a:rPr lang="en-CA" sz="1600" dirty="0">
                <a:solidFill>
                  <a:schemeClr val="bg1"/>
                </a:solidFill>
              </a:rPr>
              <a:t>for the </a:t>
            </a:r>
            <a:r>
              <a:rPr lang="en-CA" sz="1600" dirty="0" smtClean="0">
                <a:solidFill>
                  <a:schemeClr val="bg1"/>
                </a:solidFill>
              </a:rPr>
              <a:t>tech savvy</a:t>
            </a:r>
            <a:r>
              <a:rPr lang="en-CA" sz="1600" dirty="0">
                <a:solidFill>
                  <a:schemeClr val="bg1"/>
                </a:solidFill>
              </a:rPr>
              <a:t>, predicting which specific technologies will become disruptive is difficult.</a:t>
            </a:r>
          </a:p>
          <a:p>
            <a:pPr>
              <a:spcBef>
                <a:spcPts val="600"/>
              </a:spcBef>
              <a:spcAft>
                <a:spcPts val="600"/>
              </a:spcAft>
            </a:pPr>
            <a:r>
              <a:rPr lang="en-CA" sz="1600" b="1" dirty="0" smtClean="0">
                <a:solidFill>
                  <a:schemeClr val="bg1"/>
                </a:solidFill>
              </a:rPr>
              <a:t>Communication </a:t>
            </a:r>
            <a:r>
              <a:rPr lang="en-CA" sz="1600" b="1" dirty="0">
                <a:solidFill>
                  <a:schemeClr val="bg1"/>
                </a:solidFill>
              </a:rPr>
              <a:t>is difficult when the sky is falling.</a:t>
            </a:r>
            <a:r>
              <a:rPr lang="en-CA" sz="1600" dirty="0">
                <a:solidFill>
                  <a:schemeClr val="bg1"/>
                </a:solidFill>
              </a:rPr>
              <a:t> Even forward-looking IT leaders struggle with convincing others to devote time and resources to monitoring emerging technologies with a formal process.</a:t>
            </a:r>
            <a:endParaRPr lang="en-CA" sz="1600" b="1" dirty="0">
              <a:solidFill>
                <a:schemeClr val="bg1"/>
              </a:solidFill>
            </a:endParaRPr>
          </a:p>
        </p:txBody>
      </p:sp>
      <p:pic>
        <p:nvPicPr>
          <p:cNvPr id="8" name="Picture 104"/>
          <p:cNvPicPr>
            <a:picLocks noChangeAspect="1"/>
          </p:cNvPicPr>
          <p:nvPr/>
        </p:nvPicPr>
        <p:blipFill rotWithShape="1">
          <a:blip r:embed="rId3" cstate="email">
            <a:extLst>
              <a:ext uri="{28A0092B-C50C-407E-A947-70E740481C1C}">
                <a14:useLocalDpi xmlns:a14="http://schemas.microsoft.com/office/drawing/2010/main"/>
              </a:ext>
            </a:extLst>
          </a:blip>
          <a:srcRect l="34768" t="21801" r="35751" b="57796"/>
          <a:stretch/>
        </p:blipFill>
        <p:spPr>
          <a:xfrm>
            <a:off x="409133" y="2701875"/>
            <a:ext cx="494271" cy="436606"/>
          </a:xfrm>
          <a:prstGeom prst="rect">
            <a:avLst/>
          </a:prstGeom>
        </p:spPr>
      </p:pic>
      <p:pic>
        <p:nvPicPr>
          <p:cNvPr id="9" name="Picture 10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0624" y="4147652"/>
            <a:ext cx="512108" cy="377985"/>
          </a:xfrm>
          <a:prstGeom prst="rect">
            <a:avLst/>
          </a:prstGeom>
        </p:spPr>
      </p:pic>
      <p:sp>
        <p:nvSpPr>
          <p:cNvPr id="3" name="Oval 4"/>
          <p:cNvSpPr/>
          <p:nvPr/>
        </p:nvSpPr>
        <p:spPr>
          <a:xfrm>
            <a:off x="4642106" y="1355972"/>
            <a:ext cx="265759" cy="29364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smtClean="0"/>
              <a:t>1</a:t>
            </a:r>
            <a:endParaRPr lang="en-CA" dirty="0"/>
          </a:p>
        </p:txBody>
      </p:sp>
      <p:sp>
        <p:nvSpPr>
          <p:cNvPr id="10" name="Oval 5"/>
          <p:cNvSpPr/>
          <p:nvPr/>
        </p:nvSpPr>
        <p:spPr>
          <a:xfrm>
            <a:off x="4642106" y="2483187"/>
            <a:ext cx="265759" cy="29364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smtClean="0"/>
              <a:t>2</a:t>
            </a:r>
            <a:endParaRPr lang="en-CA" dirty="0"/>
          </a:p>
        </p:txBody>
      </p:sp>
      <p:sp>
        <p:nvSpPr>
          <p:cNvPr id="11" name="Oval 12"/>
          <p:cNvSpPr/>
          <p:nvPr/>
        </p:nvSpPr>
        <p:spPr>
          <a:xfrm>
            <a:off x="4642106" y="3591959"/>
            <a:ext cx="265759" cy="29364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smtClean="0"/>
              <a:t>3</a:t>
            </a:r>
            <a:endParaRPr lang="en-CA" dirty="0"/>
          </a:p>
        </p:txBody>
      </p:sp>
      <p:sp>
        <p:nvSpPr>
          <p:cNvPr id="12" name="Oval 13"/>
          <p:cNvSpPr/>
          <p:nvPr/>
        </p:nvSpPr>
        <p:spPr>
          <a:xfrm>
            <a:off x="4642106" y="4971046"/>
            <a:ext cx="265759" cy="29364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smtClean="0"/>
              <a:t>4</a:t>
            </a:r>
            <a:endParaRPr lang="en-CA" dirty="0"/>
          </a:p>
        </p:txBody>
      </p:sp>
    </p:spTree>
    <p:extLst>
      <p:ext uri="{BB962C8B-B14F-4D97-AF65-F5344CB8AC3E}">
        <p14:creationId xmlns:p14="http://schemas.microsoft.com/office/powerpoint/2010/main" val="967590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technology can hit like a meteor, disrupting </a:t>
            </a:r>
            <a:r>
              <a:rPr lang="en-CA" dirty="0" smtClean="0"/>
              <a:t>both </a:t>
            </a:r>
            <a:r>
              <a:rPr lang="en-CA" dirty="0"/>
              <a:t>IT </a:t>
            </a:r>
            <a:r>
              <a:rPr lang="en-CA" dirty="0" smtClean="0"/>
              <a:t>and </a:t>
            </a:r>
            <a:r>
              <a:rPr lang="en-CA" dirty="0"/>
              <a:t>the </a:t>
            </a:r>
            <a:r>
              <a:rPr lang="en-CA" dirty="0" smtClean="0"/>
              <a:t>business</a:t>
            </a:r>
            <a:endParaRPr lang="en-CA" dirty="0"/>
          </a:p>
        </p:txBody>
      </p:sp>
      <p:sp>
        <p:nvSpPr>
          <p:cNvPr id="14" name="Rectangle 23"/>
          <p:cNvSpPr/>
          <p:nvPr/>
        </p:nvSpPr>
        <p:spPr>
          <a:xfrm>
            <a:off x="351178" y="1495648"/>
            <a:ext cx="3717548" cy="417594"/>
          </a:xfrm>
          <a:prstGeom prst="rect">
            <a:avLst/>
          </a:prstGeom>
          <a:solidFill>
            <a:schemeClr val="accent1"/>
          </a:solidFill>
          <a:ln w="1905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smtClean="0">
                <a:solidFill>
                  <a:srgbClr val="FFFFFF"/>
                </a:solidFill>
              </a:rPr>
              <a:t>IT Disruption</a:t>
            </a:r>
            <a:endParaRPr lang="en-CA" sz="1600" b="1" dirty="0">
              <a:solidFill>
                <a:srgbClr val="FFFFFF"/>
              </a:solidFill>
            </a:endParaRPr>
          </a:p>
        </p:txBody>
      </p:sp>
      <p:sp>
        <p:nvSpPr>
          <p:cNvPr id="15" name="Rectangle 22"/>
          <p:cNvSpPr/>
          <p:nvPr/>
        </p:nvSpPr>
        <p:spPr>
          <a:xfrm>
            <a:off x="351176" y="1913241"/>
            <a:ext cx="3717550" cy="3082604"/>
          </a:xfrm>
          <a:prstGeom prst="rect">
            <a:avLst/>
          </a:prstGeom>
          <a:solidFill>
            <a:schemeClr val="tx1">
              <a:alpha val="70000"/>
            </a:schemeClr>
          </a:solidFill>
          <a:ln w="1905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400" dirty="0">
                <a:solidFill>
                  <a:schemeClr val="bg1"/>
                </a:solidFill>
              </a:rPr>
              <a:t>Technology disrupts </a:t>
            </a:r>
            <a:r>
              <a:rPr lang="en-US" sz="1400" b="1" dirty="0">
                <a:solidFill>
                  <a:schemeClr val="bg1"/>
                </a:solidFill>
              </a:rPr>
              <a:t>IT</a:t>
            </a:r>
            <a:r>
              <a:rPr lang="en-US" sz="1400" dirty="0">
                <a:solidFill>
                  <a:schemeClr val="bg1"/>
                </a:solidFill>
              </a:rPr>
              <a:t> by:</a:t>
            </a:r>
          </a:p>
          <a:p>
            <a:pPr marL="165100" indent="-165100">
              <a:spcBef>
                <a:spcPts val="600"/>
              </a:spcBef>
              <a:buFont typeface="Arial" panose="020B0604020202020204" pitchFamily="34" charset="0"/>
              <a:buChar char="•"/>
            </a:pPr>
            <a:r>
              <a:rPr lang="en-US" sz="1400" dirty="0">
                <a:solidFill>
                  <a:schemeClr val="bg1"/>
                </a:solidFill>
              </a:rPr>
              <a:t>Affecting the infrastructure and applications that IT needs to use </a:t>
            </a:r>
            <a:r>
              <a:rPr lang="en-US" sz="1400" dirty="0" smtClean="0">
                <a:solidFill>
                  <a:schemeClr val="bg1"/>
                </a:solidFill>
              </a:rPr>
              <a:t>internally.</a:t>
            </a:r>
          </a:p>
          <a:p>
            <a:pPr marL="165100" indent="-165100">
              <a:spcBef>
                <a:spcPts val="600"/>
              </a:spcBef>
              <a:buFont typeface="Arial" panose="020B0604020202020204" pitchFamily="34" charset="0"/>
              <a:buChar char="•"/>
            </a:pPr>
            <a:r>
              <a:rPr lang="en-US" sz="1400" dirty="0" smtClean="0">
                <a:solidFill>
                  <a:schemeClr val="bg1"/>
                </a:solidFill>
              </a:rPr>
              <a:t>Affecting </a:t>
            </a:r>
            <a:r>
              <a:rPr lang="en-US" sz="1400" dirty="0">
                <a:solidFill>
                  <a:schemeClr val="bg1"/>
                </a:solidFill>
              </a:rPr>
              <a:t>the technology of end users that IT needs to support and deploy, especially for technologies with a consumer focus.</a:t>
            </a:r>
          </a:p>
          <a:p>
            <a:pPr>
              <a:spcBef>
                <a:spcPts val="600"/>
              </a:spcBef>
              <a:spcAft>
                <a:spcPts val="600"/>
              </a:spcAft>
            </a:pPr>
            <a:r>
              <a:rPr lang="en-US" sz="1400" dirty="0">
                <a:solidFill>
                  <a:schemeClr val="bg1"/>
                </a:solidFill>
              </a:rPr>
              <a:t>New technology allows IT to run more </a:t>
            </a:r>
            <a:r>
              <a:rPr lang="en-US" sz="1400" dirty="0" smtClean="0">
                <a:solidFill>
                  <a:schemeClr val="bg1"/>
                </a:solidFill>
              </a:rPr>
              <a:t>efficiently, and to increase </a:t>
            </a:r>
            <a:r>
              <a:rPr lang="en-US" sz="1400" dirty="0">
                <a:solidFill>
                  <a:schemeClr val="bg1"/>
                </a:solidFill>
              </a:rPr>
              <a:t>the </a:t>
            </a:r>
            <a:r>
              <a:rPr lang="en-US" sz="1400" dirty="0" smtClean="0">
                <a:solidFill>
                  <a:schemeClr val="bg1"/>
                </a:solidFill>
              </a:rPr>
              <a:t>efficiency of </a:t>
            </a:r>
            <a:r>
              <a:rPr lang="en-US" sz="1400" dirty="0">
                <a:solidFill>
                  <a:schemeClr val="bg1"/>
                </a:solidFill>
              </a:rPr>
              <a:t>other business units.</a:t>
            </a:r>
          </a:p>
          <a:p>
            <a:pPr>
              <a:spcBef>
                <a:spcPts val="600"/>
              </a:spcBef>
              <a:spcAft>
                <a:spcPts val="600"/>
              </a:spcAft>
            </a:pPr>
            <a:r>
              <a:rPr lang="en-US" sz="1400" b="1" dirty="0">
                <a:solidFill>
                  <a:schemeClr val="bg1"/>
                </a:solidFill>
              </a:rPr>
              <a:t>Example</a:t>
            </a:r>
            <a:r>
              <a:rPr lang="en-US" sz="1400" dirty="0">
                <a:solidFill>
                  <a:schemeClr val="bg1"/>
                </a:solidFill>
              </a:rPr>
              <a:t>: </a:t>
            </a:r>
            <a:r>
              <a:rPr lang="en-US" sz="1400" dirty="0" smtClean="0">
                <a:solidFill>
                  <a:schemeClr val="bg1"/>
                </a:solidFill>
              </a:rPr>
              <a:t>The </a:t>
            </a:r>
            <a:r>
              <a:rPr lang="en-US" sz="1400" dirty="0">
                <a:solidFill>
                  <a:schemeClr val="bg1"/>
                </a:solidFill>
              </a:rPr>
              <a:t>rise of the smartphone required many organizations to </a:t>
            </a:r>
            <a:r>
              <a:rPr lang="en-US" sz="1400" dirty="0" smtClean="0">
                <a:solidFill>
                  <a:schemeClr val="bg1"/>
                </a:solidFill>
              </a:rPr>
              <a:t>rethink </a:t>
            </a:r>
            <a:r>
              <a:rPr lang="en-US" sz="1400" dirty="0">
                <a:solidFill>
                  <a:schemeClr val="bg1"/>
                </a:solidFill>
              </a:rPr>
              <a:t>endpoint devices. </a:t>
            </a:r>
          </a:p>
        </p:txBody>
      </p:sp>
      <p:sp>
        <p:nvSpPr>
          <p:cNvPr id="17" name="Rectangle 23"/>
          <p:cNvSpPr/>
          <p:nvPr/>
        </p:nvSpPr>
        <p:spPr>
          <a:xfrm>
            <a:off x="4798828" y="1495648"/>
            <a:ext cx="3718800" cy="417594"/>
          </a:xfrm>
          <a:prstGeom prst="rect">
            <a:avLst/>
          </a:prstGeom>
          <a:solidFill>
            <a:schemeClr val="accent1"/>
          </a:solidFill>
          <a:ln w="1905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smtClean="0">
                <a:solidFill>
                  <a:srgbClr val="FFFFFF"/>
                </a:solidFill>
              </a:rPr>
              <a:t>Business Disruption</a:t>
            </a:r>
            <a:endParaRPr lang="en-CA" sz="1600" b="1" dirty="0">
              <a:solidFill>
                <a:srgbClr val="FFFFFF"/>
              </a:solidFill>
            </a:endParaRPr>
          </a:p>
        </p:txBody>
      </p:sp>
      <p:sp>
        <p:nvSpPr>
          <p:cNvPr id="18" name="Rectangle 22"/>
          <p:cNvSpPr/>
          <p:nvPr/>
        </p:nvSpPr>
        <p:spPr>
          <a:xfrm>
            <a:off x="4798828" y="1916686"/>
            <a:ext cx="3718800" cy="3082604"/>
          </a:xfrm>
          <a:prstGeom prst="rect">
            <a:avLst/>
          </a:prstGeom>
          <a:solidFill>
            <a:schemeClr val="tx1">
              <a:alpha val="70000"/>
            </a:schemeClr>
          </a:solidFill>
          <a:ln w="1905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400" dirty="0">
                <a:solidFill>
                  <a:schemeClr val="bg1"/>
                </a:solidFill>
              </a:rPr>
              <a:t>Technology disrupts </a:t>
            </a:r>
            <a:r>
              <a:rPr lang="en-US" sz="1400" b="1" dirty="0">
                <a:solidFill>
                  <a:schemeClr val="bg1"/>
                </a:solidFill>
              </a:rPr>
              <a:t>the business </a:t>
            </a:r>
            <a:r>
              <a:rPr lang="en-US" sz="1400" dirty="0">
                <a:solidFill>
                  <a:schemeClr val="bg1"/>
                </a:solidFill>
              </a:rPr>
              <a:t>by:</a:t>
            </a:r>
          </a:p>
          <a:p>
            <a:pPr marL="165100" indent="-165100">
              <a:spcBef>
                <a:spcPts val="600"/>
              </a:spcBef>
              <a:buFont typeface="Arial" panose="020B0604020202020204" pitchFamily="34" charset="0"/>
              <a:buChar char="•"/>
            </a:pPr>
            <a:r>
              <a:rPr lang="en-US" sz="1400" dirty="0">
                <a:solidFill>
                  <a:schemeClr val="bg1"/>
                </a:solidFill>
              </a:rPr>
              <a:t>Affecting the viability of the </a:t>
            </a:r>
            <a:r>
              <a:rPr lang="en-US" sz="1400" dirty="0" smtClean="0">
                <a:solidFill>
                  <a:schemeClr val="bg1"/>
                </a:solidFill>
              </a:rPr>
              <a:t>business.</a:t>
            </a:r>
          </a:p>
          <a:p>
            <a:pPr marL="165100" indent="-165100">
              <a:spcBef>
                <a:spcPts val="600"/>
              </a:spcBef>
              <a:buFont typeface="Arial" panose="020B0604020202020204" pitchFamily="34" charset="0"/>
              <a:buChar char="•"/>
            </a:pPr>
            <a:r>
              <a:rPr lang="en-US" sz="1400" dirty="0" smtClean="0">
                <a:solidFill>
                  <a:schemeClr val="bg1"/>
                </a:solidFill>
              </a:rPr>
              <a:t>Affecting </a:t>
            </a:r>
            <a:r>
              <a:rPr lang="en-US" sz="1400" dirty="0">
                <a:solidFill>
                  <a:schemeClr val="bg1"/>
                </a:solidFill>
              </a:rPr>
              <a:t>the business</a:t>
            </a:r>
            <a:r>
              <a:rPr lang="en-US" sz="1400" dirty="0" smtClean="0">
                <a:solidFill>
                  <a:schemeClr val="bg1"/>
                </a:solidFill>
              </a:rPr>
              <a:t>’ </a:t>
            </a:r>
            <a:r>
              <a:rPr lang="en-US" sz="1400" dirty="0">
                <a:solidFill>
                  <a:schemeClr val="bg1"/>
                </a:solidFill>
              </a:rPr>
              <a:t>standing in relation to competitors that better deal with disruptive technology.</a:t>
            </a:r>
          </a:p>
          <a:p>
            <a:pPr>
              <a:spcBef>
                <a:spcPts val="600"/>
              </a:spcBef>
              <a:spcAft>
                <a:spcPts val="600"/>
              </a:spcAft>
            </a:pPr>
            <a:r>
              <a:rPr lang="en-US" sz="1400" dirty="0">
                <a:solidFill>
                  <a:schemeClr val="bg1"/>
                </a:solidFill>
              </a:rPr>
              <a:t>New technology </a:t>
            </a:r>
            <a:r>
              <a:rPr lang="en-US" sz="1400" dirty="0" smtClean="0">
                <a:solidFill>
                  <a:schemeClr val="bg1"/>
                </a:solidFill>
              </a:rPr>
              <a:t>affects efficiency and business strategy. IT should </a:t>
            </a:r>
            <a:r>
              <a:rPr lang="en-US" sz="1400" dirty="0">
                <a:solidFill>
                  <a:schemeClr val="bg1"/>
                </a:solidFill>
              </a:rPr>
              <a:t>have a role in technology-related business decisions.</a:t>
            </a:r>
          </a:p>
          <a:p>
            <a:pPr>
              <a:spcBef>
                <a:spcPts val="600"/>
              </a:spcBef>
              <a:spcAft>
                <a:spcPts val="600"/>
              </a:spcAft>
            </a:pPr>
            <a:r>
              <a:rPr lang="en-US" sz="1400" b="1" dirty="0">
                <a:solidFill>
                  <a:schemeClr val="bg1"/>
                </a:solidFill>
              </a:rPr>
              <a:t>Example</a:t>
            </a:r>
            <a:r>
              <a:rPr lang="en-US" sz="1400" dirty="0">
                <a:solidFill>
                  <a:schemeClr val="bg1"/>
                </a:solidFill>
              </a:rPr>
              <a:t>: BlackBerry failed to anticipate the rise of the </a:t>
            </a:r>
            <a:r>
              <a:rPr lang="en-US" sz="1400" dirty="0" smtClean="0">
                <a:solidFill>
                  <a:schemeClr val="bg1"/>
                </a:solidFill>
              </a:rPr>
              <a:t>apps ecosystem. </a:t>
            </a:r>
            <a:r>
              <a:rPr lang="en-US" sz="1400" dirty="0">
                <a:solidFill>
                  <a:schemeClr val="bg1"/>
                </a:solidFill>
              </a:rPr>
              <a:t>The company </a:t>
            </a:r>
            <a:r>
              <a:rPr lang="en-US" sz="1400" dirty="0" smtClean="0">
                <a:solidFill>
                  <a:schemeClr val="bg1"/>
                </a:solidFill>
              </a:rPr>
              <a:t>struggled </a:t>
            </a:r>
            <a:r>
              <a:rPr lang="en-US" sz="1400" dirty="0">
                <a:solidFill>
                  <a:schemeClr val="bg1"/>
                </a:solidFill>
              </a:rPr>
              <a:t>as </a:t>
            </a:r>
            <a:r>
              <a:rPr lang="en-US" sz="1400" dirty="0" smtClean="0">
                <a:solidFill>
                  <a:schemeClr val="bg1"/>
                </a:solidFill>
              </a:rPr>
              <a:t>it was </a:t>
            </a:r>
            <a:r>
              <a:rPr lang="en-US" sz="1400" dirty="0">
                <a:solidFill>
                  <a:schemeClr val="bg1"/>
                </a:solidFill>
              </a:rPr>
              <a:t>unable to react with competitive products. </a:t>
            </a:r>
          </a:p>
        </p:txBody>
      </p:sp>
      <p:sp>
        <p:nvSpPr>
          <p:cNvPr id="19" name="TextBox 18"/>
          <p:cNvSpPr txBox="1"/>
          <p:nvPr/>
        </p:nvSpPr>
        <p:spPr>
          <a:xfrm>
            <a:off x="516529" y="5238386"/>
            <a:ext cx="8101414" cy="1288250"/>
          </a:xfrm>
          <a:prstGeom prst="rect">
            <a:avLst/>
          </a:prstGeom>
          <a:solidFill>
            <a:schemeClr val="tx2">
              <a:alpha val="70000"/>
            </a:schemeClr>
          </a:solidFill>
        </p:spPr>
        <p:txBody>
          <a:bodyPr wrap="square" rtlCol="0">
            <a:noAutofit/>
          </a:bodyPr>
          <a:lstStyle/>
          <a:p>
            <a:r>
              <a:rPr lang="en-CA" sz="1400" i="1" dirty="0" smtClean="0">
                <a:solidFill>
                  <a:schemeClr val="bg1"/>
                </a:solidFill>
                <a:latin typeface="+mj-lt"/>
                <a:ea typeface="Calibri" panose="020F0502020204030204" pitchFamily="34" charset="0"/>
                <a:cs typeface="Times New Roman" panose="02020603050405020304" pitchFamily="18" charset="0"/>
              </a:rPr>
              <a:t>    We </a:t>
            </a:r>
            <a:r>
              <a:rPr lang="en-CA" sz="1400" i="1" dirty="0">
                <a:solidFill>
                  <a:schemeClr val="bg1"/>
                </a:solidFill>
                <a:latin typeface="+mj-lt"/>
                <a:ea typeface="Calibri" panose="020F0502020204030204" pitchFamily="34" charset="0"/>
                <a:cs typeface="Times New Roman" panose="02020603050405020304" pitchFamily="18" charset="0"/>
              </a:rPr>
              <a:t>want to win business because we are better at it </a:t>
            </a:r>
            <a:r>
              <a:rPr lang="en-US" sz="1400" dirty="0">
                <a:solidFill>
                  <a:schemeClr val="bg1"/>
                </a:solidFill>
                <a:latin typeface="+mj-lt"/>
              </a:rPr>
              <a:t>– </a:t>
            </a:r>
            <a:r>
              <a:rPr lang="en-CA" sz="1400" i="1" dirty="0">
                <a:solidFill>
                  <a:schemeClr val="bg1"/>
                </a:solidFill>
                <a:latin typeface="+mj-lt"/>
                <a:ea typeface="Calibri" panose="020F0502020204030204" pitchFamily="34" charset="0"/>
                <a:cs typeface="Times New Roman" panose="02020603050405020304" pitchFamily="18" charset="0"/>
              </a:rPr>
              <a:t>because we have better tools and better processes. So the business side is pushing for us to be more attuned to [disruptive technology] and help them discover what they can technically do to change the landscape for themselves.</a:t>
            </a:r>
            <a:endParaRPr lang="en-CA" sz="1400" i="1" dirty="0" smtClean="0">
              <a:latin typeface="+mj-lt"/>
              <a:ea typeface="Calibri" panose="020F0502020204030204" pitchFamily="34" charset="0"/>
              <a:cs typeface="Times New Roman" panose="02020603050405020304" pitchFamily="18" charset="0"/>
            </a:endParaRPr>
          </a:p>
          <a:p>
            <a:endParaRPr lang="en-CA" sz="1400" i="1" dirty="0" smtClean="0">
              <a:latin typeface="+mj-lt"/>
              <a:ea typeface="Calibri" panose="020F0502020204030204" pitchFamily="34" charset="0"/>
              <a:cs typeface="Times New Roman" panose="02020603050405020304" pitchFamily="18" charset="0"/>
            </a:endParaRPr>
          </a:p>
          <a:p>
            <a:pPr algn="r"/>
            <a:r>
              <a:rPr lang="en-CA" sz="1400" dirty="0" smtClean="0">
                <a:solidFill>
                  <a:schemeClr val="bg1"/>
                </a:solidFill>
                <a:ea typeface="Calibri" panose="020F0502020204030204" pitchFamily="34" charset="0"/>
                <a:cs typeface="Times New Roman" panose="02020603050405020304" pitchFamily="18" charset="0"/>
              </a:rPr>
              <a:t>– </a:t>
            </a:r>
            <a:r>
              <a:rPr lang="en-CA" sz="1400" dirty="0">
                <a:solidFill>
                  <a:schemeClr val="bg1"/>
                </a:solidFill>
                <a:ea typeface="Calibri" panose="020F0502020204030204" pitchFamily="34" charset="0"/>
                <a:cs typeface="Times New Roman" panose="02020603050405020304" pitchFamily="18" charset="0"/>
              </a:rPr>
              <a:t>Erik </a:t>
            </a:r>
            <a:r>
              <a:rPr lang="en-CA" sz="1400" dirty="0" err="1">
                <a:solidFill>
                  <a:schemeClr val="bg1"/>
                </a:solidFill>
                <a:ea typeface="Calibri" panose="020F0502020204030204" pitchFamily="34" charset="0"/>
                <a:cs typeface="Times New Roman" panose="02020603050405020304" pitchFamily="18" charset="0"/>
              </a:rPr>
              <a:t>Bjerkelund</a:t>
            </a:r>
            <a:r>
              <a:rPr lang="en-CA" sz="1400" dirty="0">
                <a:solidFill>
                  <a:schemeClr val="bg1"/>
                </a:solidFill>
                <a:ea typeface="Calibri" panose="020F0502020204030204" pitchFamily="34" charset="0"/>
                <a:cs typeface="Times New Roman" panose="02020603050405020304" pitchFamily="18" charset="0"/>
              </a:rPr>
              <a:t>, Manager of Technical Services, </a:t>
            </a:r>
            <a:r>
              <a:rPr lang="en-CA" sz="1400" dirty="0" err="1">
                <a:solidFill>
                  <a:schemeClr val="bg1"/>
                </a:solidFill>
                <a:ea typeface="Calibri" panose="020F0502020204030204" pitchFamily="34" charset="0"/>
                <a:cs typeface="Times New Roman" panose="02020603050405020304" pitchFamily="18" charset="0"/>
              </a:rPr>
              <a:t>Corix</a:t>
            </a:r>
            <a:r>
              <a:rPr lang="en-CA" sz="1400" dirty="0">
                <a:solidFill>
                  <a:schemeClr val="bg1"/>
                </a:solidFill>
                <a:ea typeface="Calibri" panose="020F0502020204030204" pitchFamily="34" charset="0"/>
                <a:cs typeface="Times New Roman" panose="02020603050405020304" pitchFamily="18" charset="0"/>
              </a:rPr>
              <a:t> </a:t>
            </a:r>
            <a:endParaRPr lang="en-US" sz="1400" dirty="0">
              <a:ea typeface="Calibri" panose="020F0502020204030204" pitchFamily="34" charset="0"/>
              <a:cs typeface="Times New Roman" panose="02020603050405020304" pitchFamily="18" charset="0"/>
            </a:endParaRPr>
          </a:p>
          <a:p>
            <a:pPr algn="r"/>
            <a:endParaRPr lang="en-CA" sz="1400" b="1" i="1" dirty="0" smtClean="0">
              <a:latin typeface="+mj-lt"/>
            </a:endParaRPr>
          </a:p>
        </p:txBody>
      </p:sp>
      <p:pic>
        <p:nvPicPr>
          <p:cNvPr id="20" name="Picture 10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589" y="5234940"/>
            <a:ext cx="317019" cy="237765"/>
          </a:xfrm>
          <a:prstGeom prst="rect">
            <a:avLst/>
          </a:prstGeom>
        </p:spPr>
      </p:pic>
      <p:pic>
        <p:nvPicPr>
          <p:cNvPr id="21" name="Picture 10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110" y="5693117"/>
            <a:ext cx="268247" cy="237765"/>
          </a:xfrm>
          <a:prstGeom prst="rect">
            <a:avLst/>
          </a:prstGeom>
        </p:spPr>
      </p:pic>
    </p:spTree>
    <p:extLst>
      <p:ext uri="{BB962C8B-B14F-4D97-AF65-F5344CB8AC3E}">
        <p14:creationId xmlns:p14="http://schemas.microsoft.com/office/powerpoint/2010/main" val="1765427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Senior IT </a:t>
            </a:r>
            <a:r>
              <a:rPr lang="en-CA" dirty="0" smtClean="0"/>
              <a:t>leaders are </a:t>
            </a:r>
            <a:r>
              <a:rPr lang="en-CA" dirty="0"/>
              <a:t>expected to predict disruptions to IT and the business, while tending to today’s needs</a:t>
            </a:r>
          </a:p>
        </p:txBody>
      </p:sp>
      <p:sp>
        <p:nvSpPr>
          <p:cNvPr id="4" name="Text Placeholder 1"/>
          <p:cNvSpPr txBox="1">
            <a:spLocks/>
          </p:cNvSpPr>
          <p:nvPr/>
        </p:nvSpPr>
        <p:spPr>
          <a:xfrm>
            <a:off x="257176" y="1133475"/>
            <a:ext cx="8620124" cy="65722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t>Executives require you to focus on technology strategy and innovation opportunities, but keep IT running at the same time.</a:t>
            </a:r>
            <a:endParaRPr lang="en-US" sz="1800" b="1" dirty="0"/>
          </a:p>
        </p:txBody>
      </p:sp>
      <p:sp>
        <p:nvSpPr>
          <p:cNvPr id="5" name="Rectangle 4"/>
          <p:cNvSpPr/>
          <p:nvPr/>
        </p:nvSpPr>
        <p:spPr>
          <a:xfrm>
            <a:off x="3071589" y="5306598"/>
            <a:ext cx="5800979" cy="992666"/>
          </a:xfrm>
          <a:prstGeom prst="rect">
            <a:avLst/>
          </a:prstGeom>
          <a:solidFill>
            <a:schemeClr val="accent2"/>
          </a:solidFill>
          <a:ln>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CA" sz="1400" b="1" dirty="0"/>
              <a:t>Be prepared when disruptions start coming down, even though it isn’t easy.</a:t>
            </a:r>
            <a:r>
              <a:rPr lang="en-CA" sz="1400" dirty="0"/>
              <a:t> </a:t>
            </a:r>
            <a:r>
              <a:rPr lang="en-CA" sz="1400" dirty="0" smtClean="0"/>
              <a:t>Use </a:t>
            </a:r>
            <a:r>
              <a:rPr lang="en-CA" sz="1400" dirty="0"/>
              <a:t>this research to reduce the effort to a simple </a:t>
            </a:r>
            <a:r>
              <a:rPr lang="en-CA" sz="1400" dirty="0" smtClean="0"/>
              <a:t>process that </a:t>
            </a:r>
            <a:r>
              <a:rPr lang="en-CA" sz="1400" dirty="0"/>
              <a:t>can be performed alongside everyday firefighting</a:t>
            </a:r>
            <a:r>
              <a:rPr lang="en-CA" sz="1400" dirty="0" smtClean="0"/>
              <a:t>.</a:t>
            </a:r>
            <a:endParaRPr lang="en-CA" sz="1400" dirty="0"/>
          </a:p>
        </p:txBody>
      </p:sp>
      <p:sp>
        <p:nvSpPr>
          <p:cNvPr id="15" name="Rectangle 14"/>
          <p:cNvSpPr/>
          <p:nvPr/>
        </p:nvSpPr>
        <p:spPr>
          <a:xfrm>
            <a:off x="210643" y="1852075"/>
            <a:ext cx="2412056" cy="444593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lstStyle/>
          <a:p>
            <a:pPr algn="ctr">
              <a:spcBef>
                <a:spcPts val="600"/>
              </a:spcBef>
              <a:spcAft>
                <a:spcPts val="600"/>
              </a:spcAft>
            </a:pPr>
            <a:r>
              <a:rPr lang="en-US" sz="1400" b="1" dirty="0"/>
              <a:t>You are expected </a:t>
            </a:r>
            <a:r>
              <a:rPr lang="en-US" sz="1400" b="1" dirty="0" smtClean="0"/>
              <a:t>to </a:t>
            </a:r>
            <a:r>
              <a:rPr lang="en-US" sz="1400" b="1" dirty="0"/>
              <a:t>be both a firefighter </a:t>
            </a:r>
            <a:r>
              <a:rPr lang="en-US" sz="1400" b="1" dirty="0" smtClean="0"/>
              <a:t>and </a:t>
            </a:r>
            <a:r>
              <a:rPr lang="en-US" sz="1400" b="1" dirty="0"/>
              <a:t>a forecaster</a:t>
            </a:r>
          </a:p>
          <a:p>
            <a:pPr>
              <a:spcBef>
                <a:spcPts val="600"/>
              </a:spcBef>
              <a:spcAft>
                <a:spcPts val="600"/>
              </a:spcAft>
              <a:buSzPct val="100000"/>
            </a:pPr>
            <a:r>
              <a:rPr lang="en-US" sz="1400" dirty="0"/>
              <a:t>Anticipating upcoming disruptions is part of your job, and you will </a:t>
            </a:r>
            <a:r>
              <a:rPr lang="en-US" sz="1400" dirty="0" smtClean="0"/>
              <a:t>be </a:t>
            </a:r>
            <a:r>
              <a:rPr lang="en-US" sz="1400" dirty="0"/>
              <a:t>blamed if you fail to anticipate future business disruptions because you </a:t>
            </a:r>
            <a:r>
              <a:rPr lang="en-US" sz="1400" dirty="0" smtClean="0"/>
              <a:t>are </a:t>
            </a:r>
            <a:r>
              <a:rPr lang="en-US" sz="1400" dirty="0"/>
              <a:t>focusing on the present.</a:t>
            </a:r>
          </a:p>
          <a:p>
            <a:pPr>
              <a:spcBef>
                <a:spcPts val="600"/>
              </a:spcBef>
              <a:spcAft>
                <a:spcPts val="600"/>
              </a:spcAft>
              <a:buSzPct val="100000"/>
            </a:pPr>
            <a:r>
              <a:rPr lang="en-US" sz="1400" dirty="0"/>
              <a:t>However, keeping IT running smoothly is also part of your job, and you will </a:t>
            </a:r>
            <a:r>
              <a:rPr lang="en-US" sz="1400" dirty="0" smtClean="0"/>
              <a:t>be </a:t>
            </a:r>
            <a:r>
              <a:rPr lang="en-US" sz="1400" dirty="0"/>
              <a:t>blamed if today’s IT environment breaks down because you </a:t>
            </a:r>
            <a:r>
              <a:rPr lang="en-US" sz="1400" dirty="0" smtClean="0"/>
              <a:t>are </a:t>
            </a:r>
            <a:r>
              <a:rPr lang="en-US" sz="1400" dirty="0"/>
              <a:t>focusing on the future.</a:t>
            </a:r>
          </a:p>
        </p:txBody>
      </p:sp>
      <p:sp>
        <p:nvSpPr>
          <p:cNvPr id="16" name="Rectangle 15"/>
          <p:cNvSpPr/>
          <p:nvPr/>
        </p:nvSpPr>
        <p:spPr>
          <a:xfrm>
            <a:off x="6337006" y="1852075"/>
            <a:ext cx="2535564" cy="329648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spcBef>
                <a:spcPts val="600"/>
              </a:spcBef>
              <a:spcAft>
                <a:spcPts val="600"/>
              </a:spcAft>
            </a:pPr>
            <a:r>
              <a:rPr lang="en-US" sz="1400" b="1" dirty="0"/>
              <a:t>You’re caught between the present and the </a:t>
            </a:r>
            <a:r>
              <a:rPr lang="en-US" sz="1400" b="1" dirty="0" smtClean="0"/>
              <a:t>future</a:t>
            </a:r>
            <a:endParaRPr lang="en-US" sz="1400" b="1" dirty="0"/>
          </a:p>
          <a:p>
            <a:pPr>
              <a:spcBef>
                <a:spcPts val="600"/>
              </a:spcBef>
              <a:spcAft>
                <a:spcPts val="600"/>
              </a:spcAft>
              <a:buSzPct val="100000"/>
            </a:pPr>
            <a:r>
              <a:rPr lang="en-US" sz="1400" dirty="0"/>
              <a:t>You don’t have a process that anticipates future disruptions but runs alongside and integrates with operations in the present.</a:t>
            </a:r>
          </a:p>
          <a:p>
            <a:pPr>
              <a:spcBef>
                <a:spcPts val="600"/>
              </a:spcBef>
              <a:spcAft>
                <a:spcPts val="600"/>
              </a:spcAft>
              <a:buSzPct val="100000"/>
            </a:pPr>
            <a:r>
              <a:rPr lang="en-US" sz="1400" dirty="0"/>
              <a:t>You can’t do it alone. Tending to both the present and the future will require a team that can help you keep the process running.</a:t>
            </a:r>
          </a:p>
        </p:txBody>
      </p:sp>
    </p:spTree>
    <p:extLst>
      <p:ext uri="{BB962C8B-B14F-4D97-AF65-F5344CB8AC3E}">
        <p14:creationId xmlns:p14="http://schemas.microsoft.com/office/powerpoint/2010/main" val="1660095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3216" y="472007"/>
            <a:ext cx="384081" cy="445047"/>
          </a:xfrm>
          <a:prstGeom prst="rect">
            <a:avLst/>
          </a:prstGeom>
        </p:spPr>
      </p:pic>
      <p:graphicFrame>
        <p:nvGraphicFramePr>
          <p:cNvPr id="4" name="Chart 34"/>
          <p:cNvGraphicFramePr>
            <a:graphicFrameLocks/>
          </p:cNvGraphicFramePr>
          <p:nvPr>
            <p:extLst>
              <p:ext uri="{D42A27DB-BD31-4B8C-83A1-F6EECF244321}">
                <p14:modId xmlns:p14="http://schemas.microsoft.com/office/powerpoint/2010/main" val="314976247"/>
              </p:ext>
            </p:extLst>
          </p:nvPr>
        </p:nvGraphicFramePr>
        <p:xfrm>
          <a:off x="1560562" y="2350571"/>
          <a:ext cx="5629268" cy="3186113"/>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Callout 4"/>
          <p:cNvSpPr/>
          <p:nvPr/>
        </p:nvSpPr>
        <p:spPr>
          <a:xfrm>
            <a:off x="257172" y="1832356"/>
            <a:ext cx="3015213" cy="1214121"/>
          </a:xfrm>
          <a:prstGeom prst="wedgeEllipseCallout">
            <a:avLst>
              <a:gd name="adj1" fmla="val 49783"/>
              <a:gd name="adj2" fmla="val 41293"/>
            </a:avLst>
          </a:prstGeom>
          <a:solidFill>
            <a:schemeClr val="accent3"/>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smtClean="0"/>
              <a:t>IT </a:t>
            </a:r>
            <a:r>
              <a:rPr lang="en-CA" sz="1200"/>
              <a:t>innovation </a:t>
            </a:r>
            <a:r>
              <a:rPr lang="en-CA" sz="1200" dirty="0"/>
              <a:t>leadership</a:t>
            </a:r>
            <a:r>
              <a:rPr lang="en-CA" sz="1200"/>
              <a:t> explains </a:t>
            </a:r>
            <a:r>
              <a:rPr lang="en-CA" sz="1600" b="1" dirty="0"/>
              <a:t>75% of variation</a:t>
            </a:r>
            <a:r>
              <a:rPr lang="en-CA" sz="1400" b="1" dirty="0"/>
              <a:t> </a:t>
            </a:r>
            <a:r>
              <a:rPr lang="en-CA" sz="1200" dirty="0"/>
              <a:t>in satisfaction with IT</a:t>
            </a:r>
          </a:p>
        </p:txBody>
      </p:sp>
      <p:sp>
        <p:nvSpPr>
          <p:cNvPr id="6" name="TextBox 5"/>
          <p:cNvSpPr txBox="1"/>
          <p:nvPr/>
        </p:nvSpPr>
        <p:spPr>
          <a:xfrm>
            <a:off x="257172" y="1142607"/>
            <a:ext cx="8620125" cy="646331"/>
          </a:xfrm>
          <a:prstGeom prst="rect">
            <a:avLst/>
          </a:prstGeom>
        </p:spPr>
        <p:txBody>
          <a:bodyPr wrap="square" rtlCol="0">
            <a:spAutoFit/>
          </a:bodyPr>
          <a:lstStyle/>
          <a:p>
            <a:r>
              <a:rPr lang="en-CA" b="1" dirty="0" smtClean="0"/>
              <a:t>There is a clear relationship between </a:t>
            </a:r>
            <a:r>
              <a:rPr lang="en-CA" b="1" i="1" dirty="0" smtClean="0"/>
              <a:t>satisfaction with IT </a:t>
            </a:r>
            <a:r>
              <a:rPr lang="en-CA" b="1" dirty="0" smtClean="0"/>
              <a:t>and the </a:t>
            </a:r>
            <a:r>
              <a:rPr lang="en-CA" b="1" i="1" dirty="0" smtClean="0"/>
              <a:t>IT department’s innovation leadership.</a:t>
            </a:r>
            <a:endParaRPr lang="en-CA" b="1" i="1" dirty="0"/>
          </a:p>
        </p:txBody>
      </p:sp>
      <p:sp>
        <p:nvSpPr>
          <p:cNvPr id="7" name="Oval Callout 6"/>
          <p:cNvSpPr/>
          <p:nvPr/>
        </p:nvSpPr>
        <p:spPr>
          <a:xfrm>
            <a:off x="6513550" y="1591140"/>
            <a:ext cx="2363747" cy="1579603"/>
          </a:xfrm>
          <a:prstGeom prst="wedgeEllipseCallout">
            <a:avLst>
              <a:gd name="adj1" fmla="val -43014"/>
              <a:gd name="adj2" fmla="val 43309"/>
            </a:avLst>
          </a:prstGeom>
          <a:solidFill>
            <a:srgbClr val="F2F2F2"/>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accent1"/>
                </a:solidFill>
              </a:rPr>
              <a:t>Organizations </a:t>
            </a:r>
            <a:r>
              <a:rPr lang="en-CA" sz="1600" b="1" dirty="0" smtClean="0">
                <a:solidFill>
                  <a:schemeClr val="accent1"/>
                </a:solidFill>
              </a:rPr>
              <a:t>without</a:t>
            </a:r>
            <a:r>
              <a:rPr lang="en-CA" sz="1600" dirty="0" smtClean="0">
                <a:solidFill>
                  <a:schemeClr val="accent1"/>
                </a:solidFill>
              </a:rPr>
              <a:t> </a:t>
            </a:r>
            <a:r>
              <a:rPr lang="en-CA" sz="1200" dirty="0">
                <a:solidFill>
                  <a:schemeClr val="accent1"/>
                </a:solidFill>
              </a:rPr>
              <a:t>high satisfaction with IT innovation leadership </a:t>
            </a:r>
            <a:r>
              <a:rPr lang="en-CA" sz="1200" dirty="0" smtClean="0">
                <a:solidFill>
                  <a:schemeClr val="accent1"/>
                </a:solidFill>
              </a:rPr>
              <a:t>are only </a:t>
            </a:r>
            <a:r>
              <a:rPr lang="en-CA" sz="1200" b="1" dirty="0">
                <a:solidFill>
                  <a:schemeClr val="accent1"/>
                </a:solidFill>
              </a:rPr>
              <a:t>20% </a:t>
            </a:r>
            <a:r>
              <a:rPr lang="en-CA" sz="1200" b="1" dirty="0" smtClean="0">
                <a:solidFill>
                  <a:schemeClr val="accent1"/>
                </a:solidFill>
              </a:rPr>
              <a:t>likely </a:t>
            </a:r>
            <a:r>
              <a:rPr lang="en-CA" sz="1200" dirty="0" smtClean="0">
                <a:solidFill>
                  <a:schemeClr val="accent1"/>
                </a:solidFill>
              </a:rPr>
              <a:t>to be highly </a:t>
            </a:r>
            <a:r>
              <a:rPr lang="en-CA" sz="1200" dirty="0">
                <a:solidFill>
                  <a:schemeClr val="accent1"/>
                </a:solidFill>
              </a:rPr>
              <a:t>satisfied with </a:t>
            </a:r>
            <a:r>
              <a:rPr lang="en-CA" sz="1200" dirty="0" smtClean="0">
                <a:solidFill>
                  <a:schemeClr val="accent1"/>
                </a:solidFill>
              </a:rPr>
              <a:t>IT</a:t>
            </a:r>
            <a:endParaRPr lang="en-CA" sz="1200" dirty="0">
              <a:solidFill>
                <a:schemeClr val="accent1"/>
              </a:solidFill>
            </a:endParaRPr>
          </a:p>
        </p:txBody>
      </p:sp>
      <p:sp>
        <p:nvSpPr>
          <p:cNvPr id="9" name="TextBox 37"/>
          <p:cNvSpPr txBox="1"/>
          <p:nvPr/>
        </p:nvSpPr>
        <p:spPr>
          <a:xfrm>
            <a:off x="6455690" y="3760644"/>
            <a:ext cx="2210981" cy="1154162"/>
          </a:xfrm>
          <a:prstGeom prst="rect">
            <a:avLst/>
          </a:prstGeom>
        </p:spPr>
        <p:txBody>
          <a:bodyPr wrap="square" rtlCol="0">
            <a:spAutoFit/>
          </a:bodyPr>
          <a:lstStyle/>
          <a:p>
            <a:pPr>
              <a:spcAft>
                <a:spcPts val="600"/>
              </a:spcAft>
            </a:pPr>
            <a:r>
              <a:rPr lang="en-CA" sz="1400" i="1" dirty="0" smtClean="0">
                <a:latin typeface="+mj-lt"/>
              </a:rPr>
              <a:t>You rarely see a real-world correlation of .86!</a:t>
            </a:r>
          </a:p>
          <a:p>
            <a:pPr algn="r">
              <a:spcAft>
                <a:spcPts val="600"/>
              </a:spcAft>
            </a:pPr>
            <a:r>
              <a:rPr lang="en-US" sz="1200" i="1" dirty="0" smtClean="0">
                <a:solidFill>
                  <a:srgbClr val="333333"/>
                </a:solidFill>
              </a:rPr>
              <a:t>- </a:t>
            </a:r>
            <a:r>
              <a:rPr lang="en-CA" sz="1200" dirty="0" smtClean="0"/>
              <a:t>Mike Battista, Staff Scientist, Cambridge Brain Sciences, PhD in Measurement</a:t>
            </a:r>
          </a:p>
        </p:txBody>
      </p:sp>
      <p:pic>
        <p:nvPicPr>
          <p:cNvPr id="12" name="Picture 104"/>
          <p:cNvPicPr>
            <a:picLocks noChangeAspect="1"/>
          </p:cNvPicPr>
          <p:nvPr/>
        </p:nvPicPr>
        <p:blipFill rotWithShape="1">
          <a:blip r:embed="rId4" cstate="email">
            <a:extLst>
              <a:ext uri="{28A0092B-C50C-407E-A947-70E740481C1C}">
                <a14:useLocalDpi xmlns:a14="http://schemas.microsoft.com/office/drawing/2010/main"/>
              </a:ext>
            </a:extLst>
          </a:blip>
          <a:srcRect l="34768" t="21801" r="35751" b="57796"/>
          <a:stretch/>
        </p:blipFill>
        <p:spPr>
          <a:xfrm>
            <a:off x="6019279" y="3610023"/>
            <a:ext cx="494271" cy="436606"/>
          </a:xfrm>
          <a:prstGeom prst="rect">
            <a:avLst/>
          </a:prstGeom>
        </p:spPr>
      </p:pic>
      <p:pic>
        <p:nvPicPr>
          <p:cNvPr id="13" name="Picture 10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3216" y="3900815"/>
            <a:ext cx="512108" cy="377985"/>
          </a:xfrm>
          <a:prstGeom prst="rect">
            <a:avLst/>
          </a:prstGeom>
        </p:spPr>
      </p:pic>
      <p:sp>
        <p:nvSpPr>
          <p:cNvPr id="14" name="Rectangle 13"/>
          <p:cNvSpPr/>
          <p:nvPr/>
        </p:nvSpPr>
        <p:spPr>
          <a:xfrm>
            <a:off x="257172" y="5452400"/>
            <a:ext cx="8629656" cy="929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CA" sz="1600" dirty="0"/>
              <a:t>When </a:t>
            </a:r>
            <a:r>
              <a:rPr lang="en-CA" sz="1600" dirty="0" smtClean="0"/>
              <a:t>organizations’ members were </a:t>
            </a:r>
            <a:r>
              <a:rPr lang="en-CA" sz="1600" dirty="0"/>
              <a:t>asked “</a:t>
            </a:r>
            <a:r>
              <a:rPr lang="en-CA" sz="1600" b="1" dirty="0"/>
              <a:t>Overall, how satisfied are you with your IT department</a:t>
            </a:r>
            <a:r>
              <a:rPr lang="en-CA" sz="1600" dirty="0"/>
              <a:t>?”, their response was strongly correlated with the IT </a:t>
            </a:r>
            <a:r>
              <a:rPr lang="en-CA" sz="1600" dirty="0" smtClean="0"/>
              <a:t>department’s </a:t>
            </a:r>
            <a:r>
              <a:rPr lang="en-CA" sz="1600" dirty="0"/>
              <a:t>innovation </a:t>
            </a:r>
            <a:r>
              <a:rPr lang="en-CA" sz="1600" dirty="0" smtClean="0"/>
              <a:t>leadership. Use our process to gain innovation leadership, and then clearly communicate it.</a:t>
            </a:r>
            <a:endParaRPr lang="en-CA" sz="1600" dirty="0"/>
          </a:p>
        </p:txBody>
      </p:sp>
      <p:sp>
        <p:nvSpPr>
          <p:cNvPr id="15" name="Title 1"/>
          <p:cNvSpPr txBox="1">
            <a:spLocks/>
          </p:cNvSpPr>
          <p:nvPr/>
        </p:nvSpPr>
        <p:spPr bwMode="auto">
          <a:xfrm>
            <a:off x="257174" y="255588"/>
            <a:ext cx="8620125" cy="8778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kern="1200" baseline="0">
                <a:solidFill>
                  <a:schemeClr val="bg1"/>
                </a:solidFill>
                <a:latin typeface="+mn-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CA" dirty="0"/>
              <a:t>Make disruptive tech analysis and exploitation </a:t>
            </a:r>
            <a:r>
              <a:rPr lang="en-CA" dirty="0" smtClean="0"/>
              <a:t>part of</a:t>
            </a:r>
          </a:p>
          <a:p>
            <a:r>
              <a:rPr lang="en-CA" dirty="0" smtClean="0"/>
              <a:t>your </a:t>
            </a:r>
            <a:r>
              <a:rPr lang="en-CA" dirty="0"/>
              <a:t>innovation agenda</a:t>
            </a:r>
          </a:p>
        </p:txBody>
      </p:sp>
    </p:spTree>
    <p:extLst>
      <p:ext uri="{BB962C8B-B14F-4D97-AF65-F5344CB8AC3E}">
        <p14:creationId xmlns:p14="http://schemas.microsoft.com/office/powerpoint/2010/main" val="1092184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Prevent “airline magazine syndrome” by proactively analyzing disruptive technologies</a:t>
            </a:r>
          </a:p>
        </p:txBody>
      </p:sp>
      <p:sp>
        <p:nvSpPr>
          <p:cNvPr id="3" name="Text Placeholder 3"/>
          <p:cNvSpPr txBox="1">
            <a:spLocks/>
          </p:cNvSpPr>
          <p:nvPr/>
        </p:nvSpPr>
        <p:spPr>
          <a:xfrm>
            <a:off x="257174" y="1321072"/>
            <a:ext cx="4293055" cy="2684946"/>
          </a:xfrm>
          <a:prstGeom prst="rect">
            <a:avLst/>
          </a:prstGeom>
          <a:solidFill>
            <a:schemeClr val="tx1">
              <a:alpha val="75000"/>
            </a:schemeClr>
          </a:solidFill>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bg1"/>
                </a:solidFill>
              </a:rPr>
              <a:t>Airline </a:t>
            </a:r>
            <a:r>
              <a:rPr lang="en-US" sz="1600" b="1" dirty="0" smtClean="0">
                <a:solidFill>
                  <a:schemeClr val="bg1"/>
                </a:solidFill>
              </a:rPr>
              <a:t>magazine syndrome </a:t>
            </a:r>
            <a:r>
              <a:rPr lang="en-US" sz="1600" b="1" dirty="0">
                <a:solidFill>
                  <a:schemeClr val="bg1"/>
                </a:solidFill>
              </a:rPr>
              <a:t>happens to IT leaders </a:t>
            </a:r>
            <a:r>
              <a:rPr lang="en-US" sz="1600" b="1" dirty="0" smtClean="0">
                <a:solidFill>
                  <a:schemeClr val="bg1"/>
                </a:solidFill>
              </a:rPr>
              <a:t>caught </a:t>
            </a:r>
            <a:r>
              <a:rPr lang="en-US" sz="1600" b="1" dirty="0">
                <a:solidFill>
                  <a:schemeClr val="bg1"/>
                </a:solidFill>
              </a:rPr>
              <a:t>between the business and IT. It usually occurs in this manner:</a:t>
            </a:r>
          </a:p>
          <a:p>
            <a:pPr marL="354013" lvl="1" indent="-261938">
              <a:spcAft>
                <a:spcPts val="600"/>
              </a:spcAft>
              <a:buClrTx/>
              <a:buSzPct val="100000"/>
              <a:buFont typeface="+mj-lt"/>
              <a:buAutoNum type="arabicPeriod"/>
            </a:pPr>
            <a:r>
              <a:rPr lang="en-US" sz="1400" dirty="0" smtClean="0">
                <a:solidFill>
                  <a:schemeClr val="bg1"/>
                </a:solidFill>
              </a:rPr>
              <a:t>While on a flight, a </a:t>
            </a:r>
            <a:r>
              <a:rPr lang="en-US" sz="1400" dirty="0">
                <a:solidFill>
                  <a:schemeClr val="bg1"/>
                </a:solidFill>
              </a:rPr>
              <a:t>senior executive reads </a:t>
            </a:r>
            <a:r>
              <a:rPr lang="en-US" sz="1400" dirty="0" smtClean="0">
                <a:solidFill>
                  <a:schemeClr val="bg1"/>
                </a:solidFill>
              </a:rPr>
              <a:t>about </a:t>
            </a:r>
            <a:r>
              <a:rPr lang="en-US" sz="1400" dirty="0">
                <a:solidFill>
                  <a:schemeClr val="bg1"/>
                </a:solidFill>
              </a:rPr>
              <a:t>an emerging technology that has exciting implications for the business in an airline magazine. </a:t>
            </a:r>
          </a:p>
          <a:p>
            <a:pPr marL="354013" lvl="1" indent="-261938">
              <a:spcAft>
                <a:spcPts val="600"/>
              </a:spcAft>
              <a:buClrTx/>
              <a:buSzPct val="100000"/>
              <a:buFont typeface="+mj-lt"/>
              <a:buAutoNum type="arabicPeriod"/>
            </a:pPr>
            <a:r>
              <a:rPr lang="en-US" sz="1400" dirty="0">
                <a:solidFill>
                  <a:schemeClr val="bg1"/>
                </a:solidFill>
              </a:rPr>
              <a:t>The executive returns and approaches </a:t>
            </a:r>
            <a:r>
              <a:rPr lang="en-US" sz="1400" dirty="0" smtClean="0">
                <a:solidFill>
                  <a:schemeClr val="bg1"/>
                </a:solidFill>
              </a:rPr>
              <a:t>IT, </a:t>
            </a:r>
            <a:r>
              <a:rPr lang="en-US" sz="1400" dirty="0">
                <a:solidFill>
                  <a:schemeClr val="bg1"/>
                </a:solidFill>
              </a:rPr>
              <a:t>demanding that action be taken to address the disruptive technology </a:t>
            </a:r>
            <a:r>
              <a:rPr lang="en-US" sz="1400" dirty="0" smtClean="0">
                <a:solidFill>
                  <a:schemeClr val="bg1"/>
                </a:solidFill>
              </a:rPr>
              <a:t>– </a:t>
            </a:r>
            <a:r>
              <a:rPr lang="en-US" sz="1400" dirty="0">
                <a:solidFill>
                  <a:schemeClr val="bg1"/>
                </a:solidFill>
              </a:rPr>
              <a:t>and that it should have been (ideally) completed already.</a:t>
            </a:r>
          </a:p>
        </p:txBody>
      </p:sp>
      <p:grpSp>
        <p:nvGrpSpPr>
          <p:cNvPr id="37" name="Group 6"/>
          <p:cNvGrpSpPr/>
          <p:nvPr/>
        </p:nvGrpSpPr>
        <p:grpSpPr>
          <a:xfrm>
            <a:off x="5353956" y="2850216"/>
            <a:ext cx="3276598" cy="3227321"/>
            <a:chOff x="5353956" y="2385473"/>
            <a:chExt cx="3276598" cy="3227321"/>
          </a:xfrm>
        </p:grpSpPr>
        <p:sp>
          <p:nvSpPr>
            <p:cNvPr id="4" name="Rectangle 7"/>
            <p:cNvSpPr/>
            <p:nvPr/>
          </p:nvSpPr>
          <p:spPr>
            <a:xfrm>
              <a:off x="5353956" y="2385473"/>
              <a:ext cx="3276598" cy="611220"/>
            </a:xfrm>
            <a:prstGeom prst="rect">
              <a:avLst/>
            </a:prstGeom>
            <a:solidFill>
              <a:srgbClr val="3F5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t>With</a:t>
              </a:r>
              <a:r>
                <a:rPr lang="en-US" sz="1400" b="1" dirty="0" smtClean="0"/>
                <a:t> a Disruptive Technology Exploitation Plan:</a:t>
              </a:r>
              <a:endParaRPr lang="en-US" sz="1400" b="1" dirty="0"/>
            </a:p>
          </p:txBody>
        </p:sp>
        <p:sp>
          <p:nvSpPr>
            <p:cNvPr id="6" name="Text Placeholder 3"/>
            <p:cNvSpPr txBox="1">
              <a:spLocks/>
            </p:cNvSpPr>
            <p:nvPr/>
          </p:nvSpPr>
          <p:spPr>
            <a:xfrm>
              <a:off x="5353957" y="2996693"/>
              <a:ext cx="3276597" cy="2616101"/>
            </a:xfrm>
            <a:prstGeom prst="rect">
              <a:avLst/>
            </a:prstGeom>
            <a:solidFill>
              <a:srgbClr val="9CB18D">
                <a:alpha val="90000"/>
              </a:srgbClr>
            </a:solidFill>
          </p:spPr>
          <p:txBody>
            <a:bodyPr wrap="square">
              <a:spAutoFit/>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1400" b="1" dirty="0" smtClean="0">
                  <a:solidFill>
                    <a:schemeClr val="bg1"/>
                  </a:solidFill>
                </a:rPr>
                <a:t>“Here in IT, we have already considered that technology and decided it was overhyped. Let me show you our analysis and invite you to join our working group.”</a:t>
              </a:r>
            </a:p>
            <a:p>
              <a:pPr marL="0" indent="0" algn="ctr">
                <a:spcBef>
                  <a:spcPts val="0"/>
                </a:spcBef>
                <a:spcAft>
                  <a:spcPts val="600"/>
                </a:spcAft>
                <a:buNone/>
              </a:pPr>
              <a:r>
                <a:rPr lang="en-US" sz="1400" b="1" dirty="0" smtClean="0">
                  <a:solidFill>
                    <a:schemeClr val="bg1"/>
                  </a:solidFill>
                </a:rPr>
                <a:t>OR</a:t>
              </a:r>
            </a:p>
            <a:p>
              <a:pPr marL="0" indent="0">
                <a:spcBef>
                  <a:spcPts val="0"/>
                </a:spcBef>
                <a:spcAft>
                  <a:spcPts val="600"/>
                </a:spcAft>
                <a:buNone/>
              </a:pPr>
              <a:r>
                <a:rPr lang="en-US" sz="1400" b="1" dirty="0" smtClean="0">
                  <a:solidFill>
                    <a:schemeClr val="bg1"/>
                  </a:solidFill>
                </a:rPr>
                <a:t>“We have already considered that technology and have started testing it. Let me show you our testing lab and invite you to join our working group.”</a:t>
              </a:r>
              <a:endParaRPr lang="en-US" sz="1400" b="1" dirty="0">
                <a:solidFill>
                  <a:schemeClr val="bg1"/>
                </a:solidFill>
              </a:endParaRPr>
            </a:p>
          </p:txBody>
        </p:sp>
      </p:grpSp>
      <p:grpSp>
        <p:nvGrpSpPr>
          <p:cNvPr id="30" name="Group 24"/>
          <p:cNvGrpSpPr/>
          <p:nvPr/>
        </p:nvGrpSpPr>
        <p:grpSpPr>
          <a:xfrm>
            <a:off x="257173" y="4217929"/>
            <a:ext cx="4293055" cy="1859608"/>
            <a:chOff x="310683" y="2318949"/>
            <a:chExt cx="4293055" cy="1859608"/>
          </a:xfrm>
        </p:grpSpPr>
        <p:sp>
          <p:nvSpPr>
            <p:cNvPr id="31" name="Text Placeholder 12"/>
            <p:cNvSpPr txBox="1">
              <a:spLocks/>
            </p:cNvSpPr>
            <p:nvPr/>
          </p:nvSpPr>
          <p:spPr>
            <a:xfrm>
              <a:off x="323389" y="2716618"/>
              <a:ext cx="4280349" cy="1461939"/>
            </a:xfrm>
            <a:prstGeom prst="rect">
              <a:avLst/>
            </a:prstGeom>
            <a:solidFill>
              <a:schemeClr val="bg1">
                <a:lumMod val="95000"/>
              </a:schemeClr>
            </a:solidFill>
            <a:ln w="25400">
              <a:noFill/>
            </a:ln>
            <a:effectLst>
              <a:outerShdw blurRad="25400" dist="25400" dir="2700000" algn="ctr" rotWithShape="0">
                <a:srgbClr val="000000">
                  <a:alpha val="10000"/>
                </a:srgbClr>
              </a:outerShdw>
            </a:effectLst>
          </p:spPr>
          <p:txBody>
            <a:bodyPr wrap="square">
              <a:spAutoFit/>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CA" sz="1400" b="1" dirty="0"/>
                <a:t>Airline magazine syndrome is a symptom of a wider problem: poor CEO-CIO alignment. </a:t>
              </a:r>
              <a:endParaRPr lang="en-CA" sz="1400" b="1" dirty="0" smtClean="0"/>
            </a:p>
            <a:p>
              <a:pPr marL="0" indent="0">
                <a:spcBef>
                  <a:spcPts val="0"/>
                </a:spcBef>
                <a:spcAft>
                  <a:spcPts val="600"/>
                </a:spcAft>
                <a:buNone/>
              </a:pPr>
              <a:r>
                <a:rPr lang="en-US" sz="1400" dirty="0" smtClean="0"/>
                <a:t>Solve </a:t>
              </a:r>
              <a:r>
                <a:rPr lang="en-US" sz="1400" dirty="0"/>
                <a:t>this problem with improved communication and documentation. Info-Tech’s disruptive tech iterative process will make airline magazine syndrome a thing of the past!</a:t>
              </a:r>
              <a:endParaRPr lang="en-CA" sz="1400" b="1" dirty="0"/>
            </a:p>
          </p:txBody>
        </p:sp>
        <p:pic>
          <p:nvPicPr>
            <p:cNvPr id="32"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683" y="2318949"/>
              <a:ext cx="4293055" cy="397193"/>
            </a:xfrm>
            <a:prstGeom prst="rect">
              <a:avLst/>
            </a:prstGeom>
          </p:spPr>
        </p:pic>
      </p:grpSp>
      <p:grpSp>
        <p:nvGrpSpPr>
          <p:cNvPr id="36" name="Group 12"/>
          <p:cNvGrpSpPr/>
          <p:nvPr/>
        </p:nvGrpSpPr>
        <p:grpSpPr>
          <a:xfrm>
            <a:off x="5353956" y="1321072"/>
            <a:ext cx="3276599" cy="1044184"/>
            <a:chOff x="5353956" y="1286775"/>
            <a:chExt cx="3276599" cy="1044184"/>
          </a:xfrm>
        </p:grpSpPr>
        <p:sp>
          <p:nvSpPr>
            <p:cNvPr id="5" name="Rectangle 13"/>
            <p:cNvSpPr/>
            <p:nvPr/>
          </p:nvSpPr>
          <p:spPr>
            <a:xfrm>
              <a:off x="5353956" y="1286775"/>
              <a:ext cx="3276599" cy="611220"/>
            </a:xfrm>
            <a:prstGeom prst="rect">
              <a:avLst/>
            </a:prstGeom>
            <a:solidFill>
              <a:srgbClr val="612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1400" b="1" i="1" dirty="0" smtClean="0"/>
                <a:t>Without </a:t>
              </a:r>
              <a:r>
                <a:rPr lang="en-US" sz="1400" b="1" dirty="0" smtClean="0"/>
                <a:t>a Disruptive Technology Exploitation Plan:</a:t>
              </a:r>
              <a:endParaRPr lang="en-US" sz="1400" b="1" dirty="0"/>
            </a:p>
          </p:txBody>
        </p:sp>
        <p:sp>
          <p:nvSpPr>
            <p:cNvPr id="33" name="Text Placeholder 3"/>
            <p:cNvSpPr txBox="1">
              <a:spLocks/>
            </p:cNvSpPr>
            <p:nvPr/>
          </p:nvSpPr>
          <p:spPr>
            <a:xfrm>
              <a:off x="5353956" y="1897406"/>
              <a:ext cx="3276597" cy="433553"/>
            </a:xfrm>
            <a:prstGeom prst="rect">
              <a:avLst/>
            </a:prstGeom>
            <a:solidFill>
              <a:srgbClr val="A24130">
                <a:alpha val="75000"/>
              </a:srgbClr>
            </a:solidFill>
          </p:spPr>
          <p:txBody>
            <a:bodyPr wrap="square" tIns="108000" bIns="108000">
              <a:spAutoFit/>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625" indent="0" algn="ctr">
                <a:buNone/>
              </a:pPr>
              <a:r>
                <a:rPr lang="en-US" sz="1400" b="1" i="1" dirty="0">
                  <a:solidFill>
                    <a:schemeClr val="bg1"/>
                  </a:solidFill>
                </a:rPr>
                <a:t>“I don’t know”</a:t>
              </a:r>
            </a:p>
          </p:txBody>
        </p:sp>
      </p:grpSp>
    </p:spTree>
    <p:extLst>
      <p:ext uri="{BB962C8B-B14F-4D97-AF65-F5344CB8AC3E}">
        <p14:creationId xmlns:p14="http://schemas.microsoft.com/office/powerpoint/2010/main" val="7206151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a79565a41421d0e5a461827ab8a64c2a6dcf93"/>
  <p:tag name="ISPRING_RESOURCE_PATHS_HASH_2" val="b4f66ad4a07985a5d9c49e97317bbc23e3ea47f"/>
</p:tagLst>
</file>

<file path=ppt/theme/theme1.xml><?xml version="1.0" encoding="utf-8"?>
<a:theme xmlns:a="http://schemas.openxmlformats.org/drawingml/2006/main" name="3_Theme1">
  <a:themeElements>
    <a:clrScheme name="Flourish">
      <a:dk1>
        <a:srgbClr val="333333"/>
      </a:dk1>
      <a:lt1>
        <a:srgbClr val="FFFFFF"/>
      </a:lt1>
      <a:dk2>
        <a:srgbClr val="333333"/>
      </a:dk2>
      <a:lt2>
        <a:srgbClr val="FFFFFF"/>
      </a:lt2>
      <a:accent1>
        <a:srgbClr val="29475F"/>
      </a:accent1>
      <a:accent2>
        <a:srgbClr val="D9A210"/>
      </a:accent2>
      <a:accent3>
        <a:srgbClr val="7CADD4"/>
      </a:accent3>
      <a:accent4>
        <a:srgbClr val="FFFFFF"/>
      </a:accent4>
      <a:accent5>
        <a:srgbClr val="FFFFFF"/>
      </a:accent5>
      <a:accent6>
        <a:srgbClr val="FFFFFF"/>
      </a:accent6>
      <a:hlink>
        <a:srgbClr val="2576B7"/>
      </a:hlink>
      <a:folHlink>
        <a:srgbClr val="C77709"/>
      </a:folHlink>
    </a:clrScheme>
    <a:fontScheme name="InfoTech">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i="1" dirty="0" smtClean="0"/>
        </a:defPPr>
      </a:lstStyle>
    </a:txDef>
  </a:objectDefaults>
  <a:extraClrSchemeLst/>
  <a:extLst>
    <a:ext uri="{05A4C25C-085E-4340-85A3-A5531E510DB2}">
      <thm15:themeFamily xmlns:thm15="http://schemas.microsoft.com/office/thememl/2012/main" name="Theme1" id="{EBFD412A-D0D7-4935-89A2-AA989FD4DBC8}" vid="{7B7BA5CB-5882-4576-92F3-CD74C431C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3989</Words>
  <Application>Microsoft Office PowerPoint</Application>
  <PresentationFormat>On-screen Show (4:3)</PresentationFormat>
  <Paragraphs>317</Paragraphs>
  <Slides>23</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23</vt:i4>
      </vt:variant>
      <vt:variant>
        <vt:lpstr>Custom Shows</vt:lpstr>
      </vt:variant>
      <vt:variant>
        <vt:i4>1</vt:i4>
      </vt:variant>
    </vt:vector>
  </HeadingPairs>
  <TitlesOfParts>
    <vt:vector size="31" baseType="lpstr">
      <vt:lpstr>Arial</vt:lpstr>
      <vt:lpstr>Calibri</vt:lpstr>
      <vt:lpstr>Georgia</vt:lpstr>
      <vt:lpstr>Open Sans</vt:lpstr>
      <vt:lpstr>Times New Roman</vt:lpstr>
      <vt:lpstr>Wingdings</vt:lpstr>
      <vt:lpstr>3_Theme1</vt:lpstr>
      <vt:lpstr>PowerPoint Presentation</vt:lpstr>
      <vt:lpstr>PowerPoint Presentation</vt:lpstr>
      <vt:lpstr>We help IT leaders make the most of disruptive impacts</vt:lpstr>
      <vt:lpstr>Executive summary</vt:lpstr>
      <vt:lpstr>Four key challenges make it essential for you to become a champion for exploiting disruptive technology</vt:lpstr>
      <vt:lpstr>New technology can hit like a meteor, disrupting both IT and the business</vt:lpstr>
      <vt:lpstr>Senior IT leaders are expected to predict disruptions to IT and the business, while tending to today’s needs</vt:lpstr>
      <vt:lpstr>PowerPoint Presentation</vt:lpstr>
      <vt:lpstr>Prevent “airline magazine syndrome” by proactively analyzing disruptive technologies</vt:lpstr>
      <vt:lpstr>IT leaders who do not keep up with disruptive technology will find their roles diminished</vt:lpstr>
      <vt:lpstr>IT leaders who do keep up have an opportunity to solidify their roles as experts and aggregators</vt:lpstr>
      <vt:lpstr>The pace of technological advances makes progress difficult to predict</vt:lpstr>
      <vt:lpstr>To predict new advances, turn innovation into a process</vt:lpstr>
      <vt:lpstr>The volume of technological advance makes technology difficult to prioritize</vt:lpstr>
      <vt:lpstr>Protect IT and the business from disruption by implementing a simple, repeatable disruptive technology exploitation process</vt:lpstr>
      <vt:lpstr>Use Info-Tech’s approach for analyzing disruptive technology in your own disruptive tech working group</vt:lpstr>
      <vt:lpstr>Create measurable value by using Info-Tech’s process for evaluating the disruptive potential of technology</vt:lpstr>
      <vt:lpstr>Communicate your plan with the Disruptive Technology Exploitation Plan Template</vt:lpstr>
      <vt:lpstr>Whether you need a process for exploiting disruptive technology, or an analysis of current trends, Info-Tech can help</vt:lpstr>
      <vt:lpstr>Info-Tech offers various levels of support to best suit your needs</vt:lpstr>
      <vt:lpstr>Use these icons to help direct you as you navigate this research </vt:lpstr>
      <vt:lpstr>Exploit Disruptive Infrastructure Technology – project overview </vt:lpstr>
      <vt:lpstr>Workshop overview </vt:lpstr>
      <vt:lpstr>Custom Show 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2016-11-16T20:06:34Z</dcterms:created>
  <dcterms:modified xsi:type="dcterms:W3CDTF">2016-11-16T21:21:22Z</dcterms:modified>
</cp:coreProperties>
</file>