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72" r:id="rId2"/>
  </p:sldMasterIdLst>
  <p:notesMasterIdLst>
    <p:notesMasterId r:id="rId15"/>
  </p:notesMasterIdLst>
  <p:handoutMasterIdLst>
    <p:handoutMasterId r:id="rId16"/>
  </p:handoutMasterIdLst>
  <p:sldIdLst>
    <p:sldId id="763" r:id="rId3"/>
    <p:sldId id="762" r:id="rId4"/>
    <p:sldId id="649" r:id="rId5"/>
    <p:sldId id="665" r:id="rId6"/>
    <p:sldId id="666" r:id="rId7"/>
    <p:sldId id="667" r:id="rId8"/>
    <p:sldId id="668" r:id="rId9"/>
    <p:sldId id="673" r:id="rId10"/>
    <p:sldId id="670" r:id="rId11"/>
    <p:sldId id="759" r:id="rId12"/>
    <p:sldId id="672" r:id="rId13"/>
    <p:sldId id="764" r:id="rId14"/>
  </p:sldIdLst>
  <p:sldSz cx="9144000" cy="6858000" type="screen4x3"/>
  <p:notesSz cx="6858000" cy="9144000"/>
  <p:custShowLst>
    <p:custShow name="Custom Show 1" id="0">
      <p:sldLst/>
    </p:custShow>
  </p:custShowLst>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2" name="Author" initials="A" lastIdx="0" clrIdx="1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7D08"/>
    <a:srgbClr val="243F54"/>
    <a:srgbClr val="BFBFBF"/>
    <a:srgbClr val="2576B7"/>
    <a:srgbClr val="000000"/>
    <a:srgbClr val="192C3B"/>
    <a:srgbClr val="94B5D0"/>
    <a:srgbClr val="CBDBE7"/>
    <a:srgbClr val="A7C2D9"/>
    <a:srgbClr val="4373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187" autoAdjust="0"/>
    <p:restoredTop sz="93833" autoAdjust="0"/>
  </p:normalViewPr>
  <p:slideViewPr>
    <p:cSldViewPr snapToGrid="0">
      <p:cViewPr varScale="1">
        <p:scale>
          <a:sx n="118" d="100"/>
          <a:sy n="118" d="100"/>
        </p:scale>
        <p:origin x="2106" y="102"/>
      </p:cViewPr>
      <p:guideLst>
        <p:guide orient="horz" pos="2160"/>
        <p:guide pos="2880"/>
      </p:guideLst>
    </p:cSldViewPr>
  </p:slideViewPr>
  <p:outlineViewPr>
    <p:cViewPr>
      <p:scale>
        <a:sx n="33" d="100"/>
        <a:sy n="33" d="100"/>
      </p:scale>
      <p:origin x="0" y="-7722"/>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pPr/>
              <a:t>4/20/2018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pPr/>
              <a:t>‹#›</a:t>
            </a:fld>
            <a:endParaRPr lang="en-US"/>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pPr/>
              <a:t>4/20/2018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pPr/>
              <a:t>‹#›</a:t>
            </a:fld>
            <a:endParaRPr lang="en-US"/>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pPr/>
              <a:t>3</a:t>
            </a:fld>
            <a:endParaRPr lang="en-US"/>
          </a:p>
        </p:txBody>
      </p:sp>
    </p:spTree>
    <p:extLst>
      <p:ext uri="{BB962C8B-B14F-4D97-AF65-F5344CB8AC3E}">
        <p14:creationId xmlns:p14="http://schemas.microsoft.com/office/powerpoint/2010/main" val="401753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pPr/>
              <a:t>4</a:t>
            </a:fld>
            <a:endParaRPr lang="en-US"/>
          </a:p>
        </p:txBody>
      </p:sp>
    </p:spTree>
    <p:extLst>
      <p:ext uri="{BB962C8B-B14F-4D97-AF65-F5344CB8AC3E}">
        <p14:creationId xmlns:p14="http://schemas.microsoft.com/office/powerpoint/2010/main" val="2079400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314718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pPr/>
              <a:t>6</a:t>
            </a:fld>
            <a:endParaRPr lang="en-US" dirty="0"/>
          </a:p>
        </p:txBody>
      </p:sp>
    </p:spTree>
    <p:extLst>
      <p:ext uri="{BB962C8B-B14F-4D97-AF65-F5344CB8AC3E}">
        <p14:creationId xmlns:p14="http://schemas.microsoft.com/office/powerpoint/2010/main" val="866557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aseline="0" dirty="0" smtClean="0"/>
          </a:p>
        </p:txBody>
      </p:sp>
      <p:sp>
        <p:nvSpPr>
          <p:cNvPr id="4" name="Slide Number Placeholder 3"/>
          <p:cNvSpPr>
            <a:spLocks noGrp="1"/>
          </p:cNvSpPr>
          <p:nvPr>
            <p:ph type="sldNum" sz="quarter" idx="10"/>
          </p:nvPr>
        </p:nvSpPr>
        <p:spPr/>
        <p:txBody>
          <a:bodyPr/>
          <a:lstStyle/>
          <a:p>
            <a:fld id="{65F1ACBD-245E-4A24-AC78-063168A88622}" type="slidenum">
              <a:rPr lang="en-US" smtClean="0"/>
              <a:pPr/>
              <a:t>8</a:t>
            </a:fld>
            <a:endParaRPr lang="en-US"/>
          </a:p>
        </p:txBody>
      </p:sp>
    </p:spTree>
    <p:extLst>
      <p:ext uri="{BB962C8B-B14F-4D97-AF65-F5344CB8AC3E}">
        <p14:creationId xmlns:p14="http://schemas.microsoft.com/office/powerpoint/2010/main" val="3364085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pPr/>
              <a:t>9</a:t>
            </a:fld>
            <a:endParaRPr lang="en-US" dirty="0"/>
          </a:p>
        </p:txBody>
      </p:sp>
    </p:spTree>
    <p:extLst>
      <p:ext uri="{BB962C8B-B14F-4D97-AF65-F5344CB8AC3E}">
        <p14:creationId xmlns:p14="http://schemas.microsoft.com/office/powerpoint/2010/main" val="31527347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Executive summary (Georgia, 24pt)</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07606908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Header">
    <p:spTree>
      <p:nvGrpSpPr>
        <p:cNvPr id="1" name=""/>
        <p:cNvGrpSpPr/>
        <p:nvPr/>
      </p:nvGrpSpPr>
      <p:grpSpPr>
        <a:xfrm>
          <a:off x="0" y="0"/>
          <a:ext cx="0" cy="0"/>
          <a:chOff x="0" y="0"/>
          <a:chExt cx="0" cy="0"/>
        </a:xfrm>
      </p:grpSpPr>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tx1"/>
                </a:solidFill>
              </a:defRPr>
            </a:lvl1pPr>
          </a:lstStyle>
          <a:p>
            <a:r>
              <a:rPr lang="en-US" smtClean="0"/>
              <a:t>Click to edit Master title style</a:t>
            </a:r>
            <a:endParaRPr lang="en-CA" dirty="0"/>
          </a:p>
        </p:txBody>
      </p:sp>
    </p:spTree>
    <p:extLst>
      <p:ext uri="{BB962C8B-B14F-4D97-AF65-F5344CB8AC3E}">
        <p14:creationId xmlns:p14="http://schemas.microsoft.com/office/powerpoint/2010/main" val="228064429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Left/Right Blank &amp; Line">
    <p:spTree>
      <p:nvGrpSpPr>
        <p:cNvPr id="1" name=""/>
        <p:cNvGrpSpPr/>
        <p:nvPr/>
      </p:nvGrpSpPr>
      <p:grpSpPr>
        <a:xfrm>
          <a:off x="0" y="0"/>
          <a:ext cx="0" cy="0"/>
          <a:chOff x="0" y="0"/>
          <a:chExt cx="0" cy="0"/>
        </a:xfrm>
      </p:grpSpPr>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tx1"/>
                </a:solidFill>
              </a:defRPr>
            </a:lvl1pPr>
          </a:lstStyle>
          <a:p>
            <a:r>
              <a:rPr lang="en-US" smtClean="0"/>
              <a:t>Click to edit Master title style</a:t>
            </a:r>
            <a:endParaRPr lang="en-CA" dirty="0"/>
          </a:p>
        </p:txBody>
      </p:sp>
      <p:sp>
        <p:nvSpPr>
          <p:cNvPr id="21" name="Text Placeholder 53"/>
          <p:cNvSpPr>
            <a:spLocks noGrp="1"/>
          </p:cNvSpPr>
          <p:nvPr>
            <p:ph type="body" sz="quarter" idx="19"/>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smtClean="0"/>
              <a:t>Click to edit Master text styles</a:t>
            </a:r>
          </a:p>
        </p:txBody>
      </p:sp>
    </p:spTree>
    <p:extLst>
      <p:ext uri="{BB962C8B-B14F-4D97-AF65-F5344CB8AC3E}">
        <p14:creationId xmlns:p14="http://schemas.microsoft.com/office/powerpoint/2010/main" val="2427376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cSld name="1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111299138"/>
      </p:ext>
    </p:extLst>
  </p:cSld>
  <p:clrMapOvr>
    <a:masterClrMapping/>
  </p:clrMapOvr>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0921249"/>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06" r:id="rId2"/>
    <p:sldLayoutId id="2147483721" r:id="rId3"/>
    <p:sldLayoutId id="2147483720" r:id="rId4"/>
    <p:sldLayoutId id="2147483765" r:id="rId5"/>
    <p:sldLayoutId id="2147483766" r:id="rId6"/>
    <p:sldLayoutId id="2147483771" r:id="rId7"/>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3766592581"/>
      </p:ext>
    </p:extLst>
  </p:cSld>
  <p:clrMap bg1="lt1" tx1="dk1" bg2="lt2" tx2="dk2" accent1="accent1" accent2="accent2" accent3="accent3" accent4="accent4" accent5="accent5" accent6="accent6" hlink="hlink" folHlink="folHlink"/>
  <p:sldLayoutIdLst>
    <p:sldLayoutId id="2147483779" r:id="rId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http://www.infotech.com/research/ss/build-a-strategic-workforce-plan/build-a-strategic-workforce-plan-phases-1-3?utm_source=SS_Sample&amp;utm_medium=Collateral&amp;utm_campaign=Collateral" TargetMode="Externa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businessweek.com/stories/2010-08-03/big-tech-problem-as-mainframes-outlast-workforcebusinessweek-business-news-stock-market-and-financial-advice" TargetMode="External"/><Relationship Id="rId2" Type="http://schemas.openxmlformats.org/officeDocument/2006/relationships/hyperlink" Target="http://www.infoworld.com/d/data-center/its-most-wanted-mainframe-programmers-180453"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3" Type="http://schemas.openxmlformats.org/officeDocument/2006/relationships/hyperlink" Target="https://www.infotech.com/research/ss/build-a-strategic-workforce-plan" TargetMode="External"/><Relationship Id="rId18" Type="http://schemas.openxmlformats.org/officeDocument/2006/relationships/hyperlink" Target="https://www.infotech.com/research/ss/create-a-service-management-roadmap" TargetMode="External"/><Relationship Id="rId26" Type="http://schemas.openxmlformats.org/officeDocument/2006/relationships/hyperlink" Target="https://www.infotech.com/research/ss/build-a-business-driven-it-risk-management-program" TargetMode="External"/><Relationship Id="rId39" Type="http://schemas.openxmlformats.org/officeDocument/2006/relationships/hyperlink" Target="https://www.infotech.com/research/ss/optimize-your-sqa-practice-using-a-full-lifecycle-approach" TargetMode="External"/><Relationship Id="rId21" Type="http://schemas.openxmlformats.org/officeDocument/2006/relationships/hyperlink" Target="https://www.infotech.com/research/ss/implement-it-asset-management" TargetMode="External"/><Relationship Id="rId34" Type="http://schemas.openxmlformats.org/officeDocument/2006/relationships/hyperlink" Target="https://www.infotech.com/research/ss/it-develop-a-business-continuity-plan" TargetMode="External"/><Relationship Id="rId42" Type="http://schemas.openxmlformats.org/officeDocument/2006/relationships/hyperlink" Target="https://www.infotech.com/research/ss/build-a-next-generation-bi-with-a-game-changing-bi-strategy" TargetMode="External"/><Relationship Id="rId47" Type="http://schemas.openxmlformats.org/officeDocument/2006/relationships/hyperlink" Target="https://www.infotech.com/research/ss/build-a-strong-approach-to-business-requirements-gathering" TargetMode="External"/><Relationship Id="rId7" Type="http://schemas.openxmlformats.org/officeDocument/2006/relationships/hyperlink" Target="https://www.infotech.com/research/ss/take-the-pain-out-of-it-policies" TargetMode="External"/><Relationship Id="rId2" Type="http://schemas.openxmlformats.org/officeDocument/2006/relationships/image" Target="../media/image10.png"/><Relationship Id="rId16" Type="http://schemas.openxmlformats.org/officeDocument/2006/relationships/hyperlink" Target="https://www.infotech.com/research/ss/design-build-a-user-facing-service-catalog" TargetMode="External"/><Relationship Id="rId29" Type="http://schemas.openxmlformats.org/officeDocument/2006/relationships/hyperlink" Target="https://www.infotech.com/research/ss/establish-a-right-sized-release-and-deployment-management-process" TargetMode="External"/><Relationship Id="rId1" Type="http://schemas.openxmlformats.org/officeDocument/2006/relationships/slideLayout" Target="../slideLayouts/slideLayout8.xml"/><Relationship Id="rId6" Type="http://schemas.openxmlformats.org/officeDocument/2006/relationships/hyperlink" Target="https://www.infotech.com/research/ss/kick-start-it-led-business-innovation" TargetMode="External"/><Relationship Id="rId11" Type="http://schemas.openxmlformats.org/officeDocument/2006/relationships/hyperlink" Target="https://www.infotech.com/research/ss/transfer-it-knowledge-before-it-s-gone" TargetMode="External"/><Relationship Id="rId24" Type="http://schemas.openxmlformats.org/officeDocument/2006/relationships/hyperlink" Target="https://www.infotech.com/research/ss/create-a-configuration-management-roadmap" TargetMode="External"/><Relationship Id="rId32" Type="http://schemas.openxmlformats.org/officeDocument/2006/relationships/hyperlink" Target="https://www.infotech.com/research/ss/establish-an-effective-system-of-internal-it-controls-to-mitigate-risks" TargetMode="External"/><Relationship Id="rId37" Type="http://schemas.openxmlformats.org/officeDocument/2006/relationships/hyperlink" Target="https://www.infotech.com/research/ss/govern-and-manage-an-enterprise-software-implementation" TargetMode="External"/><Relationship Id="rId40" Type="http://schemas.openxmlformats.org/officeDocument/2006/relationships/hyperlink" Target="https://www.infotech.com/research/ss/develop-an-annual-maintenance-program-for-critical-applications" TargetMode="External"/><Relationship Id="rId45" Type="http://schemas.openxmlformats.org/officeDocument/2006/relationships/hyperlink" Target="https://www.infotech.com/research/ss/develop-a-project-portfolio-management-strategy" TargetMode="External"/><Relationship Id="rId5" Type="http://schemas.openxmlformats.org/officeDocument/2006/relationships/hyperlink" Target="https://www.infotech.com/research/ss/develop-meaningful-service-metrics-to-ensure-business-and-user-satisfaction" TargetMode="External"/><Relationship Id="rId15" Type="http://schemas.openxmlformats.org/officeDocument/2006/relationships/hyperlink" Target="https://www.infotech.com/research/ss/increase-it-productivity-by-25-by-actively-focusing-on-employee-engagement" TargetMode="External"/><Relationship Id="rId23" Type="http://schemas.openxmlformats.org/officeDocument/2006/relationships/hyperlink" Target="https://www.infotech.com/research/ss/optimize-change-management" TargetMode="External"/><Relationship Id="rId28" Type="http://schemas.openxmlformats.org/officeDocument/2006/relationships/hyperlink" Target="https://www.infotech.com/research/ss/build-a-security-governance-and-management-plan" TargetMode="External"/><Relationship Id="rId36" Type="http://schemas.openxmlformats.org/officeDocument/2006/relationships/hyperlink" Target="https://www.infotech.com/research/ss/build-a-business-driven-application-roadmap-using-an-agile-approach" TargetMode="External"/><Relationship Id="rId10" Type="http://schemas.openxmlformats.org/officeDocument/2006/relationships/hyperlink" Target="https://www.infotech.com/research/ss/manage-your-vendors-before-they-manage-you" TargetMode="External"/><Relationship Id="rId19" Type="http://schemas.openxmlformats.org/officeDocument/2006/relationships/hyperlink" Target="https://www.infotech.com/research/ss/drive-efficiency-and-agility-with-a-fit-for-purpose-quality-management-program" TargetMode="External"/><Relationship Id="rId31" Type="http://schemas.openxmlformats.org/officeDocument/2006/relationships/hyperlink" Target="https://www.infotech.com/research/ss/build-an-information-security-strategy" TargetMode="External"/><Relationship Id="rId44" Type="http://schemas.openxmlformats.org/officeDocument/2006/relationships/hyperlink" Target="https://www.infotech.com/research/ss/conquer-data-quality-challenges-in-4-steps" TargetMode="External"/><Relationship Id="rId4" Type="http://schemas.openxmlformats.org/officeDocument/2006/relationships/hyperlink" Target="https://www.infotech.com/research/ss/define-an-it-strategy-and-roadmap" TargetMode="External"/><Relationship Id="rId9" Type="http://schemas.openxmlformats.org/officeDocument/2006/relationships/hyperlink" Target="https://www.infotech.com/research/ss/build-an-it-budget-that-demonstrates-value-delivery" TargetMode="External"/><Relationship Id="rId14" Type="http://schemas.openxmlformats.org/officeDocument/2006/relationships/hyperlink" Target="https://www.infotech.com/research/ss/transform-it-through-strategic-organizational-design" TargetMode="External"/><Relationship Id="rId22" Type="http://schemas.openxmlformats.org/officeDocument/2006/relationships/hyperlink" Target="https://www.infotech.com/research/ss/improve-it-operations-management" TargetMode="External"/><Relationship Id="rId27" Type="http://schemas.openxmlformats.org/officeDocument/2006/relationships/hyperlink" Target="https://www.infotech.com/research/ss/manage-stakeholder-relations" TargetMode="External"/><Relationship Id="rId30" Type="http://schemas.openxmlformats.org/officeDocument/2006/relationships/hyperlink" Target="https://www.infotech.com/research/ss/manage-scarce-resources-with-effective-incident-and-problem-management" TargetMode="External"/><Relationship Id="rId35" Type="http://schemas.openxmlformats.org/officeDocument/2006/relationships/hyperlink" Target="https://www.infotech.com/research/ss/create-a-right-sized-disaster-recovery-plan" TargetMode="External"/><Relationship Id="rId43" Type="http://schemas.openxmlformats.org/officeDocument/2006/relationships/hyperlink" Target="https://www.infotech.com/research/ss/modernize-data-architecture-for-measurable-business-results" TargetMode="External"/><Relationship Id="rId8" Type="http://schemas.openxmlformats.org/officeDocument/2006/relationships/hyperlink" Target="https://www.infotech.com/research/ss/establish-the-benefits-realization-process" TargetMode="External"/><Relationship Id="rId3" Type="http://schemas.openxmlformats.org/officeDocument/2006/relationships/hyperlink" Target="https://www.infotech.com/research/ss/redesign-it-governance-to-drive-optimal-business-results" TargetMode="External"/><Relationship Id="rId12" Type="http://schemas.openxmlformats.org/officeDocument/2006/relationships/hyperlink" Target="https://www.infotech.com/research/ss/minimize-the-damage-of-it-cost-cuts" TargetMode="External"/><Relationship Id="rId17" Type="http://schemas.openxmlformats.org/officeDocument/2006/relationships/hyperlink" Target="https://www.infotech.com/research/ss/assess-and-optimize-ea-capability" TargetMode="External"/><Relationship Id="rId25" Type="http://schemas.openxmlformats.org/officeDocument/2006/relationships/hyperlink" Target="https://www.infotech.com/research/ss/standardize-the-service-desk" TargetMode="External"/><Relationship Id="rId33" Type="http://schemas.openxmlformats.org/officeDocument/2006/relationships/hyperlink" Target="https://www.infotech.com/research/ss/take-control-of-compliance-improvement-to-conquer-every-audit" TargetMode="External"/><Relationship Id="rId38" Type="http://schemas.openxmlformats.org/officeDocument/2006/relationships/hyperlink" Target="https://www.infotech.com/research/ss/create-a-horizontally-optimized-sdlc-to-better-meet-business-demands" TargetMode="External"/><Relationship Id="rId46" Type="http://schemas.openxmlformats.org/officeDocument/2006/relationships/hyperlink" Target="https://www.infotech.com/research/ss/tailor-project-management-processes-to-fit-your-projects" TargetMode="External"/><Relationship Id="rId20" Type="http://schemas.openxmlformats.org/officeDocument/2006/relationships/hyperlink" Target="https://www.infotech.com/research/ss/establish-a-program-to-enable-effective-performance-monitoring" TargetMode="External"/><Relationship Id="rId41" Type="http://schemas.openxmlformats.org/officeDocument/2006/relationships/hyperlink" Target="https://www.infotech.com/research/ss/drive-organizational-change-from-the-pm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i4cp.com/productivity-blog/2013/04/25/infographic-the-state-of-workforce-planning-2013"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US" dirty="0"/>
              <a:t>Build a Strategic Workforce Plan</a:t>
            </a:r>
          </a:p>
        </p:txBody>
      </p:sp>
      <p:sp>
        <p:nvSpPr>
          <p:cNvPr id="8" name="Text Placeholder 7"/>
          <p:cNvSpPr>
            <a:spLocks noGrp="1"/>
          </p:cNvSpPr>
          <p:nvPr>
            <p:ph type="body" sz="quarter" idx="16"/>
          </p:nvPr>
        </p:nvSpPr>
        <p:spPr/>
        <p:txBody>
          <a:bodyPr/>
          <a:lstStyle/>
          <a:p>
            <a:r>
              <a:rPr lang="en-US" dirty="0"/>
              <a:t>Have the right people, in the right place, at the right time.</a:t>
            </a:r>
          </a:p>
          <a:p>
            <a:endParaRPr lang="en-CA" dirty="0"/>
          </a:p>
        </p:txBody>
      </p:sp>
      <p:pic>
        <p:nvPicPr>
          <p:cNvPr id="5" name="Picture 4" descr="sample-titlebar-itrgNEW.gif">
            <a:hlinkClick r:id="rId2"/>
          </p:cNvPr>
          <p:cNvPicPr>
            <a:picLocks noChangeAspect="1"/>
          </p:cNvPicPr>
          <p:nvPr/>
        </p:nvPicPr>
        <p:blipFill>
          <a:blip r:embed="rId3" cstate="print"/>
          <a:srcRect b="40634"/>
          <a:stretch>
            <a:fillRect/>
          </a:stretch>
        </p:blipFill>
        <p:spPr>
          <a:xfrm>
            <a:off x="0" y="5402461"/>
            <a:ext cx="9144000" cy="864096"/>
          </a:xfrm>
          <a:prstGeom prst="rect">
            <a:avLst/>
          </a:prstGeom>
        </p:spPr>
      </p:pic>
      <p:grpSp>
        <p:nvGrpSpPr>
          <p:cNvPr id="15" name="Group 14"/>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1997 - 2015 Info-Tech Research Group</a:t>
              </a:r>
              <a:endParaRPr lang="en-CA" sz="800" dirty="0">
                <a:solidFill>
                  <a:schemeClr val="bg1">
                    <a:lumMod val="65000"/>
                  </a:schemeClr>
                </a:solidFill>
              </a:endParaRPr>
            </a:p>
          </p:txBody>
        </p:sp>
        <p:sp>
          <p:nvSpPr>
            <p:cNvPr id="13" name="Rectangle 12"/>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4" name="Picture 13" descr="itrg-logo-blue.png"/>
            <p:cNvPicPr>
              <a:picLocks noChangeAspect="1"/>
            </p:cNvPicPr>
            <p:nvPr/>
          </p:nvPicPr>
          <p:blipFill>
            <a:blip r:embed="rId4" cstate="print"/>
            <a:stretch>
              <a:fillRect/>
            </a:stretch>
          </p:blipFill>
          <p:spPr>
            <a:xfrm>
              <a:off x="7529512" y="6360368"/>
              <a:ext cx="1400175" cy="381000"/>
            </a:xfrm>
            <a:prstGeom prst="rect">
              <a:avLst/>
            </a:prstGeom>
          </p:spPr>
        </p:pic>
      </p:grpSp>
    </p:spTree>
    <p:extLst>
      <p:ext uri="{BB962C8B-B14F-4D97-AF65-F5344CB8AC3E}">
        <p14:creationId xmlns:p14="http://schemas.microsoft.com/office/powerpoint/2010/main" val="33060294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53"/>
          <p:cNvGraphicFramePr>
            <a:graphicFrameLocks noGrp="1"/>
          </p:cNvGraphicFramePr>
          <p:nvPr>
            <p:extLst>
              <p:ext uri="{D42A27DB-BD31-4B8C-83A1-F6EECF244321}">
                <p14:modId xmlns:p14="http://schemas.microsoft.com/office/powerpoint/2010/main" val="2553126699"/>
              </p:ext>
            </p:extLst>
          </p:nvPr>
        </p:nvGraphicFramePr>
        <p:xfrm>
          <a:off x="808074" y="2264490"/>
          <a:ext cx="8004456" cy="4005240"/>
        </p:xfrm>
        <a:graphic>
          <a:graphicData uri="http://schemas.openxmlformats.org/drawingml/2006/table">
            <a:tbl>
              <a:tblPr firstRow="1" bandRow="1">
                <a:tableStyleId>{69012ECD-51FC-41F1-AA8D-1B2483CD663E}</a:tableStyleId>
              </a:tblPr>
              <a:tblGrid>
                <a:gridCol w="2668152"/>
                <a:gridCol w="2581467"/>
                <a:gridCol w="2754837"/>
              </a:tblGrid>
              <a:tr h="390496">
                <a:tc>
                  <a:txBody>
                    <a:bodyPr/>
                    <a:lstStyle/>
                    <a:p>
                      <a:pPr marL="0" indent="0" algn="ctr">
                        <a:tabLst>
                          <a:tab pos="541338" algn="l"/>
                        </a:tabLst>
                      </a:pPr>
                      <a:r>
                        <a:rPr lang="en-CA" sz="1200" dirty="0" smtClean="0">
                          <a:solidFill>
                            <a:schemeClr val="bg2"/>
                          </a:solidFill>
                        </a:rPr>
                        <a:t>SMALL</a:t>
                      </a:r>
                      <a:r>
                        <a:rPr lang="en-CA" sz="1200" baseline="0" dirty="0" smtClean="0">
                          <a:solidFill>
                            <a:schemeClr val="bg2"/>
                          </a:solidFill>
                        </a:rPr>
                        <a:t> </a:t>
                      </a:r>
                      <a:r>
                        <a:rPr lang="en-CA" sz="1200" dirty="0" smtClean="0">
                          <a:solidFill>
                            <a:schemeClr val="bg2"/>
                          </a:solidFill>
                        </a:rPr>
                        <a:t>ORGANIZATION</a:t>
                      </a:r>
                      <a:endParaRPr lang="en-CA" sz="1200" b="0" dirty="0">
                        <a:solidFill>
                          <a:schemeClr val="bg2"/>
                        </a:solidFill>
                      </a:endParaRPr>
                    </a:p>
                  </a:txBody>
                  <a:tcPr anchor="ct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indent="0" algn="ctr"/>
                      <a:r>
                        <a:rPr lang="en-CA" sz="1200" dirty="0" smtClean="0">
                          <a:solidFill>
                            <a:schemeClr val="bg2"/>
                          </a:solidFill>
                        </a:rPr>
                        <a:t>MEDIUM ORGANIZATION</a:t>
                      </a:r>
                      <a:endParaRPr lang="en-CA" sz="1200" b="0" dirty="0">
                        <a:solidFill>
                          <a:schemeClr val="bg2"/>
                        </a:solidFill>
                      </a:endParaRPr>
                    </a:p>
                  </a:txBody>
                  <a:tcPr anchor="ct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indent="0" algn="ctr"/>
                      <a:r>
                        <a:rPr lang="en-CA" sz="1200" dirty="0" smtClean="0">
                          <a:solidFill>
                            <a:schemeClr val="bg2"/>
                          </a:solidFill>
                        </a:rPr>
                        <a:t>LARGE ORGANIZATION</a:t>
                      </a:r>
                      <a:endParaRPr lang="en-CA" sz="1200" b="0" dirty="0">
                        <a:solidFill>
                          <a:schemeClr val="bg2"/>
                        </a:solidFill>
                      </a:endParaRPr>
                    </a:p>
                  </a:txBody>
                  <a:tcPr anchor="ct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r>
              <a:tr h="1789423">
                <a:tc>
                  <a:txBody>
                    <a:bodyPr/>
                    <a:lstStyle/>
                    <a:p>
                      <a:pPr marL="285750" indent="-285750">
                        <a:spcAft>
                          <a:spcPts val="300"/>
                        </a:spcAft>
                        <a:buClr>
                          <a:srgbClr val="00B050"/>
                        </a:buClr>
                        <a:buSzPct val="120000"/>
                        <a:buFont typeface="Wingdings" panose="05000000000000000000" pitchFamily="2" charset="2"/>
                        <a:buChar char="ü"/>
                      </a:pPr>
                      <a:r>
                        <a:rPr lang="en-CA" sz="1200" dirty="0" smtClean="0"/>
                        <a:t>Project</a:t>
                      </a:r>
                      <a:r>
                        <a:rPr lang="en-CA" sz="1200" baseline="0" dirty="0" smtClean="0"/>
                        <a:t> scope is much more manageable.</a:t>
                      </a:r>
                    </a:p>
                    <a:p>
                      <a:pPr marL="285750" indent="-285750">
                        <a:spcAft>
                          <a:spcPts val="300"/>
                        </a:spcAft>
                        <a:buClr>
                          <a:srgbClr val="00B050"/>
                        </a:buClr>
                        <a:buSzPct val="120000"/>
                        <a:buFont typeface="Wingdings" panose="05000000000000000000" pitchFamily="2" charset="2"/>
                        <a:buChar char="ü"/>
                      </a:pPr>
                      <a:r>
                        <a:rPr lang="en-CA" sz="1200" baseline="0" dirty="0" smtClean="0"/>
                        <a:t>Communication and planning can be more manageable.</a:t>
                      </a:r>
                    </a:p>
                    <a:p>
                      <a:pPr marL="285750" marR="0" indent="-285750" algn="l" defTabSz="914400" rtl="0" eaLnBrk="1" fontAlgn="auto" latinLnBrk="0" hangingPunct="1">
                        <a:lnSpc>
                          <a:spcPct val="100000"/>
                        </a:lnSpc>
                        <a:spcBef>
                          <a:spcPts val="0"/>
                        </a:spcBef>
                        <a:spcAft>
                          <a:spcPts val="300"/>
                        </a:spcAft>
                        <a:buClr>
                          <a:srgbClr val="00B050"/>
                        </a:buClr>
                        <a:buSzPct val="120000"/>
                        <a:buFont typeface="Wingdings" panose="05000000000000000000" pitchFamily="2" charset="2"/>
                        <a:buChar char="ü"/>
                        <a:tabLst/>
                        <a:defRPr/>
                      </a:pPr>
                      <a:r>
                        <a:rPr lang="en-CA" sz="1200" baseline="0" dirty="0" smtClean="0"/>
                        <a:t>Fewer roles can clarify prioritization needs and </a:t>
                      </a:r>
                      <a:r>
                        <a:rPr lang="en-CA" sz="1200" baseline="0" dirty="0" err="1" smtClean="0"/>
                        <a:t>promotability</a:t>
                      </a:r>
                      <a:r>
                        <a:rPr lang="en-CA" sz="1200" baseline="0" dirty="0" smtClean="0"/>
                        <a:t>. </a:t>
                      </a:r>
                    </a:p>
                  </a:txBody>
                  <a:tcP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271463" indent="-271463">
                        <a:spcAft>
                          <a:spcPts val="300"/>
                        </a:spcAft>
                        <a:buClr>
                          <a:srgbClr val="00B050"/>
                        </a:buClr>
                        <a:buSzPct val="120000"/>
                        <a:buFont typeface="Wingdings" panose="05000000000000000000" pitchFamily="2" charset="2"/>
                        <a:buChar char="ü"/>
                      </a:pPr>
                      <a:r>
                        <a:rPr lang="en-CA" sz="1200" dirty="0" smtClean="0"/>
                        <a:t>Project</a:t>
                      </a:r>
                      <a:r>
                        <a:rPr lang="en-CA" sz="1200" baseline="0" dirty="0" smtClean="0"/>
                        <a:t> scope is more manageable.</a:t>
                      </a:r>
                    </a:p>
                    <a:p>
                      <a:pPr marL="271463" indent="-271463">
                        <a:spcAft>
                          <a:spcPts val="300"/>
                        </a:spcAft>
                        <a:buClr>
                          <a:srgbClr val="00B050"/>
                        </a:buClr>
                        <a:buSzPct val="120000"/>
                        <a:buFont typeface="Wingdings" panose="05000000000000000000" pitchFamily="2" charset="2"/>
                        <a:buChar char="ü"/>
                      </a:pPr>
                      <a:r>
                        <a:rPr lang="en-CA" sz="1200" baseline="0" dirty="0" smtClean="0"/>
                        <a:t>Moderate budget for workforce planning initiatives is needed.</a:t>
                      </a:r>
                    </a:p>
                    <a:p>
                      <a:pPr marL="271463" indent="-271463">
                        <a:spcAft>
                          <a:spcPts val="300"/>
                        </a:spcAft>
                        <a:buClr>
                          <a:srgbClr val="00B050"/>
                        </a:buClr>
                        <a:buSzPct val="120000"/>
                        <a:buFont typeface="Wingdings" panose="05000000000000000000" pitchFamily="2" charset="2"/>
                        <a:buChar char="ü"/>
                      </a:pPr>
                      <a:r>
                        <a:rPr lang="en-CA" sz="1200" baseline="0" dirty="0" smtClean="0"/>
                        <a:t>Communication and enforcement is easier.</a:t>
                      </a:r>
                      <a:endParaRPr lang="en-CA" sz="1200" dirty="0"/>
                    </a:p>
                  </a:txBody>
                  <a:tcP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285750" indent="-285750">
                        <a:spcAft>
                          <a:spcPts val="300"/>
                        </a:spcAft>
                        <a:buClr>
                          <a:srgbClr val="00B050"/>
                        </a:buClr>
                        <a:buSzPct val="120000"/>
                        <a:buFont typeface="Wingdings" panose="05000000000000000000" pitchFamily="2" charset="2"/>
                        <a:buChar char="ü"/>
                      </a:pPr>
                      <a:r>
                        <a:rPr lang="en-CA" sz="1200" dirty="0" smtClean="0"/>
                        <a:t>Larger candidate pool to pull from. </a:t>
                      </a:r>
                    </a:p>
                    <a:p>
                      <a:pPr marL="285750" indent="-285750">
                        <a:spcAft>
                          <a:spcPts val="300"/>
                        </a:spcAft>
                        <a:buClr>
                          <a:srgbClr val="00B050"/>
                        </a:buClr>
                        <a:buSzPct val="120000"/>
                        <a:buFont typeface="Wingdings" panose="05000000000000000000" pitchFamily="2" charset="2"/>
                        <a:buChar char="ü"/>
                      </a:pPr>
                      <a:r>
                        <a:rPr lang="en-CA" sz="1200" baseline="0" dirty="0" smtClean="0"/>
                        <a:t>Greater career path options for staff.</a:t>
                      </a:r>
                    </a:p>
                    <a:p>
                      <a:pPr marL="285750" indent="-285750">
                        <a:spcAft>
                          <a:spcPts val="300"/>
                        </a:spcAft>
                        <a:buClr>
                          <a:srgbClr val="00B050"/>
                        </a:buClr>
                        <a:buSzPct val="120000"/>
                        <a:buFont typeface="Wingdings" panose="05000000000000000000" pitchFamily="2" charset="2"/>
                        <a:buChar char="ü"/>
                      </a:pPr>
                      <a:r>
                        <a:rPr lang="en-CA" sz="1200" baseline="0" dirty="0" smtClean="0"/>
                        <a:t>In-house expertise may be available.</a:t>
                      </a:r>
                    </a:p>
                  </a:txBody>
                  <a:tcP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r>
              <a:tr h="1825321">
                <a:tc>
                  <a:txBody>
                    <a:bodyPr/>
                    <a:lstStyle/>
                    <a:p>
                      <a:pPr marL="285750" indent="-285750">
                        <a:spcBef>
                          <a:spcPts val="288"/>
                        </a:spcBef>
                        <a:buBlip>
                          <a:blip r:embed="rId2"/>
                        </a:buBlip>
                      </a:pPr>
                      <a:r>
                        <a:rPr lang="en-CA" sz="1200" dirty="0" smtClean="0"/>
                        <a:t>Limited resources</a:t>
                      </a:r>
                      <a:r>
                        <a:rPr lang="en-CA" sz="1200" baseline="0" dirty="0" smtClean="0"/>
                        <a:t> and time to execute the project.</a:t>
                      </a:r>
                    </a:p>
                    <a:p>
                      <a:pPr marL="285750" indent="-285750">
                        <a:spcBef>
                          <a:spcPts val="288"/>
                        </a:spcBef>
                        <a:buBlip>
                          <a:blip r:embed="rId2"/>
                        </a:buBlip>
                      </a:pPr>
                      <a:r>
                        <a:rPr lang="en-CA" sz="1200" baseline="0" dirty="0" smtClean="0"/>
                        <a:t>In-house expertise is unlikely.</a:t>
                      </a:r>
                    </a:p>
                    <a:p>
                      <a:pPr marL="285750" indent="-285750">
                        <a:spcBef>
                          <a:spcPts val="288"/>
                        </a:spcBef>
                        <a:buBlip>
                          <a:blip r:embed="rId2"/>
                        </a:buBlip>
                      </a:pPr>
                      <a:r>
                        <a:rPr lang="en-CA" sz="1200" dirty="0" smtClean="0"/>
                        <a:t>Competencies</a:t>
                      </a:r>
                      <a:r>
                        <a:rPr lang="en-CA" sz="1200" baseline="0" dirty="0" smtClean="0"/>
                        <a:t> </a:t>
                      </a:r>
                      <a:r>
                        <a:rPr lang="en-CA" sz="1200" dirty="0" smtClean="0"/>
                        <a:t>may be informal</a:t>
                      </a:r>
                      <a:r>
                        <a:rPr lang="en-CA" sz="1200" baseline="0" dirty="0" smtClean="0"/>
                        <a:t> and not documented.</a:t>
                      </a:r>
                    </a:p>
                    <a:p>
                      <a:pPr marL="285750" indent="-285750">
                        <a:spcBef>
                          <a:spcPts val="288"/>
                        </a:spcBef>
                        <a:buBlip>
                          <a:blip r:embed="rId2"/>
                        </a:buBlip>
                      </a:pPr>
                      <a:r>
                        <a:rPr lang="en-CA" sz="1200" baseline="0" dirty="0" smtClean="0"/>
                        <a:t>Limited overlap in responsibilities, resulting in fewer redundancies.</a:t>
                      </a:r>
                    </a:p>
                  </a:txBody>
                  <a:tcP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285750" indent="-285750">
                        <a:spcBef>
                          <a:spcPts val="288"/>
                        </a:spcBef>
                        <a:buBlip>
                          <a:blip r:embed="rId2"/>
                        </a:buBlip>
                      </a:pPr>
                      <a:r>
                        <a:rPr lang="en-CA" sz="1200" dirty="0" smtClean="0"/>
                        <a:t>Limited staff with experience for the</a:t>
                      </a:r>
                      <a:r>
                        <a:rPr lang="en-CA" sz="1200" baseline="0" dirty="0" smtClean="0"/>
                        <a:t> project.</a:t>
                      </a:r>
                    </a:p>
                    <a:p>
                      <a:pPr marL="285750" indent="-285750">
                        <a:spcBef>
                          <a:spcPts val="288"/>
                        </a:spcBef>
                        <a:buBlip>
                          <a:blip r:embed="rId2"/>
                        </a:buBlip>
                      </a:pPr>
                      <a:r>
                        <a:rPr lang="en-CA" sz="1200" baseline="0" dirty="0" smtClean="0"/>
                        <a:t>Workforce planning may be a lower priority and difficult to generate buy-in for.</a:t>
                      </a:r>
                    </a:p>
                  </a:txBody>
                  <a:tcP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285750" indent="-285750">
                        <a:spcBef>
                          <a:spcPts val="288"/>
                        </a:spcBef>
                        <a:buBlip>
                          <a:blip r:embed="rId2"/>
                        </a:buBlip>
                      </a:pPr>
                      <a:r>
                        <a:rPr lang="en-CA" sz="1200" dirty="0" smtClean="0"/>
                        <a:t>Requires more staff to manage workforce plan</a:t>
                      </a:r>
                      <a:r>
                        <a:rPr lang="en-CA" sz="1200" baseline="0" dirty="0" smtClean="0"/>
                        <a:t> and execute initiatives.</a:t>
                      </a:r>
                    </a:p>
                    <a:p>
                      <a:pPr marL="285750" indent="-285750">
                        <a:spcBef>
                          <a:spcPts val="288"/>
                        </a:spcBef>
                        <a:buBlip>
                          <a:blip r:embed="rId2"/>
                        </a:buBlip>
                      </a:pPr>
                      <a:r>
                        <a:rPr lang="en-CA" sz="1200" baseline="0" dirty="0" smtClean="0"/>
                        <a:t>Less collective knowledge on staff strengths may make career planning difficult.</a:t>
                      </a:r>
                    </a:p>
                    <a:p>
                      <a:pPr marL="285750" indent="-285750">
                        <a:spcBef>
                          <a:spcPts val="288"/>
                        </a:spcBef>
                        <a:buBlip>
                          <a:blip r:embed="rId2"/>
                        </a:buBlip>
                      </a:pPr>
                      <a:r>
                        <a:rPr lang="en-CA" sz="1200" baseline="0" dirty="0" smtClean="0"/>
                        <a:t>Geographically dispersed business units make collaboration and communication difficult.</a:t>
                      </a:r>
                    </a:p>
                  </a:txBody>
                  <a:tcPr anchor="ctr">
                    <a:lnL w="12700" cap="flat" cmpd="sng" algn="ctr">
                      <a:solidFill>
                        <a:schemeClr val="tx2">
                          <a:lumMod val="40000"/>
                          <a:lumOff val="60000"/>
                        </a:schemeClr>
                      </a:solidFill>
                      <a:prstDash val="solid"/>
                      <a:round/>
                      <a:headEnd type="none" w="med" len="med"/>
                      <a:tailEnd type="none" w="med" len="med"/>
                    </a:lnL>
                    <a:lnR w="12700" cap="flat" cmpd="sng" algn="ctr">
                      <a:solidFill>
                        <a:schemeClr val="tx2">
                          <a:lumMod val="40000"/>
                          <a:lumOff val="60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r>
            </a:tbl>
          </a:graphicData>
        </a:graphic>
      </p:graphicFrame>
      <p:sp>
        <p:nvSpPr>
          <p:cNvPr id="19" name="TextBox 18"/>
          <p:cNvSpPr txBox="1"/>
          <p:nvPr/>
        </p:nvSpPr>
        <p:spPr>
          <a:xfrm>
            <a:off x="251519" y="1164229"/>
            <a:ext cx="8610601" cy="954107"/>
          </a:xfrm>
          <a:prstGeom prst="rect">
            <a:avLst/>
          </a:prstGeom>
          <a:noFill/>
        </p:spPr>
        <p:txBody>
          <a:bodyPr wrap="square" rtlCol="0">
            <a:spAutoFit/>
          </a:bodyPr>
          <a:lstStyle/>
          <a:p>
            <a:r>
              <a:rPr lang="en-CA" sz="1400" dirty="0"/>
              <a:t>Small organizations are </a:t>
            </a:r>
            <a:r>
              <a:rPr lang="en-CA" sz="1400" dirty="0" smtClean="0"/>
              <a:t>2.2 times</a:t>
            </a:r>
            <a:r>
              <a:rPr lang="en-CA" sz="1400" baseline="30000" dirty="0" smtClean="0"/>
              <a:t>1</a:t>
            </a:r>
            <a:r>
              <a:rPr lang="en-CA" sz="1400" dirty="0" smtClean="0"/>
              <a:t> </a:t>
            </a:r>
            <a:r>
              <a:rPr lang="en-CA" sz="1400" dirty="0"/>
              <a:t>more likely to have effective workforce planning processes. </a:t>
            </a:r>
            <a:r>
              <a:rPr lang="en-CA" sz="1400" dirty="0" smtClean="0"/>
              <a:t>Be mindful of the opportunities and risks for organizations of your size as you execute the project. </a:t>
            </a:r>
            <a:r>
              <a:rPr lang="en-CA" sz="1400" b="1" dirty="0" smtClean="0"/>
              <a:t>How you build your workforce plan will not change drastically based on the size of your organization</a:t>
            </a:r>
            <a:r>
              <a:rPr lang="en-CA" sz="1400" dirty="0" smtClean="0"/>
              <a:t>; however, the scope of your initiative, the size of your team, and the tactics you employ may vary. </a:t>
            </a:r>
          </a:p>
        </p:txBody>
      </p:sp>
      <p:grpSp>
        <p:nvGrpSpPr>
          <p:cNvPr id="2" name="Group 1"/>
          <p:cNvGrpSpPr/>
          <p:nvPr/>
        </p:nvGrpSpPr>
        <p:grpSpPr>
          <a:xfrm>
            <a:off x="350874" y="2636874"/>
            <a:ext cx="435559" cy="3615071"/>
            <a:chOff x="306769" y="2381447"/>
            <a:chExt cx="309543" cy="3865308"/>
          </a:xfrm>
          <a:solidFill>
            <a:schemeClr val="accent1"/>
          </a:solidFill>
        </p:grpSpPr>
        <p:sp>
          <p:nvSpPr>
            <p:cNvPr id="7" name="Rectangle 6"/>
            <p:cNvSpPr/>
            <p:nvPr/>
          </p:nvSpPr>
          <p:spPr>
            <a:xfrm>
              <a:off x="306769" y="2381447"/>
              <a:ext cx="309543" cy="1904999"/>
            </a:xfrm>
            <a:prstGeom prst="rect">
              <a:avLst/>
            </a:prstGeom>
            <a:grpFill/>
            <a:ln w="3175"/>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CA" sz="1200" b="1" dirty="0" smtClean="0">
                  <a:solidFill>
                    <a:schemeClr val="bg2"/>
                  </a:solidFill>
                </a:rPr>
                <a:t>PROJECT OPPORTUNITIES</a:t>
              </a:r>
              <a:endParaRPr lang="en-CA" sz="1200" b="1" dirty="0">
                <a:solidFill>
                  <a:schemeClr val="bg2"/>
                </a:solidFill>
              </a:endParaRPr>
            </a:p>
          </p:txBody>
        </p:sp>
        <p:sp>
          <p:nvSpPr>
            <p:cNvPr id="22" name="Rectangle 21"/>
            <p:cNvSpPr/>
            <p:nvPr/>
          </p:nvSpPr>
          <p:spPr>
            <a:xfrm>
              <a:off x="306769" y="4297815"/>
              <a:ext cx="309543" cy="1948940"/>
            </a:xfrm>
            <a:prstGeom prst="rect">
              <a:avLst/>
            </a:prstGeom>
            <a:grpFill/>
            <a:ln w="3175"/>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CA" sz="1200" b="1" dirty="0" smtClean="0">
                  <a:solidFill>
                    <a:schemeClr val="bg2"/>
                  </a:solidFill>
                </a:rPr>
                <a:t>PROJECT RISKS</a:t>
              </a:r>
              <a:endParaRPr lang="en-CA" sz="1200" b="1" dirty="0">
                <a:solidFill>
                  <a:schemeClr val="bg2"/>
                </a:solidFill>
              </a:endParaRPr>
            </a:p>
          </p:txBody>
        </p:sp>
      </p:grpSp>
      <p:sp>
        <p:nvSpPr>
          <p:cNvPr id="8" name="TextBox 7"/>
          <p:cNvSpPr txBox="1"/>
          <p:nvPr/>
        </p:nvSpPr>
        <p:spPr>
          <a:xfrm>
            <a:off x="6307891" y="6309204"/>
            <a:ext cx="2836109" cy="246221"/>
          </a:xfrm>
          <a:prstGeom prst="rect">
            <a:avLst/>
          </a:prstGeom>
          <a:noFill/>
        </p:spPr>
        <p:txBody>
          <a:bodyPr wrap="square" rtlCol="0">
            <a:spAutoFit/>
          </a:bodyPr>
          <a:lstStyle/>
          <a:p>
            <a:r>
              <a:rPr lang="en-US" sz="1000" baseline="30000" dirty="0" smtClean="0"/>
              <a:t>1 </a:t>
            </a:r>
            <a:r>
              <a:rPr lang="en-US" sz="1000" dirty="0" smtClean="0"/>
              <a:t>McLean &amp; Company Trends Report 2014</a:t>
            </a:r>
            <a:endParaRPr lang="en-US" sz="1000" dirty="0"/>
          </a:p>
        </p:txBody>
      </p:sp>
      <p:sp>
        <p:nvSpPr>
          <p:cNvPr id="9" name="Rectangle 8"/>
          <p:cNvSpPr/>
          <p:nvPr/>
        </p:nvSpPr>
        <p:spPr>
          <a:xfrm>
            <a:off x="0" y="0"/>
            <a:ext cx="9144000" cy="11247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52000"/>
            <a:endParaRPr lang="en-CA" sz="2400" dirty="0"/>
          </a:p>
        </p:txBody>
      </p:sp>
      <p:sp>
        <p:nvSpPr>
          <p:cNvPr id="4" name="Title 3"/>
          <p:cNvSpPr>
            <a:spLocks noGrp="1"/>
          </p:cNvSpPr>
          <p:nvPr>
            <p:ph type="title"/>
          </p:nvPr>
        </p:nvSpPr>
        <p:spPr>
          <a:xfrm>
            <a:off x="251519" y="135608"/>
            <a:ext cx="8561011" cy="864096"/>
          </a:xfrm>
        </p:spPr>
        <p:txBody>
          <a:bodyPr/>
          <a:lstStyle/>
          <a:p>
            <a:r>
              <a:rPr lang="en-CA" dirty="0" smtClean="0">
                <a:solidFill>
                  <a:schemeClr val="bg1"/>
                </a:solidFill>
                <a:latin typeface="+mn-lt"/>
              </a:rPr>
              <a:t>In building your workforce plan, the size of your organization can present unique challenges </a:t>
            </a:r>
            <a:endParaRPr lang="en-CA" dirty="0">
              <a:solidFill>
                <a:schemeClr val="bg1"/>
              </a:solidFill>
              <a:latin typeface="+mn-lt"/>
            </a:endParaRPr>
          </a:p>
        </p:txBody>
      </p:sp>
    </p:spTree>
    <p:extLst>
      <p:ext uri="{BB962C8B-B14F-4D97-AF65-F5344CB8AC3E}">
        <p14:creationId xmlns:p14="http://schemas.microsoft.com/office/powerpoint/2010/main" val="33560402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954398" y="2530553"/>
            <a:ext cx="1908000" cy="1504951"/>
          </a:xfrm>
          <a:prstGeom prst="rect">
            <a:avLst/>
          </a:prstGeom>
          <a:solidFill>
            <a:schemeClr val="bg2">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fontAlgn="base">
              <a:spcBef>
                <a:spcPct val="0"/>
              </a:spcBef>
              <a:spcAft>
                <a:spcPct val="0"/>
              </a:spcAft>
            </a:pPr>
            <a:r>
              <a:rPr lang="en-CA" sz="1400" dirty="0">
                <a:solidFill>
                  <a:srgbClr val="333333"/>
                </a:solidFill>
              </a:rPr>
              <a:t>i</a:t>
            </a:r>
            <a:r>
              <a:rPr lang="en-CA" sz="1400" dirty="0" smtClean="0">
                <a:solidFill>
                  <a:srgbClr val="333333"/>
                </a:solidFill>
              </a:rPr>
              <a:t>s the cost of mainframe outages for an average enterprise.</a:t>
            </a:r>
            <a:r>
              <a:rPr lang="en-CA" sz="1400" baseline="30000" dirty="0" smtClean="0">
                <a:solidFill>
                  <a:srgbClr val="333333"/>
                </a:solidFill>
              </a:rPr>
              <a:t>1</a:t>
            </a:r>
            <a:endParaRPr lang="en-CA" sz="1400" dirty="0">
              <a:solidFill>
                <a:srgbClr val="333333"/>
              </a:solidFill>
            </a:endParaRPr>
          </a:p>
        </p:txBody>
      </p:sp>
      <p:sp>
        <p:nvSpPr>
          <p:cNvPr id="7" name="Oval 6"/>
          <p:cNvSpPr>
            <a:spLocks noChangeAspect="1"/>
          </p:cNvSpPr>
          <p:nvPr/>
        </p:nvSpPr>
        <p:spPr>
          <a:xfrm>
            <a:off x="7277742" y="1662109"/>
            <a:ext cx="1261312" cy="1238400"/>
          </a:xfrm>
          <a:prstGeom prst="ellipse">
            <a:avLst/>
          </a:prstGeom>
          <a:solidFill>
            <a:schemeClr val="accent1"/>
          </a:solidFill>
          <a:ln w="952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600" b="1" dirty="0" smtClean="0">
                <a:solidFill>
                  <a:srgbClr val="FFFFFF"/>
                </a:solidFill>
              </a:rPr>
              <a:t>$14k / minute</a:t>
            </a:r>
            <a:endParaRPr lang="en-CA" sz="1600" b="1" dirty="0">
              <a:solidFill>
                <a:srgbClr val="FFFFFF"/>
              </a:solidFill>
            </a:endParaRPr>
          </a:p>
        </p:txBody>
      </p:sp>
      <p:cxnSp>
        <p:nvCxnSpPr>
          <p:cNvPr id="18" name="Straight Arrow Connector 17"/>
          <p:cNvCxnSpPr>
            <a:stCxn id="36" idx="6"/>
            <a:endCxn id="7" idx="2"/>
          </p:cNvCxnSpPr>
          <p:nvPr/>
        </p:nvCxnSpPr>
        <p:spPr>
          <a:xfrm>
            <a:off x="2007563" y="2281309"/>
            <a:ext cx="5270179" cy="0"/>
          </a:xfrm>
          <a:prstGeom prst="straightConnector1">
            <a:avLst/>
          </a:prstGeom>
          <a:ln>
            <a:no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4723634" y="2532802"/>
            <a:ext cx="1908000" cy="1499884"/>
          </a:xfrm>
          <a:prstGeom prst="rect">
            <a:avLst/>
          </a:prstGeom>
          <a:solidFill>
            <a:schemeClr val="bg2">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fontAlgn="base">
              <a:spcBef>
                <a:spcPct val="0"/>
              </a:spcBef>
              <a:spcAft>
                <a:spcPct val="0"/>
              </a:spcAft>
            </a:pPr>
            <a:r>
              <a:rPr lang="en-CA" sz="1400" dirty="0" smtClean="0">
                <a:solidFill>
                  <a:srgbClr val="333333"/>
                </a:solidFill>
              </a:rPr>
              <a:t>of CIOs report mainframe applications will remain a key asset in the next decade.</a:t>
            </a:r>
            <a:r>
              <a:rPr lang="en-CA" sz="1400" baseline="30000" dirty="0" smtClean="0">
                <a:solidFill>
                  <a:srgbClr val="333333"/>
                </a:solidFill>
              </a:rPr>
              <a:t>1</a:t>
            </a:r>
            <a:endParaRPr lang="en-CA" sz="1400" dirty="0">
              <a:solidFill>
                <a:srgbClr val="333333"/>
              </a:solidFill>
            </a:endParaRPr>
          </a:p>
        </p:txBody>
      </p:sp>
      <p:sp>
        <p:nvSpPr>
          <p:cNvPr id="33" name="Oval 32"/>
          <p:cNvSpPr>
            <a:spLocks noChangeAspect="1"/>
          </p:cNvSpPr>
          <p:nvPr/>
        </p:nvSpPr>
        <p:spPr>
          <a:xfrm>
            <a:off x="5045875" y="1662109"/>
            <a:ext cx="1263519" cy="1238400"/>
          </a:xfrm>
          <a:prstGeom prst="ellipse">
            <a:avLst/>
          </a:prstGeom>
          <a:solidFill>
            <a:schemeClr val="accent1"/>
          </a:solidFill>
          <a:ln w="952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600" b="1" dirty="0" smtClean="0">
                <a:solidFill>
                  <a:srgbClr val="FFFFFF"/>
                </a:solidFill>
              </a:rPr>
              <a:t>78%</a:t>
            </a:r>
            <a:endParaRPr lang="en-CA" sz="1200" b="1" dirty="0">
              <a:solidFill>
                <a:srgbClr val="FFFFFF"/>
              </a:solidFill>
            </a:endParaRPr>
          </a:p>
        </p:txBody>
      </p:sp>
      <p:sp>
        <p:nvSpPr>
          <p:cNvPr id="28" name="Rectangle 27"/>
          <p:cNvSpPr/>
          <p:nvPr/>
        </p:nvSpPr>
        <p:spPr>
          <a:xfrm>
            <a:off x="0" y="4610692"/>
            <a:ext cx="9144000" cy="190706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tx1"/>
                </a:solidFill>
              </a:rPr>
              <a:t>A system failure </a:t>
            </a:r>
            <a:r>
              <a:rPr lang="en-CA" sz="1400" dirty="0" smtClean="0">
                <a:solidFill>
                  <a:schemeClr val="tx1"/>
                </a:solidFill>
              </a:rPr>
              <a:t>to </a:t>
            </a:r>
            <a:r>
              <a:rPr lang="en-CA" sz="1400" dirty="0">
                <a:solidFill>
                  <a:schemeClr val="tx1"/>
                </a:solidFill>
              </a:rPr>
              <a:t>a mainframe could be disastrous for organizations </a:t>
            </a:r>
            <a:r>
              <a:rPr lang="en-CA" sz="1400" dirty="0" smtClean="0">
                <a:solidFill>
                  <a:schemeClr val="tx1"/>
                </a:solidFill>
              </a:rPr>
              <a:t>that have a workforce gap. The outlook is also bleak when considering failures to key </a:t>
            </a:r>
            <a:r>
              <a:rPr lang="en-CA" sz="1400" dirty="0">
                <a:solidFill>
                  <a:schemeClr val="tx1"/>
                </a:solidFill>
              </a:rPr>
              <a:t>processes, customer/vendor relationships, legal requirements, </a:t>
            </a:r>
            <a:r>
              <a:rPr lang="en-CA" sz="1400" dirty="0" smtClean="0">
                <a:solidFill>
                  <a:schemeClr val="tx1"/>
                </a:solidFill>
              </a:rPr>
              <a:t>and homegrown solutions in your organization. </a:t>
            </a:r>
          </a:p>
          <a:p>
            <a:pPr algn="ctr"/>
            <a:endParaRPr lang="en-CA" sz="1400" b="1" dirty="0">
              <a:solidFill>
                <a:schemeClr val="tx1"/>
              </a:solidFill>
            </a:endParaRPr>
          </a:p>
          <a:p>
            <a:pPr algn="ctr"/>
            <a:r>
              <a:rPr lang="en-CA" sz="1400" b="1" dirty="0" smtClean="0">
                <a:solidFill>
                  <a:schemeClr val="tx1"/>
                </a:solidFill>
              </a:rPr>
              <a:t>What could the workforce loss and core position vacancies cost </a:t>
            </a:r>
            <a:r>
              <a:rPr lang="en-CA" sz="1400" b="1" dirty="0">
                <a:solidFill>
                  <a:schemeClr val="tx1"/>
                </a:solidFill>
              </a:rPr>
              <a:t>you in terms </a:t>
            </a:r>
            <a:r>
              <a:rPr lang="en-CA" sz="1400" b="1" dirty="0" smtClean="0">
                <a:solidFill>
                  <a:schemeClr val="tx1"/>
                </a:solidFill>
              </a:rPr>
              <a:t>of</a:t>
            </a:r>
          </a:p>
          <a:p>
            <a:pPr algn="ctr"/>
            <a:r>
              <a:rPr lang="en-CA" sz="1400" b="1" dirty="0" smtClean="0">
                <a:solidFill>
                  <a:schemeClr val="tx1"/>
                </a:solidFill>
              </a:rPr>
              <a:t>financial </a:t>
            </a:r>
            <a:r>
              <a:rPr lang="en-CA" sz="1400" b="1" dirty="0">
                <a:solidFill>
                  <a:schemeClr val="tx1"/>
                </a:solidFill>
              </a:rPr>
              <a:t>and </a:t>
            </a:r>
            <a:r>
              <a:rPr lang="en-CA" sz="1400" b="1" dirty="0" smtClean="0">
                <a:solidFill>
                  <a:schemeClr val="tx1"/>
                </a:solidFill>
              </a:rPr>
              <a:t>reputational loss? </a:t>
            </a:r>
            <a:endParaRPr lang="en-CA" sz="1400" b="1" dirty="0">
              <a:solidFill>
                <a:schemeClr val="tx1"/>
              </a:solidFill>
            </a:endParaRPr>
          </a:p>
        </p:txBody>
      </p:sp>
      <p:sp>
        <p:nvSpPr>
          <p:cNvPr id="35" name="Rectangle 2"/>
          <p:cNvSpPr/>
          <p:nvPr/>
        </p:nvSpPr>
        <p:spPr>
          <a:xfrm>
            <a:off x="422908" y="2578904"/>
            <a:ext cx="1908000" cy="1485732"/>
          </a:xfrm>
          <a:prstGeom prst="rect">
            <a:avLst/>
          </a:prstGeom>
          <a:solidFill>
            <a:schemeClr val="bg2">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fontAlgn="base">
              <a:spcBef>
                <a:spcPct val="0"/>
              </a:spcBef>
              <a:spcAft>
                <a:spcPct val="0"/>
              </a:spcAft>
            </a:pPr>
            <a:r>
              <a:rPr lang="en-CA" sz="1400" dirty="0" smtClean="0">
                <a:solidFill>
                  <a:srgbClr val="333333"/>
                </a:solidFill>
              </a:rPr>
              <a:t>Is the average age of mainframe </a:t>
            </a:r>
            <a:r>
              <a:rPr lang="en-CA" sz="1400" dirty="0">
                <a:solidFill>
                  <a:srgbClr val="333333"/>
                </a:solidFill>
              </a:rPr>
              <a:t>workers – </a:t>
            </a:r>
            <a:r>
              <a:rPr lang="en-CA" sz="1400" dirty="0" smtClean="0">
                <a:solidFill>
                  <a:srgbClr val="333333"/>
                </a:solidFill>
              </a:rPr>
              <a:t>with close to </a:t>
            </a:r>
            <a:r>
              <a:rPr lang="en-CA" sz="1400" b="1" dirty="0" smtClean="0">
                <a:solidFill>
                  <a:srgbClr val="333333"/>
                </a:solidFill>
              </a:rPr>
              <a:t>50%</a:t>
            </a:r>
            <a:r>
              <a:rPr lang="en-CA" sz="1400" dirty="0" smtClean="0">
                <a:solidFill>
                  <a:srgbClr val="333333"/>
                </a:solidFill>
              </a:rPr>
              <a:t> over 60 years of age.</a:t>
            </a:r>
            <a:r>
              <a:rPr lang="en-CA" sz="1400" baseline="30000" dirty="0" smtClean="0">
                <a:solidFill>
                  <a:srgbClr val="333333"/>
                </a:solidFill>
              </a:rPr>
              <a:t>2</a:t>
            </a:r>
            <a:endParaRPr lang="en-CA" sz="1400" dirty="0">
              <a:solidFill>
                <a:srgbClr val="333333"/>
              </a:solidFill>
            </a:endParaRPr>
          </a:p>
        </p:txBody>
      </p:sp>
      <p:sp>
        <p:nvSpPr>
          <p:cNvPr id="36" name="Oval 9"/>
          <p:cNvSpPr>
            <a:spLocks noChangeAspect="1"/>
          </p:cNvSpPr>
          <p:nvPr/>
        </p:nvSpPr>
        <p:spPr>
          <a:xfrm>
            <a:off x="746253" y="1662109"/>
            <a:ext cx="1261310" cy="1238400"/>
          </a:xfrm>
          <a:prstGeom prst="ellipse">
            <a:avLst/>
          </a:prstGeom>
          <a:solidFill>
            <a:schemeClr val="accent1"/>
          </a:solidFill>
          <a:ln w="952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600" b="1" dirty="0" smtClean="0">
                <a:solidFill>
                  <a:srgbClr val="FFFFFF"/>
                </a:solidFill>
              </a:rPr>
              <a:t>55-60</a:t>
            </a:r>
            <a:endParaRPr lang="en-CA" sz="1200" b="1" dirty="0">
              <a:solidFill>
                <a:srgbClr val="FFFFFF"/>
              </a:solidFill>
            </a:endParaRPr>
          </a:p>
        </p:txBody>
      </p:sp>
      <p:sp>
        <p:nvSpPr>
          <p:cNvPr id="14" name="Rectangle 18"/>
          <p:cNvSpPr/>
          <p:nvPr/>
        </p:nvSpPr>
        <p:spPr>
          <a:xfrm>
            <a:off x="2618565" y="2536981"/>
            <a:ext cx="1908000" cy="1502132"/>
          </a:xfrm>
          <a:prstGeom prst="rect">
            <a:avLst/>
          </a:prstGeom>
          <a:solidFill>
            <a:schemeClr val="bg2">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fontAlgn="base">
              <a:spcBef>
                <a:spcPct val="0"/>
              </a:spcBef>
              <a:spcAft>
                <a:spcPct val="0"/>
              </a:spcAft>
            </a:pPr>
            <a:endParaRPr lang="en-CA" sz="1400" dirty="0" smtClean="0">
              <a:solidFill>
                <a:srgbClr val="333333"/>
              </a:solidFill>
            </a:endParaRPr>
          </a:p>
          <a:p>
            <a:pPr fontAlgn="base">
              <a:spcBef>
                <a:spcPct val="0"/>
              </a:spcBef>
              <a:spcAft>
                <a:spcPct val="0"/>
              </a:spcAft>
            </a:pPr>
            <a:r>
              <a:rPr lang="en-CA" sz="1400" dirty="0" smtClean="0">
                <a:solidFill>
                  <a:srgbClr val="333333"/>
                </a:solidFill>
              </a:rPr>
              <a:t>of Fortune 500 companies still use mainframes</a:t>
            </a:r>
            <a:r>
              <a:rPr lang="en-CA" sz="1400" baseline="30000" dirty="0" smtClean="0">
                <a:solidFill>
                  <a:srgbClr val="333333"/>
                </a:solidFill>
              </a:rPr>
              <a:t>1 </a:t>
            </a:r>
            <a:r>
              <a:rPr lang="en-CA" sz="1400" dirty="0" smtClean="0">
                <a:solidFill>
                  <a:srgbClr val="333333"/>
                </a:solidFill>
              </a:rPr>
              <a:t>requiring specialized skills and knowledge.</a:t>
            </a:r>
            <a:endParaRPr lang="en-CA" sz="1400" dirty="0">
              <a:solidFill>
                <a:srgbClr val="333333"/>
              </a:solidFill>
            </a:endParaRPr>
          </a:p>
        </p:txBody>
      </p:sp>
      <p:sp>
        <p:nvSpPr>
          <p:cNvPr id="15" name="Oval 19"/>
          <p:cNvSpPr>
            <a:spLocks noChangeAspect="1"/>
          </p:cNvSpPr>
          <p:nvPr/>
        </p:nvSpPr>
        <p:spPr>
          <a:xfrm>
            <a:off x="2941330" y="1665718"/>
            <a:ext cx="1262471" cy="1239540"/>
          </a:xfrm>
          <a:prstGeom prst="ellipse">
            <a:avLst/>
          </a:prstGeom>
          <a:solidFill>
            <a:schemeClr val="accent1"/>
          </a:solidFill>
          <a:ln w="952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600" b="1" dirty="0" smtClean="0">
                <a:solidFill>
                  <a:srgbClr val="FFFFFF"/>
                </a:solidFill>
              </a:rPr>
              <a:t>80%</a:t>
            </a:r>
            <a:endParaRPr lang="en-CA" sz="1600" b="1" dirty="0">
              <a:solidFill>
                <a:srgbClr val="FFFFFF"/>
              </a:solidFill>
            </a:endParaRPr>
          </a:p>
        </p:txBody>
      </p:sp>
      <p:sp>
        <p:nvSpPr>
          <p:cNvPr id="9" name="TextBox 8"/>
          <p:cNvSpPr txBox="1"/>
          <p:nvPr/>
        </p:nvSpPr>
        <p:spPr>
          <a:xfrm>
            <a:off x="331773" y="1229989"/>
            <a:ext cx="6813494" cy="369332"/>
          </a:xfrm>
          <a:prstGeom prst="rect">
            <a:avLst/>
          </a:prstGeom>
          <a:noFill/>
        </p:spPr>
        <p:txBody>
          <a:bodyPr wrap="square" rtlCol="0">
            <a:spAutoFit/>
          </a:bodyPr>
          <a:lstStyle/>
          <a:p>
            <a:r>
              <a:rPr lang="en-CA" b="1" dirty="0" smtClean="0">
                <a:solidFill>
                  <a:schemeClr val="tx2">
                    <a:lumMod val="60000"/>
                    <a:lumOff val="40000"/>
                  </a:schemeClr>
                </a:solidFill>
              </a:rPr>
              <a:t>CONSIDER THIS:</a:t>
            </a:r>
            <a:endParaRPr lang="en-CA" b="1" dirty="0">
              <a:solidFill>
                <a:schemeClr val="tx2">
                  <a:lumMod val="60000"/>
                  <a:lumOff val="40000"/>
                </a:schemeClr>
              </a:solidFill>
            </a:endParaRPr>
          </a:p>
        </p:txBody>
      </p:sp>
      <p:sp>
        <p:nvSpPr>
          <p:cNvPr id="2" name="TextBox 1"/>
          <p:cNvSpPr txBox="1"/>
          <p:nvPr/>
        </p:nvSpPr>
        <p:spPr>
          <a:xfrm>
            <a:off x="6432063" y="4248025"/>
            <a:ext cx="2430335" cy="215444"/>
          </a:xfrm>
          <a:prstGeom prst="rect">
            <a:avLst/>
          </a:prstGeom>
          <a:noFill/>
        </p:spPr>
        <p:txBody>
          <a:bodyPr wrap="square" rtlCol="0">
            <a:spAutoFit/>
          </a:bodyPr>
          <a:lstStyle/>
          <a:p>
            <a:r>
              <a:rPr lang="en-CA" sz="800" baseline="30000" dirty="0" smtClean="0"/>
              <a:t>2 </a:t>
            </a:r>
            <a:r>
              <a:rPr lang="en-CA" sz="800" dirty="0" smtClean="0"/>
              <a:t>”</a:t>
            </a:r>
            <a:r>
              <a:rPr lang="en-CA" sz="800" dirty="0" smtClean="0">
                <a:hlinkClick r:id="rId2"/>
              </a:rPr>
              <a:t>IT's </a:t>
            </a:r>
            <a:r>
              <a:rPr lang="en-CA" sz="800" dirty="0">
                <a:hlinkClick r:id="rId2"/>
              </a:rPr>
              <a:t>most wanted: Mainframe </a:t>
            </a:r>
            <a:r>
              <a:rPr lang="en-CA" sz="800" dirty="0" smtClean="0">
                <a:hlinkClick r:id="rId2"/>
              </a:rPr>
              <a:t>programmers</a:t>
            </a:r>
            <a:r>
              <a:rPr lang="en-CA" sz="800" dirty="0" smtClean="0"/>
              <a:t>”</a:t>
            </a:r>
            <a:r>
              <a:rPr lang="en-CA" sz="800" dirty="0" smtClean="0">
                <a:hlinkClick r:id="rId2"/>
              </a:rPr>
              <a:t> </a:t>
            </a:r>
            <a:endParaRPr lang="en-CA" sz="800" dirty="0"/>
          </a:p>
        </p:txBody>
      </p:sp>
      <p:sp>
        <p:nvSpPr>
          <p:cNvPr id="3" name="TextBox 2"/>
          <p:cNvSpPr txBox="1"/>
          <p:nvPr/>
        </p:nvSpPr>
        <p:spPr>
          <a:xfrm>
            <a:off x="6024624" y="4090874"/>
            <a:ext cx="2837774" cy="215444"/>
          </a:xfrm>
          <a:prstGeom prst="rect">
            <a:avLst/>
          </a:prstGeom>
          <a:noFill/>
        </p:spPr>
        <p:txBody>
          <a:bodyPr wrap="square" rtlCol="0">
            <a:spAutoFit/>
          </a:bodyPr>
          <a:lstStyle/>
          <a:p>
            <a:r>
              <a:rPr lang="en-CA" sz="800" baseline="30000" dirty="0" smtClean="0">
                <a:solidFill>
                  <a:srgbClr val="333333"/>
                </a:solidFill>
              </a:rPr>
              <a:t>1</a:t>
            </a:r>
            <a:r>
              <a:rPr lang="en-CA" sz="800" dirty="0" smtClean="0"/>
              <a:t> “</a:t>
            </a:r>
            <a:r>
              <a:rPr lang="en-CA" sz="800" dirty="0" smtClean="0">
                <a:hlinkClick r:id="rId3"/>
              </a:rPr>
              <a:t>Big </a:t>
            </a:r>
            <a:r>
              <a:rPr lang="en-CA" sz="800" dirty="0">
                <a:hlinkClick r:id="rId3"/>
              </a:rPr>
              <a:t>Tech Problem as Mainframes Outlast </a:t>
            </a:r>
            <a:r>
              <a:rPr lang="en-CA" sz="800" dirty="0" smtClean="0">
                <a:hlinkClick r:id="rId3"/>
              </a:rPr>
              <a:t>Workforce</a:t>
            </a:r>
            <a:r>
              <a:rPr lang="en-CA" sz="800" dirty="0" smtClean="0"/>
              <a:t>”</a:t>
            </a:r>
            <a:endParaRPr lang="en-CA" sz="800" dirty="0"/>
          </a:p>
        </p:txBody>
      </p:sp>
      <p:cxnSp>
        <p:nvCxnSpPr>
          <p:cNvPr id="11" name="Straight Arrow Connector 10"/>
          <p:cNvCxnSpPr>
            <a:stCxn id="36" idx="6"/>
            <a:endCxn id="15" idx="2"/>
          </p:cNvCxnSpPr>
          <p:nvPr/>
        </p:nvCxnSpPr>
        <p:spPr>
          <a:xfrm>
            <a:off x="2007563" y="2281309"/>
            <a:ext cx="933767" cy="41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15" idx="6"/>
            <a:endCxn id="33" idx="2"/>
          </p:cNvCxnSpPr>
          <p:nvPr/>
        </p:nvCxnSpPr>
        <p:spPr>
          <a:xfrm flipV="1">
            <a:off x="4203801" y="2281309"/>
            <a:ext cx="842074" cy="41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33" idx="6"/>
            <a:endCxn id="7" idx="2"/>
          </p:cNvCxnSpPr>
          <p:nvPr/>
        </p:nvCxnSpPr>
        <p:spPr>
          <a:xfrm>
            <a:off x="6309394" y="2281309"/>
            <a:ext cx="96834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0" y="0"/>
            <a:ext cx="9144000" cy="11247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52000"/>
            <a:r>
              <a:rPr lang="en-CA" sz="2400" dirty="0" smtClean="0"/>
              <a:t>Are you </a:t>
            </a:r>
            <a:r>
              <a:rPr lang="en-CA" sz="2400" dirty="0"/>
              <a:t>part of the 87% of organizations with ineffective workforce planning? Can you afford not to have a SWP?</a:t>
            </a:r>
          </a:p>
        </p:txBody>
      </p:sp>
    </p:spTree>
    <p:extLst>
      <p:ext uri="{BB962C8B-B14F-4D97-AF65-F5344CB8AC3E}">
        <p14:creationId xmlns:p14="http://schemas.microsoft.com/office/powerpoint/2010/main" val="31232726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Picture 6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0043" y="1421029"/>
            <a:ext cx="7705505" cy="4370700"/>
          </a:xfrm>
          <a:prstGeom prst="rect">
            <a:avLst/>
          </a:prstGeom>
        </p:spPr>
      </p:pic>
      <p:sp>
        <p:nvSpPr>
          <p:cNvPr id="69" name="Rectangle 68">
            <a:hlinkClick r:id="rId3"/>
          </p:cNvPr>
          <p:cNvSpPr/>
          <p:nvPr/>
        </p:nvSpPr>
        <p:spPr>
          <a:xfrm>
            <a:off x="743961" y="172334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0" name="Rectangle 69">
            <a:hlinkClick r:id="rId4"/>
          </p:cNvPr>
          <p:cNvSpPr/>
          <p:nvPr/>
        </p:nvSpPr>
        <p:spPr>
          <a:xfrm>
            <a:off x="743961" y="238984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1" name="Rectangle 70">
            <a:hlinkClick r:id="rId5"/>
          </p:cNvPr>
          <p:cNvSpPr/>
          <p:nvPr/>
        </p:nvSpPr>
        <p:spPr>
          <a:xfrm>
            <a:off x="761305" y="29881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2" name="Rectangle 71">
            <a:hlinkClick r:id="rId6"/>
          </p:cNvPr>
          <p:cNvSpPr/>
          <p:nvPr/>
        </p:nvSpPr>
        <p:spPr>
          <a:xfrm>
            <a:off x="1542490" y="304053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3" name="Rectangle 72">
            <a:hlinkClick r:id="rId7"/>
          </p:cNvPr>
          <p:cNvSpPr/>
          <p:nvPr/>
        </p:nvSpPr>
        <p:spPr>
          <a:xfrm>
            <a:off x="1527650" y="237380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4" name="Rectangle 73">
            <a:hlinkClick r:id="rId8"/>
          </p:cNvPr>
          <p:cNvSpPr/>
          <p:nvPr/>
        </p:nvSpPr>
        <p:spPr>
          <a:xfrm>
            <a:off x="751761" y="36259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5" name="Rectangle 74">
            <a:hlinkClick r:id="rId9"/>
          </p:cNvPr>
          <p:cNvSpPr/>
          <p:nvPr/>
        </p:nvSpPr>
        <p:spPr>
          <a:xfrm>
            <a:off x="743961" y="447251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6" name="Rectangle 75">
            <a:hlinkClick r:id="rId9"/>
          </p:cNvPr>
          <p:cNvSpPr/>
          <p:nvPr/>
        </p:nvSpPr>
        <p:spPr>
          <a:xfrm>
            <a:off x="756226" y="4268945"/>
            <a:ext cx="690773" cy="558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7" name="Rectangle 76">
            <a:hlinkClick r:id="rId10"/>
          </p:cNvPr>
          <p:cNvSpPr/>
          <p:nvPr/>
        </p:nvSpPr>
        <p:spPr>
          <a:xfrm>
            <a:off x="753192" y="49175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8" name="Rectangle 77">
            <a:hlinkClick r:id="rId11"/>
          </p:cNvPr>
          <p:cNvSpPr/>
          <p:nvPr/>
        </p:nvSpPr>
        <p:spPr>
          <a:xfrm>
            <a:off x="1528664" y="426752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9" name="Rectangle 78">
            <a:hlinkClick r:id="rId12"/>
          </p:cNvPr>
          <p:cNvSpPr/>
          <p:nvPr/>
        </p:nvSpPr>
        <p:spPr>
          <a:xfrm>
            <a:off x="1526014" y="489128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0" name="Rectangle 79">
            <a:hlinkClick r:id="rId13"/>
          </p:cNvPr>
          <p:cNvSpPr/>
          <p:nvPr/>
        </p:nvSpPr>
        <p:spPr>
          <a:xfrm>
            <a:off x="2286489" y="29807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1" name="Rectangle 80">
            <a:hlinkClick r:id="rId14"/>
          </p:cNvPr>
          <p:cNvSpPr/>
          <p:nvPr/>
        </p:nvSpPr>
        <p:spPr>
          <a:xfrm>
            <a:off x="2292982" y="362690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2" name="Rectangle 81">
            <a:hlinkClick r:id="rId15"/>
          </p:cNvPr>
          <p:cNvSpPr/>
          <p:nvPr/>
        </p:nvSpPr>
        <p:spPr>
          <a:xfrm>
            <a:off x="2303272" y="42471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3" name="Rectangle 82">
            <a:hlinkClick r:id="rId16"/>
          </p:cNvPr>
          <p:cNvSpPr/>
          <p:nvPr/>
        </p:nvSpPr>
        <p:spPr>
          <a:xfrm>
            <a:off x="2286706" y="489105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4" name="Rectangle 83">
            <a:hlinkClick r:id="rId17"/>
          </p:cNvPr>
          <p:cNvSpPr/>
          <p:nvPr/>
        </p:nvSpPr>
        <p:spPr>
          <a:xfrm>
            <a:off x="3060303" y="363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5" name="Rectangle 84">
            <a:hlinkClick r:id="rId18"/>
          </p:cNvPr>
          <p:cNvSpPr/>
          <p:nvPr/>
        </p:nvSpPr>
        <p:spPr>
          <a:xfrm>
            <a:off x="3052260" y="425608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6" name="Rectangle 85">
            <a:hlinkClick r:id="rId19"/>
          </p:cNvPr>
          <p:cNvSpPr/>
          <p:nvPr/>
        </p:nvSpPr>
        <p:spPr>
          <a:xfrm>
            <a:off x="3046490" y="487910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7" name="Rectangle 86">
            <a:hlinkClick r:id="rId20"/>
          </p:cNvPr>
          <p:cNvSpPr/>
          <p:nvPr/>
        </p:nvSpPr>
        <p:spPr>
          <a:xfrm>
            <a:off x="3839732" y="36123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8" name="Rectangle 87">
            <a:hlinkClick r:id="rId21"/>
          </p:cNvPr>
          <p:cNvSpPr/>
          <p:nvPr/>
        </p:nvSpPr>
        <p:spPr>
          <a:xfrm>
            <a:off x="3825906" y="42421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9" name="Rectangle 88">
            <a:hlinkClick r:id="rId22"/>
          </p:cNvPr>
          <p:cNvSpPr/>
          <p:nvPr/>
        </p:nvSpPr>
        <p:spPr>
          <a:xfrm>
            <a:off x="3846849" y="488088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0" name="Rectangle 89">
            <a:hlinkClick r:id="rId23"/>
          </p:cNvPr>
          <p:cNvSpPr/>
          <p:nvPr/>
        </p:nvSpPr>
        <p:spPr>
          <a:xfrm>
            <a:off x="4611083" y="362687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1" name="Rectangle 90">
            <a:hlinkClick r:id="rId24"/>
          </p:cNvPr>
          <p:cNvSpPr/>
          <p:nvPr/>
        </p:nvSpPr>
        <p:spPr>
          <a:xfrm>
            <a:off x="4619005" y="430708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2" name="Rectangle 91">
            <a:hlinkClick r:id="rId25"/>
          </p:cNvPr>
          <p:cNvSpPr/>
          <p:nvPr/>
        </p:nvSpPr>
        <p:spPr>
          <a:xfrm>
            <a:off x="4619970" y="48653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3" name="Rectangle 92">
            <a:hlinkClick r:id="rId26"/>
          </p:cNvPr>
          <p:cNvSpPr/>
          <p:nvPr/>
        </p:nvSpPr>
        <p:spPr>
          <a:xfrm>
            <a:off x="5409496" y="361264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4" name="Rectangle 93">
            <a:hlinkClick r:id="rId27"/>
          </p:cNvPr>
          <p:cNvSpPr/>
          <p:nvPr/>
        </p:nvSpPr>
        <p:spPr>
          <a:xfrm>
            <a:off x="1535924" y="3643102"/>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5" name="Rectangle 94">
            <a:hlinkClick r:id="rId28"/>
          </p:cNvPr>
          <p:cNvSpPr/>
          <p:nvPr/>
        </p:nvSpPr>
        <p:spPr>
          <a:xfrm>
            <a:off x="5385179" y="29892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96" name="Rectangle 95">
            <a:hlinkClick r:id="rId29"/>
          </p:cNvPr>
          <p:cNvSpPr/>
          <p:nvPr/>
        </p:nvSpPr>
        <p:spPr>
          <a:xfrm>
            <a:off x="5371121" y="42421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7" name="Rectangle 96">
            <a:hlinkClick r:id="rId30"/>
          </p:cNvPr>
          <p:cNvSpPr/>
          <p:nvPr/>
        </p:nvSpPr>
        <p:spPr>
          <a:xfrm>
            <a:off x="5385179" y="48780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8" name="Rectangle 97">
            <a:hlinkClick r:id="rId31"/>
          </p:cNvPr>
          <p:cNvSpPr/>
          <p:nvPr/>
        </p:nvSpPr>
        <p:spPr>
          <a:xfrm>
            <a:off x="6156533" y="23648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99" name="Rectangle 98">
            <a:hlinkClick r:id="rId32"/>
          </p:cNvPr>
          <p:cNvSpPr/>
          <p:nvPr/>
        </p:nvSpPr>
        <p:spPr>
          <a:xfrm>
            <a:off x="6155131" y="29937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0" name="Rectangle 99">
            <a:hlinkClick r:id="rId33"/>
          </p:cNvPr>
          <p:cNvSpPr/>
          <p:nvPr/>
        </p:nvSpPr>
        <p:spPr>
          <a:xfrm>
            <a:off x="6152304" y="362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1" name="Rectangle 100">
            <a:hlinkClick r:id="rId34"/>
          </p:cNvPr>
          <p:cNvSpPr/>
          <p:nvPr/>
        </p:nvSpPr>
        <p:spPr>
          <a:xfrm>
            <a:off x="6166663" y="427181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2" name="Rectangle 101">
            <a:hlinkClick r:id="rId35"/>
          </p:cNvPr>
          <p:cNvSpPr/>
          <p:nvPr/>
        </p:nvSpPr>
        <p:spPr>
          <a:xfrm>
            <a:off x="6159324" y="489073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3" name="Rectangle 102">
            <a:hlinkClick r:id="rId36"/>
          </p:cNvPr>
          <p:cNvSpPr/>
          <p:nvPr/>
        </p:nvSpPr>
        <p:spPr>
          <a:xfrm>
            <a:off x="6936485" y="173181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4" name="Rectangle 103">
            <a:hlinkClick r:id="rId37"/>
          </p:cNvPr>
          <p:cNvSpPr/>
          <p:nvPr/>
        </p:nvSpPr>
        <p:spPr>
          <a:xfrm>
            <a:off x="6944302" y="234838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5" name="Rectangle 104">
            <a:hlinkClick r:id="rId38"/>
          </p:cNvPr>
          <p:cNvSpPr/>
          <p:nvPr/>
        </p:nvSpPr>
        <p:spPr>
          <a:xfrm>
            <a:off x="6911773" y="300106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6" name="Rectangle 105">
            <a:hlinkClick r:id="rId39"/>
          </p:cNvPr>
          <p:cNvSpPr/>
          <p:nvPr/>
        </p:nvSpPr>
        <p:spPr>
          <a:xfrm>
            <a:off x="6933487" y="363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7" name="Rectangle 106">
            <a:hlinkClick r:id="rId40"/>
          </p:cNvPr>
          <p:cNvSpPr/>
          <p:nvPr/>
        </p:nvSpPr>
        <p:spPr>
          <a:xfrm>
            <a:off x="6928773" y="42594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8" name="Rectangle 107">
            <a:hlinkClick r:id="rId41"/>
          </p:cNvPr>
          <p:cNvSpPr/>
          <p:nvPr/>
        </p:nvSpPr>
        <p:spPr>
          <a:xfrm>
            <a:off x="6929671" y="48836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9" name="Rectangle 108">
            <a:hlinkClick r:id="rId42"/>
          </p:cNvPr>
          <p:cNvSpPr/>
          <p:nvPr/>
        </p:nvSpPr>
        <p:spPr>
          <a:xfrm>
            <a:off x="7707357" y="174016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0" name="Rectangle 109">
            <a:hlinkClick r:id="rId43"/>
          </p:cNvPr>
          <p:cNvSpPr/>
          <p:nvPr/>
        </p:nvSpPr>
        <p:spPr>
          <a:xfrm>
            <a:off x="7706286" y="235812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1" name="Rectangle 110">
            <a:hlinkClick r:id="rId44"/>
          </p:cNvPr>
          <p:cNvSpPr/>
          <p:nvPr/>
        </p:nvSpPr>
        <p:spPr>
          <a:xfrm>
            <a:off x="7717843" y="300855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2" name="Rectangle 111">
            <a:hlinkClick r:id="rId45"/>
          </p:cNvPr>
          <p:cNvSpPr/>
          <p:nvPr/>
        </p:nvSpPr>
        <p:spPr>
          <a:xfrm>
            <a:off x="7717305" y="362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3" name="Rectangle 112">
            <a:hlinkClick r:id="rId46"/>
          </p:cNvPr>
          <p:cNvSpPr/>
          <p:nvPr/>
        </p:nvSpPr>
        <p:spPr>
          <a:xfrm>
            <a:off x="7690883" y="42792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4" name="Rectangle 113">
            <a:hlinkClick r:id="rId47"/>
          </p:cNvPr>
          <p:cNvSpPr/>
          <p:nvPr/>
        </p:nvSpPr>
        <p:spPr>
          <a:xfrm>
            <a:off x="7654620" y="48982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 name="TextBox 3"/>
          <p:cNvSpPr txBox="1"/>
          <p:nvPr/>
        </p:nvSpPr>
        <p:spPr>
          <a:xfrm>
            <a:off x="0" y="178006"/>
            <a:ext cx="9143999" cy="830997"/>
          </a:xfrm>
          <a:prstGeom prst="rect">
            <a:avLst/>
          </a:prstGeom>
        </p:spPr>
        <p:txBody>
          <a:bodyPr wrap="square" rtlCol="0">
            <a:spAutoFit/>
          </a:bodyPr>
          <a:lstStyle/>
          <a:p>
            <a:pPr algn="ctr"/>
            <a:r>
              <a:rPr lang="en-CA" sz="2400" b="1" dirty="0">
                <a:solidFill>
                  <a:srgbClr val="333333"/>
                </a:solidFill>
              </a:rPr>
              <a:t>Dive </a:t>
            </a:r>
            <a:r>
              <a:rPr lang="en-CA" sz="2400" b="1" dirty="0" smtClean="0">
                <a:solidFill>
                  <a:srgbClr val="333333"/>
                </a:solidFill>
              </a:rPr>
              <a:t>Deeper </a:t>
            </a:r>
            <a:r>
              <a:rPr lang="en-CA" sz="2400" b="1" dirty="0">
                <a:solidFill>
                  <a:srgbClr val="333333"/>
                </a:solidFill>
              </a:rPr>
              <a:t>I</a:t>
            </a:r>
            <a:r>
              <a:rPr lang="en-CA" sz="2400" b="1" dirty="0" smtClean="0">
                <a:solidFill>
                  <a:srgbClr val="333333"/>
                </a:solidFill>
              </a:rPr>
              <a:t>nto </a:t>
            </a:r>
            <a:r>
              <a:rPr lang="en-CA" sz="2400" b="1" dirty="0">
                <a:solidFill>
                  <a:srgbClr val="333333"/>
                </a:solidFill>
              </a:rPr>
              <a:t>O</a:t>
            </a:r>
            <a:r>
              <a:rPr lang="en-CA" sz="2400" b="1" dirty="0" smtClean="0">
                <a:solidFill>
                  <a:srgbClr val="333333"/>
                </a:solidFill>
              </a:rPr>
              <a:t>ur Research </a:t>
            </a:r>
          </a:p>
          <a:p>
            <a:pPr algn="ctr"/>
            <a:r>
              <a:rPr lang="en-CA" sz="2400" b="1" dirty="0" smtClean="0">
                <a:solidFill>
                  <a:srgbClr val="333333"/>
                </a:solidFill>
              </a:rPr>
              <a:t>by Clicking </a:t>
            </a:r>
            <a:r>
              <a:rPr lang="en-CA" sz="2400" b="1" dirty="0">
                <a:solidFill>
                  <a:srgbClr val="333333"/>
                </a:solidFill>
              </a:rPr>
              <a:t>O</a:t>
            </a:r>
            <a:r>
              <a:rPr lang="en-CA" sz="2400" b="1" dirty="0" smtClean="0">
                <a:solidFill>
                  <a:srgbClr val="333333"/>
                </a:solidFill>
              </a:rPr>
              <a:t>ne </a:t>
            </a:r>
            <a:r>
              <a:rPr lang="en-CA" sz="2400" b="1" dirty="0">
                <a:solidFill>
                  <a:srgbClr val="333333"/>
                </a:solidFill>
              </a:rPr>
              <a:t>of the </a:t>
            </a:r>
            <a:r>
              <a:rPr lang="en-CA" sz="2400" b="1" dirty="0" smtClean="0">
                <a:solidFill>
                  <a:srgbClr val="333333"/>
                </a:solidFill>
              </a:rPr>
              <a:t>Elements Below</a:t>
            </a:r>
            <a:endParaRPr lang="en-CA" sz="1200" dirty="0" smtClean="0">
              <a:solidFill>
                <a:srgbClr val="333333"/>
              </a:solidFill>
            </a:endParaRPr>
          </a:p>
        </p:txBody>
      </p:sp>
      <p:sp>
        <p:nvSpPr>
          <p:cNvPr id="120" name="TextBox 119"/>
          <p:cNvSpPr txBox="1"/>
          <p:nvPr/>
        </p:nvSpPr>
        <p:spPr>
          <a:xfrm>
            <a:off x="656476" y="6097277"/>
            <a:ext cx="7840920" cy="446276"/>
          </a:xfrm>
          <a:prstGeom prst="rect">
            <a:avLst/>
          </a:prstGeom>
        </p:spPr>
        <p:txBody>
          <a:bodyPr wrap="square" rtlCol="0">
            <a:spAutoFit/>
          </a:bodyPr>
          <a:lstStyle/>
          <a:p>
            <a:r>
              <a:rPr lang="en-CA" sz="1100" dirty="0" smtClean="0">
                <a:solidFill>
                  <a:srgbClr val="333333"/>
                </a:solidFill>
                <a:ea typeface="Roboto" panose="02000000000000000000" pitchFamily="2" charset="0"/>
              </a:rPr>
              <a:t>Find out how Info-Tech makes your job easier.  	  </a:t>
            </a:r>
            <a:r>
              <a:rPr lang="en-CA" sz="1100" b="1" dirty="0" smtClean="0">
                <a:solidFill>
                  <a:srgbClr val="96B8D2">
                    <a:lumMod val="50000"/>
                  </a:srgbClr>
                </a:solidFill>
                <a:ea typeface="Roboto" panose="02000000000000000000" pitchFamily="2" charset="0"/>
              </a:rPr>
              <a:t>Contact Us Today:</a:t>
            </a:r>
            <a:r>
              <a:rPr lang="en-CA" sz="1100" b="1" dirty="0" smtClean="0">
                <a:solidFill>
                  <a:srgbClr val="333333"/>
                </a:solidFill>
                <a:ea typeface="Roboto" panose="02000000000000000000" pitchFamily="2" charset="0"/>
              </a:rPr>
              <a:t> </a:t>
            </a:r>
            <a:r>
              <a:rPr lang="en-CA" sz="1100" dirty="0" smtClean="0">
                <a:solidFill>
                  <a:srgbClr val="333333"/>
                </a:solidFill>
              </a:rPr>
              <a:t>Toll-Free </a:t>
            </a:r>
            <a:r>
              <a:rPr lang="en-CA" sz="1100" dirty="0">
                <a:solidFill>
                  <a:srgbClr val="333333"/>
                </a:solidFill>
              </a:rPr>
              <a:t>(US &amp; Canada</a:t>
            </a:r>
            <a:r>
              <a:rPr lang="en-CA" sz="1100" dirty="0" smtClean="0">
                <a:solidFill>
                  <a:srgbClr val="333333"/>
                </a:solidFill>
              </a:rPr>
              <a:t>): </a:t>
            </a:r>
            <a:r>
              <a:rPr lang="en-CA" sz="1100" b="1" dirty="0" smtClean="0">
                <a:solidFill>
                  <a:srgbClr val="333333"/>
                </a:solidFill>
              </a:rPr>
              <a:t>1-888-670-8889</a:t>
            </a:r>
            <a:endParaRPr lang="en-CA" sz="1100" b="1" dirty="0">
              <a:solidFill>
                <a:srgbClr val="333333"/>
              </a:solidFill>
            </a:endParaRPr>
          </a:p>
          <a:p>
            <a:r>
              <a:rPr lang="en-CA" sz="1200" dirty="0" smtClean="0">
                <a:solidFill>
                  <a:srgbClr val="333333"/>
                </a:solidFill>
                <a:ea typeface="Roboto" panose="02000000000000000000" pitchFamily="2" charset="0"/>
              </a:rPr>
              <a:t>					 </a:t>
            </a:r>
          </a:p>
        </p:txBody>
      </p:sp>
      <p:sp>
        <p:nvSpPr>
          <p:cNvPr id="123" name="Rectangle 122"/>
          <p:cNvSpPr/>
          <p:nvPr/>
        </p:nvSpPr>
        <p:spPr>
          <a:xfrm>
            <a:off x="2100649" y="1631093"/>
            <a:ext cx="4390767" cy="109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Tree>
    <p:extLst>
      <p:ext uri="{BB962C8B-B14F-4D97-AF65-F5344CB8AC3E}">
        <p14:creationId xmlns:p14="http://schemas.microsoft.com/office/powerpoint/2010/main" val="1554484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p:cNvSpPr>
            <a:spLocks noGrp="1"/>
          </p:cNvSpPr>
          <p:nvPr>
            <p:ph type="body" sz="quarter" idx="16"/>
          </p:nvPr>
        </p:nvSpPr>
        <p:spPr/>
        <p:txBody>
          <a:bodyPr/>
          <a:lstStyle/>
          <a:p>
            <a:r>
              <a:rPr lang="en-US" dirty="0" smtClean="0"/>
              <a:t>CIOs</a:t>
            </a:r>
            <a:endParaRPr lang="en-US" dirty="0"/>
          </a:p>
        </p:txBody>
      </p:sp>
      <p:sp>
        <p:nvSpPr>
          <p:cNvPr id="14" name="Text Placeholder 13"/>
          <p:cNvSpPr>
            <a:spLocks noGrp="1"/>
          </p:cNvSpPr>
          <p:nvPr>
            <p:ph type="body" sz="quarter" idx="26"/>
          </p:nvPr>
        </p:nvSpPr>
        <p:spPr/>
        <p:txBody>
          <a:bodyPr/>
          <a:lstStyle/>
          <a:p>
            <a:r>
              <a:rPr lang="en-US" dirty="0" smtClean="0"/>
              <a:t>Identify your talent blueprint</a:t>
            </a:r>
          </a:p>
          <a:p>
            <a:r>
              <a:rPr lang="en-US" dirty="0" smtClean="0"/>
              <a:t>Identify your future IT staffing needs</a:t>
            </a:r>
          </a:p>
          <a:p>
            <a:r>
              <a:rPr lang="en-US" dirty="0" smtClean="0"/>
              <a:t>Brainstorm the impact of internal and external trends on your workforce</a:t>
            </a:r>
          </a:p>
          <a:p>
            <a:r>
              <a:rPr lang="en-US" dirty="0" smtClean="0"/>
              <a:t>Build a workforce plan</a:t>
            </a:r>
          </a:p>
        </p:txBody>
      </p:sp>
      <p:sp>
        <p:nvSpPr>
          <p:cNvPr id="15" name="Text Placeholder 14"/>
          <p:cNvSpPr>
            <a:spLocks noGrp="1"/>
          </p:cNvSpPr>
          <p:nvPr>
            <p:ph type="body" sz="quarter" idx="27"/>
          </p:nvPr>
        </p:nvSpPr>
        <p:spPr/>
        <p:txBody>
          <a:bodyPr/>
          <a:lstStyle/>
          <a:p>
            <a:r>
              <a:rPr lang="en-US" dirty="0" smtClean="0"/>
              <a:t>IT managers</a:t>
            </a:r>
          </a:p>
          <a:p>
            <a:r>
              <a:rPr lang="en-US" dirty="0" smtClean="0"/>
              <a:t>Human resource professionals</a:t>
            </a:r>
            <a:endParaRPr lang="en-US" dirty="0"/>
          </a:p>
        </p:txBody>
      </p:sp>
      <p:sp>
        <p:nvSpPr>
          <p:cNvPr id="16" name="Text Placeholder 15"/>
          <p:cNvSpPr>
            <a:spLocks noGrp="1"/>
          </p:cNvSpPr>
          <p:nvPr>
            <p:ph type="body" sz="quarter" idx="28"/>
          </p:nvPr>
        </p:nvSpPr>
        <p:spPr/>
        <p:txBody>
          <a:bodyPr/>
          <a:lstStyle/>
          <a:p>
            <a:r>
              <a:rPr lang="en-US" dirty="0" smtClean="0"/>
              <a:t>Build target plans for their teams</a:t>
            </a:r>
          </a:p>
          <a:p>
            <a:r>
              <a:rPr lang="en-US" dirty="0" smtClean="0"/>
              <a:t>Help them to assess their current staff and their potential career paths</a:t>
            </a:r>
            <a:endParaRPr lang="en-US" dirty="0"/>
          </a:p>
        </p:txBody>
      </p:sp>
      <p:sp>
        <p:nvSpPr>
          <p:cNvPr id="8" name="Rectangle 7"/>
          <p:cNvSpPr/>
          <p:nvPr/>
        </p:nvSpPr>
        <p:spPr>
          <a:xfrm>
            <a:off x="0" y="-15607"/>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12" name="Title 11"/>
          <p:cNvSpPr>
            <a:spLocks noGrp="1"/>
          </p:cNvSpPr>
          <p:nvPr>
            <p:ph type="title"/>
          </p:nvPr>
        </p:nvSpPr>
        <p:spPr>
          <a:xfrm>
            <a:off x="259110" y="114717"/>
            <a:ext cx="8625780" cy="864096"/>
          </a:xfrm>
        </p:spPr>
        <p:txBody>
          <a:bodyPr/>
          <a:lstStyle/>
          <a:p>
            <a:r>
              <a:rPr lang="en-US" dirty="0" smtClean="0">
                <a:solidFill>
                  <a:schemeClr val="bg1"/>
                </a:solidFill>
                <a:latin typeface="+mn-lt"/>
              </a:rPr>
              <a:t>Our understanding of the problem</a:t>
            </a:r>
            <a:endParaRPr lang="en-US" dirty="0">
              <a:solidFill>
                <a:schemeClr val="bg1"/>
              </a:solidFill>
              <a:latin typeface="+mn-lt"/>
            </a:endParaRPr>
          </a:p>
        </p:txBody>
      </p:sp>
    </p:spTree>
    <p:extLst>
      <p:ext uri="{BB962C8B-B14F-4D97-AF65-F5344CB8AC3E}">
        <p14:creationId xmlns:p14="http://schemas.microsoft.com/office/powerpoint/2010/main" val="8184371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pPr lvl="0"/>
            <a:r>
              <a:rPr lang="en-CA" dirty="0" smtClean="0"/>
              <a:t>With </a:t>
            </a:r>
            <a:r>
              <a:rPr lang="en-CA" dirty="0"/>
              <a:t>looming talent shortages and baby boomer </a:t>
            </a:r>
            <a:r>
              <a:rPr lang="en-CA" dirty="0" smtClean="0"/>
              <a:t>retirement, </a:t>
            </a:r>
            <a:r>
              <a:rPr lang="en-CA" dirty="0"/>
              <a:t>workforce planning is necessary in order to maintain business continuity</a:t>
            </a:r>
            <a:r>
              <a:rPr lang="en-CA" dirty="0" smtClean="0"/>
              <a:t>. </a:t>
            </a:r>
            <a:r>
              <a:rPr lang="en-CA" dirty="0"/>
              <a:t>Without a dedicated workforce plan, CIOs will be unable to meet </a:t>
            </a:r>
            <a:r>
              <a:rPr lang="en-CA" dirty="0" smtClean="0"/>
              <a:t>the business requirements </a:t>
            </a:r>
            <a:r>
              <a:rPr lang="en-CA" dirty="0"/>
              <a:t>of the future. </a:t>
            </a:r>
            <a:r>
              <a:rPr lang="en-CA" dirty="0" smtClean="0"/>
              <a:t>To </a:t>
            </a:r>
            <a:r>
              <a:rPr lang="en-CA" dirty="0"/>
              <a:t>46% of business leaders, workforce planning is a top </a:t>
            </a:r>
            <a:r>
              <a:rPr lang="en-CA" dirty="0" smtClean="0"/>
              <a:t>priority, </a:t>
            </a:r>
            <a:r>
              <a:rPr lang="en-CA" dirty="0"/>
              <a:t>yet only 13% do it effectively.</a:t>
            </a:r>
          </a:p>
          <a:p>
            <a:endParaRPr lang="en-CA" dirty="0"/>
          </a:p>
        </p:txBody>
      </p:sp>
      <p:sp>
        <p:nvSpPr>
          <p:cNvPr id="4" name="Text Placeholder 3"/>
          <p:cNvSpPr>
            <a:spLocks noGrp="1"/>
          </p:cNvSpPr>
          <p:nvPr>
            <p:ph type="body" sz="quarter" idx="11"/>
          </p:nvPr>
        </p:nvSpPr>
        <p:spPr/>
        <p:txBody>
          <a:bodyPr/>
          <a:lstStyle/>
          <a:p>
            <a:r>
              <a:rPr lang="en-CA" dirty="0" smtClean="0">
                <a:solidFill>
                  <a:srgbClr val="333333"/>
                </a:solidFill>
              </a:rPr>
              <a:t>IT organizations often struggle </a:t>
            </a:r>
            <a:r>
              <a:rPr lang="en-CA" b="1" dirty="0" smtClean="0">
                <a:solidFill>
                  <a:srgbClr val="333333"/>
                </a:solidFill>
              </a:rPr>
              <a:t>due to a lack of experience </a:t>
            </a:r>
            <a:r>
              <a:rPr lang="en-CA" dirty="0" smtClean="0">
                <a:solidFill>
                  <a:srgbClr val="333333"/>
                </a:solidFill>
              </a:rPr>
              <a:t>in developing strategic workforce plans. </a:t>
            </a:r>
          </a:p>
          <a:p>
            <a:r>
              <a:rPr lang="en-US" dirty="0"/>
              <a:t>Having the right talent in place isn’t a reactive process. Organizations must look ahead to determine talent requirements and assess workforce trends to meet strategic business objectives.</a:t>
            </a:r>
            <a:endParaRPr lang="en-CA" dirty="0" smtClean="0">
              <a:solidFill>
                <a:srgbClr val="333333"/>
              </a:solidFill>
            </a:endParaRPr>
          </a:p>
          <a:p>
            <a:endParaRPr lang="en-US" dirty="0"/>
          </a:p>
        </p:txBody>
      </p:sp>
      <p:sp>
        <p:nvSpPr>
          <p:cNvPr id="5" name="Text Placeholder 4"/>
          <p:cNvSpPr>
            <a:spLocks noGrp="1"/>
          </p:cNvSpPr>
          <p:nvPr>
            <p:ph type="body" sz="quarter" idx="12"/>
          </p:nvPr>
        </p:nvSpPr>
        <p:spPr/>
        <p:txBody>
          <a:bodyPr/>
          <a:lstStyle/>
          <a:p>
            <a:pPr marL="0" indent="0">
              <a:buNone/>
            </a:pPr>
            <a:r>
              <a:rPr lang="en-CA" dirty="0">
                <a:solidFill>
                  <a:srgbClr val="333333"/>
                </a:solidFill>
              </a:rPr>
              <a:t>The </a:t>
            </a:r>
            <a:r>
              <a:rPr lang="en-CA" dirty="0" smtClean="0">
                <a:solidFill>
                  <a:srgbClr val="333333"/>
                </a:solidFill>
              </a:rPr>
              <a:t>workforce planning </a:t>
            </a:r>
            <a:r>
              <a:rPr lang="en-CA" dirty="0">
                <a:solidFill>
                  <a:srgbClr val="333333"/>
                </a:solidFill>
              </a:rPr>
              <a:t>process </a:t>
            </a:r>
            <a:r>
              <a:rPr lang="en-CA" b="1" dirty="0">
                <a:solidFill>
                  <a:srgbClr val="333333"/>
                </a:solidFill>
              </a:rPr>
              <a:t>does not need to be onerous,</a:t>
            </a:r>
            <a:r>
              <a:rPr lang="en-CA" dirty="0">
                <a:solidFill>
                  <a:srgbClr val="333333"/>
                </a:solidFill>
              </a:rPr>
              <a:t> especially with help from </a:t>
            </a:r>
            <a:r>
              <a:rPr lang="en-CA" dirty="0" smtClean="0">
                <a:solidFill>
                  <a:srgbClr val="333333"/>
                </a:solidFill>
              </a:rPr>
              <a:t>Info-Tech’s solid </a:t>
            </a:r>
            <a:r>
              <a:rPr lang="en-CA" dirty="0">
                <a:solidFill>
                  <a:srgbClr val="333333"/>
                </a:solidFill>
              </a:rPr>
              <a:t>planning tools. With the right people involved </a:t>
            </a:r>
            <a:r>
              <a:rPr lang="en-CA" dirty="0" smtClean="0">
                <a:solidFill>
                  <a:srgbClr val="333333"/>
                </a:solidFill>
              </a:rPr>
              <a:t>and </a:t>
            </a:r>
            <a:r>
              <a:rPr lang="en-CA" dirty="0">
                <a:solidFill>
                  <a:srgbClr val="333333"/>
                </a:solidFill>
              </a:rPr>
              <a:t>enough time invested, developing </a:t>
            </a:r>
            <a:r>
              <a:rPr lang="en-CA" dirty="0" smtClean="0">
                <a:solidFill>
                  <a:srgbClr val="333333"/>
                </a:solidFill>
              </a:rPr>
              <a:t>a strategic workforce plan (SWP) </a:t>
            </a:r>
            <a:r>
              <a:rPr lang="en-CA" dirty="0">
                <a:solidFill>
                  <a:srgbClr val="333333"/>
                </a:solidFill>
              </a:rPr>
              <a:t>will be easier than first thought and </a:t>
            </a:r>
            <a:r>
              <a:rPr lang="en-CA" dirty="0" smtClean="0">
                <a:solidFill>
                  <a:srgbClr val="333333"/>
                </a:solidFill>
              </a:rPr>
              <a:t>time </a:t>
            </a:r>
            <a:r>
              <a:rPr lang="en-CA" dirty="0">
                <a:solidFill>
                  <a:srgbClr val="333333"/>
                </a:solidFill>
              </a:rPr>
              <a:t>well spent</a:t>
            </a:r>
            <a:r>
              <a:rPr lang="en-CA" dirty="0" smtClean="0">
                <a:solidFill>
                  <a:srgbClr val="333333"/>
                </a:solidFill>
              </a:rPr>
              <a:t>. Leverage Info-Tech’s client-tested five-step process to build an SWP:</a:t>
            </a:r>
          </a:p>
          <a:p>
            <a:pPr marL="409575" lvl="1" indent="-228600">
              <a:buSzPct val="100000"/>
              <a:buAutoNum type="arabicPeriod"/>
            </a:pPr>
            <a:r>
              <a:rPr lang="en-CA" dirty="0" smtClean="0">
                <a:solidFill>
                  <a:srgbClr val="333333"/>
                </a:solidFill>
              </a:rPr>
              <a:t>Build a project charter</a:t>
            </a:r>
          </a:p>
          <a:p>
            <a:pPr marL="409575" lvl="1" indent="-228600">
              <a:buSzPct val="100000"/>
              <a:buAutoNum type="arabicPeriod"/>
            </a:pPr>
            <a:r>
              <a:rPr lang="en-CA" dirty="0" smtClean="0">
                <a:solidFill>
                  <a:srgbClr val="333333"/>
                </a:solidFill>
              </a:rPr>
              <a:t>Assess workforce competency needs</a:t>
            </a:r>
          </a:p>
          <a:p>
            <a:pPr marL="409575" lvl="1" indent="-228600">
              <a:buSzPct val="100000"/>
              <a:buAutoNum type="arabicPeriod"/>
            </a:pPr>
            <a:r>
              <a:rPr lang="en-CA" dirty="0" smtClean="0">
                <a:solidFill>
                  <a:srgbClr val="333333"/>
                </a:solidFill>
              </a:rPr>
              <a:t>Identify impact of internal and external trends</a:t>
            </a:r>
          </a:p>
          <a:p>
            <a:pPr marL="409575" lvl="1" indent="-228600">
              <a:buSzPct val="100000"/>
              <a:buAutoNum type="arabicPeriod"/>
            </a:pPr>
            <a:r>
              <a:rPr lang="en-CA" dirty="0" smtClean="0">
                <a:solidFill>
                  <a:srgbClr val="333333"/>
                </a:solidFill>
              </a:rPr>
              <a:t>Identify role impact of strategic initiatives</a:t>
            </a:r>
          </a:p>
          <a:p>
            <a:pPr marL="409575" lvl="1" indent="-228600">
              <a:buSzPct val="100000"/>
              <a:buAutoNum type="arabicPeriod"/>
            </a:pPr>
            <a:r>
              <a:rPr lang="en-CA" dirty="0" smtClean="0">
                <a:solidFill>
                  <a:srgbClr val="333333"/>
                </a:solidFill>
              </a:rPr>
              <a:t>Build and monitor the workforce plan</a:t>
            </a:r>
            <a:endParaRPr lang="en-US" dirty="0"/>
          </a:p>
        </p:txBody>
      </p:sp>
      <p:sp>
        <p:nvSpPr>
          <p:cNvPr id="6" name="Text Placeholder 5"/>
          <p:cNvSpPr>
            <a:spLocks noGrp="1"/>
          </p:cNvSpPr>
          <p:nvPr>
            <p:ph type="body" sz="quarter" idx="13"/>
          </p:nvPr>
        </p:nvSpPr>
        <p:spPr/>
        <p:txBody>
          <a:bodyPr anchor="t"/>
          <a:lstStyle/>
          <a:p>
            <a:pPr marL="0" indent="0">
              <a:spcBef>
                <a:spcPts val="600"/>
              </a:spcBef>
              <a:spcAft>
                <a:spcPts val="600"/>
              </a:spcAft>
              <a:buSzPct val="100000"/>
              <a:buNone/>
            </a:pPr>
            <a:r>
              <a:rPr lang="en-CA" dirty="0" smtClean="0"/>
              <a:t>There is nothing </a:t>
            </a:r>
            <a:r>
              <a:rPr lang="en-CA" i="1" dirty="0" smtClean="0"/>
              <a:t>strategic</a:t>
            </a:r>
            <a:r>
              <a:rPr lang="en-CA" dirty="0" smtClean="0"/>
              <a:t> about a “strategy to hire the best.” Hire the right candidates at the right time by identifying the roles and competencies, trends, and strategic initiatives that will enable you to achieve the business strategy. </a:t>
            </a:r>
          </a:p>
          <a:p>
            <a:pPr marL="0" indent="0">
              <a:spcBef>
                <a:spcPts val="600"/>
              </a:spcBef>
              <a:spcAft>
                <a:spcPts val="600"/>
              </a:spcAft>
              <a:buSzPct val="100000"/>
              <a:buNone/>
            </a:pPr>
            <a:r>
              <a:rPr lang="en-CA" dirty="0" smtClean="0"/>
              <a:t>Right-size the effort you put into your plan by fiercely prioritizing roles and initiatives to </a:t>
            </a:r>
            <a:r>
              <a:rPr lang="en-CA" dirty="0"/>
              <a:t>ensure the effort and strategic fit match the </a:t>
            </a:r>
            <a:r>
              <a:rPr lang="en-CA" dirty="0" smtClean="0"/>
              <a:t>benefits.</a:t>
            </a:r>
            <a:endParaRPr lang="en-US" b="1" dirty="0" smtClean="0"/>
          </a:p>
        </p:txBody>
      </p:sp>
      <p:sp>
        <p:nvSpPr>
          <p:cNvPr id="10" name="Rectangle 9"/>
          <p:cNvSpPr/>
          <p:nvPr/>
        </p:nvSpPr>
        <p:spPr>
          <a:xfrm>
            <a:off x="0" y="-112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11" name="Title 1"/>
          <p:cNvSpPr>
            <a:spLocks noGrp="1"/>
          </p:cNvSpPr>
          <p:nvPr>
            <p:ph type="title" hasCustomPrompt="1"/>
          </p:nvPr>
        </p:nvSpPr>
        <p:spPr>
          <a:xfrm>
            <a:off x="257174" y="112187"/>
            <a:ext cx="8620125" cy="877887"/>
          </a:xfrm>
        </p:spPr>
        <p:txBody>
          <a:bodyPr/>
          <a:lstStyle>
            <a:lvl1pPr>
              <a:defRPr>
                <a:solidFill>
                  <a:schemeClr val="bg1"/>
                </a:solidFill>
                <a:latin typeface="+mn-lt"/>
              </a:defRPr>
            </a:lvl1pPr>
          </a:lstStyle>
          <a:p>
            <a:r>
              <a:rPr lang="en-US" smtClean="0"/>
              <a:t>Executive summary</a:t>
            </a:r>
            <a:endParaRPr lang="en-US" dirty="0"/>
          </a:p>
        </p:txBody>
      </p:sp>
    </p:spTree>
    <p:extLst>
      <p:ext uri="{BB962C8B-B14F-4D97-AF65-F5344CB8AC3E}">
        <p14:creationId xmlns:p14="http://schemas.microsoft.com/office/powerpoint/2010/main" val="3631438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1247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Rectangle 3"/>
          <p:cNvSpPr/>
          <p:nvPr/>
        </p:nvSpPr>
        <p:spPr>
          <a:xfrm>
            <a:off x="1" y="1177189"/>
            <a:ext cx="9144000" cy="5342362"/>
          </a:xfrm>
          <a:prstGeom prst="rect">
            <a:avLst/>
          </a:prstGeom>
          <a:solidFill>
            <a:schemeClr val="bg1">
              <a:lumMod val="95000"/>
            </a:schemeClr>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400" dirty="0"/>
          </a:p>
        </p:txBody>
      </p:sp>
      <p:sp>
        <p:nvSpPr>
          <p:cNvPr id="23" name="Rectangle 22"/>
          <p:cNvSpPr/>
          <p:nvPr/>
        </p:nvSpPr>
        <p:spPr>
          <a:xfrm>
            <a:off x="328446" y="1278721"/>
            <a:ext cx="3806514" cy="12776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t"/>
          <a:lstStyle/>
          <a:p>
            <a:pPr>
              <a:spcBef>
                <a:spcPts val="600"/>
              </a:spcBef>
              <a:spcAft>
                <a:spcPts val="600"/>
              </a:spcAft>
            </a:pPr>
            <a:r>
              <a:rPr lang="en-US" sz="1400" b="1" dirty="0">
                <a:solidFill>
                  <a:schemeClr val="tx1"/>
                </a:solidFill>
              </a:rPr>
              <a:t>Strategic workforce planning (</a:t>
            </a:r>
            <a:r>
              <a:rPr lang="en-US" sz="1400" b="1" dirty="0" smtClean="0">
                <a:solidFill>
                  <a:schemeClr val="tx1"/>
                </a:solidFill>
              </a:rPr>
              <a:t>SWP) </a:t>
            </a:r>
            <a:r>
              <a:rPr lang="en-US" sz="1400" dirty="0">
                <a:solidFill>
                  <a:schemeClr val="tx1"/>
                </a:solidFill>
              </a:rPr>
              <a:t>is a systematic process designed to identify and address gaps in today’s </a:t>
            </a:r>
            <a:r>
              <a:rPr lang="en-US" sz="1400" dirty="0" smtClean="0">
                <a:solidFill>
                  <a:schemeClr val="tx1"/>
                </a:solidFill>
              </a:rPr>
              <a:t>workforce, including pinpointing </a:t>
            </a:r>
            <a:r>
              <a:rPr lang="en-US" sz="1400" dirty="0">
                <a:solidFill>
                  <a:schemeClr val="tx1"/>
                </a:solidFill>
              </a:rPr>
              <a:t>the human capital needs of the future. </a:t>
            </a:r>
          </a:p>
        </p:txBody>
      </p:sp>
      <p:sp>
        <p:nvSpPr>
          <p:cNvPr id="2" name="Title 1"/>
          <p:cNvSpPr>
            <a:spLocks noGrp="1"/>
          </p:cNvSpPr>
          <p:nvPr>
            <p:ph type="title"/>
          </p:nvPr>
        </p:nvSpPr>
        <p:spPr>
          <a:xfrm>
            <a:off x="234461" y="130324"/>
            <a:ext cx="8791543" cy="864096"/>
          </a:xfrm>
        </p:spPr>
        <p:txBody>
          <a:bodyPr/>
          <a:lstStyle/>
          <a:p>
            <a:r>
              <a:rPr lang="en-CA" dirty="0" smtClean="0">
                <a:solidFill>
                  <a:schemeClr val="bg1"/>
                </a:solidFill>
                <a:latin typeface="+mn-lt"/>
              </a:rPr>
              <a:t>Think long </a:t>
            </a:r>
            <a:r>
              <a:rPr lang="en-CA" dirty="0">
                <a:solidFill>
                  <a:schemeClr val="bg1"/>
                </a:solidFill>
                <a:latin typeface="+mn-lt"/>
              </a:rPr>
              <a:t>term about </a:t>
            </a:r>
            <a:r>
              <a:rPr lang="en-CA" dirty="0" smtClean="0">
                <a:solidFill>
                  <a:schemeClr val="bg1"/>
                </a:solidFill>
                <a:latin typeface="+mn-lt"/>
              </a:rPr>
              <a:t>your workforce requirements to ensure you have right people in place, at the right time to drive success</a:t>
            </a:r>
            <a:endParaRPr lang="en-CA" dirty="0">
              <a:solidFill>
                <a:schemeClr val="bg1"/>
              </a:solidFill>
              <a:latin typeface="+mn-lt"/>
            </a:endParaRPr>
          </a:p>
        </p:txBody>
      </p:sp>
      <p:sp>
        <p:nvSpPr>
          <p:cNvPr id="9" name="Rectangle 8"/>
          <p:cNvSpPr/>
          <p:nvPr/>
        </p:nvSpPr>
        <p:spPr>
          <a:xfrm>
            <a:off x="328444" y="2638963"/>
            <a:ext cx="3806515" cy="15527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72000" rtlCol="0" anchor="t"/>
          <a:lstStyle/>
          <a:p>
            <a:pPr lvl="0">
              <a:spcBef>
                <a:spcPts val="600"/>
              </a:spcBef>
              <a:spcAft>
                <a:spcPts val="600"/>
              </a:spcAft>
            </a:pPr>
            <a:r>
              <a:rPr lang="en-CA" sz="1400" dirty="0">
                <a:solidFill>
                  <a:srgbClr val="333333"/>
                </a:solidFill>
              </a:rPr>
              <a:t>Linking workforce planning with strategic planning ensures that you have the </a:t>
            </a:r>
            <a:r>
              <a:rPr lang="en-CA" sz="1400" b="1" dirty="0">
                <a:solidFill>
                  <a:srgbClr val="333333"/>
                </a:solidFill>
              </a:rPr>
              <a:t>right people </a:t>
            </a:r>
            <a:r>
              <a:rPr lang="en-CA" sz="1400" dirty="0">
                <a:solidFill>
                  <a:srgbClr val="333333"/>
                </a:solidFill>
              </a:rPr>
              <a:t>in the </a:t>
            </a:r>
            <a:r>
              <a:rPr lang="en-CA" sz="1400" b="1" dirty="0">
                <a:solidFill>
                  <a:srgbClr val="333333"/>
                </a:solidFill>
              </a:rPr>
              <a:t>right positions</a:t>
            </a:r>
            <a:r>
              <a:rPr lang="en-CA" sz="1400" dirty="0">
                <a:solidFill>
                  <a:srgbClr val="333333"/>
                </a:solidFill>
              </a:rPr>
              <a:t>, in the </a:t>
            </a:r>
            <a:r>
              <a:rPr lang="en-CA" sz="1400" b="1" dirty="0">
                <a:solidFill>
                  <a:srgbClr val="333333"/>
                </a:solidFill>
              </a:rPr>
              <a:t>right places</a:t>
            </a:r>
            <a:r>
              <a:rPr lang="en-CA" sz="1400" dirty="0">
                <a:solidFill>
                  <a:srgbClr val="333333"/>
                </a:solidFill>
              </a:rPr>
              <a:t>, at the </a:t>
            </a:r>
            <a:r>
              <a:rPr lang="en-CA" sz="1400" b="1" dirty="0">
                <a:solidFill>
                  <a:srgbClr val="333333"/>
                </a:solidFill>
              </a:rPr>
              <a:t>right time</a:t>
            </a:r>
            <a:r>
              <a:rPr lang="en-CA" sz="1400" dirty="0">
                <a:solidFill>
                  <a:srgbClr val="333333"/>
                </a:solidFill>
              </a:rPr>
              <a:t>, with the knowledge, skills, and attributes to deliver on </a:t>
            </a:r>
            <a:r>
              <a:rPr lang="en-CA" sz="1400" b="1" dirty="0">
                <a:solidFill>
                  <a:srgbClr val="333333"/>
                </a:solidFill>
              </a:rPr>
              <a:t>strategic business goals</a:t>
            </a:r>
            <a:r>
              <a:rPr lang="en-CA" sz="1400" dirty="0">
                <a:solidFill>
                  <a:srgbClr val="333333"/>
                </a:solidFill>
              </a:rPr>
              <a:t>.</a:t>
            </a:r>
          </a:p>
        </p:txBody>
      </p:sp>
      <p:sp>
        <p:nvSpPr>
          <p:cNvPr id="10" name="Rectangle 12"/>
          <p:cNvSpPr/>
          <p:nvPr/>
        </p:nvSpPr>
        <p:spPr>
          <a:xfrm>
            <a:off x="342840" y="4274288"/>
            <a:ext cx="3792119" cy="22452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72000" rIns="252000" bIns="72000" rtlCol="0" anchor="t"/>
          <a:lstStyle/>
          <a:p>
            <a:r>
              <a:rPr lang="en-CA" sz="1400" dirty="0">
                <a:solidFill>
                  <a:srgbClr val="333333"/>
                </a:solidFill>
              </a:rPr>
              <a:t>SWP helps you understand the </a:t>
            </a:r>
            <a:r>
              <a:rPr lang="en-CA" sz="1400" dirty="0" smtClean="0">
                <a:solidFill>
                  <a:srgbClr val="333333"/>
                </a:solidFill>
              </a:rPr>
              <a:t>makeup </a:t>
            </a:r>
            <a:r>
              <a:rPr lang="en-CA" sz="1400" dirty="0">
                <a:solidFill>
                  <a:srgbClr val="333333"/>
                </a:solidFill>
              </a:rPr>
              <a:t>of your current workforce and how well prepared it </a:t>
            </a:r>
            <a:r>
              <a:rPr lang="en-CA" sz="1400" dirty="0" smtClean="0">
                <a:solidFill>
                  <a:srgbClr val="333333"/>
                </a:solidFill>
              </a:rPr>
              <a:t>is </a:t>
            </a:r>
            <a:r>
              <a:rPr lang="en-CA" sz="1400" dirty="0">
                <a:solidFill>
                  <a:srgbClr val="333333"/>
                </a:solidFill>
              </a:rPr>
              <a:t>or </a:t>
            </a:r>
            <a:r>
              <a:rPr lang="en-CA" sz="1400" dirty="0" smtClean="0">
                <a:solidFill>
                  <a:srgbClr val="333333"/>
                </a:solidFill>
              </a:rPr>
              <a:t>isn’t (as </a:t>
            </a:r>
            <a:r>
              <a:rPr lang="en-CA" sz="1400" dirty="0">
                <a:solidFill>
                  <a:srgbClr val="333333"/>
                </a:solidFill>
              </a:rPr>
              <a:t>the case may </a:t>
            </a:r>
            <a:r>
              <a:rPr lang="en-CA" sz="1400" dirty="0" smtClean="0">
                <a:solidFill>
                  <a:srgbClr val="333333"/>
                </a:solidFill>
              </a:rPr>
              <a:t>be) </a:t>
            </a:r>
            <a:r>
              <a:rPr lang="en-CA" sz="1400" dirty="0">
                <a:solidFill>
                  <a:srgbClr val="333333"/>
                </a:solidFill>
              </a:rPr>
              <a:t>to meet the future IT requirements. </a:t>
            </a:r>
            <a:r>
              <a:rPr lang="en-CA" sz="1400" b="1" dirty="0">
                <a:solidFill>
                  <a:srgbClr val="333333"/>
                </a:solidFill>
              </a:rPr>
              <a:t>By identifying capability gaps </a:t>
            </a:r>
            <a:r>
              <a:rPr lang="en-CA" sz="1400" b="1" dirty="0" smtClean="0">
                <a:solidFill>
                  <a:srgbClr val="333333"/>
                </a:solidFill>
              </a:rPr>
              <a:t>early, </a:t>
            </a:r>
            <a:r>
              <a:rPr lang="en-CA" sz="1400" b="1" dirty="0">
                <a:solidFill>
                  <a:srgbClr val="333333"/>
                </a:solidFill>
              </a:rPr>
              <a:t>CIOs can prepare to train or develop current staff and minimize the need for severance </a:t>
            </a:r>
            <a:r>
              <a:rPr lang="en-CA" sz="1400" b="1" dirty="0" smtClean="0">
                <a:solidFill>
                  <a:srgbClr val="333333"/>
                </a:solidFill>
              </a:rPr>
              <a:t>payouts and hiring costs, while providing clear </a:t>
            </a:r>
            <a:r>
              <a:rPr lang="en-CA" sz="1400" b="1" dirty="0">
                <a:solidFill>
                  <a:srgbClr val="333333"/>
                </a:solidFill>
              </a:rPr>
              <a:t>career paths to retain high performers. </a:t>
            </a:r>
          </a:p>
        </p:txBody>
      </p:sp>
      <p:grpSp>
        <p:nvGrpSpPr>
          <p:cNvPr id="3" name="Group 2"/>
          <p:cNvGrpSpPr/>
          <p:nvPr/>
        </p:nvGrpSpPr>
        <p:grpSpPr>
          <a:xfrm>
            <a:off x="4594859" y="2019095"/>
            <a:ext cx="4282441" cy="3065134"/>
            <a:chOff x="4294445" y="1560838"/>
            <a:chExt cx="4593038" cy="3423131"/>
          </a:xfrm>
        </p:grpSpPr>
        <p:cxnSp>
          <p:nvCxnSpPr>
            <p:cNvPr id="7" name="Straight Connector 2"/>
            <p:cNvCxnSpPr/>
            <p:nvPr/>
          </p:nvCxnSpPr>
          <p:spPr>
            <a:xfrm>
              <a:off x="5209083" y="4172249"/>
              <a:ext cx="3073400"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3"/>
            <p:cNvCxnSpPr/>
            <p:nvPr/>
          </p:nvCxnSpPr>
          <p:spPr>
            <a:xfrm>
              <a:off x="5209083" y="2800649"/>
              <a:ext cx="2370667"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2" name="Oval 17"/>
            <p:cNvSpPr/>
            <p:nvPr/>
          </p:nvSpPr>
          <p:spPr>
            <a:xfrm>
              <a:off x="7117094" y="2632102"/>
              <a:ext cx="1770389" cy="1833622"/>
            </a:xfrm>
            <a:prstGeom prst="ellipse">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CA" sz="4000" b="1" dirty="0"/>
            </a:p>
          </p:txBody>
        </p:sp>
        <p:sp>
          <p:nvSpPr>
            <p:cNvPr id="15" name="TextBox 26"/>
            <p:cNvSpPr txBox="1"/>
            <p:nvPr/>
          </p:nvSpPr>
          <p:spPr>
            <a:xfrm>
              <a:off x="5945396" y="4640245"/>
              <a:ext cx="2678553" cy="343724"/>
            </a:xfrm>
            <a:prstGeom prst="rect">
              <a:avLst/>
            </a:prstGeom>
            <a:noFill/>
          </p:spPr>
          <p:txBody>
            <a:bodyPr wrap="square" rtlCol="0">
              <a:spAutoFit/>
            </a:bodyPr>
            <a:lstStyle/>
            <a:p>
              <a:endParaRPr lang="en-CA" sz="1400" i="1" dirty="0"/>
            </a:p>
          </p:txBody>
        </p:sp>
        <p:sp>
          <p:nvSpPr>
            <p:cNvPr id="18" name="TextBox 15"/>
            <p:cNvSpPr txBox="1"/>
            <p:nvPr/>
          </p:nvSpPr>
          <p:spPr>
            <a:xfrm>
              <a:off x="5914237" y="1560838"/>
              <a:ext cx="2709712" cy="343724"/>
            </a:xfrm>
            <a:prstGeom prst="rect">
              <a:avLst/>
            </a:prstGeom>
            <a:noFill/>
          </p:spPr>
          <p:txBody>
            <a:bodyPr wrap="square" rtlCol="0">
              <a:spAutoFit/>
            </a:bodyPr>
            <a:lstStyle/>
            <a:p>
              <a:endParaRPr lang="en-CA" sz="1400" dirty="0"/>
            </a:p>
          </p:txBody>
        </p:sp>
        <p:sp>
          <p:nvSpPr>
            <p:cNvPr id="25" name="TextBox 15"/>
            <p:cNvSpPr txBox="1"/>
            <p:nvPr/>
          </p:nvSpPr>
          <p:spPr>
            <a:xfrm>
              <a:off x="4294445" y="3039652"/>
              <a:ext cx="2826511" cy="343724"/>
            </a:xfrm>
            <a:prstGeom prst="rect">
              <a:avLst/>
            </a:prstGeom>
            <a:noFill/>
          </p:spPr>
          <p:txBody>
            <a:bodyPr wrap="square" rtlCol="0">
              <a:spAutoFit/>
            </a:bodyPr>
            <a:lstStyle/>
            <a:p>
              <a:pPr algn="r"/>
              <a:endParaRPr lang="en-CA" sz="1400" dirty="0"/>
            </a:p>
          </p:txBody>
        </p:sp>
      </p:grpSp>
      <p:sp>
        <p:nvSpPr>
          <p:cNvPr id="24" name="TextBox 23"/>
          <p:cNvSpPr txBox="1"/>
          <p:nvPr/>
        </p:nvSpPr>
        <p:spPr>
          <a:xfrm>
            <a:off x="7614088" y="3523738"/>
            <a:ext cx="1520040" cy="584775"/>
          </a:xfrm>
          <a:prstGeom prst="rect">
            <a:avLst/>
          </a:prstGeom>
        </p:spPr>
        <p:txBody>
          <a:bodyPr wrap="square" rtlCol="0">
            <a:spAutoFit/>
          </a:bodyPr>
          <a:lstStyle/>
          <a:p>
            <a:r>
              <a:rPr lang="en-CA" sz="3200" b="1" dirty="0" smtClean="0">
                <a:solidFill>
                  <a:schemeClr val="bg1"/>
                </a:solidFill>
              </a:rPr>
              <a:t>40%</a:t>
            </a:r>
          </a:p>
        </p:txBody>
      </p:sp>
      <p:sp>
        <p:nvSpPr>
          <p:cNvPr id="26" name="TextBox 25"/>
          <p:cNvSpPr txBox="1"/>
          <p:nvPr/>
        </p:nvSpPr>
        <p:spPr>
          <a:xfrm>
            <a:off x="4399520" y="3339653"/>
            <a:ext cx="2975058" cy="830997"/>
          </a:xfrm>
          <a:prstGeom prst="rect">
            <a:avLst/>
          </a:prstGeom>
        </p:spPr>
        <p:txBody>
          <a:bodyPr wrap="square" rtlCol="0">
            <a:spAutoFit/>
          </a:bodyPr>
          <a:lstStyle/>
          <a:p>
            <a:r>
              <a:rPr lang="en-CA" sz="1600" b="1" dirty="0">
                <a:solidFill>
                  <a:schemeClr val="accent1"/>
                </a:solidFill>
              </a:rPr>
              <a:t>O</a:t>
            </a:r>
            <a:r>
              <a:rPr lang="en-CA" sz="1600" b="1" dirty="0" smtClean="0">
                <a:solidFill>
                  <a:schemeClr val="accent1"/>
                </a:solidFill>
              </a:rPr>
              <a:t>f the top IT skills in 2015, 4/10 were not present in 2012.</a:t>
            </a:r>
          </a:p>
        </p:txBody>
      </p:sp>
      <p:sp>
        <p:nvSpPr>
          <p:cNvPr id="27" name="Rectangle 26"/>
          <p:cNvSpPr/>
          <p:nvPr/>
        </p:nvSpPr>
        <p:spPr>
          <a:xfrm>
            <a:off x="5276378" y="1528574"/>
            <a:ext cx="3560833" cy="13806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bIns="288000" rtlCol="0" anchor="ctr" anchorCtr="0"/>
          <a:lstStyle/>
          <a:p>
            <a:pPr marL="631825" fontAlgn="base">
              <a:spcBef>
                <a:spcPct val="0"/>
              </a:spcBef>
              <a:spcAft>
                <a:spcPct val="0"/>
              </a:spcAft>
            </a:pPr>
            <a:r>
              <a:rPr lang="en-CA" sz="1600" b="1" dirty="0" smtClean="0">
                <a:solidFill>
                  <a:schemeClr val="accent1"/>
                </a:solidFill>
              </a:rPr>
              <a:t>of CIOs are concerned about losing top IT professionals to other job opportunities in the next year. </a:t>
            </a:r>
          </a:p>
        </p:txBody>
      </p:sp>
      <p:sp>
        <p:nvSpPr>
          <p:cNvPr id="30" name="Oval 29"/>
          <p:cNvSpPr>
            <a:spLocks noChangeAspect="1"/>
          </p:cNvSpPr>
          <p:nvPr/>
        </p:nvSpPr>
        <p:spPr>
          <a:xfrm>
            <a:off x="4359395" y="1397789"/>
            <a:ext cx="1512000" cy="150473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3200" b="1" dirty="0" smtClean="0">
                <a:solidFill>
                  <a:srgbClr val="FFFFFF"/>
                </a:solidFill>
              </a:rPr>
              <a:t>66%</a:t>
            </a:r>
            <a:endParaRPr lang="en-CA" sz="3200" b="1" dirty="0">
              <a:solidFill>
                <a:srgbClr val="FFFFFF"/>
              </a:solidFill>
            </a:endParaRPr>
          </a:p>
        </p:txBody>
      </p:sp>
      <p:sp>
        <p:nvSpPr>
          <p:cNvPr id="31" name="TextBox 30"/>
          <p:cNvSpPr txBox="1"/>
          <p:nvPr/>
        </p:nvSpPr>
        <p:spPr>
          <a:xfrm>
            <a:off x="6642890" y="2582771"/>
            <a:ext cx="2476163" cy="246221"/>
          </a:xfrm>
          <a:prstGeom prst="rect">
            <a:avLst/>
          </a:prstGeom>
          <a:noFill/>
        </p:spPr>
        <p:txBody>
          <a:bodyPr wrap="square" rtlCol="0">
            <a:spAutoFit/>
          </a:bodyPr>
          <a:lstStyle/>
          <a:p>
            <a:r>
              <a:rPr lang="en-CA" sz="1000" dirty="0" smtClean="0">
                <a:solidFill>
                  <a:srgbClr val="333333"/>
                </a:solidFill>
              </a:rPr>
              <a:t>Source: Robert Half Technology</a:t>
            </a:r>
            <a:endParaRPr lang="en-CA" sz="1000" dirty="0">
              <a:solidFill>
                <a:srgbClr val="333333"/>
              </a:solidFill>
            </a:endParaRPr>
          </a:p>
        </p:txBody>
      </p:sp>
      <p:sp>
        <p:nvSpPr>
          <p:cNvPr id="32" name="Rectangle 31"/>
          <p:cNvSpPr/>
          <p:nvPr/>
        </p:nvSpPr>
        <p:spPr>
          <a:xfrm>
            <a:off x="5276378" y="4629561"/>
            <a:ext cx="3560833" cy="13806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bIns="288000" rtlCol="0" anchor="ctr" anchorCtr="0"/>
          <a:lstStyle/>
          <a:p>
            <a:pPr marL="631825" fontAlgn="base">
              <a:spcBef>
                <a:spcPct val="0"/>
              </a:spcBef>
              <a:spcAft>
                <a:spcPct val="0"/>
              </a:spcAft>
            </a:pPr>
            <a:r>
              <a:rPr lang="en-CA" sz="1600" b="1" dirty="0">
                <a:solidFill>
                  <a:schemeClr val="accent1"/>
                </a:solidFill>
              </a:rPr>
              <a:t>of </a:t>
            </a:r>
            <a:r>
              <a:rPr lang="en-CA" sz="1600" b="1" dirty="0" smtClean="0">
                <a:solidFill>
                  <a:schemeClr val="accent1"/>
                </a:solidFill>
              </a:rPr>
              <a:t>CIOs </a:t>
            </a:r>
            <a:r>
              <a:rPr lang="en-CA" sz="1600" b="1" dirty="0">
                <a:solidFill>
                  <a:schemeClr val="accent1"/>
                </a:solidFill>
              </a:rPr>
              <a:t>are finding it challenging to secure IT staff with the correct </a:t>
            </a:r>
            <a:r>
              <a:rPr lang="en-CA" sz="1600" b="1" dirty="0" smtClean="0">
                <a:solidFill>
                  <a:schemeClr val="accent1"/>
                </a:solidFill>
              </a:rPr>
              <a:t>skills.</a:t>
            </a:r>
            <a:endParaRPr lang="en-CA" sz="1600" b="1" dirty="0">
              <a:solidFill>
                <a:schemeClr val="accent1"/>
              </a:solidFill>
            </a:endParaRPr>
          </a:p>
        </p:txBody>
      </p:sp>
      <p:sp>
        <p:nvSpPr>
          <p:cNvPr id="33" name="Oval 32"/>
          <p:cNvSpPr>
            <a:spLocks noChangeAspect="1"/>
          </p:cNvSpPr>
          <p:nvPr/>
        </p:nvSpPr>
        <p:spPr>
          <a:xfrm>
            <a:off x="4390040" y="4568381"/>
            <a:ext cx="1512000" cy="1504732"/>
          </a:xfrm>
          <a:prstGeom prst="ellipse">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3200" b="1" dirty="0">
                <a:solidFill>
                  <a:srgbClr val="FFFFFF"/>
                </a:solidFill>
              </a:rPr>
              <a:t>77%</a:t>
            </a:r>
          </a:p>
        </p:txBody>
      </p:sp>
      <p:sp>
        <p:nvSpPr>
          <p:cNvPr id="36" name="TextBox 35"/>
          <p:cNvSpPr txBox="1"/>
          <p:nvPr/>
        </p:nvSpPr>
        <p:spPr>
          <a:xfrm>
            <a:off x="6549841" y="5585556"/>
            <a:ext cx="2476163" cy="246221"/>
          </a:xfrm>
          <a:prstGeom prst="rect">
            <a:avLst/>
          </a:prstGeom>
          <a:noFill/>
        </p:spPr>
        <p:txBody>
          <a:bodyPr wrap="square" rtlCol="0">
            <a:spAutoFit/>
          </a:bodyPr>
          <a:lstStyle/>
          <a:p>
            <a:r>
              <a:rPr lang="en-CA" sz="1000" dirty="0" smtClean="0">
                <a:solidFill>
                  <a:srgbClr val="333333"/>
                </a:solidFill>
              </a:rPr>
              <a:t>Source: Robert Half Technology</a:t>
            </a:r>
            <a:endParaRPr lang="en-CA" sz="1000" dirty="0">
              <a:solidFill>
                <a:srgbClr val="333333"/>
              </a:solidFill>
            </a:endParaRPr>
          </a:p>
        </p:txBody>
      </p:sp>
    </p:spTree>
    <p:extLst>
      <p:ext uri="{BB962C8B-B14F-4D97-AF65-F5344CB8AC3E}">
        <p14:creationId xmlns:p14="http://schemas.microsoft.com/office/powerpoint/2010/main" val="3366717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256397" y="5021276"/>
            <a:ext cx="8615088" cy="1277421"/>
            <a:chOff x="256397" y="4995878"/>
            <a:chExt cx="8615088" cy="1277421"/>
          </a:xfrm>
        </p:grpSpPr>
        <p:sp>
          <p:nvSpPr>
            <p:cNvPr id="50" name="Rectangle 18"/>
            <p:cNvSpPr/>
            <p:nvPr/>
          </p:nvSpPr>
          <p:spPr>
            <a:xfrm>
              <a:off x="5200983" y="5145337"/>
              <a:ext cx="3670502" cy="103129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288000" rtlCol="0" anchor="ctr" anchorCtr="0"/>
            <a:lstStyle/>
            <a:p>
              <a:pPr marL="712788" fontAlgn="base">
                <a:spcBef>
                  <a:spcPct val="0"/>
                </a:spcBef>
                <a:spcAft>
                  <a:spcPct val="0"/>
                </a:spcAft>
              </a:pPr>
              <a:r>
                <a:rPr lang="en-CA" sz="1400" dirty="0" smtClean="0">
                  <a:solidFill>
                    <a:srgbClr val="333333"/>
                  </a:solidFill>
                </a:rPr>
                <a:t>of the IT employees leaving an organization cited the need for more challenging work as one of the primary reasons.</a:t>
              </a:r>
            </a:p>
          </p:txBody>
        </p:sp>
        <p:sp>
          <p:nvSpPr>
            <p:cNvPr id="51" name="Pentagon 23"/>
            <p:cNvSpPr>
              <a:spLocks noChangeAspect="1"/>
            </p:cNvSpPr>
            <p:nvPr/>
          </p:nvSpPr>
          <p:spPr>
            <a:xfrm>
              <a:off x="4645081" y="5019831"/>
              <a:ext cx="1254285" cy="125346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2300" b="1" dirty="0" smtClean="0">
                  <a:solidFill>
                    <a:srgbClr val="FFFFFF"/>
                  </a:solidFill>
                </a:rPr>
                <a:t>48%</a:t>
              </a:r>
              <a:endParaRPr lang="en-CA" sz="2300" b="1" dirty="0">
                <a:solidFill>
                  <a:srgbClr val="FFFFFF"/>
                </a:solidFill>
              </a:endParaRPr>
            </a:p>
          </p:txBody>
        </p:sp>
        <p:sp>
          <p:nvSpPr>
            <p:cNvPr id="52" name="TextBox 24"/>
            <p:cNvSpPr txBox="1"/>
            <p:nvPr/>
          </p:nvSpPr>
          <p:spPr>
            <a:xfrm>
              <a:off x="5894773" y="5944770"/>
              <a:ext cx="2374574" cy="212973"/>
            </a:xfrm>
            <a:prstGeom prst="rect">
              <a:avLst/>
            </a:prstGeom>
            <a:noFill/>
          </p:spPr>
          <p:txBody>
            <a:bodyPr wrap="square" rtlCol="0">
              <a:spAutoFit/>
            </a:bodyPr>
            <a:lstStyle/>
            <a:p>
              <a:r>
                <a:rPr lang="en-CA" sz="1000" dirty="0" smtClean="0">
                  <a:solidFill>
                    <a:srgbClr val="333333"/>
                  </a:solidFill>
                </a:rPr>
                <a:t>Source: Robert Half Technology</a:t>
              </a:r>
              <a:endParaRPr lang="en-CA" sz="1000" dirty="0">
                <a:solidFill>
                  <a:srgbClr val="333333"/>
                </a:solidFill>
              </a:endParaRPr>
            </a:p>
          </p:txBody>
        </p:sp>
        <p:sp>
          <p:nvSpPr>
            <p:cNvPr id="35" name="Rectangle 34"/>
            <p:cNvSpPr/>
            <p:nvPr/>
          </p:nvSpPr>
          <p:spPr>
            <a:xfrm>
              <a:off x="822796" y="5106963"/>
              <a:ext cx="3669536" cy="103129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288000" rtlCol="0" anchor="ctr" anchorCtr="0"/>
            <a:lstStyle/>
            <a:p>
              <a:pPr marL="712788" fontAlgn="base">
                <a:spcBef>
                  <a:spcPct val="0"/>
                </a:spcBef>
                <a:spcAft>
                  <a:spcPct val="0"/>
                </a:spcAft>
                <a:tabLst>
                  <a:tab pos="712788" algn="l"/>
                </a:tabLst>
              </a:pPr>
              <a:r>
                <a:rPr lang="en-CA" sz="1400" dirty="0" smtClean="0">
                  <a:solidFill>
                    <a:srgbClr val="333333"/>
                  </a:solidFill>
                </a:rPr>
                <a:t>is the unemployment rate for technology workers in the United States for Q1 2014. </a:t>
              </a:r>
            </a:p>
          </p:txBody>
        </p:sp>
        <p:sp>
          <p:nvSpPr>
            <p:cNvPr id="36" name="Oval 35"/>
            <p:cNvSpPr>
              <a:spLocks noChangeAspect="1"/>
            </p:cNvSpPr>
            <p:nvPr/>
          </p:nvSpPr>
          <p:spPr>
            <a:xfrm>
              <a:off x="256397" y="4995878"/>
              <a:ext cx="1241606" cy="125346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2300" b="1" dirty="0" smtClean="0">
                  <a:solidFill>
                    <a:srgbClr val="FFFFFF"/>
                  </a:solidFill>
                </a:rPr>
                <a:t>2.7%</a:t>
              </a:r>
              <a:endParaRPr lang="en-CA" sz="2300" b="1" dirty="0">
                <a:solidFill>
                  <a:srgbClr val="FFFFFF"/>
                </a:solidFill>
              </a:endParaRPr>
            </a:p>
          </p:txBody>
        </p:sp>
        <p:sp>
          <p:nvSpPr>
            <p:cNvPr id="39" name="TextBox 38"/>
            <p:cNvSpPr txBox="1"/>
            <p:nvPr/>
          </p:nvSpPr>
          <p:spPr>
            <a:xfrm>
              <a:off x="1414196" y="5924503"/>
              <a:ext cx="2480216" cy="212973"/>
            </a:xfrm>
            <a:prstGeom prst="rect">
              <a:avLst/>
            </a:prstGeom>
            <a:noFill/>
          </p:spPr>
          <p:txBody>
            <a:bodyPr wrap="square" rtlCol="0">
              <a:spAutoFit/>
            </a:bodyPr>
            <a:lstStyle/>
            <a:p>
              <a:r>
                <a:rPr lang="en-CA" sz="1000" dirty="0" smtClean="0">
                  <a:solidFill>
                    <a:srgbClr val="333333"/>
                  </a:solidFill>
                </a:rPr>
                <a:t>Source: Bureau of Labor Statistics</a:t>
              </a:r>
              <a:endParaRPr lang="en-CA" sz="1000" dirty="0">
                <a:solidFill>
                  <a:srgbClr val="333333"/>
                </a:solidFill>
              </a:endParaRPr>
            </a:p>
          </p:txBody>
        </p:sp>
      </p:grpSp>
      <p:grpSp>
        <p:nvGrpSpPr>
          <p:cNvPr id="4" name="Group 3"/>
          <p:cNvGrpSpPr/>
          <p:nvPr/>
        </p:nvGrpSpPr>
        <p:grpSpPr>
          <a:xfrm>
            <a:off x="251983" y="2155143"/>
            <a:ext cx="8615086" cy="1270902"/>
            <a:chOff x="256398" y="1894840"/>
            <a:chExt cx="8615086" cy="1270902"/>
          </a:xfrm>
        </p:grpSpPr>
        <p:sp>
          <p:nvSpPr>
            <p:cNvPr id="20" name="Rectangle 19"/>
            <p:cNvSpPr/>
            <p:nvPr/>
          </p:nvSpPr>
          <p:spPr>
            <a:xfrm>
              <a:off x="5200983" y="1971350"/>
              <a:ext cx="3670501" cy="103129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288000" rtlCol="0" anchor="ctr" anchorCtr="0"/>
            <a:lstStyle/>
            <a:p>
              <a:pPr marL="712788" fontAlgn="base">
                <a:spcBef>
                  <a:spcPct val="0"/>
                </a:spcBef>
                <a:spcAft>
                  <a:spcPct val="0"/>
                </a:spcAft>
                <a:tabLst>
                  <a:tab pos="712788" algn="l"/>
                </a:tabLst>
              </a:pPr>
              <a:r>
                <a:rPr lang="en-CA" sz="1400" dirty="0">
                  <a:solidFill>
                    <a:srgbClr val="333333"/>
                  </a:solidFill>
                </a:rPr>
                <a:t>t</a:t>
              </a:r>
              <a:r>
                <a:rPr lang="en-CA" sz="1400" dirty="0" smtClean="0">
                  <a:solidFill>
                    <a:srgbClr val="333333"/>
                  </a:solidFill>
                </a:rPr>
                <a:t>o fill a vacant position in the IT department.</a:t>
              </a:r>
              <a:endParaRPr lang="en-CA" sz="1400" dirty="0">
                <a:solidFill>
                  <a:srgbClr val="333333"/>
                </a:solidFill>
              </a:endParaRPr>
            </a:p>
          </p:txBody>
        </p:sp>
        <p:sp>
          <p:nvSpPr>
            <p:cNvPr id="23" name="Oval 22"/>
            <p:cNvSpPr>
              <a:spLocks noChangeAspect="1"/>
            </p:cNvSpPr>
            <p:nvPr/>
          </p:nvSpPr>
          <p:spPr>
            <a:xfrm>
              <a:off x="4644903" y="1894840"/>
              <a:ext cx="1254285" cy="125346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2400" b="1" dirty="0" smtClean="0">
                  <a:solidFill>
                    <a:srgbClr val="FFFFFF"/>
                  </a:solidFill>
                </a:rPr>
                <a:t>51</a:t>
              </a:r>
              <a:r>
                <a:rPr lang="en-CA" sz="2000" b="1" dirty="0" smtClean="0">
                  <a:solidFill>
                    <a:srgbClr val="FFFFFF"/>
                  </a:solidFill>
                </a:rPr>
                <a:t> </a:t>
              </a:r>
            </a:p>
            <a:p>
              <a:pPr algn="ctr" fontAlgn="base">
                <a:spcBef>
                  <a:spcPct val="0"/>
                </a:spcBef>
                <a:spcAft>
                  <a:spcPct val="0"/>
                </a:spcAft>
              </a:pPr>
              <a:r>
                <a:rPr lang="en-CA" sz="1400" b="1" dirty="0" smtClean="0">
                  <a:solidFill>
                    <a:srgbClr val="FFFFFF"/>
                  </a:solidFill>
                </a:rPr>
                <a:t>DAYS</a:t>
              </a:r>
              <a:endParaRPr lang="en-CA" sz="1400" b="1" dirty="0">
                <a:solidFill>
                  <a:srgbClr val="FFFFFF"/>
                </a:solidFill>
              </a:endParaRPr>
            </a:p>
          </p:txBody>
        </p:sp>
        <p:sp>
          <p:nvSpPr>
            <p:cNvPr id="28" name="TextBox 27"/>
            <p:cNvSpPr txBox="1"/>
            <p:nvPr/>
          </p:nvSpPr>
          <p:spPr>
            <a:xfrm>
              <a:off x="5804836" y="2789675"/>
              <a:ext cx="2553873" cy="246221"/>
            </a:xfrm>
            <a:prstGeom prst="rect">
              <a:avLst/>
            </a:prstGeom>
            <a:noFill/>
          </p:spPr>
          <p:txBody>
            <a:bodyPr wrap="square" rtlCol="0">
              <a:spAutoFit/>
            </a:bodyPr>
            <a:lstStyle/>
            <a:p>
              <a:r>
                <a:rPr lang="en-CA" sz="1000" dirty="0" smtClean="0">
                  <a:solidFill>
                    <a:srgbClr val="333333"/>
                  </a:solidFill>
                </a:rPr>
                <a:t>Source: Allied Workforce Mobility Survey</a:t>
              </a:r>
              <a:endParaRPr lang="en-CA" sz="1000" dirty="0">
                <a:solidFill>
                  <a:srgbClr val="333333"/>
                </a:solidFill>
              </a:endParaRPr>
            </a:p>
          </p:txBody>
        </p:sp>
        <p:sp>
          <p:nvSpPr>
            <p:cNvPr id="43" name="Rectangle 10"/>
            <p:cNvSpPr/>
            <p:nvPr/>
          </p:nvSpPr>
          <p:spPr>
            <a:xfrm>
              <a:off x="822796" y="2057867"/>
              <a:ext cx="3669536" cy="103129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288000" rtlCol="0" anchor="ctr" anchorCtr="0"/>
            <a:lstStyle/>
            <a:p>
              <a:pPr marL="712788" fontAlgn="base">
                <a:spcBef>
                  <a:spcPct val="0"/>
                </a:spcBef>
                <a:spcAft>
                  <a:spcPct val="0"/>
                </a:spcAft>
                <a:tabLst>
                  <a:tab pos="542925" algn="l"/>
                </a:tabLst>
              </a:pPr>
              <a:r>
                <a:rPr lang="en-CA" sz="1400" dirty="0" smtClean="0">
                  <a:solidFill>
                    <a:srgbClr val="333333"/>
                  </a:solidFill>
                </a:rPr>
                <a:t>of the IT departments are currently actively looking for a new role.</a:t>
              </a:r>
            </a:p>
          </p:txBody>
        </p:sp>
        <p:sp>
          <p:nvSpPr>
            <p:cNvPr id="44" name="Pentagon 11"/>
            <p:cNvSpPr>
              <a:spLocks noChangeAspect="1"/>
            </p:cNvSpPr>
            <p:nvPr/>
          </p:nvSpPr>
          <p:spPr>
            <a:xfrm>
              <a:off x="256398" y="1912274"/>
              <a:ext cx="1241606" cy="125346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2300" b="1" dirty="0" smtClean="0">
                  <a:solidFill>
                    <a:srgbClr val="FFFFFF"/>
                  </a:solidFill>
                </a:rPr>
                <a:t>33%</a:t>
              </a:r>
              <a:endParaRPr lang="en-CA" sz="2300" b="1" dirty="0">
                <a:solidFill>
                  <a:srgbClr val="FFFFFF"/>
                </a:solidFill>
              </a:endParaRPr>
            </a:p>
          </p:txBody>
        </p:sp>
        <p:sp>
          <p:nvSpPr>
            <p:cNvPr id="45" name="TextBox 12"/>
            <p:cNvSpPr txBox="1"/>
            <p:nvPr/>
          </p:nvSpPr>
          <p:spPr>
            <a:xfrm>
              <a:off x="1360109" y="2864176"/>
              <a:ext cx="2735793" cy="212973"/>
            </a:xfrm>
            <a:prstGeom prst="rect">
              <a:avLst/>
            </a:prstGeom>
            <a:noFill/>
          </p:spPr>
          <p:txBody>
            <a:bodyPr wrap="square" rtlCol="0">
              <a:spAutoFit/>
            </a:bodyPr>
            <a:lstStyle/>
            <a:p>
              <a:r>
                <a:rPr lang="en-CA" sz="1000" dirty="0" smtClean="0">
                  <a:solidFill>
                    <a:srgbClr val="333333"/>
                  </a:solidFill>
                </a:rPr>
                <a:t>Source: Mortimer Spinks &amp; Computer Weekly</a:t>
              </a:r>
              <a:endParaRPr lang="en-CA" sz="1000" dirty="0">
                <a:solidFill>
                  <a:srgbClr val="333333"/>
                </a:solidFill>
              </a:endParaRPr>
            </a:p>
          </p:txBody>
        </p:sp>
      </p:grpSp>
      <p:grpSp>
        <p:nvGrpSpPr>
          <p:cNvPr id="6" name="Group 5"/>
          <p:cNvGrpSpPr/>
          <p:nvPr/>
        </p:nvGrpSpPr>
        <p:grpSpPr>
          <a:xfrm>
            <a:off x="256398" y="3580237"/>
            <a:ext cx="8655381" cy="1329684"/>
            <a:chOff x="256398" y="3454076"/>
            <a:chExt cx="8655381" cy="1329684"/>
          </a:xfrm>
        </p:grpSpPr>
        <p:sp>
          <p:nvSpPr>
            <p:cNvPr id="32" name="Rectangle 31"/>
            <p:cNvSpPr/>
            <p:nvPr/>
          </p:nvSpPr>
          <p:spPr>
            <a:xfrm>
              <a:off x="5241278" y="3658812"/>
              <a:ext cx="3670501" cy="103129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288000" rtlCol="0" anchor="ctr" anchorCtr="0"/>
            <a:lstStyle/>
            <a:p>
              <a:pPr marL="712788" fontAlgn="base">
                <a:spcBef>
                  <a:spcPct val="0"/>
                </a:spcBef>
                <a:spcAft>
                  <a:spcPct val="0"/>
                </a:spcAft>
              </a:pPr>
              <a:r>
                <a:rPr lang="en-CA" sz="1400" dirty="0" smtClean="0">
                  <a:solidFill>
                    <a:srgbClr val="333333"/>
                  </a:solidFill>
                </a:rPr>
                <a:t>is the average tenure of an IT employee.</a:t>
              </a:r>
            </a:p>
          </p:txBody>
        </p:sp>
        <p:sp>
          <p:nvSpPr>
            <p:cNvPr id="33" name="Oval 32"/>
            <p:cNvSpPr>
              <a:spLocks noChangeAspect="1"/>
            </p:cNvSpPr>
            <p:nvPr/>
          </p:nvSpPr>
          <p:spPr>
            <a:xfrm>
              <a:off x="4644902" y="3530292"/>
              <a:ext cx="1254285" cy="125346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2400" b="1" dirty="0" smtClean="0">
                  <a:solidFill>
                    <a:srgbClr val="FFFFFF"/>
                  </a:solidFill>
                </a:rPr>
                <a:t>9-18 </a:t>
              </a:r>
              <a:r>
                <a:rPr lang="en-CA" sz="1200" b="1" dirty="0" smtClean="0">
                  <a:solidFill>
                    <a:srgbClr val="FFFFFF"/>
                  </a:solidFill>
                </a:rPr>
                <a:t>MONTHS</a:t>
              </a:r>
              <a:endParaRPr lang="en-CA" sz="1200" b="1" dirty="0">
                <a:solidFill>
                  <a:srgbClr val="FFFFFF"/>
                </a:solidFill>
              </a:endParaRPr>
            </a:p>
          </p:txBody>
        </p:sp>
        <p:sp>
          <p:nvSpPr>
            <p:cNvPr id="34" name="TextBox 33"/>
            <p:cNvSpPr txBox="1"/>
            <p:nvPr/>
          </p:nvSpPr>
          <p:spPr>
            <a:xfrm>
              <a:off x="5844531" y="4459570"/>
              <a:ext cx="2374574" cy="212973"/>
            </a:xfrm>
            <a:prstGeom prst="rect">
              <a:avLst/>
            </a:prstGeom>
            <a:noFill/>
          </p:spPr>
          <p:txBody>
            <a:bodyPr wrap="square" rtlCol="0">
              <a:spAutoFit/>
            </a:bodyPr>
            <a:lstStyle/>
            <a:p>
              <a:r>
                <a:rPr lang="en-CA" sz="1000" dirty="0" smtClean="0">
                  <a:solidFill>
                    <a:srgbClr val="333333"/>
                  </a:solidFill>
                </a:rPr>
                <a:t>Source: Catapult Systems</a:t>
              </a:r>
              <a:endParaRPr lang="en-CA" sz="1000" dirty="0">
                <a:solidFill>
                  <a:srgbClr val="333333"/>
                </a:solidFill>
              </a:endParaRPr>
            </a:p>
          </p:txBody>
        </p:sp>
        <p:sp>
          <p:nvSpPr>
            <p:cNvPr id="54" name="Rectangle 34"/>
            <p:cNvSpPr/>
            <p:nvPr/>
          </p:nvSpPr>
          <p:spPr>
            <a:xfrm>
              <a:off x="822796" y="3658812"/>
              <a:ext cx="3669536" cy="103129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288000" rtlCol="0" anchor="ctr" anchorCtr="0"/>
            <a:lstStyle/>
            <a:p>
              <a:pPr marL="712788" fontAlgn="base">
                <a:spcBef>
                  <a:spcPct val="0"/>
                </a:spcBef>
                <a:spcAft>
                  <a:spcPct val="0"/>
                </a:spcAft>
              </a:pPr>
              <a:r>
                <a:rPr lang="en-CA" sz="1400" dirty="0" smtClean="0">
                  <a:solidFill>
                    <a:srgbClr val="333333"/>
                  </a:solidFill>
                </a:rPr>
                <a:t>of the IT employees leaving an organization cited a lack of advancement opportunity as one of the primary reasons.</a:t>
              </a:r>
            </a:p>
          </p:txBody>
        </p:sp>
        <p:sp>
          <p:nvSpPr>
            <p:cNvPr id="55" name="Pentagon 35"/>
            <p:cNvSpPr>
              <a:spLocks noChangeAspect="1"/>
            </p:cNvSpPr>
            <p:nvPr/>
          </p:nvSpPr>
          <p:spPr>
            <a:xfrm>
              <a:off x="256398" y="3454076"/>
              <a:ext cx="1241606" cy="125346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2300" b="1" dirty="0" smtClean="0">
                  <a:solidFill>
                    <a:srgbClr val="FFFFFF"/>
                  </a:solidFill>
                </a:rPr>
                <a:t>47%</a:t>
              </a:r>
              <a:endParaRPr lang="en-CA" sz="2300" b="1" dirty="0">
                <a:solidFill>
                  <a:srgbClr val="FFFFFF"/>
                </a:solidFill>
              </a:endParaRPr>
            </a:p>
          </p:txBody>
        </p:sp>
        <p:sp>
          <p:nvSpPr>
            <p:cNvPr id="56" name="TextBox 38"/>
            <p:cNvSpPr txBox="1"/>
            <p:nvPr/>
          </p:nvSpPr>
          <p:spPr>
            <a:xfrm>
              <a:off x="1384476" y="4467350"/>
              <a:ext cx="2735793" cy="212973"/>
            </a:xfrm>
            <a:prstGeom prst="rect">
              <a:avLst/>
            </a:prstGeom>
            <a:noFill/>
          </p:spPr>
          <p:txBody>
            <a:bodyPr wrap="square" rtlCol="0">
              <a:spAutoFit/>
            </a:bodyPr>
            <a:lstStyle/>
            <a:p>
              <a:r>
                <a:rPr lang="en-CA" sz="1000" dirty="0" smtClean="0">
                  <a:solidFill>
                    <a:srgbClr val="333333"/>
                  </a:solidFill>
                </a:rPr>
                <a:t>Source: Robert Half Technology</a:t>
              </a:r>
              <a:endParaRPr lang="en-CA" sz="1000" dirty="0">
                <a:solidFill>
                  <a:srgbClr val="333333"/>
                </a:solidFill>
              </a:endParaRPr>
            </a:p>
          </p:txBody>
        </p:sp>
      </p:grpSp>
      <p:sp>
        <p:nvSpPr>
          <p:cNvPr id="47" name="Rectangle 46"/>
          <p:cNvSpPr/>
          <p:nvPr/>
        </p:nvSpPr>
        <p:spPr>
          <a:xfrm>
            <a:off x="0" y="0"/>
            <a:ext cx="9136185" cy="11247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52000"/>
            <a:r>
              <a:rPr lang="en-CA" sz="2400" dirty="0"/>
              <a:t>Key IT employment trends make workforce planning increasingly important for maintaining IT service and </a:t>
            </a:r>
            <a:r>
              <a:rPr lang="en-CA" sz="2400" dirty="0" smtClean="0"/>
              <a:t>success</a:t>
            </a:r>
            <a:endParaRPr lang="en-CA" sz="2400" dirty="0"/>
          </a:p>
        </p:txBody>
      </p:sp>
      <p:sp>
        <p:nvSpPr>
          <p:cNvPr id="3" name="Rectangle 2"/>
          <p:cNvSpPr/>
          <p:nvPr/>
        </p:nvSpPr>
        <p:spPr>
          <a:xfrm>
            <a:off x="169332" y="1231210"/>
            <a:ext cx="8702151" cy="738664"/>
          </a:xfrm>
          <a:prstGeom prst="rect">
            <a:avLst/>
          </a:prstGeom>
        </p:spPr>
        <p:txBody>
          <a:bodyPr wrap="square">
            <a:spAutoFit/>
          </a:bodyPr>
          <a:lstStyle/>
          <a:p>
            <a:r>
              <a:rPr lang="en-CA" sz="1400" dirty="0" smtClean="0">
                <a:solidFill>
                  <a:srgbClr val="333333"/>
                </a:solidFill>
              </a:rPr>
              <a:t>A recent study by the </a:t>
            </a:r>
            <a:r>
              <a:rPr lang="en-CA" sz="1400" dirty="0" smtClean="0"/>
              <a:t>Institute </a:t>
            </a:r>
            <a:r>
              <a:rPr lang="en-CA" sz="1400" dirty="0"/>
              <a:t>for Corporate </a:t>
            </a:r>
            <a:r>
              <a:rPr lang="en-CA" sz="1400" dirty="0" smtClean="0"/>
              <a:t>Productivity found that “</a:t>
            </a:r>
            <a:r>
              <a:rPr lang="en-CA" sz="1400" b="1" dirty="0" smtClean="0">
                <a:solidFill>
                  <a:schemeClr val="accent2"/>
                </a:solidFill>
              </a:rPr>
              <a:t>High-performing </a:t>
            </a:r>
            <a:r>
              <a:rPr lang="en-CA" sz="1400" b="1" dirty="0">
                <a:solidFill>
                  <a:schemeClr val="accent2"/>
                </a:solidFill>
              </a:rPr>
              <a:t>companies are 2X more likely to do workforce planning—and are 5X more effective at workforce </a:t>
            </a:r>
            <a:r>
              <a:rPr lang="en-CA" sz="1400" b="1" dirty="0" smtClean="0">
                <a:solidFill>
                  <a:schemeClr val="accent2"/>
                </a:solidFill>
              </a:rPr>
              <a:t>planning.</a:t>
            </a:r>
            <a:r>
              <a:rPr lang="en-CA" sz="1400" dirty="0" smtClean="0">
                <a:solidFill>
                  <a:schemeClr val="accent2"/>
                </a:solidFill>
              </a:rPr>
              <a:t>”</a:t>
            </a:r>
            <a:r>
              <a:rPr lang="en-CA" sz="1400" baseline="30000" dirty="0" smtClean="0">
                <a:solidFill>
                  <a:srgbClr val="333333"/>
                </a:solidFill>
              </a:rPr>
              <a:t>1</a:t>
            </a:r>
            <a:r>
              <a:rPr lang="en-CA" sz="1400" dirty="0" smtClean="0">
                <a:solidFill>
                  <a:srgbClr val="333333"/>
                </a:solidFill>
              </a:rPr>
              <a:t> By leveraging a workforce plan, high performing organizations are able to mitigate the following risks:</a:t>
            </a:r>
            <a:endParaRPr lang="en-CA" sz="1400" dirty="0"/>
          </a:p>
        </p:txBody>
      </p:sp>
      <p:sp>
        <p:nvSpPr>
          <p:cNvPr id="7" name="Rectangle 6"/>
          <p:cNvSpPr/>
          <p:nvPr/>
        </p:nvSpPr>
        <p:spPr>
          <a:xfrm>
            <a:off x="5844531" y="6274744"/>
            <a:ext cx="3135224" cy="246221"/>
          </a:xfrm>
          <a:prstGeom prst="rect">
            <a:avLst/>
          </a:prstGeom>
        </p:spPr>
        <p:txBody>
          <a:bodyPr wrap="square">
            <a:spAutoFit/>
          </a:bodyPr>
          <a:lstStyle/>
          <a:p>
            <a:r>
              <a:rPr lang="en-CA" sz="1000" baseline="30000" dirty="0" smtClean="0"/>
              <a:t>1 </a:t>
            </a:r>
            <a:r>
              <a:rPr lang="en-CA" sz="1000" dirty="0" smtClean="0">
                <a:hlinkClick r:id="rId3"/>
              </a:rPr>
              <a:t>The State of Workforce Planning 2013 infographic</a:t>
            </a:r>
            <a:endParaRPr lang="en-CA" sz="1000" dirty="0"/>
          </a:p>
        </p:txBody>
      </p:sp>
    </p:spTree>
    <p:extLst>
      <p:ext uri="{BB962C8B-B14F-4D97-AF65-F5344CB8AC3E}">
        <p14:creationId xmlns:p14="http://schemas.microsoft.com/office/powerpoint/2010/main" val="2263701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0" y="1124745"/>
            <a:ext cx="3205868" cy="5403646"/>
          </a:xfrm>
          <a:prstGeom prst="rect">
            <a:avLst/>
          </a:prstGeom>
          <a:solidFill>
            <a:schemeClr val="bg2">
              <a:lumMod val="85000"/>
            </a:schemeClr>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36" name="Straight Connector 2"/>
          <p:cNvCxnSpPr/>
          <p:nvPr/>
        </p:nvCxnSpPr>
        <p:spPr>
          <a:xfrm flipH="1">
            <a:off x="3657298" y="2550422"/>
            <a:ext cx="5220000" cy="0"/>
          </a:xfrm>
          <a:prstGeom prst="line">
            <a:avLst/>
          </a:prstGeom>
          <a:ln w="25400">
            <a:solidFill>
              <a:schemeClr val="bg1">
                <a:lumMod val="9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9" name="Straight Connector 2"/>
          <p:cNvCxnSpPr/>
          <p:nvPr/>
        </p:nvCxnSpPr>
        <p:spPr>
          <a:xfrm flipH="1">
            <a:off x="3657298" y="3534841"/>
            <a:ext cx="5220000" cy="0"/>
          </a:xfrm>
          <a:prstGeom prst="line">
            <a:avLst/>
          </a:prstGeom>
          <a:ln w="25400">
            <a:solidFill>
              <a:schemeClr val="bg1">
                <a:lumMod val="9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0" name="Straight Connector 2"/>
          <p:cNvCxnSpPr/>
          <p:nvPr/>
        </p:nvCxnSpPr>
        <p:spPr>
          <a:xfrm flipH="1">
            <a:off x="3657298" y="4416311"/>
            <a:ext cx="5220000" cy="0"/>
          </a:xfrm>
          <a:prstGeom prst="line">
            <a:avLst/>
          </a:prstGeom>
          <a:ln w="25400">
            <a:solidFill>
              <a:schemeClr val="bg1">
                <a:lumMod val="9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1" name="Straight Connector 2"/>
          <p:cNvCxnSpPr/>
          <p:nvPr/>
        </p:nvCxnSpPr>
        <p:spPr>
          <a:xfrm flipH="1">
            <a:off x="3657298" y="5455435"/>
            <a:ext cx="5220000" cy="0"/>
          </a:xfrm>
          <a:prstGeom prst="line">
            <a:avLst/>
          </a:prstGeom>
          <a:ln w="25400">
            <a:solidFill>
              <a:schemeClr val="bg1">
                <a:lumMod val="9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2" name="Rectangle 22"/>
          <p:cNvSpPr/>
          <p:nvPr/>
        </p:nvSpPr>
        <p:spPr>
          <a:xfrm>
            <a:off x="3657298" y="1635509"/>
            <a:ext cx="5220000" cy="900000"/>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tx1"/>
                </a:solidFill>
              </a:rPr>
              <a:t>Effective workforce planning ensures that you have collected the information required to build the case for staff growth in your annual budget. </a:t>
            </a:r>
            <a:r>
              <a:rPr lang="en-CA" sz="1200" dirty="0" smtClean="0">
                <a:solidFill>
                  <a:schemeClr val="tx1"/>
                </a:solidFill>
              </a:rPr>
              <a:t>By knowing the skill development needs of your current talent, you can also more effectively estimate your training needs. </a:t>
            </a:r>
            <a:endParaRPr lang="en-CA" sz="1200" dirty="0">
              <a:solidFill>
                <a:schemeClr val="tx1"/>
              </a:solidFill>
            </a:endParaRPr>
          </a:p>
        </p:txBody>
      </p:sp>
      <p:sp>
        <p:nvSpPr>
          <p:cNvPr id="43" name="Chevron 42"/>
          <p:cNvSpPr/>
          <p:nvPr/>
        </p:nvSpPr>
        <p:spPr>
          <a:xfrm>
            <a:off x="3289564" y="1829459"/>
            <a:ext cx="274320" cy="522970"/>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nvGrpSpPr>
          <p:cNvPr id="44" name="Group 43"/>
          <p:cNvGrpSpPr/>
          <p:nvPr/>
        </p:nvGrpSpPr>
        <p:grpSpPr>
          <a:xfrm>
            <a:off x="169251" y="1694944"/>
            <a:ext cx="2892925" cy="792000"/>
            <a:chOff x="316068" y="1693532"/>
            <a:chExt cx="2673522" cy="792000"/>
          </a:xfrm>
        </p:grpSpPr>
        <p:sp>
          <p:nvSpPr>
            <p:cNvPr id="45" name="Rectangle 23"/>
            <p:cNvSpPr/>
            <p:nvPr/>
          </p:nvSpPr>
          <p:spPr>
            <a:xfrm>
              <a:off x="316068" y="1693532"/>
              <a:ext cx="2673522" cy="792000"/>
            </a:xfrm>
            <a:prstGeom prst="rect">
              <a:avLst/>
            </a:prstGeom>
            <a:solidFill>
              <a:schemeClr val="accent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2913"/>
              <a:r>
                <a:rPr lang="en-CA" sz="1400" b="1" dirty="0" smtClean="0">
                  <a:solidFill>
                    <a:srgbClr val="FFFFFF"/>
                  </a:solidFill>
                </a:rPr>
                <a:t>Improve Budgeting Decisions</a:t>
              </a:r>
              <a:endParaRPr lang="en-CA" sz="1400" b="1" dirty="0">
                <a:solidFill>
                  <a:srgbClr val="FFFFFF"/>
                </a:solidFill>
              </a:endParaRPr>
            </a:p>
          </p:txBody>
        </p:sp>
        <p:sp>
          <p:nvSpPr>
            <p:cNvPr id="46" name="Oval 45"/>
            <p:cNvSpPr>
              <a:spLocks noChangeAspect="1"/>
            </p:cNvSpPr>
            <p:nvPr/>
          </p:nvSpPr>
          <p:spPr>
            <a:xfrm>
              <a:off x="412333" y="1892197"/>
              <a:ext cx="360000" cy="364929"/>
            </a:xfrm>
            <a:prstGeom prst="ellipse">
              <a:avLst/>
            </a:prstGeom>
            <a:solidFill>
              <a:schemeClr val="accent2"/>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fontAlgn="base">
                <a:spcBef>
                  <a:spcPct val="0"/>
                </a:spcBef>
                <a:spcAft>
                  <a:spcPct val="0"/>
                </a:spcAft>
              </a:pPr>
              <a:r>
                <a:rPr lang="en-CA" sz="2400" b="1" dirty="0">
                  <a:solidFill>
                    <a:srgbClr val="FFFFFF"/>
                  </a:solidFill>
                </a:rPr>
                <a:t>1</a:t>
              </a:r>
            </a:p>
          </p:txBody>
        </p:sp>
      </p:grpSp>
      <p:sp>
        <p:nvSpPr>
          <p:cNvPr id="47" name="Rectangle 22"/>
          <p:cNvSpPr/>
          <p:nvPr/>
        </p:nvSpPr>
        <p:spPr>
          <a:xfrm>
            <a:off x="3657298" y="5459349"/>
            <a:ext cx="5220000" cy="900000"/>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en-CA" sz="1200" b="1" dirty="0" smtClean="0">
                <a:solidFill>
                  <a:srgbClr val="333333"/>
                </a:solidFill>
              </a:rPr>
              <a:t>Ensure you are selecting the best candidate for the role by proactively seeking out talent. </a:t>
            </a:r>
            <a:r>
              <a:rPr lang="en-CA" sz="1200" dirty="0" smtClean="0">
                <a:solidFill>
                  <a:srgbClr val="333333"/>
                </a:solidFill>
              </a:rPr>
              <a:t>Reactive hiring due to necessity can result in a poor fit. A proactive strategy will ensure you have the appropriate lead time to attract and train talent.  </a:t>
            </a:r>
          </a:p>
        </p:txBody>
      </p:sp>
      <p:sp>
        <p:nvSpPr>
          <p:cNvPr id="48" name="Chevron 47"/>
          <p:cNvSpPr/>
          <p:nvPr/>
        </p:nvSpPr>
        <p:spPr>
          <a:xfrm>
            <a:off x="3289564" y="5647864"/>
            <a:ext cx="274320" cy="522970"/>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nvGrpSpPr>
          <p:cNvPr id="49" name="Group 48"/>
          <p:cNvGrpSpPr/>
          <p:nvPr/>
        </p:nvGrpSpPr>
        <p:grpSpPr>
          <a:xfrm>
            <a:off x="174112" y="5513349"/>
            <a:ext cx="2882408" cy="792000"/>
            <a:chOff x="316068" y="5482779"/>
            <a:chExt cx="2663803" cy="792000"/>
          </a:xfrm>
        </p:grpSpPr>
        <p:sp>
          <p:nvSpPr>
            <p:cNvPr id="50" name="Rectangle 23"/>
            <p:cNvSpPr/>
            <p:nvPr/>
          </p:nvSpPr>
          <p:spPr>
            <a:xfrm>
              <a:off x="316068" y="5482779"/>
              <a:ext cx="2663803" cy="792000"/>
            </a:xfrm>
            <a:prstGeom prst="rect">
              <a:avLst/>
            </a:prstGeom>
            <a:solidFill>
              <a:schemeClr val="accent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2913"/>
              <a:r>
                <a:rPr lang="en-CA" sz="1400" b="1" dirty="0" smtClean="0">
                  <a:solidFill>
                    <a:srgbClr val="FFFFFF"/>
                  </a:solidFill>
                </a:rPr>
                <a:t>Increase Hiring Effectiveness</a:t>
              </a:r>
              <a:endParaRPr lang="en-CA" sz="1400" b="1" dirty="0">
                <a:solidFill>
                  <a:srgbClr val="FFFFFF"/>
                </a:solidFill>
              </a:endParaRPr>
            </a:p>
          </p:txBody>
        </p:sp>
        <p:sp>
          <p:nvSpPr>
            <p:cNvPr id="51" name="Oval 50"/>
            <p:cNvSpPr>
              <a:spLocks noChangeAspect="1"/>
            </p:cNvSpPr>
            <p:nvPr/>
          </p:nvSpPr>
          <p:spPr>
            <a:xfrm>
              <a:off x="412333" y="5720797"/>
              <a:ext cx="360000" cy="364929"/>
            </a:xfrm>
            <a:prstGeom prst="ellipse">
              <a:avLst/>
            </a:prstGeom>
            <a:solidFill>
              <a:schemeClr val="accent2"/>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fontAlgn="base">
                <a:spcBef>
                  <a:spcPct val="0"/>
                </a:spcBef>
                <a:spcAft>
                  <a:spcPct val="0"/>
                </a:spcAft>
              </a:pPr>
              <a:r>
                <a:rPr lang="en-CA" sz="2400" b="1" dirty="0" smtClean="0">
                  <a:solidFill>
                    <a:srgbClr val="FFFFFF"/>
                  </a:solidFill>
                </a:rPr>
                <a:t>5</a:t>
              </a:r>
              <a:endParaRPr lang="en-CA" sz="2400" b="1" dirty="0">
                <a:solidFill>
                  <a:srgbClr val="FFFFFF"/>
                </a:solidFill>
              </a:endParaRPr>
            </a:p>
          </p:txBody>
        </p:sp>
      </p:grpSp>
      <p:sp>
        <p:nvSpPr>
          <p:cNvPr id="52" name="Rectangle 22"/>
          <p:cNvSpPr/>
          <p:nvPr/>
        </p:nvSpPr>
        <p:spPr>
          <a:xfrm>
            <a:off x="3657298" y="4495394"/>
            <a:ext cx="5220000" cy="900000"/>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en-CA" sz="1200" b="1" dirty="0" smtClean="0">
                <a:solidFill>
                  <a:srgbClr val="333333"/>
                </a:solidFill>
              </a:rPr>
              <a:t>Improve engagement and retention by providing development and advancement opportunities to staff. </a:t>
            </a:r>
            <a:r>
              <a:rPr lang="en-CA" sz="1200" dirty="0" smtClean="0">
                <a:solidFill>
                  <a:srgbClr val="333333"/>
                </a:solidFill>
              </a:rPr>
              <a:t>Identify current talent gaps, and help staff create a training plan to improve their skills to prepare them for promotion. This can also help to lower turnover costs by increasing a current employee’s ability to be redeployed.</a:t>
            </a:r>
            <a:endParaRPr lang="en-CA" sz="1200" dirty="0">
              <a:solidFill>
                <a:srgbClr val="333333"/>
              </a:solidFill>
            </a:endParaRPr>
          </a:p>
        </p:txBody>
      </p:sp>
      <p:sp>
        <p:nvSpPr>
          <p:cNvPr id="53" name="Chevron 52"/>
          <p:cNvSpPr/>
          <p:nvPr/>
        </p:nvSpPr>
        <p:spPr>
          <a:xfrm>
            <a:off x="3289564" y="4683909"/>
            <a:ext cx="274320" cy="522970"/>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nvGrpSpPr>
          <p:cNvPr id="54" name="Group 53"/>
          <p:cNvGrpSpPr/>
          <p:nvPr/>
        </p:nvGrpSpPr>
        <p:grpSpPr>
          <a:xfrm>
            <a:off x="169252" y="4549394"/>
            <a:ext cx="2892926" cy="792000"/>
            <a:chOff x="316068" y="4518824"/>
            <a:chExt cx="2673523" cy="792000"/>
          </a:xfrm>
        </p:grpSpPr>
        <p:sp>
          <p:nvSpPr>
            <p:cNvPr id="63" name="Rectangle 23"/>
            <p:cNvSpPr/>
            <p:nvPr/>
          </p:nvSpPr>
          <p:spPr>
            <a:xfrm>
              <a:off x="316068" y="4518824"/>
              <a:ext cx="2673523" cy="792000"/>
            </a:xfrm>
            <a:prstGeom prst="rect">
              <a:avLst/>
            </a:prstGeom>
            <a:solidFill>
              <a:schemeClr val="accent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2913"/>
              <a:r>
                <a:rPr lang="en-CA" sz="1400" b="1" dirty="0" smtClean="0">
                  <a:solidFill>
                    <a:srgbClr val="FFFFFF"/>
                  </a:solidFill>
                </a:rPr>
                <a:t>Internal Positioning</a:t>
              </a:r>
              <a:endParaRPr lang="en-CA" sz="1400" b="1" dirty="0">
                <a:solidFill>
                  <a:srgbClr val="FFFFFF"/>
                </a:solidFill>
              </a:endParaRPr>
            </a:p>
          </p:txBody>
        </p:sp>
        <p:sp>
          <p:nvSpPr>
            <p:cNvPr id="64" name="Oval 63"/>
            <p:cNvSpPr>
              <a:spLocks noChangeAspect="1"/>
            </p:cNvSpPr>
            <p:nvPr/>
          </p:nvSpPr>
          <p:spPr>
            <a:xfrm>
              <a:off x="412333" y="4741263"/>
              <a:ext cx="360000" cy="364929"/>
            </a:xfrm>
            <a:prstGeom prst="ellipse">
              <a:avLst/>
            </a:prstGeom>
            <a:solidFill>
              <a:schemeClr val="accent2"/>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fontAlgn="base">
                <a:spcBef>
                  <a:spcPct val="0"/>
                </a:spcBef>
                <a:spcAft>
                  <a:spcPct val="0"/>
                </a:spcAft>
              </a:pPr>
              <a:r>
                <a:rPr lang="en-CA" sz="2400" b="1" dirty="0" smtClean="0">
                  <a:solidFill>
                    <a:srgbClr val="FFFFFF"/>
                  </a:solidFill>
                </a:rPr>
                <a:t>4</a:t>
              </a:r>
              <a:endParaRPr lang="en-CA" sz="2400" b="1" dirty="0">
                <a:solidFill>
                  <a:srgbClr val="FFFFFF"/>
                </a:solidFill>
              </a:endParaRPr>
            </a:p>
          </p:txBody>
        </p:sp>
      </p:grpSp>
      <p:sp>
        <p:nvSpPr>
          <p:cNvPr id="65" name="TextBox 64"/>
          <p:cNvSpPr txBox="1"/>
          <p:nvPr/>
        </p:nvSpPr>
        <p:spPr>
          <a:xfrm>
            <a:off x="241800" y="1235620"/>
            <a:ext cx="2048638" cy="369332"/>
          </a:xfrm>
          <a:prstGeom prst="rect">
            <a:avLst/>
          </a:prstGeom>
          <a:noFill/>
        </p:spPr>
        <p:txBody>
          <a:bodyPr wrap="none" rtlCol="0">
            <a:spAutoFit/>
          </a:bodyPr>
          <a:lstStyle/>
          <a:p>
            <a:r>
              <a:rPr lang="en-CA" b="1" dirty="0" smtClean="0"/>
              <a:t>TOP 5 BENEFITS</a:t>
            </a:r>
            <a:endParaRPr lang="en-CA" b="1" dirty="0"/>
          </a:p>
        </p:txBody>
      </p:sp>
      <p:pic>
        <p:nvPicPr>
          <p:cNvPr id="66" name="Picture 65"/>
          <p:cNvPicPr>
            <a:picLocks noChangeAspect="1"/>
          </p:cNvPicPr>
          <p:nvPr/>
        </p:nvPicPr>
        <p:blipFill>
          <a:blip r:embed="rId3" cstate="print">
            <a:biLevel thresh="25000"/>
            <a:extLst>
              <a:ext uri="{28A0092B-C50C-407E-A947-70E740481C1C}">
                <a14:useLocalDpi xmlns:a14="http://schemas.microsoft.com/office/drawing/2010/main" val="0"/>
              </a:ext>
            </a:extLst>
          </a:blip>
          <a:stretch>
            <a:fillRect/>
          </a:stretch>
        </p:blipFill>
        <p:spPr>
          <a:xfrm>
            <a:off x="2290438" y="1340275"/>
            <a:ext cx="278220" cy="151756"/>
          </a:xfrm>
          <a:prstGeom prst="rect">
            <a:avLst/>
          </a:prstGeom>
          <a:solidFill>
            <a:schemeClr val="bg2">
              <a:lumMod val="85000"/>
            </a:schemeClr>
          </a:solidFill>
        </p:spPr>
      </p:pic>
      <p:sp>
        <p:nvSpPr>
          <p:cNvPr id="67" name="Rectangle 22"/>
          <p:cNvSpPr/>
          <p:nvPr/>
        </p:nvSpPr>
        <p:spPr>
          <a:xfrm>
            <a:off x="3657298" y="2583116"/>
            <a:ext cx="5220000" cy="900000"/>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en-CA" sz="1200" b="1" dirty="0" smtClean="0">
                <a:solidFill>
                  <a:schemeClr val="tx1"/>
                </a:solidFill>
              </a:rPr>
              <a:t>Be able to identify the skills that will be needed in the future and create a targeted plan to meet those needs. </a:t>
            </a:r>
            <a:r>
              <a:rPr lang="en-CA" sz="1200" dirty="0" smtClean="0">
                <a:solidFill>
                  <a:schemeClr val="tx1"/>
                </a:solidFill>
              </a:rPr>
              <a:t>An </a:t>
            </a:r>
            <a:r>
              <a:rPr lang="en-CA" sz="1200" dirty="0" smtClean="0">
                <a:solidFill>
                  <a:srgbClr val="000000"/>
                </a:solidFill>
              </a:rPr>
              <a:t>effective workforce plan will limit delays by ensuring that you have the required talent based on your IT strategy. </a:t>
            </a:r>
            <a:endParaRPr lang="en-CA" sz="1200" dirty="0">
              <a:solidFill>
                <a:srgbClr val="000000"/>
              </a:solidFill>
            </a:endParaRPr>
          </a:p>
        </p:txBody>
      </p:sp>
      <p:sp>
        <p:nvSpPr>
          <p:cNvPr id="68" name="Chevron 67"/>
          <p:cNvSpPr/>
          <p:nvPr/>
        </p:nvSpPr>
        <p:spPr>
          <a:xfrm>
            <a:off x="3289564" y="2771631"/>
            <a:ext cx="274320" cy="522970"/>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nvGrpSpPr>
          <p:cNvPr id="69" name="Group 68"/>
          <p:cNvGrpSpPr/>
          <p:nvPr/>
        </p:nvGrpSpPr>
        <p:grpSpPr>
          <a:xfrm>
            <a:off x="174112" y="2637116"/>
            <a:ext cx="2882408" cy="792000"/>
            <a:chOff x="316068" y="2657486"/>
            <a:chExt cx="2663803" cy="792000"/>
          </a:xfrm>
        </p:grpSpPr>
        <p:sp>
          <p:nvSpPr>
            <p:cNvPr id="70" name="Rectangle 23"/>
            <p:cNvSpPr/>
            <p:nvPr/>
          </p:nvSpPr>
          <p:spPr>
            <a:xfrm>
              <a:off x="316068" y="2657486"/>
              <a:ext cx="2663803" cy="792000"/>
            </a:xfrm>
            <a:prstGeom prst="rect">
              <a:avLst/>
            </a:prstGeom>
            <a:solidFill>
              <a:schemeClr val="accent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2913"/>
              <a:r>
                <a:rPr lang="en-CA" sz="1400" b="1" dirty="0" smtClean="0">
                  <a:solidFill>
                    <a:srgbClr val="FFFFFF"/>
                  </a:solidFill>
                </a:rPr>
                <a:t>Limit Talent Gaps</a:t>
              </a:r>
              <a:endParaRPr lang="en-CA" sz="1400" b="1" dirty="0">
                <a:solidFill>
                  <a:srgbClr val="FFFFFF"/>
                </a:solidFill>
              </a:endParaRPr>
            </a:p>
          </p:txBody>
        </p:sp>
        <p:sp>
          <p:nvSpPr>
            <p:cNvPr id="71" name="Oval 70"/>
            <p:cNvSpPr>
              <a:spLocks noChangeAspect="1"/>
            </p:cNvSpPr>
            <p:nvPr/>
          </p:nvSpPr>
          <p:spPr>
            <a:xfrm>
              <a:off x="412333" y="2875686"/>
              <a:ext cx="360000" cy="364929"/>
            </a:xfrm>
            <a:prstGeom prst="ellipse">
              <a:avLst/>
            </a:prstGeom>
            <a:solidFill>
              <a:schemeClr val="accent2"/>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fontAlgn="base">
                <a:spcBef>
                  <a:spcPct val="0"/>
                </a:spcBef>
                <a:spcAft>
                  <a:spcPct val="0"/>
                </a:spcAft>
              </a:pPr>
              <a:r>
                <a:rPr lang="en-CA" sz="2400" b="1" dirty="0">
                  <a:solidFill>
                    <a:srgbClr val="FFFFFF"/>
                  </a:solidFill>
                </a:rPr>
                <a:t>2</a:t>
              </a:r>
            </a:p>
          </p:txBody>
        </p:sp>
      </p:grpSp>
      <p:sp>
        <p:nvSpPr>
          <p:cNvPr id="72" name="Rectangle 22"/>
          <p:cNvSpPr/>
          <p:nvPr/>
        </p:nvSpPr>
        <p:spPr>
          <a:xfrm>
            <a:off x="3657298" y="3531440"/>
            <a:ext cx="5220000" cy="900000"/>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en-CA" sz="1200" b="1" dirty="0" smtClean="0">
                <a:solidFill>
                  <a:srgbClr val="333333"/>
                </a:solidFill>
              </a:rPr>
              <a:t>Increase the number of projects delivered on time and on budget </a:t>
            </a:r>
            <a:r>
              <a:rPr lang="en-CA" sz="1200" dirty="0" smtClean="0">
                <a:solidFill>
                  <a:srgbClr val="333333"/>
                </a:solidFill>
              </a:rPr>
              <a:t>through effective IT planning, the appropriate allocation of resources, and by ensuring you have the best talent to complete the work. </a:t>
            </a:r>
            <a:endParaRPr lang="en-CA" sz="1200" dirty="0">
              <a:solidFill>
                <a:srgbClr val="333333"/>
              </a:solidFill>
            </a:endParaRPr>
          </a:p>
        </p:txBody>
      </p:sp>
      <p:sp>
        <p:nvSpPr>
          <p:cNvPr id="73" name="Chevron 72"/>
          <p:cNvSpPr/>
          <p:nvPr/>
        </p:nvSpPr>
        <p:spPr>
          <a:xfrm>
            <a:off x="3289564" y="3719955"/>
            <a:ext cx="274320" cy="522970"/>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nvGrpSpPr>
          <p:cNvPr id="80" name="Group 79"/>
          <p:cNvGrpSpPr/>
          <p:nvPr/>
        </p:nvGrpSpPr>
        <p:grpSpPr>
          <a:xfrm>
            <a:off x="174110" y="3592354"/>
            <a:ext cx="2882412" cy="778172"/>
            <a:chOff x="316068" y="3563269"/>
            <a:chExt cx="2663806" cy="778172"/>
          </a:xfrm>
        </p:grpSpPr>
        <p:sp>
          <p:nvSpPr>
            <p:cNvPr id="81" name="Rectangle 23"/>
            <p:cNvSpPr/>
            <p:nvPr/>
          </p:nvSpPr>
          <p:spPr>
            <a:xfrm>
              <a:off x="316068" y="3563269"/>
              <a:ext cx="2663806" cy="778172"/>
            </a:xfrm>
            <a:prstGeom prst="rect">
              <a:avLst/>
            </a:prstGeom>
            <a:solidFill>
              <a:schemeClr val="accent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2913"/>
              <a:r>
                <a:rPr lang="en-CA" sz="1400" b="1" dirty="0" smtClean="0">
                  <a:solidFill>
                    <a:srgbClr val="FFFFFF"/>
                  </a:solidFill>
                </a:rPr>
                <a:t>Improve Client Satisfaction</a:t>
              </a:r>
              <a:endParaRPr lang="en-CA" sz="1400" b="1" dirty="0">
                <a:solidFill>
                  <a:srgbClr val="FFFFFF"/>
                </a:solidFill>
              </a:endParaRPr>
            </a:p>
          </p:txBody>
        </p:sp>
        <p:sp>
          <p:nvSpPr>
            <p:cNvPr id="82" name="Oval 81"/>
            <p:cNvSpPr>
              <a:spLocks noChangeAspect="1"/>
            </p:cNvSpPr>
            <p:nvPr/>
          </p:nvSpPr>
          <p:spPr>
            <a:xfrm>
              <a:off x="412333" y="3785163"/>
              <a:ext cx="360000" cy="364929"/>
            </a:xfrm>
            <a:prstGeom prst="ellipse">
              <a:avLst/>
            </a:prstGeom>
            <a:solidFill>
              <a:schemeClr val="accent2"/>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fontAlgn="base">
                <a:spcBef>
                  <a:spcPct val="0"/>
                </a:spcBef>
                <a:spcAft>
                  <a:spcPct val="0"/>
                </a:spcAft>
              </a:pPr>
              <a:r>
                <a:rPr lang="en-CA" sz="2400" b="1" dirty="0">
                  <a:solidFill>
                    <a:srgbClr val="FFFFFF"/>
                  </a:solidFill>
                </a:rPr>
                <a:t>3</a:t>
              </a:r>
            </a:p>
          </p:txBody>
        </p:sp>
      </p:grpSp>
      <p:sp>
        <p:nvSpPr>
          <p:cNvPr id="37" name="Rectangle 36"/>
          <p:cNvSpPr/>
          <p:nvPr/>
        </p:nvSpPr>
        <p:spPr>
          <a:xfrm>
            <a:off x="0" y="0"/>
            <a:ext cx="9144000" cy="11247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2400" dirty="0">
              <a:latin typeface="+mj-lt"/>
            </a:endParaRPr>
          </a:p>
        </p:txBody>
      </p:sp>
      <p:sp>
        <p:nvSpPr>
          <p:cNvPr id="2" name="Title 1"/>
          <p:cNvSpPr>
            <a:spLocks noGrp="1"/>
          </p:cNvSpPr>
          <p:nvPr>
            <p:ph type="title"/>
          </p:nvPr>
        </p:nvSpPr>
        <p:spPr>
          <a:xfrm>
            <a:off x="259110" y="130324"/>
            <a:ext cx="8625780" cy="864096"/>
          </a:xfrm>
        </p:spPr>
        <p:txBody>
          <a:bodyPr/>
          <a:lstStyle/>
          <a:p>
            <a:r>
              <a:rPr lang="en-CA" dirty="0" smtClean="0">
                <a:solidFill>
                  <a:schemeClr val="bg1"/>
                </a:solidFill>
                <a:latin typeface="+mn-lt"/>
              </a:rPr>
              <a:t>Harness the benefits of SWP to save money, and enhance IT’s ability to deliver future needs</a:t>
            </a:r>
            <a:endParaRPr lang="en-CA" dirty="0">
              <a:solidFill>
                <a:schemeClr val="bg1"/>
              </a:solidFill>
              <a:latin typeface="+mn-lt"/>
            </a:endParaRPr>
          </a:p>
        </p:txBody>
      </p:sp>
    </p:spTree>
    <p:extLst>
      <p:ext uri="{BB962C8B-B14F-4D97-AF65-F5344CB8AC3E}">
        <p14:creationId xmlns:p14="http://schemas.microsoft.com/office/powerpoint/2010/main" val="2888577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51520" y="1344617"/>
            <a:ext cx="2673522" cy="792000"/>
            <a:chOff x="316068" y="1693532"/>
            <a:chExt cx="2673522" cy="792000"/>
          </a:xfrm>
        </p:grpSpPr>
        <p:sp>
          <p:nvSpPr>
            <p:cNvPr id="4" name="Rectangle 23"/>
            <p:cNvSpPr/>
            <p:nvPr/>
          </p:nvSpPr>
          <p:spPr>
            <a:xfrm>
              <a:off x="316068" y="1693532"/>
              <a:ext cx="2673522" cy="792000"/>
            </a:xfrm>
            <a:prstGeom prst="rect">
              <a:avLst/>
            </a:prstGeom>
            <a:solidFill>
              <a:schemeClr val="accent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4500">
                <a:tabLst>
                  <a:tab pos="444500" algn="l"/>
                </a:tabLst>
              </a:pPr>
              <a:r>
                <a:rPr lang="en-US" sz="1400" b="1" dirty="0"/>
                <a:t>Not meeting strategic business objectives.</a:t>
              </a:r>
            </a:p>
          </p:txBody>
        </p:sp>
        <p:sp>
          <p:nvSpPr>
            <p:cNvPr id="5" name="Oval 4"/>
            <p:cNvSpPr>
              <a:spLocks noChangeAspect="1"/>
            </p:cNvSpPr>
            <p:nvPr/>
          </p:nvSpPr>
          <p:spPr>
            <a:xfrm>
              <a:off x="412333" y="1907068"/>
              <a:ext cx="360000" cy="364929"/>
            </a:xfrm>
            <a:prstGeom prst="ellipse">
              <a:avLst/>
            </a:prstGeom>
            <a:solidFill>
              <a:schemeClr val="accent2"/>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fontAlgn="base">
                <a:spcBef>
                  <a:spcPct val="0"/>
                </a:spcBef>
                <a:spcAft>
                  <a:spcPct val="0"/>
                </a:spcAft>
              </a:pPr>
              <a:r>
                <a:rPr lang="en-CA" sz="2400" b="1" dirty="0">
                  <a:solidFill>
                    <a:srgbClr val="FFFFFF"/>
                  </a:solidFill>
                </a:rPr>
                <a:t>1</a:t>
              </a:r>
            </a:p>
          </p:txBody>
        </p:sp>
      </p:grpSp>
      <p:grpSp>
        <p:nvGrpSpPr>
          <p:cNvPr id="6" name="Group 5"/>
          <p:cNvGrpSpPr/>
          <p:nvPr/>
        </p:nvGrpSpPr>
        <p:grpSpPr>
          <a:xfrm>
            <a:off x="3227649" y="1344617"/>
            <a:ext cx="2673522" cy="792000"/>
            <a:chOff x="316068" y="1693532"/>
            <a:chExt cx="2673522" cy="792000"/>
          </a:xfrm>
        </p:grpSpPr>
        <p:sp>
          <p:nvSpPr>
            <p:cNvPr id="7" name="Rectangle 23"/>
            <p:cNvSpPr/>
            <p:nvPr/>
          </p:nvSpPr>
          <p:spPr>
            <a:xfrm>
              <a:off x="316068" y="1693532"/>
              <a:ext cx="2673522" cy="792000"/>
            </a:xfrm>
            <a:prstGeom prst="rect">
              <a:avLst/>
            </a:prstGeom>
            <a:solidFill>
              <a:schemeClr val="accent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4500"/>
              <a:r>
                <a:rPr lang="en-US" sz="1400" b="1" dirty="0"/>
                <a:t>High turnover in the first year.</a:t>
              </a:r>
            </a:p>
          </p:txBody>
        </p:sp>
        <p:sp>
          <p:nvSpPr>
            <p:cNvPr id="8" name="Oval 7"/>
            <p:cNvSpPr>
              <a:spLocks noChangeAspect="1"/>
            </p:cNvSpPr>
            <p:nvPr/>
          </p:nvSpPr>
          <p:spPr>
            <a:xfrm>
              <a:off x="412333" y="1907068"/>
              <a:ext cx="360000" cy="364929"/>
            </a:xfrm>
            <a:prstGeom prst="ellipse">
              <a:avLst/>
            </a:prstGeom>
            <a:solidFill>
              <a:schemeClr val="accent2"/>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fontAlgn="base">
                <a:spcBef>
                  <a:spcPct val="0"/>
                </a:spcBef>
                <a:spcAft>
                  <a:spcPct val="0"/>
                </a:spcAft>
              </a:pPr>
              <a:r>
                <a:rPr lang="en-CA" sz="2400" b="1" dirty="0">
                  <a:solidFill>
                    <a:srgbClr val="FFFFFF"/>
                  </a:solidFill>
                </a:rPr>
                <a:t>2</a:t>
              </a:r>
            </a:p>
          </p:txBody>
        </p:sp>
      </p:grpSp>
      <p:grpSp>
        <p:nvGrpSpPr>
          <p:cNvPr id="9" name="Group 8"/>
          <p:cNvGrpSpPr/>
          <p:nvPr/>
        </p:nvGrpSpPr>
        <p:grpSpPr>
          <a:xfrm>
            <a:off x="6203778" y="1344617"/>
            <a:ext cx="2673522" cy="792000"/>
            <a:chOff x="316068" y="1693532"/>
            <a:chExt cx="2673522" cy="792000"/>
          </a:xfrm>
        </p:grpSpPr>
        <p:sp>
          <p:nvSpPr>
            <p:cNvPr id="10" name="Rectangle 23"/>
            <p:cNvSpPr/>
            <p:nvPr/>
          </p:nvSpPr>
          <p:spPr>
            <a:xfrm>
              <a:off x="316068" y="1693532"/>
              <a:ext cx="2673522" cy="792000"/>
            </a:xfrm>
            <a:prstGeom prst="rect">
              <a:avLst/>
            </a:prstGeom>
            <a:solidFill>
              <a:schemeClr val="accent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2913"/>
              <a:r>
                <a:rPr lang="en-US" sz="1400" b="1" dirty="0"/>
                <a:t>Waste of </a:t>
              </a:r>
              <a:r>
                <a:rPr lang="en-US" sz="1400" b="1" dirty="0" smtClean="0"/>
                <a:t>IT’s time </a:t>
              </a:r>
              <a:r>
                <a:rPr lang="en-US" sz="1400" b="1" dirty="0"/>
                <a:t>with misaligned </a:t>
              </a:r>
              <a:r>
                <a:rPr lang="en-US" sz="1400" b="1" dirty="0" smtClean="0"/>
                <a:t>initiatives.</a:t>
              </a:r>
              <a:endParaRPr lang="en-CA" sz="1400" b="1" dirty="0">
                <a:solidFill>
                  <a:srgbClr val="FFFFFF"/>
                </a:solidFill>
              </a:endParaRPr>
            </a:p>
          </p:txBody>
        </p:sp>
        <p:sp>
          <p:nvSpPr>
            <p:cNvPr id="11" name="Oval 10"/>
            <p:cNvSpPr>
              <a:spLocks noChangeAspect="1"/>
            </p:cNvSpPr>
            <p:nvPr/>
          </p:nvSpPr>
          <p:spPr>
            <a:xfrm>
              <a:off x="412333" y="1907068"/>
              <a:ext cx="360000" cy="364929"/>
            </a:xfrm>
            <a:prstGeom prst="ellipse">
              <a:avLst/>
            </a:prstGeom>
            <a:solidFill>
              <a:schemeClr val="accent2"/>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fontAlgn="base">
                <a:spcBef>
                  <a:spcPct val="0"/>
                </a:spcBef>
                <a:spcAft>
                  <a:spcPct val="0"/>
                </a:spcAft>
              </a:pPr>
              <a:r>
                <a:rPr lang="en-CA" sz="2400" b="1" dirty="0">
                  <a:solidFill>
                    <a:srgbClr val="FFFFFF"/>
                  </a:solidFill>
                </a:rPr>
                <a:t>3</a:t>
              </a:r>
            </a:p>
          </p:txBody>
        </p:sp>
      </p:grpSp>
      <p:grpSp>
        <p:nvGrpSpPr>
          <p:cNvPr id="21" name="Group 20"/>
          <p:cNvGrpSpPr/>
          <p:nvPr/>
        </p:nvGrpSpPr>
        <p:grpSpPr>
          <a:xfrm>
            <a:off x="251520" y="3891301"/>
            <a:ext cx="2673522" cy="792000"/>
            <a:chOff x="316068" y="1693532"/>
            <a:chExt cx="2673522" cy="792000"/>
          </a:xfrm>
        </p:grpSpPr>
        <p:sp>
          <p:nvSpPr>
            <p:cNvPr id="22" name="Rectangle 23"/>
            <p:cNvSpPr/>
            <p:nvPr/>
          </p:nvSpPr>
          <p:spPr>
            <a:xfrm>
              <a:off x="316068" y="1693532"/>
              <a:ext cx="2673522" cy="792000"/>
            </a:xfrm>
            <a:prstGeom prst="rect">
              <a:avLst/>
            </a:prstGeom>
            <a:solidFill>
              <a:schemeClr val="accent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4500"/>
              <a:r>
                <a:rPr lang="en-US" sz="1400" b="1" dirty="0"/>
                <a:t>Missed opportunities.</a:t>
              </a:r>
            </a:p>
          </p:txBody>
        </p:sp>
        <p:sp>
          <p:nvSpPr>
            <p:cNvPr id="23" name="Oval 22"/>
            <p:cNvSpPr>
              <a:spLocks noChangeAspect="1"/>
            </p:cNvSpPr>
            <p:nvPr/>
          </p:nvSpPr>
          <p:spPr>
            <a:xfrm>
              <a:off x="412333" y="1907068"/>
              <a:ext cx="360000" cy="364929"/>
            </a:xfrm>
            <a:prstGeom prst="ellipse">
              <a:avLst/>
            </a:prstGeom>
            <a:solidFill>
              <a:schemeClr val="accent2"/>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fontAlgn="base">
                <a:spcBef>
                  <a:spcPct val="0"/>
                </a:spcBef>
                <a:spcAft>
                  <a:spcPct val="0"/>
                </a:spcAft>
              </a:pPr>
              <a:r>
                <a:rPr lang="en-CA" sz="2400" b="1" dirty="0">
                  <a:solidFill>
                    <a:srgbClr val="FFFFFF"/>
                  </a:solidFill>
                </a:rPr>
                <a:t>4</a:t>
              </a:r>
            </a:p>
          </p:txBody>
        </p:sp>
      </p:grpSp>
      <p:grpSp>
        <p:nvGrpSpPr>
          <p:cNvPr id="24" name="Group 23"/>
          <p:cNvGrpSpPr/>
          <p:nvPr/>
        </p:nvGrpSpPr>
        <p:grpSpPr>
          <a:xfrm>
            <a:off x="3227649" y="3891301"/>
            <a:ext cx="2673522" cy="792000"/>
            <a:chOff x="316068" y="1693532"/>
            <a:chExt cx="2673522" cy="792000"/>
          </a:xfrm>
        </p:grpSpPr>
        <p:sp>
          <p:nvSpPr>
            <p:cNvPr id="25" name="Rectangle 23"/>
            <p:cNvSpPr/>
            <p:nvPr/>
          </p:nvSpPr>
          <p:spPr>
            <a:xfrm>
              <a:off x="316068" y="1693532"/>
              <a:ext cx="2673522" cy="792000"/>
            </a:xfrm>
            <a:prstGeom prst="rect">
              <a:avLst/>
            </a:prstGeom>
            <a:solidFill>
              <a:schemeClr val="accent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2913"/>
              <a:r>
                <a:rPr lang="en-CA" sz="1400" b="1" dirty="0">
                  <a:solidFill>
                    <a:srgbClr val="FFFFFF"/>
                  </a:solidFill>
                </a:rPr>
                <a:t>Waste of the manager’s time with performance issues.</a:t>
              </a:r>
            </a:p>
          </p:txBody>
        </p:sp>
        <p:sp>
          <p:nvSpPr>
            <p:cNvPr id="26" name="Oval 25"/>
            <p:cNvSpPr>
              <a:spLocks noChangeAspect="1"/>
            </p:cNvSpPr>
            <p:nvPr/>
          </p:nvSpPr>
          <p:spPr>
            <a:xfrm>
              <a:off x="412333" y="1907068"/>
              <a:ext cx="360000" cy="364929"/>
            </a:xfrm>
            <a:prstGeom prst="ellipse">
              <a:avLst/>
            </a:prstGeom>
            <a:solidFill>
              <a:schemeClr val="accent2"/>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fontAlgn="base">
                <a:spcBef>
                  <a:spcPct val="0"/>
                </a:spcBef>
                <a:spcAft>
                  <a:spcPct val="0"/>
                </a:spcAft>
              </a:pPr>
              <a:r>
                <a:rPr lang="en-CA" sz="2400" b="1" dirty="0" smtClean="0">
                  <a:solidFill>
                    <a:srgbClr val="FFFFFF"/>
                  </a:solidFill>
                </a:rPr>
                <a:t>5</a:t>
              </a:r>
              <a:endParaRPr lang="en-CA" sz="2400" b="1" dirty="0">
                <a:solidFill>
                  <a:srgbClr val="FFFFFF"/>
                </a:solidFill>
              </a:endParaRPr>
            </a:p>
          </p:txBody>
        </p:sp>
      </p:grpSp>
      <p:grpSp>
        <p:nvGrpSpPr>
          <p:cNvPr id="27" name="Group 26"/>
          <p:cNvGrpSpPr/>
          <p:nvPr/>
        </p:nvGrpSpPr>
        <p:grpSpPr>
          <a:xfrm>
            <a:off x="6203778" y="3891301"/>
            <a:ext cx="2673522" cy="792000"/>
            <a:chOff x="316068" y="1693532"/>
            <a:chExt cx="2673522" cy="792000"/>
          </a:xfrm>
        </p:grpSpPr>
        <p:sp>
          <p:nvSpPr>
            <p:cNvPr id="28" name="Rectangle 23"/>
            <p:cNvSpPr/>
            <p:nvPr/>
          </p:nvSpPr>
          <p:spPr>
            <a:xfrm>
              <a:off x="316068" y="1693532"/>
              <a:ext cx="2673522" cy="792000"/>
            </a:xfrm>
            <a:prstGeom prst="rect">
              <a:avLst/>
            </a:prstGeom>
            <a:solidFill>
              <a:schemeClr val="accent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4500"/>
              <a:r>
                <a:rPr lang="en-US" sz="1400" b="1" dirty="0"/>
                <a:t>Waste of employees’ time.</a:t>
              </a:r>
            </a:p>
          </p:txBody>
        </p:sp>
        <p:sp>
          <p:nvSpPr>
            <p:cNvPr id="29" name="Oval 28"/>
            <p:cNvSpPr>
              <a:spLocks noChangeAspect="1"/>
            </p:cNvSpPr>
            <p:nvPr/>
          </p:nvSpPr>
          <p:spPr>
            <a:xfrm>
              <a:off x="412333" y="1907068"/>
              <a:ext cx="360000" cy="364929"/>
            </a:xfrm>
            <a:prstGeom prst="ellipse">
              <a:avLst/>
            </a:prstGeom>
            <a:solidFill>
              <a:schemeClr val="accent2"/>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fontAlgn="base">
                <a:spcBef>
                  <a:spcPct val="0"/>
                </a:spcBef>
                <a:spcAft>
                  <a:spcPct val="0"/>
                </a:spcAft>
              </a:pPr>
              <a:r>
                <a:rPr lang="en-CA" sz="2400" b="1" dirty="0">
                  <a:solidFill>
                    <a:srgbClr val="FFFFFF"/>
                  </a:solidFill>
                </a:rPr>
                <a:t>6</a:t>
              </a:r>
            </a:p>
          </p:txBody>
        </p:sp>
      </p:grpSp>
      <p:sp>
        <p:nvSpPr>
          <p:cNvPr id="30" name="TextBox 29"/>
          <p:cNvSpPr txBox="1"/>
          <p:nvPr/>
        </p:nvSpPr>
        <p:spPr>
          <a:xfrm>
            <a:off x="251520" y="2136617"/>
            <a:ext cx="2673522" cy="954107"/>
          </a:xfrm>
          <a:prstGeom prst="rect">
            <a:avLst/>
          </a:prstGeom>
          <a:solidFill>
            <a:schemeClr val="accent4">
              <a:lumMod val="20000"/>
              <a:lumOff val="80000"/>
              <a:alpha val="50000"/>
            </a:schemeClr>
          </a:solidFill>
        </p:spPr>
        <p:txBody>
          <a:bodyPr wrap="square" rtlCol="0" anchor="ctr">
            <a:spAutoFit/>
          </a:bodyPr>
          <a:lstStyle/>
          <a:p>
            <a:pPr algn="l"/>
            <a:r>
              <a:rPr lang="en-US" sz="1400" dirty="0" smtClean="0"/>
              <a:t>Not having the right people in strategic roles, or even worse, not knowing what those strategic roles are.</a:t>
            </a:r>
          </a:p>
        </p:txBody>
      </p:sp>
      <p:sp>
        <p:nvSpPr>
          <p:cNvPr id="31" name="TextBox 30"/>
          <p:cNvSpPr txBox="1"/>
          <p:nvPr/>
        </p:nvSpPr>
        <p:spPr>
          <a:xfrm>
            <a:off x="3227648" y="2136617"/>
            <a:ext cx="2673523" cy="954107"/>
          </a:xfrm>
          <a:prstGeom prst="rect">
            <a:avLst/>
          </a:prstGeom>
          <a:solidFill>
            <a:schemeClr val="accent4">
              <a:lumMod val="20000"/>
              <a:lumOff val="80000"/>
              <a:alpha val="50000"/>
            </a:schemeClr>
          </a:solidFill>
        </p:spPr>
        <p:txBody>
          <a:bodyPr wrap="square" rtlCol="0" anchor="ctr">
            <a:spAutoFit/>
          </a:bodyPr>
          <a:lstStyle/>
          <a:p>
            <a:pPr algn="l"/>
            <a:r>
              <a:rPr lang="en-US" sz="1400" dirty="0" smtClean="0"/>
              <a:t>Not hiring the right people with the proper skill and experience level, and who fit with the department culture.</a:t>
            </a:r>
          </a:p>
        </p:txBody>
      </p:sp>
      <p:sp>
        <p:nvSpPr>
          <p:cNvPr id="32" name="TextBox 31"/>
          <p:cNvSpPr txBox="1"/>
          <p:nvPr/>
        </p:nvSpPr>
        <p:spPr>
          <a:xfrm>
            <a:off x="6203777" y="2136617"/>
            <a:ext cx="2652699" cy="830997"/>
          </a:xfrm>
          <a:prstGeom prst="rect">
            <a:avLst/>
          </a:prstGeom>
          <a:solidFill>
            <a:schemeClr val="accent4">
              <a:lumMod val="20000"/>
              <a:lumOff val="80000"/>
              <a:alpha val="50000"/>
            </a:schemeClr>
          </a:solidFill>
        </p:spPr>
        <p:txBody>
          <a:bodyPr wrap="square" rtlCol="0" anchor="ctr">
            <a:noAutofit/>
          </a:bodyPr>
          <a:lstStyle/>
          <a:p>
            <a:pPr algn="l"/>
            <a:r>
              <a:rPr lang="en-US" sz="1400" dirty="0" smtClean="0"/>
              <a:t>Not knowing who to recruit, who to develop, or who to focus retention efforts on.</a:t>
            </a:r>
          </a:p>
        </p:txBody>
      </p:sp>
      <p:sp>
        <p:nvSpPr>
          <p:cNvPr id="33" name="Rectangle 32"/>
          <p:cNvSpPr/>
          <p:nvPr/>
        </p:nvSpPr>
        <p:spPr>
          <a:xfrm>
            <a:off x="251520" y="4677310"/>
            <a:ext cx="2673522" cy="1169551"/>
          </a:xfrm>
          <a:prstGeom prst="rect">
            <a:avLst/>
          </a:prstGeom>
        </p:spPr>
        <p:txBody>
          <a:bodyPr wrap="square">
            <a:spAutoFit/>
          </a:bodyPr>
          <a:lstStyle/>
          <a:p>
            <a:r>
              <a:rPr lang="en-US" sz="1400" dirty="0"/>
              <a:t>Not having the right people and therefore missing out on the opportunities that having a fully productive person would provide.</a:t>
            </a:r>
          </a:p>
        </p:txBody>
      </p:sp>
      <p:sp>
        <p:nvSpPr>
          <p:cNvPr id="34" name="Rectangle 33"/>
          <p:cNvSpPr/>
          <p:nvPr/>
        </p:nvSpPr>
        <p:spPr>
          <a:xfrm>
            <a:off x="3227648" y="4677310"/>
            <a:ext cx="2673523" cy="1169551"/>
          </a:xfrm>
          <a:prstGeom prst="rect">
            <a:avLst/>
          </a:prstGeom>
        </p:spPr>
        <p:txBody>
          <a:bodyPr wrap="square">
            <a:spAutoFit/>
          </a:bodyPr>
          <a:lstStyle/>
          <a:p>
            <a:r>
              <a:rPr lang="en-US" sz="1400" dirty="0"/>
              <a:t>Dealing with performance issues of an underperforming employee distracts the manager from more productive work. </a:t>
            </a:r>
          </a:p>
        </p:txBody>
      </p:sp>
      <p:sp>
        <p:nvSpPr>
          <p:cNvPr id="35" name="Rectangle 34"/>
          <p:cNvSpPr/>
          <p:nvPr/>
        </p:nvSpPr>
        <p:spPr>
          <a:xfrm>
            <a:off x="6203777" y="4677310"/>
            <a:ext cx="2673523" cy="1600438"/>
          </a:xfrm>
          <a:prstGeom prst="rect">
            <a:avLst/>
          </a:prstGeom>
        </p:spPr>
        <p:txBody>
          <a:bodyPr wrap="square">
            <a:spAutoFit/>
          </a:bodyPr>
          <a:lstStyle/>
          <a:p>
            <a:r>
              <a:rPr lang="en-US" sz="1400" dirty="0"/>
              <a:t>Employees having to assist </a:t>
            </a:r>
            <a:r>
              <a:rPr lang="en-US" sz="1400" dirty="0" smtClean="0"/>
              <a:t>others unnecessarily or </a:t>
            </a:r>
            <a:r>
              <a:rPr lang="en-US" sz="1400" dirty="0"/>
              <a:t>being distracted by someone who </a:t>
            </a:r>
            <a:r>
              <a:rPr lang="en-US" sz="1400" dirty="0" smtClean="0"/>
              <a:t>isn’t </a:t>
            </a:r>
            <a:r>
              <a:rPr lang="en-US" sz="1400" dirty="0"/>
              <a:t>a fit for the department. Productivity and engagement of top performers could be </a:t>
            </a:r>
            <a:r>
              <a:rPr lang="en-US" sz="1400" dirty="0" smtClean="0"/>
              <a:t>diminished </a:t>
            </a:r>
            <a:r>
              <a:rPr lang="en-US" sz="1400" dirty="0"/>
              <a:t>as a result.</a:t>
            </a:r>
          </a:p>
        </p:txBody>
      </p:sp>
      <p:sp>
        <p:nvSpPr>
          <p:cNvPr id="37" name="Rectangle 36"/>
          <p:cNvSpPr/>
          <p:nvPr/>
        </p:nvSpPr>
        <p:spPr>
          <a:xfrm>
            <a:off x="0" y="0"/>
            <a:ext cx="9144000" cy="11247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52000"/>
            <a:r>
              <a:rPr lang="en-US" sz="2400" dirty="0" smtClean="0"/>
              <a:t>A strategic workforce plan will </a:t>
            </a:r>
            <a:r>
              <a:rPr lang="en-US" sz="2400" dirty="0"/>
              <a:t>help to mitigate issues that invariably lead to higher </a:t>
            </a:r>
            <a:r>
              <a:rPr lang="en-US" sz="2400" dirty="0" smtClean="0"/>
              <a:t>costs, poor reputation, and turnover</a:t>
            </a:r>
            <a:endParaRPr lang="en-CA" sz="2400" dirty="0"/>
          </a:p>
        </p:txBody>
      </p:sp>
    </p:spTree>
    <p:extLst>
      <p:ext uri="{BB962C8B-B14F-4D97-AF65-F5344CB8AC3E}">
        <p14:creationId xmlns:p14="http://schemas.microsoft.com/office/powerpoint/2010/main" val="3548566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254" y="217918"/>
            <a:ext cx="8625780" cy="864096"/>
          </a:xfrm>
        </p:spPr>
        <p:txBody>
          <a:bodyPr/>
          <a:lstStyle/>
          <a:p>
            <a:endParaRPr lang="en-CA" dirty="0"/>
          </a:p>
        </p:txBody>
      </p:sp>
      <p:sp>
        <p:nvSpPr>
          <p:cNvPr id="5" name="Rectangle 4"/>
          <p:cNvSpPr/>
          <p:nvPr/>
        </p:nvSpPr>
        <p:spPr>
          <a:xfrm>
            <a:off x="474133" y="1219834"/>
            <a:ext cx="4830444" cy="646331"/>
          </a:xfrm>
          <a:prstGeom prst="rect">
            <a:avLst/>
          </a:prstGeom>
          <a:noFill/>
          <a:effectLst/>
        </p:spPr>
        <p:txBody>
          <a:bodyPr wrap="square">
            <a:spAutoFit/>
          </a:bodyPr>
          <a:lstStyle/>
          <a:p>
            <a:pPr algn="r"/>
            <a:r>
              <a:rPr lang="en-CA" b="1" dirty="0" smtClean="0">
                <a:solidFill>
                  <a:schemeClr val="tx1">
                    <a:lumMod val="60000"/>
                    <a:lumOff val="40000"/>
                  </a:schemeClr>
                </a:solidFill>
              </a:rPr>
              <a:t>SIGNS YOUR ORGANIZATION MAY NEED A </a:t>
            </a:r>
            <a:r>
              <a:rPr lang="en-CA" b="1" dirty="0" smtClean="0">
                <a:solidFill>
                  <a:schemeClr val="accent1"/>
                </a:solidFill>
              </a:rPr>
              <a:t>WORKFORCE PLAN…</a:t>
            </a:r>
            <a:endParaRPr lang="en-CA" b="1" dirty="0">
              <a:solidFill>
                <a:schemeClr val="accent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730304506"/>
              </p:ext>
            </p:extLst>
          </p:nvPr>
        </p:nvGraphicFramePr>
        <p:xfrm>
          <a:off x="251520" y="1866165"/>
          <a:ext cx="5136910" cy="4163130"/>
        </p:xfrm>
        <a:graphic>
          <a:graphicData uri="http://schemas.openxmlformats.org/drawingml/2006/table">
            <a:tbl>
              <a:tblPr firstRow="1" bandRow="1">
                <a:tableStyleId>{5C22544A-7EE6-4342-B048-85BDC9FD1C3A}</a:tableStyleId>
              </a:tblPr>
              <a:tblGrid>
                <a:gridCol w="5136910"/>
              </a:tblGrid>
              <a:tr h="490194">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CA" sz="1400" b="0" dirty="0" smtClean="0">
                          <a:solidFill>
                            <a:schemeClr val="tx1"/>
                          </a:solidFill>
                        </a:rPr>
                        <a:t>“I don’t know what skills I will need in</a:t>
                      </a:r>
                      <a:r>
                        <a:rPr lang="en-CA" sz="1400" b="0" baseline="0" dirty="0" smtClean="0">
                          <a:solidFill>
                            <a:schemeClr val="tx1"/>
                          </a:solidFill>
                        </a:rPr>
                        <a:t> the future”</a:t>
                      </a:r>
                      <a:r>
                        <a:rPr lang="en-CA" sz="1400" b="0" dirty="0" smtClean="0">
                          <a:solidFill>
                            <a:schemeClr val="tx1"/>
                          </a:solidFill>
                        </a:rPr>
                        <a:t> </a:t>
                      </a:r>
                      <a:endParaRPr lang="en-CA" sz="1400" b="0" dirty="0">
                        <a:solidFill>
                          <a:schemeClr val="tx1"/>
                        </a:solidFill>
                      </a:endParaRPr>
                    </a:p>
                  </a:txBody>
                  <a:tcPr marT="72000" marB="72000" anchor="ctr">
                    <a:lnL w="12700" cmpd="sng">
                      <a:noFill/>
                    </a:lnL>
                    <a:lnR w="12700" cap="flat" cmpd="sng" algn="ctr">
                      <a:solidFill>
                        <a:schemeClr val="accent4"/>
                      </a:solidFill>
                      <a:prstDash val="solid"/>
                      <a:round/>
                      <a:headEnd type="none" w="med" len="med"/>
                      <a:tailEnd type="none" w="med" len="med"/>
                    </a:lnR>
                    <a:lnT w="19050" cap="flat" cmpd="sng" algn="ctr">
                      <a:solidFill>
                        <a:schemeClr val="bg1">
                          <a:lumMod val="85000"/>
                        </a:schemeClr>
                      </a:solidFill>
                      <a:prstDash val="sysDot"/>
                      <a:round/>
                      <a:headEnd type="none" w="med" len="med"/>
                      <a:tailEnd type="none" w="med" len="med"/>
                    </a:lnT>
                    <a:lnB w="19050" cap="flat" cmpd="sng" algn="ctr">
                      <a:solidFill>
                        <a:schemeClr val="bg1">
                          <a:lumMod val="85000"/>
                        </a:schemeClr>
                      </a:solidFill>
                      <a:prstDash val="sysDot"/>
                      <a:round/>
                      <a:headEnd type="none" w="med" len="med"/>
                      <a:tailEnd type="none" w="med" len="med"/>
                    </a:lnB>
                    <a:lnTlToBr w="12700" cmpd="sng">
                      <a:noFill/>
                      <a:prstDash val="solid"/>
                    </a:lnTlToBr>
                    <a:lnBlToTr w="12700" cmpd="sng">
                      <a:noFill/>
                      <a:prstDash val="solid"/>
                    </a:lnBlToTr>
                    <a:noFill/>
                  </a:tcPr>
                </a:tc>
              </a:tr>
              <a:tr h="490194">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CA" sz="1400" b="0" dirty="0" smtClean="0">
                          <a:solidFill>
                            <a:schemeClr val="tx1"/>
                          </a:solidFill>
                        </a:rPr>
                        <a:t>“I</a:t>
                      </a:r>
                      <a:r>
                        <a:rPr lang="en-CA" sz="1400" b="0" baseline="0" dirty="0" smtClean="0">
                          <a:solidFill>
                            <a:schemeClr val="tx1"/>
                          </a:solidFill>
                        </a:rPr>
                        <a:t> don’t know how many staff I will need to hire for my upcoming year”</a:t>
                      </a:r>
                      <a:r>
                        <a:rPr lang="en-CA" sz="1400" b="0" dirty="0" smtClean="0">
                          <a:solidFill>
                            <a:schemeClr val="tx1"/>
                          </a:solidFill>
                        </a:rPr>
                        <a:t> </a:t>
                      </a:r>
                    </a:p>
                  </a:txBody>
                  <a:tcPr marT="72000" marB="72000" anchor="ctr">
                    <a:lnL w="12700" cmpd="sng">
                      <a:noFill/>
                    </a:lnL>
                    <a:lnR w="12700" cap="flat" cmpd="sng" algn="ctr">
                      <a:solidFill>
                        <a:schemeClr val="accent4"/>
                      </a:solidFill>
                      <a:prstDash val="solid"/>
                      <a:round/>
                      <a:headEnd type="none" w="med" len="med"/>
                      <a:tailEnd type="none" w="med" len="med"/>
                    </a:lnR>
                    <a:lnT w="19050" cap="flat" cmpd="sng" algn="ctr">
                      <a:solidFill>
                        <a:schemeClr val="bg1">
                          <a:lumMod val="85000"/>
                        </a:schemeClr>
                      </a:solidFill>
                      <a:prstDash val="sysDot"/>
                      <a:round/>
                      <a:headEnd type="none" w="med" len="med"/>
                      <a:tailEnd type="none" w="med" len="med"/>
                    </a:lnT>
                    <a:lnB w="19050" cap="flat" cmpd="sng" algn="ctr">
                      <a:solidFill>
                        <a:schemeClr val="bg1">
                          <a:lumMod val="85000"/>
                        </a:schemeClr>
                      </a:solidFill>
                      <a:prstDash val="sysDot"/>
                      <a:round/>
                      <a:headEnd type="none" w="med" len="med"/>
                      <a:tailEnd type="none" w="med" len="med"/>
                    </a:lnB>
                    <a:lnTlToBr w="12700" cmpd="sng">
                      <a:noFill/>
                      <a:prstDash val="solid"/>
                    </a:lnTlToBr>
                    <a:lnBlToTr w="12700" cmpd="sng">
                      <a:noFill/>
                      <a:prstDash val="solid"/>
                    </a:lnBlToTr>
                    <a:noFill/>
                  </a:tcPr>
                </a:tc>
              </a:tr>
              <a:tr h="490194">
                <a:tc>
                  <a:txBody>
                    <a:bodyPr/>
                    <a:lstStyle/>
                    <a:p>
                      <a:pPr algn="r"/>
                      <a:r>
                        <a:rPr lang="en-CA" sz="1400" b="0" dirty="0" smtClean="0">
                          <a:solidFill>
                            <a:schemeClr val="tx1"/>
                          </a:solidFill>
                        </a:rPr>
                        <a:t>“I need a way to prioritize workforce hiring decisions”</a:t>
                      </a:r>
                      <a:endParaRPr lang="en-CA" sz="1400" b="0" dirty="0">
                        <a:solidFill>
                          <a:schemeClr val="tx1"/>
                        </a:solidFill>
                      </a:endParaRPr>
                    </a:p>
                  </a:txBody>
                  <a:tcPr marT="72000" marB="72000" anchor="ctr">
                    <a:lnL w="12700" cmpd="sng">
                      <a:noFill/>
                    </a:lnL>
                    <a:lnR w="12700" cap="flat" cmpd="sng" algn="ctr">
                      <a:solidFill>
                        <a:schemeClr val="accent4"/>
                      </a:solidFill>
                      <a:prstDash val="solid"/>
                      <a:round/>
                      <a:headEnd type="none" w="med" len="med"/>
                      <a:tailEnd type="none" w="med" len="med"/>
                    </a:lnR>
                    <a:lnT w="19050" cap="flat" cmpd="sng" algn="ctr">
                      <a:solidFill>
                        <a:schemeClr val="bg1">
                          <a:lumMod val="85000"/>
                        </a:schemeClr>
                      </a:solidFill>
                      <a:prstDash val="sysDot"/>
                      <a:round/>
                      <a:headEnd type="none" w="med" len="med"/>
                      <a:tailEnd type="none" w="med" len="med"/>
                    </a:lnT>
                    <a:lnB w="19050" cap="flat" cmpd="sng" algn="ctr">
                      <a:solidFill>
                        <a:schemeClr val="bg1">
                          <a:lumMod val="85000"/>
                        </a:schemeClr>
                      </a:solidFill>
                      <a:prstDash val="sysDot"/>
                      <a:round/>
                      <a:headEnd type="none" w="med" len="med"/>
                      <a:tailEnd type="none" w="med" len="med"/>
                    </a:lnB>
                    <a:lnTlToBr w="12700" cmpd="sng">
                      <a:noFill/>
                      <a:prstDash val="solid"/>
                    </a:lnTlToBr>
                    <a:lnBlToTr w="12700" cmpd="sng">
                      <a:noFill/>
                      <a:prstDash val="solid"/>
                    </a:lnBlToTr>
                    <a:noFill/>
                  </a:tcPr>
                </a:tc>
              </a:tr>
              <a:tr h="490194">
                <a:tc>
                  <a:txBody>
                    <a:bodyPr/>
                    <a:lstStyle/>
                    <a:p>
                      <a:pPr algn="r"/>
                      <a:r>
                        <a:rPr lang="en-CA" sz="1400" b="0" baseline="0" dirty="0" smtClean="0">
                          <a:solidFill>
                            <a:schemeClr val="tx1"/>
                          </a:solidFill>
                        </a:rPr>
                        <a:t>“I need to acquire new IT skills to meet the future IT strategy” </a:t>
                      </a:r>
                      <a:endParaRPr lang="en-CA" sz="1400" b="0" dirty="0">
                        <a:solidFill>
                          <a:schemeClr val="tx1"/>
                        </a:solidFill>
                      </a:endParaRPr>
                    </a:p>
                  </a:txBody>
                  <a:tcPr marT="72000" marB="72000" anchor="ctr">
                    <a:lnL w="12700" cmpd="sng">
                      <a:noFill/>
                    </a:lnL>
                    <a:lnR w="12700" cap="flat" cmpd="sng" algn="ctr">
                      <a:solidFill>
                        <a:schemeClr val="accent4"/>
                      </a:solidFill>
                      <a:prstDash val="solid"/>
                      <a:round/>
                      <a:headEnd type="none" w="med" len="med"/>
                      <a:tailEnd type="none" w="med" len="med"/>
                    </a:lnR>
                    <a:lnT w="19050" cap="flat" cmpd="sng" algn="ctr">
                      <a:solidFill>
                        <a:schemeClr val="bg1">
                          <a:lumMod val="85000"/>
                        </a:schemeClr>
                      </a:solidFill>
                      <a:prstDash val="sysDot"/>
                      <a:round/>
                      <a:headEnd type="none" w="med" len="med"/>
                      <a:tailEnd type="none" w="med" len="med"/>
                    </a:lnT>
                    <a:lnB w="19050" cap="flat" cmpd="sng" algn="ctr">
                      <a:solidFill>
                        <a:schemeClr val="bg1">
                          <a:lumMod val="85000"/>
                        </a:schemeClr>
                      </a:solidFill>
                      <a:prstDash val="sysDot"/>
                      <a:round/>
                      <a:headEnd type="none" w="med" len="med"/>
                      <a:tailEnd type="none" w="med" len="med"/>
                    </a:lnB>
                    <a:lnTlToBr w="12700" cmpd="sng">
                      <a:noFill/>
                      <a:prstDash val="solid"/>
                    </a:lnTlToBr>
                    <a:lnBlToTr w="12700" cmpd="sng">
                      <a:noFill/>
                      <a:prstDash val="solid"/>
                    </a:lnBlToTr>
                    <a:noFill/>
                  </a:tcPr>
                </a:tc>
              </a:tr>
              <a:tr h="490194">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CA" sz="1400" b="0" dirty="0" smtClean="0">
                          <a:solidFill>
                            <a:schemeClr val="tx1"/>
                          </a:solidFill>
                        </a:rPr>
                        <a:t>“I have difficulty acquiring the</a:t>
                      </a:r>
                      <a:r>
                        <a:rPr lang="en-CA" sz="1400" b="0" baseline="0" dirty="0" smtClean="0">
                          <a:solidFill>
                            <a:schemeClr val="tx1"/>
                          </a:solidFill>
                        </a:rPr>
                        <a:t> right talent”</a:t>
                      </a:r>
                      <a:endParaRPr lang="en-CA" sz="1400" b="0" dirty="0" smtClean="0">
                        <a:solidFill>
                          <a:schemeClr val="tx1"/>
                        </a:solidFill>
                      </a:endParaRPr>
                    </a:p>
                  </a:txBody>
                  <a:tcPr marT="72000" marB="72000" anchor="ctr">
                    <a:lnL w="12700" cmpd="sng">
                      <a:noFill/>
                    </a:lnL>
                    <a:lnR w="12700" cap="flat" cmpd="sng" algn="ctr">
                      <a:solidFill>
                        <a:schemeClr val="accent4"/>
                      </a:solidFill>
                      <a:prstDash val="solid"/>
                      <a:round/>
                      <a:headEnd type="none" w="med" len="med"/>
                      <a:tailEnd type="none" w="med" len="med"/>
                    </a:lnR>
                    <a:lnT w="19050" cap="flat" cmpd="sng" algn="ctr">
                      <a:solidFill>
                        <a:schemeClr val="bg1">
                          <a:lumMod val="85000"/>
                        </a:schemeClr>
                      </a:solidFill>
                      <a:prstDash val="sysDot"/>
                      <a:round/>
                      <a:headEnd type="none" w="med" len="med"/>
                      <a:tailEnd type="none" w="med" len="med"/>
                    </a:lnT>
                    <a:lnB w="19050" cap="flat" cmpd="sng" algn="ctr">
                      <a:solidFill>
                        <a:schemeClr val="bg1">
                          <a:lumMod val="85000"/>
                        </a:schemeClr>
                      </a:solidFill>
                      <a:prstDash val="sysDot"/>
                      <a:round/>
                      <a:headEnd type="none" w="med" len="med"/>
                      <a:tailEnd type="none" w="med" len="med"/>
                    </a:lnB>
                    <a:lnTlToBr w="12700" cmpd="sng">
                      <a:noFill/>
                      <a:prstDash val="solid"/>
                    </a:lnTlToBr>
                    <a:lnBlToTr w="12700" cmpd="sng">
                      <a:noFill/>
                      <a:prstDash val="solid"/>
                    </a:lnBlToTr>
                    <a:noFill/>
                  </a:tcPr>
                </a:tc>
              </a:tr>
              <a:tr h="490194">
                <a:tc>
                  <a:txBody>
                    <a:bodyPr/>
                    <a:lstStyle/>
                    <a:p>
                      <a:pPr algn="r"/>
                      <a:r>
                        <a:rPr lang="en-CA" sz="1400" b="0" dirty="0" smtClean="0">
                          <a:solidFill>
                            <a:schemeClr val="tx1"/>
                          </a:solidFill>
                        </a:rPr>
                        <a:t>“I have core employees</a:t>
                      </a:r>
                      <a:r>
                        <a:rPr lang="en-CA" sz="1400" b="0" baseline="0" dirty="0" smtClean="0">
                          <a:solidFill>
                            <a:schemeClr val="tx1"/>
                          </a:solidFill>
                        </a:rPr>
                        <a:t> in IT set to retire in the upcoming years”</a:t>
                      </a:r>
                      <a:endParaRPr lang="en-CA" sz="1400" b="0" dirty="0">
                        <a:solidFill>
                          <a:schemeClr val="tx1"/>
                        </a:solidFill>
                      </a:endParaRPr>
                    </a:p>
                  </a:txBody>
                  <a:tcPr marT="72000" marB="72000" anchor="ctr">
                    <a:lnL w="12700" cmpd="sng">
                      <a:noFill/>
                    </a:lnL>
                    <a:lnR w="12700" cap="flat" cmpd="sng" algn="ctr">
                      <a:solidFill>
                        <a:schemeClr val="accent4"/>
                      </a:solidFill>
                      <a:prstDash val="solid"/>
                      <a:round/>
                      <a:headEnd type="none" w="med" len="med"/>
                      <a:tailEnd type="none" w="med" len="med"/>
                    </a:lnR>
                    <a:lnT w="19050" cap="flat" cmpd="sng" algn="ctr">
                      <a:solidFill>
                        <a:schemeClr val="bg1">
                          <a:lumMod val="85000"/>
                        </a:schemeClr>
                      </a:solidFill>
                      <a:prstDash val="sysDot"/>
                      <a:round/>
                      <a:headEnd type="none" w="med" len="med"/>
                      <a:tailEnd type="none" w="med" len="med"/>
                    </a:lnT>
                    <a:lnB w="19050" cap="flat" cmpd="sng" algn="ctr">
                      <a:solidFill>
                        <a:schemeClr val="bg1">
                          <a:lumMod val="85000"/>
                        </a:schemeClr>
                      </a:solidFill>
                      <a:prstDash val="sysDot"/>
                      <a:round/>
                      <a:headEnd type="none" w="med" len="med"/>
                      <a:tailEnd type="none" w="med" len="med"/>
                    </a:lnB>
                    <a:lnTlToBr w="12700" cmpd="sng">
                      <a:noFill/>
                      <a:prstDash val="solid"/>
                    </a:lnTlToBr>
                    <a:lnBlToTr w="12700" cmpd="sng">
                      <a:noFill/>
                      <a:prstDash val="solid"/>
                    </a:lnBlToTr>
                    <a:noFill/>
                  </a:tcPr>
                </a:tc>
              </a:tr>
              <a:tr h="490194">
                <a:tc>
                  <a:txBody>
                    <a:bodyPr/>
                    <a:lstStyle/>
                    <a:p>
                      <a:pPr algn="r"/>
                      <a:r>
                        <a:rPr lang="en-CA" sz="1400" b="0" dirty="0" smtClean="0">
                          <a:solidFill>
                            <a:schemeClr val="tx1"/>
                          </a:solidFill>
                        </a:rPr>
                        <a:t>“I</a:t>
                      </a:r>
                      <a:r>
                        <a:rPr lang="en-CA" sz="1400" b="0" baseline="0" dirty="0" smtClean="0">
                          <a:solidFill>
                            <a:schemeClr val="tx1"/>
                          </a:solidFill>
                        </a:rPr>
                        <a:t> want to improve internal candidate readiness for promotion”</a:t>
                      </a:r>
                      <a:endParaRPr lang="en-CA" sz="1400" b="0" dirty="0">
                        <a:solidFill>
                          <a:schemeClr val="tx1"/>
                        </a:solidFill>
                      </a:endParaRPr>
                    </a:p>
                  </a:txBody>
                  <a:tcPr marT="72000" marB="72000" anchor="ctr">
                    <a:lnL w="12700" cmpd="sng">
                      <a:noFill/>
                    </a:lnL>
                    <a:lnR w="12700" cap="flat" cmpd="sng" algn="ctr">
                      <a:solidFill>
                        <a:schemeClr val="accent4"/>
                      </a:solidFill>
                      <a:prstDash val="solid"/>
                      <a:round/>
                      <a:headEnd type="none" w="med" len="med"/>
                      <a:tailEnd type="none" w="med" len="med"/>
                    </a:lnR>
                    <a:lnT w="19050" cap="flat" cmpd="sng" algn="ctr">
                      <a:solidFill>
                        <a:schemeClr val="bg1">
                          <a:lumMod val="85000"/>
                        </a:schemeClr>
                      </a:solidFill>
                      <a:prstDash val="sysDot"/>
                      <a:round/>
                      <a:headEnd type="none" w="med" len="med"/>
                      <a:tailEnd type="none" w="med" len="med"/>
                    </a:lnT>
                    <a:lnB w="19050" cap="flat" cmpd="sng" algn="ctr">
                      <a:solidFill>
                        <a:schemeClr val="bg1">
                          <a:lumMod val="85000"/>
                        </a:schemeClr>
                      </a:solidFill>
                      <a:prstDash val="sysDot"/>
                      <a:round/>
                      <a:headEnd type="none" w="med" len="med"/>
                      <a:tailEnd type="none" w="med" len="med"/>
                    </a:lnB>
                    <a:lnTlToBr w="12700" cmpd="sng">
                      <a:noFill/>
                      <a:prstDash val="solid"/>
                    </a:lnTlToBr>
                    <a:lnBlToTr w="12700" cmpd="sng">
                      <a:noFill/>
                      <a:prstDash val="solid"/>
                    </a:lnBlToTr>
                    <a:noFill/>
                  </a:tcPr>
                </a:tc>
              </a:tr>
              <a:tr h="490194">
                <a:tc>
                  <a:txBody>
                    <a:bodyPr/>
                    <a:lstStyle/>
                    <a:p>
                      <a:pPr algn="r"/>
                      <a:r>
                        <a:rPr lang="en-CA" sz="1400" b="0" dirty="0" smtClean="0">
                          <a:solidFill>
                            <a:schemeClr val="tx1"/>
                          </a:solidFill>
                        </a:rPr>
                        <a:t>“I want to know what training would be required to redeploy</a:t>
                      </a:r>
                      <a:r>
                        <a:rPr lang="en-CA" sz="1400" b="0" baseline="0" dirty="0" smtClean="0">
                          <a:solidFill>
                            <a:schemeClr val="tx1"/>
                          </a:solidFill>
                        </a:rPr>
                        <a:t> employees”</a:t>
                      </a:r>
                      <a:endParaRPr lang="en-CA" sz="1400" b="0" dirty="0">
                        <a:solidFill>
                          <a:schemeClr val="tx1"/>
                        </a:solidFill>
                      </a:endParaRPr>
                    </a:p>
                  </a:txBody>
                  <a:tcPr marT="72000" marB="72000" anchor="ctr">
                    <a:lnL w="12700" cmpd="sng">
                      <a:noFill/>
                    </a:lnL>
                    <a:lnR w="12700" cap="flat" cmpd="sng" algn="ctr">
                      <a:solidFill>
                        <a:schemeClr val="accent4"/>
                      </a:solidFill>
                      <a:prstDash val="solid"/>
                      <a:round/>
                      <a:headEnd type="none" w="med" len="med"/>
                      <a:tailEnd type="none" w="med" len="med"/>
                    </a:lnR>
                    <a:lnT w="19050" cap="flat" cmpd="sng" algn="ctr">
                      <a:solidFill>
                        <a:schemeClr val="bg1">
                          <a:lumMod val="85000"/>
                        </a:schemeClr>
                      </a:solidFill>
                      <a:prstDash val="sysDot"/>
                      <a:round/>
                      <a:headEnd type="none" w="med" len="med"/>
                      <a:tailEnd type="none" w="med" len="med"/>
                    </a:lnT>
                    <a:lnB w="19050" cap="flat" cmpd="sng" algn="ctr">
                      <a:solidFill>
                        <a:schemeClr val="bg1">
                          <a:lumMod val="85000"/>
                        </a:schemeClr>
                      </a:solidFill>
                      <a:prstDash val="sysDot"/>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0" name="Text Placeholder 12"/>
          <p:cNvSpPr txBox="1">
            <a:spLocks/>
          </p:cNvSpPr>
          <p:nvPr/>
        </p:nvSpPr>
        <p:spPr>
          <a:xfrm>
            <a:off x="5792966" y="1695796"/>
            <a:ext cx="3084068" cy="2271020"/>
          </a:xfrm>
          <a:prstGeom prst="rect">
            <a:avLst/>
          </a:prstGeom>
          <a:solidFill>
            <a:srgbClr val="F2F2F2"/>
          </a:solidFill>
          <a:ln w="25400">
            <a:noFill/>
          </a:ln>
        </p:spPr>
        <p:txBody>
          <a:bodyPr anchor="ct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spcAft>
                <a:spcPts val="600"/>
              </a:spcAft>
              <a:buSzPct val="100000"/>
              <a:buNone/>
            </a:pPr>
            <a:r>
              <a:rPr lang="en-US" sz="1400" b="1" dirty="0" smtClean="0"/>
              <a:t>A strategic workforce plan is about more than staffing IT. </a:t>
            </a:r>
            <a:r>
              <a:rPr lang="en-US" sz="1400" dirty="0"/>
              <a:t>It’s an opportunity to have critical conversations with the business about what IT can and cannot deliver based </a:t>
            </a:r>
            <a:r>
              <a:rPr lang="en-US" sz="1400" dirty="0" smtClean="0"/>
              <a:t>on the current staffing levels and to demonstrate the value IT could bring to the organization with additional staff. </a:t>
            </a:r>
            <a:endParaRPr lang="en-US" sz="1400" dirty="0"/>
          </a:p>
        </p:txBody>
      </p:sp>
      <p:sp>
        <p:nvSpPr>
          <p:cNvPr id="11" name="Round Same Side Corner Rectangle 97"/>
          <p:cNvSpPr/>
          <p:nvPr/>
        </p:nvSpPr>
        <p:spPr>
          <a:xfrm>
            <a:off x="5792966" y="1299932"/>
            <a:ext cx="3084068" cy="385909"/>
          </a:xfrm>
          <a:prstGeom prst="rect">
            <a:avLst/>
          </a:prstGeom>
          <a:solidFill>
            <a:schemeClr val="accent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12" name="Picture 44" descr="insight-sm.wmf"/>
          <p:cNvPicPr>
            <a:picLocks noChangeAspect="1"/>
          </p:cNvPicPr>
          <p:nvPr/>
        </p:nvPicPr>
        <p:blipFill>
          <a:blip r:embed="rId3" cstate="print"/>
          <a:stretch>
            <a:fillRect/>
          </a:stretch>
        </p:blipFill>
        <p:spPr>
          <a:xfrm>
            <a:off x="8545350" y="1402886"/>
            <a:ext cx="240000" cy="180000"/>
          </a:xfrm>
          <a:prstGeom prst="rect">
            <a:avLst/>
          </a:prstGeom>
          <a:solidFill>
            <a:schemeClr val="accent1"/>
          </a:solidFill>
          <a:ln w="25400">
            <a:solidFill>
              <a:schemeClr val="accent1"/>
            </a:solidFill>
          </a:ln>
        </p:spPr>
      </p:pic>
      <p:sp>
        <p:nvSpPr>
          <p:cNvPr id="10" name="Rectangle 9"/>
          <p:cNvSpPr/>
          <p:nvPr/>
        </p:nvSpPr>
        <p:spPr>
          <a:xfrm>
            <a:off x="0" y="0"/>
            <a:ext cx="9144000" cy="11247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52000"/>
            <a:r>
              <a:rPr lang="en-CA" sz="2400" dirty="0" smtClean="0"/>
              <a:t>If these symptoms resonate with you, it might be time to build a strategic workforce plan</a:t>
            </a:r>
            <a:endParaRPr lang="en-CA" sz="2400" dirty="0"/>
          </a:p>
        </p:txBody>
      </p:sp>
    </p:spTree>
    <p:extLst>
      <p:ext uri="{BB962C8B-B14F-4D97-AF65-F5344CB8AC3E}">
        <p14:creationId xmlns:p14="http://schemas.microsoft.com/office/powerpoint/2010/main" val="443521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2520891" y="1576674"/>
            <a:ext cx="4687614" cy="4232901"/>
          </a:xfrm>
          <a:prstGeom prst="rect">
            <a:avLst/>
          </a:prstGeom>
          <a:solidFill>
            <a:schemeClr val="bg2">
              <a:lumMod val="85000"/>
            </a:schemeClr>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Rectangle 6"/>
          <p:cNvSpPr/>
          <p:nvPr/>
        </p:nvSpPr>
        <p:spPr>
          <a:xfrm>
            <a:off x="328246" y="2037874"/>
            <a:ext cx="1702414" cy="806110"/>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bg1"/>
                </a:solidFill>
              </a:rPr>
              <a:t>Building the tool</a:t>
            </a:r>
            <a:endParaRPr lang="en-CA" sz="1200" b="1" dirty="0">
              <a:solidFill>
                <a:schemeClr val="bg1"/>
              </a:solidFill>
            </a:endParaRPr>
          </a:p>
        </p:txBody>
      </p:sp>
      <p:sp>
        <p:nvSpPr>
          <p:cNvPr id="8" name="Rectangle 7"/>
          <p:cNvSpPr/>
          <p:nvPr/>
        </p:nvSpPr>
        <p:spPr>
          <a:xfrm>
            <a:off x="328246" y="2978508"/>
            <a:ext cx="1704280" cy="821107"/>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bg1"/>
                </a:solidFill>
              </a:rPr>
              <a:t>Identifying the data required</a:t>
            </a:r>
            <a:endParaRPr lang="en-CA" sz="1200" b="1" dirty="0">
              <a:solidFill>
                <a:schemeClr val="bg1"/>
              </a:solidFill>
            </a:endParaRPr>
          </a:p>
        </p:txBody>
      </p:sp>
      <p:sp>
        <p:nvSpPr>
          <p:cNvPr id="9" name="Rectangle 8"/>
          <p:cNvSpPr/>
          <p:nvPr/>
        </p:nvSpPr>
        <p:spPr>
          <a:xfrm>
            <a:off x="328246" y="3890220"/>
            <a:ext cx="1703092" cy="864478"/>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bg1"/>
                </a:solidFill>
              </a:rPr>
              <a:t>Defining a process that works</a:t>
            </a:r>
            <a:endParaRPr lang="en-CA" sz="1200" b="1" dirty="0">
              <a:solidFill>
                <a:schemeClr val="bg1"/>
              </a:solidFill>
            </a:endParaRPr>
          </a:p>
        </p:txBody>
      </p:sp>
      <p:sp>
        <p:nvSpPr>
          <p:cNvPr id="10" name="Rectangle 9"/>
          <p:cNvSpPr/>
          <p:nvPr/>
        </p:nvSpPr>
        <p:spPr>
          <a:xfrm>
            <a:off x="328246" y="4859787"/>
            <a:ext cx="1703092" cy="864477"/>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bg1"/>
                </a:solidFill>
              </a:rPr>
              <a:t>Finding the time to do the work</a:t>
            </a:r>
            <a:endParaRPr lang="en-CA" sz="1200" b="1" dirty="0">
              <a:solidFill>
                <a:schemeClr val="bg1"/>
              </a:solidFill>
            </a:endParaRPr>
          </a:p>
        </p:txBody>
      </p:sp>
      <p:sp>
        <p:nvSpPr>
          <p:cNvPr id="13" name="Rectangle 12"/>
          <p:cNvSpPr/>
          <p:nvPr/>
        </p:nvSpPr>
        <p:spPr>
          <a:xfrm>
            <a:off x="3089086" y="1386857"/>
            <a:ext cx="5852008" cy="491884"/>
          </a:xfrm>
          <a:prstGeom prst="rect">
            <a:avLst/>
          </a:prstGeom>
          <a:no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b="1" dirty="0">
              <a:solidFill>
                <a:schemeClr val="tx1"/>
              </a:solidFill>
            </a:endParaRPr>
          </a:p>
        </p:txBody>
      </p:sp>
      <p:sp>
        <p:nvSpPr>
          <p:cNvPr id="15" name="Rectangle 14"/>
          <p:cNvSpPr/>
          <p:nvPr/>
        </p:nvSpPr>
        <p:spPr>
          <a:xfrm>
            <a:off x="2577783" y="2000173"/>
            <a:ext cx="4591335" cy="881513"/>
          </a:xfrm>
          <a:prstGeom prst="rect">
            <a:avLst/>
          </a:prstGeom>
          <a:solidFill>
            <a:schemeClr val="bg2"/>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solidFill>
                  <a:schemeClr val="tx1"/>
                </a:solidFill>
              </a:rPr>
              <a:t>Don’t build your tool from scratch or buy expensive software! Instead, leverage Info-Tech’s </a:t>
            </a:r>
            <a:r>
              <a:rPr lang="en-CA" sz="1200" i="1" dirty="0" smtClean="0">
                <a:solidFill>
                  <a:schemeClr val="tx1"/>
                </a:solidFill>
              </a:rPr>
              <a:t>Workforce Planning Workbook</a:t>
            </a:r>
            <a:r>
              <a:rPr lang="en-CA" sz="1200" dirty="0" smtClean="0">
                <a:solidFill>
                  <a:schemeClr val="tx1"/>
                </a:solidFill>
              </a:rPr>
              <a:t>, in combination with this blueprint. </a:t>
            </a:r>
          </a:p>
        </p:txBody>
      </p:sp>
      <p:sp>
        <p:nvSpPr>
          <p:cNvPr id="16" name="Rectangle 15"/>
          <p:cNvSpPr/>
          <p:nvPr/>
        </p:nvSpPr>
        <p:spPr>
          <a:xfrm>
            <a:off x="2577783" y="2956823"/>
            <a:ext cx="4597896" cy="864477"/>
          </a:xfrm>
          <a:prstGeom prst="rect">
            <a:avLst/>
          </a:prstGeom>
          <a:solidFill>
            <a:schemeClr val="bg2"/>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solidFill>
                  <a:schemeClr val="tx1"/>
                </a:solidFill>
              </a:rPr>
              <a:t>Info-Tech’s </a:t>
            </a:r>
            <a:r>
              <a:rPr lang="en-CA" sz="1200" i="1" dirty="0" smtClean="0">
                <a:solidFill>
                  <a:schemeClr val="tx1"/>
                </a:solidFill>
              </a:rPr>
              <a:t>Workforce Planning Workbook</a:t>
            </a:r>
            <a:r>
              <a:rPr lang="en-CA" sz="1200" dirty="0" smtClean="0">
                <a:solidFill>
                  <a:schemeClr val="tx1"/>
                </a:solidFill>
              </a:rPr>
              <a:t> and blueprint provide you with key guidelines on what data you need to collect in order to create a realistic workforce plan.</a:t>
            </a:r>
            <a:endParaRPr lang="en-CA" sz="1200" dirty="0">
              <a:solidFill>
                <a:schemeClr val="tx1"/>
              </a:solidFill>
            </a:endParaRPr>
          </a:p>
        </p:txBody>
      </p:sp>
      <p:sp>
        <p:nvSpPr>
          <p:cNvPr id="17" name="Rectangle 16"/>
          <p:cNvSpPr/>
          <p:nvPr/>
        </p:nvSpPr>
        <p:spPr>
          <a:xfrm>
            <a:off x="2577783" y="3890221"/>
            <a:ext cx="4597895" cy="864477"/>
          </a:xfrm>
          <a:prstGeom prst="rect">
            <a:avLst/>
          </a:prstGeom>
          <a:solidFill>
            <a:schemeClr val="bg2"/>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solidFill>
                  <a:schemeClr val="tx1"/>
                </a:solidFill>
              </a:rPr>
              <a:t>Workforce planning is a repeatable process that should be integrated into all strategic workforce planning. This blueprint takes you through the process of customizing this process to make it work for your organization. </a:t>
            </a:r>
            <a:endParaRPr lang="en-CA" sz="1200" dirty="0">
              <a:solidFill>
                <a:schemeClr val="tx1"/>
              </a:solidFill>
            </a:endParaRPr>
          </a:p>
        </p:txBody>
      </p:sp>
      <p:sp>
        <p:nvSpPr>
          <p:cNvPr id="18" name="Rectangle 17"/>
          <p:cNvSpPr/>
          <p:nvPr/>
        </p:nvSpPr>
        <p:spPr>
          <a:xfrm>
            <a:off x="2577783" y="4859787"/>
            <a:ext cx="4587972" cy="864477"/>
          </a:xfrm>
          <a:prstGeom prst="rect">
            <a:avLst/>
          </a:prstGeom>
          <a:solidFill>
            <a:schemeClr val="bg2"/>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solidFill>
                  <a:schemeClr val="tx1"/>
                </a:solidFill>
              </a:rPr>
              <a:t>There is no short-cut here – getting this project done will take time. However, Info-Tech’s streamlined methodology, Guided Implementations, and workshops take the guesswork out of the process by providing the materials to get the job done right. </a:t>
            </a:r>
            <a:endParaRPr lang="en-CA" sz="1200" dirty="0">
              <a:solidFill>
                <a:schemeClr val="tx1"/>
              </a:solidFill>
            </a:endParaRPr>
          </a:p>
        </p:txBody>
      </p:sp>
      <p:sp>
        <p:nvSpPr>
          <p:cNvPr id="26" name="Chevron 25"/>
          <p:cNvSpPr/>
          <p:nvPr/>
        </p:nvSpPr>
        <p:spPr>
          <a:xfrm>
            <a:off x="2134570" y="5021374"/>
            <a:ext cx="274320" cy="54130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7" name="Chevron 26"/>
          <p:cNvSpPr/>
          <p:nvPr/>
        </p:nvSpPr>
        <p:spPr>
          <a:xfrm>
            <a:off x="2134570" y="4051808"/>
            <a:ext cx="274320" cy="54130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8" name="Chevron 27"/>
          <p:cNvSpPr/>
          <p:nvPr/>
        </p:nvSpPr>
        <p:spPr>
          <a:xfrm>
            <a:off x="2134570" y="2170278"/>
            <a:ext cx="274320" cy="54130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9" name="Chevron 28"/>
          <p:cNvSpPr/>
          <p:nvPr/>
        </p:nvSpPr>
        <p:spPr>
          <a:xfrm>
            <a:off x="2134570" y="3118410"/>
            <a:ext cx="274320" cy="54130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30" name="TextBox 29"/>
          <p:cNvSpPr txBox="1"/>
          <p:nvPr/>
        </p:nvSpPr>
        <p:spPr>
          <a:xfrm>
            <a:off x="280136" y="1576674"/>
            <a:ext cx="2240755" cy="307777"/>
          </a:xfrm>
          <a:prstGeom prst="rect">
            <a:avLst/>
          </a:prstGeom>
          <a:noFill/>
        </p:spPr>
        <p:txBody>
          <a:bodyPr wrap="square" rtlCol="0">
            <a:spAutoFit/>
          </a:bodyPr>
          <a:lstStyle/>
          <a:p>
            <a:r>
              <a:rPr lang="en-CA" sz="1400" b="1" dirty="0" smtClean="0">
                <a:solidFill>
                  <a:schemeClr val="accent1"/>
                </a:solidFill>
              </a:rPr>
              <a:t>KEY CHALLENGES:</a:t>
            </a:r>
            <a:endParaRPr lang="en-CA" sz="1400" b="1" dirty="0">
              <a:solidFill>
                <a:schemeClr val="accent1"/>
              </a:solidFill>
            </a:endParaRPr>
          </a:p>
        </p:txBody>
      </p:sp>
      <p:sp>
        <p:nvSpPr>
          <p:cNvPr id="6" name="Rectangle 5"/>
          <p:cNvSpPr/>
          <p:nvPr/>
        </p:nvSpPr>
        <p:spPr>
          <a:xfrm>
            <a:off x="2521885" y="1590525"/>
            <a:ext cx="4653794" cy="307777"/>
          </a:xfrm>
          <a:prstGeom prst="rect">
            <a:avLst/>
          </a:prstGeom>
          <a:noFill/>
        </p:spPr>
        <p:txBody>
          <a:bodyPr wrap="square">
            <a:spAutoFit/>
          </a:bodyPr>
          <a:lstStyle/>
          <a:p>
            <a:pPr algn="ctr"/>
            <a:r>
              <a:rPr lang="en-CA" sz="1400" b="1" dirty="0" smtClean="0">
                <a:solidFill>
                  <a:schemeClr val="accent1"/>
                </a:solidFill>
              </a:rPr>
              <a:t>OPPORTUNITIES TO LEVERAGE THIS BLUEPRINT</a:t>
            </a:r>
            <a:endParaRPr lang="en-CA" sz="1400" b="1" dirty="0">
              <a:solidFill>
                <a:schemeClr val="accent1"/>
              </a:solidFill>
            </a:endParaRPr>
          </a:p>
        </p:txBody>
      </p:sp>
      <p:sp>
        <p:nvSpPr>
          <p:cNvPr id="22" name="Rectangle 21"/>
          <p:cNvSpPr/>
          <p:nvPr/>
        </p:nvSpPr>
        <p:spPr>
          <a:xfrm>
            <a:off x="7286623" y="1596998"/>
            <a:ext cx="1654472" cy="307777"/>
          </a:xfrm>
          <a:prstGeom prst="rect">
            <a:avLst/>
          </a:prstGeom>
        </p:spPr>
        <p:txBody>
          <a:bodyPr wrap="square">
            <a:spAutoFit/>
          </a:bodyPr>
          <a:lstStyle/>
          <a:p>
            <a:pPr algn="ctr"/>
            <a:r>
              <a:rPr lang="en-CA" sz="1400" b="1" dirty="0" smtClean="0">
                <a:solidFill>
                  <a:schemeClr val="accent1"/>
                </a:solidFill>
              </a:rPr>
              <a:t>METRICS</a:t>
            </a:r>
            <a:endParaRPr lang="en-CA" sz="1400" b="1" dirty="0">
              <a:solidFill>
                <a:schemeClr val="accent1"/>
              </a:solidFill>
            </a:endParaRPr>
          </a:p>
        </p:txBody>
      </p:sp>
      <p:sp>
        <p:nvSpPr>
          <p:cNvPr id="23" name="Rectangle 22"/>
          <p:cNvSpPr/>
          <p:nvPr/>
        </p:nvSpPr>
        <p:spPr>
          <a:xfrm>
            <a:off x="7349059" y="2013833"/>
            <a:ext cx="1548490" cy="3736558"/>
          </a:xfrm>
          <a:prstGeom prst="rect">
            <a:avLst/>
          </a:prstGeom>
          <a:solidFill>
            <a:schemeClr val="bg2"/>
          </a:solidFill>
          <a:ln>
            <a:solidFill>
              <a:schemeClr val="accent1"/>
            </a:solid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CA" sz="1200" dirty="0" smtClean="0">
                <a:solidFill>
                  <a:schemeClr val="tx1"/>
                </a:solidFill>
              </a:rPr>
              <a:t># of hours to build a workforce planning tool internally from scratch X salary of individual.</a:t>
            </a:r>
          </a:p>
          <a:p>
            <a:endParaRPr lang="en-CA" sz="1200" dirty="0" smtClean="0">
              <a:solidFill>
                <a:schemeClr val="tx1"/>
              </a:solidFill>
            </a:endParaRPr>
          </a:p>
          <a:p>
            <a:pPr marL="171450" indent="-171450">
              <a:buFont typeface="Arial" panose="020B0604020202020204" pitchFamily="34" charset="0"/>
              <a:buChar char="•"/>
            </a:pPr>
            <a:r>
              <a:rPr lang="en-CA" sz="1200" dirty="0" smtClean="0">
                <a:solidFill>
                  <a:schemeClr val="tx1"/>
                </a:solidFill>
              </a:rPr>
              <a:t>$ cost of buying an external tool from procurement to implementation</a:t>
            </a:r>
          </a:p>
          <a:p>
            <a:endParaRPr lang="en-CA" sz="1200" dirty="0" smtClean="0">
              <a:solidFill>
                <a:schemeClr val="tx1"/>
              </a:solidFill>
            </a:endParaRPr>
          </a:p>
          <a:p>
            <a:pPr marL="171450" indent="-171450">
              <a:buFont typeface="Arial" panose="020B0604020202020204" pitchFamily="34" charset="0"/>
              <a:buChar char="•"/>
            </a:pPr>
            <a:r>
              <a:rPr lang="en-CA" sz="1200" dirty="0" smtClean="0">
                <a:solidFill>
                  <a:schemeClr val="tx1"/>
                </a:solidFill>
              </a:rPr>
              <a:t># of hours required to build tools, templates, and process for data collections X cost of doing so.</a:t>
            </a:r>
          </a:p>
          <a:p>
            <a:pPr marL="171450" indent="-171450">
              <a:buFont typeface="Arial" panose="020B0604020202020204" pitchFamily="34" charset="0"/>
              <a:buChar char="•"/>
            </a:pPr>
            <a:endParaRPr lang="en-CA" sz="1200" dirty="0" smtClean="0">
              <a:solidFill>
                <a:schemeClr val="tx1"/>
              </a:solidFill>
            </a:endParaRPr>
          </a:p>
        </p:txBody>
      </p:sp>
      <p:sp>
        <p:nvSpPr>
          <p:cNvPr id="24" name="Rectangle 23"/>
          <p:cNvSpPr/>
          <p:nvPr/>
        </p:nvSpPr>
        <p:spPr>
          <a:xfrm>
            <a:off x="0" y="0"/>
            <a:ext cx="9144000" cy="11247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52000"/>
            <a:r>
              <a:rPr lang="en-CA" sz="2400" dirty="0"/>
              <a:t>Leverage Info-Tech’s </a:t>
            </a:r>
            <a:r>
              <a:rPr lang="en-CA" sz="2400" dirty="0" smtClean="0"/>
              <a:t>tools </a:t>
            </a:r>
            <a:r>
              <a:rPr lang="en-CA" sz="2400" dirty="0"/>
              <a:t>and </a:t>
            </a:r>
            <a:r>
              <a:rPr lang="en-CA" sz="2400" dirty="0" smtClean="0"/>
              <a:t>templates </a:t>
            </a:r>
            <a:r>
              <a:rPr lang="en-CA" sz="2400" dirty="0"/>
              <a:t>to </a:t>
            </a:r>
            <a:r>
              <a:rPr lang="en-CA" sz="2400" dirty="0" smtClean="0"/>
              <a:t>overcome </a:t>
            </a:r>
            <a:r>
              <a:rPr lang="en-CA" sz="2400" dirty="0"/>
              <a:t>key </a:t>
            </a:r>
            <a:r>
              <a:rPr lang="en-CA" sz="2400" dirty="0" smtClean="0"/>
              <a:t>workforce planning development challenges</a:t>
            </a:r>
            <a:endParaRPr lang="en-CA" sz="2400" dirty="0"/>
          </a:p>
        </p:txBody>
      </p:sp>
    </p:spTree>
    <p:extLst>
      <p:ext uri="{BB962C8B-B14F-4D97-AF65-F5344CB8AC3E}">
        <p14:creationId xmlns:p14="http://schemas.microsoft.com/office/powerpoint/2010/main" val="192817178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1_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2108</Words>
  <Application>Microsoft Office PowerPoint</Application>
  <PresentationFormat>On-screen Show (4:3)</PresentationFormat>
  <Paragraphs>195</Paragraphs>
  <Slides>12</Slides>
  <Notes>6</Notes>
  <HiddenSlides>0</HiddenSlides>
  <MMClips>0</MMClips>
  <ScaleCrop>false</ScaleCrop>
  <HeadingPairs>
    <vt:vector size="8" baseType="variant">
      <vt:variant>
        <vt:lpstr>Fonts Used</vt:lpstr>
      </vt:variant>
      <vt:variant>
        <vt:i4>5</vt:i4>
      </vt:variant>
      <vt:variant>
        <vt:lpstr>Theme</vt:lpstr>
      </vt:variant>
      <vt:variant>
        <vt:i4>2</vt:i4>
      </vt:variant>
      <vt:variant>
        <vt:lpstr>Slide Titles</vt:lpstr>
      </vt:variant>
      <vt:variant>
        <vt:i4>12</vt:i4>
      </vt:variant>
      <vt:variant>
        <vt:lpstr>Custom Shows</vt:lpstr>
      </vt:variant>
      <vt:variant>
        <vt:i4>1</vt:i4>
      </vt:variant>
    </vt:vector>
  </HeadingPairs>
  <TitlesOfParts>
    <vt:vector size="20" baseType="lpstr">
      <vt:lpstr>Arial</vt:lpstr>
      <vt:lpstr>Calibri</vt:lpstr>
      <vt:lpstr>Georgia</vt:lpstr>
      <vt:lpstr>Roboto</vt:lpstr>
      <vt:lpstr>Wingdings</vt:lpstr>
      <vt:lpstr>Theme1</vt:lpstr>
      <vt:lpstr>1_Theme1</vt:lpstr>
      <vt:lpstr>PowerPoint Presentation</vt:lpstr>
      <vt:lpstr>Our understanding of the problem</vt:lpstr>
      <vt:lpstr>Executive summary</vt:lpstr>
      <vt:lpstr>Think long term about your workforce requirements to ensure you have right people in place, at the right time to drive success</vt:lpstr>
      <vt:lpstr>PowerPoint Presentation</vt:lpstr>
      <vt:lpstr>Harness the benefits of SWP to save money, and enhance IT’s ability to deliver future needs</vt:lpstr>
      <vt:lpstr>PowerPoint Presentation</vt:lpstr>
      <vt:lpstr>PowerPoint Presentation</vt:lpstr>
      <vt:lpstr>PowerPoint Presentation</vt:lpstr>
      <vt:lpstr>In building your workforce plan, the size of your organization can present unique challenges </vt:lpstr>
      <vt:lpstr>PowerPoint Presentation</vt:lpstr>
      <vt:lpstr>PowerPoint Presentation</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2015-11-02T13:35:26Z</dcterms:created>
  <dcterms:modified xsi:type="dcterms:W3CDTF">2018-04-20T13:13:10Z</dcterms:modified>
  <cp:contentStatus/>
</cp:coreProperties>
</file>