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95" r:id="rId1"/>
  </p:sldMasterIdLst>
  <p:notesMasterIdLst>
    <p:notesMasterId r:id="rId19"/>
  </p:notesMasterIdLst>
  <p:handoutMasterIdLst>
    <p:handoutMasterId r:id="rId20"/>
  </p:handoutMasterIdLst>
  <p:sldIdLst>
    <p:sldId id="278" r:id="rId2"/>
    <p:sldId id="762" r:id="rId3"/>
    <p:sldId id="649" r:id="rId4"/>
    <p:sldId id="665" r:id="rId5"/>
    <p:sldId id="666" r:id="rId6"/>
    <p:sldId id="667" r:id="rId7"/>
    <p:sldId id="668" r:id="rId8"/>
    <p:sldId id="673" r:id="rId9"/>
    <p:sldId id="670" r:id="rId10"/>
    <p:sldId id="759" r:id="rId11"/>
    <p:sldId id="672" r:id="rId12"/>
    <p:sldId id="674" r:id="rId13"/>
    <p:sldId id="732" r:id="rId14"/>
    <p:sldId id="495" r:id="rId15"/>
    <p:sldId id="496" r:id="rId16"/>
    <p:sldId id="497" r:id="rId17"/>
    <p:sldId id="499"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custShowLst>
    <p:custShow name="Custom Show 1" id="0">
      <p:sldLst>
        <p:sld r:id="rId2"/>
      </p:sldLst>
    </p:custShow>
  </p:custShow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7D08"/>
    <a:srgbClr val="243F54"/>
    <a:srgbClr val="BFBFBF"/>
    <a:srgbClr val="2576B7"/>
    <a:srgbClr val="000000"/>
    <a:srgbClr val="192C3B"/>
    <a:srgbClr val="94B5D0"/>
    <a:srgbClr val="CBDBE7"/>
    <a:srgbClr val="A7C2D9"/>
    <a:srgbClr val="4373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605" autoAdjust="0"/>
    <p:restoredTop sz="93833" autoAdjust="0"/>
  </p:normalViewPr>
  <p:slideViewPr>
    <p:cSldViewPr snapToGrid="0">
      <p:cViewPr varScale="1">
        <p:scale>
          <a:sx n="110" d="100"/>
          <a:sy n="110" d="100"/>
        </p:scale>
        <p:origin x="2346" y="108"/>
      </p:cViewPr>
      <p:guideLst>
        <p:guide orient="horz" pos="2160"/>
        <p:guide pos="2880"/>
      </p:guideLst>
    </p:cSldViewPr>
  </p:slideViewPr>
  <p:outlineViewPr>
    <p:cViewPr>
      <p:scale>
        <a:sx n="33" d="100"/>
        <a:sy n="33" d="100"/>
      </p:scale>
      <p:origin x="0" y="-7722"/>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pPr/>
              <a:t>3/7/2022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pPr/>
              <a:t>3/7/2022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3</a:t>
            </a:fld>
            <a:endParaRPr lang="en-US" dirty="0"/>
          </a:p>
        </p:txBody>
      </p:sp>
    </p:spTree>
    <p:extLst>
      <p:ext uri="{BB962C8B-B14F-4D97-AF65-F5344CB8AC3E}">
        <p14:creationId xmlns:p14="http://schemas.microsoft.com/office/powerpoint/2010/main" val="40175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4</a:t>
            </a:fld>
            <a:endParaRPr lang="en-US" dirty="0"/>
          </a:p>
        </p:txBody>
      </p:sp>
    </p:spTree>
    <p:extLst>
      <p:ext uri="{BB962C8B-B14F-4D97-AF65-F5344CB8AC3E}">
        <p14:creationId xmlns:p14="http://schemas.microsoft.com/office/powerpoint/2010/main" val="207940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31471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6</a:t>
            </a:fld>
            <a:endParaRPr lang="en-US" dirty="0"/>
          </a:p>
        </p:txBody>
      </p:sp>
    </p:spTree>
    <p:extLst>
      <p:ext uri="{BB962C8B-B14F-4D97-AF65-F5344CB8AC3E}">
        <p14:creationId xmlns:p14="http://schemas.microsoft.com/office/powerpoint/2010/main" val="86655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8</a:t>
            </a:fld>
            <a:endParaRPr lang="en-US" dirty="0"/>
          </a:p>
        </p:txBody>
      </p:sp>
    </p:spTree>
    <p:extLst>
      <p:ext uri="{BB962C8B-B14F-4D97-AF65-F5344CB8AC3E}">
        <p14:creationId xmlns:p14="http://schemas.microsoft.com/office/powerpoint/2010/main" val="336408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9</a:t>
            </a:fld>
            <a:endParaRPr lang="en-US" dirty="0"/>
          </a:p>
        </p:txBody>
      </p:sp>
    </p:spTree>
    <p:extLst>
      <p:ext uri="{BB962C8B-B14F-4D97-AF65-F5344CB8AC3E}">
        <p14:creationId xmlns:p14="http://schemas.microsoft.com/office/powerpoint/2010/main" val="315273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564221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1997-2022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9" name="Rectangle 8"/>
          <p:cNvSpPr/>
          <p:nvPr userDrawn="1"/>
        </p:nvSpPr>
        <p:spPr>
          <a:xfrm>
            <a:off x="251520" y="1132006"/>
            <a:ext cx="365168" cy="364691"/>
          </a:xfrm>
          <a:prstGeom prst="rect">
            <a:avLst/>
          </a:prstGeom>
          <a:solidFill>
            <a:srgbClr val="243F5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10" name="Rectangle 9"/>
          <p:cNvSpPr/>
          <p:nvPr userDrawn="1"/>
        </p:nvSpPr>
        <p:spPr>
          <a:xfrm>
            <a:off x="616688" y="1132006"/>
            <a:ext cx="8260611" cy="3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72071" y="1144504"/>
            <a:ext cx="344617" cy="339694"/>
            <a:chOff x="6983446" y="224644"/>
            <a:chExt cx="734136" cy="731520"/>
          </a:xfrm>
          <a:solidFill>
            <a:srgbClr val="243F54"/>
          </a:solidFill>
        </p:grpSpPr>
        <p:sp>
          <p:nvSpPr>
            <p:cNvPr id="13" name="Rectangle 12"/>
            <p:cNvSpPr/>
            <p:nvPr/>
          </p:nvSpPr>
          <p:spPr>
            <a:xfrm>
              <a:off x="6986062" y="224644"/>
              <a:ext cx="731520" cy="731520"/>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032128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295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1997-2022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dirty="0">
              <a:solidFill>
                <a:srgbClr val="FFFFFF"/>
              </a:solidFill>
            </a:endParaRPr>
          </a:p>
        </p:txBody>
      </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cxnSp>
        <p:nvCxnSpPr>
          <p:cNvPr id="3" name="Straight Connector 2"/>
          <p:cNvCxnSpPr/>
          <p:nvPr userDrawn="1"/>
        </p:nvCxnSpPr>
        <p:spPr>
          <a:xfrm>
            <a:off x="323850" y="1125538"/>
            <a:ext cx="8496300"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51520" y="260648"/>
            <a:ext cx="8625780" cy="864096"/>
          </a:xfrm>
        </p:spPr>
        <p:txBody>
          <a:bodyPr/>
          <a:lstStyle>
            <a:lvl1pPr algn="l">
              <a:lnSpc>
                <a:spcPts val="2600"/>
              </a:lnSpc>
              <a:defRPr sz="2400" baseline="0">
                <a:solidFill>
                  <a:schemeClr val="tx1"/>
                </a:solidFill>
              </a:defRPr>
            </a:lvl1pPr>
          </a:lstStyle>
          <a:p>
            <a:r>
              <a:rPr lang="en-US"/>
              <a:t>Click to edit Master title style</a:t>
            </a:r>
            <a:endParaRPr lang="en-CA" dirty="0"/>
          </a:p>
        </p:txBody>
      </p:sp>
    </p:spTree>
    <p:extLst>
      <p:ext uri="{BB962C8B-B14F-4D97-AF65-F5344CB8AC3E}">
        <p14:creationId xmlns:p14="http://schemas.microsoft.com/office/powerpoint/2010/main" val="2280644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ft/Right Blank &amp; Line">
    <p:spTree>
      <p:nvGrpSpPr>
        <p:cNvPr id="1" name=""/>
        <p:cNvGrpSpPr/>
        <p:nvPr/>
      </p:nvGrpSpPr>
      <p:grpSpPr>
        <a:xfrm>
          <a:off x="0" y="0"/>
          <a:ext cx="0" cy="0"/>
          <a:chOff x="0" y="0"/>
          <a:chExt cx="0" cy="0"/>
        </a:xfrm>
      </p:grpSpPr>
      <p:cxnSp>
        <p:nvCxnSpPr>
          <p:cNvPr id="4" name="Straight Connector 3"/>
          <p:cNvCxnSpPr/>
          <p:nvPr userDrawn="1"/>
        </p:nvCxnSpPr>
        <p:spPr>
          <a:xfrm>
            <a:off x="323850" y="1125538"/>
            <a:ext cx="8496300"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p:nvPr>
        </p:nvSpPr>
        <p:spPr>
          <a:xfrm>
            <a:off x="251520" y="260648"/>
            <a:ext cx="8625780" cy="864096"/>
          </a:xfrm>
        </p:spPr>
        <p:txBody>
          <a:bodyPr/>
          <a:lstStyle>
            <a:lvl1pPr algn="l">
              <a:lnSpc>
                <a:spcPts val="2600"/>
              </a:lnSpc>
              <a:defRPr sz="2400" baseline="0">
                <a:solidFill>
                  <a:schemeClr val="tx1"/>
                </a:solidFill>
              </a:defRPr>
            </a:lvl1pPr>
          </a:lstStyle>
          <a:p>
            <a:r>
              <a:rPr lang="en-US"/>
              <a:t>Click to edit Master title style</a:t>
            </a:r>
            <a:endParaRPr lang="en-CA" dirty="0"/>
          </a:p>
        </p:txBody>
      </p:sp>
      <p:sp>
        <p:nvSpPr>
          <p:cNvPr id="21" name="Text Placeholder 53"/>
          <p:cNvSpPr>
            <a:spLocks noGrp="1"/>
          </p:cNvSpPr>
          <p:nvPr>
            <p:ph type="body" sz="quarter" idx="19"/>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a:t>Click to edit Master text styles</a:t>
            </a:r>
          </a:p>
        </p:txBody>
      </p:sp>
    </p:spTree>
    <p:extLst>
      <p:ext uri="{BB962C8B-B14F-4D97-AF65-F5344CB8AC3E}">
        <p14:creationId xmlns:p14="http://schemas.microsoft.com/office/powerpoint/2010/main" val="242737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1112991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84110989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Executive summary (Georgia, 24pt)</a:t>
            </a:r>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a:t>Three sections (Georgia, 24pt)</a:t>
            </a:r>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lvl1pPr>
          </a:lstStyle>
          <a:p>
            <a:r>
              <a:rPr lang="en-US" dirty="0"/>
              <a:t>Two small sections, one large (Georgia, 24pt)</a:t>
            </a:r>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12pt)</a:t>
            </a:r>
          </a:p>
          <a:p>
            <a:pPr lvl="1"/>
            <a:r>
              <a:rPr lang="en-US" dirty="0"/>
              <a:t>Second Level (Arial, 12pt)</a:t>
            </a:r>
          </a:p>
          <a:p>
            <a:pPr lvl="2"/>
            <a:r>
              <a:rPr lang="en-US" dirty="0"/>
              <a:t>Third Level (Arial, 12pt)</a:t>
            </a:r>
          </a:p>
          <a:p>
            <a:pPr lvl="3"/>
            <a:r>
              <a:rPr lang="en-US" dirty="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06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02" r:id="rId3"/>
    <p:sldLayoutId id="2147483706" r:id="rId4"/>
    <p:sldLayoutId id="2147483721" r:id="rId5"/>
    <p:sldLayoutId id="2147483710" r:id="rId6"/>
    <p:sldLayoutId id="2147483711" r:id="rId7"/>
    <p:sldLayoutId id="2147483720" r:id="rId8"/>
    <p:sldLayoutId id="2147483726" r:id="rId9"/>
    <p:sldLayoutId id="2147483728" r:id="rId10"/>
    <p:sldLayoutId id="2147483764" r:id="rId11"/>
    <p:sldLayoutId id="2147483762" r:id="rId12"/>
    <p:sldLayoutId id="2147483761" r:id="rId13"/>
    <p:sldLayoutId id="2147483763" r:id="rId14"/>
    <p:sldLayoutId id="2147483765" r:id="rId15"/>
    <p:sldLayoutId id="2147483766" r:id="rId16"/>
    <p:sldLayoutId id="2147483771" r:id="rId17"/>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www.businessweek.com/stories/2010-08-03/big-tech-problem-as-mainframes-outlast-workforcebusinessweek-business-news-stock-market-and-financial-advice" TargetMode="External"/><Relationship Id="rId2" Type="http://schemas.openxmlformats.org/officeDocument/2006/relationships/hyperlink" Target="http://www.infoworld.com/d/data-center/its-most-wanted-mainframe-programmers-180453"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infotech.com/research/ss/five-secrets-to-optimize-your-people-technology-and-budget" TargetMode="External"/><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hyperlink" Target="http://www.infotech.com/research/ss/transform-it-through-strategic-organizational-design" TargetMode="External"/><Relationship Id="rId5" Type="http://schemas.openxmlformats.org/officeDocument/2006/relationships/hyperlink" Target="http://www.infotech.com/research/ss/it-strategy"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hyperlink" Target="mailto:WorkshopBooking@InfoTec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i4cp.com/productivity-blog/2013/04/25/infographic-the-state-of-workforce-planning-2013"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a:t>Build a Strategic IT Workforce Plan</a:t>
            </a:r>
          </a:p>
        </p:txBody>
      </p:sp>
      <p:sp>
        <p:nvSpPr>
          <p:cNvPr id="5" name="Tagline"/>
          <p:cNvSpPr>
            <a:spLocks noGrp="1"/>
          </p:cNvSpPr>
          <p:nvPr>
            <p:ph type="body" sz="quarter" idx="16"/>
          </p:nvPr>
        </p:nvSpPr>
        <p:spPr/>
        <p:txBody>
          <a:bodyPr/>
          <a:lstStyle/>
          <a:p>
            <a:r>
              <a:rPr lang="en-US" dirty="0"/>
              <a:t>Staff your IT organization for success; availability is not a skill set.</a:t>
            </a:r>
          </a:p>
        </p:txBody>
      </p:sp>
      <p:pic>
        <p:nvPicPr>
          <p:cNvPr id="6" name="Picture 5">
            <a:extLst>
              <a:ext uri="{FF2B5EF4-FFF2-40B4-BE49-F238E27FC236}">
                <a16:creationId xmlns:a16="http://schemas.microsoft.com/office/drawing/2014/main" id="{D409A1E3-8C68-43A9-B8A9-46B04122773B}"/>
              </a:ext>
            </a:extLst>
          </p:cNvPr>
          <p:cNvPicPr>
            <a:picLocks noChangeAspect="1"/>
          </p:cNvPicPr>
          <p:nvPr/>
        </p:nvPicPr>
        <p:blipFill>
          <a:blip r:embed="rId3"/>
          <a:stretch>
            <a:fillRect/>
          </a:stretch>
        </p:blipFill>
        <p:spPr>
          <a:xfrm>
            <a:off x="6745672" y="4122656"/>
            <a:ext cx="2280102" cy="1798476"/>
          </a:xfrm>
          <a:prstGeom prst="rect">
            <a:avLst/>
          </a:prstGeom>
        </p:spPr>
      </p:pic>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53"/>
          <p:cNvGraphicFramePr>
            <a:graphicFrameLocks noGrp="1"/>
          </p:cNvGraphicFramePr>
          <p:nvPr>
            <p:extLst>
              <p:ext uri="{D42A27DB-BD31-4B8C-83A1-F6EECF244321}">
                <p14:modId xmlns:p14="http://schemas.microsoft.com/office/powerpoint/2010/main" val="2553126699"/>
              </p:ext>
            </p:extLst>
          </p:nvPr>
        </p:nvGraphicFramePr>
        <p:xfrm>
          <a:off x="808074" y="2264490"/>
          <a:ext cx="8004456" cy="4005240"/>
        </p:xfrm>
        <a:graphic>
          <a:graphicData uri="http://schemas.openxmlformats.org/drawingml/2006/table">
            <a:tbl>
              <a:tblPr firstRow="1" bandRow="1">
                <a:tableStyleId>{69012ECD-51FC-41F1-AA8D-1B2483CD663E}</a:tableStyleId>
              </a:tblPr>
              <a:tblGrid>
                <a:gridCol w="2668152">
                  <a:extLst>
                    <a:ext uri="{9D8B030D-6E8A-4147-A177-3AD203B41FA5}">
                      <a16:colId xmlns:a16="http://schemas.microsoft.com/office/drawing/2014/main" val="20000"/>
                    </a:ext>
                  </a:extLst>
                </a:gridCol>
                <a:gridCol w="2581467">
                  <a:extLst>
                    <a:ext uri="{9D8B030D-6E8A-4147-A177-3AD203B41FA5}">
                      <a16:colId xmlns:a16="http://schemas.microsoft.com/office/drawing/2014/main" val="20001"/>
                    </a:ext>
                  </a:extLst>
                </a:gridCol>
                <a:gridCol w="2754837">
                  <a:extLst>
                    <a:ext uri="{9D8B030D-6E8A-4147-A177-3AD203B41FA5}">
                      <a16:colId xmlns:a16="http://schemas.microsoft.com/office/drawing/2014/main" val="20002"/>
                    </a:ext>
                  </a:extLst>
                </a:gridCol>
              </a:tblGrid>
              <a:tr h="390496">
                <a:tc>
                  <a:txBody>
                    <a:bodyPr/>
                    <a:lstStyle/>
                    <a:p>
                      <a:pPr marL="0" indent="0" algn="ctr">
                        <a:tabLst>
                          <a:tab pos="541338" algn="l"/>
                        </a:tabLst>
                      </a:pPr>
                      <a:r>
                        <a:rPr lang="en-CA" sz="1200" dirty="0">
                          <a:solidFill>
                            <a:schemeClr val="bg2"/>
                          </a:solidFill>
                        </a:rPr>
                        <a:t>SMALL</a:t>
                      </a:r>
                      <a:r>
                        <a:rPr lang="en-CA" sz="1200" baseline="0" dirty="0">
                          <a:solidFill>
                            <a:schemeClr val="bg2"/>
                          </a:solidFill>
                        </a:rPr>
                        <a:t> </a:t>
                      </a:r>
                      <a:r>
                        <a:rPr lang="en-CA" sz="1200" dirty="0">
                          <a:solidFill>
                            <a:schemeClr val="bg2"/>
                          </a:solidFill>
                        </a:rPr>
                        <a:t>ORGANIZATION</a:t>
                      </a:r>
                      <a:endParaRPr lang="en-CA" sz="1200" b="0" dirty="0">
                        <a:solidFill>
                          <a:schemeClr val="bg2"/>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0" indent="0" algn="ctr"/>
                      <a:r>
                        <a:rPr lang="en-CA" sz="1200" dirty="0">
                          <a:solidFill>
                            <a:schemeClr val="bg2"/>
                          </a:solidFill>
                        </a:rPr>
                        <a:t>MEDIUM ORGANIZATION</a:t>
                      </a:r>
                      <a:endParaRPr lang="en-CA" sz="1200" b="0" dirty="0">
                        <a:solidFill>
                          <a:schemeClr val="bg2"/>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0" indent="0" algn="ctr"/>
                      <a:r>
                        <a:rPr lang="en-CA" sz="1200" dirty="0">
                          <a:solidFill>
                            <a:schemeClr val="bg2"/>
                          </a:solidFill>
                        </a:rPr>
                        <a:t>LARGE ORGANIZATION</a:t>
                      </a:r>
                      <a:endParaRPr lang="en-CA" sz="1200" b="0" dirty="0">
                        <a:solidFill>
                          <a:schemeClr val="bg2"/>
                        </a:solidFill>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0"/>
                  </a:ext>
                </a:extLst>
              </a:tr>
              <a:tr h="1789423">
                <a:tc>
                  <a:txBody>
                    <a:bodyPr/>
                    <a:lstStyle/>
                    <a:p>
                      <a:pPr marL="285750" indent="-285750">
                        <a:spcAft>
                          <a:spcPts val="300"/>
                        </a:spcAft>
                        <a:buClr>
                          <a:srgbClr val="00B050"/>
                        </a:buClr>
                        <a:buSzPct val="120000"/>
                        <a:buFont typeface="Wingdings" panose="05000000000000000000" pitchFamily="2" charset="2"/>
                        <a:buChar char="ü"/>
                      </a:pPr>
                      <a:r>
                        <a:rPr lang="en-CA" sz="1200" dirty="0"/>
                        <a:t>Project</a:t>
                      </a:r>
                      <a:r>
                        <a:rPr lang="en-CA" sz="1200" baseline="0" dirty="0"/>
                        <a:t> scope is much more manageable.</a:t>
                      </a:r>
                    </a:p>
                    <a:p>
                      <a:pPr marL="285750" indent="-285750">
                        <a:spcAft>
                          <a:spcPts val="300"/>
                        </a:spcAft>
                        <a:buClr>
                          <a:srgbClr val="00B050"/>
                        </a:buClr>
                        <a:buSzPct val="120000"/>
                        <a:buFont typeface="Wingdings" panose="05000000000000000000" pitchFamily="2" charset="2"/>
                        <a:buChar char="ü"/>
                      </a:pPr>
                      <a:r>
                        <a:rPr lang="en-CA" sz="1200" baseline="0" dirty="0"/>
                        <a:t>Communication and planning can be more manageable.</a:t>
                      </a:r>
                    </a:p>
                    <a:p>
                      <a:pPr marL="285750" marR="0" indent="-285750" algn="l" defTabSz="914400" rtl="0" eaLnBrk="1" fontAlgn="auto" latinLnBrk="0" hangingPunct="1">
                        <a:lnSpc>
                          <a:spcPct val="100000"/>
                        </a:lnSpc>
                        <a:spcBef>
                          <a:spcPts val="0"/>
                        </a:spcBef>
                        <a:spcAft>
                          <a:spcPts val="300"/>
                        </a:spcAft>
                        <a:buClr>
                          <a:srgbClr val="00B050"/>
                        </a:buClr>
                        <a:buSzPct val="120000"/>
                        <a:buFont typeface="Wingdings" panose="05000000000000000000" pitchFamily="2" charset="2"/>
                        <a:buChar char="ü"/>
                        <a:tabLst/>
                        <a:defRPr/>
                      </a:pPr>
                      <a:r>
                        <a:rPr lang="en-CA" sz="1200" baseline="0" dirty="0"/>
                        <a:t>Fewer roles can clarify prioritization needs and promotability. </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271463" indent="-271463">
                        <a:spcAft>
                          <a:spcPts val="300"/>
                        </a:spcAft>
                        <a:buClr>
                          <a:srgbClr val="00B050"/>
                        </a:buClr>
                        <a:buSzPct val="120000"/>
                        <a:buFont typeface="Wingdings" panose="05000000000000000000" pitchFamily="2" charset="2"/>
                        <a:buChar char="ü"/>
                      </a:pPr>
                      <a:r>
                        <a:rPr lang="en-CA" sz="1200" dirty="0"/>
                        <a:t>Project</a:t>
                      </a:r>
                      <a:r>
                        <a:rPr lang="en-CA" sz="1200" baseline="0" dirty="0"/>
                        <a:t> scope is more manageable.</a:t>
                      </a:r>
                    </a:p>
                    <a:p>
                      <a:pPr marL="271463" indent="-271463">
                        <a:spcAft>
                          <a:spcPts val="300"/>
                        </a:spcAft>
                        <a:buClr>
                          <a:srgbClr val="00B050"/>
                        </a:buClr>
                        <a:buSzPct val="120000"/>
                        <a:buFont typeface="Wingdings" panose="05000000000000000000" pitchFamily="2" charset="2"/>
                        <a:buChar char="ü"/>
                      </a:pPr>
                      <a:r>
                        <a:rPr lang="en-CA" sz="1200" baseline="0" dirty="0"/>
                        <a:t>Moderate budget for workforce planning initiatives is needed.</a:t>
                      </a:r>
                    </a:p>
                    <a:p>
                      <a:pPr marL="271463" indent="-271463">
                        <a:spcAft>
                          <a:spcPts val="300"/>
                        </a:spcAft>
                        <a:buClr>
                          <a:srgbClr val="00B050"/>
                        </a:buClr>
                        <a:buSzPct val="120000"/>
                        <a:buFont typeface="Wingdings" panose="05000000000000000000" pitchFamily="2" charset="2"/>
                        <a:buChar char="ü"/>
                      </a:pPr>
                      <a:r>
                        <a:rPr lang="en-CA" sz="1200" baseline="0" dirty="0"/>
                        <a:t>Communication and enforcement is easier.</a:t>
                      </a:r>
                      <a:endParaRPr lang="en-CA" sz="1200" dirty="0"/>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285750" indent="-285750">
                        <a:spcAft>
                          <a:spcPts val="300"/>
                        </a:spcAft>
                        <a:buClr>
                          <a:srgbClr val="00B050"/>
                        </a:buClr>
                        <a:buSzPct val="120000"/>
                        <a:buFont typeface="Wingdings" panose="05000000000000000000" pitchFamily="2" charset="2"/>
                        <a:buChar char="ü"/>
                      </a:pPr>
                      <a:r>
                        <a:rPr lang="en-CA" sz="1200" dirty="0"/>
                        <a:t>Larger candidate pool to pull from. </a:t>
                      </a:r>
                    </a:p>
                    <a:p>
                      <a:pPr marL="285750" indent="-285750">
                        <a:spcAft>
                          <a:spcPts val="300"/>
                        </a:spcAft>
                        <a:buClr>
                          <a:srgbClr val="00B050"/>
                        </a:buClr>
                        <a:buSzPct val="120000"/>
                        <a:buFont typeface="Wingdings" panose="05000000000000000000" pitchFamily="2" charset="2"/>
                        <a:buChar char="ü"/>
                      </a:pPr>
                      <a:r>
                        <a:rPr lang="en-CA" sz="1200" baseline="0" dirty="0"/>
                        <a:t>Greater career path options for staff.</a:t>
                      </a:r>
                    </a:p>
                    <a:p>
                      <a:pPr marL="285750" indent="-285750">
                        <a:spcAft>
                          <a:spcPts val="300"/>
                        </a:spcAft>
                        <a:buClr>
                          <a:srgbClr val="00B050"/>
                        </a:buClr>
                        <a:buSzPct val="120000"/>
                        <a:buFont typeface="Wingdings" panose="05000000000000000000" pitchFamily="2" charset="2"/>
                        <a:buChar char="ü"/>
                      </a:pPr>
                      <a:r>
                        <a:rPr lang="en-CA" sz="1200" baseline="0" dirty="0"/>
                        <a:t>In-house expertise may be available.</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1"/>
                  </a:ext>
                </a:extLst>
              </a:tr>
              <a:tr h="1825321">
                <a:tc>
                  <a:txBody>
                    <a:bodyPr/>
                    <a:lstStyle/>
                    <a:p>
                      <a:pPr marL="285750" indent="-285750">
                        <a:spcBef>
                          <a:spcPts val="288"/>
                        </a:spcBef>
                        <a:buBlip>
                          <a:blip r:embed="rId2"/>
                        </a:buBlip>
                      </a:pPr>
                      <a:r>
                        <a:rPr lang="en-CA" sz="1200" dirty="0"/>
                        <a:t>Limited resources</a:t>
                      </a:r>
                      <a:r>
                        <a:rPr lang="en-CA" sz="1200" baseline="0" dirty="0"/>
                        <a:t> and time to execute the project.</a:t>
                      </a:r>
                    </a:p>
                    <a:p>
                      <a:pPr marL="285750" indent="-285750">
                        <a:spcBef>
                          <a:spcPts val="288"/>
                        </a:spcBef>
                        <a:buBlip>
                          <a:blip r:embed="rId2"/>
                        </a:buBlip>
                      </a:pPr>
                      <a:r>
                        <a:rPr lang="en-CA" sz="1200" baseline="0" dirty="0"/>
                        <a:t>In-house expertise is unlikely.</a:t>
                      </a:r>
                    </a:p>
                    <a:p>
                      <a:pPr marL="285750" indent="-285750">
                        <a:spcBef>
                          <a:spcPts val="288"/>
                        </a:spcBef>
                        <a:buBlip>
                          <a:blip r:embed="rId2"/>
                        </a:buBlip>
                      </a:pPr>
                      <a:r>
                        <a:rPr lang="en-CA" sz="1200" dirty="0"/>
                        <a:t>Competencies</a:t>
                      </a:r>
                      <a:r>
                        <a:rPr lang="en-CA" sz="1200" baseline="0" dirty="0"/>
                        <a:t> </a:t>
                      </a:r>
                      <a:r>
                        <a:rPr lang="en-CA" sz="1200" dirty="0"/>
                        <a:t>may be informal</a:t>
                      </a:r>
                      <a:r>
                        <a:rPr lang="en-CA" sz="1200" baseline="0" dirty="0"/>
                        <a:t> and not documented.</a:t>
                      </a:r>
                    </a:p>
                    <a:p>
                      <a:pPr marL="285750" indent="-285750">
                        <a:spcBef>
                          <a:spcPts val="288"/>
                        </a:spcBef>
                        <a:buBlip>
                          <a:blip r:embed="rId2"/>
                        </a:buBlip>
                      </a:pPr>
                      <a:r>
                        <a:rPr lang="en-CA" sz="1200" baseline="0" dirty="0"/>
                        <a:t>Limited overlap in responsibilities, resulting in fewer redundancies.</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285750" indent="-285750">
                        <a:spcBef>
                          <a:spcPts val="288"/>
                        </a:spcBef>
                        <a:buBlip>
                          <a:blip r:embed="rId2"/>
                        </a:buBlip>
                      </a:pPr>
                      <a:r>
                        <a:rPr lang="en-CA" sz="1200" dirty="0"/>
                        <a:t>Limited staff with experience for the</a:t>
                      </a:r>
                      <a:r>
                        <a:rPr lang="en-CA" sz="1200" baseline="0" dirty="0"/>
                        <a:t> project.</a:t>
                      </a:r>
                    </a:p>
                    <a:p>
                      <a:pPr marL="285750" indent="-285750">
                        <a:spcBef>
                          <a:spcPts val="288"/>
                        </a:spcBef>
                        <a:buBlip>
                          <a:blip r:embed="rId2"/>
                        </a:buBlip>
                      </a:pPr>
                      <a:r>
                        <a:rPr lang="en-CA" sz="1200" baseline="0" dirty="0"/>
                        <a:t>Workforce planning may be a lower priority and difficult to generate buy-in for.</a:t>
                      </a:r>
                    </a:p>
                  </a:txBody>
                  <a:tcP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tc>
                  <a:txBody>
                    <a:bodyPr/>
                    <a:lstStyle/>
                    <a:p>
                      <a:pPr marL="285750" indent="-285750">
                        <a:spcBef>
                          <a:spcPts val="288"/>
                        </a:spcBef>
                        <a:buBlip>
                          <a:blip r:embed="rId2"/>
                        </a:buBlip>
                      </a:pPr>
                      <a:r>
                        <a:rPr lang="en-CA" sz="1200" dirty="0"/>
                        <a:t>Requires more staff to manage workforce plan</a:t>
                      </a:r>
                      <a:r>
                        <a:rPr lang="en-CA" sz="1200" baseline="0" dirty="0"/>
                        <a:t> and execute initiatives.</a:t>
                      </a:r>
                    </a:p>
                    <a:p>
                      <a:pPr marL="285750" indent="-285750">
                        <a:spcBef>
                          <a:spcPts val="288"/>
                        </a:spcBef>
                        <a:buBlip>
                          <a:blip r:embed="rId2"/>
                        </a:buBlip>
                      </a:pPr>
                      <a:r>
                        <a:rPr lang="en-CA" sz="1200" baseline="0" dirty="0"/>
                        <a:t>Less collective knowledge on staff strengths may make career planning difficult.</a:t>
                      </a:r>
                    </a:p>
                    <a:p>
                      <a:pPr marL="285750" indent="-285750">
                        <a:spcBef>
                          <a:spcPts val="288"/>
                        </a:spcBef>
                        <a:buBlip>
                          <a:blip r:embed="rId2"/>
                        </a:buBlip>
                      </a:pPr>
                      <a:r>
                        <a:rPr lang="en-CA" sz="1200" baseline="0" dirty="0"/>
                        <a:t>Geographically dispersed business units make collaboration and communication difficult.</a:t>
                      </a: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9" name="TextBox 18"/>
          <p:cNvSpPr txBox="1"/>
          <p:nvPr/>
        </p:nvSpPr>
        <p:spPr>
          <a:xfrm>
            <a:off x="251519" y="1164229"/>
            <a:ext cx="8610601" cy="954107"/>
          </a:xfrm>
          <a:prstGeom prst="rect">
            <a:avLst/>
          </a:prstGeom>
          <a:noFill/>
        </p:spPr>
        <p:txBody>
          <a:bodyPr wrap="square" rtlCol="0">
            <a:spAutoFit/>
          </a:bodyPr>
          <a:lstStyle/>
          <a:p>
            <a:r>
              <a:rPr lang="en-CA" sz="1400" dirty="0"/>
              <a:t>Small organizations are 2.2 times</a:t>
            </a:r>
            <a:r>
              <a:rPr lang="en-CA" sz="1400" baseline="30000" dirty="0"/>
              <a:t>1</a:t>
            </a:r>
            <a:r>
              <a:rPr lang="en-CA" sz="1400" dirty="0"/>
              <a:t> more likely to have effective workforce planning processes. Be mindful of the opportunities and risks for organizations of your size as you execute the project. </a:t>
            </a:r>
            <a:r>
              <a:rPr lang="en-CA" sz="1400" b="1" dirty="0"/>
              <a:t>How you build your workforce plan will not change drastically based on the size of your organization</a:t>
            </a:r>
            <a:r>
              <a:rPr lang="en-CA" sz="1400" dirty="0"/>
              <a:t>; however, the scope of your initiative, the size of your team, and the tactics you employ may vary. </a:t>
            </a:r>
          </a:p>
        </p:txBody>
      </p:sp>
      <p:grpSp>
        <p:nvGrpSpPr>
          <p:cNvPr id="2" name="Group 1"/>
          <p:cNvGrpSpPr/>
          <p:nvPr/>
        </p:nvGrpSpPr>
        <p:grpSpPr>
          <a:xfrm>
            <a:off x="350874" y="2636874"/>
            <a:ext cx="435559" cy="3615071"/>
            <a:chOff x="306769" y="2381447"/>
            <a:chExt cx="309543" cy="3865308"/>
          </a:xfrm>
          <a:solidFill>
            <a:schemeClr val="accent1"/>
          </a:solidFill>
        </p:grpSpPr>
        <p:sp>
          <p:nvSpPr>
            <p:cNvPr id="7" name="Rectangle 6"/>
            <p:cNvSpPr/>
            <p:nvPr/>
          </p:nvSpPr>
          <p:spPr>
            <a:xfrm>
              <a:off x="306769" y="2381447"/>
              <a:ext cx="309543" cy="1904999"/>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1200" b="1" dirty="0">
                  <a:solidFill>
                    <a:schemeClr val="bg2"/>
                  </a:solidFill>
                </a:rPr>
                <a:t>PROJECT OPPORTUNITIES</a:t>
              </a:r>
            </a:p>
          </p:txBody>
        </p:sp>
        <p:sp>
          <p:nvSpPr>
            <p:cNvPr id="22" name="Rectangle 21"/>
            <p:cNvSpPr/>
            <p:nvPr/>
          </p:nvSpPr>
          <p:spPr>
            <a:xfrm>
              <a:off x="306769" y="4297815"/>
              <a:ext cx="309543" cy="1948940"/>
            </a:xfrm>
            <a:prstGeom prst="rect">
              <a:avLst/>
            </a:prstGeom>
            <a:grpFill/>
            <a:ln w="3175"/>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1200" b="1" dirty="0">
                  <a:solidFill>
                    <a:schemeClr val="bg2"/>
                  </a:solidFill>
                </a:rPr>
                <a:t>PROJECT RISKS</a:t>
              </a:r>
            </a:p>
          </p:txBody>
        </p:sp>
      </p:grpSp>
      <p:sp>
        <p:nvSpPr>
          <p:cNvPr id="8" name="TextBox 7"/>
          <p:cNvSpPr txBox="1"/>
          <p:nvPr/>
        </p:nvSpPr>
        <p:spPr>
          <a:xfrm>
            <a:off x="6307891" y="6309204"/>
            <a:ext cx="2836109" cy="246221"/>
          </a:xfrm>
          <a:prstGeom prst="rect">
            <a:avLst/>
          </a:prstGeom>
          <a:noFill/>
        </p:spPr>
        <p:txBody>
          <a:bodyPr wrap="square" rtlCol="0">
            <a:spAutoFit/>
          </a:bodyPr>
          <a:lstStyle/>
          <a:p>
            <a:r>
              <a:rPr lang="en-US" sz="1000" baseline="30000" dirty="0"/>
              <a:t>1 </a:t>
            </a:r>
            <a:r>
              <a:rPr lang="en-US" sz="1000" dirty="0"/>
              <a:t>McLean &amp; Company Trends Report 2014</a:t>
            </a:r>
          </a:p>
        </p:txBody>
      </p:sp>
      <p:sp>
        <p:nvSpPr>
          <p:cNvPr id="9" name="Rectangle 8"/>
          <p:cNvSpPr/>
          <p:nvPr/>
        </p:nvSpPr>
        <p:spPr>
          <a:xfrm>
            <a:off x="0" y="-1"/>
            <a:ext cx="9144000" cy="11535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endParaRPr lang="en-CA" sz="2400" dirty="0"/>
          </a:p>
        </p:txBody>
      </p:sp>
      <p:sp>
        <p:nvSpPr>
          <p:cNvPr id="4" name="Title 3"/>
          <p:cNvSpPr>
            <a:spLocks noGrp="1"/>
          </p:cNvSpPr>
          <p:nvPr>
            <p:ph type="title"/>
          </p:nvPr>
        </p:nvSpPr>
        <p:spPr>
          <a:xfrm>
            <a:off x="251519" y="144749"/>
            <a:ext cx="8561011" cy="864096"/>
          </a:xfrm>
        </p:spPr>
        <p:txBody>
          <a:bodyPr/>
          <a:lstStyle/>
          <a:p>
            <a:r>
              <a:rPr lang="en-CA" dirty="0">
                <a:solidFill>
                  <a:schemeClr val="bg1"/>
                </a:solidFill>
                <a:latin typeface="+mn-lt"/>
              </a:rPr>
              <a:t>In building your workforce plan, the size of your organization can present unique challenges </a:t>
            </a:r>
          </a:p>
        </p:txBody>
      </p:sp>
    </p:spTree>
    <p:extLst>
      <p:ext uri="{BB962C8B-B14F-4D97-AF65-F5344CB8AC3E}">
        <p14:creationId xmlns:p14="http://schemas.microsoft.com/office/powerpoint/2010/main" val="3356040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54398" y="2530553"/>
            <a:ext cx="1908000" cy="1504951"/>
          </a:xfrm>
          <a:prstGeom prst="rect">
            <a:avLst/>
          </a:prstGeom>
          <a:solidFill>
            <a:schemeClr val="bg2">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fontAlgn="base">
              <a:spcBef>
                <a:spcPct val="0"/>
              </a:spcBef>
              <a:spcAft>
                <a:spcPct val="0"/>
              </a:spcAft>
            </a:pPr>
            <a:r>
              <a:rPr lang="en-CA" sz="1400" dirty="0">
                <a:solidFill>
                  <a:srgbClr val="333333"/>
                </a:solidFill>
              </a:rPr>
              <a:t>is the cost of mainframe outages for an average enterprise.</a:t>
            </a:r>
            <a:r>
              <a:rPr lang="en-CA" sz="1400" baseline="30000" dirty="0">
                <a:solidFill>
                  <a:srgbClr val="333333"/>
                </a:solidFill>
              </a:rPr>
              <a:t>1</a:t>
            </a:r>
            <a:endParaRPr lang="en-CA" sz="1400" dirty="0">
              <a:solidFill>
                <a:srgbClr val="333333"/>
              </a:solidFill>
            </a:endParaRPr>
          </a:p>
        </p:txBody>
      </p:sp>
      <p:sp>
        <p:nvSpPr>
          <p:cNvPr id="7" name="Oval 6"/>
          <p:cNvSpPr>
            <a:spLocks noChangeAspect="1"/>
          </p:cNvSpPr>
          <p:nvPr/>
        </p:nvSpPr>
        <p:spPr>
          <a:xfrm>
            <a:off x="7277742" y="1662109"/>
            <a:ext cx="1261312" cy="1238400"/>
          </a:xfrm>
          <a:prstGeom prst="ellipse">
            <a:avLst/>
          </a:pr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600" b="1" dirty="0">
                <a:solidFill>
                  <a:srgbClr val="FFFFFF"/>
                </a:solidFill>
              </a:rPr>
              <a:t>$14k / minute</a:t>
            </a:r>
          </a:p>
        </p:txBody>
      </p:sp>
      <p:cxnSp>
        <p:nvCxnSpPr>
          <p:cNvPr id="18" name="Straight Arrow Connector 17"/>
          <p:cNvCxnSpPr>
            <a:stCxn id="36" idx="6"/>
            <a:endCxn id="7" idx="2"/>
          </p:cNvCxnSpPr>
          <p:nvPr/>
        </p:nvCxnSpPr>
        <p:spPr>
          <a:xfrm>
            <a:off x="2007563" y="2281309"/>
            <a:ext cx="5270179" cy="0"/>
          </a:xfrm>
          <a:prstGeom prst="straightConnector1">
            <a:avLst/>
          </a:prstGeom>
          <a:ln>
            <a:no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723634" y="2532802"/>
            <a:ext cx="1908000" cy="1499884"/>
          </a:xfrm>
          <a:prstGeom prst="rect">
            <a:avLst/>
          </a:prstGeom>
          <a:solidFill>
            <a:schemeClr val="bg2">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fontAlgn="base">
              <a:spcBef>
                <a:spcPct val="0"/>
              </a:spcBef>
              <a:spcAft>
                <a:spcPct val="0"/>
              </a:spcAft>
            </a:pPr>
            <a:r>
              <a:rPr lang="en-CA" sz="1400" dirty="0">
                <a:solidFill>
                  <a:srgbClr val="333333"/>
                </a:solidFill>
              </a:rPr>
              <a:t>of CIOs report mainframe applications will remain a key asset in the next decade.</a:t>
            </a:r>
            <a:r>
              <a:rPr lang="en-CA" sz="1400" baseline="30000" dirty="0">
                <a:solidFill>
                  <a:srgbClr val="333333"/>
                </a:solidFill>
              </a:rPr>
              <a:t>1</a:t>
            </a:r>
            <a:endParaRPr lang="en-CA" sz="1400" dirty="0">
              <a:solidFill>
                <a:srgbClr val="333333"/>
              </a:solidFill>
            </a:endParaRPr>
          </a:p>
        </p:txBody>
      </p:sp>
      <p:sp>
        <p:nvSpPr>
          <p:cNvPr id="33" name="Oval 32"/>
          <p:cNvSpPr>
            <a:spLocks noChangeAspect="1"/>
          </p:cNvSpPr>
          <p:nvPr/>
        </p:nvSpPr>
        <p:spPr>
          <a:xfrm>
            <a:off x="5045875" y="1662109"/>
            <a:ext cx="1263519" cy="1238400"/>
          </a:xfrm>
          <a:prstGeom prst="ellipse">
            <a:avLst/>
          </a:pr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600" b="1" dirty="0">
                <a:solidFill>
                  <a:srgbClr val="FFFFFF"/>
                </a:solidFill>
              </a:rPr>
              <a:t>78%</a:t>
            </a:r>
            <a:endParaRPr lang="en-CA" sz="1200" b="1" dirty="0">
              <a:solidFill>
                <a:srgbClr val="FFFFFF"/>
              </a:solidFill>
            </a:endParaRPr>
          </a:p>
        </p:txBody>
      </p:sp>
      <p:sp>
        <p:nvSpPr>
          <p:cNvPr id="28" name="Rectangle 27"/>
          <p:cNvSpPr/>
          <p:nvPr/>
        </p:nvSpPr>
        <p:spPr>
          <a:xfrm>
            <a:off x="0" y="4610692"/>
            <a:ext cx="9144000" cy="19070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A system failure to a mainframe could be disastrous for organizations that have a workforce gap. The outlook is also bleak when considering failures to key processes, customer/vendor relationships, legal requirements, and homegrown solutions in your organization. </a:t>
            </a:r>
          </a:p>
          <a:p>
            <a:pPr algn="ctr"/>
            <a:endParaRPr lang="en-CA" sz="1400" b="1" dirty="0">
              <a:solidFill>
                <a:schemeClr val="tx1"/>
              </a:solidFill>
            </a:endParaRPr>
          </a:p>
          <a:p>
            <a:pPr algn="ctr"/>
            <a:r>
              <a:rPr lang="en-CA" sz="1400" b="1" dirty="0">
                <a:solidFill>
                  <a:schemeClr val="tx1"/>
                </a:solidFill>
              </a:rPr>
              <a:t>What could the workforce loss and core position vacancies cost you in terms of</a:t>
            </a:r>
          </a:p>
          <a:p>
            <a:pPr algn="ctr"/>
            <a:r>
              <a:rPr lang="en-CA" sz="1400" b="1" dirty="0">
                <a:solidFill>
                  <a:schemeClr val="tx1"/>
                </a:solidFill>
              </a:rPr>
              <a:t>financial and reputational loss? </a:t>
            </a:r>
          </a:p>
        </p:txBody>
      </p:sp>
      <p:sp>
        <p:nvSpPr>
          <p:cNvPr id="35" name="Rectangle 2"/>
          <p:cNvSpPr/>
          <p:nvPr/>
        </p:nvSpPr>
        <p:spPr>
          <a:xfrm>
            <a:off x="422908" y="2578904"/>
            <a:ext cx="1908000" cy="1485732"/>
          </a:xfrm>
          <a:prstGeom prst="rect">
            <a:avLst/>
          </a:prstGeom>
          <a:solidFill>
            <a:schemeClr val="bg2">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fontAlgn="base">
              <a:spcBef>
                <a:spcPct val="0"/>
              </a:spcBef>
              <a:spcAft>
                <a:spcPct val="0"/>
              </a:spcAft>
            </a:pPr>
            <a:r>
              <a:rPr lang="en-CA" sz="1400" dirty="0">
                <a:solidFill>
                  <a:srgbClr val="333333"/>
                </a:solidFill>
              </a:rPr>
              <a:t>Is the average age of mainframe workers – with close to </a:t>
            </a:r>
            <a:r>
              <a:rPr lang="en-CA" sz="1400" b="1" dirty="0">
                <a:solidFill>
                  <a:srgbClr val="333333"/>
                </a:solidFill>
              </a:rPr>
              <a:t>50%</a:t>
            </a:r>
            <a:r>
              <a:rPr lang="en-CA" sz="1400" dirty="0">
                <a:solidFill>
                  <a:srgbClr val="333333"/>
                </a:solidFill>
              </a:rPr>
              <a:t> over 60 years of age.</a:t>
            </a:r>
            <a:r>
              <a:rPr lang="en-CA" sz="1400" baseline="30000" dirty="0">
                <a:solidFill>
                  <a:srgbClr val="333333"/>
                </a:solidFill>
              </a:rPr>
              <a:t>2</a:t>
            </a:r>
            <a:endParaRPr lang="en-CA" sz="1400" dirty="0">
              <a:solidFill>
                <a:srgbClr val="333333"/>
              </a:solidFill>
            </a:endParaRPr>
          </a:p>
        </p:txBody>
      </p:sp>
      <p:sp>
        <p:nvSpPr>
          <p:cNvPr id="36" name="Oval 9"/>
          <p:cNvSpPr>
            <a:spLocks noChangeAspect="1"/>
          </p:cNvSpPr>
          <p:nvPr/>
        </p:nvSpPr>
        <p:spPr>
          <a:xfrm>
            <a:off x="746253" y="1662109"/>
            <a:ext cx="1261310" cy="1238400"/>
          </a:xfrm>
          <a:prstGeom prst="ellipse">
            <a:avLst/>
          </a:pr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600" b="1" dirty="0">
                <a:solidFill>
                  <a:srgbClr val="FFFFFF"/>
                </a:solidFill>
              </a:rPr>
              <a:t>55-60</a:t>
            </a:r>
            <a:endParaRPr lang="en-CA" sz="1200" b="1" dirty="0">
              <a:solidFill>
                <a:srgbClr val="FFFFFF"/>
              </a:solidFill>
            </a:endParaRPr>
          </a:p>
        </p:txBody>
      </p:sp>
      <p:sp>
        <p:nvSpPr>
          <p:cNvPr id="14" name="Rectangle 18"/>
          <p:cNvSpPr/>
          <p:nvPr/>
        </p:nvSpPr>
        <p:spPr>
          <a:xfrm>
            <a:off x="2618565" y="2536981"/>
            <a:ext cx="1908000" cy="1502132"/>
          </a:xfrm>
          <a:prstGeom prst="rect">
            <a:avLst/>
          </a:prstGeom>
          <a:solidFill>
            <a:schemeClr val="bg2">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fontAlgn="base">
              <a:spcBef>
                <a:spcPct val="0"/>
              </a:spcBef>
              <a:spcAft>
                <a:spcPct val="0"/>
              </a:spcAft>
            </a:pPr>
            <a:endParaRPr lang="en-CA" sz="1400" dirty="0">
              <a:solidFill>
                <a:srgbClr val="333333"/>
              </a:solidFill>
            </a:endParaRPr>
          </a:p>
          <a:p>
            <a:pPr fontAlgn="base">
              <a:spcBef>
                <a:spcPct val="0"/>
              </a:spcBef>
              <a:spcAft>
                <a:spcPct val="0"/>
              </a:spcAft>
            </a:pPr>
            <a:r>
              <a:rPr lang="en-CA" sz="1400" dirty="0">
                <a:solidFill>
                  <a:srgbClr val="333333"/>
                </a:solidFill>
              </a:rPr>
              <a:t>of Fortune 500 companies still use mainframes</a:t>
            </a:r>
            <a:r>
              <a:rPr lang="en-CA" sz="1400" baseline="30000" dirty="0">
                <a:solidFill>
                  <a:srgbClr val="333333"/>
                </a:solidFill>
              </a:rPr>
              <a:t>1 </a:t>
            </a:r>
            <a:r>
              <a:rPr lang="en-CA" sz="1400" dirty="0">
                <a:solidFill>
                  <a:srgbClr val="333333"/>
                </a:solidFill>
              </a:rPr>
              <a:t>requiring specialized skills and knowledge.</a:t>
            </a:r>
          </a:p>
        </p:txBody>
      </p:sp>
      <p:sp>
        <p:nvSpPr>
          <p:cNvPr id="15" name="Oval 19"/>
          <p:cNvSpPr>
            <a:spLocks noChangeAspect="1"/>
          </p:cNvSpPr>
          <p:nvPr/>
        </p:nvSpPr>
        <p:spPr>
          <a:xfrm>
            <a:off x="2941330" y="1665718"/>
            <a:ext cx="1262471" cy="1239540"/>
          </a:xfrm>
          <a:prstGeom prst="ellipse">
            <a:avLst/>
          </a:prstGeom>
          <a:solidFill>
            <a:schemeClr val="accent1"/>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1600" b="1" dirty="0">
                <a:solidFill>
                  <a:srgbClr val="FFFFFF"/>
                </a:solidFill>
              </a:rPr>
              <a:t>80%</a:t>
            </a:r>
          </a:p>
        </p:txBody>
      </p:sp>
      <p:sp>
        <p:nvSpPr>
          <p:cNvPr id="9" name="TextBox 8"/>
          <p:cNvSpPr txBox="1"/>
          <p:nvPr/>
        </p:nvSpPr>
        <p:spPr>
          <a:xfrm>
            <a:off x="331773" y="1229989"/>
            <a:ext cx="6813494" cy="369332"/>
          </a:xfrm>
          <a:prstGeom prst="rect">
            <a:avLst/>
          </a:prstGeom>
          <a:noFill/>
        </p:spPr>
        <p:txBody>
          <a:bodyPr wrap="square" rtlCol="0">
            <a:spAutoFit/>
          </a:bodyPr>
          <a:lstStyle/>
          <a:p>
            <a:r>
              <a:rPr lang="en-CA" b="1" dirty="0">
                <a:solidFill>
                  <a:schemeClr val="tx2">
                    <a:lumMod val="60000"/>
                    <a:lumOff val="40000"/>
                  </a:schemeClr>
                </a:solidFill>
              </a:rPr>
              <a:t>CONSIDER THIS:</a:t>
            </a:r>
          </a:p>
        </p:txBody>
      </p:sp>
      <p:sp>
        <p:nvSpPr>
          <p:cNvPr id="2" name="TextBox 1"/>
          <p:cNvSpPr txBox="1"/>
          <p:nvPr/>
        </p:nvSpPr>
        <p:spPr>
          <a:xfrm>
            <a:off x="6432063" y="4248025"/>
            <a:ext cx="2430335" cy="215444"/>
          </a:xfrm>
          <a:prstGeom prst="rect">
            <a:avLst/>
          </a:prstGeom>
          <a:noFill/>
        </p:spPr>
        <p:txBody>
          <a:bodyPr wrap="square" rtlCol="0">
            <a:spAutoFit/>
          </a:bodyPr>
          <a:lstStyle/>
          <a:p>
            <a:r>
              <a:rPr lang="en-CA" sz="800" baseline="30000" dirty="0"/>
              <a:t>2 </a:t>
            </a:r>
            <a:r>
              <a:rPr lang="en-CA" sz="800" dirty="0"/>
              <a:t>”</a:t>
            </a:r>
            <a:r>
              <a:rPr lang="en-CA" sz="800" dirty="0">
                <a:hlinkClick r:id="rId2"/>
              </a:rPr>
              <a:t>IT's most wanted: Mainframe programmers</a:t>
            </a:r>
            <a:r>
              <a:rPr lang="en-CA" sz="800" dirty="0"/>
              <a:t>”</a:t>
            </a:r>
            <a:r>
              <a:rPr lang="en-CA" sz="800" dirty="0">
                <a:hlinkClick r:id="rId2"/>
              </a:rPr>
              <a:t> </a:t>
            </a:r>
            <a:endParaRPr lang="en-CA" sz="800" dirty="0"/>
          </a:p>
        </p:txBody>
      </p:sp>
      <p:sp>
        <p:nvSpPr>
          <p:cNvPr id="3" name="TextBox 2"/>
          <p:cNvSpPr txBox="1"/>
          <p:nvPr/>
        </p:nvSpPr>
        <p:spPr>
          <a:xfrm>
            <a:off x="6024624" y="4090874"/>
            <a:ext cx="2837774" cy="215444"/>
          </a:xfrm>
          <a:prstGeom prst="rect">
            <a:avLst/>
          </a:prstGeom>
          <a:noFill/>
        </p:spPr>
        <p:txBody>
          <a:bodyPr wrap="square" rtlCol="0">
            <a:spAutoFit/>
          </a:bodyPr>
          <a:lstStyle/>
          <a:p>
            <a:r>
              <a:rPr lang="en-CA" sz="800" baseline="30000" dirty="0">
                <a:solidFill>
                  <a:srgbClr val="333333"/>
                </a:solidFill>
              </a:rPr>
              <a:t>1</a:t>
            </a:r>
            <a:r>
              <a:rPr lang="en-CA" sz="800" dirty="0"/>
              <a:t> “</a:t>
            </a:r>
            <a:r>
              <a:rPr lang="en-CA" sz="800" dirty="0">
                <a:hlinkClick r:id="rId3"/>
              </a:rPr>
              <a:t>Big Tech Problem as Mainframes Outlast Workforce</a:t>
            </a:r>
            <a:r>
              <a:rPr lang="en-CA" sz="800" dirty="0"/>
              <a:t>”</a:t>
            </a:r>
          </a:p>
        </p:txBody>
      </p:sp>
      <p:cxnSp>
        <p:nvCxnSpPr>
          <p:cNvPr id="11" name="Straight Arrow Connector 10"/>
          <p:cNvCxnSpPr>
            <a:stCxn id="36" idx="6"/>
            <a:endCxn id="15" idx="2"/>
          </p:cNvCxnSpPr>
          <p:nvPr/>
        </p:nvCxnSpPr>
        <p:spPr>
          <a:xfrm>
            <a:off x="2007563" y="2281309"/>
            <a:ext cx="933767" cy="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5" idx="6"/>
            <a:endCxn id="33" idx="2"/>
          </p:cNvCxnSpPr>
          <p:nvPr/>
        </p:nvCxnSpPr>
        <p:spPr>
          <a:xfrm flipV="1">
            <a:off x="4203801" y="2281309"/>
            <a:ext cx="842074" cy="4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3" idx="6"/>
            <a:endCxn id="7" idx="2"/>
          </p:cNvCxnSpPr>
          <p:nvPr/>
        </p:nvCxnSpPr>
        <p:spPr>
          <a:xfrm>
            <a:off x="6309394" y="2281309"/>
            <a:ext cx="968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0" y="0"/>
            <a:ext cx="9144000" cy="1148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r>
              <a:rPr lang="en-CA" sz="2400" dirty="0"/>
              <a:t>Are you part of the 87% of organizations with ineffective workforce planning? Can you afford not to have a SWP?</a:t>
            </a:r>
          </a:p>
        </p:txBody>
      </p:sp>
    </p:spTree>
    <p:extLst>
      <p:ext uri="{BB962C8B-B14F-4D97-AF65-F5344CB8AC3E}">
        <p14:creationId xmlns:p14="http://schemas.microsoft.com/office/powerpoint/2010/main" val="312327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17"/>
          <p:cNvSpPr/>
          <p:nvPr/>
        </p:nvSpPr>
        <p:spPr>
          <a:xfrm>
            <a:off x="3194694" y="3806383"/>
            <a:ext cx="2762877" cy="92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200" dirty="0">
                <a:solidFill>
                  <a:schemeClr val="tx1"/>
                </a:solidFill>
              </a:rPr>
              <a:t>2.1 Defined role and staff competencies.</a:t>
            </a:r>
          </a:p>
          <a:p>
            <a:r>
              <a:rPr lang="en-CA" sz="1200" dirty="0">
                <a:solidFill>
                  <a:schemeClr val="tx1"/>
                </a:solidFill>
              </a:rPr>
              <a:t>2.2 Analyzed impact of internal and external trends.</a:t>
            </a:r>
          </a:p>
          <a:p>
            <a:r>
              <a:rPr lang="en-CA" sz="1200" dirty="0">
                <a:solidFill>
                  <a:schemeClr val="tx1"/>
                </a:solidFill>
              </a:rPr>
              <a:t>2.3 Identified future workforce needs.</a:t>
            </a:r>
          </a:p>
        </p:txBody>
      </p:sp>
      <p:sp>
        <p:nvSpPr>
          <p:cNvPr id="36" name="Rectangle 18"/>
          <p:cNvSpPr/>
          <p:nvPr/>
        </p:nvSpPr>
        <p:spPr>
          <a:xfrm>
            <a:off x="6095895" y="3806383"/>
            <a:ext cx="2762877" cy="92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indent="-266700"/>
            <a:r>
              <a:rPr lang="en-CA" sz="1200" dirty="0">
                <a:solidFill>
                  <a:schemeClr val="tx1"/>
                </a:solidFill>
              </a:rPr>
              <a:t>3.1 Built the workforce plan.</a:t>
            </a:r>
          </a:p>
          <a:p>
            <a:pPr marL="266700" indent="-266700"/>
            <a:r>
              <a:rPr lang="en-CA" sz="1200" dirty="0">
                <a:solidFill>
                  <a:schemeClr val="tx1"/>
                </a:solidFill>
              </a:rPr>
              <a:t>3.1 Identified key initiatives and roadmap.</a:t>
            </a:r>
          </a:p>
          <a:p>
            <a:pPr marL="266700" indent="-266700"/>
            <a:r>
              <a:rPr lang="en-CA" sz="1200" dirty="0">
                <a:solidFill>
                  <a:schemeClr val="tx1"/>
                </a:solidFill>
              </a:rPr>
              <a:t>3.2 Evaluated project success.</a:t>
            </a:r>
          </a:p>
        </p:txBody>
      </p:sp>
      <p:sp>
        <p:nvSpPr>
          <p:cNvPr id="4" name="Rectangle 10"/>
          <p:cNvSpPr/>
          <p:nvPr/>
        </p:nvSpPr>
        <p:spPr>
          <a:xfrm>
            <a:off x="269629" y="1334679"/>
            <a:ext cx="2798958" cy="98331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en-CA" sz="1400" b="1" dirty="0"/>
              <a:t>INITIATE THE PROJECT</a:t>
            </a:r>
          </a:p>
          <a:p>
            <a:pPr algn="ctr"/>
            <a:endParaRPr lang="en-CA" sz="1400" b="1" dirty="0"/>
          </a:p>
          <a:p>
            <a:pPr algn="ctr"/>
            <a:r>
              <a:rPr lang="en-CA" sz="1400" b="1" dirty="0">
                <a:solidFill>
                  <a:schemeClr val="accent3"/>
                </a:solidFill>
              </a:rPr>
              <a:t>Led by: CIO</a:t>
            </a:r>
          </a:p>
        </p:txBody>
      </p:sp>
      <p:sp>
        <p:nvSpPr>
          <p:cNvPr id="5" name="Rectangle 11"/>
          <p:cNvSpPr/>
          <p:nvPr/>
        </p:nvSpPr>
        <p:spPr>
          <a:xfrm>
            <a:off x="6096450" y="1334679"/>
            <a:ext cx="2798959" cy="98331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en-CA" sz="1400" b="1" dirty="0"/>
              <a:t>BUILD AND MONITOR THE WORKFORCE PLAN</a:t>
            </a:r>
          </a:p>
          <a:p>
            <a:pPr algn="ctr"/>
            <a:r>
              <a:rPr lang="en-CA" sz="1400" b="1" dirty="0">
                <a:solidFill>
                  <a:schemeClr val="accent3"/>
                </a:solidFill>
              </a:rPr>
              <a:t>Led by: CIO/Project Manager</a:t>
            </a:r>
          </a:p>
        </p:txBody>
      </p:sp>
      <p:sp>
        <p:nvSpPr>
          <p:cNvPr id="6" name="Rectangle 12"/>
          <p:cNvSpPr/>
          <p:nvPr/>
        </p:nvSpPr>
        <p:spPr>
          <a:xfrm>
            <a:off x="3183037" y="1334679"/>
            <a:ext cx="2798959" cy="98331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72000" numCol="1" spcCol="0" rtlCol="0" fromWordArt="0" anchor="ctr" anchorCtr="0" forceAA="0" compatLnSpc="1">
            <a:prstTxWarp prst="textNoShape">
              <a:avLst/>
            </a:prstTxWarp>
            <a:noAutofit/>
          </a:bodyPr>
          <a:lstStyle/>
          <a:p>
            <a:pPr algn="ctr"/>
            <a:r>
              <a:rPr lang="en-CA" sz="1400" b="1" dirty="0"/>
              <a:t>ANALYZE WORKFORCE NEEDS</a:t>
            </a:r>
          </a:p>
          <a:p>
            <a:pPr algn="ctr"/>
            <a:r>
              <a:rPr lang="en-CA" sz="1400" b="1" dirty="0">
                <a:solidFill>
                  <a:schemeClr val="accent3"/>
                </a:solidFill>
              </a:rPr>
              <a:t>Led by: Project Manager</a:t>
            </a:r>
          </a:p>
        </p:txBody>
      </p:sp>
      <p:sp>
        <p:nvSpPr>
          <p:cNvPr id="7" name="Rectangle 13"/>
          <p:cNvSpPr/>
          <p:nvPr/>
        </p:nvSpPr>
        <p:spPr>
          <a:xfrm>
            <a:off x="269629" y="2380831"/>
            <a:ext cx="1350344" cy="592357"/>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CA" sz="1400" b="1" i="1" dirty="0">
                <a:solidFill>
                  <a:schemeClr val="accent1"/>
                </a:solidFill>
              </a:rPr>
              <a:t>1.1</a:t>
            </a:r>
          </a:p>
        </p:txBody>
      </p:sp>
      <p:sp>
        <p:nvSpPr>
          <p:cNvPr id="8" name="Rectangle 16"/>
          <p:cNvSpPr/>
          <p:nvPr/>
        </p:nvSpPr>
        <p:spPr>
          <a:xfrm>
            <a:off x="1730961" y="2380831"/>
            <a:ext cx="1337627" cy="592357"/>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CA" sz="1400" b="1" i="1" dirty="0">
                <a:solidFill>
                  <a:schemeClr val="accent1"/>
                </a:solidFill>
              </a:rPr>
              <a:t>1.2</a:t>
            </a:r>
          </a:p>
        </p:txBody>
      </p:sp>
      <p:sp>
        <p:nvSpPr>
          <p:cNvPr id="15" name="Rectangle 13"/>
          <p:cNvSpPr/>
          <p:nvPr/>
        </p:nvSpPr>
        <p:spPr>
          <a:xfrm>
            <a:off x="6087669" y="2380831"/>
            <a:ext cx="2807739" cy="592357"/>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CA" sz="1400" b="1" i="1" dirty="0">
                <a:solidFill>
                  <a:schemeClr val="accent1"/>
                </a:solidFill>
              </a:rPr>
              <a:t>3.1</a:t>
            </a:r>
          </a:p>
        </p:txBody>
      </p:sp>
      <p:cxnSp>
        <p:nvCxnSpPr>
          <p:cNvPr id="24" name="Straight Connector 2"/>
          <p:cNvCxnSpPr/>
          <p:nvPr/>
        </p:nvCxnSpPr>
        <p:spPr>
          <a:xfrm flipH="1" flipV="1">
            <a:off x="3107975" y="1334679"/>
            <a:ext cx="2742" cy="4982114"/>
          </a:xfrm>
          <a:prstGeom prst="line">
            <a:avLst/>
          </a:prstGeom>
          <a:ln w="254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
          <p:cNvCxnSpPr/>
          <p:nvPr/>
        </p:nvCxnSpPr>
        <p:spPr>
          <a:xfrm flipV="1">
            <a:off x="6011918" y="1345830"/>
            <a:ext cx="20854" cy="4999212"/>
          </a:xfrm>
          <a:prstGeom prst="line">
            <a:avLst/>
          </a:prstGeom>
          <a:ln w="254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Rectangle 54"/>
          <p:cNvSpPr/>
          <p:nvPr/>
        </p:nvSpPr>
        <p:spPr>
          <a:xfrm>
            <a:off x="269629" y="3806383"/>
            <a:ext cx="2762877" cy="923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6700" indent="-266700"/>
            <a:r>
              <a:rPr lang="en-CA" sz="1200" dirty="0">
                <a:solidFill>
                  <a:schemeClr val="tx1"/>
                </a:solidFill>
              </a:rPr>
              <a:t>1.1 Identified whether to move forward with building your SWP.</a:t>
            </a:r>
          </a:p>
          <a:p>
            <a:pPr marL="266700" indent="-266700"/>
            <a:r>
              <a:rPr lang="en-CA" sz="1200" dirty="0">
                <a:solidFill>
                  <a:schemeClr val="tx1"/>
                </a:solidFill>
              </a:rPr>
              <a:t>1.2 Identified project goals and metrics.</a:t>
            </a:r>
          </a:p>
          <a:p>
            <a:pPr marL="266700" indent="-266700"/>
            <a:r>
              <a:rPr lang="en-CA" sz="1200" dirty="0">
                <a:solidFill>
                  <a:schemeClr val="tx1"/>
                </a:solidFill>
              </a:rPr>
              <a:t>1.2 Built a project plan and charter.</a:t>
            </a:r>
          </a:p>
        </p:txBody>
      </p:sp>
      <p:sp>
        <p:nvSpPr>
          <p:cNvPr id="29" name="Rectangle 13"/>
          <p:cNvSpPr/>
          <p:nvPr/>
        </p:nvSpPr>
        <p:spPr>
          <a:xfrm>
            <a:off x="251520" y="3443565"/>
            <a:ext cx="8631674" cy="33618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88900"/>
            <a:r>
              <a:rPr lang="en-CA" sz="1400" b="1" dirty="0">
                <a:solidFill>
                  <a:schemeClr val="tx1"/>
                </a:solidFill>
              </a:rPr>
              <a:t>KEY PHASE OUTCOMES:</a:t>
            </a:r>
          </a:p>
        </p:txBody>
      </p:sp>
      <p:sp>
        <p:nvSpPr>
          <p:cNvPr id="30" name="Rectangle 56"/>
          <p:cNvSpPr/>
          <p:nvPr/>
        </p:nvSpPr>
        <p:spPr>
          <a:xfrm>
            <a:off x="269629" y="5152463"/>
            <a:ext cx="2762877" cy="11643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CA" sz="1200" i="1" dirty="0">
                <a:solidFill>
                  <a:schemeClr val="tx1"/>
                </a:solidFill>
              </a:rPr>
              <a:t>IT Strategic Workforce Planning Project Charter Template</a:t>
            </a:r>
          </a:p>
          <a:p>
            <a:pPr marL="171450" indent="-171450">
              <a:buFont typeface="Arial" panose="020B0604020202020204" pitchFamily="34" charset="0"/>
              <a:buChar char="•"/>
            </a:pPr>
            <a:r>
              <a:rPr lang="en-CA" sz="1200" i="1" dirty="0">
                <a:solidFill>
                  <a:schemeClr val="tx1"/>
                </a:solidFill>
              </a:rPr>
              <a:t>IT Strategic Workforce Planning Project Plan Template</a:t>
            </a:r>
          </a:p>
        </p:txBody>
      </p:sp>
      <p:sp>
        <p:nvSpPr>
          <p:cNvPr id="31" name="Rectangle 13"/>
          <p:cNvSpPr/>
          <p:nvPr/>
        </p:nvSpPr>
        <p:spPr>
          <a:xfrm>
            <a:off x="214142" y="4854501"/>
            <a:ext cx="8631674" cy="336188"/>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88900"/>
            <a:r>
              <a:rPr lang="en-CA" sz="1400" b="1" dirty="0">
                <a:solidFill>
                  <a:schemeClr val="accent1"/>
                </a:solidFill>
              </a:rPr>
              <a:t>Info-Tech Tools and Templates:</a:t>
            </a:r>
            <a:endParaRPr lang="en-CA" sz="1200" b="1" dirty="0">
              <a:solidFill>
                <a:schemeClr val="accent1"/>
              </a:solidFill>
            </a:endParaRPr>
          </a:p>
        </p:txBody>
      </p:sp>
      <p:sp>
        <p:nvSpPr>
          <p:cNvPr id="34" name="Rectangle 58"/>
          <p:cNvSpPr/>
          <p:nvPr/>
        </p:nvSpPr>
        <p:spPr>
          <a:xfrm>
            <a:off x="3185918" y="5233935"/>
            <a:ext cx="2762877" cy="1082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CA" sz="1200" i="1" dirty="0">
                <a:solidFill>
                  <a:schemeClr val="tx1"/>
                </a:solidFill>
              </a:rPr>
              <a:t>Workforce Planning Workbook</a:t>
            </a:r>
          </a:p>
        </p:txBody>
      </p:sp>
      <p:sp>
        <p:nvSpPr>
          <p:cNvPr id="38" name="Rectangle 59"/>
          <p:cNvSpPr/>
          <p:nvPr/>
        </p:nvSpPr>
        <p:spPr>
          <a:xfrm>
            <a:off x="6082939" y="5233935"/>
            <a:ext cx="2762877" cy="10828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CA" sz="1200" i="1" dirty="0">
                <a:solidFill>
                  <a:schemeClr val="tx1"/>
                </a:solidFill>
              </a:rPr>
              <a:t>Workforce Planning Workbook</a:t>
            </a:r>
          </a:p>
        </p:txBody>
      </p:sp>
      <p:sp>
        <p:nvSpPr>
          <p:cNvPr id="26" name="Rectangle 16"/>
          <p:cNvSpPr/>
          <p:nvPr/>
        </p:nvSpPr>
        <p:spPr>
          <a:xfrm>
            <a:off x="3173840" y="2384382"/>
            <a:ext cx="864415" cy="592357"/>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CA" sz="1400" b="1" i="1" dirty="0">
                <a:solidFill>
                  <a:schemeClr val="accent1"/>
                </a:solidFill>
              </a:rPr>
              <a:t>2.1</a:t>
            </a:r>
          </a:p>
        </p:txBody>
      </p:sp>
      <p:sp>
        <p:nvSpPr>
          <p:cNvPr id="33" name="Rectangle 16"/>
          <p:cNvSpPr/>
          <p:nvPr/>
        </p:nvSpPr>
        <p:spPr>
          <a:xfrm>
            <a:off x="4119597" y="2376732"/>
            <a:ext cx="889626" cy="592357"/>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CA" sz="1400" b="1" i="1" dirty="0">
                <a:solidFill>
                  <a:schemeClr val="accent1"/>
                </a:solidFill>
              </a:rPr>
              <a:t>2.2</a:t>
            </a:r>
          </a:p>
        </p:txBody>
      </p:sp>
      <p:sp>
        <p:nvSpPr>
          <p:cNvPr id="39" name="TextBox 38"/>
          <p:cNvSpPr txBox="1"/>
          <p:nvPr/>
        </p:nvSpPr>
        <p:spPr>
          <a:xfrm>
            <a:off x="270048" y="3077050"/>
            <a:ext cx="2780986" cy="307777"/>
          </a:xfrm>
          <a:prstGeom prst="rect">
            <a:avLst/>
          </a:prstGeom>
          <a:noFill/>
        </p:spPr>
        <p:txBody>
          <a:bodyPr wrap="square" rtlCol="0">
            <a:spAutoFit/>
          </a:bodyPr>
          <a:lstStyle/>
          <a:p>
            <a:pPr algn="ctr"/>
            <a:r>
              <a:rPr lang="en-CA" sz="1400" b="1" dirty="0"/>
              <a:t>1-2 WEEKS ONE TIME</a:t>
            </a:r>
          </a:p>
        </p:txBody>
      </p:sp>
      <p:sp>
        <p:nvSpPr>
          <p:cNvPr id="40" name="TextBox 39"/>
          <p:cNvSpPr txBox="1"/>
          <p:nvPr/>
        </p:nvSpPr>
        <p:spPr>
          <a:xfrm>
            <a:off x="3207323" y="3077050"/>
            <a:ext cx="2780986" cy="307777"/>
          </a:xfrm>
          <a:prstGeom prst="rect">
            <a:avLst/>
          </a:prstGeom>
          <a:noFill/>
        </p:spPr>
        <p:txBody>
          <a:bodyPr wrap="square" rtlCol="0">
            <a:spAutoFit/>
          </a:bodyPr>
          <a:lstStyle/>
          <a:p>
            <a:pPr algn="ctr"/>
            <a:r>
              <a:rPr lang="en-CA" sz="1400" b="1" dirty="0"/>
              <a:t>1-2 WEEKS</a:t>
            </a:r>
          </a:p>
        </p:txBody>
      </p:sp>
      <p:sp>
        <p:nvSpPr>
          <p:cNvPr id="41" name="TextBox 40"/>
          <p:cNvSpPr txBox="1"/>
          <p:nvPr/>
        </p:nvSpPr>
        <p:spPr>
          <a:xfrm>
            <a:off x="6114423" y="3077050"/>
            <a:ext cx="2780986" cy="307777"/>
          </a:xfrm>
          <a:prstGeom prst="rect">
            <a:avLst/>
          </a:prstGeom>
          <a:noFill/>
        </p:spPr>
        <p:txBody>
          <a:bodyPr wrap="square" rtlCol="0">
            <a:spAutoFit/>
          </a:bodyPr>
          <a:lstStyle/>
          <a:p>
            <a:pPr algn="ctr"/>
            <a:r>
              <a:rPr lang="en-CA" sz="1400" b="1" dirty="0"/>
              <a:t>1 WEEK + ONGOING</a:t>
            </a:r>
          </a:p>
        </p:txBody>
      </p:sp>
      <p:sp>
        <p:nvSpPr>
          <p:cNvPr id="35" name="Rectangle 16"/>
          <p:cNvSpPr/>
          <p:nvPr/>
        </p:nvSpPr>
        <p:spPr>
          <a:xfrm>
            <a:off x="5080002" y="2384382"/>
            <a:ext cx="889626" cy="592357"/>
          </a:xfrm>
          <a:prstGeom prst="rect">
            <a:avLst/>
          </a:prstGeom>
          <a:solidFill>
            <a:schemeClr val="bg2">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CA" sz="1400" b="1" i="1" dirty="0">
                <a:solidFill>
                  <a:schemeClr val="accent1"/>
                </a:solidFill>
              </a:rPr>
              <a:t>2.3</a:t>
            </a:r>
          </a:p>
        </p:txBody>
      </p:sp>
      <p:sp>
        <p:nvSpPr>
          <p:cNvPr id="37" name="Rectangle 36"/>
          <p:cNvSpPr/>
          <p:nvPr/>
        </p:nvSpPr>
        <p:spPr>
          <a:xfrm>
            <a:off x="0" y="0"/>
            <a:ext cx="9144000" cy="1141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r>
              <a:rPr lang="en-CA" sz="2400" dirty="0"/>
              <a:t>This blueprint will walk you through Info-Tech’s step-by step process to build a strategic workforce plan</a:t>
            </a:r>
          </a:p>
        </p:txBody>
      </p:sp>
    </p:spTree>
    <p:extLst>
      <p:ext uri="{BB962C8B-B14F-4D97-AF65-F5344CB8AC3E}">
        <p14:creationId xmlns:p14="http://schemas.microsoft.com/office/powerpoint/2010/main" val="1394743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0" y="1124744"/>
            <a:ext cx="9144000" cy="10641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 name="Picture 3"/>
          <p:cNvPicPr>
            <a:picLocks noChangeAspect="1"/>
          </p:cNvPicPr>
          <p:nvPr/>
        </p:nvPicPr>
        <p:blipFill>
          <a:blip r:embed="rId2"/>
          <a:stretch>
            <a:fillRect/>
          </a:stretch>
        </p:blipFill>
        <p:spPr>
          <a:xfrm>
            <a:off x="366233" y="5095096"/>
            <a:ext cx="2133403" cy="1190377"/>
          </a:xfrm>
          <a:prstGeom prst="rect">
            <a:avLst/>
          </a:prstGeom>
        </p:spPr>
      </p:pic>
      <p:pic>
        <p:nvPicPr>
          <p:cNvPr id="5" name="Picture 4"/>
          <p:cNvPicPr>
            <a:picLocks noChangeAspect="1"/>
          </p:cNvPicPr>
          <p:nvPr/>
        </p:nvPicPr>
        <p:blipFill>
          <a:blip r:embed="rId3"/>
          <a:stretch>
            <a:fillRect/>
          </a:stretch>
        </p:blipFill>
        <p:spPr>
          <a:xfrm>
            <a:off x="335314" y="3694626"/>
            <a:ext cx="2195240" cy="1236755"/>
          </a:xfrm>
          <a:prstGeom prst="rect">
            <a:avLst/>
          </a:prstGeom>
        </p:spPr>
      </p:pic>
      <p:pic>
        <p:nvPicPr>
          <p:cNvPr id="7" name="Picture 6"/>
          <p:cNvPicPr>
            <a:picLocks noChangeAspect="1"/>
          </p:cNvPicPr>
          <p:nvPr/>
        </p:nvPicPr>
        <p:blipFill>
          <a:blip r:embed="rId4"/>
          <a:stretch>
            <a:fillRect/>
          </a:stretch>
        </p:blipFill>
        <p:spPr>
          <a:xfrm>
            <a:off x="373963" y="2298896"/>
            <a:ext cx="2117943" cy="1236755"/>
          </a:xfrm>
          <a:prstGeom prst="rect">
            <a:avLst/>
          </a:prstGeom>
        </p:spPr>
      </p:pic>
      <p:sp>
        <p:nvSpPr>
          <p:cNvPr id="11" name="Rectangle 10"/>
          <p:cNvSpPr/>
          <p:nvPr/>
        </p:nvSpPr>
        <p:spPr>
          <a:xfrm>
            <a:off x="350773" y="1185813"/>
            <a:ext cx="8442354" cy="954107"/>
          </a:xfrm>
          <a:prstGeom prst="rect">
            <a:avLst/>
          </a:prstGeom>
          <a:solidFill>
            <a:schemeClr val="bg2">
              <a:lumMod val="85000"/>
            </a:schemeClr>
          </a:solidFill>
        </p:spPr>
        <p:txBody>
          <a:bodyPr wrap="square">
            <a:spAutoFit/>
          </a:bodyPr>
          <a:lstStyle/>
          <a:p>
            <a:r>
              <a:rPr lang="en-CA" sz="1400" dirty="0"/>
              <a:t>Your workforce plan is only as good as the data you put into it. In order to create a forward reaching plan, you need to understand how the IT organization will be changing in upcoming years. Without this, you can only plan to fill for growth and vacancies. On its own, planning for growth has value if you have long hiring cycles, but having the plan tied to your strategy will product significantly more value.</a:t>
            </a:r>
          </a:p>
        </p:txBody>
      </p:sp>
      <p:sp>
        <p:nvSpPr>
          <p:cNvPr id="12" name="TextBox 11"/>
          <p:cNvSpPr txBox="1"/>
          <p:nvPr/>
        </p:nvSpPr>
        <p:spPr>
          <a:xfrm>
            <a:off x="2615614" y="2547941"/>
            <a:ext cx="5762847" cy="738664"/>
          </a:xfrm>
          <a:prstGeom prst="rect">
            <a:avLst/>
          </a:prstGeom>
        </p:spPr>
        <p:txBody>
          <a:bodyPr wrap="square" rtlCol="0">
            <a:spAutoFit/>
          </a:bodyPr>
          <a:lstStyle/>
          <a:p>
            <a:r>
              <a:rPr lang="en-CA" sz="1400" b="1" dirty="0">
                <a:hlinkClick r:id="rId5"/>
              </a:rPr>
              <a:t>IT STRATEGY</a:t>
            </a:r>
            <a:r>
              <a:rPr lang="en-CA" sz="1400" b="1" dirty="0"/>
              <a:t>: </a:t>
            </a:r>
            <a:r>
              <a:rPr lang="en-CA" sz="1400" dirty="0"/>
              <a:t>This blueprint will help you identify your future-looking organizational guiding principles, vision, and mission, and select initiatives in order to meet organizational objectives. </a:t>
            </a:r>
          </a:p>
        </p:txBody>
      </p:sp>
      <p:sp>
        <p:nvSpPr>
          <p:cNvPr id="13" name="TextBox 12"/>
          <p:cNvSpPr txBox="1"/>
          <p:nvPr/>
        </p:nvSpPr>
        <p:spPr>
          <a:xfrm>
            <a:off x="2615614" y="3835950"/>
            <a:ext cx="5762847" cy="954107"/>
          </a:xfrm>
          <a:prstGeom prst="rect">
            <a:avLst/>
          </a:prstGeom>
        </p:spPr>
        <p:txBody>
          <a:bodyPr wrap="square" rtlCol="0">
            <a:spAutoFit/>
          </a:bodyPr>
          <a:lstStyle/>
          <a:p>
            <a:r>
              <a:rPr lang="en-CA" sz="1400" b="1" dirty="0">
                <a:hlinkClick r:id="rId6"/>
              </a:rPr>
              <a:t>IT ORGANIZATIONAL DESIGN</a:t>
            </a:r>
            <a:r>
              <a:rPr lang="en-CA" sz="1400" b="1" dirty="0"/>
              <a:t>: </a:t>
            </a:r>
            <a:r>
              <a:rPr lang="en-CA" sz="1400" dirty="0"/>
              <a:t>The IT organizational design blueprint walks you through the process of defining your future organization and what roles you will need in order to meet strategic goals.</a:t>
            </a:r>
          </a:p>
        </p:txBody>
      </p:sp>
      <p:sp>
        <p:nvSpPr>
          <p:cNvPr id="14" name="TextBox 13"/>
          <p:cNvSpPr txBox="1"/>
          <p:nvPr/>
        </p:nvSpPr>
        <p:spPr>
          <a:xfrm>
            <a:off x="2615614" y="5213231"/>
            <a:ext cx="5869173" cy="954107"/>
          </a:xfrm>
          <a:prstGeom prst="rect">
            <a:avLst/>
          </a:prstGeom>
        </p:spPr>
        <p:txBody>
          <a:bodyPr wrap="square" rtlCol="0">
            <a:spAutoFit/>
          </a:bodyPr>
          <a:lstStyle/>
          <a:p>
            <a:r>
              <a:rPr lang="en-CA" sz="1400" b="1" dirty="0">
                <a:hlinkClick r:id="rId7"/>
              </a:rPr>
              <a:t>RESOURCE OPTIMIZATION</a:t>
            </a:r>
            <a:r>
              <a:rPr lang="en-CA" sz="1400" b="1" dirty="0"/>
              <a:t>: </a:t>
            </a:r>
            <a:r>
              <a:rPr lang="en-CA" sz="1400" dirty="0"/>
              <a:t>This blueprint helps you identify your resource supply and demand, allowing you to visualize how resources are spent and the projects that you can and cannot do with available staff. </a:t>
            </a:r>
          </a:p>
        </p:txBody>
      </p:sp>
      <p:sp>
        <p:nvSpPr>
          <p:cNvPr id="25" name="Rectangle 24"/>
          <p:cNvSpPr/>
          <p:nvPr/>
        </p:nvSpPr>
        <p:spPr>
          <a:xfrm>
            <a:off x="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r>
              <a:rPr lang="en-CA" sz="2400" dirty="0"/>
              <a:t>For optimal results, organizations need to understand their IT strategy, their future organizational structure, and resourcing</a:t>
            </a:r>
          </a:p>
        </p:txBody>
      </p:sp>
    </p:spTree>
    <p:extLst>
      <p:ext uri="{BB962C8B-B14F-4D97-AF65-F5344CB8AC3E}">
        <p14:creationId xmlns:p14="http://schemas.microsoft.com/office/powerpoint/2010/main" val="1800270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26140" y="341595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2"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97986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3"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328906"/>
            <a:ext cx="7470912" cy="738664"/>
          </a:xfrm>
          <a:prstGeom prst="rect">
            <a:avLst/>
          </a:prstGeom>
          <a:noFill/>
        </p:spPr>
        <p:txBody>
          <a:bodyPr wrap="square" rtlCol="0">
            <a:spAutoFit/>
          </a:bodyPr>
          <a:lstStyle/>
          <a:p>
            <a:r>
              <a:rPr lang="en-CA"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741013"/>
            <a:ext cx="7538435" cy="738664"/>
          </a:xfrm>
          <a:prstGeom prst="rect">
            <a:avLst/>
          </a:prstGeom>
          <a:noFill/>
        </p:spPr>
        <p:txBody>
          <a:bodyPr wrap="square" rtlCol="0">
            <a:spAutoFit/>
          </a:bodyPr>
          <a:lstStyle/>
          <a:p>
            <a:r>
              <a:rPr lang="en-CA"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251520" y="1115967"/>
            <a:ext cx="8625779" cy="738664"/>
          </a:xfrm>
          <a:prstGeom prst="rect">
            <a:avLst/>
          </a:prstGeom>
          <a:solidFill>
            <a:schemeClr val="bg1"/>
          </a:solidFill>
        </p:spPr>
        <p:txBody>
          <a:bodyPr wrap="square" rtlCol="0">
            <a:spAutoFit/>
          </a:bodyPr>
          <a:lstStyle/>
          <a:p>
            <a:endParaRPr lang="en-CA" sz="1400" dirty="0"/>
          </a:p>
          <a:p>
            <a:r>
              <a:rPr lang="en-CA" sz="1400" dirty="0"/>
              <a:t>Use these icons to help guide you through each step of the blueprint and direct you to content related to the recommended activities. </a:t>
            </a:r>
          </a:p>
        </p:txBody>
      </p:sp>
      <p:sp>
        <p:nvSpPr>
          <p:cNvPr id="14" name="Rectangle 13"/>
          <p:cNvSpPr/>
          <p:nvPr/>
        </p:nvSpPr>
        <p:spPr>
          <a:xfrm>
            <a:off x="0" y="-2094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208145" y="109384"/>
            <a:ext cx="8625780" cy="864096"/>
          </a:xfrm>
        </p:spPr>
        <p:txBody>
          <a:bodyPr/>
          <a:lstStyle/>
          <a:p>
            <a:r>
              <a:rPr lang="en-CA" dirty="0">
                <a:solidFill>
                  <a:schemeClr val="bg1"/>
                </a:solidFill>
                <a:latin typeface="+mn-lt"/>
              </a:rPr>
              <a:t>Use these icons to help direct you as you navigate this research </a:t>
            </a:r>
          </a:p>
        </p:txBody>
      </p:sp>
    </p:spTree>
    <p:extLst>
      <p:ext uri="{BB962C8B-B14F-4D97-AF65-F5344CB8AC3E}">
        <p14:creationId xmlns:p14="http://schemas.microsoft.com/office/powerpoint/2010/main" val="4005007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739088"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ounded Rectangle 7"/>
          <p:cNvSpPr/>
          <p:nvPr/>
        </p:nvSpPr>
        <p:spPr>
          <a:xfrm>
            <a:off x="350955"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8"/>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0" name="Straight Arrow Connector 9"/>
          <p:cNvCxnSpPr>
            <a:stCxn id="22" idx="2"/>
          </p:cNvCxnSpPr>
          <p:nvPr/>
        </p:nvCxnSpPr>
        <p:spPr>
          <a:xfrm>
            <a:off x="801010" y="2920539"/>
            <a:ext cx="7748676" cy="0"/>
          </a:xfrm>
          <a:prstGeom prst="straightConnector1">
            <a:avLst/>
          </a:prstGeom>
          <a:noFill/>
          <a:ln w="38100" cap="flat" cmpd="sng" algn="ctr">
            <a:solidFill>
              <a:srgbClr val="FFFFFF">
                <a:lumMod val="85000"/>
              </a:srgbClr>
            </a:solidFill>
            <a:prstDash val="sysDot"/>
            <a:tailEnd type="triangle" w="lg" len="med"/>
          </a:ln>
          <a:effectLst/>
        </p:spPr>
      </p:cxnSp>
      <p:grpSp>
        <p:nvGrpSpPr>
          <p:cNvPr id="11" name="Group 10"/>
          <p:cNvGrpSpPr/>
          <p:nvPr/>
        </p:nvGrpSpPr>
        <p:grpSpPr>
          <a:xfrm>
            <a:off x="6913009" y="2025295"/>
            <a:ext cx="1636677" cy="2763778"/>
            <a:chOff x="6637354" y="1574599"/>
            <a:chExt cx="1636677" cy="2763778"/>
          </a:xfrm>
        </p:grpSpPr>
        <p:sp>
          <p:nvSpPr>
            <p:cNvPr id="12" name="Oval 11"/>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3" name="TextBox 12"/>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14" name="TextBox 13"/>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16" name="Group 15"/>
          <p:cNvGrpSpPr/>
          <p:nvPr/>
        </p:nvGrpSpPr>
        <p:grpSpPr>
          <a:xfrm>
            <a:off x="2324596" y="1877373"/>
            <a:ext cx="2129440" cy="2937609"/>
            <a:chOff x="2807522" y="2074912"/>
            <a:chExt cx="2129440" cy="2937609"/>
          </a:xfrm>
        </p:grpSpPr>
        <p:sp>
          <p:nvSpPr>
            <p:cNvPr id="17" name="Oval 16"/>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8" name="TextBox 17"/>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365D7E"/>
                  </a:solidFill>
                  <a:effectLst/>
                  <a:uLnTx/>
                  <a:uFillTx/>
                </a:rPr>
                <a:t>Guided Implementation</a:t>
              </a:r>
            </a:p>
          </p:txBody>
        </p:sp>
        <p:sp>
          <p:nvSpPr>
            <p:cNvPr id="19" name="TextBox 18"/>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21" name="Group 20"/>
          <p:cNvGrpSpPr/>
          <p:nvPr/>
        </p:nvGrpSpPr>
        <p:grpSpPr>
          <a:xfrm>
            <a:off x="356769" y="2025295"/>
            <a:ext cx="1628660" cy="2794213"/>
            <a:chOff x="1266026" y="2731218"/>
            <a:chExt cx="1628660" cy="2794213"/>
          </a:xfrm>
        </p:grpSpPr>
        <p:sp>
          <p:nvSpPr>
            <p:cNvPr id="22" name="Oval 21"/>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3" name="TextBox 22"/>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25" name="TextBox 24"/>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27" name="Group 26"/>
          <p:cNvGrpSpPr/>
          <p:nvPr/>
        </p:nvGrpSpPr>
        <p:grpSpPr>
          <a:xfrm>
            <a:off x="4938677" y="2025295"/>
            <a:ext cx="1635165" cy="2795710"/>
            <a:chOff x="4834633" y="1938352"/>
            <a:chExt cx="1635165" cy="2795710"/>
          </a:xfrm>
        </p:grpSpPr>
        <p:sp>
          <p:nvSpPr>
            <p:cNvPr id="28" name="Oval 27"/>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TextBox 29"/>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31" name="TextBox 30"/>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33" name="Rectangle 32"/>
          <p:cNvSpPr/>
          <p:nvPr/>
        </p:nvSpPr>
        <p:spPr>
          <a:xfrm>
            <a:off x="947834"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9" name="Rectangle 28"/>
          <p:cNvSpPr/>
          <p:nvPr/>
        </p:nvSpPr>
        <p:spPr>
          <a:xfrm>
            <a:off x="0" y="-2094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itle 35"/>
          <p:cNvSpPr>
            <a:spLocks noGrp="1"/>
          </p:cNvSpPr>
          <p:nvPr>
            <p:ph type="title" idx="4294967295"/>
          </p:nvPr>
        </p:nvSpPr>
        <p:spPr>
          <a:xfrm>
            <a:off x="227153" y="108838"/>
            <a:ext cx="8283458" cy="865188"/>
          </a:xfrm>
        </p:spPr>
        <p:txBody>
          <a:bodyPr/>
          <a:lstStyle/>
          <a:p>
            <a:r>
              <a:rPr lang="en-US" dirty="0">
                <a:solidFill>
                  <a:schemeClr val="bg1"/>
                </a:solidFill>
                <a:latin typeface="+mn-lt"/>
              </a:rPr>
              <a:t>Info-Tech offers various levels of support to best suit your needs</a:t>
            </a:r>
          </a:p>
        </p:txBody>
      </p:sp>
    </p:spTree>
    <p:extLst>
      <p:ext uri="{BB962C8B-B14F-4D97-AF65-F5344CB8AC3E}">
        <p14:creationId xmlns:p14="http://schemas.microsoft.com/office/powerpoint/2010/main" val="2205562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59279658"/>
              </p:ext>
            </p:extLst>
          </p:nvPr>
        </p:nvGraphicFramePr>
        <p:xfrm>
          <a:off x="86984" y="1598374"/>
          <a:ext cx="8799876" cy="4866508"/>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350772">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Determine Project Fit</a:t>
                      </a:r>
                      <a:endParaRPr lang="en-CA" sz="400" b="0" dirty="0">
                        <a:solidFill>
                          <a:schemeClr val="tx1"/>
                        </a:solidFill>
                      </a:endParaRPr>
                    </a:p>
                    <a:p>
                      <a:pPr>
                        <a:spcAft>
                          <a:spcPts val="600"/>
                        </a:spcAft>
                      </a:pPr>
                      <a:r>
                        <a:rPr lang="en-CA" sz="1000" dirty="0">
                          <a:solidFill>
                            <a:schemeClr val="tx1"/>
                          </a:solidFill>
                        </a:rPr>
                        <a:t>1.2 Define Your Goals and Charter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Identify Role and Staff Competencies</a:t>
                      </a:r>
                      <a:endParaRPr kumimoji="0" lang="en-CA" sz="4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Analyze Internal and External Trends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2.3 Determine Future Workforce Landscape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a:t>
                      </a:r>
                      <a:r>
                        <a:rPr lang="en-CA" sz="1000" baseline="0" dirty="0">
                          <a:solidFill>
                            <a:schemeClr val="tx1"/>
                          </a:solidFill>
                        </a:rPr>
                        <a:t>Build and Monitor Workforce Plan</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462659">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2"/>
                        </a:buBlip>
                      </a:pPr>
                      <a:r>
                        <a:rPr lang="en-US" sz="1000" b="0" dirty="0">
                          <a:cs typeface="Open Sans"/>
                        </a:rPr>
                        <a:t>Scoping</a:t>
                      </a:r>
                      <a:r>
                        <a:rPr lang="en-US" sz="1000" b="0" baseline="0" dirty="0">
                          <a:cs typeface="Open Sans"/>
                        </a:rPr>
                        <a:t> call to establish the relevance of this project for your organization</a:t>
                      </a:r>
                    </a:p>
                    <a:p>
                      <a:pPr marL="228600" indent="-228600">
                        <a:spcAft>
                          <a:spcPts val="600"/>
                        </a:spcAft>
                        <a:buSzPct val="150000"/>
                        <a:buBlip>
                          <a:blip r:embed="rId2"/>
                        </a:buBlip>
                      </a:pPr>
                      <a:r>
                        <a:rPr lang="en-US" sz="1000" b="0" baseline="0" dirty="0">
                          <a:cs typeface="Open Sans"/>
                        </a:rPr>
                        <a:t>Discuss your current state assessment and project plan</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2"/>
                        </a:buBlip>
                      </a:pPr>
                      <a:r>
                        <a:rPr lang="en-CA" sz="1000" b="0" dirty="0">
                          <a:cs typeface="Open Sans"/>
                        </a:rPr>
                        <a:t>Discuss your organization’s culture and identify</a:t>
                      </a:r>
                      <a:r>
                        <a:rPr lang="en-CA" sz="1000" b="0" baseline="0" dirty="0">
                          <a:cs typeface="Open Sans"/>
                        </a:rPr>
                        <a:t> role and staff competencies</a:t>
                      </a:r>
                      <a:endParaRPr lang="en-CA" sz="1000" b="0" dirty="0">
                        <a:cs typeface="Open Sans"/>
                      </a:endParaRPr>
                    </a:p>
                    <a:p>
                      <a:pPr marL="228600" indent="-228600">
                        <a:spcAft>
                          <a:spcPts val="600"/>
                        </a:spcAft>
                        <a:buSzPct val="150000"/>
                        <a:buBlip>
                          <a:blip r:embed="rId2"/>
                        </a:buBlip>
                      </a:pPr>
                      <a:r>
                        <a:rPr lang="en-CA" sz="1000" b="0" dirty="0">
                          <a:cs typeface="Open Sans"/>
                        </a:rPr>
                        <a:t>Determine</a:t>
                      </a:r>
                      <a:r>
                        <a:rPr lang="en-CA" sz="1000" b="0" baseline="0" dirty="0">
                          <a:cs typeface="Open Sans"/>
                        </a:rPr>
                        <a:t> impact of internal and external trends</a:t>
                      </a:r>
                    </a:p>
                    <a:p>
                      <a:pPr marL="228600" indent="-228600">
                        <a:spcAft>
                          <a:spcPts val="600"/>
                        </a:spcAft>
                        <a:buSzPct val="150000"/>
                        <a:buBlip>
                          <a:blip r:embed="rId2"/>
                        </a:buBlip>
                      </a:pPr>
                      <a:r>
                        <a:rPr lang="en-CA" sz="1000" b="0" dirty="0">
                          <a:cs typeface="Open Sans"/>
                        </a:rPr>
                        <a:t>Determine the workforce implications and discuss gaps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2"/>
                        </a:buBlip>
                      </a:pPr>
                      <a:r>
                        <a:rPr lang="en-US" sz="1000" b="0" dirty="0">
                          <a:cs typeface="Open Sans"/>
                        </a:rPr>
                        <a:t>Identify projects</a:t>
                      </a:r>
                      <a:r>
                        <a:rPr lang="en-US" sz="1000" b="0" baseline="0" dirty="0">
                          <a:cs typeface="Open Sans"/>
                        </a:rPr>
                        <a:t> to address gaps in workforce plan</a:t>
                      </a:r>
                      <a:endParaRPr lang="en-US" sz="1000" b="0" dirty="0">
                        <a:cs typeface="Open Sans"/>
                      </a:endParaRPr>
                    </a:p>
                    <a:p>
                      <a:pPr marL="228600" indent="-228600">
                        <a:spcAft>
                          <a:spcPts val="600"/>
                        </a:spcAft>
                        <a:buSzPct val="150000"/>
                        <a:buBlip>
                          <a:blip r:embed="rId2"/>
                        </a:buBlip>
                      </a:pPr>
                      <a:r>
                        <a:rPr lang="en-CA" sz="1000" b="0" dirty="0">
                          <a:cs typeface="Open Sans"/>
                        </a:rPr>
                        <a:t>Review metrics and determine a schedule for the review of key initiatives</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42688">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solidFill>
                            <a:schemeClr val="tx1"/>
                          </a:solidFill>
                        </a:rPr>
                        <a:t>Day 1: </a:t>
                      </a:r>
                    </a:p>
                    <a:p>
                      <a:r>
                        <a:rPr lang="en-CA" sz="1000" b="0" dirty="0">
                          <a:solidFill>
                            <a:schemeClr val="tx1"/>
                          </a:solidFill>
                        </a:rPr>
                        <a:t>Identify project</a:t>
                      </a:r>
                      <a:r>
                        <a:rPr lang="en-CA" sz="1000" b="0" baseline="0" dirty="0">
                          <a:solidFill>
                            <a:schemeClr val="tx1"/>
                          </a:solidFill>
                        </a:rPr>
                        <a:t> goals, metrics, and current state</a:t>
                      </a:r>
                      <a:endParaRPr lang="en-CA" sz="1000" b="0" dirty="0">
                        <a:solidFill>
                          <a:schemeClr val="tx1"/>
                        </a:solidFill>
                      </a:endParaRPr>
                    </a:p>
                    <a:p>
                      <a:endParaRPr lang="en-CA" sz="1000" dirty="0">
                        <a:solidFill>
                          <a:srgbClr val="FF0000"/>
                        </a:solidFill>
                      </a:endParaRPr>
                    </a:p>
                    <a:p>
                      <a:endParaRPr lang="en-CA" sz="1000" dirty="0">
                        <a:solidFill>
                          <a:srgbClr val="FF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Day</a:t>
                      </a:r>
                      <a:r>
                        <a:rPr lang="en-CA" sz="1000" b="1" baseline="0" dirty="0"/>
                        <a:t> 2</a:t>
                      </a:r>
                      <a:r>
                        <a:rPr lang="en-CA" sz="1000" b="1" dirty="0"/>
                        <a:t>:</a:t>
                      </a:r>
                    </a:p>
                    <a:p>
                      <a:pPr marL="0" indent="0">
                        <a:buFont typeface="Arial" panose="020B0604020202020204" pitchFamily="34" charset="0"/>
                        <a:buNone/>
                      </a:pPr>
                      <a:r>
                        <a:rPr lang="en-CA" sz="1000" dirty="0"/>
                        <a:t>Workforce assessment and blueprint</a:t>
                      </a:r>
                    </a:p>
                    <a:p>
                      <a:pPr marL="0" indent="0">
                        <a:buFont typeface="Arial" panose="020B0604020202020204" pitchFamily="34" charset="0"/>
                        <a:buNone/>
                      </a:pPr>
                      <a:endParaRPr lang="en-CA" sz="600" dirty="0"/>
                    </a:p>
                    <a:p>
                      <a:r>
                        <a:rPr lang="en-CA" sz="1000" b="1" dirty="0"/>
                        <a:t>Day</a:t>
                      </a:r>
                      <a:r>
                        <a:rPr lang="en-CA" sz="1000" b="1" baseline="0" dirty="0"/>
                        <a:t> 3</a:t>
                      </a:r>
                      <a:r>
                        <a:rPr lang="en-CA" sz="1000" b="1" dirty="0"/>
                        <a:t>:</a:t>
                      </a:r>
                    </a:p>
                    <a:p>
                      <a:pPr marL="0" indent="0">
                        <a:buFont typeface="Arial" panose="020B0604020202020204" pitchFamily="34" charset="0"/>
                        <a:buNone/>
                      </a:pPr>
                      <a:r>
                        <a:rPr lang="en-CA" sz="1000" dirty="0"/>
                        <a:t>Environmental</a:t>
                      </a:r>
                      <a:r>
                        <a:rPr lang="en-CA" sz="1000" baseline="0" dirty="0"/>
                        <a:t> and gap analysis</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Day</a:t>
                      </a:r>
                      <a:r>
                        <a:rPr lang="en-CA" sz="1000" b="1" baseline="0" dirty="0"/>
                        <a:t> 4</a:t>
                      </a:r>
                      <a:r>
                        <a:rPr lang="en-CA" sz="1000" b="1" dirty="0"/>
                        <a:t>:</a:t>
                      </a:r>
                    </a:p>
                    <a:p>
                      <a:pPr marL="0" indent="0">
                        <a:buFont typeface="Arial" panose="020B0604020202020204" pitchFamily="34" charset="0"/>
                        <a:buNone/>
                      </a:pPr>
                      <a:r>
                        <a:rPr lang="en-CA" sz="1000" dirty="0"/>
                        <a:t>Prioritization</a:t>
                      </a:r>
                      <a:r>
                        <a:rPr lang="en-CA" sz="1000" baseline="0" dirty="0"/>
                        <a:t> and action planning</a:t>
                      </a:r>
                    </a:p>
                    <a:p>
                      <a:pPr marL="0" indent="0">
                        <a:buFont typeface="Arial" panose="020B0604020202020204" pitchFamily="34" charset="0"/>
                        <a:buNone/>
                      </a:pPr>
                      <a:endParaRPr lang="en-CA" sz="600" dirty="0"/>
                    </a:p>
                    <a:p>
                      <a:r>
                        <a:rPr lang="en-CA" sz="1000" b="1" dirty="0"/>
                        <a:t>Day</a:t>
                      </a:r>
                      <a:r>
                        <a:rPr lang="en-CA" sz="1000" b="1" baseline="0" dirty="0"/>
                        <a:t> 5</a:t>
                      </a:r>
                      <a:r>
                        <a:rPr lang="en-CA" sz="1000" b="1" dirty="0"/>
                        <a:t>:</a:t>
                      </a:r>
                    </a:p>
                    <a:p>
                      <a:pPr marL="0" indent="0">
                        <a:buFont typeface="Arial" panose="020B0604020202020204" pitchFamily="34" charset="0"/>
                        <a:buNone/>
                      </a:pPr>
                      <a:r>
                        <a:rPr lang="en-CA" sz="1000" dirty="0"/>
                        <a:t>Implementation,</a:t>
                      </a:r>
                      <a:r>
                        <a:rPr lang="en-CA" sz="1000" baseline="0" dirty="0"/>
                        <a:t> integration, and continuity planning</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955797">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solidFill>
                            <a:schemeClr val="tx1"/>
                          </a:solidFill>
                        </a:rPr>
                        <a:t>Phase 1 Outcome:</a:t>
                      </a:r>
                    </a:p>
                    <a:p>
                      <a:pPr marL="171450" indent="-171450">
                        <a:buFont typeface="Arial" panose="020B0604020202020204" pitchFamily="34" charset="0"/>
                        <a:buChar char="•"/>
                      </a:pPr>
                      <a:r>
                        <a:rPr lang="en-CA" sz="1000" dirty="0">
                          <a:solidFill>
                            <a:schemeClr val="tx1"/>
                          </a:solidFill>
                        </a:rPr>
                        <a:t>Determine the cost benefits of completing the project</a:t>
                      </a:r>
                    </a:p>
                    <a:p>
                      <a:pPr marL="171450" indent="-171450">
                        <a:buFont typeface="Arial" panose="020B0604020202020204" pitchFamily="34" charset="0"/>
                        <a:buChar char="•"/>
                      </a:pPr>
                      <a:r>
                        <a:rPr lang="en-CA" sz="1000" dirty="0">
                          <a:solidFill>
                            <a:schemeClr val="tx1"/>
                          </a:solidFill>
                        </a:rPr>
                        <a:t>Identify</a:t>
                      </a:r>
                      <a:r>
                        <a:rPr lang="en-CA" sz="1000" baseline="0" dirty="0">
                          <a:solidFill>
                            <a:schemeClr val="tx1"/>
                          </a:solidFill>
                        </a:rPr>
                        <a:t> goals and metrics for the project</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solidFill>
                            <a:schemeClr val="tx1"/>
                          </a:solidFill>
                        </a:rPr>
                        <a:t>Phase 2 Outcome:</a:t>
                      </a:r>
                    </a:p>
                    <a:p>
                      <a:pPr marL="171450" indent="-171450">
                        <a:buFont typeface="Arial" panose="020B0604020202020204" pitchFamily="34" charset="0"/>
                        <a:buChar char="•"/>
                      </a:pPr>
                      <a:r>
                        <a:rPr lang="en-CA" sz="1000" dirty="0">
                          <a:solidFill>
                            <a:schemeClr val="tx1"/>
                          </a:solidFill>
                        </a:rPr>
                        <a:t>An understanding of the future workforce</a:t>
                      </a:r>
                      <a:r>
                        <a:rPr lang="en-CA" sz="1000" baseline="0" dirty="0">
                          <a:solidFill>
                            <a:schemeClr val="tx1"/>
                          </a:solidFill>
                        </a:rPr>
                        <a:t> landscape and a set of talent gaps to address</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solidFill>
                            <a:schemeClr val="tx1"/>
                          </a:solidFill>
                        </a:rPr>
                        <a:t>Phase 3 Outcome:</a:t>
                      </a:r>
                    </a:p>
                    <a:p>
                      <a:pPr marL="171450" indent="-171450">
                        <a:buFont typeface="Arial" panose="020B0604020202020204" pitchFamily="34" charset="0"/>
                        <a:buChar char="•"/>
                      </a:pPr>
                      <a:r>
                        <a:rPr lang="en-CA" sz="1000" dirty="0">
                          <a:solidFill>
                            <a:schemeClr val="tx1"/>
                          </a:solidFill>
                        </a:rPr>
                        <a:t>A roadmap to</a:t>
                      </a:r>
                      <a:r>
                        <a:rPr lang="en-CA" sz="1000" baseline="0" dirty="0">
                          <a:solidFill>
                            <a:schemeClr val="tx1"/>
                          </a:solidFill>
                        </a:rPr>
                        <a:t> </a:t>
                      </a:r>
                      <a:r>
                        <a:rPr lang="en-CA" sz="1000" dirty="0">
                          <a:solidFill>
                            <a:schemeClr val="tx1"/>
                          </a:solidFill>
                        </a:rPr>
                        <a:t>fill</a:t>
                      </a:r>
                      <a:r>
                        <a:rPr lang="en-CA" sz="1000" baseline="0" dirty="0">
                          <a:solidFill>
                            <a:schemeClr val="tx1"/>
                          </a:solidFill>
                        </a:rPr>
                        <a:t> high priority talent gaps </a:t>
                      </a:r>
                    </a:p>
                    <a:p>
                      <a:pPr marL="171450" indent="-171450">
                        <a:buFont typeface="Arial" panose="020B0604020202020204" pitchFamily="34" charset="0"/>
                        <a:buChar char="•"/>
                      </a:pPr>
                      <a:r>
                        <a:rPr lang="en-CA" sz="1000" baseline="0" dirty="0">
                          <a:solidFill>
                            <a:schemeClr val="tx1"/>
                          </a:solidFill>
                        </a:rPr>
                        <a:t>A well defined strategic workforce plan for the IT department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3"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132650"/>
            <a:ext cx="974520" cy="877885"/>
          </a:xfrm>
          <a:prstGeom prst="rect">
            <a:avLst/>
          </a:prstGeom>
        </p:spPr>
      </p:pic>
      <p:pic>
        <p:nvPicPr>
          <p:cNvPr id="20" name="Picture 19" descr="best-practice-blueprints.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111056" y="1605852"/>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5" cstate="print"/>
          <a:srcRect l="12204" t="22820" r="8463" b="22257"/>
          <a:stretch/>
        </p:blipFill>
        <p:spPr>
          <a:xfrm>
            <a:off x="282240" y="4593448"/>
            <a:ext cx="752006" cy="483279"/>
          </a:xfrm>
          <a:prstGeom prst="rect">
            <a:avLst/>
          </a:prstGeom>
          <a:effectLst/>
        </p:spPr>
      </p:pic>
      <p:sp>
        <p:nvSpPr>
          <p:cNvPr id="15" name="Chevron 14"/>
          <p:cNvSpPr/>
          <p:nvPr/>
        </p:nvSpPr>
        <p:spPr>
          <a:xfrm>
            <a:off x="1301687" y="1125472"/>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1. Initiate the Project</a:t>
            </a:r>
          </a:p>
        </p:txBody>
      </p:sp>
      <p:sp>
        <p:nvSpPr>
          <p:cNvPr id="16" name="Chevron 15"/>
          <p:cNvSpPr/>
          <p:nvPr/>
        </p:nvSpPr>
        <p:spPr>
          <a:xfrm>
            <a:off x="3838233" y="1125471"/>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2. Analyze Workforce Needs</a:t>
            </a:r>
          </a:p>
        </p:txBody>
      </p:sp>
      <p:sp>
        <p:nvSpPr>
          <p:cNvPr id="17" name="Chevron 16"/>
          <p:cNvSpPr/>
          <p:nvPr/>
        </p:nvSpPr>
        <p:spPr>
          <a:xfrm>
            <a:off x="6371121" y="1125471"/>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3. Build and Monitor the SWP</a:t>
            </a:r>
          </a:p>
        </p:txBody>
      </p:sp>
      <p:sp>
        <p:nvSpPr>
          <p:cNvPr id="10" name="Rectangle 9"/>
          <p:cNvSpPr/>
          <p:nvPr/>
        </p:nvSpPr>
        <p:spPr>
          <a:xfrm>
            <a:off x="0" y="-2094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itle 1"/>
          <p:cNvSpPr txBox="1">
            <a:spLocks/>
          </p:cNvSpPr>
          <p:nvPr/>
        </p:nvSpPr>
        <p:spPr>
          <a:xfrm>
            <a:off x="251520" y="109384"/>
            <a:ext cx="8625780" cy="864096"/>
          </a:xfrm>
          <a:prstGeom prst="rect">
            <a:avLst/>
          </a:prstGeom>
        </p:spPr>
        <p:txBody>
          <a:bodyPr anchor="ct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CA" dirty="0">
                <a:solidFill>
                  <a:schemeClr val="bg1"/>
                </a:solidFill>
                <a:latin typeface="+mn-lt"/>
              </a:rPr>
              <a:t>Build a Strategic Workforce Plan –</a:t>
            </a:r>
            <a:r>
              <a:rPr lang="en-US" dirty="0">
                <a:solidFill>
                  <a:schemeClr val="bg1"/>
                </a:solidFill>
                <a:latin typeface="+mn-lt"/>
              </a:rPr>
              <a:t> project overview</a:t>
            </a:r>
          </a:p>
        </p:txBody>
      </p:sp>
    </p:spTree>
    <p:extLst>
      <p:ext uri="{BB962C8B-B14F-4D97-AF65-F5344CB8AC3E}">
        <p14:creationId xmlns:p14="http://schemas.microsoft.com/office/powerpoint/2010/main" val="421959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02723535"/>
              </p:ext>
            </p:extLst>
          </p:nvPr>
        </p:nvGraphicFramePr>
        <p:xfrm>
          <a:off x="344385" y="2066022"/>
          <a:ext cx="8467105" cy="3731532"/>
        </p:xfrm>
        <a:graphic>
          <a:graphicData uri="http://schemas.openxmlformats.org/drawingml/2006/table">
            <a:tbl>
              <a:tblPr firstRow="1" bandRow="1">
                <a:tableStyleId>{5C22544A-7EE6-4342-B048-85BDC9FD1C3A}</a:tableStyleId>
              </a:tblPr>
              <a:tblGrid>
                <a:gridCol w="1698171">
                  <a:extLst>
                    <a:ext uri="{9D8B030D-6E8A-4147-A177-3AD203B41FA5}">
                      <a16:colId xmlns:a16="http://schemas.microsoft.com/office/drawing/2014/main" val="20000"/>
                    </a:ext>
                  </a:extLst>
                </a:gridCol>
                <a:gridCol w="1688671">
                  <a:extLst>
                    <a:ext uri="{9D8B030D-6E8A-4147-A177-3AD203B41FA5}">
                      <a16:colId xmlns:a16="http://schemas.microsoft.com/office/drawing/2014/main" val="20001"/>
                    </a:ext>
                  </a:extLst>
                </a:gridCol>
                <a:gridCol w="1693421">
                  <a:extLst>
                    <a:ext uri="{9D8B030D-6E8A-4147-A177-3AD203B41FA5}">
                      <a16:colId xmlns:a16="http://schemas.microsoft.com/office/drawing/2014/main" val="20002"/>
                    </a:ext>
                  </a:extLst>
                </a:gridCol>
                <a:gridCol w="1693421">
                  <a:extLst>
                    <a:ext uri="{9D8B030D-6E8A-4147-A177-3AD203B41FA5}">
                      <a16:colId xmlns:a16="http://schemas.microsoft.com/office/drawing/2014/main" val="20003"/>
                    </a:ext>
                  </a:extLst>
                </a:gridCol>
                <a:gridCol w="1693421">
                  <a:extLst>
                    <a:ext uri="{9D8B030D-6E8A-4147-A177-3AD203B41FA5}">
                      <a16:colId xmlns:a16="http://schemas.microsoft.com/office/drawing/2014/main" val="20004"/>
                    </a:ext>
                  </a:extLst>
                </a:gridCol>
              </a:tblGrid>
              <a:tr h="274035">
                <a:tc>
                  <a:txBody>
                    <a:bodyPr/>
                    <a:lstStyle/>
                    <a:p>
                      <a:pPr algn="ctr"/>
                      <a:r>
                        <a:rPr lang="en-CA" sz="1200" b="0" i="1" dirty="0">
                          <a:solidFill>
                            <a:schemeClr val="tx1"/>
                          </a:solidFill>
                        </a:rPr>
                        <a:t>Day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a:solidFill>
                            <a:schemeClr val="tx1"/>
                          </a:solidFill>
                        </a:rPr>
                        <a:t>Day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a:solidFill>
                            <a:schemeClr val="tx1"/>
                          </a:solidFill>
                        </a:rPr>
                        <a:t>Day 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a:solidFill>
                            <a:schemeClr val="tx1"/>
                          </a:solidFill>
                        </a:rPr>
                        <a:t>Day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a:solidFill>
                            <a:schemeClr val="tx1"/>
                          </a:solidFill>
                        </a:rPr>
                        <a:t>Day</a:t>
                      </a:r>
                      <a:r>
                        <a:rPr lang="en-CA" sz="1200" b="0" i="1" baseline="0" dirty="0">
                          <a:solidFill>
                            <a:schemeClr val="tx1"/>
                          </a:solidFill>
                        </a:rPr>
                        <a:t> 5</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1443">
                <a:tc>
                  <a:txBody>
                    <a:bodyPr/>
                    <a:lstStyle/>
                    <a:p>
                      <a:pPr algn="r"/>
                      <a:r>
                        <a:rPr lang="en-CA" sz="1400" b="1" dirty="0">
                          <a:solidFill>
                            <a:schemeClr val="bg1"/>
                          </a:solidFill>
                        </a:rPr>
                        <a:t>Workshop Day</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a:solidFill>
                            <a:schemeClr val="bg1"/>
                          </a:solidFill>
                        </a:rPr>
                        <a:t>Workshop Day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a:solidFill>
                            <a:schemeClr val="bg1"/>
                          </a:solidFill>
                        </a:rPr>
                        <a:t>Workshop Day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a:solidFill>
                            <a:schemeClr val="bg1"/>
                          </a:solidFill>
                        </a:rPr>
                        <a:t>Workshop Day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1400" b="1" dirty="0">
                          <a:solidFill>
                            <a:schemeClr val="bg1"/>
                          </a:solidFill>
                        </a:rPr>
                        <a:t>Working Session</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extLst>
                  <a:ext uri="{0D108BD9-81ED-4DB2-BD59-A6C34878D82A}">
                    <a16:rowId xmlns:a16="http://schemas.microsoft.com/office/drawing/2014/main" val="10001"/>
                  </a:ext>
                </a:extLst>
              </a:tr>
              <a:tr h="3065769">
                <a:tc>
                  <a:txBody>
                    <a:bodyPr/>
                    <a:lstStyle/>
                    <a:p>
                      <a:pPr>
                        <a:spcAft>
                          <a:spcPts val="500"/>
                        </a:spcAft>
                      </a:pPr>
                      <a:r>
                        <a:rPr lang="en-CA" sz="1000" b="1" dirty="0">
                          <a:solidFill>
                            <a:schemeClr val="tx1"/>
                          </a:solidFill>
                        </a:rPr>
                        <a:t>Morning</a:t>
                      </a:r>
                      <a:r>
                        <a:rPr lang="en-CA" sz="1000" b="1" baseline="0" dirty="0">
                          <a:solidFill>
                            <a:schemeClr val="tx1"/>
                          </a:solidFill>
                        </a:rPr>
                        <a:t> Itinerary</a:t>
                      </a:r>
                    </a:p>
                    <a:p>
                      <a:pPr marL="177800" indent="-177800">
                        <a:buFont typeface="Arial" panose="020B0604020202020204" pitchFamily="34" charset="0"/>
                        <a:buChar char="•"/>
                      </a:pPr>
                      <a:r>
                        <a:rPr lang="en-CA" sz="1000" b="0" baseline="0" dirty="0">
                          <a:solidFill>
                            <a:schemeClr val="tx1"/>
                          </a:solidFill>
                        </a:rPr>
                        <a:t>Identify goals, metrics, and opportunities</a:t>
                      </a:r>
                    </a:p>
                    <a:p>
                      <a:pPr marL="177800" indent="-177800">
                        <a:buFont typeface="Arial" panose="020B0604020202020204" pitchFamily="34" charset="0"/>
                        <a:buChar char="•"/>
                      </a:pPr>
                      <a:r>
                        <a:rPr lang="en-CA" sz="1000" b="0" baseline="0" dirty="0">
                          <a:solidFill>
                            <a:schemeClr val="tx1"/>
                          </a:solidFill>
                        </a:rPr>
                        <a:t>Segment current roles</a:t>
                      </a:r>
                    </a:p>
                    <a:p>
                      <a:pPr marL="177800" indent="-177800">
                        <a:buFont typeface="Arial" panose="020B0604020202020204" pitchFamily="34" charset="0"/>
                        <a:buChar char="•"/>
                      </a:pPr>
                      <a:r>
                        <a:rPr lang="en-CA" sz="1000" b="0" baseline="0" dirty="0">
                          <a:solidFill>
                            <a:schemeClr val="tx1"/>
                          </a:solidFill>
                        </a:rPr>
                        <a:t>Assess current talent</a:t>
                      </a:r>
                    </a:p>
                    <a:p>
                      <a:pPr marL="177800" indent="-177800">
                        <a:buFont typeface="Arial" panose="020B0604020202020204" pitchFamily="34" charset="0"/>
                        <a:buChar char="•"/>
                      </a:pPr>
                      <a:endParaRPr lang="en-CA" sz="1000" b="0" baseline="0" dirty="0">
                        <a:solidFill>
                          <a:schemeClr val="tx1"/>
                        </a:solidFill>
                      </a:endParaRPr>
                    </a:p>
                    <a:p>
                      <a:pPr marL="0" indent="0">
                        <a:spcAft>
                          <a:spcPts val="500"/>
                        </a:spcAft>
                        <a:buFont typeface="Arial" panose="020B0604020202020204" pitchFamily="34" charset="0"/>
                        <a:buNone/>
                      </a:pPr>
                      <a:r>
                        <a:rPr lang="en-CA" sz="1000" b="1" baseline="0" dirty="0">
                          <a:solidFill>
                            <a:schemeClr val="tx1"/>
                          </a:solidFill>
                        </a:rPr>
                        <a:t>Afternoon Itinerary</a:t>
                      </a:r>
                      <a:endParaRPr lang="en-CA" sz="1000" b="0" baseline="0" dirty="0">
                        <a:solidFill>
                          <a:schemeClr val="tx1"/>
                        </a:solidFill>
                      </a:endParaRP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baseline="0" dirty="0">
                          <a:solidFill>
                            <a:schemeClr val="tx1"/>
                          </a:solidFill>
                        </a:rPr>
                        <a:t>Create IT Talent Blueprint by identifying the cultural fit, competencies, and potential required</a:t>
                      </a:r>
                    </a:p>
                    <a:p>
                      <a:pPr marL="177800" indent="-177800">
                        <a:buFont typeface="Arial" panose="020B0604020202020204" pitchFamily="34" charset="0"/>
                        <a:buNone/>
                      </a:pPr>
                      <a:endParaRPr lang="en-CA" sz="1000" b="0" dirty="0">
                        <a:solidFill>
                          <a:schemeClr val="tx1"/>
                        </a:solidFill>
                      </a:endParaRPr>
                    </a:p>
                    <a:p>
                      <a:pPr marL="0" marR="0" indent="0" algn="l" defTabSz="914400" rtl="0" eaLnBrk="1" fontAlgn="auto" latinLnBrk="0" hangingPunct="1">
                        <a:lnSpc>
                          <a:spcPct val="100000"/>
                        </a:lnSpc>
                        <a:spcBef>
                          <a:spcPts val="0"/>
                        </a:spcBef>
                        <a:spcAft>
                          <a:spcPts val="500"/>
                        </a:spcAft>
                        <a:buClrTx/>
                        <a:buSzTx/>
                        <a:buFont typeface="Arial" pitchFamily="34" charset="0"/>
                        <a:buNone/>
                        <a:tabLst/>
                        <a:defRPr/>
                      </a:pPr>
                      <a:endParaRPr lang="en-CA" sz="1000" b="0" baseline="0" dirty="0">
                        <a:solidFill>
                          <a:schemeClr val="tx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500"/>
                        </a:spcAft>
                      </a:pPr>
                      <a:r>
                        <a:rPr lang="en-CA" sz="1000" b="1" dirty="0">
                          <a:solidFill>
                            <a:schemeClr val="tx1"/>
                          </a:solidFill>
                        </a:rPr>
                        <a:t>Morning</a:t>
                      </a:r>
                      <a:r>
                        <a:rPr lang="en-CA" sz="1000" b="1" baseline="0" dirty="0">
                          <a:solidFill>
                            <a:schemeClr val="tx1"/>
                          </a:solidFill>
                        </a:rPr>
                        <a:t> Itinerary</a:t>
                      </a:r>
                    </a:p>
                    <a:p>
                      <a:pPr marL="177800" indent="-177800">
                        <a:buFont typeface="Arial" panose="020B0604020202020204" pitchFamily="34" charset="0"/>
                        <a:buChar char="•"/>
                      </a:pPr>
                      <a:r>
                        <a:rPr lang="en-CA" sz="1000" b="0" baseline="0" dirty="0">
                          <a:solidFill>
                            <a:schemeClr val="tx1"/>
                          </a:solidFill>
                        </a:rPr>
                        <a:t>Assess environmental trends</a:t>
                      </a:r>
                    </a:p>
                    <a:p>
                      <a:pPr marL="177800" indent="-177800">
                        <a:buFont typeface="Arial" panose="020B0604020202020204" pitchFamily="34" charset="0"/>
                        <a:buChar char="•"/>
                      </a:pPr>
                      <a:r>
                        <a:rPr lang="en-CA" sz="1000" b="0" baseline="0" dirty="0">
                          <a:solidFill>
                            <a:schemeClr val="tx1"/>
                          </a:solidFill>
                        </a:rPr>
                        <a:t>Identify impact on workforce requirements</a:t>
                      </a:r>
                    </a:p>
                    <a:p>
                      <a:pPr marL="177800" indent="-177800">
                        <a:buFont typeface="Arial" panose="020B0604020202020204" pitchFamily="34" charset="0"/>
                        <a:buChar char="•"/>
                      </a:pPr>
                      <a:endParaRPr lang="en-CA" sz="1000" b="0" baseline="0" dirty="0">
                        <a:solidFill>
                          <a:schemeClr val="tx1"/>
                        </a:solidFill>
                      </a:endParaRPr>
                    </a:p>
                    <a:p>
                      <a:pPr marL="0" indent="0">
                        <a:spcAft>
                          <a:spcPts val="500"/>
                        </a:spcAft>
                        <a:buFont typeface="Arial" panose="020B0604020202020204" pitchFamily="34" charset="0"/>
                        <a:buNone/>
                      </a:pPr>
                      <a:r>
                        <a:rPr lang="en-CA" sz="1000" b="1" baseline="0" dirty="0">
                          <a:solidFill>
                            <a:schemeClr val="tx1"/>
                          </a:solidFill>
                        </a:rPr>
                        <a:t>Afternoon Itinerary</a:t>
                      </a:r>
                    </a:p>
                    <a:p>
                      <a:pPr marL="177800" indent="-177800">
                        <a:buFont typeface="Arial" panose="020B0604020202020204" pitchFamily="34" charset="0"/>
                        <a:buChar char="•"/>
                      </a:pPr>
                      <a:r>
                        <a:rPr lang="en-CA" sz="1000" b="0" baseline="0" dirty="0">
                          <a:solidFill>
                            <a:schemeClr val="tx1"/>
                          </a:solidFill>
                        </a:rPr>
                        <a:t>Identify how trends are impacting critical roles</a:t>
                      </a:r>
                    </a:p>
                    <a:p>
                      <a:pPr marL="177800" indent="-177800">
                        <a:buFont typeface="Arial" panose="020B0604020202020204" pitchFamily="34" charset="0"/>
                        <a:buChar char="•"/>
                      </a:pPr>
                      <a:r>
                        <a:rPr lang="en-CA" sz="1000" b="0" baseline="0" dirty="0">
                          <a:solidFill>
                            <a:schemeClr val="tx1"/>
                          </a:solidFill>
                        </a:rPr>
                        <a:t>Explore viable options </a:t>
                      </a:r>
                      <a:endParaRPr lang="en-CA" sz="1000" b="0" dirty="0">
                        <a:solidFill>
                          <a:schemeClr val="tx1"/>
                        </a:solidFill>
                      </a:endParaRP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500"/>
                        </a:spcAft>
                      </a:pPr>
                      <a:r>
                        <a:rPr lang="en-CA" sz="1000" b="1" dirty="0">
                          <a:solidFill>
                            <a:schemeClr val="tx1"/>
                          </a:solidFill>
                        </a:rPr>
                        <a:t>Morning</a:t>
                      </a:r>
                      <a:r>
                        <a:rPr lang="en-CA" sz="1000" b="1" baseline="0" dirty="0">
                          <a:solidFill>
                            <a:schemeClr val="tx1"/>
                          </a:solidFill>
                        </a:rPr>
                        <a:t> Itinerary</a:t>
                      </a:r>
                    </a:p>
                    <a:p>
                      <a:pPr marL="177800" indent="-177800">
                        <a:buFont typeface="Arial" panose="020B0604020202020204" pitchFamily="34" charset="0"/>
                        <a:buChar char="•"/>
                      </a:pPr>
                      <a:r>
                        <a:rPr lang="en-CA" sz="1000" b="0" baseline="0" dirty="0">
                          <a:solidFill>
                            <a:schemeClr val="tx1"/>
                          </a:solidFill>
                        </a:rPr>
                        <a:t>Identify strategic initiatives</a:t>
                      </a:r>
                    </a:p>
                    <a:p>
                      <a:pPr marL="177800" indent="-177800">
                        <a:buFont typeface="Arial" panose="020B0604020202020204" pitchFamily="34" charset="0"/>
                        <a:buChar char="•"/>
                      </a:pPr>
                      <a:r>
                        <a:rPr lang="en-CA" sz="1000" b="0" baseline="0" dirty="0">
                          <a:solidFill>
                            <a:schemeClr val="tx1"/>
                          </a:solidFill>
                        </a:rPr>
                        <a:t>Identify impact of strategic initiatives on roles</a:t>
                      </a:r>
                    </a:p>
                    <a:p>
                      <a:pPr marL="0" indent="0">
                        <a:spcAft>
                          <a:spcPts val="500"/>
                        </a:spcAft>
                        <a:buFont typeface="Arial" panose="020B0604020202020204" pitchFamily="34" charset="0"/>
                        <a:buNone/>
                      </a:pPr>
                      <a:r>
                        <a:rPr lang="en-CA" sz="1000" b="1" baseline="0" dirty="0">
                          <a:solidFill>
                            <a:schemeClr val="tx1"/>
                          </a:solidFill>
                        </a:rPr>
                        <a:t>Afternoon Itinerary</a:t>
                      </a:r>
                    </a:p>
                    <a:p>
                      <a:pPr marL="171450" indent="-171450">
                        <a:spcAft>
                          <a:spcPts val="500"/>
                        </a:spcAft>
                        <a:buFont typeface="Arial" panose="020B0604020202020204" pitchFamily="34" charset="0"/>
                        <a:buChar char="•"/>
                      </a:pPr>
                      <a:r>
                        <a:rPr lang="en-CA" sz="1000" b="0" baseline="0" dirty="0">
                          <a:solidFill>
                            <a:schemeClr val="tx1"/>
                          </a:solidFill>
                        </a:rPr>
                        <a:t>Determine workforce estimates</a:t>
                      </a:r>
                    </a:p>
                    <a:p>
                      <a:pPr marL="177800" indent="-177800">
                        <a:buFont typeface="Arial" panose="020B0604020202020204" pitchFamily="34" charset="0"/>
                        <a:buChar char="•"/>
                      </a:pPr>
                      <a:r>
                        <a:rPr lang="en-CA" sz="1000" b="0" baseline="0" dirty="0">
                          <a:solidFill>
                            <a:schemeClr val="tx1"/>
                          </a:solidFill>
                        </a:rPr>
                        <a:t>Determine projects to address gaps</a:t>
                      </a:r>
                    </a:p>
                    <a:p>
                      <a:pPr marL="171450" indent="-171450">
                        <a:spcAft>
                          <a:spcPts val="500"/>
                        </a:spcAft>
                        <a:buFont typeface="Arial" panose="020B0604020202020204" pitchFamily="34" charset="0"/>
                        <a:buChar char="•"/>
                      </a:pPr>
                      <a:endParaRPr lang="en-CA" sz="1000" b="0" baseline="0" dirty="0">
                        <a:solidFill>
                          <a:schemeClr val="tx1"/>
                        </a:solidFill>
                      </a:endParaRPr>
                    </a:p>
                    <a:p>
                      <a:pPr marL="171450" indent="-171450">
                        <a:spcAft>
                          <a:spcPts val="500"/>
                        </a:spcAft>
                        <a:buFont typeface="Arial" panose="020B0604020202020204" pitchFamily="34" charset="0"/>
                        <a:buChar char="•"/>
                      </a:pPr>
                      <a:endParaRPr lang="en-CA" sz="1000" b="0" baseline="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500"/>
                        </a:spcAft>
                      </a:pPr>
                      <a:r>
                        <a:rPr lang="en-CA" sz="1000" b="1" dirty="0">
                          <a:solidFill>
                            <a:schemeClr val="tx1"/>
                          </a:solidFill>
                        </a:rPr>
                        <a:t>Morning</a:t>
                      </a:r>
                      <a:r>
                        <a:rPr lang="en-CA" sz="1000" b="1" baseline="0" dirty="0">
                          <a:solidFill>
                            <a:schemeClr val="tx1"/>
                          </a:solidFill>
                        </a:rPr>
                        <a:t> Itinerary</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baseline="0" dirty="0">
                          <a:solidFill>
                            <a:schemeClr val="tx1"/>
                          </a:solidFill>
                        </a:rPr>
                        <a:t>Determine and prioritize action items</a:t>
                      </a:r>
                      <a:endParaRPr lang="en-CA" sz="1000" b="0" dirty="0">
                        <a:solidFill>
                          <a:schemeClr val="tx1"/>
                        </a:solidFill>
                      </a:endParaRPr>
                    </a:p>
                    <a:p>
                      <a:pPr marL="177800" indent="-177800">
                        <a:buFont typeface="Arial" panose="020B0604020202020204" pitchFamily="34" charset="0"/>
                        <a:buChar char="•"/>
                      </a:pPr>
                      <a:r>
                        <a:rPr lang="en-CA" sz="1000" b="0" dirty="0">
                          <a:solidFill>
                            <a:schemeClr val="tx1"/>
                          </a:solidFill>
                        </a:rPr>
                        <a:t>Identify opportunities</a:t>
                      </a:r>
                      <a:r>
                        <a:rPr lang="en-CA" sz="1000" b="0" baseline="0" dirty="0">
                          <a:solidFill>
                            <a:schemeClr val="tx1"/>
                          </a:solidFill>
                        </a:rPr>
                        <a:t> for integration</a:t>
                      </a:r>
                    </a:p>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b="0" dirty="0">
                          <a:solidFill>
                            <a:schemeClr val="tx1"/>
                          </a:solidFill>
                        </a:rPr>
                        <a:t>Determine a schedule for review of initiatives</a:t>
                      </a:r>
                    </a:p>
                    <a:p>
                      <a:endParaRPr lang="en-CA" sz="1000" b="0" dirty="0">
                        <a:solidFill>
                          <a:schemeClr val="tx1"/>
                        </a:solidFill>
                      </a:endParaRPr>
                    </a:p>
                    <a:p>
                      <a:pPr>
                        <a:spcAft>
                          <a:spcPts val="500"/>
                        </a:spcAft>
                      </a:pPr>
                      <a:r>
                        <a:rPr lang="en-CA" sz="1000" b="1" dirty="0">
                          <a:solidFill>
                            <a:schemeClr val="tx1"/>
                          </a:solidFill>
                        </a:rPr>
                        <a:t>Afternoon Itinerary</a:t>
                      </a:r>
                    </a:p>
                    <a:p>
                      <a:pPr marL="177800" indent="-177800">
                        <a:buFont typeface="Arial" panose="020B0604020202020204" pitchFamily="34" charset="0"/>
                        <a:buChar char="•"/>
                      </a:pPr>
                      <a:r>
                        <a:rPr lang="en-CA" sz="1000" b="0" dirty="0">
                          <a:solidFill>
                            <a:schemeClr val="tx1"/>
                          </a:solidFill>
                        </a:rPr>
                        <a:t>Integrate</a:t>
                      </a:r>
                      <a:r>
                        <a:rPr lang="en-CA" sz="1000" b="0" baseline="0" dirty="0">
                          <a:solidFill>
                            <a:schemeClr val="tx1"/>
                          </a:solidFill>
                        </a:rPr>
                        <a:t> workforce planning into regular planning processes</a:t>
                      </a: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7800" indent="-177800">
                        <a:buFont typeface="Arial" panose="020B0604020202020204" pitchFamily="34" charset="0"/>
                        <a:buChar char="•"/>
                      </a:pPr>
                      <a:r>
                        <a:rPr lang="en-CA" sz="1000" b="0" dirty="0">
                          <a:solidFill>
                            <a:schemeClr val="tx1"/>
                          </a:solidFill>
                        </a:rPr>
                        <a:t>Info-Tech</a:t>
                      </a:r>
                      <a:r>
                        <a:rPr lang="en-CA" sz="1000" b="0" baseline="0" dirty="0">
                          <a:solidFill>
                            <a:schemeClr val="tx1"/>
                          </a:solidFill>
                        </a:rPr>
                        <a:t> will collate outcomes and finalize deliverables for your organization</a:t>
                      </a:r>
                      <a:endParaRPr lang="en-CA" sz="1000" b="0" dirty="0">
                        <a:solidFill>
                          <a:schemeClr val="tx1"/>
                        </a:solidFill>
                      </a:endParaRPr>
                    </a:p>
                    <a:p>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206366" y="1540929"/>
            <a:ext cx="8670933" cy="461665"/>
          </a:xfrm>
          <a:prstGeom prst="rect">
            <a:avLst/>
          </a:prstGeom>
          <a:noFill/>
        </p:spPr>
        <p:txBody>
          <a:bodyPr wrap="square" rtlCol="0">
            <a:spAutoFit/>
          </a:bodyPr>
          <a:lstStyle/>
          <a:p>
            <a:r>
              <a:rPr lang="en-CA" sz="1200" dirty="0">
                <a:solidFill>
                  <a:srgbClr val="333333"/>
                </a:solidFill>
              </a:rPr>
              <a:t>This workshop can be deployed as either a four- or five-day engagement depending on the level of preparation completed by the client prior to the facilitator arriving onsite.</a:t>
            </a:r>
          </a:p>
        </p:txBody>
      </p:sp>
      <p:pic>
        <p:nvPicPr>
          <p:cNvPr id="29" name="Picture 28"/>
          <p:cNvPicPr>
            <a:picLocks noChangeAspect="1"/>
          </p:cNvPicPr>
          <p:nvPr/>
        </p:nvPicPr>
        <p:blipFill>
          <a:blip r:embed="rId2" cstate="print"/>
          <a:stretch>
            <a:fillRect/>
          </a:stretch>
        </p:blipFill>
        <p:spPr>
          <a:xfrm>
            <a:off x="298095" y="5510393"/>
            <a:ext cx="1070409" cy="794698"/>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985427" y="5829705"/>
            <a:ext cx="6891872" cy="461665"/>
          </a:xfrm>
          <a:prstGeom prst="rect">
            <a:avLst/>
          </a:prstGeom>
          <a:noFill/>
        </p:spPr>
        <p:txBody>
          <a:bodyPr wrap="square" rtlCol="0">
            <a:spAutoFit/>
          </a:bodyPr>
          <a:lstStyle/>
          <a:p>
            <a:r>
              <a:rPr lang="en-CA" sz="1200" dirty="0">
                <a:solidFill>
                  <a:srgbClr val="333333"/>
                </a:solidFill>
              </a:rPr>
              <a:t>The light blue slides at the end of each section highlight the key activities and exercises that will be completed during the engagement with our analyst team.</a:t>
            </a:r>
          </a:p>
        </p:txBody>
      </p:sp>
      <p:sp>
        <p:nvSpPr>
          <p:cNvPr id="31" name="Chevron 30"/>
          <p:cNvSpPr/>
          <p:nvPr/>
        </p:nvSpPr>
        <p:spPr>
          <a:xfrm rot="10800000">
            <a:off x="1462869" y="5830886"/>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pic>
        <p:nvPicPr>
          <p:cNvPr id="32" name="Picture 31" descr="on-site-workshops.png"/>
          <p:cNvPicPr>
            <a:picLocks noChangeAspect="1"/>
          </p:cNvPicPr>
          <p:nvPr/>
        </p:nvPicPr>
        <p:blipFill rotWithShape="1">
          <a:blip r:embed="rId3" cstate="print"/>
          <a:srcRect l="12204" t="22820" r="8463" b="22257"/>
          <a:stretch/>
        </p:blipFill>
        <p:spPr>
          <a:xfrm>
            <a:off x="2081897" y="2463443"/>
            <a:ext cx="276998" cy="197924"/>
          </a:xfrm>
          <a:prstGeom prst="rect">
            <a:avLst/>
          </a:prstGeom>
          <a:effectLst>
            <a:outerShdw blurRad="50800" dist="38100" dir="2700000" algn="tl" rotWithShape="0">
              <a:prstClr val="black">
                <a:alpha val="40000"/>
              </a:prstClr>
            </a:outerShdw>
          </a:effectLst>
        </p:spPr>
      </p:pic>
      <p:pic>
        <p:nvPicPr>
          <p:cNvPr id="33" name="Picture 32" descr="on-site-workshops.png"/>
          <p:cNvPicPr>
            <a:picLocks noChangeAspect="1"/>
          </p:cNvPicPr>
          <p:nvPr/>
        </p:nvPicPr>
        <p:blipFill rotWithShape="1">
          <a:blip r:embed="rId3" cstate="print"/>
          <a:srcRect l="12204" t="22820" r="8463" b="22257"/>
          <a:stretch/>
        </p:blipFill>
        <p:spPr>
          <a:xfrm>
            <a:off x="3749240" y="2463443"/>
            <a:ext cx="276998" cy="197924"/>
          </a:xfrm>
          <a:prstGeom prst="rect">
            <a:avLst/>
          </a:prstGeom>
          <a:effectLst>
            <a:outerShdw blurRad="50800" dist="38100" dir="2700000" algn="tl" rotWithShape="0">
              <a:prstClr val="black">
                <a:alpha val="40000"/>
              </a:prstClr>
            </a:outerShdw>
          </a:effectLst>
        </p:spPr>
      </p:pic>
      <p:pic>
        <p:nvPicPr>
          <p:cNvPr id="34" name="Picture 33" descr="on-site-workshops.png"/>
          <p:cNvPicPr>
            <a:picLocks noChangeAspect="1"/>
          </p:cNvPicPr>
          <p:nvPr/>
        </p:nvPicPr>
        <p:blipFill rotWithShape="1">
          <a:blip r:embed="rId3" cstate="print"/>
          <a:srcRect l="12204" t="22820" r="8463" b="22257"/>
          <a:stretch/>
        </p:blipFill>
        <p:spPr>
          <a:xfrm>
            <a:off x="5453579" y="2451568"/>
            <a:ext cx="276998" cy="197924"/>
          </a:xfrm>
          <a:prstGeom prst="rect">
            <a:avLst/>
          </a:prstGeom>
          <a:effectLst>
            <a:outerShdw blurRad="50800" dist="38100" dir="2700000" algn="tl" rotWithShape="0">
              <a:prstClr val="black">
                <a:alpha val="40000"/>
              </a:prstClr>
            </a:outerShdw>
          </a:effectLst>
        </p:spPr>
      </p:pic>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CA" sz="1400" dirty="0">
                <a:solidFill>
                  <a:srgbClr val="333333"/>
                </a:solidFill>
              </a:rPr>
              <a:t>Contact your account representative </a:t>
            </a:r>
            <a:r>
              <a:rPr lang="en-US" sz="1400" dirty="0">
                <a:solidFill>
                  <a:srgbClr val="333333"/>
                </a:solidFill>
              </a:rPr>
              <a:t>or e</a:t>
            </a:r>
            <a:r>
              <a:rPr lang="en-US" sz="1400" dirty="0">
                <a:solidFill>
                  <a:srgbClr val="333333"/>
                </a:solidFill>
                <a:cs typeface="Open Sans"/>
              </a:rPr>
              <a:t>mail </a:t>
            </a:r>
            <a:r>
              <a:rPr lang="en-US" sz="1400" dirty="0">
                <a:solidFill>
                  <a:srgbClr val="333333"/>
                </a:solidFill>
                <a:cs typeface="Open Sans"/>
                <a:hlinkClick r:id="rId4"/>
              </a:rPr>
              <a:t>Workshops@InfoTech.com</a:t>
            </a:r>
            <a:r>
              <a:rPr lang="en-US" sz="1400" dirty="0">
                <a:solidFill>
                  <a:srgbClr val="333333"/>
                </a:solidFill>
                <a:cs typeface="Open Sans"/>
              </a:rPr>
              <a:t> for more information.</a:t>
            </a:r>
            <a:endParaRPr lang="en-CA" sz="1400" dirty="0">
              <a:solidFill>
                <a:srgbClr val="333333"/>
              </a:solidFill>
            </a:endParaRPr>
          </a:p>
        </p:txBody>
      </p:sp>
      <p:pic>
        <p:nvPicPr>
          <p:cNvPr id="14" name="Picture 13" descr="on-site-workshops.png"/>
          <p:cNvPicPr>
            <a:picLocks noChangeAspect="1"/>
          </p:cNvPicPr>
          <p:nvPr/>
        </p:nvPicPr>
        <p:blipFill rotWithShape="1">
          <a:blip r:embed="rId3" cstate="print"/>
          <a:srcRect l="12204" t="22820" r="8463" b="22257"/>
          <a:stretch/>
        </p:blipFill>
        <p:spPr>
          <a:xfrm>
            <a:off x="377558" y="2451568"/>
            <a:ext cx="276998" cy="197924"/>
          </a:xfrm>
          <a:prstGeom prst="rect">
            <a:avLst/>
          </a:prstGeom>
          <a:effectLst>
            <a:outerShdw blurRad="50800" dist="38100" dir="2700000" algn="tl" rotWithShape="0">
              <a:prstClr val="black">
                <a:alpha val="40000"/>
              </a:prstClr>
            </a:outerShdw>
          </a:effectLst>
        </p:spPr>
      </p:pic>
      <p:sp>
        <p:nvSpPr>
          <p:cNvPr id="13" name="Rectangle 12"/>
          <p:cNvSpPr/>
          <p:nvPr/>
        </p:nvSpPr>
        <p:spPr>
          <a:xfrm>
            <a:off x="0" y="-2094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251520" y="109384"/>
            <a:ext cx="8625780" cy="864096"/>
          </a:xfrm>
        </p:spPr>
        <p:txBody>
          <a:bodyPr/>
          <a:lstStyle/>
          <a:p>
            <a:r>
              <a:rPr lang="en-CA" dirty="0">
                <a:solidFill>
                  <a:schemeClr val="bg1"/>
                </a:solidFill>
                <a:latin typeface="+mn-lt"/>
              </a:rPr>
              <a:t>Workshop overview </a:t>
            </a:r>
          </a:p>
        </p:txBody>
      </p:sp>
    </p:spTree>
    <p:extLst>
      <p:ext uri="{BB962C8B-B14F-4D97-AF65-F5344CB8AC3E}">
        <p14:creationId xmlns:p14="http://schemas.microsoft.com/office/powerpoint/2010/main" val="418929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6"/>
          </p:nvPr>
        </p:nvSpPr>
        <p:spPr/>
        <p:txBody>
          <a:bodyPr/>
          <a:lstStyle/>
          <a:p>
            <a:r>
              <a:rPr lang="en-US" dirty="0"/>
              <a:t>CIOs</a:t>
            </a:r>
          </a:p>
        </p:txBody>
      </p:sp>
      <p:sp>
        <p:nvSpPr>
          <p:cNvPr id="14" name="Text Placeholder 13"/>
          <p:cNvSpPr>
            <a:spLocks noGrp="1"/>
          </p:cNvSpPr>
          <p:nvPr>
            <p:ph type="body" sz="quarter" idx="26"/>
          </p:nvPr>
        </p:nvSpPr>
        <p:spPr/>
        <p:txBody>
          <a:bodyPr/>
          <a:lstStyle/>
          <a:p>
            <a:r>
              <a:rPr lang="en-US" dirty="0"/>
              <a:t>Identify your talent blueprint</a:t>
            </a:r>
          </a:p>
          <a:p>
            <a:r>
              <a:rPr lang="en-US" dirty="0"/>
              <a:t>Identify your future IT staffing needs</a:t>
            </a:r>
          </a:p>
          <a:p>
            <a:r>
              <a:rPr lang="en-US" dirty="0"/>
              <a:t>Brainstorm the impact of internal and external trends on your workforce</a:t>
            </a:r>
          </a:p>
          <a:p>
            <a:r>
              <a:rPr lang="en-US" dirty="0"/>
              <a:t>Build a workforce plan</a:t>
            </a:r>
          </a:p>
        </p:txBody>
      </p:sp>
      <p:sp>
        <p:nvSpPr>
          <p:cNvPr id="15" name="Text Placeholder 14"/>
          <p:cNvSpPr>
            <a:spLocks noGrp="1"/>
          </p:cNvSpPr>
          <p:nvPr>
            <p:ph type="body" sz="quarter" idx="27"/>
          </p:nvPr>
        </p:nvSpPr>
        <p:spPr/>
        <p:txBody>
          <a:bodyPr/>
          <a:lstStyle/>
          <a:p>
            <a:r>
              <a:rPr lang="en-US" dirty="0"/>
              <a:t>IT managers</a:t>
            </a:r>
          </a:p>
          <a:p>
            <a:r>
              <a:rPr lang="en-US" dirty="0"/>
              <a:t>Human resource professionals</a:t>
            </a:r>
          </a:p>
        </p:txBody>
      </p:sp>
      <p:sp>
        <p:nvSpPr>
          <p:cNvPr id="16" name="Text Placeholder 15"/>
          <p:cNvSpPr>
            <a:spLocks noGrp="1"/>
          </p:cNvSpPr>
          <p:nvPr>
            <p:ph type="body" sz="quarter" idx="28"/>
          </p:nvPr>
        </p:nvSpPr>
        <p:spPr/>
        <p:txBody>
          <a:bodyPr/>
          <a:lstStyle/>
          <a:p>
            <a:r>
              <a:rPr lang="en-US" dirty="0"/>
              <a:t>Build target plans for their teams</a:t>
            </a:r>
          </a:p>
          <a:p>
            <a:r>
              <a:rPr lang="en-US" dirty="0"/>
              <a:t>Help them to assess their current staff and their potential career paths</a:t>
            </a:r>
          </a:p>
        </p:txBody>
      </p:sp>
      <p:sp>
        <p:nvSpPr>
          <p:cNvPr id="8" name="Rectangle 7"/>
          <p:cNvSpPr/>
          <p:nvPr/>
        </p:nvSpPr>
        <p:spPr>
          <a:xfrm>
            <a:off x="0" y="-31214"/>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2" name="Title 11"/>
          <p:cNvSpPr>
            <a:spLocks noGrp="1"/>
          </p:cNvSpPr>
          <p:nvPr>
            <p:ph type="title"/>
          </p:nvPr>
        </p:nvSpPr>
        <p:spPr>
          <a:xfrm>
            <a:off x="251520" y="99110"/>
            <a:ext cx="8625780" cy="864096"/>
          </a:xfrm>
        </p:spPr>
        <p:txBody>
          <a:bodyPr/>
          <a:lstStyle/>
          <a:p>
            <a:r>
              <a:rPr lang="en-US" dirty="0">
                <a:solidFill>
                  <a:schemeClr val="bg1"/>
                </a:solidFill>
                <a:latin typeface="+mn-lt"/>
              </a:rPr>
              <a:t>Our understanding of the problem</a:t>
            </a:r>
          </a:p>
        </p:txBody>
      </p:sp>
    </p:spTree>
    <p:extLst>
      <p:ext uri="{BB962C8B-B14F-4D97-AF65-F5344CB8AC3E}">
        <p14:creationId xmlns:p14="http://schemas.microsoft.com/office/powerpoint/2010/main" val="818437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CA" dirty="0"/>
              <a:t>With looming talent shortages and baby boomer retirement, workforce planning is necessary in order to maintain business continuity. Without a dedicated workforce plan, CIOs will be unable to meet the business requirements of the future. To 46% of business leaders, workforce planning is a top priority, yet only 13% do it effectively.</a:t>
            </a:r>
          </a:p>
          <a:p>
            <a:endParaRPr lang="en-CA" dirty="0"/>
          </a:p>
        </p:txBody>
      </p:sp>
      <p:sp>
        <p:nvSpPr>
          <p:cNvPr id="4" name="Text Placeholder 3"/>
          <p:cNvSpPr>
            <a:spLocks noGrp="1"/>
          </p:cNvSpPr>
          <p:nvPr>
            <p:ph type="body" sz="quarter" idx="11"/>
          </p:nvPr>
        </p:nvSpPr>
        <p:spPr/>
        <p:txBody>
          <a:bodyPr/>
          <a:lstStyle/>
          <a:p>
            <a:r>
              <a:rPr lang="en-CA" dirty="0">
                <a:solidFill>
                  <a:srgbClr val="333333"/>
                </a:solidFill>
              </a:rPr>
              <a:t>IT organizations often struggle </a:t>
            </a:r>
            <a:r>
              <a:rPr lang="en-CA" b="1" dirty="0">
                <a:solidFill>
                  <a:srgbClr val="333333"/>
                </a:solidFill>
              </a:rPr>
              <a:t>due to a lack of experience </a:t>
            </a:r>
            <a:r>
              <a:rPr lang="en-CA" dirty="0">
                <a:solidFill>
                  <a:srgbClr val="333333"/>
                </a:solidFill>
              </a:rPr>
              <a:t>in developing strategic workforce plans. </a:t>
            </a:r>
          </a:p>
          <a:p>
            <a:r>
              <a:rPr lang="en-US" dirty="0"/>
              <a:t>Having the right talent in place isn’t a reactive process. Organizations must look ahead to determine talent requirements and assess workforce trends to meet strategic business objectives.</a:t>
            </a:r>
            <a:endParaRPr lang="en-CA" dirty="0">
              <a:solidFill>
                <a:srgbClr val="333333"/>
              </a:solidFill>
            </a:endParaRPr>
          </a:p>
          <a:p>
            <a:endParaRPr lang="en-US" dirty="0"/>
          </a:p>
        </p:txBody>
      </p:sp>
      <p:sp>
        <p:nvSpPr>
          <p:cNvPr id="5" name="Text Placeholder 4"/>
          <p:cNvSpPr>
            <a:spLocks noGrp="1"/>
          </p:cNvSpPr>
          <p:nvPr>
            <p:ph type="body" sz="quarter" idx="12"/>
          </p:nvPr>
        </p:nvSpPr>
        <p:spPr/>
        <p:txBody>
          <a:bodyPr/>
          <a:lstStyle/>
          <a:p>
            <a:pPr marL="0" indent="0">
              <a:buNone/>
            </a:pPr>
            <a:r>
              <a:rPr lang="en-CA" dirty="0">
                <a:solidFill>
                  <a:srgbClr val="333333"/>
                </a:solidFill>
              </a:rPr>
              <a:t>The workforce planning process </a:t>
            </a:r>
            <a:r>
              <a:rPr lang="en-CA" b="1" dirty="0">
                <a:solidFill>
                  <a:srgbClr val="333333"/>
                </a:solidFill>
              </a:rPr>
              <a:t>does not need to be onerous,</a:t>
            </a:r>
            <a:r>
              <a:rPr lang="en-CA" dirty="0">
                <a:solidFill>
                  <a:srgbClr val="333333"/>
                </a:solidFill>
              </a:rPr>
              <a:t> especially with help from Info-Tech’s solid planning tools. With the right people involved and enough time invested, developing a strategic workforce plan (SWP) will be easier than first thought and time well spent. Leverage Info-Tech’s client-tested five-step process to build an SWP:</a:t>
            </a:r>
          </a:p>
          <a:p>
            <a:pPr marL="409575" lvl="1" indent="-228600">
              <a:buSzPct val="100000"/>
              <a:buAutoNum type="arabicPeriod"/>
            </a:pPr>
            <a:r>
              <a:rPr lang="en-CA" dirty="0">
                <a:solidFill>
                  <a:srgbClr val="333333"/>
                </a:solidFill>
              </a:rPr>
              <a:t>Build a project charter</a:t>
            </a:r>
          </a:p>
          <a:p>
            <a:pPr marL="409575" lvl="1" indent="-228600">
              <a:buSzPct val="100000"/>
              <a:buAutoNum type="arabicPeriod"/>
            </a:pPr>
            <a:r>
              <a:rPr lang="en-CA" dirty="0">
                <a:solidFill>
                  <a:srgbClr val="333333"/>
                </a:solidFill>
              </a:rPr>
              <a:t>Assess workforce competency needs</a:t>
            </a:r>
          </a:p>
          <a:p>
            <a:pPr marL="409575" lvl="1" indent="-228600">
              <a:buSzPct val="100000"/>
              <a:buAutoNum type="arabicPeriod"/>
            </a:pPr>
            <a:r>
              <a:rPr lang="en-CA" dirty="0">
                <a:solidFill>
                  <a:srgbClr val="333333"/>
                </a:solidFill>
              </a:rPr>
              <a:t>Identify impact of internal and external trends</a:t>
            </a:r>
          </a:p>
          <a:p>
            <a:pPr marL="409575" lvl="1" indent="-228600">
              <a:buSzPct val="100000"/>
              <a:buAutoNum type="arabicPeriod"/>
            </a:pPr>
            <a:r>
              <a:rPr lang="en-CA" dirty="0">
                <a:solidFill>
                  <a:srgbClr val="333333"/>
                </a:solidFill>
              </a:rPr>
              <a:t>Identify role impact of strategic initiatives</a:t>
            </a:r>
          </a:p>
          <a:p>
            <a:pPr marL="409575" lvl="1" indent="-228600">
              <a:buSzPct val="100000"/>
              <a:buAutoNum type="arabicPeriod"/>
            </a:pPr>
            <a:r>
              <a:rPr lang="en-CA" dirty="0">
                <a:solidFill>
                  <a:srgbClr val="333333"/>
                </a:solidFill>
              </a:rPr>
              <a:t>Build and monitor the workforce plan</a:t>
            </a:r>
            <a:endParaRPr lang="en-US" dirty="0"/>
          </a:p>
        </p:txBody>
      </p:sp>
      <p:sp>
        <p:nvSpPr>
          <p:cNvPr id="6" name="Text Placeholder 5"/>
          <p:cNvSpPr>
            <a:spLocks noGrp="1"/>
          </p:cNvSpPr>
          <p:nvPr>
            <p:ph type="body" sz="quarter" idx="13"/>
          </p:nvPr>
        </p:nvSpPr>
        <p:spPr/>
        <p:txBody>
          <a:bodyPr anchor="t"/>
          <a:lstStyle/>
          <a:p>
            <a:pPr marL="0" indent="0">
              <a:spcBef>
                <a:spcPts val="600"/>
              </a:spcBef>
              <a:spcAft>
                <a:spcPts val="600"/>
              </a:spcAft>
              <a:buSzPct val="100000"/>
              <a:buNone/>
            </a:pPr>
            <a:r>
              <a:rPr lang="en-CA" dirty="0"/>
              <a:t>There is nothing </a:t>
            </a:r>
            <a:r>
              <a:rPr lang="en-CA" i="1" dirty="0"/>
              <a:t>strategic</a:t>
            </a:r>
            <a:r>
              <a:rPr lang="en-CA" dirty="0"/>
              <a:t> about a “strategy to hire the best.” Hire the right candidates at the right time by identifying the roles and competencies, trends, and strategic initiatives that will enable you to achieve the business strategy. </a:t>
            </a:r>
          </a:p>
          <a:p>
            <a:pPr marL="0" indent="0">
              <a:spcBef>
                <a:spcPts val="600"/>
              </a:spcBef>
              <a:spcAft>
                <a:spcPts val="600"/>
              </a:spcAft>
              <a:buSzPct val="100000"/>
              <a:buNone/>
            </a:pPr>
            <a:r>
              <a:rPr lang="en-CA" dirty="0"/>
              <a:t>Right-size the effort you put into your plan by fiercely prioritizing roles and initiatives to ensure the effort and strategic fit match the benefits.</a:t>
            </a:r>
            <a:endParaRPr lang="en-US" b="1" dirty="0"/>
          </a:p>
        </p:txBody>
      </p:sp>
      <p:sp>
        <p:nvSpPr>
          <p:cNvPr id="10" name="Rectangle 9"/>
          <p:cNvSpPr/>
          <p:nvPr/>
        </p:nvSpPr>
        <p:spPr>
          <a:xfrm>
            <a:off x="0" y="-23399"/>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11" name="Title 1"/>
          <p:cNvSpPr>
            <a:spLocks noGrp="1"/>
          </p:cNvSpPr>
          <p:nvPr>
            <p:ph type="title" hasCustomPrompt="1"/>
          </p:nvPr>
        </p:nvSpPr>
        <p:spPr>
          <a:xfrm>
            <a:off x="259350" y="100030"/>
            <a:ext cx="8620125" cy="877887"/>
          </a:xfrm>
        </p:spPr>
        <p:txBody>
          <a:bodyPr/>
          <a:lstStyle>
            <a:lvl1pPr>
              <a:defRPr>
                <a:solidFill>
                  <a:schemeClr val="bg1"/>
                </a:solidFill>
                <a:latin typeface="+mn-lt"/>
              </a:defRPr>
            </a:lvl1pPr>
          </a:lstStyle>
          <a:p>
            <a:r>
              <a:rPr lang="en-US" dirty="0"/>
              <a:t>Executive summary</a:t>
            </a:r>
          </a:p>
        </p:txBody>
      </p:sp>
    </p:spTree>
    <p:extLst>
      <p:ext uri="{BB962C8B-B14F-4D97-AF65-F5344CB8AC3E}">
        <p14:creationId xmlns:p14="http://schemas.microsoft.com/office/powerpoint/2010/main" val="363143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34128" cy="11489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1" y="1177189"/>
            <a:ext cx="9144000" cy="5342362"/>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p>
        </p:txBody>
      </p:sp>
      <p:sp>
        <p:nvSpPr>
          <p:cNvPr id="23" name="Rectangle 22"/>
          <p:cNvSpPr/>
          <p:nvPr/>
        </p:nvSpPr>
        <p:spPr>
          <a:xfrm>
            <a:off x="328446" y="1278721"/>
            <a:ext cx="3806514" cy="1277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t"/>
          <a:lstStyle/>
          <a:p>
            <a:pPr>
              <a:spcBef>
                <a:spcPts val="600"/>
              </a:spcBef>
              <a:spcAft>
                <a:spcPts val="600"/>
              </a:spcAft>
            </a:pPr>
            <a:r>
              <a:rPr lang="en-US" sz="1400" b="1" dirty="0">
                <a:solidFill>
                  <a:schemeClr val="tx1"/>
                </a:solidFill>
              </a:rPr>
              <a:t>Strategic workforce planning (SWP) </a:t>
            </a:r>
            <a:r>
              <a:rPr lang="en-US" sz="1400" dirty="0">
                <a:solidFill>
                  <a:schemeClr val="tx1"/>
                </a:solidFill>
              </a:rPr>
              <a:t>is a systematic process designed to identify and address gaps in today’s workforce, including pinpointing the human capital needs of the future. </a:t>
            </a:r>
          </a:p>
        </p:txBody>
      </p:sp>
      <p:sp>
        <p:nvSpPr>
          <p:cNvPr id="2" name="Title 1"/>
          <p:cNvSpPr>
            <a:spLocks noGrp="1"/>
          </p:cNvSpPr>
          <p:nvPr>
            <p:ph type="title"/>
          </p:nvPr>
        </p:nvSpPr>
        <p:spPr>
          <a:xfrm>
            <a:off x="234461" y="130324"/>
            <a:ext cx="8791543" cy="864096"/>
          </a:xfrm>
        </p:spPr>
        <p:txBody>
          <a:bodyPr/>
          <a:lstStyle/>
          <a:p>
            <a:r>
              <a:rPr lang="en-CA" dirty="0">
                <a:solidFill>
                  <a:schemeClr val="bg1"/>
                </a:solidFill>
                <a:latin typeface="+mn-lt"/>
              </a:rPr>
              <a:t>Think long term about your workforce requirements to ensure you have right people in place, at the right time to drive success</a:t>
            </a:r>
          </a:p>
        </p:txBody>
      </p:sp>
      <p:sp>
        <p:nvSpPr>
          <p:cNvPr id="9" name="Rectangle 8"/>
          <p:cNvSpPr/>
          <p:nvPr/>
        </p:nvSpPr>
        <p:spPr>
          <a:xfrm>
            <a:off x="328444" y="2638963"/>
            <a:ext cx="3806515" cy="1552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72000" rtlCol="0" anchor="t"/>
          <a:lstStyle/>
          <a:p>
            <a:pPr lvl="0">
              <a:spcBef>
                <a:spcPts val="600"/>
              </a:spcBef>
              <a:spcAft>
                <a:spcPts val="600"/>
              </a:spcAft>
            </a:pPr>
            <a:r>
              <a:rPr lang="en-CA" sz="1400" dirty="0">
                <a:solidFill>
                  <a:srgbClr val="333333"/>
                </a:solidFill>
              </a:rPr>
              <a:t>Linking workforce planning with strategic planning ensures that you have the </a:t>
            </a:r>
            <a:r>
              <a:rPr lang="en-CA" sz="1400" b="1" dirty="0">
                <a:solidFill>
                  <a:srgbClr val="333333"/>
                </a:solidFill>
              </a:rPr>
              <a:t>right people </a:t>
            </a:r>
            <a:r>
              <a:rPr lang="en-CA" sz="1400" dirty="0">
                <a:solidFill>
                  <a:srgbClr val="333333"/>
                </a:solidFill>
              </a:rPr>
              <a:t>in the </a:t>
            </a:r>
            <a:r>
              <a:rPr lang="en-CA" sz="1400" b="1" dirty="0">
                <a:solidFill>
                  <a:srgbClr val="333333"/>
                </a:solidFill>
              </a:rPr>
              <a:t>right positions</a:t>
            </a:r>
            <a:r>
              <a:rPr lang="en-CA" sz="1400" dirty="0">
                <a:solidFill>
                  <a:srgbClr val="333333"/>
                </a:solidFill>
              </a:rPr>
              <a:t>, in the </a:t>
            </a:r>
            <a:r>
              <a:rPr lang="en-CA" sz="1400" b="1" dirty="0">
                <a:solidFill>
                  <a:srgbClr val="333333"/>
                </a:solidFill>
              </a:rPr>
              <a:t>right places</a:t>
            </a:r>
            <a:r>
              <a:rPr lang="en-CA" sz="1400" dirty="0">
                <a:solidFill>
                  <a:srgbClr val="333333"/>
                </a:solidFill>
              </a:rPr>
              <a:t>, at the </a:t>
            </a:r>
            <a:r>
              <a:rPr lang="en-CA" sz="1400" b="1" dirty="0">
                <a:solidFill>
                  <a:srgbClr val="333333"/>
                </a:solidFill>
              </a:rPr>
              <a:t>right time</a:t>
            </a:r>
            <a:r>
              <a:rPr lang="en-CA" sz="1400" dirty="0">
                <a:solidFill>
                  <a:srgbClr val="333333"/>
                </a:solidFill>
              </a:rPr>
              <a:t>, with the knowledge, skills, and attributes to deliver on </a:t>
            </a:r>
            <a:r>
              <a:rPr lang="en-CA" sz="1400" b="1" dirty="0">
                <a:solidFill>
                  <a:srgbClr val="333333"/>
                </a:solidFill>
              </a:rPr>
              <a:t>strategic business goals</a:t>
            </a:r>
            <a:r>
              <a:rPr lang="en-CA" sz="1400" dirty="0">
                <a:solidFill>
                  <a:srgbClr val="333333"/>
                </a:solidFill>
              </a:rPr>
              <a:t>.</a:t>
            </a:r>
          </a:p>
        </p:txBody>
      </p:sp>
      <p:sp>
        <p:nvSpPr>
          <p:cNvPr id="10" name="Rectangle 12"/>
          <p:cNvSpPr/>
          <p:nvPr/>
        </p:nvSpPr>
        <p:spPr>
          <a:xfrm>
            <a:off x="342840" y="4274288"/>
            <a:ext cx="3792119" cy="2245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252000" bIns="72000" rtlCol="0" anchor="t"/>
          <a:lstStyle/>
          <a:p>
            <a:r>
              <a:rPr lang="en-CA" sz="1400" dirty="0">
                <a:solidFill>
                  <a:srgbClr val="333333"/>
                </a:solidFill>
              </a:rPr>
              <a:t>SWP helps you understand the makeup of your current workforce and how well prepared it is or isn’t (as the case may be) to meet the future IT requirements. </a:t>
            </a:r>
            <a:r>
              <a:rPr lang="en-CA" sz="1400" b="1" dirty="0">
                <a:solidFill>
                  <a:srgbClr val="333333"/>
                </a:solidFill>
              </a:rPr>
              <a:t>By identifying capability gaps early, CIOs can prepare to train or develop current staff and minimize the need for severance payouts and hiring costs, while providing clear career paths to retain high performers. </a:t>
            </a:r>
          </a:p>
        </p:txBody>
      </p:sp>
      <p:sp>
        <p:nvSpPr>
          <p:cNvPr id="27" name="Rectangle 26"/>
          <p:cNvSpPr/>
          <p:nvPr/>
        </p:nvSpPr>
        <p:spPr>
          <a:xfrm>
            <a:off x="5276378" y="1967845"/>
            <a:ext cx="3560833" cy="1380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nchorCtr="0"/>
          <a:lstStyle/>
          <a:p>
            <a:pPr marL="631825" fontAlgn="base">
              <a:spcBef>
                <a:spcPct val="0"/>
              </a:spcBef>
              <a:spcAft>
                <a:spcPct val="0"/>
              </a:spcAft>
            </a:pPr>
            <a:r>
              <a:rPr lang="en-CA" sz="1600" b="1" dirty="0">
                <a:solidFill>
                  <a:schemeClr val="accent1"/>
                </a:solidFill>
              </a:rPr>
              <a:t>of CIOs are concerned about losing top IT professionals to other job opportunities in the next year. </a:t>
            </a:r>
          </a:p>
        </p:txBody>
      </p:sp>
      <p:sp>
        <p:nvSpPr>
          <p:cNvPr id="30" name="Oval 29"/>
          <p:cNvSpPr>
            <a:spLocks noChangeAspect="1"/>
          </p:cNvSpPr>
          <p:nvPr/>
        </p:nvSpPr>
        <p:spPr>
          <a:xfrm>
            <a:off x="4359395" y="1837060"/>
            <a:ext cx="1512000" cy="15047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3200" b="1" dirty="0">
                <a:solidFill>
                  <a:srgbClr val="FFFFFF"/>
                </a:solidFill>
              </a:rPr>
              <a:t>66%</a:t>
            </a:r>
          </a:p>
        </p:txBody>
      </p:sp>
      <p:sp>
        <p:nvSpPr>
          <p:cNvPr id="31" name="TextBox 30"/>
          <p:cNvSpPr txBox="1"/>
          <p:nvPr/>
        </p:nvSpPr>
        <p:spPr>
          <a:xfrm>
            <a:off x="6642890" y="3022042"/>
            <a:ext cx="2476163" cy="246221"/>
          </a:xfrm>
          <a:prstGeom prst="rect">
            <a:avLst/>
          </a:prstGeom>
          <a:noFill/>
        </p:spPr>
        <p:txBody>
          <a:bodyPr wrap="square" rtlCol="0">
            <a:spAutoFit/>
          </a:bodyPr>
          <a:lstStyle/>
          <a:p>
            <a:r>
              <a:rPr lang="en-CA" sz="1000" dirty="0">
                <a:solidFill>
                  <a:srgbClr val="333333"/>
                </a:solidFill>
              </a:rPr>
              <a:t>Source: Robert Half Technology</a:t>
            </a:r>
          </a:p>
        </p:txBody>
      </p:sp>
      <p:sp>
        <p:nvSpPr>
          <p:cNvPr id="32" name="Rectangle 31"/>
          <p:cNvSpPr/>
          <p:nvPr/>
        </p:nvSpPr>
        <p:spPr>
          <a:xfrm>
            <a:off x="5276377" y="4274288"/>
            <a:ext cx="3560833" cy="1380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bIns="288000" rtlCol="0" anchor="ctr" anchorCtr="0"/>
          <a:lstStyle/>
          <a:p>
            <a:pPr marL="631825" fontAlgn="base">
              <a:spcBef>
                <a:spcPct val="0"/>
              </a:spcBef>
              <a:spcAft>
                <a:spcPct val="0"/>
              </a:spcAft>
            </a:pPr>
            <a:r>
              <a:rPr lang="en-CA" sz="1600" b="1" dirty="0">
                <a:solidFill>
                  <a:schemeClr val="accent1"/>
                </a:solidFill>
              </a:rPr>
              <a:t>of CIOs are finding it challenging to secure IT staff with the correct skills.</a:t>
            </a:r>
          </a:p>
        </p:txBody>
      </p:sp>
      <p:sp>
        <p:nvSpPr>
          <p:cNvPr id="33" name="Oval 32"/>
          <p:cNvSpPr>
            <a:spLocks noChangeAspect="1"/>
          </p:cNvSpPr>
          <p:nvPr/>
        </p:nvSpPr>
        <p:spPr>
          <a:xfrm>
            <a:off x="4390039" y="4213108"/>
            <a:ext cx="1512000" cy="1504732"/>
          </a:xfrm>
          <a:prstGeom prst="ellips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3200" b="1" dirty="0">
                <a:solidFill>
                  <a:srgbClr val="FFFFFF"/>
                </a:solidFill>
              </a:rPr>
              <a:t>77%</a:t>
            </a:r>
          </a:p>
        </p:txBody>
      </p:sp>
      <p:sp>
        <p:nvSpPr>
          <p:cNvPr id="36" name="TextBox 35"/>
          <p:cNvSpPr txBox="1"/>
          <p:nvPr/>
        </p:nvSpPr>
        <p:spPr>
          <a:xfrm>
            <a:off x="6549840" y="5230283"/>
            <a:ext cx="2476163" cy="246221"/>
          </a:xfrm>
          <a:prstGeom prst="rect">
            <a:avLst/>
          </a:prstGeom>
          <a:noFill/>
        </p:spPr>
        <p:txBody>
          <a:bodyPr wrap="square" rtlCol="0">
            <a:spAutoFit/>
          </a:bodyPr>
          <a:lstStyle/>
          <a:p>
            <a:r>
              <a:rPr lang="en-CA" sz="1000" dirty="0">
                <a:solidFill>
                  <a:srgbClr val="333333"/>
                </a:solidFill>
              </a:rPr>
              <a:t>Source: Robert Half Technology</a:t>
            </a:r>
          </a:p>
        </p:txBody>
      </p:sp>
    </p:spTree>
    <p:extLst>
      <p:ext uri="{BB962C8B-B14F-4D97-AF65-F5344CB8AC3E}">
        <p14:creationId xmlns:p14="http://schemas.microsoft.com/office/powerpoint/2010/main" val="336671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653149" y="5041762"/>
            <a:ext cx="4226404" cy="1253468"/>
            <a:chOff x="4645081" y="5019831"/>
            <a:chExt cx="4226404" cy="1253468"/>
          </a:xfrm>
        </p:grpSpPr>
        <p:sp>
          <p:nvSpPr>
            <p:cNvPr id="50" name="Rectangle 18"/>
            <p:cNvSpPr/>
            <p:nvPr/>
          </p:nvSpPr>
          <p:spPr>
            <a:xfrm>
              <a:off x="5200983" y="5145337"/>
              <a:ext cx="3670502" cy="10312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88000" rtlCol="0" anchor="ctr" anchorCtr="0"/>
            <a:lstStyle/>
            <a:p>
              <a:pPr marL="712788" fontAlgn="base">
                <a:spcBef>
                  <a:spcPct val="0"/>
                </a:spcBef>
                <a:spcAft>
                  <a:spcPct val="0"/>
                </a:spcAft>
              </a:pPr>
              <a:r>
                <a:rPr lang="en-CA" sz="1400" dirty="0">
                  <a:solidFill>
                    <a:srgbClr val="333333"/>
                  </a:solidFill>
                </a:rPr>
                <a:t>of the IT employees leaving an organization cited the need for more challenging work as one of the primary reasons.</a:t>
              </a:r>
            </a:p>
          </p:txBody>
        </p:sp>
        <p:sp>
          <p:nvSpPr>
            <p:cNvPr id="51" name="Pentagon 23"/>
            <p:cNvSpPr>
              <a:spLocks noChangeAspect="1"/>
            </p:cNvSpPr>
            <p:nvPr/>
          </p:nvSpPr>
          <p:spPr>
            <a:xfrm>
              <a:off x="4645081" y="5019831"/>
              <a:ext cx="1254285" cy="12534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2300" b="1" dirty="0">
                  <a:solidFill>
                    <a:srgbClr val="FFFFFF"/>
                  </a:solidFill>
                </a:rPr>
                <a:t>48%</a:t>
              </a:r>
            </a:p>
          </p:txBody>
        </p:sp>
        <p:sp>
          <p:nvSpPr>
            <p:cNvPr id="52" name="TextBox 24"/>
            <p:cNvSpPr txBox="1"/>
            <p:nvPr/>
          </p:nvSpPr>
          <p:spPr>
            <a:xfrm>
              <a:off x="5894773" y="5944770"/>
              <a:ext cx="2374574" cy="212973"/>
            </a:xfrm>
            <a:prstGeom prst="rect">
              <a:avLst/>
            </a:prstGeom>
            <a:noFill/>
          </p:spPr>
          <p:txBody>
            <a:bodyPr wrap="square" rtlCol="0">
              <a:spAutoFit/>
            </a:bodyPr>
            <a:lstStyle/>
            <a:p>
              <a:r>
                <a:rPr lang="en-CA" sz="1000" dirty="0">
                  <a:solidFill>
                    <a:srgbClr val="333333"/>
                  </a:solidFill>
                </a:rPr>
                <a:t>Source: Robert Half Technology</a:t>
              </a:r>
            </a:p>
          </p:txBody>
        </p:sp>
      </p:grpSp>
      <p:grpSp>
        <p:nvGrpSpPr>
          <p:cNvPr id="4" name="Group 3"/>
          <p:cNvGrpSpPr/>
          <p:nvPr/>
        </p:nvGrpSpPr>
        <p:grpSpPr>
          <a:xfrm>
            <a:off x="251983" y="2155143"/>
            <a:ext cx="8615086" cy="1270902"/>
            <a:chOff x="256398" y="1894840"/>
            <a:chExt cx="8615086" cy="1270902"/>
          </a:xfrm>
        </p:grpSpPr>
        <p:sp>
          <p:nvSpPr>
            <p:cNvPr id="20" name="Rectangle 19"/>
            <p:cNvSpPr/>
            <p:nvPr/>
          </p:nvSpPr>
          <p:spPr>
            <a:xfrm>
              <a:off x="5200983" y="1971350"/>
              <a:ext cx="3670501" cy="10312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88000" rtlCol="0" anchor="ctr" anchorCtr="0"/>
            <a:lstStyle/>
            <a:p>
              <a:pPr marL="712788" fontAlgn="base">
                <a:spcBef>
                  <a:spcPct val="0"/>
                </a:spcBef>
                <a:spcAft>
                  <a:spcPct val="0"/>
                </a:spcAft>
                <a:tabLst>
                  <a:tab pos="712788" algn="l"/>
                </a:tabLst>
              </a:pPr>
              <a:r>
                <a:rPr lang="en-CA" sz="1400" dirty="0">
                  <a:solidFill>
                    <a:srgbClr val="333333"/>
                  </a:solidFill>
                </a:rPr>
                <a:t>to fill a vacant position in the IT department.</a:t>
              </a:r>
            </a:p>
          </p:txBody>
        </p:sp>
        <p:sp>
          <p:nvSpPr>
            <p:cNvPr id="23" name="Oval 22"/>
            <p:cNvSpPr>
              <a:spLocks noChangeAspect="1"/>
            </p:cNvSpPr>
            <p:nvPr/>
          </p:nvSpPr>
          <p:spPr>
            <a:xfrm>
              <a:off x="4644903" y="1894840"/>
              <a:ext cx="1254285" cy="12534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2400" b="1" dirty="0">
                  <a:solidFill>
                    <a:srgbClr val="FFFFFF"/>
                  </a:solidFill>
                </a:rPr>
                <a:t>51</a:t>
              </a:r>
              <a:r>
                <a:rPr lang="en-CA" sz="2000" b="1" dirty="0">
                  <a:solidFill>
                    <a:srgbClr val="FFFFFF"/>
                  </a:solidFill>
                </a:rPr>
                <a:t> </a:t>
              </a:r>
            </a:p>
            <a:p>
              <a:pPr algn="ctr" fontAlgn="base">
                <a:spcBef>
                  <a:spcPct val="0"/>
                </a:spcBef>
                <a:spcAft>
                  <a:spcPct val="0"/>
                </a:spcAft>
              </a:pPr>
              <a:r>
                <a:rPr lang="en-CA" sz="1400" b="1" dirty="0">
                  <a:solidFill>
                    <a:srgbClr val="FFFFFF"/>
                  </a:solidFill>
                </a:rPr>
                <a:t>DAYS</a:t>
              </a:r>
            </a:p>
          </p:txBody>
        </p:sp>
        <p:sp>
          <p:nvSpPr>
            <p:cNvPr id="28" name="TextBox 27"/>
            <p:cNvSpPr txBox="1"/>
            <p:nvPr/>
          </p:nvSpPr>
          <p:spPr>
            <a:xfrm>
              <a:off x="5804836" y="2789675"/>
              <a:ext cx="2553873" cy="246221"/>
            </a:xfrm>
            <a:prstGeom prst="rect">
              <a:avLst/>
            </a:prstGeom>
            <a:noFill/>
          </p:spPr>
          <p:txBody>
            <a:bodyPr wrap="square" rtlCol="0">
              <a:spAutoFit/>
            </a:bodyPr>
            <a:lstStyle/>
            <a:p>
              <a:r>
                <a:rPr lang="en-CA" sz="1000" dirty="0">
                  <a:solidFill>
                    <a:srgbClr val="333333"/>
                  </a:solidFill>
                </a:rPr>
                <a:t>Source: Allied Workforce Mobility Survey</a:t>
              </a:r>
            </a:p>
          </p:txBody>
        </p:sp>
        <p:sp>
          <p:nvSpPr>
            <p:cNvPr id="43" name="Rectangle 10"/>
            <p:cNvSpPr/>
            <p:nvPr/>
          </p:nvSpPr>
          <p:spPr>
            <a:xfrm>
              <a:off x="822796" y="2057867"/>
              <a:ext cx="3669536" cy="10312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88000" rtlCol="0" anchor="ctr" anchorCtr="0"/>
            <a:lstStyle/>
            <a:p>
              <a:pPr marL="712788" fontAlgn="base">
                <a:spcBef>
                  <a:spcPct val="0"/>
                </a:spcBef>
                <a:spcAft>
                  <a:spcPct val="0"/>
                </a:spcAft>
                <a:tabLst>
                  <a:tab pos="542925" algn="l"/>
                </a:tabLst>
              </a:pPr>
              <a:r>
                <a:rPr lang="en-CA" sz="1400" dirty="0">
                  <a:solidFill>
                    <a:srgbClr val="333333"/>
                  </a:solidFill>
                </a:rPr>
                <a:t>of the IT employees are currently actively looking for a new role.</a:t>
              </a:r>
            </a:p>
          </p:txBody>
        </p:sp>
        <p:sp>
          <p:nvSpPr>
            <p:cNvPr id="44" name="Pentagon 11"/>
            <p:cNvSpPr>
              <a:spLocks noChangeAspect="1"/>
            </p:cNvSpPr>
            <p:nvPr/>
          </p:nvSpPr>
          <p:spPr>
            <a:xfrm>
              <a:off x="256398" y="1912274"/>
              <a:ext cx="1241606" cy="12534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2300" b="1" dirty="0">
                  <a:solidFill>
                    <a:srgbClr val="FFFFFF"/>
                  </a:solidFill>
                </a:rPr>
                <a:t>33%</a:t>
              </a:r>
            </a:p>
          </p:txBody>
        </p:sp>
        <p:sp>
          <p:nvSpPr>
            <p:cNvPr id="45" name="TextBox 12"/>
            <p:cNvSpPr txBox="1"/>
            <p:nvPr/>
          </p:nvSpPr>
          <p:spPr>
            <a:xfrm>
              <a:off x="1360109" y="2864176"/>
              <a:ext cx="2735793" cy="212973"/>
            </a:xfrm>
            <a:prstGeom prst="rect">
              <a:avLst/>
            </a:prstGeom>
            <a:noFill/>
          </p:spPr>
          <p:txBody>
            <a:bodyPr wrap="square" rtlCol="0">
              <a:spAutoFit/>
            </a:bodyPr>
            <a:lstStyle/>
            <a:p>
              <a:r>
                <a:rPr lang="en-CA" sz="1000" dirty="0">
                  <a:solidFill>
                    <a:srgbClr val="333333"/>
                  </a:solidFill>
                </a:rPr>
                <a:t>Source: Mortimer Spinks &amp; Computer Weekly</a:t>
              </a:r>
            </a:p>
          </p:txBody>
        </p:sp>
      </p:grpSp>
      <p:grpSp>
        <p:nvGrpSpPr>
          <p:cNvPr id="6" name="Group 5"/>
          <p:cNvGrpSpPr/>
          <p:nvPr/>
        </p:nvGrpSpPr>
        <p:grpSpPr>
          <a:xfrm>
            <a:off x="256398" y="3580237"/>
            <a:ext cx="8655381" cy="1329684"/>
            <a:chOff x="256398" y="3454076"/>
            <a:chExt cx="8655381" cy="1329684"/>
          </a:xfrm>
        </p:grpSpPr>
        <p:sp>
          <p:nvSpPr>
            <p:cNvPr id="32" name="Rectangle 31"/>
            <p:cNvSpPr/>
            <p:nvPr/>
          </p:nvSpPr>
          <p:spPr>
            <a:xfrm>
              <a:off x="5241278" y="3658812"/>
              <a:ext cx="3670501" cy="10312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88000" rtlCol="0" anchor="ctr" anchorCtr="0"/>
            <a:lstStyle/>
            <a:p>
              <a:pPr marL="712788" fontAlgn="base">
                <a:spcBef>
                  <a:spcPct val="0"/>
                </a:spcBef>
                <a:spcAft>
                  <a:spcPct val="0"/>
                </a:spcAft>
              </a:pPr>
              <a:r>
                <a:rPr lang="en-CA" sz="1400" dirty="0">
                  <a:solidFill>
                    <a:srgbClr val="333333"/>
                  </a:solidFill>
                </a:rPr>
                <a:t>is the average tenure of an IT employee.</a:t>
              </a:r>
            </a:p>
          </p:txBody>
        </p:sp>
        <p:sp>
          <p:nvSpPr>
            <p:cNvPr id="33" name="Oval 32"/>
            <p:cNvSpPr>
              <a:spLocks noChangeAspect="1"/>
            </p:cNvSpPr>
            <p:nvPr/>
          </p:nvSpPr>
          <p:spPr>
            <a:xfrm>
              <a:off x="4644902" y="3530292"/>
              <a:ext cx="1254285" cy="12534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2400" b="1" dirty="0">
                  <a:solidFill>
                    <a:srgbClr val="FFFFFF"/>
                  </a:solidFill>
                </a:rPr>
                <a:t>9-18 </a:t>
              </a:r>
              <a:r>
                <a:rPr lang="en-CA" sz="1200" b="1" dirty="0">
                  <a:solidFill>
                    <a:srgbClr val="FFFFFF"/>
                  </a:solidFill>
                </a:rPr>
                <a:t>MONTHS</a:t>
              </a:r>
            </a:p>
          </p:txBody>
        </p:sp>
        <p:sp>
          <p:nvSpPr>
            <p:cNvPr id="34" name="TextBox 33"/>
            <p:cNvSpPr txBox="1"/>
            <p:nvPr/>
          </p:nvSpPr>
          <p:spPr>
            <a:xfrm>
              <a:off x="5844531" y="4459570"/>
              <a:ext cx="2374574" cy="212973"/>
            </a:xfrm>
            <a:prstGeom prst="rect">
              <a:avLst/>
            </a:prstGeom>
            <a:noFill/>
          </p:spPr>
          <p:txBody>
            <a:bodyPr wrap="square" rtlCol="0">
              <a:spAutoFit/>
            </a:bodyPr>
            <a:lstStyle/>
            <a:p>
              <a:r>
                <a:rPr lang="en-CA" sz="1000" dirty="0">
                  <a:solidFill>
                    <a:srgbClr val="333333"/>
                  </a:solidFill>
                </a:rPr>
                <a:t>Source: Catapult Systems</a:t>
              </a:r>
            </a:p>
          </p:txBody>
        </p:sp>
        <p:sp>
          <p:nvSpPr>
            <p:cNvPr id="54" name="Rectangle 34"/>
            <p:cNvSpPr/>
            <p:nvPr/>
          </p:nvSpPr>
          <p:spPr>
            <a:xfrm>
              <a:off x="822796" y="3658812"/>
              <a:ext cx="3669536" cy="103129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88000" rtlCol="0" anchor="ctr" anchorCtr="0"/>
            <a:lstStyle/>
            <a:p>
              <a:pPr marL="712788" fontAlgn="base">
                <a:spcBef>
                  <a:spcPct val="0"/>
                </a:spcBef>
                <a:spcAft>
                  <a:spcPct val="0"/>
                </a:spcAft>
              </a:pPr>
              <a:r>
                <a:rPr lang="en-CA" sz="1400" dirty="0">
                  <a:solidFill>
                    <a:srgbClr val="333333"/>
                  </a:solidFill>
                </a:rPr>
                <a:t>of the IT employees leaving an organization cited a lack of advancement opportunity as one of the primary reasons.</a:t>
              </a:r>
            </a:p>
          </p:txBody>
        </p:sp>
        <p:sp>
          <p:nvSpPr>
            <p:cNvPr id="55" name="Pentagon 35"/>
            <p:cNvSpPr>
              <a:spLocks noChangeAspect="1"/>
            </p:cNvSpPr>
            <p:nvPr/>
          </p:nvSpPr>
          <p:spPr>
            <a:xfrm>
              <a:off x="256398" y="3454076"/>
              <a:ext cx="1241606" cy="12534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sz="2300" b="1" dirty="0">
                  <a:solidFill>
                    <a:srgbClr val="FFFFFF"/>
                  </a:solidFill>
                </a:rPr>
                <a:t>47%</a:t>
              </a:r>
            </a:p>
          </p:txBody>
        </p:sp>
        <p:sp>
          <p:nvSpPr>
            <p:cNvPr id="56" name="TextBox 38"/>
            <p:cNvSpPr txBox="1"/>
            <p:nvPr/>
          </p:nvSpPr>
          <p:spPr>
            <a:xfrm>
              <a:off x="1384476" y="4467350"/>
              <a:ext cx="2735793" cy="212973"/>
            </a:xfrm>
            <a:prstGeom prst="rect">
              <a:avLst/>
            </a:prstGeom>
            <a:noFill/>
          </p:spPr>
          <p:txBody>
            <a:bodyPr wrap="square" rtlCol="0">
              <a:spAutoFit/>
            </a:bodyPr>
            <a:lstStyle/>
            <a:p>
              <a:r>
                <a:rPr lang="en-CA" sz="1000" dirty="0">
                  <a:solidFill>
                    <a:srgbClr val="333333"/>
                  </a:solidFill>
                </a:rPr>
                <a:t>Source: Robert Half Technology</a:t>
              </a:r>
            </a:p>
          </p:txBody>
        </p:sp>
      </p:grpSp>
      <p:sp>
        <p:nvSpPr>
          <p:cNvPr id="47" name="Rectangle 46"/>
          <p:cNvSpPr/>
          <p:nvPr/>
        </p:nvSpPr>
        <p:spPr>
          <a:xfrm>
            <a:off x="0" y="-1"/>
            <a:ext cx="9159631" cy="1158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r>
              <a:rPr lang="en-CA" sz="2400" dirty="0"/>
              <a:t>Key IT employment trends make workforce planning increasingly important for maintaining IT service and success</a:t>
            </a:r>
          </a:p>
        </p:txBody>
      </p:sp>
      <p:sp>
        <p:nvSpPr>
          <p:cNvPr id="3" name="Rectangle 2"/>
          <p:cNvSpPr/>
          <p:nvPr/>
        </p:nvSpPr>
        <p:spPr>
          <a:xfrm>
            <a:off x="169332" y="1231210"/>
            <a:ext cx="8702151" cy="738664"/>
          </a:xfrm>
          <a:prstGeom prst="rect">
            <a:avLst/>
          </a:prstGeom>
        </p:spPr>
        <p:txBody>
          <a:bodyPr wrap="square">
            <a:spAutoFit/>
          </a:bodyPr>
          <a:lstStyle/>
          <a:p>
            <a:r>
              <a:rPr lang="en-CA" sz="1400" dirty="0">
                <a:solidFill>
                  <a:srgbClr val="333333"/>
                </a:solidFill>
              </a:rPr>
              <a:t>A recent study by the </a:t>
            </a:r>
            <a:r>
              <a:rPr lang="en-CA" sz="1400" dirty="0"/>
              <a:t>Institute for Corporate Productivity found that “</a:t>
            </a:r>
            <a:r>
              <a:rPr lang="en-CA" sz="1400" b="1" dirty="0">
                <a:solidFill>
                  <a:schemeClr val="accent2"/>
                </a:solidFill>
              </a:rPr>
              <a:t>High-performing companies are 2X more likely to do workforce planning—and are 5X more effective at workforce planning.</a:t>
            </a:r>
            <a:r>
              <a:rPr lang="en-CA" sz="1400" dirty="0">
                <a:solidFill>
                  <a:schemeClr val="accent2"/>
                </a:solidFill>
              </a:rPr>
              <a:t>”</a:t>
            </a:r>
            <a:r>
              <a:rPr lang="en-CA" sz="1400" baseline="30000" dirty="0">
                <a:solidFill>
                  <a:srgbClr val="333333"/>
                </a:solidFill>
              </a:rPr>
              <a:t>1</a:t>
            </a:r>
            <a:r>
              <a:rPr lang="en-CA" sz="1400" dirty="0">
                <a:solidFill>
                  <a:srgbClr val="333333"/>
                </a:solidFill>
              </a:rPr>
              <a:t> By leveraging a workforce plan, high performing organizations are able to mitigate the following risks:</a:t>
            </a:r>
            <a:endParaRPr lang="en-CA" sz="1400" dirty="0"/>
          </a:p>
        </p:txBody>
      </p:sp>
      <p:sp>
        <p:nvSpPr>
          <p:cNvPr id="7" name="Rectangle 6"/>
          <p:cNvSpPr/>
          <p:nvPr/>
        </p:nvSpPr>
        <p:spPr>
          <a:xfrm>
            <a:off x="5844531" y="6274744"/>
            <a:ext cx="3135224" cy="246221"/>
          </a:xfrm>
          <a:prstGeom prst="rect">
            <a:avLst/>
          </a:prstGeom>
        </p:spPr>
        <p:txBody>
          <a:bodyPr wrap="square">
            <a:spAutoFit/>
          </a:bodyPr>
          <a:lstStyle/>
          <a:p>
            <a:r>
              <a:rPr lang="en-CA" sz="1000" baseline="30000" dirty="0"/>
              <a:t>1 </a:t>
            </a:r>
            <a:r>
              <a:rPr lang="en-CA" sz="1000" dirty="0">
                <a:hlinkClick r:id="rId3"/>
              </a:rPr>
              <a:t>The State of Workforce Planning 2013 infographic</a:t>
            </a:r>
            <a:endParaRPr lang="en-CA" sz="1000" dirty="0"/>
          </a:p>
        </p:txBody>
      </p:sp>
    </p:spTree>
    <p:extLst>
      <p:ext uri="{BB962C8B-B14F-4D97-AF65-F5344CB8AC3E}">
        <p14:creationId xmlns:p14="http://schemas.microsoft.com/office/powerpoint/2010/main" val="226370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1124745"/>
            <a:ext cx="3205868" cy="5403646"/>
          </a:xfrm>
          <a:prstGeom prst="rect">
            <a:avLst/>
          </a:prstGeom>
          <a:solidFill>
            <a:schemeClr val="bg2">
              <a:lumMod val="8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6" name="Straight Connector 2"/>
          <p:cNvCxnSpPr/>
          <p:nvPr/>
        </p:nvCxnSpPr>
        <p:spPr>
          <a:xfrm flipH="1">
            <a:off x="3657298" y="2550422"/>
            <a:ext cx="5220000" cy="0"/>
          </a:xfrm>
          <a:prstGeom prst="line">
            <a:avLst/>
          </a:prstGeom>
          <a:ln w="254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2"/>
          <p:cNvCxnSpPr/>
          <p:nvPr/>
        </p:nvCxnSpPr>
        <p:spPr>
          <a:xfrm flipH="1">
            <a:off x="3657298" y="3534841"/>
            <a:ext cx="5220000" cy="0"/>
          </a:xfrm>
          <a:prstGeom prst="line">
            <a:avLst/>
          </a:prstGeom>
          <a:ln w="254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2"/>
          <p:cNvCxnSpPr/>
          <p:nvPr/>
        </p:nvCxnSpPr>
        <p:spPr>
          <a:xfrm flipH="1">
            <a:off x="3657298" y="4416311"/>
            <a:ext cx="5220000" cy="0"/>
          </a:xfrm>
          <a:prstGeom prst="line">
            <a:avLst/>
          </a:prstGeom>
          <a:ln w="254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2"/>
          <p:cNvCxnSpPr/>
          <p:nvPr/>
        </p:nvCxnSpPr>
        <p:spPr>
          <a:xfrm flipH="1">
            <a:off x="3657298" y="5455435"/>
            <a:ext cx="5220000" cy="0"/>
          </a:xfrm>
          <a:prstGeom prst="line">
            <a:avLst/>
          </a:prstGeom>
          <a:ln w="2540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Rectangle 22"/>
          <p:cNvSpPr/>
          <p:nvPr/>
        </p:nvSpPr>
        <p:spPr>
          <a:xfrm>
            <a:off x="3657298" y="1635509"/>
            <a:ext cx="5220000" cy="900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solidFill>
                  <a:schemeClr val="tx1"/>
                </a:solidFill>
              </a:rPr>
              <a:t>Effective workforce planning ensures that you have collected the information required to build the case for staff growth in your annual budget. </a:t>
            </a:r>
            <a:r>
              <a:rPr lang="en-CA" sz="1200" dirty="0">
                <a:solidFill>
                  <a:schemeClr val="tx1"/>
                </a:solidFill>
              </a:rPr>
              <a:t>By knowing the skill development needs of your current talent, you can also more effectively estimate your training needs. </a:t>
            </a:r>
          </a:p>
        </p:txBody>
      </p:sp>
      <p:sp>
        <p:nvSpPr>
          <p:cNvPr id="43" name="Chevron 42"/>
          <p:cNvSpPr/>
          <p:nvPr/>
        </p:nvSpPr>
        <p:spPr>
          <a:xfrm>
            <a:off x="3289564" y="1829459"/>
            <a:ext cx="274320" cy="52297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44" name="Group 43"/>
          <p:cNvGrpSpPr/>
          <p:nvPr/>
        </p:nvGrpSpPr>
        <p:grpSpPr>
          <a:xfrm>
            <a:off x="169251" y="1694944"/>
            <a:ext cx="2892925" cy="792000"/>
            <a:chOff x="316068" y="1693532"/>
            <a:chExt cx="2673522" cy="792000"/>
          </a:xfrm>
        </p:grpSpPr>
        <p:sp>
          <p:nvSpPr>
            <p:cNvPr id="45" name="Rectangle 23"/>
            <p:cNvSpPr/>
            <p:nvPr/>
          </p:nvSpPr>
          <p:spPr>
            <a:xfrm>
              <a:off x="316068" y="1693532"/>
              <a:ext cx="2673522"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a:r>
                <a:rPr lang="en-CA" sz="1400" b="1" dirty="0">
                  <a:solidFill>
                    <a:srgbClr val="FFFFFF"/>
                  </a:solidFill>
                </a:rPr>
                <a:t>Improve Budgeting Decisions</a:t>
              </a:r>
            </a:p>
          </p:txBody>
        </p:sp>
        <p:sp>
          <p:nvSpPr>
            <p:cNvPr id="46" name="Oval 45"/>
            <p:cNvSpPr>
              <a:spLocks noChangeAspect="1"/>
            </p:cNvSpPr>
            <p:nvPr/>
          </p:nvSpPr>
          <p:spPr>
            <a:xfrm>
              <a:off x="412333" y="1892197"/>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1</a:t>
              </a:r>
            </a:p>
          </p:txBody>
        </p:sp>
      </p:grpSp>
      <p:sp>
        <p:nvSpPr>
          <p:cNvPr id="47" name="Rectangle 22"/>
          <p:cNvSpPr/>
          <p:nvPr/>
        </p:nvSpPr>
        <p:spPr>
          <a:xfrm>
            <a:off x="3657298" y="5459349"/>
            <a:ext cx="5220000" cy="900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CA" sz="1200" b="1" dirty="0">
                <a:solidFill>
                  <a:srgbClr val="333333"/>
                </a:solidFill>
              </a:rPr>
              <a:t>Ensure you are selecting the best candidate for the role by proactively seeking out talent. </a:t>
            </a:r>
            <a:r>
              <a:rPr lang="en-CA" sz="1200" dirty="0">
                <a:solidFill>
                  <a:srgbClr val="333333"/>
                </a:solidFill>
              </a:rPr>
              <a:t>Reactive hiring due to necessity can result in a poor fit. A proactive strategy will ensure you have the appropriate lead time to attract and train talent.  </a:t>
            </a:r>
          </a:p>
        </p:txBody>
      </p:sp>
      <p:sp>
        <p:nvSpPr>
          <p:cNvPr id="48" name="Chevron 47"/>
          <p:cNvSpPr/>
          <p:nvPr/>
        </p:nvSpPr>
        <p:spPr>
          <a:xfrm>
            <a:off x="3289564" y="5647864"/>
            <a:ext cx="274320" cy="52297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49" name="Group 48"/>
          <p:cNvGrpSpPr/>
          <p:nvPr/>
        </p:nvGrpSpPr>
        <p:grpSpPr>
          <a:xfrm>
            <a:off x="174112" y="5513349"/>
            <a:ext cx="2882408" cy="792000"/>
            <a:chOff x="316068" y="5482779"/>
            <a:chExt cx="2663803" cy="792000"/>
          </a:xfrm>
        </p:grpSpPr>
        <p:sp>
          <p:nvSpPr>
            <p:cNvPr id="50" name="Rectangle 23"/>
            <p:cNvSpPr/>
            <p:nvPr/>
          </p:nvSpPr>
          <p:spPr>
            <a:xfrm>
              <a:off x="316068" y="5482779"/>
              <a:ext cx="2663803"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a:r>
                <a:rPr lang="en-CA" sz="1400" b="1" dirty="0">
                  <a:solidFill>
                    <a:srgbClr val="FFFFFF"/>
                  </a:solidFill>
                </a:rPr>
                <a:t>Increase Hiring Effectiveness</a:t>
              </a:r>
            </a:p>
          </p:txBody>
        </p:sp>
        <p:sp>
          <p:nvSpPr>
            <p:cNvPr id="51" name="Oval 50"/>
            <p:cNvSpPr>
              <a:spLocks noChangeAspect="1"/>
            </p:cNvSpPr>
            <p:nvPr/>
          </p:nvSpPr>
          <p:spPr>
            <a:xfrm>
              <a:off x="412333" y="5720797"/>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5</a:t>
              </a:r>
            </a:p>
          </p:txBody>
        </p:sp>
      </p:grpSp>
      <p:sp>
        <p:nvSpPr>
          <p:cNvPr id="52" name="Rectangle 22"/>
          <p:cNvSpPr/>
          <p:nvPr/>
        </p:nvSpPr>
        <p:spPr>
          <a:xfrm>
            <a:off x="3657298" y="4495394"/>
            <a:ext cx="5220000" cy="900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CA" sz="1200" b="1" dirty="0">
                <a:solidFill>
                  <a:srgbClr val="333333"/>
                </a:solidFill>
              </a:rPr>
              <a:t>Improve engagement and retention by providing development and advancement opportunities to staff. </a:t>
            </a:r>
            <a:r>
              <a:rPr lang="en-CA" sz="1200" dirty="0">
                <a:solidFill>
                  <a:srgbClr val="333333"/>
                </a:solidFill>
              </a:rPr>
              <a:t>Identify current talent gaps, and help staff create a training plan to improve their skills to prepare them for promotion. This can also help to lower turnover costs by increasing a current employee’s ability to be redeployed.</a:t>
            </a:r>
          </a:p>
        </p:txBody>
      </p:sp>
      <p:sp>
        <p:nvSpPr>
          <p:cNvPr id="53" name="Chevron 52"/>
          <p:cNvSpPr/>
          <p:nvPr/>
        </p:nvSpPr>
        <p:spPr>
          <a:xfrm>
            <a:off x="3289564" y="4683909"/>
            <a:ext cx="274320" cy="52297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54" name="Group 53"/>
          <p:cNvGrpSpPr/>
          <p:nvPr/>
        </p:nvGrpSpPr>
        <p:grpSpPr>
          <a:xfrm>
            <a:off x="169252" y="4549394"/>
            <a:ext cx="2892926" cy="792000"/>
            <a:chOff x="316068" y="4518824"/>
            <a:chExt cx="2673523" cy="792000"/>
          </a:xfrm>
        </p:grpSpPr>
        <p:sp>
          <p:nvSpPr>
            <p:cNvPr id="63" name="Rectangle 23"/>
            <p:cNvSpPr/>
            <p:nvPr/>
          </p:nvSpPr>
          <p:spPr>
            <a:xfrm>
              <a:off x="316068" y="4518824"/>
              <a:ext cx="2673523"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a:r>
                <a:rPr lang="en-CA" sz="1400" b="1" dirty="0">
                  <a:solidFill>
                    <a:srgbClr val="FFFFFF"/>
                  </a:solidFill>
                </a:rPr>
                <a:t>Internal Positioning</a:t>
              </a:r>
            </a:p>
          </p:txBody>
        </p:sp>
        <p:sp>
          <p:nvSpPr>
            <p:cNvPr id="64" name="Oval 63"/>
            <p:cNvSpPr>
              <a:spLocks noChangeAspect="1"/>
            </p:cNvSpPr>
            <p:nvPr/>
          </p:nvSpPr>
          <p:spPr>
            <a:xfrm>
              <a:off x="412333" y="4741263"/>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4</a:t>
              </a:r>
            </a:p>
          </p:txBody>
        </p:sp>
      </p:grpSp>
      <p:sp>
        <p:nvSpPr>
          <p:cNvPr id="65" name="TextBox 64"/>
          <p:cNvSpPr txBox="1"/>
          <p:nvPr/>
        </p:nvSpPr>
        <p:spPr>
          <a:xfrm>
            <a:off x="241800" y="1235620"/>
            <a:ext cx="2048638" cy="369332"/>
          </a:xfrm>
          <a:prstGeom prst="rect">
            <a:avLst/>
          </a:prstGeom>
          <a:noFill/>
        </p:spPr>
        <p:txBody>
          <a:bodyPr wrap="none" rtlCol="0">
            <a:spAutoFit/>
          </a:bodyPr>
          <a:lstStyle/>
          <a:p>
            <a:r>
              <a:rPr lang="en-CA" b="1" dirty="0"/>
              <a:t>TOP 5 BENEFITS</a:t>
            </a:r>
          </a:p>
        </p:txBody>
      </p:sp>
      <p:pic>
        <p:nvPicPr>
          <p:cNvPr id="66" name="Picture 6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290438" y="1340275"/>
            <a:ext cx="278220" cy="151756"/>
          </a:xfrm>
          <a:prstGeom prst="rect">
            <a:avLst/>
          </a:prstGeom>
          <a:solidFill>
            <a:schemeClr val="bg2">
              <a:lumMod val="85000"/>
            </a:schemeClr>
          </a:solidFill>
        </p:spPr>
      </p:pic>
      <p:sp>
        <p:nvSpPr>
          <p:cNvPr id="67" name="Rectangle 22"/>
          <p:cNvSpPr/>
          <p:nvPr/>
        </p:nvSpPr>
        <p:spPr>
          <a:xfrm>
            <a:off x="3657298" y="2583116"/>
            <a:ext cx="5220000" cy="900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CA" sz="1200" b="1" dirty="0">
                <a:solidFill>
                  <a:schemeClr val="tx1"/>
                </a:solidFill>
              </a:rPr>
              <a:t>Be able to identify the skills that will be needed in the future and create a targeted plan to meet those needs. </a:t>
            </a:r>
            <a:r>
              <a:rPr lang="en-CA" sz="1200" dirty="0">
                <a:solidFill>
                  <a:schemeClr val="tx1"/>
                </a:solidFill>
              </a:rPr>
              <a:t>An </a:t>
            </a:r>
            <a:r>
              <a:rPr lang="en-CA" sz="1200" dirty="0">
                <a:solidFill>
                  <a:srgbClr val="000000"/>
                </a:solidFill>
              </a:rPr>
              <a:t>effective workforce plan will limit delays by ensuring that you have the required talent based on your IT strategy. </a:t>
            </a:r>
          </a:p>
        </p:txBody>
      </p:sp>
      <p:sp>
        <p:nvSpPr>
          <p:cNvPr id="68" name="Chevron 67"/>
          <p:cNvSpPr/>
          <p:nvPr/>
        </p:nvSpPr>
        <p:spPr>
          <a:xfrm>
            <a:off x="3289564" y="2771631"/>
            <a:ext cx="274320" cy="52297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69" name="Group 68"/>
          <p:cNvGrpSpPr/>
          <p:nvPr/>
        </p:nvGrpSpPr>
        <p:grpSpPr>
          <a:xfrm>
            <a:off x="174112" y="2637116"/>
            <a:ext cx="2882408" cy="792000"/>
            <a:chOff x="316068" y="2657486"/>
            <a:chExt cx="2663803" cy="792000"/>
          </a:xfrm>
        </p:grpSpPr>
        <p:sp>
          <p:nvSpPr>
            <p:cNvPr id="70" name="Rectangle 23"/>
            <p:cNvSpPr/>
            <p:nvPr/>
          </p:nvSpPr>
          <p:spPr>
            <a:xfrm>
              <a:off x="316068" y="2657486"/>
              <a:ext cx="2663803"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a:r>
                <a:rPr lang="en-CA" sz="1400" b="1" dirty="0">
                  <a:solidFill>
                    <a:srgbClr val="FFFFFF"/>
                  </a:solidFill>
                </a:rPr>
                <a:t>Limit Talent Gaps</a:t>
              </a:r>
            </a:p>
          </p:txBody>
        </p:sp>
        <p:sp>
          <p:nvSpPr>
            <p:cNvPr id="71" name="Oval 70"/>
            <p:cNvSpPr>
              <a:spLocks noChangeAspect="1"/>
            </p:cNvSpPr>
            <p:nvPr/>
          </p:nvSpPr>
          <p:spPr>
            <a:xfrm>
              <a:off x="412333" y="2875686"/>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2</a:t>
              </a:r>
            </a:p>
          </p:txBody>
        </p:sp>
      </p:grpSp>
      <p:sp>
        <p:nvSpPr>
          <p:cNvPr id="72" name="Rectangle 22"/>
          <p:cNvSpPr/>
          <p:nvPr/>
        </p:nvSpPr>
        <p:spPr>
          <a:xfrm>
            <a:off x="3657298" y="3531440"/>
            <a:ext cx="5220000" cy="9000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CA" sz="1200" b="1" dirty="0">
                <a:solidFill>
                  <a:srgbClr val="333333"/>
                </a:solidFill>
              </a:rPr>
              <a:t>Increase the number of projects delivered on time and on budget </a:t>
            </a:r>
            <a:r>
              <a:rPr lang="en-CA" sz="1200" dirty="0">
                <a:solidFill>
                  <a:srgbClr val="333333"/>
                </a:solidFill>
              </a:rPr>
              <a:t>through effective IT planning, the appropriate allocation of resources, and by ensuring you have the best talent to complete the work. </a:t>
            </a:r>
          </a:p>
        </p:txBody>
      </p:sp>
      <p:sp>
        <p:nvSpPr>
          <p:cNvPr id="73" name="Chevron 72"/>
          <p:cNvSpPr/>
          <p:nvPr/>
        </p:nvSpPr>
        <p:spPr>
          <a:xfrm>
            <a:off x="3289564" y="3719955"/>
            <a:ext cx="274320" cy="52297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nvGrpSpPr>
          <p:cNvPr id="80" name="Group 79"/>
          <p:cNvGrpSpPr/>
          <p:nvPr/>
        </p:nvGrpSpPr>
        <p:grpSpPr>
          <a:xfrm>
            <a:off x="174110" y="3592354"/>
            <a:ext cx="2882412" cy="778172"/>
            <a:chOff x="316068" y="3563269"/>
            <a:chExt cx="2663806" cy="778172"/>
          </a:xfrm>
        </p:grpSpPr>
        <p:sp>
          <p:nvSpPr>
            <p:cNvPr id="81" name="Rectangle 23"/>
            <p:cNvSpPr/>
            <p:nvPr/>
          </p:nvSpPr>
          <p:spPr>
            <a:xfrm>
              <a:off x="316068" y="3563269"/>
              <a:ext cx="2663806" cy="778172"/>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a:r>
                <a:rPr lang="en-CA" sz="1400" b="1" dirty="0">
                  <a:solidFill>
                    <a:srgbClr val="FFFFFF"/>
                  </a:solidFill>
                </a:rPr>
                <a:t>Improve Client Satisfaction</a:t>
              </a:r>
            </a:p>
          </p:txBody>
        </p:sp>
        <p:sp>
          <p:nvSpPr>
            <p:cNvPr id="82" name="Oval 81"/>
            <p:cNvSpPr>
              <a:spLocks noChangeAspect="1"/>
            </p:cNvSpPr>
            <p:nvPr/>
          </p:nvSpPr>
          <p:spPr>
            <a:xfrm>
              <a:off x="412333" y="3785163"/>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3</a:t>
              </a:r>
            </a:p>
          </p:txBody>
        </p:sp>
      </p:grpSp>
      <p:sp>
        <p:nvSpPr>
          <p:cNvPr id="37" name="Rectangle 36"/>
          <p:cNvSpPr/>
          <p:nvPr/>
        </p:nvSpPr>
        <p:spPr>
          <a:xfrm>
            <a:off x="0" y="0"/>
            <a:ext cx="9144000" cy="1148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dirty="0">
              <a:latin typeface="+mj-lt"/>
            </a:endParaRPr>
          </a:p>
        </p:txBody>
      </p:sp>
      <p:sp>
        <p:nvSpPr>
          <p:cNvPr id="2" name="Title 1"/>
          <p:cNvSpPr>
            <a:spLocks noGrp="1"/>
          </p:cNvSpPr>
          <p:nvPr>
            <p:ph type="title"/>
          </p:nvPr>
        </p:nvSpPr>
        <p:spPr>
          <a:xfrm>
            <a:off x="259110" y="142383"/>
            <a:ext cx="8625780" cy="864096"/>
          </a:xfrm>
        </p:spPr>
        <p:txBody>
          <a:bodyPr/>
          <a:lstStyle/>
          <a:p>
            <a:r>
              <a:rPr lang="en-CA" dirty="0">
                <a:solidFill>
                  <a:schemeClr val="bg1"/>
                </a:solidFill>
                <a:latin typeface="+mn-lt"/>
              </a:rPr>
              <a:t>Harness the benefits of SWP to save money, and enhance IT’s ability to deliver future needs</a:t>
            </a:r>
          </a:p>
        </p:txBody>
      </p:sp>
    </p:spTree>
    <p:extLst>
      <p:ext uri="{BB962C8B-B14F-4D97-AF65-F5344CB8AC3E}">
        <p14:creationId xmlns:p14="http://schemas.microsoft.com/office/powerpoint/2010/main" val="2888577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1520" y="1344617"/>
            <a:ext cx="2673522" cy="792000"/>
            <a:chOff x="316068" y="1693532"/>
            <a:chExt cx="2673522" cy="792000"/>
          </a:xfrm>
        </p:grpSpPr>
        <p:sp>
          <p:nvSpPr>
            <p:cNvPr id="4" name="Rectangle 23"/>
            <p:cNvSpPr/>
            <p:nvPr/>
          </p:nvSpPr>
          <p:spPr>
            <a:xfrm>
              <a:off x="316068" y="1693532"/>
              <a:ext cx="2673522"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tabLst>
                  <a:tab pos="444500" algn="l"/>
                </a:tabLst>
              </a:pPr>
              <a:r>
                <a:rPr lang="en-US" sz="1400" b="1" dirty="0"/>
                <a:t>Not meeting strategic business objectives.</a:t>
              </a:r>
            </a:p>
          </p:txBody>
        </p:sp>
        <p:sp>
          <p:nvSpPr>
            <p:cNvPr id="5" name="Oval 4"/>
            <p:cNvSpPr>
              <a:spLocks noChangeAspect="1"/>
            </p:cNvSpPr>
            <p:nvPr/>
          </p:nvSpPr>
          <p:spPr>
            <a:xfrm>
              <a:off x="412333" y="1907068"/>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1</a:t>
              </a:r>
            </a:p>
          </p:txBody>
        </p:sp>
      </p:grpSp>
      <p:grpSp>
        <p:nvGrpSpPr>
          <p:cNvPr id="6" name="Group 5"/>
          <p:cNvGrpSpPr/>
          <p:nvPr/>
        </p:nvGrpSpPr>
        <p:grpSpPr>
          <a:xfrm>
            <a:off x="3227649" y="1344617"/>
            <a:ext cx="2673522" cy="792000"/>
            <a:chOff x="316068" y="1693532"/>
            <a:chExt cx="2673522" cy="792000"/>
          </a:xfrm>
        </p:grpSpPr>
        <p:sp>
          <p:nvSpPr>
            <p:cNvPr id="7" name="Rectangle 23"/>
            <p:cNvSpPr/>
            <p:nvPr/>
          </p:nvSpPr>
          <p:spPr>
            <a:xfrm>
              <a:off x="316068" y="1693532"/>
              <a:ext cx="2673522"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r>
                <a:rPr lang="en-US" sz="1400" b="1" dirty="0"/>
                <a:t>High turnover in the first year.</a:t>
              </a:r>
            </a:p>
          </p:txBody>
        </p:sp>
        <p:sp>
          <p:nvSpPr>
            <p:cNvPr id="8" name="Oval 7"/>
            <p:cNvSpPr>
              <a:spLocks noChangeAspect="1"/>
            </p:cNvSpPr>
            <p:nvPr/>
          </p:nvSpPr>
          <p:spPr>
            <a:xfrm>
              <a:off x="412333" y="1907068"/>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2</a:t>
              </a:r>
            </a:p>
          </p:txBody>
        </p:sp>
      </p:grpSp>
      <p:grpSp>
        <p:nvGrpSpPr>
          <p:cNvPr id="9" name="Group 8"/>
          <p:cNvGrpSpPr/>
          <p:nvPr/>
        </p:nvGrpSpPr>
        <p:grpSpPr>
          <a:xfrm>
            <a:off x="6203778" y="1344617"/>
            <a:ext cx="2673522" cy="792000"/>
            <a:chOff x="316068" y="1693532"/>
            <a:chExt cx="2673522" cy="792000"/>
          </a:xfrm>
        </p:grpSpPr>
        <p:sp>
          <p:nvSpPr>
            <p:cNvPr id="10" name="Rectangle 23"/>
            <p:cNvSpPr/>
            <p:nvPr/>
          </p:nvSpPr>
          <p:spPr>
            <a:xfrm>
              <a:off x="316068" y="1693532"/>
              <a:ext cx="2673522"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a:r>
                <a:rPr lang="en-US" sz="1400" b="1" dirty="0"/>
                <a:t>Waste of IT’s time with misaligned initiatives.</a:t>
              </a:r>
              <a:endParaRPr lang="en-CA" sz="1400" b="1" dirty="0">
                <a:solidFill>
                  <a:srgbClr val="FFFFFF"/>
                </a:solidFill>
              </a:endParaRPr>
            </a:p>
          </p:txBody>
        </p:sp>
        <p:sp>
          <p:nvSpPr>
            <p:cNvPr id="11" name="Oval 10"/>
            <p:cNvSpPr>
              <a:spLocks noChangeAspect="1"/>
            </p:cNvSpPr>
            <p:nvPr/>
          </p:nvSpPr>
          <p:spPr>
            <a:xfrm>
              <a:off x="412333" y="1907068"/>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3</a:t>
              </a:r>
            </a:p>
          </p:txBody>
        </p:sp>
      </p:grpSp>
      <p:grpSp>
        <p:nvGrpSpPr>
          <p:cNvPr id="21" name="Group 20"/>
          <p:cNvGrpSpPr/>
          <p:nvPr/>
        </p:nvGrpSpPr>
        <p:grpSpPr>
          <a:xfrm>
            <a:off x="251520" y="3891301"/>
            <a:ext cx="2673522" cy="792000"/>
            <a:chOff x="316068" y="1693532"/>
            <a:chExt cx="2673522" cy="792000"/>
          </a:xfrm>
        </p:grpSpPr>
        <p:sp>
          <p:nvSpPr>
            <p:cNvPr id="22" name="Rectangle 23"/>
            <p:cNvSpPr/>
            <p:nvPr/>
          </p:nvSpPr>
          <p:spPr>
            <a:xfrm>
              <a:off x="316068" y="1693532"/>
              <a:ext cx="2673522"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r>
                <a:rPr lang="en-US" sz="1400" b="1" dirty="0"/>
                <a:t>Missed opportunities.</a:t>
              </a:r>
            </a:p>
          </p:txBody>
        </p:sp>
        <p:sp>
          <p:nvSpPr>
            <p:cNvPr id="23" name="Oval 22"/>
            <p:cNvSpPr>
              <a:spLocks noChangeAspect="1"/>
            </p:cNvSpPr>
            <p:nvPr/>
          </p:nvSpPr>
          <p:spPr>
            <a:xfrm>
              <a:off x="412333" y="1907068"/>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4</a:t>
              </a:r>
            </a:p>
          </p:txBody>
        </p:sp>
      </p:grpSp>
      <p:grpSp>
        <p:nvGrpSpPr>
          <p:cNvPr id="24" name="Group 23"/>
          <p:cNvGrpSpPr/>
          <p:nvPr/>
        </p:nvGrpSpPr>
        <p:grpSpPr>
          <a:xfrm>
            <a:off x="3227649" y="3891301"/>
            <a:ext cx="2673522" cy="792000"/>
            <a:chOff x="316068" y="1693532"/>
            <a:chExt cx="2673522" cy="792000"/>
          </a:xfrm>
        </p:grpSpPr>
        <p:sp>
          <p:nvSpPr>
            <p:cNvPr id="25" name="Rectangle 23"/>
            <p:cNvSpPr/>
            <p:nvPr/>
          </p:nvSpPr>
          <p:spPr>
            <a:xfrm>
              <a:off x="316068" y="1693532"/>
              <a:ext cx="2673522"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2913"/>
              <a:r>
                <a:rPr lang="en-CA" sz="1400" b="1" dirty="0">
                  <a:solidFill>
                    <a:srgbClr val="FFFFFF"/>
                  </a:solidFill>
                </a:rPr>
                <a:t>Waste of the manager’s time with performance issues.</a:t>
              </a:r>
            </a:p>
          </p:txBody>
        </p:sp>
        <p:sp>
          <p:nvSpPr>
            <p:cNvPr id="26" name="Oval 25"/>
            <p:cNvSpPr>
              <a:spLocks noChangeAspect="1"/>
            </p:cNvSpPr>
            <p:nvPr/>
          </p:nvSpPr>
          <p:spPr>
            <a:xfrm>
              <a:off x="412333" y="1907068"/>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5</a:t>
              </a:r>
            </a:p>
          </p:txBody>
        </p:sp>
      </p:grpSp>
      <p:grpSp>
        <p:nvGrpSpPr>
          <p:cNvPr id="27" name="Group 26"/>
          <p:cNvGrpSpPr/>
          <p:nvPr/>
        </p:nvGrpSpPr>
        <p:grpSpPr>
          <a:xfrm>
            <a:off x="6203778" y="3891301"/>
            <a:ext cx="2673522" cy="792000"/>
            <a:chOff x="316068" y="1693532"/>
            <a:chExt cx="2673522" cy="792000"/>
          </a:xfrm>
        </p:grpSpPr>
        <p:sp>
          <p:nvSpPr>
            <p:cNvPr id="28" name="Rectangle 23"/>
            <p:cNvSpPr/>
            <p:nvPr/>
          </p:nvSpPr>
          <p:spPr>
            <a:xfrm>
              <a:off x="316068" y="1693532"/>
              <a:ext cx="2673522" cy="792000"/>
            </a:xfrm>
            <a:prstGeom prst="rect">
              <a:avLst/>
            </a:prstGeom>
            <a:solidFill>
              <a:schemeClr val="accent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a:r>
                <a:rPr lang="en-US" sz="1400" b="1" dirty="0"/>
                <a:t>Waste of employees’ time.</a:t>
              </a:r>
            </a:p>
          </p:txBody>
        </p:sp>
        <p:sp>
          <p:nvSpPr>
            <p:cNvPr id="29" name="Oval 28"/>
            <p:cNvSpPr>
              <a:spLocks noChangeAspect="1"/>
            </p:cNvSpPr>
            <p:nvPr/>
          </p:nvSpPr>
          <p:spPr>
            <a:xfrm>
              <a:off x="412333" y="1907068"/>
              <a:ext cx="360000" cy="364929"/>
            </a:xfrm>
            <a:prstGeom prst="ellipse">
              <a:avLst/>
            </a:prstGeom>
            <a:solidFill>
              <a:schemeClr val="accent2"/>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spcBef>
                  <a:spcPct val="0"/>
                </a:spcBef>
                <a:spcAft>
                  <a:spcPct val="0"/>
                </a:spcAft>
              </a:pPr>
              <a:r>
                <a:rPr lang="en-CA" sz="2400" b="1" dirty="0">
                  <a:solidFill>
                    <a:srgbClr val="FFFFFF"/>
                  </a:solidFill>
                </a:rPr>
                <a:t>6</a:t>
              </a:r>
            </a:p>
          </p:txBody>
        </p:sp>
      </p:grpSp>
      <p:sp>
        <p:nvSpPr>
          <p:cNvPr id="30" name="TextBox 29"/>
          <p:cNvSpPr txBox="1"/>
          <p:nvPr/>
        </p:nvSpPr>
        <p:spPr>
          <a:xfrm>
            <a:off x="251520" y="2136617"/>
            <a:ext cx="2673522" cy="954107"/>
          </a:xfrm>
          <a:prstGeom prst="rect">
            <a:avLst/>
          </a:prstGeom>
          <a:solidFill>
            <a:schemeClr val="accent4">
              <a:lumMod val="20000"/>
              <a:lumOff val="80000"/>
              <a:alpha val="50000"/>
            </a:schemeClr>
          </a:solidFill>
        </p:spPr>
        <p:txBody>
          <a:bodyPr wrap="square" rtlCol="0" anchor="ctr">
            <a:spAutoFit/>
          </a:bodyPr>
          <a:lstStyle/>
          <a:p>
            <a:pPr algn="l"/>
            <a:r>
              <a:rPr lang="en-US" sz="1400" dirty="0"/>
              <a:t>Not having the right people in strategic roles, or even worse, not knowing what those strategic roles are.</a:t>
            </a:r>
          </a:p>
        </p:txBody>
      </p:sp>
      <p:sp>
        <p:nvSpPr>
          <p:cNvPr id="31" name="TextBox 30"/>
          <p:cNvSpPr txBox="1"/>
          <p:nvPr/>
        </p:nvSpPr>
        <p:spPr>
          <a:xfrm>
            <a:off x="3227648" y="2136617"/>
            <a:ext cx="2673523" cy="954107"/>
          </a:xfrm>
          <a:prstGeom prst="rect">
            <a:avLst/>
          </a:prstGeom>
          <a:solidFill>
            <a:schemeClr val="accent4">
              <a:lumMod val="20000"/>
              <a:lumOff val="80000"/>
              <a:alpha val="50000"/>
            </a:schemeClr>
          </a:solidFill>
        </p:spPr>
        <p:txBody>
          <a:bodyPr wrap="square" rtlCol="0" anchor="ctr">
            <a:spAutoFit/>
          </a:bodyPr>
          <a:lstStyle/>
          <a:p>
            <a:pPr algn="l"/>
            <a:r>
              <a:rPr lang="en-US" sz="1400" dirty="0"/>
              <a:t>Not hiring the right people with the proper skill and experience level, and who fit with the department culture.</a:t>
            </a:r>
          </a:p>
        </p:txBody>
      </p:sp>
      <p:sp>
        <p:nvSpPr>
          <p:cNvPr id="32" name="TextBox 31"/>
          <p:cNvSpPr txBox="1"/>
          <p:nvPr/>
        </p:nvSpPr>
        <p:spPr>
          <a:xfrm>
            <a:off x="6203777" y="2136617"/>
            <a:ext cx="2652699" cy="830997"/>
          </a:xfrm>
          <a:prstGeom prst="rect">
            <a:avLst/>
          </a:prstGeom>
          <a:solidFill>
            <a:schemeClr val="accent4">
              <a:lumMod val="20000"/>
              <a:lumOff val="80000"/>
              <a:alpha val="50000"/>
            </a:schemeClr>
          </a:solidFill>
        </p:spPr>
        <p:txBody>
          <a:bodyPr wrap="square" rtlCol="0" anchor="ctr">
            <a:noAutofit/>
          </a:bodyPr>
          <a:lstStyle/>
          <a:p>
            <a:pPr algn="l"/>
            <a:r>
              <a:rPr lang="en-US" sz="1400" dirty="0"/>
              <a:t>Not knowing who to recruit, who to develop, or who to focus retention efforts on.</a:t>
            </a:r>
          </a:p>
        </p:txBody>
      </p:sp>
      <p:sp>
        <p:nvSpPr>
          <p:cNvPr id="33" name="Rectangle 32"/>
          <p:cNvSpPr/>
          <p:nvPr/>
        </p:nvSpPr>
        <p:spPr>
          <a:xfrm>
            <a:off x="251520" y="4677310"/>
            <a:ext cx="2673522" cy="1169551"/>
          </a:xfrm>
          <a:prstGeom prst="rect">
            <a:avLst/>
          </a:prstGeom>
        </p:spPr>
        <p:txBody>
          <a:bodyPr wrap="square">
            <a:spAutoFit/>
          </a:bodyPr>
          <a:lstStyle/>
          <a:p>
            <a:r>
              <a:rPr lang="en-US" sz="1400" dirty="0"/>
              <a:t>Not having the right people and therefore missing out on the opportunities that having a fully productive person would provide.</a:t>
            </a:r>
          </a:p>
        </p:txBody>
      </p:sp>
      <p:sp>
        <p:nvSpPr>
          <p:cNvPr id="34" name="Rectangle 33"/>
          <p:cNvSpPr/>
          <p:nvPr/>
        </p:nvSpPr>
        <p:spPr>
          <a:xfrm>
            <a:off x="3227648" y="4677310"/>
            <a:ext cx="2673523" cy="1169551"/>
          </a:xfrm>
          <a:prstGeom prst="rect">
            <a:avLst/>
          </a:prstGeom>
        </p:spPr>
        <p:txBody>
          <a:bodyPr wrap="square">
            <a:spAutoFit/>
          </a:bodyPr>
          <a:lstStyle/>
          <a:p>
            <a:r>
              <a:rPr lang="en-US" sz="1400" dirty="0"/>
              <a:t>Dealing with performance issues of an underperforming employee distracts the manager from more productive work. </a:t>
            </a:r>
          </a:p>
        </p:txBody>
      </p:sp>
      <p:sp>
        <p:nvSpPr>
          <p:cNvPr id="35" name="Rectangle 34"/>
          <p:cNvSpPr/>
          <p:nvPr/>
        </p:nvSpPr>
        <p:spPr>
          <a:xfrm>
            <a:off x="6203777" y="4677310"/>
            <a:ext cx="2673523" cy="1600438"/>
          </a:xfrm>
          <a:prstGeom prst="rect">
            <a:avLst/>
          </a:prstGeom>
        </p:spPr>
        <p:txBody>
          <a:bodyPr wrap="square">
            <a:spAutoFit/>
          </a:bodyPr>
          <a:lstStyle/>
          <a:p>
            <a:r>
              <a:rPr lang="en-US" sz="1400" dirty="0"/>
              <a:t>Employees having to assist others unnecessarily or being distracted by someone who isn’t a fit for the department. Productivity and engagement of top performers could be diminished as a result.</a:t>
            </a:r>
          </a:p>
        </p:txBody>
      </p:sp>
      <p:sp>
        <p:nvSpPr>
          <p:cNvPr id="37" name="Rectangle 36"/>
          <p:cNvSpPr/>
          <p:nvPr/>
        </p:nvSpPr>
        <p:spPr>
          <a:xfrm>
            <a:off x="0" y="0"/>
            <a:ext cx="9144000" cy="1141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r>
              <a:rPr lang="en-US" sz="2400" dirty="0"/>
              <a:t>A strategic workforce plan will help to mitigate issues that invariably lead to higher costs, poor reputation, and turnover</a:t>
            </a:r>
            <a:endParaRPr lang="en-CA" sz="2400" dirty="0"/>
          </a:p>
        </p:txBody>
      </p:sp>
    </p:spTree>
    <p:extLst>
      <p:ext uri="{BB962C8B-B14F-4D97-AF65-F5344CB8AC3E}">
        <p14:creationId xmlns:p14="http://schemas.microsoft.com/office/powerpoint/2010/main" val="3548566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54" y="217918"/>
            <a:ext cx="8625780" cy="864096"/>
          </a:xfrm>
        </p:spPr>
        <p:txBody>
          <a:bodyPr/>
          <a:lstStyle/>
          <a:p>
            <a:endParaRPr lang="en-CA" dirty="0"/>
          </a:p>
        </p:txBody>
      </p:sp>
      <p:sp>
        <p:nvSpPr>
          <p:cNvPr id="5" name="Rectangle 4"/>
          <p:cNvSpPr/>
          <p:nvPr/>
        </p:nvSpPr>
        <p:spPr>
          <a:xfrm>
            <a:off x="474133" y="1219834"/>
            <a:ext cx="4830444" cy="646331"/>
          </a:xfrm>
          <a:prstGeom prst="rect">
            <a:avLst/>
          </a:prstGeom>
          <a:noFill/>
          <a:effectLst/>
        </p:spPr>
        <p:txBody>
          <a:bodyPr wrap="square">
            <a:spAutoFit/>
          </a:bodyPr>
          <a:lstStyle/>
          <a:p>
            <a:pPr algn="r"/>
            <a:r>
              <a:rPr lang="en-CA" b="1" dirty="0">
                <a:solidFill>
                  <a:schemeClr val="tx1">
                    <a:lumMod val="60000"/>
                    <a:lumOff val="40000"/>
                  </a:schemeClr>
                </a:solidFill>
              </a:rPr>
              <a:t>SIGNS YOUR ORGANIZATION MAY NEED A </a:t>
            </a:r>
            <a:r>
              <a:rPr lang="en-CA" b="1" dirty="0">
                <a:solidFill>
                  <a:schemeClr val="accent1"/>
                </a:solidFill>
              </a:rPr>
              <a:t>WORKFORCE PLAN…</a:t>
            </a:r>
          </a:p>
        </p:txBody>
      </p:sp>
      <p:graphicFrame>
        <p:nvGraphicFramePr>
          <p:cNvPr id="6" name="Table 5"/>
          <p:cNvGraphicFramePr>
            <a:graphicFrameLocks noGrp="1"/>
          </p:cNvGraphicFramePr>
          <p:nvPr>
            <p:extLst>
              <p:ext uri="{D42A27DB-BD31-4B8C-83A1-F6EECF244321}">
                <p14:modId xmlns:p14="http://schemas.microsoft.com/office/powerpoint/2010/main" val="2730304506"/>
              </p:ext>
            </p:extLst>
          </p:nvPr>
        </p:nvGraphicFramePr>
        <p:xfrm>
          <a:off x="251520" y="1866165"/>
          <a:ext cx="5136910" cy="4163130"/>
        </p:xfrm>
        <a:graphic>
          <a:graphicData uri="http://schemas.openxmlformats.org/drawingml/2006/table">
            <a:tbl>
              <a:tblPr firstRow="1" bandRow="1">
                <a:tableStyleId>{5C22544A-7EE6-4342-B048-85BDC9FD1C3A}</a:tableStyleId>
              </a:tblPr>
              <a:tblGrid>
                <a:gridCol w="5136910">
                  <a:extLst>
                    <a:ext uri="{9D8B030D-6E8A-4147-A177-3AD203B41FA5}">
                      <a16:colId xmlns:a16="http://schemas.microsoft.com/office/drawing/2014/main" val="20000"/>
                    </a:ext>
                  </a:extLst>
                </a:gridCol>
              </a:tblGrid>
              <a:tr h="4901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b="0" dirty="0">
                          <a:solidFill>
                            <a:schemeClr val="tx1"/>
                          </a:solidFill>
                        </a:rPr>
                        <a:t>“I don’t know what skills I will need in</a:t>
                      </a:r>
                      <a:r>
                        <a:rPr lang="en-CA" sz="1400" b="0" baseline="0" dirty="0">
                          <a:solidFill>
                            <a:schemeClr val="tx1"/>
                          </a:solidFill>
                        </a:rPr>
                        <a:t> the future”</a:t>
                      </a:r>
                      <a:r>
                        <a:rPr lang="en-CA" sz="1400" b="0" dirty="0">
                          <a:solidFill>
                            <a:schemeClr val="tx1"/>
                          </a:solidFill>
                        </a:rPr>
                        <a:t> </a:t>
                      </a:r>
                    </a:p>
                  </a:txBody>
                  <a:tcPr marT="72000" marB="72000" anchor="ctr">
                    <a:lnL w="12700" cmpd="sng">
                      <a:noFill/>
                    </a:lnL>
                    <a:lnR w="12700" cap="flat" cmpd="sng" algn="ctr">
                      <a:solidFill>
                        <a:schemeClr val="accent4"/>
                      </a:solidFill>
                      <a:prstDash val="solid"/>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901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b="0" dirty="0">
                          <a:solidFill>
                            <a:schemeClr val="tx1"/>
                          </a:solidFill>
                        </a:rPr>
                        <a:t>“I</a:t>
                      </a:r>
                      <a:r>
                        <a:rPr lang="en-CA" sz="1400" b="0" baseline="0" dirty="0">
                          <a:solidFill>
                            <a:schemeClr val="tx1"/>
                          </a:solidFill>
                        </a:rPr>
                        <a:t> don’t know how many staff I will need to hire for my upcoming year”</a:t>
                      </a:r>
                      <a:r>
                        <a:rPr lang="en-CA" sz="1400" b="0" dirty="0">
                          <a:solidFill>
                            <a:schemeClr val="tx1"/>
                          </a:solidFill>
                        </a:rPr>
                        <a:t> </a:t>
                      </a:r>
                    </a:p>
                  </a:txBody>
                  <a:tcPr marT="72000" marB="72000" anchor="ctr">
                    <a:lnL w="12700" cmpd="sng">
                      <a:noFill/>
                    </a:lnL>
                    <a:lnR w="12700" cap="flat" cmpd="sng" algn="ctr">
                      <a:solidFill>
                        <a:schemeClr val="accent4"/>
                      </a:solidFill>
                      <a:prstDash val="solid"/>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0194">
                <a:tc>
                  <a:txBody>
                    <a:bodyPr/>
                    <a:lstStyle/>
                    <a:p>
                      <a:pPr algn="r"/>
                      <a:r>
                        <a:rPr lang="en-CA" sz="1400" b="0" dirty="0">
                          <a:solidFill>
                            <a:schemeClr val="tx1"/>
                          </a:solidFill>
                        </a:rPr>
                        <a:t>“I need a way to prioritize workforce hiring decisions”</a:t>
                      </a:r>
                    </a:p>
                  </a:txBody>
                  <a:tcPr marT="72000" marB="72000" anchor="ctr">
                    <a:lnL w="12700" cmpd="sng">
                      <a:noFill/>
                    </a:lnL>
                    <a:lnR w="12700" cap="flat" cmpd="sng" algn="ctr">
                      <a:solidFill>
                        <a:schemeClr val="accent4"/>
                      </a:solidFill>
                      <a:prstDash val="solid"/>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0194">
                <a:tc>
                  <a:txBody>
                    <a:bodyPr/>
                    <a:lstStyle/>
                    <a:p>
                      <a:pPr algn="r"/>
                      <a:r>
                        <a:rPr lang="en-CA" sz="1400" b="0" baseline="0" dirty="0">
                          <a:solidFill>
                            <a:schemeClr val="tx1"/>
                          </a:solidFill>
                        </a:rPr>
                        <a:t>“I need to acquire new IT skills to meet the future IT strategy” </a:t>
                      </a:r>
                      <a:endParaRPr lang="en-CA" sz="1400" b="0" dirty="0">
                        <a:solidFill>
                          <a:schemeClr val="tx1"/>
                        </a:solidFill>
                      </a:endParaRPr>
                    </a:p>
                  </a:txBody>
                  <a:tcPr marT="72000" marB="72000" anchor="ctr">
                    <a:lnL w="12700" cmpd="sng">
                      <a:noFill/>
                    </a:lnL>
                    <a:lnR w="12700" cap="flat" cmpd="sng" algn="ctr">
                      <a:solidFill>
                        <a:schemeClr val="accent4"/>
                      </a:solidFill>
                      <a:prstDash val="solid"/>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9019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400" b="0" dirty="0">
                          <a:solidFill>
                            <a:schemeClr val="tx1"/>
                          </a:solidFill>
                        </a:rPr>
                        <a:t>“I have difficulty acquiring the</a:t>
                      </a:r>
                      <a:r>
                        <a:rPr lang="en-CA" sz="1400" b="0" baseline="0" dirty="0">
                          <a:solidFill>
                            <a:schemeClr val="tx1"/>
                          </a:solidFill>
                        </a:rPr>
                        <a:t> right talent”</a:t>
                      </a:r>
                      <a:endParaRPr lang="en-CA" sz="1400" b="0" dirty="0">
                        <a:solidFill>
                          <a:schemeClr val="tx1"/>
                        </a:solidFill>
                      </a:endParaRPr>
                    </a:p>
                  </a:txBody>
                  <a:tcPr marT="72000" marB="72000" anchor="ctr">
                    <a:lnL w="12700" cmpd="sng">
                      <a:noFill/>
                    </a:lnL>
                    <a:lnR w="12700" cap="flat" cmpd="sng" algn="ctr">
                      <a:solidFill>
                        <a:schemeClr val="accent4"/>
                      </a:solidFill>
                      <a:prstDash val="solid"/>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0194">
                <a:tc>
                  <a:txBody>
                    <a:bodyPr/>
                    <a:lstStyle/>
                    <a:p>
                      <a:pPr algn="r"/>
                      <a:r>
                        <a:rPr lang="en-CA" sz="1400" b="0" dirty="0">
                          <a:solidFill>
                            <a:schemeClr val="tx1"/>
                          </a:solidFill>
                        </a:rPr>
                        <a:t>“I have core employees</a:t>
                      </a:r>
                      <a:r>
                        <a:rPr lang="en-CA" sz="1400" b="0" baseline="0" dirty="0">
                          <a:solidFill>
                            <a:schemeClr val="tx1"/>
                          </a:solidFill>
                        </a:rPr>
                        <a:t> in IT set to retire in the upcoming years”</a:t>
                      </a:r>
                      <a:endParaRPr lang="en-CA" sz="1400" b="0" dirty="0">
                        <a:solidFill>
                          <a:schemeClr val="tx1"/>
                        </a:solidFill>
                      </a:endParaRPr>
                    </a:p>
                  </a:txBody>
                  <a:tcPr marT="72000" marB="72000" anchor="ctr">
                    <a:lnL w="12700" cmpd="sng">
                      <a:noFill/>
                    </a:lnL>
                    <a:lnR w="12700" cap="flat" cmpd="sng" algn="ctr">
                      <a:solidFill>
                        <a:schemeClr val="accent4"/>
                      </a:solidFill>
                      <a:prstDash val="solid"/>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90194">
                <a:tc>
                  <a:txBody>
                    <a:bodyPr/>
                    <a:lstStyle/>
                    <a:p>
                      <a:pPr algn="r"/>
                      <a:r>
                        <a:rPr lang="en-CA" sz="1400" b="0" dirty="0">
                          <a:solidFill>
                            <a:schemeClr val="tx1"/>
                          </a:solidFill>
                        </a:rPr>
                        <a:t>“I</a:t>
                      </a:r>
                      <a:r>
                        <a:rPr lang="en-CA" sz="1400" b="0" baseline="0" dirty="0">
                          <a:solidFill>
                            <a:schemeClr val="tx1"/>
                          </a:solidFill>
                        </a:rPr>
                        <a:t> want to improve internal candidate readiness for promotion”</a:t>
                      </a:r>
                      <a:endParaRPr lang="en-CA" sz="1400" b="0" dirty="0">
                        <a:solidFill>
                          <a:schemeClr val="tx1"/>
                        </a:solidFill>
                      </a:endParaRPr>
                    </a:p>
                  </a:txBody>
                  <a:tcPr marT="72000" marB="72000" anchor="ctr">
                    <a:lnL w="12700" cmpd="sng">
                      <a:noFill/>
                    </a:lnL>
                    <a:lnR w="12700" cap="flat" cmpd="sng" algn="ctr">
                      <a:solidFill>
                        <a:schemeClr val="accent4"/>
                      </a:solidFill>
                      <a:prstDash val="solid"/>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90194">
                <a:tc>
                  <a:txBody>
                    <a:bodyPr/>
                    <a:lstStyle/>
                    <a:p>
                      <a:pPr algn="r"/>
                      <a:r>
                        <a:rPr lang="en-CA" sz="1400" b="0" dirty="0">
                          <a:solidFill>
                            <a:schemeClr val="tx1"/>
                          </a:solidFill>
                        </a:rPr>
                        <a:t>“I want to know what training would be required to redeploy</a:t>
                      </a:r>
                      <a:r>
                        <a:rPr lang="en-CA" sz="1400" b="0" baseline="0" dirty="0">
                          <a:solidFill>
                            <a:schemeClr val="tx1"/>
                          </a:solidFill>
                        </a:rPr>
                        <a:t> employees”</a:t>
                      </a:r>
                      <a:endParaRPr lang="en-CA" sz="1400" b="0" dirty="0">
                        <a:solidFill>
                          <a:schemeClr val="tx1"/>
                        </a:solidFill>
                      </a:endParaRPr>
                    </a:p>
                  </a:txBody>
                  <a:tcPr marT="72000" marB="72000" anchor="ctr">
                    <a:lnL w="12700" cmpd="sng">
                      <a:noFill/>
                    </a:lnL>
                    <a:lnR w="12700" cap="flat" cmpd="sng" algn="ctr">
                      <a:solidFill>
                        <a:schemeClr val="accent4"/>
                      </a:solidFill>
                      <a:prstDash val="solid"/>
                      <a:round/>
                      <a:headEnd type="none" w="med" len="med"/>
                      <a:tailEnd type="none" w="med" len="med"/>
                    </a:lnR>
                    <a:lnT w="19050" cap="flat" cmpd="sng" algn="ctr">
                      <a:solidFill>
                        <a:schemeClr val="bg1">
                          <a:lumMod val="85000"/>
                        </a:schemeClr>
                      </a:solidFill>
                      <a:prstDash val="sysDot"/>
                      <a:round/>
                      <a:headEnd type="none" w="med" len="med"/>
                      <a:tailEnd type="none" w="med" len="med"/>
                    </a:lnT>
                    <a:lnB w="19050" cap="flat" cmpd="sng" algn="ctr">
                      <a:solidFill>
                        <a:schemeClr val="bg1">
                          <a:lumMod val="85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60" name="Text Placeholder 12"/>
          <p:cNvSpPr txBox="1">
            <a:spLocks/>
          </p:cNvSpPr>
          <p:nvPr/>
        </p:nvSpPr>
        <p:spPr>
          <a:xfrm>
            <a:off x="5792966" y="1695796"/>
            <a:ext cx="3084068" cy="2271020"/>
          </a:xfrm>
          <a:prstGeom prst="rect">
            <a:avLst/>
          </a:prstGeom>
          <a:solidFill>
            <a:srgbClr val="F2F2F2"/>
          </a:solidFill>
          <a:ln w="25400">
            <a:noFill/>
          </a:ln>
        </p:spPr>
        <p:txBody>
          <a:bodyPr anchor="ct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SzPct val="100000"/>
              <a:buNone/>
            </a:pPr>
            <a:r>
              <a:rPr lang="en-US" sz="1400" b="1" dirty="0"/>
              <a:t>A strategic workforce plan is about more than staffing IT. </a:t>
            </a:r>
            <a:r>
              <a:rPr lang="en-US" sz="1400" dirty="0"/>
              <a:t>It’s an opportunity to have critical conversations with the business about what IT can and cannot deliver based on the current staffing levels and to demonstrate the value IT could bring to the organization with additional staff. </a:t>
            </a:r>
          </a:p>
        </p:txBody>
      </p:sp>
      <p:sp>
        <p:nvSpPr>
          <p:cNvPr id="11" name="Round Same Side Corner Rectangle 97"/>
          <p:cNvSpPr/>
          <p:nvPr/>
        </p:nvSpPr>
        <p:spPr>
          <a:xfrm>
            <a:off x="5792966" y="1299932"/>
            <a:ext cx="3084068" cy="385909"/>
          </a:xfrm>
          <a:prstGeom prst="rect">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12" name="Picture 44" descr="insight-sm.wmf"/>
          <p:cNvPicPr>
            <a:picLocks noChangeAspect="1"/>
          </p:cNvPicPr>
          <p:nvPr/>
        </p:nvPicPr>
        <p:blipFill>
          <a:blip r:embed="rId3" cstate="print"/>
          <a:stretch>
            <a:fillRect/>
          </a:stretch>
        </p:blipFill>
        <p:spPr>
          <a:xfrm>
            <a:off x="8545350" y="1402886"/>
            <a:ext cx="240000" cy="180000"/>
          </a:xfrm>
          <a:prstGeom prst="rect">
            <a:avLst/>
          </a:prstGeom>
          <a:solidFill>
            <a:schemeClr val="accent1"/>
          </a:solidFill>
          <a:ln w="25400">
            <a:solidFill>
              <a:schemeClr val="accent1"/>
            </a:solidFill>
          </a:ln>
        </p:spPr>
      </p:pic>
      <p:sp>
        <p:nvSpPr>
          <p:cNvPr id="10" name="Rectangle 9"/>
          <p:cNvSpPr/>
          <p:nvPr/>
        </p:nvSpPr>
        <p:spPr>
          <a:xfrm>
            <a:off x="0" y="0"/>
            <a:ext cx="9144000" cy="11488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r>
              <a:rPr lang="en-CA" sz="2400" dirty="0"/>
              <a:t>If these symptoms resonate with you, it might be time to build a strategic workforce plan</a:t>
            </a:r>
          </a:p>
        </p:txBody>
      </p:sp>
    </p:spTree>
    <p:extLst>
      <p:ext uri="{BB962C8B-B14F-4D97-AF65-F5344CB8AC3E}">
        <p14:creationId xmlns:p14="http://schemas.microsoft.com/office/powerpoint/2010/main" val="44352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520891" y="1576674"/>
            <a:ext cx="4687614" cy="4232901"/>
          </a:xfrm>
          <a:prstGeom prst="rect">
            <a:avLst/>
          </a:prstGeom>
          <a:solidFill>
            <a:schemeClr val="bg2">
              <a:lumMod val="8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328246" y="2037874"/>
            <a:ext cx="1702414" cy="806110"/>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rPr>
              <a:t>Building the tool</a:t>
            </a:r>
          </a:p>
        </p:txBody>
      </p:sp>
      <p:sp>
        <p:nvSpPr>
          <p:cNvPr id="8" name="Rectangle 7"/>
          <p:cNvSpPr/>
          <p:nvPr/>
        </p:nvSpPr>
        <p:spPr>
          <a:xfrm>
            <a:off x="328246" y="2978508"/>
            <a:ext cx="1704280" cy="821107"/>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rPr>
              <a:t>Identifying the data required</a:t>
            </a:r>
          </a:p>
        </p:txBody>
      </p:sp>
      <p:sp>
        <p:nvSpPr>
          <p:cNvPr id="9" name="Rectangle 8"/>
          <p:cNvSpPr/>
          <p:nvPr/>
        </p:nvSpPr>
        <p:spPr>
          <a:xfrm>
            <a:off x="328246" y="3890220"/>
            <a:ext cx="1703092" cy="864478"/>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rPr>
              <a:t>Defining a process that works</a:t>
            </a:r>
          </a:p>
        </p:txBody>
      </p:sp>
      <p:sp>
        <p:nvSpPr>
          <p:cNvPr id="10" name="Rectangle 9"/>
          <p:cNvSpPr/>
          <p:nvPr/>
        </p:nvSpPr>
        <p:spPr>
          <a:xfrm>
            <a:off x="328246" y="4859787"/>
            <a:ext cx="1703092" cy="864477"/>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bg1"/>
                </a:solidFill>
              </a:rPr>
              <a:t>Finding the time to do the work</a:t>
            </a:r>
          </a:p>
        </p:txBody>
      </p:sp>
      <p:sp>
        <p:nvSpPr>
          <p:cNvPr id="13" name="Rectangle 12"/>
          <p:cNvSpPr/>
          <p:nvPr/>
        </p:nvSpPr>
        <p:spPr>
          <a:xfrm>
            <a:off x="3089086" y="1386857"/>
            <a:ext cx="5852008" cy="491884"/>
          </a:xfrm>
          <a:prstGeom prst="rect">
            <a:avLst/>
          </a:prstGeom>
          <a:no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solidFill>
                <a:schemeClr val="tx1"/>
              </a:solidFill>
            </a:endParaRPr>
          </a:p>
        </p:txBody>
      </p:sp>
      <p:sp>
        <p:nvSpPr>
          <p:cNvPr id="15" name="Rectangle 14"/>
          <p:cNvSpPr/>
          <p:nvPr/>
        </p:nvSpPr>
        <p:spPr>
          <a:xfrm>
            <a:off x="2577783" y="2000173"/>
            <a:ext cx="4591335" cy="881513"/>
          </a:xfrm>
          <a:prstGeom prst="rect">
            <a:avLst/>
          </a:prstGeom>
          <a:solidFill>
            <a:schemeClr val="bg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Don’t build your tool from scratch or buy expensive software! Instead, leverage Info-Tech’s </a:t>
            </a:r>
            <a:r>
              <a:rPr lang="en-CA" sz="1200" i="1" dirty="0">
                <a:solidFill>
                  <a:schemeClr val="tx1"/>
                </a:solidFill>
              </a:rPr>
              <a:t>Workforce Planning Workbook</a:t>
            </a:r>
            <a:r>
              <a:rPr lang="en-CA" sz="1200" dirty="0">
                <a:solidFill>
                  <a:schemeClr val="tx1"/>
                </a:solidFill>
              </a:rPr>
              <a:t>, in combination with this blueprint. </a:t>
            </a:r>
          </a:p>
        </p:txBody>
      </p:sp>
      <p:sp>
        <p:nvSpPr>
          <p:cNvPr id="16" name="Rectangle 15"/>
          <p:cNvSpPr/>
          <p:nvPr/>
        </p:nvSpPr>
        <p:spPr>
          <a:xfrm>
            <a:off x="2577783" y="2956823"/>
            <a:ext cx="4597896" cy="864477"/>
          </a:xfrm>
          <a:prstGeom prst="rect">
            <a:avLst/>
          </a:prstGeom>
          <a:solidFill>
            <a:schemeClr val="bg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Info-Tech’s </a:t>
            </a:r>
            <a:r>
              <a:rPr lang="en-CA" sz="1200" i="1" dirty="0">
                <a:solidFill>
                  <a:schemeClr val="tx1"/>
                </a:solidFill>
              </a:rPr>
              <a:t>Workforce Planning Workbook</a:t>
            </a:r>
            <a:r>
              <a:rPr lang="en-CA" sz="1200" dirty="0">
                <a:solidFill>
                  <a:schemeClr val="tx1"/>
                </a:solidFill>
              </a:rPr>
              <a:t> and blueprint provide you with key guidelines on what data you need to collect in order to create a realistic workforce plan.</a:t>
            </a:r>
          </a:p>
        </p:txBody>
      </p:sp>
      <p:sp>
        <p:nvSpPr>
          <p:cNvPr id="17" name="Rectangle 16"/>
          <p:cNvSpPr/>
          <p:nvPr/>
        </p:nvSpPr>
        <p:spPr>
          <a:xfrm>
            <a:off x="2577783" y="3890221"/>
            <a:ext cx="4597895" cy="864477"/>
          </a:xfrm>
          <a:prstGeom prst="rect">
            <a:avLst/>
          </a:prstGeom>
          <a:solidFill>
            <a:schemeClr val="bg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Workforce planning is a repeatable process that should be integrated into all strategic workforce planning. This blueprint takes you through the process of customizing this process to make it work for your organization. </a:t>
            </a:r>
          </a:p>
        </p:txBody>
      </p:sp>
      <p:sp>
        <p:nvSpPr>
          <p:cNvPr id="18" name="Rectangle 17"/>
          <p:cNvSpPr/>
          <p:nvPr/>
        </p:nvSpPr>
        <p:spPr>
          <a:xfrm>
            <a:off x="2577783" y="4859787"/>
            <a:ext cx="4587972" cy="864477"/>
          </a:xfrm>
          <a:prstGeom prst="rect">
            <a:avLst/>
          </a:prstGeom>
          <a:solidFill>
            <a:schemeClr val="bg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There is no short-cut here – getting this project done will take time. However, Info-Tech’s streamlined methodology, Guided Implementations, and workshops take the guesswork out of the process by providing the materials to get the job done right. </a:t>
            </a:r>
          </a:p>
        </p:txBody>
      </p:sp>
      <p:sp>
        <p:nvSpPr>
          <p:cNvPr id="26" name="Chevron 25"/>
          <p:cNvSpPr/>
          <p:nvPr/>
        </p:nvSpPr>
        <p:spPr>
          <a:xfrm>
            <a:off x="2134570" y="5021374"/>
            <a:ext cx="274320" cy="54130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7" name="Chevron 26"/>
          <p:cNvSpPr/>
          <p:nvPr/>
        </p:nvSpPr>
        <p:spPr>
          <a:xfrm>
            <a:off x="2134570" y="4051808"/>
            <a:ext cx="274320" cy="54130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8" name="Chevron 27"/>
          <p:cNvSpPr/>
          <p:nvPr/>
        </p:nvSpPr>
        <p:spPr>
          <a:xfrm>
            <a:off x="2134570" y="2170278"/>
            <a:ext cx="274320" cy="54130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9" name="Chevron 28"/>
          <p:cNvSpPr/>
          <p:nvPr/>
        </p:nvSpPr>
        <p:spPr>
          <a:xfrm>
            <a:off x="2134570" y="3118410"/>
            <a:ext cx="274320" cy="54130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0" name="TextBox 29"/>
          <p:cNvSpPr txBox="1"/>
          <p:nvPr/>
        </p:nvSpPr>
        <p:spPr>
          <a:xfrm>
            <a:off x="280136" y="1576674"/>
            <a:ext cx="2240755" cy="307777"/>
          </a:xfrm>
          <a:prstGeom prst="rect">
            <a:avLst/>
          </a:prstGeom>
          <a:noFill/>
        </p:spPr>
        <p:txBody>
          <a:bodyPr wrap="square" rtlCol="0">
            <a:spAutoFit/>
          </a:bodyPr>
          <a:lstStyle/>
          <a:p>
            <a:r>
              <a:rPr lang="en-CA" sz="1400" b="1" dirty="0">
                <a:solidFill>
                  <a:schemeClr val="accent1"/>
                </a:solidFill>
              </a:rPr>
              <a:t>KEY CHALLENGES:</a:t>
            </a:r>
          </a:p>
        </p:txBody>
      </p:sp>
      <p:sp>
        <p:nvSpPr>
          <p:cNvPr id="6" name="Rectangle 5"/>
          <p:cNvSpPr/>
          <p:nvPr/>
        </p:nvSpPr>
        <p:spPr>
          <a:xfrm>
            <a:off x="2521885" y="1590525"/>
            <a:ext cx="4653794" cy="307777"/>
          </a:xfrm>
          <a:prstGeom prst="rect">
            <a:avLst/>
          </a:prstGeom>
          <a:noFill/>
        </p:spPr>
        <p:txBody>
          <a:bodyPr wrap="square">
            <a:spAutoFit/>
          </a:bodyPr>
          <a:lstStyle/>
          <a:p>
            <a:pPr algn="ctr"/>
            <a:r>
              <a:rPr lang="en-CA" sz="1400" b="1" dirty="0">
                <a:solidFill>
                  <a:schemeClr val="accent1"/>
                </a:solidFill>
              </a:rPr>
              <a:t>OPPORTUNITIES TO LEVERAGE THIS BLUEPRINT</a:t>
            </a:r>
          </a:p>
        </p:txBody>
      </p:sp>
      <p:sp>
        <p:nvSpPr>
          <p:cNvPr id="22" name="Rectangle 21"/>
          <p:cNvSpPr/>
          <p:nvPr/>
        </p:nvSpPr>
        <p:spPr>
          <a:xfrm>
            <a:off x="7286623" y="1596998"/>
            <a:ext cx="1654472" cy="307777"/>
          </a:xfrm>
          <a:prstGeom prst="rect">
            <a:avLst/>
          </a:prstGeom>
        </p:spPr>
        <p:txBody>
          <a:bodyPr wrap="square">
            <a:spAutoFit/>
          </a:bodyPr>
          <a:lstStyle/>
          <a:p>
            <a:pPr algn="ctr"/>
            <a:r>
              <a:rPr lang="en-CA" sz="1400" b="1" dirty="0">
                <a:solidFill>
                  <a:schemeClr val="accent1"/>
                </a:solidFill>
              </a:rPr>
              <a:t>METRICS</a:t>
            </a:r>
          </a:p>
        </p:txBody>
      </p:sp>
      <p:sp>
        <p:nvSpPr>
          <p:cNvPr id="23" name="Rectangle 22"/>
          <p:cNvSpPr/>
          <p:nvPr/>
        </p:nvSpPr>
        <p:spPr>
          <a:xfrm>
            <a:off x="7349059" y="2013833"/>
            <a:ext cx="1548490" cy="3736558"/>
          </a:xfrm>
          <a:prstGeom prst="rect">
            <a:avLst/>
          </a:prstGeom>
          <a:solidFill>
            <a:schemeClr val="bg2"/>
          </a:solidFill>
          <a:ln>
            <a:solidFill>
              <a:schemeClr val="accent1"/>
            </a:solid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CA" sz="1200" dirty="0">
                <a:solidFill>
                  <a:schemeClr val="tx1"/>
                </a:solidFill>
              </a:rPr>
              <a:t># of hours to build a workforce planning tool internally from scratch X salary of individual.</a:t>
            </a:r>
          </a:p>
          <a:p>
            <a:endParaRPr lang="en-CA" sz="1200" dirty="0">
              <a:solidFill>
                <a:schemeClr val="tx1"/>
              </a:solidFill>
            </a:endParaRPr>
          </a:p>
          <a:p>
            <a:pPr marL="171450" indent="-171450">
              <a:buFont typeface="Arial" panose="020B0604020202020204" pitchFamily="34" charset="0"/>
              <a:buChar char="•"/>
            </a:pPr>
            <a:r>
              <a:rPr lang="en-CA" sz="1200" dirty="0">
                <a:solidFill>
                  <a:schemeClr val="tx1"/>
                </a:solidFill>
              </a:rPr>
              <a:t>$ cost of buying an external tool from procurement to implementation</a:t>
            </a:r>
          </a:p>
          <a:p>
            <a:endParaRPr lang="en-CA" sz="1200" dirty="0">
              <a:solidFill>
                <a:schemeClr val="tx1"/>
              </a:solidFill>
            </a:endParaRPr>
          </a:p>
          <a:p>
            <a:pPr marL="171450" indent="-171450">
              <a:buFont typeface="Arial" panose="020B0604020202020204" pitchFamily="34" charset="0"/>
              <a:buChar char="•"/>
            </a:pPr>
            <a:r>
              <a:rPr lang="en-CA" sz="1200" dirty="0">
                <a:solidFill>
                  <a:schemeClr val="tx1"/>
                </a:solidFill>
              </a:rPr>
              <a:t># of hours required to build tools, templates, and process for data collections X cost of doing so.</a:t>
            </a:r>
          </a:p>
          <a:p>
            <a:pPr marL="171450" indent="-171450">
              <a:buFont typeface="Arial" panose="020B0604020202020204" pitchFamily="34" charset="0"/>
              <a:buChar char="•"/>
            </a:pPr>
            <a:endParaRPr lang="en-CA" sz="1200" dirty="0">
              <a:solidFill>
                <a:schemeClr val="tx1"/>
              </a:solidFill>
            </a:endParaRPr>
          </a:p>
        </p:txBody>
      </p:sp>
      <p:sp>
        <p:nvSpPr>
          <p:cNvPr id="24" name="Rectangle 23"/>
          <p:cNvSpPr/>
          <p:nvPr/>
        </p:nvSpPr>
        <p:spPr>
          <a:xfrm>
            <a:off x="0" y="-1"/>
            <a:ext cx="9144000" cy="11622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2000"/>
            <a:r>
              <a:rPr lang="en-CA" sz="2400" dirty="0"/>
              <a:t>Leverage Info-Tech’s tools and templates to overcome key workforce planning development challenges</a:t>
            </a:r>
          </a:p>
        </p:txBody>
      </p:sp>
    </p:spTree>
    <p:extLst>
      <p:ext uri="{BB962C8B-B14F-4D97-AF65-F5344CB8AC3E}">
        <p14:creationId xmlns:p14="http://schemas.microsoft.com/office/powerpoint/2010/main" val="19281717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3097</Words>
  <Application>Microsoft Office PowerPoint</Application>
  <PresentationFormat>On-screen Show (4:3)</PresentationFormat>
  <Paragraphs>303</Paragraphs>
  <Slides>17</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17</vt:i4>
      </vt:variant>
      <vt:variant>
        <vt:lpstr>Custom Shows</vt:lpstr>
      </vt:variant>
      <vt:variant>
        <vt:i4>1</vt:i4>
      </vt:variant>
    </vt:vector>
  </HeadingPairs>
  <TitlesOfParts>
    <vt:vector size="24" baseType="lpstr">
      <vt:lpstr>Wingdings</vt:lpstr>
      <vt:lpstr>Georgia</vt:lpstr>
      <vt:lpstr>Open Sans</vt:lpstr>
      <vt:lpstr>Arial</vt:lpstr>
      <vt:lpstr>Calibri</vt:lpstr>
      <vt:lpstr>Theme1</vt:lpstr>
      <vt:lpstr>PowerPoint Presentation</vt:lpstr>
      <vt:lpstr>Our understanding of the problem</vt:lpstr>
      <vt:lpstr>Executive summary</vt:lpstr>
      <vt:lpstr>Think long term about your workforce requirements to ensure you have right people in place, at the right time to drive success</vt:lpstr>
      <vt:lpstr>PowerPoint Presentation</vt:lpstr>
      <vt:lpstr>Harness the benefits of SWP to save money, and enhance IT’s ability to deliver future needs</vt:lpstr>
      <vt:lpstr>PowerPoint Presentation</vt:lpstr>
      <vt:lpstr>PowerPoint Presentation</vt:lpstr>
      <vt:lpstr>PowerPoint Presentation</vt:lpstr>
      <vt:lpstr>In building your workforce plan, the size of your organization can present unique challenges </vt:lpstr>
      <vt:lpstr>PowerPoint Presentation</vt:lpstr>
      <vt:lpstr>PowerPoint Presentation</vt:lpstr>
      <vt:lpstr>PowerPoint Presentation</vt:lpstr>
      <vt:lpstr>Use these icons to help direct you as you navigate this research </vt:lpstr>
      <vt:lpstr>Info-Tech offers various levels of support to best suit your needs</vt:lpstr>
      <vt:lpstr>PowerPoint Presentation</vt:lpstr>
      <vt:lpstr>Workshop overview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2015-11-20T13:35:33Z</dcterms:created>
  <dcterms:modified xsi:type="dcterms:W3CDTF">2022-03-07T19:20:33Z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2021-11-17T12:51:13Z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8f6e92ee-c259-4973-818e-5ce0ef255f0c</vt:lpwstr>
  </property>
  <property fmtid="{D5CDD505-2E9C-101B-9397-08002B2CF9AE}" pid="8" name="MSIP_Label_7d24214e-5322-4789-8422-cbe411bc3a74_ContentBits">
    <vt:lpwstr>0</vt:lpwstr>
  </property>
</Properties>
</file>