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483" r:id="rId2"/>
    <p:sldId id="589" r:id="rId3"/>
    <p:sldId id="487" r:id="rId4"/>
    <p:sldId id="488" r:id="rId5"/>
    <p:sldId id="651" r:id="rId6"/>
    <p:sldId id="489" r:id="rId7"/>
    <p:sldId id="645" r:id="rId8"/>
    <p:sldId id="495" r:id="rId9"/>
    <p:sldId id="561" r:id="rId10"/>
    <p:sldId id="594" r:id="rId11"/>
    <p:sldId id="560" r:id="rId12"/>
    <p:sldId id="652" r:id="rId13"/>
  </p:sldIdLst>
  <p:sldSz cx="9144000" cy="6858000" type="screen4x3"/>
  <p:notesSz cx="6858000" cy="9144000"/>
  <p:custShowLst>
    <p:custShow name="Custom Show 1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9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130"/>
    <a:srgbClr val="000000"/>
    <a:srgbClr val="243F54"/>
    <a:srgbClr val="CBDBE7"/>
    <a:srgbClr val="2576B7"/>
    <a:srgbClr val="B0C534"/>
    <a:srgbClr val="365D7E"/>
    <a:srgbClr val="406F96"/>
    <a:srgbClr val="7CADD4"/>
    <a:srgbClr val="5A7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27" autoAdjust="0"/>
    <p:restoredTop sz="86894" autoAdjust="0"/>
  </p:normalViewPr>
  <p:slideViewPr>
    <p:cSldViewPr snapToGrid="0">
      <p:cViewPr>
        <p:scale>
          <a:sx n="100" d="100"/>
          <a:sy n="100" d="100"/>
        </p:scale>
        <p:origin x="1656" y="-17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forth\Documents\Projects\FY2015%20C2\CIO%20Ten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 of Total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Sheet1!$C$2:$C$9</c:f>
              <c:strCache>
                <c:ptCount val="8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  <c:pt idx="5">
                  <c:v>6 years</c:v>
                </c:pt>
                <c:pt idx="6">
                  <c:v>7 years</c:v>
                </c:pt>
                <c:pt idx="7">
                  <c:v>&gt; 7 years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0.15</c:v>
                </c:pt>
                <c:pt idx="1">
                  <c:v>0.25</c:v>
                </c:pt>
                <c:pt idx="2">
                  <c:v>0.05</c:v>
                </c:pt>
                <c:pt idx="3">
                  <c:v>0.03</c:v>
                </c:pt>
                <c:pt idx="4">
                  <c:v>0.06</c:v>
                </c:pt>
                <c:pt idx="5">
                  <c:v>0.05</c:v>
                </c:pt>
                <c:pt idx="6">
                  <c:v>0.15</c:v>
                </c:pt>
                <c:pt idx="7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8"/>
        <c:axId val="188486672"/>
        <c:axId val="188468232"/>
      </c:bar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Cumulative Percent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Sheet1!$C$2:$C$9</c:f>
              <c:strCache>
                <c:ptCount val="8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  <c:pt idx="5">
                  <c:v>6 years</c:v>
                </c:pt>
                <c:pt idx="6">
                  <c:v>7 years</c:v>
                </c:pt>
                <c:pt idx="7">
                  <c:v>&gt; 7 years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0.15</c:v>
                </c:pt>
                <c:pt idx="1">
                  <c:v>0.4</c:v>
                </c:pt>
                <c:pt idx="2">
                  <c:v>0.45</c:v>
                </c:pt>
                <c:pt idx="3">
                  <c:v>0.48</c:v>
                </c:pt>
                <c:pt idx="4">
                  <c:v>0.54</c:v>
                </c:pt>
                <c:pt idx="5">
                  <c:v>0.59</c:v>
                </c:pt>
                <c:pt idx="6">
                  <c:v>0.74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321216"/>
        <c:axId val="188475256"/>
      </c:lineChart>
      <c:catAx>
        <c:axId val="1884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68232"/>
        <c:crosses val="autoZero"/>
        <c:auto val="1"/>
        <c:lblAlgn val="ctr"/>
        <c:lblOffset val="100"/>
        <c:noMultiLvlLbl val="0"/>
      </c:catAx>
      <c:valAx>
        <c:axId val="188468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6672"/>
        <c:crosses val="autoZero"/>
        <c:crossBetween val="between"/>
        <c:majorUnit val="0.1"/>
      </c:valAx>
      <c:valAx>
        <c:axId val="188475256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21216"/>
        <c:crosses val="max"/>
        <c:crossBetween val="between"/>
        <c:majorUnit val="0.1"/>
      </c:valAx>
      <c:catAx>
        <c:axId val="18932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75256"/>
        <c:crosses val="autoZero"/>
        <c:auto val="1"/>
        <c:lblAlgn val="ctr"/>
        <c:lblOffset val="100"/>
        <c:noMultiLvlLbl val="0"/>
      </c:catAx>
      <c:spPr>
        <a:noFill/>
        <a:ln w="0">
          <a:solidFill>
            <a:schemeClr val="accent1"/>
          </a:solidFill>
          <a:prstDash val="sysDot"/>
        </a:ln>
        <a:effectLst/>
      </c:spPr>
    </c:plotArea>
    <c:legend>
      <c:legendPos val="tr"/>
      <c:layout>
        <c:manualLayout>
          <c:xMode val="edge"/>
          <c:yMode val="edge"/>
          <c:x val="0.77998357781447014"/>
          <c:y val="0.89354278480482929"/>
          <c:w val="0.22001642218552983"/>
          <c:h val="0.10595974179508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8.8898458005249273E-2"/>
                  <c:y val="5.72610728346456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325295275590556E-2"/>
                  <c:y val="0.171933316929133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7.0000000000000007E-2</c:v>
                </c:pt>
                <c:pt idx="2">
                  <c:v>0.13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 smtClean="0">
                <a:solidFill>
                  <a:schemeClr val="tx1"/>
                </a:solidFill>
              </a:rPr>
              <a:t>Business Stakeholders’ Satisfaction</a:t>
            </a:r>
            <a:r>
              <a:rPr lang="en-CA" sz="1200" b="1" baseline="0" dirty="0" smtClean="0">
                <a:solidFill>
                  <a:schemeClr val="tx1"/>
                </a:solidFill>
              </a:rPr>
              <a:t> With IT</a:t>
            </a:r>
            <a:endParaRPr lang="en-CA" sz="1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With IT Core Services</c:v>
                </c:pt>
                <c:pt idx="1">
                  <c:v>IT's Ability To Deliver Solutions That Meet Business Needs</c:v>
                </c:pt>
                <c:pt idx="2">
                  <c:v>IT's Understanding of Business Needs and Requirements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0.46</c:v>
                </c:pt>
                <c:pt idx="1">
                  <c:v>0.6</c:v>
                </c:pt>
                <c:pt idx="2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With IT Core Services</c:v>
                </c:pt>
                <c:pt idx="1">
                  <c:v>IT's Ability To Deliver Solutions That Meet Business Needs</c:v>
                </c:pt>
                <c:pt idx="2">
                  <c:v>IT's Understanding of Business Needs and Requirements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0.54</c:v>
                </c:pt>
                <c:pt idx="1">
                  <c:v>0.4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287200"/>
        <c:axId val="188287592"/>
      </c:barChart>
      <c:catAx>
        <c:axId val="1882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7592"/>
        <c:crosses val="autoZero"/>
        <c:auto val="1"/>
        <c:lblAlgn val="ctr"/>
        <c:lblOffset val="100"/>
        <c:noMultiLvlLbl val="0"/>
      </c:catAx>
      <c:valAx>
        <c:axId val="18828759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7200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4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A0CC-CA93-40C4-9343-8E63EB5591E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5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A0CC-CA93-40C4-9343-8E63EB5591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29" name="Rectangle 28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1997-2015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214890"/>
            <a:ext cx="8999983" cy="3832009"/>
            <a:chOff x="1" y="-16351"/>
            <a:chExt cx="8999983" cy="3832009"/>
          </a:xfrm>
        </p:grpSpPr>
        <p:grpSp>
          <p:nvGrpSpPr>
            <p:cNvPr id="8" name="Group 76"/>
            <p:cNvGrpSpPr/>
            <p:nvPr/>
          </p:nvGrpSpPr>
          <p:grpSpPr>
            <a:xfrm>
              <a:off x="1" y="745520"/>
              <a:ext cx="252922" cy="3070138"/>
              <a:chOff x="1" y="745520"/>
              <a:chExt cx="252922" cy="307013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-70169" y="3617221"/>
                <a:ext cx="395287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 rot="16200000">
                <a:off x="-1276085" y="2021606"/>
                <a:ext cx="2805093" cy="25292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smtClean="0"/>
                  <a:t>Headline / Subhead Vertical </a:t>
                </a:r>
                <a:r>
                  <a:rPr lang="en-CA" sz="1200" baseline="0" dirty="0" smtClean="0"/>
                  <a:t>Spacing</a:t>
                </a:r>
                <a:endParaRPr lang="en-CA" sz="12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460432" y="-16351"/>
              <a:ext cx="539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 smtClean="0">
                  <a:solidFill>
                    <a:schemeClr val="bg1"/>
                  </a:solidFill>
                </a:rPr>
                <a:t>V4</a:t>
              </a:r>
              <a:endParaRPr lang="en-CA" sz="12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1997-2015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 smtClean="0">
                <a:solidFill>
                  <a:schemeClr val="accent1"/>
                </a:solidFill>
              </a:rPr>
              <a:t>PHASE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 dirty="0" smtClean="0"/>
              <a:t>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23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</a:t>
            </a:r>
            <a:r>
              <a:rPr lang="en-US" dirty="0" smtClean="0">
                <a:solidFill>
                  <a:srgbClr val="333333"/>
                </a:solidFill>
              </a:rPr>
              <a:t>as part of an </a:t>
            </a:r>
            <a:r>
              <a:rPr lang="en-US" dirty="0">
                <a:solidFill>
                  <a:srgbClr val="333333"/>
                </a:solidFill>
              </a:rPr>
              <a:t>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325752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134182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232756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49302" y="260648"/>
            <a:ext cx="8627997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892896"/>
            <a:ext cx="8627997" cy="431378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246192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ivity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>
            <a:off x="0" y="411616"/>
            <a:ext cx="863588" cy="538410"/>
          </a:xfrm>
          <a:prstGeom prst="homePlate">
            <a:avLst>
              <a:gd name="adj" fmla="val 37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3588" y="260648"/>
            <a:ext cx="8013712" cy="864096"/>
          </a:xfrm>
          <a:noFill/>
        </p:spPr>
        <p:txBody>
          <a:bodyPr/>
          <a:lstStyle>
            <a:lvl1pPr algn="l">
              <a:lnSpc>
                <a:spcPts val="2600"/>
              </a:lnSpc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5442"/>
            <a:ext cx="641268" cy="891556"/>
          </a:xfrm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98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Assist: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</a:t>
            </a:r>
            <a:r>
              <a:rPr lang="en-US" sz="1400" b="1" dirty="0" smtClean="0">
                <a:solidFill>
                  <a:srgbClr val="FFFFFF"/>
                </a:solidFill>
              </a:rPr>
              <a:t>Is </a:t>
            </a:r>
            <a:r>
              <a:rPr lang="en-US" sz="1400" b="1" dirty="0">
                <a:solidFill>
                  <a:srgbClr val="FFFFFF"/>
                </a:solidFill>
              </a:rPr>
              <a:t>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Also Assist:</a:t>
            </a:r>
            <a:endParaRPr lang="en-US" sz="1400" b="1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/>
              <a:t>This Research Will Help </a:t>
            </a:r>
            <a:r>
              <a:rPr lang="en-US" sz="1400" b="1" dirty="0" smtClean="0"/>
              <a:t>Them: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466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 dirty="0" smtClean="0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 dirty="0" smtClean="0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sections (Georgia, 24pt)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Deliverables Completed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Processes </a:t>
            </a:r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small sections, one large (Georgia, 24pt)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6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391566" y="4626678"/>
            <a:ext cx="280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b="1" dirty="0" smtClean="0">
                <a:solidFill>
                  <a:schemeClr val="accent1"/>
                </a:solidFill>
              </a:rPr>
              <a:t>PHASE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2800" y="57711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7215652" y="4550343"/>
            <a:ext cx="1400435" cy="1400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0" b="1" dirty="0">
              <a:solidFill>
                <a:srgbClr val="243F5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5395913"/>
            <a:ext cx="6418263" cy="37465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sz="1800" dirty="0" smtClean="0"/>
              <a:t>Replace with the title of your phase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96138" y="4549775"/>
            <a:ext cx="1439862" cy="1401763"/>
          </a:xfrm>
        </p:spPr>
        <p:txBody>
          <a:bodyPr anchor="ctr"/>
          <a:lstStyle>
            <a:lvl1pPr marL="0" indent="0" algn="ctr">
              <a:buNone/>
              <a:defRPr sz="8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8800" dirty="0" smtClean="0"/>
              <a:t>#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05200" y="59235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/>
                </a:solidFill>
              </a:rPr>
              <a:t>Info-Tech Research Group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2" r:id="rId3"/>
    <p:sldLayoutId id="2147483706" r:id="rId4"/>
    <p:sldLayoutId id="2147483710" r:id="rId5"/>
    <p:sldLayoutId id="2147483711" r:id="rId6"/>
    <p:sldLayoutId id="2147483720" r:id="rId7"/>
    <p:sldLayoutId id="2147483764" r:id="rId8"/>
    <p:sldLayoutId id="2147483762" r:id="rId9"/>
    <p:sldLayoutId id="2147483761" r:id="rId10"/>
    <p:sldLayoutId id="2147483763" r:id="rId11"/>
    <p:sldLayoutId id="2147483765" r:id="rId12"/>
    <p:sldLayoutId id="2147483766" r:id="rId13"/>
    <p:sldLayoutId id="214748376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infotech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fotech.com/research/2016-cio-trend-report-pillars-1-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2016-cio-trend-report/2016-cio-trend-report-pillars-1-4?utm_source=SS_Sample&amp;utm_medium=Collateral&amp;utm_campaign=Collatera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1395"/>
          </a:xfrm>
          <a:prstGeom prst="rect">
            <a:avLst/>
          </a:prstGeom>
        </p:spPr>
      </p:pic>
      <p:pic>
        <p:nvPicPr>
          <p:cNvPr id="4" name="Picture 3" descr="sample-titlebar-itrgNEW.gif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 b="40634"/>
          <a:stretch>
            <a:fillRect/>
          </a:stretch>
        </p:blipFill>
        <p:spPr>
          <a:xfrm>
            <a:off x="0" y="5320427"/>
            <a:ext cx="91440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50" y="133957"/>
            <a:ext cx="828550" cy="90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sz="1600" b="0" dirty="0" smtClean="0"/>
              <a:t>The following fact-based IT management trends will be discussed in the 2016 Info-Tech CIO Report and accompanied by a trend response roadmap to ensure you stay ahead.</a:t>
            </a:r>
            <a:endParaRPr lang="en-C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03" y="260648"/>
            <a:ext cx="7909110" cy="864096"/>
          </a:xfrm>
        </p:spPr>
        <p:txBody>
          <a:bodyPr/>
          <a:lstStyle/>
          <a:p>
            <a:r>
              <a:rPr lang="en-CA" dirty="0" smtClean="0"/>
              <a:t>Fact-Based IT Management </a:t>
            </a:r>
            <a:r>
              <a:rPr lang="en-CA" dirty="0"/>
              <a:t>Trends </a:t>
            </a:r>
            <a:r>
              <a:rPr lang="en-CA" dirty="0" smtClean="0"/>
              <a:t>for 2016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57176" y="1889981"/>
            <a:ext cx="53663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3</a:t>
            </a:r>
            <a:r>
              <a:rPr lang="en-CA" sz="1400" b="1" i="1" dirty="0" smtClean="0">
                <a:solidFill>
                  <a:schemeClr val="accent2"/>
                </a:solidFill>
              </a:rPr>
              <a:t>.1</a:t>
            </a:r>
            <a:r>
              <a:rPr lang="en-CA" sz="1400" b="1" i="1" dirty="0">
                <a:solidFill>
                  <a:schemeClr val="accent2"/>
                </a:solidFill>
              </a:rPr>
              <a:t>: </a:t>
            </a:r>
            <a:r>
              <a:rPr lang="en-CA" sz="1400" b="1" i="1" dirty="0" smtClean="0">
                <a:solidFill>
                  <a:schemeClr val="accent2"/>
                </a:solidFill>
              </a:rPr>
              <a:t>Working </a:t>
            </a:r>
            <a:r>
              <a:rPr lang="en-CA" sz="1400" b="1" i="1" dirty="0">
                <a:solidFill>
                  <a:schemeClr val="accent2"/>
                </a:solidFill>
              </a:rPr>
              <a:t>Smart to Quiet the BI </a:t>
            </a:r>
            <a:r>
              <a:rPr lang="en-CA" sz="1400" b="1" i="1" dirty="0" smtClean="0">
                <a:solidFill>
                  <a:schemeClr val="accent2"/>
                </a:solidFill>
              </a:rPr>
              <a:t>Noise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750" y="21977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 smtClean="0"/>
              <a:t>The </a:t>
            </a:r>
            <a:r>
              <a:rPr lang="en-CA" sz="1200" dirty="0"/>
              <a:t>CIO must focus on the right business challenges to counteract bigger and bigger data</a:t>
            </a:r>
            <a:r>
              <a:rPr lang="en-CA" sz="1200" b="1" dirty="0"/>
              <a:t>. </a:t>
            </a:r>
            <a:r>
              <a:rPr lang="en-CA" sz="1200" dirty="0"/>
              <a:t>Approximately 50% of CIOs are currently citing complexity and integration as chief concerns in regards to their BI initiatives. </a:t>
            </a:r>
          </a:p>
          <a:p>
            <a:r>
              <a:rPr lang="en-CA" sz="1200" b="1" dirty="0" smtClean="0"/>
              <a:t>In </a:t>
            </a:r>
            <a:r>
              <a:rPr lang="en-CA" sz="1200" b="1" dirty="0"/>
              <a:t>2016, the business will need to use less BI </a:t>
            </a:r>
            <a:r>
              <a:rPr lang="en-CA" sz="1200" b="1" dirty="0" smtClean="0"/>
              <a:t>tools </a:t>
            </a:r>
            <a:r>
              <a:rPr lang="en-CA" sz="1200" b="1" dirty="0"/>
              <a:t>to be more productive. 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749" y="32713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1200" dirty="0"/>
          </a:p>
          <a:p>
            <a:r>
              <a:rPr lang="en-CA" sz="1200" dirty="0"/>
              <a:t>To date, CIOs have frequently had stronger appetites for </a:t>
            </a:r>
            <a:r>
              <a:rPr lang="en-CA" sz="1200" dirty="0" smtClean="0"/>
              <a:t>transformational </a:t>
            </a:r>
            <a:r>
              <a:rPr lang="en-CA" sz="1200" dirty="0"/>
              <a:t>IT than their CEOs. The IT strategy must be a document </a:t>
            </a:r>
            <a:r>
              <a:rPr lang="en-CA" sz="1200" dirty="0" smtClean="0"/>
              <a:t>that </a:t>
            </a:r>
            <a:r>
              <a:rPr lang="en-CA" sz="1200" dirty="0"/>
              <a:t>highlights </a:t>
            </a:r>
            <a:r>
              <a:rPr lang="en-CA" sz="1200" dirty="0" smtClean="0"/>
              <a:t>and </a:t>
            </a:r>
            <a:r>
              <a:rPr lang="en-CA" sz="1200" dirty="0"/>
              <a:t>promotes alignment, not the </a:t>
            </a:r>
            <a:r>
              <a:rPr lang="en-CA" sz="1200" dirty="0" smtClean="0"/>
              <a:t>opposite. </a:t>
            </a:r>
            <a:r>
              <a:rPr lang="en-CA" sz="1200" b="1" dirty="0"/>
              <a:t>For the CIO in 2016, it is time to use data, not intuition, to set IT’s agenda.</a:t>
            </a:r>
          </a:p>
          <a:p>
            <a:endParaRPr lang="en-CA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702624" y="43449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/>
              <a:t>In 2016, data analytics and the </a:t>
            </a:r>
            <a:r>
              <a:rPr lang="en-CA" sz="1200" dirty="0" err="1"/>
              <a:t>IoT</a:t>
            </a:r>
            <a:r>
              <a:rPr lang="en-CA" sz="1200" dirty="0"/>
              <a:t> will converge to accelerate automation.</a:t>
            </a:r>
            <a:r>
              <a:rPr lang="en-CA" sz="1200" b="1" dirty="0"/>
              <a:t> </a:t>
            </a:r>
            <a:r>
              <a:rPr lang="en-CA" sz="1200" dirty="0"/>
              <a:t>Organizations have transitioned beyond hindsight-focused analytics towards forward-looking solutions through predictive analytics.</a:t>
            </a:r>
            <a:r>
              <a:rPr lang="en-CA" sz="1200" b="1" dirty="0"/>
              <a:t> Prescribing actions for specific scenarios is the next frontier for business intelligence.</a:t>
            </a:r>
            <a:endParaRPr lang="en-CA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02624" y="54185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CA" sz="1200" b="1" dirty="0"/>
              <a:t>Effective CIOs will use data to put people at the center of technology </a:t>
            </a:r>
            <a:r>
              <a:rPr lang="en-CA" sz="1200" b="1" dirty="0" smtClean="0"/>
              <a:t>decisions </a:t>
            </a:r>
            <a:r>
              <a:rPr lang="en-CA" sz="1200" b="1" dirty="0"/>
              <a:t>in 2016. </a:t>
            </a:r>
            <a:r>
              <a:rPr lang="en-CA" sz="1200" dirty="0"/>
              <a:t>It is time to </a:t>
            </a:r>
            <a:r>
              <a:rPr lang="en-CA" sz="1200" dirty="0" smtClean="0"/>
              <a:t>develop </a:t>
            </a:r>
            <a:r>
              <a:rPr lang="en-CA" sz="1200" dirty="0"/>
              <a:t>a better understanding of how to manage the </a:t>
            </a:r>
            <a:r>
              <a:rPr lang="en-CA" sz="1200" dirty="0" smtClean="0"/>
              <a:t>IT </a:t>
            </a:r>
            <a:r>
              <a:rPr lang="en-CA" sz="1200" dirty="0"/>
              <a:t>workforce and </a:t>
            </a:r>
            <a:r>
              <a:rPr lang="en-CA" sz="1200" dirty="0" smtClean="0"/>
              <a:t>to </a:t>
            </a:r>
            <a:r>
              <a:rPr lang="en-CA" sz="1200" dirty="0"/>
              <a:t>build </a:t>
            </a:r>
            <a:r>
              <a:rPr lang="en-CA" sz="1200" dirty="0" smtClean="0"/>
              <a:t>an honest, </a:t>
            </a:r>
            <a:r>
              <a:rPr lang="en-CA" sz="1200" dirty="0"/>
              <a:t>thorough understanding of </a:t>
            </a:r>
            <a:r>
              <a:rPr lang="en-CA" sz="1200" dirty="0" smtClean="0"/>
              <a:t>end-user </a:t>
            </a:r>
            <a:r>
              <a:rPr lang="en-CA" sz="1200" dirty="0"/>
              <a:t>sentiment </a:t>
            </a:r>
            <a:r>
              <a:rPr lang="en-CA" sz="1200" dirty="0" smtClean="0"/>
              <a:t>towards </a:t>
            </a:r>
            <a:r>
              <a:rPr lang="en-CA" sz="1200" dirty="0"/>
              <a:t>IT services and software.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7" y="2954873"/>
            <a:ext cx="73817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3</a:t>
            </a:r>
            <a:r>
              <a:rPr lang="en-CA" sz="1400" b="1" i="1" dirty="0" smtClean="0">
                <a:solidFill>
                  <a:schemeClr val="accent2"/>
                </a:solidFill>
              </a:rPr>
              <a:t>.2</a:t>
            </a:r>
            <a:r>
              <a:rPr lang="en-CA" sz="1400" b="1" i="1" dirty="0">
                <a:solidFill>
                  <a:schemeClr val="accent2"/>
                </a:solidFill>
              </a:rPr>
              <a:t>: Building a Data-Driven IT </a:t>
            </a:r>
            <a:r>
              <a:rPr lang="en-CA" sz="1400" b="1" i="1" dirty="0" smtClean="0">
                <a:solidFill>
                  <a:schemeClr val="accent2"/>
                </a:solidFill>
              </a:rPr>
              <a:t>Strategy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6" y="4037182"/>
            <a:ext cx="6095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3</a:t>
            </a:r>
            <a:r>
              <a:rPr lang="en-CA" sz="1400" b="1" i="1" dirty="0" smtClean="0">
                <a:solidFill>
                  <a:schemeClr val="accent2"/>
                </a:solidFill>
              </a:rPr>
              <a:t>.3</a:t>
            </a:r>
            <a:r>
              <a:rPr lang="en-CA" sz="1400" b="1" i="1" dirty="0">
                <a:solidFill>
                  <a:schemeClr val="accent2"/>
                </a:solidFill>
              </a:rPr>
              <a:t>: Preparing to Prescribe Automated </a:t>
            </a:r>
            <a:r>
              <a:rPr lang="en-CA" sz="1400" b="1" i="1" dirty="0" smtClean="0">
                <a:solidFill>
                  <a:schemeClr val="accent2"/>
                </a:solidFill>
              </a:rPr>
              <a:t>Solutions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6" y="5131745"/>
            <a:ext cx="574711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3</a:t>
            </a:r>
            <a:r>
              <a:rPr lang="en-CA" sz="1400" b="1" i="1" dirty="0" smtClean="0">
                <a:solidFill>
                  <a:schemeClr val="accent2"/>
                </a:solidFill>
              </a:rPr>
              <a:t>.4</a:t>
            </a:r>
            <a:r>
              <a:rPr lang="en-CA" sz="1400" b="1" i="1" dirty="0">
                <a:solidFill>
                  <a:schemeClr val="accent2"/>
                </a:solidFill>
              </a:rPr>
              <a:t>: The Rise of the Human-Centered </a:t>
            </a:r>
            <a:r>
              <a:rPr lang="en-CA" sz="1400" b="1" i="1" dirty="0" smtClean="0">
                <a:solidFill>
                  <a:schemeClr val="accent2"/>
                </a:solidFill>
              </a:rPr>
              <a:t>CIO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392952" y="2202775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92950" y="3289846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392946" y="4376917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392946" y="5463989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9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7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05" y="137099"/>
            <a:ext cx="823737" cy="90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sz="1600" b="0" dirty="0" smtClean="0"/>
              <a:t>The following risk driven security trends will be discussed in the 2016 Info-Tech CIO Report and accompanied by a trend response roadmap to ensure you stay ahead.</a:t>
            </a:r>
            <a:endParaRPr lang="en-C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Driven Security Trends for 2016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57177" y="1889981"/>
            <a:ext cx="49893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4.1</a:t>
            </a:r>
            <a:r>
              <a:rPr lang="en-CA" sz="1400" b="1" i="1" dirty="0">
                <a:solidFill>
                  <a:schemeClr val="accent2"/>
                </a:solidFill>
              </a:rPr>
              <a:t>: </a:t>
            </a:r>
            <a:r>
              <a:rPr lang="en-CA" sz="1400" b="1" i="1" dirty="0" smtClean="0">
                <a:solidFill>
                  <a:schemeClr val="accent2"/>
                </a:solidFill>
              </a:rPr>
              <a:t>Securing Mobile Devices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750" y="21977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Cybercriminals will continue to target mobile devices as the growing number of mobile technology offerings expand</a:t>
            </a:r>
            <a:r>
              <a:rPr lang="en-CA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sz="1200" dirty="0"/>
              <a:t>While the concept of bringing your own mobile device is not new, </a:t>
            </a:r>
            <a:r>
              <a:rPr lang="en-CA" sz="1200" b="1" dirty="0"/>
              <a:t>many businesses are still struggling to incorporate and secure mobile devices</a:t>
            </a:r>
            <a:r>
              <a:rPr lang="en-CA" sz="1200" dirty="0"/>
              <a:t> in their organization</a:t>
            </a:r>
            <a:r>
              <a:rPr lang="en-CA" sz="1200" dirty="0" smtClean="0"/>
              <a:t>.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749" y="32713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333333"/>
              </a:buClr>
            </a:pPr>
            <a:r>
              <a:rPr lang="en-CA" sz="1200" dirty="0"/>
              <a:t>There is a strong level of concern surrounding public and private cloud implementation </a:t>
            </a:r>
            <a:r>
              <a:rPr lang="en-CA" sz="1200" dirty="0" smtClean="0"/>
              <a:t>security. </a:t>
            </a:r>
            <a:r>
              <a:rPr lang="en-CA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C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companies adopting multiple cloud environments, there is a need to protect the data that is stored. </a:t>
            </a:r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Further, governance and risk need to be considered across the cloud environment.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624" y="43449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  <a:buClr>
                <a:srgbClr val="333333"/>
              </a:buClr>
            </a:pP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CIOs and their IT teams already have a hard time securing the many devices being used. This problem will only become exacerbated with the proliferation of IoT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devices. </a:t>
            </a:r>
            <a:r>
              <a:rPr lang="en-CA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CIOs must inform their business stakeholders of IoT vulnerabilities and take action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prepare their organizations for attacks.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2624" y="54185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CA" sz="1200" dirty="0"/>
              <a:t>Security analytics </a:t>
            </a:r>
            <a:r>
              <a:rPr lang="en-CA" sz="1200" dirty="0" smtClean="0"/>
              <a:t>aim </a:t>
            </a:r>
            <a:r>
              <a:rPr lang="en-CA" sz="1200" dirty="0"/>
              <a:t>to take as much data as possible and apply advanced mathematical models </a:t>
            </a:r>
            <a:r>
              <a:rPr lang="en-CA" sz="1200" dirty="0" smtClean="0"/>
              <a:t>with the goal of detecting </a:t>
            </a:r>
            <a:r>
              <a:rPr lang="en-CA" sz="1200" dirty="0"/>
              <a:t>anomalous behaviors against a baseline </a:t>
            </a:r>
            <a:r>
              <a:rPr lang="en-CA" sz="1200" dirty="0" smtClean="0"/>
              <a:t>behavior.</a:t>
            </a:r>
            <a:r>
              <a:rPr lang="en-CA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CA" sz="1200" dirty="0" smtClean="0"/>
              <a:t>This will </a:t>
            </a:r>
            <a:r>
              <a:rPr lang="en-CA" sz="1200" dirty="0"/>
              <a:t>allow you to </a:t>
            </a:r>
            <a:r>
              <a:rPr lang="en-CA" sz="1200" b="1" dirty="0"/>
              <a:t>take the large amount of security data already available to you and use it to </a:t>
            </a:r>
            <a:r>
              <a:rPr lang="en-CA" sz="1200" b="1" dirty="0" smtClean="0"/>
              <a:t>proactively </a:t>
            </a:r>
            <a:r>
              <a:rPr lang="en-CA" sz="1200" b="1" dirty="0"/>
              <a:t>identify security </a:t>
            </a:r>
            <a:r>
              <a:rPr lang="en-CA" sz="1200" b="1" dirty="0" smtClean="0"/>
              <a:t>threats</a:t>
            </a:r>
            <a:r>
              <a:rPr lang="en-CA" sz="1200" dirty="0" smtClean="0"/>
              <a:t>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7" y="2954873"/>
            <a:ext cx="73817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4.2</a:t>
            </a:r>
            <a:r>
              <a:rPr lang="en-CA" sz="1400" b="1" i="1" dirty="0">
                <a:solidFill>
                  <a:schemeClr val="accent2"/>
                </a:solidFill>
              </a:rPr>
              <a:t>: Securing </a:t>
            </a:r>
            <a:r>
              <a:rPr lang="en-CA" sz="1400" b="1" i="1" dirty="0" smtClean="0">
                <a:solidFill>
                  <a:schemeClr val="accent2"/>
                </a:solidFill>
              </a:rPr>
              <a:t>the </a:t>
            </a:r>
            <a:r>
              <a:rPr lang="en-CA" sz="1400" b="1" i="1" dirty="0">
                <a:solidFill>
                  <a:schemeClr val="accent2"/>
                </a:solidFill>
              </a:rPr>
              <a:t>Cloud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176" y="4037182"/>
            <a:ext cx="6095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4.3</a:t>
            </a:r>
            <a:r>
              <a:rPr lang="en-CA" sz="1400" b="1" i="1" dirty="0">
                <a:solidFill>
                  <a:schemeClr val="accent2"/>
                </a:solidFill>
              </a:rPr>
              <a:t>: Attacks on the Internet of </a:t>
            </a:r>
            <a:r>
              <a:rPr lang="en-CA" sz="1400" b="1" i="1" dirty="0" smtClean="0">
                <a:solidFill>
                  <a:schemeClr val="accent2"/>
                </a:solidFill>
              </a:rPr>
              <a:t>Things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6" y="5131745"/>
            <a:ext cx="574711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4.4</a:t>
            </a:r>
            <a:r>
              <a:rPr lang="en-CA" sz="1400" b="1" i="1" dirty="0">
                <a:solidFill>
                  <a:schemeClr val="accent2"/>
                </a:solidFill>
              </a:rPr>
              <a:t>: </a:t>
            </a:r>
            <a:r>
              <a:rPr lang="en-CA" sz="1400" b="1" i="1" dirty="0" smtClean="0">
                <a:solidFill>
                  <a:schemeClr val="accent2"/>
                </a:solidFill>
              </a:rPr>
              <a:t>Utilizing Security </a:t>
            </a:r>
            <a:r>
              <a:rPr lang="en-CA" sz="1400" b="1" i="1" dirty="0">
                <a:solidFill>
                  <a:schemeClr val="accent2"/>
                </a:solidFill>
              </a:rPr>
              <a:t>Analytics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392952" y="2202775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92950" y="3289846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392946" y="4376917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392946" y="5463989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6412564"/>
            <a:ext cx="9144000" cy="437555"/>
            <a:chOff x="0" y="6422955"/>
            <a:chExt cx="9144000" cy="437555"/>
          </a:xfrm>
        </p:grpSpPr>
        <p:pic>
          <p:nvPicPr>
            <p:cNvPr id="19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1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Sign up for free trial membership to get practical</a:t>
            </a:r>
          </a:p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r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400" b="1" dirty="0" smtClean="0">
                <a:latin typeface="+mn-lt"/>
                <a:hlinkClick r:id="rId2"/>
              </a:rPr>
              <a:t>www.infotech.com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een_button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Quickly get up to speed</a:t>
            </a:r>
            <a:br>
              <a:rPr lang="en-CA" sz="1400" dirty="0" smtClean="0"/>
            </a:br>
            <a:r>
              <a:rPr lang="en-CA" sz="1400" dirty="0" smtClean="0"/>
              <a:t>with new technologies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Make the right technology</a:t>
            </a:r>
            <a:br>
              <a:rPr lang="en-CA" sz="1400" dirty="0" smtClean="0"/>
            </a:br>
            <a:r>
              <a:rPr lang="en-CA" sz="1400" dirty="0" smtClean="0"/>
              <a:t>purchasing decisions – fast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Deliver critical IT</a:t>
            </a:r>
            <a:br>
              <a:rPr lang="en-CA" sz="1400" dirty="0" smtClean="0"/>
            </a:br>
            <a:r>
              <a:rPr lang="en-CA" sz="1400" dirty="0" smtClean="0"/>
              <a:t>projects, on time and</a:t>
            </a:r>
            <a:br>
              <a:rPr lang="en-CA" sz="1400" dirty="0" smtClean="0"/>
            </a:br>
            <a:r>
              <a:rPr lang="en-CA" sz="1400" dirty="0" smtClean="0"/>
              <a:t>within budget</a:t>
            </a:r>
          </a:p>
          <a:p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Manage business expectations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Justify IT spending and</a:t>
            </a:r>
            <a:br>
              <a:rPr lang="en-CA" sz="1400" dirty="0" smtClean="0"/>
            </a:br>
            <a:r>
              <a:rPr lang="en-CA" sz="1400" dirty="0" smtClean="0"/>
              <a:t>prove the value of IT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Train IT staff and effectively</a:t>
            </a:r>
            <a:br>
              <a:rPr lang="en-CA" sz="1400" dirty="0" smtClean="0"/>
            </a:br>
            <a:r>
              <a:rPr lang="en-CA" sz="1400" dirty="0" smtClean="0"/>
              <a:t>manage an IT department</a:t>
            </a:r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200" b="1" dirty="0" smtClean="0">
                <a:latin typeface="+mn-lt"/>
              </a:rPr>
              <a:t>Toll Free: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1-888-670-8889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4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76617" y="6592307"/>
            <a:ext cx="4443874" cy="2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1" fontAlgn="base" hangingPunct="1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800" b="1" dirty="0" smtClean="0">
                <a:solidFill>
                  <a:schemeClr val="accent2"/>
                </a:solidFill>
              </a:rPr>
              <a:t>Note: This is an executive brief. </a:t>
            </a:r>
            <a:r>
              <a:rPr lang="en-CA" sz="800" b="1" dirty="0" smtClean="0">
                <a:solidFill>
                  <a:schemeClr val="accent2"/>
                </a:solidFill>
                <a:hlinkClick r:id="rId2"/>
              </a:rPr>
              <a:t>Click here</a:t>
            </a:r>
            <a:r>
              <a:rPr lang="en-CA" sz="800" b="1" dirty="0" smtClean="0">
                <a:solidFill>
                  <a:schemeClr val="accent2"/>
                </a:solidFill>
              </a:rPr>
              <a:t> to download the full report.</a:t>
            </a:r>
            <a:endParaRPr lang="en-CA" sz="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53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5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0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tenure of the CIO is limited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49302" y="1232757"/>
            <a:ext cx="8627997" cy="1185230"/>
          </a:xfrm>
        </p:spPr>
        <p:txBody>
          <a:bodyPr/>
          <a:lstStyle/>
          <a:p>
            <a:pPr marL="0" indent="0">
              <a:buNone/>
            </a:pPr>
            <a:r>
              <a:rPr lang="en-CA" sz="1600" dirty="0">
                <a:solidFill>
                  <a:srgbClr val="333333"/>
                </a:solidFill>
              </a:rPr>
              <a:t>A </a:t>
            </a:r>
            <a:r>
              <a:rPr lang="en-CA" sz="1600" dirty="0" smtClean="0">
                <a:solidFill>
                  <a:srgbClr val="333333"/>
                </a:solidFill>
              </a:rPr>
              <a:t>study </a:t>
            </a:r>
            <a:r>
              <a:rPr lang="en-CA" sz="1600" dirty="0">
                <a:solidFill>
                  <a:srgbClr val="333333"/>
                </a:solidFill>
              </a:rPr>
              <a:t>of </a:t>
            </a:r>
            <a:r>
              <a:rPr lang="en-CA" sz="1600" dirty="0" smtClean="0">
                <a:solidFill>
                  <a:srgbClr val="333333"/>
                </a:solidFill>
              </a:rPr>
              <a:t>CIOs </a:t>
            </a:r>
            <a:r>
              <a:rPr lang="en-CA" sz="1600" dirty="0">
                <a:solidFill>
                  <a:srgbClr val="333333"/>
                </a:solidFill>
              </a:rPr>
              <a:t>in the United States, South America, and Europe shows that the tenure of a CIO is quite limited, with a median tenure of only 4 years and 4 months. However, the likelihood of a long career increases substantially for those CIOs that make it past the 2 year mark</a:t>
            </a:r>
            <a:r>
              <a:rPr lang="en-CA" sz="1600" dirty="0" smtClean="0">
                <a:solidFill>
                  <a:srgbClr val="333333"/>
                </a:solidFill>
              </a:rPr>
              <a:t>.</a:t>
            </a:r>
            <a:endParaRPr lang="en-US" sz="1600" dirty="0">
              <a:solidFill>
                <a:srgbClr val="333333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060494"/>
              </p:ext>
            </p:extLst>
          </p:nvPr>
        </p:nvGraphicFramePr>
        <p:xfrm>
          <a:off x="260614" y="1933405"/>
          <a:ext cx="6264696" cy="38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562119" y="4021637"/>
            <a:ext cx="11659" cy="136809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4" idx="6"/>
          </p:cNvCxnSpPr>
          <p:nvPr/>
        </p:nvCxnSpPr>
        <p:spPr>
          <a:xfrm flipV="1">
            <a:off x="2771800" y="3829906"/>
            <a:ext cx="4095000" cy="47715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90326" y="3154832"/>
            <a:ext cx="1425156" cy="13501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333333"/>
                </a:solidFill>
              </a:rPr>
              <a:t>Median Tenure: </a:t>
            </a:r>
            <a:br>
              <a:rPr lang="en-CA" sz="1400" dirty="0">
                <a:solidFill>
                  <a:srgbClr val="333333"/>
                </a:solidFill>
              </a:rPr>
            </a:br>
            <a:r>
              <a:rPr lang="en-CA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CA" sz="1200" dirty="0">
                <a:solidFill>
                  <a:srgbClr val="333333"/>
                </a:solidFill>
              </a:rPr>
              <a:t> </a:t>
            </a:r>
            <a:r>
              <a:rPr lang="en-CA" sz="1400" b="1" dirty="0">
                <a:solidFill>
                  <a:srgbClr val="333333"/>
                </a:solidFill>
              </a:rPr>
              <a:t>years,</a:t>
            </a:r>
            <a:r>
              <a:rPr lang="en-CA" sz="1400" dirty="0">
                <a:solidFill>
                  <a:srgbClr val="333333"/>
                </a:solidFill>
              </a:rPr>
              <a:t> </a:t>
            </a:r>
            <a:br>
              <a:rPr lang="en-CA" sz="1400" dirty="0">
                <a:solidFill>
                  <a:srgbClr val="333333"/>
                </a:solidFill>
              </a:rPr>
            </a:br>
            <a:r>
              <a:rPr lang="en-C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CA" sz="1200" b="1" dirty="0" smtClean="0">
                <a:solidFill>
                  <a:srgbClr val="333333"/>
                </a:solidFill>
              </a:rPr>
              <a:t> </a:t>
            </a:r>
            <a:r>
              <a:rPr lang="en-CA" sz="1400" b="1" dirty="0">
                <a:solidFill>
                  <a:srgbClr val="333333"/>
                </a:solidFill>
              </a:rPr>
              <a:t>months</a:t>
            </a:r>
            <a:endParaRPr lang="en-US" sz="1200" b="1" dirty="0">
              <a:solidFill>
                <a:srgbClr val="333333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55600" y="3733605"/>
            <a:ext cx="316200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66800" y="2893802"/>
            <a:ext cx="1872208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5311" y="5663221"/>
            <a:ext cx="152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333333"/>
                </a:solidFill>
              </a:rPr>
              <a:t>Length of Tenure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6056" y="44440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333333"/>
                </a:solidFill>
              </a:rPr>
              <a:t>Percentage of Respondents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7999" y="5955270"/>
            <a:ext cx="4331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</a:rPr>
              <a:t>Source: </a:t>
            </a:r>
            <a:r>
              <a:rPr lang="en-US" sz="1000" dirty="0" err="1">
                <a:solidFill>
                  <a:srgbClr val="333333"/>
                </a:solidFill>
              </a:rPr>
              <a:t>Janco</a:t>
            </a:r>
            <a:r>
              <a:rPr lang="en-US" sz="1000" dirty="0">
                <a:solidFill>
                  <a:srgbClr val="333333"/>
                </a:solidFill>
              </a:rPr>
              <a:t> Associates, Inc. “CIO Median Tenure Moves to 4 </a:t>
            </a:r>
            <a:r>
              <a:rPr lang="en-US" sz="1000" dirty="0" smtClean="0">
                <a:solidFill>
                  <a:srgbClr val="333333"/>
                </a:solidFill>
              </a:rPr>
              <a:t>Years”  </a:t>
            </a:r>
            <a:endParaRPr lang="en-US" sz="1000" dirty="0">
              <a:solidFill>
                <a:srgbClr val="33333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5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5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 flipV="1">
            <a:off x="4775684" y="3083714"/>
            <a:ext cx="732420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6" idx="0"/>
          </p:cNvCxnSpPr>
          <p:nvPr/>
        </p:nvCxnSpPr>
        <p:spPr>
          <a:xfrm flipV="1">
            <a:off x="4493822" y="3083715"/>
            <a:ext cx="281862" cy="121163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00" y="2643693"/>
            <a:ext cx="2405844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07332" y="2363634"/>
            <a:ext cx="460851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asked how to improve performance, the C-Suite </a:t>
            </a:r>
            <a:r>
              <a:rPr lang="en-CA" dirty="0" smtClean="0"/>
              <a:t>often responds </a:t>
            </a:r>
            <a:r>
              <a:rPr lang="en-CA" dirty="0"/>
              <a:t>that IT leadership should be replaced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49302" y="1232756"/>
            <a:ext cx="8627997" cy="1075051"/>
          </a:xfrm>
        </p:spPr>
        <p:txBody>
          <a:bodyPr/>
          <a:lstStyle/>
          <a:p>
            <a:pPr marL="0" indent="0">
              <a:buNone/>
            </a:pPr>
            <a:r>
              <a:rPr lang="en-CA" sz="1400" dirty="0"/>
              <a:t>In a recent study by McKinsey &amp; Company, executive leaders were asked to select initiatives that </a:t>
            </a:r>
            <a:r>
              <a:rPr lang="en-CA" sz="1400" dirty="0" smtClean="0"/>
              <a:t>would improve </a:t>
            </a:r>
            <a:r>
              <a:rPr lang="en-CA" sz="1400" dirty="0"/>
              <a:t>IT performance. Shockingly, 20% of respondents elected to simply replace IT management </a:t>
            </a:r>
            <a:r>
              <a:rPr lang="en-CA" sz="1400" dirty="0" smtClean="0"/>
              <a:t>with new </a:t>
            </a:r>
            <a:r>
              <a:rPr lang="en-CA" sz="1400" dirty="0"/>
              <a:t>leadership. More shockingly, the majority of those respondents were IT leaders themselves.</a:t>
            </a:r>
            <a:endParaRPr lang="en-CA" sz="1400" dirty="0"/>
          </a:p>
        </p:txBody>
      </p:sp>
      <p:graphicFrame>
        <p:nvGraphicFramePr>
          <p:cNvPr id="10" name="Chart 1"/>
          <p:cNvGraphicFramePr/>
          <p:nvPr>
            <p:extLst>
              <p:ext uri="{D42A27DB-BD31-4B8C-83A1-F6EECF244321}">
                <p14:modId xmlns:p14="http://schemas.microsoft.com/office/powerpoint/2010/main" val="402777202"/>
              </p:ext>
            </p:extLst>
          </p:nvPr>
        </p:nvGraphicFramePr>
        <p:xfrm>
          <a:off x="3859137" y="1966311"/>
          <a:ext cx="5876044" cy="368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6804248" y="2243403"/>
            <a:ext cx="468052" cy="720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2756" y="202232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ysClr val="windowText" lastClr="000000"/>
                </a:solidFill>
              </a:rPr>
              <a:t>20%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07332" y="2344058"/>
            <a:ext cx="12430" cy="138772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81635" y="3921985"/>
            <a:ext cx="1476254" cy="141980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ysClr val="windowText" lastClr="000000"/>
                </a:solidFill>
              </a:rPr>
              <a:t>20% </a:t>
            </a:r>
            <a:r>
              <a:rPr lang="en-CA" sz="1200" dirty="0" smtClean="0">
                <a:solidFill>
                  <a:srgbClr val="333333"/>
                </a:solidFill>
              </a:rPr>
              <a:t>of all respondents believe new leadership will improve performance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3658" y="3731786"/>
            <a:ext cx="1872208" cy="1800200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5184" y="5827060"/>
            <a:ext cx="304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</a:rPr>
              <a:t>Source: McKinsey &amp; Company. </a:t>
            </a:r>
            <a:r>
              <a:rPr lang="en-US" sz="900" dirty="0" smtClean="0">
                <a:solidFill>
                  <a:srgbClr val="333333"/>
                </a:solidFill>
              </a:rPr>
              <a:t>“IT </a:t>
            </a:r>
            <a:r>
              <a:rPr lang="en-US" sz="900" dirty="0">
                <a:solidFill>
                  <a:srgbClr val="333333"/>
                </a:solidFill>
              </a:rPr>
              <a:t>Under Pressure: McKinsey Global Survey </a:t>
            </a:r>
            <a:r>
              <a:rPr lang="en-US" sz="900" dirty="0" smtClean="0">
                <a:solidFill>
                  <a:srgbClr val="333333"/>
                </a:solidFill>
              </a:rPr>
              <a:t>Results”</a:t>
            </a:r>
            <a:endParaRPr lang="en-US" sz="900" dirty="0">
              <a:solidFill>
                <a:srgbClr val="33333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4944" y="562399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333333"/>
                </a:solidFill>
              </a:rPr>
              <a:t>80% selecting not to replace IT management</a:t>
            </a:r>
            <a:endParaRPr lang="en-US" sz="1000" dirty="0">
              <a:solidFill>
                <a:srgbClr val="333333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53843" y="2789254"/>
            <a:ext cx="1476254" cy="141980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ysClr val="windowText" lastClr="000000"/>
                </a:solidFill>
              </a:rPr>
              <a:t>13% </a:t>
            </a:r>
            <a:r>
              <a:rPr lang="en-CA" sz="1200" dirty="0" smtClean="0">
                <a:solidFill>
                  <a:srgbClr val="333333"/>
                </a:solidFill>
              </a:rPr>
              <a:t>of IT leaders believe new leadership will improve performance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43436" y="2599234"/>
            <a:ext cx="1872208" cy="1800200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76231" y="4453671"/>
            <a:ext cx="1635181" cy="158641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ysClr val="windowText" lastClr="000000"/>
                </a:solidFill>
              </a:rPr>
              <a:t>7%</a:t>
            </a:r>
            <a:r>
              <a:rPr lang="en-CA" sz="1200" dirty="0" smtClean="0">
                <a:solidFill>
                  <a:sysClr val="windowText" lastClr="000000"/>
                </a:solidFill>
              </a:rPr>
              <a:t> </a:t>
            </a:r>
            <a:r>
              <a:rPr lang="en-CA" sz="1200" dirty="0" smtClean="0">
                <a:solidFill>
                  <a:srgbClr val="333333"/>
                </a:solidFill>
              </a:rPr>
              <a:t>of business leaders believe new leadership will improve performance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79540" y="4295351"/>
            <a:ext cx="2028564" cy="1906841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333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4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266" y="283912"/>
            <a:ext cx="7905146" cy="864096"/>
          </a:xfrm>
        </p:spPr>
        <p:txBody>
          <a:bodyPr/>
          <a:lstStyle/>
          <a:p>
            <a:r>
              <a:rPr lang="en-CA" dirty="0" smtClean="0"/>
              <a:t>Furthermore, CIOs and their IT departments are failing to meet business stakeholder expectations</a:t>
            </a:r>
            <a:endParaRPr lang="en-CA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86473326"/>
              </p:ext>
            </p:extLst>
          </p:nvPr>
        </p:nvGraphicFramePr>
        <p:xfrm>
          <a:off x="257176" y="1270451"/>
          <a:ext cx="6096000" cy="483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149566" y="6056721"/>
            <a:ext cx="4572000" cy="256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Info-Tech CIO Business Vision Diagnostic. N=2369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5680" y="1379301"/>
            <a:ext cx="2541620" cy="4934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"/>
          <p:cNvGrpSpPr/>
          <p:nvPr/>
        </p:nvGrpSpPr>
        <p:grpSpPr>
          <a:xfrm>
            <a:off x="6416985" y="1473156"/>
            <a:ext cx="2379057" cy="4636270"/>
            <a:chOff x="6547002" y="1484295"/>
            <a:chExt cx="2088016" cy="3977014"/>
          </a:xfrm>
        </p:grpSpPr>
        <p:sp>
          <p:nvSpPr>
            <p:cNvPr id="19" name="TextBox 3"/>
            <p:cNvSpPr txBox="1"/>
            <p:nvPr/>
          </p:nvSpPr>
          <p:spPr>
            <a:xfrm>
              <a:off x="6547002" y="1484295"/>
              <a:ext cx="2088016" cy="198009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According to Info-Tech’s Business Vision survey conducted on over 2,300 executive level business stakeholders: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 smtClean="0"/>
                <a:t>Only 53.8% </a:t>
              </a:r>
              <a:r>
                <a:rPr lang="en-CA" sz="1200" dirty="0" smtClean="0"/>
                <a:t>of business leaders are satisfied with IT core services.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While </a:t>
              </a:r>
              <a:r>
                <a:rPr lang="en-CA" sz="1200" b="1" dirty="0" smtClean="0"/>
                <a:t>less than 40% </a:t>
              </a:r>
              <a:r>
                <a:rPr lang="en-CA" sz="1200" dirty="0" smtClean="0"/>
                <a:t>are satisfied with IT’s ability to deliver solutions that satisfy business capability needs.</a:t>
              </a: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6547002" y="3639625"/>
              <a:ext cx="2088016" cy="182168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Some of these findings may be attributed to the CIO’s inability to: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Effectively manage stakeholder relationships.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Understand the capability needs of business partners.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Enable innovation to help business stakeholders capitalize on technology opportunities.</a:t>
              </a:r>
              <a:endParaRPr lang="en-CA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2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CIOs must demonstrate proactive leadership by acknowledging and capitalizing on tomorrow’s opportunities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9303" y="1232756"/>
            <a:ext cx="4322698" cy="49739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used to be headlines about new technological advancements have rapidly become stories about disruption, and sometimes tales about the complete usurpation of an organization’s business model by savvy, technology-fueled market competition.</a:t>
            </a:r>
          </a:p>
          <a:p>
            <a:r>
              <a:rPr lang="en-CA" dirty="0"/>
              <a:t>Many cite the “CEO read this on the plane” scenario, where </a:t>
            </a:r>
            <a:r>
              <a:rPr lang="en-CA" dirty="0" smtClean="0"/>
              <a:t>they step </a:t>
            </a:r>
            <a:r>
              <a:rPr lang="en-CA" dirty="0"/>
              <a:t>off a plane and </a:t>
            </a:r>
            <a:r>
              <a:rPr lang="en-CA" dirty="0" smtClean="0"/>
              <a:t>go </a:t>
            </a:r>
            <a:r>
              <a:rPr lang="en-CA" dirty="0"/>
              <a:t>right into the </a:t>
            </a:r>
            <a:r>
              <a:rPr lang="en-CA" dirty="0" smtClean="0"/>
              <a:t>CIO’s </a:t>
            </a:r>
            <a:r>
              <a:rPr lang="en-CA" dirty="0"/>
              <a:t>office to discuss the latest technology.</a:t>
            </a:r>
          </a:p>
          <a:p>
            <a:r>
              <a:rPr lang="en-CA" dirty="0"/>
              <a:t>Where most trend reports serve as static documents containing a list of things for a CIO to worry about, Info-Tech has provided a CIO trend report that focuses on presenting trends, identifying business implications, and providing material for the CIO to effectively prepare and respond to each trend.</a:t>
            </a:r>
            <a:endParaRPr lang="en-CA" b="1" dirty="0"/>
          </a:p>
          <a:p>
            <a:pPr marL="0" indent="0">
              <a:buNone/>
            </a:pPr>
            <a:r>
              <a:rPr lang="en-CA" b="1" dirty="0"/>
              <a:t>Info-Tech has focused this report on understanding what the leaders of the majority are doing about the current level of uncertainty in today’s environment. </a:t>
            </a:r>
          </a:p>
          <a:p>
            <a:r>
              <a:rPr lang="en-CA" dirty="0"/>
              <a:t>As opposed to providing an exhaustive list of the </a:t>
            </a:r>
            <a:r>
              <a:rPr lang="en-CA" dirty="0" smtClean="0"/>
              <a:t>latest technologies, </a:t>
            </a:r>
            <a:r>
              <a:rPr lang="en-CA" dirty="0"/>
              <a:t>this report </a:t>
            </a:r>
            <a:r>
              <a:rPr lang="en-CA" dirty="0" smtClean="0"/>
              <a:t>focuses, </a:t>
            </a:r>
            <a:r>
              <a:rPr lang="en-CA" dirty="0"/>
              <a:t>at a strategic level</a:t>
            </a:r>
            <a:r>
              <a:rPr lang="en-CA" dirty="0" smtClean="0"/>
              <a:t>, on </a:t>
            </a:r>
            <a:r>
              <a:rPr lang="en-CA" dirty="0"/>
              <a:t>the choices a CIO must make in 2016 to cope with </a:t>
            </a:r>
            <a:r>
              <a:rPr lang="en-CA" dirty="0" smtClean="0"/>
              <a:t>the </a:t>
            </a:r>
            <a:r>
              <a:rPr lang="en-CA" dirty="0"/>
              <a:t>ever-changing landscape. </a:t>
            </a:r>
          </a:p>
          <a:p>
            <a:r>
              <a:rPr lang="en-CA" b="1" dirty="0" smtClean="0"/>
              <a:t>2016 </a:t>
            </a:r>
            <a:r>
              <a:rPr lang="en-CA" b="1" dirty="0"/>
              <a:t>is the year that CIOs apply strategic planning to help their organizations prepare for uncertainty and capitalize on </a:t>
            </a:r>
            <a:r>
              <a:rPr lang="en-CA" b="1" dirty="0" smtClean="0"/>
              <a:t>opportunity.</a:t>
            </a:r>
            <a:endParaRPr lang="en-CA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82" y="1610266"/>
            <a:ext cx="3900410" cy="39004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0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6537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6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5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57176" y="1232756"/>
            <a:ext cx="8620124" cy="657225"/>
          </a:xfrm>
        </p:spPr>
        <p:txBody>
          <a:bodyPr/>
          <a:lstStyle/>
          <a:p>
            <a:r>
              <a:rPr lang="en-CA" sz="1600" b="0" dirty="0" smtClean="0"/>
              <a:t>The following business strategy trends will be discussed in the 2016 Info-Tech CIO Report and accompanied by a trend response roadmap to ensure you stay ahead.</a:t>
            </a:r>
            <a:endParaRPr lang="en-C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02" y="260648"/>
            <a:ext cx="7859211" cy="864096"/>
          </a:xfrm>
        </p:spPr>
        <p:txBody>
          <a:bodyPr/>
          <a:lstStyle/>
          <a:p>
            <a:r>
              <a:rPr lang="en-CA" dirty="0" smtClean="0"/>
              <a:t>Business </a:t>
            </a:r>
            <a:r>
              <a:rPr lang="en-CA" smtClean="0"/>
              <a:t>Strategy Trends </a:t>
            </a:r>
            <a:r>
              <a:rPr lang="en-CA" dirty="0" smtClean="0"/>
              <a:t>for 2016</a:t>
            </a:r>
            <a:endParaRPr lang="en-CA" dirty="0"/>
          </a:p>
        </p:txBody>
      </p:sp>
      <p:sp>
        <p:nvSpPr>
          <p:cNvPr id="9" name="TextBox 6"/>
          <p:cNvSpPr txBox="1"/>
          <p:nvPr/>
        </p:nvSpPr>
        <p:spPr>
          <a:xfrm>
            <a:off x="257176" y="1889981"/>
            <a:ext cx="49893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1.1</a:t>
            </a:r>
            <a:r>
              <a:rPr lang="en-CA" sz="1400" b="1" i="1" smtClean="0">
                <a:solidFill>
                  <a:schemeClr val="accent2"/>
                </a:solidFill>
              </a:rPr>
              <a:t>: Leading </a:t>
            </a:r>
            <a:r>
              <a:rPr lang="en-CA" sz="1400" b="1" i="1" dirty="0" smtClean="0">
                <a:solidFill>
                  <a:schemeClr val="accent2"/>
                </a:solidFill>
              </a:rPr>
              <a:t>the Digital Transformation</a:t>
            </a:r>
          </a:p>
        </p:txBody>
      </p:sp>
      <p:sp>
        <p:nvSpPr>
          <p:cNvPr id="10" name="Rounded Rectangle 7"/>
          <p:cNvSpPr/>
          <p:nvPr/>
        </p:nvSpPr>
        <p:spPr>
          <a:xfrm>
            <a:off x="694750" y="21977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 smtClean="0"/>
              <a:t>The rise of digital technologies presents the CIO with an excellent opportunity to influence the success and strategic direction of their organization. </a:t>
            </a:r>
            <a:r>
              <a:rPr lang="en-CA" sz="1200" b="1" dirty="0" smtClean="0"/>
              <a:t>CIOs need to actively lead the digital transformation </a:t>
            </a:r>
            <a:r>
              <a:rPr lang="en-CA" sz="1200" dirty="0" smtClean="0"/>
              <a:t>with support from their business stakeholders.</a:t>
            </a:r>
            <a:endParaRPr lang="en-CA" sz="1200" dirty="0"/>
          </a:p>
        </p:txBody>
      </p:sp>
      <p:sp>
        <p:nvSpPr>
          <p:cNvPr id="11" name="Rounded Rectangle 16"/>
          <p:cNvSpPr/>
          <p:nvPr/>
        </p:nvSpPr>
        <p:spPr>
          <a:xfrm>
            <a:off x="694749" y="32713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/>
              <a:t>CIOs must look at themselves as a </a:t>
            </a:r>
            <a:r>
              <a:rPr lang="en-CA" sz="1200" b="1" dirty="0"/>
              <a:t>business leader that works in IT, rather than an IT person that works in a business</a:t>
            </a:r>
            <a:r>
              <a:rPr lang="en-CA" sz="1200" dirty="0"/>
              <a:t>.</a:t>
            </a:r>
            <a:r>
              <a:rPr lang="en-CA" sz="1200" b="1" dirty="0"/>
              <a:t> </a:t>
            </a:r>
            <a:r>
              <a:rPr lang="en-CA" sz="1200" dirty="0"/>
              <a:t>With the growing reliance on technology to drive business initiatives, active CIO involvement in shaping the business strategy is critical. </a:t>
            </a:r>
          </a:p>
        </p:txBody>
      </p:sp>
      <p:sp>
        <p:nvSpPr>
          <p:cNvPr id="12" name="Rounded Rectangle 18"/>
          <p:cNvSpPr/>
          <p:nvPr/>
        </p:nvSpPr>
        <p:spPr>
          <a:xfrm>
            <a:off x="702624" y="43449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/>
              <a:t>Business stakeholders are continuing to bypass IT to work directly with vendors. Although many </a:t>
            </a:r>
            <a:r>
              <a:rPr lang="en-CA" sz="1200" dirty="0" smtClean="0"/>
              <a:t>CIOs </a:t>
            </a:r>
            <a:r>
              <a:rPr lang="en-CA" sz="1200" dirty="0"/>
              <a:t>are playing the role of service broker, shadow IT continues to rise. </a:t>
            </a:r>
            <a:r>
              <a:rPr lang="en-CA" sz="1200" b="1" dirty="0"/>
              <a:t>CIOs must do more than simply connect </a:t>
            </a:r>
            <a:r>
              <a:rPr lang="en-CA" sz="1200" b="1" dirty="0" smtClean="0"/>
              <a:t>stakeholders </a:t>
            </a:r>
            <a:r>
              <a:rPr lang="en-CA" sz="1200" b="1" dirty="0"/>
              <a:t>with the best technologies to support their initiatives, they must be a value broker. </a:t>
            </a:r>
          </a:p>
        </p:txBody>
      </p:sp>
      <p:sp>
        <p:nvSpPr>
          <p:cNvPr id="13" name="Rounded Rectangle 19"/>
          <p:cNvSpPr/>
          <p:nvPr/>
        </p:nvSpPr>
        <p:spPr>
          <a:xfrm>
            <a:off x="702624" y="54185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US" sz="1200" dirty="0"/>
              <a:t>M&amp;A activity is projected to grow </a:t>
            </a:r>
            <a:r>
              <a:rPr lang="en-US" sz="1200" dirty="0" smtClean="0"/>
              <a:t>rapidly as </a:t>
            </a:r>
            <a:r>
              <a:rPr lang="en-US" sz="1200" dirty="0"/>
              <a:t>businesses globally continue to pursue acquisitions to expand their competitive market presence. </a:t>
            </a:r>
            <a:r>
              <a:rPr lang="en-US" sz="1200" b="1" dirty="0" smtClean="0"/>
              <a:t>Early IT </a:t>
            </a:r>
            <a:r>
              <a:rPr lang="en-US" sz="1200" b="1" dirty="0"/>
              <a:t>involvement </a:t>
            </a:r>
            <a:r>
              <a:rPr lang="en-US" sz="1200" b="1" dirty="0" smtClean="0"/>
              <a:t>in the M&amp;A process is </a:t>
            </a:r>
            <a:r>
              <a:rPr lang="en-US" sz="1200" b="1" dirty="0"/>
              <a:t>critical</a:t>
            </a:r>
            <a:r>
              <a:rPr lang="en-US" sz="1200" dirty="0"/>
              <a:t> to provide a better view of risks, improve the ease of integration, and optimize post-merger synergies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4" name="TextBox 20"/>
          <p:cNvSpPr txBox="1"/>
          <p:nvPr/>
        </p:nvSpPr>
        <p:spPr>
          <a:xfrm>
            <a:off x="257176" y="2954873"/>
            <a:ext cx="73817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1.2</a:t>
            </a:r>
            <a:r>
              <a:rPr lang="en-CA" sz="1400" b="1" i="1" dirty="0">
                <a:solidFill>
                  <a:schemeClr val="accent2"/>
                </a:solidFill>
              </a:rPr>
              <a:t>: CIOs Playing an Active Role in Shaping Business Strategy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257176" y="4037182"/>
            <a:ext cx="6095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1.3</a:t>
            </a:r>
            <a:r>
              <a:rPr lang="en-CA" sz="1400" b="1" i="1" dirty="0">
                <a:solidFill>
                  <a:schemeClr val="accent2"/>
                </a:solidFill>
              </a:rPr>
              <a:t>: CIOs Shifting From Service Brokers to Value Brokers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257176" y="5131745"/>
            <a:ext cx="574711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chemeClr val="accent2"/>
                </a:solidFill>
              </a:rPr>
              <a:t>1.4</a:t>
            </a:r>
            <a:r>
              <a:rPr lang="en-CA" sz="1400" b="1" i="1">
                <a:solidFill>
                  <a:schemeClr val="accent2"/>
                </a:solidFill>
              </a:rPr>
              <a:t>: </a:t>
            </a:r>
            <a:r>
              <a:rPr lang="en-CA" sz="1400" b="1" i="1" smtClean="0">
                <a:solidFill>
                  <a:schemeClr val="accent2"/>
                </a:solidFill>
              </a:rPr>
              <a:t>Making </a:t>
            </a:r>
            <a:r>
              <a:rPr lang="en-CA" sz="1400" b="1" i="1" dirty="0">
                <a:solidFill>
                  <a:schemeClr val="accent2"/>
                </a:solidFill>
              </a:rPr>
              <a:t>IT a Partner in Mergers &amp; Acquisitions</a:t>
            </a:r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392952" y="2202775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92950" y="3289846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392946" y="4376917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392946" y="5463989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05" y="133608"/>
            <a:ext cx="834495" cy="90504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9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3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05" y="137099"/>
            <a:ext cx="825807" cy="90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sz="1600" b="0" dirty="0"/>
              <a:t>The </a:t>
            </a:r>
            <a:r>
              <a:rPr lang="en-CA" sz="1600" b="0"/>
              <a:t>following </a:t>
            </a:r>
            <a:r>
              <a:rPr lang="en-CA" sz="1600" b="0" dirty="0"/>
              <a:t>disruptive</a:t>
            </a:r>
            <a:r>
              <a:rPr lang="en-CA" sz="1600" b="0"/>
              <a:t> technology and innovation </a:t>
            </a:r>
            <a:r>
              <a:rPr lang="en-CA" sz="1600" b="0" smtClean="0"/>
              <a:t>trends </a:t>
            </a:r>
            <a:r>
              <a:rPr lang="en-CA" sz="1600" b="0" dirty="0"/>
              <a:t>will be discussed in the 2016 Info-Tech CIO Report and accompanied by a trend response roadmap to ensure you stay ahead.</a:t>
            </a:r>
            <a:endParaRPr lang="en-C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03" y="260648"/>
            <a:ext cx="7859212" cy="864096"/>
          </a:xfrm>
        </p:spPr>
        <p:txBody>
          <a:bodyPr/>
          <a:lstStyle/>
          <a:p>
            <a:r>
              <a:rPr lang="en-CA" dirty="0" smtClean="0"/>
              <a:t>Disruptive </a:t>
            </a:r>
            <a:r>
              <a:rPr lang="en-CA" dirty="0"/>
              <a:t>Technology and Innovation </a:t>
            </a:r>
            <a:r>
              <a:rPr lang="en-CA" dirty="0" smtClean="0"/>
              <a:t>Trends for 2016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57177" y="1889981"/>
            <a:ext cx="49893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2</a:t>
            </a:r>
            <a:r>
              <a:rPr lang="en-CA" sz="1400" b="1" i="1" dirty="0" smtClean="0">
                <a:solidFill>
                  <a:schemeClr val="accent2"/>
                </a:solidFill>
              </a:rPr>
              <a:t>.1</a:t>
            </a:r>
            <a:r>
              <a:rPr lang="en-CA" sz="1400" b="1" i="1" dirty="0">
                <a:solidFill>
                  <a:schemeClr val="accent2"/>
                </a:solidFill>
              </a:rPr>
              <a:t>: Building a Culture of Innovation </a:t>
            </a:r>
            <a:r>
              <a:rPr lang="en-CA" sz="1400" b="1" i="1" dirty="0" smtClean="0">
                <a:solidFill>
                  <a:schemeClr val="accent2"/>
                </a:solidFill>
              </a:rPr>
              <a:t>Leadership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750" y="21977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/>
              <a:t>Given the current climate, 2016 is shaping up to be a year of significant investment in innovation. </a:t>
            </a:r>
            <a:r>
              <a:rPr lang="en-CA" sz="1200" b="1" dirty="0"/>
              <a:t>IT is culturally more </a:t>
            </a:r>
            <a:r>
              <a:rPr lang="en-CA" sz="1200" b="1" dirty="0" smtClean="0"/>
              <a:t>prepared </a:t>
            </a:r>
            <a:r>
              <a:rPr lang="en-CA" sz="1200" b="1" dirty="0"/>
              <a:t>to innovate </a:t>
            </a:r>
            <a:r>
              <a:rPr lang="en-CA" sz="1200" b="1" dirty="0" smtClean="0"/>
              <a:t>and is ready to deliver value. </a:t>
            </a:r>
            <a:r>
              <a:rPr lang="en-CA" sz="1200" dirty="0"/>
              <a:t>The business needs IT to deliver value through new and innovative projects. 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749" y="32713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dirty="0"/>
              <a:t>Continuous innovation is the force driving digital ecosystems forward, delivering new methods to collaborate and do </a:t>
            </a:r>
            <a:r>
              <a:rPr lang="en-CA" sz="1200" dirty="0" smtClean="0"/>
              <a:t>business.</a:t>
            </a:r>
            <a:r>
              <a:rPr lang="en-CA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CA" sz="1200" b="1" dirty="0" smtClean="0"/>
              <a:t>In </a:t>
            </a:r>
            <a:r>
              <a:rPr lang="en-CA" sz="1200" b="1" dirty="0"/>
              <a:t>2016, the CIO </a:t>
            </a:r>
            <a:r>
              <a:rPr lang="en-CA" sz="1200" b="1" dirty="0" smtClean="0"/>
              <a:t>must </a:t>
            </a:r>
            <a:r>
              <a:rPr lang="en-CA" sz="1200" b="1" dirty="0"/>
              <a:t>realize that the winners are </a:t>
            </a:r>
            <a:r>
              <a:rPr lang="en-CA" sz="1200" b="1" dirty="0" smtClean="0"/>
              <a:t>platforms. </a:t>
            </a:r>
            <a:r>
              <a:rPr lang="en-CA" sz="1200" dirty="0" smtClean="0"/>
              <a:t>The</a:t>
            </a:r>
            <a:r>
              <a:rPr lang="en-CA" sz="1200" b="1" dirty="0" smtClean="0"/>
              <a:t> </a:t>
            </a:r>
            <a:r>
              <a:rPr lang="en-CA" sz="1200" dirty="0" smtClean="0"/>
              <a:t>CIO </a:t>
            </a:r>
            <a:r>
              <a:rPr lang="en-CA" sz="1200" dirty="0"/>
              <a:t>must equip the organization for continuous innovation through a collaborative sandbox approach. 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624" y="43449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1200" dirty="0" err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200" b="1" dirty="0" smtClean="0"/>
              <a:t>Organizations </a:t>
            </a:r>
            <a:r>
              <a:rPr lang="en-CA" sz="1200" b="1" dirty="0"/>
              <a:t>that fail to get a head start on </a:t>
            </a:r>
            <a:r>
              <a:rPr lang="en-CA" sz="1200" b="1" dirty="0" smtClean="0"/>
              <a:t>Internet of Things (</a:t>
            </a:r>
            <a:r>
              <a:rPr lang="en-CA" sz="1200" b="1" dirty="0" err="1" smtClean="0"/>
              <a:t>IoT</a:t>
            </a:r>
            <a:r>
              <a:rPr lang="en-CA" sz="1200" b="1" dirty="0" smtClean="0"/>
              <a:t>) </a:t>
            </a:r>
            <a:r>
              <a:rPr lang="en-CA" sz="1200" b="1" dirty="0"/>
              <a:t>technology projects will be left in the dust. </a:t>
            </a:r>
            <a:r>
              <a:rPr lang="en-CA" sz="1200" dirty="0" smtClean="0"/>
              <a:t>Start </a:t>
            </a:r>
            <a:r>
              <a:rPr lang="en-CA" sz="1200" dirty="0"/>
              <a:t>investigating opportunities to leverage your organization’s connected environment. In 2016, </a:t>
            </a:r>
            <a:r>
              <a:rPr lang="en-CA" sz="1200" dirty="0" smtClean="0"/>
              <a:t>the CIO needs </a:t>
            </a:r>
            <a:r>
              <a:rPr lang="en-CA" sz="1200" dirty="0"/>
              <a:t>to ensure attention is focused on the areas </a:t>
            </a:r>
            <a:r>
              <a:rPr lang="en-CA" sz="1200" dirty="0" smtClean="0"/>
              <a:t>where </a:t>
            </a:r>
            <a:r>
              <a:rPr lang="en-CA" sz="1200" dirty="0"/>
              <a:t>the </a:t>
            </a:r>
            <a:r>
              <a:rPr lang="en-CA" sz="1200" dirty="0" err="1"/>
              <a:t>IoT</a:t>
            </a:r>
            <a:r>
              <a:rPr lang="en-CA" sz="1200" dirty="0"/>
              <a:t> provides the greatest benefit. </a:t>
            </a:r>
          </a:p>
          <a:p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624" y="5418559"/>
            <a:ext cx="7614605" cy="694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1200" dirty="0" err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200" dirty="0"/>
              <a:t>Disruptive technologies have proven their ability to impact the business, rendering many obsolete. </a:t>
            </a:r>
            <a:r>
              <a:rPr lang="en-CA" sz="1200" b="1" dirty="0"/>
              <a:t>Since the year 2000, 52% of Fortune 500 companies have been </a:t>
            </a:r>
            <a:r>
              <a:rPr lang="en-CA" sz="1200" b="1" dirty="0" smtClean="0"/>
              <a:t>acquired </a:t>
            </a:r>
            <a:r>
              <a:rPr lang="en-CA" sz="1200" b="1" dirty="0"/>
              <a:t>or are now bankrupt/non-existent. </a:t>
            </a:r>
            <a:r>
              <a:rPr lang="en-CA" sz="1200" dirty="0"/>
              <a:t>In 2016, the CIO must have a </a:t>
            </a:r>
            <a:r>
              <a:rPr lang="en-CA" sz="1200" dirty="0" smtClean="0"/>
              <a:t>forward-looking </a:t>
            </a:r>
            <a:r>
              <a:rPr lang="en-CA" sz="1200" dirty="0"/>
              <a:t>plan to </a:t>
            </a:r>
            <a:r>
              <a:rPr lang="en-CA" sz="1200" dirty="0" smtClean="0"/>
              <a:t>assess adopting disruptive technologies.</a:t>
            </a:r>
            <a:endParaRPr lang="en-CA" sz="1200" dirty="0"/>
          </a:p>
          <a:p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7" y="2954873"/>
            <a:ext cx="73817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2</a:t>
            </a:r>
            <a:r>
              <a:rPr lang="en-CA" sz="1400" b="1" i="1" dirty="0" smtClean="0">
                <a:solidFill>
                  <a:schemeClr val="accent2"/>
                </a:solidFill>
              </a:rPr>
              <a:t>.2</a:t>
            </a:r>
            <a:r>
              <a:rPr lang="en-CA" sz="1400" b="1" i="1" dirty="0">
                <a:solidFill>
                  <a:schemeClr val="accent2"/>
                </a:solidFill>
              </a:rPr>
              <a:t>: Innovation </a:t>
            </a:r>
            <a:r>
              <a:rPr lang="en-CA" sz="1400" b="1" i="1" dirty="0" smtClean="0">
                <a:solidFill>
                  <a:schemeClr val="accent2"/>
                </a:solidFill>
              </a:rPr>
              <a:t>Through </a:t>
            </a:r>
            <a:r>
              <a:rPr lang="en-CA" sz="1400" b="1" i="1" dirty="0">
                <a:solidFill>
                  <a:schemeClr val="accent2"/>
                </a:solidFill>
              </a:rPr>
              <a:t>Open-Sourced </a:t>
            </a:r>
            <a:r>
              <a:rPr lang="en-CA" sz="1400" b="1" i="1" dirty="0" smtClean="0">
                <a:solidFill>
                  <a:schemeClr val="accent2"/>
                </a:solidFill>
              </a:rPr>
              <a:t>Collaboration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6" y="4037182"/>
            <a:ext cx="6095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2</a:t>
            </a:r>
            <a:r>
              <a:rPr lang="en-CA" sz="1400" b="1" i="1" dirty="0" smtClean="0">
                <a:solidFill>
                  <a:schemeClr val="accent2"/>
                </a:solidFill>
              </a:rPr>
              <a:t>.3</a:t>
            </a:r>
            <a:r>
              <a:rPr lang="en-CA" sz="1400" b="1" i="1" dirty="0">
                <a:solidFill>
                  <a:schemeClr val="accent2"/>
                </a:solidFill>
              </a:rPr>
              <a:t>: Leveraging the Connected </a:t>
            </a:r>
            <a:r>
              <a:rPr lang="en-CA" sz="1400" b="1" i="1" dirty="0" smtClean="0">
                <a:solidFill>
                  <a:schemeClr val="accent2"/>
                </a:solidFill>
              </a:rPr>
              <a:t>Environment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6" y="5131745"/>
            <a:ext cx="574711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chemeClr val="accent2"/>
                </a:solidFill>
              </a:rPr>
              <a:t>2</a:t>
            </a:r>
            <a:r>
              <a:rPr lang="en-CA" sz="1400" b="1" i="1" dirty="0" smtClean="0">
                <a:solidFill>
                  <a:schemeClr val="accent2"/>
                </a:solidFill>
              </a:rPr>
              <a:t>.4</a:t>
            </a:r>
            <a:r>
              <a:rPr lang="en-CA" sz="1400" b="1" i="1" dirty="0">
                <a:solidFill>
                  <a:schemeClr val="accent2"/>
                </a:solidFill>
              </a:rPr>
              <a:t>: Establishing a Process to Adopt Disruptive </a:t>
            </a:r>
            <a:r>
              <a:rPr lang="en-CA" sz="1400" b="1" i="1" dirty="0" smtClean="0">
                <a:solidFill>
                  <a:schemeClr val="accent2"/>
                </a:solidFill>
              </a:rPr>
              <a:t>Technology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392952" y="2202775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92950" y="3289846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392946" y="4376917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392946" y="5463989"/>
            <a:ext cx="378182" cy="22541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9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Magnum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9475F"/>
      </a:accent1>
      <a:accent2>
        <a:srgbClr val="A24130"/>
      </a:accent2>
      <a:accent3>
        <a:srgbClr val="7F919F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1646</Words>
  <Application>Microsoft Office PowerPoint</Application>
  <PresentationFormat>On-screen Show (4:3)</PresentationFormat>
  <Paragraphs>94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Theme1</vt:lpstr>
      <vt:lpstr>PowerPoint Presentation</vt:lpstr>
      <vt:lpstr>PowerPoint Presentation</vt:lpstr>
      <vt:lpstr>The tenure of the CIO is limited</vt:lpstr>
      <vt:lpstr>When asked how to improve performance, the C-Suite often responds that IT leadership should be replaced</vt:lpstr>
      <vt:lpstr>Furthermore, CIOs and their IT departments are failing to meet business stakeholder expectations</vt:lpstr>
      <vt:lpstr>CIOs must demonstrate proactive leadership by acknowledging and capitalizing on tomorrow’s opportunities</vt:lpstr>
      <vt:lpstr>PowerPoint Presentation</vt:lpstr>
      <vt:lpstr>Business Strategy Trends for 2016</vt:lpstr>
      <vt:lpstr>Disruptive Technology and Innovation Trends for 2016</vt:lpstr>
      <vt:lpstr>Fact-Based IT Management Trends for 2016</vt:lpstr>
      <vt:lpstr>Risk Driven Security Trends for 2016</vt:lpstr>
      <vt:lpstr>Info-Tech Research Group Helps IT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2015-10-26T13:36:15Z</dcterms:created>
  <dcterms:modified xsi:type="dcterms:W3CDTF">2015-11-17T16:54:26Z</dcterms:modified>
</cp:coreProperties>
</file>