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67" r:id="rId2"/>
  </p:sldMasterIdLst>
  <p:notesMasterIdLst>
    <p:notesMasterId r:id="rId23"/>
  </p:notesMasterIdLst>
  <p:handoutMasterIdLst>
    <p:handoutMasterId r:id="rId24"/>
  </p:handoutMasterIdLst>
  <p:sldIdLst>
    <p:sldId id="483" r:id="rId3"/>
    <p:sldId id="403" r:id="rId4"/>
    <p:sldId id="399" r:id="rId5"/>
    <p:sldId id="546" r:id="rId6"/>
    <p:sldId id="521" r:id="rId7"/>
    <p:sldId id="637" r:id="rId8"/>
    <p:sldId id="520" r:id="rId9"/>
    <p:sldId id="583" r:id="rId10"/>
    <p:sldId id="720" r:id="rId11"/>
    <p:sldId id="604" r:id="rId12"/>
    <p:sldId id="722" r:id="rId13"/>
    <p:sldId id="695" r:id="rId14"/>
    <p:sldId id="714" r:id="rId15"/>
    <p:sldId id="724" r:id="rId16"/>
    <p:sldId id="522" r:id="rId17"/>
    <p:sldId id="721" r:id="rId18"/>
    <p:sldId id="678" r:id="rId19"/>
    <p:sldId id="523" r:id="rId20"/>
    <p:sldId id="725" r:id="rId21"/>
    <p:sldId id="413" r:id="rId22"/>
  </p:sldIdLst>
  <p:sldSz cx="9144000" cy="6858000" type="screen4x3"/>
  <p:notesSz cx="6858000" cy="9144000"/>
  <p:custShowLst>
    <p:custShow name="Custom Show 1"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F54"/>
    <a:srgbClr val="CBD6DD"/>
    <a:srgbClr val="D17D08"/>
    <a:srgbClr val="858585"/>
    <a:srgbClr val="B23F00"/>
    <a:srgbClr val="007698"/>
    <a:srgbClr val="7A96D6"/>
    <a:srgbClr val="7CADD4"/>
    <a:srgbClr val="FFFFFF"/>
    <a:srgbClr val="2576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586" autoAdjust="0"/>
  </p:normalViewPr>
  <p:slideViewPr>
    <p:cSldViewPr snapToGrid="0">
      <p:cViewPr varScale="1">
        <p:scale>
          <a:sx n="88" d="100"/>
          <a:sy n="88" d="100"/>
        </p:scale>
        <p:origin x="20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02"/>
    </p:cViewPr>
  </p:sorterViewPr>
  <p:notesViewPr>
    <p:cSldViewPr snapToGrid="0">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pPr/>
              <a:t>6/9/2016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pPr/>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pPr/>
              <a:t>6/9/2016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pPr/>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4</a:t>
            </a:fld>
            <a:endParaRPr lang="en-US" dirty="0"/>
          </a:p>
        </p:txBody>
      </p:sp>
    </p:spTree>
    <p:extLst>
      <p:ext uri="{BB962C8B-B14F-4D97-AF65-F5344CB8AC3E}">
        <p14:creationId xmlns:p14="http://schemas.microsoft.com/office/powerpoint/2010/main" val="120103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5</a:t>
            </a:fld>
            <a:endParaRPr lang="en-US" dirty="0"/>
          </a:p>
        </p:txBody>
      </p:sp>
    </p:spTree>
    <p:extLst>
      <p:ext uri="{BB962C8B-B14F-4D97-AF65-F5344CB8AC3E}">
        <p14:creationId xmlns:p14="http://schemas.microsoft.com/office/powerpoint/2010/main" val="89543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7</a:t>
            </a:fld>
            <a:endParaRPr lang="en-US" dirty="0"/>
          </a:p>
        </p:txBody>
      </p:sp>
    </p:spTree>
    <p:extLst>
      <p:ext uri="{BB962C8B-B14F-4D97-AF65-F5344CB8AC3E}">
        <p14:creationId xmlns:p14="http://schemas.microsoft.com/office/powerpoint/2010/main" val="54792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636495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810095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pPr/>
              <a:t>15</a:t>
            </a:fld>
            <a:endParaRPr lang="en-US" dirty="0"/>
          </a:p>
        </p:txBody>
      </p:sp>
    </p:spTree>
    <p:extLst>
      <p:ext uri="{BB962C8B-B14F-4D97-AF65-F5344CB8AC3E}">
        <p14:creationId xmlns:p14="http://schemas.microsoft.com/office/powerpoint/2010/main" val="311685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p:txBody>
      </p:sp>
      <p:sp>
        <p:nvSpPr>
          <p:cNvPr id="4" name="Slide Number Placeholder 3"/>
          <p:cNvSpPr>
            <a:spLocks noGrp="1"/>
          </p:cNvSpPr>
          <p:nvPr>
            <p:ph type="sldNum" sz="quarter" idx="10"/>
          </p:nvPr>
        </p:nvSpPr>
        <p:spPr/>
        <p:txBody>
          <a:bodyPr/>
          <a:lstStyle/>
          <a:p>
            <a:fld id="{6AFDE308-22D9-4392-A633-4FB35CDB0BF1}"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213102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GuidedImplementations@infotech.com" TargetMode="External"/><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4.xml"/><Relationship Id="rId7"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10.xml"/><Relationship Id="rId7"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7"/>
            <a:ext cx="9144000" cy="767953"/>
            <a:chOff x="0" y="6090047"/>
            <a:chExt cx="9144000" cy="767953"/>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126681" y="214890"/>
            <a:ext cx="8873303" cy="3832009"/>
            <a:chOff x="126681" y="-16351"/>
            <a:chExt cx="8873303" cy="3832009"/>
          </a:xfrm>
        </p:grpSpPr>
        <p:cxnSp>
          <p:nvCxnSpPr>
            <p:cNvPr id="11" name="Straight Arrow Connector 10"/>
            <p:cNvCxnSpPr/>
            <p:nvPr/>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460432" y="-16351"/>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gr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3" name="Straight Connector 2"/>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8"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2"/>
                </a:solidFill>
              </a:defRPr>
            </a:lvl1pPr>
          </a:lstStyle>
          <a:p>
            <a:pPr lvl="0"/>
            <a:r>
              <a:rPr lang="en-CA" sz="2800" dirty="0" smtClean="0"/>
              <a:t>Replace with Phase Title</a:t>
            </a:r>
            <a:endParaRPr lang="en-US" dirty="0"/>
          </a:p>
        </p:txBody>
      </p:sp>
      <p:sp>
        <p:nvSpPr>
          <p:cNvPr id="9" name="TextBox 8"/>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1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7" name="TextBox 6"/>
          <p:cNvSpPr txBox="1"/>
          <p:nvPr userDrawn="1"/>
        </p:nvSpPr>
        <p:spPr>
          <a:xfrm>
            <a:off x="251520" y="1080390"/>
            <a:ext cx="8625780" cy="307777"/>
          </a:xfrm>
          <a:prstGeom prst="rect">
            <a:avLst/>
          </a:prstGeom>
          <a:solidFill>
            <a:schemeClr val="accent1"/>
          </a:solidFill>
        </p:spPr>
        <p:txBody>
          <a:bodyPr wrap="square" rtlCol="0">
            <a:spAutoFit/>
          </a:bodyPr>
          <a:lstStyle/>
          <a:p>
            <a:endParaRPr lang="en-US" sz="1400" b="1" dirty="0">
              <a:solidFill>
                <a:srgbClr val="FFFFFF"/>
              </a:solidFill>
            </a:endParaRPr>
          </a:p>
        </p:txBody>
      </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0264000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587889696"/>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9" name="Rectangle 28"/>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1997-2015 </a:t>
            </a:r>
            <a:r>
              <a:rPr lang="en-CA" sz="800" dirty="0">
                <a:solidFill>
                  <a:srgbClr val="ADB7C3"/>
                </a:solidFill>
              </a:rPr>
              <a:t>Info-Tech Research Group Inc.</a:t>
            </a:r>
          </a:p>
        </p:txBody>
      </p:sp>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1" y="214890"/>
            <a:ext cx="8999983" cy="3832009"/>
            <a:chOff x="1" y="-16351"/>
            <a:chExt cx="8999983" cy="3832009"/>
          </a:xfrm>
        </p:grpSpPr>
        <p:grpSp>
          <p:nvGrpSpPr>
            <p:cNvPr id="8" name="Group 76"/>
            <p:cNvGrpSpPr/>
            <p:nvPr/>
          </p:nvGrpSpPr>
          <p:grpSpPr>
            <a:xfrm>
              <a:off x="1" y="745520"/>
              <a:ext cx="252922" cy="3070138"/>
              <a:chOff x="1" y="745520"/>
              <a:chExt cx="252922" cy="3070138"/>
            </a:xfrm>
          </p:grpSpPr>
          <p:cxnSp>
            <p:nvCxnSpPr>
              <p:cNvPr id="11" name="Straight Arrow Connector 10"/>
              <p:cNvCxnSpPr/>
              <p:nvPr/>
            </p:nvCxnSpPr>
            <p:spPr>
              <a:xfrm rot="5400000">
                <a:off x="-70169" y="3617221"/>
                <a:ext cx="395287" cy="158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rot="16200000">
                <a:off x="-1276085" y="2021606"/>
                <a:ext cx="2805093" cy="2529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smtClean="0">
                    <a:solidFill>
                      <a:srgbClr val="FFFFFF"/>
                    </a:solidFill>
                  </a:rPr>
                  <a:t>Headline / Subhead Vertical Spacing</a:t>
                </a:r>
                <a:endParaRPr lang="en-CA" sz="1200" dirty="0">
                  <a:solidFill>
                    <a:srgbClr val="FFFFFF"/>
                  </a:solidFill>
                </a:endParaRPr>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dirty="0" smtClean="0">
                  <a:solidFill>
                    <a:srgbClr val="FFFFFF"/>
                  </a:solidFill>
                </a:rPr>
                <a:t>V4</a:t>
              </a:r>
              <a:endParaRPr lang="en-CA" sz="1200" dirty="0">
                <a:solidFill>
                  <a:srgbClr val="FFFFFF"/>
                </a:solidFill>
              </a:endParaRPr>
            </a:p>
          </p:txBody>
        </p:sp>
      </p:grpSp>
    </p:spTree>
    <p:extLst>
      <p:ext uri="{BB962C8B-B14F-4D97-AF65-F5344CB8AC3E}">
        <p14:creationId xmlns:p14="http://schemas.microsoft.com/office/powerpoint/2010/main" val="45501938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Section Cover Page">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sp>
        <p:nvSpPr>
          <p:cNvPr id="51" name="Text Placeholder 41"/>
          <p:cNvSpPr>
            <a:spLocks noGrp="1"/>
          </p:cNvSpPr>
          <p:nvPr>
            <p:ph type="body" sz="quarter" idx="18" hasCustomPrompt="1"/>
          </p:nvPr>
        </p:nvSpPr>
        <p:spPr>
          <a:xfrm>
            <a:off x="687148" y="4295384"/>
            <a:ext cx="2373549" cy="1938535"/>
          </a:xfrm>
        </p:spPr>
        <p:txBody>
          <a:bodyPr/>
          <a:lstStyle>
            <a:lvl1pPr marL="0" marR="0" indent="0" algn="l" defTabSz="895350" rtl="0" eaLnBrk="0" fontAlgn="base" latinLnBrk="0" hangingPunct="0">
              <a:lnSpc>
                <a:spcPct val="100000"/>
              </a:lnSpc>
              <a:spcBef>
                <a:spcPts val="500"/>
              </a:spcBef>
              <a:spcAft>
                <a:spcPct val="0"/>
              </a:spcAft>
              <a:buClr>
                <a:schemeClr val="tx1"/>
              </a:buClr>
              <a:buSzPct val="120000"/>
              <a:buFontTx/>
              <a:buNone/>
              <a:tabLst/>
              <a:defRPr sz="12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12)</a:t>
            </a:r>
          </a:p>
          <a:p>
            <a:pPr lvl="0"/>
            <a:endParaRPr lang="en-US" dirty="0" smtClean="0"/>
          </a:p>
          <a:p>
            <a:pPr lvl="0"/>
            <a:endParaRPr lang="en-US" dirty="0" smtClean="0"/>
          </a:p>
        </p:txBody>
      </p:sp>
      <p:sp>
        <p:nvSpPr>
          <p:cNvPr id="30" name="Text Placeholder 41"/>
          <p:cNvSpPr>
            <a:spLocks noGrp="1"/>
          </p:cNvSpPr>
          <p:nvPr>
            <p:ph type="body" sz="quarter" idx="21" hasCustomPrompt="1"/>
          </p:nvPr>
        </p:nvSpPr>
        <p:spPr>
          <a:xfrm>
            <a:off x="3919791" y="4307741"/>
            <a:ext cx="4436996" cy="1906138"/>
          </a:xfrm>
        </p:spPr>
        <p:txBody>
          <a:bodyPr/>
          <a:lstStyle>
            <a:lvl1pPr marL="174625" indent="-174625">
              <a:lnSpc>
                <a:spcPct val="100000"/>
              </a:lnSpc>
              <a:spcBef>
                <a:spcPts val="500"/>
              </a:spcBef>
              <a:buClr>
                <a:schemeClr val="tx1"/>
              </a:buClr>
              <a:buSzPct val="120000"/>
              <a:buFont typeface="Arial" pitchFamily="34" charset="0"/>
              <a:buChar char="•"/>
              <a:defRPr sz="1400" baseline="0"/>
            </a:lvl1pPr>
            <a:lvl2pPr marL="361950" indent="-180975">
              <a:lnSpc>
                <a:spcPct val="100000"/>
              </a:lnSpc>
              <a:spcBef>
                <a:spcPts val="500"/>
              </a:spcBef>
              <a:buClr>
                <a:schemeClr val="tx1"/>
              </a:buClr>
              <a:buSzPct val="150000"/>
              <a:buFont typeface="Arial" pitchFamily="34" charset="0"/>
              <a:buChar char="◦"/>
              <a:defRPr sz="1400"/>
            </a:lvl2pPr>
            <a:lvl3pPr marL="542925" indent="-180975">
              <a:lnSpc>
                <a:spcPct val="100000"/>
              </a:lnSpc>
              <a:spcBef>
                <a:spcPts val="500"/>
              </a:spcBef>
              <a:buClr>
                <a:schemeClr val="tx1"/>
              </a:buClr>
              <a:buSzPct val="100000"/>
              <a:buFont typeface="Arial" pitchFamily="34" charset="0"/>
              <a:buChar char="–"/>
              <a:defRPr sz="1400"/>
            </a:lvl3pPr>
            <a:lvl4pPr marL="714375" indent="-171450">
              <a:lnSpc>
                <a:spcPct val="100000"/>
              </a:lnSpc>
              <a:spcBef>
                <a:spcPts val="500"/>
              </a:spcBef>
              <a:buSzPct val="100000"/>
              <a:buFont typeface="Wingdings" pitchFamily="2" charset="2"/>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14pt)</a:t>
            </a:r>
          </a:p>
          <a:p>
            <a:pPr lvl="1"/>
            <a:r>
              <a:rPr lang="en-US" dirty="0" smtClean="0"/>
              <a:t>Second Level</a:t>
            </a:r>
          </a:p>
          <a:p>
            <a:pPr lvl="2"/>
            <a:r>
              <a:rPr lang="en-US" dirty="0" smtClean="0"/>
              <a:t>Third Level</a:t>
            </a:r>
          </a:p>
          <a:p>
            <a:pPr lvl="3"/>
            <a:r>
              <a:rPr lang="en-US" dirty="0" smtClean="0"/>
              <a:t>Forth Level</a:t>
            </a:r>
          </a:p>
        </p:txBody>
      </p:sp>
      <p:sp>
        <p:nvSpPr>
          <p:cNvPr id="13" name="TextBox 12"/>
          <p:cNvSpPr txBox="1"/>
          <p:nvPr/>
        </p:nvSpPr>
        <p:spPr>
          <a:xfrm>
            <a:off x="3919791" y="3976699"/>
            <a:ext cx="269351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What’s in this Section:</a:t>
            </a:r>
          </a:p>
        </p:txBody>
      </p:sp>
      <p:sp>
        <p:nvSpPr>
          <p:cNvPr id="14" name="TextBox 13"/>
          <p:cNvSpPr txBox="1"/>
          <p:nvPr/>
        </p:nvSpPr>
        <p:spPr>
          <a:xfrm>
            <a:off x="447639" y="3976700"/>
            <a:ext cx="1025578" cy="307777"/>
          </a:xfrm>
          <a:prstGeom prst="rect">
            <a:avLst/>
          </a:prstGeom>
          <a:noFill/>
        </p:spPr>
        <p:txBody>
          <a:bodyPr wrap="square" rtlCol="0">
            <a:spAutoFit/>
          </a:bodyPr>
          <a:lstStyle/>
          <a:p>
            <a:pPr fontAlgn="base">
              <a:spcBef>
                <a:spcPct val="0"/>
              </a:spcBef>
              <a:spcAft>
                <a:spcPct val="0"/>
              </a:spcAft>
            </a:pPr>
            <a:r>
              <a:rPr lang="en-CA" sz="1400" b="1" dirty="0">
                <a:solidFill>
                  <a:srgbClr val="333333"/>
                </a:solidFill>
              </a:rPr>
              <a:t>Sections:</a:t>
            </a:r>
          </a:p>
        </p:txBody>
      </p:sp>
      <p:cxnSp>
        <p:nvCxnSpPr>
          <p:cNvPr id="7" name="Straight Connector 6"/>
          <p:cNvCxnSpPr/>
          <p:nvPr/>
        </p:nvCxnSpPr>
        <p:spPr>
          <a:xfrm>
            <a:off x="3749514" y="4311718"/>
            <a:ext cx="0" cy="19061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49514" y="6217856"/>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49514" y="4311718"/>
            <a:ext cx="8281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326222"/>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1490159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Assist:</a:t>
            </a:r>
            <a:endParaRPr lang="en-US" sz="1400" b="1" dirty="0">
              <a:solidFill>
                <a:srgbClr val="FFFFFF"/>
              </a:solidFill>
            </a:endParaRP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This Research Will Also Assist:</a:t>
            </a:r>
            <a:endParaRPr lang="en-US" sz="1400" b="1" dirty="0">
              <a:solidFill>
                <a:srgbClr val="FFFFFF"/>
              </a:solidFill>
            </a:endParaRPr>
          </a:p>
        </p:txBody>
      </p:sp>
      <p:sp>
        <p:nvSpPr>
          <p:cNvPr id="22" name="Rectangle 21"/>
          <p:cNvSpPr/>
          <p:nvPr userDrawn="1"/>
        </p:nvSpPr>
        <p:spPr>
          <a:xfrm>
            <a:off x="4840036" y="3928063"/>
            <a:ext cx="4041648" cy="320040"/>
          </a:xfrm>
          <a:prstGeom prst="rect">
            <a:avLst/>
          </a:prstGeom>
          <a:solidFill>
            <a:srgbClr val="7F91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FFFFFF"/>
                </a:solidFill>
              </a:rPr>
              <a:t>This Research Will Help </a:t>
            </a:r>
            <a:r>
              <a:rPr lang="en-US" sz="1400" b="1" dirty="0" smtClean="0">
                <a:solidFill>
                  <a:srgbClr val="FFFFFF"/>
                </a:solidFill>
              </a:rPr>
              <a:t>Them:</a:t>
            </a:r>
            <a:endParaRPr lang="en-US" sz="1400" b="1" dirty="0">
              <a:solidFill>
                <a:srgbClr val="FFFFFF"/>
              </a:solidFill>
            </a:endParaRPr>
          </a:p>
        </p:txBody>
      </p:sp>
      <p:cxnSp>
        <p:nvCxnSpPr>
          <p:cNvPr id="23" name="Straight Connector 22"/>
          <p:cNvCxnSpPr/>
          <p:nvPr userDrawn="1"/>
        </p:nvCxnSpPr>
        <p:spPr>
          <a:xfrm flipV="1">
            <a:off x="246703" y="3602382"/>
            <a:ext cx="8634981" cy="2159"/>
          </a:xfrm>
          <a:prstGeom prst="line">
            <a:avLst/>
          </a:prstGeom>
          <a:ln w="254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9271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a:t>
            </a:r>
            <a:endParaRPr lang="en-US" dirty="0"/>
          </a:p>
        </p:txBody>
      </p:sp>
      <p:grpSp>
        <p:nvGrpSpPr>
          <p:cNvPr id="26" name="Group 25"/>
          <p:cNvGrpSpPr/>
          <p:nvPr userDrawn="1"/>
        </p:nvGrpSpPr>
        <p:grpSpPr>
          <a:xfrm>
            <a:off x="255868" y="4125411"/>
            <a:ext cx="8640578" cy="461665"/>
            <a:chOff x="247848" y="4125411"/>
            <a:chExt cx="8640578" cy="461665"/>
          </a:xfrm>
          <a:solidFill>
            <a:srgbClr val="858585"/>
          </a:solidFill>
        </p:grpSpPr>
        <p:sp>
          <p:nvSpPr>
            <p:cNvPr id="9" name="Rectangle 8"/>
            <p:cNvSpPr/>
            <p:nvPr userDrawn="1"/>
          </p:nvSpPr>
          <p:spPr>
            <a:xfrm>
              <a:off x="247848" y="4199835"/>
              <a:ext cx="8640578" cy="312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5" name="TextBox 14"/>
            <p:cNvSpPr txBox="1"/>
            <p:nvPr userDrawn="1"/>
          </p:nvSpPr>
          <p:spPr>
            <a:xfrm>
              <a:off x="8461706" y="4125411"/>
              <a:ext cx="426720" cy="461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smtClean="0">
                  <a:solidFill>
                    <a:srgbClr val="FFFFFF"/>
                  </a:solidFill>
                  <a:sym typeface="Wingdings" panose="05000000000000000000" pitchFamily="2" charset="2"/>
                </a:rPr>
                <a:t></a:t>
              </a:r>
              <a:endParaRPr lang="en-US" dirty="0">
                <a:solidFill>
                  <a:srgbClr val="FFFFFF"/>
                </a:solidFill>
              </a:endParaRPr>
            </a:p>
          </p:txBody>
        </p:sp>
      </p:grpSp>
      <p:grpSp>
        <p:nvGrpSpPr>
          <p:cNvPr id="25" name="Group 24"/>
          <p:cNvGrpSpPr/>
          <p:nvPr userDrawn="1"/>
        </p:nvGrpSpPr>
        <p:grpSpPr>
          <a:xfrm>
            <a:off x="247848" y="1210905"/>
            <a:ext cx="5266944" cy="325508"/>
            <a:chOff x="277163" y="1210905"/>
            <a:chExt cx="5266944" cy="325508"/>
          </a:xfrm>
          <a:solidFill>
            <a:srgbClr val="29475F"/>
          </a:solidFill>
        </p:grpSpPr>
        <p:sp>
          <p:nvSpPr>
            <p:cNvPr id="13" name="Rectangle 12"/>
            <p:cNvSpPr/>
            <p:nvPr userDrawn="1"/>
          </p:nvSpPr>
          <p:spPr>
            <a:xfrm>
              <a:off x="277163" y="1210905"/>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6" name="Isosceles Triangle 15"/>
            <p:cNvSpPr/>
            <p:nvPr userDrawn="1"/>
          </p:nvSpPr>
          <p:spPr>
            <a:xfrm>
              <a:off x="5223565" y="1254045"/>
              <a:ext cx="216694" cy="22383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333333"/>
                </a:solidFill>
              </a:endParaRPr>
            </a:p>
          </p:txBody>
        </p:sp>
        <p:sp>
          <p:nvSpPr>
            <p:cNvPr id="17" name="TextBox 16"/>
            <p:cNvSpPr txBox="1"/>
            <p:nvPr userDrawn="1"/>
          </p:nvSpPr>
          <p:spPr>
            <a:xfrm>
              <a:off x="5297384" y="1259414"/>
              <a:ext cx="69056" cy="276999"/>
            </a:xfrm>
            <a:prstGeom prst="rect">
              <a:avLst/>
            </a:prstGeom>
            <a:grpFill/>
          </p:spPr>
          <p:txBody>
            <a:bodyPr wrap="square" rtlCol="0" anchor="ctr">
              <a:spAutoFit/>
            </a:bodyPr>
            <a:lstStyle/>
            <a:p>
              <a:pPr algn="ctr"/>
              <a:r>
                <a:rPr lang="en-US" sz="1200" dirty="0" smtClean="0">
                  <a:solidFill>
                    <a:srgbClr val="924E6B"/>
                  </a:solidFill>
                </a:rPr>
                <a:t>!</a:t>
              </a:r>
              <a:endParaRPr lang="en-US" sz="1200" dirty="0">
                <a:solidFill>
                  <a:srgbClr val="924E6B"/>
                </a:solidFill>
              </a:endParaRPr>
            </a:p>
          </p:txBody>
        </p:sp>
      </p:grpSp>
      <p:grpSp>
        <p:nvGrpSpPr>
          <p:cNvPr id="24" name="Group 23"/>
          <p:cNvGrpSpPr/>
          <p:nvPr userDrawn="1"/>
        </p:nvGrpSpPr>
        <p:grpSpPr>
          <a:xfrm>
            <a:off x="247848" y="2731713"/>
            <a:ext cx="5266944" cy="369332"/>
            <a:chOff x="251520" y="2526953"/>
            <a:chExt cx="5266944" cy="369332"/>
          </a:xfrm>
          <a:solidFill>
            <a:srgbClr val="7F919F"/>
          </a:solidFill>
        </p:grpSpPr>
        <p:sp>
          <p:nvSpPr>
            <p:cNvPr id="11" name="Rectangle 10"/>
            <p:cNvSpPr/>
            <p:nvPr userDrawn="1"/>
          </p:nvSpPr>
          <p:spPr>
            <a:xfrm>
              <a:off x="251520" y="2547450"/>
              <a:ext cx="5266944" cy="320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18" name="TextBox 17"/>
            <p:cNvSpPr txBox="1"/>
            <p:nvPr userDrawn="1"/>
          </p:nvSpPr>
          <p:spPr>
            <a:xfrm>
              <a:off x="5177595" y="2526953"/>
              <a:ext cx="262664" cy="369332"/>
            </a:xfrm>
            <a:prstGeom prst="rect">
              <a:avLst/>
            </a:prstGeom>
            <a:grpFill/>
          </p:spPr>
          <p:txBody>
            <a:bodyPr wrap="square" rtlCol="0">
              <a:spAutoFit/>
            </a:bodyPr>
            <a:lstStyle/>
            <a:p>
              <a:r>
                <a:rPr lang="en-US" b="1" dirty="0" smtClean="0">
                  <a:solidFill>
                    <a:srgbClr val="FFFFFF"/>
                  </a:solidFill>
                </a:rPr>
                <a:t>?</a:t>
              </a:r>
              <a:endParaRPr lang="en-US" b="1" dirty="0">
                <a:solidFill>
                  <a:srgbClr val="FFFFFF"/>
                </a:solidFill>
              </a:endParaRPr>
            </a:p>
          </p:txBody>
        </p:sp>
      </p:gr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A24130"/>
          </a:solidFill>
        </p:grpSpPr>
        <p:sp>
          <p:nvSpPr>
            <p:cNvPr id="31" name="Round Same Side Corner Rectangle 97"/>
            <p:cNvSpPr/>
            <p:nvPr/>
          </p:nvSpPr>
          <p:spPr>
            <a:xfrm>
              <a:off x="2267744" y="1844804"/>
              <a:ext cx="3084068" cy="285749"/>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94425" y="1889932"/>
              <a:ext cx="240000" cy="180000"/>
            </a:xfrm>
            <a:prstGeom prst="rect">
              <a:avLst/>
            </a:prstGeom>
            <a:grpFill/>
            <a:ln>
              <a:noFill/>
            </a:ln>
          </p:spPr>
        </p:pic>
      </p:grpSp>
    </p:spTree>
    <p:extLst>
      <p:ext uri="{BB962C8B-B14F-4D97-AF65-F5344CB8AC3E}">
        <p14:creationId xmlns:p14="http://schemas.microsoft.com/office/powerpoint/2010/main" val="4253069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fo Graphic">
    <p:spTree>
      <p:nvGrpSpPr>
        <p:cNvPr id="1" name=""/>
        <p:cNvGrpSpPr/>
        <p:nvPr/>
      </p:nvGrpSpPr>
      <p:grpSpPr>
        <a:xfrm>
          <a:off x="0" y="0"/>
          <a:ext cx="0" cy="0"/>
          <a:chOff x="0" y="0"/>
          <a:chExt cx="0" cy="0"/>
        </a:xfrm>
      </p:grpSpPr>
      <p:sp>
        <p:nvSpPr>
          <p:cNvPr id="12" name="Picture Placeholder 11"/>
          <p:cNvSpPr>
            <a:spLocks noGrp="1"/>
          </p:cNvSpPr>
          <p:nvPr>
            <p:ph type="pic" sz="quarter" idx="17"/>
          </p:nvPr>
        </p:nvSpPr>
        <p:spPr>
          <a:xfrm>
            <a:off x="393847" y="1238250"/>
            <a:ext cx="1047750" cy="4360445"/>
          </a:xfrm>
        </p:spPr>
        <p:txBody>
          <a:bodyPr/>
          <a:lstStyle/>
          <a:p>
            <a:r>
              <a:rPr lang="en-US" dirty="0" smtClean="0"/>
              <a:t>Click icon to add picture</a:t>
            </a:r>
            <a:endParaRPr lang="en-US" dirty="0"/>
          </a:p>
        </p:txBody>
      </p:sp>
      <p:sp>
        <p:nvSpPr>
          <p:cNvPr id="7" name="Title 1"/>
          <p:cNvSpPr>
            <a:spLocks noGrp="1"/>
          </p:cNvSpPr>
          <p:nvPr>
            <p:ph type="title" hasCustomPrompt="1"/>
          </p:nvPr>
        </p:nvSpPr>
        <p:spPr>
          <a:xfrm>
            <a:off x="742276" y="260648"/>
            <a:ext cx="8135024" cy="864096"/>
          </a:xfrm>
        </p:spPr>
        <p:txBody>
          <a:bodyPr/>
          <a:lstStyle>
            <a:lvl1pPr>
              <a:defRPr/>
            </a:lvl1pPr>
          </a:lstStyle>
          <a:p>
            <a:r>
              <a:rPr lang="en-US" dirty="0" err="1" smtClean="0"/>
              <a:t>Infographic</a:t>
            </a:r>
            <a:r>
              <a:rPr lang="en-US" dirty="0" smtClean="0"/>
              <a:t> (Georgia, 24pt)</a:t>
            </a:r>
            <a:endParaRPr lang="en-US" dirty="0"/>
          </a:p>
        </p:txBody>
      </p:sp>
      <p:sp>
        <p:nvSpPr>
          <p:cNvPr id="14" name="Text Placeholder 13"/>
          <p:cNvSpPr>
            <a:spLocks noGrp="1"/>
          </p:cNvSpPr>
          <p:nvPr>
            <p:ph type="body" sz="quarter" idx="18"/>
          </p:nvPr>
        </p:nvSpPr>
        <p:spPr>
          <a:xfrm>
            <a:off x="2208213" y="1238250"/>
            <a:ext cx="6669087"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9"/>
          </p:nvPr>
        </p:nvSpPr>
        <p:spPr>
          <a:xfrm>
            <a:off x="393847" y="5699241"/>
            <a:ext cx="1047750" cy="611071"/>
          </a:xfrm>
        </p:spPr>
        <p:txBody>
          <a:bodyPr/>
          <a:lstStyle>
            <a:lvl1pPr marL="0" indent="0" algn="ctr">
              <a:buNone/>
              <a:defRPr/>
            </a:lvl1pPr>
          </a:lstStyle>
          <a:p>
            <a:pPr lvl="0"/>
            <a:r>
              <a:rPr lang="en-US" smtClean="0"/>
              <a:t>Click to edit Master text styles</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1320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I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402966" cy="877887"/>
          </a:xfrm>
        </p:spPr>
        <p:txBody>
          <a:bodyPr/>
          <a:lstStyle>
            <a:lvl1pPr>
              <a:defRPr baseline="0"/>
            </a:lvl1pPr>
          </a:lstStyle>
          <a:p>
            <a:r>
              <a:rPr lang="en-US" dirty="0" smtClean="0"/>
              <a:t>GI Slide (Georgia, 24pt)</a:t>
            </a:r>
            <a:endParaRPr lang="en-US" dirty="0"/>
          </a:p>
        </p:txBody>
      </p:sp>
      <p:sp>
        <p:nvSpPr>
          <p:cNvPr id="5" name="Rectangle 4"/>
          <p:cNvSpPr/>
          <p:nvPr/>
        </p:nvSpPr>
        <p:spPr>
          <a:xfrm>
            <a:off x="269563" y="1204535"/>
            <a:ext cx="2834640" cy="804672"/>
          </a:xfrm>
          <a:prstGeom prst="rect">
            <a:avLst/>
          </a:prstGeo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Prior to the Guided Implementation</a:t>
            </a:r>
          </a:p>
        </p:txBody>
      </p:sp>
      <p:sp>
        <p:nvSpPr>
          <p:cNvPr id="12" name="Rectangle 11"/>
          <p:cNvSpPr/>
          <p:nvPr/>
        </p:nvSpPr>
        <p:spPr>
          <a:xfrm>
            <a:off x="3144139" y="1204535"/>
            <a:ext cx="2834640" cy="804672"/>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During the Guided Implementation</a:t>
            </a:r>
          </a:p>
        </p:txBody>
      </p:sp>
      <p:sp>
        <p:nvSpPr>
          <p:cNvPr id="48" name="Freeform 47"/>
          <p:cNvSpPr/>
          <p:nvPr/>
        </p:nvSpPr>
        <p:spPr>
          <a:xfrm>
            <a:off x="3558827" y="1306232"/>
            <a:ext cx="331564" cy="564101"/>
          </a:xfrm>
          <a:custGeom>
            <a:avLst/>
            <a:gdLst>
              <a:gd name="connsiteX0" fmla="*/ 146416 w 331564"/>
              <a:gd name="connsiteY0" fmla="*/ 0 h 564101"/>
              <a:gd name="connsiteX1" fmla="*/ 176895 w 331564"/>
              <a:gd name="connsiteY1" fmla="*/ 0 h 564101"/>
              <a:gd name="connsiteX2" fmla="*/ 184515 w 331564"/>
              <a:gd name="connsiteY2" fmla="*/ 7620 h 564101"/>
              <a:gd name="connsiteX3" fmla="*/ 184515 w 331564"/>
              <a:gd name="connsiteY3" fmla="*/ 72684 h 564101"/>
              <a:gd name="connsiteX4" fmla="*/ 285569 w 331564"/>
              <a:gd name="connsiteY4" fmla="*/ 34770 h 564101"/>
              <a:gd name="connsiteX5" fmla="*/ 331564 w 331564"/>
              <a:gd name="connsiteY5" fmla="*/ 55668 h 564101"/>
              <a:gd name="connsiteX6" fmla="*/ 310666 w 331564"/>
              <a:gd name="connsiteY6" fmla="*/ 101663 h 564101"/>
              <a:gd name="connsiteX7" fmla="*/ 184515 w 331564"/>
              <a:gd name="connsiteY7" fmla="*/ 148993 h 564101"/>
              <a:gd name="connsiteX8" fmla="*/ 184515 w 331564"/>
              <a:gd name="connsiteY8" fmla="*/ 269997 h 564101"/>
              <a:gd name="connsiteX9" fmla="*/ 328899 w 331564"/>
              <a:gd name="connsiteY9" fmla="*/ 292866 h 564101"/>
              <a:gd name="connsiteX10" fmla="*/ 288028 w 331564"/>
              <a:gd name="connsiteY10" fmla="*/ 322560 h 564101"/>
              <a:gd name="connsiteX11" fmla="*/ 317723 w 331564"/>
              <a:gd name="connsiteY11" fmla="*/ 363432 h 564101"/>
              <a:gd name="connsiteX12" fmla="*/ 184515 w 331564"/>
              <a:gd name="connsiteY12" fmla="*/ 342334 h 564101"/>
              <a:gd name="connsiteX13" fmla="*/ 184515 w 331564"/>
              <a:gd name="connsiteY13" fmla="*/ 526856 h 564101"/>
              <a:gd name="connsiteX14" fmla="*/ 176895 w 331564"/>
              <a:gd name="connsiteY14" fmla="*/ 534476 h 564101"/>
              <a:gd name="connsiteX15" fmla="*/ 161683 w 331564"/>
              <a:gd name="connsiteY15" fmla="*/ 534476 h 564101"/>
              <a:gd name="connsiteX16" fmla="*/ 193510 w 331564"/>
              <a:gd name="connsiteY16" fmla="*/ 535639 h 564101"/>
              <a:gd name="connsiteX17" fmla="*/ 243492 w 331564"/>
              <a:gd name="connsiteY17" fmla="*/ 549288 h 564101"/>
              <a:gd name="connsiteX18" fmla="*/ 243491 w 331564"/>
              <a:gd name="connsiteY18" fmla="*/ 564101 h 564101"/>
              <a:gd name="connsiteX19" fmla="*/ 79820 w 331564"/>
              <a:gd name="connsiteY19" fmla="*/ 564101 h 564101"/>
              <a:gd name="connsiteX20" fmla="*/ 79820 w 331564"/>
              <a:gd name="connsiteY20" fmla="*/ 549288 h 564101"/>
              <a:gd name="connsiteX21" fmla="*/ 129802 w 331564"/>
              <a:gd name="connsiteY21" fmla="*/ 535639 h 564101"/>
              <a:gd name="connsiteX22" fmla="*/ 161629 w 331564"/>
              <a:gd name="connsiteY22" fmla="*/ 534476 h 564101"/>
              <a:gd name="connsiteX23" fmla="*/ 146416 w 331564"/>
              <a:gd name="connsiteY23" fmla="*/ 534476 h 564101"/>
              <a:gd name="connsiteX24" fmla="*/ 138796 w 331564"/>
              <a:gd name="connsiteY24" fmla="*/ 526856 h 564101"/>
              <a:gd name="connsiteX25" fmla="*/ 138796 w 331564"/>
              <a:gd name="connsiteY25" fmla="*/ 335093 h 564101"/>
              <a:gd name="connsiteX26" fmla="*/ 29695 w 331564"/>
              <a:gd name="connsiteY26" fmla="*/ 317813 h 564101"/>
              <a:gd name="connsiteX27" fmla="*/ 0 w 331564"/>
              <a:gd name="connsiteY27" fmla="*/ 276941 h 564101"/>
              <a:gd name="connsiteX28" fmla="*/ 40871 w 331564"/>
              <a:gd name="connsiteY28" fmla="*/ 247246 h 564101"/>
              <a:gd name="connsiteX29" fmla="*/ 138796 w 331564"/>
              <a:gd name="connsiteY29" fmla="*/ 262756 h 564101"/>
              <a:gd name="connsiteX30" fmla="*/ 138796 w 331564"/>
              <a:gd name="connsiteY30" fmla="*/ 166146 h 564101"/>
              <a:gd name="connsiteX31" fmla="*/ 37632 w 331564"/>
              <a:gd name="connsiteY31" fmla="*/ 204100 h 564101"/>
              <a:gd name="connsiteX32" fmla="*/ 58530 w 331564"/>
              <a:gd name="connsiteY32" fmla="*/ 158105 h 564101"/>
              <a:gd name="connsiteX33" fmla="*/ 12535 w 331564"/>
              <a:gd name="connsiteY33" fmla="*/ 137207 h 564101"/>
              <a:gd name="connsiteX34" fmla="*/ 138796 w 331564"/>
              <a:gd name="connsiteY34" fmla="*/ 89837 h 564101"/>
              <a:gd name="connsiteX35" fmla="*/ 138796 w 331564"/>
              <a:gd name="connsiteY35" fmla="*/ 7620 h 564101"/>
              <a:gd name="connsiteX36" fmla="*/ 146416 w 331564"/>
              <a:gd name="connsiteY36" fmla="*/ 0 h 56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1564" h="564101">
                <a:moveTo>
                  <a:pt x="146416" y="0"/>
                </a:moveTo>
                <a:lnTo>
                  <a:pt x="176895" y="0"/>
                </a:lnTo>
                <a:cubicBezTo>
                  <a:pt x="181103" y="0"/>
                  <a:pt x="184515" y="3412"/>
                  <a:pt x="184515" y="7620"/>
                </a:cubicBezTo>
                <a:lnTo>
                  <a:pt x="184515" y="72684"/>
                </a:lnTo>
                <a:lnTo>
                  <a:pt x="285569" y="34770"/>
                </a:lnTo>
                <a:lnTo>
                  <a:pt x="331564" y="55668"/>
                </a:lnTo>
                <a:lnTo>
                  <a:pt x="310666" y="101663"/>
                </a:lnTo>
                <a:lnTo>
                  <a:pt x="184515" y="148993"/>
                </a:lnTo>
                <a:lnTo>
                  <a:pt x="184515" y="269997"/>
                </a:lnTo>
                <a:lnTo>
                  <a:pt x="328899" y="292866"/>
                </a:lnTo>
                <a:lnTo>
                  <a:pt x="288028" y="322560"/>
                </a:lnTo>
                <a:lnTo>
                  <a:pt x="317723" y="363432"/>
                </a:lnTo>
                <a:lnTo>
                  <a:pt x="184515" y="342334"/>
                </a:lnTo>
                <a:lnTo>
                  <a:pt x="184515" y="526856"/>
                </a:lnTo>
                <a:cubicBezTo>
                  <a:pt x="184515" y="531064"/>
                  <a:pt x="181103" y="534476"/>
                  <a:pt x="176895" y="534476"/>
                </a:cubicBezTo>
                <a:lnTo>
                  <a:pt x="161683" y="534476"/>
                </a:lnTo>
                <a:lnTo>
                  <a:pt x="193510" y="535639"/>
                </a:lnTo>
                <a:cubicBezTo>
                  <a:pt x="222883" y="537888"/>
                  <a:pt x="243492" y="543152"/>
                  <a:pt x="243492" y="549288"/>
                </a:cubicBezTo>
                <a:lnTo>
                  <a:pt x="243491" y="564101"/>
                </a:lnTo>
                <a:lnTo>
                  <a:pt x="79820" y="564101"/>
                </a:lnTo>
                <a:lnTo>
                  <a:pt x="79820" y="549288"/>
                </a:lnTo>
                <a:cubicBezTo>
                  <a:pt x="79820" y="543152"/>
                  <a:pt x="100429" y="537888"/>
                  <a:pt x="129802" y="535639"/>
                </a:cubicBezTo>
                <a:lnTo>
                  <a:pt x="161629" y="534476"/>
                </a:lnTo>
                <a:lnTo>
                  <a:pt x="146416" y="534476"/>
                </a:lnTo>
                <a:cubicBezTo>
                  <a:pt x="142208" y="534476"/>
                  <a:pt x="138796" y="531064"/>
                  <a:pt x="138796" y="526856"/>
                </a:cubicBezTo>
                <a:lnTo>
                  <a:pt x="138796" y="335093"/>
                </a:lnTo>
                <a:lnTo>
                  <a:pt x="29695" y="317813"/>
                </a:lnTo>
                <a:lnTo>
                  <a:pt x="0" y="276941"/>
                </a:lnTo>
                <a:lnTo>
                  <a:pt x="40871" y="247246"/>
                </a:lnTo>
                <a:lnTo>
                  <a:pt x="138796" y="262756"/>
                </a:lnTo>
                <a:lnTo>
                  <a:pt x="138796" y="166146"/>
                </a:lnTo>
                <a:lnTo>
                  <a:pt x="37632" y="204100"/>
                </a:lnTo>
                <a:lnTo>
                  <a:pt x="58530" y="158105"/>
                </a:lnTo>
                <a:lnTo>
                  <a:pt x="12535" y="137207"/>
                </a:lnTo>
                <a:lnTo>
                  <a:pt x="138796" y="89837"/>
                </a:lnTo>
                <a:lnTo>
                  <a:pt x="138796" y="7620"/>
                </a:lnTo>
                <a:cubicBezTo>
                  <a:pt x="138796" y="3412"/>
                  <a:pt x="142208" y="0"/>
                  <a:pt x="146416"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19" name="Rectangle 18"/>
          <p:cNvSpPr/>
          <p:nvPr/>
        </p:nvSpPr>
        <p:spPr>
          <a:xfrm>
            <a:off x="6032649" y="1204535"/>
            <a:ext cx="2834640" cy="804672"/>
          </a:xfrm>
          <a:prstGeom prst="rect">
            <a:avLst/>
          </a:prstGeo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defRPr/>
            </a:pPr>
            <a:r>
              <a:rPr lang="en-US" sz="1350" b="1" dirty="0">
                <a:solidFill>
                  <a:srgbClr val="FFFFFF"/>
                </a:solidFill>
                <a:effectLst>
                  <a:outerShdw blurRad="50800" dist="38100" dir="2700000" algn="tl" rotWithShape="0">
                    <a:prstClr val="black">
                      <a:alpha val="40000"/>
                    </a:prstClr>
                  </a:outerShdw>
                </a:effectLst>
                <a:cs typeface="Open Sans"/>
              </a:rPr>
              <a:t>Value &amp; Outcome</a:t>
            </a:r>
          </a:p>
        </p:txBody>
      </p:sp>
      <p:grpSp>
        <p:nvGrpSpPr>
          <p:cNvPr id="20" name="Group 19"/>
          <p:cNvGrpSpPr/>
          <p:nvPr/>
        </p:nvGrpSpPr>
        <p:grpSpPr>
          <a:xfrm>
            <a:off x="6402259" y="1390418"/>
            <a:ext cx="549066" cy="385492"/>
            <a:chOff x="3843717" y="3180543"/>
            <a:chExt cx="1813617" cy="1245818"/>
          </a:xfrm>
          <a:solidFill>
            <a:schemeClr val="bg1"/>
          </a:solidFill>
        </p:grpSpPr>
        <p:sp>
          <p:nvSpPr>
            <p:cNvPr id="21" name="Rectangle 20"/>
            <p:cNvSpPr/>
            <p:nvPr/>
          </p:nvSpPr>
          <p:spPr>
            <a:xfrm>
              <a:off x="3843717" y="4074453"/>
              <a:ext cx="234669" cy="35190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a:xfrm>
              <a:off x="4238454" y="3997838"/>
              <a:ext cx="234669" cy="428523"/>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Rectangle 22"/>
            <p:cNvSpPr/>
            <p:nvPr/>
          </p:nvSpPr>
          <p:spPr>
            <a:xfrm>
              <a:off x="4633191" y="3892573"/>
              <a:ext cx="234669" cy="53378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p:cNvSpPr/>
            <p:nvPr/>
          </p:nvSpPr>
          <p:spPr>
            <a:xfrm>
              <a:off x="5027928" y="3576680"/>
              <a:ext cx="234669" cy="849681"/>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5" name="Rectangle 24"/>
            <p:cNvSpPr/>
            <p:nvPr/>
          </p:nvSpPr>
          <p:spPr>
            <a:xfrm>
              <a:off x="5422665" y="3180543"/>
              <a:ext cx="234669" cy="124581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6" name="Rectangle 25"/>
          <p:cNvSpPr/>
          <p:nvPr/>
        </p:nvSpPr>
        <p:spPr>
          <a:xfrm>
            <a:off x="3154209" y="2025863"/>
            <a:ext cx="2806281" cy="461665"/>
          </a:xfrm>
          <a:prstGeom prst="rect">
            <a:avLst/>
          </a:prstGeom>
        </p:spPr>
        <p:txBody>
          <a:bodyPr wrap="square">
            <a:spAutoFit/>
          </a:bodyPr>
          <a:lstStyle/>
          <a:p>
            <a:r>
              <a:rPr lang="en-US" sz="1200" b="1" dirty="0">
                <a:solidFill>
                  <a:srgbClr val="333333"/>
                </a:solidFill>
                <a:cs typeface="Arial" pitchFamily="34" charset="0"/>
              </a:rPr>
              <a:t>An Info-Tech Consulting Analyst </a:t>
            </a:r>
            <a:r>
              <a:rPr lang="en-US" sz="1200" b="1" dirty="0" smtClean="0">
                <a:solidFill>
                  <a:srgbClr val="333333"/>
                </a:solidFill>
                <a:cs typeface="Arial" pitchFamily="34" charset="0"/>
              </a:rPr>
              <a:t>will discuss </a:t>
            </a:r>
            <a:r>
              <a:rPr lang="en-US" sz="1200" b="1" dirty="0">
                <a:solidFill>
                  <a:srgbClr val="333333"/>
                </a:solidFill>
                <a:cs typeface="Arial" pitchFamily="34" charset="0"/>
              </a:rPr>
              <a:t>with you</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7" name="Rectangle 26"/>
          <p:cNvSpPr/>
          <p:nvPr/>
        </p:nvSpPr>
        <p:spPr>
          <a:xfrm>
            <a:off x="6040866" y="2019179"/>
            <a:ext cx="2826423" cy="461665"/>
          </a:xfrm>
          <a:prstGeom prst="rect">
            <a:avLst/>
          </a:prstGeom>
        </p:spPr>
        <p:txBody>
          <a:bodyPr wrap="square">
            <a:spAutoFit/>
          </a:bodyPr>
          <a:lstStyle/>
          <a:p>
            <a:r>
              <a:rPr lang="en-US" sz="1200" b="1" dirty="0">
                <a:solidFill>
                  <a:srgbClr val="333333"/>
                </a:solidFill>
                <a:cs typeface="Arial" pitchFamily="34" charset="0"/>
              </a:rPr>
              <a:t>At the conclusion of the Guided Implementation call, you will have</a:t>
            </a:r>
            <a:r>
              <a:rPr lang="en-US" sz="1200" b="1" dirty="0" smtClean="0">
                <a:solidFill>
                  <a:srgbClr val="333333"/>
                </a:solidFill>
                <a:cs typeface="Arial" pitchFamily="34" charset="0"/>
              </a:rPr>
              <a:t>:</a:t>
            </a:r>
            <a:endParaRPr lang="en-US" sz="1200" b="1" dirty="0">
              <a:solidFill>
                <a:srgbClr val="333333"/>
              </a:solidFill>
              <a:cs typeface="Arial" pitchFamily="34" charset="0"/>
            </a:endParaRPr>
          </a:p>
        </p:txBody>
      </p:sp>
      <p:sp>
        <p:nvSpPr>
          <p:cNvPr id="28" name="Rectangle 27"/>
          <p:cNvSpPr/>
          <p:nvPr/>
        </p:nvSpPr>
        <p:spPr>
          <a:xfrm>
            <a:off x="257174" y="5491804"/>
            <a:ext cx="8646207" cy="320040"/>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400" b="1" dirty="0" smtClean="0">
                <a:solidFill>
                  <a:srgbClr val="FFFFFF"/>
                </a:solidFill>
              </a:rPr>
              <a:t>Arrange a call now:</a:t>
            </a:r>
            <a:endParaRPr lang="en-CA" sz="1400" b="1" dirty="0">
              <a:solidFill>
                <a:srgbClr val="FFFFFF"/>
              </a:solidFill>
            </a:endParaRPr>
          </a:p>
        </p:txBody>
      </p:sp>
      <p:sp>
        <p:nvSpPr>
          <p:cNvPr id="47" name="Freeform 46"/>
          <p:cNvSpPr/>
          <p:nvPr/>
        </p:nvSpPr>
        <p:spPr>
          <a:xfrm rot="19343114">
            <a:off x="8079721" y="337681"/>
            <a:ext cx="286530" cy="702289"/>
          </a:xfrm>
          <a:custGeom>
            <a:avLst/>
            <a:gdLst>
              <a:gd name="connsiteX0" fmla="*/ 252432 w 286530"/>
              <a:gd name="connsiteY0" fmla="*/ 17456 h 702289"/>
              <a:gd name="connsiteX1" fmla="*/ 269887 w 286530"/>
              <a:gd name="connsiteY1" fmla="*/ 59599 h 702289"/>
              <a:gd name="connsiteX2" fmla="*/ 269887 w 286530"/>
              <a:gd name="connsiteY2" fmla="*/ 115944 h 702289"/>
              <a:gd name="connsiteX3" fmla="*/ 210288 w 286530"/>
              <a:gd name="connsiteY3" fmla="*/ 175543 h 702289"/>
              <a:gd name="connsiteX4" fmla="*/ 135246 w 286530"/>
              <a:gd name="connsiteY4" fmla="*/ 175543 h 702289"/>
              <a:gd name="connsiteX5" fmla="*/ 107408 w 286530"/>
              <a:gd name="connsiteY5" fmla="*/ 169922 h 702289"/>
              <a:gd name="connsiteX6" fmla="*/ 98443 w 286530"/>
              <a:gd name="connsiteY6" fmla="*/ 163878 h 702289"/>
              <a:gd name="connsiteX7" fmla="*/ 97499 w 286530"/>
              <a:gd name="connsiteY7" fmla="*/ 170341 h 702289"/>
              <a:gd name="connsiteX8" fmla="*/ 89081 w 286530"/>
              <a:gd name="connsiteY8" fmla="*/ 351864 h 702289"/>
              <a:gd name="connsiteX9" fmla="*/ 97487 w 286530"/>
              <a:gd name="connsiteY9" fmla="*/ 533122 h 702289"/>
              <a:gd name="connsiteX10" fmla="*/ 112880 w 286530"/>
              <a:gd name="connsiteY10" fmla="*/ 526746 h 702289"/>
              <a:gd name="connsiteX11" fmla="*/ 226931 w 286530"/>
              <a:gd name="connsiteY11" fmla="*/ 526746 h 702289"/>
              <a:gd name="connsiteX12" fmla="*/ 286530 w 286530"/>
              <a:gd name="connsiteY12" fmla="*/ 586345 h 702289"/>
              <a:gd name="connsiteX13" fmla="*/ 286529 w 286530"/>
              <a:gd name="connsiteY13" fmla="*/ 642690 h 702289"/>
              <a:gd name="connsiteX14" fmla="*/ 226930 w 286530"/>
              <a:gd name="connsiteY14" fmla="*/ 702289 h 702289"/>
              <a:gd name="connsiteX15" fmla="*/ 112880 w 286530"/>
              <a:gd name="connsiteY15" fmla="*/ 702289 h 702289"/>
              <a:gd name="connsiteX16" fmla="*/ 89892 w 286530"/>
              <a:gd name="connsiteY16" fmla="*/ 692767 h 702289"/>
              <a:gd name="connsiteX17" fmla="*/ 86996 w 286530"/>
              <a:gd name="connsiteY17" fmla="*/ 685776 h 702289"/>
              <a:gd name="connsiteX18" fmla="*/ 74614 w 286530"/>
              <a:gd name="connsiteY18" fmla="*/ 674751 h 702289"/>
              <a:gd name="connsiteX19" fmla="*/ 0 w 286530"/>
              <a:gd name="connsiteY19" fmla="*/ 351865 h 702289"/>
              <a:gd name="connsiteX20" fmla="*/ 97547 w 286530"/>
              <a:gd name="connsiteY20" fmla="*/ 8561 h 702289"/>
              <a:gd name="connsiteX21" fmla="*/ 107177 w 286530"/>
              <a:gd name="connsiteY21" fmla="*/ 5776 h 702289"/>
              <a:gd name="connsiteX22" fmla="*/ 107408 w 286530"/>
              <a:gd name="connsiteY22" fmla="*/ 5620 h 702289"/>
              <a:gd name="connsiteX23" fmla="*/ 108427 w 286530"/>
              <a:gd name="connsiteY23" fmla="*/ 5414 h 702289"/>
              <a:gd name="connsiteX24" fmla="*/ 122168 w 286530"/>
              <a:gd name="connsiteY24" fmla="*/ 1441 h 702289"/>
              <a:gd name="connsiteX25" fmla="*/ 121988 w 286530"/>
              <a:gd name="connsiteY25" fmla="*/ 2677 h 702289"/>
              <a:gd name="connsiteX26" fmla="*/ 135246 w 286530"/>
              <a:gd name="connsiteY26" fmla="*/ 0 h 702289"/>
              <a:gd name="connsiteX27" fmla="*/ 210288 w 286530"/>
              <a:gd name="connsiteY27" fmla="*/ 0 h 702289"/>
              <a:gd name="connsiteX28" fmla="*/ 252432 w 286530"/>
              <a:gd name="connsiteY28" fmla="*/ 17456 h 70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6530" h="702289">
                <a:moveTo>
                  <a:pt x="252432" y="17456"/>
                </a:moveTo>
                <a:cubicBezTo>
                  <a:pt x="263217" y="28241"/>
                  <a:pt x="269887" y="43141"/>
                  <a:pt x="269887" y="59599"/>
                </a:cubicBezTo>
                <a:lnTo>
                  <a:pt x="269887" y="115944"/>
                </a:lnTo>
                <a:cubicBezTo>
                  <a:pt x="269887" y="148860"/>
                  <a:pt x="243204" y="175543"/>
                  <a:pt x="210288" y="175543"/>
                </a:cubicBezTo>
                <a:lnTo>
                  <a:pt x="135246" y="175543"/>
                </a:lnTo>
                <a:cubicBezTo>
                  <a:pt x="125372" y="175543"/>
                  <a:pt x="115965" y="173542"/>
                  <a:pt x="107408" y="169922"/>
                </a:cubicBezTo>
                <a:lnTo>
                  <a:pt x="98443" y="163878"/>
                </a:lnTo>
                <a:lnTo>
                  <a:pt x="97499" y="170341"/>
                </a:lnTo>
                <a:cubicBezTo>
                  <a:pt x="91936" y="229261"/>
                  <a:pt x="89081" y="290286"/>
                  <a:pt x="89081" y="351864"/>
                </a:cubicBezTo>
                <a:lnTo>
                  <a:pt x="97487" y="533122"/>
                </a:lnTo>
                <a:lnTo>
                  <a:pt x="112880" y="526746"/>
                </a:lnTo>
                <a:lnTo>
                  <a:pt x="226931" y="526746"/>
                </a:lnTo>
                <a:cubicBezTo>
                  <a:pt x="259846" y="526746"/>
                  <a:pt x="286530" y="553429"/>
                  <a:pt x="286530" y="586345"/>
                </a:cubicBezTo>
                <a:lnTo>
                  <a:pt x="286529" y="642690"/>
                </a:lnTo>
                <a:cubicBezTo>
                  <a:pt x="286529" y="675606"/>
                  <a:pt x="259847" y="702289"/>
                  <a:pt x="226930" y="702289"/>
                </a:cubicBezTo>
                <a:lnTo>
                  <a:pt x="112880" y="702289"/>
                </a:lnTo>
                <a:cubicBezTo>
                  <a:pt x="103903" y="702289"/>
                  <a:pt x="95775" y="698650"/>
                  <a:pt x="89892" y="692767"/>
                </a:cubicBezTo>
                <a:lnTo>
                  <a:pt x="86996" y="685776"/>
                </a:lnTo>
                <a:lnTo>
                  <a:pt x="74614" y="674751"/>
                </a:lnTo>
                <a:cubicBezTo>
                  <a:pt x="30766" y="621554"/>
                  <a:pt x="0" y="497015"/>
                  <a:pt x="0" y="351865"/>
                </a:cubicBezTo>
                <a:cubicBezTo>
                  <a:pt x="0" y="182523"/>
                  <a:pt x="41876" y="41236"/>
                  <a:pt x="97547" y="8561"/>
                </a:cubicBezTo>
                <a:lnTo>
                  <a:pt x="107177" y="5776"/>
                </a:lnTo>
                <a:lnTo>
                  <a:pt x="107408" y="5620"/>
                </a:lnTo>
                <a:lnTo>
                  <a:pt x="108427" y="5414"/>
                </a:lnTo>
                <a:lnTo>
                  <a:pt x="122168" y="1441"/>
                </a:lnTo>
                <a:lnTo>
                  <a:pt x="121988" y="2677"/>
                </a:lnTo>
                <a:lnTo>
                  <a:pt x="135246" y="0"/>
                </a:lnTo>
                <a:lnTo>
                  <a:pt x="210288" y="0"/>
                </a:lnTo>
                <a:cubicBezTo>
                  <a:pt x="226746" y="0"/>
                  <a:pt x="241646" y="6671"/>
                  <a:pt x="252432" y="174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ndParaRPr>
          </a:p>
        </p:txBody>
      </p:sp>
      <p:sp>
        <p:nvSpPr>
          <p:cNvPr id="36" name="Text Placeholder 35"/>
          <p:cNvSpPr>
            <a:spLocks noGrp="1"/>
          </p:cNvSpPr>
          <p:nvPr>
            <p:ph type="body" sz="quarter" idx="10"/>
          </p:nvPr>
        </p:nvSpPr>
        <p:spPr>
          <a:xfrm>
            <a:off x="283988" y="2025650"/>
            <a:ext cx="2798064" cy="3316288"/>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0" name="Text Placeholder 35"/>
          <p:cNvSpPr>
            <a:spLocks noGrp="1"/>
          </p:cNvSpPr>
          <p:nvPr>
            <p:ph type="body" sz="quarter" idx="13"/>
          </p:nvPr>
        </p:nvSpPr>
        <p:spPr>
          <a:xfrm>
            <a:off x="3144139" y="2420513"/>
            <a:ext cx="2816352" cy="2915761"/>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sp>
        <p:nvSpPr>
          <p:cNvPr id="41" name="Text Placeholder 35"/>
          <p:cNvSpPr>
            <a:spLocks noGrp="1"/>
          </p:cNvSpPr>
          <p:nvPr>
            <p:ph type="body" sz="quarter" idx="14"/>
          </p:nvPr>
        </p:nvSpPr>
        <p:spPr>
          <a:xfrm>
            <a:off x="6032649" y="2420512"/>
            <a:ext cx="2834640" cy="2926525"/>
          </a:xfrm>
        </p:spPr>
        <p:txBody>
          <a:bodyPr/>
          <a:lstStyle>
            <a:lvl1pPr marL="227013" indent="-227013" algn="l" defTabSz="914400" rtl="0" eaLnBrk="1" latinLnBrk="0" hangingPunct="1">
              <a:spcBef>
                <a:spcPts val="400"/>
              </a:spcBef>
              <a:buSzPct val="100000"/>
              <a:buFont typeface="Arial" panose="020B0604020202020204" pitchFamily="34" charset="0"/>
              <a:buChar char="•"/>
              <a:defRPr lang="en-US" sz="1200" kern="1200" dirty="0" smtClean="0">
                <a:solidFill>
                  <a:schemeClr val="tx1"/>
                </a:solidFill>
                <a:latin typeface="+mn-lt"/>
                <a:ea typeface="+mn-ea"/>
                <a:cs typeface="Arial" pitchFamily="34" charset="0"/>
              </a:defRPr>
            </a:lvl1pPr>
          </a:lstStyle>
          <a:p>
            <a:pPr lvl="0"/>
            <a:r>
              <a:rPr lang="en-US" smtClean="0"/>
              <a:t>Click to edit Master text styles</a:t>
            </a:r>
          </a:p>
        </p:txBody>
      </p:sp>
      <p:cxnSp>
        <p:nvCxnSpPr>
          <p:cNvPr id="42" name="Straight Connector 41"/>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5" hasCustomPrompt="1"/>
          </p:nvPr>
        </p:nvSpPr>
        <p:spPr>
          <a:xfrm>
            <a:off x="259937" y="5821933"/>
            <a:ext cx="8622792" cy="482614"/>
          </a:xfrm>
        </p:spPr>
        <p:txBody>
          <a:bodyPr/>
          <a:lstStyle>
            <a:lvl1pPr marL="171450" marR="0" indent="-17145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tabLst/>
              <a:defRPr/>
            </a:pP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Email </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hlinkClick r:id="rId2"/>
              </a:rPr>
              <a:t>GuidedImplementations@InfoTech.com</a:t>
            </a:r>
            <a:r>
              <a:rPr kumimoji="0" lang="en-US" sz="1200" b="0" i="0" u="none" strike="noStrike" kern="1200" cap="none" spc="0" normalizeH="0" baseline="0" noProof="0" dirty="0" smtClean="0">
                <a:ln>
                  <a:noFill/>
                </a:ln>
                <a:solidFill>
                  <a:srgbClr val="FFFFFF"/>
                </a:solidFill>
                <a:effectLst/>
                <a:uLnTx/>
                <a:uFillTx/>
                <a:latin typeface="+mn-lt"/>
                <a:cs typeface="Arial" pitchFamily="34" charset="0"/>
              </a:rPr>
              <a:t> </a:t>
            </a:r>
            <a:r>
              <a:rPr kumimoji="0" lang="en-US" sz="1200" b="0" i="0" u="none" strike="noStrike" kern="1200" cap="none" spc="0" normalizeH="0" baseline="0" noProof="0" dirty="0" smtClean="0">
                <a:ln>
                  <a:noFill/>
                </a:ln>
                <a:solidFill>
                  <a:srgbClr val="333333"/>
                </a:solidFill>
                <a:effectLst/>
                <a:uLnTx/>
                <a:uFillTx/>
                <a:latin typeface="+mn-lt"/>
                <a:cs typeface="Arial" pitchFamily="34" charset="0"/>
              </a:rPr>
              <a:t>or call </a:t>
            </a:r>
            <a:r>
              <a:rPr kumimoji="0" lang="en-CA" sz="1200" b="0" i="0" u="none" strike="noStrike" kern="1200" cap="none" spc="0" normalizeH="0" baseline="0" noProof="0" dirty="0" smtClean="0">
                <a:ln>
                  <a:noFill/>
                </a:ln>
                <a:solidFill>
                  <a:srgbClr val="333333"/>
                </a:solidFill>
                <a:effectLst/>
                <a:uLnTx/>
                <a:uFillTx/>
                <a:latin typeface="+mn-lt"/>
              </a:rPr>
              <a:t>1-888-670-8889 and ask for the Guided Implementation Coordinator to book a Guided Implementation in your organization.</a:t>
            </a:r>
            <a:endParaRPr lang="en-US" dirty="0" smtClean="0"/>
          </a:p>
          <a:p>
            <a:pPr lvl="0"/>
            <a:endParaRPr lang="en-US" dirty="0"/>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0020" y="328771"/>
            <a:ext cx="857643" cy="731520"/>
          </a:xfrm>
          <a:prstGeom prst="rect">
            <a:avLst/>
          </a:prstGeom>
        </p:spPr>
      </p:pic>
      <p:pic>
        <p:nvPicPr>
          <p:cNvPr id="32" name="Picture 3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95534" y="5510359"/>
            <a:ext cx="331710" cy="282929"/>
          </a:xfrm>
          <a:prstGeom prst="rect">
            <a:avLst/>
          </a:prstGeom>
        </p:spPr>
      </p:pic>
      <p:pic>
        <p:nvPicPr>
          <p:cNvPr id="33" name="Picture 32"/>
          <p:cNvPicPr>
            <a:picLocks noChangeAspect="1"/>
          </p:cNvPicPr>
          <p:nvPr userDrawn="1"/>
        </p:nvPicPr>
        <p:blipFill>
          <a:blip r:embed="rId5" cstate="print"/>
          <a:stretch>
            <a:fillRect/>
          </a:stretch>
        </p:blipFill>
        <p:spPr>
          <a:xfrm flipH="1">
            <a:off x="323528" y="1221621"/>
            <a:ext cx="922384" cy="843383"/>
          </a:xfrm>
          <a:prstGeom prst="rect">
            <a:avLst/>
          </a:prstGeom>
        </p:spPr>
      </p:pic>
    </p:spTree>
    <p:extLst>
      <p:ext uri="{BB962C8B-B14F-4D97-AF65-F5344CB8AC3E}">
        <p14:creationId xmlns:p14="http://schemas.microsoft.com/office/powerpoint/2010/main" val="35107145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rgbClr val="5A7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rgbClr val="D9A210"/>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572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Small 1 Large">
    <p:spTree>
      <p:nvGrpSpPr>
        <p:cNvPr id="1" name=""/>
        <p:cNvGrpSpPr/>
        <p:nvPr/>
      </p:nvGrpSpPr>
      <p:grpSpPr>
        <a:xfrm>
          <a:off x="0" y="0"/>
          <a:ext cx="0" cy="0"/>
          <a:chOff x="0" y="0"/>
          <a:chExt cx="0" cy="0"/>
        </a:xfrm>
      </p:grpSpPr>
      <p:sp>
        <p:nvSpPr>
          <p:cNvPr id="17" name="Text Placeholder 13"/>
          <p:cNvSpPr>
            <a:spLocks noGrp="1"/>
          </p:cNvSpPr>
          <p:nvPr>
            <p:ph type="body" sz="quarter" idx="12" hasCustomPrompt="1"/>
          </p:nvPr>
        </p:nvSpPr>
        <p:spPr>
          <a:xfrm>
            <a:off x="261455" y="3323354"/>
            <a:ext cx="8615844" cy="320040"/>
          </a:xfrm>
          <a:solidFill>
            <a:srgbClr val="D9A2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6" name="Text Placeholder 13"/>
          <p:cNvSpPr>
            <a:spLocks noGrp="1"/>
          </p:cNvSpPr>
          <p:nvPr>
            <p:ph type="body" sz="quarter" idx="11" hasCustomPrompt="1"/>
          </p:nvPr>
        </p:nvSpPr>
        <p:spPr>
          <a:xfrm>
            <a:off x="4612662" y="1210647"/>
            <a:ext cx="4267532" cy="320040"/>
          </a:xfr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solidFill>
                  <a:schemeClr val="lt1"/>
                </a:solidFill>
              </a:defRPr>
            </a:lvl1pPr>
          </a:lstStyle>
          <a:p>
            <a:pPr marL="0" lvl="0" defTabSz="914400" eaLnBrk="1" latinLnBrk="0" hangingPunct="1"/>
            <a:r>
              <a:rPr lang="en-US" dirty="0" smtClean="0"/>
              <a:t>Click to replace text (Arial, 14pt)</a:t>
            </a:r>
          </a:p>
        </p:txBody>
      </p:sp>
      <p:sp>
        <p:nvSpPr>
          <p:cNvPr id="15" name="Text Placeholder 13"/>
          <p:cNvSpPr>
            <a:spLocks noGrp="1"/>
          </p:cNvSpPr>
          <p:nvPr>
            <p:ph type="body" sz="quarter" idx="10" hasCustomPrompt="1"/>
          </p:nvPr>
        </p:nvSpPr>
        <p:spPr>
          <a:xfrm>
            <a:off x="257727" y="1210647"/>
            <a:ext cx="4267532" cy="320040"/>
          </a:xfrm>
          <a:solidFill>
            <a:srgbClr val="5A7D5C"/>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8328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ctivity slide - Group activit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6686" cy="877887"/>
          </a:xfrm>
        </p:spPr>
        <p:txBody>
          <a:bodyPr/>
          <a:lstStyle>
            <a:lvl1pPr>
              <a:defRPr baseline="0"/>
            </a:lvl1pPr>
          </a:lstStyle>
          <a:p>
            <a:r>
              <a:rPr lang="en-US" dirty="0" smtClean="0"/>
              <a:t>Activity slide – Group activity (Georgia, 24pt)</a:t>
            </a:r>
            <a:endParaRPr lang="en-US" dirty="0"/>
          </a:p>
        </p:txBody>
      </p:sp>
      <p:pic>
        <p:nvPicPr>
          <p:cNvPr id="3" name="Picture 2"/>
          <p:cNvPicPr>
            <a:picLocks noChangeAspect="1"/>
          </p:cNvPicPr>
          <p:nvPr/>
        </p:nvPicPr>
        <p:blipFill rotWithShape="1">
          <a:blip r:embed="rId2"/>
          <a:srcRect l="10611" t="14400" r="8358" b="4767"/>
          <a:stretch/>
        </p:blipFill>
        <p:spPr>
          <a:xfrm>
            <a:off x="8174830" y="420243"/>
            <a:ext cx="702469" cy="548575"/>
          </a:xfrm>
          <a:prstGeom prst="rect">
            <a:avLst/>
          </a:prstGeom>
        </p:spPr>
      </p:pic>
      <p:sp>
        <p:nvSpPr>
          <p:cNvPr id="6"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1" hasCustomPrompt="1"/>
          </p:nvPr>
        </p:nvSpPr>
        <p:spPr>
          <a:xfrm>
            <a:off x="4872227" y="1419476"/>
            <a:ext cx="4005072" cy="3786187"/>
          </a:xfrm>
        </p:spPr>
        <p:txBody>
          <a:bodyPr/>
          <a:lstStyle>
            <a:lvl1pPr>
              <a:defRPr/>
            </a:lvl1pPr>
          </a:lstStyle>
          <a:p>
            <a:r>
              <a:rPr lang="en-US" dirty="0" smtClean="0"/>
              <a:t>Put a picture, text box, or insight box here.</a:t>
            </a:r>
            <a:endParaRPr lang="en-US" dirty="0"/>
          </a:p>
        </p:txBody>
      </p:sp>
      <p:cxnSp>
        <p:nvCxnSpPr>
          <p:cNvPr id="7" name="Straight Connector 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a:srcRect l="10611" t="14400" r="8358" b="4767"/>
          <a:stretch/>
        </p:blipFill>
        <p:spPr>
          <a:xfrm>
            <a:off x="8174830" y="420243"/>
            <a:ext cx="702469" cy="548575"/>
          </a:xfrm>
          <a:prstGeom prst="rect">
            <a:avLst/>
          </a:prstGeom>
        </p:spPr>
      </p:pic>
    </p:spTree>
    <p:extLst>
      <p:ext uri="{BB962C8B-B14F-4D97-AF65-F5344CB8AC3E}">
        <p14:creationId xmlns:p14="http://schemas.microsoft.com/office/powerpoint/2010/main" val="160543271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ctivity Slide - Whitebo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7175" y="255588"/>
            <a:ext cx="7763256" cy="877887"/>
          </a:xfrm>
        </p:spPr>
        <p:txBody>
          <a:bodyPr/>
          <a:lstStyle>
            <a:lvl1pPr>
              <a:defRPr baseline="0"/>
            </a:lvl1pPr>
          </a:lstStyle>
          <a:p>
            <a:r>
              <a:rPr lang="en-US" dirty="0" smtClean="0"/>
              <a:t>Activity slide – Whiteboard (Georgia, 24pt)</a:t>
            </a:r>
            <a:endParaRPr lang="en-US" dirty="0"/>
          </a:p>
        </p:txBody>
      </p:sp>
      <p:sp>
        <p:nvSpPr>
          <p:cNvPr id="8" name="Picture Placeholder 7"/>
          <p:cNvSpPr>
            <a:spLocks noGrp="1"/>
          </p:cNvSpPr>
          <p:nvPr>
            <p:ph type="pic" sz="quarter" idx="11" hasCustomPrompt="1"/>
          </p:nvPr>
        </p:nvSpPr>
        <p:spPr>
          <a:xfrm>
            <a:off x="4872227" y="1419476"/>
            <a:ext cx="4005072" cy="3786187"/>
          </a:xfrm>
        </p:spPr>
        <p:txBody>
          <a:bodyPr/>
          <a:lstStyle/>
          <a:p>
            <a:r>
              <a:rPr lang="en-US" dirty="0" smtClean="0"/>
              <a:t>Put a picture, text box, or insight box here.</a:t>
            </a:r>
            <a:endParaRPr lang="en-US" dirty="0"/>
          </a:p>
        </p:txBody>
      </p:sp>
      <p:pic>
        <p:nvPicPr>
          <p:cNvPr id="7" name="Picture 6"/>
          <p:cNvPicPr>
            <a:picLocks noChangeAspect="1"/>
          </p:cNvPicPr>
          <p:nvPr/>
        </p:nvPicPr>
        <p:blipFill rotWithShape="1">
          <a:blip r:embed="rId2"/>
          <a:srcRect l="8531" r="19901" b="39093"/>
          <a:stretch/>
        </p:blipFill>
        <p:spPr>
          <a:xfrm>
            <a:off x="8102202" y="360947"/>
            <a:ext cx="796512" cy="713008"/>
          </a:xfrm>
          <a:prstGeom prst="rect">
            <a:avLst/>
          </a:prstGeom>
        </p:spPr>
      </p:pic>
      <p:cxnSp>
        <p:nvCxnSpPr>
          <p:cNvPr id="9" name="Straight Connector 8"/>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65703"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0"/>
          </p:nvPr>
        </p:nvSpPr>
        <p:spPr>
          <a:xfrm>
            <a:off x="257174" y="1419476"/>
            <a:ext cx="4002004" cy="378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0" name="Picture 9"/>
          <p:cNvPicPr>
            <a:picLocks noChangeAspect="1"/>
          </p:cNvPicPr>
          <p:nvPr userDrawn="1"/>
        </p:nvPicPr>
        <p:blipFill rotWithShape="1">
          <a:blip r:embed="rId2"/>
          <a:srcRect l="8531" r="19901" b="39093"/>
          <a:stretch/>
        </p:blipFill>
        <p:spPr>
          <a:xfrm>
            <a:off x="8102202" y="360947"/>
            <a:ext cx="796512" cy="713008"/>
          </a:xfrm>
          <a:prstGeom prst="rect">
            <a:avLst/>
          </a:prstGeom>
        </p:spPr>
      </p:pic>
    </p:spTree>
    <p:extLst>
      <p:ext uri="{BB962C8B-B14F-4D97-AF65-F5344CB8AC3E}">
        <p14:creationId xmlns:p14="http://schemas.microsoft.com/office/powerpoint/2010/main" val="11529529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ool Activity - First use">
    <p:spTree>
      <p:nvGrpSpPr>
        <p:cNvPr id="1" name=""/>
        <p:cNvGrpSpPr/>
        <p:nvPr/>
      </p:nvGrpSpPr>
      <p:grpSpPr>
        <a:xfrm>
          <a:off x="0" y="0"/>
          <a:ext cx="0" cy="0"/>
          <a:chOff x="0" y="0"/>
          <a:chExt cx="0" cy="0"/>
        </a:xfrm>
      </p:grpSpPr>
      <p:sp>
        <p:nvSpPr>
          <p:cNvPr id="15" name="Pentagon 14"/>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 (First Use) </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7" name="Rounded Rectangular Callout 6"/>
          <p:cNvSpPr/>
          <p:nvPr/>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4"/>
            <a:ext cx="3917950" cy="3879056"/>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20" name="Picture 19"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sp>
        <p:nvSpPr>
          <p:cNvPr id="21" name="Rounded Rectangular Callout 20"/>
          <p:cNvSpPr/>
          <p:nvPr userDrawn="1"/>
        </p:nvSpPr>
        <p:spPr>
          <a:xfrm>
            <a:off x="793670" y="5324398"/>
            <a:ext cx="2700300" cy="989003"/>
          </a:xfrm>
          <a:prstGeom prst="wedgeRoundRectCallout">
            <a:avLst>
              <a:gd name="adj1" fmla="val 70556"/>
              <a:gd name="adj2" fmla="val 23025"/>
              <a:gd name="adj3"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400" dirty="0" smtClean="0">
                <a:solidFill>
                  <a:srgbClr val="333333">
                    <a:lumMod val="75000"/>
                  </a:srgbClr>
                </a:solidFill>
              </a:rPr>
              <a:t>Look for this icon at the bottom right of slides where recording data into the tool is required.</a:t>
            </a:r>
            <a:endParaRPr lang="en-US" sz="1400" dirty="0">
              <a:solidFill>
                <a:srgbClr val="333333">
                  <a:lumMod val="75000"/>
                </a:srgbClr>
              </a:solidFill>
            </a:endParaRPr>
          </a:p>
        </p:txBody>
      </p:sp>
      <p:cxnSp>
        <p:nvCxnSpPr>
          <p:cNvPr id="22" name="Straight Connector 21"/>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29185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ool Activity">
    <p:spTree>
      <p:nvGrpSpPr>
        <p:cNvPr id="1" name=""/>
        <p:cNvGrpSpPr/>
        <p:nvPr/>
      </p:nvGrpSpPr>
      <p:grpSpPr>
        <a:xfrm>
          <a:off x="0" y="0"/>
          <a:ext cx="0" cy="0"/>
          <a:chOff x="0" y="0"/>
          <a:chExt cx="0" cy="0"/>
        </a:xfrm>
      </p:grpSpPr>
      <p:sp>
        <p:nvSpPr>
          <p:cNvPr id="13" name="Pentagon 12"/>
          <p:cNvSpPr/>
          <p:nvPr userDrawn="1">
            <p:custDataLst>
              <p:tags r:id="rId1"/>
            </p:custDataLst>
          </p:nvPr>
        </p:nvSpPr>
        <p:spPr>
          <a:xfrm>
            <a:off x="4734057" y="5528703"/>
            <a:ext cx="4143243" cy="719933"/>
          </a:xfrm>
          <a:prstGeom prst="homePlate">
            <a:avLst/>
          </a:prstGeom>
          <a:noFill/>
          <a:ln>
            <a:solidFill>
              <a:srgbClr val="D17D0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sp>
        <p:nvSpPr>
          <p:cNvPr id="2" name="Title 1"/>
          <p:cNvSpPr>
            <a:spLocks noGrp="1"/>
          </p:cNvSpPr>
          <p:nvPr>
            <p:ph type="title" hasCustomPrompt="1"/>
          </p:nvPr>
        </p:nvSpPr>
        <p:spPr/>
        <p:txBody>
          <a:bodyPr/>
          <a:lstStyle>
            <a:lvl1pPr>
              <a:defRPr/>
            </a:lvl1pPr>
          </a:lstStyle>
          <a:p>
            <a:r>
              <a:rPr lang="en-US" dirty="0" smtClean="0"/>
              <a:t>Activity Slide - Tool</a:t>
            </a:r>
            <a:endParaRPr lang="en-US" dirty="0"/>
          </a:p>
        </p:txBody>
      </p:sp>
      <p:sp>
        <p:nvSpPr>
          <p:cNvPr id="3" name="Pentagon 2"/>
          <p:cNvSpPr/>
          <p:nvPr>
            <p:custDataLst>
              <p:tags r:id="rId2"/>
            </p:custDataLst>
          </p:nvPr>
        </p:nvSpPr>
        <p:spPr>
          <a:xfrm>
            <a:off x="4734057" y="5528703"/>
            <a:ext cx="4143243" cy="719933"/>
          </a:xfrm>
          <a:prstGeom prst="homePlat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2575" fontAlgn="base">
              <a:spcBef>
                <a:spcPct val="0"/>
              </a:spcBef>
              <a:spcAft>
                <a:spcPct val="0"/>
              </a:spcAft>
            </a:pPr>
            <a:endParaRPr lang="en-CA" sz="1400" b="1" dirty="0">
              <a:solidFill>
                <a:srgbClr val="FFFFFF"/>
              </a:solidFill>
            </a:endParaRPr>
          </a:p>
        </p:txBody>
      </p:sp>
      <p:grpSp>
        <p:nvGrpSpPr>
          <p:cNvPr id="4" name="Group 25"/>
          <p:cNvGrpSpPr/>
          <p:nvPr>
            <p:custDataLst>
              <p:tags r:id="rId3"/>
            </p:custDataLst>
          </p:nvPr>
        </p:nvGrpSpPr>
        <p:grpSpPr>
          <a:xfrm>
            <a:off x="4126861" y="5463937"/>
            <a:ext cx="875098" cy="849464"/>
            <a:chOff x="3375893" y="3714688"/>
            <a:chExt cx="815991" cy="792088"/>
          </a:xfrm>
          <a:solidFill>
            <a:schemeClr val="bg1">
              <a:lumMod val="85000"/>
            </a:schemeClr>
          </a:solidFill>
        </p:grpSpPr>
        <p:sp>
          <p:nvSpPr>
            <p:cNvPr id="5" name="Rounded Rectangle 4"/>
            <p:cNvSpPr/>
            <p:nvPr>
              <p:custDataLst>
                <p:tags r:id="rId5"/>
              </p:custDataLst>
            </p:nvPr>
          </p:nvSpPr>
          <p:spPr>
            <a:xfrm>
              <a:off x="3375893" y="3714688"/>
              <a:ext cx="815991" cy="792088"/>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6" name="Picture 5" descr="tool.wmf"/>
            <p:cNvPicPr>
              <a:picLocks noChangeAspect="1"/>
            </p:cNvPicPr>
            <p:nvPr>
              <p:custDataLst>
                <p:tags r:id="rId6"/>
              </p:custDataLst>
            </p:nvPr>
          </p:nvPicPr>
          <p:blipFill>
            <a:blip r:embed="rId8" cstate="print"/>
            <a:stretch>
              <a:fillRect/>
            </a:stretch>
          </p:blipFill>
          <p:spPr>
            <a:xfrm>
              <a:off x="3463829" y="3795631"/>
              <a:ext cx="633902" cy="614790"/>
            </a:xfrm>
            <a:prstGeom prst="rect">
              <a:avLst/>
            </a:prstGeom>
            <a:grpFill/>
          </p:spPr>
        </p:pic>
      </p:grpSp>
      <p:sp>
        <p:nvSpPr>
          <p:cNvPr id="12" name="Text Placeholder 11"/>
          <p:cNvSpPr>
            <a:spLocks noGrp="1"/>
          </p:cNvSpPr>
          <p:nvPr>
            <p:ph type="body" sz="quarter" idx="10" hasCustomPrompt="1"/>
          </p:nvPr>
        </p:nvSpPr>
        <p:spPr>
          <a:xfrm>
            <a:off x="5096265" y="5605766"/>
            <a:ext cx="3284538" cy="549275"/>
          </a:xfrm>
        </p:spPr>
        <p:txBody>
          <a:bodyPr/>
          <a:lstStyle>
            <a:lvl1pPr marL="0" marR="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sz="1200">
                <a:solidFill>
                  <a:schemeClr val="bg1"/>
                </a:solidFill>
              </a:defRPr>
            </a:lvl1pPr>
          </a:lstStyle>
          <a:p>
            <a:pPr marL="0" marR="0" lvl="0" indent="0" algn="l" defTabSz="914400" rtl="0" eaLnBrk="0" fontAlgn="base" latinLnBrk="0" hangingPunct="0">
              <a:lnSpc>
                <a:spcPct val="100000"/>
              </a:lnSpc>
              <a:spcBef>
                <a:spcPct val="20000"/>
              </a:spcBef>
              <a:spcAft>
                <a:spcPct val="0"/>
              </a:spcAft>
              <a:buClr>
                <a:schemeClr val="tx1"/>
              </a:buClr>
              <a:buSzPct val="120000"/>
              <a:buFont typeface="Arial" pitchFamily="34" charset="0"/>
              <a:buNone/>
              <a:tabLst/>
              <a:defRPr/>
            </a:pPr>
            <a:r>
              <a:rPr lang="en-CA" sz="1400" dirty="0" smtClean="0">
                <a:solidFill>
                  <a:srgbClr val="FFFFFF"/>
                </a:solidFill>
              </a:rPr>
              <a:t>Record in Info-Tech’s [</a:t>
            </a:r>
            <a:r>
              <a:rPr lang="en-CA" sz="1400" i="1" dirty="0" smtClean="0">
                <a:solidFill>
                  <a:srgbClr val="FFFFFF"/>
                </a:solidFill>
              </a:rPr>
              <a:t>Tool Name] – [Worksheet Name]</a:t>
            </a:r>
            <a:endParaRPr lang="en-CA" sz="1400" b="1" dirty="0" smtClean="0">
              <a:solidFill>
                <a:srgbClr val="FFFFFF"/>
              </a:solidFill>
            </a:endParaRPr>
          </a:p>
        </p:txBody>
      </p:sp>
      <p:sp>
        <p:nvSpPr>
          <p:cNvPr id="14" name="Picture Placeholder 13"/>
          <p:cNvSpPr>
            <a:spLocks noGrp="1"/>
          </p:cNvSpPr>
          <p:nvPr>
            <p:ph type="pic" sz="quarter" idx="11" hasCustomPrompt="1"/>
          </p:nvPr>
        </p:nvSpPr>
        <p:spPr>
          <a:xfrm>
            <a:off x="4779559" y="1386363"/>
            <a:ext cx="3917950" cy="3879454"/>
          </a:xfrm>
        </p:spPr>
        <p:txBody>
          <a:bodyPr/>
          <a:lstStyle>
            <a:lvl1pPr>
              <a:defRPr/>
            </a:lvl1pPr>
          </a:lstStyle>
          <a:p>
            <a:r>
              <a:rPr lang="en-US" dirty="0" smtClean="0"/>
              <a:t>Tool Screenshot</a:t>
            </a:r>
            <a:endParaRPr lang="en-US" dirty="0"/>
          </a:p>
        </p:txBody>
      </p:sp>
      <p:sp>
        <p:nvSpPr>
          <p:cNvPr id="16" name="Text Placeholder 15"/>
          <p:cNvSpPr>
            <a:spLocks noGrp="1"/>
          </p:cNvSpPr>
          <p:nvPr>
            <p:ph type="body" sz="quarter" idx="12"/>
          </p:nvPr>
        </p:nvSpPr>
        <p:spPr>
          <a:xfrm>
            <a:off x="415286" y="1385967"/>
            <a:ext cx="3711575" cy="3879850"/>
          </a:xfrm>
        </p:spPr>
        <p:txBody>
          <a:bodyPr/>
          <a:lstStyle>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8" name="Straight Connector 17"/>
          <p:cNvCxnSpPr/>
          <p:nvPr/>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9" name="Picture 18" descr="tool.wmf"/>
          <p:cNvPicPr>
            <a:picLocks noChangeAspect="1"/>
          </p:cNvPicPr>
          <p:nvPr>
            <p:custDataLst>
              <p:tags r:id="rId4"/>
            </p:custDataLst>
          </p:nvPr>
        </p:nvPicPr>
        <p:blipFill>
          <a:blip r:embed="rId8" cstate="print"/>
          <a:stretch>
            <a:fillRect/>
          </a:stretch>
        </p:blipFill>
        <p:spPr>
          <a:xfrm>
            <a:off x="4221165" y="5550742"/>
            <a:ext cx="679819" cy="659323"/>
          </a:xfrm>
          <a:prstGeom prst="rect">
            <a:avLst/>
          </a:prstGeom>
        </p:spPr>
      </p:pic>
      <p:cxnSp>
        <p:nvCxnSpPr>
          <p:cNvPr id="20" name="Straight Connector 19"/>
          <p:cNvCxnSpPr/>
          <p:nvPr userDrawn="1"/>
        </p:nvCxnSpPr>
        <p:spPr>
          <a:xfrm>
            <a:off x="4472940" y="1489472"/>
            <a:ext cx="0" cy="36728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8917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4056325379"/>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5" name="Pentagon 1"/>
          <p:cNvSpPr/>
          <p:nvPr userDrawn="1"/>
        </p:nvSpPr>
        <p:spPr>
          <a:xfrm>
            <a:off x="0" y="478001"/>
            <a:ext cx="742276" cy="429389"/>
          </a:xfrm>
          <a:prstGeom prst="homePlate">
            <a:avLst>
              <a:gd name="adj" fmla="val 37631"/>
            </a:avLst>
          </a:prstGeom>
          <a:solidFill>
            <a:srgbClr val="85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3672988258"/>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Header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3907421745"/>
      </p:ext>
    </p:extLst>
  </p:cSld>
  <p:clrMapOvr>
    <a:masterClrMapping/>
  </p:clrMapOvr>
  <p:timing>
    <p:tnLst>
      <p:par>
        <p:cTn id="1" dur="indefinite" restart="never" nodeType="tmRoot"/>
      </p:par>
    </p:tnLst>
  </p:timing>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3355887388"/>
      </p:ext>
    </p:extLst>
  </p:cSld>
  <p:clrMapOvr>
    <a:masterClrMapping/>
  </p:clrMapOvr>
  <p:timing>
    <p:tnLst>
      <p:par>
        <p:cTn id="1" dur="indefinite" restart="never" nodeType="tmRoot"/>
      </p:par>
    </p:tnLst>
  </p:timing>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Pentagon 1"/>
          <p:cNvSpPr/>
          <p:nvPr userDrawn="1"/>
        </p:nvSpPr>
        <p:spPr>
          <a:xfrm>
            <a:off x="0" y="478001"/>
            <a:ext cx="742276" cy="429389"/>
          </a:xfrm>
          <a:prstGeom prst="homePlate">
            <a:avLst>
              <a:gd name="adj" fmla="val 37631"/>
            </a:avLst>
          </a:prstGeom>
          <a:solidFill>
            <a:srgbClr val="85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1673647680"/>
      </p:ext>
    </p:extLst>
  </p:cSld>
  <p:clrMapOvr>
    <a:masterClrMapping/>
  </p:clrMapOvr>
  <p:timing>
    <p:tnLst>
      <p:par>
        <p:cTn id="1" dur="indefinite" restart="never" nodeType="tmRoot"/>
      </p:par>
    </p:tnLst>
  </p:timing>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Header">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1402971864"/>
      </p:ext>
    </p:extLst>
  </p:cSld>
  <p:clrMapOvr>
    <a:masterClrMapping/>
  </p:clrMapOvr>
  <p:timing>
    <p:tnLst>
      <p:par>
        <p:cTn id="1" dur="indefinite" restart="never" nodeType="tmRoot"/>
      </p:par>
    </p:tnLst>
  </p:timing>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53414615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 name="Pentagon 1"/>
          <p:cNvSpPr/>
          <p:nvPr userDrawn="1"/>
        </p:nvSpPr>
        <p:spPr>
          <a:xfrm>
            <a:off x="0" y="478001"/>
            <a:ext cx="742276" cy="429389"/>
          </a:xfrm>
          <a:prstGeom prst="homePlate">
            <a:avLst>
              <a:gd name="adj" fmla="val 37631"/>
            </a:avLst>
          </a:prstGeom>
          <a:solidFill>
            <a:srgbClr val="85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201100334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Right Blank">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Text Placeholder 41"/>
          <p:cNvSpPr>
            <a:spLocks noGrp="1"/>
          </p:cNvSpPr>
          <p:nvPr>
            <p:ph type="body" sz="quarter" idx="22" hasCustomPrompt="1"/>
          </p:nvPr>
        </p:nvSpPr>
        <p:spPr>
          <a:xfrm>
            <a:off x="249303" y="5269227"/>
            <a:ext cx="4713221" cy="825760"/>
          </a:xfrm>
        </p:spPr>
        <p:txBody>
          <a:bodyPr/>
          <a:lstStyle>
            <a:lvl1pPr marL="0" indent="0">
              <a:lnSpc>
                <a:spcPts val="1350"/>
              </a:lnSpc>
              <a:spcBef>
                <a:spcPts val="500"/>
              </a:spcBef>
              <a:buClr>
                <a:schemeClr val="bg1"/>
              </a:buClr>
              <a:buSzPct val="25000"/>
              <a:buFont typeface="Arial" pitchFamily="34" charset="0"/>
              <a:buChar char="•"/>
              <a:defRPr sz="14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2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14pt)</a:t>
            </a:r>
          </a:p>
          <a:p>
            <a:pPr lvl="1"/>
            <a:r>
              <a:rPr lang="en-US" dirty="0" smtClean="0"/>
              <a:t>IT Role, IT Industry (Arial, 12pt)</a:t>
            </a:r>
          </a:p>
        </p:txBody>
      </p:sp>
      <p:sp>
        <p:nvSpPr>
          <p:cNvPr id="25" name="Text Placeholder 41"/>
          <p:cNvSpPr>
            <a:spLocks noGrp="1"/>
          </p:cNvSpPr>
          <p:nvPr>
            <p:ph type="body" sz="quarter" idx="16" hasCustomPrompt="1"/>
          </p:nvPr>
        </p:nvSpPr>
        <p:spPr>
          <a:xfrm>
            <a:off x="249303" y="1263211"/>
            <a:ext cx="4713222" cy="3830157"/>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defTabSz="895350">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extLst>
      <p:ext uri="{BB962C8B-B14F-4D97-AF65-F5344CB8AC3E}">
        <p14:creationId xmlns:p14="http://schemas.microsoft.com/office/powerpoint/2010/main" val="29291102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05638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6" name="Pentagon 1"/>
          <p:cNvSpPr/>
          <p:nvPr userDrawn="1"/>
        </p:nvSpPr>
        <p:spPr>
          <a:xfrm>
            <a:off x="0" y="478001"/>
            <a:ext cx="742276" cy="429389"/>
          </a:xfrm>
          <a:prstGeom prst="homePlate">
            <a:avLst>
              <a:gd name="adj" fmla="val 37631"/>
            </a:avLst>
          </a:prstGeom>
          <a:solidFill>
            <a:srgbClr val="85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1.1</a:t>
            </a:r>
            <a:endParaRPr lang="en-US" dirty="0">
              <a:solidFill>
                <a:srgbClr val="FFFFFF"/>
              </a:solidFill>
            </a:endParaRPr>
          </a:p>
        </p:txBody>
      </p:sp>
    </p:spTree>
    <p:extLst>
      <p:ext uri="{BB962C8B-B14F-4D97-AF65-F5344CB8AC3E}">
        <p14:creationId xmlns:p14="http://schemas.microsoft.com/office/powerpoint/2010/main" val="31949158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742276" y="260648"/>
            <a:ext cx="8135024"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940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Executive summary (Georgia, 24pt)</a:t>
            </a:r>
            <a:endParaRPr lang="en-US" dirty="0"/>
          </a:p>
        </p:txBody>
      </p:sp>
      <p:sp>
        <p:nvSpPr>
          <p:cNvPr id="9" name="Rectangle 8"/>
          <p:cNvSpPr/>
          <p:nvPr userDrawn="1"/>
        </p:nvSpPr>
        <p:spPr>
          <a:xfrm>
            <a:off x="255868" y="4361202"/>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674020"/>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27" name="Straight Connector 26"/>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403421"/>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687213"/>
      </p:ext>
    </p:extLst>
  </p:cSld>
  <p:clrMapOvr>
    <a:masterClrMapping/>
  </p:clrMapOvr>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251520" y="1132006"/>
            <a:ext cx="365168" cy="36469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21" name="Rectangle 20"/>
          <p:cNvSpPr/>
          <p:nvPr userDrawn="1"/>
        </p:nvSpPr>
        <p:spPr>
          <a:xfrm>
            <a:off x="616688" y="1132006"/>
            <a:ext cx="8260611" cy="36469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22" name="Group 21"/>
          <p:cNvGrpSpPr/>
          <p:nvPr userDrawn="1"/>
        </p:nvGrpSpPr>
        <p:grpSpPr>
          <a:xfrm>
            <a:off x="272071" y="1144504"/>
            <a:ext cx="344617" cy="339694"/>
            <a:chOff x="6983446" y="224644"/>
            <a:chExt cx="734136" cy="731520"/>
          </a:xfrm>
          <a:solidFill>
            <a:schemeClr val="accent1"/>
          </a:solidFill>
        </p:grpSpPr>
        <p:sp>
          <p:nvSpPr>
            <p:cNvPr id="23" name="Rectangle 22"/>
            <p:cNvSpPr/>
            <p:nvPr/>
          </p:nvSpPr>
          <p:spPr>
            <a:xfrm>
              <a:off x="6986062" y="224644"/>
              <a:ext cx="731520" cy="731520"/>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chemeClr val="accent1"/>
              </a:solidFill>
            </a:ln>
            <a:effectLst/>
          </p:spPr>
        </p:pic>
      </p:grpSp>
    </p:spTree>
    <p:extLst>
      <p:ext uri="{BB962C8B-B14F-4D97-AF65-F5344CB8AC3E}">
        <p14:creationId xmlns:p14="http://schemas.microsoft.com/office/powerpoint/2010/main" val="185773373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8" name="Straight Connector 1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487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Header / Subhead / Bodycopy">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232756"/>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1892896"/>
            <a:ext cx="8627997" cy="431378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18" name="Straight Connector 17"/>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bwMode="auto">
          <a:xfrm>
            <a:off x="742276" y="260648"/>
            <a:ext cx="8135024"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CA" dirty="0">
              <a:solidFill>
                <a:srgbClr val="333333"/>
              </a:solidFill>
            </a:endParaRPr>
          </a:p>
        </p:txBody>
      </p:sp>
      <p:sp>
        <p:nvSpPr>
          <p:cNvPr id="8" name="Pentagon 1"/>
          <p:cNvSpPr/>
          <p:nvPr userDrawn="1"/>
        </p:nvSpPr>
        <p:spPr>
          <a:xfrm>
            <a:off x="0" y="478001"/>
            <a:ext cx="742276" cy="429389"/>
          </a:xfrm>
          <a:prstGeom prst="homePlate">
            <a:avLst>
              <a:gd name="adj" fmla="val 37631"/>
            </a:avLst>
          </a:prstGeom>
          <a:solidFill>
            <a:srgbClr val="8585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09181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lvl1pPr>
          </a:lstStyle>
          <a:p>
            <a:r>
              <a:rPr lang="en-US" dirty="0" smtClean="0"/>
              <a:t>Three sections (Georgia, 24pt)</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06908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9" name="Rectangle 8"/>
          <p:cNvSpPr/>
          <p:nvPr userDrawn="1"/>
        </p:nvSpPr>
        <p:spPr>
          <a:xfrm>
            <a:off x="251520" y="1132006"/>
            <a:ext cx="365168" cy="364691"/>
          </a:xfrm>
          <a:prstGeom prst="rect">
            <a:avLst/>
          </a:prstGeom>
          <a:solidFill>
            <a:srgbClr val="243F54"/>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sp>
        <p:nvSpPr>
          <p:cNvPr id="10" name="Rectangle 9"/>
          <p:cNvSpPr/>
          <p:nvPr userDrawn="1"/>
        </p:nvSpPr>
        <p:spPr>
          <a:xfrm>
            <a:off x="616688" y="1132006"/>
            <a:ext cx="8260611" cy="3646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72071" y="1144504"/>
            <a:ext cx="344617" cy="339694"/>
            <a:chOff x="6983446" y="224644"/>
            <a:chExt cx="734136" cy="731520"/>
          </a:xfrm>
          <a:solidFill>
            <a:srgbClr val="243F54"/>
          </a:solidFill>
        </p:grpSpPr>
        <p:sp>
          <p:nvSpPr>
            <p:cNvPr id="13" name="Rectangle 12"/>
            <p:cNvSpPr/>
            <p:nvPr/>
          </p:nvSpPr>
          <p:spPr>
            <a:xfrm>
              <a:off x="6986062" y="224644"/>
              <a:ext cx="731520" cy="731520"/>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0321281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6" r:id="rId3"/>
    <p:sldLayoutId id="2147483721" r:id="rId4"/>
    <p:sldLayoutId id="2147483710" r:id="rId5"/>
    <p:sldLayoutId id="2147483711" r:id="rId6"/>
    <p:sldLayoutId id="2147483720" r:id="rId7"/>
    <p:sldLayoutId id="2147483728" r:id="rId8"/>
    <p:sldLayoutId id="2147483764" r:id="rId9"/>
    <p:sldLayoutId id="2147483762" r:id="rId10"/>
    <p:sldLayoutId id="2147483761" r:id="rId11"/>
    <p:sldLayoutId id="2147483763" r:id="rId12"/>
    <p:sldLayoutId id="2147483765" r:id="rId13"/>
    <p:sldLayoutId id="214748376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06786819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 id="2147483788" r:id="rId21"/>
    <p:sldLayoutId id="2147483789" r:id="rId22"/>
    <p:sldLayoutId id="2147483790" r:id="rId23"/>
    <p:sldLayoutId id="2147483791" r:id="rId24"/>
    <p:sldLayoutId id="2147483792" r:id="rId25"/>
    <p:sldLayoutId id="2147483793" r:id="rId26"/>
    <p:sldLayoutId id="2147483794" r:id="rId27"/>
    <p:sldLayoutId id="2147483795" r:id="rId28"/>
    <p:sldLayoutId id="2147483796" r:id="rId2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infotech.com/research/ss/stop-just-managing-capacity-by-moving-to-a-capacity-as-a-service-strategy" TargetMode="External"/><Relationship Id="rId13" Type="http://schemas.openxmlformats.org/officeDocument/2006/relationships/image" Target="../media/image29.png"/><Relationship Id="rId3" Type="http://schemas.openxmlformats.org/officeDocument/2006/relationships/hyperlink" Target="http://www.infotech.com/research/ss/establish-a-right-sized-incident-management-process" TargetMode="External"/><Relationship Id="rId7" Type="http://schemas.openxmlformats.org/officeDocument/2006/relationships/hyperlink" Target="http://www.infotech.com/research/ss/establish-a-rigorous-problem-management-process" TargetMode="External"/><Relationship Id="rId12"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hyperlink" Target="http://www.infotech.com/research/ss/optimize-the-change-management-process" TargetMode="External"/><Relationship Id="rId10" Type="http://schemas.openxmlformats.org/officeDocument/2006/relationships/image" Target="../media/image26.png"/><Relationship Id="rId4" Type="http://schemas.openxmlformats.org/officeDocument/2006/relationships/hyperlink" Target="http://www.infotech.com/research/ss/standardize-the-service-desk" TargetMode="External"/><Relationship Id="rId9" Type="http://schemas.openxmlformats.org/officeDocument/2006/relationships/hyperlink" Target="../../../../../../ResearchProductMan/ProductStandards/Blueprints/Forms/AllItems.aspx?RootFolder=/ResearchProductMan/ProductStandards/Blueprints/ITRG&amp;FolderCTID=0x0120005C9D4417A732E041A04FFA8F7CDB2349&amp;View=%7bA40A7BB2-8624-412F-9F81-2C9CC363860A%7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xml"/><Relationship Id="rId4" Type="http://schemas.openxmlformats.org/officeDocument/2006/relationships/hyperlink" Target="mailto:WorkshopBooking@InfoTec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infotech.com/benchmarking/cio-business-vision" TargetMode="Externa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 Id="rId6" Type="http://schemas.openxmlformats.org/officeDocument/2006/relationships/hyperlink" Target="http://www.computerweekly.com/news/2240179651/Human-error-most-likely-cause-of-datacentre-downtime-finds-study" TargetMode="External"/><Relationship Id="rId5" Type="http://schemas.openxmlformats.org/officeDocument/2006/relationships/hyperlink" Target="https://www.google.ca/url?sa=t&amp;rct=j&amp;q=&amp;esrc=s&amp;source=web&amp;cd=1&amp;cad=rja&amp;uact=8&amp;ved=0CCgQFjAAahUKEwjH46q1w4PHAhWLJx4KHX_hBmQ&amp;url=http://www.wired.com/2013/03/taking-a-service-oriented-approach-to-it-operations/&amp;ei=kXK6VYfXFovPeP_Cm6AG&amp;usg=AFQjCNHRqbQcAlszxNrZ0kf9EBIKu0LxUA&amp;bvm=bv.99028883,d.dmo" TargetMode="External"/><Relationship Id="rId4" Type="http://schemas.openxmlformats.org/officeDocument/2006/relationships/hyperlink" Target="http://devops.com/2015/02/26/how-deploy-frequency-impacts-infrastructure-sta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CA" dirty="0" smtClean="0"/>
              <a:t>Move from Firefighter to Reliable </a:t>
            </a:r>
            <a:r>
              <a:rPr lang="en-CA" dirty="0"/>
              <a:t>O</a:t>
            </a:r>
            <a:r>
              <a:rPr lang="en-CA" dirty="0" smtClean="0"/>
              <a:t>perator</a:t>
            </a:r>
            <a:endParaRPr lang="en-CA" dirty="0"/>
          </a:p>
        </p:txBody>
      </p:sp>
      <p:sp>
        <p:nvSpPr>
          <p:cNvPr id="3" name="Text Placeholder 2"/>
          <p:cNvSpPr>
            <a:spLocks noGrp="1"/>
          </p:cNvSpPr>
          <p:nvPr>
            <p:ph type="body" sz="quarter" idx="16"/>
          </p:nvPr>
        </p:nvSpPr>
        <p:spPr/>
        <p:txBody>
          <a:bodyPr/>
          <a:lstStyle/>
          <a:p>
            <a:r>
              <a:rPr lang="en-CA" dirty="0" smtClean="0"/>
              <a:t>Transform from reactive to proactive. </a:t>
            </a:r>
            <a:endParaRPr lang="en-CA" dirty="0"/>
          </a:p>
          <a:p>
            <a:endParaRPr lang="en-CA" dirty="0"/>
          </a:p>
        </p:txBody>
      </p:sp>
      <p:pic>
        <p:nvPicPr>
          <p:cNvPr id="5" name="Picture 4" descr="executive-brief-stam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Tree>
    <p:extLst>
      <p:ext uri="{BB962C8B-B14F-4D97-AF65-F5344CB8AC3E}">
        <p14:creationId xmlns:p14="http://schemas.microsoft.com/office/powerpoint/2010/main" val="4253590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 order to move from reactive to proactive mode, you must establish the following processes</a:t>
            </a:r>
            <a:endParaRPr lang="en-CA" dirty="0"/>
          </a:p>
        </p:txBody>
      </p:sp>
      <p:sp>
        <p:nvSpPr>
          <p:cNvPr id="3" name="Rectangle 2"/>
          <p:cNvSpPr/>
          <p:nvPr/>
        </p:nvSpPr>
        <p:spPr>
          <a:xfrm>
            <a:off x="251521" y="1210805"/>
            <a:ext cx="8625780" cy="1384995"/>
          </a:xfrm>
          <a:prstGeom prst="rect">
            <a:avLst/>
          </a:prstGeom>
        </p:spPr>
        <p:txBody>
          <a:bodyPr wrap="square">
            <a:spAutoFit/>
          </a:bodyPr>
          <a:lstStyle/>
          <a:p>
            <a:pPr lvl="0"/>
            <a:r>
              <a:rPr lang="en-CA" sz="1400" b="1" dirty="0"/>
              <a:t>This project follows a </a:t>
            </a:r>
            <a:r>
              <a:rPr lang="en-CA" sz="1400" b="1" dirty="0" smtClean="0"/>
              <a:t>four-step process </a:t>
            </a:r>
            <a:r>
              <a:rPr lang="en-CA" sz="1400" b="1" dirty="0"/>
              <a:t>and helps organizations address the most fundamental aspects of service management.</a:t>
            </a:r>
            <a:r>
              <a:rPr lang="en-CA" sz="1400" dirty="0"/>
              <a:t> </a:t>
            </a:r>
          </a:p>
          <a:p>
            <a:pPr lvl="0"/>
            <a:endParaRPr lang="en-CA" sz="1400" dirty="0"/>
          </a:p>
          <a:p>
            <a:pPr lvl="0"/>
            <a:r>
              <a:rPr lang="en-CA" sz="1300" dirty="0"/>
              <a:t>By leveraging the content in this blueprint, your organization can increase the quality of services </a:t>
            </a:r>
            <a:r>
              <a:rPr lang="en-CA" sz="1300" dirty="0" smtClean="0"/>
              <a:t>that IT </a:t>
            </a:r>
            <a:r>
              <a:rPr lang="en-CA" sz="1300" dirty="0"/>
              <a:t>provides, reduce </a:t>
            </a:r>
            <a:r>
              <a:rPr lang="en-CA" sz="1300" dirty="0" smtClean="0"/>
              <a:t>the </a:t>
            </a:r>
            <a:r>
              <a:rPr lang="en-CA" sz="1300" dirty="0"/>
              <a:t>cost of service management, and enable IT’s </a:t>
            </a:r>
            <a:r>
              <a:rPr lang="en-CA" sz="1300" dirty="0" smtClean="0"/>
              <a:t>transformation </a:t>
            </a:r>
            <a:r>
              <a:rPr lang="en-CA" sz="1300" dirty="0"/>
              <a:t>into a trusted operator.</a:t>
            </a:r>
          </a:p>
          <a:p>
            <a:pPr lvl="0"/>
            <a:endParaRPr lang="en-CA" sz="1400" dirty="0"/>
          </a:p>
        </p:txBody>
      </p:sp>
      <p:graphicFrame>
        <p:nvGraphicFramePr>
          <p:cNvPr id="5" name="Table 2"/>
          <p:cNvGraphicFramePr>
            <a:graphicFrameLocks noGrp="1"/>
          </p:cNvGraphicFramePr>
          <p:nvPr>
            <p:extLst>
              <p:ext uri="{D42A27DB-BD31-4B8C-83A1-F6EECF244321}">
                <p14:modId xmlns:p14="http://schemas.microsoft.com/office/powerpoint/2010/main" val="4240466323"/>
              </p:ext>
            </p:extLst>
          </p:nvPr>
        </p:nvGraphicFramePr>
        <p:xfrm>
          <a:off x="489473" y="2595800"/>
          <a:ext cx="8165054" cy="3481985"/>
        </p:xfrm>
        <a:graphic>
          <a:graphicData uri="http://schemas.openxmlformats.org/drawingml/2006/table">
            <a:tbl>
              <a:tblPr firstRow="1" bandRow="1">
                <a:tableStyleId>{5C22544A-7EE6-4342-B048-85BDC9FD1C3A}</a:tableStyleId>
              </a:tblPr>
              <a:tblGrid>
                <a:gridCol w="1780532"/>
                <a:gridCol w="2923320"/>
                <a:gridCol w="3461202"/>
              </a:tblGrid>
              <a:tr h="418745">
                <a:tc>
                  <a:txBody>
                    <a:bodyPr/>
                    <a:lstStyle/>
                    <a:p>
                      <a:pPr algn="ctr"/>
                      <a:r>
                        <a:rPr lang="en-CA" sz="1400" b="1" dirty="0" smtClean="0">
                          <a:solidFill>
                            <a:schemeClr val="bg1"/>
                          </a:solidFill>
                        </a:rPr>
                        <a:t>Steps</a:t>
                      </a:r>
                      <a:endParaRPr lang="en-CA"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lgn="ctr">
                        <a:buFont typeface="Arial" panose="020B0604020202020204" pitchFamily="34" charset="0"/>
                        <a:buNone/>
                      </a:pPr>
                      <a:r>
                        <a:rPr lang="en-CA" sz="1400" b="1" baseline="0" dirty="0" smtClean="0">
                          <a:solidFill>
                            <a:schemeClr val="bg1"/>
                          </a:solidFill>
                        </a:rPr>
                        <a:t>Processes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indent="0" algn="ctr">
                        <a:buFont typeface="Arial" panose="020B0604020202020204" pitchFamily="34" charset="0"/>
                        <a:buNone/>
                      </a:pPr>
                      <a:r>
                        <a:rPr lang="en-CA" sz="1400" b="1" dirty="0" smtClean="0">
                          <a:solidFill>
                            <a:schemeClr val="bg1"/>
                          </a:solidFill>
                        </a:rPr>
                        <a:t>Reasons</a:t>
                      </a:r>
                      <a:r>
                        <a:rPr lang="en-CA" sz="1400" b="1" baseline="0" dirty="0" smtClean="0">
                          <a:solidFill>
                            <a:schemeClr val="bg1"/>
                          </a:solidFill>
                        </a:rPr>
                        <a:t> </a:t>
                      </a:r>
                      <a:endParaRPr lang="en-CA"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r h="370840">
                <a:tc>
                  <a:txBody>
                    <a:bodyPr/>
                    <a:lstStyle/>
                    <a:p>
                      <a:pPr algn="ctr"/>
                      <a:r>
                        <a:rPr lang="en-CA" sz="1300" b="1" dirty="0" smtClean="0">
                          <a:solidFill>
                            <a:srgbClr val="007698"/>
                          </a:solidFill>
                        </a:rPr>
                        <a:t>1. Assess current state</a:t>
                      </a:r>
                      <a:endParaRPr lang="en-CA" sz="1300" b="1" dirty="0">
                        <a:solidFill>
                          <a:srgbClr val="00769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baseline="0" dirty="0" smtClean="0"/>
                        <a:t>Multiple service management processes</a:t>
                      </a:r>
                      <a:endParaRPr lang="en-CA" sz="13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300" dirty="0" smtClean="0"/>
                        <a:t>Determine</a:t>
                      </a:r>
                      <a:r>
                        <a:rPr lang="en-CA" sz="1300" baseline="0" dirty="0" smtClean="0"/>
                        <a:t> if this blueprint is right for you by assessing the maturity of your service management processes. </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CA" sz="1300" b="1" dirty="0" smtClean="0">
                          <a:solidFill>
                            <a:srgbClr val="007698"/>
                          </a:solidFill>
                        </a:rPr>
                        <a:t>2. Quick wins</a:t>
                      </a:r>
                      <a:endParaRPr lang="en-CA" sz="1300" b="1" dirty="0">
                        <a:solidFill>
                          <a:srgbClr val="00769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300" baseline="0" dirty="0" smtClean="0"/>
                        <a:t>Multiple service management processes</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300" dirty="0" smtClean="0"/>
                        <a:t>Use Info-Tech’s proven quick-win methodologies</a:t>
                      </a:r>
                      <a:r>
                        <a:rPr lang="en-CA" sz="1300" baseline="0" dirty="0" smtClean="0"/>
                        <a:t> to alleviate immediate fire and gain some breathing room.</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300" b="1" dirty="0" smtClean="0">
                          <a:solidFill>
                            <a:srgbClr val="007698"/>
                          </a:solidFill>
                        </a:rPr>
                        <a:t>3. Move out of firefighting</a:t>
                      </a:r>
                      <a:r>
                        <a:rPr lang="en-CA" sz="1300" b="1" baseline="0" dirty="0" smtClean="0">
                          <a:solidFill>
                            <a:srgbClr val="007698"/>
                          </a:solidFill>
                        </a:rPr>
                        <a:t> </a:t>
                      </a:r>
                      <a:endParaRPr lang="en-CA" sz="1300" b="1" dirty="0" smtClean="0">
                        <a:solidFill>
                          <a:srgbClr val="007698"/>
                        </a:solidFill>
                      </a:endParaRPr>
                    </a:p>
                    <a:p>
                      <a:pPr algn="ctr"/>
                      <a:endParaRPr lang="en-CA" sz="1300" b="1" dirty="0">
                        <a:solidFill>
                          <a:srgbClr val="00769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Service Desk &amp; Incident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300" dirty="0" smtClean="0"/>
                        <a:t>You must establish repeatable processes in these</a:t>
                      </a:r>
                      <a:r>
                        <a:rPr lang="en-CA" sz="1300" baseline="0" dirty="0" smtClean="0"/>
                        <a:t> two pairings in order to maintain a stable environment.</a:t>
                      </a:r>
                      <a:endParaRPr lang="en-CA" sz="1300" dirty="0" smtClean="0"/>
                    </a:p>
                    <a:p>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5420">
                <a:tc vMerge="1">
                  <a:txBody>
                    <a:bodyPr/>
                    <a:lstStyle/>
                    <a:p>
                      <a:endParaRPr lang="en-CA"/>
                    </a:p>
                  </a:txBody>
                  <a:tcPr/>
                </a:tc>
                <a:tc>
                  <a:txBody>
                    <a:bodyPr/>
                    <a:lstStyle/>
                    <a:p>
                      <a:r>
                        <a:rPr lang="en-CA" sz="1300" dirty="0" smtClean="0"/>
                        <a:t>Change &amp; Deployment Management </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CA" dirty="0"/>
                    </a:p>
                  </a:txBody>
                  <a:tcPr/>
                </a:tc>
              </a:tr>
              <a:tr h="320040">
                <a:tc rowSpan="2">
                  <a:txBody>
                    <a:bodyPr/>
                    <a:lstStyle/>
                    <a:p>
                      <a:pPr algn="ctr"/>
                      <a:r>
                        <a:rPr lang="en-CA" sz="1300" b="1" dirty="0" smtClean="0">
                          <a:solidFill>
                            <a:srgbClr val="007698"/>
                          </a:solidFill>
                        </a:rPr>
                        <a:t>4. Become</a:t>
                      </a:r>
                      <a:r>
                        <a:rPr lang="en-CA" sz="1300" b="1" baseline="0" dirty="0" smtClean="0">
                          <a:solidFill>
                            <a:srgbClr val="007698"/>
                          </a:solidFill>
                        </a:rPr>
                        <a:t> proactive</a:t>
                      </a:r>
                      <a:endParaRPr lang="en-CA" sz="1300" b="1" dirty="0">
                        <a:solidFill>
                          <a:srgbClr val="007698"/>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CA" sz="1300" dirty="0" smtClean="0"/>
                        <a:t>Event &amp; Problem Management</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CA" sz="1300" dirty="0" smtClean="0"/>
                        <a:t>These two pairings will help your IT department</a:t>
                      </a:r>
                      <a:r>
                        <a:rPr lang="en-CA" sz="1300" baseline="0" dirty="0" smtClean="0"/>
                        <a:t> to become more proactive. </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0040">
                <a:tc vMerge="1">
                  <a:txBody>
                    <a:bodyPr/>
                    <a:lstStyle/>
                    <a:p>
                      <a:endParaRPr lang="en-CA"/>
                    </a:p>
                  </a:txBody>
                  <a:tcPr/>
                </a:tc>
                <a:tc>
                  <a:txBody>
                    <a:bodyPr/>
                    <a:lstStyle/>
                    <a:p>
                      <a:r>
                        <a:rPr lang="en-CA" sz="1300" dirty="0" smtClean="0"/>
                        <a:t>Capacity</a:t>
                      </a:r>
                      <a:r>
                        <a:rPr lang="en-CA" sz="1300" baseline="0" dirty="0" smtClean="0"/>
                        <a:t> &amp; Performance Management </a:t>
                      </a:r>
                      <a:endParaRPr lang="en-CA"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CA"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3740000">
            <a:off x="3478750" y="2766980"/>
            <a:ext cx="5965083" cy="1777096"/>
          </a:xfrm>
          <a:prstGeom prst="rightArrow">
            <a:avLst>
              <a:gd name="adj1" fmla="val 56587"/>
              <a:gd name="adj2" fmla="val 513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p:cNvSpPr/>
          <p:nvPr/>
        </p:nvSpPr>
        <p:spPr>
          <a:xfrm>
            <a:off x="434340" y="1584095"/>
            <a:ext cx="8103870" cy="4702405"/>
          </a:xfrm>
          <a:prstGeom prst="triangle">
            <a:avLst/>
          </a:prstGeom>
          <a:solidFill>
            <a:schemeClr val="bg1">
              <a:lumMod val="85000"/>
            </a:schemeClr>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1094277" y="5363517"/>
            <a:ext cx="6743700" cy="360000"/>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 </a:t>
            </a:r>
            <a:r>
              <a:rPr lang="en-CA" sz="1400" dirty="0" smtClean="0"/>
              <a:t>Begin quenching the fire</a:t>
            </a:r>
            <a:endParaRPr lang="en-CA" sz="1400" dirty="0"/>
          </a:p>
        </p:txBody>
      </p:sp>
      <p:sp>
        <p:nvSpPr>
          <p:cNvPr id="9" name="Rectangle 8"/>
          <p:cNvSpPr/>
          <p:nvPr/>
        </p:nvSpPr>
        <p:spPr>
          <a:xfrm>
            <a:off x="2036856" y="4379243"/>
            <a:ext cx="4858543" cy="360000"/>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 </a:t>
            </a:r>
            <a:r>
              <a:rPr lang="en-CA" sz="1400" dirty="0" smtClean="0"/>
              <a:t>Complete firefighting </a:t>
            </a:r>
            <a:endParaRPr lang="en-CA" sz="1400" dirty="0"/>
          </a:p>
        </p:txBody>
      </p:sp>
      <p:sp>
        <p:nvSpPr>
          <p:cNvPr id="10" name="Rectangle 9"/>
          <p:cNvSpPr/>
          <p:nvPr/>
        </p:nvSpPr>
        <p:spPr>
          <a:xfrm>
            <a:off x="2781445" y="3441620"/>
            <a:ext cx="3369364" cy="360000"/>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Become more proactive</a:t>
            </a:r>
            <a:endParaRPr lang="en-CA" sz="1400" b="1" dirty="0"/>
          </a:p>
        </p:txBody>
      </p:sp>
      <p:sp>
        <p:nvSpPr>
          <p:cNvPr id="11" name="Rectangle 10"/>
          <p:cNvSpPr/>
          <p:nvPr/>
        </p:nvSpPr>
        <p:spPr>
          <a:xfrm>
            <a:off x="3531265" y="2342170"/>
            <a:ext cx="1755145" cy="360000"/>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dirty="0" smtClean="0"/>
              <a:t> </a:t>
            </a:r>
            <a:r>
              <a:rPr lang="en-CA" sz="1400" b="1" dirty="0" smtClean="0"/>
              <a:t>Proactive </a:t>
            </a:r>
            <a:endParaRPr lang="en-CA" sz="1400" b="1" dirty="0"/>
          </a:p>
        </p:txBody>
      </p:sp>
      <p:sp>
        <p:nvSpPr>
          <p:cNvPr id="14" name="Oval 145407"/>
          <p:cNvSpPr/>
          <p:nvPr/>
        </p:nvSpPr>
        <p:spPr>
          <a:xfrm>
            <a:off x="7518747" y="4538946"/>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2</a:t>
            </a:r>
          </a:p>
        </p:txBody>
      </p:sp>
      <p:sp>
        <p:nvSpPr>
          <p:cNvPr id="15" name="Oval 145407"/>
          <p:cNvSpPr/>
          <p:nvPr/>
        </p:nvSpPr>
        <p:spPr>
          <a:xfrm>
            <a:off x="6565777" y="3558825"/>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3</a:t>
            </a:r>
            <a:endParaRPr lang="en-CA" b="1" dirty="0">
              <a:solidFill>
                <a:schemeClr val="accent1"/>
              </a:solidFill>
            </a:endParaRPr>
          </a:p>
        </p:txBody>
      </p:sp>
      <p:sp>
        <p:nvSpPr>
          <p:cNvPr id="17" name="Oval 145407"/>
          <p:cNvSpPr/>
          <p:nvPr/>
        </p:nvSpPr>
        <p:spPr>
          <a:xfrm>
            <a:off x="5679502" y="2526076"/>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4</a:t>
            </a:r>
          </a:p>
        </p:txBody>
      </p:sp>
      <p:sp>
        <p:nvSpPr>
          <p:cNvPr id="18" name="Oval 145407"/>
          <p:cNvSpPr/>
          <p:nvPr/>
        </p:nvSpPr>
        <p:spPr>
          <a:xfrm>
            <a:off x="8442844" y="5808649"/>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1</a:t>
            </a:r>
            <a:endParaRPr lang="en-CA" b="1" dirty="0">
              <a:solidFill>
                <a:schemeClr val="accent1"/>
              </a:solidFill>
            </a:endParaRPr>
          </a:p>
        </p:txBody>
      </p:sp>
      <p:sp>
        <p:nvSpPr>
          <p:cNvPr id="20" name="Title 19"/>
          <p:cNvSpPr>
            <a:spLocks noGrp="1"/>
          </p:cNvSpPr>
          <p:nvPr>
            <p:ph type="title"/>
          </p:nvPr>
        </p:nvSpPr>
        <p:spPr/>
        <p:txBody>
          <a:bodyPr/>
          <a:lstStyle/>
          <a:p>
            <a:r>
              <a:rPr lang="en-CA" dirty="0" smtClean="0"/>
              <a:t>Our tools and templates will help you accelerate the project</a:t>
            </a:r>
            <a:endParaRPr lang="en-CA" dirty="0"/>
          </a:p>
        </p:txBody>
      </p:sp>
      <p:sp>
        <p:nvSpPr>
          <p:cNvPr id="21" name="TextBox 20"/>
          <p:cNvSpPr txBox="1"/>
          <p:nvPr/>
        </p:nvSpPr>
        <p:spPr>
          <a:xfrm>
            <a:off x="2878851" y="4809641"/>
            <a:ext cx="4194146" cy="461665"/>
          </a:xfrm>
          <a:prstGeom prst="rect">
            <a:avLst/>
          </a:prstGeom>
        </p:spPr>
        <p:txBody>
          <a:bodyPr wrap="square" rtlCol="0">
            <a:spAutoFit/>
          </a:bodyPr>
          <a:lstStyle/>
          <a:p>
            <a:pPr marL="171450" indent="-171450">
              <a:buFont typeface="Arial" panose="020B0604020202020204" pitchFamily="34" charset="0"/>
              <a:buChar char="•"/>
            </a:pPr>
            <a:r>
              <a:rPr lang="en-CA" sz="1200" dirty="0" smtClean="0"/>
              <a:t>Info-Tech quick win recommendations</a:t>
            </a:r>
          </a:p>
          <a:p>
            <a:pPr marL="171450" indent="-171450">
              <a:buFont typeface="Arial" panose="020B0604020202020204" pitchFamily="34" charset="0"/>
              <a:buChar char="•"/>
            </a:pPr>
            <a:r>
              <a:rPr lang="en-CA" sz="1200" dirty="0" smtClean="0"/>
              <a:t>Service </a:t>
            </a:r>
            <a:r>
              <a:rPr lang="en-CA" sz="1200" dirty="0"/>
              <a:t>m</a:t>
            </a:r>
            <a:r>
              <a:rPr lang="en-CA" sz="1200" dirty="0" smtClean="0"/>
              <a:t>anagement </a:t>
            </a:r>
            <a:r>
              <a:rPr lang="en-CA" sz="1200" dirty="0"/>
              <a:t>q</a:t>
            </a:r>
            <a:r>
              <a:rPr lang="en-CA" sz="1200" dirty="0" smtClean="0"/>
              <a:t>uick </a:t>
            </a:r>
            <a:r>
              <a:rPr lang="en-CA" sz="1200" dirty="0"/>
              <a:t>w</a:t>
            </a:r>
            <a:r>
              <a:rPr lang="en-CA" sz="1200" dirty="0" smtClean="0"/>
              <a:t>ins roadmap</a:t>
            </a:r>
          </a:p>
        </p:txBody>
      </p:sp>
      <p:sp>
        <p:nvSpPr>
          <p:cNvPr id="22" name="TextBox 21"/>
          <p:cNvSpPr txBox="1"/>
          <p:nvPr/>
        </p:nvSpPr>
        <p:spPr>
          <a:xfrm>
            <a:off x="2878851" y="5782632"/>
            <a:ext cx="4194146" cy="461665"/>
          </a:xfrm>
          <a:prstGeom prst="rect">
            <a:avLst/>
          </a:prstGeom>
        </p:spPr>
        <p:txBody>
          <a:bodyPr wrap="square" rtlCol="0">
            <a:spAutoFit/>
          </a:bodyPr>
          <a:lstStyle/>
          <a:p>
            <a:pPr marL="171450" indent="-171450">
              <a:buFont typeface="Arial" panose="020B0604020202020204" pitchFamily="34" charset="0"/>
              <a:buChar char="•"/>
            </a:pPr>
            <a:r>
              <a:rPr lang="en-CA" sz="1200" dirty="0"/>
              <a:t>Firefighter to Reliable Operator Assessment Tool </a:t>
            </a:r>
            <a:endParaRPr lang="en-CA" sz="1200" dirty="0" smtClean="0"/>
          </a:p>
          <a:p>
            <a:pPr marL="171450" indent="-171450">
              <a:buFont typeface="Arial" panose="020B0604020202020204" pitchFamily="34" charset="0"/>
              <a:buChar char="•"/>
            </a:pPr>
            <a:r>
              <a:rPr lang="en-CA" sz="1200" dirty="0" smtClean="0"/>
              <a:t>Reliable Operator Project Kick-Off Presentation</a:t>
            </a:r>
            <a:endParaRPr lang="en-CA" sz="1200" dirty="0" smtClean="0"/>
          </a:p>
        </p:txBody>
      </p:sp>
      <p:sp>
        <p:nvSpPr>
          <p:cNvPr id="23" name="TextBox 22"/>
          <p:cNvSpPr txBox="1"/>
          <p:nvPr/>
        </p:nvSpPr>
        <p:spPr>
          <a:xfrm>
            <a:off x="2923062" y="3875375"/>
            <a:ext cx="4194146" cy="461665"/>
          </a:xfrm>
          <a:prstGeom prst="rect">
            <a:avLst/>
          </a:prstGeom>
        </p:spPr>
        <p:txBody>
          <a:bodyPr wrap="square" rtlCol="0">
            <a:spAutoFit/>
          </a:bodyPr>
          <a:lstStyle/>
          <a:p>
            <a:pPr marL="171450" indent="-171450">
              <a:buFont typeface="Arial" panose="020B0604020202020204" pitchFamily="34" charset="0"/>
              <a:buChar char="•"/>
            </a:pPr>
            <a:r>
              <a:rPr lang="en-CA" sz="1200" dirty="0" smtClean="0"/>
              <a:t>Move out of firefighting roadmap</a:t>
            </a:r>
          </a:p>
          <a:p>
            <a:pPr marL="171450" indent="-171450">
              <a:buFont typeface="Arial" panose="020B0604020202020204" pitchFamily="34" charset="0"/>
              <a:buChar char="•"/>
            </a:pPr>
            <a:r>
              <a:rPr lang="en-CA" sz="1200" dirty="0" smtClean="0"/>
              <a:t>Related Info-Tech blueprints and tools</a:t>
            </a:r>
          </a:p>
        </p:txBody>
      </p:sp>
      <p:sp>
        <p:nvSpPr>
          <p:cNvPr id="24" name="TextBox 23"/>
          <p:cNvSpPr txBox="1"/>
          <p:nvPr/>
        </p:nvSpPr>
        <p:spPr>
          <a:xfrm>
            <a:off x="3289513" y="2793340"/>
            <a:ext cx="2432873" cy="646331"/>
          </a:xfrm>
          <a:prstGeom prst="rect">
            <a:avLst/>
          </a:prstGeom>
        </p:spPr>
        <p:txBody>
          <a:bodyPr wrap="square" rtlCol="0">
            <a:spAutoFit/>
          </a:bodyPr>
          <a:lstStyle/>
          <a:p>
            <a:pPr marL="171450" indent="-171450">
              <a:buFont typeface="Arial" panose="020B0604020202020204" pitchFamily="34" charset="0"/>
              <a:buChar char="•"/>
            </a:pPr>
            <a:r>
              <a:rPr lang="en-CA" sz="1200" dirty="0" smtClean="0"/>
              <a:t>Become proactive roadmap</a:t>
            </a:r>
          </a:p>
          <a:p>
            <a:pPr marL="171450" indent="-171450">
              <a:buFont typeface="Arial" panose="020B0604020202020204" pitchFamily="34" charset="0"/>
              <a:buChar char="•"/>
            </a:pPr>
            <a:r>
              <a:rPr lang="en-CA" sz="1200" dirty="0" smtClean="0"/>
              <a:t>Related Info-Tech blueprints and tools</a:t>
            </a:r>
          </a:p>
        </p:txBody>
      </p:sp>
    </p:spTree>
    <p:extLst>
      <p:ext uri="{BB962C8B-B14F-4D97-AF65-F5344CB8AC3E}">
        <p14:creationId xmlns:p14="http://schemas.microsoft.com/office/powerpoint/2010/main" val="1058397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4" name="Straight Connector 83"/>
          <p:cNvCxnSpPr/>
          <p:nvPr/>
        </p:nvCxnSpPr>
        <p:spPr>
          <a:xfrm>
            <a:off x="5283328" y="2602777"/>
            <a:ext cx="222630" cy="0"/>
          </a:xfrm>
          <a:prstGeom prst="line">
            <a:avLst/>
          </a:prstGeom>
          <a:noFill/>
          <a:ln w="38100" cap="flat" cmpd="sng" algn="ctr">
            <a:solidFill>
              <a:srgbClr val="333333"/>
            </a:solidFill>
            <a:prstDash val="solid"/>
          </a:ln>
          <a:effectLst/>
        </p:spPr>
      </p:cxnSp>
      <p:grpSp>
        <p:nvGrpSpPr>
          <p:cNvPr id="95" name="Group 94"/>
          <p:cNvGrpSpPr/>
          <p:nvPr/>
        </p:nvGrpSpPr>
        <p:grpSpPr>
          <a:xfrm>
            <a:off x="1464938" y="1688132"/>
            <a:ext cx="1709684" cy="1953157"/>
            <a:chOff x="468897" y="1444262"/>
            <a:chExt cx="1709684" cy="1953157"/>
          </a:xfrm>
        </p:grpSpPr>
        <p:sp>
          <p:nvSpPr>
            <p:cNvPr id="90" name="Left Arrow 89"/>
            <p:cNvSpPr/>
            <p:nvPr/>
          </p:nvSpPr>
          <p:spPr>
            <a:xfrm flipH="1">
              <a:off x="889871" y="2886483"/>
              <a:ext cx="1288710" cy="510936"/>
            </a:xfrm>
            <a:prstGeom prst="leftArrow">
              <a:avLst/>
            </a:prstGeom>
            <a:solidFill>
              <a:srgbClr val="007698"/>
            </a:solidFill>
            <a:ln w="25400" cap="flat" cmpd="sng" algn="ctr">
              <a:solidFill>
                <a:srgbClr val="00769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rgbClr val="FFFFFF"/>
                  </a:solidFill>
                  <a:effectLst/>
                  <a:uLnTx/>
                  <a:uFillTx/>
                  <a:latin typeface="Arial"/>
                  <a:ea typeface="+mn-ea"/>
                  <a:cs typeface="+mn-cs"/>
                </a:rPr>
                <a:t>Future</a:t>
              </a:r>
            </a:p>
          </p:txBody>
        </p:sp>
        <p:grpSp>
          <p:nvGrpSpPr>
            <p:cNvPr id="91" name="Group 90"/>
            <p:cNvGrpSpPr/>
            <p:nvPr/>
          </p:nvGrpSpPr>
          <p:grpSpPr>
            <a:xfrm>
              <a:off x="468897" y="1444262"/>
              <a:ext cx="1474358" cy="1862042"/>
              <a:chOff x="5688056" y="1360209"/>
              <a:chExt cx="2940903" cy="3360780"/>
            </a:xfrm>
          </p:grpSpPr>
          <p:pic>
            <p:nvPicPr>
              <p:cNvPr id="92" name="Picture 9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8056" y="1360209"/>
                <a:ext cx="2878221" cy="2878220"/>
              </a:xfrm>
              <a:prstGeom prst="rect">
                <a:avLst/>
              </a:prstGeom>
            </p:spPr>
          </p:pic>
          <p:sp>
            <p:nvSpPr>
              <p:cNvPr id="93" name="Rectangle 92"/>
              <p:cNvSpPr/>
              <p:nvPr/>
            </p:nvSpPr>
            <p:spPr>
              <a:xfrm>
                <a:off x="5728337" y="4138289"/>
                <a:ext cx="2900622" cy="582700"/>
              </a:xfrm>
              <a:prstGeom prst="rect">
                <a:avLst/>
              </a:prstGeom>
              <a:solidFill>
                <a:srgbClr val="007698"/>
              </a:solidFill>
            </p:spPr>
            <p:txBody>
              <a:bodyPr wrap="square" anchor="ctr">
                <a:spAutoFit/>
              </a:bodyPr>
              <a:lstStyle/>
              <a:p>
                <a:pPr algn="ctr">
                  <a:lnSpc>
                    <a:spcPct val="107000"/>
                  </a:lnSpc>
                  <a:spcAft>
                    <a:spcPts val="0"/>
                  </a:spcAft>
                </a:pPr>
                <a:r>
                  <a:rPr lang="en-CA" sz="1400" b="1" dirty="0" smtClean="0">
                    <a:solidFill>
                      <a:schemeClr val="bg1"/>
                    </a:solidFill>
                  </a:rPr>
                  <a:t>Target State</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97" name="Group 96"/>
          <p:cNvGrpSpPr/>
          <p:nvPr/>
        </p:nvGrpSpPr>
        <p:grpSpPr>
          <a:xfrm>
            <a:off x="2908898" y="4470984"/>
            <a:ext cx="1849028" cy="1680591"/>
            <a:chOff x="3484480" y="4518695"/>
            <a:chExt cx="1849028" cy="1680591"/>
          </a:xfrm>
        </p:grpSpPr>
        <p:grpSp>
          <p:nvGrpSpPr>
            <p:cNvPr id="96" name="Group 95"/>
            <p:cNvGrpSpPr/>
            <p:nvPr/>
          </p:nvGrpSpPr>
          <p:grpSpPr>
            <a:xfrm>
              <a:off x="3484480" y="4518695"/>
              <a:ext cx="1849028" cy="1680591"/>
              <a:chOff x="3474050" y="4469668"/>
              <a:chExt cx="1849028" cy="1680591"/>
            </a:xfrm>
          </p:grpSpPr>
          <p:sp>
            <p:nvSpPr>
              <p:cNvPr id="87" name="Left Arrow 86"/>
              <p:cNvSpPr/>
              <p:nvPr/>
            </p:nvSpPr>
            <p:spPr>
              <a:xfrm>
                <a:off x="3474050" y="5639323"/>
                <a:ext cx="1288710" cy="510936"/>
              </a:xfrm>
              <a:prstGeom prst="leftArrow">
                <a:avLst/>
              </a:prstGeom>
              <a:solidFill>
                <a:srgbClr val="B23F00"/>
              </a:solidFill>
              <a:ln w="25400" cap="flat" cmpd="sng" algn="ctr">
                <a:solidFill>
                  <a:srgbClr val="B23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0" i="0" u="none" strike="noStrike" kern="0" cap="none" spc="0" normalizeH="0" baseline="0" noProof="0" dirty="0" smtClean="0">
                    <a:ln>
                      <a:noFill/>
                    </a:ln>
                    <a:solidFill>
                      <a:srgbClr val="FFFFFF"/>
                    </a:solidFill>
                    <a:effectLst/>
                    <a:uLnTx/>
                    <a:uFillTx/>
                    <a:latin typeface="Arial"/>
                    <a:ea typeface="+mn-ea"/>
                    <a:cs typeface="+mn-cs"/>
                  </a:rPr>
                  <a:t>Current</a:t>
                </a:r>
              </a:p>
            </p:txBody>
          </p:sp>
          <p:pic>
            <p:nvPicPr>
              <p:cNvPr id="89" name="Picture 8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728918" y="4469668"/>
                <a:ext cx="1594160" cy="1524505"/>
              </a:xfrm>
              <a:prstGeom prst="rect">
                <a:avLst/>
              </a:prstGeom>
            </p:spPr>
          </p:pic>
        </p:grpSp>
        <p:sp>
          <p:nvSpPr>
            <p:cNvPr id="94" name="Rectangle 93"/>
            <p:cNvSpPr/>
            <p:nvPr/>
          </p:nvSpPr>
          <p:spPr>
            <a:xfrm>
              <a:off x="3728918" y="5764394"/>
              <a:ext cx="1506461" cy="322845"/>
            </a:xfrm>
            <a:prstGeom prst="rect">
              <a:avLst/>
            </a:prstGeom>
            <a:solidFill>
              <a:srgbClr val="B23F00"/>
            </a:solidFill>
          </p:spPr>
          <p:txBody>
            <a:bodyPr wrap="square" anchor="ctr">
              <a:spAutoFit/>
            </a:bodyPr>
            <a:lstStyle/>
            <a:p>
              <a:pPr algn="ctr">
                <a:lnSpc>
                  <a:spcPct val="107000"/>
                </a:lnSpc>
                <a:spcAft>
                  <a:spcPts val="0"/>
                </a:spcAft>
              </a:pPr>
              <a:r>
                <a:rPr lang="en-CA" sz="1400" b="1" dirty="0" smtClean="0">
                  <a:solidFill>
                    <a:schemeClr val="bg1"/>
                  </a:solidFill>
                </a:rPr>
                <a:t>Current State</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itle 1"/>
          <p:cNvSpPr>
            <a:spLocks noGrp="1"/>
          </p:cNvSpPr>
          <p:nvPr>
            <p:ph type="title"/>
          </p:nvPr>
        </p:nvSpPr>
        <p:spPr>
          <a:xfrm>
            <a:off x="251520" y="258809"/>
            <a:ext cx="8625780" cy="864096"/>
          </a:xfrm>
        </p:spPr>
        <p:txBody>
          <a:bodyPr/>
          <a:lstStyle/>
          <a:p>
            <a:r>
              <a:rPr lang="en-CA" dirty="0" smtClean="0"/>
              <a:t>Improve your service management maturity by following our process ladder</a:t>
            </a:r>
            <a:endParaRPr lang="en-CA" dirty="0"/>
          </a:p>
        </p:txBody>
      </p:sp>
      <p:cxnSp>
        <p:nvCxnSpPr>
          <p:cNvPr id="47" name="Straight Connector 46"/>
          <p:cNvCxnSpPr/>
          <p:nvPr/>
        </p:nvCxnSpPr>
        <p:spPr>
          <a:xfrm>
            <a:off x="917653" y="5414362"/>
            <a:ext cx="222630" cy="0"/>
          </a:xfrm>
          <a:prstGeom prst="line">
            <a:avLst/>
          </a:prstGeom>
          <a:noFill/>
          <a:ln w="38100" cap="flat" cmpd="sng" algn="ctr">
            <a:solidFill>
              <a:srgbClr val="333333"/>
            </a:solidFill>
            <a:prstDash val="solid"/>
          </a:ln>
          <a:effectLst/>
        </p:spPr>
      </p:cxnSp>
      <p:cxnSp>
        <p:nvCxnSpPr>
          <p:cNvPr id="48" name="Straight Connector 47"/>
          <p:cNvCxnSpPr/>
          <p:nvPr/>
        </p:nvCxnSpPr>
        <p:spPr>
          <a:xfrm>
            <a:off x="1072065" y="5162334"/>
            <a:ext cx="222630" cy="0"/>
          </a:xfrm>
          <a:prstGeom prst="line">
            <a:avLst/>
          </a:prstGeom>
          <a:noFill/>
          <a:ln w="38100" cap="flat" cmpd="sng" algn="ctr">
            <a:solidFill>
              <a:srgbClr val="333333"/>
            </a:solidFill>
            <a:prstDash val="solid"/>
          </a:ln>
          <a:effectLst/>
        </p:spPr>
      </p:cxnSp>
      <p:cxnSp>
        <p:nvCxnSpPr>
          <p:cNvPr id="49" name="Straight Connector 48"/>
          <p:cNvCxnSpPr/>
          <p:nvPr/>
        </p:nvCxnSpPr>
        <p:spPr>
          <a:xfrm>
            <a:off x="1326220" y="4874302"/>
            <a:ext cx="222630" cy="0"/>
          </a:xfrm>
          <a:prstGeom prst="line">
            <a:avLst/>
          </a:prstGeom>
          <a:noFill/>
          <a:ln w="38100" cap="flat" cmpd="sng" algn="ctr">
            <a:solidFill>
              <a:srgbClr val="333333"/>
            </a:solidFill>
            <a:prstDash val="solid"/>
          </a:ln>
          <a:effectLst/>
        </p:spPr>
      </p:cxnSp>
      <p:cxnSp>
        <p:nvCxnSpPr>
          <p:cNvPr id="50" name="Straight Connector 49"/>
          <p:cNvCxnSpPr/>
          <p:nvPr/>
        </p:nvCxnSpPr>
        <p:spPr>
          <a:xfrm>
            <a:off x="806338" y="5666390"/>
            <a:ext cx="222630" cy="0"/>
          </a:xfrm>
          <a:prstGeom prst="line">
            <a:avLst/>
          </a:prstGeom>
          <a:noFill/>
          <a:ln w="38100" cap="flat" cmpd="sng" algn="ctr">
            <a:solidFill>
              <a:srgbClr val="333333"/>
            </a:solidFill>
            <a:prstDash val="solid"/>
          </a:ln>
          <a:effectLst/>
        </p:spPr>
      </p:cxnSp>
      <p:cxnSp>
        <p:nvCxnSpPr>
          <p:cNvPr id="51" name="Straight Connector 50"/>
          <p:cNvCxnSpPr/>
          <p:nvPr/>
        </p:nvCxnSpPr>
        <p:spPr>
          <a:xfrm>
            <a:off x="5731019" y="2389514"/>
            <a:ext cx="222630" cy="0"/>
          </a:xfrm>
          <a:prstGeom prst="line">
            <a:avLst/>
          </a:prstGeom>
          <a:noFill/>
          <a:ln w="38100" cap="flat" cmpd="sng" algn="ctr">
            <a:solidFill>
              <a:srgbClr val="333333"/>
            </a:solidFill>
            <a:prstDash val="solid"/>
          </a:ln>
          <a:effectLst/>
        </p:spPr>
      </p:cxnSp>
      <p:cxnSp>
        <p:nvCxnSpPr>
          <p:cNvPr id="52" name="Straight Connector 51"/>
          <p:cNvCxnSpPr/>
          <p:nvPr/>
        </p:nvCxnSpPr>
        <p:spPr>
          <a:xfrm>
            <a:off x="6182483" y="2200531"/>
            <a:ext cx="222630" cy="0"/>
          </a:xfrm>
          <a:prstGeom prst="line">
            <a:avLst/>
          </a:prstGeom>
          <a:noFill/>
          <a:ln w="38100" cap="flat" cmpd="sng" algn="ctr">
            <a:solidFill>
              <a:srgbClr val="333333"/>
            </a:solidFill>
            <a:prstDash val="solid"/>
          </a:ln>
          <a:effectLst/>
        </p:spPr>
      </p:cxnSp>
      <p:cxnSp>
        <p:nvCxnSpPr>
          <p:cNvPr id="53" name="Straight Connector 52"/>
          <p:cNvCxnSpPr/>
          <p:nvPr/>
        </p:nvCxnSpPr>
        <p:spPr>
          <a:xfrm>
            <a:off x="4437347" y="2978043"/>
            <a:ext cx="222630" cy="0"/>
          </a:xfrm>
          <a:prstGeom prst="line">
            <a:avLst/>
          </a:prstGeom>
          <a:noFill/>
          <a:ln w="38100" cap="flat" cmpd="sng" algn="ctr">
            <a:solidFill>
              <a:srgbClr val="333333"/>
            </a:solidFill>
            <a:prstDash val="solid"/>
          </a:ln>
          <a:effectLst/>
        </p:spPr>
      </p:cxnSp>
      <p:cxnSp>
        <p:nvCxnSpPr>
          <p:cNvPr id="54" name="Straight Connector 53"/>
          <p:cNvCxnSpPr/>
          <p:nvPr/>
        </p:nvCxnSpPr>
        <p:spPr>
          <a:xfrm>
            <a:off x="4916023" y="2780241"/>
            <a:ext cx="222630" cy="0"/>
          </a:xfrm>
          <a:prstGeom prst="line">
            <a:avLst/>
          </a:prstGeom>
          <a:noFill/>
          <a:ln w="38100" cap="flat" cmpd="sng" algn="ctr">
            <a:solidFill>
              <a:srgbClr val="333333"/>
            </a:solidFill>
            <a:prstDash val="solid"/>
          </a:ln>
          <a:effectLst/>
        </p:spPr>
      </p:cxnSp>
      <p:cxnSp>
        <p:nvCxnSpPr>
          <p:cNvPr id="55" name="Straight Connector 54"/>
          <p:cNvCxnSpPr/>
          <p:nvPr/>
        </p:nvCxnSpPr>
        <p:spPr>
          <a:xfrm>
            <a:off x="4121236" y="3178741"/>
            <a:ext cx="222630" cy="0"/>
          </a:xfrm>
          <a:prstGeom prst="line">
            <a:avLst/>
          </a:prstGeom>
          <a:noFill/>
          <a:ln w="38100" cap="flat" cmpd="sng" algn="ctr">
            <a:solidFill>
              <a:srgbClr val="333333"/>
            </a:solidFill>
            <a:prstDash val="solid"/>
          </a:ln>
          <a:effectLst/>
        </p:spPr>
      </p:cxnSp>
      <p:cxnSp>
        <p:nvCxnSpPr>
          <p:cNvPr id="56" name="Straight Connector 55"/>
          <p:cNvCxnSpPr/>
          <p:nvPr/>
        </p:nvCxnSpPr>
        <p:spPr>
          <a:xfrm>
            <a:off x="3079791" y="3749234"/>
            <a:ext cx="222630" cy="0"/>
          </a:xfrm>
          <a:prstGeom prst="line">
            <a:avLst/>
          </a:prstGeom>
          <a:noFill/>
          <a:ln w="38100" cap="flat" cmpd="sng" algn="ctr">
            <a:solidFill>
              <a:srgbClr val="333333"/>
            </a:solidFill>
            <a:prstDash val="solid"/>
          </a:ln>
          <a:effectLst/>
        </p:spPr>
      </p:cxnSp>
      <p:cxnSp>
        <p:nvCxnSpPr>
          <p:cNvPr id="58" name="Straight Connector 57"/>
          <p:cNvCxnSpPr/>
          <p:nvPr/>
        </p:nvCxnSpPr>
        <p:spPr>
          <a:xfrm>
            <a:off x="2289289" y="4223325"/>
            <a:ext cx="222630" cy="0"/>
          </a:xfrm>
          <a:prstGeom prst="line">
            <a:avLst/>
          </a:prstGeom>
          <a:noFill/>
          <a:ln w="38100" cap="flat" cmpd="sng" algn="ctr">
            <a:solidFill>
              <a:srgbClr val="333333"/>
            </a:solidFill>
            <a:prstDash val="solid"/>
          </a:ln>
          <a:effectLst/>
        </p:spPr>
      </p:cxnSp>
      <p:cxnSp>
        <p:nvCxnSpPr>
          <p:cNvPr id="59" name="Straight Connector 58"/>
          <p:cNvCxnSpPr/>
          <p:nvPr/>
        </p:nvCxnSpPr>
        <p:spPr>
          <a:xfrm>
            <a:off x="2669619" y="3981039"/>
            <a:ext cx="222630" cy="0"/>
          </a:xfrm>
          <a:prstGeom prst="line">
            <a:avLst/>
          </a:prstGeom>
          <a:noFill/>
          <a:ln w="38100" cap="flat" cmpd="sng" algn="ctr">
            <a:solidFill>
              <a:srgbClr val="333333"/>
            </a:solidFill>
            <a:prstDash val="solid"/>
          </a:ln>
          <a:effectLst/>
        </p:spPr>
      </p:cxnSp>
      <p:grpSp>
        <p:nvGrpSpPr>
          <p:cNvPr id="60" name="Group 59"/>
          <p:cNvGrpSpPr/>
          <p:nvPr/>
        </p:nvGrpSpPr>
        <p:grpSpPr>
          <a:xfrm>
            <a:off x="742551" y="1463400"/>
            <a:ext cx="7146564" cy="4363705"/>
            <a:chOff x="1130742" y="1800434"/>
            <a:chExt cx="6244685" cy="3656427"/>
          </a:xfrm>
        </p:grpSpPr>
        <p:sp>
          <p:nvSpPr>
            <p:cNvPr id="61" name="Freeform 60"/>
            <p:cNvSpPr/>
            <p:nvPr/>
          </p:nvSpPr>
          <p:spPr>
            <a:xfrm>
              <a:off x="1130742" y="1901940"/>
              <a:ext cx="6187836" cy="3554921"/>
            </a:xfrm>
            <a:custGeom>
              <a:avLst/>
              <a:gdLst>
                <a:gd name="connsiteX0" fmla="*/ 0 w 7585364"/>
                <a:gd name="connsiteY0" fmla="*/ 4197928 h 4197928"/>
                <a:gd name="connsiteX1" fmla="*/ 529936 w 7585364"/>
                <a:gd name="connsiteY1" fmla="*/ 3345873 h 4197928"/>
                <a:gd name="connsiteX2" fmla="*/ 2119745 w 7585364"/>
                <a:gd name="connsiteY2" fmla="*/ 2358737 h 4197928"/>
                <a:gd name="connsiteX3" fmla="*/ 4862945 w 7585364"/>
                <a:gd name="connsiteY3" fmla="*/ 976746 h 4197928"/>
                <a:gd name="connsiteX4" fmla="*/ 7585364 w 7585364"/>
                <a:gd name="connsiteY4" fmla="*/ 0 h 419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5364" h="4197928">
                  <a:moveTo>
                    <a:pt x="0" y="4197928"/>
                  </a:moveTo>
                  <a:cubicBezTo>
                    <a:pt x="88322" y="3925166"/>
                    <a:pt x="176645" y="3652405"/>
                    <a:pt x="529936" y="3345873"/>
                  </a:cubicBezTo>
                  <a:cubicBezTo>
                    <a:pt x="883227" y="3039341"/>
                    <a:pt x="1397577" y="2753591"/>
                    <a:pt x="2119745" y="2358737"/>
                  </a:cubicBezTo>
                  <a:cubicBezTo>
                    <a:pt x="2841913" y="1963883"/>
                    <a:pt x="3952009" y="1369869"/>
                    <a:pt x="4862945" y="976746"/>
                  </a:cubicBezTo>
                  <a:cubicBezTo>
                    <a:pt x="5773881" y="583623"/>
                    <a:pt x="7585364" y="0"/>
                    <a:pt x="7585364" y="0"/>
                  </a:cubicBezTo>
                </a:path>
              </a:pathLst>
            </a:custGeom>
            <a:noFill/>
            <a:ln w="57150" cap="flat" cmpd="sng" algn="ctr">
              <a:solidFill>
                <a:srgbClr val="D17D0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smtClean="0">
                <a:ln>
                  <a:noFill/>
                </a:ln>
                <a:solidFill>
                  <a:srgbClr val="AD2525"/>
                </a:solidFill>
                <a:effectLst/>
                <a:uLnTx/>
                <a:uFillTx/>
                <a:latin typeface="Arial"/>
                <a:ea typeface="+mn-ea"/>
                <a:cs typeface="+mn-cs"/>
              </a:endParaRPr>
            </a:p>
          </p:txBody>
        </p:sp>
        <p:sp>
          <p:nvSpPr>
            <p:cNvPr id="62" name="TextBox 61"/>
            <p:cNvSpPr txBox="1"/>
            <p:nvPr/>
          </p:nvSpPr>
          <p:spPr>
            <a:xfrm>
              <a:off x="2912378" y="2680732"/>
              <a:ext cx="1557914" cy="335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1" strike="noStrike" kern="0" cap="none" spc="0" normalizeH="0" baseline="0" noProof="0" dirty="0" smtClean="0">
                  <a:ln>
                    <a:noFill/>
                  </a:ln>
                  <a:solidFill>
                    <a:srgbClr val="007698"/>
                  </a:solidFill>
                  <a:effectLst/>
                  <a:uLnTx/>
                  <a:uFillTx/>
                </a:rPr>
                <a:t>Proactive</a:t>
              </a:r>
            </a:p>
          </p:txBody>
        </p:sp>
        <p:sp>
          <p:nvSpPr>
            <p:cNvPr id="63" name="TextBox 62"/>
            <p:cNvSpPr txBox="1"/>
            <p:nvPr/>
          </p:nvSpPr>
          <p:spPr>
            <a:xfrm>
              <a:off x="1217811" y="3849618"/>
              <a:ext cx="1284494" cy="3352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b="1" u="none" strike="noStrike" kern="0" cap="none" spc="0" normalizeH="0" baseline="0" noProof="0" dirty="0" smtClean="0">
                  <a:ln>
                    <a:noFill/>
                  </a:ln>
                  <a:solidFill>
                    <a:srgbClr val="007698"/>
                  </a:solidFill>
                  <a:effectLst/>
                  <a:uLnTx/>
                  <a:uFillTx/>
                </a:rPr>
                <a:t>Stabilize</a:t>
              </a:r>
            </a:p>
          </p:txBody>
        </p:sp>
        <p:sp>
          <p:nvSpPr>
            <p:cNvPr id="64" name="TextBox 63"/>
            <p:cNvSpPr txBox="1"/>
            <p:nvPr/>
          </p:nvSpPr>
          <p:spPr>
            <a:xfrm>
              <a:off x="4407268" y="1800434"/>
              <a:ext cx="2346890" cy="33525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000" b="1" u="none" strike="noStrike" kern="0" cap="none" spc="0" normalizeH="0" baseline="0" noProof="0" dirty="0" smtClean="0">
                  <a:ln>
                    <a:noFill/>
                  </a:ln>
                  <a:solidFill>
                    <a:srgbClr val="007698"/>
                  </a:solidFill>
                  <a:effectLst/>
                  <a:uLnTx/>
                  <a:uFillTx/>
                </a:rPr>
                <a:t>Service Provider</a:t>
              </a:r>
            </a:p>
          </p:txBody>
        </p:sp>
        <p:sp>
          <p:nvSpPr>
            <p:cNvPr id="65" name="Isosceles Triangle 64"/>
            <p:cNvSpPr/>
            <p:nvPr/>
          </p:nvSpPr>
          <p:spPr>
            <a:xfrm rot="4027465">
              <a:off x="7174228" y="1821796"/>
              <a:ext cx="210414" cy="191984"/>
            </a:xfrm>
            <a:prstGeom prst="triangle">
              <a:avLst/>
            </a:prstGeom>
            <a:solidFill>
              <a:srgbClr val="2B9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Oval 65"/>
            <p:cNvSpPr/>
            <p:nvPr/>
          </p:nvSpPr>
          <p:spPr>
            <a:xfrm>
              <a:off x="3714293" y="3237400"/>
              <a:ext cx="304208" cy="248132"/>
            </a:xfrm>
            <a:prstGeom prst="ellipse">
              <a:avLst/>
            </a:prstGeom>
            <a:noFill/>
            <a:ln w="381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7" name="Oval 66"/>
            <p:cNvSpPr/>
            <p:nvPr/>
          </p:nvSpPr>
          <p:spPr>
            <a:xfrm>
              <a:off x="6820969" y="1881514"/>
              <a:ext cx="301240" cy="266193"/>
            </a:xfrm>
            <a:prstGeom prst="ellipse">
              <a:avLst/>
            </a:prstGeom>
            <a:noFill/>
            <a:ln w="381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8" name="Oval 67"/>
            <p:cNvSpPr/>
            <p:nvPr/>
          </p:nvSpPr>
          <p:spPr>
            <a:xfrm>
              <a:off x="2087737" y="4162188"/>
              <a:ext cx="266021" cy="255657"/>
            </a:xfrm>
            <a:prstGeom prst="ellipse">
              <a:avLst/>
            </a:prstGeom>
            <a:noFill/>
            <a:ln w="38100" cap="flat" cmpd="sng" algn="ctr">
              <a:solidFill>
                <a:srgbClr val="FFC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350" b="0" i="0" u="none" strike="noStrike" kern="0" cap="none" spc="0" normalizeH="0" baseline="0" noProof="0" dirty="0" smtClean="0">
                <a:ln>
                  <a:noFill/>
                </a:ln>
                <a:solidFill>
                  <a:srgbClr val="FFFFFF"/>
                </a:solidFill>
                <a:effectLst/>
                <a:uLnTx/>
                <a:uFillTx/>
                <a:latin typeface="Arial"/>
                <a:ea typeface="+mn-ea"/>
                <a:cs typeface="+mn-cs"/>
              </a:endParaRPr>
            </a:p>
          </p:txBody>
        </p:sp>
      </p:grpSp>
      <p:sp>
        <p:nvSpPr>
          <p:cNvPr id="69" name="TextBox 68"/>
          <p:cNvSpPr txBox="1"/>
          <p:nvPr/>
        </p:nvSpPr>
        <p:spPr>
          <a:xfrm>
            <a:off x="2507342" y="4093106"/>
            <a:ext cx="1782513"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Problem Management</a:t>
            </a:r>
          </a:p>
        </p:txBody>
      </p:sp>
      <p:sp>
        <p:nvSpPr>
          <p:cNvPr id="70" name="TextBox 69"/>
          <p:cNvSpPr txBox="1"/>
          <p:nvPr/>
        </p:nvSpPr>
        <p:spPr>
          <a:xfrm>
            <a:off x="987272" y="5525770"/>
            <a:ext cx="1324927"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Service Desk</a:t>
            </a:r>
          </a:p>
        </p:txBody>
      </p:sp>
      <p:sp>
        <p:nvSpPr>
          <p:cNvPr id="71" name="TextBox 70"/>
          <p:cNvSpPr txBox="1"/>
          <p:nvPr/>
        </p:nvSpPr>
        <p:spPr>
          <a:xfrm>
            <a:off x="1104707" y="5271129"/>
            <a:ext cx="202626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Incident Management</a:t>
            </a:r>
          </a:p>
        </p:txBody>
      </p:sp>
      <p:sp>
        <p:nvSpPr>
          <p:cNvPr id="72" name="TextBox 71"/>
          <p:cNvSpPr txBox="1"/>
          <p:nvPr/>
        </p:nvSpPr>
        <p:spPr>
          <a:xfrm>
            <a:off x="1536941" y="4738358"/>
            <a:ext cx="179370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Change Management</a:t>
            </a:r>
          </a:p>
        </p:txBody>
      </p:sp>
      <p:sp>
        <p:nvSpPr>
          <p:cNvPr id="73" name="TextBox 72"/>
          <p:cNvSpPr txBox="1"/>
          <p:nvPr/>
        </p:nvSpPr>
        <p:spPr>
          <a:xfrm>
            <a:off x="1274345" y="5009520"/>
            <a:ext cx="2575815"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Deployment Management</a:t>
            </a:r>
          </a:p>
        </p:txBody>
      </p:sp>
      <p:sp>
        <p:nvSpPr>
          <p:cNvPr id="74" name="TextBox 73"/>
          <p:cNvSpPr txBox="1"/>
          <p:nvPr/>
        </p:nvSpPr>
        <p:spPr>
          <a:xfrm>
            <a:off x="3302421" y="3611201"/>
            <a:ext cx="336558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Capacity &amp; Performance Management</a:t>
            </a:r>
          </a:p>
        </p:txBody>
      </p:sp>
      <p:sp>
        <p:nvSpPr>
          <p:cNvPr id="76" name="TextBox 75"/>
          <p:cNvSpPr txBox="1"/>
          <p:nvPr/>
        </p:nvSpPr>
        <p:spPr>
          <a:xfrm>
            <a:off x="2851498" y="3840126"/>
            <a:ext cx="373218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srgbClr val="333333"/>
                </a:solidFill>
                <a:effectLst/>
                <a:uLnTx/>
                <a:uFillTx/>
              </a:rPr>
              <a:t>Event Management + Monitoring &amp; Alerting</a:t>
            </a:r>
          </a:p>
        </p:txBody>
      </p:sp>
      <p:sp>
        <p:nvSpPr>
          <p:cNvPr id="77" name="TextBox 76"/>
          <p:cNvSpPr txBox="1"/>
          <p:nvPr/>
        </p:nvSpPr>
        <p:spPr>
          <a:xfrm>
            <a:off x="5944811" y="2277879"/>
            <a:ext cx="1990599"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Demand Management</a:t>
            </a:r>
          </a:p>
        </p:txBody>
      </p:sp>
      <p:sp>
        <p:nvSpPr>
          <p:cNvPr id="78" name="TextBox 77"/>
          <p:cNvSpPr txBox="1"/>
          <p:nvPr/>
        </p:nvSpPr>
        <p:spPr>
          <a:xfrm>
            <a:off x="5502662" y="2467390"/>
            <a:ext cx="29297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Service Level Management</a:t>
            </a:r>
          </a:p>
        </p:txBody>
      </p:sp>
      <p:sp>
        <p:nvSpPr>
          <p:cNvPr id="79" name="TextBox 78"/>
          <p:cNvSpPr txBox="1"/>
          <p:nvPr/>
        </p:nvSpPr>
        <p:spPr>
          <a:xfrm>
            <a:off x="6413599" y="2099273"/>
            <a:ext cx="241951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Service Portfolio Management</a:t>
            </a:r>
          </a:p>
        </p:txBody>
      </p:sp>
      <p:sp>
        <p:nvSpPr>
          <p:cNvPr id="80" name="TextBox 79"/>
          <p:cNvSpPr txBox="1"/>
          <p:nvPr/>
        </p:nvSpPr>
        <p:spPr>
          <a:xfrm>
            <a:off x="4688830" y="2858975"/>
            <a:ext cx="159161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Service Catalog</a:t>
            </a:r>
          </a:p>
        </p:txBody>
      </p:sp>
      <p:sp>
        <p:nvSpPr>
          <p:cNvPr id="81" name="TextBox 80"/>
          <p:cNvSpPr txBox="1"/>
          <p:nvPr/>
        </p:nvSpPr>
        <p:spPr>
          <a:xfrm>
            <a:off x="4343866" y="3040577"/>
            <a:ext cx="289800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Business Relationship Management</a:t>
            </a:r>
          </a:p>
        </p:txBody>
      </p:sp>
      <p:sp>
        <p:nvSpPr>
          <p:cNvPr id="82" name="Oval 81"/>
          <p:cNvSpPr/>
          <p:nvPr/>
        </p:nvSpPr>
        <p:spPr>
          <a:xfrm>
            <a:off x="507646" y="5827107"/>
            <a:ext cx="423006" cy="423006"/>
          </a:xfrm>
          <a:prstGeom prst="ellipse">
            <a:avLst/>
          </a:prstGeom>
          <a:solidFill>
            <a:srgbClr val="85858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83" name="TextBox 82"/>
          <p:cNvSpPr txBox="1"/>
          <p:nvPr/>
        </p:nvSpPr>
        <p:spPr>
          <a:xfrm>
            <a:off x="7623357" y="1268020"/>
            <a:ext cx="1253943"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576B7"/>
                </a:solidFill>
                <a:effectLst/>
                <a:uLnTx/>
                <a:uFillTx/>
              </a:rPr>
              <a:t>Strategic Partner</a:t>
            </a:r>
          </a:p>
        </p:txBody>
      </p:sp>
      <p:sp>
        <p:nvSpPr>
          <p:cNvPr id="85" name="TextBox 84"/>
          <p:cNvSpPr txBox="1"/>
          <p:nvPr/>
        </p:nvSpPr>
        <p:spPr>
          <a:xfrm>
            <a:off x="5174858" y="2672296"/>
            <a:ext cx="29297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200" i="0" u="none" strike="noStrike" kern="0" cap="none" spc="0" normalizeH="0" baseline="0" noProof="0" dirty="0" smtClean="0">
                <a:ln>
                  <a:noFill/>
                </a:ln>
                <a:solidFill>
                  <a:srgbClr val="333333"/>
                </a:solidFill>
                <a:effectLst/>
                <a:uLnTx/>
                <a:uFillTx/>
              </a:rPr>
              <a:t>Service Metrics</a:t>
            </a:r>
          </a:p>
        </p:txBody>
      </p:sp>
    </p:spTree>
    <p:extLst>
      <p:ext uri="{BB962C8B-B14F-4D97-AF65-F5344CB8AC3E}">
        <p14:creationId xmlns:p14="http://schemas.microsoft.com/office/powerpoint/2010/main" val="237495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379011" y="2904136"/>
            <a:ext cx="2574901" cy="74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rgbClr val="333333"/>
                </a:solidFill>
                <a:hlinkClick r:id="rId3"/>
              </a:rPr>
              <a:t>Establish a Right-Sized Incident Management Process</a:t>
            </a:r>
            <a:endParaRPr lang="en-US" sz="1200" b="1" dirty="0">
              <a:solidFill>
                <a:srgbClr val="333333"/>
              </a:solidFill>
            </a:endParaRPr>
          </a:p>
          <a:p>
            <a:r>
              <a:rPr lang="en-CA" sz="1200" dirty="0" smtClean="0">
                <a:solidFill>
                  <a:srgbClr val="333333"/>
                </a:solidFill>
              </a:rPr>
              <a:t>Resolve service issues faster and more successfully.</a:t>
            </a:r>
            <a:endParaRPr lang="en-US" sz="1200" dirty="0">
              <a:solidFill>
                <a:srgbClr val="333333"/>
              </a:solidFill>
            </a:endParaRPr>
          </a:p>
        </p:txBody>
      </p:sp>
      <p:sp>
        <p:nvSpPr>
          <p:cNvPr id="4" name="Title 3"/>
          <p:cNvSpPr>
            <a:spLocks noGrp="1"/>
          </p:cNvSpPr>
          <p:nvPr>
            <p:ph type="title"/>
          </p:nvPr>
        </p:nvSpPr>
        <p:spPr/>
        <p:txBody>
          <a:bodyPr/>
          <a:lstStyle/>
          <a:p>
            <a:r>
              <a:rPr lang="en-US" dirty="0" smtClean="0"/>
              <a:t>Use these Info-Tech blueprints as your guide to complete the service management journey </a:t>
            </a:r>
            <a:endParaRPr lang="en-US" dirty="0"/>
          </a:p>
        </p:txBody>
      </p:sp>
      <p:sp>
        <p:nvSpPr>
          <p:cNvPr id="10" name="Rectangle 9"/>
          <p:cNvSpPr/>
          <p:nvPr/>
        </p:nvSpPr>
        <p:spPr>
          <a:xfrm>
            <a:off x="496493" y="2904136"/>
            <a:ext cx="2574901" cy="663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rgbClr val="333333"/>
                </a:solidFill>
                <a:hlinkClick r:id="rId4"/>
              </a:rPr>
              <a:t>Standardize the Service Desk</a:t>
            </a:r>
            <a:endParaRPr lang="en-US" sz="1200" b="1" dirty="0">
              <a:solidFill>
                <a:srgbClr val="333333"/>
              </a:solidFill>
            </a:endParaRPr>
          </a:p>
          <a:p>
            <a:r>
              <a:rPr lang="en-CA" sz="1200" dirty="0" smtClean="0">
                <a:solidFill>
                  <a:srgbClr val="333333"/>
                </a:solidFill>
              </a:rPr>
              <a:t>Transform your Help Desk into a Service Desk.</a:t>
            </a:r>
            <a:endParaRPr lang="en-US" sz="1200" dirty="0">
              <a:solidFill>
                <a:srgbClr val="333333"/>
              </a:solidFill>
            </a:endParaRPr>
          </a:p>
        </p:txBody>
      </p:sp>
      <p:sp>
        <p:nvSpPr>
          <p:cNvPr id="13" name="Rectangle 12"/>
          <p:cNvSpPr/>
          <p:nvPr/>
        </p:nvSpPr>
        <p:spPr>
          <a:xfrm>
            <a:off x="6422591" y="3385131"/>
            <a:ext cx="2355649" cy="1066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rgbClr val="333333"/>
                </a:solidFill>
                <a:hlinkClick r:id="rId5"/>
              </a:rPr>
              <a:t>Optimize the Change Management Process</a:t>
            </a:r>
            <a:endParaRPr lang="en-US" sz="1200" b="1" dirty="0">
              <a:solidFill>
                <a:srgbClr val="333333"/>
              </a:solidFill>
            </a:endParaRPr>
          </a:p>
          <a:p>
            <a:r>
              <a:rPr lang="en-CA" sz="1200" dirty="0" smtClean="0">
                <a:solidFill>
                  <a:srgbClr val="333333"/>
                </a:solidFill>
              </a:rPr>
              <a:t>Establish change intake, assessment, approval, testing, and deployment processes.</a:t>
            </a:r>
            <a:endParaRPr lang="en-US" sz="1200" dirty="0">
              <a:solidFill>
                <a:srgbClr val="333333"/>
              </a:solidFill>
            </a:endParaRPr>
          </a:p>
        </p:txBody>
      </p:sp>
      <p:pic>
        <p:nvPicPr>
          <p:cNvPr id="9" name="Picture 8"/>
          <p:cNvPicPr/>
          <p:nvPr/>
        </p:nvPicPr>
        <p:blipFill>
          <a:blip r:embed="rId6">
            <a:extLst>
              <a:ext uri="{28A0092B-C50C-407E-A947-70E740481C1C}">
                <a14:useLocalDpi xmlns:a14="http://schemas.microsoft.com/office/drawing/2010/main" val="0"/>
              </a:ext>
            </a:extLst>
          </a:blip>
          <a:srcRect/>
          <a:stretch>
            <a:fillRect/>
          </a:stretch>
        </p:blipFill>
        <p:spPr bwMode="auto">
          <a:xfrm>
            <a:off x="6422591" y="2160428"/>
            <a:ext cx="2070000" cy="1224000"/>
          </a:xfrm>
          <a:prstGeom prst="rect">
            <a:avLst/>
          </a:prstGeom>
          <a:ln w="28575" cap="sq" cmpd="thickThin">
            <a:noFill/>
            <a:prstDash val="solid"/>
            <a:miter lim="800000"/>
          </a:ln>
          <a:effectLst>
            <a:outerShdw blurRad="50800" dist="25400" dir="2700000" algn="tl" rotWithShape="0">
              <a:prstClr val="black">
                <a:alpha val="40000"/>
              </a:prstClr>
            </a:outerShdw>
          </a:effectLst>
        </p:spPr>
      </p:pic>
      <p:sp>
        <p:nvSpPr>
          <p:cNvPr id="7" name="Rectangle 6"/>
          <p:cNvSpPr/>
          <p:nvPr/>
        </p:nvSpPr>
        <p:spPr>
          <a:xfrm>
            <a:off x="3457708" y="5256552"/>
            <a:ext cx="2718091" cy="726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hlinkClick r:id="rId7"/>
              </a:rPr>
              <a:t>Establish a Rigorous Problem Management Process </a:t>
            </a:r>
            <a:endParaRPr lang="en-CA" sz="1200" b="1" dirty="0" smtClean="0"/>
          </a:p>
          <a:p>
            <a:r>
              <a:rPr lang="en-CA" sz="1200" dirty="0" smtClean="0">
                <a:solidFill>
                  <a:srgbClr val="333333"/>
                </a:solidFill>
              </a:rPr>
              <a:t>Monitor, analyze, and prevent problems. </a:t>
            </a:r>
            <a:endParaRPr lang="en-US" sz="1200" dirty="0">
              <a:solidFill>
                <a:srgbClr val="333333"/>
              </a:solidFill>
            </a:endParaRPr>
          </a:p>
        </p:txBody>
      </p:sp>
      <p:sp>
        <p:nvSpPr>
          <p:cNvPr id="11" name="Rectangle 10"/>
          <p:cNvSpPr/>
          <p:nvPr/>
        </p:nvSpPr>
        <p:spPr>
          <a:xfrm>
            <a:off x="554647" y="5256552"/>
            <a:ext cx="2316168" cy="968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hlinkClick r:id="rId8"/>
              </a:rPr>
              <a:t>Stop Just Managing Capacity by Moving to a Capacity-as-a-Service Strategy</a:t>
            </a:r>
            <a:r>
              <a:rPr lang="en-CA" sz="1200" b="1" dirty="0" smtClean="0">
                <a:hlinkClick r:id="rId9"/>
              </a:rPr>
              <a:t> </a:t>
            </a:r>
            <a:endParaRPr lang="en-CA" sz="1200" i="1" dirty="0" smtClean="0"/>
          </a:p>
          <a:p>
            <a:r>
              <a:rPr lang="en-CA" sz="1200" dirty="0" smtClean="0">
                <a:solidFill>
                  <a:srgbClr val="333333"/>
                </a:solidFill>
              </a:rPr>
              <a:t>Plan and manage your capacity as a service.</a:t>
            </a:r>
            <a:endParaRPr lang="en-US" sz="1200" dirty="0">
              <a:solidFill>
                <a:srgbClr val="333333"/>
              </a:solidFill>
            </a:endParaRPr>
          </a:p>
        </p:txBody>
      </p:sp>
      <p:pic>
        <p:nvPicPr>
          <p:cNvPr id="12" name="Picture 11"/>
          <p:cNvPicPr/>
          <p:nvPr/>
        </p:nvPicPr>
        <p:blipFill>
          <a:blip r:embed="rId10">
            <a:extLst>
              <a:ext uri="{28A0092B-C50C-407E-A947-70E740481C1C}">
                <a14:useLocalDpi xmlns:a14="http://schemas.microsoft.com/office/drawing/2010/main" val="0"/>
              </a:ext>
            </a:extLst>
          </a:blip>
          <a:srcRect/>
          <a:stretch>
            <a:fillRect/>
          </a:stretch>
        </p:blipFill>
        <p:spPr bwMode="auto">
          <a:xfrm>
            <a:off x="3474088" y="3979973"/>
            <a:ext cx="2070000" cy="1224000"/>
          </a:xfrm>
          <a:prstGeom prst="rect">
            <a:avLst/>
          </a:prstGeom>
          <a:noFill/>
          <a:ln w="28575">
            <a:noFill/>
          </a:ln>
          <a:effectLst>
            <a:outerShdw blurRad="50800" dist="25400" dir="2700000" algn="tl" rotWithShape="0">
              <a:prstClr val="black">
                <a:alpha val="40000"/>
              </a:prstClr>
            </a:outerShdw>
          </a:effectLst>
        </p:spPr>
      </p:pic>
      <p:pic>
        <p:nvPicPr>
          <p:cNvPr id="14" name="Picture 13"/>
          <p:cNvPicPr/>
          <p:nvPr/>
        </p:nvPicPr>
        <p:blipFill>
          <a:blip r:embed="rId11">
            <a:extLst>
              <a:ext uri="{28A0092B-C50C-407E-A947-70E740481C1C}">
                <a14:useLocalDpi xmlns:a14="http://schemas.microsoft.com/office/drawing/2010/main" val="0"/>
              </a:ext>
            </a:extLst>
          </a:blip>
          <a:srcRect/>
          <a:stretch>
            <a:fillRect/>
          </a:stretch>
        </p:blipFill>
        <p:spPr bwMode="auto">
          <a:xfrm>
            <a:off x="608250" y="3979973"/>
            <a:ext cx="2070000" cy="1224000"/>
          </a:xfrm>
          <a:prstGeom prst="rect">
            <a:avLst/>
          </a:prstGeom>
          <a:noFill/>
          <a:ln w="28575">
            <a:noFill/>
          </a:ln>
          <a:effectLst>
            <a:outerShdw blurRad="50800" dist="25400" dir="2700000" algn="tl" rotWithShape="0">
              <a:prstClr val="black">
                <a:alpha val="40000"/>
              </a:prstClr>
            </a:outerShdw>
          </a:effectLst>
        </p:spPr>
      </p:pic>
      <p:sp>
        <p:nvSpPr>
          <p:cNvPr id="15" name="Notched Right Arrow 14"/>
          <p:cNvSpPr/>
          <p:nvPr/>
        </p:nvSpPr>
        <p:spPr>
          <a:xfrm>
            <a:off x="2798068" y="2129421"/>
            <a:ext cx="546653" cy="288032"/>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Notched Right Arrow 15"/>
          <p:cNvSpPr/>
          <p:nvPr/>
        </p:nvSpPr>
        <p:spPr>
          <a:xfrm rot="10800000">
            <a:off x="2807617" y="4447957"/>
            <a:ext cx="546653" cy="288032"/>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Notched Right Arrow 16"/>
          <p:cNvSpPr/>
          <p:nvPr/>
        </p:nvSpPr>
        <p:spPr>
          <a:xfrm rot="8217489">
            <a:off x="5732485" y="4115733"/>
            <a:ext cx="546653" cy="288032"/>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p:nvPr/>
        </p:nvPicPr>
        <p:blipFill rotWithShape="1">
          <a:blip r:embed="rId12"/>
          <a:srcRect l="1" t="18273" r="62053" b="44282"/>
          <a:stretch/>
        </p:blipFill>
        <p:spPr bwMode="auto">
          <a:xfrm>
            <a:off x="3457708" y="1661437"/>
            <a:ext cx="2070000" cy="1224000"/>
          </a:xfrm>
          <a:prstGeom prst="rect">
            <a:avLst/>
          </a:prstGeom>
          <a:ln w="38100" cap="sq" cmpd="thickThin">
            <a:noFill/>
            <a:prstDash val="solid"/>
            <a:miter lim="800000"/>
          </a:ln>
          <a:effectLst>
            <a:outerShdw blurRad="50800" dist="25400" dir="2700000" algn="tl" rotWithShape="0">
              <a:prstClr val="black">
                <a:alpha val="40000"/>
              </a:prstClr>
            </a:outerShdw>
          </a:effectLst>
          <a:extLst>
            <a:ext uri="{53640926-AAD7-44D8-BBD7-CCE9431645EC}">
              <a14:shadowObscured xmlns:a14="http://schemas.microsoft.com/office/drawing/2010/main"/>
            </a:ext>
          </a:extLst>
        </p:spPr>
      </p:pic>
      <p:sp>
        <p:nvSpPr>
          <p:cNvPr id="20" name="Notched Right Arrow 19"/>
          <p:cNvSpPr/>
          <p:nvPr/>
        </p:nvSpPr>
        <p:spPr>
          <a:xfrm rot="12919843" flipH="1">
            <a:off x="5710012" y="2257917"/>
            <a:ext cx="546653" cy="288032"/>
          </a:xfrm>
          <a:prstGeom prst="notched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p:cNvPicPr>
            <a:picLocks noChangeAspect="1"/>
          </p:cNvPicPr>
          <p:nvPr/>
        </p:nvPicPr>
        <p:blipFill>
          <a:blip r:embed="rId13"/>
          <a:stretch>
            <a:fillRect/>
          </a:stretch>
        </p:blipFill>
        <p:spPr>
          <a:xfrm>
            <a:off x="554647" y="1632291"/>
            <a:ext cx="2149077" cy="1282292"/>
          </a:xfrm>
          <a:prstGeom prst="rect">
            <a:avLst/>
          </a:prstGeom>
          <a:effectLst>
            <a:outerShdw blurRad="50800" dist="25400" dir="2700000" algn="tl" rotWithShape="0">
              <a:prstClr val="black">
                <a:alpha val="40000"/>
              </a:prstClr>
            </a:outerShdw>
          </a:effectLst>
        </p:spPr>
      </p:pic>
    </p:spTree>
    <p:extLst>
      <p:ext uri="{BB962C8B-B14F-4D97-AF65-F5344CB8AC3E}">
        <p14:creationId xmlns:p14="http://schemas.microsoft.com/office/powerpoint/2010/main" val="1830317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At the end of your journey, you will have the following deliverables completed</a:t>
            </a:r>
            <a:endParaRPr lang="en-CA" dirty="0"/>
          </a:p>
        </p:txBody>
      </p:sp>
      <p:grpSp>
        <p:nvGrpSpPr>
          <p:cNvPr id="63" name="Group 62"/>
          <p:cNvGrpSpPr/>
          <p:nvPr/>
        </p:nvGrpSpPr>
        <p:grpSpPr>
          <a:xfrm>
            <a:off x="388003" y="1223601"/>
            <a:ext cx="8347517" cy="4410798"/>
            <a:chOff x="365760" y="1303020"/>
            <a:chExt cx="8347517" cy="4410798"/>
          </a:xfrm>
        </p:grpSpPr>
        <p:sp>
          <p:nvSpPr>
            <p:cNvPr id="106" name="Rectangle 105"/>
            <p:cNvSpPr/>
            <p:nvPr/>
          </p:nvSpPr>
          <p:spPr>
            <a:xfrm>
              <a:off x="373572" y="1727729"/>
              <a:ext cx="2009567" cy="23641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07" name="Freeform 106"/>
            <p:cNvSpPr/>
            <p:nvPr/>
          </p:nvSpPr>
          <p:spPr>
            <a:xfrm>
              <a:off x="373572" y="1303020"/>
              <a:ext cx="2009567" cy="424709"/>
            </a:xfrm>
            <a:custGeom>
              <a:avLst/>
              <a:gdLst>
                <a:gd name="connsiteX0" fmla="*/ 0 w 2009567"/>
                <a:gd name="connsiteY0" fmla="*/ 0 h 424709"/>
                <a:gd name="connsiteX1" fmla="*/ 2009567 w 2009567"/>
                <a:gd name="connsiteY1" fmla="*/ 0 h 424709"/>
                <a:gd name="connsiteX2" fmla="*/ 2009567 w 2009567"/>
                <a:gd name="connsiteY2" fmla="*/ 424709 h 424709"/>
                <a:gd name="connsiteX3" fmla="*/ 0 w 2009567"/>
                <a:gd name="connsiteY3" fmla="*/ 424709 h 424709"/>
                <a:gd name="connsiteX4" fmla="*/ 0 w 2009567"/>
                <a:gd name="connsiteY4" fmla="*/ 0 h 42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67" h="424709">
                  <a:moveTo>
                    <a:pt x="0" y="0"/>
                  </a:moveTo>
                  <a:lnTo>
                    <a:pt x="2009567" y="0"/>
                  </a:lnTo>
                  <a:lnTo>
                    <a:pt x="2009567" y="424709"/>
                  </a:lnTo>
                  <a:lnTo>
                    <a:pt x="0" y="424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622300">
                <a:lnSpc>
                  <a:spcPct val="90000"/>
                </a:lnSpc>
                <a:spcBef>
                  <a:spcPct val="0"/>
                </a:spcBef>
                <a:spcAft>
                  <a:spcPct val="35000"/>
                </a:spcAft>
              </a:pPr>
              <a:r>
                <a:rPr lang="en-CA" sz="1400" kern="1200" dirty="0" smtClean="0"/>
                <a:t>Service Desk &amp; Incident Management	</a:t>
              </a:r>
              <a:endParaRPr lang="en-CA" sz="1400" kern="1200" dirty="0"/>
            </a:p>
          </p:txBody>
        </p:sp>
        <p:sp>
          <p:nvSpPr>
            <p:cNvPr id="108" name="Rectangle 107"/>
            <p:cNvSpPr/>
            <p:nvPr/>
          </p:nvSpPr>
          <p:spPr>
            <a:xfrm>
              <a:off x="365760" y="2263510"/>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09" name="Freeform 108"/>
            <p:cNvSpPr/>
            <p:nvPr/>
          </p:nvSpPr>
          <p:spPr>
            <a:xfrm>
              <a:off x="491366" y="2165265"/>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Service Desk Ticket Classification and Dashboard</a:t>
              </a:r>
              <a:endParaRPr lang="en-CA" sz="1200" kern="1200" dirty="0"/>
            </a:p>
          </p:txBody>
        </p:sp>
        <p:sp>
          <p:nvSpPr>
            <p:cNvPr id="110" name="Rectangle 109"/>
            <p:cNvSpPr/>
            <p:nvPr/>
          </p:nvSpPr>
          <p:spPr>
            <a:xfrm>
              <a:off x="365760" y="2814798"/>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11" name="Freeform 110"/>
            <p:cNvSpPr/>
            <p:nvPr/>
          </p:nvSpPr>
          <p:spPr>
            <a:xfrm>
              <a:off x="491366" y="2716553"/>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Service Management Standard Operating Procedure</a:t>
              </a:r>
              <a:endParaRPr lang="en-CA" sz="1200" kern="1200" dirty="0"/>
            </a:p>
          </p:txBody>
        </p:sp>
        <p:sp>
          <p:nvSpPr>
            <p:cNvPr id="112" name="Rectangle 111"/>
            <p:cNvSpPr/>
            <p:nvPr/>
          </p:nvSpPr>
          <p:spPr>
            <a:xfrm>
              <a:off x="365760" y="3297494"/>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13" name="Freeform 112"/>
            <p:cNvSpPr/>
            <p:nvPr/>
          </p:nvSpPr>
          <p:spPr>
            <a:xfrm>
              <a:off x="491366" y="3199249"/>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Service Desk Triage Workflow </a:t>
              </a:r>
              <a:endParaRPr lang="en-CA" sz="1200" kern="1200" dirty="0"/>
            </a:p>
          </p:txBody>
        </p:sp>
        <p:sp>
          <p:nvSpPr>
            <p:cNvPr id="114" name="Rectangle 113"/>
            <p:cNvSpPr/>
            <p:nvPr/>
          </p:nvSpPr>
          <p:spPr>
            <a:xfrm>
              <a:off x="365760" y="3643031"/>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15" name="Freeform 114"/>
            <p:cNvSpPr/>
            <p:nvPr/>
          </p:nvSpPr>
          <p:spPr>
            <a:xfrm>
              <a:off x="491366" y="3544786"/>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Knowledgebase Article</a:t>
              </a:r>
              <a:endParaRPr lang="en-CA" sz="1200" kern="1200" dirty="0"/>
            </a:p>
          </p:txBody>
        </p:sp>
        <p:sp>
          <p:nvSpPr>
            <p:cNvPr id="116" name="Rectangle 115"/>
            <p:cNvSpPr/>
            <p:nvPr/>
          </p:nvSpPr>
          <p:spPr>
            <a:xfrm>
              <a:off x="365760" y="4011425"/>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17" name="Freeform 116"/>
            <p:cNvSpPr/>
            <p:nvPr/>
          </p:nvSpPr>
          <p:spPr>
            <a:xfrm>
              <a:off x="491366" y="3913180"/>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Service Desk Software and RFP Evaluation Tool</a:t>
              </a:r>
              <a:endParaRPr lang="en-CA" sz="1200" kern="1200" dirty="0"/>
            </a:p>
          </p:txBody>
        </p:sp>
        <p:sp>
          <p:nvSpPr>
            <p:cNvPr id="118" name="Rectangle 117"/>
            <p:cNvSpPr/>
            <p:nvPr/>
          </p:nvSpPr>
          <p:spPr>
            <a:xfrm>
              <a:off x="365760" y="4436833"/>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19" name="Freeform 118"/>
            <p:cNvSpPr/>
            <p:nvPr/>
          </p:nvSpPr>
          <p:spPr>
            <a:xfrm>
              <a:off x="491366" y="4338588"/>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Service Desk Support Call Worksheet</a:t>
              </a:r>
              <a:endParaRPr lang="en-CA" sz="1200" kern="1200" dirty="0"/>
            </a:p>
          </p:txBody>
        </p:sp>
        <p:sp>
          <p:nvSpPr>
            <p:cNvPr id="120" name="Rectangle 119"/>
            <p:cNvSpPr/>
            <p:nvPr/>
          </p:nvSpPr>
          <p:spPr>
            <a:xfrm>
              <a:off x="365760" y="4940977"/>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21" name="Freeform 120"/>
            <p:cNvSpPr/>
            <p:nvPr/>
          </p:nvSpPr>
          <p:spPr>
            <a:xfrm>
              <a:off x="491366" y="4842732"/>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Incident Management Standard Operating Procedure</a:t>
              </a:r>
              <a:endParaRPr lang="en-CA" sz="1200" kern="1200" dirty="0"/>
            </a:p>
          </p:txBody>
        </p:sp>
        <p:sp>
          <p:nvSpPr>
            <p:cNvPr id="122" name="Rectangle 121"/>
            <p:cNvSpPr/>
            <p:nvPr/>
          </p:nvSpPr>
          <p:spPr>
            <a:xfrm>
              <a:off x="365760" y="5467946"/>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23" name="Freeform 122"/>
            <p:cNvSpPr/>
            <p:nvPr/>
          </p:nvSpPr>
          <p:spPr>
            <a:xfrm>
              <a:off x="491366" y="5369701"/>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Incident Management Metrics Tool </a:t>
              </a:r>
              <a:endParaRPr lang="en-CA" sz="1200" kern="1200" dirty="0"/>
            </a:p>
          </p:txBody>
        </p:sp>
        <p:sp>
          <p:nvSpPr>
            <p:cNvPr id="124" name="Rectangle 123"/>
            <p:cNvSpPr/>
            <p:nvPr/>
          </p:nvSpPr>
          <p:spPr>
            <a:xfrm>
              <a:off x="2483618" y="1727729"/>
              <a:ext cx="2009567" cy="23641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25" name="Freeform 124"/>
            <p:cNvSpPr/>
            <p:nvPr/>
          </p:nvSpPr>
          <p:spPr>
            <a:xfrm>
              <a:off x="2483618" y="1303020"/>
              <a:ext cx="2009567" cy="424709"/>
            </a:xfrm>
            <a:custGeom>
              <a:avLst/>
              <a:gdLst>
                <a:gd name="connsiteX0" fmla="*/ 0 w 2009567"/>
                <a:gd name="connsiteY0" fmla="*/ 0 h 424709"/>
                <a:gd name="connsiteX1" fmla="*/ 2009567 w 2009567"/>
                <a:gd name="connsiteY1" fmla="*/ 0 h 424709"/>
                <a:gd name="connsiteX2" fmla="*/ 2009567 w 2009567"/>
                <a:gd name="connsiteY2" fmla="*/ 424709 h 424709"/>
                <a:gd name="connsiteX3" fmla="*/ 0 w 2009567"/>
                <a:gd name="connsiteY3" fmla="*/ 424709 h 424709"/>
                <a:gd name="connsiteX4" fmla="*/ 0 w 2009567"/>
                <a:gd name="connsiteY4" fmla="*/ 0 h 42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67" h="424709">
                  <a:moveTo>
                    <a:pt x="0" y="0"/>
                  </a:moveTo>
                  <a:lnTo>
                    <a:pt x="2009567" y="0"/>
                  </a:lnTo>
                  <a:lnTo>
                    <a:pt x="2009567" y="424709"/>
                  </a:lnTo>
                  <a:lnTo>
                    <a:pt x="0" y="424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622300">
                <a:lnSpc>
                  <a:spcPct val="90000"/>
                </a:lnSpc>
                <a:spcBef>
                  <a:spcPct val="0"/>
                </a:spcBef>
                <a:spcAft>
                  <a:spcPct val="35000"/>
                </a:spcAft>
              </a:pPr>
              <a:r>
                <a:rPr lang="en-CA" sz="1400" kern="1200" dirty="0" smtClean="0"/>
                <a:t>Change &amp; Deployment Management</a:t>
              </a:r>
              <a:endParaRPr lang="en-CA" sz="1400" kern="1200" dirty="0"/>
            </a:p>
          </p:txBody>
        </p:sp>
        <p:sp>
          <p:nvSpPr>
            <p:cNvPr id="126" name="Rectangle 125"/>
            <p:cNvSpPr/>
            <p:nvPr/>
          </p:nvSpPr>
          <p:spPr>
            <a:xfrm>
              <a:off x="4593664" y="1727729"/>
              <a:ext cx="2009567" cy="23641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27" name="Freeform 126"/>
            <p:cNvSpPr/>
            <p:nvPr/>
          </p:nvSpPr>
          <p:spPr>
            <a:xfrm>
              <a:off x="4593664" y="1303020"/>
              <a:ext cx="2009567" cy="424709"/>
            </a:xfrm>
            <a:custGeom>
              <a:avLst/>
              <a:gdLst>
                <a:gd name="connsiteX0" fmla="*/ 0 w 2009567"/>
                <a:gd name="connsiteY0" fmla="*/ 0 h 424709"/>
                <a:gd name="connsiteX1" fmla="*/ 2009567 w 2009567"/>
                <a:gd name="connsiteY1" fmla="*/ 0 h 424709"/>
                <a:gd name="connsiteX2" fmla="*/ 2009567 w 2009567"/>
                <a:gd name="connsiteY2" fmla="*/ 424709 h 424709"/>
                <a:gd name="connsiteX3" fmla="*/ 0 w 2009567"/>
                <a:gd name="connsiteY3" fmla="*/ 424709 h 424709"/>
                <a:gd name="connsiteX4" fmla="*/ 0 w 2009567"/>
                <a:gd name="connsiteY4" fmla="*/ 0 h 42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67" h="424709">
                  <a:moveTo>
                    <a:pt x="0" y="0"/>
                  </a:moveTo>
                  <a:lnTo>
                    <a:pt x="2009567" y="0"/>
                  </a:lnTo>
                  <a:lnTo>
                    <a:pt x="2009567" y="424709"/>
                  </a:lnTo>
                  <a:lnTo>
                    <a:pt x="0" y="424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622300">
                <a:lnSpc>
                  <a:spcPct val="90000"/>
                </a:lnSpc>
                <a:spcBef>
                  <a:spcPct val="0"/>
                </a:spcBef>
                <a:spcAft>
                  <a:spcPct val="35000"/>
                </a:spcAft>
              </a:pPr>
              <a:r>
                <a:rPr lang="en-CA" sz="1400" kern="1200" dirty="0" smtClean="0"/>
                <a:t>Event &amp; Problem Management</a:t>
              </a:r>
              <a:endParaRPr lang="en-CA" sz="1400" kern="1200" dirty="0"/>
            </a:p>
          </p:txBody>
        </p:sp>
        <p:sp>
          <p:nvSpPr>
            <p:cNvPr id="128" name="Rectangle 127"/>
            <p:cNvSpPr/>
            <p:nvPr/>
          </p:nvSpPr>
          <p:spPr>
            <a:xfrm>
              <a:off x="6703710" y="1727729"/>
              <a:ext cx="2009567" cy="236419"/>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CA"/>
            </a:p>
          </p:txBody>
        </p:sp>
        <p:sp>
          <p:nvSpPr>
            <p:cNvPr id="129" name="Freeform 128"/>
            <p:cNvSpPr/>
            <p:nvPr/>
          </p:nvSpPr>
          <p:spPr>
            <a:xfrm>
              <a:off x="6703710" y="1303020"/>
              <a:ext cx="2009567" cy="424709"/>
            </a:xfrm>
            <a:custGeom>
              <a:avLst/>
              <a:gdLst>
                <a:gd name="connsiteX0" fmla="*/ 0 w 2009567"/>
                <a:gd name="connsiteY0" fmla="*/ 0 h 424709"/>
                <a:gd name="connsiteX1" fmla="*/ 2009567 w 2009567"/>
                <a:gd name="connsiteY1" fmla="*/ 0 h 424709"/>
                <a:gd name="connsiteX2" fmla="*/ 2009567 w 2009567"/>
                <a:gd name="connsiteY2" fmla="*/ 424709 h 424709"/>
                <a:gd name="connsiteX3" fmla="*/ 0 w 2009567"/>
                <a:gd name="connsiteY3" fmla="*/ 424709 h 424709"/>
                <a:gd name="connsiteX4" fmla="*/ 0 w 2009567"/>
                <a:gd name="connsiteY4" fmla="*/ 0 h 424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567" h="424709">
                  <a:moveTo>
                    <a:pt x="0" y="0"/>
                  </a:moveTo>
                  <a:lnTo>
                    <a:pt x="2009567" y="0"/>
                  </a:lnTo>
                  <a:lnTo>
                    <a:pt x="2009567" y="424709"/>
                  </a:lnTo>
                  <a:lnTo>
                    <a:pt x="0" y="4247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670" tIns="17780" rIns="26670" bIns="17780"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622300">
                <a:lnSpc>
                  <a:spcPct val="90000"/>
                </a:lnSpc>
                <a:spcBef>
                  <a:spcPct val="0"/>
                </a:spcBef>
                <a:spcAft>
                  <a:spcPct val="35000"/>
                </a:spcAft>
              </a:pPr>
              <a:r>
                <a:rPr lang="en-CA" sz="1400" kern="1200" dirty="0" smtClean="0"/>
                <a:t>Capacity &amp; Performance Management </a:t>
              </a:r>
              <a:endParaRPr lang="en-CA" sz="1400" kern="1200" dirty="0"/>
            </a:p>
          </p:txBody>
        </p:sp>
      </p:grpSp>
      <p:sp>
        <p:nvSpPr>
          <p:cNvPr id="64" name="Rectangle 63"/>
          <p:cNvSpPr/>
          <p:nvPr/>
        </p:nvSpPr>
        <p:spPr>
          <a:xfrm>
            <a:off x="2517579" y="2159240"/>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5" name="Freeform 64"/>
          <p:cNvSpPr/>
          <p:nvPr/>
        </p:nvSpPr>
        <p:spPr>
          <a:xfrm>
            <a:off x="2654604" y="2060995"/>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Change Management Project Charter	</a:t>
            </a:r>
            <a:endParaRPr lang="en-CA" sz="1200" kern="1200" dirty="0"/>
          </a:p>
        </p:txBody>
      </p:sp>
      <p:sp>
        <p:nvSpPr>
          <p:cNvPr id="66" name="Rectangle 65"/>
          <p:cNvSpPr/>
          <p:nvPr/>
        </p:nvSpPr>
        <p:spPr>
          <a:xfrm>
            <a:off x="2517579" y="2686252"/>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67" name="Freeform 66"/>
          <p:cNvSpPr/>
          <p:nvPr/>
        </p:nvSpPr>
        <p:spPr>
          <a:xfrm>
            <a:off x="2654604" y="2588007"/>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dirty="0" smtClean="0"/>
              <a:t>Change Management Standard Operating Procedure</a:t>
            </a:r>
            <a:endParaRPr lang="en-CA" sz="1200" kern="1200" dirty="0"/>
          </a:p>
        </p:txBody>
      </p:sp>
      <p:sp>
        <p:nvSpPr>
          <p:cNvPr id="68" name="Rectangle 67"/>
          <p:cNvSpPr/>
          <p:nvPr/>
        </p:nvSpPr>
        <p:spPr>
          <a:xfrm>
            <a:off x="2517579" y="3168948"/>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76" name="Freeform 75"/>
          <p:cNvSpPr/>
          <p:nvPr/>
        </p:nvSpPr>
        <p:spPr>
          <a:xfrm>
            <a:off x="2654604" y="3070703"/>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Request for Change Form</a:t>
            </a:r>
            <a:endParaRPr lang="en-CA" sz="1200" kern="1200" dirty="0"/>
          </a:p>
        </p:txBody>
      </p:sp>
      <p:sp>
        <p:nvSpPr>
          <p:cNvPr id="78" name="Rectangle 77"/>
          <p:cNvSpPr/>
          <p:nvPr/>
        </p:nvSpPr>
        <p:spPr>
          <a:xfrm>
            <a:off x="2517579" y="3563037"/>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79" name="Freeform 78"/>
          <p:cNvSpPr/>
          <p:nvPr/>
        </p:nvSpPr>
        <p:spPr>
          <a:xfrm>
            <a:off x="2654604" y="3464792"/>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Change Advisory Board Charter</a:t>
            </a:r>
            <a:endParaRPr lang="en-CA" sz="1200" kern="1200" dirty="0"/>
          </a:p>
        </p:txBody>
      </p:sp>
      <p:sp>
        <p:nvSpPr>
          <p:cNvPr id="80" name="Rectangle 79"/>
          <p:cNvSpPr/>
          <p:nvPr/>
        </p:nvSpPr>
        <p:spPr>
          <a:xfrm>
            <a:off x="2517579" y="3964364"/>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81" name="Freeform 80"/>
          <p:cNvSpPr/>
          <p:nvPr/>
        </p:nvSpPr>
        <p:spPr>
          <a:xfrm>
            <a:off x="2654604" y="3866119"/>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Change Management Metrics Tool </a:t>
            </a:r>
            <a:endParaRPr lang="en-CA" sz="1200" kern="1200" dirty="0"/>
          </a:p>
        </p:txBody>
      </p:sp>
      <p:sp>
        <p:nvSpPr>
          <p:cNvPr id="82" name="Rectangle 81"/>
          <p:cNvSpPr/>
          <p:nvPr/>
        </p:nvSpPr>
        <p:spPr>
          <a:xfrm>
            <a:off x="4661567" y="2169259"/>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83" name="Freeform 82"/>
          <p:cNvSpPr/>
          <p:nvPr/>
        </p:nvSpPr>
        <p:spPr>
          <a:xfrm>
            <a:off x="4798591" y="2643766"/>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Problem Management Casual Root Cause Analysis Methodology</a:t>
            </a:r>
            <a:endParaRPr lang="en-CA" sz="1200" kern="1200" dirty="0"/>
          </a:p>
        </p:txBody>
      </p:sp>
      <p:sp>
        <p:nvSpPr>
          <p:cNvPr id="84" name="Rectangle 83"/>
          <p:cNvSpPr/>
          <p:nvPr/>
        </p:nvSpPr>
        <p:spPr>
          <a:xfrm>
            <a:off x="4661567" y="2742011"/>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1" name="Freeform 90"/>
          <p:cNvSpPr/>
          <p:nvPr/>
        </p:nvSpPr>
        <p:spPr>
          <a:xfrm>
            <a:off x="4798591" y="3126010"/>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Diagnostic RCA Methodology</a:t>
            </a:r>
            <a:endParaRPr lang="en-CA" sz="1200" kern="1200" dirty="0"/>
          </a:p>
        </p:txBody>
      </p:sp>
      <p:sp>
        <p:nvSpPr>
          <p:cNvPr id="92" name="Rectangle 91"/>
          <p:cNvSpPr/>
          <p:nvPr/>
        </p:nvSpPr>
        <p:spPr>
          <a:xfrm>
            <a:off x="4661567" y="3224255"/>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3" name="Freeform 92"/>
          <p:cNvSpPr/>
          <p:nvPr/>
        </p:nvSpPr>
        <p:spPr>
          <a:xfrm>
            <a:off x="4798591" y="3523074"/>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Proactive RCA Methodology</a:t>
            </a:r>
            <a:endParaRPr lang="en-CA" sz="1200" kern="1200" dirty="0"/>
          </a:p>
        </p:txBody>
      </p:sp>
      <p:sp>
        <p:nvSpPr>
          <p:cNvPr id="94" name="Rectangle 93"/>
          <p:cNvSpPr/>
          <p:nvPr/>
        </p:nvSpPr>
        <p:spPr>
          <a:xfrm>
            <a:off x="4661567" y="3621319"/>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5" name="Rectangle 94"/>
          <p:cNvSpPr/>
          <p:nvPr/>
        </p:nvSpPr>
        <p:spPr>
          <a:xfrm>
            <a:off x="4661567" y="4011802"/>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6" name="Rectangle 95"/>
          <p:cNvSpPr/>
          <p:nvPr/>
        </p:nvSpPr>
        <p:spPr>
          <a:xfrm>
            <a:off x="6750074" y="2171264"/>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7" name="Freeform 96"/>
          <p:cNvSpPr/>
          <p:nvPr/>
        </p:nvSpPr>
        <p:spPr>
          <a:xfrm>
            <a:off x="6887099" y="2073019"/>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IT Service Design Survey and Descriptor Library</a:t>
            </a:r>
            <a:endParaRPr lang="en-CA" sz="1200" kern="1200" dirty="0"/>
          </a:p>
        </p:txBody>
      </p:sp>
      <p:sp>
        <p:nvSpPr>
          <p:cNvPr id="98" name="Rectangle 97"/>
          <p:cNvSpPr/>
          <p:nvPr/>
        </p:nvSpPr>
        <p:spPr>
          <a:xfrm>
            <a:off x="6750074" y="2657816"/>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99" name="Freeform 98"/>
          <p:cNvSpPr/>
          <p:nvPr/>
        </p:nvSpPr>
        <p:spPr>
          <a:xfrm>
            <a:off x="6887099" y="2559571"/>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Capacity Analysis Tool</a:t>
            </a:r>
            <a:endParaRPr lang="en-CA" sz="1200" kern="1200" dirty="0"/>
          </a:p>
        </p:txBody>
      </p:sp>
      <p:sp>
        <p:nvSpPr>
          <p:cNvPr id="100" name="Rectangle 99"/>
          <p:cNvSpPr/>
          <p:nvPr/>
        </p:nvSpPr>
        <p:spPr>
          <a:xfrm>
            <a:off x="6750074" y="3091960"/>
            <a:ext cx="147626" cy="147626"/>
          </a:xfrm>
          <a:prstGeom prst="re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CA"/>
          </a:p>
        </p:txBody>
      </p:sp>
      <p:sp>
        <p:nvSpPr>
          <p:cNvPr id="103" name="Freeform 102"/>
          <p:cNvSpPr/>
          <p:nvPr/>
        </p:nvSpPr>
        <p:spPr>
          <a:xfrm>
            <a:off x="6887099" y="2993715"/>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Capacity Planning Project Plan</a:t>
            </a:r>
            <a:endParaRPr lang="en-CA" sz="1200" kern="1200" dirty="0"/>
          </a:p>
        </p:txBody>
      </p:sp>
      <p:sp>
        <p:nvSpPr>
          <p:cNvPr id="104" name="Freeform 103"/>
          <p:cNvSpPr/>
          <p:nvPr/>
        </p:nvSpPr>
        <p:spPr>
          <a:xfrm>
            <a:off x="4798591" y="2071014"/>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Problem Management Standard Operating Procedure</a:t>
            </a:r>
            <a:endParaRPr lang="en-CA" sz="1200" kern="1200" dirty="0"/>
          </a:p>
        </p:txBody>
      </p:sp>
      <p:sp>
        <p:nvSpPr>
          <p:cNvPr id="105" name="Freeform 104"/>
          <p:cNvSpPr/>
          <p:nvPr/>
        </p:nvSpPr>
        <p:spPr>
          <a:xfrm>
            <a:off x="4798591" y="3913557"/>
            <a:ext cx="1868897" cy="344117"/>
          </a:xfrm>
          <a:custGeom>
            <a:avLst/>
            <a:gdLst>
              <a:gd name="connsiteX0" fmla="*/ 0 w 1868897"/>
              <a:gd name="connsiteY0" fmla="*/ 0 h 344117"/>
              <a:gd name="connsiteX1" fmla="*/ 1868897 w 1868897"/>
              <a:gd name="connsiteY1" fmla="*/ 0 h 344117"/>
              <a:gd name="connsiteX2" fmla="*/ 1868897 w 1868897"/>
              <a:gd name="connsiteY2" fmla="*/ 344117 h 344117"/>
              <a:gd name="connsiteX3" fmla="*/ 0 w 1868897"/>
              <a:gd name="connsiteY3" fmla="*/ 344117 h 344117"/>
              <a:gd name="connsiteX4" fmla="*/ 0 w 1868897"/>
              <a:gd name="connsiteY4" fmla="*/ 0 h 344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8897" h="344117">
                <a:moveTo>
                  <a:pt x="0" y="0"/>
                </a:moveTo>
                <a:lnTo>
                  <a:pt x="1868897" y="0"/>
                </a:lnTo>
                <a:lnTo>
                  <a:pt x="1868897" y="344117"/>
                </a:lnTo>
                <a:lnTo>
                  <a:pt x="0" y="3441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ctr" anchorCtr="0">
            <a:noAutofit/>
          </a:bodyPr>
          <a:lstStyle>
            <a:defPPr>
              <a:defRPr lang="en-US"/>
            </a:defPPr>
            <a:lvl1pPr marL="0" algn="l" defTabSz="914400" rtl="0" eaLnBrk="1" latinLnBrk="0" hangingPunct="1">
              <a:defRPr sz="1800" kern="1200">
                <a:solidFill>
                  <a:schemeClr val="tx1">
                    <a:hueOff val="0"/>
                    <a:satOff val="0"/>
                    <a:lumOff val="0"/>
                    <a:alphaOff val="0"/>
                  </a:schemeClr>
                </a:solidFill>
                <a:latin typeface="+mn-lt"/>
                <a:ea typeface="+mn-ea"/>
                <a:cs typeface="+mn-cs"/>
              </a:defRPr>
            </a:lvl1pPr>
            <a:lvl2pPr marL="457200" algn="l" defTabSz="914400" rtl="0" eaLnBrk="1" latinLnBrk="0" hangingPunct="1">
              <a:defRPr sz="1800" kern="1200">
                <a:solidFill>
                  <a:schemeClr val="tx1">
                    <a:hueOff val="0"/>
                    <a:satOff val="0"/>
                    <a:lumOff val="0"/>
                    <a:alphaOff val="0"/>
                  </a:schemeClr>
                </a:solidFill>
                <a:latin typeface="+mn-lt"/>
                <a:ea typeface="+mn-ea"/>
                <a:cs typeface="+mn-cs"/>
              </a:defRPr>
            </a:lvl2pPr>
            <a:lvl3pPr marL="914400" algn="l" defTabSz="914400" rtl="0" eaLnBrk="1" latinLnBrk="0" hangingPunct="1">
              <a:defRPr sz="1800" kern="1200">
                <a:solidFill>
                  <a:schemeClr val="tx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tx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tx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tx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tx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tx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tx1">
                    <a:hueOff val="0"/>
                    <a:satOff val="0"/>
                    <a:lumOff val="0"/>
                    <a:alphaOff val="0"/>
                  </a:schemeClr>
                </a:solidFill>
                <a:latin typeface="+mn-lt"/>
                <a:ea typeface="+mn-ea"/>
                <a:cs typeface="+mn-cs"/>
              </a:defRPr>
            </a:lvl9pPr>
          </a:lstStyle>
          <a:p>
            <a:pPr lvl="0" algn="l" defTabSz="533400">
              <a:lnSpc>
                <a:spcPct val="90000"/>
              </a:lnSpc>
              <a:spcBef>
                <a:spcPct val="0"/>
              </a:spcBef>
              <a:spcAft>
                <a:spcPct val="35000"/>
              </a:spcAft>
            </a:pPr>
            <a:r>
              <a:rPr lang="en-CA" sz="1200" b="0" i="0" kern="1200" dirty="0" smtClean="0"/>
              <a:t>Problem Management Stakeholder Buy-in</a:t>
            </a:r>
            <a:endParaRPr lang="en-CA" sz="1200" kern="1200" dirty="0"/>
          </a:p>
        </p:txBody>
      </p:sp>
    </p:spTree>
    <p:extLst>
      <p:ext uri="{BB962C8B-B14F-4D97-AF65-F5344CB8AC3E}">
        <p14:creationId xmlns:p14="http://schemas.microsoft.com/office/powerpoint/2010/main" val="1273035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9302" y="260648"/>
            <a:ext cx="8627998" cy="864096"/>
          </a:xfrm>
        </p:spPr>
        <p:txBody>
          <a:bodyPr/>
          <a:lstStyle/>
          <a:p>
            <a:r>
              <a:rPr lang="en-US" dirty="0"/>
              <a:t>CIOs </a:t>
            </a:r>
            <a:r>
              <a:rPr lang="en-US" dirty="0" smtClean="0"/>
              <a:t>must </a:t>
            </a:r>
            <a:r>
              <a:rPr lang="en-US" dirty="0"/>
              <a:t>demonstrate support for this transition </a:t>
            </a:r>
            <a:r>
              <a:rPr lang="en-US" dirty="0" smtClean="0"/>
              <a:t>project </a:t>
            </a:r>
            <a:r>
              <a:rPr lang="en-US" dirty="0"/>
              <a:t>and find the right person to lead the </a:t>
            </a:r>
            <a:r>
              <a:rPr lang="en-US" dirty="0" smtClean="0"/>
              <a:t>change</a:t>
            </a:r>
            <a:endParaRPr lang="en-US" dirty="0"/>
          </a:p>
        </p:txBody>
      </p:sp>
      <p:sp>
        <p:nvSpPr>
          <p:cNvPr id="5" name="Text Placeholder 4"/>
          <p:cNvSpPr>
            <a:spLocks noGrp="1"/>
          </p:cNvSpPr>
          <p:nvPr>
            <p:ph type="body" sz="quarter" idx="16"/>
          </p:nvPr>
        </p:nvSpPr>
        <p:spPr>
          <a:xfrm>
            <a:off x="304423" y="3615957"/>
            <a:ext cx="4101517" cy="2596717"/>
          </a:xfrm>
        </p:spPr>
        <p:txBody>
          <a:bodyPr/>
          <a:lstStyle/>
          <a:p>
            <a:pPr marL="0" indent="0">
              <a:buNone/>
            </a:pPr>
            <a:r>
              <a:rPr lang="en-US" sz="1400" dirty="0"/>
              <a:t>As a CIO, you should initiate and sponsor this project, but you’ll need to </a:t>
            </a:r>
            <a:r>
              <a:rPr lang="en-US" sz="1400" b="1" dirty="0"/>
              <a:t>delegate the project work to a key individual who will see it through to completion</a:t>
            </a:r>
            <a:r>
              <a:rPr lang="en-US" sz="1400" dirty="0"/>
              <a:t>. Enabling effective leadership for this initiative will create accountability at the source and ensure the right skills are in place to manage people, delegate, plan, and organize. </a:t>
            </a:r>
          </a:p>
        </p:txBody>
      </p:sp>
      <p:sp>
        <p:nvSpPr>
          <p:cNvPr id="8" name="Rectangle 7"/>
          <p:cNvSpPr/>
          <p:nvPr/>
        </p:nvSpPr>
        <p:spPr>
          <a:xfrm>
            <a:off x="285273" y="1354688"/>
            <a:ext cx="4139818" cy="2031325"/>
          </a:xfrm>
          <a:prstGeom prst="rect">
            <a:avLst/>
          </a:prstGeom>
        </p:spPr>
        <p:txBody>
          <a:bodyPr wrap="square">
            <a:spAutoFit/>
          </a:bodyPr>
          <a:lstStyle/>
          <a:p>
            <a:r>
              <a:rPr lang="en-CA" sz="1400" b="1" dirty="0" smtClean="0"/>
              <a:t>Senior management support </a:t>
            </a:r>
            <a:r>
              <a:rPr lang="en-CA" sz="1400" b="1" dirty="0"/>
              <a:t>is </a:t>
            </a:r>
            <a:r>
              <a:rPr lang="en-CA" sz="1400" b="1" dirty="0" smtClean="0"/>
              <a:t>essential and it </a:t>
            </a:r>
            <a:r>
              <a:rPr lang="en-CA" sz="1400" b="1" dirty="0"/>
              <a:t>needs to start with the </a:t>
            </a:r>
            <a:r>
              <a:rPr lang="en-CA" sz="1400" b="1" dirty="0" smtClean="0"/>
              <a:t>CIO. </a:t>
            </a:r>
            <a:r>
              <a:rPr lang="en-CA" sz="1400" dirty="0" smtClean="0"/>
              <a:t>This project will only succeed if CIO endorsement is clearly communicated to all departments across IT. </a:t>
            </a:r>
            <a:endParaRPr lang="en-CA" sz="1400" dirty="0"/>
          </a:p>
          <a:p>
            <a:endParaRPr lang="en-CA" sz="1400" b="1" dirty="0"/>
          </a:p>
          <a:p>
            <a:r>
              <a:rPr lang="en-CA" sz="1400" b="1" dirty="0" smtClean="0"/>
              <a:t>Without visible support from the CIO, you will not be able to deliver on your improvements </a:t>
            </a:r>
            <a:r>
              <a:rPr lang="en-CA" sz="1400" dirty="0" smtClean="0"/>
              <a:t>as buy-in is critical for execution and uniting your stakeholders around a common vision. </a:t>
            </a:r>
          </a:p>
        </p:txBody>
      </p:sp>
      <p:sp>
        <p:nvSpPr>
          <p:cNvPr id="9" name="Rectangle 8"/>
          <p:cNvSpPr/>
          <p:nvPr/>
        </p:nvSpPr>
        <p:spPr>
          <a:xfrm>
            <a:off x="4741662" y="1354688"/>
            <a:ext cx="4042804" cy="2388973"/>
          </a:xfrm>
          <a:prstGeom prst="rect">
            <a:avLst/>
          </a:prstGeom>
          <a:noFill/>
          <a:ln>
            <a:noFill/>
          </a:ln>
          <a:effectLst/>
        </p:spPr>
        <p:style>
          <a:lnRef idx="3">
            <a:schemeClr val="lt1"/>
          </a:lnRef>
          <a:fillRef idx="1">
            <a:schemeClr val="accent4"/>
          </a:fillRef>
          <a:effectRef idx="1">
            <a:schemeClr val="accent4"/>
          </a:effectRef>
          <a:fontRef idx="minor">
            <a:schemeClr val="lt1"/>
          </a:fontRef>
        </p:style>
        <p:txBody>
          <a:bodyPr rtlCol="0" anchor="t" anchorCtr="0"/>
          <a:lstStyle/>
          <a:p>
            <a:r>
              <a:rPr lang="en-CA" b="1" dirty="0" smtClean="0">
                <a:solidFill>
                  <a:schemeClr val="accent1"/>
                </a:solidFill>
              </a:rPr>
              <a:t>The Ideal Project Lead has:</a:t>
            </a:r>
          </a:p>
          <a:p>
            <a:endParaRPr lang="en-CA" sz="1400" dirty="0">
              <a:solidFill>
                <a:schemeClr val="accent1"/>
              </a:solidFill>
            </a:endParaRPr>
          </a:p>
          <a:p>
            <a:pPr marL="354013" indent="-354013">
              <a:spcAft>
                <a:spcPts val="600"/>
              </a:spcAft>
              <a:buSzPct val="125000"/>
              <a:buFont typeface="Arial" panose="020B0604020202020204" pitchFamily="34" charset="0"/>
              <a:buChar char="•"/>
            </a:pPr>
            <a:r>
              <a:rPr lang="en-US" sz="1300" dirty="0" smtClean="0">
                <a:solidFill>
                  <a:schemeClr val="tx1"/>
                </a:solidFill>
                <a:latin typeface="Arial" panose="020B0604020202020204" pitchFamily="34" charset="0"/>
              </a:rPr>
              <a:t>A highly visible presence within the IT organization.</a:t>
            </a:r>
          </a:p>
          <a:p>
            <a:pPr marL="354013" indent="-354013">
              <a:spcAft>
                <a:spcPts val="600"/>
              </a:spcAft>
              <a:buSzPct val="125000"/>
              <a:buFont typeface="Arial" panose="020B0604020202020204" pitchFamily="34" charset="0"/>
              <a:buChar char="•"/>
            </a:pPr>
            <a:r>
              <a:rPr lang="en-US" sz="1300" dirty="0" smtClean="0">
                <a:solidFill>
                  <a:schemeClr val="tx1"/>
                </a:solidFill>
                <a:latin typeface="Arial" panose="020B0604020202020204" pitchFamily="34" charset="0"/>
              </a:rPr>
              <a:t>Strong influence to ensure staff commitment to the project.</a:t>
            </a:r>
          </a:p>
          <a:p>
            <a:pPr marL="354013" indent="-354013">
              <a:spcAft>
                <a:spcPts val="600"/>
              </a:spcAft>
              <a:buSzPct val="125000"/>
              <a:buFont typeface="Arial" panose="020B0604020202020204" pitchFamily="34" charset="0"/>
              <a:buChar char="•"/>
            </a:pPr>
            <a:r>
              <a:rPr lang="en-US" sz="1300" dirty="0" smtClean="0">
                <a:solidFill>
                  <a:schemeClr val="tx1"/>
                </a:solidFill>
                <a:latin typeface="Arial" panose="020B0604020202020204" pitchFamily="34" charset="0"/>
              </a:rPr>
              <a:t>Extensive technical experience and knowledge.</a:t>
            </a:r>
          </a:p>
          <a:p>
            <a:pPr marL="354013" indent="-354013">
              <a:spcAft>
                <a:spcPts val="600"/>
              </a:spcAft>
              <a:buSzPct val="125000"/>
              <a:buFont typeface="Arial" panose="020B0604020202020204" pitchFamily="34" charset="0"/>
              <a:buChar char="•"/>
            </a:pPr>
            <a:r>
              <a:rPr lang="en-US" sz="1300" dirty="0" smtClean="0">
                <a:solidFill>
                  <a:schemeClr val="tx1"/>
                </a:solidFill>
                <a:latin typeface="Arial" panose="020B0604020202020204" pitchFamily="34" charset="0"/>
              </a:rPr>
              <a:t>Effective facilitation skills and can lead short yet productive work sessions.</a:t>
            </a:r>
          </a:p>
          <a:p>
            <a:pPr marL="354013" indent="-354013">
              <a:buSzPct val="125000"/>
              <a:buFont typeface="Arial" panose="020B0604020202020204" pitchFamily="34" charset="0"/>
              <a:buChar char="•"/>
            </a:pPr>
            <a:endParaRPr lang="en-US" sz="1300" dirty="0" smtClean="0">
              <a:solidFill>
                <a:schemeClr val="tx1"/>
              </a:solidFill>
              <a:latin typeface="Arial" panose="020B0604020202020204" pitchFamily="34" charset="0"/>
            </a:endParaRPr>
          </a:p>
          <a:p>
            <a:pPr marL="354013" indent="-354013">
              <a:buSzPct val="125000"/>
              <a:buFont typeface="Wingdings" panose="05000000000000000000" pitchFamily="2" charset="2"/>
              <a:buChar char="§"/>
            </a:pPr>
            <a:endParaRPr lang="en-US" sz="1200" dirty="0" smtClean="0">
              <a:solidFill>
                <a:schemeClr val="tx1"/>
              </a:solidFill>
              <a:latin typeface="Arial" panose="020B0604020202020204" pitchFamily="34" charset="0"/>
            </a:endParaRPr>
          </a:p>
          <a:p>
            <a:pPr marL="354013" indent="-354013">
              <a:buSzPct val="125000"/>
              <a:buFont typeface="Wingdings" panose="05000000000000000000" pitchFamily="2" charset="2"/>
              <a:buChar char="§"/>
            </a:pPr>
            <a:endParaRPr lang="en-CA" sz="1400" dirty="0">
              <a:solidFill>
                <a:schemeClr val="tx1"/>
              </a:solidFill>
            </a:endParaRPr>
          </a:p>
        </p:txBody>
      </p:sp>
      <p:sp>
        <p:nvSpPr>
          <p:cNvPr id="13" name="TextBox 12"/>
          <p:cNvSpPr txBox="1"/>
          <p:nvPr/>
        </p:nvSpPr>
        <p:spPr>
          <a:xfrm>
            <a:off x="4741662" y="4468039"/>
            <a:ext cx="4042804" cy="892552"/>
          </a:xfrm>
          <a:prstGeom prst="rect">
            <a:avLst/>
          </a:prstGeom>
          <a:noFill/>
        </p:spPr>
        <p:txBody>
          <a:bodyPr wrap="square" rtlCol="0">
            <a:spAutoFit/>
          </a:bodyPr>
          <a:lstStyle/>
          <a:p>
            <a:pPr marL="354013" indent="-354013">
              <a:buSzPct val="125000"/>
              <a:buFont typeface="Arial" panose="020B0604020202020204" pitchFamily="34" charset="0"/>
              <a:buChar char="•"/>
            </a:pPr>
            <a:r>
              <a:rPr lang="en-US" sz="1300" dirty="0" smtClean="0">
                <a:latin typeface="Arial" panose="020B0604020202020204" pitchFamily="34" charset="0"/>
              </a:rPr>
              <a:t>VP of Operations</a:t>
            </a:r>
            <a:endParaRPr lang="en-US" sz="1300" dirty="0">
              <a:latin typeface="Arial" panose="020B0604020202020204" pitchFamily="34" charset="0"/>
            </a:endParaRPr>
          </a:p>
          <a:p>
            <a:pPr marL="354013" indent="-354013">
              <a:buSzPct val="125000"/>
              <a:buFont typeface="Arial" panose="020B0604020202020204" pitchFamily="34" charset="0"/>
              <a:buChar char="•"/>
            </a:pPr>
            <a:r>
              <a:rPr lang="en-US" sz="1300" dirty="0" smtClean="0">
                <a:latin typeface="Arial" panose="020B0604020202020204" pitchFamily="34" charset="0"/>
              </a:rPr>
              <a:t>VP of Infrastructure</a:t>
            </a:r>
            <a:endParaRPr lang="en-US" sz="1300" dirty="0">
              <a:latin typeface="Arial" panose="020B0604020202020204" pitchFamily="34" charset="0"/>
            </a:endParaRPr>
          </a:p>
          <a:p>
            <a:pPr marL="354013" indent="-354013">
              <a:buSzPct val="125000"/>
              <a:buFont typeface="Arial" panose="020B0604020202020204" pitchFamily="34" charset="0"/>
              <a:buChar char="•"/>
            </a:pPr>
            <a:r>
              <a:rPr lang="en-US" sz="1300" dirty="0" smtClean="0">
                <a:latin typeface="Arial" panose="020B0604020202020204" pitchFamily="34" charset="0"/>
              </a:rPr>
              <a:t>Service Delivery </a:t>
            </a:r>
            <a:r>
              <a:rPr lang="en-US" sz="1300" dirty="0">
                <a:latin typeface="Arial" panose="020B0604020202020204" pitchFamily="34" charset="0"/>
              </a:rPr>
              <a:t>M</a:t>
            </a:r>
            <a:r>
              <a:rPr lang="en-US" sz="1300" dirty="0" smtClean="0">
                <a:latin typeface="Arial" panose="020B0604020202020204" pitchFamily="34" charset="0"/>
              </a:rPr>
              <a:t>anager</a:t>
            </a:r>
            <a:endParaRPr lang="en-US" sz="1300" dirty="0">
              <a:latin typeface="Arial" panose="020B0604020202020204" pitchFamily="34" charset="0"/>
            </a:endParaRPr>
          </a:p>
          <a:p>
            <a:pPr marL="354013" indent="-354013">
              <a:buSzPct val="125000"/>
              <a:buFont typeface="Arial" panose="020B0604020202020204" pitchFamily="34" charset="0"/>
              <a:buChar char="•"/>
            </a:pPr>
            <a:r>
              <a:rPr lang="en-US" sz="1300" dirty="0" smtClean="0">
                <a:latin typeface="Arial" panose="020B0604020202020204" pitchFamily="34" charset="0"/>
              </a:rPr>
              <a:t>Project Manager</a:t>
            </a:r>
            <a:endParaRPr lang="en-US" sz="1300" dirty="0">
              <a:latin typeface="Arial" panose="020B0604020202020204" pitchFamily="34" charset="0"/>
            </a:endParaRPr>
          </a:p>
        </p:txBody>
      </p:sp>
      <p:sp>
        <p:nvSpPr>
          <p:cNvPr id="11" name="Rectangle 10"/>
          <p:cNvSpPr/>
          <p:nvPr/>
        </p:nvSpPr>
        <p:spPr>
          <a:xfrm>
            <a:off x="4741662" y="1354688"/>
            <a:ext cx="4042804" cy="322845"/>
          </a:xfrm>
          <a:prstGeom prst="rect">
            <a:avLst/>
          </a:prstGeom>
          <a:solidFill>
            <a:schemeClr val="accent1"/>
          </a:solidFill>
        </p:spPr>
        <p:txBody>
          <a:bodyPr wrap="square" anchor="ctr">
            <a:spAutoFit/>
          </a:bodyPr>
          <a:lstStyle/>
          <a:p>
            <a:pPr>
              <a:lnSpc>
                <a:spcPct val="107000"/>
              </a:lnSpc>
              <a:spcAft>
                <a:spcPts val="0"/>
              </a:spcAft>
            </a:pPr>
            <a:r>
              <a:rPr lang="en-CA" sz="1400" b="1" dirty="0" smtClean="0">
                <a:solidFill>
                  <a:schemeClr val="bg1"/>
                </a:solidFill>
              </a:rPr>
              <a:t>THE IDEAL PROJECT LEAD HAS:</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4741662" y="4127938"/>
            <a:ext cx="4042804" cy="322845"/>
          </a:xfrm>
          <a:prstGeom prst="rect">
            <a:avLst/>
          </a:prstGeom>
          <a:solidFill>
            <a:schemeClr val="accent1"/>
          </a:solidFill>
        </p:spPr>
        <p:txBody>
          <a:bodyPr wrap="square" anchor="ctr">
            <a:spAutoFit/>
          </a:bodyPr>
          <a:lstStyle/>
          <a:p>
            <a:pPr>
              <a:lnSpc>
                <a:spcPct val="107000"/>
              </a:lnSpc>
              <a:spcAft>
                <a:spcPts val="0"/>
              </a:spcAft>
            </a:pPr>
            <a:r>
              <a:rPr lang="en-CA" sz="1400" b="1" dirty="0" smtClean="0">
                <a:solidFill>
                  <a:schemeClr val="bg1"/>
                </a:solidFill>
              </a:rPr>
              <a:t>IDEAL ROLES: </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427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8759" y="2156238"/>
            <a:ext cx="2571569"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smtClean="0">
                <a:solidFill>
                  <a:schemeClr val="bg1"/>
                </a:solidFill>
              </a:rPr>
              <a:t>Challenge</a:t>
            </a:r>
            <a:endParaRPr lang="en-CA" sz="1600" b="1" dirty="0">
              <a:solidFill>
                <a:schemeClr val="bg1"/>
              </a:solidFill>
            </a:endParaRPr>
          </a:p>
        </p:txBody>
      </p:sp>
      <p:sp>
        <p:nvSpPr>
          <p:cNvPr id="14" name="Rectangle 13"/>
          <p:cNvSpPr/>
          <p:nvPr/>
        </p:nvSpPr>
        <p:spPr>
          <a:xfrm>
            <a:off x="3265039" y="2142851"/>
            <a:ext cx="2571569"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smtClean="0">
                <a:solidFill>
                  <a:schemeClr val="bg1"/>
                </a:solidFill>
              </a:rPr>
              <a:t>Solution</a:t>
            </a:r>
            <a:endParaRPr lang="en-CA" sz="1600" b="1" dirty="0">
              <a:solidFill>
                <a:schemeClr val="bg1"/>
              </a:solidFill>
            </a:endParaRPr>
          </a:p>
        </p:txBody>
      </p:sp>
      <p:sp>
        <p:nvSpPr>
          <p:cNvPr id="15" name="Rectangle 14"/>
          <p:cNvSpPr/>
          <p:nvPr/>
        </p:nvSpPr>
        <p:spPr>
          <a:xfrm>
            <a:off x="6308603" y="2144738"/>
            <a:ext cx="2561457" cy="50774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gn="ctr"/>
            <a:r>
              <a:rPr lang="en-CA" sz="1600" b="1" dirty="0" smtClean="0">
                <a:solidFill>
                  <a:schemeClr val="bg1"/>
                </a:solidFill>
              </a:rPr>
              <a:t>Results</a:t>
            </a:r>
            <a:endParaRPr lang="en-CA" sz="1600" b="1" dirty="0">
              <a:solidFill>
                <a:schemeClr val="bg1"/>
              </a:solidFill>
            </a:endParaRPr>
          </a:p>
        </p:txBody>
      </p:sp>
      <p:sp>
        <p:nvSpPr>
          <p:cNvPr id="16" name="Rectangle 15"/>
          <p:cNvSpPr/>
          <p:nvPr/>
        </p:nvSpPr>
        <p:spPr>
          <a:xfrm>
            <a:off x="268871" y="2729704"/>
            <a:ext cx="2561457" cy="352613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1200" dirty="0" smtClean="0">
                <a:solidFill>
                  <a:schemeClr val="tx1"/>
                </a:solidFill>
              </a:rPr>
              <a:t>The incoming CIO at Mohegan Sun was faced with big tasks to improve IT’s service delivery. </a:t>
            </a:r>
            <a:endParaRPr lang="en-CA" sz="1200" dirty="0">
              <a:solidFill>
                <a:schemeClr val="tx1"/>
              </a:solidFill>
            </a:endParaRPr>
          </a:p>
          <a:p>
            <a:endParaRPr lang="en-CA" sz="1200" dirty="0" smtClean="0">
              <a:solidFill>
                <a:schemeClr val="tx1"/>
              </a:solidFill>
            </a:endParaRPr>
          </a:p>
          <a:p>
            <a:r>
              <a:rPr lang="en-CA" sz="1200" dirty="0" smtClean="0">
                <a:solidFill>
                  <a:schemeClr val="tx1"/>
                </a:solidFill>
              </a:rPr>
              <a:t>Many existing processes did not make sense and the high rate of incidents had became a running joke with the business. </a:t>
            </a:r>
            <a:endParaRPr lang="en-CA" sz="1200" dirty="0">
              <a:solidFill>
                <a:schemeClr val="tx1"/>
              </a:solidFill>
            </a:endParaRPr>
          </a:p>
          <a:p>
            <a:endParaRPr lang="en-CA" sz="1200" dirty="0">
              <a:solidFill>
                <a:schemeClr val="tx1"/>
              </a:solidFill>
            </a:endParaRPr>
          </a:p>
          <a:p>
            <a:r>
              <a:rPr lang="en-CA" sz="1200" dirty="0" smtClean="0">
                <a:solidFill>
                  <a:schemeClr val="tx1"/>
                </a:solidFill>
              </a:rPr>
              <a:t>Additionally, the organizational structure was very splintered. This allowed leaders to make all the decisions on their own and managers were underused. </a:t>
            </a:r>
            <a:endParaRPr lang="en-CA" sz="1200" dirty="0">
              <a:solidFill>
                <a:schemeClr val="tx1"/>
              </a:solidFill>
            </a:endParaRPr>
          </a:p>
          <a:p>
            <a:r>
              <a:rPr lang="en-CA" sz="1200" dirty="0" smtClean="0">
                <a:solidFill>
                  <a:schemeClr val="tx1"/>
                </a:solidFill>
              </a:rPr>
              <a:t> </a:t>
            </a:r>
            <a:endParaRPr lang="en-CA" sz="1200" dirty="0">
              <a:solidFill>
                <a:schemeClr val="tx1"/>
              </a:solidFill>
            </a:endParaRPr>
          </a:p>
        </p:txBody>
      </p:sp>
      <p:sp>
        <p:nvSpPr>
          <p:cNvPr id="17" name="Rectangle 16"/>
          <p:cNvSpPr/>
          <p:nvPr/>
        </p:nvSpPr>
        <p:spPr>
          <a:xfrm>
            <a:off x="3275151" y="2729703"/>
            <a:ext cx="2561457" cy="3526131"/>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1200" dirty="0" smtClean="0">
                <a:solidFill>
                  <a:schemeClr val="tx1"/>
                </a:solidFill>
              </a:rPr>
              <a:t>The CIO implemented a rigorous process to identify the key bottlenecks and to improve process effectiveness and efficiencies. This effort took 4-5 months to complete. </a:t>
            </a:r>
          </a:p>
          <a:p>
            <a:endParaRPr lang="en-CA" sz="1200" dirty="0">
              <a:solidFill>
                <a:schemeClr val="tx1"/>
              </a:solidFill>
            </a:endParaRPr>
          </a:p>
          <a:p>
            <a:r>
              <a:rPr lang="en-CA" sz="1200" dirty="0" smtClean="0">
                <a:solidFill>
                  <a:schemeClr val="tx1"/>
                </a:solidFill>
              </a:rPr>
              <a:t>The CIO clearly identified areas of improvement. For example, he discovered that the abandonment rate for service desk was extremely high because the person answering the phone was also responsible for resolving the ticket. By identifying the cause, he can take action to resolve the issue.   </a:t>
            </a:r>
            <a:endParaRPr lang="en-CA" sz="1200" dirty="0">
              <a:solidFill>
                <a:schemeClr val="tx1"/>
              </a:solidFill>
            </a:endParaRPr>
          </a:p>
        </p:txBody>
      </p:sp>
      <p:sp>
        <p:nvSpPr>
          <p:cNvPr id="18" name="Rectangle 17"/>
          <p:cNvSpPr/>
          <p:nvPr/>
        </p:nvSpPr>
        <p:spPr>
          <a:xfrm>
            <a:off x="6315843" y="2729703"/>
            <a:ext cx="2561457" cy="3526130"/>
          </a:xfrm>
          <a:prstGeom prst="rect">
            <a:avLst/>
          </a:prstGeom>
          <a:solidFill>
            <a:schemeClr val="bg1">
              <a:lumMod val="95000"/>
            </a:schemeClr>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r>
              <a:rPr lang="en-CA" sz="1200" dirty="0" smtClean="0">
                <a:solidFill>
                  <a:schemeClr val="tx1"/>
                </a:solidFill>
              </a:rPr>
              <a:t>As a result of the transformation, IT significantly improved its ability to deliver reliable and stable IT services. This resulted in a significant reduction in incidents and an increase in the number of solved service desk tickets. </a:t>
            </a:r>
          </a:p>
          <a:p>
            <a:endParaRPr lang="en-CA" sz="1200" dirty="0">
              <a:solidFill>
                <a:schemeClr val="tx1"/>
              </a:solidFill>
            </a:endParaRPr>
          </a:p>
          <a:p>
            <a:r>
              <a:rPr lang="en-CA" sz="1200" dirty="0" smtClean="0">
                <a:solidFill>
                  <a:schemeClr val="tx1"/>
                </a:solidFill>
              </a:rPr>
              <a:t>At the end of this project, IT is no longer under constant pressure to put out fires and IT staff are more engaged with higher morale. The business’ perception of IT also dramatically improved across the organization. </a:t>
            </a:r>
          </a:p>
          <a:p>
            <a:endParaRPr lang="en-CA" sz="1200" dirty="0">
              <a:solidFill>
                <a:schemeClr val="tx1"/>
              </a:solidFill>
            </a:endParaRPr>
          </a:p>
          <a:p>
            <a:endParaRPr lang="en-CA" sz="1200" dirty="0" smtClean="0">
              <a:solidFill>
                <a:schemeClr val="tx1"/>
              </a:solidFill>
            </a:endParaRPr>
          </a:p>
        </p:txBody>
      </p:sp>
      <p:sp>
        <p:nvSpPr>
          <p:cNvPr id="4" name="Title 3"/>
          <p:cNvSpPr>
            <a:spLocks noGrp="1"/>
          </p:cNvSpPr>
          <p:nvPr>
            <p:ph type="title"/>
          </p:nvPr>
        </p:nvSpPr>
        <p:spPr/>
        <p:txBody>
          <a:bodyPr/>
          <a:lstStyle/>
          <a:p>
            <a:r>
              <a:rPr lang="en-US" dirty="0" smtClean="0"/>
              <a:t>CIO at Mohegan Sun improves service management maturity  </a:t>
            </a:r>
            <a:endParaRPr lang="en-US" dirty="0"/>
          </a:p>
        </p:txBody>
      </p:sp>
      <p:sp>
        <p:nvSpPr>
          <p:cNvPr id="23" name="Chevron 22"/>
          <p:cNvSpPr/>
          <p:nvPr/>
        </p:nvSpPr>
        <p:spPr>
          <a:xfrm>
            <a:off x="5947093" y="3786869"/>
            <a:ext cx="257096"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2"/>
              </a:solidFill>
            </a:endParaRPr>
          </a:p>
        </p:txBody>
      </p:sp>
      <p:sp>
        <p:nvSpPr>
          <p:cNvPr id="24" name="Chevron 23"/>
          <p:cNvSpPr/>
          <p:nvPr/>
        </p:nvSpPr>
        <p:spPr>
          <a:xfrm>
            <a:off x="2931147" y="3786869"/>
            <a:ext cx="257096" cy="360040"/>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2"/>
              </a:solidFill>
            </a:endParaRPr>
          </a:p>
        </p:txBody>
      </p:sp>
      <p:grpSp>
        <p:nvGrpSpPr>
          <p:cNvPr id="3" name="Group 2"/>
          <p:cNvGrpSpPr/>
          <p:nvPr/>
        </p:nvGrpSpPr>
        <p:grpSpPr>
          <a:xfrm>
            <a:off x="-1" y="1139383"/>
            <a:ext cx="5836609" cy="796519"/>
            <a:chOff x="-1" y="294436"/>
            <a:chExt cx="5354516" cy="796519"/>
          </a:xfrm>
        </p:grpSpPr>
        <p:sp>
          <p:nvSpPr>
            <p:cNvPr id="19" name="Rectangle 18"/>
            <p:cNvSpPr/>
            <p:nvPr/>
          </p:nvSpPr>
          <p:spPr>
            <a:xfrm>
              <a:off x="-1" y="294436"/>
              <a:ext cx="5354516" cy="796519"/>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20" name="TextBox 19"/>
            <p:cNvSpPr txBox="1"/>
            <p:nvPr/>
          </p:nvSpPr>
          <p:spPr>
            <a:xfrm>
              <a:off x="2763571" y="385065"/>
              <a:ext cx="870438" cy="646331"/>
            </a:xfrm>
            <a:prstGeom prst="rect">
              <a:avLst/>
            </a:prstGeom>
            <a:noFill/>
          </p:spPr>
          <p:txBody>
            <a:bodyPr wrap="square" rtlCol="0">
              <a:spAutoFit/>
            </a:bodyPr>
            <a:lstStyle/>
            <a:p>
              <a:pPr algn="r">
                <a:lnSpc>
                  <a:spcPct val="150000"/>
                </a:lnSpc>
              </a:pPr>
              <a:r>
                <a:rPr lang="en-CA" sz="1200" i="1" dirty="0" smtClean="0">
                  <a:solidFill>
                    <a:schemeClr val="bg1"/>
                  </a:solidFill>
                </a:rPr>
                <a:t>Industry</a:t>
              </a:r>
            </a:p>
            <a:p>
              <a:pPr algn="r">
                <a:lnSpc>
                  <a:spcPct val="150000"/>
                </a:lnSpc>
              </a:pPr>
              <a:r>
                <a:rPr lang="en-CA" sz="1200" i="1" dirty="0" smtClean="0">
                  <a:solidFill>
                    <a:schemeClr val="bg1"/>
                  </a:solidFill>
                </a:rPr>
                <a:t>Source</a:t>
              </a:r>
              <a:endParaRPr lang="en-CA" sz="1200" i="1" dirty="0">
                <a:solidFill>
                  <a:schemeClr val="bg1"/>
                </a:solidFill>
              </a:endParaRPr>
            </a:p>
          </p:txBody>
        </p:sp>
        <p:cxnSp>
          <p:nvCxnSpPr>
            <p:cNvPr id="22" name="Straight Connector 21"/>
            <p:cNvCxnSpPr/>
            <p:nvPr/>
          </p:nvCxnSpPr>
          <p:spPr>
            <a:xfrm>
              <a:off x="2966394" y="441259"/>
              <a:ext cx="0" cy="501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effectLst>
              <a:outerShdw blurRad="25400" dist="25400" dir="2700000" algn="tl" rotWithShape="0">
                <a:prstClr val="black">
                  <a:alpha val="15000"/>
                </a:prstClr>
              </a:outerShdw>
            </a:effectLst>
          </p:spPr>
        </p:pic>
        <p:sp>
          <p:nvSpPr>
            <p:cNvPr id="26" name="Text Placeholder 9"/>
            <p:cNvSpPr txBox="1">
              <a:spLocks/>
            </p:cNvSpPr>
            <p:nvPr/>
          </p:nvSpPr>
          <p:spPr>
            <a:xfrm>
              <a:off x="3634010" y="385066"/>
              <a:ext cx="1552850" cy="646330"/>
            </a:xfrm>
            <a:prstGeom prst="rect">
              <a:avLst/>
            </a:prstGeom>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Gaming</a:t>
              </a:r>
            </a:p>
            <a:p>
              <a:r>
                <a:rPr lang="en-CA" dirty="0" smtClean="0"/>
                <a:t>CIO Business Vision</a:t>
              </a:r>
              <a:endParaRPr lang="en-US" dirty="0"/>
            </a:p>
          </p:txBody>
        </p:sp>
      </p:grpSp>
    </p:spTree>
    <p:extLst>
      <p:ext uri="{BB962C8B-B14F-4D97-AF65-F5344CB8AC3E}">
        <p14:creationId xmlns:p14="http://schemas.microsoft.com/office/powerpoint/2010/main" val="1243489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Use these icons to help direct you as you navigate this research </a:t>
            </a:r>
            <a:endParaRPr lang="en-CA"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2"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3"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CA" sz="1400" dirty="0"/>
              <a:t>This </a:t>
            </a:r>
            <a:r>
              <a:rPr lang="en-CA" sz="1400" dirty="0" smtClean="0"/>
              <a:t>icon denotes </a:t>
            </a:r>
            <a:r>
              <a:rPr lang="en-CA" sz="1400" dirty="0"/>
              <a:t>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CA"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CA" sz="1400" dirty="0"/>
              <a:t>Use these icons to help guide you through each step of the blueprint and direct you to content related to the recommended activities. </a:t>
            </a:r>
          </a:p>
        </p:txBody>
      </p:sp>
      <p:pic>
        <p:nvPicPr>
          <p:cNvPr id="16" name="Picture 15"/>
          <p:cNvPicPr>
            <a:picLocks noChangeAspect="1"/>
          </p:cNvPicPr>
          <p:nvPr/>
        </p:nvPicPr>
        <p:blipFill>
          <a:blip r:embed="rId4" cstate="print"/>
          <a:stretch>
            <a:fillRect/>
          </a:stretch>
        </p:blipFill>
        <p:spPr>
          <a:xfrm>
            <a:off x="781798" y="4765803"/>
            <a:ext cx="349282" cy="152503"/>
          </a:xfrm>
          <a:prstGeom prst="rect">
            <a:avLst/>
          </a:prstGeom>
        </p:spPr>
      </p:pic>
      <p:sp>
        <p:nvSpPr>
          <p:cNvPr id="15" name="TextBox 14"/>
          <p:cNvSpPr txBox="1"/>
          <p:nvPr/>
        </p:nvSpPr>
        <p:spPr>
          <a:xfrm>
            <a:off x="725159" y="5023692"/>
            <a:ext cx="7485062" cy="523220"/>
          </a:xfrm>
          <a:prstGeom prst="rect">
            <a:avLst/>
          </a:prstGeom>
          <a:noFill/>
        </p:spPr>
        <p:txBody>
          <a:bodyPr wrap="square" rtlCol="0">
            <a:spAutoFit/>
          </a:bodyPr>
          <a:lstStyle/>
          <a:p>
            <a:r>
              <a:rPr lang="en-CA" sz="1400" dirty="0"/>
              <a:t>This icon denotes an </a:t>
            </a:r>
            <a:r>
              <a:rPr lang="en-CA" sz="1400" dirty="0" smtClean="0"/>
              <a:t>Info-Tech insight. </a:t>
            </a:r>
            <a:r>
              <a:rPr lang="en-CA" sz="1400" dirty="0"/>
              <a:t>Use these insights </a:t>
            </a:r>
            <a:r>
              <a:rPr lang="en-CA" sz="1400" dirty="0" smtClean="0"/>
              <a:t>to </a:t>
            </a:r>
            <a:r>
              <a:rPr lang="en-CA" sz="1400" dirty="0"/>
              <a:t>gain a deeper understanding into the unique aspects </a:t>
            </a:r>
            <a:r>
              <a:rPr lang="en-CA" sz="1400" dirty="0" smtClean="0"/>
              <a:t>of </a:t>
            </a:r>
            <a:r>
              <a:rPr lang="en-CA" sz="1400" dirty="0"/>
              <a:t>the program </a:t>
            </a:r>
            <a:r>
              <a:rPr lang="en-CA" sz="1400" dirty="0" smtClean="0"/>
              <a:t>implementation. </a:t>
            </a:r>
            <a:endParaRPr lang="en-CA" sz="1400" dirty="0"/>
          </a:p>
        </p:txBody>
      </p:sp>
      <p:sp>
        <p:nvSpPr>
          <p:cNvPr id="17" name="Rectangle 16"/>
          <p:cNvSpPr/>
          <p:nvPr/>
        </p:nvSpPr>
        <p:spPr>
          <a:xfrm>
            <a:off x="728209" y="4696185"/>
            <a:ext cx="7588704" cy="32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p>
        </p:txBody>
      </p:sp>
      <p:pic>
        <p:nvPicPr>
          <p:cNvPr id="19" name="Picture 44" descr="insight-sm.wmf"/>
          <p:cNvPicPr>
            <a:picLocks noChangeAspect="1"/>
          </p:cNvPicPr>
          <p:nvPr/>
        </p:nvPicPr>
        <p:blipFill>
          <a:blip r:embed="rId5" cstate="print"/>
          <a:stretch>
            <a:fillRect/>
          </a:stretch>
        </p:blipFill>
        <p:spPr>
          <a:xfrm>
            <a:off x="801783" y="4757204"/>
            <a:ext cx="289711" cy="217283"/>
          </a:xfrm>
          <a:prstGeom prst="rect">
            <a:avLst/>
          </a:prstGeom>
          <a:solidFill>
            <a:schemeClr val="accent2"/>
          </a:solidFill>
          <a:ln w="25400">
            <a:solidFill>
              <a:schemeClr val="accent2"/>
            </a:solidFill>
          </a:ln>
        </p:spPr>
      </p:pic>
    </p:spTree>
    <p:extLst>
      <p:ext uri="{BB962C8B-B14F-4D97-AF65-F5344CB8AC3E}">
        <p14:creationId xmlns:p14="http://schemas.microsoft.com/office/powerpoint/2010/main" val="3452262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Info-Tech offers various levels of support to best suit your needs</a:t>
            </a:r>
            <a:endParaRPr lang="en-CA" dirty="0"/>
          </a:p>
        </p:txBody>
      </p:sp>
      <p:sp>
        <p:nvSpPr>
          <p:cNvPr id="37" name="Rounded Rectangle 36"/>
          <p:cNvSpPr/>
          <p:nvPr/>
        </p:nvSpPr>
        <p:spPr>
          <a:xfrm>
            <a:off x="473449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2" name="Rounded Rectangle 41"/>
          <p:cNvSpPr/>
          <p:nvPr/>
        </p:nvSpPr>
        <p:spPr>
          <a:xfrm>
            <a:off x="34636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4" name="Rectangle 43"/>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5" name="Straight Arrow Connector 44"/>
          <p:cNvCxnSpPr>
            <a:stCxn id="59" idx="2"/>
          </p:cNvCxnSpPr>
          <p:nvPr/>
        </p:nvCxnSpPr>
        <p:spPr>
          <a:xfrm>
            <a:off x="796421" y="2920539"/>
            <a:ext cx="7855210"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6" name="Group 45"/>
          <p:cNvGrpSpPr/>
          <p:nvPr/>
        </p:nvGrpSpPr>
        <p:grpSpPr>
          <a:xfrm>
            <a:off x="6903620" y="2025295"/>
            <a:ext cx="1636677" cy="2763778"/>
            <a:chOff x="6637354" y="1574599"/>
            <a:chExt cx="1636677" cy="2763778"/>
          </a:xfrm>
        </p:grpSpPr>
        <p:sp>
          <p:nvSpPr>
            <p:cNvPr id="47" name="Oval 46"/>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8" name="TextBox 47"/>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49" name="TextBox 48"/>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1" name="Group 50"/>
          <p:cNvGrpSpPr/>
          <p:nvPr/>
        </p:nvGrpSpPr>
        <p:grpSpPr>
          <a:xfrm>
            <a:off x="2320007" y="1877373"/>
            <a:ext cx="2129440" cy="2937609"/>
            <a:chOff x="2807522" y="2074912"/>
            <a:chExt cx="2129440" cy="2937609"/>
          </a:xfrm>
        </p:grpSpPr>
        <p:sp>
          <p:nvSpPr>
            <p:cNvPr id="52" name="Oval 51"/>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4" name="TextBox 53"/>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365D7E"/>
                  </a:solidFill>
                  <a:effectLst/>
                  <a:uLnTx/>
                  <a:uFillTx/>
                </a:rPr>
                <a:t>Guided Implementation</a:t>
              </a:r>
            </a:p>
          </p:txBody>
        </p:sp>
        <p:sp>
          <p:nvSpPr>
            <p:cNvPr id="55" name="TextBox 54"/>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6" name="Picture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7" name="Group 56"/>
          <p:cNvGrpSpPr/>
          <p:nvPr/>
        </p:nvGrpSpPr>
        <p:grpSpPr>
          <a:xfrm>
            <a:off x="352180" y="2025295"/>
            <a:ext cx="1628660" cy="2794213"/>
            <a:chOff x="1266026" y="2731218"/>
            <a:chExt cx="1628660" cy="2794213"/>
          </a:xfrm>
        </p:grpSpPr>
        <p:sp>
          <p:nvSpPr>
            <p:cNvPr id="59" name="Oval 58"/>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0" name="TextBox 59"/>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7" name="TextBox 6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8" name="Picture 6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9" name="Group 68"/>
          <p:cNvGrpSpPr/>
          <p:nvPr/>
        </p:nvGrpSpPr>
        <p:grpSpPr>
          <a:xfrm>
            <a:off x="4929288" y="2025295"/>
            <a:ext cx="1635165" cy="2795710"/>
            <a:chOff x="4834633" y="1938352"/>
            <a:chExt cx="1635165" cy="2795710"/>
          </a:xfrm>
        </p:grpSpPr>
        <p:sp>
          <p:nvSpPr>
            <p:cNvPr id="70" name="Oval 6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71" name="TextBox 7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72" name="TextBox 7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74" name="Rectangle 73"/>
          <p:cNvSpPr/>
          <p:nvPr/>
        </p:nvSpPr>
        <p:spPr>
          <a:xfrm>
            <a:off x="1082917"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Tree>
    <p:extLst>
      <p:ext uri="{BB962C8B-B14F-4D97-AF65-F5344CB8AC3E}">
        <p14:creationId xmlns:p14="http://schemas.microsoft.com/office/powerpoint/2010/main" val="2878253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Move from Firefighter to Reliable Operator – </a:t>
            </a:r>
            <a:r>
              <a:rPr lang="en-US" dirty="0" smtClean="0">
                <a:solidFill>
                  <a:srgbClr val="333333"/>
                </a:solidFill>
              </a:rPr>
              <a:t>project overview</a:t>
            </a:r>
            <a:endParaRPr lang="en-CA" dirty="0"/>
          </a:p>
        </p:txBody>
      </p:sp>
      <p:graphicFrame>
        <p:nvGraphicFramePr>
          <p:cNvPr id="3" name="Table 2"/>
          <p:cNvGraphicFramePr>
            <a:graphicFrameLocks noGrp="1"/>
          </p:cNvGraphicFramePr>
          <p:nvPr>
            <p:extLst>
              <p:ext uri="{D42A27DB-BD31-4B8C-83A1-F6EECF244321}">
                <p14:modId xmlns:p14="http://schemas.microsoft.com/office/powerpoint/2010/main" val="1376234560"/>
              </p:ext>
            </p:extLst>
          </p:nvPr>
        </p:nvGraphicFramePr>
        <p:xfrm>
          <a:off x="109844" y="1798906"/>
          <a:ext cx="8944715" cy="4310086"/>
        </p:xfrm>
        <a:graphic>
          <a:graphicData uri="http://schemas.openxmlformats.org/drawingml/2006/table">
            <a:tbl>
              <a:tblPr firstRow="1" bandRow="1">
                <a:tableStyleId>{5C22544A-7EE6-4342-B048-85BDC9FD1C3A}</a:tableStyleId>
              </a:tblPr>
              <a:tblGrid>
                <a:gridCol w="1192707"/>
                <a:gridCol w="1938002"/>
                <a:gridCol w="1938002"/>
                <a:gridCol w="1938002"/>
                <a:gridCol w="1938002"/>
              </a:tblGrid>
              <a:tr h="1824404">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1.1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Understand the profile of a firefighting and a reliable organization </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1.2 Determine if your organization is in firefighting mode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1.3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Assess the results of the diagnostic tool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dirty="0" smtClean="0">
                          <a:ln>
                            <a:noFill/>
                          </a:ln>
                          <a:solidFill>
                            <a:schemeClr val="tx1"/>
                          </a:solidFill>
                          <a:effectLst/>
                          <a:uLnTx/>
                          <a:uFillTx/>
                          <a:latin typeface="+mn-lt"/>
                          <a:ea typeface="+mn-ea"/>
                          <a:cs typeface="+mn-cs"/>
                        </a:rPr>
                        <a:t>1.4 Identify gaps in service management processes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2.1 Establish objectives and benefits of quick wins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2.2 </a:t>
                      </a:r>
                      <a:r>
                        <a:rPr kumimoji="0" lang="en-CA" sz="1000" b="0" i="0" u="none" strike="noStrike" kern="1200" cap="none" spc="0" normalizeH="0" baseline="0" noProof="0" dirty="0" smtClean="0">
                          <a:ln>
                            <a:noFill/>
                          </a:ln>
                          <a:solidFill>
                            <a:schemeClr val="tx1"/>
                          </a:solidFill>
                          <a:effectLst/>
                          <a:uLnTx/>
                          <a:uFillTx/>
                          <a:latin typeface="+mn-lt"/>
                          <a:ea typeface="+mn-ea"/>
                          <a:cs typeface="+mn-cs"/>
                        </a:rPr>
                        <a:t>Identify sure-fire quick wins</a:t>
                      </a: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2.3 Implement the quick wins and measure the results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dirty="0" smtClean="0">
                          <a:ln>
                            <a:noFill/>
                          </a:ln>
                          <a:solidFill>
                            <a:schemeClr val="tx1"/>
                          </a:solidFill>
                          <a:effectLst/>
                          <a:uLnTx/>
                          <a:uFillTx/>
                          <a:latin typeface="+mn-lt"/>
                          <a:ea typeface="+mn-ea"/>
                          <a:cs typeface="+mn-cs"/>
                        </a:rPr>
                        <a:t>2.4 Communicate results to the team and the business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3.1 Identify and implement process activities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Service Desk &amp; Incident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Change &amp; Deployment Management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3.2 Extinguish the firefighting culture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dirty="0" smtClean="0">
                          <a:ln>
                            <a:noFill/>
                          </a:ln>
                          <a:solidFill>
                            <a:schemeClr val="tx1"/>
                          </a:solidFill>
                          <a:effectLst/>
                          <a:uLnTx/>
                          <a:uFillTx/>
                          <a:latin typeface="+mn-lt"/>
                          <a:ea typeface="+mn-ea"/>
                          <a:cs typeface="+mn-cs"/>
                        </a:rPr>
                        <a:t>3.3 Create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4.1 Identify and implement process activities 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Event &amp; Problem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Capacity &amp; Performance Management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4.2 Build your capabilities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CA" sz="1000" b="0" i="0" u="none" strike="noStrike" kern="1200" cap="none" spc="0" normalizeH="0" baseline="0" noProof="0" dirty="0" smtClean="0">
                          <a:ln>
                            <a:noFill/>
                          </a:ln>
                          <a:solidFill>
                            <a:schemeClr val="tx1"/>
                          </a:solidFill>
                          <a:effectLst/>
                          <a:uLnTx/>
                          <a:uFillTx/>
                          <a:latin typeface="+mn-lt"/>
                          <a:ea typeface="+mn-ea"/>
                          <a:cs typeface="+mn-cs"/>
                        </a:rPr>
                        <a:t>4.3 Create roadmap</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632242">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2"/>
                        </a:buBlip>
                      </a:pPr>
                      <a:r>
                        <a:rPr lang="en-US" sz="1000" b="0" dirty="0" smtClean="0">
                          <a:cs typeface="Open Sans"/>
                        </a:rPr>
                        <a:t>Assess the current state of reactive service</a:t>
                      </a:r>
                      <a:r>
                        <a:rPr lang="en-US" sz="1000" b="0" baseline="0" dirty="0" smtClean="0">
                          <a:cs typeface="Open Sans"/>
                        </a:rPr>
                        <a:t> management processes</a:t>
                      </a:r>
                      <a:endParaRPr lang="en-US" sz="1000" b="0" dirty="0" smtClean="0">
                        <a:cs typeface="Open Sans"/>
                      </a:endParaRPr>
                    </a:p>
                    <a:p>
                      <a:pPr marL="228600" indent="-228600">
                        <a:spcAft>
                          <a:spcPts val="600"/>
                        </a:spcAft>
                        <a:buSzPct val="150000"/>
                        <a:buBlip>
                          <a:blip r:embed="rId2"/>
                        </a:buBlip>
                      </a:pPr>
                      <a:r>
                        <a:rPr lang="en-US" sz="1000" b="0" dirty="0" smtClean="0">
                          <a:cs typeface="Open Sans"/>
                        </a:rPr>
                        <a:t>Assess the current state of proactive service</a:t>
                      </a:r>
                      <a:r>
                        <a:rPr lang="en-US" sz="1000" b="0" baseline="0" dirty="0" smtClean="0">
                          <a:cs typeface="Open Sans"/>
                        </a:rPr>
                        <a:t> management processes. Identify maturity level.</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US" sz="1000" b="0" baseline="0" dirty="0" smtClean="0">
                          <a:cs typeface="Open Sans"/>
                        </a:rPr>
                        <a:t>Identify quick wins. </a:t>
                      </a:r>
                      <a:endParaRPr lang="en-US" sz="1000" b="0" dirty="0" smtClean="0">
                        <a:cs typeface="Open Sans"/>
                      </a:endParaRPr>
                    </a:p>
                    <a:p>
                      <a:pPr marL="228600" indent="-228600">
                        <a:spcAft>
                          <a:spcPts val="600"/>
                        </a:spcAft>
                        <a:buSzPct val="150000"/>
                        <a:buBlip>
                          <a:blip r:embed="rId2"/>
                        </a:buBlip>
                      </a:pPr>
                      <a:r>
                        <a:rPr lang="en-US" sz="1000" b="0" dirty="0" smtClean="0">
                          <a:cs typeface="Open Sans"/>
                        </a:rPr>
                        <a:t>Create a task force and implement the quick wins. </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US" sz="1000" b="0" dirty="0" smtClean="0">
                          <a:cs typeface="Open Sans"/>
                        </a:rPr>
                        <a:t>Identify</a:t>
                      </a:r>
                      <a:r>
                        <a:rPr lang="en-US" sz="1000" b="0" baseline="0" dirty="0" smtClean="0">
                          <a:cs typeface="Open Sans"/>
                        </a:rPr>
                        <a:t> process activities for service desk &amp; incident management. Remove the hero culture.</a:t>
                      </a:r>
                      <a:endParaRPr lang="en-US" sz="1000" b="0" dirty="0" smtClean="0">
                        <a:cs typeface="Open Sans"/>
                      </a:endParaRPr>
                    </a:p>
                    <a:p>
                      <a:pPr marL="228600" indent="-228600">
                        <a:spcAft>
                          <a:spcPts val="600"/>
                        </a:spcAft>
                        <a:buSzPct val="150000"/>
                        <a:buBlip>
                          <a:blip r:embed="rId2"/>
                        </a:buBlip>
                      </a:pPr>
                      <a:r>
                        <a:rPr lang="en-US" sz="1000" b="0" dirty="0" smtClean="0">
                          <a:cs typeface="Open Sans"/>
                        </a:rPr>
                        <a:t>Identify</a:t>
                      </a:r>
                      <a:r>
                        <a:rPr lang="en-US" sz="1000" b="0" baseline="0" dirty="0" smtClean="0">
                          <a:cs typeface="Open Sans"/>
                        </a:rPr>
                        <a:t> process activities for change &amp; deployment management. Communicate result to the business.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2"/>
                        </a:buBlip>
                      </a:pPr>
                      <a:r>
                        <a:rPr lang="en-US" sz="1000" b="0" dirty="0" smtClean="0">
                          <a:cs typeface="Open Sans"/>
                        </a:rPr>
                        <a:t>Identify</a:t>
                      </a:r>
                      <a:r>
                        <a:rPr lang="en-US" sz="1000" b="0" baseline="0" dirty="0" smtClean="0">
                          <a:cs typeface="Open Sans"/>
                        </a:rPr>
                        <a:t> process activities for event &amp; problem management. Build your capacities. </a:t>
                      </a:r>
                      <a:endParaRPr lang="en-US" sz="1000" b="0" dirty="0" smtClean="0">
                        <a:cs typeface="Open Sans"/>
                      </a:endParaRPr>
                    </a:p>
                    <a:p>
                      <a:pPr marL="228600" marR="0" indent="-228600" algn="l" defTabSz="914400" rtl="0" eaLnBrk="1" fontAlgn="auto" latinLnBrk="0" hangingPunct="1">
                        <a:lnSpc>
                          <a:spcPct val="100000"/>
                        </a:lnSpc>
                        <a:spcBef>
                          <a:spcPts val="0"/>
                        </a:spcBef>
                        <a:spcAft>
                          <a:spcPts val="600"/>
                        </a:spcAft>
                        <a:buClrTx/>
                        <a:buSzPct val="150000"/>
                        <a:buFontTx/>
                        <a:buBlip>
                          <a:blip r:embed="rId2"/>
                        </a:buBlip>
                        <a:tabLst/>
                        <a:defRPr/>
                      </a:pPr>
                      <a:r>
                        <a:rPr lang="en-US" sz="1000" b="0" dirty="0" smtClean="0">
                          <a:cs typeface="Open Sans"/>
                        </a:rPr>
                        <a:t>Identify</a:t>
                      </a:r>
                      <a:r>
                        <a:rPr lang="en-US" sz="1000" b="0" baseline="0" dirty="0" smtClean="0">
                          <a:cs typeface="Open Sans"/>
                        </a:rPr>
                        <a:t> process activities for capacity &amp; performance management. Communicate result to the business. </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31854">
                <a:tc>
                  <a:txBody>
                    <a:bodyPr/>
                    <a:lstStyle/>
                    <a:p>
                      <a:pPr algn="ctr"/>
                      <a:r>
                        <a:rPr lang="en-CA" sz="1000" b="1" dirty="0" smtClean="0">
                          <a:solidFill>
                            <a:schemeClr val="bg1"/>
                          </a:solidFill>
                        </a:rPr>
                        <a:t>Onsite</a:t>
                      </a:r>
                      <a:r>
                        <a:rPr lang="en-CA" sz="1000" b="1" baseline="0" dirty="0" smtClean="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smtClean="0"/>
                        <a:t>Phase 1 Results:</a:t>
                      </a:r>
                    </a:p>
                    <a:p>
                      <a:pPr marL="171450" indent="-171450">
                        <a:buFont typeface="Arial" panose="020B0604020202020204" pitchFamily="34" charset="0"/>
                        <a:buChar char="•"/>
                      </a:pPr>
                      <a:r>
                        <a:rPr lang="en-CA" sz="1000" dirty="0" smtClean="0"/>
                        <a:t>Comprehensive understanding of maturity</a:t>
                      </a:r>
                      <a:r>
                        <a:rPr lang="en-CA" sz="1000" baseline="0" dirty="0" smtClean="0"/>
                        <a:t> level in each process</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2 Results:</a:t>
                      </a:r>
                    </a:p>
                    <a:p>
                      <a:pPr marL="171450" indent="-171450">
                        <a:buFont typeface="Arial" panose="020B0604020202020204" pitchFamily="34" charset="0"/>
                        <a:buChar char="•"/>
                      </a:pPr>
                      <a:r>
                        <a:rPr lang="en-CA" sz="1000" dirty="0" smtClean="0"/>
                        <a:t>Identify quick</a:t>
                      </a:r>
                      <a:r>
                        <a:rPr lang="en-CA" sz="1000" baseline="0" dirty="0" smtClean="0"/>
                        <a:t> wins that will help you douse the fire</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3 Results:</a:t>
                      </a:r>
                    </a:p>
                    <a:p>
                      <a:pPr marL="171450" indent="-171450">
                        <a:buFont typeface="Arial" panose="020B0604020202020204" pitchFamily="34" charset="0"/>
                        <a:buChar char="•"/>
                      </a:pPr>
                      <a:r>
                        <a:rPr lang="en-CA" sz="1000" dirty="0" smtClean="0"/>
                        <a:t>Implementation</a:t>
                      </a:r>
                      <a:r>
                        <a:rPr lang="en-CA" sz="1000" baseline="0" dirty="0" smtClean="0"/>
                        <a:t> of reactive service management processes</a:t>
                      </a:r>
                      <a:endParaRPr lang="en-CA" sz="1000" dirty="0" smtClean="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smtClean="0"/>
                        <a:t>Phase 4 Results:</a:t>
                      </a:r>
                    </a:p>
                    <a:p>
                      <a:pPr marL="171450" indent="-171450">
                        <a:buFont typeface="Arial" panose="020B0604020202020204" pitchFamily="34" charset="0"/>
                        <a:buChar char="•"/>
                      </a:pPr>
                      <a:r>
                        <a:rPr lang="en-CA" sz="1000" dirty="0" smtClean="0"/>
                        <a:t>Implementation</a:t>
                      </a:r>
                      <a:r>
                        <a:rPr lang="en-CA" sz="1000" baseline="0" dirty="0" smtClean="0"/>
                        <a:t> of proactive service management processes</a:t>
                      </a:r>
                      <a:endParaRPr lang="en-CA" sz="1000" dirty="0" smtClean="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4" name="Picture 3"/>
          <p:cNvPicPr>
            <a:picLocks noChangeAspect="1"/>
          </p:cNvPicPr>
          <p:nvPr/>
        </p:nvPicPr>
        <p:blipFill>
          <a:blip r:embed="rId3"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93843" y="3692776"/>
            <a:ext cx="974520" cy="877885"/>
          </a:xfrm>
          <a:prstGeom prst="rect">
            <a:avLst/>
          </a:prstGeom>
        </p:spPr>
      </p:pic>
      <p:pic>
        <p:nvPicPr>
          <p:cNvPr id="5" name="Picture 4" descr="best-practice-blueprints.png"/>
          <p:cNvPicPr>
            <a:picLocks noChangeAspect="1"/>
          </p:cNvPicPr>
          <p:nvPr/>
        </p:nvPicPr>
        <p:blipFill>
          <a:blip r:embed="rId4" cstate="print">
            <a:clrChange>
              <a:clrFrom>
                <a:srgbClr val="000000">
                  <a:alpha val="0"/>
                </a:srgbClr>
              </a:clrFrom>
              <a:clrTo>
                <a:srgbClr val="000000">
                  <a:alpha val="0"/>
                </a:srgbClr>
              </a:clrTo>
            </a:clrChange>
          </a:blip>
          <a:stretch>
            <a:fillRect/>
          </a:stretch>
        </p:blipFill>
        <p:spPr>
          <a:xfrm>
            <a:off x="133916" y="1961135"/>
            <a:ext cx="1094375" cy="1088500"/>
          </a:xfrm>
          <a:prstGeom prst="rect">
            <a:avLst/>
          </a:prstGeom>
          <a:solidFill>
            <a:schemeClr val="accent1">
              <a:alpha val="0"/>
            </a:schemeClr>
          </a:solidFill>
          <a:effectLst/>
        </p:spPr>
      </p:pic>
      <p:pic>
        <p:nvPicPr>
          <p:cNvPr id="6" name="Picture 5" descr="on-site-workshops.png"/>
          <p:cNvPicPr>
            <a:picLocks noChangeAspect="1"/>
          </p:cNvPicPr>
          <p:nvPr/>
        </p:nvPicPr>
        <p:blipFill rotWithShape="1">
          <a:blip r:embed="rId5" cstate="print"/>
          <a:srcRect l="12204" t="22820" r="8463" b="22257"/>
          <a:stretch/>
        </p:blipFill>
        <p:spPr>
          <a:xfrm>
            <a:off x="305100" y="5345285"/>
            <a:ext cx="752006" cy="483279"/>
          </a:xfrm>
          <a:prstGeom prst="rect">
            <a:avLst/>
          </a:prstGeom>
          <a:effectLst/>
        </p:spPr>
      </p:pic>
      <p:sp>
        <p:nvSpPr>
          <p:cNvPr id="7" name="Chevron 6"/>
          <p:cNvSpPr/>
          <p:nvPr/>
        </p:nvSpPr>
        <p:spPr>
          <a:xfrm>
            <a:off x="1307649" y="1345674"/>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1. Assess the current state</a:t>
            </a:r>
            <a:endParaRPr lang="en-US" sz="1400" dirty="0">
              <a:solidFill>
                <a:srgbClr val="FFFFFF"/>
              </a:solidFill>
            </a:endParaRPr>
          </a:p>
        </p:txBody>
      </p:sp>
      <p:sp>
        <p:nvSpPr>
          <p:cNvPr id="8" name="Chevron 7"/>
          <p:cNvSpPr/>
          <p:nvPr/>
        </p:nvSpPr>
        <p:spPr>
          <a:xfrm>
            <a:off x="3246177" y="1345673"/>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2. Tackle the quick wins</a:t>
            </a:r>
            <a:endParaRPr lang="en-US" sz="1400" dirty="0">
              <a:solidFill>
                <a:srgbClr val="FFFFFF"/>
              </a:solidFill>
            </a:endParaRPr>
          </a:p>
        </p:txBody>
      </p:sp>
      <p:sp>
        <p:nvSpPr>
          <p:cNvPr id="9" name="Chevron 8"/>
          <p:cNvSpPr/>
          <p:nvPr/>
        </p:nvSpPr>
        <p:spPr>
          <a:xfrm>
            <a:off x="5184705" y="1345672"/>
            <a:ext cx="2074686"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3. Move out of firefighting</a:t>
            </a:r>
            <a:endParaRPr lang="en-US" sz="1400" dirty="0">
              <a:solidFill>
                <a:srgbClr val="FFFFFF"/>
              </a:solidFill>
            </a:endParaRPr>
          </a:p>
        </p:txBody>
      </p:sp>
      <p:sp>
        <p:nvSpPr>
          <p:cNvPr id="10" name="Chevron 9"/>
          <p:cNvSpPr/>
          <p:nvPr/>
        </p:nvSpPr>
        <p:spPr>
          <a:xfrm>
            <a:off x="7123233" y="1345672"/>
            <a:ext cx="193852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4. Become proactive</a:t>
            </a:r>
            <a:endParaRPr lang="en-US" sz="1400" dirty="0">
              <a:solidFill>
                <a:srgbClr val="FFFFFF"/>
              </a:solidFill>
            </a:endParaRPr>
          </a:p>
        </p:txBody>
      </p:sp>
    </p:spTree>
    <p:extLst>
      <p:ext uri="{BB962C8B-B14F-4D97-AF65-F5344CB8AC3E}">
        <p14:creationId xmlns:p14="http://schemas.microsoft.com/office/powerpoint/2010/main" val="3325047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sz="1300" dirty="0" smtClean="0"/>
              <a:t>CIOs </a:t>
            </a:r>
            <a:r>
              <a:rPr lang="en-US" sz="1300" dirty="0"/>
              <a:t>of IT organizations who want to move beyond </a:t>
            </a:r>
            <a:r>
              <a:rPr lang="en-US" sz="1300" dirty="0" smtClean="0"/>
              <a:t>firefighting </a:t>
            </a:r>
            <a:r>
              <a:rPr lang="en-US" sz="1300" dirty="0"/>
              <a:t>mode.</a:t>
            </a:r>
          </a:p>
          <a:p>
            <a:r>
              <a:rPr lang="en-US" sz="1300" dirty="0" smtClean="0"/>
              <a:t>Senior management </a:t>
            </a:r>
            <a:r>
              <a:rPr lang="en-CA" sz="1300" dirty="0"/>
              <a:t>who want to stabilize IT and focus on service delivery. </a:t>
            </a:r>
          </a:p>
          <a:p>
            <a:endParaRPr lang="en-US" sz="1300" dirty="0"/>
          </a:p>
        </p:txBody>
      </p:sp>
      <p:sp>
        <p:nvSpPr>
          <p:cNvPr id="14" name="Text Placeholder 13"/>
          <p:cNvSpPr>
            <a:spLocks noGrp="1"/>
          </p:cNvSpPr>
          <p:nvPr>
            <p:ph type="body" sz="quarter" idx="26"/>
          </p:nvPr>
        </p:nvSpPr>
        <p:spPr/>
        <p:txBody>
          <a:bodyPr/>
          <a:lstStyle/>
          <a:p>
            <a:r>
              <a:rPr lang="en-US" sz="1300" dirty="0" smtClean="0"/>
              <a:t>Discover </a:t>
            </a:r>
            <a:r>
              <a:rPr lang="en-US" sz="1300" dirty="0"/>
              <a:t>and prioritize tactics for moving from a chaotic IT environment to a stable one.</a:t>
            </a:r>
          </a:p>
          <a:p>
            <a:r>
              <a:rPr lang="en-US" sz="1300" dirty="0" smtClean="0"/>
              <a:t>Identify </a:t>
            </a:r>
            <a:r>
              <a:rPr lang="en-US" sz="1300" dirty="0"/>
              <a:t>gaps in service management processes.</a:t>
            </a:r>
          </a:p>
          <a:p>
            <a:r>
              <a:rPr lang="en-US" sz="1300" dirty="0" smtClean="0"/>
              <a:t>Determine what steps are necessary </a:t>
            </a:r>
            <a:r>
              <a:rPr lang="en-US" sz="1300" dirty="0"/>
              <a:t>to reach the target state.</a:t>
            </a:r>
          </a:p>
        </p:txBody>
      </p:sp>
      <p:sp>
        <p:nvSpPr>
          <p:cNvPr id="15" name="Text Placeholder 14"/>
          <p:cNvSpPr>
            <a:spLocks noGrp="1"/>
          </p:cNvSpPr>
          <p:nvPr>
            <p:ph type="body" sz="quarter" idx="27"/>
          </p:nvPr>
        </p:nvSpPr>
        <p:spPr/>
        <p:txBody>
          <a:bodyPr/>
          <a:lstStyle/>
          <a:p>
            <a:r>
              <a:rPr lang="en-US" sz="1300" dirty="0" smtClean="0"/>
              <a:t>IT managers </a:t>
            </a:r>
            <a:r>
              <a:rPr lang="en-US" sz="1300" dirty="0"/>
              <a:t>who </a:t>
            </a:r>
            <a:r>
              <a:rPr lang="en-CA" sz="1300" dirty="0"/>
              <a:t>face </a:t>
            </a:r>
            <a:r>
              <a:rPr lang="en-CA" sz="1300" dirty="0" smtClean="0"/>
              <a:t>daily </a:t>
            </a:r>
            <a:r>
              <a:rPr lang="en-CA" sz="1300" dirty="0"/>
              <a:t>management challenges due to </a:t>
            </a:r>
            <a:r>
              <a:rPr lang="en-CA" sz="1300" dirty="0" smtClean="0"/>
              <a:t>a </a:t>
            </a:r>
            <a:r>
              <a:rPr lang="en-CA" sz="1300" dirty="0"/>
              <a:t>lack of process and/or hero culture.</a:t>
            </a:r>
            <a:endParaRPr lang="en-US" sz="1300" dirty="0"/>
          </a:p>
          <a:p>
            <a:endParaRPr lang="en-US" sz="1300" dirty="0"/>
          </a:p>
        </p:txBody>
      </p:sp>
      <p:sp>
        <p:nvSpPr>
          <p:cNvPr id="16" name="Text Placeholder 15"/>
          <p:cNvSpPr>
            <a:spLocks noGrp="1"/>
          </p:cNvSpPr>
          <p:nvPr>
            <p:ph type="body" sz="quarter" idx="28"/>
          </p:nvPr>
        </p:nvSpPr>
        <p:spPr/>
        <p:txBody>
          <a:bodyPr/>
          <a:lstStyle/>
          <a:p>
            <a:r>
              <a:rPr lang="en-US" sz="1300" dirty="0"/>
              <a:t>Identify </a:t>
            </a:r>
            <a:r>
              <a:rPr lang="en-US" sz="1300" dirty="0" smtClean="0"/>
              <a:t>gaps and improve maturity in the following processes:</a:t>
            </a:r>
          </a:p>
          <a:p>
            <a:pPr lvl="1"/>
            <a:r>
              <a:rPr lang="en-US" sz="1300" dirty="0" smtClean="0"/>
              <a:t>Service Desk &amp; Incident Management</a:t>
            </a:r>
          </a:p>
          <a:p>
            <a:pPr lvl="1"/>
            <a:r>
              <a:rPr lang="en-US" sz="1300" dirty="0" smtClean="0"/>
              <a:t>Change &amp; Deployment Management</a:t>
            </a:r>
          </a:p>
          <a:p>
            <a:pPr lvl="1"/>
            <a:r>
              <a:rPr lang="en-US" sz="1300" dirty="0" smtClean="0"/>
              <a:t>Event &amp; Problem Management</a:t>
            </a:r>
          </a:p>
          <a:p>
            <a:pPr lvl="1"/>
            <a:r>
              <a:rPr lang="en-US" sz="1300" dirty="0" smtClean="0"/>
              <a:t>Capacity &amp; Performance Management</a:t>
            </a:r>
            <a:endParaRPr lang="en-US" sz="1300"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60701151"/>
              </p:ext>
            </p:extLst>
          </p:nvPr>
        </p:nvGraphicFramePr>
        <p:xfrm>
          <a:off x="206370" y="2062429"/>
          <a:ext cx="8753305" cy="3644407"/>
        </p:xfrm>
        <a:graphic>
          <a:graphicData uri="http://schemas.openxmlformats.org/drawingml/2006/table">
            <a:tbl>
              <a:tblPr firstRow="1" bandRow="1">
                <a:tableStyleId>{5C22544A-7EE6-4342-B048-85BDC9FD1C3A}</a:tableStyleId>
              </a:tblPr>
              <a:tblGrid>
                <a:gridCol w="1750661"/>
                <a:gridCol w="1750661"/>
                <a:gridCol w="1750661"/>
                <a:gridCol w="1750661"/>
                <a:gridCol w="1750661"/>
              </a:tblGrid>
              <a:tr h="0">
                <a:tc>
                  <a:txBody>
                    <a:bodyPr/>
                    <a:lstStyle/>
                    <a:p>
                      <a:pPr algn="ctr"/>
                      <a:r>
                        <a:rPr lang="en-CA" sz="1200" b="0" i="1" dirty="0" smtClean="0">
                          <a:solidFill>
                            <a:schemeClr val="tx1"/>
                          </a:solidFill>
                        </a:rPr>
                        <a:t>Day 1</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2</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3</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 4</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0" i="1" dirty="0" smtClean="0">
                          <a:solidFill>
                            <a:schemeClr val="tx1"/>
                          </a:solidFill>
                        </a:rPr>
                        <a:t>Day</a:t>
                      </a:r>
                      <a:r>
                        <a:rPr lang="en-CA" sz="1200" b="0" i="1" baseline="0" dirty="0" smtClean="0">
                          <a:solidFill>
                            <a:schemeClr val="tx1"/>
                          </a:solidFill>
                        </a:rPr>
                        <a:t> 5</a:t>
                      </a:r>
                      <a:endParaRPr lang="en-CA" sz="1200" b="0" i="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95303">
                <a:tc>
                  <a:txBody>
                    <a:bodyPr/>
                    <a:lstStyle/>
                    <a:p>
                      <a:pPr algn="ctr"/>
                      <a:r>
                        <a:rPr lang="en-CA" sz="1400" b="1" dirty="0" smtClean="0">
                          <a:solidFill>
                            <a:schemeClr val="bg1"/>
                          </a:solidFill>
                        </a:rPr>
                        <a:t>Preparation</a:t>
                      </a:r>
                      <a:endParaRPr lang="en-CA" sz="14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r"/>
                      <a:r>
                        <a:rPr lang="en-CA" sz="1400" b="1" dirty="0" smtClean="0">
                          <a:solidFill>
                            <a:schemeClr val="bg1"/>
                          </a:solidFill>
                        </a:rPr>
                        <a:t>Workshop Day</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pPr algn="ctr"/>
                      <a:r>
                        <a:rPr lang="en-CA" sz="1400" b="1" dirty="0" smtClean="0">
                          <a:solidFill>
                            <a:schemeClr val="bg1"/>
                          </a:solidFill>
                        </a:rPr>
                        <a:t>Working Session</a:t>
                      </a:r>
                      <a:endParaRPr lang="en-CA" sz="14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9475F"/>
                    </a:solidFill>
                  </a:tcPr>
                </a:tc>
              </a:tr>
              <a:tr h="2974784">
                <a:tc>
                  <a:txBody>
                    <a:bodyPr/>
                    <a:lstStyle/>
                    <a:p>
                      <a:pPr>
                        <a:spcAft>
                          <a:spcPts val="500"/>
                        </a:spcAft>
                      </a:pPr>
                      <a:r>
                        <a:rPr lang="en-CA" sz="1000" b="1" dirty="0" smtClean="0">
                          <a:solidFill>
                            <a:schemeClr val="tx1"/>
                          </a:solidFill>
                        </a:rPr>
                        <a:t>Workshop Preparation</a:t>
                      </a:r>
                    </a:p>
                    <a:p>
                      <a:pPr marL="177800" indent="-177800">
                        <a:buFont typeface="Arial" panose="020B0604020202020204" pitchFamily="34" charset="0"/>
                        <a:buChar char="•"/>
                      </a:pPr>
                      <a:r>
                        <a:rPr lang="en-CA" sz="1000" b="0" dirty="0" smtClean="0">
                          <a:solidFill>
                            <a:schemeClr val="tx1"/>
                          </a:solidFill>
                        </a:rPr>
                        <a:t>Facilitator</a:t>
                      </a:r>
                      <a:r>
                        <a:rPr lang="en-CA" sz="1000" b="0" baseline="0" dirty="0" smtClean="0">
                          <a:solidFill>
                            <a:schemeClr val="tx1"/>
                          </a:solidFill>
                        </a:rPr>
                        <a:t> meets with the project manager and reviews workshop agenda. </a:t>
                      </a:r>
                    </a:p>
                    <a:p>
                      <a:pPr marL="177800" indent="-177800">
                        <a:buFont typeface="Arial" panose="020B0604020202020204" pitchFamily="34" charset="0"/>
                        <a:buChar char="•"/>
                      </a:pPr>
                      <a:r>
                        <a:rPr lang="en-CA" sz="1000" b="0" baseline="0" dirty="0" smtClean="0">
                          <a:solidFill>
                            <a:schemeClr val="tx1"/>
                          </a:solidFill>
                        </a:rPr>
                        <a:t>Identify key stakeholders for the workshop. </a:t>
                      </a:r>
                    </a:p>
                    <a:p>
                      <a:pPr marL="177800" indent="-177800">
                        <a:buFont typeface="Arial" panose="020B0604020202020204" pitchFamily="34" charset="0"/>
                        <a:buChar char="•"/>
                      </a:pPr>
                      <a:r>
                        <a:rPr lang="en-CA" sz="1000" b="0" baseline="0" dirty="0" smtClean="0">
                          <a:solidFill>
                            <a:schemeClr val="tx1"/>
                          </a:solidFill>
                        </a:rPr>
                        <a:t>Ensure representatives from each operational area are present at the workshop.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Introduce workshop objectives and agenda.</a:t>
                      </a:r>
                    </a:p>
                    <a:p>
                      <a:pPr marL="177800" indent="-177800">
                        <a:buFont typeface="Arial" panose="020B0604020202020204" pitchFamily="34" charset="0"/>
                        <a:buChar char="•"/>
                      </a:pPr>
                      <a:r>
                        <a:rPr lang="en-CA" sz="1000" b="0" baseline="0" dirty="0" smtClean="0">
                          <a:solidFill>
                            <a:schemeClr val="tx1"/>
                          </a:solidFill>
                        </a:rPr>
                        <a:t>Assess the maturity level of service management processes using assessment tool. </a:t>
                      </a:r>
                    </a:p>
                    <a:p>
                      <a:pPr marL="177800" indent="-177800">
                        <a:buFont typeface="Arial" panose="020B0604020202020204" pitchFamily="34" charset="0"/>
                        <a:buChar char="•"/>
                      </a:pPr>
                      <a:r>
                        <a:rPr lang="en-CA" sz="1000" b="0" baseline="0" dirty="0" smtClean="0">
                          <a:solidFill>
                            <a:schemeClr val="tx1"/>
                          </a:solidFill>
                        </a:rPr>
                        <a:t>Determine current state and target state for each process. </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Identify which quick win would help the organization douse the fire.</a:t>
                      </a:r>
                    </a:p>
                    <a:p>
                      <a:pPr marL="177800" indent="-177800">
                        <a:buFont typeface="Arial" panose="020B0604020202020204" pitchFamily="34" charset="0"/>
                        <a:buChar char="•"/>
                      </a:pPr>
                      <a:r>
                        <a:rPr lang="en-CA" sz="1000" b="0" dirty="0" smtClean="0">
                          <a:solidFill>
                            <a:schemeClr val="tx1"/>
                          </a:solidFill>
                        </a:rPr>
                        <a:t>Appoint a project/task leader.</a:t>
                      </a:r>
                    </a:p>
                  </a:txBody>
                  <a:tcP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Introduce process activities for the service desk.</a:t>
                      </a:r>
                    </a:p>
                    <a:p>
                      <a:pPr marL="177800" indent="-177800">
                        <a:buFont typeface="Arial" panose="020B0604020202020204" pitchFamily="34" charset="0"/>
                        <a:buChar char="•"/>
                      </a:pPr>
                      <a:r>
                        <a:rPr lang="en-CA" sz="1000" b="0" baseline="0" dirty="0" smtClean="0">
                          <a:solidFill>
                            <a:schemeClr val="tx1"/>
                          </a:solidFill>
                        </a:rPr>
                        <a:t>Introduce process activities for incident management. </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Introduce process activities for change management. </a:t>
                      </a:r>
                    </a:p>
                    <a:p>
                      <a:pPr marL="177800" indent="-177800">
                        <a:buFont typeface="Arial" panose="020B0604020202020204" pitchFamily="34" charset="0"/>
                        <a:buChar char="•"/>
                      </a:pPr>
                      <a:r>
                        <a:rPr lang="en-CA" sz="1000" b="0" baseline="0" dirty="0" smtClean="0">
                          <a:solidFill>
                            <a:schemeClr val="tx1"/>
                          </a:solidFill>
                        </a:rPr>
                        <a:t>Introduce process activities for deployment management.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smtClean="0">
                          <a:solidFill>
                            <a:schemeClr val="tx1"/>
                          </a:solidFill>
                        </a:rPr>
                        <a:t>Morning</a:t>
                      </a:r>
                      <a:r>
                        <a:rPr lang="en-CA" sz="1000" b="1" baseline="0" dirty="0" smtClean="0">
                          <a:solidFill>
                            <a:schemeClr val="tx1"/>
                          </a:solidFill>
                        </a:rPr>
                        <a:t> Itinerary</a:t>
                      </a:r>
                    </a:p>
                    <a:p>
                      <a:pPr marL="177800" indent="-177800">
                        <a:buFont typeface="Arial" panose="020B0604020202020204" pitchFamily="34" charset="0"/>
                        <a:buChar char="•"/>
                      </a:pPr>
                      <a:r>
                        <a:rPr lang="en-CA" sz="1000" b="0" baseline="0" dirty="0" smtClean="0">
                          <a:solidFill>
                            <a:schemeClr val="tx1"/>
                          </a:solidFill>
                        </a:rPr>
                        <a:t>Introduce process activities for event management. </a:t>
                      </a:r>
                    </a:p>
                    <a:p>
                      <a:pPr marL="177800" indent="-177800">
                        <a:buFont typeface="Arial" panose="020B0604020202020204" pitchFamily="34" charset="0"/>
                        <a:buChar char="•"/>
                      </a:pPr>
                      <a:r>
                        <a:rPr lang="en-CA" sz="1000" b="0" baseline="0" dirty="0" smtClean="0">
                          <a:solidFill>
                            <a:schemeClr val="tx1"/>
                          </a:solidFill>
                        </a:rPr>
                        <a:t>Introduce process activities for problem management. </a:t>
                      </a:r>
                    </a:p>
                    <a:p>
                      <a:pPr marL="0" indent="0">
                        <a:buFont typeface="Arial" panose="020B0604020202020204" pitchFamily="34" charset="0"/>
                        <a:buNone/>
                      </a:pPr>
                      <a:endParaRPr lang="en-CA" sz="1000" b="0" baseline="0" dirty="0" smtClean="0">
                        <a:solidFill>
                          <a:schemeClr val="tx1"/>
                        </a:solidFill>
                      </a:endParaRPr>
                    </a:p>
                    <a:p>
                      <a:pPr marL="0" indent="0">
                        <a:spcAft>
                          <a:spcPts val="500"/>
                        </a:spcAft>
                        <a:buFont typeface="Arial" panose="020B0604020202020204" pitchFamily="34" charset="0"/>
                        <a:buNone/>
                      </a:pPr>
                      <a:r>
                        <a:rPr lang="en-CA" sz="1000" b="1" baseline="0" dirty="0" smtClean="0">
                          <a:solidFill>
                            <a:schemeClr val="tx1"/>
                          </a:solidFill>
                        </a:rPr>
                        <a:t>Afternoon Itinerary</a:t>
                      </a:r>
                    </a:p>
                    <a:p>
                      <a:pPr marL="177800" indent="-177800">
                        <a:buFont typeface="Arial" panose="020B0604020202020204" pitchFamily="34" charset="0"/>
                        <a:buChar char="•"/>
                      </a:pPr>
                      <a:r>
                        <a:rPr lang="en-CA" sz="1000" b="0" baseline="0" dirty="0" smtClean="0">
                          <a:solidFill>
                            <a:schemeClr val="tx1"/>
                          </a:solidFill>
                        </a:rPr>
                        <a:t>Introduce process activities for capacity management. </a:t>
                      </a:r>
                    </a:p>
                    <a:p>
                      <a:pPr marL="177800" indent="-177800">
                        <a:buFont typeface="Arial" panose="020B0604020202020204" pitchFamily="34" charset="0"/>
                        <a:buChar char="•"/>
                      </a:pPr>
                      <a:r>
                        <a:rPr lang="en-CA" sz="1000" b="0" baseline="0" dirty="0" smtClean="0">
                          <a:solidFill>
                            <a:schemeClr val="tx1"/>
                          </a:solidFill>
                        </a:rPr>
                        <a:t>Introduce process activities for performance management.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500"/>
                        </a:spcAft>
                      </a:pPr>
                      <a:r>
                        <a:rPr lang="en-CA" sz="1000" b="1" dirty="0" smtClean="0">
                          <a:solidFill>
                            <a:schemeClr val="tx1"/>
                          </a:solidFill>
                        </a:rPr>
                        <a:t>Workshop Debrief</a:t>
                      </a:r>
                    </a:p>
                    <a:p>
                      <a:pPr marL="177800" indent="-177800">
                        <a:buFont typeface="Arial" panose="020B0604020202020204" pitchFamily="34" charset="0"/>
                        <a:buChar char="•"/>
                      </a:pPr>
                      <a:r>
                        <a:rPr lang="en-CA" sz="1000" b="0" dirty="0" smtClean="0">
                          <a:solidFill>
                            <a:schemeClr val="tx1"/>
                          </a:solidFill>
                        </a:rPr>
                        <a:t>Create an</a:t>
                      </a:r>
                      <a:r>
                        <a:rPr lang="en-CA" sz="1000" b="0" baseline="0" dirty="0" smtClean="0">
                          <a:solidFill>
                            <a:schemeClr val="tx1"/>
                          </a:solidFill>
                        </a:rPr>
                        <a:t> action plan with task owner for next step.</a:t>
                      </a:r>
                      <a:endParaRPr lang="en-CA" sz="1000" b="0" dirty="0" smtClean="0">
                        <a:solidFill>
                          <a:schemeClr val="tx1"/>
                        </a:solidFill>
                      </a:endParaRPr>
                    </a:p>
                    <a:p>
                      <a:pPr marL="0" indent="0">
                        <a:buFont typeface="Arial" panose="020B0604020202020204" pitchFamily="34" charset="0"/>
                        <a:buNone/>
                      </a:pPr>
                      <a:endParaRPr lang="en-CA" sz="1000" b="0" dirty="0" smtClean="0">
                        <a:solidFill>
                          <a:schemeClr val="tx1"/>
                        </a:solidFill>
                      </a:endParaRPr>
                    </a:p>
                    <a:p>
                      <a:endParaRPr lang="en-CA" sz="1000" b="0" dirty="0" smtClean="0">
                        <a:solidFill>
                          <a:schemeClr val="tx1"/>
                        </a:solidFill>
                      </a:endParaRPr>
                    </a:p>
                    <a:p>
                      <a:pPr>
                        <a:spcAft>
                          <a:spcPts val="500"/>
                        </a:spcAft>
                      </a:pPr>
                      <a:r>
                        <a:rPr lang="en-CA" sz="1000" b="1" dirty="0" smtClean="0">
                          <a:solidFill>
                            <a:schemeClr val="tx1"/>
                          </a:solidFill>
                        </a:rPr>
                        <a:t>Next Steps</a:t>
                      </a:r>
                    </a:p>
                    <a:p>
                      <a:pPr marL="177800" indent="-177800">
                        <a:buFont typeface="Arial" panose="020B0604020202020204" pitchFamily="34" charset="0"/>
                        <a:buChar char="•"/>
                      </a:pPr>
                      <a:r>
                        <a:rPr lang="en-CA" sz="1000" b="0" dirty="0" smtClean="0">
                          <a:solidFill>
                            <a:schemeClr val="tx1"/>
                          </a:solidFill>
                        </a:rPr>
                        <a:t>Appoint a project/task leader.</a:t>
                      </a:r>
                    </a:p>
                    <a:p>
                      <a:pPr marL="177800" indent="-177800">
                        <a:buFont typeface="Arial" panose="020B0604020202020204" pitchFamily="34" charset="0"/>
                        <a:buChar char="•"/>
                      </a:pPr>
                      <a:r>
                        <a:rPr lang="en-CA" sz="1000" b="0" dirty="0" smtClean="0">
                          <a:solidFill>
                            <a:schemeClr val="tx1"/>
                          </a:solidFill>
                        </a:rPr>
                        <a:t>Create</a:t>
                      </a:r>
                      <a:r>
                        <a:rPr lang="en-CA" sz="1000" b="0" baseline="0" dirty="0" smtClean="0">
                          <a:solidFill>
                            <a:schemeClr val="tx1"/>
                          </a:solidFill>
                        </a:rPr>
                        <a:t> a repository to document all project plans and progress.</a:t>
                      </a:r>
                      <a:endParaRPr lang="en-CA" sz="1000" b="0" dirty="0" smtClean="0">
                        <a:solidFill>
                          <a:schemeClr val="tx1"/>
                        </a:solidFill>
                      </a:endParaRPr>
                    </a:p>
                    <a:p>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2" name="Title 1"/>
          <p:cNvSpPr>
            <a:spLocks noGrp="1"/>
          </p:cNvSpPr>
          <p:nvPr>
            <p:ph type="title"/>
          </p:nvPr>
        </p:nvSpPr>
        <p:spPr/>
        <p:txBody>
          <a:bodyPr/>
          <a:lstStyle/>
          <a:p>
            <a:r>
              <a:rPr lang="en-CA" dirty="0" smtClean="0"/>
              <a:t>Workshop overview </a:t>
            </a:r>
            <a:endParaRPr lang="en-CA" dirty="0"/>
          </a:p>
        </p:txBody>
      </p:sp>
      <p:sp>
        <p:nvSpPr>
          <p:cNvPr id="5" name="TextBox 4"/>
          <p:cNvSpPr txBox="1"/>
          <p:nvPr/>
        </p:nvSpPr>
        <p:spPr>
          <a:xfrm>
            <a:off x="206366" y="1540929"/>
            <a:ext cx="8670933" cy="461665"/>
          </a:xfrm>
          <a:prstGeom prst="rect">
            <a:avLst/>
          </a:prstGeom>
          <a:noFill/>
        </p:spPr>
        <p:txBody>
          <a:bodyPr wrap="square" rtlCol="0">
            <a:spAutoFit/>
          </a:bodyPr>
          <a:lstStyle/>
          <a:p>
            <a:r>
              <a:rPr lang="en-CA" sz="1200" dirty="0" smtClean="0">
                <a:solidFill>
                  <a:srgbClr val="333333"/>
                </a:solidFill>
              </a:rPr>
              <a:t>This workshop can be deployed as either a four or five day engagement depending on the level of preparation completed by the client prior to the facilitator arriving onsite.</a:t>
            </a:r>
          </a:p>
        </p:txBody>
      </p:sp>
      <p:pic>
        <p:nvPicPr>
          <p:cNvPr id="29" name="Picture 28"/>
          <p:cNvPicPr>
            <a:picLocks noChangeAspect="1"/>
          </p:cNvPicPr>
          <p:nvPr/>
        </p:nvPicPr>
        <p:blipFill>
          <a:blip r:embed="rId2" cstate="print"/>
          <a:stretch>
            <a:fillRect/>
          </a:stretch>
        </p:blipFill>
        <p:spPr>
          <a:xfrm>
            <a:off x="274345" y="5617268"/>
            <a:ext cx="1070409" cy="794698"/>
          </a:xfrm>
          <a:prstGeom prst="rect">
            <a:avLst/>
          </a:prstGeom>
          <a:effectLst>
            <a:outerShdw blurRad="50800" dist="38100" dir="2700000" algn="tl" rotWithShape="0">
              <a:prstClr val="black">
                <a:alpha val="40000"/>
              </a:prstClr>
            </a:outerShdw>
          </a:effectLst>
        </p:spPr>
      </p:pic>
      <p:sp>
        <p:nvSpPr>
          <p:cNvPr id="30" name="TextBox 29"/>
          <p:cNvSpPr txBox="1"/>
          <p:nvPr/>
        </p:nvSpPr>
        <p:spPr>
          <a:xfrm>
            <a:off x="1985427" y="5829705"/>
            <a:ext cx="6891872" cy="461665"/>
          </a:xfrm>
          <a:prstGeom prst="rect">
            <a:avLst/>
          </a:prstGeom>
          <a:noFill/>
        </p:spPr>
        <p:txBody>
          <a:bodyPr wrap="square" rtlCol="0">
            <a:spAutoFit/>
          </a:bodyPr>
          <a:lstStyle/>
          <a:p>
            <a:r>
              <a:rPr lang="en-CA" sz="1200" dirty="0" smtClean="0">
                <a:solidFill>
                  <a:srgbClr val="333333"/>
                </a:solidFill>
              </a:rPr>
              <a:t>The light blue slides at the end of each section highlight the key activities and exercises that will be completed during the engagement with our analyst team.</a:t>
            </a:r>
            <a:endParaRPr lang="en-CA" sz="1200" dirty="0">
              <a:solidFill>
                <a:srgbClr val="333333"/>
              </a:solidFill>
            </a:endParaRPr>
          </a:p>
        </p:txBody>
      </p:sp>
      <p:sp>
        <p:nvSpPr>
          <p:cNvPr id="31" name="Chevron 30"/>
          <p:cNvSpPr/>
          <p:nvPr/>
        </p:nvSpPr>
        <p:spPr>
          <a:xfrm rot="10800000">
            <a:off x="1462869" y="5830886"/>
            <a:ext cx="404442" cy="438411"/>
          </a:xfrm>
          <a:prstGeom prst="chevron">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333333"/>
              </a:solidFill>
            </a:endParaRPr>
          </a:p>
        </p:txBody>
      </p:sp>
      <p:pic>
        <p:nvPicPr>
          <p:cNvPr id="32" name="Picture 31" descr="on-site-workshops.png"/>
          <p:cNvPicPr>
            <a:picLocks noChangeAspect="1"/>
          </p:cNvPicPr>
          <p:nvPr/>
        </p:nvPicPr>
        <p:blipFill rotWithShape="1">
          <a:blip r:embed="rId3" cstate="print"/>
          <a:srcRect l="12204" t="22820" r="8463" b="22257"/>
          <a:stretch/>
        </p:blipFill>
        <p:spPr>
          <a:xfrm>
            <a:off x="2022522" y="2427818"/>
            <a:ext cx="276998" cy="197924"/>
          </a:xfrm>
          <a:prstGeom prst="rect">
            <a:avLst/>
          </a:prstGeom>
          <a:effectLst>
            <a:outerShdw blurRad="50800" dist="38100" dir="2700000" algn="tl" rotWithShape="0">
              <a:prstClr val="black">
                <a:alpha val="40000"/>
              </a:prstClr>
            </a:outerShdw>
          </a:effectLst>
        </p:spPr>
      </p:pic>
      <p:pic>
        <p:nvPicPr>
          <p:cNvPr id="33" name="Picture 32" descr="on-site-workshops.png"/>
          <p:cNvPicPr>
            <a:picLocks noChangeAspect="1"/>
          </p:cNvPicPr>
          <p:nvPr/>
        </p:nvPicPr>
        <p:blipFill rotWithShape="1">
          <a:blip r:embed="rId3" cstate="print"/>
          <a:srcRect l="12204" t="22820" r="8463" b="22257"/>
          <a:stretch/>
        </p:blipFill>
        <p:spPr>
          <a:xfrm>
            <a:off x="3772990" y="2427818"/>
            <a:ext cx="276998" cy="197924"/>
          </a:xfrm>
          <a:prstGeom prst="rect">
            <a:avLst/>
          </a:prstGeom>
          <a:effectLst>
            <a:outerShdw blurRad="50800" dist="38100" dir="2700000" algn="tl" rotWithShape="0">
              <a:prstClr val="black">
                <a:alpha val="40000"/>
              </a:prstClr>
            </a:outerShdw>
          </a:effectLst>
        </p:spPr>
      </p:pic>
      <p:pic>
        <p:nvPicPr>
          <p:cNvPr id="34" name="Picture 33" descr="on-site-workshops.png"/>
          <p:cNvPicPr>
            <a:picLocks noChangeAspect="1"/>
          </p:cNvPicPr>
          <p:nvPr/>
        </p:nvPicPr>
        <p:blipFill rotWithShape="1">
          <a:blip r:embed="rId3" cstate="print"/>
          <a:srcRect l="12204" t="22820" r="8463" b="22257"/>
          <a:stretch/>
        </p:blipFill>
        <p:spPr>
          <a:xfrm>
            <a:off x="5536704" y="2427818"/>
            <a:ext cx="276998" cy="197924"/>
          </a:xfrm>
          <a:prstGeom prst="rect">
            <a:avLst/>
          </a:prstGeom>
          <a:effectLst>
            <a:outerShdw blurRad="50800" dist="38100" dir="2700000" algn="tl" rotWithShape="0">
              <a:prstClr val="black">
                <a:alpha val="40000"/>
              </a:prstClr>
            </a:outerShdw>
          </a:effectLst>
        </p:spPr>
      </p:pic>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CA" sz="1400" dirty="0" smtClean="0">
                <a:solidFill>
                  <a:srgbClr val="333333"/>
                </a:solidFill>
              </a:rPr>
              <a:t>Contact your account representative </a:t>
            </a:r>
            <a:r>
              <a:rPr lang="en-US" sz="1400" dirty="0" smtClean="0">
                <a:solidFill>
                  <a:srgbClr val="333333"/>
                </a:solidFill>
              </a:rPr>
              <a:t>or e</a:t>
            </a:r>
            <a:r>
              <a:rPr lang="en-US" sz="1400" dirty="0" smtClean="0">
                <a:solidFill>
                  <a:srgbClr val="333333"/>
                </a:solidFill>
                <a:cs typeface="Open Sans"/>
              </a:rPr>
              <a:t>mail </a:t>
            </a:r>
            <a:r>
              <a:rPr lang="en-US" sz="1400" dirty="0" smtClean="0">
                <a:solidFill>
                  <a:srgbClr val="333333"/>
                </a:solidFill>
                <a:cs typeface="Open Sans"/>
                <a:hlinkClick r:id="rId4"/>
              </a:rPr>
              <a:t>Workshops@InfoTech.com</a:t>
            </a:r>
            <a:r>
              <a:rPr lang="en-US" sz="1400" dirty="0" smtClean="0">
                <a:solidFill>
                  <a:srgbClr val="333333"/>
                </a:solidFill>
                <a:cs typeface="Open Sans"/>
              </a:rPr>
              <a:t> for more information.</a:t>
            </a:r>
            <a:endParaRPr lang="en-CA" sz="1400" dirty="0">
              <a:solidFill>
                <a:srgbClr val="333333"/>
              </a:solidFill>
            </a:endParaRPr>
          </a:p>
        </p:txBody>
      </p:sp>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p:txBody>
          <a:bodyPr/>
          <a:lstStyle/>
          <a:p>
            <a:pPr lvl="0"/>
            <a:r>
              <a:rPr lang="en-CA" dirty="0"/>
              <a:t>IT departments in a firefighting state can’t gain control of their operations, deliver acceptable levels of service to the business, or sustain stability for infrastructure, applications, or staff. </a:t>
            </a:r>
          </a:p>
          <a:p>
            <a:endParaRPr lang="en-US" dirty="0"/>
          </a:p>
        </p:txBody>
      </p:sp>
      <p:sp>
        <p:nvSpPr>
          <p:cNvPr id="4" name="Text Placeholder 3"/>
          <p:cNvSpPr>
            <a:spLocks noGrp="1"/>
          </p:cNvSpPr>
          <p:nvPr>
            <p:ph type="body" sz="quarter" idx="11"/>
          </p:nvPr>
        </p:nvSpPr>
        <p:spPr/>
        <p:txBody>
          <a:bodyPr/>
          <a:lstStyle/>
          <a:p>
            <a:r>
              <a:rPr lang="en-CA" dirty="0"/>
              <a:t>A chronic IT firefighter suffers through loss of productivity, high </a:t>
            </a:r>
            <a:r>
              <a:rPr lang="en-CA" dirty="0" smtClean="0"/>
              <a:t>turnover, </a:t>
            </a:r>
            <a:r>
              <a:rPr lang="en-CA" dirty="0"/>
              <a:t>low engagement, and the perception that IT adds very little </a:t>
            </a:r>
            <a:r>
              <a:rPr lang="en-CA" dirty="0" smtClean="0"/>
              <a:t>strategic </a:t>
            </a:r>
            <a:r>
              <a:rPr lang="en-CA" dirty="0"/>
              <a:t>value to the business. </a:t>
            </a:r>
          </a:p>
          <a:p>
            <a:r>
              <a:rPr lang="en-CA" dirty="0"/>
              <a:t>Often, IT departments </a:t>
            </a:r>
            <a:r>
              <a:rPr lang="en-CA" dirty="0" smtClean="0"/>
              <a:t>don’t </a:t>
            </a:r>
            <a:r>
              <a:rPr lang="en-CA" dirty="0"/>
              <a:t>have the ability to improve their service management simply because they have got their hands full handling incidents.</a:t>
            </a:r>
          </a:p>
          <a:p>
            <a:endParaRPr lang="en-US" dirty="0"/>
          </a:p>
        </p:txBody>
      </p:sp>
      <p:sp>
        <p:nvSpPr>
          <p:cNvPr id="5" name="Text Placeholder 4"/>
          <p:cNvSpPr>
            <a:spLocks noGrp="1"/>
          </p:cNvSpPr>
          <p:nvPr>
            <p:ph type="body" sz="quarter" idx="12"/>
          </p:nvPr>
        </p:nvSpPr>
        <p:spPr/>
        <p:txBody>
          <a:bodyPr/>
          <a:lstStyle/>
          <a:p>
            <a:r>
              <a:rPr lang="en-US" dirty="0"/>
              <a:t>Info-Tech’s blueprint will direct and guide CIOs in transitioning out of a reactive state into a </a:t>
            </a:r>
            <a:r>
              <a:rPr lang="en-US" dirty="0" smtClean="0"/>
              <a:t>reliable and proactive state</a:t>
            </a:r>
            <a:r>
              <a:rPr lang="en-US" dirty="0"/>
              <a:t>. The project will:</a:t>
            </a:r>
          </a:p>
          <a:p>
            <a:pPr lvl="1"/>
            <a:r>
              <a:rPr lang="en-US" dirty="0" smtClean="0"/>
              <a:t>Take </a:t>
            </a:r>
            <a:r>
              <a:rPr lang="en-US" dirty="0"/>
              <a:t>you through an assessment of current </a:t>
            </a:r>
            <a:r>
              <a:rPr lang="en-US" dirty="0" smtClean="0"/>
              <a:t>processes. </a:t>
            </a:r>
          </a:p>
          <a:p>
            <a:pPr lvl="1"/>
            <a:r>
              <a:rPr lang="en-US" dirty="0" smtClean="0"/>
              <a:t>Provide guidance </a:t>
            </a:r>
            <a:r>
              <a:rPr lang="en-US" dirty="0"/>
              <a:t>on tackling quick wins to handle the most immediate and pressing </a:t>
            </a:r>
            <a:r>
              <a:rPr lang="en-US" dirty="0" smtClean="0"/>
              <a:t>issues.</a:t>
            </a:r>
            <a:endParaRPr lang="en-US" dirty="0"/>
          </a:p>
          <a:p>
            <a:pPr lvl="1"/>
            <a:r>
              <a:rPr lang="en-US" dirty="0"/>
              <a:t>Walk </a:t>
            </a:r>
            <a:r>
              <a:rPr lang="en-US" dirty="0" smtClean="0"/>
              <a:t>you </a:t>
            </a:r>
            <a:r>
              <a:rPr lang="en-US" dirty="0"/>
              <a:t>through implementing best practices </a:t>
            </a:r>
            <a:r>
              <a:rPr lang="en-US" dirty="0" smtClean="0"/>
              <a:t>to turn </a:t>
            </a:r>
            <a:r>
              <a:rPr lang="en-US" dirty="0"/>
              <a:t>your IT department into a stable and controlled environment. </a:t>
            </a:r>
          </a:p>
        </p:txBody>
      </p:sp>
      <p:sp>
        <p:nvSpPr>
          <p:cNvPr id="6" name="Text Placeholder 5"/>
          <p:cNvSpPr>
            <a:spLocks noGrp="1"/>
          </p:cNvSpPr>
          <p:nvPr>
            <p:ph type="body" sz="quarter" idx="13"/>
          </p:nvPr>
        </p:nvSpPr>
        <p:spPr>
          <a:xfrm>
            <a:off x="5736918" y="1516012"/>
            <a:ext cx="3083231" cy="2615117"/>
          </a:xfrm>
        </p:spPr>
        <p:txBody>
          <a:bodyPr/>
          <a:lstStyle/>
          <a:p>
            <a:pPr marL="228600" indent="-228600">
              <a:spcBef>
                <a:spcPts val="600"/>
              </a:spcBef>
              <a:spcAft>
                <a:spcPts val="600"/>
              </a:spcAft>
              <a:buSzPct val="100000"/>
              <a:buFont typeface="+mj-lt"/>
              <a:buAutoNum type="arabicPeriod"/>
            </a:pPr>
            <a:r>
              <a:rPr lang="en-CA" b="1" dirty="0"/>
              <a:t>Get the fire under control before you put it out</a:t>
            </a:r>
            <a:r>
              <a:rPr lang="en-CA" b="1" dirty="0" smtClean="0"/>
              <a:t>. </a:t>
            </a:r>
            <a:r>
              <a:rPr lang="en-CA" b="1" dirty="0">
                <a:solidFill>
                  <a:srgbClr val="333333"/>
                </a:solidFill>
              </a:rPr>
              <a:t/>
            </a:r>
            <a:br>
              <a:rPr lang="en-CA" b="1" dirty="0">
                <a:solidFill>
                  <a:srgbClr val="333333"/>
                </a:solidFill>
              </a:rPr>
            </a:br>
            <a:r>
              <a:rPr lang="en-CA" dirty="0" smtClean="0"/>
              <a:t>Adopt </a:t>
            </a:r>
            <a:r>
              <a:rPr lang="en-CA" dirty="0"/>
              <a:t>our </a:t>
            </a:r>
            <a:r>
              <a:rPr lang="en-CA" dirty="0" smtClean="0"/>
              <a:t>sure-fire quick-win solutions and </a:t>
            </a:r>
            <a:r>
              <a:rPr lang="en-CA" dirty="0"/>
              <a:t>you’ll be able to douse the flames enough to </a:t>
            </a:r>
            <a:r>
              <a:rPr lang="en-CA" dirty="0" smtClean="0"/>
              <a:t>begin your transformation. </a:t>
            </a:r>
          </a:p>
          <a:p>
            <a:pPr marL="228600" indent="-228600">
              <a:spcBef>
                <a:spcPts val="600"/>
              </a:spcBef>
              <a:spcAft>
                <a:spcPts val="600"/>
              </a:spcAft>
              <a:buSzPct val="100000"/>
              <a:buFont typeface="+mj-lt"/>
              <a:buAutoNum type="arabicPeriod"/>
            </a:pPr>
            <a:r>
              <a:rPr lang="en-CA" b="1" dirty="0" smtClean="0"/>
              <a:t>You </a:t>
            </a:r>
            <a:r>
              <a:rPr lang="en-CA" b="1" dirty="0"/>
              <a:t>must establish a stable environment before becoming proactive</a:t>
            </a:r>
            <a:r>
              <a:rPr lang="en-CA" b="1" dirty="0" smtClean="0"/>
              <a:t>. </a:t>
            </a:r>
            <a:br>
              <a:rPr lang="en-CA" b="1" dirty="0" smtClean="0"/>
            </a:br>
            <a:r>
              <a:rPr lang="en-CA" dirty="0"/>
              <a:t>R</a:t>
            </a:r>
            <a:r>
              <a:rPr lang="en-CA" dirty="0" smtClean="0"/>
              <a:t>epeatable processes for service desk, incidents, and changes must be established before tackling problem and capacity management.</a:t>
            </a:r>
            <a:endParaRPr lang="en-CA" b="1" dirty="0"/>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You may have arrived here for </a:t>
            </a:r>
            <a:r>
              <a:rPr lang="en-CA" dirty="0" smtClean="0"/>
              <a:t>different </a:t>
            </a:r>
            <a:r>
              <a:rPr lang="en-CA" dirty="0"/>
              <a:t>reasons:</a:t>
            </a:r>
          </a:p>
        </p:txBody>
      </p:sp>
      <p:sp>
        <p:nvSpPr>
          <p:cNvPr id="4" name="Rectangle 3"/>
          <p:cNvSpPr/>
          <p:nvPr/>
        </p:nvSpPr>
        <p:spPr>
          <a:xfrm>
            <a:off x="251521" y="3307706"/>
            <a:ext cx="8625778" cy="830997"/>
          </a:xfrm>
          <a:prstGeom prst="rect">
            <a:avLst/>
          </a:prstGeom>
        </p:spPr>
        <p:txBody>
          <a:bodyPr wrap="square">
            <a:spAutoFit/>
          </a:bodyPr>
          <a:lstStyle/>
          <a:p>
            <a:r>
              <a:rPr lang="en-CA" sz="1200" b="1" dirty="0"/>
              <a:t>Since 2013, Info-Tech has surveyed over 20,000 business stakeholders as part of our CIO Business Vision program.</a:t>
            </a:r>
          </a:p>
          <a:p>
            <a:endParaRPr lang="en-CA" sz="1200" dirty="0"/>
          </a:p>
          <a:p>
            <a:r>
              <a:rPr lang="en-CA" sz="1200" dirty="0" smtClean="0"/>
              <a:t>If you haven’t taken the CIO Business Vision diagnostic, we strongly recommend you conduct this low effort, high impact program</a:t>
            </a:r>
            <a:r>
              <a:rPr lang="en-CA" sz="1200" dirty="0"/>
              <a:t> that will give you detailed report cards on the organization's satisfaction with IT’s core services.</a:t>
            </a:r>
          </a:p>
        </p:txBody>
      </p:sp>
      <p:sp>
        <p:nvSpPr>
          <p:cNvPr id="6" name="Rectangle 5"/>
          <p:cNvSpPr/>
          <p:nvPr/>
        </p:nvSpPr>
        <p:spPr>
          <a:xfrm>
            <a:off x="251520" y="2980294"/>
            <a:ext cx="8625779" cy="322845"/>
          </a:xfrm>
          <a:prstGeom prst="rect">
            <a:avLst/>
          </a:prstGeom>
          <a:solidFill>
            <a:schemeClr val="accent1"/>
          </a:solidFill>
        </p:spPr>
        <p:txBody>
          <a:bodyPr wrap="square" anchor="ctr">
            <a:spAutoFit/>
          </a:bodyPr>
          <a:lstStyle/>
          <a:p>
            <a:pPr>
              <a:lnSpc>
                <a:spcPct val="107000"/>
              </a:lnSpc>
              <a:spcAft>
                <a:spcPts val="0"/>
              </a:spcAft>
            </a:pPr>
            <a:r>
              <a:rPr lang="en-CA" sz="1400" b="1" dirty="0" smtClean="0">
                <a:solidFill>
                  <a:schemeClr val="bg1"/>
                </a:solidFill>
              </a:rPr>
              <a:t>CIO Business Vision</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7"/>
          <p:cNvGrpSpPr/>
          <p:nvPr/>
        </p:nvGrpSpPr>
        <p:grpSpPr>
          <a:xfrm>
            <a:off x="3307816" y="4577982"/>
            <a:ext cx="4841572" cy="1584798"/>
            <a:chOff x="948991" y="3781050"/>
            <a:chExt cx="7009291" cy="2294360"/>
          </a:xfrm>
        </p:grpSpPr>
        <p:pic>
          <p:nvPicPr>
            <p:cNvPr id="7"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948991" y="3794490"/>
              <a:ext cx="3524250" cy="2280920"/>
            </a:xfrm>
            <a:prstGeom prst="rect">
              <a:avLst/>
            </a:prstGeom>
            <a:noFill/>
            <a:ln>
              <a:noFill/>
            </a:ln>
          </p:spPr>
        </p:pic>
        <p:pic>
          <p:nvPicPr>
            <p:cNvPr id="10"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4433882" y="3781050"/>
              <a:ext cx="3524400" cy="2282400"/>
            </a:xfrm>
            <a:prstGeom prst="rect">
              <a:avLst/>
            </a:prstGeom>
            <a:noFill/>
            <a:ln>
              <a:noFill/>
            </a:ln>
          </p:spPr>
        </p:pic>
      </p:grpSp>
      <p:pic>
        <p:nvPicPr>
          <p:cNvPr id="15" name="Picture 56">
            <a:hlinkClick r:id="rId5"/>
          </p:cNvPr>
          <p:cNvPicPr>
            <a:picLocks noChangeAspect="1"/>
          </p:cNvPicPr>
          <p:nvPr/>
        </p:nvPicPr>
        <p:blipFill>
          <a:blip r:embed="rId6"/>
          <a:stretch>
            <a:fillRect/>
          </a:stretch>
        </p:blipFill>
        <p:spPr>
          <a:xfrm>
            <a:off x="1907031" y="4662073"/>
            <a:ext cx="1073980" cy="1400746"/>
          </a:xfrm>
          <a:prstGeom prst="rect">
            <a:avLst/>
          </a:prstGeom>
          <a:solidFill>
            <a:schemeClr val="accent2"/>
          </a:solidFill>
          <a:ln w="19050">
            <a:solidFill>
              <a:srgbClr val="29475F"/>
            </a:solidFill>
            <a:miter lim="800000"/>
          </a:ln>
          <a:effectLst>
            <a:outerShdw blurRad="12700" dist="12700" dir="2700000" algn="tl" rotWithShape="0">
              <a:prstClr val="black">
                <a:alpha val="15000"/>
              </a:prstClr>
            </a:outerShdw>
          </a:effectLst>
        </p:spPr>
      </p:pic>
      <p:sp>
        <p:nvSpPr>
          <p:cNvPr id="16" name="Pentagon 57">
            <a:hlinkClick r:id="rId5"/>
          </p:cNvPr>
          <p:cNvSpPr/>
          <p:nvPr/>
        </p:nvSpPr>
        <p:spPr>
          <a:xfrm>
            <a:off x="718377" y="4990116"/>
            <a:ext cx="1261270" cy="812143"/>
          </a:xfrm>
          <a:prstGeom prst="homePlate">
            <a:avLst>
              <a:gd name="adj" fmla="val 23239"/>
            </a:avLst>
          </a:prstGeom>
          <a:solidFill>
            <a:schemeClr val="accent2"/>
          </a:solidFill>
          <a:ln w="19050">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pPr lvl="0"/>
            <a:r>
              <a:rPr lang="en-CA" sz="1050" i="1" dirty="0">
                <a:solidFill>
                  <a:srgbClr val="FFFFFF"/>
                </a:solidFill>
                <a:latin typeface="+mj-lt"/>
              </a:rPr>
              <a:t>Learn more about the </a:t>
            </a:r>
            <a:r>
              <a:rPr lang="en-CA" sz="1050" i="1" dirty="0">
                <a:solidFill>
                  <a:srgbClr val="FFFFFF"/>
                </a:solidFill>
                <a:latin typeface="+mj-lt"/>
                <a:hlinkClick r:id="rId5"/>
              </a:rPr>
              <a:t>CIO Business Vision </a:t>
            </a:r>
            <a:r>
              <a:rPr lang="en-CA" sz="1050" i="1" dirty="0">
                <a:solidFill>
                  <a:srgbClr val="FFFFFF"/>
                </a:solidFill>
                <a:latin typeface="+mj-lt"/>
              </a:rPr>
              <a:t>program.</a:t>
            </a:r>
          </a:p>
        </p:txBody>
      </p:sp>
      <p:sp>
        <p:nvSpPr>
          <p:cNvPr id="17" name="Oval 145407"/>
          <p:cNvSpPr/>
          <p:nvPr/>
        </p:nvSpPr>
        <p:spPr>
          <a:xfrm>
            <a:off x="413899" y="1238418"/>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1</a:t>
            </a:r>
            <a:endParaRPr lang="en-CA" b="1" dirty="0"/>
          </a:p>
        </p:txBody>
      </p:sp>
      <p:graphicFrame>
        <p:nvGraphicFramePr>
          <p:cNvPr id="18" name="Table 17"/>
          <p:cNvGraphicFramePr>
            <a:graphicFrameLocks noGrp="1"/>
          </p:cNvGraphicFramePr>
          <p:nvPr>
            <p:extLst>
              <p:ext uri="{D42A27DB-BD31-4B8C-83A1-F6EECF244321}">
                <p14:modId xmlns:p14="http://schemas.microsoft.com/office/powerpoint/2010/main" val="1094153854"/>
              </p:ext>
            </p:extLst>
          </p:nvPr>
        </p:nvGraphicFramePr>
        <p:xfrm>
          <a:off x="952670" y="1171826"/>
          <a:ext cx="7538402" cy="1692994"/>
        </p:xfrm>
        <a:graphic>
          <a:graphicData uri="http://schemas.openxmlformats.org/drawingml/2006/table">
            <a:tbl>
              <a:tblPr firstRow="1" bandRow="1">
                <a:tableStyleId>{5C22544A-7EE6-4342-B048-85BDC9FD1C3A}</a:tableStyleId>
              </a:tblPr>
              <a:tblGrid>
                <a:gridCol w="7538402"/>
              </a:tblGrid>
              <a:tr h="559312">
                <a:tc>
                  <a:txBody>
                    <a:bodyPr/>
                    <a:lstStyle/>
                    <a:p>
                      <a:r>
                        <a:rPr lang="en-CA" sz="1300" b="0" dirty="0" smtClean="0">
                          <a:solidFill>
                            <a:schemeClr val="tx1"/>
                          </a:solidFill>
                        </a:rPr>
                        <a:t>You recently completed a CIO Business Vision survey and the results indicated that you need to improve your</a:t>
                      </a:r>
                      <a:r>
                        <a:rPr lang="en-CA" sz="1300" b="0" baseline="0" dirty="0" smtClean="0">
                          <a:solidFill>
                            <a:schemeClr val="tx1"/>
                          </a:solidFill>
                        </a:rPr>
                        <a:t> service management processes. </a:t>
                      </a:r>
                      <a:endParaRPr lang="en-CA" sz="1300" b="0" dirty="0">
                        <a:solidFill>
                          <a:schemeClr val="bg1">
                            <a:lumMod val="65000"/>
                          </a:schemeClr>
                        </a:solidFill>
                      </a:endParaRPr>
                    </a:p>
                  </a:txBody>
                  <a:tcPr marL="89604" marR="89604" marT="44802" marB="44802"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06453">
                <a:tc>
                  <a:txBody>
                    <a:bodyPr/>
                    <a:lstStyle/>
                    <a:p>
                      <a:r>
                        <a:rPr lang="en-CA" sz="1300" b="0" dirty="0" smtClean="0">
                          <a:solidFill>
                            <a:schemeClr val="tx1"/>
                          </a:solidFill>
                        </a:rPr>
                        <a:t>You came across this blueprint on our website.</a:t>
                      </a:r>
                      <a:endParaRPr kumimoji="0" lang="en-CA" sz="1300" b="0" i="0" u="none" strike="noStrike" kern="1200" cap="none" spc="0" normalizeH="0" baseline="0" noProof="0" dirty="0" smtClean="0">
                        <a:ln>
                          <a:noFill/>
                        </a:ln>
                        <a:solidFill>
                          <a:srgbClr val="FFFFFF">
                            <a:lumMod val="65000"/>
                          </a:srgbClr>
                        </a:solidFill>
                        <a:effectLst/>
                        <a:uLnTx/>
                        <a:uFillTx/>
                        <a:latin typeface="+mn-lt"/>
                        <a:ea typeface="+mn-ea"/>
                        <a:cs typeface="+mn-cs"/>
                      </a:endParaRPr>
                    </a:p>
                  </a:txBody>
                  <a:tcPr marL="89604" marR="89604" marT="44802" marB="44802"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627229">
                <a:tc>
                  <a:txBody>
                    <a:bodyPr/>
                    <a:lstStyle/>
                    <a:p>
                      <a:r>
                        <a:rPr lang="en-CA" sz="1300" b="0" dirty="0" smtClean="0">
                          <a:solidFill>
                            <a:schemeClr val="tx1"/>
                          </a:solidFill>
                        </a:rPr>
                        <a:t>You are experiencing</a:t>
                      </a:r>
                      <a:r>
                        <a:rPr lang="en-CA" sz="1300" b="0" baseline="0" dirty="0" smtClean="0">
                          <a:solidFill>
                            <a:schemeClr val="tx1"/>
                          </a:solidFill>
                        </a:rPr>
                        <a:t> challenges delivering IT services and wish to get out of firefighting mode. </a:t>
                      </a:r>
                      <a:endParaRPr kumimoji="0" lang="en-CA" sz="1300" b="0" i="0" u="none" strike="noStrike" kern="1200" cap="none" spc="0" normalizeH="0" baseline="0" noProof="0" dirty="0" smtClean="0">
                        <a:ln>
                          <a:noFill/>
                        </a:ln>
                        <a:solidFill>
                          <a:srgbClr val="FFFFFF">
                            <a:lumMod val="65000"/>
                          </a:srgbClr>
                        </a:solidFill>
                        <a:effectLst/>
                        <a:uLnTx/>
                        <a:uFillTx/>
                        <a:latin typeface="+mn-lt"/>
                        <a:ea typeface="+mn-ea"/>
                        <a:cs typeface="+mn-cs"/>
                      </a:endParaRPr>
                    </a:p>
                  </a:txBody>
                  <a:tcPr marL="89604" marR="89604" marT="44802" marB="4480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 name="Oval 145407"/>
          <p:cNvSpPr/>
          <p:nvPr/>
        </p:nvSpPr>
        <p:spPr>
          <a:xfrm>
            <a:off x="413899" y="1784665"/>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2</a:t>
            </a:r>
          </a:p>
        </p:txBody>
      </p:sp>
      <p:sp>
        <p:nvSpPr>
          <p:cNvPr id="20" name="Oval 145407"/>
          <p:cNvSpPr/>
          <p:nvPr/>
        </p:nvSpPr>
        <p:spPr>
          <a:xfrm>
            <a:off x="413899" y="2287888"/>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3</a:t>
            </a:r>
          </a:p>
        </p:txBody>
      </p:sp>
    </p:spTree>
    <p:extLst>
      <p:ext uri="{BB962C8B-B14F-4D97-AF65-F5344CB8AC3E}">
        <p14:creationId xmlns:p14="http://schemas.microsoft.com/office/powerpoint/2010/main" val="57488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Firefighters often experience the following pain points</a:t>
            </a:r>
            <a:endParaRPr lang="en-CA" dirty="0"/>
          </a:p>
        </p:txBody>
      </p:sp>
      <p:sp>
        <p:nvSpPr>
          <p:cNvPr id="9" name="TextBox 8"/>
          <p:cNvSpPr txBox="1"/>
          <p:nvPr/>
        </p:nvSpPr>
        <p:spPr>
          <a:xfrm>
            <a:off x="251520" y="1153368"/>
            <a:ext cx="8625778" cy="523220"/>
          </a:xfrm>
          <a:prstGeom prst="rect">
            <a:avLst/>
          </a:prstGeom>
        </p:spPr>
        <p:txBody>
          <a:bodyPr wrap="square" rtlCol="0">
            <a:spAutoFit/>
          </a:bodyPr>
          <a:lstStyle/>
          <a:p>
            <a:r>
              <a:rPr lang="en-CA" sz="1400" b="1" dirty="0" smtClean="0">
                <a:solidFill>
                  <a:schemeClr val="accent1"/>
                </a:solidFill>
              </a:rPr>
              <a:t>This research is designed to help organizations successfully transition to a stable IT environment. </a:t>
            </a:r>
            <a:r>
              <a:rPr lang="en-CA" sz="1400" dirty="0" smtClean="0"/>
              <a:t>Assess your fit for this blueprint by determining whether the below statements sound familiar: </a:t>
            </a:r>
          </a:p>
        </p:txBody>
      </p:sp>
      <p:graphicFrame>
        <p:nvGraphicFramePr>
          <p:cNvPr id="10" name="Table 4"/>
          <p:cNvGraphicFramePr>
            <a:graphicFrameLocks noGrp="1"/>
          </p:cNvGraphicFramePr>
          <p:nvPr>
            <p:extLst>
              <p:ext uri="{D42A27DB-BD31-4B8C-83A1-F6EECF244321}">
                <p14:modId xmlns:p14="http://schemas.microsoft.com/office/powerpoint/2010/main" val="1807864711"/>
              </p:ext>
            </p:extLst>
          </p:nvPr>
        </p:nvGraphicFramePr>
        <p:xfrm>
          <a:off x="251519" y="2161039"/>
          <a:ext cx="8625779" cy="3754931"/>
        </p:xfrm>
        <a:graphic>
          <a:graphicData uri="http://schemas.openxmlformats.org/drawingml/2006/table">
            <a:tbl>
              <a:tblPr firstRow="1" bandRow="1">
                <a:tableStyleId>{5C22544A-7EE6-4342-B048-85BDC9FD1C3A}</a:tableStyleId>
              </a:tblPr>
              <a:tblGrid>
                <a:gridCol w="8625779"/>
              </a:tblGrid>
              <a:tr h="349670">
                <a:tc>
                  <a:txBody>
                    <a:bodyPr/>
                    <a:lstStyle/>
                    <a:p>
                      <a:pPr marL="285750" indent="-285750" algn="l">
                        <a:buFont typeface="Wingdings" panose="05000000000000000000" pitchFamily="2" charset="2"/>
                        <a:buChar char="q"/>
                      </a:pPr>
                      <a:r>
                        <a:rPr lang="en-CA" sz="1200" b="0" dirty="0" smtClean="0">
                          <a:solidFill>
                            <a:schemeClr val="tx1"/>
                          </a:solidFill>
                        </a:rPr>
                        <a:t>Continuous crisis management with every problem self-declaring as high priority. </a:t>
                      </a:r>
                      <a:endParaRPr lang="en-CA" sz="1200" b="0" dirty="0">
                        <a:solidFill>
                          <a:schemeClr val="tx1"/>
                        </a:solidFill>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65760">
                <a:tc>
                  <a:txBody>
                    <a:bodyPr/>
                    <a:lstStyle/>
                    <a:p>
                      <a:pPr marL="285750" indent="-285750">
                        <a:spcBef>
                          <a:spcPts val="0"/>
                        </a:spcBef>
                        <a:spcAft>
                          <a:spcPts val="600"/>
                        </a:spcAft>
                        <a:buFont typeface="Wingdings" panose="05000000000000000000" pitchFamily="2" charset="2"/>
                        <a:buChar char="q"/>
                      </a:pPr>
                      <a:r>
                        <a:rPr lang="en-CA" sz="1200" b="0" dirty="0" smtClean="0">
                          <a:solidFill>
                            <a:schemeClr val="tx1"/>
                          </a:solidFill>
                        </a:rPr>
                        <a:t>Constantly resolving urgent and recurring technology issues to achieve short-term gains.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4245">
                <a:tc>
                  <a:txBody>
                    <a:bodyPr/>
                    <a:lstStyle/>
                    <a:p>
                      <a:pPr marL="285750" indent="-285750">
                        <a:spcBef>
                          <a:spcPts val="0"/>
                        </a:spcBef>
                        <a:spcAft>
                          <a:spcPts val="600"/>
                        </a:spcAft>
                        <a:buFont typeface="Wingdings" panose="05000000000000000000" pitchFamily="2" charset="2"/>
                        <a:buChar char="q"/>
                      </a:pPr>
                      <a:r>
                        <a:rPr lang="en-CA" sz="1200" b="0" dirty="0" smtClean="0">
                          <a:solidFill>
                            <a:schemeClr val="tx1"/>
                          </a:solidFill>
                        </a:rPr>
                        <a:t>Running around from one emergency to the next, with no time to plan or think ahead.</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424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b="0" dirty="0" smtClean="0">
                          <a:solidFill>
                            <a:schemeClr val="tx1"/>
                          </a:solidFill>
                        </a:rPr>
                        <a:t>Poor service delivery to business units with little momentum toward strategic innovation or</a:t>
                      </a:r>
                      <a:r>
                        <a:rPr lang="en-CA" sz="1200" b="0" baseline="0" dirty="0" smtClean="0">
                          <a:solidFill>
                            <a:schemeClr val="tx1"/>
                          </a:solidFill>
                        </a:rPr>
                        <a:t> </a:t>
                      </a:r>
                      <a:r>
                        <a:rPr lang="en-CA" sz="1200" b="0" dirty="0" smtClean="0">
                          <a:solidFill>
                            <a:schemeClr val="tx1"/>
                          </a:solidFill>
                        </a:rPr>
                        <a:t>competitive advantage. </a:t>
                      </a:r>
                      <a:endParaRPr lang="en-CA" sz="1200" b="0" dirty="0">
                        <a:solidFill>
                          <a:schemeClr val="tx1"/>
                        </a:solidFill>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5003">
                <a:tc>
                  <a:txBody>
                    <a:bodyPr/>
                    <a:lstStyle/>
                    <a:p>
                      <a:pPr marL="285750" indent="-285750">
                        <a:spcBef>
                          <a:spcPts val="0"/>
                        </a:spcBef>
                        <a:spcAft>
                          <a:spcPts val="600"/>
                        </a:spcAft>
                        <a:buFont typeface="Wingdings" panose="05000000000000000000" pitchFamily="2" charset="2"/>
                        <a:buChar char="q"/>
                      </a:pPr>
                      <a:r>
                        <a:rPr lang="en-CA" sz="1200" b="0" dirty="0" smtClean="0">
                          <a:solidFill>
                            <a:schemeClr val="tx1"/>
                          </a:solidFill>
                        </a:rPr>
                        <a:t>Recurring incidents as a result of ineffective resolution of root causes.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4244">
                <a:tc>
                  <a:txBody>
                    <a:bodyPr/>
                    <a:lstStyle/>
                    <a:p>
                      <a:pPr marL="285750" indent="-285750">
                        <a:spcBef>
                          <a:spcPts val="0"/>
                        </a:spcBef>
                        <a:spcAft>
                          <a:spcPts val="600"/>
                        </a:spcAft>
                        <a:buFont typeface="Wingdings" panose="05000000000000000000" pitchFamily="2" charset="2"/>
                        <a:buChar char="q"/>
                      </a:pPr>
                      <a:r>
                        <a:rPr lang="en-CA" sz="1200" b="0" dirty="0" smtClean="0">
                          <a:solidFill>
                            <a:schemeClr val="tx1"/>
                          </a:solidFill>
                        </a:rPr>
                        <a:t>Deteriorating morale and low engagement among all IT staff members, resulting in attrition of key employees.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4424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b="0" dirty="0" smtClean="0">
                          <a:solidFill>
                            <a:schemeClr val="tx1"/>
                          </a:solidFill>
                        </a:rPr>
                        <a:t>Pushback on standardized processes and implemented changes.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19602">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dirty="0" smtClean="0"/>
                        <a:t>Everything done from scratch with an over-reliance on key personnel.</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9773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dirty="0" smtClean="0"/>
                        <a:t>Inability to follow budget or resource plans; misallocation of time and effort,</a:t>
                      </a:r>
                      <a:r>
                        <a:rPr lang="en-CA" sz="1200" baseline="0" dirty="0" smtClean="0"/>
                        <a:t> leading to higher costs.</a:t>
                      </a:r>
                      <a:endParaRPr lang="en-CA" sz="1200" b="0" dirty="0" smtClean="0">
                        <a:solidFill>
                          <a:schemeClr val="tx1"/>
                        </a:solidFill>
                      </a:endParaRP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5635">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CA" sz="1200" dirty="0" smtClean="0"/>
                        <a:t>High response/resolution times.</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171450" marR="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q"/>
                        <a:tabLst/>
                        <a:defRPr/>
                      </a:pPr>
                      <a:r>
                        <a:rPr lang="en-CA" sz="1200" dirty="0" smtClean="0"/>
                        <a:t>  </a:t>
                      </a:r>
                      <a:r>
                        <a:rPr lang="en-CA" sz="1200" baseline="0" dirty="0" smtClean="0"/>
                        <a:t> </a:t>
                      </a:r>
                      <a:r>
                        <a:rPr lang="en-CA" sz="1200" dirty="0" smtClean="0"/>
                        <a:t>Poor management and lack of confidence in leadership causing reduced productivity and inefficiencies. </a:t>
                      </a:r>
                    </a:p>
                  </a:txBody>
                  <a:tcPr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1" name="Rectangle 10"/>
          <p:cNvSpPr/>
          <p:nvPr/>
        </p:nvSpPr>
        <p:spPr>
          <a:xfrm>
            <a:off x="251519" y="1782477"/>
            <a:ext cx="8625779" cy="322845"/>
          </a:xfrm>
          <a:prstGeom prst="rect">
            <a:avLst/>
          </a:prstGeom>
          <a:solidFill>
            <a:schemeClr val="accent1"/>
          </a:solidFill>
        </p:spPr>
        <p:txBody>
          <a:bodyPr wrap="square" anchor="ctr">
            <a:spAutoFit/>
          </a:bodyPr>
          <a:lstStyle/>
          <a:p>
            <a:pPr>
              <a:lnSpc>
                <a:spcPct val="107000"/>
              </a:lnSpc>
              <a:spcAft>
                <a:spcPts val="0"/>
              </a:spcAft>
            </a:pPr>
            <a:r>
              <a:rPr lang="en-CA" sz="1400" b="1" dirty="0" smtClean="0">
                <a:solidFill>
                  <a:schemeClr val="bg1"/>
                </a:solidFill>
              </a:rPr>
              <a:t>As a </a:t>
            </a:r>
            <a:r>
              <a:rPr lang="en-CA" sz="1400" b="1" dirty="0">
                <a:solidFill>
                  <a:schemeClr val="bg1"/>
                </a:solidFill>
              </a:rPr>
              <a:t>CIO, </a:t>
            </a:r>
            <a:r>
              <a:rPr lang="en-CA" sz="1400" b="1" dirty="0" smtClean="0">
                <a:solidFill>
                  <a:schemeClr val="bg1"/>
                </a:solidFill>
              </a:rPr>
              <a:t>my </a:t>
            </a:r>
            <a:r>
              <a:rPr lang="en-CA" sz="1400" b="1" dirty="0">
                <a:solidFill>
                  <a:schemeClr val="bg1"/>
                </a:solidFill>
              </a:rPr>
              <a:t>IT </a:t>
            </a:r>
            <a:r>
              <a:rPr lang="en-CA" sz="1400" b="1" dirty="0" smtClean="0">
                <a:solidFill>
                  <a:schemeClr val="bg1"/>
                </a:solidFill>
              </a:rPr>
              <a:t>organization is experiencing the following:</a:t>
            </a:r>
            <a:endParaRPr lang="en-CA"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850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Being a firefighter is costly to your budget and your reputation</a:t>
            </a:r>
            <a:endParaRPr lang="en-CA" dirty="0"/>
          </a:p>
        </p:txBody>
      </p:sp>
      <p:grpSp>
        <p:nvGrpSpPr>
          <p:cNvPr id="21" name="Group 2"/>
          <p:cNvGrpSpPr/>
          <p:nvPr/>
        </p:nvGrpSpPr>
        <p:grpSpPr>
          <a:xfrm>
            <a:off x="664764" y="2030231"/>
            <a:ext cx="7799292" cy="3177080"/>
            <a:chOff x="633902" y="2262150"/>
            <a:chExt cx="7799292" cy="3177080"/>
          </a:xfrm>
        </p:grpSpPr>
        <p:pic>
          <p:nvPicPr>
            <p:cNvPr id="19"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2693" y="2619427"/>
              <a:ext cx="2399966" cy="2819803"/>
            </a:xfrm>
            <a:prstGeom prst="rect">
              <a:avLst/>
            </a:prstGeom>
          </p:spPr>
        </p:pic>
        <p:sp>
          <p:nvSpPr>
            <p:cNvPr id="12" name="Rectangular Callout 4"/>
            <p:cNvSpPr/>
            <p:nvPr/>
          </p:nvSpPr>
          <p:spPr>
            <a:xfrm>
              <a:off x="1429638" y="2808564"/>
              <a:ext cx="1787049" cy="637055"/>
            </a:xfrm>
            <a:prstGeom prst="wedgeRectCallout">
              <a:avLst>
                <a:gd name="adj1" fmla="val 96149"/>
                <a:gd name="adj2" fmla="val 77172"/>
              </a:avLst>
            </a:prstGeom>
            <a:solidFill>
              <a:srgbClr val="FFFFFF">
                <a:lumMod val="95000"/>
              </a:srgbClr>
            </a:solidFill>
            <a:ln w="25400" cap="flat" cmpd="sng" algn="ctr">
              <a:noFill/>
              <a:prstDash val="solid"/>
            </a:ln>
            <a:effectLst/>
          </p:spPr>
          <p:txBody>
            <a:bodyPr rtlCol="0" anchor="ctr"/>
            <a:lstStyle/>
            <a:p>
              <a:pPr lvl="0"/>
              <a:r>
                <a:rPr lang="en-CA" sz="1200" dirty="0" smtClean="0"/>
                <a:t>75% of </a:t>
              </a:r>
              <a:r>
                <a:rPr lang="en-CA" sz="1200" dirty="0"/>
                <a:t>unplanned downtime is caused by human </a:t>
              </a:r>
              <a:r>
                <a:rPr lang="en-CA" sz="1200" dirty="0" smtClean="0"/>
                <a:t>error.</a:t>
              </a:r>
              <a:endParaRPr kumimoji="0" lang="en-CA" sz="1200" b="0" i="1" u="none" strike="noStrike" kern="0" cap="none" spc="0" normalizeH="0" baseline="0" noProof="0" dirty="0" smtClean="0">
                <a:ln>
                  <a:noFill/>
                </a:ln>
                <a:solidFill>
                  <a:srgbClr val="333333"/>
                </a:solidFill>
                <a:effectLst/>
                <a:uLnTx/>
                <a:uFillTx/>
                <a:latin typeface="Arial"/>
                <a:ea typeface="+mn-ea"/>
                <a:cs typeface="+mn-cs"/>
              </a:endParaRPr>
            </a:p>
          </p:txBody>
        </p:sp>
        <p:sp>
          <p:nvSpPr>
            <p:cNvPr id="13" name="Rectangular Callout 5"/>
            <p:cNvSpPr/>
            <p:nvPr/>
          </p:nvSpPr>
          <p:spPr>
            <a:xfrm>
              <a:off x="5868610" y="2842326"/>
              <a:ext cx="2377032" cy="695576"/>
            </a:xfrm>
            <a:prstGeom prst="wedgeRectCallout">
              <a:avLst>
                <a:gd name="adj1" fmla="val -97330"/>
                <a:gd name="adj2" fmla="val 80561"/>
              </a:avLst>
            </a:prstGeom>
            <a:solidFill>
              <a:srgbClr val="FFFFFF">
                <a:lumMod val="95000"/>
              </a:srgbClr>
            </a:solidFill>
            <a:ln w="25400" cap="flat" cmpd="sng" algn="ctr">
              <a:noFill/>
              <a:prstDash val="solid"/>
            </a:ln>
            <a:effectLst/>
          </p:spPr>
          <p:txBody>
            <a:bodyPr rtlCol="0" anchor="ctr"/>
            <a:lstStyle/>
            <a:p>
              <a:pPr lvl="0"/>
              <a:r>
                <a:rPr lang="en-CA" sz="1200" dirty="0" smtClean="0"/>
                <a:t>For major corporations, the </a:t>
              </a:r>
              <a:r>
                <a:rPr lang="en-CA" sz="1200" dirty="0"/>
                <a:t>average hourly cost of an infrastructure failure is $100,000 per hour. </a:t>
              </a:r>
              <a:endParaRPr kumimoji="0" lang="en-CA" sz="1200" b="0" i="1" u="none" strike="noStrike" kern="0" cap="none" spc="0" normalizeH="0" baseline="0" noProof="0" dirty="0" smtClean="0">
                <a:ln>
                  <a:noFill/>
                </a:ln>
                <a:solidFill>
                  <a:srgbClr val="333333"/>
                </a:solidFill>
                <a:effectLst/>
                <a:uLnTx/>
                <a:uFillTx/>
                <a:latin typeface="Arial"/>
                <a:ea typeface="+mn-ea"/>
                <a:cs typeface="+mn-cs"/>
              </a:endParaRPr>
            </a:p>
          </p:txBody>
        </p:sp>
        <p:sp>
          <p:nvSpPr>
            <p:cNvPr id="14" name="Rectangular Callout 6"/>
            <p:cNvSpPr/>
            <p:nvPr/>
          </p:nvSpPr>
          <p:spPr>
            <a:xfrm>
              <a:off x="3463962" y="2262150"/>
              <a:ext cx="1969871" cy="432392"/>
            </a:xfrm>
            <a:prstGeom prst="wedgeRectCallout">
              <a:avLst>
                <a:gd name="adj1" fmla="val 4397"/>
                <a:gd name="adj2" fmla="val 118578"/>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srgbClr val="333333"/>
                  </a:solidFill>
                  <a:effectLst/>
                  <a:uLnTx/>
                  <a:uFillTx/>
                  <a:latin typeface="Arial"/>
                  <a:ea typeface="+mn-ea"/>
                  <a:cs typeface="+mn-cs"/>
                </a:rPr>
                <a:t>Failure is expensive.</a:t>
              </a:r>
              <a:endParaRPr kumimoji="0" lang="en-CA" sz="1200" b="1" i="1" u="none" strike="noStrike" kern="0" cap="none" spc="0" normalizeH="0" baseline="0" noProof="0" dirty="0" smtClean="0">
                <a:ln>
                  <a:noFill/>
                </a:ln>
                <a:solidFill>
                  <a:srgbClr val="333333"/>
                </a:solidFill>
                <a:effectLst/>
                <a:uLnTx/>
                <a:uFillTx/>
                <a:latin typeface="Arial"/>
                <a:ea typeface="+mn-ea"/>
                <a:cs typeface="+mn-cs"/>
              </a:endParaRPr>
            </a:p>
          </p:txBody>
        </p:sp>
        <p:sp>
          <p:nvSpPr>
            <p:cNvPr id="15" name="Rectangular Callout 7"/>
            <p:cNvSpPr/>
            <p:nvPr/>
          </p:nvSpPr>
          <p:spPr>
            <a:xfrm>
              <a:off x="633902" y="3959533"/>
              <a:ext cx="2546834" cy="807625"/>
            </a:xfrm>
            <a:prstGeom prst="wedgeRectCallout">
              <a:avLst>
                <a:gd name="adj1" fmla="val 94820"/>
                <a:gd name="adj2" fmla="val -74438"/>
              </a:avLst>
            </a:prstGeom>
            <a:solidFill>
              <a:srgbClr val="FFFFFF">
                <a:lumMod val="95000"/>
              </a:srgbClr>
            </a:solidFill>
            <a:ln w="25400" cap="flat" cmpd="sng" algn="ctr">
              <a:noFill/>
              <a:prstDash val="solid"/>
            </a:ln>
            <a:effectLst/>
          </p:spPr>
          <p:txBody>
            <a:bodyPr rtlCol="0" anchor="ctr"/>
            <a:lstStyle/>
            <a:p>
              <a:pPr fontAlgn="base"/>
              <a:r>
                <a:rPr lang="en-CA" sz="1200" dirty="0"/>
                <a:t>For the Fortune 1000, the average cost of a critical application failure per hour is $500,000 to $1 million.</a:t>
              </a:r>
              <a:endParaRPr lang="en-CA" sz="1200" i="1" kern="0" dirty="0">
                <a:solidFill>
                  <a:srgbClr val="333333"/>
                </a:solidFill>
              </a:endParaRPr>
            </a:p>
          </p:txBody>
        </p:sp>
        <p:sp>
          <p:nvSpPr>
            <p:cNvPr id="16" name="Rectangular Callout 8"/>
            <p:cNvSpPr/>
            <p:nvPr/>
          </p:nvSpPr>
          <p:spPr>
            <a:xfrm>
              <a:off x="5868610" y="4164730"/>
              <a:ext cx="2564584" cy="699247"/>
            </a:xfrm>
            <a:prstGeom prst="wedgeRectCallout">
              <a:avLst>
                <a:gd name="adj1" fmla="val -76718"/>
                <a:gd name="adj2" fmla="val -64423"/>
              </a:avLst>
            </a:prstGeom>
            <a:solidFill>
              <a:srgbClr val="FFFFFF">
                <a:lumMod val="95000"/>
              </a:srgbClr>
            </a:solidFill>
            <a:ln w="25400" cap="flat" cmpd="sng" algn="ctr">
              <a:noFill/>
              <a:prstDash val="solid"/>
            </a:ln>
            <a:effectLst/>
          </p:spPr>
          <p:txBody>
            <a:bodyPr rtlCol="0" anchor="ctr"/>
            <a:lstStyle/>
            <a:p>
              <a:pPr fontAlgn="base">
                <a:spcBef>
                  <a:spcPct val="0"/>
                </a:spcBef>
                <a:spcAft>
                  <a:spcPct val="0"/>
                </a:spcAft>
              </a:pPr>
              <a:r>
                <a:rPr lang="en-CA" sz="1200" dirty="0"/>
                <a:t>Average firm spends 75 percent of IT budgets on “keeping the lights on” types of activities</a:t>
              </a:r>
              <a:r>
                <a:rPr lang="en-CA" sz="1200" dirty="0" smtClean="0"/>
                <a:t>.</a:t>
              </a:r>
              <a:endParaRPr lang="en-CA" sz="1200" baseline="30000" dirty="0"/>
            </a:p>
          </p:txBody>
        </p:sp>
      </p:grpSp>
      <p:sp>
        <p:nvSpPr>
          <p:cNvPr id="17" name="Rectangle 16"/>
          <p:cNvSpPr/>
          <p:nvPr/>
        </p:nvSpPr>
        <p:spPr>
          <a:xfrm>
            <a:off x="251520" y="1187364"/>
            <a:ext cx="8724907" cy="738664"/>
          </a:xfrm>
          <a:prstGeom prst="rect">
            <a:avLst/>
          </a:prstGeom>
        </p:spPr>
        <p:txBody>
          <a:bodyPr wrap="square">
            <a:spAutoFit/>
          </a:bodyPr>
          <a:lstStyle/>
          <a:p>
            <a:pPr lvl="0"/>
            <a:r>
              <a:rPr lang="en-CA" sz="1400" dirty="0"/>
              <a:t>The lack of service management process creates an ineffective service delivery model that does not provide value to the organization and reflects poorly on IT. Often, IT finishes putting out a fire only to be notified of another incident. </a:t>
            </a:r>
          </a:p>
        </p:txBody>
      </p:sp>
      <p:sp>
        <p:nvSpPr>
          <p:cNvPr id="26" name="Rectangle 25"/>
          <p:cNvSpPr/>
          <p:nvPr/>
        </p:nvSpPr>
        <p:spPr>
          <a:xfrm>
            <a:off x="1938181" y="5268040"/>
            <a:ext cx="5234708" cy="1231106"/>
          </a:xfrm>
          <a:prstGeom prst="rect">
            <a:avLst/>
          </a:prstGeom>
        </p:spPr>
        <p:txBody>
          <a:bodyPr wrap="square">
            <a:spAutoFit/>
          </a:bodyPr>
          <a:lstStyle/>
          <a:p>
            <a:pPr algn="ctr"/>
            <a:r>
              <a:rPr lang="en-CA" sz="1400" b="1" i="1" dirty="0" smtClean="0">
                <a:solidFill>
                  <a:schemeClr val="bg1">
                    <a:lumMod val="50000"/>
                  </a:schemeClr>
                </a:solidFill>
                <a:latin typeface="+mj-lt"/>
              </a:rPr>
              <a:t>It’s tough to be strategic when your pants are on fire.</a:t>
            </a:r>
          </a:p>
          <a:p>
            <a:pPr algn="ctr"/>
            <a:endParaRPr lang="en-CA" sz="1400" b="1" i="1" dirty="0" smtClean="0">
              <a:solidFill>
                <a:schemeClr val="bg1">
                  <a:lumMod val="50000"/>
                </a:schemeClr>
              </a:solidFill>
              <a:latin typeface="+mj-lt"/>
            </a:endParaRPr>
          </a:p>
          <a:p>
            <a:pPr algn="r"/>
            <a:r>
              <a:rPr lang="en-CA" sz="1400" b="1" i="1" dirty="0" smtClean="0">
                <a:solidFill>
                  <a:schemeClr val="bg1">
                    <a:lumMod val="50000"/>
                  </a:schemeClr>
                </a:solidFill>
                <a:latin typeface="+mj-lt"/>
              </a:rPr>
              <a:t>		</a:t>
            </a:r>
            <a:r>
              <a:rPr lang="en-CA" sz="1400" b="1" i="1" dirty="0">
                <a:solidFill>
                  <a:schemeClr val="bg1">
                    <a:lumMod val="50000"/>
                  </a:schemeClr>
                </a:solidFill>
                <a:latin typeface="+mj-lt"/>
              </a:rPr>
              <a:t>	</a:t>
            </a:r>
            <a:r>
              <a:rPr lang="en-CA" sz="1400" b="1" i="1" dirty="0" smtClean="0">
                <a:solidFill>
                  <a:schemeClr val="bg1">
                    <a:lumMod val="50000"/>
                  </a:schemeClr>
                </a:solidFill>
                <a:latin typeface="+mj-lt"/>
              </a:rPr>
              <a:t>- </a:t>
            </a:r>
            <a:r>
              <a:rPr lang="en-CA" sz="1400" i="1" dirty="0" smtClean="0">
                <a:solidFill>
                  <a:schemeClr val="bg1">
                    <a:lumMod val="50000"/>
                  </a:schemeClr>
                </a:solidFill>
                <a:latin typeface="+mj-lt"/>
              </a:rPr>
              <a:t>Ron Kifer, </a:t>
            </a:r>
          </a:p>
          <a:p>
            <a:pPr algn="r"/>
            <a:r>
              <a:rPr lang="en-CA" sz="1400" i="1" dirty="0" smtClean="0">
                <a:solidFill>
                  <a:schemeClr val="bg1">
                    <a:lumMod val="50000"/>
                  </a:schemeClr>
                </a:solidFill>
                <a:latin typeface="+mj-lt"/>
              </a:rPr>
              <a:t>Hewlett-Packards’s VP of Global IT </a:t>
            </a:r>
            <a:endParaRPr lang="en-CA" sz="1400" i="1" dirty="0">
              <a:solidFill>
                <a:schemeClr val="bg1">
                  <a:lumMod val="50000"/>
                </a:schemeClr>
              </a:solidFill>
              <a:latin typeface="+mj-lt"/>
            </a:endParaRPr>
          </a:p>
          <a:p>
            <a:pPr algn="ctr"/>
            <a:endParaRPr lang="en-CA" i="1" dirty="0">
              <a:solidFill>
                <a:schemeClr val="bg1">
                  <a:lumMod val="50000"/>
                </a:schemeClr>
              </a:solidFill>
              <a:latin typeface="+mj-lt"/>
            </a:endParaRPr>
          </a:p>
        </p:txBody>
      </p:sp>
      <p:pic>
        <p:nvPicPr>
          <p:cNvPr id="27" name="Picture 2" descr="http://images.clipartpanda.com/quotation-clipart-orange-closing-quotation-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1634742" y="5244921"/>
            <a:ext cx="303439" cy="2033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images.clipartpanda.com/quotation-clipart-orange-closing-quotation-mark-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8190" y="5346358"/>
            <a:ext cx="303439" cy="2033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158442" y="4529172"/>
            <a:ext cx="1072730"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solidFill>
                  <a:srgbClr val="333333"/>
                </a:solidFill>
                <a:hlinkClick r:id="rId4"/>
              </a:rPr>
              <a:t>DevOps.com</a:t>
            </a:r>
            <a:endParaRPr lang="en-CA" sz="1200" dirty="0">
              <a:solidFill>
                <a:srgbClr val="333333"/>
              </a:solidFill>
            </a:endParaRPr>
          </a:p>
        </p:txBody>
      </p:sp>
      <p:sp>
        <p:nvSpPr>
          <p:cNvPr id="20" name="Rectangle 19"/>
          <p:cNvSpPr/>
          <p:nvPr/>
        </p:nvSpPr>
        <p:spPr>
          <a:xfrm>
            <a:off x="7766429" y="4632058"/>
            <a:ext cx="697627"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solidFill>
                  <a:srgbClr val="333333"/>
                </a:solidFill>
                <a:hlinkClick r:id="rId5"/>
              </a:rPr>
              <a:t>WIRED</a:t>
            </a:r>
            <a:endParaRPr lang="en-CA" sz="1200" dirty="0">
              <a:solidFill>
                <a:srgbClr val="333333"/>
              </a:solidFill>
            </a:endParaRPr>
          </a:p>
        </p:txBody>
      </p:sp>
      <p:sp>
        <p:nvSpPr>
          <p:cNvPr id="22" name="TextBox 31">
            <a:hlinkClick r:id="rId4"/>
          </p:cNvPr>
          <p:cNvSpPr txBox="1"/>
          <p:nvPr/>
        </p:nvSpPr>
        <p:spPr>
          <a:xfrm>
            <a:off x="1644792" y="3204398"/>
            <a:ext cx="1710760" cy="276999"/>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solidFill>
                  <a:srgbClr val="333333"/>
                </a:solidFill>
                <a:hlinkClick r:id="rId6"/>
              </a:rPr>
              <a:t>ComputerWeekly.com</a:t>
            </a:r>
            <a:endParaRPr lang="en-CA" sz="1200" dirty="0">
              <a:solidFill>
                <a:srgbClr val="333333"/>
              </a:solidFill>
            </a:endParaRPr>
          </a:p>
        </p:txBody>
      </p:sp>
      <p:sp>
        <p:nvSpPr>
          <p:cNvPr id="23" name="Rectangle 22"/>
          <p:cNvSpPr/>
          <p:nvPr/>
        </p:nvSpPr>
        <p:spPr>
          <a:xfrm>
            <a:off x="7203774" y="3298662"/>
            <a:ext cx="1072730"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dirty="0" smtClean="0">
                <a:solidFill>
                  <a:srgbClr val="333333"/>
                </a:solidFill>
                <a:hlinkClick r:id="rId4"/>
              </a:rPr>
              <a:t>DevOps.com</a:t>
            </a:r>
            <a:endParaRPr lang="en-CA" sz="1200" dirty="0">
              <a:solidFill>
                <a:srgbClr val="333333"/>
              </a:solidFill>
            </a:endParaRPr>
          </a:p>
        </p:txBody>
      </p:sp>
    </p:spTree>
    <p:extLst>
      <p:ext uri="{BB962C8B-B14F-4D97-AF65-F5344CB8AC3E}">
        <p14:creationId xmlns:p14="http://schemas.microsoft.com/office/powerpoint/2010/main" val="242290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02" y="260648"/>
            <a:ext cx="8627998" cy="864096"/>
          </a:xfrm>
        </p:spPr>
        <p:txBody>
          <a:bodyPr/>
          <a:lstStyle/>
          <a:p>
            <a:r>
              <a:rPr lang="en-CA" dirty="0"/>
              <a:t>Info-Tech’s methodology will significantly elevate your service management </a:t>
            </a:r>
            <a:r>
              <a:rPr lang="en-CA" dirty="0" smtClean="0"/>
              <a:t>maturity</a:t>
            </a:r>
            <a:endParaRPr lang="en-CA" dirty="0"/>
          </a:p>
        </p:txBody>
      </p:sp>
      <p:grpSp>
        <p:nvGrpSpPr>
          <p:cNvPr id="5" name="Group 5"/>
          <p:cNvGrpSpPr/>
          <p:nvPr/>
        </p:nvGrpSpPr>
        <p:grpSpPr>
          <a:xfrm>
            <a:off x="353914" y="1291540"/>
            <a:ext cx="8475811" cy="1582879"/>
            <a:chOff x="4584525" y="1273943"/>
            <a:chExt cx="4320001" cy="1582879"/>
          </a:xfrm>
        </p:grpSpPr>
        <p:sp>
          <p:nvSpPr>
            <p:cNvPr id="16" name="Rectangle 6"/>
            <p:cNvSpPr/>
            <p:nvPr/>
          </p:nvSpPr>
          <p:spPr>
            <a:xfrm>
              <a:off x="4584525" y="1596349"/>
              <a:ext cx="4292775" cy="1260473"/>
            </a:xfrm>
            <a:prstGeom prst="rect">
              <a:avLst/>
            </a:prstGeom>
          </p:spPr>
          <p:txBody>
            <a:bodyPr wrap="square">
              <a:spAutoFit/>
            </a:bodyPr>
            <a:lstStyle/>
            <a:p>
              <a:pPr>
                <a:lnSpc>
                  <a:spcPct val="107000"/>
                </a:lnSpc>
                <a:spcAft>
                  <a:spcPts val="1200"/>
                </a:spcAft>
                <a:buClr>
                  <a:srgbClr val="C00000"/>
                </a:buClr>
                <a:tabLst>
                  <a:tab pos="179388" algn="l"/>
                </a:tabLst>
              </a:pPr>
              <a:r>
                <a:rPr lang="en-CA" sz="1300" dirty="0" smtClean="0"/>
                <a:t>You will experience improved maturity in the following processes:</a:t>
              </a:r>
            </a:p>
            <a:p>
              <a:pPr marL="628650" lvl="1" indent="-171450">
                <a:buFont typeface="Arial" panose="020B0604020202020204" pitchFamily="34" charset="0"/>
                <a:buChar char="•"/>
              </a:pPr>
              <a:r>
                <a:rPr lang="en-US" sz="1300" dirty="0"/>
                <a:t>Service Desk &amp; Incident Management</a:t>
              </a:r>
            </a:p>
            <a:p>
              <a:pPr marL="628650" lvl="1" indent="-171450">
                <a:buFont typeface="Arial" panose="020B0604020202020204" pitchFamily="34" charset="0"/>
                <a:buChar char="•"/>
              </a:pPr>
              <a:r>
                <a:rPr lang="en-US" sz="1300" dirty="0" smtClean="0"/>
                <a:t>Change &amp; Deployment Management </a:t>
              </a:r>
              <a:endParaRPr lang="en-US" sz="1300" dirty="0"/>
            </a:p>
            <a:p>
              <a:pPr marL="628650" lvl="1" indent="-171450">
                <a:buFont typeface="Arial" panose="020B0604020202020204" pitchFamily="34" charset="0"/>
                <a:buChar char="•"/>
              </a:pPr>
              <a:r>
                <a:rPr lang="en-US" sz="1300" dirty="0"/>
                <a:t>Event &amp; Problem Management</a:t>
              </a:r>
            </a:p>
            <a:p>
              <a:pPr marL="628650" lvl="1" indent="-171450">
                <a:buFont typeface="Arial" panose="020B0604020202020204" pitchFamily="34" charset="0"/>
                <a:buChar char="•"/>
              </a:pPr>
              <a:r>
                <a:rPr lang="en-US" sz="1300" dirty="0"/>
                <a:t>Capacity &amp; Performance Management </a:t>
              </a:r>
            </a:p>
          </p:txBody>
        </p:sp>
        <p:sp>
          <p:nvSpPr>
            <p:cNvPr id="17" name="Rectangle 7"/>
            <p:cNvSpPr/>
            <p:nvPr/>
          </p:nvSpPr>
          <p:spPr>
            <a:xfrm>
              <a:off x="4584526" y="1273943"/>
              <a:ext cx="4320000" cy="295594"/>
            </a:xfrm>
            <a:prstGeom prst="rect">
              <a:avLst/>
            </a:prstGeom>
            <a:solidFill>
              <a:srgbClr val="B23F00"/>
            </a:solidFill>
          </p:spPr>
          <p:txBody>
            <a:bodyPr wrap="square" anchor="ctr">
              <a:spAutoFit/>
            </a:bodyPr>
            <a:lstStyle/>
            <a:p>
              <a:pPr>
                <a:lnSpc>
                  <a:spcPct val="107000"/>
                </a:lnSpc>
                <a:spcAft>
                  <a:spcPts val="0"/>
                </a:spcAft>
              </a:pPr>
              <a:r>
                <a:rPr lang="en-CA" sz="1300" b="1" dirty="0" smtClean="0">
                  <a:solidFill>
                    <a:schemeClr val="bg1"/>
                  </a:solidFill>
                </a:rPr>
                <a:t>Outcomes</a:t>
              </a:r>
              <a:endParaRPr lang="en-CA" sz="13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10"/>
          <p:cNvGrpSpPr/>
          <p:nvPr/>
        </p:nvGrpSpPr>
        <p:grpSpPr>
          <a:xfrm>
            <a:off x="398447" y="3022583"/>
            <a:ext cx="8378972" cy="3180783"/>
            <a:chOff x="251520" y="1268557"/>
            <a:chExt cx="4320000" cy="3180783"/>
          </a:xfrm>
        </p:grpSpPr>
        <p:sp>
          <p:nvSpPr>
            <p:cNvPr id="3" name="Rectangle 11"/>
            <p:cNvSpPr/>
            <p:nvPr/>
          </p:nvSpPr>
          <p:spPr>
            <a:xfrm>
              <a:off x="251520" y="1583043"/>
              <a:ext cx="4319427" cy="2866297"/>
            </a:xfrm>
            <a:prstGeom prst="rect">
              <a:avLst/>
            </a:prstGeom>
          </p:spPr>
          <p:txBody>
            <a:bodyPr wrap="square">
              <a:spAutoFit/>
            </a:bodyPr>
            <a:lstStyle/>
            <a:p>
              <a:pPr marL="179388" indent="-179388">
                <a:lnSpc>
                  <a:spcPct val="107000"/>
                </a:lnSpc>
                <a:spcAft>
                  <a:spcPts val="1200"/>
                </a:spcAft>
                <a:buClr>
                  <a:srgbClr val="0F5F17"/>
                </a:buClr>
                <a:buFont typeface="Wingdings" panose="05000000000000000000" pitchFamily="2" charset="2"/>
                <a:buChar char="ü"/>
              </a:pPr>
              <a:r>
                <a:rPr lang="en-CA" sz="1300" dirty="0" smtClean="0"/>
                <a:t>Drastically reduce the number of fires and incidents within the IT department.</a:t>
              </a:r>
            </a:p>
            <a:p>
              <a:pPr marL="179388" indent="-179388">
                <a:lnSpc>
                  <a:spcPct val="107000"/>
                </a:lnSpc>
                <a:spcAft>
                  <a:spcPts val="1200"/>
                </a:spcAft>
                <a:buClr>
                  <a:srgbClr val="0F5F17"/>
                </a:buClr>
                <a:buFont typeface="Wingdings" panose="05000000000000000000" pitchFamily="2" charset="2"/>
                <a:buChar char="ü"/>
              </a:pPr>
              <a:r>
                <a:rPr lang="en-CA" sz="1300" dirty="0" smtClean="0"/>
                <a:t>Reduce effort and time spent on managing repeatable incidents and problems.</a:t>
              </a:r>
            </a:p>
            <a:p>
              <a:pPr marL="179388" indent="-179388">
                <a:lnSpc>
                  <a:spcPct val="107000"/>
                </a:lnSpc>
                <a:spcAft>
                  <a:spcPts val="1200"/>
                </a:spcAft>
                <a:buClr>
                  <a:srgbClr val="0F5F17"/>
                </a:buClr>
                <a:buFont typeface="Wingdings" panose="05000000000000000000" pitchFamily="2" charset="2"/>
                <a:buChar char="ü"/>
              </a:pPr>
              <a:r>
                <a:rPr lang="en-CA" sz="1300" dirty="0" smtClean="0"/>
                <a:t>Decrease costs associated with operating, maintaining, and implementing services.</a:t>
              </a:r>
            </a:p>
            <a:p>
              <a:pPr marL="179388" indent="-179388">
                <a:lnSpc>
                  <a:spcPct val="107000"/>
                </a:lnSpc>
                <a:spcAft>
                  <a:spcPts val="1200"/>
                </a:spcAft>
                <a:buClr>
                  <a:srgbClr val="0F5F17"/>
                </a:buClr>
                <a:buFont typeface="Wingdings" panose="05000000000000000000" pitchFamily="2" charset="2"/>
                <a:buChar char="ü"/>
              </a:pPr>
              <a:r>
                <a:rPr lang="en-CA" sz="1300" dirty="0" smtClean="0"/>
                <a:t>Establish repeatable processes for key aspects of service management.</a:t>
              </a:r>
            </a:p>
            <a:p>
              <a:pPr marL="179388" indent="-179388">
                <a:lnSpc>
                  <a:spcPct val="107000"/>
                </a:lnSpc>
                <a:spcAft>
                  <a:spcPts val="1200"/>
                </a:spcAft>
                <a:buClr>
                  <a:srgbClr val="0F5F17"/>
                </a:buClr>
                <a:buFont typeface="Wingdings" panose="05000000000000000000" pitchFamily="2" charset="2"/>
                <a:buChar char="ü"/>
              </a:pPr>
              <a:r>
                <a:rPr lang="en-CA" sz="1300" dirty="0" smtClean="0"/>
                <a:t>Improve the quality of service delivered to the business.</a:t>
              </a:r>
            </a:p>
            <a:p>
              <a:pPr marL="179388" indent="-179388">
                <a:lnSpc>
                  <a:spcPct val="107000"/>
                </a:lnSpc>
                <a:spcAft>
                  <a:spcPts val="1200"/>
                </a:spcAft>
                <a:buClr>
                  <a:srgbClr val="0F5F17"/>
                </a:buClr>
                <a:buFont typeface="Wingdings" panose="05000000000000000000" pitchFamily="2" charset="2"/>
                <a:buChar char="ü"/>
              </a:pPr>
              <a:r>
                <a:rPr lang="en-CA" sz="1300" dirty="0" smtClean="0"/>
                <a:t>Improve IT’s image within the organization. </a:t>
              </a:r>
              <a:endParaRPr lang="en-CA" sz="1300" dirty="0"/>
            </a:p>
            <a:p>
              <a:pPr marL="179388" indent="-179388">
                <a:lnSpc>
                  <a:spcPct val="107000"/>
                </a:lnSpc>
                <a:spcAft>
                  <a:spcPts val="1200"/>
                </a:spcAft>
                <a:buClr>
                  <a:srgbClr val="0F5F17"/>
                </a:buClr>
                <a:buFont typeface="Wingdings" panose="05000000000000000000" pitchFamily="2" charset="2"/>
                <a:buChar char="ü"/>
              </a:pPr>
              <a:r>
                <a:rPr lang="en-CA" sz="1300" dirty="0" smtClean="0"/>
                <a:t>Increase morale </a:t>
              </a:r>
              <a:r>
                <a:rPr lang="en-CA" sz="1300" dirty="0"/>
                <a:t>and </a:t>
              </a:r>
              <a:r>
                <a:rPr lang="en-CA" sz="1300" dirty="0" smtClean="0"/>
                <a:t>reduce attrition </a:t>
              </a:r>
              <a:r>
                <a:rPr lang="en-CA" sz="1300" dirty="0"/>
                <a:t>among IT </a:t>
              </a:r>
              <a:r>
                <a:rPr lang="en-CA" sz="1300" dirty="0" smtClean="0"/>
                <a:t>employees.</a:t>
              </a:r>
            </a:p>
            <a:p>
              <a:pPr marL="179388" indent="-179388">
                <a:lnSpc>
                  <a:spcPct val="107000"/>
                </a:lnSpc>
                <a:spcAft>
                  <a:spcPts val="1200"/>
                </a:spcAft>
                <a:buClr>
                  <a:srgbClr val="0F5F17"/>
                </a:buClr>
                <a:buFont typeface="Wingdings" panose="05000000000000000000" pitchFamily="2" charset="2"/>
                <a:buChar char="ü"/>
              </a:pPr>
              <a:r>
                <a:rPr lang="en-CA" sz="1300" dirty="0" smtClean="0"/>
                <a:t>Lessen resolution time for incidents and problems; achieve higher satisfaction with result.</a:t>
              </a:r>
              <a:endParaRPr lang="en-CA" sz="1300" dirty="0"/>
            </a:p>
          </p:txBody>
        </p:sp>
        <p:sp>
          <p:nvSpPr>
            <p:cNvPr id="18" name="Rectangle 12"/>
            <p:cNvSpPr/>
            <p:nvPr/>
          </p:nvSpPr>
          <p:spPr>
            <a:xfrm>
              <a:off x="251520" y="1268557"/>
              <a:ext cx="4320000" cy="306366"/>
            </a:xfrm>
            <a:prstGeom prst="rect">
              <a:avLst/>
            </a:prstGeom>
            <a:solidFill>
              <a:srgbClr val="007698"/>
            </a:solidFill>
          </p:spPr>
          <p:txBody>
            <a:bodyPr wrap="square" anchor="ctr">
              <a:spAutoFit/>
            </a:bodyPr>
            <a:lstStyle/>
            <a:p>
              <a:pPr>
                <a:lnSpc>
                  <a:spcPct val="107000"/>
                </a:lnSpc>
                <a:spcAft>
                  <a:spcPts val="0"/>
                </a:spcAft>
              </a:pPr>
              <a:r>
                <a:rPr lang="en-CA" sz="1300" b="1" dirty="0" smtClean="0">
                  <a:solidFill>
                    <a:schemeClr val="bg1"/>
                  </a:solidFill>
                </a:rPr>
                <a:t>Benefits</a:t>
              </a:r>
              <a:endParaRPr lang="en-CA" sz="13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9400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ight Arrow 41"/>
          <p:cNvSpPr/>
          <p:nvPr/>
        </p:nvSpPr>
        <p:spPr>
          <a:xfrm rot="14107650">
            <a:off x="2468981" y="2436464"/>
            <a:ext cx="4677121" cy="192527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Transform to a reliable and proactive organization in four steps</a:t>
            </a:r>
            <a:endParaRPr lang="en-CA" dirty="0"/>
          </a:p>
        </p:txBody>
      </p:sp>
      <p:sp>
        <p:nvSpPr>
          <p:cNvPr id="13" name="Rectangle 10"/>
          <p:cNvSpPr/>
          <p:nvPr/>
        </p:nvSpPr>
        <p:spPr>
          <a:xfrm>
            <a:off x="6538493" y="4665038"/>
            <a:ext cx="2182757" cy="9342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Isosceles Triangle 40"/>
          <p:cNvSpPr/>
          <p:nvPr/>
        </p:nvSpPr>
        <p:spPr>
          <a:xfrm>
            <a:off x="424674" y="1629815"/>
            <a:ext cx="5526156" cy="3976273"/>
          </a:xfrm>
          <a:prstGeom prst="triangle">
            <a:avLst/>
          </a:prstGeom>
          <a:solidFill>
            <a:schemeClr val="bg1">
              <a:lumMod val="85000"/>
            </a:schemeClr>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42"/>
          <p:cNvSpPr/>
          <p:nvPr/>
        </p:nvSpPr>
        <p:spPr>
          <a:xfrm>
            <a:off x="6015545" y="2266411"/>
            <a:ext cx="2093398" cy="93428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4" name="Rectangle 43"/>
          <p:cNvSpPr/>
          <p:nvPr/>
        </p:nvSpPr>
        <p:spPr>
          <a:xfrm>
            <a:off x="453977" y="4876936"/>
            <a:ext cx="5496854" cy="540927"/>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a:t>
            </a:r>
          </a:p>
          <a:p>
            <a:pPr algn="ctr"/>
            <a:r>
              <a:rPr lang="en-CA" sz="1400" dirty="0" smtClean="0"/>
              <a:t>Begin quenching the fire</a:t>
            </a:r>
            <a:endParaRPr lang="en-CA" sz="1400" dirty="0"/>
          </a:p>
        </p:txBody>
      </p:sp>
      <p:sp>
        <p:nvSpPr>
          <p:cNvPr id="45" name="Rectangle 44"/>
          <p:cNvSpPr/>
          <p:nvPr/>
        </p:nvSpPr>
        <p:spPr>
          <a:xfrm>
            <a:off x="1015375" y="3911482"/>
            <a:ext cx="4409221" cy="489622"/>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a:t>
            </a:r>
          </a:p>
          <a:p>
            <a:pPr algn="ctr"/>
            <a:r>
              <a:rPr lang="en-CA" sz="1400" dirty="0" smtClean="0"/>
              <a:t>Complete firefighting </a:t>
            </a:r>
            <a:endParaRPr lang="en-CA" sz="1400" dirty="0"/>
          </a:p>
        </p:txBody>
      </p:sp>
      <p:sp>
        <p:nvSpPr>
          <p:cNvPr id="46" name="Rectangle 45"/>
          <p:cNvSpPr/>
          <p:nvPr/>
        </p:nvSpPr>
        <p:spPr>
          <a:xfrm>
            <a:off x="1560469" y="2896333"/>
            <a:ext cx="3369364" cy="489621"/>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Become more proactive</a:t>
            </a:r>
            <a:endParaRPr lang="en-CA" sz="1400" b="1" dirty="0"/>
          </a:p>
        </p:txBody>
      </p:sp>
      <p:sp>
        <p:nvSpPr>
          <p:cNvPr id="47" name="Rectangle 46"/>
          <p:cNvSpPr/>
          <p:nvPr/>
        </p:nvSpPr>
        <p:spPr>
          <a:xfrm>
            <a:off x="2357616" y="2034135"/>
            <a:ext cx="1755145" cy="386365"/>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dirty="0" smtClean="0"/>
              <a:t> </a:t>
            </a:r>
            <a:r>
              <a:rPr lang="en-CA" sz="1400" b="1" dirty="0" smtClean="0"/>
              <a:t>Proactive </a:t>
            </a:r>
            <a:endParaRPr lang="en-CA" sz="1400" b="1" dirty="0"/>
          </a:p>
        </p:txBody>
      </p:sp>
      <p:sp>
        <p:nvSpPr>
          <p:cNvPr id="48" name="Rectangle 47"/>
          <p:cNvSpPr/>
          <p:nvPr/>
        </p:nvSpPr>
        <p:spPr>
          <a:xfrm>
            <a:off x="5131530" y="2296553"/>
            <a:ext cx="3543467" cy="590931"/>
          </a:xfrm>
          <a:prstGeom prst="rect">
            <a:avLst/>
          </a:prstGeom>
        </p:spPr>
        <p:txBody>
          <a:bodyPr wrap="square">
            <a:spAutoFit/>
          </a:bodyPr>
          <a:lstStyle/>
          <a:p>
            <a:pPr marL="0" lvl="1" defTabSz="533400">
              <a:lnSpc>
                <a:spcPct val="90000"/>
              </a:lnSpc>
              <a:spcBef>
                <a:spcPct val="0"/>
              </a:spcBef>
              <a:spcAft>
                <a:spcPct val="15000"/>
              </a:spcAft>
            </a:pPr>
            <a:r>
              <a:rPr lang="en-CA" sz="1200" dirty="0">
                <a:solidFill>
                  <a:schemeClr val="tx2"/>
                </a:solidFill>
              </a:rPr>
              <a:t>Implement </a:t>
            </a:r>
            <a:r>
              <a:rPr lang="en-CA" sz="1200" dirty="0" smtClean="0">
                <a:solidFill>
                  <a:schemeClr val="tx2"/>
                </a:solidFill>
              </a:rPr>
              <a:t>selected </a:t>
            </a:r>
            <a:r>
              <a:rPr lang="en-CA" sz="1200" dirty="0">
                <a:solidFill>
                  <a:schemeClr val="tx2"/>
                </a:solidFill>
              </a:rPr>
              <a:t>service management processes to begin your transformation to a </a:t>
            </a:r>
            <a:r>
              <a:rPr lang="en-CA" sz="1200" dirty="0" smtClean="0">
                <a:solidFill>
                  <a:schemeClr val="tx2"/>
                </a:solidFill>
              </a:rPr>
              <a:t>proactive organization.</a:t>
            </a:r>
            <a:endParaRPr lang="en-CA" sz="1200" dirty="0">
              <a:solidFill>
                <a:schemeClr val="tx2"/>
              </a:solidFill>
            </a:endParaRPr>
          </a:p>
        </p:txBody>
      </p:sp>
      <p:sp>
        <p:nvSpPr>
          <p:cNvPr id="49" name="Rectangle 48"/>
          <p:cNvSpPr/>
          <p:nvPr/>
        </p:nvSpPr>
        <p:spPr>
          <a:xfrm>
            <a:off x="6300869" y="4373043"/>
            <a:ext cx="2576431" cy="424732"/>
          </a:xfrm>
          <a:prstGeom prst="rect">
            <a:avLst/>
          </a:prstGeom>
        </p:spPr>
        <p:txBody>
          <a:bodyPr wrap="square">
            <a:spAutoFit/>
          </a:bodyPr>
          <a:lstStyle/>
          <a:p>
            <a:pPr marL="0" lvl="1" defTabSz="533400">
              <a:lnSpc>
                <a:spcPct val="90000"/>
              </a:lnSpc>
              <a:spcBef>
                <a:spcPct val="0"/>
              </a:spcBef>
              <a:spcAft>
                <a:spcPct val="15000"/>
              </a:spcAft>
            </a:pPr>
            <a:r>
              <a:rPr lang="en-CA" sz="1200" dirty="0">
                <a:solidFill>
                  <a:schemeClr val="tx2"/>
                </a:solidFill>
              </a:rPr>
              <a:t>Employ Info-Tech’s quick wins to </a:t>
            </a:r>
            <a:r>
              <a:rPr lang="en-CA" sz="1200" dirty="0" smtClean="0">
                <a:solidFill>
                  <a:schemeClr val="tx2"/>
                </a:solidFill>
              </a:rPr>
              <a:t>gain </a:t>
            </a:r>
            <a:r>
              <a:rPr lang="en-CA" sz="1200" dirty="0">
                <a:solidFill>
                  <a:schemeClr val="tx2"/>
                </a:solidFill>
              </a:rPr>
              <a:t>some breathing </a:t>
            </a:r>
            <a:r>
              <a:rPr lang="en-CA" sz="1200" dirty="0" smtClean="0">
                <a:solidFill>
                  <a:schemeClr val="tx2"/>
                </a:solidFill>
              </a:rPr>
              <a:t>room.</a:t>
            </a:r>
            <a:endParaRPr lang="en-CA" sz="1200" dirty="0">
              <a:solidFill>
                <a:schemeClr val="tx2"/>
              </a:solidFill>
            </a:endParaRPr>
          </a:p>
        </p:txBody>
      </p:sp>
      <p:sp>
        <p:nvSpPr>
          <p:cNvPr id="50" name="Oval 145407"/>
          <p:cNvSpPr/>
          <p:nvPr/>
        </p:nvSpPr>
        <p:spPr>
          <a:xfrm>
            <a:off x="5518149" y="4412812"/>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2</a:t>
            </a:r>
          </a:p>
        </p:txBody>
      </p:sp>
      <p:sp>
        <p:nvSpPr>
          <p:cNvPr id="51" name="Oval 145407"/>
          <p:cNvSpPr/>
          <p:nvPr/>
        </p:nvSpPr>
        <p:spPr>
          <a:xfrm>
            <a:off x="4814494" y="3445589"/>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3</a:t>
            </a:r>
            <a:endParaRPr lang="en-CA" b="1" dirty="0">
              <a:solidFill>
                <a:schemeClr val="accent1"/>
              </a:solidFill>
            </a:endParaRPr>
          </a:p>
        </p:txBody>
      </p:sp>
      <p:sp>
        <p:nvSpPr>
          <p:cNvPr id="52" name="Rectangle 51"/>
          <p:cNvSpPr/>
          <p:nvPr/>
        </p:nvSpPr>
        <p:spPr>
          <a:xfrm>
            <a:off x="5755321" y="3255252"/>
            <a:ext cx="3121979" cy="590931"/>
          </a:xfrm>
          <a:prstGeom prst="rect">
            <a:avLst/>
          </a:prstGeom>
        </p:spPr>
        <p:txBody>
          <a:bodyPr wrap="square">
            <a:spAutoFit/>
          </a:bodyPr>
          <a:lstStyle/>
          <a:p>
            <a:pPr marL="0" lvl="1" defTabSz="533400">
              <a:lnSpc>
                <a:spcPct val="90000"/>
              </a:lnSpc>
              <a:spcBef>
                <a:spcPct val="0"/>
              </a:spcBef>
              <a:spcAft>
                <a:spcPct val="15000"/>
              </a:spcAft>
            </a:pPr>
            <a:r>
              <a:rPr lang="en-CA" sz="1200" dirty="0">
                <a:solidFill>
                  <a:schemeClr val="tx2"/>
                </a:solidFill>
              </a:rPr>
              <a:t>Implement </a:t>
            </a:r>
            <a:r>
              <a:rPr lang="en-CA" sz="1200" dirty="0" smtClean="0">
                <a:solidFill>
                  <a:schemeClr val="tx2"/>
                </a:solidFill>
              </a:rPr>
              <a:t>selected service </a:t>
            </a:r>
            <a:r>
              <a:rPr lang="en-CA" sz="1200" dirty="0">
                <a:solidFill>
                  <a:schemeClr val="tx2"/>
                </a:solidFill>
              </a:rPr>
              <a:t>management processes to stabilize your environment and </a:t>
            </a:r>
            <a:r>
              <a:rPr lang="en-CA" sz="1200" dirty="0" smtClean="0">
                <a:solidFill>
                  <a:schemeClr val="tx2"/>
                </a:solidFill>
              </a:rPr>
              <a:t>move out of reactive mode.</a:t>
            </a:r>
            <a:endParaRPr lang="en-CA" sz="1200" dirty="0">
              <a:solidFill>
                <a:schemeClr val="tx2"/>
              </a:solidFill>
            </a:endParaRPr>
          </a:p>
        </p:txBody>
      </p:sp>
      <p:sp>
        <p:nvSpPr>
          <p:cNvPr id="53" name="Oval 145407"/>
          <p:cNvSpPr/>
          <p:nvPr/>
        </p:nvSpPr>
        <p:spPr>
          <a:xfrm>
            <a:off x="4144828" y="2433272"/>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4</a:t>
            </a:r>
          </a:p>
        </p:txBody>
      </p:sp>
      <p:sp>
        <p:nvSpPr>
          <p:cNvPr id="17" name="Oval 145407"/>
          <p:cNvSpPr/>
          <p:nvPr/>
        </p:nvSpPr>
        <p:spPr>
          <a:xfrm>
            <a:off x="6219384" y="5374123"/>
            <a:ext cx="400594" cy="400594"/>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1</a:t>
            </a:r>
            <a:endParaRPr lang="en-CA" b="1" dirty="0">
              <a:solidFill>
                <a:schemeClr val="accent1"/>
              </a:solidFill>
            </a:endParaRPr>
          </a:p>
        </p:txBody>
      </p:sp>
      <p:sp>
        <p:nvSpPr>
          <p:cNvPr id="18" name="Rectangle 17"/>
          <p:cNvSpPr/>
          <p:nvPr/>
        </p:nvSpPr>
        <p:spPr>
          <a:xfrm>
            <a:off x="6619978" y="5280732"/>
            <a:ext cx="2101272" cy="590931"/>
          </a:xfrm>
          <a:prstGeom prst="rect">
            <a:avLst/>
          </a:prstGeom>
        </p:spPr>
        <p:txBody>
          <a:bodyPr wrap="square">
            <a:spAutoFit/>
          </a:bodyPr>
          <a:lstStyle/>
          <a:p>
            <a:pPr marL="0" lvl="1" defTabSz="533400">
              <a:lnSpc>
                <a:spcPct val="90000"/>
              </a:lnSpc>
              <a:spcBef>
                <a:spcPct val="0"/>
              </a:spcBef>
              <a:spcAft>
                <a:spcPct val="15000"/>
              </a:spcAft>
            </a:pPr>
            <a:r>
              <a:rPr lang="en-CA" sz="1200" dirty="0" smtClean="0">
                <a:solidFill>
                  <a:schemeClr val="tx2"/>
                </a:solidFill>
              </a:rPr>
              <a:t>Assess the current state to determine if this project is right for you. </a:t>
            </a:r>
            <a:endParaRPr lang="en-CA" sz="1200" dirty="0">
              <a:solidFill>
                <a:schemeClr val="tx2"/>
              </a:solidFill>
            </a:endParaRPr>
          </a:p>
        </p:txBody>
      </p:sp>
    </p:spTree>
    <p:extLst>
      <p:ext uri="{BB962C8B-B14F-4D97-AF65-F5344CB8AC3E}">
        <p14:creationId xmlns:p14="http://schemas.microsoft.com/office/powerpoint/2010/main" val="15230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793667" y="1559850"/>
            <a:ext cx="4083632" cy="320040"/>
          </a:xfrm>
          <a:solidFill>
            <a:srgbClr val="243F54"/>
          </a:solidFill>
        </p:spPr>
        <p:txBody>
          <a:bodyPr/>
          <a:lstStyle/>
          <a:p>
            <a:r>
              <a:rPr lang="en-US" dirty="0" smtClean="0"/>
              <a:t>Insight 2</a:t>
            </a:r>
            <a:endParaRPr lang="en-US" dirty="0"/>
          </a:p>
        </p:txBody>
      </p:sp>
      <p:sp>
        <p:nvSpPr>
          <p:cNvPr id="2" name="Text Placeholder 1"/>
          <p:cNvSpPr>
            <a:spLocks noGrp="1"/>
          </p:cNvSpPr>
          <p:nvPr>
            <p:ph type="body" sz="quarter" idx="10"/>
          </p:nvPr>
        </p:nvSpPr>
        <p:spPr>
          <a:xfrm>
            <a:off x="5493867" y="3750313"/>
            <a:ext cx="3080080" cy="320040"/>
          </a:xfrm>
          <a:solidFill>
            <a:srgbClr val="243F54"/>
          </a:solidFill>
        </p:spPr>
        <p:txBody>
          <a:bodyPr/>
          <a:lstStyle/>
          <a:p>
            <a:pPr marL="0" indent="0">
              <a:buNone/>
            </a:pPr>
            <a:r>
              <a:rPr lang="en-US" dirty="0" smtClean="0"/>
              <a:t>Insight 1</a:t>
            </a:r>
            <a:endParaRPr lang="en-US" dirty="0"/>
          </a:p>
        </p:txBody>
      </p:sp>
      <p:sp>
        <p:nvSpPr>
          <p:cNvPr id="7" name="Title 6"/>
          <p:cNvSpPr>
            <a:spLocks noGrp="1"/>
          </p:cNvSpPr>
          <p:nvPr>
            <p:ph type="title"/>
          </p:nvPr>
        </p:nvSpPr>
        <p:spPr/>
        <p:txBody>
          <a:bodyPr/>
          <a:lstStyle/>
          <a:p>
            <a:r>
              <a:rPr lang="en-US" dirty="0" smtClean="0"/>
              <a:t>Insight breakdown</a:t>
            </a:r>
            <a:endParaRPr lang="en-CA" dirty="0"/>
          </a:p>
        </p:txBody>
      </p:sp>
      <p:sp>
        <p:nvSpPr>
          <p:cNvPr id="5" name="Text Placeholder 4"/>
          <p:cNvSpPr>
            <a:spLocks noGrp="1"/>
          </p:cNvSpPr>
          <p:nvPr>
            <p:ph type="body" sz="quarter" idx="13"/>
          </p:nvPr>
        </p:nvSpPr>
        <p:spPr>
          <a:xfrm>
            <a:off x="5483769" y="4070092"/>
            <a:ext cx="3074457" cy="1384300"/>
          </a:xfrm>
        </p:spPr>
        <p:txBody>
          <a:bodyPr/>
          <a:lstStyle/>
          <a:p>
            <a:pPr marL="0" indent="0">
              <a:buNone/>
            </a:pPr>
            <a:r>
              <a:rPr lang="en-CA" sz="1400" b="1" dirty="0"/>
              <a:t>Get the fire under control before you put it out. </a:t>
            </a:r>
            <a:r>
              <a:rPr lang="en-CA" sz="1400" b="1" dirty="0">
                <a:solidFill>
                  <a:srgbClr val="333333"/>
                </a:solidFill>
              </a:rPr>
              <a:t/>
            </a:r>
            <a:br>
              <a:rPr lang="en-CA" sz="1400" b="1" dirty="0">
                <a:solidFill>
                  <a:srgbClr val="333333"/>
                </a:solidFill>
              </a:rPr>
            </a:br>
            <a:endParaRPr lang="en-CA" sz="1400" b="1" dirty="0"/>
          </a:p>
          <a:p>
            <a:pPr marL="0" indent="0">
              <a:buNone/>
            </a:pPr>
            <a:r>
              <a:rPr lang="en-CA" sz="1400" dirty="0" smtClean="0"/>
              <a:t>Follow </a:t>
            </a:r>
            <a:r>
              <a:rPr lang="en-CA" sz="1400" dirty="0"/>
              <a:t>our sure-fire methodology and you’ll be able to douse the flames enough to get you on your way. </a:t>
            </a:r>
          </a:p>
          <a:p>
            <a:endParaRPr lang="en-US" sz="1400" dirty="0"/>
          </a:p>
        </p:txBody>
      </p:sp>
      <p:sp>
        <p:nvSpPr>
          <p:cNvPr id="6" name="Text Placeholder 5"/>
          <p:cNvSpPr>
            <a:spLocks noGrp="1"/>
          </p:cNvSpPr>
          <p:nvPr>
            <p:ph type="body" sz="quarter" idx="14"/>
          </p:nvPr>
        </p:nvSpPr>
        <p:spPr>
          <a:xfrm>
            <a:off x="4781985" y="1886667"/>
            <a:ext cx="4074962" cy="1384300"/>
          </a:xfrm>
        </p:spPr>
        <p:txBody>
          <a:bodyPr/>
          <a:lstStyle/>
          <a:p>
            <a:pPr marL="0" indent="0">
              <a:buNone/>
            </a:pPr>
            <a:r>
              <a:rPr lang="en-CA" sz="1400" b="1" dirty="0">
                <a:solidFill>
                  <a:srgbClr val="333333"/>
                </a:solidFill>
              </a:rPr>
              <a:t>You must </a:t>
            </a:r>
            <a:r>
              <a:rPr lang="en-CA" sz="1400" b="1" dirty="0"/>
              <a:t>establish a stable environment before becoming proactive. </a:t>
            </a:r>
            <a:endParaRPr lang="en-CA" sz="1400" b="1" dirty="0" smtClean="0">
              <a:solidFill>
                <a:srgbClr val="333333"/>
              </a:solidFill>
            </a:endParaRPr>
          </a:p>
          <a:p>
            <a:pPr marL="0" indent="0">
              <a:spcBef>
                <a:spcPts val="0"/>
              </a:spcBef>
              <a:buNone/>
            </a:pPr>
            <a:endParaRPr lang="en-CA" sz="1400" b="1" dirty="0">
              <a:solidFill>
                <a:srgbClr val="333333"/>
              </a:solidFill>
            </a:endParaRPr>
          </a:p>
          <a:p>
            <a:pPr marL="0" indent="0">
              <a:buNone/>
            </a:pPr>
            <a:r>
              <a:rPr lang="en-US" sz="1400" dirty="0" smtClean="0"/>
              <a:t>Work on activities that will move you out of a reactive state </a:t>
            </a:r>
            <a:r>
              <a:rPr lang="en-US" sz="1400" i="1" dirty="0" smtClean="0"/>
              <a:t>before</a:t>
            </a:r>
            <a:r>
              <a:rPr lang="en-US" sz="1400" dirty="0" smtClean="0"/>
              <a:t> you tackle the proactive processes. </a:t>
            </a:r>
            <a:endParaRPr lang="en-US" sz="1400" dirty="0"/>
          </a:p>
        </p:txBody>
      </p:sp>
      <p:sp>
        <p:nvSpPr>
          <p:cNvPr id="8" name="Right Arrow 7"/>
          <p:cNvSpPr/>
          <p:nvPr/>
        </p:nvSpPr>
        <p:spPr>
          <a:xfrm rot="14107650">
            <a:off x="1832986" y="2859564"/>
            <a:ext cx="3964223" cy="163415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Isosceles Triangle 8"/>
          <p:cNvSpPr/>
          <p:nvPr/>
        </p:nvSpPr>
        <p:spPr>
          <a:xfrm>
            <a:off x="385167" y="2194560"/>
            <a:ext cx="4318776" cy="3297228"/>
          </a:xfrm>
          <a:prstGeom prst="triangle">
            <a:avLst/>
          </a:prstGeom>
          <a:solidFill>
            <a:schemeClr val="bg1">
              <a:lumMod val="85000"/>
            </a:schemeClr>
          </a:solid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p:nvSpPr>
        <p:spPr>
          <a:xfrm>
            <a:off x="414470" y="4855012"/>
            <a:ext cx="4295876" cy="448551"/>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a:t>
            </a:r>
          </a:p>
          <a:p>
            <a:pPr algn="ctr"/>
            <a:r>
              <a:rPr lang="en-CA" sz="1400" dirty="0" smtClean="0"/>
              <a:t>Begin quenching the fire</a:t>
            </a:r>
            <a:endParaRPr lang="en-CA" sz="1400" dirty="0"/>
          </a:p>
        </p:txBody>
      </p:sp>
      <p:sp>
        <p:nvSpPr>
          <p:cNvPr id="11" name="Rectangle 10"/>
          <p:cNvSpPr/>
          <p:nvPr/>
        </p:nvSpPr>
        <p:spPr>
          <a:xfrm>
            <a:off x="793569" y="4088834"/>
            <a:ext cx="3445874" cy="406007"/>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Firefighter </a:t>
            </a:r>
          </a:p>
          <a:p>
            <a:pPr algn="ctr"/>
            <a:r>
              <a:rPr lang="en-CA" sz="1400" dirty="0" smtClean="0"/>
              <a:t>Complete firefighting </a:t>
            </a:r>
            <a:endParaRPr lang="en-CA" sz="1400" dirty="0"/>
          </a:p>
        </p:txBody>
      </p:sp>
      <p:sp>
        <p:nvSpPr>
          <p:cNvPr id="12" name="Rectangle 11"/>
          <p:cNvSpPr/>
          <p:nvPr/>
        </p:nvSpPr>
        <p:spPr>
          <a:xfrm>
            <a:off x="1227950" y="3211375"/>
            <a:ext cx="2633210" cy="406006"/>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b="1" dirty="0" smtClean="0"/>
              <a:t>Become more proactive</a:t>
            </a:r>
            <a:endParaRPr lang="en-CA" sz="1400" b="1" dirty="0"/>
          </a:p>
        </p:txBody>
      </p:sp>
      <p:sp>
        <p:nvSpPr>
          <p:cNvPr id="13" name="Rectangle 12"/>
          <p:cNvSpPr/>
          <p:nvPr/>
        </p:nvSpPr>
        <p:spPr>
          <a:xfrm>
            <a:off x="1684730" y="2419538"/>
            <a:ext cx="1371673" cy="320384"/>
          </a:xfrm>
          <a:prstGeom prst="rect">
            <a:avLst/>
          </a:prstGeom>
          <a:ln>
            <a:solidFill>
              <a:srgbClr val="002060"/>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CA" sz="1400" dirty="0" smtClean="0"/>
              <a:t> </a:t>
            </a:r>
            <a:r>
              <a:rPr lang="en-CA" sz="1400" b="1" dirty="0" smtClean="0"/>
              <a:t>Proactive </a:t>
            </a:r>
            <a:endParaRPr lang="en-CA" sz="1400" b="1" dirty="0"/>
          </a:p>
        </p:txBody>
      </p:sp>
      <p:sp>
        <p:nvSpPr>
          <p:cNvPr id="14" name="Oval 145407"/>
          <p:cNvSpPr/>
          <p:nvPr/>
        </p:nvSpPr>
        <p:spPr>
          <a:xfrm>
            <a:off x="4409649" y="4410728"/>
            <a:ext cx="313070" cy="332183"/>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2</a:t>
            </a:r>
          </a:p>
        </p:txBody>
      </p:sp>
      <p:sp>
        <p:nvSpPr>
          <p:cNvPr id="15" name="Oval 145407"/>
          <p:cNvSpPr/>
          <p:nvPr/>
        </p:nvSpPr>
        <p:spPr>
          <a:xfrm>
            <a:off x="3882809" y="3644550"/>
            <a:ext cx="313070" cy="332183"/>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3</a:t>
            </a:r>
            <a:endParaRPr lang="en-CA" b="1" dirty="0">
              <a:solidFill>
                <a:schemeClr val="accent1"/>
              </a:solidFill>
            </a:endParaRPr>
          </a:p>
        </p:txBody>
      </p:sp>
      <p:sp>
        <p:nvSpPr>
          <p:cNvPr id="16" name="Oval 145407"/>
          <p:cNvSpPr/>
          <p:nvPr/>
        </p:nvSpPr>
        <p:spPr>
          <a:xfrm>
            <a:off x="3226609" y="2706941"/>
            <a:ext cx="313070" cy="332183"/>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accent1"/>
                </a:solidFill>
              </a:rPr>
              <a:t>4</a:t>
            </a:r>
            <a:endParaRPr lang="en-CA" b="1" dirty="0">
              <a:solidFill>
                <a:schemeClr val="accent1"/>
              </a:solidFill>
            </a:endParaRPr>
          </a:p>
        </p:txBody>
      </p:sp>
      <p:sp>
        <p:nvSpPr>
          <p:cNvPr id="17" name="Left Arrow 16"/>
          <p:cNvSpPr/>
          <p:nvPr/>
        </p:nvSpPr>
        <p:spPr>
          <a:xfrm rot="19079867">
            <a:off x="4311942" y="3317705"/>
            <a:ext cx="401446" cy="36895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Left Arrow 17"/>
          <p:cNvSpPr/>
          <p:nvPr/>
        </p:nvSpPr>
        <p:spPr>
          <a:xfrm>
            <a:off x="4854029" y="4344383"/>
            <a:ext cx="317674" cy="3601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45407"/>
          <p:cNvSpPr/>
          <p:nvPr/>
        </p:nvSpPr>
        <p:spPr>
          <a:xfrm>
            <a:off x="4880552" y="5143848"/>
            <a:ext cx="313070" cy="332183"/>
          </a:xfrm>
          <a:prstGeom prst="ellipse">
            <a:avLst/>
          </a:prstGeom>
          <a:solidFill>
            <a:schemeClr val="bg2"/>
          </a:solidFill>
          <a:ln>
            <a:solidFill>
              <a:schemeClr val="accent1"/>
            </a:solid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accent1"/>
                </a:solidFill>
              </a:rPr>
              <a:t>1</a:t>
            </a:r>
          </a:p>
        </p:txBody>
      </p:sp>
    </p:spTree>
    <p:extLst>
      <p:ext uri="{BB962C8B-B14F-4D97-AF65-F5344CB8AC3E}">
        <p14:creationId xmlns:p14="http://schemas.microsoft.com/office/powerpoint/2010/main" val="3322321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a5tjlK6.E.x4CrBCUWjL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nWEnvIeHi0yXIJdCj4Ia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j8l48tp_UK_EHFusKah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2OwXycjSQEmav5PD3GOPbA"/>
</p:tagLst>
</file>

<file path=ppt/theme/theme1.xml><?xml version="1.0" encoding="utf-8"?>
<a:theme xmlns:a="http://schemas.openxmlformats.org/drawingml/2006/main" name="Theme1">
  <a:themeElements>
    <a:clrScheme name="Vitality">
      <a:dk1>
        <a:srgbClr val="333333"/>
      </a:dk1>
      <a:lt1>
        <a:srgbClr val="FFFFFF"/>
      </a:lt1>
      <a:dk2>
        <a:srgbClr val="333333"/>
      </a:dk2>
      <a:lt2>
        <a:srgbClr val="FFFFFF"/>
      </a:lt2>
      <a:accent1>
        <a:srgbClr val="007698"/>
      </a:accent1>
      <a:accent2>
        <a:srgbClr val="D17D08"/>
      </a:accent2>
      <a:accent3>
        <a:srgbClr val="B23F00"/>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ITRG">
      <a:dk1>
        <a:srgbClr val="333333"/>
      </a:dk1>
      <a:lt1>
        <a:srgbClr val="FFFFFF"/>
      </a:lt1>
      <a:dk2>
        <a:srgbClr val="FFFFFF"/>
      </a:dk2>
      <a:lt2>
        <a:srgbClr val="FFFFFF"/>
      </a:lt2>
      <a:accent1>
        <a:srgbClr val="29475F"/>
      </a:accent1>
      <a:accent2>
        <a:srgbClr val="007698"/>
      </a:accent2>
      <a:accent3>
        <a:srgbClr val="5A7D5C"/>
      </a:accent3>
      <a:accent4>
        <a:srgbClr val="A24130"/>
      </a:accent4>
      <a:accent5>
        <a:srgbClr val="D9A210"/>
      </a:accent5>
      <a:accent6>
        <a:srgbClr val="D17D08"/>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2839</Words>
  <Application>Microsoft Office PowerPoint</Application>
  <PresentationFormat>On-screen Show (4:3)</PresentationFormat>
  <Paragraphs>362</Paragraphs>
  <Slides>20</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20</vt:i4>
      </vt:variant>
      <vt:variant>
        <vt:lpstr>Custom Shows</vt:lpstr>
      </vt:variant>
      <vt:variant>
        <vt:i4>1</vt:i4>
      </vt:variant>
    </vt:vector>
  </HeadingPairs>
  <TitlesOfParts>
    <vt:vector size="29" baseType="lpstr">
      <vt:lpstr>Arial</vt:lpstr>
      <vt:lpstr>Calibri</vt:lpstr>
      <vt:lpstr>Georgia</vt:lpstr>
      <vt:lpstr>Open Sans</vt:lpstr>
      <vt:lpstr>Times New Roman</vt:lpstr>
      <vt:lpstr>Wingdings</vt:lpstr>
      <vt:lpstr>Theme1</vt:lpstr>
      <vt:lpstr>1_Theme1</vt:lpstr>
      <vt:lpstr>PowerPoint Presentation</vt:lpstr>
      <vt:lpstr>Our understanding of the problem</vt:lpstr>
      <vt:lpstr>Executive Summary</vt:lpstr>
      <vt:lpstr>You may have arrived here for different reasons:</vt:lpstr>
      <vt:lpstr>Firefighters often experience the following pain points</vt:lpstr>
      <vt:lpstr>Being a firefighter is costly to your budget and your reputation</vt:lpstr>
      <vt:lpstr>Info-Tech’s methodology will significantly elevate your service management maturity</vt:lpstr>
      <vt:lpstr>Transform to a reliable and proactive organization in four steps</vt:lpstr>
      <vt:lpstr>Insight breakdown</vt:lpstr>
      <vt:lpstr>In order to move from reactive to proactive mode, you must establish the following processes</vt:lpstr>
      <vt:lpstr>Our tools and templates will help you accelerate the project</vt:lpstr>
      <vt:lpstr>Improve your service management maturity by following our process ladder</vt:lpstr>
      <vt:lpstr>Use these Info-Tech blueprints as your guide to complete the service management journey </vt:lpstr>
      <vt:lpstr>At the end of your journey, you will have the following deliverables completed</vt:lpstr>
      <vt:lpstr>CIOs must demonstrate support for this transition project and find the right person to lead the change</vt:lpstr>
      <vt:lpstr>CIO at Mohegan Sun improves service management maturity  </vt:lpstr>
      <vt:lpstr>Use these icons to help direct you as you navigate this research </vt:lpstr>
      <vt:lpstr>Info-Tech offers various levels of support to best suit your needs</vt:lpstr>
      <vt:lpstr>Move from Firefighter to Reliable Operator – project overview</vt:lpstr>
      <vt:lpstr>Workshop overview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2015-09-30T14:47:15Z</dcterms:created>
  <dcterms:modified xsi:type="dcterms:W3CDTF">2016-06-09T17:43:35Z</dcterms:modified>
  <cp:contentStatus/>
</cp:coreProperties>
</file>