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Lst>
  <p:notesMasterIdLst>
    <p:notesMasterId r:id="rId19"/>
  </p:notesMasterIdLst>
  <p:handoutMasterIdLst>
    <p:handoutMasterId r:id="rId20"/>
  </p:handoutMasterIdLst>
  <p:sldIdLst>
    <p:sldId id="700" r:id="rId2"/>
    <p:sldId id="695" r:id="rId3"/>
    <p:sldId id="696" r:id="rId4"/>
    <p:sldId id="514" r:id="rId5"/>
    <p:sldId id="515" r:id="rId6"/>
    <p:sldId id="516" r:id="rId7"/>
    <p:sldId id="520" r:id="rId8"/>
    <p:sldId id="519" r:id="rId9"/>
    <p:sldId id="525" r:id="rId10"/>
    <p:sldId id="527" r:id="rId11"/>
    <p:sldId id="513" r:id="rId12"/>
    <p:sldId id="552" r:id="rId13"/>
    <p:sldId id="553" r:id="rId14"/>
    <p:sldId id="554" r:id="rId15"/>
    <p:sldId id="555" r:id="rId16"/>
    <p:sldId id="689" r:id="rId17"/>
    <p:sldId id="701" r:id="rId18"/>
  </p:sldIdLst>
  <p:sldSz cx="9144000" cy="6858000" type="screen4x3"/>
  <p:notesSz cx="6858000" cy="9144000"/>
  <p:custShowLst>
    <p:custShow name="Custom Show 1" id="0">
      <p:sldLst/>
    </p:custShow>
  </p:custShowLst>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31"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3F54"/>
    <a:srgbClr val="A24131"/>
    <a:srgbClr val="F8DF9A"/>
    <a:srgbClr val="EFBC2D"/>
    <a:srgbClr val="D9A210"/>
    <a:srgbClr val="F1C23D"/>
    <a:srgbClr val="29475F"/>
    <a:srgbClr val="FBEECB"/>
    <a:srgbClr val="F2F2F2"/>
    <a:srgbClr val="7CAD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27" autoAdjust="0"/>
    <p:restoredTop sz="96433" autoAdjust="0"/>
  </p:normalViewPr>
  <p:slideViewPr>
    <p:cSldViewPr snapToGrid="0">
      <p:cViewPr varScale="1">
        <p:scale>
          <a:sx n="88" d="100"/>
          <a:sy n="88" d="100"/>
        </p:scale>
        <p:origin x="2016" y="96"/>
      </p:cViewPr>
      <p:guideLst>
        <p:guide orient="horz" pos="731"/>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9/8/2015</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9/8/2015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16285465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11</a:t>
            </a:fld>
            <a:endParaRPr lang="en-US" dirty="0"/>
          </a:p>
        </p:txBody>
      </p:sp>
    </p:spTree>
    <p:extLst>
      <p:ext uri="{BB962C8B-B14F-4D97-AF65-F5344CB8AC3E}">
        <p14:creationId xmlns:p14="http://schemas.microsoft.com/office/powerpoint/2010/main" val="1694281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12</a:t>
            </a:fld>
            <a:endParaRPr lang="en-US" dirty="0"/>
          </a:p>
        </p:txBody>
      </p:sp>
    </p:spTree>
    <p:extLst>
      <p:ext uri="{BB962C8B-B14F-4D97-AF65-F5344CB8AC3E}">
        <p14:creationId xmlns:p14="http://schemas.microsoft.com/office/powerpoint/2010/main" val="1021856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13</a:t>
            </a:fld>
            <a:endParaRPr lang="en-US" dirty="0"/>
          </a:p>
        </p:txBody>
      </p:sp>
    </p:spTree>
    <p:extLst>
      <p:ext uri="{BB962C8B-B14F-4D97-AF65-F5344CB8AC3E}">
        <p14:creationId xmlns:p14="http://schemas.microsoft.com/office/powerpoint/2010/main" val="4204721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14</a:t>
            </a:fld>
            <a:endParaRPr lang="en-US" dirty="0"/>
          </a:p>
        </p:txBody>
      </p:sp>
    </p:spTree>
    <p:extLst>
      <p:ext uri="{BB962C8B-B14F-4D97-AF65-F5344CB8AC3E}">
        <p14:creationId xmlns:p14="http://schemas.microsoft.com/office/powerpoint/2010/main" val="21822308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15</a:t>
            </a:fld>
            <a:endParaRPr lang="en-US" dirty="0"/>
          </a:p>
        </p:txBody>
      </p:sp>
    </p:spTree>
    <p:extLst>
      <p:ext uri="{BB962C8B-B14F-4D97-AF65-F5344CB8AC3E}">
        <p14:creationId xmlns:p14="http://schemas.microsoft.com/office/powerpoint/2010/main" val="25968843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16</a:t>
            </a:fld>
            <a:endParaRPr lang="en-US" dirty="0"/>
          </a:p>
        </p:txBody>
      </p:sp>
    </p:spTree>
    <p:extLst>
      <p:ext uri="{BB962C8B-B14F-4D97-AF65-F5344CB8AC3E}">
        <p14:creationId xmlns:p14="http://schemas.microsoft.com/office/powerpoint/2010/main" val="2177719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1961925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2220934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2710838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21679030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7</a:t>
            </a:fld>
            <a:endParaRPr lang="en-US" dirty="0"/>
          </a:p>
        </p:txBody>
      </p:sp>
    </p:spTree>
    <p:extLst>
      <p:ext uri="{BB962C8B-B14F-4D97-AF65-F5344CB8AC3E}">
        <p14:creationId xmlns:p14="http://schemas.microsoft.com/office/powerpoint/2010/main" val="3863271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8</a:t>
            </a:fld>
            <a:endParaRPr lang="en-US" dirty="0"/>
          </a:p>
        </p:txBody>
      </p:sp>
    </p:spTree>
    <p:extLst>
      <p:ext uri="{BB962C8B-B14F-4D97-AF65-F5344CB8AC3E}">
        <p14:creationId xmlns:p14="http://schemas.microsoft.com/office/powerpoint/2010/main" val="10367047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9</a:t>
            </a:fld>
            <a:endParaRPr lang="en-US" dirty="0"/>
          </a:p>
        </p:txBody>
      </p:sp>
    </p:spTree>
    <p:extLst>
      <p:ext uri="{BB962C8B-B14F-4D97-AF65-F5344CB8AC3E}">
        <p14:creationId xmlns:p14="http://schemas.microsoft.com/office/powerpoint/2010/main" val="3046168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10</a:t>
            </a:fld>
            <a:endParaRPr lang="en-US" dirty="0"/>
          </a:p>
        </p:txBody>
      </p:sp>
    </p:spTree>
    <p:extLst>
      <p:ext uri="{BB962C8B-B14F-4D97-AF65-F5344CB8AC3E}">
        <p14:creationId xmlns:p14="http://schemas.microsoft.com/office/powerpoint/2010/main" val="41193291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Master" Target="../slideMasters/slideMaster1.xml"/><Relationship Id="rId5" Type="http://schemas.openxmlformats.org/officeDocument/2006/relationships/image" Target="../media/image9.png"/><Relationship Id="rId4" Type="http://schemas.openxmlformats.org/officeDocument/2006/relationships/image" Target="../media/image8.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7"/>
            <a:ext cx="9144000" cy="767953"/>
            <a:chOff x="0" y="6090047"/>
            <a:chExt cx="9144000" cy="767953"/>
          </a:xfrm>
        </p:grpSpPr>
        <p:sp>
          <p:nvSpPr>
            <p:cNvPr id="29" name="Rectangle 28"/>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1997-2015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Header Only">
    <p:bg>
      <p:bgPr>
        <a:solidFill>
          <a:schemeClr val="accent1"/>
        </a:solidFill>
        <a:effectLst/>
      </p:bgPr>
    </p:bg>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1601245" y="2959659"/>
            <a:ext cx="6069069"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288348948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1_Executive Summar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Executive summary (Georgia, 24pt)</a:t>
            </a:r>
            <a:endParaRPr lang="en-US" dirty="0"/>
          </a:p>
        </p:txBody>
      </p:sp>
      <p:sp>
        <p:nvSpPr>
          <p:cNvPr id="9" name="Rectangle 8"/>
          <p:cNvSpPr/>
          <p:nvPr/>
        </p:nvSpPr>
        <p:spPr>
          <a:xfrm>
            <a:off x="255868" y="424065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p:nvSpPr>
        <p:spPr>
          <a:xfrm>
            <a:off x="247848" y="125172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p:nvSpPr>
        <p:spPr>
          <a:xfrm>
            <a:off x="247848" y="270056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p:ph type="body" sz="quarter" idx="10"/>
          </p:nvPr>
        </p:nvSpPr>
        <p:spPr>
          <a:xfrm>
            <a:off x="247848" y="157618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p:ph type="body" sz="quarter" idx="11"/>
          </p:nvPr>
        </p:nvSpPr>
        <p:spPr>
          <a:xfrm>
            <a:off x="247848" y="301482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p:ph type="body" sz="quarter" idx="12"/>
          </p:nvPr>
        </p:nvSpPr>
        <p:spPr>
          <a:xfrm>
            <a:off x="255868" y="455347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cxnSp>
        <p:nvCxnSpPr>
          <p:cNvPr id="27" name="Straight Connector 26"/>
          <p:cNvCxnSpPr/>
          <p:nvPr/>
        </p:nvCxnSpPr>
        <p:spPr>
          <a:xfrm>
            <a:off x="323528" y="116556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9" name="Text Placeholder 28"/>
          <p:cNvSpPr>
            <a:spLocks noGrp="1"/>
          </p:cNvSpPr>
          <p:nvPr>
            <p:ph type="body" sz="quarter" idx="13"/>
          </p:nvPr>
        </p:nvSpPr>
        <p:spPr>
          <a:xfrm>
            <a:off x="5737241" y="153681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5172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09464" y="1307071"/>
            <a:ext cx="209348" cy="209348"/>
          </a:xfrm>
          <a:prstGeom prst="rect">
            <a:avLst/>
          </a:prstGeom>
        </p:spPr>
      </p:pic>
      <p:pic>
        <p:nvPicPr>
          <p:cNvPr id="30" name="Picture 2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96225" y="4293633"/>
            <a:ext cx="206861" cy="206861"/>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209464" y="2756895"/>
            <a:ext cx="211099" cy="211099"/>
          </a:xfrm>
          <a:prstGeom prst="rect">
            <a:avLst/>
          </a:prstGeom>
        </p:spPr>
      </p:pic>
    </p:spTree>
    <p:extLst>
      <p:ext uri="{BB962C8B-B14F-4D97-AF65-F5344CB8AC3E}">
        <p14:creationId xmlns:p14="http://schemas.microsoft.com/office/powerpoint/2010/main" val="211473040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01618588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lvl1pPr>
          </a:lstStyle>
          <a:p>
            <a:r>
              <a:rPr lang="en-US" dirty="0" smtClean="0"/>
              <a:t>Three sections (Georgia, 24pt)</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lvl1pPr>
          </a:lstStyle>
          <a:p>
            <a:r>
              <a:rPr lang="en-US" dirty="0" smtClean="0"/>
              <a:t>Two small sections, one large (Georgia, 24pt)</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06908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9" name="Rectangle 8"/>
          <p:cNvSpPr/>
          <p:nvPr userDrawn="1"/>
        </p:nvSpPr>
        <p:spPr>
          <a:xfrm>
            <a:off x="251520" y="1213646"/>
            <a:ext cx="365168" cy="364691"/>
          </a:xfrm>
          <a:prstGeom prst="rect">
            <a:avLst/>
          </a:prstGeom>
          <a:solidFill>
            <a:srgbClr val="243F54"/>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FFFFFF"/>
              </a:solidFill>
            </a:endParaRPr>
          </a:p>
        </p:txBody>
      </p:sp>
      <p:sp>
        <p:nvSpPr>
          <p:cNvPr id="10" name="Rectangle 9"/>
          <p:cNvSpPr/>
          <p:nvPr userDrawn="1"/>
        </p:nvSpPr>
        <p:spPr>
          <a:xfrm>
            <a:off x="616688" y="121364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72071" y="1226144"/>
            <a:ext cx="344617" cy="339694"/>
            <a:chOff x="6983446" y="224644"/>
            <a:chExt cx="734136" cy="731520"/>
          </a:xfrm>
          <a:solidFill>
            <a:srgbClr val="243F54"/>
          </a:solidFill>
        </p:grpSpPr>
        <p:sp>
          <p:nvSpPr>
            <p:cNvPr id="13" name="Rectangle 12"/>
            <p:cNvSpPr/>
            <p:nvPr/>
          </p:nvSpPr>
          <p:spPr>
            <a:xfrm>
              <a:off x="6986062" y="224644"/>
              <a:ext cx="731520" cy="731520"/>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30321281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699" r:id="rId2"/>
    <p:sldLayoutId id="2147483702" r:id="rId3"/>
    <p:sldLayoutId id="2147483706" r:id="rId4"/>
    <p:sldLayoutId id="2147483710" r:id="rId5"/>
    <p:sldLayoutId id="2147483711" r:id="rId6"/>
    <p:sldLayoutId id="2147483720" r:id="rId7"/>
    <p:sldLayoutId id="2147483726" r:id="rId8"/>
    <p:sldLayoutId id="2147483728" r:id="rId9"/>
    <p:sldLayoutId id="2147483764" r:id="rId10"/>
    <p:sldLayoutId id="2147483762" r:id="rId11"/>
    <p:sldLayoutId id="2147483761" r:id="rId12"/>
    <p:sldLayoutId id="2147483763" r:id="rId13"/>
    <p:sldLayoutId id="2147483767" r:id="rId14"/>
    <p:sldLayoutId id="2147483769" r:id="rId15"/>
    <p:sldLayoutId id="2147483770" r:id="rId16"/>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hyperlink" Target="http://www.infotech.com/research/ss/strengthen-the-ssdlc-for-enterprise-mobile-applications/strengthen-the-ssdlc-for-enterprise-mobile-applications-phases-1-3?utm_source=SS_Sample&amp;utm_medium=Collateral&amp;utm_campaign=Collateral" TargetMode="Externa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hyperlink" Target="http://www.infotech.com/research/ss/choose-the-right-development-platform-for-enterprise-mobile-applications" TargetMode="External"/><Relationship Id="rId7" Type="http://schemas.openxmlformats.org/officeDocument/2006/relationships/hyperlink" Target="http://www.infotech.com/research/ss/strengthen-the-ssdlc-for-enterprise-mobile-applications/strengthen-the-ssdlc-for-enterprise-mobile-applications-phases-1-3?utm_source=SS_Sample&amp;utm_medium=Collateral&amp;utm_campaign=Collateral" TargetMode="External"/><Relationship Id="rId2" Type="http://schemas.openxmlformats.org/officeDocument/2006/relationships/notesSlide" Target="../notesSlides/notesSlide9.xml"/><Relationship Id="rId1" Type="http://schemas.openxmlformats.org/officeDocument/2006/relationships/slideLayout" Target="../slideLayouts/slideLayout8.xml"/><Relationship Id="rId6" Type="http://schemas.openxmlformats.org/officeDocument/2006/relationships/hyperlink" Target="http://www.infotech.com/research/ss/develop-enterprise-mobile-applications-with-realistic-and-relevant-performance" TargetMode="External"/><Relationship Id="rId5" Type="http://schemas.openxmlformats.org/officeDocument/2006/relationships/hyperlink" Target="http://www.infotech.com/research/ss/stay-on-top-of-today-s-and-tomorrow-s-mobile-app-trends" TargetMode="External"/><Relationship Id="rId4" Type="http://schemas.openxmlformats.org/officeDocument/2006/relationships/hyperlink" Target="http://www.infotech.com/research/ss/optimize-the-current-testing-process-for-enterprise-mobile-applications" TargetMode="External"/><Relationship Id="rId9"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hyperlink" Target="http://www.infotech.com/research/ss/strengthen-the-ssdlc-for-enterprise-mobile-applications/strengthen-the-ssdlc-for-enterprise-mobile-applications-phases-1-3?utm_source=SS_Sample&amp;utm_medium=Collateral&amp;utm_campaign=Collateral" TargetMode="External"/><Relationship Id="rId2" Type="http://schemas.openxmlformats.org/officeDocument/2006/relationships/notesSlide" Target="../notesSlides/notesSlide10.xml"/><Relationship Id="rId1" Type="http://schemas.openxmlformats.org/officeDocument/2006/relationships/slideLayout" Target="../slideLayouts/slideLayout8.xml"/><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hyperlink" Target="http://www.infotech.com/research/ss/strengthen-the-ssdlc-for-enterprise-mobile-applications/strengthen-the-ssdlc-for-enterprise-mobile-applications-phases-1-3?utm_source=SS_Sample&amp;utm_medium=Collateral&amp;utm_campaign=Collateral" TargetMode="External"/></Relationships>
</file>

<file path=ppt/slides/_rels/slide13.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25.png"/><Relationship Id="rId7" Type="http://schemas.openxmlformats.org/officeDocument/2006/relationships/hyperlink" Target="http://www.infotech.com/research/ss/strengthen-the-ssdlc-for-enterprise-mobile-applications/strengthen-the-ssdlc-for-enterprise-mobile-applications-phases-1-3?utm_source=SS_Sample&amp;utm_medium=Collateral&amp;utm_campaign=Collatera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8.png"/><Relationship Id="rId5" Type="http://schemas.openxmlformats.org/officeDocument/2006/relationships/image" Target="../media/image27.png"/><Relationship Id="rId4" Type="http://schemas.openxmlformats.org/officeDocument/2006/relationships/image" Target="../media/image26.png"/><Relationship Id="rId9" Type="http://schemas.openxmlformats.org/officeDocument/2006/relationships/image" Target="../media/image13.png"/></Relationships>
</file>

<file path=ppt/slides/_rels/slide1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29.png"/><Relationship Id="rId7" Type="http://schemas.openxmlformats.org/officeDocument/2006/relationships/hyperlink" Target="http://www.infotech.com/research/ss/strengthen-the-ssdlc-for-enterprise-mobile-applications/strengthen-the-ssdlc-for-enterprise-mobile-applications-phases-1-3?utm_source=SS_Sample&amp;utm_medium=Collateral&amp;utm_campaign=Collatera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 Id="rId9" Type="http://schemas.openxmlformats.org/officeDocument/2006/relationships/image" Target="../media/image13.png"/></Relationships>
</file>

<file path=ppt/slides/_rels/slide1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33.png"/><Relationship Id="rId7"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8.xml"/><Relationship Id="rId6" Type="http://schemas.openxmlformats.org/officeDocument/2006/relationships/hyperlink" Target="http://www.infotech.com/research/ss/strengthen-the-ssdlc-for-enterprise-mobile-applications/strengthen-the-ssdlc-for-enterprise-mobile-applications-phases-1-3?utm_source=SS_Sample&amp;utm_medium=Collateral&amp;utm_campaign=Collateral" TargetMode="External"/><Relationship Id="rId5" Type="http://schemas.openxmlformats.org/officeDocument/2006/relationships/image" Target="../media/image5.png"/><Relationship Id="rId4" Type="http://schemas.openxmlformats.org/officeDocument/2006/relationships/image" Target="../media/image34.png"/></Relationships>
</file>

<file path=ppt/slides/_rels/slide16.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5.xml"/><Relationship Id="rId1" Type="http://schemas.openxmlformats.org/officeDocument/2006/relationships/slideLayout" Target="../slideLayouts/slideLayout9.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hyperlink" Target="http://www.infotech.com/research/ss/strengthen-the-ssdlc-for-enterprise-mobile-applications/strengthen-the-ssdlc-for-enterprise-mobile-applications-phases-1-3?utm_source=SS_Sample&amp;utm_medium=Collateral&amp;utm_campaign=Collatera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nfotech.com/research/ss/strengthen-the-ssdlc-for-enterprise-mobile-applications/strengthen-the-ssdlc-for-enterprise-mobile-applications-phases-1-3?utm_source=SS_Sample&amp;utm_medium=Collateral&amp;utm_campaign=Collateral" TargetMode="External"/><Relationship Id="rId7" Type="http://schemas.openxmlformats.org/officeDocument/2006/relationships/image" Target="../media/image13.png"/><Relationship Id="rId2" Type="http://schemas.openxmlformats.org/officeDocument/2006/relationships/hyperlink" Target="http://www.infotech.com/" TargetMode="External"/><Relationship Id="rId1" Type="http://schemas.openxmlformats.org/officeDocument/2006/relationships/slideLayout" Target="../slideLayouts/slideLayout16.xml"/><Relationship Id="rId6" Type="http://schemas.openxmlformats.org/officeDocument/2006/relationships/image" Target="../media/image12.png"/><Relationship Id="rId5" Type="http://schemas.openxmlformats.org/officeDocument/2006/relationships/image" Target="../media/image36.png"/><Relationship Id="rId4" Type="http://schemas.openxmlformats.org/officeDocument/2006/relationships/image" Target="../media/image35.png"/></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strengthen-the-ssdlc-for-enterprise-mobile-applications/strengthen-the-ssdlc-for-enterprise-mobile-applications-phases-1-3?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13.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strengthen-the-ssdlc-for-enterprise-mobile-applications/strengthen-the-ssdlc-for-enterprise-mobile-applications-phases-1-3?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image" Target="../media/image12.png"/><Relationship Id="rId5" Type="http://schemas.openxmlformats.org/officeDocument/2006/relationships/hyperlink" Target="http://www.infotech.com/research/ss/strengthen-the-ssdlc-for-enterprise-mobile-applications/strengthen-the-ssdlc-for-enterprise-mobile-applications-phases-1-3?utm_source=SS_Sample&amp;utm_medium=Collateral&amp;utm_campaign=Collateral" TargetMode="Externa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3" Type="http://schemas.openxmlformats.org/officeDocument/2006/relationships/hyperlink" Target="http://www.infotech.com/benchmarking/cio-business-vision" TargetMode="External"/><Relationship Id="rId7"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hyperlink" Target="http://www.infotech.com/research/ss/strengthen-the-ssdlc-for-enterprise-mobile-applications/strengthen-the-ssdlc-for-enterprise-mobile-applications-phases-1-3?utm_source=SS_Sample&amp;utm_medium=Collateral&amp;utm_campaign=Collateral" TargetMode="External"/><Relationship Id="rId4"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hyperlink" Target="http://www8.hp.com/h20195/V2/GetPDF.aspx/4AA5-1057ENW.pdf" TargetMode="External"/><Relationship Id="rId7"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image" Target="../media/image12.png"/><Relationship Id="rId5" Type="http://schemas.openxmlformats.org/officeDocument/2006/relationships/hyperlink" Target="http://www.infotech.com/research/ss/strengthen-the-ssdlc-for-enterprise-mobile-applications/strengthen-the-ssdlc-for-enterprise-mobile-applications-phases-1-3?utm_source=SS_Sample&amp;utm_medium=Collateral&amp;utm_campaign=Collateral" TargetMode="External"/><Relationship Id="rId4" Type="http://schemas.openxmlformats.org/officeDocument/2006/relationships/hyperlink" Target="https://www2.trustwave.com/rs/815-RFM-693/images/2015_TrustwaveGlobalSecurityReport.pdf"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17.png"/><Relationship Id="rId7"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8.xml"/><Relationship Id="rId6" Type="http://schemas.openxmlformats.org/officeDocument/2006/relationships/hyperlink" Target="http://www.infotech.com/research/ss/strengthen-the-ssdlc-for-enterprise-mobile-applications/strengthen-the-ssdlc-for-enterprise-mobile-applications-phases-1-3?utm_source=SS_Sample&amp;utm_medium=Collateral&amp;utm_campaign=Collateral" TargetMode="External"/><Relationship Id="rId5" Type="http://schemas.openxmlformats.org/officeDocument/2006/relationships/image" Target="../media/image19.png"/><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hyperlink" Target="http://www.outsystems.com/company/news/2014/mobile-trend-statistics/" TargetMode="External"/><Relationship Id="rId7" Type="http://schemas.openxmlformats.org/officeDocument/2006/relationships/hyperlink" Target="http://www.infotech.com/research/ss/strengthen-the-ssdlc-for-enterprise-mobile-applications/strengthen-the-ssdlc-for-enterprise-mobile-applications-phases-1-3?utm_source=SS_Sample&amp;utm_medium=Collateral&amp;utm_campaign=Collateral"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hyperlink" Target="http://images.on.hp.com/Web/HPEnterpriseBusiness/%7ba3c21b22-64c7-4a7d-8d8f-db8f3b486ca3%7d_World_Quality_Report_2014-15_Secured.pdf" TargetMode="External"/><Relationship Id="rId5" Type="http://schemas.openxmlformats.org/officeDocument/2006/relationships/hyperlink" Target="https://resources.kinvey.com/docs/State+of+Enterprise+Mobility+Survey+2014.pdf" TargetMode="External"/><Relationship Id="rId4" Type="http://schemas.openxmlformats.org/officeDocument/2006/relationships/hyperlink" Target="https://www.de.capgemini.com/system/files/world_quality_report_2014-15_secured_2.pdf" TargetMode="External"/><Relationship Id="rId9" Type="http://schemas.openxmlformats.org/officeDocument/2006/relationships/image" Target="../media/image13.png"/></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20.png"/><Relationship Id="rId7" Type="http://schemas.openxmlformats.org/officeDocument/2006/relationships/hyperlink" Target="http://www.infotech.com/research/ss/strengthen-the-ssdlc-for-enterprise-mobile-applications/strengthen-the-ssdlc-for-enterprise-mobile-applications-phases-1-3?utm_source=SS_Sample&amp;utm_medium=Collateral&amp;utm_campaign=Collateral" TargetMode="Externa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US" dirty="0"/>
              <a:t>Strengthen the SSDLC for Enterprise Mobile Applications</a:t>
            </a:r>
            <a:endParaRPr lang="en-US" dirty="0"/>
          </a:p>
        </p:txBody>
      </p:sp>
      <p:sp>
        <p:nvSpPr>
          <p:cNvPr id="8" name="Text Placeholder 7"/>
          <p:cNvSpPr>
            <a:spLocks noGrp="1"/>
          </p:cNvSpPr>
          <p:nvPr>
            <p:ph type="body" sz="quarter" idx="16"/>
          </p:nvPr>
        </p:nvSpPr>
        <p:spPr>
          <a:xfrm>
            <a:off x="774700" y="4017986"/>
            <a:ext cx="7467600" cy="508000"/>
          </a:xfrm>
        </p:spPr>
        <p:txBody>
          <a:bodyPr/>
          <a:lstStyle/>
          <a:p>
            <a:r>
              <a:rPr lang="en-US" dirty="0"/>
              <a:t>Tackle secure development techniques to close the gaps on vulnerabilities.</a:t>
            </a:r>
          </a:p>
          <a:p>
            <a:endParaRPr lang="en-CA" dirty="0"/>
          </a:p>
        </p:txBody>
      </p:sp>
      <p:pic>
        <p:nvPicPr>
          <p:cNvPr id="5" name="Picture 4" descr="sample-titlebar-itrgNEW.gif">
            <a:hlinkClick r:id="rId2"/>
          </p:cNvPr>
          <p:cNvPicPr>
            <a:picLocks noChangeAspect="1"/>
          </p:cNvPicPr>
          <p:nvPr/>
        </p:nvPicPr>
        <p:blipFill>
          <a:blip r:embed="rId3" cstate="print"/>
          <a:srcRect b="40634"/>
          <a:stretch>
            <a:fillRect/>
          </a:stretch>
        </p:blipFill>
        <p:spPr>
          <a:xfrm>
            <a:off x="0" y="5402461"/>
            <a:ext cx="9144000" cy="864096"/>
          </a:xfrm>
          <a:prstGeom prst="rect">
            <a:avLst/>
          </a:prstGeom>
        </p:spPr>
      </p:pic>
      <p:grpSp>
        <p:nvGrpSpPr>
          <p:cNvPr id="15" name="Group 14"/>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1997 - 2015 Info-Tech Research Group</a:t>
              </a:r>
              <a:endParaRPr lang="en-CA" sz="800" dirty="0">
                <a:solidFill>
                  <a:schemeClr val="bg1">
                    <a:lumMod val="65000"/>
                  </a:schemeClr>
                </a:solidFill>
              </a:endParaRPr>
            </a:p>
          </p:txBody>
        </p:sp>
        <p:sp>
          <p:nvSpPr>
            <p:cNvPr id="13" name="Rectangle 12"/>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descr="itrg-logo-blue.png"/>
            <p:cNvPicPr>
              <a:picLocks noChangeAspect="1"/>
            </p:cNvPicPr>
            <p:nvPr/>
          </p:nvPicPr>
          <p:blipFill>
            <a:blip r:embed="rId4" cstate="print"/>
            <a:stretch>
              <a:fillRect/>
            </a:stretch>
          </p:blipFill>
          <p:spPr>
            <a:xfrm>
              <a:off x="7529512" y="6360368"/>
              <a:ext cx="1400175" cy="381000"/>
            </a:xfrm>
            <a:prstGeom prst="rect">
              <a:avLst/>
            </a:prstGeom>
          </p:spPr>
        </p:pic>
      </p:grpSp>
    </p:spTree>
    <p:extLst>
      <p:ext uri="{BB962C8B-B14F-4D97-AF65-F5344CB8AC3E}">
        <p14:creationId xmlns:p14="http://schemas.microsoft.com/office/powerpoint/2010/main" val="3255999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rot="21083587">
            <a:off x="1610102" y="4956350"/>
            <a:ext cx="5055680" cy="778522"/>
          </a:xfrm>
          <a:prstGeom prst="rect">
            <a:avLst/>
          </a:prstGeom>
          <a:solidFill>
            <a:srgbClr val="F1C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rgbClr val="FFFFFF"/>
              </a:solidFill>
            </a:endParaRPr>
          </a:p>
        </p:txBody>
      </p:sp>
      <p:sp>
        <p:nvSpPr>
          <p:cNvPr id="18" name="Left Arrow 17"/>
          <p:cNvSpPr/>
          <p:nvPr/>
        </p:nvSpPr>
        <p:spPr>
          <a:xfrm rot="9518872">
            <a:off x="878648" y="4002783"/>
            <a:ext cx="6997364" cy="1169380"/>
          </a:xfrm>
          <a:prstGeom prst="leftArrow">
            <a:avLst>
              <a:gd name="adj1" fmla="val 50945"/>
              <a:gd name="adj2" fmla="val 59189"/>
            </a:avLst>
          </a:prstGeom>
          <a:solidFill>
            <a:srgbClr val="F8DF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rgbClr val="FFFFFF"/>
              </a:solidFill>
            </a:endParaRPr>
          </a:p>
        </p:txBody>
      </p:sp>
      <p:sp>
        <p:nvSpPr>
          <p:cNvPr id="19" name="Isosceles Triangle 18"/>
          <p:cNvSpPr/>
          <p:nvPr/>
        </p:nvSpPr>
        <p:spPr>
          <a:xfrm rot="10338875">
            <a:off x="2487303" y="5618252"/>
            <a:ext cx="4283791" cy="520267"/>
          </a:xfrm>
          <a:prstGeom prst="triangle">
            <a:avLst>
              <a:gd name="adj" fmla="val 43027"/>
            </a:avLst>
          </a:prstGeom>
          <a:solidFill>
            <a:srgbClr val="D9A2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rgbClr val="FFFFFF"/>
              </a:solidFill>
            </a:endParaRPr>
          </a:p>
        </p:txBody>
      </p:sp>
      <p:sp>
        <p:nvSpPr>
          <p:cNvPr id="2" name="Rectangle 1"/>
          <p:cNvSpPr/>
          <p:nvPr/>
        </p:nvSpPr>
        <p:spPr>
          <a:xfrm>
            <a:off x="0" y="2"/>
            <a:ext cx="9144000" cy="1160462"/>
          </a:xfrm>
          <a:prstGeom prst="rect">
            <a:avLst/>
          </a:prstGeom>
          <a:solidFill>
            <a:srgbClr val="29475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600" dirty="0">
              <a:latin typeface="+mj-lt"/>
            </a:endParaRPr>
          </a:p>
        </p:txBody>
      </p:sp>
      <p:sp>
        <p:nvSpPr>
          <p:cNvPr id="3" name="Rectangle 2"/>
          <p:cNvSpPr/>
          <p:nvPr/>
        </p:nvSpPr>
        <p:spPr>
          <a:xfrm>
            <a:off x="238715" y="1346558"/>
            <a:ext cx="8666570" cy="830997"/>
          </a:xfrm>
          <a:prstGeom prst="rect">
            <a:avLst/>
          </a:prstGeom>
        </p:spPr>
        <p:txBody>
          <a:bodyPr wrap="square">
            <a:spAutoFit/>
          </a:bodyPr>
          <a:lstStyle/>
          <a:p>
            <a:r>
              <a:rPr lang="en-US" sz="1600" b="1" dirty="0"/>
              <a:t>Security should be </a:t>
            </a:r>
            <a:r>
              <a:rPr lang="en-US" sz="1600" b="1" dirty="0" smtClean="0"/>
              <a:t>integral </a:t>
            </a:r>
            <a:r>
              <a:rPr lang="en-US" sz="1600" b="1" dirty="0"/>
              <a:t>to the growth of mobile development in your </a:t>
            </a:r>
            <a:r>
              <a:rPr lang="en-US" sz="1600" b="1" dirty="0" smtClean="0"/>
              <a:t>organization. </a:t>
            </a:r>
            <a:r>
              <a:rPr lang="en-US" sz="1600" b="1" dirty="0"/>
              <a:t>The goal is to establish security as a core mobile development competency in order to enable the implementation of today’s mobile </a:t>
            </a:r>
            <a:r>
              <a:rPr lang="en-US" sz="1600" b="1" dirty="0" smtClean="0"/>
              <a:t>trends.</a:t>
            </a:r>
            <a:endParaRPr lang="en-US" sz="1600" b="1" dirty="0"/>
          </a:p>
        </p:txBody>
      </p:sp>
      <p:sp>
        <p:nvSpPr>
          <p:cNvPr id="6" name="TextBox 5"/>
          <p:cNvSpPr txBox="1"/>
          <p:nvPr/>
        </p:nvSpPr>
        <p:spPr>
          <a:xfrm>
            <a:off x="522514" y="3397856"/>
            <a:ext cx="461665" cy="2031325"/>
          </a:xfrm>
          <a:prstGeom prst="rect">
            <a:avLst/>
          </a:prstGeom>
        </p:spPr>
        <p:txBody>
          <a:bodyPr vert="vert270" wrap="square" rtlCol="0">
            <a:spAutoFit/>
          </a:bodyPr>
          <a:lstStyle/>
          <a:p>
            <a:pPr algn="ctr"/>
            <a:r>
              <a:rPr lang="en-US" dirty="0" smtClean="0"/>
              <a:t>Maturity</a:t>
            </a:r>
          </a:p>
        </p:txBody>
      </p:sp>
      <p:sp>
        <p:nvSpPr>
          <p:cNvPr id="7" name="TextBox 6"/>
          <p:cNvSpPr txBox="1"/>
          <p:nvPr/>
        </p:nvSpPr>
        <p:spPr>
          <a:xfrm>
            <a:off x="3503697" y="6114572"/>
            <a:ext cx="1707759" cy="369332"/>
          </a:xfrm>
          <a:prstGeom prst="rect">
            <a:avLst/>
          </a:prstGeom>
        </p:spPr>
        <p:txBody>
          <a:bodyPr vert="horz" wrap="square" rtlCol="0">
            <a:spAutoFit/>
          </a:bodyPr>
          <a:lstStyle/>
          <a:p>
            <a:pPr algn="ctr"/>
            <a:r>
              <a:rPr lang="en-US" dirty="0" smtClean="0"/>
              <a:t>Time</a:t>
            </a:r>
          </a:p>
        </p:txBody>
      </p:sp>
      <p:sp>
        <p:nvSpPr>
          <p:cNvPr id="8" name="Rectangle 7"/>
          <p:cNvSpPr/>
          <p:nvPr/>
        </p:nvSpPr>
        <p:spPr>
          <a:xfrm>
            <a:off x="1" y="2432205"/>
            <a:ext cx="9144000" cy="471512"/>
          </a:xfrm>
          <a:prstGeom prst="rect">
            <a:avLst/>
          </a:prstGeom>
          <a:solidFill>
            <a:schemeClr val="tx2">
              <a:lumMod val="20000"/>
              <a:lumOff val="80000"/>
            </a:schemeClr>
          </a:solidFill>
          <a:ln>
            <a:noFill/>
          </a:ln>
          <a:effectLst>
            <a:outerShdw blurRad="25400" dist="25400" dir="54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8775"/>
            <a:r>
              <a:rPr lang="en-US" dirty="0" smtClean="0">
                <a:solidFill>
                  <a:schemeClr val="tx1"/>
                </a:solidFill>
              </a:rPr>
              <a:t>Mobile Development Maturity Model</a:t>
            </a:r>
            <a:endParaRPr lang="en-US" dirty="0">
              <a:solidFill>
                <a:schemeClr val="tx1"/>
              </a:solidFill>
            </a:endParaRPr>
          </a:p>
        </p:txBody>
      </p:sp>
      <p:sp>
        <p:nvSpPr>
          <p:cNvPr id="9" name="Rounded Rectangle 8"/>
          <p:cNvSpPr/>
          <p:nvPr/>
        </p:nvSpPr>
        <p:spPr>
          <a:xfrm>
            <a:off x="1203240" y="5170036"/>
            <a:ext cx="2402560" cy="59436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hlinkClick r:id="rId3"/>
              </a:rPr>
              <a:t>1. Choose the Right Development Platform for Enterprise Mobile Applications</a:t>
            </a:r>
            <a:endParaRPr lang="en-US" sz="1200" dirty="0">
              <a:solidFill>
                <a:schemeClr val="tx1"/>
              </a:solidFill>
            </a:endParaRPr>
          </a:p>
        </p:txBody>
      </p:sp>
      <p:sp>
        <p:nvSpPr>
          <p:cNvPr id="10" name="Rounded Rectangle 9"/>
          <p:cNvSpPr/>
          <p:nvPr/>
        </p:nvSpPr>
        <p:spPr>
          <a:xfrm>
            <a:off x="4321491" y="3757262"/>
            <a:ext cx="2437861" cy="59436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hlinkClick r:id="rId4"/>
              </a:rPr>
              <a:t>3</a:t>
            </a:r>
            <a:r>
              <a:rPr lang="en-US" sz="1200" dirty="0" smtClean="0">
                <a:solidFill>
                  <a:schemeClr val="tx1"/>
                </a:solidFill>
                <a:hlinkClick r:id="rId4"/>
              </a:rPr>
              <a:t>. Optimize the Current Testing Process for Enterprise Mobile Applications</a:t>
            </a:r>
            <a:endParaRPr lang="en-US" sz="1200" dirty="0">
              <a:solidFill>
                <a:schemeClr val="tx1"/>
              </a:solidFill>
            </a:endParaRPr>
          </a:p>
        </p:txBody>
      </p:sp>
      <p:sp>
        <p:nvSpPr>
          <p:cNvPr id="11" name="Rounded Rectangle 10"/>
          <p:cNvSpPr/>
          <p:nvPr/>
        </p:nvSpPr>
        <p:spPr>
          <a:xfrm>
            <a:off x="1466519" y="4446336"/>
            <a:ext cx="2160150" cy="594360"/>
          </a:xfrm>
          <a:prstGeom prst="roundRect">
            <a:avLst/>
          </a:prstGeom>
          <a:solidFill>
            <a:srgbClr val="29475F"/>
          </a:solidFill>
          <a:ln>
            <a:noFill/>
          </a:ln>
          <a:effectLst>
            <a:outerShdw blurRad="381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rPr>
              <a:t>2a. Strengthen the Security of Enterprise Mobile Applications</a:t>
            </a:r>
          </a:p>
        </p:txBody>
      </p:sp>
      <p:sp>
        <p:nvSpPr>
          <p:cNvPr id="12" name="Rounded Rectangle 11"/>
          <p:cNvSpPr/>
          <p:nvPr/>
        </p:nvSpPr>
        <p:spPr>
          <a:xfrm>
            <a:off x="6418117" y="3098788"/>
            <a:ext cx="1918299" cy="59436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hlinkClick r:id="rId5"/>
              </a:rPr>
              <a:t>4. Stay on Top of Today’s and Tomorrow’s Mobile App Trends</a:t>
            </a:r>
            <a:endParaRPr lang="en-US" sz="1200" dirty="0">
              <a:solidFill>
                <a:schemeClr val="tx1"/>
              </a:solidFill>
            </a:endParaRPr>
          </a:p>
        </p:txBody>
      </p:sp>
      <p:sp>
        <p:nvSpPr>
          <p:cNvPr id="13" name="Rounded Rectangle 12"/>
          <p:cNvSpPr/>
          <p:nvPr/>
        </p:nvSpPr>
        <p:spPr>
          <a:xfrm>
            <a:off x="3683133" y="4446336"/>
            <a:ext cx="2480720" cy="594360"/>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sz="1200" dirty="0" smtClean="0">
                <a:solidFill>
                  <a:schemeClr val="tx1"/>
                </a:solidFill>
                <a:hlinkClick r:id="rId6"/>
              </a:rPr>
              <a:t>2b. Develop Enterprise Mobile Applications With Realistic and Relevant Performance</a:t>
            </a:r>
            <a:endParaRPr lang="en-US" sz="1200" dirty="0">
              <a:solidFill>
                <a:schemeClr val="tx1"/>
              </a:solidFill>
            </a:endParaRPr>
          </a:p>
        </p:txBody>
      </p:sp>
      <p:sp>
        <p:nvSpPr>
          <p:cNvPr id="5" name="Up Arrow 4"/>
          <p:cNvSpPr/>
          <p:nvPr/>
        </p:nvSpPr>
        <p:spPr>
          <a:xfrm rot="5400000">
            <a:off x="4604647" y="2289837"/>
            <a:ext cx="376517" cy="7482987"/>
          </a:xfrm>
          <a:prstGeom prst="upArrow">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Up Arrow 3"/>
          <p:cNvSpPr/>
          <p:nvPr/>
        </p:nvSpPr>
        <p:spPr>
          <a:xfrm>
            <a:off x="863156" y="3196558"/>
            <a:ext cx="376517" cy="2918013"/>
          </a:xfrm>
          <a:prstGeom prst="upArrow">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itle 11"/>
          <p:cNvSpPr txBox="1">
            <a:spLocks/>
          </p:cNvSpPr>
          <p:nvPr/>
        </p:nvSpPr>
        <p:spPr bwMode="auto">
          <a:xfrm>
            <a:off x="251520" y="260648"/>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Security is a critical step towards supporting process maturity and mobile innovation</a:t>
            </a:r>
            <a:endParaRPr lang="en-US" dirty="0">
              <a:solidFill>
                <a:schemeClr val="bg1"/>
              </a:solidFill>
              <a:latin typeface="+mn-lt"/>
            </a:endParaRPr>
          </a:p>
        </p:txBody>
      </p:sp>
      <p:grpSp>
        <p:nvGrpSpPr>
          <p:cNvPr id="21" name="Group 20"/>
          <p:cNvGrpSpPr/>
          <p:nvPr/>
        </p:nvGrpSpPr>
        <p:grpSpPr>
          <a:xfrm>
            <a:off x="0" y="6422955"/>
            <a:ext cx="9144000" cy="437555"/>
            <a:chOff x="0" y="6422955"/>
            <a:chExt cx="9144000" cy="437555"/>
          </a:xfrm>
        </p:grpSpPr>
        <p:pic>
          <p:nvPicPr>
            <p:cNvPr id="22"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23" name="Picture 22"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2910476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221" y="2863408"/>
            <a:ext cx="1728530" cy="1732870"/>
          </a:xfrm>
          <a:prstGeom prst="rect">
            <a:avLst/>
          </a:prstGeom>
          <a:effectLst>
            <a:outerShdw blurRad="381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smtClean="0"/>
              <a:t>Triggers</a:t>
            </a:r>
            <a:endParaRPr lang="en-US" sz="1200" dirty="0"/>
          </a:p>
        </p:txBody>
      </p:sp>
      <p:sp>
        <p:nvSpPr>
          <p:cNvPr id="4" name="Rectangle 3"/>
          <p:cNvSpPr/>
          <p:nvPr/>
        </p:nvSpPr>
        <p:spPr>
          <a:xfrm>
            <a:off x="3718626" y="2863408"/>
            <a:ext cx="1728530" cy="1732870"/>
          </a:xfrm>
          <a:prstGeom prst="rect">
            <a:avLst/>
          </a:prstGeom>
          <a:effectLst>
            <a:outerShdw blurRad="381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smtClean="0"/>
              <a:t>Areas of Focus</a:t>
            </a:r>
            <a:endParaRPr lang="en-US" sz="1200" dirty="0"/>
          </a:p>
        </p:txBody>
      </p:sp>
      <p:sp>
        <p:nvSpPr>
          <p:cNvPr id="5" name="Rectangle 4"/>
          <p:cNvSpPr/>
          <p:nvPr/>
        </p:nvSpPr>
        <p:spPr>
          <a:xfrm>
            <a:off x="1933367" y="2863408"/>
            <a:ext cx="1728530" cy="1732870"/>
          </a:xfrm>
          <a:prstGeom prst="rect">
            <a:avLst/>
          </a:prstGeom>
          <a:effectLst>
            <a:outerShdw blurRad="381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smtClean="0"/>
              <a:t>Approach</a:t>
            </a:r>
            <a:endParaRPr lang="en-US" sz="1200" dirty="0"/>
          </a:p>
        </p:txBody>
      </p:sp>
      <p:sp>
        <p:nvSpPr>
          <p:cNvPr id="6" name="Rectangle 5"/>
          <p:cNvSpPr/>
          <p:nvPr/>
        </p:nvSpPr>
        <p:spPr>
          <a:xfrm>
            <a:off x="5503887" y="2863408"/>
            <a:ext cx="1728530" cy="1732870"/>
          </a:xfrm>
          <a:prstGeom prst="rect">
            <a:avLst/>
          </a:prstGeom>
          <a:effectLst>
            <a:outerShdw blurRad="381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smtClean="0"/>
              <a:t>Optimization</a:t>
            </a:r>
            <a:endParaRPr lang="en-US" sz="1200" dirty="0"/>
          </a:p>
        </p:txBody>
      </p:sp>
      <p:sp>
        <p:nvSpPr>
          <p:cNvPr id="7" name="Rectangle 6"/>
          <p:cNvSpPr/>
          <p:nvPr/>
        </p:nvSpPr>
        <p:spPr>
          <a:xfrm>
            <a:off x="7300033" y="2863408"/>
            <a:ext cx="1728530" cy="1732870"/>
          </a:xfrm>
          <a:prstGeom prst="rect">
            <a:avLst/>
          </a:prstGeom>
          <a:effectLst>
            <a:outerShdw blurRad="381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smtClean="0"/>
              <a:t>Maintenance/Support</a:t>
            </a:r>
            <a:endParaRPr lang="en-US" sz="1200" dirty="0"/>
          </a:p>
        </p:txBody>
      </p:sp>
      <p:sp>
        <p:nvSpPr>
          <p:cNvPr id="8" name="Rectangle 7"/>
          <p:cNvSpPr/>
          <p:nvPr/>
        </p:nvSpPr>
        <p:spPr>
          <a:xfrm>
            <a:off x="260649" y="3214834"/>
            <a:ext cx="1481673" cy="988674"/>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Regulatory and Business Requirements </a:t>
            </a:r>
            <a:endParaRPr lang="en-US" sz="1000" dirty="0"/>
          </a:p>
        </p:txBody>
      </p:sp>
      <p:sp>
        <p:nvSpPr>
          <p:cNvPr id="13" name="Rectangle 12"/>
          <p:cNvSpPr/>
          <p:nvPr/>
        </p:nvSpPr>
        <p:spPr>
          <a:xfrm>
            <a:off x="3831162" y="3214832"/>
            <a:ext cx="1481673" cy="3899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Application Layer</a:t>
            </a:r>
            <a:endParaRPr lang="en-US" sz="1000" dirty="0"/>
          </a:p>
        </p:txBody>
      </p:sp>
      <p:sp>
        <p:nvSpPr>
          <p:cNvPr id="14" name="Rectangle 13"/>
          <p:cNvSpPr/>
          <p:nvPr/>
        </p:nvSpPr>
        <p:spPr>
          <a:xfrm>
            <a:off x="3831163" y="3661147"/>
            <a:ext cx="1481673" cy="3899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Data Layer</a:t>
            </a:r>
            <a:endParaRPr lang="en-US" sz="1000" dirty="0"/>
          </a:p>
        </p:txBody>
      </p:sp>
      <p:sp>
        <p:nvSpPr>
          <p:cNvPr id="15" name="Rectangle 14"/>
          <p:cNvSpPr/>
          <p:nvPr/>
        </p:nvSpPr>
        <p:spPr>
          <a:xfrm>
            <a:off x="3842053" y="4102019"/>
            <a:ext cx="1481673" cy="3899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Infrastructure Layer</a:t>
            </a:r>
            <a:endParaRPr lang="en-US" sz="1000" dirty="0"/>
          </a:p>
        </p:txBody>
      </p:sp>
      <p:sp>
        <p:nvSpPr>
          <p:cNvPr id="16" name="Rectangle 15"/>
          <p:cNvSpPr/>
          <p:nvPr/>
        </p:nvSpPr>
        <p:spPr>
          <a:xfrm>
            <a:off x="2056795" y="3214832"/>
            <a:ext cx="1481673" cy="3899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Proactive</a:t>
            </a:r>
            <a:endParaRPr lang="en-US" sz="1000" dirty="0"/>
          </a:p>
        </p:txBody>
      </p:sp>
      <p:sp>
        <p:nvSpPr>
          <p:cNvPr id="17" name="Rectangle 16"/>
          <p:cNvSpPr/>
          <p:nvPr/>
        </p:nvSpPr>
        <p:spPr>
          <a:xfrm>
            <a:off x="2056795" y="3890709"/>
            <a:ext cx="1481673" cy="3899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Reactive</a:t>
            </a:r>
            <a:endParaRPr lang="en-US" sz="1000" dirty="0"/>
          </a:p>
        </p:txBody>
      </p:sp>
      <p:sp>
        <p:nvSpPr>
          <p:cNvPr id="18" name="Rectangle 17"/>
          <p:cNvSpPr/>
          <p:nvPr/>
        </p:nvSpPr>
        <p:spPr>
          <a:xfrm>
            <a:off x="5627314" y="3214832"/>
            <a:ext cx="1481673" cy="3899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Identification</a:t>
            </a:r>
            <a:endParaRPr lang="en-US" sz="1000" dirty="0"/>
          </a:p>
        </p:txBody>
      </p:sp>
      <p:sp>
        <p:nvSpPr>
          <p:cNvPr id="22" name="Rectangle 21"/>
          <p:cNvSpPr/>
          <p:nvPr/>
        </p:nvSpPr>
        <p:spPr>
          <a:xfrm>
            <a:off x="5627315" y="3887705"/>
            <a:ext cx="1481673" cy="3899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Validation</a:t>
            </a:r>
            <a:endParaRPr lang="en-US" sz="1000" dirty="0"/>
          </a:p>
        </p:txBody>
      </p:sp>
      <p:sp>
        <p:nvSpPr>
          <p:cNvPr id="24" name="Rectangle 23"/>
          <p:cNvSpPr/>
          <p:nvPr/>
        </p:nvSpPr>
        <p:spPr>
          <a:xfrm>
            <a:off x="7423461" y="3214832"/>
            <a:ext cx="1481673" cy="3899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Escalation</a:t>
            </a:r>
            <a:endParaRPr lang="en-US" sz="1000" dirty="0"/>
          </a:p>
        </p:txBody>
      </p:sp>
      <p:sp>
        <p:nvSpPr>
          <p:cNvPr id="25" name="Rectangle 24"/>
          <p:cNvSpPr/>
          <p:nvPr/>
        </p:nvSpPr>
        <p:spPr>
          <a:xfrm>
            <a:off x="7423461" y="3661147"/>
            <a:ext cx="1481673" cy="3899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Metrics &amp; Monitoring</a:t>
            </a:r>
            <a:endParaRPr lang="en-US" sz="1000" dirty="0"/>
          </a:p>
        </p:txBody>
      </p:sp>
      <p:sp>
        <p:nvSpPr>
          <p:cNvPr id="26" name="Rectangle 25"/>
          <p:cNvSpPr/>
          <p:nvPr/>
        </p:nvSpPr>
        <p:spPr>
          <a:xfrm>
            <a:off x="7423461" y="4102019"/>
            <a:ext cx="1481673" cy="38996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Incident Response</a:t>
            </a:r>
            <a:endParaRPr lang="en-US" sz="1000" dirty="0"/>
          </a:p>
        </p:txBody>
      </p:sp>
      <p:sp>
        <p:nvSpPr>
          <p:cNvPr id="21" name="Rectangle 20"/>
          <p:cNvSpPr/>
          <p:nvPr/>
        </p:nvSpPr>
        <p:spPr>
          <a:xfrm>
            <a:off x="0" y="2"/>
            <a:ext cx="9144000" cy="1160462"/>
          </a:xfrm>
          <a:prstGeom prst="rect">
            <a:avLst/>
          </a:prstGeom>
          <a:solidFill>
            <a:srgbClr val="29475F"/>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600" dirty="0">
              <a:latin typeface="+mj-lt"/>
            </a:endParaRPr>
          </a:p>
        </p:txBody>
      </p:sp>
      <p:sp>
        <p:nvSpPr>
          <p:cNvPr id="12" name="Curved Up Arrow 11"/>
          <p:cNvSpPr/>
          <p:nvPr/>
        </p:nvSpPr>
        <p:spPr>
          <a:xfrm rot="10800000">
            <a:off x="1001485" y="1796582"/>
            <a:ext cx="7162812" cy="517569"/>
          </a:xfrm>
          <a:prstGeom prst="curvedUpArrow">
            <a:avLst>
              <a:gd name="adj1" fmla="val 15766"/>
              <a:gd name="adj2" fmla="val 84672"/>
              <a:gd name="adj3" fmla="val 328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TextBox 18"/>
          <p:cNvSpPr txBox="1"/>
          <p:nvPr/>
        </p:nvSpPr>
        <p:spPr>
          <a:xfrm>
            <a:off x="198934" y="4694629"/>
            <a:ext cx="1605101" cy="1323439"/>
          </a:xfrm>
          <a:prstGeom prst="rect">
            <a:avLst/>
          </a:prstGeom>
        </p:spPr>
        <p:txBody>
          <a:bodyPr wrap="square" rtlCol="0">
            <a:spAutoFit/>
          </a:bodyPr>
          <a:lstStyle/>
          <a:p>
            <a:r>
              <a:rPr lang="en-US" sz="1200" b="1" dirty="0" smtClean="0"/>
              <a:t>1. Identify the need to optimize mobile security. </a:t>
            </a:r>
            <a:r>
              <a:rPr lang="en-US" sz="1100" dirty="0"/>
              <a:t>Identify the security and compliance requirements of the business early.</a:t>
            </a:r>
            <a:endParaRPr lang="en-US" sz="1200" b="1" dirty="0"/>
          </a:p>
        </p:txBody>
      </p:sp>
      <p:sp>
        <p:nvSpPr>
          <p:cNvPr id="27" name="TextBox 26"/>
          <p:cNvSpPr txBox="1"/>
          <p:nvPr/>
        </p:nvSpPr>
        <p:spPr>
          <a:xfrm>
            <a:off x="1961193" y="4694629"/>
            <a:ext cx="3390361" cy="1492716"/>
          </a:xfrm>
          <a:prstGeom prst="rect">
            <a:avLst/>
          </a:prstGeom>
        </p:spPr>
        <p:txBody>
          <a:bodyPr wrap="square" rtlCol="0">
            <a:spAutoFit/>
          </a:bodyPr>
          <a:lstStyle/>
          <a:p>
            <a:r>
              <a:rPr lang="en-US" sz="1200" b="1" dirty="0" smtClean="0"/>
              <a:t>2. Take a proactive and reactive approach to assess and pinpoint the security issues in your technical architecture. </a:t>
            </a:r>
            <a:r>
              <a:rPr lang="en-US" sz="1100" dirty="0" smtClean="0"/>
              <a:t>Look across all areas of the stack using traditional log files and proactive techniques such as code reviews. While most organizations currently approach security reactively, Info-Tech recommends adding a proactive approach.</a:t>
            </a:r>
            <a:endParaRPr lang="en-US" sz="1200" b="1" dirty="0" smtClean="0"/>
          </a:p>
        </p:txBody>
      </p:sp>
      <p:sp>
        <p:nvSpPr>
          <p:cNvPr id="28" name="TextBox 27"/>
          <p:cNvSpPr txBox="1"/>
          <p:nvPr/>
        </p:nvSpPr>
        <p:spPr>
          <a:xfrm>
            <a:off x="5447156" y="4694629"/>
            <a:ext cx="1841990" cy="1508105"/>
          </a:xfrm>
          <a:prstGeom prst="rect">
            <a:avLst/>
          </a:prstGeom>
        </p:spPr>
        <p:txBody>
          <a:bodyPr wrap="square" rtlCol="0">
            <a:spAutoFit/>
          </a:bodyPr>
          <a:lstStyle/>
          <a:p>
            <a:r>
              <a:rPr lang="en-US" sz="1200" b="1" dirty="0"/>
              <a:t>3</a:t>
            </a:r>
            <a:r>
              <a:rPr lang="en-US" sz="1200" b="1" dirty="0" smtClean="0"/>
              <a:t>. Select the techniques to fill your gaps and validate effectiveness. </a:t>
            </a:r>
            <a:r>
              <a:rPr lang="en-US" sz="1100" dirty="0" smtClean="0"/>
              <a:t>Learn and apply development techniques to optimize your mobile app for security.</a:t>
            </a:r>
            <a:endParaRPr lang="en-US" sz="1200" b="1" dirty="0" smtClean="0"/>
          </a:p>
        </p:txBody>
      </p:sp>
      <p:sp>
        <p:nvSpPr>
          <p:cNvPr id="29" name="TextBox 28"/>
          <p:cNvSpPr txBox="1"/>
          <p:nvPr/>
        </p:nvSpPr>
        <p:spPr>
          <a:xfrm>
            <a:off x="7320921" y="4694629"/>
            <a:ext cx="1686752" cy="1338828"/>
          </a:xfrm>
          <a:prstGeom prst="rect">
            <a:avLst/>
          </a:prstGeom>
        </p:spPr>
        <p:txBody>
          <a:bodyPr wrap="square" rtlCol="0">
            <a:spAutoFit/>
          </a:bodyPr>
          <a:lstStyle/>
          <a:p>
            <a:r>
              <a:rPr lang="en-US" sz="1200" b="1" dirty="0" smtClean="0"/>
              <a:t>4. Support and continuously monitor your secure mobile applications.</a:t>
            </a:r>
            <a:r>
              <a:rPr lang="en-US" sz="1200" dirty="0" smtClean="0"/>
              <a:t> </a:t>
            </a:r>
            <a:r>
              <a:rPr lang="en-US" sz="1100" dirty="0" smtClean="0"/>
              <a:t>Look for opportunities to improve the mobile app development process.</a:t>
            </a:r>
            <a:endParaRPr lang="en-US" sz="1200" b="1" dirty="0" smtClean="0"/>
          </a:p>
        </p:txBody>
      </p:sp>
      <p:sp>
        <p:nvSpPr>
          <p:cNvPr id="30" name="Rectangle 29"/>
          <p:cNvSpPr/>
          <p:nvPr/>
        </p:nvSpPr>
        <p:spPr>
          <a:xfrm>
            <a:off x="1808458" y="1340301"/>
            <a:ext cx="5527085" cy="336177"/>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Mobile Application Security Assessment Framework</a:t>
            </a:r>
            <a:endParaRPr lang="en-US" dirty="0">
              <a:solidFill>
                <a:schemeClr val="tx1"/>
              </a:solidFill>
            </a:endParaRPr>
          </a:p>
        </p:txBody>
      </p:sp>
      <p:sp>
        <p:nvSpPr>
          <p:cNvPr id="32" name="Pentagon 31"/>
          <p:cNvSpPr/>
          <p:nvPr/>
        </p:nvSpPr>
        <p:spPr>
          <a:xfrm>
            <a:off x="137222" y="2388112"/>
            <a:ext cx="1728530" cy="375645"/>
          </a:xfrm>
          <a:prstGeom prst="homePlate">
            <a:avLst/>
          </a:prstGeom>
          <a:solidFill>
            <a:schemeClr val="accent6">
              <a:lumMod val="50000"/>
            </a:schemeClr>
          </a:solidFill>
          <a:ln>
            <a:solidFill>
              <a:schemeClr val="accent5">
                <a:lumMod val="50000"/>
              </a:schemeClr>
            </a:solidFill>
          </a:ln>
          <a:effectLst>
            <a:outerShdw blurRad="381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Plan</a:t>
            </a:r>
            <a:endParaRPr lang="en-US" sz="1400" dirty="0"/>
          </a:p>
        </p:txBody>
      </p:sp>
      <p:sp>
        <p:nvSpPr>
          <p:cNvPr id="33" name="Pentagon 32"/>
          <p:cNvSpPr/>
          <p:nvPr/>
        </p:nvSpPr>
        <p:spPr>
          <a:xfrm>
            <a:off x="1916140" y="2388112"/>
            <a:ext cx="3531016" cy="375645"/>
          </a:xfrm>
          <a:prstGeom prst="homePlate">
            <a:avLst/>
          </a:prstGeom>
          <a:solidFill>
            <a:schemeClr val="accent6">
              <a:lumMod val="50000"/>
            </a:schemeClr>
          </a:solidFill>
          <a:ln>
            <a:solidFill>
              <a:schemeClr val="accent5">
                <a:lumMod val="50000"/>
              </a:schemeClr>
            </a:solidFill>
          </a:ln>
          <a:effectLst>
            <a:outerShdw blurRad="381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Design</a:t>
            </a:r>
            <a:endParaRPr lang="en-US" sz="1400" dirty="0"/>
          </a:p>
        </p:txBody>
      </p:sp>
      <p:sp>
        <p:nvSpPr>
          <p:cNvPr id="34" name="Pentagon 33"/>
          <p:cNvSpPr/>
          <p:nvPr/>
        </p:nvSpPr>
        <p:spPr>
          <a:xfrm>
            <a:off x="5503887" y="2388112"/>
            <a:ext cx="1728530" cy="375645"/>
          </a:xfrm>
          <a:prstGeom prst="homePlate">
            <a:avLst/>
          </a:prstGeom>
          <a:solidFill>
            <a:schemeClr val="accent6">
              <a:lumMod val="50000"/>
            </a:schemeClr>
          </a:solidFill>
          <a:ln>
            <a:solidFill>
              <a:schemeClr val="accent5">
                <a:lumMod val="50000"/>
              </a:schemeClr>
            </a:solidFill>
          </a:ln>
          <a:effectLst>
            <a:outerShdw blurRad="381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Build, Test &amp; Deploy</a:t>
            </a:r>
            <a:endParaRPr lang="en-US" sz="1400" dirty="0"/>
          </a:p>
        </p:txBody>
      </p:sp>
      <p:sp>
        <p:nvSpPr>
          <p:cNvPr id="35" name="Pentagon 34"/>
          <p:cNvSpPr/>
          <p:nvPr/>
        </p:nvSpPr>
        <p:spPr>
          <a:xfrm>
            <a:off x="7300033" y="2388112"/>
            <a:ext cx="1728530" cy="375645"/>
          </a:xfrm>
          <a:prstGeom prst="homePlate">
            <a:avLst/>
          </a:prstGeom>
          <a:solidFill>
            <a:schemeClr val="accent6">
              <a:lumMod val="50000"/>
            </a:schemeClr>
          </a:solidFill>
          <a:ln>
            <a:solidFill>
              <a:schemeClr val="accent5">
                <a:lumMod val="50000"/>
              </a:schemeClr>
            </a:solidFill>
          </a:ln>
          <a:effectLst>
            <a:outerShdw blurRad="381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Maintain</a:t>
            </a:r>
            <a:endParaRPr lang="en-US" sz="1400" dirty="0"/>
          </a:p>
        </p:txBody>
      </p:sp>
      <p:sp>
        <p:nvSpPr>
          <p:cNvPr id="36" name="Title 11"/>
          <p:cNvSpPr txBox="1">
            <a:spLocks/>
          </p:cNvSpPr>
          <p:nvPr/>
        </p:nvSpPr>
        <p:spPr bwMode="auto">
          <a:xfrm>
            <a:off x="251520" y="260648"/>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Mobile security optimization requires a focused approach to pinpoint and address your security gaps</a:t>
            </a:r>
            <a:endParaRPr lang="en-US" dirty="0">
              <a:solidFill>
                <a:schemeClr val="bg1"/>
              </a:solidFill>
              <a:latin typeface="+mn-lt"/>
            </a:endParaRPr>
          </a:p>
        </p:txBody>
      </p:sp>
      <p:grpSp>
        <p:nvGrpSpPr>
          <p:cNvPr id="31" name="Group 30"/>
          <p:cNvGrpSpPr/>
          <p:nvPr/>
        </p:nvGrpSpPr>
        <p:grpSpPr>
          <a:xfrm>
            <a:off x="0" y="6422955"/>
            <a:ext cx="9144000" cy="437555"/>
            <a:chOff x="0" y="6422955"/>
            <a:chExt cx="9144000" cy="437555"/>
          </a:xfrm>
        </p:grpSpPr>
        <p:pic>
          <p:nvPicPr>
            <p:cNvPr id="37"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38" name="Picture 37"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0159204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
            <a:ext cx="9144000" cy="1160462"/>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endParaRPr lang="en-US" sz="2400" i="1" dirty="0">
              <a:solidFill>
                <a:schemeClr val="bg1"/>
              </a:solidFill>
              <a:latin typeface="+mj-lt"/>
            </a:endParaRPr>
          </a:p>
        </p:txBody>
      </p:sp>
      <p:sp>
        <p:nvSpPr>
          <p:cNvPr id="3" name="TextBox 2"/>
          <p:cNvSpPr txBox="1"/>
          <p:nvPr/>
        </p:nvSpPr>
        <p:spPr>
          <a:xfrm>
            <a:off x="274478" y="1308909"/>
            <a:ext cx="8558889" cy="307777"/>
          </a:xfrm>
          <a:prstGeom prst="rect">
            <a:avLst/>
          </a:prstGeom>
        </p:spPr>
        <p:txBody>
          <a:bodyPr wrap="square" rtlCol="0">
            <a:spAutoFit/>
          </a:bodyPr>
          <a:lstStyle/>
          <a:p>
            <a:pPr algn="ctr"/>
            <a:r>
              <a:rPr lang="en-US" sz="1400" b="1" dirty="0" smtClean="0"/>
              <a:t>Follow this blueprint to improve your secure development process. </a:t>
            </a:r>
          </a:p>
        </p:txBody>
      </p:sp>
      <p:cxnSp>
        <p:nvCxnSpPr>
          <p:cNvPr id="5" name="Straight Connector 4"/>
          <p:cNvCxnSpPr>
            <a:stCxn id="50" idx="3"/>
            <a:endCxn id="51" idx="1"/>
          </p:cNvCxnSpPr>
          <p:nvPr/>
        </p:nvCxnSpPr>
        <p:spPr>
          <a:xfrm>
            <a:off x="2491008" y="2127094"/>
            <a:ext cx="4068682" cy="5989"/>
          </a:xfrm>
          <a:prstGeom prst="line">
            <a:avLst/>
          </a:prstGeom>
          <a:solidFill>
            <a:schemeClr val="accent1"/>
          </a:solidFill>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9" name="Rounded Rectangle 48"/>
          <p:cNvSpPr/>
          <p:nvPr/>
        </p:nvSpPr>
        <p:spPr>
          <a:xfrm>
            <a:off x="3422455" y="1946429"/>
            <a:ext cx="2194560" cy="36133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i="1" dirty="0" smtClean="0">
                <a:solidFill>
                  <a:schemeClr val="bg1"/>
                </a:solidFill>
              </a:rPr>
              <a:t>Select and Test Secure Mobile Development Techniques</a:t>
            </a:r>
            <a:endParaRPr lang="en-US" sz="1000" b="1" i="1" dirty="0">
              <a:solidFill>
                <a:schemeClr val="bg1"/>
              </a:solidFill>
            </a:endParaRPr>
          </a:p>
        </p:txBody>
      </p:sp>
      <p:sp>
        <p:nvSpPr>
          <p:cNvPr id="50" name="Rounded Rectangle 49"/>
          <p:cNvSpPr/>
          <p:nvPr/>
        </p:nvSpPr>
        <p:spPr>
          <a:xfrm>
            <a:off x="296448" y="1946429"/>
            <a:ext cx="2194560" cy="36133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i="1" dirty="0" smtClean="0">
                <a:solidFill>
                  <a:schemeClr val="bg1"/>
                </a:solidFill>
              </a:rPr>
              <a:t>Assess The Security of Mobile Apps</a:t>
            </a:r>
            <a:endParaRPr lang="en-US" sz="1000" b="1" i="1" dirty="0">
              <a:solidFill>
                <a:schemeClr val="bg1"/>
              </a:solidFill>
            </a:endParaRPr>
          </a:p>
        </p:txBody>
      </p:sp>
      <p:sp>
        <p:nvSpPr>
          <p:cNvPr id="51" name="Rounded Rectangle 50"/>
          <p:cNvSpPr/>
          <p:nvPr/>
        </p:nvSpPr>
        <p:spPr>
          <a:xfrm>
            <a:off x="6559690" y="1952418"/>
            <a:ext cx="2194560" cy="36133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i="1" dirty="0" smtClean="0"/>
              <a:t>Monitor and Support Secure Mobile Applications</a:t>
            </a:r>
            <a:endParaRPr lang="en-US" sz="1000" b="1" i="1" dirty="0"/>
          </a:p>
        </p:txBody>
      </p:sp>
      <p:cxnSp>
        <p:nvCxnSpPr>
          <p:cNvPr id="8" name="Straight Arrow Connector 7"/>
          <p:cNvCxnSpPr>
            <a:stCxn id="77" idx="2"/>
            <a:endCxn id="68" idx="0"/>
          </p:cNvCxnSpPr>
          <p:nvPr/>
        </p:nvCxnSpPr>
        <p:spPr>
          <a:xfrm>
            <a:off x="1393728" y="3577925"/>
            <a:ext cx="0" cy="328334"/>
          </a:xfrm>
          <a:prstGeom prst="straightConnector1">
            <a:avLst/>
          </a:prstGeom>
          <a:solidFill>
            <a:schemeClr val="accent1"/>
          </a:solid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88" idx="2"/>
            <a:endCxn id="92" idx="0"/>
          </p:cNvCxnSpPr>
          <p:nvPr/>
        </p:nvCxnSpPr>
        <p:spPr>
          <a:xfrm>
            <a:off x="4519735" y="3575823"/>
            <a:ext cx="0" cy="328374"/>
          </a:xfrm>
          <a:prstGeom prst="straightConnector1">
            <a:avLst/>
          </a:prstGeom>
          <a:solidFill>
            <a:schemeClr val="accent1"/>
          </a:solid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63" name="Group 62"/>
          <p:cNvGrpSpPr/>
          <p:nvPr/>
        </p:nvGrpSpPr>
        <p:grpSpPr>
          <a:xfrm>
            <a:off x="296448" y="5172302"/>
            <a:ext cx="2194560" cy="937709"/>
            <a:chOff x="2396204" y="2823137"/>
            <a:chExt cx="2176517" cy="921143"/>
          </a:xfrm>
          <a:solidFill>
            <a:srgbClr val="3F6C91"/>
          </a:solidFill>
        </p:grpSpPr>
        <p:sp>
          <p:nvSpPr>
            <p:cNvPr id="64" name="Rectangle 63"/>
            <p:cNvSpPr/>
            <p:nvPr/>
          </p:nvSpPr>
          <p:spPr>
            <a:xfrm>
              <a:off x="2396204" y="2823137"/>
              <a:ext cx="2176517" cy="921143"/>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CA" sz="900" b="1" kern="0" dirty="0" smtClean="0">
                  <a:solidFill>
                    <a:srgbClr val="FFFFFF"/>
                  </a:solidFill>
                  <a:latin typeface="Arial"/>
                </a:rPr>
                <a:t>Assess Your Mobile Development Process</a:t>
              </a:r>
            </a:p>
            <a:p>
              <a:pPr marL="0" marR="0" lvl="0" indent="0" defTabSz="914400" eaLnBrk="1" fontAlgn="auto" latinLnBrk="0" hangingPunct="1">
                <a:lnSpc>
                  <a:spcPct val="100000"/>
                </a:lnSpc>
                <a:spcBef>
                  <a:spcPts val="500"/>
                </a:spcBef>
                <a:buClrTx/>
                <a:buSzTx/>
                <a:buFontTx/>
                <a:buNone/>
                <a:tabLst/>
                <a:defRPr/>
              </a:pPr>
              <a:r>
                <a:rPr lang="en-CA" sz="900" b="1" i="1" dirty="0" smtClean="0">
                  <a:solidFill>
                    <a:schemeClr val="bg1"/>
                  </a:solidFill>
                </a:rPr>
                <a:t>Outputs </a:t>
              </a:r>
              <a:endParaRPr lang="en-CA" sz="900" kern="0" dirty="0" smtClean="0">
                <a:solidFill>
                  <a:srgbClr val="FFFFFF"/>
                </a:solidFill>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CA" sz="900" kern="0" dirty="0">
                <a:solidFill>
                  <a:srgbClr val="FFFFFF"/>
                </a:solidFill>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CA" sz="900" kern="0" dirty="0" smtClean="0">
                  <a:solidFill>
                    <a:srgbClr val="FFFFFF"/>
                  </a:solidFill>
                  <a:latin typeface="Arial"/>
                </a:rPr>
                <a:t> </a:t>
              </a:r>
              <a:endParaRPr kumimoji="0" lang="en-CA" sz="900" b="0" i="0" u="none" strike="noStrike" kern="0" cap="none" spc="0" normalizeH="0" baseline="0" noProof="0" dirty="0" smtClean="0">
                <a:ln>
                  <a:noFill/>
                </a:ln>
                <a:solidFill>
                  <a:srgbClr val="FFFFFF"/>
                </a:solidFill>
                <a:effectLst/>
                <a:uLnTx/>
                <a:uFillTx/>
                <a:latin typeface="Arial"/>
              </a:endParaRPr>
            </a:p>
          </p:txBody>
        </p:sp>
        <p:sp>
          <p:nvSpPr>
            <p:cNvPr id="65" name="TextBox 64"/>
            <p:cNvSpPr txBox="1"/>
            <p:nvPr/>
          </p:nvSpPr>
          <p:spPr>
            <a:xfrm>
              <a:off x="2750015" y="3360940"/>
              <a:ext cx="1666364" cy="362807"/>
            </a:xfrm>
            <a:prstGeom prst="rect">
              <a:avLst/>
            </a:prstGeom>
            <a:grpFill/>
          </p:spPr>
          <p:txBody>
            <a:bodyPr wrap="square" rtlCol="0">
              <a:spAutoFit/>
            </a:bodyPr>
            <a:lstStyle/>
            <a:p>
              <a:r>
                <a:rPr lang="en-CA" sz="900" i="1" dirty="0" smtClean="0">
                  <a:solidFill>
                    <a:schemeClr val="bg1"/>
                  </a:solidFill>
                </a:rPr>
                <a:t>Secure Mobile Development Gap Assessment</a:t>
              </a:r>
            </a:p>
          </p:txBody>
        </p:sp>
        <p:pic>
          <p:nvPicPr>
            <p:cNvPr id="66" name="Picture 6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2191" y="3402590"/>
              <a:ext cx="254903" cy="271897"/>
            </a:xfrm>
            <a:prstGeom prst="rect">
              <a:avLst/>
            </a:prstGeom>
            <a:grpFill/>
          </p:spPr>
        </p:pic>
      </p:grpSp>
      <p:grpSp>
        <p:nvGrpSpPr>
          <p:cNvPr id="67" name="Group 66"/>
          <p:cNvGrpSpPr/>
          <p:nvPr/>
        </p:nvGrpSpPr>
        <p:grpSpPr>
          <a:xfrm>
            <a:off x="296448" y="3906259"/>
            <a:ext cx="2194560" cy="937709"/>
            <a:chOff x="2396204" y="2823137"/>
            <a:chExt cx="2176517" cy="921143"/>
          </a:xfrm>
          <a:solidFill>
            <a:srgbClr val="3F6C91"/>
          </a:solidFill>
        </p:grpSpPr>
        <p:sp>
          <p:nvSpPr>
            <p:cNvPr id="68" name="Rectangle 67"/>
            <p:cNvSpPr/>
            <p:nvPr/>
          </p:nvSpPr>
          <p:spPr>
            <a:xfrm>
              <a:off x="2396204" y="2823137"/>
              <a:ext cx="2176517" cy="921143"/>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CA" sz="900" b="1" kern="0" dirty="0" smtClean="0">
                  <a:solidFill>
                    <a:srgbClr val="FFFFFF"/>
                  </a:solidFill>
                  <a:latin typeface="Arial"/>
                </a:rPr>
                <a:t>Assess Your Mobile Applications</a:t>
              </a:r>
            </a:p>
            <a:p>
              <a:pPr marL="0" marR="0" lvl="0" indent="0" defTabSz="914400" eaLnBrk="1" fontAlgn="auto" latinLnBrk="0" hangingPunct="1">
                <a:lnSpc>
                  <a:spcPct val="100000"/>
                </a:lnSpc>
                <a:spcBef>
                  <a:spcPts val="500"/>
                </a:spcBef>
                <a:buClrTx/>
                <a:buSzTx/>
                <a:buFontTx/>
                <a:buNone/>
                <a:tabLst/>
                <a:defRPr/>
              </a:pPr>
              <a:r>
                <a:rPr lang="en-CA" sz="900" b="1" i="1" dirty="0" smtClean="0">
                  <a:solidFill>
                    <a:schemeClr val="bg1"/>
                  </a:solidFill>
                </a:rPr>
                <a:t>Outputs </a:t>
              </a:r>
              <a:endParaRPr lang="en-CA" sz="900" kern="0" dirty="0" smtClean="0">
                <a:solidFill>
                  <a:srgbClr val="FFFFFF"/>
                </a:solidFill>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CA" sz="900" kern="0" dirty="0">
                <a:solidFill>
                  <a:srgbClr val="FFFFFF"/>
                </a:solidFill>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CA" sz="900" kern="0" dirty="0" smtClean="0">
                  <a:solidFill>
                    <a:srgbClr val="FFFFFF"/>
                  </a:solidFill>
                  <a:latin typeface="Arial"/>
                </a:rPr>
                <a:t> </a:t>
              </a:r>
              <a:endParaRPr kumimoji="0" lang="en-CA" sz="900" b="0" i="0" u="none" strike="noStrike" kern="0" cap="none" spc="0" normalizeH="0" baseline="0" noProof="0" dirty="0" smtClean="0">
                <a:ln>
                  <a:noFill/>
                </a:ln>
                <a:solidFill>
                  <a:srgbClr val="FFFFFF"/>
                </a:solidFill>
                <a:effectLst/>
                <a:uLnTx/>
                <a:uFillTx/>
                <a:latin typeface="Arial"/>
              </a:endParaRPr>
            </a:p>
          </p:txBody>
        </p:sp>
        <p:sp>
          <p:nvSpPr>
            <p:cNvPr id="69" name="TextBox 68"/>
            <p:cNvSpPr txBox="1"/>
            <p:nvPr/>
          </p:nvSpPr>
          <p:spPr>
            <a:xfrm>
              <a:off x="2750015" y="3360940"/>
              <a:ext cx="1303727" cy="362807"/>
            </a:xfrm>
            <a:prstGeom prst="rect">
              <a:avLst/>
            </a:prstGeom>
            <a:grpFill/>
          </p:spPr>
          <p:txBody>
            <a:bodyPr wrap="square" rtlCol="0">
              <a:spAutoFit/>
            </a:bodyPr>
            <a:lstStyle/>
            <a:p>
              <a:r>
                <a:rPr lang="en-CA" sz="900" i="1" dirty="0" smtClean="0">
                  <a:solidFill>
                    <a:schemeClr val="bg1"/>
                  </a:solidFill>
                </a:rPr>
                <a:t>Mobile App Security Gap Assessment</a:t>
              </a:r>
            </a:p>
          </p:txBody>
        </p:sp>
        <p:pic>
          <p:nvPicPr>
            <p:cNvPr id="70" name="Picture 6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2191" y="3402590"/>
              <a:ext cx="254903" cy="271897"/>
            </a:xfrm>
            <a:prstGeom prst="rect">
              <a:avLst/>
            </a:prstGeom>
            <a:grpFill/>
          </p:spPr>
        </p:pic>
      </p:grpSp>
      <p:grpSp>
        <p:nvGrpSpPr>
          <p:cNvPr id="76" name="Group 75"/>
          <p:cNvGrpSpPr/>
          <p:nvPr/>
        </p:nvGrpSpPr>
        <p:grpSpPr>
          <a:xfrm>
            <a:off x="296448" y="2636093"/>
            <a:ext cx="2194560" cy="941832"/>
            <a:chOff x="524010" y="3413621"/>
            <a:chExt cx="2176517" cy="925193"/>
          </a:xfrm>
          <a:solidFill>
            <a:srgbClr val="3F6C91"/>
          </a:solidFill>
        </p:grpSpPr>
        <p:sp>
          <p:nvSpPr>
            <p:cNvPr id="77" name="Rectangle 76"/>
            <p:cNvSpPr/>
            <p:nvPr/>
          </p:nvSpPr>
          <p:spPr>
            <a:xfrm>
              <a:off x="524010" y="3413621"/>
              <a:ext cx="2176517" cy="925193"/>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ctr"/>
            <a:lstStyle/>
            <a:p>
              <a:endParaRPr lang="en-CA" sz="900" b="1" dirty="0" smtClean="0">
                <a:solidFill>
                  <a:schemeClr val="bg1"/>
                </a:solidFill>
              </a:endParaRPr>
            </a:p>
            <a:p>
              <a:r>
                <a:rPr lang="en-CA" sz="900" b="1" dirty="0" smtClean="0">
                  <a:solidFill>
                    <a:schemeClr val="bg1"/>
                  </a:solidFill>
                </a:rPr>
                <a:t>Identify the Security Requirements</a:t>
              </a:r>
            </a:p>
            <a:p>
              <a:pPr>
                <a:spcBef>
                  <a:spcPts val="500"/>
                </a:spcBef>
              </a:pPr>
              <a:r>
                <a:rPr lang="en-CA" sz="900" b="1" i="1" dirty="0" smtClean="0">
                  <a:solidFill>
                    <a:schemeClr val="bg1"/>
                  </a:solidFill>
                </a:rPr>
                <a:t>Outputs</a:t>
              </a:r>
            </a:p>
            <a:p>
              <a:pPr>
                <a:spcBef>
                  <a:spcPts val="500"/>
                </a:spcBef>
              </a:pPr>
              <a:endParaRPr lang="en-CA" sz="900" b="1" i="1" dirty="0" smtClean="0">
                <a:solidFill>
                  <a:schemeClr val="bg1"/>
                </a:solidFill>
              </a:endParaRPr>
            </a:p>
            <a:p>
              <a:pPr>
                <a:spcBef>
                  <a:spcPts val="1000"/>
                </a:spcBef>
              </a:pPr>
              <a:endParaRPr lang="en-CA" sz="900" b="1" i="1" dirty="0">
                <a:solidFill>
                  <a:schemeClr val="bg1"/>
                </a:solidFill>
              </a:endParaRPr>
            </a:p>
          </p:txBody>
        </p:sp>
        <p:sp>
          <p:nvSpPr>
            <p:cNvPr id="78" name="TextBox 77"/>
            <p:cNvSpPr txBox="1"/>
            <p:nvPr/>
          </p:nvSpPr>
          <p:spPr>
            <a:xfrm>
              <a:off x="882110" y="3960937"/>
              <a:ext cx="894990" cy="369332"/>
            </a:xfrm>
            <a:prstGeom prst="rect">
              <a:avLst/>
            </a:prstGeom>
            <a:grpFill/>
            <a:ln>
              <a:noFill/>
            </a:ln>
          </p:spPr>
          <p:txBody>
            <a:bodyPr wrap="square" rtlCol="0">
              <a:spAutoFit/>
            </a:bodyPr>
            <a:lstStyle/>
            <a:p>
              <a:r>
                <a:rPr lang="en-CA" sz="900" i="1" dirty="0" smtClean="0">
                  <a:solidFill>
                    <a:schemeClr val="bg1"/>
                  </a:solidFill>
                </a:rPr>
                <a:t>Security Requirements</a:t>
              </a:r>
            </a:p>
          </p:txBody>
        </p:sp>
        <p:pic>
          <p:nvPicPr>
            <p:cNvPr id="79" name="Picture 7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216" y="3992087"/>
              <a:ext cx="254903" cy="271897"/>
            </a:xfrm>
            <a:prstGeom prst="rect">
              <a:avLst/>
            </a:prstGeom>
            <a:grpFill/>
          </p:spPr>
        </p:pic>
      </p:grpSp>
      <p:cxnSp>
        <p:nvCxnSpPr>
          <p:cNvPr id="84" name="Straight Arrow Connector 83"/>
          <p:cNvCxnSpPr>
            <a:stCxn id="68" idx="2"/>
            <a:endCxn id="64" idx="0"/>
          </p:cNvCxnSpPr>
          <p:nvPr/>
        </p:nvCxnSpPr>
        <p:spPr>
          <a:xfrm>
            <a:off x="1393728" y="4843968"/>
            <a:ext cx="0" cy="328334"/>
          </a:xfrm>
          <a:prstGeom prst="straightConnector1">
            <a:avLst/>
          </a:prstGeom>
          <a:solidFill>
            <a:schemeClr val="accent1"/>
          </a:solid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87" name="Group 86"/>
          <p:cNvGrpSpPr/>
          <p:nvPr/>
        </p:nvGrpSpPr>
        <p:grpSpPr>
          <a:xfrm>
            <a:off x="3422455" y="2633991"/>
            <a:ext cx="2194560" cy="941832"/>
            <a:chOff x="524010" y="3413621"/>
            <a:chExt cx="2176517" cy="925193"/>
          </a:xfrm>
          <a:solidFill>
            <a:srgbClr val="3F6C91"/>
          </a:solidFill>
        </p:grpSpPr>
        <p:sp>
          <p:nvSpPr>
            <p:cNvPr id="88" name="Rectangle 87"/>
            <p:cNvSpPr/>
            <p:nvPr/>
          </p:nvSpPr>
          <p:spPr>
            <a:xfrm>
              <a:off x="524010" y="3413621"/>
              <a:ext cx="2176517" cy="925193"/>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ctr"/>
            <a:lstStyle/>
            <a:p>
              <a:endParaRPr lang="en-CA" sz="900" b="1" dirty="0" smtClean="0">
                <a:solidFill>
                  <a:schemeClr val="bg1"/>
                </a:solidFill>
              </a:endParaRPr>
            </a:p>
            <a:p>
              <a:r>
                <a:rPr lang="en-CA" sz="900" b="1" dirty="0" smtClean="0">
                  <a:solidFill>
                    <a:schemeClr val="bg1"/>
                  </a:solidFill>
                </a:rPr>
                <a:t>Implement Mobile Development Security Techniques</a:t>
              </a:r>
            </a:p>
            <a:p>
              <a:pPr>
                <a:spcBef>
                  <a:spcPts val="500"/>
                </a:spcBef>
              </a:pPr>
              <a:r>
                <a:rPr lang="en-CA" sz="900" b="1" i="1" dirty="0" smtClean="0">
                  <a:solidFill>
                    <a:schemeClr val="bg1"/>
                  </a:solidFill>
                </a:rPr>
                <a:t>Outputs</a:t>
              </a:r>
            </a:p>
            <a:p>
              <a:pPr>
                <a:spcBef>
                  <a:spcPts val="500"/>
                </a:spcBef>
              </a:pPr>
              <a:endParaRPr lang="en-CA" sz="900" b="1" i="1" dirty="0" smtClean="0">
                <a:solidFill>
                  <a:schemeClr val="bg1"/>
                </a:solidFill>
              </a:endParaRPr>
            </a:p>
            <a:p>
              <a:pPr>
                <a:spcBef>
                  <a:spcPts val="1000"/>
                </a:spcBef>
              </a:pPr>
              <a:endParaRPr lang="en-CA" sz="900" b="1" i="1" dirty="0">
                <a:solidFill>
                  <a:schemeClr val="bg1"/>
                </a:solidFill>
              </a:endParaRPr>
            </a:p>
          </p:txBody>
        </p:sp>
        <p:sp>
          <p:nvSpPr>
            <p:cNvPr id="89" name="TextBox 88"/>
            <p:cNvSpPr txBox="1"/>
            <p:nvPr/>
          </p:nvSpPr>
          <p:spPr>
            <a:xfrm>
              <a:off x="882110" y="3960937"/>
              <a:ext cx="1668264" cy="362807"/>
            </a:xfrm>
            <a:prstGeom prst="rect">
              <a:avLst/>
            </a:prstGeom>
            <a:grpFill/>
            <a:ln>
              <a:noFill/>
            </a:ln>
          </p:spPr>
          <p:txBody>
            <a:bodyPr wrap="square" rtlCol="0">
              <a:spAutoFit/>
            </a:bodyPr>
            <a:lstStyle/>
            <a:p>
              <a:r>
                <a:rPr lang="en-CA" sz="900" i="1" dirty="0" smtClean="0">
                  <a:solidFill>
                    <a:schemeClr val="bg1"/>
                  </a:solidFill>
                </a:rPr>
                <a:t>Initiatives to Alleviate Security Gaps</a:t>
              </a:r>
            </a:p>
          </p:txBody>
        </p:sp>
        <p:pic>
          <p:nvPicPr>
            <p:cNvPr id="90" name="Picture 8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216" y="3992087"/>
              <a:ext cx="254903" cy="271897"/>
            </a:xfrm>
            <a:prstGeom prst="rect">
              <a:avLst/>
            </a:prstGeom>
            <a:grpFill/>
          </p:spPr>
        </p:pic>
      </p:grpSp>
      <p:grpSp>
        <p:nvGrpSpPr>
          <p:cNvPr id="91" name="Group 90"/>
          <p:cNvGrpSpPr/>
          <p:nvPr/>
        </p:nvGrpSpPr>
        <p:grpSpPr>
          <a:xfrm>
            <a:off x="3422455" y="3904197"/>
            <a:ext cx="2194560" cy="941832"/>
            <a:chOff x="524010" y="3413621"/>
            <a:chExt cx="2176517" cy="925193"/>
          </a:xfrm>
          <a:solidFill>
            <a:srgbClr val="3F6C91"/>
          </a:solidFill>
        </p:grpSpPr>
        <p:sp>
          <p:nvSpPr>
            <p:cNvPr id="92" name="Rectangle 91"/>
            <p:cNvSpPr/>
            <p:nvPr/>
          </p:nvSpPr>
          <p:spPr>
            <a:xfrm>
              <a:off x="524010" y="3413621"/>
              <a:ext cx="2176517" cy="925193"/>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ctr"/>
            <a:lstStyle/>
            <a:p>
              <a:endParaRPr lang="en-CA" sz="900" b="1" dirty="0" smtClean="0">
                <a:solidFill>
                  <a:schemeClr val="bg1"/>
                </a:solidFill>
              </a:endParaRPr>
            </a:p>
            <a:p>
              <a:r>
                <a:rPr lang="en-CA" sz="900" b="1" dirty="0" smtClean="0">
                  <a:solidFill>
                    <a:schemeClr val="bg1"/>
                  </a:solidFill>
                </a:rPr>
                <a:t>Validate Your Security Techniques </a:t>
              </a:r>
            </a:p>
            <a:p>
              <a:pPr>
                <a:spcBef>
                  <a:spcPts val="500"/>
                </a:spcBef>
              </a:pPr>
              <a:r>
                <a:rPr lang="en-CA" sz="900" b="1" i="1" dirty="0" smtClean="0">
                  <a:solidFill>
                    <a:schemeClr val="bg1"/>
                  </a:solidFill>
                </a:rPr>
                <a:t>Outputs</a:t>
              </a:r>
            </a:p>
            <a:p>
              <a:pPr>
                <a:spcBef>
                  <a:spcPts val="500"/>
                </a:spcBef>
              </a:pPr>
              <a:endParaRPr lang="en-CA" sz="900" b="1" i="1" dirty="0" smtClean="0">
                <a:solidFill>
                  <a:schemeClr val="bg1"/>
                </a:solidFill>
              </a:endParaRPr>
            </a:p>
            <a:p>
              <a:pPr>
                <a:spcBef>
                  <a:spcPts val="1000"/>
                </a:spcBef>
              </a:pPr>
              <a:endParaRPr lang="en-CA" sz="900" b="1" i="1" dirty="0">
                <a:solidFill>
                  <a:schemeClr val="bg1"/>
                </a:solidFill>
              </a:endParaRPr>
            </a:p>
          </p:txBody>
        </p:sp>
        <p:sp>
          <p:nvSpPr>
            <p:cNvPr id="93" name="TextBox 92"/>
            <p:cNvSpPr txBox="1"/>
            <p:nvPr/>
          </p:nvSpPr>
          <p:spPr>
            <a:xfrm>
              <a:off x="882110" y="3960937"/>
              <a:ext cx="1668264" cy="362807"/>
            </a:xfrm>
            <a:prstGeom prst="rect">
              <a:avLst/>
            </a:prstGeom>
            <a:grpFill/>
            <a:ln>
              <a:noFill/>
            </a:ln>
          </p:spPr>
          <p:txBody>
            <a:bodyPr wrap="square" rtlCol="0">
              <a:spAutoFit/>
            </a:bodyPr>
            <a:lstStyle/>
            <a:p>
              <a:r>
                <a:rPr lang="en-CA" sz="900" i="1" dirty="0" smtClean="0">
                  <a:solidFill>
                    <a:schemeClr val="bg1"/>
                  </a:solidFill>
                </a:rPr>
                <a:t>Mobile Security Testing Initiatives</a:t>
              </a:r>
            </a:p>
          </p:txBody>
        </p:sp>
        <p:pic>
          <p:nvPicPr>
            <p:cNvPr id="94" name="Picture 9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216" y="3992087"/>
              <a:ext cx="254903" cy="271897"/>
            </a:xfrm>
            <a:prstGeom prst="rect">
              <a:avLst/>
            </a:prstGeom>
            <a:grpFill/>
          </p:spPr>
        </p:pic>
      </p:grpSp>
      <p:cxnSp>
        <p:nvCxnSpPr>
          <p:cNvPr id="99" name="Elbow Connector 98"/>
          <p:cNvCxnSpPr>
            <a:stCxn id="64" idx="3"/>
            <a:endCxn id="88" idx="1"/>
          </p:cNvCxnSpPr>
          <p:nvPr/>
        </p:nvCxnSpPr>
        <p:spPr>
          <a:xfrm flipV="1">
            <a:off x="2491008" y="3104907"/>
            <a:ext cx="931447" cy="2536250"/>
          </a:xfrm>
          <a:prstGeom prst="bentConnector3">
            <a:avLst/>
          </a:prstGeom>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00" name="Group 99"/>
          <p:cNvGrpSpPr/>
          <p:nvPr/>
        </p:nvGrpSpPr>
        <p:grpSpPr>
          <a:xfrm>
            <a:off x="3422455" y="5180071"/>
            <a:ext cx="2194560" cy="941832"/>
            <a:chOff x="524010" y="3413621"/>
            <a:chExt cx="2176517" cy="925193"/>
          </a:xfrm>
          <a:solidFill>
            <a:srgbClr val="3F6C91"/>
          </a:solidFill>
        </p:grpSpPr>
        <p:sp>
          <p:nvSpPr>
            <p:cNvPr id="101" name="Rectangle 100"/>
            <p:cNvSpPr/>
            <p:nvPr/>
          </p:nvSpPr>
          <p:spPr>
            <a:xfrm>
              <a:off x="524010" y="3413621"/>
              <a:ext cx="2176517" cy="925193"/>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ctr"/>
            <a:lstStyle/>
            <a:p>
              <a:endParaRPr lang="en-CA" sz="900" b="1" dirty="0" smtClean="0">
                <a:solidFill>
                  <a:schemeClr val="bg1"/>
                </a:solidFill>
              </a:endParaRPr>
            </a:p>
            <a:p>
              <a:r>
                <a:rPr lang="en-CA" sz="900" b="1" dirty="0" smtClean="0">
                  <a:solidFill>
                    <a:schemeClr val="bg1"/>
                  </a:solidFill>
                </a:rPr>
                <a:t>Optimize Your Development Process </a:t>
              </a:r>
            </a:p>
            <a:p>
              <a:pPr>
                <a:spcBef>
                  <a:spcPts val="500"/>
                </a:spcBef>
              </a:pPr>
              <a:r>
                <a:rPr lang="en-CA" sz="900" b="1" i="1" dirty="0" smtClean="0">
                  <a:solidFill>
                    <a:schemeClr val="bg1"/>
                  </a:solidFill>
                </a:rPr>
                <a:t>Outputs</a:t>
              </a:r>
            </a:p>
            <a:p>
              <a:pPr>
                <a:spcBef>
                  <a:spcPts val="500"/>
                </a:spcBef>
              </a:pPr>
              <a:endParaRPr lang="en-CA" sz="900" b="1" i="1" dirty="0" smtClean="0">
                <a:solidFill>
                  <a:schemeClr val="bg1"/>
                </a:solidFill>
              </a:endParaRPr>
            </a:p>
            <a:p>
              <a:pPr>
                <a:spcBef>
                  <a:spcPts val="1000"/>
                </a:spcBef>
              </a:pPr>
              <a:endParaRPr lang="en-CA" sz="900" b="1" i="1" dirty="0">
                <a:solidFill>
                  <a:schemeClr val="bg1"/>
                </a:solidFill>
              </a:endParaRPr>
            </a:p>
          </p:txBody>
        </p:sp>
        <p:sp>
          <p:nvSpPr>
            <p:cNvPr id="102" name="TextBox 101"/>
            <p:cNvSpPr txBox="1"/>
            <p:nvPr/>
          </p:nvSpPr>
          <p:spPr>
            <a:xfrm>
              <a:off x="882110" y="3960937"/>
              <a:ext cx="1668264" cy="362807"/>
            </a:xfrm>
            <a:prstGeom prst="rect">
              <a:avLst/>
            </a:prstGeom>
            <a:grpFill/>
            <a:ln>
              <a:noFill/>
            </a:ln>
          </p:spPr>
          <p:txBody>
            <a:bodyPr wrap="square" rtlCol="0">
              <a:spAutoFit/>
            </a:bodyPr>
            <a:lstStyle/>
            <a:p>
              <a:r>
                <a:rPr lang="en-CA" sz="900" i="1" dirty="0" smtClean="0">
                  <a:solidFill>
                    <a:schemeClr val="bg1"/>
                  </a:solidFill>
                </a:rPr>
                <a:t>Optimized Development Process</a:t>
              </a:r>
            </a:p>
          </p:txBody>
        </p:sp>
        <p:pic>
          <p:nvPicPr>
            <p:cNvPr id="103" name="Picture 10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216" y="3992087"/>
              <a:ext cx="254903" cy="271897"/>
            </a:xfrm>
            <a:prstGeom prst="rect">
              <a:avLst/>
            </a:prstGeom>
            <a:grpFill/>
          </p:spPr>
        </p:pic>
      </p:grpSp>
      <p:cxnSp>
        <p:nvCxnSpPr>
          <p:cNvPr id="104" name="Straight Arrow Connector 103"/>
          <p:cNvCxnSpPr>
            <a:stCxn id="92" idx="2"/>
            <a:endCxn id="101" idx="0"/>
          </p:cNvCxnSpPr>
          <p:nvPr/>
        </p:nvCxnSpPr>
        <p:spPr>
          <a:xfrm>
            <a:off x="4519735" y="4846029"/>
            <a:ext cx="0" cy="334042"/>
          </a:xfrm>
          <a:prstGeom prst="straightConnector1">
            <a:avLst/>
          </a:prstGeom>
          <a:solidFill>
            <a:schemeClr val="accent1"/>
          </a:solid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107" name="Group 106"/>
          <p:cNvGrpSpPr/>
          <p:nvPr/>
        </p:nvGrpSpPr>
        <p:grpSpPr>
          <a:xfrm>
            <a:off x="6559690" y="2633991"/>
            <a:ext cx="2194560" cy="941832"/>
            <a:chOff x="524010" y="3413621"/>
            <a:chExt cx="2176517" cy="925193"/>
          </a:xfrm>
          <a:solidFill>
            <a:srgbClr val="3F6C91"/>
          </a:solidFill>
        </p:grpSpPr>
        <p:sp>
          <p:nvSpPr>
            <p:cNvPr id="108" name="Rectangle 107"/>
            <p:cNvSpPr/>
            <p:nvPr/>
          </p:nvSpPr>
          <p:spPr>
            <a:xfrm>
              <a:off x="524010" y="3413621"/>
              <a:ext cx="2176517" cy="925193"/>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ctr"/>
            <a:lstStyle/>
            <a:p>
              <a:endParaRPr lang="en-CA" sz="900" b="1" dirty="0" smtClean="0">
                <a:solidFill>
                  <a:schemeClr val="bg1"/>
                </a:solidFill>
              </a:endParaRPr>
            </a:p>
            <a:p>
              <a:r>
                <a:rPr lang="en-CA" sz="900" b="1" dirty="0" smtClean="0">
                  <a:solidFill>
                    <a:schemeClr val="bg1"/>
                  </a:solidFill>
                </a:rPr>
                <a:t>Monitor the Security of Your Mobile Applications</a:t>
              </a:r>
            </a:p>
            <a:p>
              <a:pPr>
                <a:spcBef>
                  <a:spcPts val="500"/>
                </a:spcBef>
              </a:pPr>
              <a:r>
                <a:rPr lang="en-CA" sz="900" b="1" i="1" dirty="0" smtClean="0">
                  <a:solidFill>
                    <a:schemeClr val="bg1"/>
                  </a:solidFill>
                </a:rPr>
                <a:t>Outputs</a:t>
              </a:r>
            </a:p>
            <a:p>
              <a:pPr>
                <a:spcBef>
                  <a:spcPts val="500"/>
                </a:spcBef>
              </a:pPr>
              <a:endParaRPr lang="en-CA" sz="900" b="1" i="1" dirty="0" smtClean="0">
                <a:solidFill>
                  <a:schemeClr val="bg1"/>
                </a:solidFill>
              </a:endParaRPr>
            </a:p>
            <a:p>
              <a:pPr>
                <a:spcBef>
                  <a:spcPts val="1000"/>
                </a:spcBef>
              </a:pPr>
              <a:endParaRPr lang="en-CA" sz="900" b="1" i="1" dirty="0">
                <a:solidFill>
                  <a:schemeClr val="bg1"/>
                </a:solidFill>
              </a:endParaRPr>
            </a:p>
          </p:txBody>
        </p:sp>
        <p:sp>
          <p:nvSpPr>
            <p:cNvPr id="109" name="TextBox 108"/>
            <p:cNvSpPr txBox="1"/>
            <p:nvPr/>
          </p:nvSpPr>
          <p:spPr>
            <a:xfrm>
              <a:off x="882110" y="3960937"/>
              <a:ext cx="1668264" cy="362807"/>
            </a:xfrm>
            <a:prstGeom prst="rect">
              <a:avLst/>
            </a:prstGeom>
            <a:grpFill/>
            <a:ln>
              <a:noFill/>
            </a:ln>
          </p:spPr>
          <p:txBody>
            <a:bodyPr wrap="square" rtlCol="0">
              <a:spAutoFit/>
            </a:bodyPr>
            <a:lstStyle/>
            <a:p>
              <a:r>
                <a:rPr lang="en-CA" sz="900" i="1" dirty="0" smtClean="0">
                  <a:solidFill>
                    <a:schemeClr val="bg1"/>
                  </a:solidFill>
                </a:rPr>
                <a:t>Mobile Application Security Metrics</a:t>
              </a:r>
            </a:p>
          </p:txBody>
        </p:sp>
        <p:pic>
          <p:nvPicPr>
            <p:cNvPr id="110" name="Picture 10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216" y="3992087"/>
              <a:ext cx="254903" cy="271897"/>
            </a:xfrm>
            <a:prstGeom prst="rect">
              <a:avLst/>
            </a:prstGeom>
            <a:grpFill/>
          </p:spPr>
        </p:pic>
      </p:grpSp>
      <p:grpSp>
        <p:nvGrpSpPr>
          <p:cNvPr id="111" name="Group 110"/>
          <p:cNvGrpSpPr/>
          <p:nvPr/>
        </p:nvGrpSpPr>
        <p:grpSpPr>
          <a:xfrm>
            <a:off x="6559690" y="3904197"/>
            <a:ext cx="2194560" cy="941832"/>
            <a:chOff x="524010" y="3413621"/>
            <a:chExt cx="2176517" cy="925193"/>
          </a:xfrm>
          <a:solidFill>
            <a:srgbClr val="3F6C91"/>
          </a:solidFill>
        </p:grpSpPr>
        <p:sp>
          <p:nvSpPr>
            <p:cNvPr id="112" name="Rectangle 111"/>
            <p:cNvSpPr/>
            <p:nvPr/>
          </p:nvSpPr>
          <p:spPr>
            <a:xfrm>
              <a:off x="524010" y="3413621"/>
              <a:ext cx="2176517" cy="925193"/>
            </a:xfrm>
            <a:prstGeom prst="rect">
              <a:avLst/>
            </a:prstGeom>
            <a:grpFill/>
            <a:ln w="25400" cap="flat" cmpd="sng" algn="ctr">
              <a:noFill/>
              <a:prstDash val="solid"/>
            </a:ln>
            <a:effectLst>
              <a:outerShdw dist="12700" dir="2700000" algn="tl" rotWithShape="0">
                <a:prstClr val="black">
                  <a:alpha val="14000"/>
                </a:prstClr>
              </a:outerShdw>
            </a:effectLst>
          </p:spPr>
          <p:txBody>
            <a:bodyPr rtlCol="0" anchor="ctr"/>
            <a:lstStyle/>
            <a:p>
              <a:endParaRPr lang="en-CA" sz="900" b="1" dirty="0" smtClean="0">
                <a:solidFill>
                  <a:schemeClr val="bg1"/>
                </a:solidFill>
              </a:endParaRPr>
            </a:p>
            <a:p>
              <a:r>
                <a:rPr lang="en-CA" sz="900" b="1" dirty="0" smtClean="0">
                  <a:solidFill>
                    <a:schemeClr val="bg1"/>
                  </a:solidFill>
                </a:rPr>
                <a:t>Support Your Secure Mobile Application</a:t>
              </a:r>
            </a:p>
            <a:p>
              <a:pPr>
                <a:spcBef>
                  <a:spcPts val="500"/>
                </a:spcBef>
              </a:pPr>
              <a:r>
                <a:rPr lang="en-CA" sz="900" b="1" i="1" dirty="0" smtClean="0">
                  <a:solidFill>
                    <a:schemeClr val="bg1"/>
                  </a:solidFill>
                </a:rPr>
                <a:t>Outputs</a:t>
              </a:r>
            </a:p>
            <a:p>
              <a:pPr>
                <a:spcBef>
                  <a:spcPts val="500"/>
                </a:spcBef>
              </a:pPr>
              <a:endParaRPr lang="en-CA" sz="900" b="1" i="1" dirty="0" smtClean="0">
                <a:solidFill>
                  <a:schemeClr val="bg1"/>
                </a:solidFill>
              </a:endParaRPr>
            </a:p>
            <a:p>
              <a:pPr>
                <a:spcBef>
                  <a:spcPts val="1000"/>
                </a:spcBef>
              </a:pPr>
              <a:endParaRPr lang="en-CA" sz="900" b="1" i="1" dirty="0">
                <a:solidFill>
                  <a:schemeClr val="bg1"/>
                </a:solidFill>
              </a:endParaRPr>
            </a:p>
          </p:txBody>
        </p:sp>
        <p:sp>
          <p:nvSpPr>
            <p:cNvPr id="113" name="TextBox 112"/>
            <p:cNvSpPr txBox="1"/>
            <p:nvPr/>
          </p:nvSpPr>
          <p:spPr>
            <a:xfrm>
              <a:off x="882110" y="3960937"/>
              <a:ext cx="1668264" cy="362807"/>
            </a:xfrm>
            <a:prstGeom prst="rect">
              <a:avLst/>
            </a:prstGeom>
            <a:grpFill/>
            <a:ln>
              <a:noFill/>
            </a:ln>
          </p:spPr>
          <p:txBody>
            <a:bodyPr wrap="square" rtlCol="0">
              <a:spAutoFit/>
            </a:bodyPr>
            <a:lstStyle/>
            <a:p>
              <a:r>
                <a:rPr lang="en-CA" sz="900" i="1" dirty="0" smtClean="0">
                  <a:solidFill>
                    <a:schemeClr val="bg1"/>
                  </a:solidFill>
                </a:rPr>
                <a:t>Optimized Support Desk Escalation Procedures</a:t>
              </a:r>
            </a:p>
          </p:txBody>
        </p:sp>
        <p:pic>
          <p:nvPicPr>
            <p:cNvPr id="114" name="Picture 1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2216" y="3992087"/>
              <a:ext cx="254903" cy="271897"/>
            </a:xfrm>
            <a:prstGeom prst="rect">
              <a:avLst/>
            </a:prstGeom>
            <a:grpFill/>
          </p:spPr>
        </p:pic>
      </p:grpSp>
      <p:cxnSp>
        <p:nvCxnSpPr>
          <p:cNvPr id="115" name="Elbow Connector 114"/>
          <p:cNvCxnSpPr>
            <a:stCxn id="101" idx="3"/>
            <a:endCxn id="108" idx="1"/>
          </p:cNvCxnSpPr>
          <p:nvPr/>
        </p:nvCxnSpPr>
        <p:spPr>
          <a:xfrm flipV="1">
            <a:off x="5617015" y="3104907"/>
            <a:ext cx="942675" cy="2546080"/>
          </a:xfrm>
          <a:prstGeom prst="bentConnector3">
            <a:avLst/>
          </a:prstGeom>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108" idx="2"/>
            <a:endCxn id="112" idx="0"/>
          </p:cNvCxnSpPr>
          <p:nvPr/>
        </p:nvCxnSpPr>
        <p:spPr>
          <a:xfrm>
            <a:off x="7656970" y="3575823"/>
            <a:ext cx="0" cy="328374"/>
          </a:xfrm>
          <a:prstGeom prst="straightConnector1">
            <a:avLst/>
          </a:prstGeom>
          <a:solidFill>
            <a:schemeClr val="accent1"/>
          </a:solidFill>
          <a:ln w="19050">
            <a:solidFill>
              <a:schemeClr val="bg1">
                <a:lumMod val="8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2" name="Title 11"/>
          <p:cNvSpPr txBox="1">
            <a:spLocks/>
          </p:cNvSpPr>
          <p:nvPr/>
        </p:nvSpPr>
        <p:spPr bwMode="auto">
          <a:xfrm>
            <a:off x="251520" y="260648"/>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Strengthen the SSDLC for Enterprise Mobile Applications Blueprint Walkthrough</a:t>
            </a:r>
            <a:endParaRPr lang="en-US" dirty="0">
              <a:solidFill>
                <a:schemeClr val="bg1"/>
              </a:solidFill>
              <a:latin typeface="+mn-lt"/>
            </a:endParaRPr>
          </a:p>
        </p:txBody>
      </p:sp>
      <p:grpSp>
        <p:nvGrpSpPr>
          <p:cNvPr id="48" name="Group 47"/>
          <p:cNvGrpSpPr/>
          <p:nvPr/>
        </p:nvGrpSpPr>
        <p:grpSpPr>
          <a:xfrm>
            <a:off x="0" y="6422955"/>
            <a:ext cx="9144000" cy="437555"/>
            <a:chOff x="0" y="6422955"/>
            <a:chExt cx="9144000" cy="437555"/>
          </a:xfrm>
        </p:grpSpPr>
        <p:pic>
          <p:nvPicPr>
            <p:cNvPr id="53"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54" name="Picture 53"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617314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3"/>
          <p:cNvSpPr/>
          <p:nvPr/>
        </p:nvSpPr>
        <p:spPr>
          <a:xfrm>
            <a:off x="0" y="2"/>
            <a:ext cx="9144000" cy="1160462"/>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r>
              <a:rPr lang="en-US" sz="2400" dirty="0" smtClean="0">
                <a:latin typeface="+mj-lt"/>
              </a:rPr>
              <a:t> </a:t>
            </a:r>
            <a:endParaRPr lang="en-US" sz="1600" dirty="0">
              <a:latin typeface="+mj-lt"/>
            </a:endParaRPr>
          </a:p>
        </p:txBody>
      </p:sp>
      <p:sp>
        <p:nvSpPr>
          <p:cNvPr id="22" name="Rectangle 21"/>
          <p:cNvSpPr/>
          <p:nvPr/>
        </p:nvSpPr>
        <p:spPr>
          <a:xfrm>
            <a:off x="457899" y="3327778"/>
            <a:ext cx="4026206" cy="562547"/>
          </a:xfrm>
          <a:prstGeom prst="rect">
            <a:avLst/>
          </a:prstGeom>
          <a:solidFill>
            <a:schemeClr val="tx1">
              <a:lumMod val="60000"/>
              <a:lumOff val="40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92175"/>
            <a:r>
              <a:rPr lang="en-US" sz="1400" b="1" i="1" dirty="0" smtClean="0"/>
              <a:t>Estimated Time for this Project </a:t>
            </a:r>
            <a:endParaRPr lang="en-US" sz="1400" b="1" i="1" dirty="0"/>
          </a:p>
        </p:txBody>
      </p:sp>
      <p:pic>
        <p:nvPicPr>
          <p:cNvPr id="25" name="Picture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278" y="3441840"/>
            <a:ext cx="395420" cy="372209"/>
          </a:xfrm>
          <a:prstGeom prst="rect">
            <a:avLst/>
          </a:prstGeom>
        </p:spPr>
      </p:pic>
      <p:sp>
        <p:nvSpPr>
          <p:cNvPr id="28" name="Rectangle 27"/>
          <p:cNvSpPr/>
          <p:nvPr/>
        </p:nvSpPr>
        <p:spPr>
          <a:xfrm>
            <a:off x="4691286" y="1421951"/>
            <a:ext cx="4026206" cy="558088"/>
          </a:xfrm>
          <a:prstGeom prst="rect">
            <a:avLst/>
          </a:prstGeom>
          <a:solidFill>
            <a:schemeClr val="tx1">
              <a:lumMod val="60000"/>
              <a:lumOff val="40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92175"/>
            <a:r>
              <a:rPr lang="en-US" sz="1400" b="1" i="1" dirty="0" smtClean="0"/>
              <a:t>Recommended Oversight </a:t>
            </a:r>
            <a:endParaRPr lang="en-US" sz="1400" b="1" i="1" dirty="0"/>
          </a:p>
        </p:txBody>
      </p:sp>
      <p:pic>
        <p:nvPicPr>
          <p:cNvPr id="29" name="Picture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97665" y="1516401"/>
            <a:ext cx="512163" cy="473917"/>
          </a:xfrm>
          <a:prstGeom prst="rect">
            <a:avLst/>
          </a:prstGeom>
        </p:spPr>
      </p:pic>
      <p:sp>
        <p:nvSpPr>
          <p:cNvPr id="32" name="Rectangle 31"/>
          <p:cNvSpPr/>
          <p:nvPr/>
        </p:nvSpPr>
        <p:spPr>
          <a:xfrm>
            <a:off x="4690484" y="3327778"/>
            <a:ext cx="4027008" cy="558088"/>
          </a:xfrm>
          <a:prstGeom prst="rect">
            <a:avLst/>
          </a:prstGeom>
          <a:solidFill>
            <a:schemeClr val="tx1">
              <a:lumMod val="60000"/>
              <a:lumOff val="40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92175"/>
            <a:r>
              <a:rPr lang="en-US" sz="1400" b="1" i="1" dirty="0" smtClean="0"/>
              <a:t>Project Scope </a:t>
            </a:r>
            <a:endParaRPr lang="en-US" sz="1400" b="1" i="1" dirty="0"/>
          </a:p>
        </p:txBody>
      </p:sp>
      <p:sp>
        <p:nvSpPr>
          <p:cNvPr id="34" name="TextBox 33"/>
          <p:cNvSpPr txBox="1"/>
          <p:nvPr/>
        </p:nvSpPr>
        <p:spPr>
          <a:xfrm>
            <a:off x="457899" y="2032986"/>
            <a:ext cx="4026206" cy="1238801"/>
          </a:xfrm>
          <a:prstGeom prst="rect">
            <a:avLst/>
          </a:prstGeom>
        </p:spPr>
        <p:txBody>
          <a:bodyPr wrap="square" rtlCol="0">
            <a:spAutoFit/>
          </a:bodyPr>
          <a:lstStyle/>
          <a:p>
            <a:pPr marL="171450" indent="-171450">
              <a:spcAft>
                <a:spcPts val="300"/>
              </a:spcAft>
              <a:buFont typeface="Arial" panose="020B0604020202020204" pitchFamily="34" charset="0"/>
              <a:buChar char="•"/>
            </a:pPr>
            <a:r>
              <a:rPr lang="en-US" sz="1200" dirty="0" smtClean="0"/>
              <a:t>Head of the organization’s application development practice (Application Manager) </a:t>
            </a:r>
          </a:p>
          <a:p>
            <a:r>
              <a:rPr lang="en-US" sz="1200" dirty="0" smtClean="0"/>
              <a:t>*If there is no formal head of applications, we recommend you identify a senior application development professional with the skills that best align with the project’s objectives.</a:t>
            </a:r>
          </a:p>
        </p:txBody>
      </p:sp>
      <p:sp>
        <p:nvSpPr>
          <p:cNvPr id="35" name="TextBox 34"/>
          <p:cNvSpPr txBox="1"/>
          <p:nvPr/>
        </p:nvSpPr>
        <p:spPr>
          <a:xfrm>
            <a:off x="457899" y="3905399"/>
            <a:ext cx="4026206" cy="276999"/>
          </a:xfrm>
          <a:prstGeom prst="rect">
            <a:avLst/>
          </a:prstGeom>
        </p:spPr>
        <p:txBody>
          <a:bodyPr wrap="square" rtlCol="0">
            <a:spAutoFit/>
          </a:bodyPr>
          <a:lstStyle/>
          <a:p>
            <a:pPr marL="171450" indent="-171450">
              <a:spcAft>
                <a:spcPts val="300"/>
              </a:spcAft>
              <a:buFont typeface="Arial" panose="020B0604020202020204" pitchFamily="34" charset="0"/>
              <a:buChar char="•"/>
            </a:pPr>
            <a:r>
              <a:rPr lang="en-US" sz="1200" dirty="0" smtClean="0"/>
              <a:t>Six to eight weeks</a:t>
            </a:r>
          </a:p>
        </p:txBody>
      </p:sp>
      <p:sp>
        <p:nvSpPr>
          <p:cNvPr id="37" name="TextBox 36"/>
          <p:cNvSpPr txBox="1"/>
          <p:nvPr/>
        </p:nvSpPr>
        <p:spPr>
          <a:xfrm>
            <a:off x="4691286" y="2032986"/>
            <a:ext cx="4026206" cy="723275"/>
          </a:xfrm>
          <a:prstGeom prst="rect">
            <a:avLst/>
          </a:prstGeom>
        </p:spPr>
        <p:txBody>
          <a:bodyPr wrap="square" rtlCol="0">
            <a:spAutoFit/>
          </a:bodyPr>
          <a:lstStyle/>
          <a:p>
            <a:pPr marL="171450" indent="-171450">
              <a:spcAft>
                <a:spcPts val="300"/>
              </a:spcAft>
              <a:buFont typeface="Arial" panose="020B0604020202020204" pitchFamily="34" charset="0"/>
              <a:buChar char="•"/>
            </a:pPr>
            <a:r>
              <a:rPr lang="en-US" sz="1200" dirty="0" smtClean="0"/>
              <a:t>CIO</a:t>
            </a:r>
          </a:p>
          <a:p>
            <a:pPr marL="171450" indent="-171450">
              <a:spcAft>
                <a:spcPts val="300"/>
              </a:spcAft>
              <a:buFont typeface="Arial" panose="020B0604020202020204" pitchFamily="34" charset="0"/>
              <a:buChar char="•"/>
            </a:pPr>
            <a:r>
              <a:rPr lang="en-US" sz="1200" dirty="0" smtClean="0"/>
              <a:t>IT Director</a:t>
            </a:r>
          </a:p>
          <a:p>
            <a:pPr marL="171450" indent="-171450">
              <a:spcAft>
                <a:spcPts val="300"/>
              </a:spcAft>
              <a:buFont typeface="Arial" panose="020B0604020202020204" pitchFamily="34" charset="0"/>
              <a:buChar char="•"/>
            </a:pPr>
            <a:r>
              <a:rPr lang="en-US" sz="1200" dirty="0" smtClean="0"/>
              <a:t>Security Subject Matter Experts</a:t>
            </a:r>
          </a:p>
        </p:txBody>
      </p:sp>
      <p:sp>
        <p:nvSpPr>
          <p:cNvPr id="38" name="TextBox 37"/>
          <p:cNvSpPr txBox="1"/>
          <p:nvPr/>
        </p:nvSpPr>
        <p:spPr>
          <a:xfrm>
            <a:off x="4691286" y="3905361"/>
            <a:ext cx="4026206" cy="1315745"/>
          </a:xfrm>
          <a:prstGeom prst="rect">
            <a:avLst/>
          </a:prstGeom>
        </p:spPr>
        <p:txBody>
          <a:bodyPr wrap="square" rtlCol="0">
            <a:spAutoFit/>
          </a:bodyPr>
          <a:lstStyle/>
          <a:p>
            <a:pPr>
              <a:spcAft>
                <a:spcPts val="300"/>
              </a:spcAft>
            </a:pPr>
            <a:r>
              <a:rPr lang="en-US" sz="1200" dirty="0" smtClean="0"/>
              <a:t>Assessment of the following components of mobile development:</a:t>
            </a:r>
          </a:p>
          <a:p>
            <a:pPr marL="628650" lvl="1" indent="-171450">
              <a:spcAft>
                <a:spcPts val="300"/>
              </a:spcAft>
              <a:buFont typeface="Arial" panose="020B0604020202020204" pitchFamily="34" charset="0"/>
              <a:buChar char="•"/>
            </a:pPr>
            <a:r>
              <a:rPr lang="en-US" sz="1200" dirty="0" smtClean="0"/>
              <a:t>Secure Mobile Development Practices</a:t>
            </a:r>
          </a:p>
          <a:p>
            <a:pPr marL="628650" lvl="1" indent="-171450">
              <a:spcAft>
                <a:spcPts val="300"/>
              </a:spcAft>
              <a:buFont typeface="Arial" panose="020B0604020202020204" pitchFamily="34" charset="0"/>
              <a:buChar char="•"/>
            </a:pPr>
            <a:r>
              <a:rPr lang="en-US" sz="1200" dirty="0" smtClean="0"/>
              <a:t>Mobile Development Resourcing and Tooling Capabilities</a:t>
            </a:r>
          </a:p>
          <a:p>
            <a:pPr marL="628650" lvl="1" indent="-171450">
              <a:spcAft>
                <a:spcPts val="300"/>
              </a:spcAft>
              <a:buFont typeface="Arial" panose="020B0604020202020204" pitchFamily="34" charset="0"/>
              <a:buChar char="•"/>
            </a:pPr>
            <a:r>
              <a:rPr lang="en-US" sz="1200" dirty="0" smtClean="0"/>
              <a:t>Mobile Systems Architecture</a:t>
            </a:r>
          </a:p>
        </p:txBody>
      </p:sp>
      <p:pic>
        <p:nvPicPr>
          <p:cNvPr id="39" name="Picture 3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59315" y="3432494"/>
            <a:ext cx="388862" cy="388862"/>
          </a:xfrm>
          <a:prstGeom prst="rect">
            <a:avLst/>
          </a:prstGeom>
        </p:spPr>
      </p:pic>
      <p:sp>
        <p:nvSpPr>
          <p:cNvPr id="26" name="Rectangle 25"/>
          <p:cNvSpPr/>
          <p:nvPr/>
        </p:nvSpPr>
        <p:spPr>
          <a:xfrm>
            <a:off x="457899" y="1420694"/>
            <a:ext cx="4026206" cy="562547"/>
          </a:xfrm>
          <a:prstGeom prst="rect">
            <a:avLst/>
          </a:prstGeom>
          <a:solidFill>
            <a:schemeClr val="tx1">
              <a:lumMod val="60000"/>
              <a:lumOff val="40000"/>
            </a:schemeClr>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92175"/>
            <a:r>
              <a:rPr lang="en-US" sz="1400" b="1" i="1" dirty="0" smtClean="0"/>
              <a:t>Recommended Project Manager </a:t>
            </a:r>
            <a:endParaRPr lang="en-US" sz="1400" b="1" i="1" dirty="0"/>
          </a:p>
        </p:txBody>
      </p:sp>
      <p:pic>
        <p:nvPicPr>
          <p:cNvPr id="40" name="Picture 3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4278" y="1527831"/>
            <a:ext cx="512163" cy="473917"/>
          </a:xfrm>
          <a:prstGeom prst="rect">
            <a:avLst/>
          </a:prstGeom>
        </p:spPr>
      </p:pic>
      <p:sp>
        <p:nvSpPr>
          <p:cNvPr id="42" name="Rectangle 41"/>
          <p:cNvSpPr/>
          <p:nvPr/>
        </p:nvSpPr>
        <p:spPr>
          <a:xfrm>
            <a:off x="3296" y="5571233"/>
            <a:ext cx="9144000" cy="964184"/>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0" rIns="360000" rtlCol="0" anchor="ctr"/>
          <a:lstStyle/>
          <a:p>
            <a:pPr marL="361950">
              <a:spcAft>
                <a:spcPts val="300"/>
              </a:spcAft>
            </a:pPr>
            <a:r>
              <a:rPr lang="en-US" sz="1400" b="1" dirty="0" smtClean="0">
                <a:solidFill>
                  <a:schemeClr val="accent3"/>
                </a:solidFill>
              </a:rPr>
              <a:t>Blueprint Outcome </a:t>
            </a:r>
          </a:p>
          <a:p>
            <a:pPr marL="361950">
              <a:spcAft>
                <a:spcPts val="300"/>
              </a:spcAft>
            </a:pPr>
            <a:r>
              <a:rPr lang="en-US" sz="1400" dirty="0" smtClean="0"/>
              <a:t>Following this blueprint from end to end will guide your organization in developing a concrete understanding of how to apply security development techniques to your mobile application development.</a:t>
            </a:r>
            <a:endParaRPr lang="en-US" sz="1400" b="1" dirty="0"/>
          </a:p>
        </p:txBody>
      </p:sp>
      <p:pic>
        <p:nvPicPr>
          <p:cNvPr id="43" name="Picture 4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5576" y="5822184"/>
            <a:ext cx="433388" cy="462282"/>
          </a:xfrm>
          <a:prstGeom prst="rect">
            <a:avLst/>
          </a:prstGeom>
        </p:spPr>
      </p:pic>
      <p:sp>
        <p:nvSpPr>
          <p:cNvPr id="21" name="Title 11"/>
          <p:cNvSpPr txBox="1">
            <a:spLocks/>
          </p:cNvSpPr>
          <p:nvPr/>
        </p:nvSpPr>
        <p:spPr bwMode="auto">
          <a:xfrm>
            <a:off x="251520" y="260648"/>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Launch the project by engaging the necessary participants and defining project expectations</a:t>
            </a:r>
            <a:endParaRPr lang="en-US" dirty="0">
              <a:solidFill>
                <a:schemeClr val="bg1"/>
              </a:solidFill>
              <a:latin typeface="+mn-lt"/>
            </a:endParaRPr>
          </a:p>
        </p:txBody>
      </p:sp>
      <p:grpSp>
        <p:nvGrpSpPr>
          <p:cNvPr id="18" name="Group 17"/>
          <p:cNvGrpSpPr/>
          <p:nvPr/>
        </p:nvGrpSpPr>
        <p:grpSpPr>
          <a:xfrm>
            <a:off x="0" y="6422955"/>
            <a:ext cx="9144000" cy="437555"/>
            <a:chOff x="0" y="6422955"/>
            <a:chExt cx="9144000" cy="437555"/>
          </a:xfrm>
        </p:grpSpPr>
        <p:pic>
          <p:nvPicPr>
            <p:cNvPr id="19"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20" name="Picture 19"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9160283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Info-Tech offers various levels of project support to best suit your needs</a:t>
            </a:r>
            <a:endParaRPr lang="en-US" dirty="0"/>
          </a:p>
        </p:txBody>
      </p:sp>
      <p:sp>
        <p:nvSpPr>
          <p:cNvPr id="71" name="Rectangle 70"/>
          <p:cNvSpPr/>
          <p:nvPr/>
        </p:nvSpPr>
        <p:spPr>
          <a:xfrm>
            <a:off x="0" y="-13359"/>
            <a:ext cx="9144000" cy="118457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600" dirty="0">
              <a:latin typeface="+mj-lt"/>
            </a:endParaRPr>
          </a:p>
        </p:txBody>
      </p:sp>
      <p:sp>
        <p:nvSpPr>
          <p:cNvPr id="42" name="Title 1"/>
          <p:cNvSpPr txBox="1">
            <a:spLocks/>
          </p:cNvSpPr>
          <p:nvPr/>
        </p:nvSpPr>
        <p:spPr bwMode="auto">
          <a:xfrm>
            <a:off x="251520" y="256032"/>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marL="0" marR="0" lvl="0" indent="0" algn="l" defTabSz="914400" rtl="0" eaLnBrk="1" fontAlgn="base" latinLnBrk="0" hangingPunct="1">
              <a:lnSpc>
                <a:spcPts val="2600"/>
              </a:lnSpc>
              <a:spcBef>
                <a:spcPct val="0"/>
              </a:spcBef>
              <a:spcAft>
                <a:spcPct val="0"/>
              </a:spcAft>
              <a:buClrTx/>
              <a:buSzTx/>
              <a:buFontTx/>
              <a:buNone/>
              <a:tabLst/>
              <a:defRPr/>
            </a:pPr>
            <a:r>
              <a:rPr kumimoji="0" lang="en-US" sz="2400" b="0" i="0" u="none" strike="noStrike" kern="1200" cap="none" spc="0" normalizeH="0" baseline="0" noProof="0" dirty="0" smtClean="0">
                <a:ln>
                  <a:noFill/>
                </a:ln>
                <a:solidFill>
                  <a:schemeClr val="bg1"/>
                </a:solidFill>
                <a:effectLst/>
                <a:uLnTx/>
                <a:uFillTx/>
                <a:latin typeface="+mn-lt"/>
                <a:ea typeface="+mj-ea"/>
                <a:cs typeface="+mj-cs"/>
              </a:rPr>
              <a:t>Info-Tech offers various levels of support to best suit your needs</a:t>
            </a:r>
            <a:endParaRPr kumimoji="0" lang="en-US" sz="2400" b="0" i="0" u="none" strike="noStrike" kern="1200" cap="none" spc="0" normalizeH="0" baseline="0" noProof="0" dirty="0">
              <a:ln>
                <a:noFill/>
              </a:ln>
              <a:solidFill>
                <a:schemeClr val="bg1"/>
              </a:solidFill>
              <a:effectLst/>
              <a:uLnTx/>
              <a:uFillTx/>
              <a:latin typeface="+mn-lt"/>
              <a:ea typeface="+mj-ea"/>
              <a:cs typeface="+mj-cs"/>
            </a:endParaRPr>
          </a:p>
        </p:txBody>
      </p:sp>
      <p:sp>
        <p:nvSpPr>
          <p:cNvPr id="37" name="TextBox 36"/>
          <p:cNvSpPr txBox="1"/>
          <p:nvPr/>
        </p:nvSpPr>
        <p:spPr>
          <a:xfrm rot="16200000">
            <a:off x="-1573244" y="3184546"/>
            <a:ext cx="4410810"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243F54">
                    <a:lumMod val="40000"/>
                    <a:lumOff val="60000"/>
                  </a:srgbClr>
                </a:solidFill>
                <a:effectLst/>
                <a:uLnTx/>
                <a:uFillTx/>
              </a:rPr>
              <a:t>Info-Tech Involvement</a:t>
            </a:r>
          </a:p>
        </p:txBody>
      </p:sp>
      <p:sp>
        <p:nvSpPr>
          <p:cNvPr id="72" name="Rectangle 5"/>
          <p:cNvSpPr/>
          <p:nvPr/>
        </p:nvSpPr>
        <p:spPr>
          <a:xfrm>
            <a:off x="935880" y="1387999"/>
            <a:ext cx="7654087" cy="4164602"/>
          </a:xfrm>
          <a:custGeom>
            <a:avLst/>
            <a:gdLst>
              <a:gd name="connsiteX0" fmla="*/ 0 w 7653121"/>
              <a:gd name="connsiteY0" fmla="*/ 0 h 4065514"/>
              <a:gd name="connsiteX1" fmla="*/ 7653121 w 7653121"/>
              <a:gd name="connsiteY1" fmla="*/ 0 h 4065514"/>
              <a:gd name="connsiteX2" fmla="*/ 7653121 w 7653121"/>
              <a:gd name="connsiteY2" fmla="*/ 4065514 h 4065514"/>
              <a:gd name="connsiteX3" fmla="*/ 0 w 7653121"/>
              <a:gd name="connsiteY3" fmla="*/ 4065514 h 4065514"/>
              <a:gd name="connsiteX4" fmla="*/ 0 w 7653121"/>
              <a:gd name="connsiteY4" fmla="*/ 0 h 4065514"/>
              <a:gd name="connsiteX0" fmla="*/ 0 w 7653121"/>
              <a:gd name="connsiteY0" fmla="*/ 482600 h 4548114"/>
              <a:gd name="connsiteX1" fmla="*/ 7644654 w 7653121"/>
              <a:gd name="connsiteY1" fmla="*/ 0 h 4548114"/>
              <a:gd name="connsiteX2" fmla="*/ 7653121 w 7653121"/>
              <a:gd name="connsiteY2" fmla="*/ 4548114 h 4548114"/>
              <a:gd name="connsiteX3" fmla="*/ 0 w 7653121"/>
              <a:gd name="connsiteY3" fmla="*/ 4548114 h 4548114"/>
              <a:gd name="connsiteX4" fmla="*/ 0 w 7653121"/>
              <a:gd name="connsiteY4" fmla="*/ 482600 h 4548114"/>
              <a:gd name="connsiteX0" fmla="*/ 0 w 7653934"/>
              <a:gd name="connsiteY0" fmla="*/ 465667 h 4531181"/>
              <a:gd name="connsiteX1" fmla="*/ 7653120 w 7653934"/>
              <a:gd name="connsiteY1" fmla="*/ 0 h 4531181"/>
              <a:gd name="connsiteX2" fmla="*/ 7653121 w 7653934"/>
              <a:gd name="connsiteY2" fmla="*/ 4531181 h 4531181"/>
              <a:gd name="connsiteX3" fmla="*/ 0 w 7653934"/>
              <a:gd name="connsiteY3" fmla="*/ 4531181 h 4531181"/>
              <a:gd name="connsiteX4" fmla="*/ 0 w 7653934"/>
              <a:gd name="connsiteY4" fmla="*/ 465667 h 4531181"/>
              <a:gd name="connsiteX0" fmla="*/ 0 w 7653934"/>
              <a:gd name="connsiteY0" fmla="*/ 2006601 h 4531181"/>
              <a:gd name="connsiteX1" fmla="*/ 7653120 w 7653934"/>
              <a:gd name="connsiteY1" fmla="*/ 0 h 4531181"/>
              <a:gd name="connsiteX2" fmla="*/ 7653121 w 7653934"/>
              <a:gd name="connsiteY2" fmla="*/ 4531181 h 4531181"/>
              <a:gd name="connsiteX3" fmla="*/ 0 w 7653934"/>
              <a:gd name="connsiteY3" fmla="*/ 4531181 h 4531181"/>
              <a:gd name="connsiteX4" fmla="*/ 0 w 7653934"/>
              <a:gd name="connsiteY4" fmla="*/ 2006601 h 4531181"/>
              <a:gd name="connsiteX0" fmla="*/ 0 w 7653934"/>
              <a:gd name="connsiteY0" fmla="*/ 1871134 h 4395714"/>
              <a:gd name="connsiteX1" fmla="*/ 7653120 w 7653934"/>
              <a:gd name="connsiteY1" fmla="*/ 0 h 4395714"/>
              <a:gd name="connsiteX2" fmla="*/ 7653121 w 7653934"/>
              <a:gd name="connsiteY2" fmla="*/ 4395714 h 4395714"/>
              <a:gd name="connsiteX3" fmla="*/ 0 w 7653934"/>
              <a:gd name="connsiteY3" fmla="*/ 4395714 h 4395714"/>
              <a:gd name="connsiteX4" fmla="*/ 0 w 7653934"/>
              <a:gd name="connsiteY4" fmla="*/ 1871134 h 43957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53934" h="4395714">
                <a:moveTo>
                  <a:pt x="0" y="1871134"/>
                </a:moveTo>
                <a:lnTo>
                  <a:pt x="7653120" y="0"/>
                </a:lnTo>
                <a:cubicBezTo>
                  <a:pt x="7655942" y="1516038"/>
                  <a:pt x="7650299" y="2879676"/>
                  <a:pt x="7653121" y="4395714"/>
                </a:cubicBezTo>
                <a:lnTo>
                  <a:pt x="0" y="4395714"/>
                </a:lnTo>
                <a:lnTo>
                  <a:pt x="0" y="1871134"/>
                </a:lnTo>
                <a:close/>
              </a:path>
            </a:pathLst>
          </a:custGeom>
          <a:solidFill>
            <a:srgbClr val="007698">
              <a:lumMod val="20000"/>
              <a:lumOff val="80000"/>
            </a:srgbClr>
          </a:solidFill>
          <a:ln w="1587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endParaRPr>
          </a:p>
        </p:txBody>
      </p:sp>
      <p:sp>
        <p:nvSpPr>
          <p:cNvPr id="73" name="Rectangle 3"/>
          <p:cNvSpPr/>
          <p:nvPr/>
        </p:nvSpPr>
        <p:spPr>
          <a:xfrm>
            <a:off x="935729" y="2216236"/>
            <a:ext cx="7654239" cy="3342992"/>
          </a:xfrm>
          <a:custGeom>
            <a:avLst/>
            <a:gdLst>
              <a:gd name="connsiteX0" fmla="*/ 0 w 7653121"/>
              <a:gd name="connsiteY0" fmla="*/ 0 h 1372873"/>
              <a:gd name="connsiteX1" fmla="*/ 7653121 w 7653121"/>
              <a:gd name="connsiteY1" fmla="*/ 0 h 1372873"/>
              <a:gd name="connsiteX2" fmla="*/ 7653121 w 7653121"/>
              <a:gd name="connsiteY2" fmla="*/ 1372873 h 1372873"/>
              <a:gd name="connsiteX3" fmla="*/ 0 w 7653121"/>
              <a:gd name="connsiteY3" fmla="*/ 1372873 h 1372873"/>
              <a:gd name="connsiteX4" fmla="*/ 0 w 7653121"/>
              <a:gd name="connsiteY4" fmla="*/ 0 h 1372873"/>
              <a:gd name="connsiteX0" fmla="*/ 0 w 7662646"/>
              <a:gd name="connsiteY0" fmla="*/ 2162175 h 3535048"/>
              <a:gd name="connsiteX1" fmla="*/ 7662646 w 7662646"/>
              <a:gd name="connsiteY1" fmla="*/ 0 h 3535048"/>
              <a:gd name="connsiteX2" fmla="*/ 7653121 w 7662646"/>
              <a:gd name="connsiteY2" fmla="*/ 3535048 h 3535048"/>
              <a:gd name="connsiteX3" fmla="*/ 0 w 7662646"/>
              <a:gd name="connsiteY3" fmla="*/ 3535048 h 3535048"/>
              <a:gd name="connsiteX4" fmla="*/ 0 w 7662646"/>
              <a:gd name="connsiteY4" fmla="*/ 2162175 h 3535048"/>
              <a:gd name="connsiteX0" fmla="*/ 9525 w 7662646"/>
              <a:gd name="connsiteY0" fmla="*/ 1809750 h 3535048"/>
              <a:gd name="connsiteX1" fmla="*/ 7662646 w 7662646"/>
              <a:gd name="connsiteY1" fmla="*/ 0 h 3535048"/>
              <a:gd name="connsiteX2" fmla="*/ 7653121 w 7662646"/>
              <a:gd name="connsiteY2" fmla="*/ 3535048 h 3535048"/>
              <a:gd name="connsiteX3" fmla="*/ 0 w 7662646"/>
              <a:gd name="connsiteY3" fmla="*/ 3535048 h 3535048"/>
              <a:gd name="connsiteX4" fmla="*/ 9525 w 7662646"/>
              <a:gd name="connsiteY4" fmla="*/ 1809750 h 3535048"/>
              <a:gd name="connsiteX0" fmla="*/ 9525 w 7663766"/>
              <a:gd name="connsiteY0" fmla="*/ 1809750 h 3535048"/>
              <a:gd name="connsiteX1" fmla="*/ 7662646 w 7663766"/>
              <a:gd name="connsiteY1" fmla="*/ 0 h 3535048"/>
              <a:gd name="connsiteX2" fmla="*/ 7663766 w 7663766"/>
              <a:gd name="connsiteY2" fmla="*/ 3529732 h 3535048"/>
              <a:gd name="connsiteX3" fmla="*/ 0 w 7663766"/>
              <a:gd name="connsiteY3" fmla="*/ 3535048 h 3535048"/>
              <a:gd name="connsiteX4" fmla="*/ 9525 w 7663766"/>
              <a:gd name="connsiteY4" fmla="*/ 1809750 h 35350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63766" h="3535048">
                <a:moveTo>
                  <a:pt x="9525" y="1809750"/>
                </a:moveTo>
                <a:lnTo>
                  <a:pt x="7662646" y="0"/>
                </a:lnTo>
                <a:cubicBezTo>
                  <a:pt x="7663019" y="1176577"/>
                  <a:pt x="7663393" y="2353155"/>
                  <a:pt x="7663766" y="3529732"/>
                </a:cubicBezTo>
                <a:lnTo>
                  <a:pt x="0" y="3535048"/>
                </a:lnTo>
                <a:lnTo>
                  <a:pt x="9525" y="1809750"/>
                </a:lnTo>
                <a:close/>
              </a:path>
            </a:pathLst>
          </a:custGeom>
          <a:solidFill>
            <a:srgbClr val="29475F">
              <a:lumMod val="20000"/>
              <a:lumOff val="80000"/>
            </a:srgbClr>
          </a:solidFill>
          <a:ln w="1587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endParaRPr>
          </a:p>
        </p:txBody>
      </p:sp>
      <p:grpSp>
        <p:nvGrpSpPr>
          <p:cNvPr id="74" name="Group 73"/>
          <p:cNvGrpSpPr/>
          <p:nvPr/>
        </p:nvGrpSpPr>
        <p:grpSpPr>
          <a:xfrm>
            <a:off x="801439" y="1261038"/>
            <a:ext cx="8017400" cy="4472879"/>
            <a:chOff x="755678" y="1691853"/>
            <a:chExt cx="8017400" cy="4431212"/>
          </a:xfrm>
        </p:grpSpPr>
        <p:sp>
          <p:nvSpPr>
            <p:cNvPr id="75" name="Oval 74"/>
            <p:cNvSpPr/>
            <p:nvPr/>
          </p:nvSpPr>
          <p:spPr>
            <a:xfrm>
              <a:off x="755678" y="5882841"/>
              <a:ext cx="240224" cy="240224"/>
            </a:xfrm>
            <a:prstGeom prst="ellipse">
              <a:avLst/>
            </a:prstGeom>
            <a:solidFill>
              <a:srgbClr val="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sp>
          <p:nvSpPr>
            <p:cNvPr id="76" name="Rectangle 75"/>
            <p:cNvSpPr/>
            <p:nvPr/>
          </p:nvSpPr>
          <p:spPr>
            <a:xfrm>
              <a:off x="883247" y="1691853"/>
              <a:ext cx="7889831" cy="4417405"/>
            </a:xfrm>
            <a:prstGeom prst="rect">
              <a:avLst/>
            </a:prstGeom>
            <a:noFill/>
            <a:ln w="6667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grpSp>
      <p:sp>
        <p:nvSpPr>
          <p:cNvPr id="77" name="Right Triangle 76"/>
          <p:cNvSpPr/>
          <p:nvPr/>
        </p:nvSpPr>
        <p:spPr>
          <a:xfrm flipH="1">
            <a:off x="2024024" y="4116227"/>
            <a:ext cx="6620912" cy="1493803"/>
          </a:xfrm>
          <a:prstGeom prst="rtTriangle">
            <a:avLst/>
          </a:prstGeom>
          <a:solidFill>
            <a:srgbClr val="FFFFFF"/>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endParaRPr>
          </a:p>
        </p:txBody>
      </p:sp>
      <p:sp>
        <p:nvSpPr>
          <p:cNvPr id="78" name="TextBox 77"/>
          <p:cNvSpPr txBox="1"/>
          <p:nvPr/>
        </p:nvSpPr>
        <p:spPr>
          <a:xfrm>
            <a:off x="1274686" y="2929306"/>
            <a:ext cx="1620000" cy="540000"/>
          </a:xfrm>
          <a:prstGeom prst="rect">
            <a:avLst/>
          </a:prstGeom>
          <a:noFill/>
        </p:spPr>
        <p:txBody>
          <a:bodyPr wrap="square" rtlCol="0" anchor="b">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29475F"/>
                </a:solidFill>
                <a:effectLst/>
                <a:uLnTx/>
                <a:uFillTx/>
              </a:rPr>
              <a:t>DIY Toolkit</a:t>
            </a:r>
          </a:p>
        </p:txBody>
      </p:sp>
      <p:sp>
        <p:nvSpPr>
          <p:cNvPr id="79" name="TextBox 78"/>
          <p:cNvSpPr txBox="1"/>
          <p:nvPr/>
        </p:nvSpPr>
        <p:spPr>
          <a:xfrm>
            <a:off x="3062242" y="2533016"/>
            <a:ext cx="1620000" cy="540000"/>
          </a:xfrm>
          <a:prstGeom prst="rect">
            <a:avLst/>
          </a:prstGeom>
          <a:noFill/>
        </p:spPr>
        <p:txBody>
          <a:bodyPr wrap="square" rtlCol="0" anchor="b">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29475F"/>
                </a:solidFill>
                <a:effectLst/>
                <a:uLnTx/>
                <a:uFillTx/>
              </a:rPr>
              <a:t>Guided Implementation</a:t>
            </a:r>
          </a:p>
        </p:txBody>
      </p:sp>
      <p:sp>
        <p:nvSpPr>
          <p:cNvPr id="80" name="TextBox 79"/>
          <p:cNvSpPr txBox="1"/>
          <p:nvPr/>
        </p:nvSpPr>
        <p:spPr>
          <a:xfrm>
            <a:off x="4849798" y="2136727"/>
            <a:ext cx="1620000" cy="540000"/>
          </a:xfrm>
          <a:prstGeom prst="rect">
            <a:avLst/>
          </a:prstGeom>
          <a:noFill/>
        </p:spPr>
        <p:txBody>
          <a:bodyPr wrap="square" rtlCol="0" anchor="b">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29475F"/>
                </a:solidFill>
                <a:effectLst/>
                <a:uLnTx/>
                <a:uFillTx/>
              </a:rPr>
              <a:t>Onsite Workshop</a:t>
            </a:r>
          </a:p>
        </p:txBody>
      </p:sp>
      <p:sp>
        <p:nvSpPr>
          <p:cNvPr id="81" name="TextBox 80"/>
          <p:cNvSpPr txBox="1"/>
          <p:nvPr/>
        </p:nvSpPr>
        <p:spPr>
          <a:xfrm>
            <a:off x="6637354" y="1740438"/>
            <a:ext cx="1620000" cy="540000"/>
          </a:xfrm>
          <a:prstGeom prst="rect">
            <a:avLst/>
          </a:prstGeom>
          <a:noFill/>
        </p:spPr>
        <p:txBody>
          <a:bodyPr wrap="square" rtlCol="0" anchor="b">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dirty="0" smtClean="0">
                <a:ln>
                  <a:noFill/>
                </a:ln>
                <a:solidFill>
                  <a:srgbClr val="29475F"/>
                </a:solidFill>
                <a:effectLst/>
                <a:uLnTx/>
                <a:uFillTx/>
              </a:rPr>
              <a:t>Consulting</a:t>
            </a:r>
          </a:p>
        </p:txBody>
      </p:sp>
      <p:sp>
        <p:nvSpPr>
          <p:cNvPr id="82" name="TextBox 81"/>
          <p:cNvSpPr txBox="1"/>
          <p:nvPr/>
        </p:nvSpPr>
        <p:spPr>
          <a:xfrm>
            <a:off x="1274686" y="3923371"/>
            <a:ext cx="1620000" cy="1440000"/>
          </a:xfrm>
          <a:prstGeom prst="rect">
            <a:avLst/>
          </a:prstGeom>
          <a:noFill/>
        </p:spPr>
        <p:txBody>
          <a:bodyPr wrap="square" rtlCol="0">
            <a:noAutofit/>
          </a:bodyPr>
          <a:lstStyle/>
          <a:p>
            <a:pPr algn="ctr"/>
            <a:r>
              <a:rPr lang="en-US" sz="1100" dirty="0" smtClean="0">
                <a:solidFill>
                  <a:srgbClr val="43759B"/>
                </a:solidFill>
                <a:latin typeface="Georgia"/>
              </a:rPr>
              <a:t>“Our team has already made this critical project a priority, and we have the time and capability, but some guidance along the way would be helpful.”</a:t>
            </a:r>
            <a:endParaRPr lang="en-US" sz="1100" dirty="0">
              <a:solidFill>
                <a:srgbClr val="43759B"/>
              </a:solidFill>
              <a:latin typeface="Georgia"/>
            </a:endParaRPr>
          </a:p>
        </p:txBody>
      </p:sp>
      <p:sp>
        <p:nvSpPr>
          <p:cNvPr id="83" name="TextBox 82"/>
          <p:cNvSpPr txBox="1"/>
          <p:nvPr/>
        </p:nvSpPr>
        <p:spPr>
          <a:xfrm>
            <a:off x="3062242" y="3527687"/>
            <a:ext cx="1620000" cy="1440000"/>
          </a:xfrm>
          <a:prstGeom prst="rect">
            <a:avLst/>
          </a:prstGeom>
          <a:noFill/>
        </p:spPr>
        <p:txBody>
          <a:bodyPr wrap="square" rtlCol="0">
            <a:noAutofit/>
          </a:bodyPr>
          <a:lstStyle/>
          <a:p>
            <a:pPr algn="ctr"/>
            <a:r>
              <a:rPr lang="en-US" sz="1100" dirty="0" smtClean="0">
                <a:solidFill>
                  <a:srgbClr val="43759B"/>
                </a:solidFill>
                <a:latin typeface="Georgia"/>
              </a:rPr>
              <a:t>“Our team knows that we need to fix a process, but we need assistance to determine where to focus. Some check-ins along the way would help keep us on track.”</a:t>
            </a:r>
            <a:endParaRPr lang="en-US" sz="1100" dirty="0">
              <a:solidFill>
                <a:srgbClr val="43759B"/>
              </a:solidFill>
              <a:latin typeface="Georgia"/>
            </a:endParaRPr>
          </a:p>
        </p:txBody>
      </p:sp>
      <p:sp>
        <p:nvSpPr>
          <p:cNvPr id="84" name="TextBox 83"/>
          <p:cNvSpPr txBox="1"/>
          <p:nvPr/>
        </p:nvSpPr>
        <p:spPr>
          <a:xfrm>
            <a:off x="4849798" y="3132002"/>
            <a:ext cx="1620000" cy="1440000"/>
          </a:xfrm>
          <a:prstGeom prst="rect">
            <a:avLst/>
          </a:prstGeom>
          <a:noFill/>
        </p:spPr>
        <p:txBody>
          <a:bodyPr wrap="square" rtlCol="0">
            <a:noAutofit/>
          </a:bodyPr>
          <a:lstStyle/>
          <a:p>
            <a:pPr algn="ctr"/>
            <a:r>
              <a:rPr lang="en-US" sz="1100" dirty="0" smtClean="0">
                <a:solidFill>
                  <a:srgbClr val="43759B"/>
                </a:solidFill>
                <a:latin typeface="Georgia"/>
              </a:rPr>
              <a:t>“We need to hit the ground running and get this project kicked off immediately. Our team has the ability to take this over once we get a framework and strategy in place.”</a:t>
            </a:r>
            <a:endParaRPr lang="en-US" sz="1100" dirty="0">
              <a:solidFill>
                <a:srgbClr val="43759B"/>
              </a:solidFill>
              <a:latin typeface="Georgia"/>
            </a:endParaRPr>
          </a:p>
        </p:txBody>
      </p:sp>
      <p:sp>
        <p:nvSpPr>
          <p:cNvPr id="85" name="TextBox 84"/>
          <p:cNvSpPr txBox="1"/>
          <p:nvPr/>
        </p:nvSpPr>
        <p:spPr>
          <a:xfrm>
            <a:off x="6637354" y="2736317"/>
            <a:ext cx="1620000" cy="1440000"/>
          </a:xfrm>
          <a:prstGeom prst="rect">
            <a:avLst/>
          </a:prstGeom>
          <a:noFill/>
        </p:spPr>
        <p:txBody>
          <a:bodyPr wrap="square" rtlCol="0">
            <a:noAutofit/>
          </a:bodyPr>
          <a:lstStyle/>
          <a:p>
            <a:pPr algn="ctr"/>
            <a:r>
              <a:rPr lang="en-US" sz="1100" dirty="0" smtClean="0">
                <a:solidFill>
                  <a:srgbClr val="43759B"/>
                </a:solidFill>
                <a:latin typeface="Georgia"/>
              </a:rPr>
              <a:t>“Our team does not have the time or the knowledge to take this project on. We need assistance through the entirety of this project.”</a:t>
            </a:r>
            <a:endParaRPr lang="en-US" sz="1100" dirty="0">
              <a:solidFill>
                <a:srgbClr val="43759B"/>
              </a:solidFill>
              <a:latin typeface="Georgia"/>
            </a:endParaRPr>
          </a:p>
        </p:txBody>
      </p:sp>
      <p:grpSp>
        <p:nvGrpSpPr>
          <p:cNvPr id="86" name="Group 85"/>
          <p:cNvGrpSpPr/>
          <p:nvPr/>
        </p:nvGrpSpPr>
        <p:grpSpPr>
          <a:xfrm>
            <a:off x="7224770" y="2272791"/>
            <a:ext cx="438385" cy="438385"/>
            <a:chOff x="7224770" y="2436861"/>
            <a:chExt cx="438385" cy="438385"/>
          </a:xfrm>
        </p:grpSpPr>
        <p:sp>
          <p:nvSpPr>
            <p:cNvPr id="87" name="Rounded Rectangle 86"/>
            <p:cNvSpPr/>
            <p:nvPr/>
          </p:nvSpPr>
          <p:spPr>
            <a:xfrm>
              <a:off x="7224770" y="2436861"/>
              <a:ext cx="438385" cy="438385"/>
            </a:xfrm>
            <a:prstGeom prst="roundRect">
              <a:avLst>
                <a:gd name="adj" fmla="val 13322"/>
              </a:avLst>
            </a:prstGeom>
            <a:solidFill>
              <a:srgbClr val="29475F">
                <a:lumMod val="60000"/>
                <a:lumOff val="40000"/>
              </a:srgbClr>
            </a:solidFill>
            <a:ln w="1587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pic>
          <p:nvPicPr>
            <p:cNvPr id="88" name="Picture 8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5713" y="2511129"/>
              <a:ext cx="301995" cy="301995"/>
            </a:xfrm>
            <a:prstGeom prst="rect">
              <a:avLst/>
            </a:prstGeom>
          </p:spPr>
        </p:pic>
      </p:grpSp>
      <p:sp>
        <p:nvSpPr>
          <p:cNvPr id="89" name="TextBox 88"/>
          <p:cNvSpPr txBox="1"/>
          <p:nvPr/>
        </p:nvSpPr>
        <p:spPr>
          <a:xfrm>
            <a:off x="926623" y="5661755"/>
            <a:ext cx="7645469" cy="33855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1" i="0" u="none" strike="noStrike" kern="0" cap="none" spc="0" normalizeH="0" baseline="0" noProof="0" dirty="0" smtClean="0">
                <a:ln>
                  <a:noFill/>
                </a:ln>
                <a:solidFill>
                  <a:srgbClr val="243F54">
                    <a:lumMod val="40000"/>
                    <a:lumOff val="60000"/>
                  </a:srgbClr>
                </a:solidFill>
                <a:effectLst/>
                <a:uLnTx/>
                <a:uFillTx/>
              </a:rPr>
              <a:t>Degree of Customization</a:t>
            </a:r>
          </a:p>
        </p:txBody>
      </p:sp>
      <p:grpSp>
        <p:nvGrpSpPr>
          <p:cNvPr id="90" name="Group 89"/>
          <p:cNvGrpSpPr/>
          <p:nvPr/>
        </p:nvGrpSpPr>
        <p:grpSpPr>
          <a:xfrm>
            <a:off x="866464" y="1453841"/>
            <a:ext cx="7645468" cy="4256142"/>
            <a:chOff x="757287" y="1485881"/>
            <a:chExt cx="7997720" cy="4511276"/>
          </a:xfrm>
        </p:grpSpPr>
        <p:cxnSp>
          <p:nvCxnSpPr>
            <p:cNvPr id="91" name="Straight Arrow Connector 90"/>
            <p:cNvCxnSpPr/>
            <p:nvPr/>
          </p:nvCxnSpPr>
          <p:spPr>
            <a:xfrm flipV="1">
              <a:off x="763006" y="5926779"/>
              <a:ext cx="7992001" cy="0"/>
            </a:xfrm>
            <a:prstGeom prst="straightConnector1">
              <a:avLst/>
            </a:prstGeom>
            <a:noFill/>
            <a:ln w="69850" cap="flat" cmpd="sng" algn="ctr">
              <a:solidFill>
                <a:srgbClr val="29475F">
                  <a:lumMod val="60000"/>
                  <a:lumOff val="40000"/>
                </a:srgbClr>
              </a:solidFill>
              <a:prstDash val="solid"/>
              <a:headEnd type="oval"/>
              <a:tailEnd type="triangle" w="med" len="med"/>
            </a:ln>
            <a:effectLst/>
          </p:spPr>
        </p:cxnSp>
        <p:cxnSp>
          <p:nvCxnSpPr>
            <p:cNvPr id="92" name="Straight Arrow Connector 91"/>
            <p:cNvCxnSpPr/>
            <p:nvPr/>
          </p:nvCxnSpPr>
          <p:spPr>
            <a:xfrm rot="16200000" flipV="1">
              <a:off x="-1498351" y="3741519"/>
              <a:ext cx="4511276" cy="0"/>
            </a:xfrm>
            <a:prstGeom prst="straightConnector1">
              <a:avLst/>
            </a:prstGeom>
            <a:noFill/>
            <a:ln w="69850" cap="flat" cmpd="sng" algn="ctr">
              <a:solidFill>
                <a:srgbClr val="29475F">
                  <a:lumMod val="60000"/>
                  <a:lumOff val="40000"/>
                </a:srgbClr>
              </a:solidFill>
              <a:prstDash val="solid"/>
              <a:headEnd type="none"/>
              <a:tailEnd type="triangle" w="med" len="med"/>
            </a:ln>
            <a:effectLst/>
          </p:spPr>
        </p:cxnSp>
      </p:grpSp>
      <p:grpSp>
        <p:nvGrpSpPr>
          <p:cNvPr id="93" name="Group 92"/>
          <p:cNvGrpSpPr/>
          <p:nvPr/>
        </p:nvGrpSpPr>
        <p:grpSpPr>
          <a:xfrm>
            <a:off x="3645976" y="3059093"/>
            <a:ext cx="438385" cy="438385"/>
            <a:chOff x="3645976" y="3295353"/>
            <a:chExt cx="438385" cy="438385"/>
          </a:xfrm>
        </p:grpSpPr>
        <p:sp>
          <p:nvSpPr>
            <p:cNvPr id="94" name="Rounded Rectangle 93"/>
            <p:cNvSpPr/>
            <p:nvPr/>
          </p:nvSpPr>
          <p:spPr>
            <a:xfrm>
              <a:off x="3645976" y="3295353"/>
              <a:ext cx="438385" cy="438385"/>
            </a:xfrm>
            <a:prstGeom prst="roundRect">
              <a:avLst>
                <a:gd name="adj" fmla="val 13322"/>
              </a:avLst>
            </a:prstGeom>
            <a:solidFill>
              <a:srgbClr val="29475F">
                <a:lumMod val="60000"/>
                <a:lumOff val="40000"/>
              </a:srgbClr>
            </a:solidFill>
            <a:ln w="1587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pic>
          <p:nvPicPr>
            <p:cNvPr id="95" name="Picture 9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11429" y="3367258"/>
              <a:ext cx="302400" cy="302400"/>
            </a:xfrm>
            <a:prstGeom prst="rect">
              <a:avLst/>
            </a:prstGeom>
          </p:spPr>
        </p:pic>
      </p:grpSp>
      <p:grpSp>
        <p:nvGrpSpPr>
          <p:cNvPr id="96" name="Group 95"/>
          <p:cNvGrpSpPr/>
          <p:nvPr/>
        </p:nvGrpSpPr>
        <p:grpSpPr>
          <a:xfrm>
            <a:off x="1856579" y="3452243"/>
            <a:ext cx="438385" cy="438385"/>
            <a:chOff x="1856579" y="3724599"/>
            <a:chExt cx="438385" cy="438385"/>
          </a:xfrm>
        </p:grpSpPr>
        <p:sp>
          <p:nvSpPr>
            <p:cNvPr id="97" name="Rounded Rectangle 96"/>
            <p:cNvSpPr/>
            <p:nvPr/>
          </p:nvSpPr>
          <p:spPr>
            <a:xfrm>
              <a:off x="1856579" y="3724599"/>
              <a:ext cx="438385" cy="438385"/>
            </a:xfrm>
            <a:prstGeom prst="roundRect">
              <a:avLst>
                <a:gd name="adj" fmla="val 13322"/>
              </a:avLst>
            </a:prstGeom>
            <a:solidFill>
              <a:srgbClr val="29475F">
                <a:lumMod val="60000"/>
                <a:lumOff val="40000"/>
              </a:srgbClr>
            </a:solidFill>
            <a:ln w="1587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pic>
          <p:nvPicPr>
            <p:cNvPr id="98" name="Picture 9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44174" y="3791739"/>
              <a:ext cx="264600" cy="302400"/>
            </a:xfrm>
            <a:prstGeom prst="rect">
              <a:avLst/>
            </a:prstGeom>
          </p:spPr>
        </p:pic>
      </p:grpSp>
      <p:grpSp>
        <p:nvGrpSpPr>
          <p:cNvPr id="99" name="Group 98"/>
          <p:cNvGrpSpPr/>
          <p:nvPr/>
        </p:nvGrpSpPr>
        <p:grpSpPr>
          <a:xfrm>
            <a:off x="5435373" y="2665942"/>
            <a:ext cx="438385" cy="438385"/>
            <a:chOff x="5435373" y="2866107"/>
            <a:chExt cx="438385" cy="438385"/>
          </a:xfrm>
        </p:grpSpPr>
        <p:sp>
          <p:nvSpPr>
            <p:cNvPr id="100" name="Rounded Rectangle 99"/>
            <p:cNvSpPr/>
            <p:nvPr/>
          </p:nvSpPr>
          <p:spPr>
            <a:xfrm>
              <a:off x="5435373" y="2866107"/>
              <a:ext cx="438385" cy="438385"/>
            </a:xfrm>
            <a:prstGeom prst="roundRect">
              <a:avLst>
                <a:gd name="adj" fmla="val 13322"/>
              </a:avLst>
            </a:prstGeom>
            <a:solidFill>
              <a:srgbClr val="29475F">
                <a:lumMod val="60000"/>
                <a:lumOff val="40000"/>
              </a:srgbClr>
            </a:solidFill>
            <a:ln w="15875"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endParaRPr>
            </a:p>
          </p:txBody>
        </p:sp>
        <p:pic>
          <p:nvPicPr>
            <p:cNvPr id="101" name="Picture 10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94862" y="2980417"/>
              <a:ext cx="324000" cy="216000"/>
            </a:xfrm>
            <a:prstGeom prst="rect">
              <a:avLst/>
            </a:prstGeom>
          </p:spPr>
        </p:pic>
      </p:grpSp>
      <p:sp>
        <p:nvSpPr>
          <p:cNvPr id="102" name="Right Arrow 101"/>
          <p:cNvSpPr/>
          <p:nvPr/>
        </p:nvSpPr>
        <p:spPr>
          <a:xfrm>
            <a:off x="926623" y="5962256"/>
            <a:ext cx="7323600" cy="484632"/>
          </a:xfrm>
          <a:prstGeom prst="rightArrow">
            <a:avLst/>
          </a:prstGeom>
          <a:solidFill>
            <a:srgbClr val="29475F"/>
          </a:solidFill>
          <a:ln w="25400" cap="flat" cmpd="sng" algn="ctr">
            <a:solidFill>
              <a:srgbClr val="29475F">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FFFFFF"/>
                </a:solidFill>
                <a:effectLst/>
                <a:uLnTx/>
                <a:uFillTx/>
              </a:rPr>
              <a:t>Diagnostics and consistent methodologies throughout all four options</a:t>
            </a:r>
          </a:p>
        </p:txBody>
      </p:sp>
      <p:grpSp>
        <p:nvGrpSpPr>
          <p:cNvPr id="38" name="Group 37"/>
          <p:cNvGrpSpPr/>
          <p:nvPr/>
        </p:nvGrpSpPr>
        <p:grpSpPr>
          <a:xfrm>
            <a:off x="0" y="6422955"/>
            <a:ext cx="9144000" cy="437555"/>
            <a:chOff x="0" y="6422955"/>
            <a:chExt cx="9144000" cy="437555"/>
          </a:xfrm>
        </p:grpSpPr>
        <p:pic>
          <p:nvPicPr>
            <p:cNvPr id="39"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40" name="Picture 39"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6516175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69654957"/>
              </p:ext>
            </p:extLst>
          </p:nvPr>
        </p:nvGraphicFramePr>
        <p:xfrm>
          <a:off x="86984" y="1736919"/>
          <a:ext cx="8799876" cy="4578225"/>
        </p:xfrm>
        <a:graphic>
          <a:graphicData uri="http://schemas.openxmlformats.org/drawingml/2006/table">
            <a:tbl>
              <a:tblPr firstRow="1" bandRow="1">
                <a:tableStyleId>{5C22544A-7EE6-4342-B048-85BDC9FD1C3A}</a:tableStyleId>
              </a:tblPr>
              <a:tblGrid>
                <a:gridCol w="1191600"/>
                <a:gridCol w="2536092"/>
                <a:gridCol w="2536092"/>
                <a:gridCol w="2536092"/>
              </a:tblGrid>
              <a:tr h="3383234">
                <a:tc>
                  <a:txBody>
                    <a:bodyPr/>
                    <a:lstStyle/>
                    <a:p>
                      <a:pPr algn="ctr"/>
                      <a:r>
                        <a:rPr lang="en-CA" sz="1000" dirty="0" smtClean="0">
                          <a:solidFill>
                            <a:schemeClr val="bg1"/>
                          </a:solidFill>
                        </a:rPr>
                        <a:t>Best-Practice Toolkit</a:t>
                      </a:r>
                      <a:endParaRPr lang="en-CA" sz="1000"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b="0" dirty="0" smtClean="0">
                          <a:solidFill>
                            <a:schemeClr val="tx1"/>
                          </a:solidFill>
                        </a:rPr>
                        <a:t>Establish the triggers of your secure mobile development initiatives.</a:t>
                      </a:r>
                    </a:p>
                    <a:p>
                      <a:pPr>
                        <a:spcAft>
                          <a:spcPts val="600"/>
                        </a:spcAft>
                      </a:pPr>
                      <a:r>
                        <a:rPr lang="en-CA" sz="1000" b="0" dirty="0" smtClean="0">
                          <a:solidFill>
                            <a:schemeClr val="tx1"/>
                          </a:solidFill>
                        </a:rPr>
                        <a:t>Assess the security vulnerabilities in your mobile applications from an end-user perspective.</a:t>
                      </a:r>
                    </a:p>
                    <a:p>
                      <a:pPr>
                        <a:spcAft>
                          <a:spcPts val="600"/>
                        </a:spcAft>
                      </a:pPr>
                      <a:r>
                        <a:rPr lang="en-CA" sz="1000" b="0" dirty="0" smtClean="0">
                          <a:solidFill>
                            <a:schemeClr val="tx1"/>
                          </a:solidFill>
                        </a:rPr>
                        <a:t>Understand the execution of your mobile environment with a systems architecture.</a:t>
                      </a:r>
                    </a:p>
                    <a:p>
                      <a:pPr>
                        <a:spcAft>
                          <a:spcPts val="600"/>
                        </a:spcAft>
                      </a:pPr>
                      <a:r>
                        <a:rPr lang="en-CA" sz="1000" b="0" dirty="0" smtClean="0">
                          <a:solidFill>
                            <a:schemeClr val="tx1"/>
                          </a:solidFill>
                        </a:rPr>
                        <a:t>Assess the mobile threats and vulnerabilities to your systems architecture.</a:t>
                      </a:r>
                    </a:p>
                    <a:p>
                      <a:pPr>
                        <a:spcAft>
                          <a:spcPts val="600"/>
                        </a:spcAft>
                      </a:pPr>
                      <a:r>
                        <a:rPr lang="en-CA" sz="1000" b="0" dirty="0" smtClean="0">
                          <a:solidFill>
                            <a:schemeClr val="tx1"/>
                          </a:solidFill>
                        </a:rPr>
                        <a:t>Prioritize your mobile threats.</a:t>
                      </a:r>
                    </a:p>
                    <a:p>
                      <a:pPr>
                        <a:spcAft>
                          <a:spcPts val="600"/>
                        </a:spcAft>
                      </a:pPr>
                      <a:r>
                        <a:rPr lang="en-CA" sz="1000" b="0" dirty="0" smtClean="0">
                          <a:solidFill>
                            <a:schemeClr val="tx1"/>
                          </a:solidFill>
                        </a:rPr>
                        <a:t>Begin building your risk register.</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Gauge the state of your secure mobile development practices.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Identify the appropriate techniques to fill gaps.</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Develop user stories from security development gaps identified.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0" i="0" u="none" strike="noStrike" kern="1200" cap="none" spc="0" normalizeH="0" baseline="0" noProof="0" dirty="0" smtClean="0">
                          <a:ln>
                            <a:noFill/>
                          </a:ln>
                          <a:solidFill>
                            <a:srgbClr val="333333"/>
                          </a:solidFill>
                          <a:effectLst/>
                          <a:uLnTx/>
                          <a:uFillTx/>
                          <a:latin typeface="+mn-lt"/>
                        </a:rPr>
                        <a:t>Develop test cases from user story gaps identified.</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b="0" dirty="0" smtClean="0">
                          <a:solidFill>
                            <a:schemeClr val="tx1"/>
                          </a:solidFill>
                        </a:rPr>
                        <a:t>List the metrics that would be gathered to assess the success of your mobile security optimization.</a:t>
                      </a:r>
                    </a:p>
                    <a:p>
                      <a:pPr>
                        <a:spcAft>
                          <a:spcPts val="600"/>
                        </a:spcAft>
                      </a:pPr>
                      <a:r>
                        <a:rPr lang="en-CA" sz="1000" b="0" dirty="0" smtClean="0">
                          <a:solidFill>
                            <a:schemeClr val="tx1"/>
                          </a:solidFill>
                        </a:rPr>
                        <a:t>Adjust and modify your triaging process to enhance handling of security issues.</a:t>
                      </a:r>
                    </a:p>
                    <a:p>
                      <a:pPr>
                        <a:spcAft>
                          <a:spcPts val="600"/>
                        </a:spcAft>
                      </a:pPr>
                      <a:r>
                        <a:rPr lang="en-CA" sz="1000" b="0" dirty="0" smtClean="0">
                          <a:solidFill>
                            <a:schemeClr val="tx1"/>
                          </a:solidFill>
                        </a:rPr>
                        <a:t>Brainstorm secure mobile application and development process optimization initiatives.</a:t>
                      </a:r>
                    </a:p>
                    <a:p>
                      <a:pPr>
                        <a:spcAft>
                          <a:spcPts val="600"/>
                        </a:spcAft>
                      </a:pPr>
                      <a:r>
                        <a:rPr lang="en-CA" sz="1000" b="0" dirty="0" smtClean="0">
                          <a:solidFill>
                            <a:schemeClr val="tx1"/>
                          </a:solidFill>
                        </a:rPr>
                        <a:t>Identify the enablers and blockers of your mobile security optimization.</a:t>
                      </a:r>
                    </a:p>
                    <a:p>
                      <a:pPr>
                        <a:spcAft>
                          <a:spcPts val="600"/>
                        </a:spcAft>
                      </a:pPr>
                      <a:r>
                        <a:rPr lang="en-CA" sz="1000" b="0" dirty="0" smtClean="0">
                          <a:solidFill>
                            <a:schemeClr val="tx1"/>
                          </a:solidFill>
                        </a:rPr>
                        <a:t>Define your mobile security optimization roadmap.</a:t>
                      </a:r>
                    </a:p>
                    <a:p>
                      <a:endParaRPr lang="en-CA" sz="10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194991">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CA" sz="1000" b="0" dirty="0" smtClean="0"/>
                        <a:t>Assess Your Secure Mobile Development Practices </a:t>
                      </a:r>
                      <a:endParaRPr lang="en-US" sz="1000" b="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Arial Unicode MS" panose="020B0604020202020204" pitchFamily="34" charset="-128"/>
                        </a:rPr>
                        <a:t>Optimize</a:t>
                      </a:r>
                      <a:r>
                        <a:rPr lang="en-US" sz="1000" b="0" baseline="0" dirty="0" smtClean="0">
                          <a:cs typeface="Arial Unicode MS" panose="020B0604020202020204" pitchFamily="34" charset="-128"/>
                        </a:rPr>
                        <a:t> the Security of Existing Mobile Applications</a:t>
                      </a:r>
                    </a:p>
                    <a:p>
                      <a:pPr marL="228600" indent="-228600">
                        <a:spcAft>
                          <a:spcPts val="600"/>
                        </a:spcAft>
                        <a:buSzPct val="150000"/>
                        <a:buBlip>
                          <a:blip r:embed="rId3"/>
                        </a:buBlip>
                      </a:pPr>
                      <a:r>
                        <a:rPr lang="en-US" sz="1000" b="0" baseline="0" dirty="0" smtClean="0">
                          <a:cs typeface="Arial Unicode MS" panose="020B0604020202020204" pitchFamily="34" charset="-128"/>
                        </a:rPr>
                        <a:t>Test the Effectiveness of the Mobile Development Techniques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CA" sz="1000" b="0" dirty="0" smtClean="0">
                          <a:cs typeface="Arial Unicode MS" panose="020B0604020202020204" pitchFamily="34" charset="-128"/>
                        </a:rPr>
                        <a:t>Identify</a:t>
                      </a:r>
                      <a:r>
                        <a:rPr lang="en-CA" sz="1000" b="0" baseline="0" dirty="0" smtClean="0">
                          <a:cs typeface="Arial Unicode MS" panose="020B0604020202020204" pitchFamily="34" charset="-128"/>
                        </a:rPr>
                        <a:t> the Metrics to Monitor Your Secured Mobile Applications</a:t>
                      </a:r>
                    </a:p>
                    <a:p>
                      <a:pPr marL="228600" indent="-228600">
                        <a:spcAft>
                          <a:spcPts val="600"/>
                        </a:spcAft>
                        <a:buSzPct val="150000"/>
                        <a:buBlip>
                          <a:blip r:embed="rId3"/>
                        </a:buBlip>
                      </a:pPr>
                      <a:r>
                        <a:rPr lang="en-CA" sz="1000" b="0" baseline="0" dirty="0" smtClean="0">
                          <a:cs typeface="Arial Unicode MS" panose="020B0604020202020204" pitchFamily="34" charset="-128"/>
                        </a:rPr>
                        <a:t>Optimize Your Support Procedures to Address Mobile Security Issues</a:t>
                      </a:r>
                    </a:p>
                    <a:p>
                      <a:pPr marL="228600" indent="-228600">
                        <a:spcAft>
                          <a:spcPts val="600"/>
                        </a:spcAft>
                        <a:buSzPct val="150000"/>
                        <a:buBlip>
                          <a:blip r:embed="rId3"/>
                        </a:buBlip>
                      </a:pPr>
                      <a:endParaRPr lang="en-CA" sz="1000" b="0" dirty="0" smtClean="0">
                        <a:cs typeface="Arial Unicode MS" panose="020B0604020202020204" pitchFamily="34" charset="-128"/>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20" name="Picture 19" descr="best-practice-blueprints.png"/>
          <p:cNvPicPr>
            <a:picLocks noChangeAspect="1"/>
          </p:cNvPicPr>
          <p:nvPr/>
        </p:nvPicPr>
        <p:blipFill>
          <a:blip r:embed="rId4" cstate="print">
            <a:clrChange>
              <a:clrFrom>
                <a:srgbClr val="000000">
                  <a:alpha val="0"/>
                </a:srgbClr>
              </a:clrFrom>
              <a:clrTo>
                <a:srgbClr val="000000">
                  <a:alpha val="0"/>
                </a:srgbClr>
              </a:clrTo>
            </a:clrChange>
          </a:blip>
          <a:stretch>
            <a:fillRect/>
          </a:stretch>
        </p:blipFill>
        <p:spPr>
          <a:xfrm>
            <a:off x="111056" y="2125724"/>
            <a:ext cx="1094375" cy="1088500"/>
          </a:xfrm>
          <a:prstGeom prst="rect">
            <a:avLst/>
          </a:prstGeom>
          <a:solidFill>
            <a:schemeClr val="accent1">
              <a:alpha val="0"/>
            </a:schemeClr>
          </a:solidFill>
          <a:effectLst/>
        </p:spPr>
      </p:pic>
      <p:pic>
        <p:nvPicPr>
          <p:cNvPr id="21" name="Picture 20" descr="on-site-workshops.png"/>
          <p:cNvPicPr>
            <a:picLocks noChangeAspect="1"/>
          </p:cNvPicPr>
          <p:nvPr/>
        </p:nvPicPr>
        <p:blipFill rotWithShape="1">
          <a:blip r:embed="rId5" cstate="print"/>
          <a:srcRect l="12204" t="22820" r="8463" b="22257"/>
          <a:stretch/>
        </p:blipFill>
        <p:spPr>
          <a:xfrm>
            <a:off x="282240" y="5322806"/>
            <a:ext cx="752006" cy="483279"/>
          </a:xfrm>
          <a:prstGeom prst="rect">
            <a:avLst/>
          </a:prstGeom>
          <a:effectLst/>
        </p:spPr>
      </p:pic>
      <p:sp>
        <p:nvSpPr>
          <p:cNvPr id="15" name="Chevron 14"/>
          <p:cNvSpPr/>
          <p:nvPr/>
        </p:nvSpPr>
        <p:spPr>
          <a:xfrm>
            <a:off x="1301687" y="1283685"/>
            <a:ext cx="2692549"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1. Assess Your Secure Mobile Development Practices</a:t>
            </a:r>
            <a:endParaRPr lang="en-US" sz="1000" dirty="0">
              <a:solidFill>
                <a:srgbClr val="FFFFFF"/>
              </a:solidFill>
            </a:endParaRPr>
          </a:p>
        </p:txBody>
      </p:sp>
      <p:sp>
        <p:nvSpPr>
          <p:cNvPr id="16" name="Chevron 15"/>
          <p:cNvSpPr/>
          <p:nvPr/>
        </p:nvSpPr>
        <p:spPr>
          <a:xfrm>
            <a:off x="3838233" y="1283684"/>
            <a:ext cx="2697480"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solidFill>
                  <a:srgbClr val="FFFFFF"/>
                </a:solidFill>
              </a:rPr>
              <a:t>2. </a:t>
            </a:r>
            <a:r>
              <a:rPr lang="en-US" sz="1000" dirty="0" smtClean="0">
                <a:solidFill>
                  <a:schemeClr val="bg1"/>
                </a:solidFill>
              </a:rPr>
              <a:t>Implement and Test Your Secure Mobile Techniques</a:t>
            </a:r>
            <a:endParaRPr lang="en-US" sz="1000" dirty="0">
              <a:solidFill>
                <a:schemeClr val="bg1"/>
              </a:solidFill>
            </a:endParaRPr>
          </a:p>
        </p:txBody>
      </p:sp>
      <p:sp>
        <p:nvSpPr>
          <p:cNvPr id="17" name="Chevron 16"/>
          <p:cNvSpPr/>
          <p:nvPr/>
        </p:nvSpPr>
        <p:spPr>
          <a:xfrm>
            <a:off x="6371121" y="1283684"/>
            <a:ext cx="2532888" cy="444439"/>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smtClean="0"/>
              <a:t>3. Monitor and Support Your Secure Mobile Applications</a:t>
            </a:r>
            <a:endParaRPr lang="en-US" sz="1000" dirty="0"/>
          </a:p>
        </p:txBody>
      </p:sp>
      <p:sp>
        <p:nvSpPr>
          <p:cNvPr id="9" name="TextBox 8"/>
          <p:cNvSpPr txBox="1"/>
          <p:nvPr/>
        </p:nvSpPr>
        <p:spPr>
          <a:xfrm>
            <a:off x="0" y="-1"/>
            <a:ext cx="9144000" cy="1160463"/>
          </a:xfrm>
          <a:prstGeom prst="rect">
            <a:avLst/>
          </a:prstGeom>
          <a:solidFill>
            <a:schemeClr val="accent1"/>
          </a:solidFill>
        </p:spPr>
        <p:txBody>
          <a:bodyPr wrap="square" rtlCol="0">
            <a:noAutofit/>
          </a:bodyPr>
          <a:lstStyle/>
          <a:p>
            <a:endParaRPr lang="en-US" b="1" i="1" dirty="0" smtClean="0"/>
          </a:p>
        </p:txBody>
      </p:sp>
      <p:sp>
        <p:nvSpPr>
          <p:cNvPr id="10" name="Title 1"/>
          <p:cNvSpPr txBox="1">
            <a:spLocks/>
          </p:cNvSpPr>
          <p:nvPr/>
        </p:nvSpPr>
        <p:spPr>
          <a:xfrm>
            <a:off x="251520" y="260648"/>
            <a:ext cx="8625780" cy="864096"/>
          </a:xfrm>
          <a:prstGeom prst="rect">
            <a:avLst/>
          </a:prstGeom>
        </p:spPr>
        <p:txBody>
          <a:bodyPr anchor="ctr"/>
          <a:lst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Ready to improve your secure software development life cycle?</a:t>
            </a:r>
            <a:endParaRPr lang="en-US" dirty="0">
              <a:solidFill>
                <a:schemeClr val="bg1"/>
              </a:solidFill>
              <a:latin typeface="+mn-lt"/>
            </a:endParaRPr>
          </a:p>
        </p:txBody>
      </p:sp>
      <p:grpSp>
        <p:nvGrpSpPr>
          <p:cNvPr id="11" name="Group 10"/>
          <p:cNvGrpSpPr/>
          <p:nvPr/>
        </p:nvGrpSpPr>
        <p:grpSpPr>
          <a:xfrm>
            <a:off x="0" y="6422955"/>
            <a:ext cx="9144000" cy="437555"/>
            <a:chOff x="0" y="6422955"/>
            <a:chExt cx="9144000" cy="437555"/>
          </a:xfrm>
        </p:grpSpPr>
        <p:pic>
          <p:nvPicPr>
            <p:cNvPr id="12"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13" name="Picture 12"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01477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2"/>
          <p:cNvSpPr txBox="1">
            <a:spLocks/>
          </p:cNvSpPr>
          <p:nvPr/>
        </p:nvSpPr>
        <p:spPr bwMode="auto">
          <a:xfrm>
            <a:off x="677863" y="1220592"/>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Arial Unicode MS" panose="020B0604020202020204" pitchFamily="34" charset="-128"/>
              </a:rPr>
              <a:t>mail </a:t>
            </a:r>
            <a:r>
              <a:rPr lang="en-US" sz="1400" dirty="0" smtClean="0">
                <a:solidFill>
                  <a:srgbClr val="333333"/>
                </a:solidFill>
                <a:cs typeface="Arial Unicode MS" panose="020B0604020202020204" pitchFamily="34" charset="-128"/>
                <a:hlinkClick r:id="rId3"/>
              </a:rPr>
              <a:t>Workshops@InfoTech.com</a:t>
            </a:r>
            <a:r>
              <a:rPr lang="en-US" sz="1400" dirty="0" smtClean="0">
                <a:solidFill>
                  <a:srgbClr val="333333"/>
                </a:solidFill>
                <a:cs typeface="Arial Unicode MS" panose="020B0604020202020204" pitchFamily="34" charset="-128"/>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48160274"/>
              </p:ext>
            </p:extLst>
          </p:nvPr>
        </p:nvGraphicFramePr>
        <p:xfrm>
          <a:off x="251519" y="1677687"/>
          <a:ext cx="8587392" cy="4519318"/>
        </p:xfrm>
        <a:graphic>
          <a:graphicData uri="http://schemas.openxmlformats.org/drawingml/2006/table">
            <a:tbl>
              <a:tblPr firstRow="1" bandRow="1">
                <a:tableStyleId>{5C22544A-7EE6-4342-B048-85BDC9FD1C3A}</a:tableStyleId>
              </a:tblPr>
              <a:tblGrid>
                <a:gridCol w="400828"/>
                <a:gridCol w="2046641"/>
                <a:gridCol w="2046641"/>
                <a:gridCol w="2046641"/>
                <a:gridCol w="2046641"/>
              </a:tblGrid>
              <a:tr h="249516">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r>
              <a:tr h="2994188">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smtClean="0">
                          <a:solidFill>
                            <a:schemeClr val="tx1"/>
                          </a:solidFill>
                        </a:rPr>
                        <a:t>Assess Your Secure Mobile Development Practices</a:t>
                      </a:r>
                    </a:p>
                    <a:p>
                      <a:pPr marL="216000" indent="-457200">
                        <a:spcAft>
                          <a:spcPts val="0"/>
                        </a:spcAft>
                      </a:pPr>
                      <a:r>
                        <a:rPr lang="en-CA" sz="1000" b="1" dirty="0" smtClean="0">
                          <a:solidFill>
                            <a:schemeClr val="tx1"/>
                          </a:solidFill>
                        </a:rPr>
                        <a:t>1.1 </a:t>
                      </a:r>
                      <a:r>
                        <a:rPr lang="en-CA" sz="1000" b="0" dirty="0" smtClean="0">
                          <a:solidFill>
                            <a:schemeClr val="tx1"/>
                          </a:solidFill>
                        </a:rPr>
                        <a:t>Establish the triggers of your secure mobile development initiatives.</a:t>
                      </a:r>
                    </a:p>
                    <a:p>
                      <a:pPr marL="216000" indent="-457200">
                        <a:spcAft>
                          <a:spcPts val="0"/>
                        </a:spcAft>
                      </a:pPr>
                      <a:r>
                        <a:rPr lang="en-CA" sz="1000" b="1" dirty="0" smtClean="0">
                          <a:solidFill>
                            <a:schemeClr val="tx1"/>
                          </a:solidFill>
                        </a:rPr>
                        <a:t>1.2 </a:t>
                      </a:r>
                      <a:r>
                        <a:rPr lang="en-US" sz="1000" dirty="0" smtClean="0"/>
                        <a:t>Assess the security vulnerabilities in your mobile applications.</a:t>
                      </a:r>
                    </a:p>
                    <a:p>
                      <a:pPr marL="216000" indent="-457200">
                        <a:spcAft>
                          <a:spcPts val="0"/>
                        </a:spcAft>
                      </a:pPr>
                      <a:r>
                        <a:rPr lang="en-CA" sz="1000" b="1" dirty="0" smtClean="0">
                          <a:solidFill>
                            <a:schemeClr val="tx1"/>
                          </a:solidFill>
                        </a:rPr>
                        <a:t>1.3 </a:t>
                      </a:r>
                      <a:r>
                        <a:rPr lang="en-US" sz="1000" dirty="0" smtClean="0"/>
                        <a:t>Understand the execution of your mobile environment with a systems level diagram</a:t>
                      </a:r>
                      <a:r>
                        <a:rPr lang="en-CA" sz="1000" b="0" baseline="0" dirty="0" smtClean="0">
                          <a:solidFill>
                            <a:schemeClr val="tx1"/>
                          </a:solidFill>
                        </a:rPr>
                        <a:t>.</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Assess Your Secure Mobile Development Practices &amp;</a:t>
                      </a:r>
                      <a:r>
                        <a:rPr lang="en-CA" sz="1000" b="1" baseline="0" dirty="0" smtClean="0">
                          <a:solidFill>
                            <a:schemeClr val="tx1"/>
                          </a:solidFill>
                        </a:rPr>
                        <a:t> Determine Security Development Techniques</a:t>
                      </a:r>
                    </a:p>
                    <a:p>
                      <a:pPr marL="216000" indent="-457200">
                        <a:spcAft>
                          <a:spcPts val="0"/>
                        </a:spcAft>
                      </a:pPr>
                      <a:r>
                        <a:rPr lang="en-CA" sz="1000" b="1" dirty="0" smtClean="0">
                          <a:solidFill>
                            <a:schemeClr val="tx1"/>
                          </a:solidFill>
                        </a:rPr>
                        <a:t>1.4 </a:t>
                      </a:r>
                      <a:r>
                        <a:rPr lang="en-US" sz="1000" dirty="0" smtClean="0"/>
                        <a:t>Assess the mobile threats and vulnerabilities.</a:t>
                      </a:r>
                    </a:p>
                    <a:p>
                      <a:pPr marL="216000" indent="-457200">
                        <a:spcAft>
                          <a:spcPts val="0"/>
                        </a:spcAft>
                      </a:pPr>
                      <a:r>
                        <a:rPr lang="en-CA" sz="1000" b="1" baseline="0" dirty="0" smtClean="0">
                          <a:solidFill>
                            <a:schemeClr val="tx1"/>
                          </a:solidFill>
                        </a:rPr>
                        <a:t>1.5 </a:t>
                      </a:r>
                      <a:r>
                        <a:rPr lang="en-US" sz="1000" dirty="0" smtClean="0"/>
                        <a:t>Begin building your risk register.</a:t>
                      </a:r>
                    </a:p>
                    <a:p>
                      <a:pPr marL="216000" indent="-457200">
                        <a:spcAft>
                          <a:spcPts val="0"/>
                        </a:spcAft>
                      </a:pPr>
                      <a:r>
                        <a:rPr lang="en-US" sz="1000" b="1" dirty="0" smtClean="0"/>
                        <a:t>2.1 </a:t>
                      </a:r>
                      <a:r>
                        <a:rPr lang="en-CA" sz="1000" dirty="0" smtClean="0"/>
                        <a:t>Gauge the state of your secure mobile development practices.</a:t>
                      </a:r>
                      <a:endParaRPr lang="en-US" sz="1000" b="1" dirty="0" smtClean="0"/>
                    </a:p>
                    <a:p>
                      <a:pPr marL="216000" indent="-457200">
                        <a:spcAft>
                          <a:spcPts val="0"/>
                        </a:spcAft>
                      </a:pPr>
                      <a:r>
                        <a:rPr lang="en-US" sz="1000" b="1" baseline="0" dirty="0" smtClean="0">
                          <a:solidFill>
                            <a:schemeClr val="tx1"/>
                          </a:solidFill>
                        </a:rPr>
                        <a:t>2.2 </a:t>
                      </a:r>
                      <a:r>
                        <a:rPr lang="en-CA" sz="1000" dirty="0" smtClean="0"/>
                        <a:t>Identify the appropriate techniques to fill gaps.</a:t>
                      </a:r>
                      <a:endParaRPr lang="en-CA" sz="1000" b="1"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baseline="0" dirty="0" smtClean="0">
                          <a:solidFill>
                            <a:schemeClr val="tx1"/>
                          </a:solidFill>
                        </a:rPr>
                        <a:t>Determine Security Development Techniques &amp; Develop a Support Process</a:t>
                      </a:r>
                      <a:endParaRPr lang="en-CA" sz="1000" b="1" dirty="0" smtClean="0">
                        <a:solidFill>
                          <a:schemeClr val="tx1"/>
                        </a:solidFill>
                      </a:endParaRPr>
                    </a:p>
                    <a:p>
                      <a:pPr marL="216000" indent="-457200">
                        <a:spcAft>
                          <a:spcPts val="0"/>
                        </a:spcAft>
                      </a:pPr>
                      <a:r>
                        <a:rPr lang="en-CA" sz="1000" b="1" dirty="0" smtClean="0">
                          <a:solidFill>
                            <a:schemeClr val="tx1"/>
                          </a:solidFill>
                        </a:rPr>
                        <a:t>2.3 </a:t>
                      </a:r>
                      <a:r>
                        <a:rPr lang="en-CA" sz="1000" dirty="0" smtClean="0"/>
                        <a:t>Develop user stories from security development gaps identified</a:t>
                      </a:r>
                      <a:r>
                        <a:rPr lang="en-CA" sz="1000" b="0" dirty="0" smtClean="0">
                          <a:solidFill>
                            <a:schemeClr val="tx1"/>
                          </a:solidFill>
                        </a:rPr>
                        <a:t>. </a:t>
                      </a:r>
                    </a:p>
                    <a:p>
                      <a:pPr marL="216000" indent="-457200">
                        <a:spcAft>
                          <a:spcPts val="0"/>
                        </a:spcAft>
                      </a:pPr>
                      <a:r>
                        <a:rPr lang="en-CA" sz="1000" b="1" dirty="0" smtClean="0">
                          <a:solidFill>
                            <a:schemeClr val="tx1"/>
                          </a:solidFill>
                        </a:rPr>
                        <a:t>2.4 </a:t>
                      </a:r>
                      <a:r>
                        <a:rPr lang="en-CA" sz="1000" dirty="0" smtClean="0"/>
                        <a:t>Develop test cases from user story gaps identified</a:t>
                      </a:r>
                      <a:r>
                        <a:rPr lang="en-CA" sz="1000" b="0" dirty="0" smtClean="0">
                          <a:solidFill>
                            <a:schemeClr val="tx1"/>
                          </a:solidFill>
                        </a:rPr>
                        <a:t>.</a:t>
                      </a:r>
                    </a:p>
                    <a:p>
                      <a:pPr marL="216000" indent="-457200">
                        <a:spcAft>
                          <a:spcPts val="0"/>
                        </a:spcAft>
                      </a:pPr>
                      <a:r>
                        <a:rPr lang="en-CA" sz="1000" b="1" dirty="0" smtClean="0">
                          <a:solidFill>
                            <a:schemeClr val="tx1"/>
                          </a:solidFill>
                        </a:rPr>
                        <a:t>3.1</a:t>
                      </a:r>
                      <a:r>
                        <a:rPr lang="en-CA" sz="1000" b="0" dirty="0" smtClean="0">
                          <a:solidFill>
                            <a:schemeClr val="tx1"/>
                          </a:solidFill>
                        </a:rPr>
                        <a:t> </a:t>
                      </a:r>
                      <a:r>
                        <a:rPr lang="en-CA" sz="1000" dirty="0" smtClean="0"/>
                        <a:t>List the metrics that would be gathered to assess the success of your mobile security optimization</a:t>
                      </a:r>
                      <a:r>
                        <a:rPr lang="en-CA" sz="1000" b="0" dirty="0" smtClean="0">
                          <a:solidFill>
                            <a:schemeClr val="tx1"/>
                          </a:solidFill>
                        </a:rPr>
                        <a:t>.</a:t>
                      </a:r>
                    </a:p>
                    <a:p>
                      <a:pPr marL="216000" indent="-457200">
                        <a:spcAft>
                          <a:spcPts val="0"/>
                        </a:spcAft>
                      </a:pPr>
                      <a:r>
                        <a:rPr lang="en-CA" sz="1000" b="1" dirty="0" smtClean="0">
                          <a:solidFill>
                            <a:schemeClr val="tx1"/>
                          </a:solidFill>
                        </a:rPr>
                        <a:t>3.2</a:t>
                      </a:r>
                      <a:r>
                        <a:rPr lang="en-CA" sz="1000" b="0" dirty="0" smtClean="0">
                          <a:solidFill>
                            <a:schemeClr val="tx1"/>
                          </a:solidFill>
                        </a:rPr>
                        <a:t> Adjust and modify your triaging process to enhance handling of security issues.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Develop a Mobile</a:t>
                      </a:r>
                      <a:r>
                        <a:rPr lang="en-CA" sz="1000" b="1" baseline="0" dirty="0" smtClean="0">
                          <a:solidFill>
                            <a:schemeClr val="tx1"/>
                          </a:solidFill>
                        </a:rPr>
                        <a:t> Optimization Roadmap</a:t>
                      </a:r>
                      <a:endParaRPr lang="en-CA" sz="1000" b="1" dirty="0" smtClean="0">
                        <a:solidFill>
                          <a:schemeClr val="tx1"/>
                        </a:solidFill>
                      </a:endParaRPr>
                    </a:p>
                    <a:p>
                      <a:pPr marL="216000" indent="-457200">
                        <a:spcAft>
                          <a:spcPts val="0"/>
                        </a:spcAft>
                      </a:pPr>
                      <a:r>
                        <a:rPr lang="en-CA" sz="1000" b="1" dirty="0" smtClean="0">
                          <a:solidFill>
                            <a:schemeClr val="tx1"/>
                          </a:solidFill>
                        </a:rPr>
                        <a:t>3.3 </a:t>
                      </a:r>
                      <a:r>
                        <a:rPr lang="en-CA" sz="1000" dirty="0" smtClean="0"/>
                        <a:t>Brainstorm secure mobile application and development process optimization initiatives</a:t>
                      </a:r>
                      <a:r>
                        <a:rPr lang="en-CA" sz="1000" b="0" dirty="0" smtClean="0">
                          <a:solidFill>
                            <a:schemeClr val="tx1"/>
                          </a:solidFill>
                        </a:rPr>
                        <a:t>.</a:t>
                      </a:r>
                    </a:p>
                    <a:p>
                      <a:pPr marL="216000" indent="-457200">
                        <a:spcAft>
                          <a:spcPts val="0"/>
                        </a:spcAft>
                      </a:pPr>
                      <a:r>
                        <a:rPr lang="en-CA" sz="1000" b="1" dirty="0" smtClean="0">
                          <a:solidFill>
                            <a:schemeClr val="tx1"/>
                          </a:solidFill>
                        </a:rPr>
                        <a:t>3.4</a:t>
                      </a:r>
                      <a:r>
                        <a:rPr lang="en-CA" sz="1000" b="0" dirty="0" smtClean="0">
                          <a:solidFill>
                            <a:schemeClr val="tx1"/>
                          </a:solidFill>
                        </a:rPr>
                        <a:t> </a:t>
                      </a:r>
                      <a:r>
                        <a:rPr lang="en-CA" sz="1000" dirty="0" smtClean="0"/>
                        <a:t>Identify the enablers and blockers of your mobile security optimization</a:t>
                      </a:r>
                      <a:r>
                        <a:rPr lang="en-CA" sz="1000" b="0" dirty="0" smtClean="0">
                          <a:solidFill>
                            <a:schemeClr val="tx1"/>
                          </a:solidFill>
                        </a:rPr>
                        <a:t>.</a:t>
                      </a:r>
                    </a:p>
                    <a:p>
                      <a:pPr marL="216000" indent="-457200">
                        <a:spcAft>
                          <a:spcPts val="0"/>
                        </a:spcAft>
                      </a:pPr>
                      <a:r>
                        <a:rPr lang="en-CA" sz="1000" b="1" dirty="0" smtClean="0">
                          <a:solidFill>
                            <a:schemeClr val="tx1"/>
                          </a:solidFill>
                        </a:rPr>
                        <a:t>3.5</a:t>
                      </a:r>
                      <a:r>
                        <a:rPr lang="en-CA" sz="1000" b="0" dirty="0" smtClean="0">
                          <a:solidFill>
                            <a:schemeClr val="tx1"/>
                          </a:solidFill>
                        </a:rPr>
                        <a:t> </a:t>
                      </a:r>
                      <a:r>
                        <a:rPr lang="en-US" sz="1000" dirty="0" smtClean="0"/>
                        <a:t>Define your mobile security optimization roadmap</a:t>
                      </a:r>
                      <a:r>
                        <a:rPr lang="en-CA" sz="1000" b="0" baseline="0" dirty="0" smtClean="0">
                          <a:solidFill>
                            <a:schemeClr val="tx1"/>
                          </a:solidFill>
                        </a:rPr>
                        <a:t>.</a:t>
                      </a:r>
                      <a:endParaRPr lang="en-CA" sz="1000" b="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250810">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dirty="0" smtClean="0">
                          <a:solidFill>
                            <a:schemeClr val="tx1"/>
                          </a:solidFill>
                        </a:rPr>
                        <a:t>Mobile Security Design Document</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CA" sz="1000" b="0" baseline="0" dirty="0" smtClean="0">
                          <a:solidFill>
                            <a:schemeClr val="tx1"/>
                          </a:solidFill>
                        </a:rPr>
                        <a:t>Mobile Stack Systems Level Diagram</a:t>
                      </a:r>
                    </a:p>
                    <a:p>
                      <a:pPr marL="171450" indent="-171450">
                        <a:spcAft>
                          <a:spcPts val="0"/>
                        </a:spcAft>
                        <a:buClrTx/>
                        <a:buFont typeface="Arial" panose="020B0604020202020204" pitchFamily="34" charset="0"/>
                        <a:buChar char="•"/>
                      </a:pPr>
                      <a:endParaRPr lang="en-CA" sz="1000" b="0" i="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71450" indent="-171450">
                        <a:spcAft>
                          <a:spcPts val="0"/>
                        </a:spcAft>
                        <a:buClrTx/>
                        <a:buFont typeface="Arial" panose="020B0604020202020204" pitchFamily="34" charset="0"/>
                        <a:buChar char="•"/>
                      </a:pPr>
                      <a:r>
                        <a:rPr lang="en-CA" sz="1000" b="0" dirty="0" smtClean="0">
                          <a:solidFill>
                            <a:schemeClr val="tx1"/>
                          </a:solidFill>
                        </a:rPr>
                        <a:t>Mobile Security Design Document</a:t>
                      </a: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71450" indent="-171450">
                        <a:spcAft>
                          <a:spcPts val="0"/>
                        </a:spcAft>
                        <a:buClrTx/>
                        <a:buFont typeface="Arial" panose="020B0604020202020204" pitchFamily="34" charset="0"/>
                        <a:buChar char="•"/>
                      </a:pPr>
                      <a:r>
                        <a:rPr lang="en-CA" sz="1000" b="0" dirty="0" smtClean="0">
                          <a:solidFill>
                            <a:schemeClr val="tx1"/>
                          </a:solidFill>
                        </a:rPr>
                        <a:t>Mobile Security Design</a:t>
                      </a:r>
                      <a:r>
                        <a:rPr lang="en-CA" sz="1000" b="0" baseline="0" dirty="0" smtClean="0">
                          <a:solidFill>
                            <a:schemeClr val="tx1"/>
                          </a:solidFill>
                        </a:rPr>
                        <a:t> Document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71450" indent="-171450">
                        <a:spcAft>
                          <a:spcPts val="0"/>
                        </a:spcAft>
                        <a:buClrTx/>
                        <a:buFont typeface="Arial" panose="020B0604020202020204" pitchFamily="34" charset="0"/>
                        <a:buChar char="•"/>
                      </a:pPr>
                      <a:r>
                        <a:rPr lang="en-CA" sz="1000" b="0" dirty="0" smtClean="0">
                          <a:solidFill>
                            <a:schemeClr val="tx1"/>
                          </a:solidFill>
                        </a:rPr>
                        <a:t>Mobile Optimization Roadmap</a:t>
                      </a:r>
                      <a:endParaRPr lang="en-CA" sz="1000" b="0" baseline="0" dirty="0" smtClean="0">
                        <a:solidFill>
                          <a:schemeClr val="tx1"/>
                        </a:solidFill>
                      </a:endParaRPr>
                    </a:p>
                    <a:p>
                      <a:pPr marL="171450" indent="-171450">
                        <a:spcAft>
                          <a:spcPts val="0"/>
                        </a:spcAft>
                        <a:buClrTx/>
                        <a:buFont typeface="Arial" panose="020B0604020202020204" pitchFamily="34" charset="0"/>
                        <a:buChar char="•"/>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
        <p:nvSpPr>
          <p:cNvPr id="5" name="TextBox 4"/>
          <p:cNvSpPr txBox="1"/>
          <p:nvPr/>
        </p:nvSpPr>
        <p:spPr>
          <a:xfrm>
            <a:off x="0" y="-1"/>
            <a:ext cx="9144000" cy="1160463"/>
          </a:xfrm>
          <a:prstGeom prst="rect">
            <a:avLst/>
          </a:prstGeom>
          <a:solidFill>
            <a:schemeClr val="accent1"/>
          </a:solidFill>
        </p:spPr>
        <p:txBody>
          <a:bodyPr wrap="square" rtlCol="0">
            <a:noAutofit/>
          </a:bodyPr>
          <a:lstStyle/>
          <a:p>
            <a:endParaRPr lang="en-US" b="1" i="1" dirty="0" smtClean="0"/>
          </a:p>
        </p:txBody>
      </p:sp>
      <p:sp>
        <p:nvSpPr>
          <p:cNvPr id="6" name="Title 1"/>
          <p:cNvSpPr txBox="1">
            <a:spLocks/>
          </p:cNvSpPr>
          <p:nvPr/>
        </p:nvSpPr>
        <p:spPr>
          <a:xfrm>
            <a:off x="251520" y="260648"/>
            <a:ext cx="8625780" cy="864096"/>
          </a:xfrm>
          <a:prstGeom prst="rect">
            <a:avLst/>
          </a:prstGeom>
        </p:spPr>
        <p:txBody>
          <a:bodyPr anchor="ctr"/>
          <a:lst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Workshop overview </a:t>
            </a:r>
            <a:endParaRPr lang="en-US" dirty="0">
              <a:solidFill>
                <a:schemeClr val="bg1"/>
              </a:solidFill>
              <a:latin typeface="+mn-lt"/>
            </a:endParaRPr>
          </a:p>
        </p:txBody>
      </p:sp>
      <p:grpSp>
        <p:nvGrpSpPr>
          <p:cNvPr id="7" name="Group 6"/>
          <p:cNvGrpSpPr/>
          <p:nvPr/>
        </p:nvGrpSpPr>
        <p:grpSpPr>
          <a:xfrm>
            <a:off x="0" y="6422955"/>
            <a:ext cx="9144000" cy="437555"/>
            <a:chOff x="0" y="6422955"/>
            <a:chExt cx="9144000" cy="437555"/>
          </a:xfrm>
        </p:grpSpPr>
        <p:pic>
          <p:nvPicPr>
            <p:cNvPr id="8"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pic>
          <p:nvPicPr>
            <p:cNvPr id="9" name="Picture 8" descr="itrg-logo.png"/>
            <p:cNvPicPr>
              <a:picLocks noChangeAspect="1"/>
            </p:cNvPicPr>
            <p:nvPr/>
          </p:nvPicPr>
          <p:blipFill>
            <a:blip r:embed="rId6"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7185240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ctr" eaLnBrk="0" hangingPunct="0">
              <a:spcBef>
                <a:spcPts val="0"/>
              </a:spcBef>
              <a:buClr>
                <a:schemeClr val="tx1"/>
              </a:buClr>
              <a:buSzPct val="120000"/>
            </a:pPr>
            <a:r>
              <a:rPr lang="en-CA" b="1" dirty="0" smtClean="0">
                <a:latin typeface="+mn-lt"/>
              </a:rPr>
              <a:t>Sign up for free trial membership to get practical</a:t>
            </a:r>
          </a:p>
          <a:p>
            <a:pPr lvl="0" algn="ctr"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339524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p:cNvSpPr>
            <a:spLocks noGrp="1"/>
          </p:cNvSpPr>
          <p:nvPr>
            <p:ph type="body" sz="quarter" idx="16"/>
          </p:nvPr>
        </p:nvSpPr>
        <p:spPr/>
        <p:txBody>
          <a:bodyPr/>
          <a:lstStyle/>
          <a:p>
            <a:r>
              <a:rPr lang="en-US" dirty="0" smtClean="0"/>
              <a:t>CIOs looking for a way to improve application quality and development throughput to support business priorities.</a:t>
            </a:r>
          </a:p>
          <a:p>
            <a:r>
              <a:rPr lang="en-US" dirty="0" smtClean="0"/>
              <a:t>Application development managers who want to understand development best practices for their secure software development lifecycle (SSDLC).</a:t>
            </a:r>
            <a:endParaRPr lang="en-US" dirty="0"/>
          </a:p>
        </p:txBody>
      </p:sp>
      <p:sp>
        <p:nvSpPr>
          <p:cNvPr id="14" name="Text Placeholder 13"/>
          <p:cNvSpPr>
            <a:spLocks noGrp="1"/>
          </p:cNvSpPr>
          <p:nvPr>
            <p:ph type="body" sz="quarter" idx="26"/>
          </p:nvPr>
        </p:nvSpPr>
        <p:spPr/>
        <p:txBody>
          <a:bodyPr/>
          <a:lstStyle/>
          <a:p>
            <a:r>
              <a:rPr lang="en-US" dirty="0" smtClean="0"/>
              <a:t>Determine what areas of development to focus on for optimizing the security of your mobile apps.</a:t>
            </a:r>
          </a:p>
          <a:p>
            <a:r>
              <a:rPr lang="en-US" dirty="0" smtClean="0"/>
              <a:t>Recognize the various secure development techniques for the full mobile stack to improve mobile security. </a:t>
            </a:r>
            <a:endParaRPr lang="en-US" dirty="0"/>
          </a:p>
        </p:txBody>
      </p:sp>
      <p:sp>
        <p:nvSpPr>
          <p:cNvPr id="15" name="Text Placeholder 14"/>
          <p:cNvSpPr>
            <a:spLocks noGrp="1"/>
          </p:cNvSpPr>
          <p:nvPr>
            <p:ph type="body" sz="quarter" idx="27"/>
          </p:nvPr>
        </p:nvSpPr>
        <p:spPr/>
        <p:txBody>
          <a:bodyPr/>
          <a:lstStyle/>
          <a:p>
            <a:r>
              <a:rPr lang="en-US" dirty="0" smtClean="0"/>
              <a:t>IT operations looking to establish an effective triaging process for mobile applications for handling security-related incidents.</a:t>
            </a:r>
            <a:endParaRPr lang="en-US" dirty="0"/>
          </a:p>
        </p:txBody>
      </p:sp>
      <p:sp>
        <p:nvSpPr>
          <p:cNvPr id="16" name="Text Placeholder 15"/>
          <p:cNvSpPr>
            <a:spLocks noGrp="1"/>
          </p:cNvSpPr>
          <p:nvPr>
            <p:ph type="body" sz="quarter" idx="28"/>
          </p:nvPr>
        </p:nvSpPr>
        <p:spPr/>
        <p:txBody>
          <a:bodyPr/>
          <a:lstStyle/>
          <a:p>
            <a:r>
              <a:rPr lang="en-US" dirty="0"/>
              <a:t>Align </a:t>
            </a:r>
            <a:r>
              <a:rPr lang="en-US" dirty="0" smtClean="0"/>
              <a:t>maintenance tasks with development initiatives and act as a feedback mechanism to further optimize mobile security.</a:t>
            </a:r>
          </a:p>
          <a:p>
            <a:r>
              <a:rPr lang="en-US" dirty="0" smtClean="0"/>
              <a:t>Prepare for ongoing evolution of mobile apps through monitoring and analysis of usage patterns.</a:t>
            </a:r>
            <a:endParaRPr lang="en-US" dirty="0"/>
          </a:p>
        </p:txBody>
      </p:sp>
      <p:sp>
        <p:nvSpPr>
          <p:cNvPr id="7" name="TextBox 6"/>
          <p:cNvSpPr txBox="1"/>
          <p:nvPr/>
        </p:nvSpPr>
        <p:spPr>
          <a:xfrm>
            <a:off x="0" y="-1"/>
            <a:ext cx="9144000" cy="1186249"/>
          </a:xfrm>
          <a:prstGeom prst="rect">
            <a:avLst/>
          </a:prstGeom>
          <a:solidFill>
            <a:schemeClr val="accent1"/>
          </a:solidFill>
        </p:spPr>
        <p:txBody>
          <a:bodyPr wrap="square" rtlCol="0">
            <a:noAutofit/>
          </a:bodyPr>
          <a:lstStyle/>
          <a:p>
            <a:endParaRPr lang="en-US" b="1" i="1" dirty="0" smtClean="0">
              <a:solidFill>
                <a:schemeClr val="bg1"/>
              </a:solidFill>
            </a:endParaRPr>
          </a:p>
        </p:txBody>
      </p:sp>
      <p:sp>
        <p:nvSpPr>
          <p:cNvPr id="8" name="Title 11"/>
          <p:cNvSpPr txBox="1">
            <a:spLocks/>
          </p:cNvSpPr>
          <p:nvPr/>
        </p:nvSpPr>
        <p:spPr bwMode="auto">
          <a:xfrm>
            <a:off x="251520" y="260648"/>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Our understanding of the problem</a:t>
            </a:r>
            <a:endParaRPr lang="en-US" dirty="0">
              <a:solidFill>
                <a:schemeClr val="bg1"/>
              </a:solidFill>
              <a:latin typeface="+mn-lt"/>
            </a:endParaRPr>
          </a:p>
        </p:txBody>
      </p:sp>
      <p:grpSp>
        <p:nvGrpSpPr>
          <p:cNvPr id="9" name="Group 8"/>
          <p:cNvGrpSpPr/>
          <p:nvPr/>
        </p:nvGrpSpPr>
        <p:grpSpPr>
          <a:xfrm>
            <a:off x="0" y="6422955"/>
            <a:ext cx="9144000" cy="437555"/>
            <a:chOff x="0" y="6422955"/>
            <a:chExt cx="9144000" cy="437555"/>
          </a:xfrm>
        </p:grpSpPr>
        <p:pic>
          <p:nvPicPr>
            <p:cNvPr id="10"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9507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smtClean="0"/>
              <a:t>Mobile users within the enterprise are looking for mobile apps that are high performing, highly secure, and easy to use.</a:t>
            </a:r>
          </a:p>
          <a:p>
            <a:r>
              <a:rPr lang="en-US" dirty="0" smtClean="0"/>
              <a:t>Organizations are looking to go beyond current development practices to provide highly secure mobile applications that end users can trust.</a:t>
            </a:r>
          </a:p>
          <a:p>
            <a:endParaRPr lang="en-US" dirty="0"/>
          </a:p>
        </p:txBody>
      </p:sp>
      <p:sp>
        <p:nvSpPr>
          <p:cNvPr id="4" name="Text Placeholder 3"/>
          <p:cNvSpPr>
            <a:spLocks noGrp="1"/>
          </p:cNvSpPr>
          <p:nvPr>
            <p:ph type="body" sz="quarter" idx="11"/>
          </p:nvPr>
        </p:nvSpPr>
        <p:spPr/>
        <p:txBody>
          <a:bodyPr/>
          <a:lstStyle/>
          <a:p>
            <a:r>
              <a:rPr lang="en-US" dirty="0" smtClean="0"/>
              <a:t>Developers are not equipped to develop mobile apps that are highly secure.</a:t>
            </a:r>
          </a:p>
          <a:p>
            <a:r>
              <a:rPr lang="en-US" dirty="0" smtClean="0"/>
              <a:t>Developers are time-constrained when building highly secure mobile apps, which results in </a:t>
            </a:r>
            <a:r>
              <a:rPr lang="en-US" dirty="0"/>
              <a:t>significant redevelopment </a:t>
            </a:r>
            <a:r>
              <a:rPr lang="en-US" dirty="0" smtClean="0"/>
              <a:t>efforts.</a:t>
            </a:r>
          </a:p>
        </p:txBody>
      </p:sp>
      <p:sp>
        <p:nvSpPr>
          <p:cNvPr id="5" name="Text Placeholder 4"/>
          <p:cNvSpPr>
            <a:spLocks noGrp="1"/>
          </p:cNvSpPr>
          <p:nvPr>
            <p:ph type="body" sz="quarter" idx="12"/>
          </p:nvPr>
        </p:nvSpPr>
        <p:spPr/>
        <p:txBody>
          <a:bodyPr/>
          <a:lstStyle/>
          <a:p>
            <a:r>
              <a:rPr lang="en-US" dirty="0" smtClean="0"/>
              <a:t>Discover the five key development techniques that are required to develop highly secure mobile applications based on Info-Tech’s secure development framework.</a:t>
            </a:r>
          </a:p>
          <a:p>
            <a:r>
              <a:rPr lang="en-US" dirty="0" smtClean="0"/>
              <a:t>Constantly measure, monitor, and optimize the security of your mobile apps in order to make continuous security improvements at the development level.</a:t>
            </a:r>
          </a:p>
          <a:p>
            <a:r>
              <a:rPr lang="en-US" dirty="0" smtClean="0"/>
              <a:t>Continually improve your mobile development approach to demonstrate the value that your mobile applications provide to business stakeholders.</a:t>
            </a:r>
          </a:p>
          <a:p>
            <a:endParaRPr lang="en-US" dirty="0"/>
          </a:p>
        </p:txBody>
      </p:sp>
      <p:sp>
        <p:nvSpPr>
          <p:cNvPr id="6" name="Text Placeholder 5"/>
          <p:cNvSpPr>
            <a:spLocks noGrp="1"/>
          </p:cNvSpPr>
          <p:nvPr>
            <p:ph type="body" sz="quarter" idx="13"/>
          </p:nvPr>
        </p:nvSpPr>
        <p:spPr>
          <a:xfrm>
            <a:off x="5737241" y="1543231"/>
            <a:ext cx="3083231" cy="2658065"/>
          </a:xfrm>
          <a:ln>
            <a:noFill/>
          </a:ln>
        </p:spPr>
        <p:txBody>
          <a:bodyPr/>
          <a:lstStyle/>
          <a:p>
            <a:pPr marL="228600" indent="-228600">
              <a:spcBef>
                <a:spcPts val="0"/>
              </a:spcBef>
              <a:spcAft>
                <a:spcPts val="600"/>
              </a:spcAft>
              <a:buSzPct val="100000"/>
              <a:buFont typeface="+mj-lt"/>
              <a:buAutoNum type="arabicPeriod"/>
            </a:pPr>
            <a:r>
              <a:rPr lang="en-US" dirty="0" smtClean="0"/>
              <a:t>Take a proactive approach to secure mobile development. While most organizations currently approach security from a reactive perspective, Info-Tech recommends the addition of a proactive approach to ensure security for the software development lifecycle (SDLC) end-to-end.</a:t>
            </a:r>
          </a:p>
          <a:p>
            <a:pPr marL="228600" indent="-228600">
              <a:spcBef>
                <a:spcPts val="0"/>
              </a:spcBef>
              <a:spcAft>
                <a:spcPts val="600"/>
              </a:spcAft>
              <a:buSzPct val="100000"/>
              <a:buFont typeface="+mj-lt"/>
              <a:buAutoNum type="arabicPeriod"/>
            </a:pPr>
            <a:r>
              <a:rPr lang="en-US" dirty="0" smtClean="0"/>
              <a:t>It’s not just about the application layer anymore. Elements of networking and infrastructure are key to enabling security within development. </a:t>
            </a:r>
            <a:endParaRPr lang="en-US" dirty="0"/>
          </a:p>
        </p:txBody>
      </p:sp>
      <p:sp>
        <p:nvSpPr>
          <p:cNvPr id="7" name="TextBox 6"/>
          <p:cNvSpPr txBox="1"/>
          <p:nvPr/>
        </p:nvSpPr>
        <p:spPr>
          <a:xfrm>
            <a:off x="0" y="0"/>
            <a:ext cx="9144000" cy="1183584"/>
          </a:xfrm>
          <a:prstGeom prst="rect">
            <a:avLst/>
          </a:prstGeom>
          <a:solidFill>
            <a:schemeClr val="accent1"/>
          </a:solidFill>
        </p:spPr>
        <p:txBody>
          <a:bodyPr wrap="square" rtlCol="0">
            <a:noAutofit/>
          </a:bodyPr>
          <a:lstStyle/>
          <a:p>
            <a:endParaRPr lang="en-US" b="1" i="1" dirty="0" smtClean="0"/>
          </a:p>
        </p:txBody>
      </p:sp>
      <p:sp>
        <p:nvSpPr>
          <p:cNvPr id="8" name="Title 11"/>
          <p:cNvSpPr txBox="1">
            <a:spLocks/>
          </p:cNvSpPr>
          <p:nvPr/>
        </p:nvSpPr>
        <p:spPr bwMode="auto">
          <a:xfrm>
            <a:off x="251520" y="260648"/>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Executive summary</a:t>
            </a:r>
            <a:endParaRPr lang="en-US" dirty="0">
              <a:solidFill>
                <a:schemeClr val="bg1"/>
              </a:solidFill>
              <a:latin typeface="+mn-lt"/>
            </a:endParaRPr>
          </a:p>
        </p:txBody>
      </p:sp>
      <p:grpSp>
        <p:nvGrpSpPr>
          <p:cNvPr id="9" name="Group 8"/>
          <p:cNvGrpSpPr/>
          <p:nvPr/>
        </p:nvGrpSpPr>
        <p:grpSpPr>
          <a:xfrm>
            <a:off x="0" y="6422955"/>
            <a:ext cx="9144000" cy="437555"/>
            <a:chOff x="0" y="6422955"/>
            <a:chExt cx="9144000" cy="437555"/>
          </a:xfrm>
        </p:grpSpPr>
        <p:pic>
          <p:nvPicPr>
            <p:cNvPr id="10"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pic>
          <p:nvPicPr>
            <p:cNvPr id="11" name="Picture 10" descr="itrg-logo.png"/>
            <p:cNvPicPr>
              <a:picLocks noChangeAspect="1"/>
            </p:cNvPicPr>
            <p:nvPr/>
          </p:nvPicPr>
          <p:blipFill>
            <a:blip r:embed="rId5"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0246151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entagon 3"/>
          <p:cNvSpPr/>
          <p:nvPr/>
        </p:nvSpPr>
        <p:spPr>
          <a:xfrm rot="5400000">
            <a:off x="398519" y="-87966"/>
            <a:ext cx="1924596" cy="2100532"/>
          </a:xfrm>
          <a:prstGeom prst="homePlate">
            <a:avLst/>
          </a:prstGeom>
          <a:solidFill>
            <a:schemeClr val="accent2"/>
          </a:solidFill>
          <a:ln>
            <a:solidFill>
              <a:schemeClr val="accent2"/>
            </a:solidFill>
          </a:ln>
          <a:effectLst>
            <a:outerShdw blurRad="25400" dist="25400" dir="2700000" algn="ctr" rotWithShape="0">
              <a:srgbClr val="000000">
                <a:alpha val="20000"/>
              </a:srgb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tIns="82800" rIns="360000" bIns="82800" rtlCol="0" anchor="ctr"/>
          <a:lstStyle/>
          <a:p>
            <a:endParaRPr lang="en-US" b="1" dirty="0">
              <a:solidFill>
                <a:schemeClr val="accent1"/>
              </a:solidFill>
            </a:endParaRPr>
          </a:p>
        </p:txBody>
      </p:sp>
      <p:sp>
        <p:nvSpPr>
          <p:cNvPr id="5" name="Rectangle 4"/>
          <p:cNvSpPr/>
          <p:nvPr/>
        </p:nvSpPr>
        <p:spPr>
          <a:xfrm>
            <a:off x="425944" y="335957"/>
            <a:ext cx="1869743" cy="646331"/>
          </a:xfrm>
          <a:prstGeom prst="rect">
            <a:avLst/>
          </a:prstGeom>
        </p:spPr>
        <p:txBody>
          <a:bodyPr wrap="square">
            <a:spAutoFit/>
          </a:bodyPr>
          <a:lstStyle/>
          <a:p>
            <a:pPr algn="ctr"/>
            <a:r>
              <a:rPr lang="en-US" b="1" dirty="0" smtClean="0">
                <a:solidFill>
                  <a:schemeClr val="bg1"/>
                </a:solidFill>
              </a:rPr>
              <a:t>ANALYST PERSPECTIVE </a:t>
            </a:r>
            <a:endParaRPr lang="en-US" b="1" dirty="0">
              <a:solidFill>
                <a:schemeClr val="bg1"/>
              </a:solidFill>
            </a:endParaRPr>
          </a:p>
        </p:txBody>
      </p:sp>
      <p:sp>
        <p:nvSpPr>
          <p:cNvPr id="14" name="TextBox 13"/>
          <p:cNvSpPr txBox="1"/>
          <p:nvPr/>
        </p:nvSpPr>
        <p:spPr>
          <a:xfrm>
            <a:off x="5051343" y="4717338"/>
            <a:ext cx="3091544" cy="738664"/>
          </a:xfrm>
          <a:prstGeom prst="rect">
            <a:avLst/>
          </a:prstGeom>
        </p:spPr>
        <p:txBody>
          <a:bodyPr wrap="square" rtlCol="0">
            <a:spAutoFit/>
          </a:bodyPr>
          <a:lstStyle/>
          <a:p>
            <a:pPr algn="r"/>
            <a:r>
              <a:rPr lang="en-US" sz="1400" b="1" dirty="0" smtClean="0">
                <a:solidFill>
                  <a:schemeClr val="bg1"/>
                </a:solidFill>
              </a:rPr>
              <a:t>Altaz Valani</a:t>
            </a:r>
          </a:p>
          <a:p>
            <a:pPr algn="r"/>
            <a:r>
              <a:rPr lang="en-US" sz="1400" dirty="0" smtClean="0">
                <a:solidFill>
                  <a:schemeClr val="bg1"/>
                </a:solidFill>
              </a:rPr>
              <a:t>Research Director </a:t>
            </a:r>
          </a:p>
          <a:p>
            <a:pPr algn="r"/>
            <a:r>
              <a:rPr lang="en-US" sz="1400" dirty="0" smtClean="0">
                <a:solidFill>
                  <a:schemeClr val="bg1"/>
                </a:solidFill>
              </a:rPr>
              <a:t>Info-Tech Research Group</a:t>
            </a:r>
            <a:endParaRPr lang="en-US" sz="1400" dirty="0">
              <a:solidFill>
                <a:schemeClr val="bg1"/>
              </a:solidFill>
            </a:endParaRPr>
          </a:p>
        </p:txBody>
      </p:sp>
      <p:sp>
        <p:nvSpPr>
          <p:cNvPr id="15" name="TextBox 14"/>
          <p:cNvSpPr txBox="1"/>
          <p:nvPr/>
        </p:nvSpPr>
        <p:spPr>
          <a:xfrm>
            <a:off x="2776311" y="533636"/>
            <a:ext cx="5944995" cy="584775"/>
          </a:xfrm>
          <a:prstGeom prst="rect">
            <a:avLst/>
          </a:prstGeom>
        </p:spPr>
        <p:txBody>
          <a:bodyPr wrap="square" rtlCol="0">
            <a:spAutoFit/>
          </a:bodyPr>
          <a:lstStyle/>
          <a:p>
            <a:r>
              <a:rPr lang="en-US" sz="1600" b="1" dirty="0" smtClean="0">
                <a:solidFill>
                  <a:schemeClr val="bg1"/>
                </a:solidFill>
              </a:rPr>
              <a:t>What is Info-Tech’s POV about development practices with regards to secure mobile development?</a:t>
            </a:r>
            <a:endParaRPr lang="en-US" sz="1600" b="1" dirty="0"/>
          </a:p>
        </p:txBody>
      </p:sp>
      <p:sp>
        <p:nvSpPr>
          <p:cNvPr id="12" name="TextBox 11"/>
          <p:cNvSpPr txBox="1"/>
          <p:nvPr/>
        </p:nvSpPr>
        <p:spPr>
          <a:xfrm>
            <a:off x="1211022" y="3090263"/>
            <a:ext cx="6615479" cy="1633781"/>
          </a:xfrm>
          <a:prstGeom prst="rect">
            <a:avLst/>
          </a:prstGeom>
        </p:spPr>
        <p:txBody>
          <a:bodyPr wrap="square" rtlCol="0">
            <a:spAutoFit/>
          </a:bodyPr>
          <a:lstStyle/>
          <a:p>
            <a:pPr>
              <a:spcAft>
                <a:spcPts val="500"/>
              </a:spcAft>
            </a:pPr>
            <a:r>
              <a:rPr lang="en-US" sz="1600" i="1" dirty="0" smtClean="0">
                <a:solidFill>
                  <a:schemeClr val="bg1"/>
                </a:solidFill>
                <a:latin typeface="+mj-lt"/>
              </a:rPr>
              <a:t>The challenge with mobile application development is maintaining rapid and frequent releases while managing security as a first order requirement. </a:t>
            </a:r>
          </a:p>
          <a:p>
            <a:pPr>
              <a:spcAft>
                <a:spcPts val="500"/>
              </a:spcAft>
            </a:pPr>
            <a:r>
              <a:rPr lang="en-US" sz="1600" i="1" dirty="0" smtClean="0">
                <a:solidFill>
                  <a:schemeClr val="bg1"/>
                </a:solidFill>
                <a:latin typeface="+mj-lt"/>
              </a:rPr>
              <a:t>You can’t leave security for the end – you have to build it in throughout the development lifecycle to ensure that you are creating secure mobile applications. </a:t>
            </a:r>
            <a:endParaRPr lang="en-US" sz="1600" b="1" i="1" dirty="0" smtClean="0">
              <a:solidFill>
                <a:srgbClr val="FF0000"/>
              </a:solidFill>
              <a:latin typeface="+mj-lt"/>
            </a:endParaRPr>
          </a:p>
        </p:txBody>
      </p:sp>
      <p:pic>
        <p:nvPicPr>
          <p:cNvPr id="10" name="Picture 104"/>
          <p:cNvPicPr>
            <a:picLocks noChangeAspect="1"/>
          </p:cNvPicPr>
          <p:nvPr/>
        </p:nvPicPr>
        <p:blipFill rotWithShape="1">
          <a:blip r:embed="rId3"/>
          <a:srcRect l="34768" t="21801" r="35751" b="57796"/>
          <a:stretch/>
        </p:blipFill>
        <p:spPr>
          <a:xfrm>
            <a:off x="716751" y="2871960"/>
            <a:ext cx="494271" cy="436606"/>
          </a:xfrm>
          <a:prstGeom prst="rect">
            <a:avLst/>
          </a:prstGeom>
        </p:spPr>
      </p:pic>
      <p:pic>
        <p:nvPicPr>
          <p:cNvPr id="13" name="Picture 105"/>
          <p:cNvPicPr>
            <a:picLocks noChangeAspect="1"/>
          </p:cNvPicPr>
          <p:nvPr/>
        </p:nvPicPr>
        <p:blipFill>
          <a:blip r:embed="rId4"/>
          <a:stretch>
            <a:fillRect/>
          </a:stretch>
        </p:blipFill>
        <p:spPr>
          <a:xfrm>
            <a:off x="7570447" y="4326490"/>
            <a:ext cx="512108" cy="377985"/>
          </a:xfrm>
          <a:prstGeom prst="rect">
            <a:avLst/>
          </a:prstGeom>
        </p:spPr>
      </p:pic>
      <p:grpSp>
        <p:nvGrpSpPr>
          <p:cNvPr id="9" name="Group 8"/>
          <p:cNvGrpSpPr/>
          <p:nvPr/>
        </p:nvGrpSpPr>
        <p:grpSpPr>
          <a:xfrm>
            <a:off x="0" y="6422955"/>
            <a:ext cx="9144000" cy="437555"/>
            <a:chOff x="0" y="6422955"/>
            <a:chExt cx="9144000" cy="437555"/>
          </a:xfrm>
        </p:grpSpPr>
        <p:pic>
          <p:nvPicPr>
            <p:cNvPr id="11"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11500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3"/>
          <p:cNvSpPr/>
          <p:nvPr/>
        </p:nvSpPr>
        <p:spPr>
          <a:xfrm>
            <a:off x="68839" y="549351"/>
            <a:ext cx="2990871" cy="5340051"/>
          </a:xfrm>
          <a:prstGeom prst="rect">
            <a:avLst/>
          </a:prstGeom>
          <a:noFill/>
          <a:ln w="38100" cap="flat" cmpd="sng" algn="ctr">
            <a:noFill/>
            <a:prstDash val="solid"/>
          </a:ln>
          <a:effectLst/>
        </p:spPr>
        <p:txBody>
          <a:bodyPr lIns="360000" rIns="360000" rtlCol="0" anchor="ctr"/>
          <a:lstStyle/>
          <a:p>
            <a:pPr fontAlgn="b">
              <a:defRPr/>
            </a:pPr>
            <a:r>
              <a:rPr lang="en-US" sz="1400" i="1" dirty="0" smtClean="0">
                <a:solidFill>
                  <a:schemeClr val="tx1">
                    <a:lumMod val="60000"/>
                    <a:lumOff val="40000"/>
                  </a:schemeClr>
                </a:solidFill>
              </a:rPr>
              <a:t>Since 2013, Info-Tech has surveyed over 20,000 business stakeholders as part of our</a:t>
            </a:r>
            <a:r>
              <a:rPr lang="en-US" sz="1400" i="1" dirty="0" smtClean="0">
                <a:solidFill>
                  <a:schemeClr val="bg1"/>
                </a:solidFill>
              </a:rPr>
              <a:t> </a:t>
            </a:r>
            <a:r>
              <a:rPr lang="en-US" sz="1400" b="1" i="1" dirty="0" smtClean="0">
                <a:solidFill>
                  <a:schemeClr val="accent2"/>
                </a:solidFill>
              </a:rPr>
              <a:t>CIO Business Vision</a:t>
            </a:r>
            <a:r>
              <a:rPr lang="en-US" sz="1400" b="1" i="1" dirty="0" smtClean="0">
                <a:solidFill>
                  <a:schemeClr val="bg1"/>
                </a:solidFill>
              </a:rPr>
              <a:t> </a:t>
            </a:r>
            <a:r>
              <a:rPr lang="en-US" sz="1400" i="1" dirty="0" smtClean="0">
                <a:solidFill>
                  <a:schemeClr val="tx1">
                    <a:lumMod val="60000"/>
                    <a:lumOff val="40000"/>
                  </a:schemeClr>
                </a:solidFill>
              </a:rPr>
              <a:t>program.</a:t>
            </a:r>
          </a:p>
          <a:p>
            <a:pPr fontAlgn="b">
              <a:defRPr/>
            </a:pPr>
            <a:endParaRPr lang="en-US" sz="1400" i="1" dirty="0" smtClean="0">
              <a:solidFill>
                <a:schemeClr val="tx1">
                  <a:lumMod val="60000"/>
                  <a:lumOff val="40000"/>
                </a:schemeClr>
              </a:solidFill>
            </a:endParaRPr>
          </a:p>
          <a:p>
            <a:pPr fontAlgn="b">
              <a:defRPr/>
            </a:pPr>
            <a:r>
              <a:rPr lang="en-US" sz="1400" i="1" dirty="0" smtClean="0">
                <a:solidFill>
                  <a:schemeClr val="tx1">
                    <a:lumMod val="60000"/>
                    <a:lumOff val="40000"/>
                  </a:schemeClr>
                </a:solidFill>
              </a:rPr>
              <a:t>We asked them to rank the importance of the following 12 core IT services…</a:t>
            </a:r>
          </a:p>
          <a:p>
            <a:pPr fontAlgn="b">
              <a:defRPr/>
            </a:pPr>
            <a:endParaRPr lang="en-US" sz="1400" i="1" dirty="0" smtClean="0">
              <a:solidFill>
                <a:schemeClr val="bg1"/>
              </a:solidFill>
            </a:endParaRPr>
          </a:p>
          <a:p>
            <a:pPr fontAlgn="b">
              <a:defRPr/>
            </a:pPr>
            <a:endParaRPr lang="en-US" sz="1400" i="1" dirty="0" smtClean="0">
              <a:solidFill>
                <a:schemeClr val="bg1"/>
              </a:solidFill>
            </a:endParaRPr>
          </a:p>
          <a:p>
            <a:pPr fontAlgn="b">
              <a:defRPr/>
            </a:pPr>
            <a:endParaRPr lang="en-US" sz="1400" i="1" dirty="0" smtClean="0">
              <a:solidFill>
                <a:schemeClr val="bg1"/>
              </a:solidFill>
            </a:endParaRPr>
          </a:p>
          <a:p>
            <a:pPr fontAlgn="b">
              <a:defRPr/>
            </a:pPr>
            <a:endParaRPr lang="en-US" sz="1400" i="1" dirty="0" smtClean="0">
              <a:solidFill>
                <a:schemeClr val="bg1"/>
              </a:solidFill>
            </a:endParaRPr>
          </a:p>
          <a:p>
            <a:pPr fontAlgn="b">
              <a:defRPr/>
            </a:pPr>
            <a:endParaRPr lang="en-US" sz="1400" i="1" dirty="0" smtClean="0">
              <a:solidFill>
                <a:schemeClr val="bg1"/>
              </a:solidFill>
            </a:endParaRPr>
          </a:p>
          <a:p>
            <a:pPr fontAlgn="b">
              <a:defRPr/>
            </a:pPr>
            <a:endParaRPr lang="en-US" sz="1400" i="1" dirty="0">
              <a:solidFill>
                <a:schemeClr val="bg1"/>
              </a:solidFill>
            </a:endParaRPr>
          </a:p>
        </p:txBody>
      </p:sp>
      <p:sp>
        <p:nvSpPr>
          <p:cNvPr id="46" name="Rectangle 3"/>
          <p:cNvSpPr/>
          <p:nvPr/>
        </p:nvSpPr>
        <p:spPr>
          <a:xfrm>
            <a:off x="0" y="1"/>
            <a:ext cx="9144000" cy="118457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600" dirty="0">
              <a:latin typeface="+mj-lt"/>
            </a:endParaRPr>
          </a:p>
        </p:txBody>
      </p:sp>
      <p:graphicFrame>
        <p:nvGraphicFramePr>
          <p:cNvPr id="6" name="Table 5"/>
          <p:cNvGraphicFramePr>
            <a:graphicFrameLocks noGrp="1"/>
          </p:cNvGraphicFramePr>
          <p:nvPr>
            <p:extLst>
              <p:ext uri="{D42A27DB-BD31-4B8C-83A1-F6EECF244321}">
                <p14:modId xmlns:p14="http://schemas.microsoft.com/office/powerpoint/2010/main" val="3522311186"/>
              </p:ext>
            </p:extLst>
          </p:nvPr>
        </p:nvGraphicFramePr>
        <p:xfrm>
          <a:off x="3444277" y="2047430"/>
          <a:ext cx="1763361" cy="4219020"/>
        </p:xfrm>
        <a:graphic>
          <a:graphicData uri="http://schemas.openxmlformats.org/drawingml/2006/table">
            <a:tbl>
              <a:tblPr firstRow="1" bandRow="1">
                <a:tableStyleId>{5C22544A-7EE6-4342-B048-85BDC9FD1C3A}</a:tableStyleId>
              </a:tblPr>
              <a:tblGrid>
                <a:gridCol w="1763361"/>
              </a:tblGrid>
              <a:tr h="351585">
                <a:tc>
                  <a:txBody>
                    <a:bodyPr/>
                    <a:lstStyle/>
                    <a:p>
                      <a:pPr algn="l" fontAlgn="b"/>
                      <a:r>
                        <a:rPr lang="en-CA" sz="1100" b="0" i="0" u="none" strike="noStrike" dirty="0" smtClean="0">
                          <a:solidFill>
                            <a:schemeClr val="bg1">
                              <a:lumMod val="50000"/>
                            </a:schemeClr>
                          </a:solidFill>
                          <a:effectLst/>
                          <a:latin typeface="+mn-lt"/>
                        </a:rPr>
                        <a:t>Network Infrastructure</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bg1">
                              <a:lumMod val="50000"/>
                            </a:schemeClr>
                          </a:solidFill>
                          <a:latin typeface="+mn-lt"/>
                        </a:rPr>
                        <a:t>Service Desk</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algn="l"/>
                      <a:r>
                        <a:rPr lang="en-CA" sz="1200" b="1" dirty="0" smtClean="0">
                          <a:solidFill>
                            <a:schemeClr val="accent1"/>
                          </a:solidFill>
                          <a:latin typeface="+mn-lt"/>
                        </a:rPr>
                        <a:t>Business Applications</a:t>
                      </a:r>
                      <a:endParaRPr lang="en-CA" sz="1200" b="1" dirty="0">
                        <a:solidFill>
                          <a:schemeClr val="accent1"/>
                        </a:solidFill>
                        <a:latin typeface="+mn-lt"/>
                      </a:endParaRP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0" dirty="0" smtClean="0">
                          <a:solidFill>
                            <a:schemeClr val="bg1">
                              <a:lumMod val="50000"/>
                            </a:schemeClr>
                          </a:solidFill>
                          <a:latin typeface="+mn-lt"/>
                        </a:rPr>
                        <a:t>Data Quality</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b="1" dirty="0" smtClean="0">
                          <a:solidFill>
                            <a:schemeClr val="accent1"/>
                          </a:solidFill>
                          <a:latin typeface="+mn-lt"/>
                        </a:rPr>
                        <a:t>Devices</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b="0" dirty="0" smtClean="0">
                          <a:solidFill>
                            <a:schemeClr val="bg1">
                              <a:lumMod val="50000"/>
                            </a:schemeClr>
                          </a:solidFill>
                          <a:latin typeface="+mn-lt"/>
                        </a:rPr>
                        <a:t>Analytical Capability</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bg1">
                              <a:lumMod val="50000"/>
                            </a:schemeClr>
                          </a:solidFill>
                          <a:latin typeface="+mn-lt"/>
                        </a:rPr>
                        <a:t>Client-Facing Technology</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bg1">
                              <a:lumMod val="50000"/>
                            </a:schemeClr>
                          </a:solidFill>
                          <a:latin typeface="+mn-lt"/>
                        </a:rPr>
                        <a:t>Work Orders</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bg1">
                              <a:lumMod val="50000"/>
                            </a:schemeClr>
                          </a:solidFill>
                          <a:latin typeface="+mn-lt"/>
                        </a:rPr>
                        <a:t>Innovation Leadership</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algn="l" fontAlgn="b"/>
                      <a:r>
                        <a:rPr lang="en-CA" sz="1100" b="0" u="none" strike="noStrike" dirty="0" smtClean="0">
                          <a:solidFill>
                            <a:schemeClr val="bg1">
                              <a:lumMod val="50000"/>
                            </a:schemeClr>
                          </a:solidFill>
                          <a:effectLst/>
                          <a:latin typeface="+mn-lt"/>
                        </a:rPr>
                        <a:t>Projects</a:t>
                      </a:r>
                      <a:endParaRPr lang="en-CA" sz="1100" b="0" i="0" u="none" strike="noStrike" dirty="0">
                        <a:solidFill>
                          <a:schemeClr val="bg1">
                            <a:lumMod val="50000"/>
                          </a:schemeClr>
                        </a:solidFill>
                        <a:effectLst/>
                        <a:latin typeface="+mn-lt"/>
                      </a:endParaRP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bg1">
                              <a:lumMod val="50000"/>
                            </a:schemeClr>
                          </a:solidFill>
                          <a:latin typeface="+mn-lt"/>
                        </a:rPr>
                        <a:t>IT Policies</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1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100" dirty="0" smtClean="0">
                          <a:solidFill>
                            <a:schemeClr val="bg1">
                              <a:lumMod val="50000"/>
                            </a:schemeClr>
                          </a:solidFill>
                          <a:latin typeface="+mn-lt"/>
                        </a:rPr>
                        <a:t>Requirements Gathering</a:t>
                      </a:r>
                    </a:p>
                  </a:txBody>
                  <a:tcPr marL="3799" marR="3799" marT="3799"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Rectangle 5"/>
          <p:cNvSpPr/>
          <p:nvPr/>
        </p:nvSpPr>
        <p:spPr>
          <a:xfrm>
            <a:off x="3092475" y="5607074"/>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800" b="1" dirty="0" smtClean="0">
                <a:solidFill>
                  <a:schemeClr val="bg1"/>
                </a:solidFill>
              </a:rPr>
              <a:t>11</a:t>
            </a:r>
            <a:endParaRPr lang="en-US" sz="800" b="1" dirty="0">
              <a:solidFill>
                <a:srgbClr val="FFFFFF"/>
              </a:solidFill>
            </a:endParaRPr>
          </a:p>
        </p:txBody>
      </p:sp>
      <p:sp>
        <p:nvSpPr>
          <p:cNvPr id="9" name="Rectangle 5"/>
          <p:cNvSpPr/>
          <p:nvPr/>
        </p:nvSpPr>
        <p:spPr>
          <a:xfrm>
            <a:off x="3092475" y="5254179"/>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800" b="1" dirty="0" smtClean="0">
                <a:solidFill>
                  <a:schemeClr val="bg1"/>
                </a:solidFill>
              </a:rPr>
              <a:t>10</a:t>
            </a:r>
            <a:endParaRPr lang="en-US" sz="800" b="1" dirty="0">
              <a:solidFill>
                <a:srgbClr val="FFFFFF"/>
              </a:solidFill>
            </a:endParaRPr>
          </a:p>
        </p:txBody>
      </p:sp>
      <p:sp>
        <p:nvSpPr>
          <p:cNvPr id="10" name="Rectangle 5"/>
          <p:cNvSpPr/>
          <p:nvPr/>
        </p:nvSpPr>
        <p:spPr>
          <a:xfrm>
            <a:off x="3092475" y="5959968"/>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800" b="1" dirty="0" smtClean="0">
                <a:solidFill>
                  <a:schemeClr val="bg1"/>
                </a:solidFill>
              </a:rPr>
              <a:t>12</a:t>
            </a:r>
            <a:endParaRPr lang="en-US" sz="800" b="1" dirty="0">
              <a:solidFill>
                <a:schemeClr val="bg1"/>
              </a:solidFill>
            </a:endParaRPr>
          </a:p>
        </p:txBody>
      </p:sp>
      <p:sp>
        <p:nvSpPr>
          <p:cNvPr id="13" name="Rectangle 5"/>
          <p:cNvSpPr/>
          <p:nvPr/>
        </p:nvSpPr>
        <p:spPr>
          <a:xfrm>
            <a:off x="3092475" y="2078124"/>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1</a:t>
            </a:r>
            <a:endParaRPr lang="en-US" sz="800" b="1" dirty="0">
              <a:solidFill>
                <a:srgbClr val="FFFFFF"/>
              </a:solidFill>
            </a:endParaRPr>
          </a:p>
        </p:txBody>
      </p:sp>
      <p:sp>
        <p:nvSpPr>
          <p:cNvPr id="14" name="Rectangle 5"/>
          <p:cNvSpPr/>
          <p:nvPr/>
        </p:nvSpPr>
        <p:spPr>
          <a:xfrm>
            <a:off x="3092475" y="2431019"/>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2</a:t>
            </a:r>
            <a:endParaRPr lang="en-US" sz="800" b="1" dirty="0">
              <a:solidFill>
                <a:srgbClr val="FFFFFF"/>
              </a:solidFill>
            </a:endParaRPr>
          </a:p>
        </p:txBody>
      </p:sp>
      <p:sp>
        <p:nvSpPr>
          <p:cNvPr id="15" name="Rectangle 5"/>
          <p:cNvSpPr/>
          <p:nvPr/>
        </p:nvSpPr>
        <p:spPr>
          <a:xfrm>
            <a:off x="3092475" y="3136809"/>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4</a:t>
            </a:r>
            <a:endParaRPr lang="en-US" sz="800" b="1" dirty="0">
              <a:solidFill>
                <a:srgbClr val="FFFFFF"/>
              </a:solidFill>
            </a:endParaRPr>
          </a:p>
        </p:txBody>
      </p:sp>
      <p:sp>
        <p:nvSpPr>
          <p:cNvPr id="16" name="Rectangle 5"/>
          <p:cNvSpPr/>
          <p:nvPr/>
        </p:nvSpPr>
        <p:spPr>
          <a:xfrm>
            <a:off x="3092475" y="3489704"/>
            <a:ext cx="260896" cy="2608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5</a:t>
            </a:r>
            <a:endParaRPr lang="en-US" sz="800" b="1" dirty="0">
              <a:solidFill>
                <a:srgbClr val="FFFFFF"/>
              </a:solidFill>
            </a:endParaRPr>
          </a:p>
        </p:txBody>
      </p:sp>
      <p:sp>
        <p:nvSpPr>
          <p:cNvPr id="17" name="Rectangle 5"/>
          <p:cNvSpPr/>
          <p:nvPr/>
        </p:nvSpPr>
        <p:spPr>
          <a:xfrm>
            <a:off x="3092475" y="4548389"/>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8</a:t>
            </a:r>
            <a:endParaRPr lang="en-US" sz="800" b="1" dirty="0">
              <a:solidFill>
                <a:srgbClr val="FFFFFF"/>
              </a:solidFill>
            </a:endParaRPr>
          </a:p>
        </p:txBody>
      </p:sp>
      <p:sp>
        <p:nvSpPr>
          <p:cNvPr id="18" name="Rectangle 5"/>
          <p:cNvSpPr/>
          <p:nvPr/>
        </p:nvSpPr>
        <p:spPr>
          <a:xfrm>
            <a:off x="3092475" y="4901284"/>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9</a:t>
            </a:r>
            <a:endParaRPr lang="en-US" sz="800" b="1" dirty="0">
              <a:solidFill>
                <a:srgbClr val="FFFFFF"/>
              </a:solidFill>
            </a:endParaRPr>
          </a:p>
        </p:txBody>
      </p:sp>
      <p:sp>
        <p:nvSpPr>
          <p:cNvPr id="19" name="Rectangle 5"/>
          <p:cNvSpPr/>
          <p:nvPr/>
        </p:nvSpPr>
        <p:spPr>
          <a:xfrm>
            <a:off x="3092475" y="4195494"/>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7</a:t>
            </a:r>
            <a:endParaRPr lang="en-US" sz="800" b="1" dirty="0">
              <a:solidFill>
                <a:srgbClr val="FFFFFF"/>
              </a:solidFill>
            </a:endParaRPr>
          </a:p>
        </p:txBody>
      </p:sp>
      <p:sp>
        <p:nvSpPr>
          <p:cNvPr id="20" name="Rectangle 5"/>
          <p:cNvSpPr/>
          <p:nvPr/>
        </p:nvSpPr>
        <p:spPr>
          <a:xfrm>
            <a:off x="3092475" y="3842599"/>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6</a:t>
            </a:r>
            <a:endParaRPr lang="en-US" sz="800" b="1" dirty="0">
              <a:solidFill>
                <a:srgbClr val="FFFFFF"/>
              </a:solidFill>
            </a:endParaRPr>
          </a:p>
        </p:txBody>
      </p:sp>
      <p:sp>
        <p:nvSpPr>
          <p:cNvPr id="21" name="Rectangle 5"/>
          <p:cNvSpPr/>
          <p:nvPr/>
        </p:nvSpPr>
        <p:spPr>
          <a:xfrm>
            <a:off x="3092475" y="2783914"/>
            <a:ext cx="260896" cy="2608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3</a:t>
            </a:r>
            <a:endParaRPr lang="en-US" sz="800" b="1" dirty="0">
              <a:solidFill>
                <a:srgbClr val="FFFFFF"/>
              </a:solidFill>
            </a:endParaRPr>
          </a:p>
        </p:txBody>
      </p:sp>
      <p:cxnSp>
        <p:nvCxnSpPr>
          <p:cNvPr id="22" name="Straight Connector 21"/>
          <p:cNvCxnSpPr/>
          <p:nvPr/>
        </p:nvCxnSpPr>
        <p:spPr>
          <a:xfrm flipH="1">
            <a:off x="3094820" y="1918452"/>
            <a:ext cx="1988742"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3094819" y="1379926"/>
            <a:ext cx="1988739" cy="523220"/>
          </a:xfrm>
          <a:prstGeom prst="rect">
            <a:avLst/>
          </a:prstGeom>
        </p:spPr>
        <p:txBody>
          <a:bodyPr wrap="square" lIns="0" rIns="0">
            <a:spAutoFit/>
          </a:bodyPr>
          <a:lstStyle/>
          <a:p>
            <a:pPr algn="ctr" fontAlgn="b">
              <a:defRPr/>
            </a:pPr>
            <a:r>
              <a:rPr lang="en-US" sz="1400" dirty="0" smtClean="0">
                <a:solidFill>
                  <a:srgbClr val="D17D08"/>
                </a:solidFill>
              </a:rPr>
              <a:t>Top IT Services for Business Stakeholders</a:t>
            </a:r>
            <a:endParaRPr lang="en-US" sz="1400" dirty="0">
              <a:solidFill>
                <a:srgbClr val="D17D08"/>
              </a:solidFill>
            </a:endParaRPr>
          </a:p>
        </p:txBody>
      </p:sp>
      <p:graphicFrame>
        <p:nvGraphicFramePr>
          <p:cNvPr id="25" name="Table 24"/>
          <p:cNvGraphicFramePr>
            <a:graphicFrameLocks noGrp="1"/>
          </p:cNvGraphicFramePr>
          <p:nvPr>
            <p:extLst>
              <p:ext uri="{D42A27DB-BD31-4B8C-83A1-F6EECF244321}">
                <p14:modId xmlns:p14="http://schemas.microsoft.com/office/powerpoint/2010/main" val="3586821841"/>
              </p:ext>
            </p:extLst>
          </p:nvPr>
        </p:nvGraphicFramePr>
        <p:xfrm>
          <a:off x="6285925" y="2017070"/>
          <a:ext cx="2620496" cy="4240412"/>
        </p:xfrm>
        <a:graphic>
          <a:graphicData uri="http://schemas.openxmlformats.org/drawingml/2006/table">
            <a:tbl>
              <a:tblPr firstRow="1" bandRow="1">
                <a:tableStyleId>{2D5ABB26-0587-4C30-8999-92F81FD0307C}</a:tableStyleId>
              </a:tblPr>
              <a:tblGrid>
                <a:gridCol w="2620496"/>
              </a:tblGrid>
              <a:tr h="385492">
                <a:tc>
                  <a:txBody>
                    <a:bodyPr/>
                    <a:lstStyle/>
                    <a:p>
                      <a:pPr algn="l" fontAlgn="b"/>
                      <a:r>
                        <a:rPr lang="en-CA" sz="1200" b="1" u="none" strike="noStrike" dirty="0">
                          <a:solidFill>
                            <a:schemeClr val="accent1"/>
                          </a:solidFill>
                          <a:effectLst/>
                        </a:rPr>
                        <a:t>Mobile </a:t>
                      </a:r>
                      <a:r>
                        <a:rPr lang="en-CA" sz="1200" b="1" u="none" strike="noStrike" dirty="0" smtClean="0">
                          <a:solidFill>
                            <a:schemeClr val="accent1"/>
                          </a:solidFill>
                          <a:effectLst/>
                        </a:rPr>
                        <a:t>for Employees</a:t>
                      </a:r>
                      <a:endParaRPr lang="en-CA" sz="1200" b="1" i="0" u="none" strike="noStrike" dirty="0">
                        <a:solidFill>
                          <a:schemeClr val="accent1"/>
                        </a:solidFill>
                        <a:effectLst/>
                        <a:latin typeface="Arial" panose="020B0604020202020204" pitchFamily="34" charset="0"/>
                      </a:endParaRPr>
                    </a:p>
                  </a:txBody>
                  <a:tcPr marL="9525" marR="9525" marT="9525"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38549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CA" sz="1100" b="0" u="none" strike="noStrike" dirty="0" smtClean="0">
                          <a:solidFill>
                            <a:schemeClr val="bg1">
                              <a:lumMod val="50000"/>
                            </a:schemeClr>
                          </a:solidFill>
                          <a:effectLst/>
                        </a:rPr>
                        <a:t>Big Data – Analytics</a:t>
                      </a:r>
                      <a:endParaRPr lang="en-CA" sz="1100" b="0" i="0" u="none" strike="noStrike" dirty="0" smtClean="0">
                        <a:solidFill>
                          <a:schemeClr val="bg1">
                            <a:lumMod val="50000"/>
                          </a:schemeClr>
                        </a:solidFill>
                        <a:effectLst/>
                        <a:latin typeface="Arial" panose="020B0604020202020204" pitchFamily="34" charset="0"/>
                      </a:endParaRPr>
                    </a:p>
                  </a:txBody>
                  <a:tcPr marL="9525" marR="9525" marT="9525"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r>
              <a:tr h="38549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CA" sz="1100" u="none" strike="noStrike" dirty="0" smtClean="0">
                          <a:solidFill>
                            <a:schemeClr val="bg1">
                              <a:lumMod val="50000"/>
                            </a:schemeClr>
                          </a:solidFill>
                          <a:effectLst/>
                        </a:rPr>
                        <a:t>Internal Collaboration Tools</a:t>
                      </a:r>
                      <a:endParaRPr lang="en-CA" sz="1100" b="0" i="0" u="none" strike="noStrike" dirty="0" smtClean="0">
                        <a:solidFill>
                          <a:schemeClr val="bg1">
                            <a:lumMod val="50000"/>
                          </a:schemeClr>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r h="385492">
                <a:tc>
                  <a:txBody>
                    <a:bodyPr/>
                    <a:lstStyle/>
                    <a:p>
                      <a:pPr algn="l" fontAlgn="b"/>
                      <a:r>
                        <a:rPr lang="en-CA" sz="1200" b="1" u="none" strike="noStrike" dirty="0">
                          <a:solidFill>
                            <a:schemeClr val="accent1"/>
                          </a:solidFill>
                          <a:effectLst/>
                        </a:rPr>
                        <a:t>Mobile for </a:t>
                      </a:r>
                      <a:r>
                        <a:rPr lang="en-CA" sz="1200" b="1" u="none" strike="noStrike" dirty="0" smtClean="0">
                          <a:solidFill>
                            <a:schemeClr val="accent1"/>
                          </a:solidFill>
                          <a:effectLst/>
                        </a:rPr>
                        <a:t>Customers</a:t>
                      </a:r>
                      <a:endParaRPr lang="en-CA" sz="1200" b="1" i="0" u="none" strike="noStrike" dirty="0">
                        <a:solidFill>
                          <a:schemeClr val="accent1"/>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r h="385492">
                <a:tc>
                  <a:txBody>
                    <a:bodyPr/>
                    <a:lstStyle/>
                    <a:p>
                      <a:pPr algn="l" fontAlgn="b"/>
                      <a:r>
                        <a:rPr lang="en-CA" sz="1100" u="none" strike="noStrike" dirty="0" smtClean="0">
                          <a:solidFill>
                            <a:schemeClr val="bg1">
                              <a:lumMod val="50000"/>
                            </a:schemeClr>
                          </a:solidFill>
                          <a:effectLst/>
                        </a:rPr>
                        <a:t>Social Media for Engagement</a:t>
                      </a:r>
                      <a:endParaRPr lang="en-CA" sz="1100" b="0" i="0" u="none" strike="noStrike" dirty="0">
                        <a:solidFill>
                          <a:schemeClr val="bg1">
                            <a:lumMod val="50000"/>
                          </a:schemeClr>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r h="385492">
                <a:tc>
                  <a:txBody>
                    <a:bodyPr/>
                    <a:lstStyle/>
                    <a:p>
                      <a:pPr algn="l" fontAlgn="b"/>
                      <a:r>
                        <a:rPr lang="en-CA" sz="1100" b="0" u="none" strike="noStrike" dirty="0" smtClean="0">
                          <a:solidFill>
                            <a:schemeClr val="bg1">
                              <a:lumMod val="50000"/>
                            </a:schemeClr>
                          </a:solidFill>
                          <a:effectLst/>
                        </a:rPr>
                        <a:t>Big Data – Collection</a:t>
                      </a:r>
                      <a:endParaRPr lang="en-CA" sz="1100" b="0" i="0" u="none" strike="noStrike" dirty="0">
                        <a:solidFill>
                          <a:schemeClr val="bg1">
                            <a:lumMod val="50000"/>
                          </a:schemeClr>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r h="385492">
                <a:tc>
                  <a:txBody>
                    <a:bodyPr/>
                    <a:lstStyle/>
                    <a:p>
                      <a:pPr algn="l" fontAlgn="b"/>
                      <a:r>
                        <a:rPr lang="en-CA" sz="1100" u="none" strike="noStrike" dirty="0">
                          <a:solidFill>
                            <a:schemeClr val="bg1">
                              <a:lumMod val="50000"/>
                            </a:schemeClr>
                          </a:solidFill>
                          <a:effectLst/>
                        </a:rPr>
                        <a:t>Cloud </a:t>
                      </a:r>
                      <a:r>
                        <a:rPr lang="en-CA" sz="1100" u="none" strike="noStrike" dirty="0" smtClean="0">
                          <a:solidFill>
                            <a:schemeClr val="bg1">
                              <a:lumMod val="50000"/>
                            </a:schemeClr>
                          </a:solidFill>
                          <a:effectLst/>
                        </a:rPr>
                        <a:t>for Application</a:t>
                      </a:r>
                      <a:r>
                        <a:rPr lang="en-CA" sz="1100" u="none" strike="noStrike" baseline="0" dirty="0" smtClean="0">
                          <a:solidFill>
                            <a:schemeClr val="bg1">
                              <a:lumMod val="50000"/>
                            </a:schemeClr>
                          </a:solidFill>
                          <a:effectLst/>
                        </a:rPr>
                        <a:t> Functionality</a:t>
                      </a:r>
                      <a:endParaRPr lang="en-CA" sz="1100" b="0" i="0" u="none" strike="noStrike" dirty="0">
                        <a:solidFill>
                          <a:schemeClr val="bg1">
                            <a:lumMod val="50000"/>
                          </a:schemeClr>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r h="385492">
                <a:tc>
                  <a:txBody>
                    <a:bodyPr/>
                    <a:lstStyle/>
                    <a:p>
                      <a:pPr algn="l" fontAlgn="b"/>
                      <a:r>
                        <a:rPr lang="en-CA" sz="1100" u="none" strike="noStrike" dirty="0">
                          <a:solidFill>
                            <a:schemeClr val="bg1">
                              <a:lumMod val="50000"/>
                            </a:schemeClr>
                          </a:solidFill>
                          <a:effectLst/>
                        </a:rPr>
                        <a:t>Cloud for </a:t>
                      </a:r>
                      <a:r>
                        <a:rPr lang="en-CA" sz="1100" u="none" strike="noStrike" dirty="0" smtClean="0">
                          <a:solidFill>
                            <a:schemeClr val="bg1">
                              <a:lumMod val="50000"/>
                            </a:schemeClr>
                          </a:solidFill>
                          <a:effectLst/>
                        </a:rPr>
                        <a:t>Agile Infrastructure</a:t>
                      </a:r>
                      <a:endParaRPr lang="en-CA" sz="1100" b="0" i="0" u="none" strike="noStrike" dirty="0">
                        <a:solidFill>
                          <a:schemeClr val="bg1">
                            <a:lumMod val="50000"/>
                          </a:schemeClr>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r h="385492">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CA" sz="1100" u="none" strike="noStrike" dirty="0" smtClean="0">
                          <a:solidFill>
                            <a:schemeClr val="bg1">
                              <a:lumMod val="50000"/>
                            </a:schemeClr>
                          </a:solidFill>
                          <a:effectLst/>
                        </a:rPr>
                        <a:t>Social Media for Acquisition</a:t>
                      </a:r>
                      <a:endParaRPr lang="en-CA" sz="1100" b="0" i="0" u="none" strike="noStrike" dirty="0" smtClean="0">
                        <a:solidFill>
                          <a:schemeClr val="bg1">
                            <a:lumMod val="50000"/>
                          </a:schemeClr>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r h="385492">
                <a:tc>
                  <a:txBody>
                    <a:bodyPr/>
                    <a:lstStyle/>
                    <a:p>
                      <a:pPr algn="l" fontAlgn="b"/>
                      <a:r>
                        <a:rPr lang="en-CA" sz="1100" u="none" strike="noStrike" dirty="0" smtClean="0">
                          <a:solidFill>
                            <a:schemeClr val="bg1">
                              <a:lumMod val="50000"/>
                            </a:schemeClr>
                          </a:solidFill>
                          <a:effectLst/>
                        </a:rPr>
                        <a:t>Internet of Things for Product</a:t>
                      </a:r>
                      <a:r>
                        <a:rPr lang="en-CA" sz="1100" u="none" strike="noStrike" baseline="0" dirty="0" smtClean="0">
                          <a:solidFill>
                            <a:schemeClr val="bg1">
                              <a:lumMod val="50000"/>
                            </a:schemeClr>
                          </a:solidFill>
                          <a:effectLst/>
                        </a:rPr>
                        <a:t> Innovation</a:t>
                      </a:r>
                      <a:endParaRPr lang="en-CA" sz="1100" b="0" i="0" u="none" strike="noStrike" dirty="0">
                        <a:solidFill>
                          <a:schemeClr val="bg1">
                            <a:lumMod val="50000"/>
                          </a:schemeClr>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r h="385492">
                <a:tc>
                  <a:txBody>
                    <a:bodyPr/>
                    <a:lstStyle/>
                    <a:p>
                      <a:pPr algn="l" fontAlgn="b"/>
                      <a:r>
                        <a:rPr lang="en-CA" sz="1100" u="none" strike="noStrike" dirty="0">
                          <a:solidFill>
                            <a:schemeClr val="bg1">
                              <a:lumMod val="50000"/>
                            </a:schemeClr>
                          </a:solidFill>
                          <a:effectLst/>
                        </a:rPr>
                        <a:t>Internet of Things for </a:t>
                      </a:r>
                      <a:r>
                        <a:rPr lang="en-CA" sz="1100" u="none" strike="noStrike" dirty="0" smtClean="0">
                          <a:solidFill>
                            <a:schemeClr val="bg1">
                              <a:lumMod val="50000"/>
                            </a:schemeClr>
                          </a:solidFill>
                          <a:effectLst/>
                        </a:rPr>
                        <a:t>Product Tracking</a:t>
                      </a:r>
                      <a:endParaRPr lang="en-CA" sz="1100" b="0" i="0" u="none" strike="noStrike" dirty="0">
                        <a:solidFill>
                          <a:schemeClr val="bg1">
                            <a:lumMod val="50000"/>
                          </a:schemeClr>
                        </a:solidFill>
                        <a:effectLst/>
                        <a:latin typeface="Arial" panose="020B0604020202020204" pitchFamily="34" charset="0"/>
                      </a:endParaRPr>
                    </a:p>
                  </a:txBody>
                  <a:tcPr marL="9525" marR="9525" marT="9525" marB="0" anchor="ctr">
                    <a:lnL>
                      <a:noFill/>
                    </a:lnL>
                    <a:lnR>
                      <a:noFill/>
                    </a:lnR>
                    <a:lnT>
                      <a:noFill/>
                    </a:lnT>
                    <a:lnB>
                      <a:noFill/>
                    </a:lnB>
                    <a:lnTlToBr w="12700" cmpd="sng">
                      <a:noFill/>
                      <a:prstDash val="solid"/>
                    </a:lnTlToBr>
                    <a:lnBlToTr w="12700" cmpd="sng">
                      <a:noFill/>
                      <a:prstDash val="solid"/>
                    </a:lnBlToTr>
                  </a:tcPr>
                </a:tc>
              </a:tr>
            </a:tbl>
          </a:graphicData>
        </a:graphic>
      </p:graphicFrame>
      <p:sp>
        <p:nvSpPr>
          <p:cNvPr id="26" name="Rectangle 5"/>
          <p:cNvSpPr/>
          <p:nvPr/>
        </p:nvSpPr>
        <p:spPr>
          <a:xfrm>
            <a:off x="5872036" y="5956699"/>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800" b="1" dirty="0" smtClean="0">
                <a:solidFill>
                  <a:schemeClr val="bg1"/>
                </a:solidFill>
              </a:rPr>
              <a:t>11</a:t>
            </a:r>
            <a:endParaRPr lang="en-US" sz="800" b="1" dirty="0">
              <a:solidFill>
                <a:srgbClr val="FFFFFF"/>
              </a:solidFill>
            </a:endParaRPr>
          </a:p>
        </p:txBody>
      </p:sp>
      <p:sp>
        <p:nvSpPr>
          <p:cNvPr id="27" name="Rectangle 5"/>
          <p:cNvSpPr/>
          <p:nvPr/>
        </p:nvSpPr>
        <p:spPr>
          <a:xfrm>
            <a:off x="5872036" y="5568846"/>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r>
              <a:rPr lang="en-US" sz="800" b="1" dirty="0" smtClean="0">
                <a:solidFill>
                  <a:schemeClr val="bg1"/>
                </a:solidFill>
              </a:rPr>
              <a:t>10</a:t>
            </a:r>
            <a:endParaRPr lang="en-US" sz="800" b="1" dirty="0">
              <a:solidFill>
                <a:srgbClr val="FFFFFF"/>
              </a:solidFill>
            </a:endParaRPr>
          </a:p>
        </p:txBody>
      </p:sp>
      <p:sp>
        <p:nvSpPr>
          <p:cNvPr id="29" name="Rectangle 5"/>
          <p:cNvSpPr/>
          <p:nvPr/>
        </p:nvSpPr>
        <p:spPr>
          <a:xfrm>
            <a:off x="5872036" y="2078124"/>
            <a:ext cx="260896" cy="2608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1</a:t>
            </a:r>
            <a:endParaRPr lang="en-US" sz="800" b="1" dirty="0">
              <a:solidFill>
                <a:srgbClr val="FFFFFF"/>
              </a:solidFill>
            </a:endParaRPr>
          </a:p>
        </p:txBody>
      </p:sp>
      <p:sp>
        <p:nvSpPr>
          <p:cNvPr id="30" name="Rectangle 5"/>
          <p:cNvSpPr/>
          <p:nvPr/>
        </p:nvSpPr>
        <p:spPr>
          <a:xfrm>
            <a:off x="5872036" y="2465982"/>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2</a:t>
            </a:r>
            <a:endParaRPr lang="en-US" sz="800" b="1" dirty="0">
              <a:solidFill>
                <a:srgbClr val="FFFFFF"/>
              </a:solidFill>
            </a:endParaRPr>
          </a:p>
        </p:txBody>
      </p:sp>
      <p:sp>
        <p:nvSpPr>
          <p:cNvPr id="31" name="Rectangle 5"/>
          <p:cNvSpPr/>
          <p:nvPr/>
        </p:nvSpPr>
        <p:spPr>
          <a:xfrm>
            <a:off x="5872036" y="3241698"/>
            <a:ext cx="260896" cy="2608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4</a:t>
            </a:r>
            <a:endParaRPr lang="en-US" sz="800" b="1" dirty="0">
              <a:solidFill>
                <a:srgbClr val="FFFFFF"/>
              </a:solidFill>
            </a:endParaRPr>
          </a:p>
        </p:txBody>
      </p:sp>
      <p:sp>
        <p:nvSpPr>
          <p:cNvPr id="32" name="Rectangle 5"/>
          <p:cNvSpPr/>
          <p:nvPr/>
        </p:nvSpPr>
        <p:spPr>
          <a:xfrm>
            <a:off x="5872036" y="3629556"/>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5</a:t>
            </a:r>
            <a:endParaRPr lang="en-US" sz="800" b="1" dirty="0">
              <a:solidFill>
                <a:srgbClr val="FFFFFF"/>
              </a:solidFill>
            </a:endParaRPr>
          </a:p>
        </p:txBody>
      </p:sp>
      <p:sp>
        <p:nvSpPr>
          <p:cNvPr id="33" name="Rectangle 5"/>
          <p:cNvSpPr/>
          <p:nvPr/>
        </p:nvSpPr>
        <p:spPr>
          <a:xfrm>
            <a:off x="5872036" y="4793130"/>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8</a:t>
            </a:r>
            <a:endParaRPr lang="en-US" sz="800" b="1" dirty="0">
              <a:solidFill>
                <a:srgbClr val="FFFFFF"/>
              </a:solidFill>
            </a:endParaRPr>
          </a:p>
        </p:txBody>
      </p:sp>
      <p:sp>
        <p:nvSpPr>
          <p:cNvPr id="34" name="Rectangle 5"/>
          <p:cNvSpPr/>
          <p:nvPr/>
        </p:nvSpPr>
        <p:spPr>
          <a:xfrm>
            <a:off x="5872036" y="5180988"/>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9</a:t>
            </a:r>
            <a:endParaRPr lang="en-US" sz="800" b="1" dirty="0">
              <a:solidFill>
                <a:srgbClr val="FFFFFF"/>
              </a:solidFill>
            </a:endParaRPr>
          </a:p>
        </p:txBody>
      </p:sp>
      <p:sp>
        <p:nvSpPr>
          <p:cNvPr id="35" name="Rectangle 5"/>
          <p:cNvSpPr/>
          <p:nvPr/>
        </p:nvSpPr>
        <p:spPr>
          <a:xfrm>
            <a:off x="5872036" y="4405272"/>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7</a:t>
            </a:r>
            <a:endParaRPr lang="en-US" sz="800" b="1" dirty="0">
              <a:solidFill>
                <a:srgbClr val="FFFFFF"/>
              </a:solidFill>
            </a:endParaRPr>
          </a:p>
        </p:txBody>
      </p:sp>
      <p:sp>
        <p:nvSpPr>
          <p:cNvPr id="36" name="Rectangle 5"/>
          <p:cNvSpPr/>
          <p:nvPr/>
        </p:nvSpPr>
        <p:spPr>
          <a:xfrm>
            <a:off x="5872036" y="4017414"/>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6</a:t>
            </a:r>
            <a:endParaRPr lang="en-US" sz="800" b="1" dirty="0">
              <a:solidFill>
                <a:srgbClr val="FFFFFF"/>
              </a:solidFill>
            </a:endParaRPr>
          </a:p>
        </p:txBody>
      </p:sp>
      <p:sp>
        <p:nvSpPr>
          <p:cNvPr id="37" name="Rectangle 5"/>
          <p:cNvSpPr/>
          <p:nvPr/>
        </p:nvSpPr>
        <p:spPr>
          <a:xfrm>
            <a:off x="5872036" y="2853840"/>
            <a:ext cx="260896" cy="260896"/>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solidFill>
                  <a:srgbClr val="FFFFFF"/>
                </a:solidFill>
              </a:rPr>
              <a:t>3</a:t>
            </a:r>
            <a:endParaRPr lang="en-US" sz="800" b="1" dirty="0">
              <a:solidFill>
                <a:srgbClr val="FFFFFF"/>
              </a:solidFill>
            </a:endParaRPr>
          </a:p>
        </p:txBody>
      </p:sp>
      <p:cxnSp>
        <p:nvCxnSpPr>
          <p:cNvPr id="38" name="Straight Connector 37"/>
          <p:cNvCxnSpPr/>
          <p:nvPr/>
        </p:nvCxnSpPr>
        <p:spPr>
          <a:xfrm flipH="1">
            <a:off x="5884192" y="1918452"/>
            <a:ext cx="2778213"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5884191" y="1379926"/>
            <a:ext cx="2778214" cy="523220"/>
          </a:xfrm>
          <a:prstGeom prst="rect">
            <a:avLst/>
          </a:prstGeom>
        </p:spPr>
        <p:txBody>
          <a:bodyPr wrap="square" lIns="0" rIns="0">
            <a:spAutoFit/>
          </a:bodyPr>
          <a:lstStyle/>
          <a:p>
            <a:pPr algn="ctr" fontAlgn="b">
              <a:defRPr/>
            </a:pPr>
            <a:r>
              <a:rPr lang="en-US" sz="1400" dirty="0" smtClean="0">
                <a:solidFill>
                  <a:srgbClr val="D17D08"/>
                </a:solidFill>
              </a:rPr>
              <a:t>Top Upcoming</a:t>
            </a:r>
            <a:br>
              <a:rPr lang="en-US" sz="1400" dirty="0" smtClean="0">
                <a:solidFill>
                  <a:srgbClr val="D17D08"/>
                </a:solidFill>
              </a:rPr>
            </a:br>
            <a:r>
              <a:rPr lang="en-US" sz="1400" dirty="0" smtClean="0">
                <a:solidFill>
                  <a:srgbClr val="D17D08"/>
                </a:solidFill>
              </a:rPr>
              <a:t>Technology Innovations for CEOs</a:t>
            </a:r>
            <a:endParaRPr lang="en-US" sz="1400" dirty="0">
              <a:solidFill>
                <a:srgbClr val="D17D08"/>
              </a:solidFill>
            </a:endParaRPr>
          </a:p>
        </p:txBody>
      </p:sp>
      <p:sp>
        <p:nvSpPr>
          <p:cNvPr id="5" name="TextBox 4"/>
          <p:cNvSpPr txBox="1"/>
          <p:nvPr/>
        </p:nvSpPr>
        <p:spPr>
          <a:xfrm>
            <a:off x="5872036" y="6282268"/>
            <a:ext cx="587020" cy="253916"/>
          </a:xfrm>
          <a:prstGeom prst="rect">
            <a:avLst/>
          </a:prstGeom>
        </p:spPr>
        <p:txBody>
          <a:bodyPr wrap="none" rtlCol="0">
            <a:spAutoFit/>
          </a:bodyPr>
          <a:lstStyle/>
          <a:p>
            <a:r>
              <a:rPr lang="en-US" sz="1050" i="1" dirty="0" smtClean="0">
                <a:solidFill>
                  <a:schemeClr val="tx1">
                    <a:lumMod val="60000"/>
                    <a:lumOff val="40000"/>
                  </a:schemeClr>
                </a:solidFill>
              </a:rPr>
              <a:t>N=215</a:t>
            </a:r>
          </a:p>
        </p:txBody>
      </p:sp>
      <p:sp>
        <p:nvSpPr>
          <p:cNvPr id="40" name="TextBox 39"/>
          <p:cNvSpPr txBox="1"/>
          <p:nvPr/>
        </p:nvSpPr>
        <p:spPr>
          <a:xfrm>
            <a:off x="3236069" y="6282268"/>
            <a:ext cx="774571" cy="253916"/>
          </a:xfrm>
          <a:prstGeom prst="rect">
            <a:avLst/>
          </a:prstGeom>
        </p:spPr>
        <p:txBody>
          <a:bodyPr wrap="none" rtlCol="0">
            <a:spAutoFit/>
          </a:bodyPr>
          <a:lstStyle/>
          <a:p>
            <a:r>
              <a:rPr lang="en-US" sz="1050" i="1" dirty="0" smtClean="0">
                <a:solidFill>
                  <a:schemeClr val="tx1">
                    <a:lumMod val="60000"/>
                    <a:lumOff val="40000"/>
                  </a:schemeClr>
                </a:solidFill>
              </a:rPr>
              <a:t>N=21,367</a:t>
            </a:r>
            <a:endParaRPr lang="en-US" sz="1050" i="1" dirty="0">
              <a:solidFill>
                <a:schemeClr val="tx1">
                  <a:lumMod val="60000"/>
                  <a:lumOff val="40000"/>
                </a:schemeClr>
              </a:solidFill>
            </a:endParaRPr>
          </a:p>
        </p:txBody>
      </p:sp>
      <p:cxnSp>
        <p:nvCxnSpPr>
          <p:cNvPr id="42" name="Straight Connector 2"/>
          <p:cNvCxnSpPr/>
          <p:nvPr/>
        </p:nvCxnSpPr>
        <p:spPr>
          <a:xfrm flipV="1">
            <a:off x="5496818" y="1430868"/>
            <a:ext cx="0" cy="485140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nvGrpSpPr>
          <p:cNvPr id="24" name="Group 55"/>
          <p:cNvGrpSpPr/>
          <p:nvPr/>
        </p:nvGrpSpPr>
        <p:grpSpPr>
          <a:xfrm>
            <a:off x="400931" y="4087927"/>
            <a:ext cx="2326685" cy="1410405"/>
            <a:chOff x="1263925" y="4866617"/>
            <a:chExt cx="2326685" cy="1410405"/>
          </a:xfrm>
        </p:grpSpPr>
        <p:pic>
          <p:nvPicPr>
            <p:cNvPr id="45" name="Picture 56">
              <a:hlinkClick r:id="rId3"/>
            </p:cNvPr>
            <p:cNvPicPr>
              <a:picLocks noChangeAspect="1"/>
            </p:cNvPicPr>
            <p:nvPr/>
          </p:nvPicPr>
          <p:blipFill>
            <a:blip r:embed="rId4"/>
            <a:stretch>
              <a:fillRect/>
            </a:stretch>
          </p:blipFill>
          <p:spPr>
            <a:xfrm>
              <a:off x="1263925" y="4866617"/>
              <a:ext cx="1073980" cy="1400746"/>
            </a:xfrm>
            <a:prstGeom prst="rect">
              <a:avLst/>
            </a:prstGeom>
            <a:solidFill>
              <a:schemeClr val="accent2"/>
            </a:solidFill>
            <a:ln w="19050">
              <a:solidFill>
                <a:schemeClr val="bg1">
                  <a:lumMod val="95000"/>
                </a:schemeClr>
              </a:solidFill>
              <a:miter lim="800000"/>
            </a:ln>
            <a:effectLst>
              <a:outerShdw blurRad="12700" dist="12700" dir="2700000" algn="tl" rotWithShape="0">
                <a:prstClr val="black">
                  <a:alpha val="15000"/>
                </a:prstClr>
              </a:outerShdw>
            </a:effectLst>
          </p:spPr>
        </p:pic>
        <p:sp>
          <p:nvSpPr>
            <p:cNvPr id="12" name="Pentagon 57">
              <a:hlinkClick r:id="rId3"/>
            </p:cNvPr>
            <p:cNvSpPr/>
            <p:nvPr/>
          </p:nvSpPr>
          <p:spPr>
            <a:xfrm flipH="1">
              <a:off x="2142610" y="5464879"/>
              <a:ext cx="1448000" cy="812143"/>
            </a:xfrm>
            <a:prstGeom prst="homePlate">
              <a:avLst>
                <a:gd name="adj" fmla="val 23239"/>
              </a:avLst>
            </a:prstGeom>
            <a:solidFill>
              <a:schemeClr val="accent2"/>
            </a:solidFill>
            <a:ln w="19050">
              <a:solidFill>
                <a:schemeClr val="bg1"/>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lIns="108000" rtlCol="0" anchor="ctr"/>
            <a:lstStyle/>
            <a:p>
              <a:pPr lvl="0"/>
              <a:r>
                <a:rPr lang="en-CA" sz="1050" i="1" dirty="0">
                  <a:solidFill>
                    <a:srgbClr val="FFFFFF"/>
                  </a:solidFill>
                  <a:latin typeface="+mj-lt"/>
                </a:rPr>
                <a:t>Learn more about the </a:t>
              </a:r>
              <a:r>
                <a:rPr lang="en-CA" sz="1050" i="1" dirty="0">
                  <a:solidFill>
                    <a:srgbClr val="FFFFFF"/>
                  </a:solidFill>
                  <a:latin typeface="+mj-lt"/>
                  <a:hlinkClick r:id="rId3"/>
                </a:rPr>
                <a:t>CIO Business Vision</a:t>
              </a:r>
              <a:r>
                <a:rPr lang="en-CA" sz="1050" i="1" dirty="0">
                  <a:solidFill>
                    <a:srgbClr val="FFFFFF"/>
                  </a:solidFill>
                  <a:latin typeface="+mj-lt"/>
                </a:rPr>
                <a:t> program.</a:t>
              </a:r>
            </a:p>
          </p:txBody>
        </p:sp>
      </p:grpSp>
      <p:sp>
        <p:nvSpPr>
          <p:cNvPr id="41" name="Title 11"/>
          <p:cNvSpPr txBox="1">
            <a:spLocks/>
          </p:cNvSpPr>
          <p:nvPr/>
        </p:nvSpPr>
        <p:spPr bwMode="auto">
          <a:xfrm>
            <a:off x="251520" y="260648"/>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CEOs see mobile for employees as the number one priority for upcoming technology innovations</a:t>
            </a:r>
            <a:endParaRPr lang="en-US" dirty="0">
              <a:solidFill>
                <a:schemeClr val="bg1"/>
              </a:solidFill>
              <a:latin typeface="+mn-lt"/>
            </a:endParaRPr>
          </a:p>
        </p:txBody>
      </p:sp>
      <p:grpSp>
        <p:nvGrpSpPr>
          <p:cNvPr id="43" name="Group 42"/>
          <p:cNvGrpSpPr/>
          <p:nvPr/>
        </p:nvGrpSpPr>
        <p:grpSpPr>
          <a:xfrm>
            <a:off x="0" y="6422955"/>
            <a:ext cx="9144000" cy="437555"/>
            <a:chOff x="0" y="6422955"/>
            <a:chExt cx="9144000" cy="437555"/>
          </a:xfrm>
        </p:grpSpPr>
        <p:pic>
          <p:nvPicPr>
            <p:cNvPr id="44"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48" name="Picture 47"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214999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118457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600" dirty="0">
              <a:latin typeface="+mj-lt"/>
            </a:endParaRPr>
          </a:p>
        </p:txBody>
      </p:sp>
      <p:sp>
        <p:nvSpPr>
          <p:cNvPr id="18" name="TextBox 28"/>
          <p:cNvSpPr txBox="1"/>
          <p:nvPr/>
        </p:nvSpPr>
        <p:spPr>
          <a:xfrm>
            <a:off x="251555" y="2339302"/>
            <a:ext cx="8653729"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t>Organizations are concerned about security, but their effectiveness in securing mobile applications is low.</a:t>
            </a:r>
            <a:endParaRPr lang="en-US" b="1" dirty="0"/>
          </a:p>
        </p:txBody>
      </p:sp>
      <p:sp>
        <p:nvSpPr>
          <p:cNvPr id="23" name="Rectangle 15"/>
          <p:cNvSpPr/>
          <p:nvPr/>
        </p:nvSpPr>
        <p:spPr>
          <a:xfrm>
            <a:off x="238715" y="1330082"/>
            <a:ext cx="8666570" cy="1015663"/>
          </a:xfrm>
          <a:prstGeom prst="rect">
            <a:avLst/>
          </a:prstGeom>
        </p:spPr>
        <p:txBody>
          <a:bodyPr wrap="square">
            <a:spAutoFit/>
          </a:bodyPr>
          <a:lstStyle/>
          <a:p>
            <a:pPr lvl="0"/>
            <a:r>
              <a:rPr lang="en-US" sz="1200" dirty="0" smtClean="0"/>
              <a:t>Mobile applications are becoming an integral component of business operations. Users are viewing, handling, and transferring sensitive information to and from the corporate system in order to make critical decisions. However, mobile exposes your enterprise systems to new vectors that attackers can exploit, whether that is on the device, over the air, or through back-end systems. Organizations recognize that security is critical in mobile application development, but are encountering difficulties and tend to approach it reactively.</a:t>
            </a:r>
            <a:endParaRPr lang="en-US" sz="1200" dirty="0"/>
          </a:p>
        </p:txBody>
      </p:sp>
      <p:sp>
        <p:nvSpPr>
          <p:cNvPr id="26" name="Rectangle 42"/>
          <p:cNvSpPr/>
          <p:nvPr/>
        </p:nvSpPr>
        <p:spPr>
          <a:xfrm>
            <a:off x="5818864" y="3258124"/>
            <a:ext cx="2815338" cy="717908"/>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nchorCtr="0"/>
          <a:lstStyle/>
          <a:p>
            <a:pPr marL="174625" fontAlgn="base">
              <a:spcBef>
                <a:spcPct val="0"/>
              </a:spcBef>
              <a:spcAft>
                <a:spcPct val="0"/>
              </a:spcAft>
            </a:pPr>
            <a:r>
              <a:rPr lang="en-US" sz="1200" dirty="0" smtClean="0">
                <a:solidFill>
                  <a:srgbClr val="333333"/>
                </a:solidFill>
              </a:rPr>
              <a:t>of applications failed to use simple safeguards against exploitation and overflow attacks (Source: </a:t>
            </a:r>
            <a:r>
              <a:rPr lang="en-US" sz="1200" dirty="0" smtClean="0">
                <a:solidFill>
                  <a:srgbClr val="333333"/>
                </a:solidFill>
                <a:hlinkClick r:id="rId3"/>
              </a:rPr>
              <a:t>HP</a:t>
            </a:r>
            <a:r>
              <a:rPr lang="en-US" sz="1200" dirty="0" smtClean="0">
                <a:solidFill>
                  <a:srgbClr val="333333"/>
                </a:solidFill>
              </a:rPr>
              <a:t>).</a:t>
            </a:r>
            <a:endParaRPr lang="en-US" sz="1200" dirty="0">
              <a:solidFill>
                <a:schemeClr val="tx1"/>
              </a:solidFill>
            </a:endParaRPr>
          </a:p>
        </p:txBody>
      </p:sp>
      <p:sp>
        <p:nvSpPr>
          <p:cNvPr id="27" name="Donut 26"/>
          <p:cNvSpPr/>
          <p:nvPr/>
        </p:nvSpPr>
        <p:spPr>
          <a:xfrm>
            <a:off x="4990404" y="3213829"/>
            <a:ext cx="750335" cy="750335"/>
          </a:xfrm>
          <a:prstGeom prst="donut">
            <a:avLst>
              <a:gd name="adj" fmla="val 11361"/>
            </a:avLst>
          </a:prstGeom>
          <a:solidFill>
            <a:schemeClr val="bg1">
              <a:lumMod val="85000"/>
            </a:schemeClr>
          </a:solidFill>
          <a:ln>
            <a:solidFill>
              <a:schemeClr val="bg1">
                <a:lumMod val="85000"/>
              </a:schemeClr>
            </a:solid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8" name="Block Arc 27"/>
          <p:cNvSpPr/>
          <p:nvPr/>
        </p:nvSpPr>
        <p:spPr>
          <a:xfrm>
            <a:off x="4998024" y="3214735"/>
            <a:ext cx="750335" cy="750335"/>
          </a:xfrm>
          <a:prstGeom prst="blockArc">
            <a:avLst>
              <a:gd name="adj1" fmla="val 2243189"/>
              <a:gd name="adj2" fmla="val 91177"/>
              <a:gd name="adj3" fmla="val 11827"/>
            </a:avLst>
          </a:prstGeom>
          <a:solidFill>
            <a:srgbClr val="A24130"/>
          </a:solidFill>
          <a:ln>
            <a:solidFill>
              <a:srgbClr val="A24130"/>
            </a:solid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9" name="TextBox 28"/>
          <p:cNvSpPr txBox="1"/>
          <p:nvPr/>
        </p:nvSpPr>
        <p:spPr>
          <a:xfrm>
            <a:off x="5063960" y="3432412"/>
            <a:ext cx="978496" cy="369332"/>
          </a:xfrm>
          <a:prstGeom prst="rect">
            <a:avLst/>
          </a:prstGeom>
        </p:spPr>
        <p:txBody>
          <a:bodyPr wrap="square" rtlCol="0">
            <a:spAutoFit/>
          </a:bodyPr>
          <a:lstStyle/>
          <a:p>
            <a:r>
              <a:rPr lang="en-US" b="1" dirty="0" smtClean="0"/>
              <a:t>86%</a:t>
            </a:r>
          </a:p>
        </p:txBody>
      </p:sp>
      <p:sp>
        <p:nvSpPr>
          <p:cNvPr id="30" name="TextBox 28"/>
          <p:cNvSpPr txBox="1"/>
          <p:nvPr/>
        </p:nvSpPr>
        <p:spPr>
          <a:xfrm>
            <a:off x="4998022" y="2831744"/>
            <a:ext cx="3636179" cy="307777"/>
          </a:xfrm>
          <a:prstGeom prst="rect">
            <a:avLst/>
          </a:prstGeom>
          <a:solidFill>
            <a:schemeClr val="bg1">
              <a:lumMod val="95000"/>
            </a:schemeClr>
          </a:solidFill>
          <a:effectLst>
            <a:outerShdw blurRad="25400" dist="25400" dir="2700000" algn="ctr" rotWithShape="0">
              <a:srgbClr val="000000">
                <a:alpha val="15000"/>
              </a:srgbClr>
            </a:outerShdw>
          </a:effectLst>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t>Lack of Binary Protection</a:t>
            </a:r>
            <a:endParaRPr lang="en-US" sz="1400" b="1" dirty="0"/>
          </a:p>
        </p:txBody>
      </p:sp>
      <p:sp>
        <p:nvSpPr>
          <p:cNvPr id="31" name="Rectangle 42"/>
          <p:cNvSpPr/>
          <p:nvPr/>
        </p:nvSpPr>
        <p:spPr>
          <a:xfrm>
            <a:off x="1642027" y="4356107"/>
            <a:ext cx="2593165" cy="1018242"/>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nchorCtr="0"/>
          <a:lstStyle/>
          <a:p>
            <a:pPr marL="174625" fontAlgn="base">
              <a:spcBef>
                <a:spcPct val="0"/>
              </a:spcBef>
              <a:spcAft>
                <a:spcPct val="0"/>
              </a:spcAft>
            </a:pPr>
            <a:r>
              <a:rPr lang="en-US" sz="1600" dirty="0" smtClean="0">
                <a:solidFill>
                  <a:srgbClr val="333333"/>
                </a:solidFill>
              </a:rPr>
              <a:t>of applications tested contain one or more security vulnerability (Source: </a:t>
            </a:r>
            <a:r>
              <a:rPr lang="en-US" sz="1600" dirty="0" smtClean="0">
                <a:solidFill>
                  <a:srgbClr val="333333"/>
                </a:solidFill>
                <a:hlinkClick r:id="rId4"/>
              </a:rPr>
              <a:t>Trustwave</a:t>
            </a:r>
            <a:r>
              <a:rPr lang="en-US" sz="1600" dirty="0" smtClean="0">
                <a:solidFill>
                  <a:srgbClr val="333333"/>
                </a:solidFill>
              </a:rPr>
              <a:t>).</a:t>
            </a:r>
            <a:endParaRPr lang="en-US" sz="1600" dirty="0">
              <a:solidFill>
                <a:schemeClr val="tx1"/>
              </a:solidFill>
            </a:endParaRPr>
          </a:p>
        </p:txBody>
      </p:sp>
      <p:sp>
        <p:nvSpPr>
          <p:cNvPr id="33" name="Donut 32"/>
          <p:cNvSpPr/>
          <p:nvPr/>
        </p:nvSpPr>
        <p:spPr>
          <a:xfrm>
            <a:off x="435835" y="4280273"/>
            <a:ext cx="1128067" cy="1128067"/>
          </a:xfrm>
          <a:prstGeom prst="donut">
            <a:avLst>
              <a:gd name="adj" fmla="val 11361"/>
            </a:avLst>
          </a:prstGeom>
          <a:solidFill>
            <a:schemeClr val="bg1">
              <a:lumMod val="85000"/>
            </a:schemeClr>
          </a:solidFill>
          <a:ln>
            <a:solidFill>
              <a:schemeClr val="bg1">
                <a:lumMod val="85000"/>
              </a:schemeClr>
            </a:solid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4" name="Block Arc 33"/>
          <p:cNvSpPr/>
          <p:nvPr/>
        </p:nvSpPr>
        <p:spPr>
          <a:xfrm>
            <a:off x="443455" y="4281179"/>
            <a:ext cx="1128067" cy="1128067"/>
          </a:xfrm>
          <a:prstGeom prst="blockArc">
            <a:avLst>
              <a:gd name="adj1" fmla="val 395147"/>
              <a:gd name="adj2" fmla="val 91177"/>
              <a:gd name="adj3" fmla="val 11827"/>
            </a:avLst>
          </a:prstGeom>
          <a:solidFill>
            <a:srgbClr val="A24130"/>
          </a:solidFill>
          <a:ln>
            <a:solidFill>
              <a:srgbClr val="A24130"/>
            </a:solid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5" name="TextBox 34"/>
          <p:cNvSpPr txBox="1"/>
          <p:nvPr/>
        </p:nvSpPr>
        <p:spPr>
          <a:xfrm>
            <a:off x="668638" y="4649785"/>
            <a:ext cx="978496" cy="430887"/>
          </a:xfrm>
          <a:prstGeom prst="rect">
            <a:avLst/>
          </a:prstGeom>
        </p:spPr>
        <p:txBody>
          <a:bodyPr wrap="square" rtlCol="0">
            <a:spAutoFit/>
          </a:bodyPr>
          <a:lstStyle/>
          <a:p>
            <a:r>
              <a:rPr lang="en-US" sz="2200" b="1" dirty="0" smtClean="0"/>
              <a:t>98%</a:t>
            </a:r>
          </a:p>
        </p:txBody>
      </p:sp>
      <p:sp>
        <p:nvSpPr>
          <p:cNvPr id="46" name="TextBox 28"/>
          <p:cNvSpPr txBox="1"/>
          <p:nvPr/>
        </p:nvSpPr>
        <p:spPr>
          <a:xfrm>
            <a:off x="435836" y="3801744"/>
            <a:ext cx="3799356" cy="307777"/>
          </a:xfrm>
          <a:prstGeom prst="rect">
            <a:avLst/>
          </a:prstGeom>
          <a:solidFill>
            <a:schemeClr val="bg1">
              <a:lumMod val="95000"/>
            </a:schemeClr>
          </a:solidFill>
          <a:effectLst>
            <a:outerShdw blurRad="25400" dist="25400" dir="2700000" algn="ctr" rotWithShape="0">
              <a:srgbClr val="000000">
                <a:alpha val="15000"/>
              </a:srgbClr>
            </a:outerShdw>
          </a:effectLst>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t>Almost all applications are vulnerable</a:t>
            </a:r>
            <a:endParaRPr lang="en-US" sz="1400" b="1" dirty="0"/>
          </a:p>
        </p:txBody>
      </p:sp>
      <p:sp>
        <p:nvSpPr>
          <p:cNvPr id="47" name="Rectangle 42"/>
          <p:cNvSpPr/>
          <p:nvPr/>
        </p:nvSpPr>
        <p:spPr>
          <a:xfrm>
            <a:off x="5818864" y="4504248"/>
            <a:ext cx="2815338" cy="717908"/>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nchorCtr="0"/>
          <a:lstStyle/>
          <a:p>
            <a:pPr marL="174625" fontAlgn="base">
              <a:spcBef>
                <a:spcPct val="0"/>
              </a:spcBef>
              <a:spcAft>
                <a:spcPct val="0"/>
              </a:spcAft>
            </a:pPr>
            <a:r>
              <a:rPr lang="en-US" sz="1200" dirty="0" smtClean="0">
                <a:solidFill>
                  <a:srgbClr val="333333"/>
                </a:solidFill>
              </a:rPr>
              <a:t>of applications do not use proper encryption methods when storing data in a mobile device (Source: </a:t>
            </a:r>
            <a:r>
              <a:rPr lang="en-US" sz="1200" dirty="0" smtClean="0">
                <a:solidFill>
                  <a:srgbClr val="333333"/>
                </a:solidFill>
                <a:hlinkClick r:id="rId3"/>
              </a:rPr>
              <a:t>HP</a:t>
            </a:r>
            <a:r>
              <a:rPr lang="en-US" sz="1200" dirty="0" smtClean="0">
                <a:solidFill>
                  <a:srgbClr val="333333"/>
                </a:solidFill>
              </a:rPr>
              <a:t>).</a:t>
            </a:r>
            <a:endParaRPr lang="en-US" sz="1200" dirty="0">
              <a:solidFill>
                <a:schemeClr val="tx1"/>
              </a:solidFill>
            </a:endParaRPr>
          </a:p>
        </p:txBody>
      </p:sp>
      <p:sp>
        <p:nvSpPr>
          <p:cNvPr id="48" name="Donut 47"/>
          <p:cNvSpPr/>
          <p:nvPr/>
        </p:nvSpPr>
        <p:spPr>
          <a:xfrm>
            <a:off x="4990404" y="4459953"/>
            <a:ext cx="750335" cy="750335"/>
          </a:xfrm>
          <a:prstGeom prst="donut">
            <a:avLst>
              <a:gd name="adj" fmla="val 11361"/>
            </a:avLst>
          </a:prstGeom>
          <a:solidFill>
            <a:schemeClr val="bg1">
              <a:lumMod val="85000"/>
            </a:schemeClr>
          </a:solidFill>
          <a:ln>
            <a:solidFill>
              <a:schemeClr val="bg1">
                <a:lumMod val="85000"/>
              </a:schemeClr>
            </a:solid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9" name="Block Arc 48"/>
          <p:cNvSpPr/>
          <p:nvPr/>
        </p:nvSpPr>
        <p:spPr>
          <a:xfrm>
            <a:off x="4998024" y="4460859"/>
            <a:ext cx="750335" cy="750335"/>
          </a:xfrm>
          <a:prstGeom prst="blockArc">
            <a:avLst>
              <a:gd name="adj1" fmla="val 5488469"/>
              <a:gd name="adj2" fmla="val 91177"/>
              <a:gd name="adj3" fmla="val 11827"/>
            </a:avLst>
          </a:prstGeom>
          <a:solidFill>
            <a:srgbClr val="A24130"/>
          </a:solidFill>
          <a:ln>
            <a:solidFill>
              <a:srgbClr val="A24130"/>
            </a:solid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0" name="TextBox 49"/>
          <p:cNvSpPr txBox="1"/>
          <p:nvPr/>
        </p:nvSpPr>
        <p:spPr>
          <a:xfrm>
            <a:off x="5063960" y="4678536"/>
            <a:ext cx="978496" cy="369332"/>
          </a:xfrm>
          <a:prstGeom prst="rect">
            <a:avLst/>
          </a:prstGeom>
        </p:spPr>
        <p:txBody>
          <a:bodyPr wrap="square" rtlCol="0">
            <a:spAutoFit/>
          </a:bodyPr>
          <a:lstStyle/>
          <a:p>
            <a:r>
              <a:rPr lang="en-US" b="1" dirty="0" smtClean="0"/>
              <a:t>75%</a:t>
            </a:r>
          </a:p>
        </p:txBody>
      </p:sp>
      <p:sp>
        <p:nvSpPr>
          <p:cNvPr id="51" name="TextBox 28"/>
          <p:cNvSpPr txBox="1"/>
          <p:nvPr/>
        </p:nvSpPr>
        <p:spPr>
          <a:xfrm>
            <a:off x="4998022" y="4077868"/>
            <a:ext cx="3636179" cy="307777"/>
          </a:xfrm>
          <a:prstGeom prst="rect">
            <a:avLst/>
          </a:prstGeom>
          <a:solidFill>
            <a:schemeClr val="bg1">
              <a:lumMod val="95000"/>
            </a:schemeClr>
          </a:solidFill>
          <a:effectLst>
            <a:outerShdw blurRad="25400" dist="25400" dir="2700000" algn="ctr" rotWithShape="0">
              <a:srgbClr val="000000">
                <a:alpha val="15000"/>
              </a:srgbClr>
            </a:outerShdw>
          </a:effectLst>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t>Insecure Data Storage</a:t>
            </a:r>
            <a:endParaRPr lang="en-US" sz="1400" b="1" dirty="0"/>
          </a:p>
        </p:txBody>
      </p:sp>
      <p:sp>
        <p:nvSpPr>
          <p:cNvPr id="57" name="Rectangle 42"/>
          <p:cNvSpPr/>
          <p:nvPr/>
        </p:nvSpPr>
        <p:spPr>
          <a:xfrm>
            <a:off x="5818864" y="5710976"/>
            <a:ext cx="2815338" cy="717908"/>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rtlCol="0" anchor="ctr" anchorCtr="0"/>
          <a:lstStyle/>
          <a:p>
            <a:pPr marL="174625" fontAlgn="base">
              <a:spcBef>
                <a:spcPct val="0"/>
              </a:spcBef>
              <a:spcAft>
                <a:spcPct val="0"/>
              </a:spcAft>
            </a:pPr>
            <a:r>
              <a:rPr lang="en-US" sz="1200" dirty="0" smtClean="0">
                <a:solidFill>
                  <a:srgbClr val="333333"/>
                </a:solidFill>
              </a:rPr>
              <a:t>of applications have access to one or more private sources of information (Source: </a:t>
            </a:r>
            <a:r>
              <a:rPr lang="en-US" sz="1200" dirty="0" smtClean="0">
                <a:solidFill>
                  <a:srgbClr val="333333"/>
                </a:solidFill>
                <a:hlinkClick r:id="rId3"/>
              </a:rPr>
              <a:t>HP</a:t>
            </a:r>
            <a:r>
              <a:rPr lang="en-US" sz="1200" dirty="0" smtClean="0">
                <a:solidFill>
                  <a:srgbClr val="333333"/>
                </a:solidFill>
              </a:rPr>
              <a:t>).</a:t>
            </a:r>
            <a:endParaRPr lang="en-US" sz="1200" dirty="0">
              <a:solidFill>
                <a:schemeClr val="tx1"/>
              </a:solidFill>
            </a:endParaRPr>
          </a:p>
        </p:txBody>
      </p:sp>
      <p:sp>
        <p:nvSpPr>
          <p:cNvPr id="58" name="Donut 57"/>
          <p:cNvSpPr/>
          <p:nvPr/>
        </p:nvSpPr>
        <p:spPr>
          <a:xfrm>
            <a:off x="4990404" y="5666681"/>
            <a:ext cx="750335" cy="750335"/>
          </a:xfrm>
          <a:prstGeom prst="donut">
            <a:avLst>
              <a:gd name="adj" fmla="val 11361"/>
            </a:avLst>
          </a:prstGeom>
          <a:solidFill>
            <a:schemeClr val="bg1">
              <a:lumMod val="85000"/>
            </a:schemeClr>
          </a:solidFill>
          <a:ln>
            <a:solidFill>
              <a:schemeClr val="bg1">
                <a:lumMod val="85000"/>
              </a:schemeClr>
            </a:solid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9" name="Block Arc 58"/>
          <p:cNvSpPr/>
          <p:nvPr/>
        </p:nvSpPr>
        <p:spPr>
          <a:xfrm>
            <a:off x="4998024" y="5667587"/>
            <a:ext cx="750335" cy="750335"/>
          </a:xfrm>
          <a:prstGeom prst="blockArc">
            <a:avLst>
              <a:gd name="adj1" fmla="val 557307"/>
              <a:gd name="adj2" fmla="val 91177"/>
              <a:gd name="adj3" fmla="val 11827"/>
            </a:avLst>
          </a:prstGeom>
          <a:solidFill>
            <a:srgbClr val="A24130"/>
          </a:solidFill>
          <a:ln>
            <a:solidFill>
              <a:srgbClr val="A24130"/>
            </a:solid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0" name="TextBox 59"/>
          <p:cNvSpPr txBox="1"/>
          <p:nvPr/>
        </p:nvSpPr>
        <p:spPr>
          <a:xfrm>
            <a:off x="5063960" y="5885264"/>
            <a:ext cx="978496" cy="369332"/>
          </a:xfrm>
          <a:prstGeom prst="rect">
            <a:avLst/>
          </a:prstGeom>
        </p:spPr>
        <p:txBody>
          <a:bodyPr wrap="square" rtlCol="0">
            <a:spAutoFit/>
          </a:bodyPr>
          <a:lstStyle/>
          <a:p>
            <a:r>
              <a:rPr lang="en-US" b="1" dirty="0" smtClean="0"/>
              <a:t>97%</a:t>
            </a:r>
          </a:p>
        </p:txBody>
      </p:sp>
      <p:sp>
        <p:nvSpPr>
          <p:cNvPr id="61" name="TextBox 28"/>
          <p:cNvSpPr txBox="1"/>
          <p:nvPr/>
        </p:nvSpPr>
        <p:spPr>
          <a:xfrm>
            <a:off x="4998022" y="5284596"/>
            <a:ext cx="3636179" cy="307777"/>
          </a:xfrm>
          <a:prstGeom prst="rect">
            <a:avLst/>
          </a:prstGeom>
          <a:solidFill>
            <a:schemeClr val="bg1">
              <a:lumMod val="95000"/>
            </a:schemeClr>
          </a:solidFill>
          <a:effectLst>
            <a:outerShdw blurRad="25400" dist="25400" dir="2700000" algn="ctr" rotWithShape="0">
              <a:srgbClr val="000000">
                <a:alpha val="15000"/>
              </a:srgbClr>
            </a:outerShdw>
          </a:effectLst>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t>Inappropriate Access to Sensitive Data</a:t>
            </a:r>
            <a:endParaRPr lang="en-US" sz="1400" b="1" dirty="0"/>
          </a:p>
        </p:txBody>
      </p:sp>
      <p:sp>
        <p:nvSpPr>
          <p:cNvPr id="2" name="Left Brace 1"/>
          <p:cNvSpPr/>
          <p:nvPr/>
        </p:nvSpPr>
        <p:spPr>
          <a:xfrm>
            <a:off x="4499272" y="2909763"/>
            <a:ext cx="234669" cy="3480044"/>
          </a:xfrm>
          <a:prstGeom prst="leftBrace">
            <a:avLst/>
          </a:prstGeom>
          <a:ln w="12700">
            <a:solidFill>
              <a:srgbClr val="A2413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2" name="Title 11"/>
          <p:cNvSpPr txBox="1">
            <a:spLocks/>
          </p:cNvSpPr>
          <p:nvPr/>
        </p:nvSpPr>
        <p:spPr bwMode="auto">
          <a:xfrm>
            <a:off x="251520" y="260648"/>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Organizations are struggling to implement security for mobile</a:t>
            </a:r>
            <a:endParaRPr lang="en-US" dirty="0">
              <a:solidFill>
                <a:schemeClr val="bg1"/>
              </a:solidFill>
              <a:latin typeface="+mn-lt"/>
            </a:endParaRPr>
          </a:p>
        </p:txBody>
      </p:sp>
      <p:grpSp>
        <p:nvGrpSpPr>
          <p:cNvPr id="36" name="Group 35"/>
          <p:cNvGrpSpPr/>
          <p:nvPr/>
        </p:nvGrpSpPr>
        <p:grpSpPr>
          <a:xfrm>
            <a:off x="0" y="6422955"/>
            <a:ext cx="9144000" cy="437555"/>
            <a:chOff x="0" y="6422955"/>
            <a:chExt cx="9144000" cy="437555"/>
          </a:xfrm>
        </p:grpSpPr>
        <p:pic>
          <p:nvPicPr>
            <p:cNvPr id="37"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38" name="Picture 37"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11885086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2439768"/>
            <a:ext cx="9144000" cy="3971918"/>
          </a:xfrm>
          <a:prstGeom prst="rect">
            <a:avLst/>
          </a:prstGeom>
          <a:solidFill>
            <a:srgbClr val="D479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smtClean="0">
                <a:solidFill>
                  <a:schemeClr val="bg1"/>
                </a:solidFill>
              </a:rPr>
              <a:t>Mobile Attack Surfaces</a:t>
            </a:r>
            <a:endParaRPr lang="en-US" sz="3200" b="1" dirty="0">
              <a:solidFill>
                <a:schemeClr val="bg1"/>
              </a:solidFill>
            </a:endParaRPr>
          </a:p>
        </p:txBody>
      </p:sp>
      <p:sp>
        <p:nvSpPr>
          <p:cNvPr id="2" name="Rectangle 1"/>
          <p:cNvSpPr/>
          <p:nvPr/>
        </p:nvSpPr>
        <p:spPr>
          <a:xfrm>
            <a:off x="0" y="1"/>
            <a:ext cx="9144000" cy="118457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600" dirty="0">
              <a:latin typeface="+mj-lt"/>
            </a:endParaRPr>
          </a:p>
        </p:txBody>
      </p:sp>
      <p:sp>
        <p:nvSpPr>
          <p:cNvPr id="4" name="Rectangle 3"/>
          <p:cNvSpPr/>
          <p:nvPr/>
        </p:nvSpPr>
        <p:spPr>
          <a:xfrm>
            <a:off x="227829" y="1232788"/>
            <a:ext cx="8666570" cy="1169551"/>
          </a:xfrm>
          <a:prstGeom prst="rect">
            <a:avLst/>
          </a:prstGeom>
        </p:spPr>
        <p:txBody>
          <a:bodyPr wrap="square">
            <a:spAutoFit/>
          </a:bodyPr>
          <a:lstStyle/>
          <a:p>
            <a:r>
              <a:rPr lang="en-US" sz="1400" b="1" dirty="0"/>
              <a:t>New mobile technologies and the continued expansion of the enterprise environment </a:t>
            </a:r>
            <a:r>
              <a:rPr lang="en-US" sz="1400" b="1" dirty="0" smtClean="0"/>
              <a:t>increase </a:t>
            </a:r>
            <a:r>
              <a:rPr lang="en-US" sz="1400" b="1" dirty="0"/>
              <a:t>the number of entry points attackers will have to your data and corporate networks. </a:t>
            </a:r>
            <a:r>
              <a:rPr lang="en-US" sz="1400" dirty="0"/>
              <a:t>The ever-growing volume, velocity, and variety of new threats </a:t>
            </a:r>
            <a:r>
              <a:rPr lang="en-US" sz="1400" dirty="0" smtClean="0"/>
              <a:t>put </a:t>
            </a:r>
            <a:r>
              <a:rPr lang="en-US" sz="1400" dirty="0"/>
              <a:t>significant pressure on mobile development teams who are responsible for </a:t>
            </a:r>
            <a:r>
              <a:rPr lang="en-US" sz="1400" dirty="0" smtClean="0"/>
              <a:t>implementing secure development practices. </a:t>
            </a:r>
            <a:r>
              <a:rPr lang="en-US" sz="1400" dirty="0"/>
              <a:t>Consequently, the ability to address </a:t>
            </a:r>
            <a:r>
              <a:rPr lang="en-US" sz="1400" dirty="0" smtClean="0"/>
              <a:t>and constantly adapt to all possible </a:t>
            </a:r>
            <a:r>
              <a:rPr lang="en-US" sz="1400" dirty="0"/>
              <a:t>attacks is unlikely.</a:t>
            </a:r>
          </a:p>
        </p:txBody>
      </p:sp>
      <p:sp>
        <p:nvSpPr>
          <p:cNvPr id="9" name="TextBox 29"/>
          <p:cNvSpPr txBox="1"/>
          <p:nvPr/>
        </p:nvSpPr>
        <p:spPr>
          <a:xfrm>
            <a:off x="3327134" y="3288076"/>
            <a:ext cx="2662946" cy="307777"/>
          </a:xfrm>
          <a:prstGeom prst="rect">
            <a:avLst/>
          </a:prstGeom>
          <a:noFill/>
        </p:spPr>
        <p:txBody>
          <a:bodyPr wrap="square" rtlCol="0">
            <a:spAutoFit/>
          </a:bodyPr>
          <a:lstStyle/>
          <a:p>
            <a:pPr algn="ctr"/>
            <a:r>
              <a:rPr lang="en-US" sz="1400" b="1" dirty="0" smtClean="0"/>
              <a:t>Network</a:t>
            </a:r>
            <a:endParaRPr lang="en-US" sz="1400" b="1" dirty="0"/>
          </a:p>
        </p:txBody>
      </p:sp>
      <p:sp>
        <p:nvSpPr>
          <p:cNvPr id="10" name="TextBox 34"/>
          <p:cNvSpPr txBox="1"/>
          <p:nvPr/>
        </p:nvSpPr>
        <p:spPr>
          <a:xfrm>
            <a:off x="6266971" y="3288075"/>
            <a:ext cx="2662946" cy="307777"/>
          </a:xfrm>
          <a:prstGeom prst="rect">
            <a:avLst/>
          </a:prstGeom>
          <a:noFill/>
        </p:spPr>
        <p:txBody>
          <a:bodyPr wrap="square" rtlCol="0">
            <a:spAutoFit/>
          </a:bodyPr>
          <a:lstStyle/>
          <a:p>
            <a:pPr algn="ctr"/>
            <a:r>
              <a:rPr lang="en-US" sz="1400" b="1" dirty="0" smtClean="0"/>
              <a:t>Data Center</a:t>
            </a:r>
            <a:endParaRPr lang="en-US" sz="1400" b="1" dirty="0"/>
          </a:p>
        </p:txBody>
      </p:sp>
      <p:cxnSp>
        <p:nvCxnSpPr>
          <p:cNvPr id="15" name="Straight Arrow Connector 14"/>
          <p:cNvCxnSpPr>
            <a:stCxn id="29" idx="6"/>
            <a:endCxn id="31" idx="2"/>
          </p:cNvCxnSpPr>
          <p:nvPr/>
        </p:nvCxnSpPr>
        <p:spPr>
          <a:xfrm flipV="1">
            <a:off x="2230274" y="4397084"/>
            <a:ext cx="1685304" cy="3479"/>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31" idx="6"/>
            <a:endCxn id="33" idx="2"/>
          </p:cNvCxnSpPr>
          <p:nvPr/>
        </p:nvCxnSpPr>
        <p:spPr>
          <a:xfrm>
            <a:off x="5401638" y="4397084"/>
            <a:ext cx="1453776" cy="0"/>
          </a:xfrm>
          <a:prstGeom prst="straightConnector1">
            <a:avLst/>
          </a:prstGeom>
          <a:ln w="25400">
            <a:headEnd type="triangle"/>
            <a:tailEnd type="triangle"/>
          </a:ln>
        </p:spPr>
        <p:style>
          <a:lnRef idx="1">
            <a:schemeClr val="accent1"/>
          </a:lnRef>
          <a:fillRef idx="0">
            <a:schemeClr val="accent1"/>
          </a:fillRef>
          <a:effectRef idx="0">
            <a:schemeClr val="accent1"/>
          </a:effectRef>
          <a:fontRef idx="minor">
            <a:schemeClr val="tx1"/>
          </a:fontRef>
        </p:style>
      </p:cxnSp>
      <p:sp>
        <p:nvSpPr>
          <p:cNvPr id="29" name="Oval 30"/>
          <p:cNvSpPr/>
          <p:nvPr/>
        </p:nvSpPr>
        <p:spPr>
          <a:xfrm>
            <a:off x="744214" y="3657533"/>
            <a:ext cx="1486060" cy="1486060"/>
          </a:xfrm>
          <a:prstGeom prst="ellipse">
            <a:avLst/>
          </a:prstGeom>
          <a:solidFill>
            <a:srgbClr val="29475F"/>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33276" y="3994214"/>
            <a:ext cx="507936" cy="812698"/>
          </a:xfrm>
          <a:prstGeom prst="rect">
            <a:avLst/>
          </a:prstGeom>
        </p:spPr>
      </p:pic>
      <p:sp>
        <p:nvSpPr>
          <p:cNvPr id="30" name="TextBox 29"/>
          <p:cNvSpPr txBox="1"/>
          <p:nvPr/>
        </p:nvSpPr>
        <p:spPr>
          <a:xfrm>
            <a:off x="155771" y="3288076"/>
            <a:ext cx="2662946" cy="307777"/>
          </a:xfrm>
          <a:prstGeom prst="rect">
            <a:avLst/>
          </a:prstGeom>
          <a:noFill/>
        </p:spPr>
        <p:txBody>
          <a:bodyPr wrap="square" rtlCol="0">
            <a:spAutoFit/>
          </a:bodyPr>
          <a:lstStyle/>
          <a:p>
            <a:pPr algn="ctr"/>
            <a:r>
              <a:rPr lang="en-US" sz="1400" b="1" dirty="0" smtClean="0"/>
              <a:t>Device</a:t>
            </a:r>
            <a:endParaRPr lang="en-US" sz="1400" b="1" dirty="0"/>
          </a:p>
        </p:txBody>
      </p:sp>
      <p:sp>
        <p:nvSpPr>
          <p:cNvPr id="31" name="Oval 30"/>
          <p:cNvSpPr/>
          <p:nvPr/>
        </p:nvSpPr>
        <p:spPr>
          <a:xfrm>
            <a:off x="3915578" y="3654054"/>
            <a:ext cx="1486060" cy="1486060"/>
          </a:xfrm>
          <a:prstGeom prst="ellipse">
            <a:avLst/>
          </a:prstGeom>
          <a:solidFill>
            <a:srgbClr val="29475F"/>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p>
        </p:txBody>
      </p:sp>
      <p:sp>
        <p:nvSpPr>
          <p:cNvPr id="33" name="Oval 32"/>
          <p:cNvSpPr/>
          <p:nvPr/>
        </p:nvSpPr>
        <p:spPr>
          <a:xfrm>
            <a:off x="6855414" y="3654054"/>
            <a:ext cx="1486060" cy="1486060"/>
          </a:xfrm>
          <a:prstGeom prst="ellipse">
            <a:avLst/>
          </a:prstGeom>
          <a:solidFill>
            <a:srgbClr val="29475F"/>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p>
        </p:txBody>
      </p:sp>
      <p:sp>
        <p:nvSpPr>
          <p:cNvPr id="21" name="Rounded Rectangular Callout 37"/>
          <p:cNvSpPr/>
          <p:nvPr/>
        </p:nvSpPr>
        <p:spPr>
          <a:xfrm>
            <a:off x="264149" y="5457737"/>
            <a:ext cx="1374878" cy="795352"/>
          </a:xfrm>
          <a:prstGeom prst="wedgeRoundRectCallout">
            <a:avLst>
              <a:gd name="adj1" fmla="val 23764"/>
              <a:gd name="adj2" fmla="val -79090"/>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b="1" dirty="0"/>
              <a:t>Threat: </a:t>
            </a:r>
            <a:r>
              <a:rPr lang="en-US" sz="1400" dirty="0" smtClean="0"/>
              <a:t>Unauthorized Access</a:t>
            </a:r>
            <a:endParaRPr lang="en-US" sz="1400" dirty="0"/>
          </a:p>
        </p:txBody>
      </p:sp>
      <p:sp>
        <p:nvSpPr>
          <p:cNvPr id="22" name="Rounded Rectangular Callout 38"/>
          <p:cNvSpPr/>
          <p:nvPr/>
        </p:nvSpPr>
        <p:spPr>
          <a:xfrm>
            <a:off x="1966394" y="5457737"/>
            <a:ext cx="1388945" cy="795352"/>
          </a:xfrm>
          <a:prstGeom prst="wedgeRoundRectCallout">
            <a:avLst>
              <a:gd name="adj1" fmla="val -50908"/>
              <a:gd name="adj2" fmla="val -99727"/>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b="1" dirty="0"/>
              <a:t>Threat: </a:t>
            </a:r>
            <a:r>
              <a:rPr lang="en-US" sz="1400" dirty="0" smtClean="0"/>
              <a:t>Lost Device</a:t>
            </a:r>
            <a:endParaRPr lang="en-US" sz="1400" dirty="0"/>
          </a:p>
        </p:txBody>
      </p:sp>
      <p:sp>
        <p:nvSpPr>
          <p:cNvPr id="23" name="Rounded Rectangular Callout 39"/>
          <p:cNvSpPr/>
          <p:nvPr/>
        </p:nvSpPr>
        <p:spPr>
          <a:xfrm>
            <a:off x="4300220" y="5457737"/>
            <a:ext cx="1950719" cy="795352"/>
          </a:xfrm>
          <a:prstGeom prst="wedgeRoundRectCallout">
            <a:avLst>
              <a:gd name="adj1" fmla="val -24917"/>
              <a:gd name="adj2" fmla="val -88456"/>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b="1" dirty="0"/>
              <a:t>Threat: </a:t>
            </a:r>
            <a:r>
              <a:rPr lang="en-US" sz="1400" dirty="0" smtClean="0"/>
              <a:t>Stealing of In-Transit Data</a:t>
            </a:r>
            <a:endParaRPr lang="en-US" sz="1400" dirty="0"/>
          </a:p>
        </p:txBody>
      </p:sp>
      <p:sp>
        <p:nvSpPr>
          <p:cNvPr id="24" name="Rounded Rectangular Callout 40"/>
          <p:cNvSpPr/>
          <p:nvPr/>
        </p:nvSpPr>
        <p:spPr>
          <a:xfrm>
            <a:off x="6954566" y="5457737"/>
            <a:ext cx="1950719" cy="795352"/>
          </a:xfrm>
          <a:prstGeom prst="wedgeRoundRectCallout">
            <a:avLst>
              <a:gd name="adj1" fmla="val -23243"/>
              <a:gd name="adj2" fmla="val -82981"/>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b="1" dirty="0"/>
              <a:t>Threat: </a:t>
            </a:r>
            <a:r>
              <a:rPr lang="en-US" sz="1400" dirty="0" smtClean="0"/>
              <a:t>Server Misconfiguration</a:t>
            </a:r>
            <a:endParaRPr lang="en-US" sz="1400" dirty="0"/>
          </a:p>
        </p:txBody>
      </p:sp>
      <p:pic>
        <p:nvPicPr>
          <p:cNvPr id="36" name="Picture 3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5082" y="3990735"/>
            <a:ext cx="965079" cy="812698"/>
          </a:xfrm>
          <a:prstGeom prst="rect">
            <a:avLst/>
          </a:prstGeom>
        </p:spPr>
      </p:pic>
      <p:pic>
        <p:nvPicPr>
          <p:cNvPr id="37" name="Picture 3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192095" y="4041528"/>
            <a:ext cx="812698" cy="711111"/>
          </a:xfrm>
          <a:prstGeom prst="rect">
            <a:avLst/>
          </a:prstGeom>
        </p:spPr>
      </p:pic>
      <p:sp>
        <p:nvSpPr>
          <p:cNvPr id="26" name="Title 11"/>
          <p:cNvSpPr txBox="1">
            <a:spLocks/>
          </p:cNvSpPr>
          <p:nvPr/>
        </p:nvSpPr>
        <p:spPr bwMode="auto">
          <a:xfrm>
            <a:off x="251520" y="260648"/>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Development teams are challenged with addressing mobile application attacks that can come from anywhere in the stack</a:t>
            </a:r>
            <a:endParaRPr lang="en-US" dirty="0">
              <a:solidFill>
                <a:schemeClr val="bg1"/>
              </a:solidFill>
              <a:latin typeface="+mn-lt"/>
            </a:endParaRPr>
          </a:p>
        </p:txBody>
      </p:sp>
      <p:grpSp>
        <p:nvGrpSpPr>
          <p:cNvPr id="25" name="Group 24"/>
          <p:cNvGrpSpPr/>
          <p:nvPr/>
        </p:nvGrpSpPr>
        <p:grpSpPr>
          <a:xfrm>
            <a:off x="0" y="6422955"/>
            <a:ext cx="9144000" cy="437555"/>
            <a:chOff x="0" y="6422955"/>
            <a:chExt cx="9144000" cy="437555"/>
          </a:xfrm>
        </p:grpSpPr>
        <p:pic>
          <p:nvPicPr>
            <p:cNvPr id="27" name="Picture 3">
              <a:hlinkClick r:id="rId6"/>
            </p:cNvPr>
            <p:cNvPicPr>
              <a:picLocks noChangeAspect="1" noChangeArrowheads="1"/>
            </p:cNvPicPr>
            <p:nvPr/>
          </p:nvPicPr>
          <p:blipFill>
            <a:blip r:embed="rId7" cstate="print"/>
            <a:srcRect/>
            <a:stretch>
              <a:fillRect/>
            </a:stretch>
          </p:blipFill>
          <p:spPr bwMode="auto">
            <a:xfrm>
              <a:off x="0" y="6422955"/>
              <a:ext cx="9144000" cy="437555"/>
            </a:xfrm>
            <a:prstGeom prst="rect">
              <a:avLst/>
            </a:prstGeom>
            <a:noFill/>
            <a:ln w="9525">
              <a:noFill/>
              <a:miter lim="800000"/>
              <a:headEnd/>
              <a:tailEnd/>
            </a:ln>
          </p:spPr>
        </p:pic>
        <p:pic>
          <p:nvPicPr>
            <p:cNvPr id="28" name="Picture 27" descr="itrg-logo.png"/>
            <p:cNvPicPr>
              <a:picLocks noChangeAspect="1"/>
            </p:cNvPicPr>
            <p:nvPr/>
          </p:nvPicPr>
          <p:blipFill>
            <a:blip r:embed="rId8"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535996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18"/>
          <p:cNvSpPr txBox="1"/>
          <p:nvPr/>
        </p:nvSpPr>
        <p:spPr>
          <a:xfrm>
            <a:off x="456333" y="4627374"/>
            <a:ext cx="2637508" cy="1413910"/>
          </a:xfrm>
          <a:prstGeom prst="rect">
            <a:avLst/>
          </a:prstGeom>
          <a:solidFill>
            <a:schemeClr val="bg1">
              <a:lumMod val="95000"/>
            </a:schemeClr>
          </a:solidFill>
        </p:spPr>
        <p:txBody>
          <a:bodyPr wrap="square" rtlCol="0" anchor="t">
            <a:noAutofit/>
          </a:bodyPr>
          <a:lstStyle/>
          <a:p>
            <a:pPr marL="0" lvl="1" fontAlgn="base">
              <a:spcBef>
                <a:spcPts val="500"/>
              </a:spcBef>
              <a:spcAft>
                <a:spcPct val="0"/>
              </a:spcAft>
              <a:buClr>
                <a:srgbClr val="333333"/>
              </a:buClr>
              <a:buSzPct val="150000"/>
            </a:pPr>
            <a:r>
              <a:rPr lang="en-US" b="1" dirty="0" smtClean="0">
                <a:solidFill>
                  <a:srgbClr val="A24130"/>
                </a:solidFill>
                <a:latin typeface="Arial" panose="020B0604020202020204" pitchFamily="34" charset="0"/>
                <a:ea typeface="Times New Roman" panose="02020603050405020304" pitchFamily="18" charset="0"/>
                <a:cs typeface="Times New Roman" panose="02020603050405020304" pitchFamily="18" charset="0"/>
              </a:rPr>
              <a:t>6%</a:t>
            </a:r>
            <a:r>
              <a:rPr lang="en-US" sz="1200" dirty="0" smtClean="0">
                <a:solidFill>
                  <a:srgbClr val="A24130"/>
                </a:solidFill>
                <a:latin typeface="Arial" panose="020B0604020202020204" pitchFamily="34" charset="0"/>
                <a:ea typeface="Times New Roman" panose="02020603050405020304" pitchFamily="18" charset="0"/>
                <a:cs typeface="Times New Roman" panose="02020603050405020304" pitchFamily="18" charset="0"/>
              </a:rPr>
              <a:t> </a:t>
            </a:r>
            <a:r>
              <a:rPr lang="en-US" sz="1200" dirty="0" smtClean="0">
                <a:latin typeface="Arial" panose="020B0604020202020204" pitchFamily="34" charset="0"/>
                <a:ea typeface="Times New Roman" panose="02020603050405020304" pitchFamily="18" charset="0"/>
                <a:cs typeface="Times New Roman" panose="02020603050405020304" pitchFamily="18" charset="0"/>
              </a:rPr>
              <a:t>of organizations have all the mobile development expertise they need.</a:t>
            </a:r>
          </a:p>
          <a:p>
            <a:pPr marL="0" lvl="1" fontAlgn="base">
              <a:spcBef>
                <a:spcPts val="500"/>
              </a:spcBef>
              <a:spcAft>
                <a:spcPct val="0"/>
              </a:spcAft>
              <a:buClr>
                <a:srgbClr val="333333"/>
              </a:buClr>
              <a:buSzPct val="150000"/>
            </a:pPr>
            <a:r>
              <a:rPr lang="en-US" sz="1200" dirty="0" smtClean="0">
                <a:latin typeface="Arial" panose="020B0604020202020204" pitchFamily="34" charset="0"/>
                <a:ea typeface="Times New Roman" panose="02020603050405020304" pitchFamily="18" charset="0"/>
                <a:cs typeface="Times New Roman" panose="02020603050405020304" pitchFamily="18" charset="0"/>
              </a:rPr>
              <a:t>(Source: </a:t>
            </a:r>
            <a:r>
              <a:rPr lang="en-US" sz="1200" dirty="0" smtClean="0">
                <a:latin typeface="Arial" panose="020B0604020202020204" pitchFamily="34" charset="0"/>
                <a:ea typeface="Times New Roman" panose="02020603050405020304" pitchFamily="18" charset="0"/>
                <a:cs typeface="Times New Roman" panose="02020603050405020304" pitchFamily="18" charset="0"/>
                <a:hlinkClick r:id="rId3"/>
              </a:rPr>
              <a:t>OutSystems</a:t>
            </a:r>
            <a:r>
              <a:rPr lang="en-US" sz="1200" dirty="0" smtClean="0">
                <a:latin typeface="Arial" panose="020B0604020202020204" pitchFamily="34" charset="0"/>
                <a:ea typeface="Times New Roman" panose="02020603050405020304" pitchFamily="18" charset="0"/>
                <a:cs typeface="Times New Roman" panose="02020603050405020304" pitchFamily="18" charset="0"/>
              </a:rPr>
              <a:t>)</a:t>
            </a:r>
            <a:endParaRPr lang="en-US" sz="1200" dirty="0">
              <a:latin typeface="Arial" panose="020B0604020202020204" pitchFamily="34" charset="0"/>
              <a:ea typeface="Times New Roman" panose="02020603050405020304" pitchFamily="18" charset="0"/>
              <a:cs typeface="Times New Roman" panose="02020603050405020304" pitchFamily="18" charset="0"/>
            </a:endParaRPr>
          </a:p>
        </p:txBody>
      </p:sp>
      <p:sp>
        <p:nvSpPr>
          <p:cNvPr id="22" name="TextBox 18"/>
          <p:cNvSpPr txBox="1"/>
          <p:nvPr/>
        </p:nvSpPr>
        <p:spPr>
          <a:xfrm>
            <a:off x="3246524" y="4627374"/>
            <a:ext cx="2637508" cy="1413910"/>
          </a:xfrm>
          <a:prstGeom prst="rect">
            <a:avLst/>
          </a:prstGeom>
          <a:solidFill>
            <a:schemeClr val="bg1">
              <a:lumMod val="95000"/>
            </a:schemeClr>
          </a:solidFill>
        </p:spPr>
        <p:txBody>
          <a:bodyPr wrap="square" rtlCol="0" anchor="t">
            <a:noAutofit/>
          </a:bodyPr>
          <a:lstStyle/>
          <a:p>
            <a:pPr lvl="0">
              <a:spcAft>
                <a:spcPts val="500"/>
              </a:spcAft>
            </a:pPr>
            <a:r>
              <a:rPr lang="en-US" b="1" dirty="0" smtClean="0">
                <a:solidFill>
                  <a:srgbClr val="A24130"/>
                </a:solidFill>
              </a:rPr>
              <a:t>36%</a:t>
            </a:r>
            <a:r>
              <a:rPr lang="en-US" sz="1200" b="1" dirty="0" smtClean="0">
                <a:solidFill>
                  <a:srgbClr val="A24130"/>
                </a:solidFill>
              </a:rPr>
              <a:t> </a:t>
            </a:r>
            <a:r>
              <a:rPr lang="en-US" sz="1200" dirty="0" smtClean="0"/>
              <a:t>of organizations </a:t>
            </a:r>
            <a:r>
              <a:rPr lang="en-US" sz="1200" b="1" dirty="0" smtClean="0"/>
              <a:t>do not </a:t>
            </a:r>
            <a:r>
              <a:rPr lang="en-US" sz="1200" dirty="0" smtClean="0"/>
              <a:t>have the right testing process/method for their mobile applications.</a:t>
            </a:r>
          </a:p>
          <a:p>
            <a:pPr lvl="0"/>
            <a:r>
              <a:rPr lang="en-US" sz="1200" dirty="0" smtClean="0">
                <a:latin typeface="Arial" panose="020B0604020202020204" pitchFamily="34" charset="0"/>
                <a:ea typeface="Times New Roman" panose="02020603050405020304" pitchFamily="18" charset="0"/>
                <a:cs typeface="Times New Roman" panose="02020603050405020304" pitchFamily="18" charset="0"/>
              </a:rPr>
              <a:t>(Source: </a:t>
            </a:r>
            <a:r>
              <a:rPr lang="en-US" sz="1200" dirty="0" smtClean="0">
                <a:latin typeface="Arial" panose="020B0604020202020204" pitchFamily="34" charset="0"/>
                <a:ea typeface="Times New Roman" panose="02020603050405020304" pitchFamily="18" charset="0"/>
                <a:cs typeface="Times New Roman" panose="02020603050405020304" pitchFamily="18" charset="0"/>
                <a:hlinkClick r:id="rId4"/>
              </a:rPr>
              <a:t>Capgemini</a:t>
            </a:r>
            <a:r>
              <a:rPr lang="en-US" sz="1200" dirty="0" smtClean="0">
                <a:latin typeface="Arial" panose="020B0604020202020204" pitchFamily="34" charset="0"/>
                <a:ea typeface="Times New Roman" panose="02020603050405020304" pitchFamily="18" charset="0"/>
                <a:cs typeface="Times New Roman" panose="02020603050405020304" pitchFamily="18" charset="0"/>
              </a:rPr>
              <a:t>)</a:t>
            </a:r>
            <a:endParaRPr lang="en-US" sz="1200" dirty="0"/>
          </a:p>
        </p:txBody>
      </p:sp>
      <p:sp>
        <p:nvSpPr>
          <p:cNvPr id="2" name="Rectangle 1"/>
          <p:cNvSpPr/>
          <p:nvPr/>
        </p:nvSpPr>
        <p:spPr>
          <a:xfrm>
            <a:off x="0" y="1"/>
            <a:ext cx="9144000" cy="1178939"/>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600" dirty="0">
              <a:latin typeface="+mj-lt"/>
            </a:endParaRPr>
          </a:p>
        </p:txBody>
      </p:sp>
      <p:sp>
        <p:nvSpPr>
          <p:cNvPr id="9" name="TextBox 3"/>
          <p:cNvSpPr txBox="1"/>
          <p:nvPr/>
        </p:nvSpPr>
        <p:spPr>
          <a:xfrm>
            <a:off x="727364" y="3036296"/>
            <a:ext cx="2095445" cy="369332"/>
          </a:xfrm>
          <a:prstGeom prst="rect">
            <a:avLst/>
          </a:prstGeom>
          <a:solidFill>
            <a:schemeClr val="bg1">
              <a:lumMod val="95000"/>
            </a:schemeClr>
          </a:solidFill>
        </p:spPr>
        <p:txBody>
          <a:bodyPr wrap="none" rtlCol="0">
            <a:spAutoFit/>
          </a:bodyPr>
          <a:lstStyle/>
          <a:p>
            <a:r>
              <a:rPr lang="en-US" b="1" dirty="0" smtClean="0">
                <a:solidFill>
                  <a:srgbClr val="A24130"/>
                </a:solidFill>
              </a:rPr>
              <a:t>Lack of Expertise</a:t>
            </a:r>
          </a:p>
        </p:txBody>
      </p:sp>
      <p:sp>
        <p:nvSpPr>
          <p:cNvPr id="10" name="TextBox 4"/>
          <p:cNvSpPr txBox="1"/>
          <p:nvPr/>
        </p:nvSpPr>
        <p:spPr>
          <a:xfrm>
            <a:off x="3450558" y="3036296"/>
            <a:ext cx="2210862" cy="369332"/>
          </a:xfrm>
          <a:prstGeom prst="rect">
            <a:avLst/>
          </a:prstGeom>
          <a:solidFill>
            <a:schemeClr val="bg1">
              <a:lumMod val="95000"/>
            </a:schemeClr>
          </a:solidFill>
        </p:spPr>
        <p:txBody>
          <a:bodyPr wrap="none" rtlCol="0">
            <a:spAutoFit/>
          </a:bodyPr>
          <a:lstStyle/>
          <a:p>
            <a:r>
              <a:rPr lang="en-US" b="1" dirty="0" smtClean="0">
                <a:solidFill>
                  <a:srgbClr val="A24130"/>
                </a:solidFill>
              </a:rPr>
              <a:t>Lack of Processes</a:t>
            </a:r>
          </a:p>
        </p:txBody>
      </p:sp>
      <p:sp>
        <p:nvSpPr>
          <p:cNvPr id="11" name="TextBox 5"/>
          <p:cNvSpPr txBox="1"/>
          <p:nvPr/>
        </p:nvSpPr>
        <p:spPr>
          <a:xfrm>
            <a:off x="6546497" y="3036296"/>
            <a:ext cx="1663661" cy="369332"/>
          </a:xfrm>
          <a:prstGeom prst="rect">
            <a:avLst/>
          </a:prstGeom>
          <a:solidFill>
            <a:schemeClr val="bg1">
              <a:lumMod val="95000"/>
            </a:schemeClr>
          </a:solidFill>
        </p:spPr>
        <p:txBody>
          <a:bodyPr wrap="none" rtlCol="0">
            <a:spAutoFit/>
          </a:bodyPr>
          <a:lstStyle/>
          <a:p>
            <a:r>
              <a:rPr lang="en-US" b="1" dirty="0" smtClean="0">
                <a:solidFill>
                  <a:srgbClr val="A24130"/>
                </a:solidFill>
              </a:rPr>
              <a:t>Lack of Tools</a:t>
            </a:r>
          </a:p>
        </p:txBody>
      </p:sp>
      <p:sp>
        <p:nvSpPr>
          <p:cNvPr id="12" name="TextBox 6"/>
          <p:cNvSpPr txBox="1"/>
          <p:nvPr/>
        </p:nvSpPr>
        <p:spPr>
          <a:xfrm>
            <a:off x="456333" y="3477765"/>
            <a:ext cx="2637507" cy="954107"/>
          </a:xfrm>
          <a:prstGeom prst="rect">
            <a:avLst/>
          </a:prstGeom>
        </p:spPr>
        <p:txBody>
          <a:bodyPr wrap="square" lIns="0" rIns="0" rtlCol="0">
            <a:spAutoFit/>
          </a:bodyPr>
          <a:lstStyle/>
          <a:p>
            <a:pPr marL="0" lvl="1" fontAlgn="base">
              <a:spcBef>
                <a:spcPts val="500"/>
              </a:spcBef>
              <a:spcAft>
                <a:spcPct val="0"/>
              </a:spcAft>
              <a:buClr>
                <a:srgbClr val="333333"/>
              </a:buClr>
              <a:buSzPct val="150000"/>
            </a:pPr>
            <a:r>
              <a:rPr lang="en-US" sz="1400" dirty="0" smtClean="0">
                <a:solidFill>
                  <a:srgbClr val="333333"/>
                </a:solidFill>
              </a:rPr>
              <a:t>Without the proper knowledge, developers will not know how to optimize for improved secure mobile development. </a:t>
            </a:r>
            <a:endParaRPr lang="en-US" sz="1100" dirty="0">
              <a:solidFill>
                <a:schemeClr val="bg1">
                  <a:lumMod val="50000"/>
                </a:schemeClr>
              </a:solidFill>
            </a:endParaRPr>
          </a:p>
        </p:txBody>
      </p:sp>
      <p:sp>
        <p:nvSpPr>
          <p:cNvPr id="13" name="TextBox 7"/>
          <p:cNvSpPr txBox="1"/>
          <p:nvPr/>
        </p:nvSpPr>
        <p:spPr>
          <a:xfrm>
            <a:off x="3246524" y="3477765"/>
            <a:ext cx="2628220" cy="954107"/>
          </a:xfrm>
          <a:prstGeom prst="rect">
            <a:avLst/>
          </a:prstGeom>
        </p:spPr>
        <p:txBody>
          <a:bodyPr wrap="square" lIns="0" rIns="0" rtlCol="0">
            <a:spAutoFit/>
          </a:bodyPr>
          <a:lstStyle/>
          <a:p>
            <a:pPr marL="0" lvl="1" fontAlgn="base">
              <a:spcBef>
                <a:spcPts val="500"/>
              </a:spcBef>
              <a:spcAft>
                <a:spcPct val="0"/>
              </a:spcAft>
              <a:buClr>
                <a:srgbClr val="333333"/>
              </a:buClr>
              <a:buSzPct val="150000"/>
            </a:pPr>
            <a:r>
              <a:rPr lang="en-US" sz="1400" dirty="0" smtClean="0">
                <a:latin typeface="Arial" panose="020B0604020202020204" pitchFamily="34" charset="0"/>
                <a:ea typeface="Times New Roman" panose="02020603050405020304" pitchFamily="18" charset="0"/>
                <a:cs typeface="Times New Roman" panose="02020603050405020304" pitchFamily="18" charset="0"/>
              </a:rPr>
              <a:t>Being unable to develop properly the first time around can hinder your organization from optimizing for security later on.</a:t>
            </a:r>
            <a:endParaRPr lang="en-US" sz="1400" dirty="0" smtClean="0"/>
          </a:p>
        </p:txBody>
      </p:sp>
      <p:sp>
        <p:nvSpPr>
          <p:cNvPr id="14" name="TextBox 16"/>
          <p:cNvSpPr txBox="1"/>
          <p:nvPr/>
        </p:nvSpPr>
        <p:spPr>
          <a:xfrm>
            <a:off x="6072927" y="3477764"/>
            <a:ext cx="2624155" cy="738664"/>
          </a:xfrm>
          <a:prstGeom prst="rect">
            <a:avLst/>
          </a:prstGeom>
        </p:spPr>
        <p:txBody>
          <a:bodyPr wrap="square" lIns="0" rIns="0" rtlCol="0">
            <a:spAutoFit/>
          </a:bodyPr>
          <a:lstStyle/>
          <a:p>
            <a:pPr marL="0" lvl="1" fontAlgn="base">
              <a:spcBef>
                <a:spcPts val="500"/>
              </a:spcBef>
              <a:spcAft>
                <a:spcPct val="0"/>
              </a:spcAft>
              <a:buClr>
                <a:srgbClr val="333333"/>
              </a:buClr>
              <a:buSzPct val="150000"/>
            </a:pPr>
            <a:r>
              <a:rPr lang="en-US" sz="1400" dirty="0" smtClean="0">
                <a:latin typeface="Arial" panose="020B0604020202020204" pitchFamily="34" charset="0"/>
                <a:ea typeface="Times New Roman" panose="02020603050405020304" pitchFamily="18" charset="0"/>
                <a:cs typeface="Times New Roman" panose="02020603050405020304" pitchFamily="18" charset="0"/>
              </a:rPr>
              <a:t>Developers cannot optimize applications for security since they do have the proper tools.</a:t>
            </a:r>
            <a:endParaRPr lang="en-US" sz="1400" i="1" dirty="0">
              <a:solidFill>
                <a:schemeClr val="accent3"/>
              </a:solidFill>
            </a:endParaRPr>
          </a:p>
        </p:txBody>
      </p:sp>
      <p:sp>
        <p:nvSpPr>
          <p:cNvPr id="16" name="TextBox 18"/>
          <p:cNvSpPr txBox="1"/>
          <p:nvPr/>
        </p:nvSpPr>
        <p:spPr>
          <a:xfrm>
            <a:off x="6059574" y="4627374"/>
            <a:ext cx="2637508" cy="1413910"/>
          </a:xfrm>
          <a:prstGeom prst="rect">
            <a:avLst/>
          </a:prstGeom>
          <a:solidFill>
            <a:schemeClr val="bg1">
              <a:lumMod val="95000"/>
            </a:schemeClr>
          </a:solidFill>
        </p:spPr>
        <p:txBody>
          <a:bodyPr wrap="square" rtlCol="0" anchor="t">
            <a:noAutofit/>
          </a:bodyPr>
          <a:lstStyle/>
          <a:p>
            <a:pPr>
              <a:spcAft>
                <a:spcPts val="500"/>
              </a:spcAft>
              <a:defRPr/>
            </a:pPr>
            <a:r>
              <a:rPr lang="en-US" b="1" dirty="0" smtClean="0">
                <a:solidFill>
                  <a:srgbClr val="A24130"/>
                </a:solidFill>
                <a:latin typeface="Arial" panose="020B0604020202020204" pitchFamily="34" charset="0"/>
                <a:ea typeface="Times New Roman" panose="02020603050405020304" pitchFamily="18" charset="0"/>
                <a:cs typeface="Times New Roman" panose="02020603050405020304" pitchFamily="18" charset="0"/>
              </a:rPr>
              <a:t>50%</a:t>
            </a:r>
            <a:r>
              <a:rPr lang="en-US" sz="1200" b="1" dirty="0" smtClean="0">
                <a:solidFill>
                  <a:srgbClr val="A24130"/>
                </a:solidFill>
                <a:latin typeface="Arial" panose="020B0604020202020204" pitchFamily="34" charset="0"/>
                <a:ea typeface="Times New Roman" panose="02020603050405020304" pitchFamily="18" charset="0"/>
                <a:cs typeface="Times New Roman" panose="02020603050405020304" pitchFamily="18" charset="0"/>
              </a:rPr>
              <a:t> </a:t>
            </a:r>
            <a:r>
              <a:rPr lang="en-US" sz="1200" dirty="0" smtClean="0">
                <a:latin typeface="Arial" panose="020B0604020202020204" pitchFamily="34" charset="0"/>
                <a:ea typeface="Times New Roman" panose="02020603050405020304" pitchFamily="18" charset="0"/>
                <a:cs typeface="Times New Roman" panose="02020603050405020304" pitchFamily="18" charset="0"/>
              </a:rPr>
              <a:t>of CIOs say that their organization lacks the proper tools and skills to support their mobile strategies.</a:t>
            </a:r>
          </a:p>
          <a:p>
            <a:pPr>
              <a:spcAft>
                <a:spcPts val="500"/>
              </a:spcAft>
              <a:defRPr/>
            </a:pPr>
            <a:r>
              <a:rPr lang="en-US" sz="1200" dirty="0" smtClean="0">
                <a:latin typeface="Arial" panose="020B0604020202020204" pitchFamily="34" charset="0"/>
                <a:ea typeface="Times New Roman" panose="02020603050405020304" pitchFamily="18" charset="0"/>
                <a:cs typeface="Times New Roman" panose="02020603050405020304" pitchFamily="18" charset="0"/>
              </a:rPr>
              <a:t>(Source: </a:t>
            </a:r>
            <a:r>
              <a:rPr lang="en-US" sz="1200" dirty="0" smtClean="0">
                <a:latin typeface="Arial" panose="020B0604020202020204" pitchFamily="34" charset="0"/>
                <a:ea typeface="Times New Roman" panose="02020603050405020304" pitchFamily="18" charset="0"/>
                <a:cs typeface="Times New Roman" panose="02020603050405020304" pitchFamily="18" charset="0"/>
                <a:hlinkClick r:id="rId5"/>
              </a:rPr>
              <a:t>Kinvey</a:t>
            </a:r>
            <a:r>
              <a:rPr lang="en-US" sz="1200" dirty="0" smtClean="0">
                <a:latin typeface="Arial" panose="020B0604020202020204" pitchFamily="34" charset="0"/>
                <a:ea typeface="Times New Roman" panose="02020603050405020304" pitchFamily="18" charset="0"/>
                <a:cs typeface="Times New Roman" panose="02020603050405020304" pitchFamily="18" charset="0"/>
              </a:rPr>
              <a:t>)</a:t>
            </a:r>
          </a:p>
          <a:p>
            <a:pPr lvl="0"/>
            <a:endParaRPr lang="en-US" sz="1200" dirty="0"/>
          </a:p>
        </p:txBody>
      </p:sp>
      <p:sp>
        <p:nvSpPr>
          <p:cNvPr id="27" name="Text Placeholder 2"/>
          <p:cNvSpPr txBox="1">
            <a:spLocks/>
          </p:cNvSpPr>
          <p:nvPr/>
        </p:nvSpPr>
        <p:spPr bwMode="auto">
          <a:xfrm>
            <a:off x="1160864" y="2039895"/>
            <a:ext cx="7674941" cy="85143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74625" indent="-174625" algn="l" rtl="0" eaLnBrk="1" fontAlgn="base" hangingPunct="1">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1" fontAlgn="base" hangingPunct="1">
              <a:lnSpc>
                <a:spcPct val="100000"/>
              </a:lnSpc>
              <a:spcBef>
                <a:spcPts val="5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1" fontAlgn="base" hangingPunct="1">
              <a:lnSpc>
                <a:spcPct val="100000"/>
              </a:lnSpc>
              <a:spcBef>
                <a:spcPts val="500"/>
              </a:spcBef>
              <a:spcAft>
                <a:spcPct val="0"/>
              </a:spcAft>
              <a:buClr>
                <a:schemeClr val="tx1"/>
              </a:buClr>
              <a:buSzPct val="100000"/>
              <a:buFont typeface="Wingdings" pitchFamily="2" charset="2"/>
              <a:buChar char="§"/>
              <a:defRPr sz="1200" kern="1200">
                <a:solidFill>
                  <a:schemeClr val="tx1"/>
                </a:solidFill>
                <a:latin typeface="+mn-lt"/>
                <a:ea typeface="+mn-ea"/>
                <a:cs typeface="+mn-cs"/>
              </a:defRPr>
            </a:lvl4pPr>
            <a:lvl5pPr marL="1614488" indent="-174625" algn="l" rtl="0" eaLnBrk="1" fontAlgn="base" hangingPunct="1">
              <a:lnSpc>
                <a:spcPts val="1350"/>
              </a:lnSpc>
              <a:spcBef>
                <a:spcPts val="500"/>
              </a:spcBef>
              <a:spcAft>
                <a:spcPct val="0"/>
              </a:spcAft>
              <a:buSzPct val="150000"/>
              <a:buFont typeface="Arial" pitchFamily="34" charset="0"/>
              <a:buChar char="◦"/>
              <a:tabLst/>
              <a:defRPr sz="1200" kern="1200" baseline="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1600" dirty="0"/>
              <a:t>of </a:t>
            </a:r>
            <a:r>
              <a:rPr lang="en-US" sz="1600" dirty="0" smtClean="0"/>
              <a:t>organizations indicate that </a:t>
            </a:r>
            <a:r>
              <a:rPr lang="en-US" sz="1600" dirty="0"/>
              <a:t>security </a:t>
            </a:r>
            <a:r>
              <a:rPr lang="en-US" sz="1600" dirty="0" smtClean="0"/>
              <a:t>of their mobile </a:t>
            </a:r>
            <a:r>
              <a:rPr lang="en-US" sz="1600" dirty="0"/>
              <a:t>applications </a:t>
            </a:r>
            <a:r>
              <a:rPr lang="en-US" sz="1600" dirty="0" smtClean="0"/>
              <a:t>is at risk </a:t>
            </a:r>
            <a:r>
              <a:rPr lang="en-US" sz="1600" dirty="0"/>
              <a:t>because </a:t>
            </a:r>
            <a:r>
              <a:rPr lang="en-US" sz="1600" dirty="0" smtClean="0"/>
              <a:t>of the lack of testing conducted, even though </a:t>
            </a:r>
            <a:r>
              <a:rPr lang="en-US" sz="1600" b="1" dirty="0" smtClean="0"/>
              <a:t>59%</a:t>
            </a:r>
            <a:r>
              <a:rPr lang="en-US" sz="1600" dirty="0" smtClean="0"/>
              <a:t> of organizations state that security remains the top area of focus for testing. (Source: </a:t>
            </a:r>
            <a:r>
              <a:rPr lang="en-US" sz="1600" dirty="0" smtClean="0">
                <a:hlinkClick r:id="rId6"/>
              </a:rPr>
              <a:t>Capgemini</a:t>
            </a:r>
            <a:r>
              <a:rPr lang="en-US" sz="1600" dirty="0" smtClean="0"/>
              <a:t>) </a:t>
            </a:r>
            <a:endParaRPr lang="en-US" sz="1600" dirty="0"/>
          </a:p>
        </p:txBody>
      </p:sp>
      <p:sp>
        <p:nvSpPr>
          <p:cNvPr id="28" name="TextBox 28"/>
          <p:cNvSpPr txBox="1"/>
          <p:nvPr/>
        </p:nvSpPr>
        <p:spPr>
          <a:xfrm>
            <a:off x="251555" y="1327802"/>
            <a:ext cx="8653729" cy="646331"/>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dirty="0" smtClean="0"/>
              <a:t>Accelerated deadlines are placing downstream pressure on development teams that already lack key capabilities and support.</a:t>
            </a:r>
            <a:endParaRPr lang="en-US" b="1" dirty="0"/>
          </a:p>
        </p:txBody>
      </p:sp>
      <p:sp>
        <p:nvSpPr>
          <p:cNvPr id="18" name="Donut 17"/>
          <p:cNvSpPr/>
          <p:nvPr/>
        </p:nvSpPr>
        <p:spPr>
          <a:xfrm>
            <a:off x="278478" y="2049472"/>
            <a:ext cx="799415" cy="799415"/>
          </a:xfrm>
          <a:prstGeom prst="donut">
            <a:avLst>
              <a:gd name="adj" fmla="val 11361"/>
            </a:avLst>
          </a:prstGeom>
          <a:solidFill>
            <a:schemeClr val="bg1">
              <a:lumMod val="85000"/>
            </a:schemeClr>
          </a:solidFill>
          <a:ln>
            <a:solidFill>
              <a:schemeClr val="bg1">
                <a:lumMod val="85000"/>
              </a:schemeClr>
            </a:solid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Block Arc 18"/>
          <p:cNvSpPr/>
          <p:nvPr/>
        </p:nvSpPr>
        <p:spPr>
          <a:xfrm>
            <a:off x="286098" y="2050378"/>
            <a:ext cx="799415" cy="799415"/>
          </a:xfrm>
          <a:prstGeom prst="blockArc">
            <a:avLst>
              <a:gd name="adj1" fmla="val 13456577"/>
              <a:gd name="adj2" fmla="val 91177"/>
              <a:gd name="adj3" fmla="val 11827"/>
            </a:avLst>
          </a:prstGeom>
          <a:solidFill>
            <a:srgbClr val="A24130"/>
          </a:solidFill>
          <a:ln>
            <a:solidFill>
              <a:srgbClr val="A24130"/>
            </a:solidFill>
          </a:ln>
          <a:effectLst>
            <a:outerShdw blurRad="25400" dist="25400" dir="2700000" algn="ctr" rotWithShape="0">
              <a:srgbClr val="000000">
                <a:alpha val="1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TextBox 19"/>
          <p:cNvSpPr txBox="1"/>
          <p:nvPr/>
        </p:nvSpPr>
        <p:spPr>
          <a:xfrm>
            <a:off x="368815" y="2296975"/>
            <a:ext cx="693420" cy="369332"/>
          </a:xfrm>
          <a:prstGeom prst="rect">
            <a:avLst/>
          </a:prstGeom>
        </p:spPr>
        <p:txBody>
          <a:bodyPr wrap="square" rtlCol="0">
            <a:spAutoFit/>
          </a:bodyPr>
          <a:lstStyle/>
          <a:p>
            <a:r>
              <a:rPr lang="en-US" b="1" dirty="0" smtClean="0"/>
              <a:t>40%</a:t>
            </a:r>
          </a:p>
        </p:txBody>
      </p:sp>
      <p:cxnSp>
        <p:nvCxnSpPr>
          <p:cNvPr id="21" name="Straight Connector 20"/>
          <p:cNvCxnSpPr/>
          <p:nvPr/>
        </p:nvCxnSpPr>
        <p:spPr>
          <a:xfrm>
            <a:off x="3164161" y="3036296"/>
            <a:ext cx="0" cy="3004988"/>
          </a:xfrm>
          <a:prstGeom prst="line">
            <a:avLst/>
          </a:prstGeom>
          <a:ln w="222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5962656" y="3036296"/>
            <a:ext cx="0" cy="3004988"/>
          </a:xfrm>
          <a:prstGeom prst="line">
            <a:avLst/>
          </a:prstGeom>
          <a:ln w="2222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5" name="Title 11"/>
          <p:cNvSpPr txBox="1">
            <a:spLocks/>
          </p:cNvSpPr>
          <p:nvPr/>
        </p:nvSpPr>
        <p:spPr bwMode="auto">
          <a:xfrm>
            <a:off x="251520" y="260648"/>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The demand for rapid release cycles is amplifying the gaps that exist in developing secure applications</a:t>
            </a:r>
            <a:endParaRPr lang="en-US" dirty="0">
              <a:solidFill>
                <a:schemeClr val="bg1"/>
              </a:solidFill>
              <a:latin typeface="+mn-lt"/>
            </a:endParaRPr>
          </a:p>
        </p:txBody>
      </p:sp>
      <p:grpSp>
        <p:nvGrpSpPr>
          <p:cNvPr id="26" name="Group 25"/>
          <p:cNvGrpSpPr/>
          <p:nvPr/>
        </p:nvGrpSpPr>
        <p:grpSpPr>
          <a:xfrm>
            <a:off x="0" y="6422955"/>
            <a:ext cx="9144000" cy="437555"/>
            <a:chOff x="0" y="6422955"/>
            <a:chExt cx="9144000" cy="437555"/>
          </a:xfrm>
        </p:grpSpPr>
        <p:pic>
          <p:nvPicPr>
            <p:cNvPr id="29"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30" name="Picture 29"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31012111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Connector 4"/>
          <p:cNvCxnSpPr>
            <a:stCxn id="3" idx="2"/>
            <a:endCxn id="33" idx="0"/>
          </p:cNvCxnSpPr>
          <p:nvPr/>
        </p:nvCxnSpPr>
        <p:spPr>
          <a:xfrm>
            <a:off x="2040686" y="3431116"/>
            <a:ext cx="0" cy="1719308"/>
          </a:xfrm>
          <a:prstGeom prst="line">
            <a:avLst/>
          </a:prstGeom>
          <a:ln w="66675">
            <a:solidFill>
              <a:schemeClr val="bg2">
                <a:lumMod val="8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0" y="2"/>
            <a:ext cx="9144000" cy="1160462"/>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US" sz="1600" dirty="0">
              <a:latin typeface="+mj-lt"/>
            </a:endParaRPr>
          </a:p>
        </p:txBody>
      </p:sp>
      <p:pic>
        <p:nvPicPr>
          <p:cNvPr id="25"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470" y="2589700"/>
            <a:ext cx="278220" cy="151756"/>
          </a:xfrm>
          <a:prstGeom prst="rect">
            <a:avLst/>
          </a:prstGeom>
        </p:spPr>
      </p:pic>
      <p:sp>
        <p:nvSpPr>
          <p:cNvPr id="26" name="Rectangle 3"/>
          <p:cNvSpPr/>
          <p:nvPr/>
        </p:nvSpPr>
        <p:spPr>
          <a:xfrm>
            <a:off x="486690" y="2373191"/>
            <a:ext cx="4101494" cy="584775"/>
          </a:xfrm>
          <a:prstGeom prst="rect">
            <a:avLst/>
          </a:prstGeom>
          <a:noFill/>
          <a:effectLst/>
        </p:spPr>
        <p:txBody>
          <a:bodyPr wrap="square" anchor="ctr">
            <a:noAutofit/>
          </a:bodyPr>
          <a:lstStyle/>
          <a:p>
            <a:r>
              <a:rPr lang="en-US" b="1" dirty="0" smtClean="0"/>
              <a:t>*</a:t>
            </a:r>
            <a:r>
              <a:rPr lang="en-US" b="1" dirty="0" smtClean="0">
                <a:solidFill>
                  <a:srgbClr val="D9A210"/>
                </a:solidFill>
              </a:rPr>
              <a:t>Top Mobile Security Issues Leaders Are Effectively Addressing:</a:t>
            </a:r>
            <a:endParaRPr lang="en-US" sz="1600" b="1" dirty="0"/>
          </a:p>
        </p:txBody>
      </p:sp>
      <p:sp>
        <p:nvSpPr>
          <p:cNvPr id="3" name="TextBox 5"/>
          <p:cNvSpPr txBox="1"/>
          <p:nvPr/>
        </p:nvSpPr>
        <p:spPr>
          <a:xfrm>
            <a:off x="303326" y="3092562"/>
            <a:ext cx="3474720" cy="338554"/>
          </a:xfrm>
          <a:prstGeom prst="rect">
            <a:avLst/>
          </a:prstGeom>
          <a:solidFill>
            <a:schemeClr val="bg2">
              <a:lumMod val="85000"/>
            </a:schemeClr>
          </a:solidFill>
          <a:effectLst>
            <a:outerShdw blurRad="25400" dist="25400" dir="2700000" algn="ctr" rotWithShape="0">
              <a:srgbClr val="000000">
                <a:alpha val="15000"/>
              </a:srgbClr>
            </a:outerShdw>
          </a:effectLst>
        </p:spPr>
        <p:txBody>
          <a:bodyPr wrap="square" rtlCol="0">
            <a:spAutoFit/>
          </a:bodyPr>
          <a:lstStyle/>
          <a:p>
            <a:r>
              <a:rPr lang="en-US" sz="1600" b="1" dirty="0" smtClean="0"/>
              <a:t>Protection of Data </a:t>
            </a:r>
            <a:r>
              <a:rPr lang="en-US" sz="1200" b="1" dirty="0" smtClean="0"/>
              <a:t>(90%)</a:t>
            </a:r>
          </a:p>
        </p:txBody>
      </p:sp>
      <p:sp>
        <p:nvSpPr>
          <p:cNvPr id="27" name="TextBox 6"/>
          <p:cNvSpPr txBox="1"/>
          <p:nvPr/>
        </p:nvSpPr>
        <p:spPr>
          <a:xfrm>
            <a:off x="1349973" y="3607028"/>
            <a:ext cx="3474720" cy="338554"/>
          </a:xfrm>
          <a:prstGeom prst="rect">
            <a:avLst/>
          </a:prstGeom>
          <a:solidFill>
            <a:schemeClr val="bg2">
              <a:lumMod val="85000"/>
            </a:schemeClr>
          </a:solidFill>
          <a:effectLst>
            <a:outerShdw blurRad="25400" dist="25400" dir="2700000" algn="ctr" rotWithShape="0">
              <a:srgbClr val="000000">
                <a:alpha val="15000"/>
              </a:srgbClr>
            </a:outerShdw>
          </a:effectLst>
        </p:spPr>
        <p:txBody>
          <a:bodyPr wrap="square" rtlCol="0">
            <a:spAutoFit/>
          </a:bodyPr>
          <a:lstStyle/>
          <a:p>
            <a:pPr algn="r"/>
            <a:r>
              <a:rPr lang="en-US" sz="1600" b="1" dirty="0" smtClean="0"/>
              <a:t>Secure Connectivity </a:t>
            </a:r>
            <a:r>
              <a:rPr lang="en-US" sz="1200" b="1" dirty="0" smtClean="0"/>
              <a:t>(88%)</a:t>
            </a:r>
          </a:p>
        </p:txBody>
      </p:sp>
      <p:sp>
        <p:nvSpPr>
          <p:cNvPr id="28" name="TextBox 7"/>
          <p:cNvSpPr txBox="1"/>
          <p:nvPr/>
        </p:nvSpPr>
        <p:spPr>
          <a:xfrm>
            <a:off x="1349973" y="4635960"/>
            <a:ext cx="3474720" cy="338554"/>
          </a:xfrm>
          <a:prstGeom prst="rect">
            <a:avLst/>
          </a:prstGeom>
          <a:solidFill>
            <a:schemeClr val="bg2">
              <a:lumMod val="85000"/>
            </a:schemeClr>
          </a:solidFill>
          <a:effectLst>
            <a:outerShdw blurRad="25400" dist="25400" dir="2700000" algn="ctr" rotWithShape="0">
              <a:srgbClr val="000000">
                <a:alpha val="15000"/>
              </a:srgbClr>
            </a:outerShdw>
          </a:effectLst>
        </p:spPr>
        <p:txBody>
          <a:bodyPr wrap="square" rtlCol="0">
            <a:spAutoFit/>
          </a:bodyPr>
          <a:lstStyle/>
          <a:p>
            <a:pPr algn="r"/>
            <a:r>
              <a:rPr lang="en-US" sz="1600" b="1" dirty="0" smtClean="0"/>
              <a:t>Threat Detection </a:t>
            </a:r>
            <a:r>
              <a:rPr lang="en-US" sz="1200" b="1" dirty="0" smtClean="0"/>
              <a:t>(82%)</a:t>
            </a:r>
          </a:p>
        </p:txBody>
      </p:sp>
      <p:sp>
        <p:nvSpPr>
          <p:cNvPr id="31" name="TextBox 8"/>
          <p:cNvSpPr txBox="1"/>
          <p:nvPr/>
        </p:nvSpPr>
        <p:spPr>
          <a:xfrm>
            <a:off x="442439" y="4121494"/>
            <a:ext cx="3474720" cy="338554"/>
          </a:xfrm>
          <a:prstGeom prst="rect">
            <a:avLst/>
          </a:prstGeom>
          <a:solidFill>
            <a:schemeClr val="bg2">
              <a:lumMod val="85000"/>
            </a:schemeClr>
          </a:solidFill>
          <a:effectLst>
            <a:outerShdw blurRad="25400" dist="25400" dir="2700000" algn="ctr" rotWithShape="0">
              <a:srgbClr val="000000">
                <a:alpha val="15000"/>
              </a:srgbClr>
            </a:outerShdw>
          </a:effectLst>
        </p:spPr>
        <p:txBody>
          <a:bodyPr wrap="square" rtlCol="0">
            <a:spAutoFit/>
          </a:bodyPr>
          <a:lstStyle/>
          <a:p>
            <a:r>
              <a:rPr lang="en-US" sz="1600" b="1" dirty="0" smtClean="0"/>
              <a:t>Device Management </a:t>
            </a:r>
            <a:r>
              <a:rPr lang="en-US" sz="1200" b="1" dirty="0" smtClean="0"/>
              <a:t>(86%)</a:t>
            </a:r>
          </a:p>
        </p:txBody>
      </p:sp>
      <p:sp>
        <p:nvSpPr>
          <p:cNvPr id="33" name="TextBox 9"/>
          <p:cNvSpPr txBox="1"/>
          <p:nvPr/>
        </p:nvSpPr>
        <p:spPr>
          <a:xfrm>
            <a:off x="303326" y="5150424"/>
            <a:ext cx="3474720" cy="338554"/>
          </a:xfrm>
          <a:prstGeom prst="rect">
            <a:avLst/>
          </a:prstGeom>
          <a:solidFill>
            <a:schemeClr val="bg2">
              <a:lumMod val="85000"/>
            </a:schemeClr>
          </a:solidFill>
          <a:effectLst>
            <a:outerShdw blurRad="25400" dist="25400" dir="2700000" algn="ctr" rotWithShape="0">
              <a:srgbClr val="000000">
                <a:alpha val="15000"/>
              </a:srgbClr>
            </a:outerShdw>
          </a:effectLst>
        </p:spPr>
        <p:txBody>
          <a:bodyPr wrap="square" rtlCol="0">
            <a:spAutoFit/>
          </a:bodyPr>
          <a:lstStyle/>
          <a:p>
            <a:r>
              <a:rPr lang="en-US" sz="1600" b="1" dirty="0" smtClean="0"/>
              <a:t>User Security </a:t>
            </a:r>
            <a:r>
              <a:rPr lang="en-US" sz="1200" b="1" dirty="0" smtClean="0"/>
              <a:t>(82%)</a:t>
            </a:r>
          </a:p>
        </p:txBody>
      </p:sp>
      <p:sp>
        <p:nvSpPr>
          <p:cNvPr id="35" name="TextBox 23"/>
          <p:cNvSpPr txBox="1"/>
          <p:nvPr/>
        </p:nvSpPr>
        <p:spPr>
          <a:xfrm>
            <a:off x="203132" y="5717689"/>
            <a:ext cx="4520810" cy="461665"/>
          </a:xfrm>
          <a:prstGeom prst="rect">
            <a:avLst/>
          </a:prstGeom>
        </p:spPr>
        <p:txBody>
          <a:bodyPr wrap="square" rtlCol="0">
            <a:spAutoFit/>
          </a:bodyPr>
          <a:lstStyle/>
          <a:p>
            <a:pPr algn="r"/>
            <a:r>
              <a:rPr lang="en-US" sz="1200" dirty="0"/>
              <a:t>*Source: </a:t>
            </a:r>
            <a:r>
              <a:rPr lang="en-US" sz="1200" dirty="0" smtClean="0"/>
              <a:t>P</a:t>
            </a:r>
            <a:r>
              <a:rPr lang="en-US" sz="1200" dirty="0"/>
              <a:t>. Buckellew, K. Custis, et </a:t>
            </a:r>
            <a:r>
              <a:rPr lang="en-US" sz="1200" dirty="0" smtClean="0"/>
              <a:t>al. </a:t>
            </a:r>
            <a:r>
              <a:rPr lang="en-US" sz="1200" i="1" dirty="0"/>
              <a:t>The “upwardly mobile” enterprise</a:t>
            </a:r>
            <a:r>
              <a:rPr lang="en-US" sz="1200" dirty="0"/>
              <a:t>, </a:t>
            </a:r>
            <a:r>
              <a:rPr lang="en-US" sz="1200" dirty="0" smtClean="0"/>
              <a:t>IBM, 2013.</a:t>
            </a:r>
            <a:endParaRPr lang="en-US" sz="1200" b="1" i="1" dirty="0"/>
          </a:p>
        </p:txBody>
      </p:sp>
      <p:sp>
        <p:nvSpPr>
          <p:cNvPr id="36" name="Rectangle 57"/>
          <p:cNvSpPr/>
          <p:nvPr/>
        </p:nvSpPr>
        <p:spPr>
          <a:xfrm>
            <a:off x="5002162" y="2272463"/>
            <a:ext cx="3791401" cy="3576624"/>
          </a:xfrm>
          <a:prstGeom prst="rect">
            <a:avLst/>
          </a:prstGeom>
          <a:gradFill flip="none" rotWithShape="1">
            <a:gsLst>
              <a:gs pos="0">
                <a:srgbClr val="F2F2F2">
                  <a:lumMod val="20000"/>
                  <a:lumOff val="80000"/>
                </a:srgbClr>
              </a:gs>
              <a:gs pos="100000">
                <a:srgbClr val="F2F2F2"/>
              </a:gs>
            </a:gsLst>
            <a:lin ang="10800000" scaled="1"/>
            <a:tileRect/>
          </a:gra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indent="-228600">
              <a:spcBef>
                <a:spcPts val="600"/>
              </a:spcBef>
              <a:spcAft>
                <a:spcPts val="300"/>
              </a:spcAft>
              <a:buFont typeface="+mj-lt"/>
              <a:buAutoNum type="arabicPeriod"/>
            </a:pPr>
            <a:r>
              <a:rPr lang="en-US" sz="1200" b="1" dirty="0" smtClean="0">
                <a:solidFill>
                  <a:schemeClr val="tx1"/>
                </a:solidFill>
              </a:rPr>
              <a:t>Reduction in the number of security issues. </a:t>
            </a:r>
            <a:r>
              <a:rPr lang="en-US" sz="1200" dirty="0" smtClean="0">
                <a:solidFill>
                  <a:schemeClr val="tx1"/>
                </a:solidFill>
              </a:rPr>
              <a:t>Development teams have the necessary tools and know today’s best practices so they can proactively implement security measures to prevent trending security issues.</a:t>
            </a:r>
            <a:endParaRPr lang="en-US" sz="1200" b="1" dirty="0" smtClean="0">
              <a:solidFill>
                <a:schemeClr val="tx1"/>
              </a:solidFill>
            </a:endParaRPr>
          </a:p>
          <a:p>
            <a:pPr marL="228600" indent="-228600">
              <a:spcBef>
                <a:spcPts val="600"/>
              </a:spcBef>
              <a:spcAft>
                <a:spcPts val="300"/>
              </a:spcAft>
              <a:buFont typeface="+mj-lt"/>
              <a:buAutoNum type="arabicPeriod"/>
            </a:pPr>
            <a:r>
              <a:rPr lang="en-US" sz="1200" b="1" dirty="0" smtClean="0">
                <a:solidFill>
                  <a:schemeClr val="tx1"/>
                </a:solidFill>
              </a:rPr>
              <a:t>Developers receive a secure, reliable mobile development process. </a:t>
            </a:r>
            <a:r>
              <a:rPr lang="en-US" sz="1200" dirty="0" smtClean="0">
                <a:solidFill>
                  <a:schemeClr val="tx1"/>
                </a:solidFill>
              </a:rPr>
              <a:t>With the growth of mobile development projects, organizations want the assurance that security requirements are consistently met as more features are added to the mobile system.</a:t>
            </a:r>
          </a:p>
          <a:p>
            <a:pPr marL="228600" indent="-228600">
              <a:spcBef>
                <a:spcPts val="600"/>
              </a:spcBef>
              <a:spcAft>
                <a:spcPts val="300"/>
              </a:spcAft>
              <a:buFont typeface="+mj-lt"/>
              <a:buAutoNum type="arabicPeriod"/>
            </a:pPr>
            <a:r>
              <a:rPr lang="en-US" sz="1200" b="1" dirty="0" smtClean="0">
                <a:solidFill>
                  <a:schemeClr val="tx1"/>
                </a:solidFill>
              </a:rPr>
              <a:t>Quick reaction to security issues to minimize widespread disruption. </a:t>
            </a:r>
            <a:r>
              <a:rPr lang="en-US" sz="1200" dirty="0" smtClean="0">
                <a:solidFill>
                  <a:schemeClr val="tx1"/>
                </a:solidFill>
              </a:rPr>
              <a:t>Implementing the right controls and incident escalation procedures can help minimize the impact of breaches to enterprise systems and enable teams to rapidly pinpoint root causes for maintenance.</a:t>
            </a:r>
            <a:endParaRPr lang="en-US" sz="1200" dirty="0">
              <a:solidFill>
                <a:schemeClr val="tx1"/>
              </a:solidFill>
            </a:endParaRPr>
          </a:p>
        </p:txBody>
      </p:sp>
      <p:sp>
        <p:nvSpPr>
          <p:cNvPr id="37" name="Rectangle 58"/>
          <p:cNvSpPr/>
          <p:nvPr/>
        </p:nvSpPr>
        <p:spPr>
          <a:xfrm>
            <a:off x="5002162" y="1608715"/>
            <a:ext cx="3791401" cy="606389"/>
          </a:xfrm>
          <a:prstGeom prst="rect">
            <a:avLst/>
          </a:prstGeom>
          <a:solidFill>
            <a:srgbClr val="96B8D2"/>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solidFill>
                  <a:schemeClr val="tx1"/>
                </a:solidFill>
              </a:rPr>
              <a:t>Key Benefits of Implementing a</a:t>
            </a:r>
          </a:p>
          <a:p>
            <a:r>
              <a:rPr lang="en-US" sz="1400" b="1" dirty="0" smtClean="0">
                <a:solidFill>
                  <a:schemeClr val="tx1"/>
                </a:solidFill>
              </a:rPr>
              <a:t>Secure Development Lifecycle</a:t>
            </a:r>
            <a:endParaRPr lang="en-US" sz="1400" b="1" dirty="0">
              <a:solidFill>
                <a:schemeClr val="tx1"/>
              </a:solidFill>
            </a:endParaRPr>
          </a:p>
        </p:txBody>
      </p:sp>
      <p:pic>
        <p:nvPicPr>
          <p:cNvPr id="38" name="Picture 6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775" y="1724248"/>
            <a:ext cx="434702" cy="409132"/>
          </a:xfrm>
          <a:prstGeom prst="rect">
            <a:avLst/>
          </a:prstGeom>
        </p:spPr>
      </p:pic>
      <p:sp>
        <p:nvSpPr>
          <p:cNvPr id="16" name="TextBox 15"/>
          <p:cNvSpPr txBox="1"/>
          <p:nvPr/>
        </p:nvSpPr>
        <p:spPr>
          <a:xfrm>
            <a:off x="367685" y="1401083"/>
            <a:ext cx="4367515" cy="646331"/>
          </a:xfrm>
          <a:prstGeom prst="rect">
            <a:avLst/>
          </a:prstGeom>
          <a:noFill/>
        </p:spPr>
        <p:txBody>
          <a:bodyPr wrap="square" rtlCol="0">
            <a:spAutoFit/>
          </a:bodyPr>
          <a:lstStyle/>
          <a:p>
            <a:r>
              <a:rPr lang="en-US" sz="1200" i="1" dirty="0" smtClean="0">
                <a:latin typeface="+mj-lt"/>
              </a:rPr>
              <a:t>Much of the security discussions today come from the infrastructure side. We also need to come at it from the software development perspective.</a:t>
            </a:r>
            <a:endParaRPr lang="en-US" sz="1200" dirty="0">
              <a:latin typeface="+mj-lt"/>
            </a:endParaRPr>
          </a:p>
        </p:txBody>
      </p:sp>
      <p:sp>
        <p:nvSpPr>
          <p:cNvPr id="17" name="Rectangle 21"/>
          <p:cNvSpPr/>
          <p:nvPr/>
        </p:nvSpPr>
        <p:spPr>
          <a:xfrm>
            <a:off x="111983" y="2001077"/>
            <a:ext cx="4439522" cy="276999"/>
          </a:xfrm>
          <a:prstGeom prst="rect">
            <a:avLst/>
          </a:prstGeom>
        </p:spPr>
        <p:txBody>
          <a:bodyPr wrap="square">
            <a:spAutoFit/>
          </a:bodyPr>
          <a:lstStyle/>
          <a:p>
            <a:pPr algn="r"/>
            <a:r>
              <a:rPr lang="en-US" sz="1200" b="1" dirty="0" smtClean="0"/>
              <a:t>Dan Cornell</a:t>
            </a:r>
            <a:r>
              <a:rPr lang="en-US" sz="1200" dirty="0" smtClean="0"/>
              <a:t>, CTO at Denim Group, Ltd.</a:t>
            </a:r>
            <a:endParaRPr lang="en-US" sz="1200" dirty="0"/>
          </a:p>
        </p:txBody>
      </p:sp>
      <p:pic>
        <p:nvPicPr>
          <p:cNvPr id="18" name="Picture 106"/>
          <p:cNvPicPr>
            <a:picLocks noChangeAspect="1"/>
          </p:cNvPicPr>
          <p:nvPr/>
        </p:nvPicPr>
        <p:blipFill>
          <a:blip r:embed="rId5"/>
          <a:stretch>
            <a:fillRect/>
          </a:stretch>
        </p:blipFill>
        <p:spPr>
          <a:xfrm>
            <a:off x="111982" y="1385935"/>
            <a:ext cx="317019" cy="237765"/>
          </a:xfrm>
          <a:prstGeom prst="rect">
            <a:avLst/>
          </a:prstGeom>
        </p:spPr>
      </p:pic>
      <p:pic>
        <p:nvPicPr>
          <p:cNvPr id="19" name="Picture 107"/>
          <p:cNvPicPr>
            <a:picLocks noChangeAspect="1"/>
          </p:cNvPicPr>
          <p:nvPr/>
        </p:nvPicPr>
        <p:blipFill>
          <a:blip r:embed="rId6"/>
          <a:stretch>
            <a:fillRect/>
          </a:stretch>
        </p:blipFill>
        <p:spPr>
          <a:xfrm>
            <a:off x="4283257" y="1753640"/>
            <a:ext cx="268247" cy="237765"/>
          </a:xfrm>
          <a:prstGeom prst="rect">
            <a:avLst/>
          </a:prstGeom>
        </p:spPr>
      </p:pic>
      <p:sp>
        <p:nvSpPr>
          <p:cNvPr id="20" name="Title 11"/>
          <p:cNvSpPr txBox="1">
            <a:spLocks/>
          </p:cNvSpPr>
          <p:nvPr/>
        </p:nvSpPr>
        <p:spPr bwMode="auto">
          <a:xfrm>
            <a:off x="251520" y="260648"/>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smtClean="0">
                <a:solidFill>
                  <a:schemeClr val="bg1"/>
                </a:solidFill>
                <a:latin typeface="+mn-lt"/>
              </a:rPr>
              <a:t>Current focus on mobile security is infrastructure related, but SSDLC is largely ignored</a:t>
            </a:r>
            <a:endParaRPr lang="en-US" dirty="0">
              <a:solidFill>
                <a:schemeClr val="bg1"/>
              </a:solidFill>
              <a:latin typeface="+mn-lt"/>
            </a:endParaRPr>
          </a:p>
        </p:txBody>
      </p:sp>
      <p:grpSp>
        <p:nvGrpSpPr>
          <p:cNvPr id="21" name="Group 20"/>
          <p:cNvGrpSpPr/>
          <p:nvPr/>
        </p:nvGrpSpPr>
        <p:grpSpPr>
          <a:xfrm>
            <a:off x="0" y="6422955"/>
            <a:ext cx="9144000" cy="437555"/>
            <a:chOff x="0" y="6422955"/>
            <a:chExt cx="9144000" cy="437555"/>
          </a:xfrm>
        </p:grpSpPr>
        <p:pic>
          <p:nvPicPr>
            <p:cNvPr id="22"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pic>
          <p:nvPicPr>
            <p:cNvPr id="23" name="Picture 22" descr="itrg-logo.png"/>
            <p:cNvPicPr>
              <a:picLocks noChangeAspect="1"/>
            </p:cNvPicPr>
            <p:nvPr/>
          </p:nvPicPr>
          <p:blipFill>
            <a:blip r:embed="rId9"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417305876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2561</Words>
  <Application>Microsoft Office PowerPoint</Application>
  <PresentationFormat>On-screen Show (4:3)</PresentationFormat>
  <Paragraphs>334</Paragraphs>
  <Slides>17</Slides>
  <Notes>15</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17</vt:i4>
      </vt:variant>
      <vt:variant>
        <vt:lpstr>Custom Shows</vt:lpstr>
      </vt:variant>
      <vt:variant>
        <vt:i4>1</vt:i4>
      </vt:variant>
    </vt:vector>
  </HeadingPairs>
  <TitlesOfParts>
    <vt:vector size="25" baseType="lpstr">
      <vt:lpstr>Arial Unicode MS</vt:lpstr>
      <vt:lpstr>Arial</vt:lpstr>
      <vt:lpstr>Calibri</vt:lpstr>
      <vt:lpstr>Georgia</vt:lpstr>
      <vt:lpstr>Times New Roman</vt:lpstr>
      <vt:lpstr>Wingdings</vt:lpstr>
      <vt:lpstr>Theme1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Info-Tech offers various levels of project support to best suit your needs</vt:lpstr>
      <vt:lpstr>PowerPoint Presentation</vt:lpstr>
      <vt:lpstr>PowerPoint Presentation</vt:lpstr>
      <vt:lpstr>Info-Tech Research Group Helps IT Professionals To:</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2015-09-08T19:01:32Z</dcterms:created>
  <dcterms:modified xsi:type="dcterms:W3CDTF">2015-09-08T20:01:58Z</dcterms:modified>
</cp:coreProperties>
</file>