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5" r:id="rId2"/>
  </p:sldMasterIdLst>
  <p:notesMasterIdLst>
    <p:notesMasterId r:id="rId15"/>
  </p:notesMasterIdLst>
  <p:handoutMasterIdLst>
    <p:handoutMasterId r:id="rId16"/>
  </p:handoutMasterIdLst>
  <p:sldIdLst>
    <p:sldId id="813" r:id="rId3"/>
    <p:sldId id="679" r:id="rId4"/>
    <p:sldId id="742" r:id="rId5"/>
    <p:sldId id="399" r:id="rId6"/>
    <p:sldId id="680" r:id="rId7"/>
    <p:sldId id="681" r:id="rId8"/>
    <p:sldId id="682" r:id="rId9"/>
    <p:sldId id="683" r:id="rId10"/>
    <p:sldId id="684" r:id="rId11"/>
    <p:sldId id="687" r:id="rId12"/>
    <p:sldId id="689" r:id="rId13"/>
    <p:sldId id="814" r:id="rId14"/>
  </p:sldIdLst>
  <p:sldSz cx="9144000" cy="6858000" type="screen4x3"/>
  <p:notesSz cx="6950075" cy="9236075"/>
  <p:custShowLst>
    <p:custShow name="Custom Show 1" id="0">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66ADC1"/>
    <a:srgbClr val="007698"/>
    <a:srgbClr val="005D76"/>
    <a:srgbClr val="243F54"/>
    <a:srgbClr val="91C5D3"/>
    <a:srgbClr val="D9A210"/>
    <a:srgbClr val="C4C4C4"/>
    <a:srgbClr val="A1A1A1"/>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035" autoAdjust="0"/>
  </p:normalViewPr>
  <p:slideViewPr>
    <p:cSldViewPr snapToGrid="0">
      <p:cViewPr varScale="1">
        <p:scale>
          <a:sx n="118" d="100"/>
          <a:sy n="118" d="100"/>
        </p:scale>
        <p:origin x="210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26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4/20/2018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4/20/2018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a:solidFill>
                    <a:srgbClr val="ADB7C3"/>
                  </a:solidFill>
                </a:rPr>
                <a:t>Info-Tech Research Group, Inc. </a:t>
              </a:r>
              <a:r>
                <a:rPr lang="en-CA" sz="800" smtClean="0">
                  <a:solidFill>
                    <a:srgbClr val="ADB7C3"/>
                  </a:solidFill>
                </a:rPr>
                <a:t>is </a:t>
              </a:r>
              <a:r>
                <a:rPr lang="en-CA" sz="800">
                  <a:solidFill>
                    <a:srgbClr val="ADB7C3"/>
                  </a:solidFill>
                </a:rPr>
                <a:t>a global leader in providing IT research and advice.</a:t>
              </a:r>
              <a:br>
                <a:rPr lang="en-CA" sz="800">
                  <a:solidFill>
                    <a:srgbClr val="ADB7C3"/>
                  </a:solidFill>
                </a:rPr>
              </a:br>
              <a:r>
                <a:rPr lang="en-CA" sz="800">
                  <a:solidFill>
                    <a:srgbClr val="ADB7C3"/>
                  </a:solidFill>
                </a:rPr>
                <a:t>Info-Tech’s products and services combine actionable insight and relevant advice with</a:t>
              </a:r>
              <a:br>
                <a:rPr lang="en-CA" sz="800">
                  <a:solidFill>
                    <a:srgbClr val="ADB7C3"/>
                  </a:solidFill>
                </a:rPr>
              </a:br>
              <a:r>
                <a:rPr lang="en-CA" sz="800">
                  <a:solidFill>
                    <a:srgbClr val="ADB7C3"/>
                  </a:solidFill>
                </a:rPr>
                <a:t>ready-to-use tools and templates that cover the full spectrum of IT concerns.</a:t>
              </a:r>
              <a:br>
                <a:rPr lang="en-CA" sz="800">
                  <a:solidFill>
                    <a:srgbClr val="ADB7C3"/>
                  </a:solidFill>
                </a:rPr>
              </a:br>
              <a:r>
                <a:rPr lang="en-CA" sz="800">
                  <a:solidFill>
                    <a:srgbClr val="ADB7C3"/>
                  </a:solidFill>
                </a:rPr>
                <a:t>© </a:t>
              </a:r>
              <a:r>
                <a:rPr lang="en-CA" sz="800" smtClean="0">
                  <a:solidFill>
                    <a:srgbClr val="ADB7C3"/>
                  </a:solidFill>
                </a:rPr>
                <a:t>1997-2015 </a:t>
              </a:r>
              <a:r>
                <a:rPr lang="en-CA" sz="80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a:solidFill>
                  <a:srgbClr val="FFFFFF"/>
                </a:solidFill>
              </a:rPr>
              <a:t>This Research is Designed For:</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246703" y="4352376"/>
            <a:ext cx="8625781" cy="1677491"/>
          </a:xfrm>
        </p:spPr>
        <p:txBody>
          <a:bodyPr/>
          <a:lstStyle>
            <a:lvl1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400" baseline="0">
                <a:solidFill>
                  <a:schemeClr val="tx1"/>
                </a:solidFill>
              </a:defRPr>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latin typeface="+mn-lt"/>
              </a:rPr>
              <a:t>The objective</a:t>
            </a:r>
            <a:r>
              <a:rPr kumimoji="0" lang="en-CA" sz="1200" b="0" i="0" u="none" strike="noStrike" kern="0" cap="none" spc="0" normalizeH="0" noProof="0" dirty="0" smtClean="0">
                <a:ln>
                  <a:noFill/>
                </a:ln>
                <a:solidFill>
                  <a:schemeClr val="bg1"/>
                </a:solidFill>
                <a:effectLst/>
                <a:uLnTx/>
                <a:uFillTx/>
                <a:latin typeface="+mn-lt"/>
              </a:rPr>
              <a:t> of this blueprint is to create a roadmap documenting the initiatives planned for the organization to assist</a:t>
            </a:r>
            <a:r>
              <a:rPr lang="en-CA" sz="1200" kern="0" dirty="0" smtClean="0">
                <a:solidFill>
                  <a:schemeClr val="bg1"/>
                </a:solidFill>
                <a:latin typeface="+mn-lt"/>
              </a:rPr>
              <a:t> them in improving the Data Architecture capabilities and better meeting the organization’s data requirements. </a:t>
            </a:r>
            <a:endParaRPr kumimoji="0" lang="en-CA" sz="1200" b="0" i="0" u="none" strike="noStrike" kern="0" cap="none" spc="0" normalizeH="0" baseline="0" noProof="0" dirty="0" smtClean="0">
              <a:ln>
                <a:noFill/>
              </a:ln>
              <a:solidFill>
                <a:schemeClr val="bg1"/>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CA" sz="1200" kern="0" noProof="0" dirty="0" smtClean="0">
                <a:solidFill>
                  <a:schemeClr val="bg1"/>
                </a:solidFill>
                <a:latin typeface="+mn-lt"/>
              </a:rPr>
              <a:t>Documented initiatives in your roadmap that will enable you to: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dirty="0" smtClean="0">
                <a:ln>
                  <a:noFill/>
                </a:ln>
                <a:solidFill>
                  <a:schemeClr val="bg1"/>
                </a:solidFill>
                <a:effectLst/>
                <a:uLnTx/>
                <a:uFillTx/>
                <a:latin typeface="+mn-lt"/>
              </a:rPr>
              <a:t>Build</a:t>
            </a:r>
            <a:r>
              <a:rPr kumimoji="0" lang="en-CA" sz="1200" b="0" i="0" u="none" strike="noStrike" kern="0" cap="none" spc="0" normalizeH="0" dirty="0" smtClean="0">
                <a:ln>
                  <a:noFill/>
                </a:ln>
                <a:solidFill>
                  <a:schemeClr val="bg1"/>
                </a:solidFill>
                <a:effectLst/>
                <a:uLnTx/>
                <a:uFillTx/>
                <a:latin typeface="+mn-lt"/>
              </a:rPr>
              <a:t> a Data Architecture practice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0" noProof="0" dirty="0" smtClean="0">
                <a:solidFill>
                  <a:schemeClr val="bg1"/>
                </a:solidFill>
                <a:latin typeface="+mn-lt"/>
              </a:rPr>
              <a:t>Document data lineage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0" dirty="0" smtClean="0">
                <a:solidFill>
                  <a:schemeClr val="bg1"/>
                </a:solidFill>
                <a:latin typeface="+mn-lt"/>
              </a:rPr>
              <a:t>Improve data modeling practices</a:t>
            </a:r>
            <a:r>
              <a:rPr lang="en-CA" sz="1200" kern="0" noProof="0" dirty="0" smtClean="0">
                <a:solidFill>
                  <a:schemeClr val="bg1"/>
                </a:solidFill>
                <a:latin typeface="+mn-lt"/>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dirty="0" smtClean="0">
                <a:ln>
                  <a:noFill/>
                </a:ln>
                <a:solidFill>
                  <a:schemeClr val="bg1"/>
                </a:solidFill>
                <a:effectLst/>
                <a:uLnTx/>
                <a:uFillTx/>
                <a:latin typeface="+mn-lt"/>
              </a:rPr>
              <a:t>Create</a:t>
            </a:r>
            <a:r>
              <a:rPr kumimoji="0" lang="en-CA" sz="1200" b="0" i="0" u="none" strike="noStrike" kern="0" cap="none" spc="0" normalizeH="0" dirty="0" smtClean="0">
                <a:ln>
                  <a:noFill/>
                </a:ln>
                <a:solidFill>
                  <a:schemeClr val="bg1"/>
                </a:solidFill>
                <a:effectLst/>
                <a:uLnTx/>
                <a:uFillTx/>
                <a:latin typeface="+mn-lt"/>
              </a:rPr>
              <a:t> a data delivery architecture that includes traditional and modern components. </a:t>
            </a:r>
            <a:endParaRPr kumimoji="0" lang="en-CA" sz="1200" b="0" i="0" u="none" strike="noStrike" kern="0" cap="none" spc="0" normalizeH="0" baseline="0" noProof="0" dirty="0" smtClean="0">
              <a:ln>
                <a:noFill/>
              </a:ln>
              <a:solidFill>
                <a:schemeClr val="bg1"/>
              </a:solidFill>
              <a:effectLst/>
              <a:uLnTx/>
              <a:uFillTx/>
              <a:latin typeface="+mn-lt"/>
            </a:endParaRPr>
          </a:p>
        </p:txBody>
      </p:sp>
      <p:sp>
        <p:nvSpPr>
          <p:cNvPr id="16" name="Rectangle 15"/>
          <p:cNvSpPr/>
          <p:nvPr userDrawn="1"/>
        </p:nvSpPr>
        <p:spPr>
          <a:xfrm>
            <a:off x="251518" y="1287191"/>
            <a:ext cx="464132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smtClean="0">
                <a:solidFill>
                  <a:srgbClr val="FFFFFF"/>
                </a:solidFill>
              </a:rPr>
              <a:t>Audiences</a:t>
            </a:r>
            <a:r>
              <a:rPr lang="en-US" sz="1400" b="1" baseline="0" smtClean="0">
                <a:solidFill>
                  <a:srgbClr val="FFFFFF"/>
                </a:solidFill>
              </a:rPr>
              <a:t> for this Blueprint</a:t>
            </a:r>
            <a:endParaRPr lang="en-US" sz="1400" b="1">
              <a:solidFill>
                <a:srgbClr val="FFFFFF"/>
              </a:solidFill>
            </a:endParaRPr>
          </a:p>
        </p:txBody>
      </p:sp>
      <p:sp>
        <p:nvSpPr>
          <p:cNvPr id="20" name="Rectangle 19"/>
          <p:cNvSpPr/>
          <p:nvPr userDrawn="1"/>
        </p:nvSpPr>
        <p:spPr>
          <a:xfrm>
            <a:off x="5301916" y="1287191"/>
            <a:ext cx="357538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smtClean="0">
                <a:solidFill>
                  <a:srgbClr val="FFFFFF"/>
                </a:solidFill>
              </a:rPr>
              <a:t>Blueprint</a:t>
            </a:r>
            <a:r>
              <a:rPr lang="en-US" sz="1400" b="1" baseline="0" smtClean="0">
                <a:solidFill>
                  <a:srgbClr val="FFFFFF"/>
                </a:solidFill>
              </a:rPr>
              <a:t> Benefits </a:t>
            </a:r>
            <a:endParaRPr lang="en-US" sz="1400" b="1">
              <a:solidFill>
                <a:srgbClr val="FFFFFF"/>
              </a:solidFill>
            </a:endParaRPr>
          </a:p>
        </p:txBody>
      </p:sp>
      <p:sp>
        <p:nvSpPr>
          <p:cNvPr id="22" name="Rectangle 21"/>
          <p:cNvSpPr/>
          <p:nvPr userDrawn="1"/>
        </p:nvSpPr>
        <p:spPr>
          <a:xfrm>
            <a:off x="237503" y="4457049"/>
            <a:ext cx="8634981"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smtClean="0"/>
              <a:t>Blueprint</a:t>
            </a:r>
            <a:r>
              <a:rPr lang="en-US" sz="1400" b="1" baseline="0" smtClean="0"/>
              <a:t> Outcomes </a:t>
            </a:r>
            <a:endParaRPr lang="en-US" sz="1400" b="1"/>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t>Situation</a:t>
            </a:r>
            <a:endParaRPr lang="en-US" sz="1400" b="1"/>
          </a:p>
        </p:txBody>
      </p:sp>
      <p:sp>
        <p:nvSpPr>
          <p:cNvPr id="11" name="Rectangle 10"/>
          <p:cNvSpPr/>
          <p:nvPr userDrawn="1"/>
        </p:nvSpPr>
        <p:spPr>
          <a:xfrm>
            <a:off x="247848" y="2768030"/>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smtClean="0">
                  <a:solidFill>
                    <a:srgbClr val="FFFFFF"/>
                  </a:solidFill>
                  <a:latin typeface="Georgia"/>
                </a:rPr>
                <a:t>Info-Tech Insight</a:t>
              </a:r>
              <a:endParaRPr lang="en-CA" sz="1100" i="1">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824361"/>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74561"/>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smtClean="0">
                <a:solidFill>
                  <a:srgbClr val="FFFFFF"/>
                </a:solidFill>
              </a:rPr>
              <a:t>Info-Tech Research Group</a:t>
            </a:r>
            <a:endParaRPr lang="en-CA" sz="100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6" r:id="rId3"/>
    <p:sldLayoutId id="2147483721"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231654776"/>
      </p:ext>
    </p:extLst>
  </p:cSld>
  <p:clrMap bg1="lt1" tx1="dk1" bg2="lt2" tx2="dk2" accent1="accent1" accent2="accent2" accent3="accent3" accent4="accent4" accent5="accent5" accent6="accent6" hlink="hlink" folHlink="folHlink"/>
  <p:sldLayoutIdLst>
    <p:sldLayoutId id="214748377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infotech.com/research/ss/modernize-data-architecture-for-measurable-business-results/modernize-data-architecture-for-measurable-business-results-phases-1-3?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2" Type="http://schemas.openxmlformats.org/officeDocument/2006/relationships/image" Target="../media/image14.png"/><Relationship Id="rId16" Type="http://schemas.openxmlformats.org/officeDocument/2006/relationships/hyperlink" Target="https://www.infotech.com/research/ss/design-build-a-user-facing-service-catalog" TargetMode="External"/><Relationship Id="rId29" Type="http://schemas.openxmlformats.org/officeDocument/2006/relationships/hyperlink" Target="https://www.infotech.com/research/ss/establish-a-right-sized-release-and-deployment-management-process" TargetMode="External"/><Relationship Id="rId1" Type="http://schemas.openxmlformats.org/officeDocument/2006/relationships/slideLayout" Target="../slideLayouts/slideLayout5.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 Id="rId8" Type="http://schemas.openxmlformats.org/officeDocument/2006/relationships/hyperlink" Target="https://www.infotech.com/research/ss/establish-the-benefits-realization-process" TargetMode="External"/><Relationship Id="rId3" Type="http://schemas.openxmlformats.org/officeDocument/2006/relationships/hyperlink" Target="https://www.infotech.com/research/ss/redesign-it-governance-to-drive-optimal-business-result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0" Type="http://schemas.openxmlformats.org/officeDocument/2006/relationships/hyperlink" Target="https://www.infotech.com/research/ss/establish-a-program-to-enable-effective-performance-monitoring" TargetMode="External"/><Relationship Id="rId41" Type="http://schemas.openxmlformats.org/officeDocument/2006/relationships/hyperlink" Target="https://www.infotech.com/research/ss/drive-organizational-change-from-the-pm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fotech.com/benchmarking/cio-business-vi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2777669"/>
            <a:ext cx="7454900" cy="655267"/>
          </a:xfrm>
        </p:spPr>
        <p:txBody>
          <a:bodyPr/>
          <a:lstStyle/>
          <a:p>
            <a:r>
              <a:rPr lang="en-US" dirty="0"/>
              <a:t>Modernize Data Architecture for Measurable Business Results</a:t>
            </a:r>
            <a:endParaRPr lang="en-CA" dirty="0"/>
          </a:p>
        </p:txBody>
      </p:sp>
      <p:sp>
        <p:nvSpPr>
          <p:cNvPr id="8" name="Text Placeholder 7"/>
          <p:cNvSpPr>
            <a:spLocks noGrp="1"/>
          </p:cNvSpPr>
          <p:nvPr>
            <p:ph type="body" sz="quarter" idx="16"/>
          </p:nvPr>
        </p:nvSpPr>
        <p:spPr/>
        <p:txBody>
          <a:bodyPr/>
          <a:lstStyle/>
          <a:p>
            <a:r>
              <a:rPr lang="en-CA" dirty="0"/>
              <a:t>Modernize your data architecture capabilities to enable agile, fit-for-purpose delivery of quality data services in the small and big data space. </a:t>
            </a:r>
          </a:p>
          <a:p>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1997 - 2015 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46996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1"/>
          <p:cNvSpPr/>
          <p:nvPr/>
        </p:nvSpPr>
        <p:spPr>
          <a:xfrm>
            <a:off x="794084" y="1739158"/>
            <a:ext cx="2041412" cy="1419717"/>
          </a:xfrm>
          <a:prstGeom prst="rect">
            <a:avLst/>
          </a:prstGeom>
          <a:solidFill>
            <a:srgbClr val="66ADC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r>
              <a:rPr lang="en-CA" sz="1200">
                <a:solidFill>
                  <a:schemeClr val="bg1"/>
                </a:solidFill>
              </a:rPr>
              <a:t>Information Value </a:t>
            </a:r>
            <a:r>
              <a:rPr lang="en-CA" sz="1200" smtClean="0">
                <a:solidFill>
                  <a:schemeClr val="bg1"/>
                </a:solidFill>
              </a:rPr>
              <a:t>Chains provide transparency on how data flows through </a:t>
            </a:r>
            <a:r>
              <a:rPr lang="en-CA" sz="1200">
                <a:solidFill>
                  <a:schemeClr val="bg1"/>
                </a:solidFill>
              </a:rPr>
              <a:t>an </a:t>
            </a:r>
            <a:r>
              <a:rPr lang="en-CA" sz="1200" smtClean="0">
                <a:solidFill>
                  <a:schemeClr val="bg1"/>
                </a:solidFill>
              </a:rPr>
              <a:t>organization.</a:t>
            </a:r>
            <a:r>
              <a:rPr lang="en-CA" sz="1200" smtClean="0">
                <a:solidFill>
                  <a:schemeClr val="bg1">
                    <a:lumMod val="50000"/>
                  </a:schemeClr>
                </a:solidFill>
              </a:rPr>
              <a:t>. </a:t>
            </a:r>
            <a:endParaRPr lang="en-CA" sz="1200">
              <a:solidFill>
                <a:schemeClr val="bg1">
                  <a:lumMod val="50000"/>
                </a:schemeClr>
              </a:solidFill>
            </a:endParaRPr>
          </a:p>
        </p:txBody>
      </p:sp>
      <p:sp>
        <p:nvSpPr>
          <p:cNvPr id="47" name="Right Arrow 32"/>
          <p:cNvSpPr/>
          <p:nvPr/>
        </p:nvSpPr>
        <p:spPr>
          <a:xfrm rot="10800000">
            <a:off x="2669248" y="2542026"/>
            <a:ext cx="385876" cy="35863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33"/>
          <p:cNvSpPr/>
          <p:nvPr/>
        </p:nvSpPr>
        <p:spPr>
          <a:xfrm>
            <a:off x="5951515" y="1739158"/>
            <a:ext cx="2843203" cy="1885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pPr marL="84138">
              <a:tabLst>
                <a:tab pos="263525" algn="l"/>
              </a:tabLst>
            </a:pPr>
            <a:r>
              <a:rPr lang="en-CA" sz="1200" smtClean="0">
                <a:solidFill>
                  <a:schemeClr val="bg1"/>
                </a:solidFill>
              </a:rPr>
              <a:t>Data </a:t>
            </a:r>
            <a:r>
              <a:rPr lang="en-CA" sz="1200">
                <a:solidFill>
                  <a:schemeClr val="bg1"/>
                </a:solidFill>
              </a:rPr>
              <a:t>D</a:t>
            </a:r>
            <a:r>
              <a:rPr lang="en-CA" sz="1200" smtClean="0">
                <a:solidFill>
                  <a:schemeClr val="bg1"/>
                </a:solidFill>
              </a:rPr>
              <a:t>elivery Architecture outlines </a:t>
            </a:r>
            <a:r>
              <a:rPr lang="en-CA" sz="1200">
                <a:solidFill>
                  <a:schemeClr val="bg1"/>
                </a:solidFill>
              </a:rPr>
              <a:t>the steps and components required to support </a:t>
            </a:r>
            <a:r>
              <a:rPr lang="en-CA" sz="1200" smtClean="0">
                <a:solidFill>
                  <a:schemeClr val="bg1"/>
                </a:solidFill>
              </a:rPr>
              <a:t>the lifecycle of enterprise data from creation, through transformation, organization, integration,  consumption</a:t>
            </a:r>
            <a:r>
              <a:rPr lang="en-CA" sz="1200">
                <a:solidFill>
                  <a:schemeClr val="bg1"/>
                </a:solidFill>
              </a:rPr>
              <a:t>, and  finally </a:t>
            </a:r>
            <a:r>
              <a:rPr lang="en-CA" sz="1200" smtClean="0">
                <a:solidFill>
                  <a:schemeClr val="bg1"/>
                </a:solidFill>
              </a:rPr>
              <a:t>archive/disposition.</a:t>
            </a:r>
            <a:endParaRPr lang="en-CA" sz="1200">
              <a:solidFill>
                <a:schemeClr val="bg1"/>
              </a:solidFill>
            </a:endParaRPr>
          </a:p>
        </p:txBody>
      </p:sp>
      <p:sp>
        <p:nvSpPr>
          <p:cNvPr id="45" name="Rectangle 34"/>
          <p:cNvSpPr/>
          <p:nvPr/>
        </p:nvSpPr>
        <p:spPr>
          <a:xfrm>
            <a:off x="5951516" y="3910931"/>
            <a:ext cx="2843202" cy="2169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pPr marL="180975">
              <a:spcAft>
                <a:spcPts val="500"/>
              </a:spcAft>
            </a:pPr>
            <a:r>
              <a:rPr lang="en-CA" sz="1200" smtClean="0">
                <a:solidFill>
                  <a:schemeClr val="bg1"/>
                </a:solidFill>
              </a:rPr>
              <a:t>Related Architectures identify the  architectural </a:t>
            </a:r>
            <a:r>
              <a:rPr lang="en-CA" sz="1200">
                <a:solidFill>
                  <a:schemeClr val="bg1"/>
                </a:solidFill>
              </a:rPr>
              <a:t>capabilities and components </a:t>
            </a:r>
            <a:r>
              <a:rPr lang="en-CA" sz="1200" smtClean="0">
                <a:solidFill>
                  <a:schemeClr val="bg1"/>
                </a:solidFill>
              </a:rPr>
              <a:t>that support:</a:t>
            </a:r>
            <a:endParaRPr lang="en-CA" sz="1200">
              <a:solidFill>
                <a:schemeClr val="bg1"/>
              </a:solidFill>
            </a:endParaRPr>
          </a:p>
          <a:p>
            <a:pPr marL="180975" indent="179388">
              <a:buFont typeface="Arial" panose="020B0604020202020204" pitchFamily="34" charset="0"/>
              <a:buChar char="•"/>
            </a:pPr>
            <a:r>
              <a:rPr lang="en-CA" sz="1200">
                <a:solidFill>
                  <a:schemeClr val="bg1"/>
                </a:solidFill>
              </a:rPr>
              <a:t>Business Intelligence</a:t>
            </a:r>
          </a:p>
          <a:p>
            <a:pPr marL="180975" indent="179388">
              <a:buFont typeface="Arial" panose="020B0604020202020204" pitchFamily="34" charset="0"/>
              <a:buChar char="•"/>
            </a:pPr>
            <a:r>
              <a:rPr lang="en-CA" sz="1200">
                <a:solidFill>
                  <a:schemeClr val="bg1"/>
                </a:solidFill>
              </a:rPr>
              <a:t>Data </a:t>
            </a:r>
            <a:r>
              <a:rPr lang="en-CA" sz="1200" smtClean="0">
                <a:solidFill>
                  <a:schemeClr val="bg1"/>
                </a:solidFill>
              </a:rPr>
              <a:t>Warehousing</a:t>
            </a:r>
          </a:p>
          <a:p>
            <a:pPr marL="180975" indent="179388">
              <a:buFont typeface="Arial" panose="020B0604020202020204" pitchFamily="34" charset="0"/>
              <a:buChar char="•"/>
            </a:pPr>
            <a:r>
              <a:rPr lang="en-CA" sz="1200" smtClean="0">
                <a:solidFill>
                  <a:schemeClr val="bg1"/>
                </a:solidFill>
              </a:rPr>
              <a:t>Data Integration</a:t>
            </a:r>
          </a:p>
          <a:p>
            <a:pPr marL="180975" indent="179388">
              <a:buFont typeface="Arial" panose="020B0604020202020204" pitchFamily="34" charset="0"/>
              <a:buChar char="•"/>
            </a:pPr>
            <a:r>
              <a:rPr lang="en-CA" sz="1200" smtClean="0">
                <a:solidFill>
                  <a:schemeClr val="bg1"/>
                </a:solidFill>
              </a:rPr>
              <a:t>Database </a:t>
            </a:r>
            <a:r>
              <a:rPr lang="en-CA" sz="1200">
                <a:solidFill>
                  <a:schemeClr val="bg1"/>
                </a:solidFill>
              </a:rPr>
              <a:t>Operations</a:t>
            </a:r>
          </a:p>
          <a:p>
            <a:pPr marL="180975" indent="179388">
              <a:buFont typeface="Arial" panose="020B0604020202020204" pitchFamily="34" charset="0"/>
              <a:buChar char="•"/>
            </a:pPr>
            <a:r>
              <a:rPr lang="en-CA" sz="1200">
                <a:solidFill>
                  <a:schemeClr val="bg1"/>
                </a:solidFill>
              </a:rPr>
              <a:t>Master Data Management </a:t>
            </a:r>
          </a:p>
          <a:p>
            <a:pPr marL="180975" indent="179388">
              <a:buFont typeface="Arial" panose="020B0604020202020204" pitchFamily="34" charset="0"/>
              <a:buChar char="•"/>
            </a:pPr>
            <a:r>
              <a:rPr lang="en-CA" sz="1200" smtClean="0">
                <a:solidFill>
                  <a:schemeClr val="bg1"/>
                </a:solidFill>
              </a:rPr>
              <a:t>Metadata </a:t>
            </a:r>
            <a:r>
              <a:rPr lang="en-CA" sz="1200">
                <a:solidFill>
                  <a:schemeClr val="bg1"/>
                </a:solidFill>
              </a:rPr>
              <a:t>M</a:t>
            </a:r>
            <a:r>
              <a:rPr lang="en-CA" sz="1200" smtClean="0">
                <a:solidFill>
                  <a:schemeClr val="bg1"/>
                </a:solidFill>
              </a:rPr>
              <a:t>anagement</a:t>
            </a:r>
            <a:endParaRPr lang="en-CA" sz="1200">
              <a:solidFill>
                <a:schemeClr val="bg1"/>
              </a:solidFill>
            </a:endParaRPr>
          </a:p>
        </p:txBody>
      </p:sp>
      <p:sp>
        <p:nvSpPr>
          <p:cNvPr id="43" name="Rectangle 35"/>
          <p:cNvSpPr/>
          <p:nvPr/>
        </p:nvSpPr>
        <p:spPr>
          <a:xfrm>
            <a:off x="316197" y="3623692"/>
            <a:ext cx="2519299" cy="16942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0000" bIns="144000" rtlCol="0" anchor="ctr"/>
          <a:lstStyle/>
          <a:p>
            <a:r>
              <a:rPr lang="en-CA" sz="1200" smtClean="0">
                <a:solidFill>
                  <a:schemeClr val="bg1"/>
                </a:solidFill>
              </a:rPr>
              <a:t>An Enterprise Data Model is a cohesive blueprint that provides a single snapshot of the data required by the enterprise to meet its current and strategic needs.</a:t>
            </a:r>
            <a:endParaRPr lang="en-CA" sz="1200">
              <a:solidFill>
                <a:schemeClr val="bg1"/>
              </a:solidFill>
            </a:endParaRPr>
          </a:p>
        </p:txBody>
      </p:sp>
      <p:sp>
        <p:nvSpPr>
          <p:cNvPr id="44" name="Right Arrow 36"/>
          <p:cNvSpPr/>
          <p:nvPr/>
        </p:nvSpPr>
        <p:spPr>
          <a:xfrm rot="10800000">
            <a:off x="2669249" y="3945288"/>
            <a:ext cx="385876" cy="35863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ight Arrow 38"/>
          <p:cNvSpPr/>
          <p:nvPr/>
        </p:nvSpPr>
        <p:spPr>
          <a:xfrm>
            <a:off x="5733491" y="2793454"/>
            <a:ext cx="385876" cy="3654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Arrow 39"/>
          <p:cNvSpPr/>
          <p:nvPr/>
        </p:nvSpPr>
        <p:spPr>
          <a:xfrm>
            <a:off x="5733491" y="4165476"/>
            <a:ext cx="385876" cy="3654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40"/>
          <p:cNvGrpSpPr/>
          <p:nvPr/>
        </p:nvGrpSpPr>
        <p:grpSpPr>
          <a:xfrm>
            <a:off x="2904772" y="1529600"/>
            <a:ext cx="2977467" cy="3413771"/>
            <a:chOff x="965289" y="2751299"/>
            <a:chExt cx="2977467" cy="3413771"/>
          </a:xfrm>
        </p:grpSpPr>
        <p:sp>
          <p:nvSpPr>
            <p:cNvPr id="28" name="Rectangle 41"/>
            <p:cNvSpPr/>
            <p:nvPr/>
          </p:nvSpPr>
          <p:spPr>
            <a:xfrm>
              <a:off x="2501617" y="4988696"/>
              <a:ext cx="1441138" cy="1176374"/>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600" b="1" smtClean="0"/>
                <a:t>Related Data  Architectures</a:t>
              </a:r>
            </a:p>
          </p:txBody>
        </p:sp>
        <p:sp>
          <p:nvSpPr>
            <p:cNvPr id="34" name="Rectangle 47"/>
            <p:cNvSpPr/>
            <p:nvPr/>
          </p:nvSpPr>
          <p:spPr>
            <a:xfrm>
              <a:off x="2501617" y="3390736"/>
              <a:ext cx="1441138" cy="1543272"/>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Data Delivery Architecture</a:t>
              </a:r>
              <a:endParaRPr lang="en-CA" sz="1600" b="1"/>
            </a:p>
          </p:txBody>
        </p:sp>
        <p:sp>
          <p:nvSpPr>
            <p:cNvPr id="35" name="Rectangle 48"/>
            <p:cNvSpPr/>
            <p:nvPr/>
          </p:nvSpPr>
          <p:spPr>
            <a:xfrm>
              <a:off x="965291" y="3390735"/>
              <a:ext cx="1467048" cy="1100069"/>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Information Value Chains </a:t>
              </a:r>
              <a:endParaRPr lang="en-CA" sz="1600" b="1"/>
            </a:p>
          </p:txBody>
        </p:sp>
        <p:sp>
          <p:nvSpPr>
            <p:cNvPr id="36" name="Rectangle 49"/>
            <p:cNvSpPr/>
            <p:nvPr/>
          </p:nvSpPr>
          <p:spPr>
            <a:xfrm>
              <a:off x="965292" y="2751299"/>
              <a:ext cx="2977464" cy="578639"/>
            </a:xfrm>
            <a:prstGeom prst="rect">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Data Architecture </a:t>
              </a:r>
              <a:endParaRPr lang="en-CA" sz="1600" b="1"/>
            </a:p>
          </p:txBody>
        </p:sp>
        <p:sp>
          <p:nvSpPr>
            <p:cNvPr id="26" name="Rectangle 50"/>
            <p:cNvSpPr/>
            <p:nvPr/>
          </p:nvSpPr>
          <p:spPr>
            <a:xfrm>
              <a:off x="965289" y="4551601"/>
              <a:ext cx="1467049" cy="1612251"/>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mtClean="0"/>
                <a:t>Enterprise Data Model </a:t>
              </a:r>
              <a:endParaRPr lang="en-CA" sz="1600" b="1"/>
            </a:p>
          </p:txBody>
        </p:sp>
      </p:grpSp>
      <p:sp>
        <p:nvSpPr>
          <p:cNvPr id="2" name="Title 1"/>
          <p:cNvSpPr>
            <a:spLocks noGrp="1"/>
          </p:cNvSpPr>
          <p:nvPr>
            <p:ph type="title"/>
          </p:nvPr>
        </p:nvSpPr>
        <p:spPr/>
        <p:txBody>
          <a:bodyPr/>
          <a:lstStyle/>
          <a:p>
            <a:r>
              <a:rPr lang="en-CA"/>
              <a:t>What are the fundamental building blocks of </a:t>
            </a:r>
            <a:r>
              <a:rPr lang="en-CA" smtClean="0"/>
              <a:t>data architecture?</a:t>
            </a:r>
            <a:endParaRPr lang="en-CA"/>
          </a:p>
        </p:txBody>
      </p:sp>
    </p:spTree>
    <p:extLst>
      <p:ext uri="{BB962C8B-B14F-4D97-AF65-F5344CB8AC3E}">
        <p14:creationId xmlns:p14="http://schemas.microsoft.com/office/powerpoint/2010/main" val="49815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1944" y="1221840"/>
            <a:ext cx="4270321" cy="521460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bg1"/>
                </a:solidFill>
              </a:rPr>
              <a:t>CENTRAL PRINCIPLES FOR A SUCCESSFUL MODERN DATA ARCHITECTURE </a:t>
            </a:r>
            <a:endParaRPr lang="en-CA" b="1" smtClean="0">
              <a:solidFill>
                <a:schemeClr val="bg1"/>
              </a:solidFill>
            </a:endParaRPr>
          </a:p>
          <a:p>
            <a:pPr marL="180975"/>
            <a:endParaRPr lang="en-CA" b="1">
              <a:solidFill>
                <a:schemeClr val="bg1"/>
              </a:solidFill>
            </a:endParaRPr>
          </a:p>
          <a:p>
            <a:pPr marL="180975"/>
            <a:endParaRPr lang="en-CA" b="1" smtClean="0">
              <a:solidFill>
                <a:schemeClr val="bg1"/>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a:p>
            <a:pPr marL="180975"/>
            <a:endParaRPr lang="en-CA" b="1">
              <a:solidFill>
                <a:srgbClr val="005D76"/>
              </a:solidFill>
            </a:endParaRPr>
          </a:p>
          <a:p>
            <a:pPr marL="180975"/>
            <a:endParaRPr lang="en-CA" b="1" smtClean="0">
              <a:solidFill>
                <a:srgbClr val="005D76"/>
              </a:solidFill>
            </a:endParaRPr>
          </a:p>
        </p:txBody>
      </p:sp>
      <p:sp>
        <p:nvSpPr>
          <p:cNvPr id="26" name="Rectangle 3"/>
          <p:cNvSpPr/>
          <p:nvPr/>
        </p:nvSpPr>
        <p:spPr>
          <a:xfrm>
            <a:off x="350801" y="3637080"/>
            <a:ext cx="4010835" cy="2718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300"/>
              </a:spcAft>
            </a:pPr>
            <a:endParaRPr lang="en-CA" sz="1600" b="1">
              <a:solidFill>
                <a:srgbClr val="005D76"/>
              </a:solidFill>
            </a:endParaRPr>
          </a:p>
          <a:p>
            <a:pPr>
              <a:spcAft>
                <a:spcPts val="300"/>
              </a:spcAft>
            </a:pPr>
            <a:endParaRPr lang="en-CA" sz="1600" b="1" smtClean="0">
              <a:solidFill>
                <a:srgbClr val="005D76"/>
              </a:solidFill>
            </a:endParaRPr>
          </a:p>
          <a:p>
            <a:pPr>
              <a:spcAft>
                <a:spcPts val="500"/>
              </a:spcAft>
            </a:pPr>
            <a:r>
              <a:rPr lang="en-CA" b="1" smtClean="0">
                <a:solidFill>
                  <a:srgbClr val="005D76"/>
                </a:solidFill>
              </a:rPr>
              <a:t>Modernizing your architecture requires: </a:t>
            </a:r>
          </a:p>
          <a:p>
            <a:pPr marL="180975" indent="-180975">
              <a:spcAft>
                <a:spcPts val="300"/>
              </a:spcAft>
              <a:buFont typeface="Arial" panose="020B0604020202020204" pitchFamily="34" charset="0"/>
              <a:buChar char="•"/>
            </a:pPr>
            <a:r>
              <a:rPr lang="en-CA" sz="1200">
                <a:solidFill>
                  <a:schemeClr val="tx1"/>
                </a:solidFill>
              </a:rPr>
              <a:t>A</a:t>
            </a:r>
            <a:r>
              <a:rPr lang="en-CA" sz="1200" smtClean="0">
                <a:solidFill>
                  <a:schemeClr val="tx1"/>
                </a:solidFill>
              </a:rPr>
              <a:t>n </a:t>
            </a:r>
            <a:r>
              <a:rPr lang="en-CA" sz="1200">
                <a:solidFill>
                  <a:schemeClr val="tx1"/>
                </a:solidFill>
              </a:rPr>
              <a:t>architecture environment positioned to house high volumes of data (</a:t>
            </a:r>
            <a:r>
              <a:rPr lang="en-CA" sz="1200" smtClean="0">
                <a:solidFill>
                  <a:schemeClr val="tx1"/>
                </a:solidFill>
              </a:rPr>
              <a:t>structured, semi-structured, </a:t>
            </a:r>
            <a:r>
              <a:rPr lang="en-CA" sz="1200">
                <a:solidFill>
                  <a:schemeClr val="tx1"/>
                </a:solidFill>
              </a:rPr>
              <a:t>and unstructured</a:t>
            </a:r>
            <a:r>
              <a:rPr lang="en-CA" sz="1200" smtClean="0">
                <a:solidFill>
                  <a:schemeClr val="tx1"/>
                </a:solidFill>
              </a:rPr>
              <a:t>).</a:t>
            </a:r>
            <a:endParaRPr lang="en-CA" sz="1200">
              <a:solidFill>
                <a:schemeClr val="tx1"/>
              </a:solidFill>
            </a:endParaRPr>
          </a:p>
          <a:p>
            <a:pPr marL="180975" indent="-180975">
              <a:spcAft>
                <a:spcPts val="300"/>
              </a:spcAft>
              <a:buFont typeface="Arial" panose="020B0604020202020204" pitchFamily="34" charset="0"/>
              <a:buChar char="•"/>
            </a:pPr>
            <a:r>
              <a:rPr lang="en-CA" sz="1200" smtClean="0">
                <a:solidFill>
                  <a:schemeClr val="tx1"/>
                </a:solidFill>
              </a:rPr>
              <a:t>Transparency and responsiveness to changes. </a:t>
            </a:r>
            <a:endParaRPr lang="en-CA" sz="1200">
              <a:solidFill>
                <a:schemeClr val="tx1"/>
              </a:solidFill>
            </a:endParaRPr>
          </a:p>
          <a:p>
            <a:pPr marL="180975" indent="-180975">
              <a:spcAft>
                <a:spcPts val="300"/>
              </a:spcAft>
              <a:buFont typeface="Arial" panose="020B0604020202020204" pitchFamily="34" charset="0"/>
              <a:buChar char="•"/>
            </a:pPr>
            <a:r>
              <a:rPr lang="en-CA" sz="1200">
                <a:solidFill>
                  <a:schemeClr val="tx1"/>
                </a:solidFill>
              </a:rPr>
              <a:t>A</a:t>
            </a:r>
            <a:r>
              <a:rPr lang="en-CA" sz="1200" smtClean="0">
                <a:solidFill>
                  <a:schemeClr val="tx1"/>
                </a:solidFill>
              </a:rPr>
              <a:t>bility </a:t>
            </a:r>
            <a:r>
              <a:rPr lang="en-CA" sz="1200">
                <a:solidFill>
                  <a:schemeClr val="tx1"/>
                </a:solidFill>
              </a:rPr>
              <a:t>to support highly automated and intelligent analytical </a:t>
            </a:r>
            <a:r>
              <a:rPr lang="en-CA" sz="1200" smtClean="0">
                <a:solidFill>
                  <a:schemeClr val="tx1"/>
                </a:solidFill>
              </a:rPr>
              <a:t>functions.</a:t>
            </a:r>
            <a:endParaRPr lang="en-CA" sz="1200">
              <a:solidFill>
                <a:schemeClr val="tx1"/>
              </a:solidFill>
            </a:endParaRPr>
          </a:p>
          <a:p>
            <a:pPr marL="180975" indent="-180975">
              <a:spcAft>
                <a:spcPts val="300"/>
              </a:spcAft>
              <a:buFont typeface="Arial" panose="020B0604020202020204" pitchFamily="34" charset="0"/>
              <a:buChar char="•"/>
            </a:pPr>
            <a:r>
              <a:rPr lang="en-CA" sz="1200">
                <a:solidFill>
                  <a:schemeClr val="tx1"/>
                </a:solidFill>
              </a:rPr>
              <a:t>S</a:t>
            </a:r>
            <a:r>
              <a:rPr lang="en-CA" sz="1200" smtClean="0">
                <a:solidFill>
                  <a:schemeClr val="tx1"/>
                </a:solidFill>
              </a:rPr>
              <a:t>trong </a:t>
            </a:r>
            <a:r>
              <a:rPr lang="en-CA" sz="1200">
                <a:solidFill>
                  <a:schemeClr val="tx1"/>
                </a:solidFill>
              </a:rPr>
              <a:t>data lineage and metadata </a:t>
            </a:r>
            <a:r>
              <a:rPr lang="en-CA" sz="1200" smtClean="0">
                <a:solidFill>
                  <a:schemeClr val="tx1"/>
                </a:solidFill>
              </a:rPr>
              <a:t>capabilities.  </a:t>
            </a:r>
          </a:p>
          <a:p>
            <a:pPr>
              <a:spcAft>
                <a:spcPts val="300"/>
              </a:spcAft>
            </a:pPr>
            <a:endParaRPr lang="en-CA" sz="1200" b="1" i="1">
              <a:solidFill>
                <a:srgbClr val="005D76"/>
              </a:solidFill>
            </a:endParaRPr>
          </a:p>
          <a:p>
            <a:pPr marL="285750" indent="-285750">
              <a:spcAft>
                <a:spcPts val="200"/>
              </a:spcAft>
              <a:buFont typeface="Arial" panose="020B0604020202020204" pitchFamily="34" charset="0"/>
              <a:buChar char="•"/>
            </a:pPr>
            <a:endParaRPr lang="en-CA" sz="1200" b="1" i="1">
              <a:solidFill>
                <a:srgbClr val="005D76"/>
              </a:solidFill>
            </a:endParaRPr>
          </a:p>
        </p:txBody>
      </p:sp>
      <p:sp>
        <p:nvSpPr>
          <p:cNvPr id="19" name="Pentagon 18"/>
          <p:cNvSpPr/>
          <p:nvPr/>
        </p:nvSpPr>
        <p:spPr>
          <a:xfrm>
            <a:off x="341849" y="1495308"/>
            <a:ext cx="3981354" cy="1150294"/>
          </a:xfrm>
          <a:prstGeom prst="homePlate">
            <a:avLst/>
          </a:prstGeom>
          <a:solidFill>
            <a:schemeClr val="accent3"/>
          </a:solidFill>
          <a:ln>
            <a:solidFill>
              <a:schemeClr val="accent3"/>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p:cNvGrpSpPr/>
          <p:nvPr/>
        </p:nvGrpSpPr>
        <p:grpSpPr>
          <a:xfrm>
            <a:off x="335961" y="2611808"/>
            <a:ext cx="3767253" cy="1109448"/>
            <a:chOff x="-2023127" y="1834494"/>
            <a:chExt cx="4131557" cy="1109448"/>
          </a:xfrm>
        </p:grpSpPr>
        <p:sp>
          <p:nvSpPr>
            <p:cNvPr id="20" name="Pentagon 19"/>
            <p:cNvSpPr/>
            <p:nvPr/>
          </p:nvSpPr>
          <p:spPr>
            <a:xfrm>
              <a:off x="-2023127" y="1834494"/>
              <a:ext cx="4131557" cy="1109448"/>
            </a:xfrm>
            <a:prstGeom prst="homePlate">
              <a:avLst/>
            </a:prstGeom>
            <a:solidFill>
              <a:srgbClr val="005D76"/>
            </a:solidFill>
            <a:ln>
              <a:solidFill>
                <a:srgbClr val="005D76"/>
              </a:solid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1767108" y="1874369"/>
              <a:ext cx="3587610" cy="369332"/>
            </a:xfrm>
            <a:prstGeom prst="rect">
              <a:avLst/>
            </a:prstGeom>
          </p:spPr>
          <p:txBody>
            <a:bodyPr wrap="square" rtlCol="0">
              <a:spAutoFit/>
            </a:bodyPr>
            <a:lstStyle/>
            <a:p>
              <a:r>
                <a:rPr lang="en-CA" b="1" smtClean="0">
                  <a:solidFill>
                    <a:schemeClr val="bg1"/>
                  </a:solidFill>
                </a:rPr>
                <a:t>Traditional Data Types </a:t>
              </a:r>
            </a:p>
          </p:txBody>
        </p:sp>
        <p:sp>
          <p:nvSpPr>
            <p:cNvPr id="22" name="Rectangle 21"/>
            <p:cNvSpPr/>
            <p:nvPr/>
          </p:nvSpPr>
          <p:spPr>
            <a:xfrm>
              <a:off x="-1752076" y="2143070"/>
              <a:ext cx="2993675" cy="646331"/>
            </a:xfrm>
            <a:prstGeom prst="rect">
              <a:avLst/>
            </a:prstGeom>
          </p:spPr>
          <p:txBody>
            <a:bodyPr wrap="square">
              <a:spAutoFit/>
            </a:bodyPr>
            <a:lstStyle/>
            <a:p>
              <a:pPr>
                <a:defRPr/>
              </a:pPr>
              <a:r>
                <a:rPr lang="en-CA" sz="1200" i="1" kern="0" smtClean="0">
                  <a:solidFill>
                    <a:srgbClr val="FFFFFF"/>
                  </a:solidFill>
                </a:rPr>
                <a:t>Structured data generated by enterprise applications (e.g. </a:t>
              </a:r>
              <a:r>
                <a:rPr lang="en-CA" sz="1200" i="1" kern="0">
                  <a:solidFill>
                    <a:srgbClr val="FFFFFF"/>
                  </a:solidFill>
                </a:rPr>
                <a:t>CRM, ERP, SCM, LOB, etc</a:t>
              </a:r>
              <a:r>
                <a:rPr lang="en-CA" sz="1200" i="1" kern="0" smtClean="0">
                  <a:solidFill>
                    <a:srgbClr val="FFFFFF"/>
                  </a:solidFill>
                </a:rPr>
                <a:t>.) </a:t>
              </a:r>
              <a:endParaRPr lang="en-CA" sz="1200" i="1" kern="0">
                <a:solidFill>
                  <a:srgbClr val="FFFFFF"/>
                </a:solidFill>
              </a:endParaRPr>
            </a:p>
          </p:txBody>
        </p:sp>
      </p:grpSp>
      <p:grpSp>
        <p:nvGrpSpPr>
          <p:cNvPr id="23" name="Group 3"/>
          <p:cNvGrpSpPr/>
          <p:nvPr/>
        </p:nvGrpSpPr>
        <p:grpSpPr>
          <a:xfrm>
            <a:off x="335961" y="1552091"/>
            <a:ext cx="3767253" cy="932754"/>
            <a:chOff x="244557" y="2436752"/>
            <a:chExt cx="3178268" cy="932754"/>
          </a:xfrm>
        </p:grpSpPr>
        <p:sp>
          <p:nvSpPr>
            <p:cNvPr id="24" name="TextBox 4"/>
            <p:cNvSpPr txBox="1"/>
            <p:nvPr/>
          </p:nvSpPr>
          <p:spPr>
            <a:xfrm>
              <a:off x="244558" y="2436752"/>
              <a:ext cx="2455817" cy="369332"/>
            </a:xfrm>
            <a:prstGeom prst="rect">
              <a:avLst/>
            </a:prstGeom>
          </p:spPr>
          <p:txBody>
            <a:bodyPr wrap="square" rtlCol="0">
              <a:spAutoFit/>
            </a:bodyPr>
            <a:lstStyle/>
            <a:p>
              <a:r>
                <a:rPr lang="en-CA" b="1" smtClean="0">
                  <a:solidFill>
                    <a:schemeClr val="bg1"/>
                  </a:solidFill>
                </a:rPr>
                <a:t>Emerging Data Types  </a:t>
              </a:r>
            </a:p>
          </p:txBody>
        </p:sp>
        <p:sp>
          <p:nvSpPr>
            <p:cNvPr id="25" name="Rectangle 5"/>
            <p:cNvSpPr/>
            <p:nvPr/>
          </p:nvSpPr>
          <p:spPr>
            <a:xfrm>
              <a:off x="244557" y="2723175"/>
              <a:ext cx="3178268" cy="646331"/>
            </a:xfrm>
            <a:prstGeom prst="rect">
              <a:avLst/>
            </a:prstGeom>
          </p:spPr>
          <p:txBody>
            <a:bodyPr wrap="square">
              <a:spAutoFit/>
            </a:bodyPr>
            <a:lstStyle/>
            <a:p>
              <a:pPr>
                <a:defRPr/>
              </a:pPr>
              <a:r>
                <a:rPr lang="en-CA" sz="1200" i="1" kern="0" smtClean="0">
                  <a:solidFill>
                    <a:srgbClr val="FFFFFF"/>
                  </a:solidFill>
                </a:rPr>
                <a:t>Semi-structured &amp; </a:t>
              </a:r>
              <a:r>
                <a:rPr lang="en-CA" sz="1200" i="1" kern="0">
                  <a:solidFill>
                    <a:srgbClr val="FFFFFF"/>
                  </a:solidFill>
                </a:rPr>
                <a:t>unstructured </a:t>
              </a:r>
              <a:r>
                <a:rPr lang="en-CA" sz="1200" i="1" kern="0" smtClean="0">
                  <a:solidFill>
                    <a:srgbClr val="FFFFFF"/>
                  </a:solidFill>
                </a:rPr>
                <a:t>data</a:t>
              </a:r>
            </a:p>
            <a:p>
              <a:pPr>
                <a:defRPr/>
              </a:pPr>
              <a:r>
                <a:rPr lang="en-CA" sz="1200" i="1" kern="0" smtClean="0">
                  <a:solidFill>
                    <a:srgbClr val="FFFFFF"/>
                  </a:solidFill>
                </a:rPr>
                <a:t>(e.g. sensor</a:t>
              </a:r>
              <a:r>
                <a:rPr lang="en-CA" sz="1200" i="1" kern="0">
                  <a:solidFill>
                    <a:srgbClr val="FFFFFF"/>
                  </a:solidFill>
                </a:rPr>
                <a:t>, sentiment, geo</a:t>
              </a:r>
              <a:r>
                <a:rPr lang="en-CA" sz="1200" i="1" kern="0" smtClean="0">
                  <a:solidFill>
                    <a:srgbClr val="FFFFFF"/>
                  </a:solidFill>
                </a:rPr>
                <a:t>, </a:t>
              </a:r>
              <a:r>
                <a:rPr lang="en-CA" sz="1200" i="1" kern="0">
                  <a:solidFill>
                    <a:srgbClr val="FFFFFF"/>
                  </a:solidFill>
                </a:rPr>
                <a:t>social, </a:t>
              </a:r>
              <a:r>
                <a:rPr lang="en-CA" sz="1200" i="1" kern="0" smtClean="0">
                  <a:solidFill>
                    <a:srgbClr val="FFFFFF"/>
                  </a:solidFill>
                </a:rPr>
                <a:t>text, clickstream, etc.)  </a:t>
              </a:r>
              <a:endParaRPr lang="en-CA" sz="1200" i="1" kern="0">
                <a:solidFill>
                  <a:srgbClr val="FFFFFF"/>
                </a:solidFill>
              </a:endParaRPr>
            </a:p>
          </p:txBody>
        </p:sp>
      </p:grpSp>
      <p:sp>
        <p:nvSpPr>
          <p:cNvPr id="17" name="TextBox 16"/>
          <p:cNvSpPr txBox="1"/>
          <p:nvPr/>
        </p:nvSpPr>
        <p:spPr>
          <a:xfrm>
            <a:off x="4780214" y="4725397"/>
            <a:ext cx="3813781" cy="45719"/>
          </a:xfrm>
          <a:prstGeom prst="rect">
            <a:avLst/>
          </a:prstGeom>
          <a:solidFill>
            <a:schemeClr val="bg1"/>
          </a:solidFill>
        </p:spPr>
        <p:txBody>
          <a:bodyPr wrap="square" rtlCol="0" anchor="ctr">
            <a:noAutofit/>
          </a:bodyPr>
          <a:lstStyle/>
          <a:p>
            <a:pPr lvl="0" algn="ctr"/>
            <a:endParaRPr lang="en-CA" sz="1400">
              <a:solidFill>
                <a:srgbClr val="FFFFFF"/>
              </a:solidFill>
            </a:endParaRPr>
          </a:p>
        </p:txBody>
      </p:sp>
      <p:sp>
        <p:nvSpPr>
          <p:cNvPr id="18" name="TextBox 17"/>
          <p:cNvSpPr txBox="1"/>
          <p:nvPr/>
        </p:nvSpPr>
        <p:spPr>
          <a:xfrm>
            <a:off x="4780214" y="4911217"/>
            <a:ext cx="3595761" cy="1359568"/>
          </a:xfrm>
          <a:prstGeom prst="rect">
            <a:avLst/>
          </a:prstGeom>
          <a:noFill/>
          <a:ln>
            <a:noFill/>
          </a:ln>
        </p:spPr>
        <p:txBody>
          <a:bodyPr wrap="square" rtlCol="0" anchor="ctr">
            <a:noAutofit/>
          </a:bodyPr>
          <a:lstStyle/>
          <a:p>
            <a:pPr>
              <a:spcAft>
                <a:spcPts val="300"/>
              </a:spcAft>
            </a:pPr>
            <a:r>
              <a:rPr lang="en-CA" sz="1200" smtClean="0">
                <a:solidFill>
                  <a:schemeClr val="bg1"/>
                </a:solidFill>
              </a:rPr>
              <a:t>Modernizing your architecture will pave the way for more intelligent and efficient analytical and operational uses of data. Incorporating new technologies, such as Hadoop, will be a foundational platform for building a reliable        and modern data delivery environment.</a:t>
            </a:r>
            <a:endParaRPr lang="en-CA" sz="1200" b="1" i="1">
              <a:solidFill>
                <a:schemeClr val="bg1"/>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445" r="100000"/>
                    </a14:imgEffect>
                  </a14:imgLayer>
                </a14:imgProps>
              </a:ext>
              <a:ext uri="{28A0092B-C50C-407E-A947-70E740481C1C}">
                <a14:useLocalDpi xmlns:a14="http://schemas.microsoft.com/office/drawing/2010/main" val="0"/>
              </a:ext>
            </a:extLst>
          </a:blip>
          <a:stretch>
            <a:fillRect/>
          </a:stretch>
        </p:blipFill>
        <p:spPr>
          <a:xfrm>
            <a:off x="7612154" y="5352857"/>
            <a:ext cx="1269700" cy="907659"/>
          </a:xfrm>
          <a:prstGeom prst="rect">
            <a:avLst/>
          </a:prstGeom>
        </p:spPr>
      </p:pic>
      <p:graphicFrame>
        <p:nvGraphicFramePr>
          <p:cNvPr id="34" name="Table 33"/>
          <p:cNvGraphicFramePr>
            <a:graphicFrameLocks noGrp="1"/>
          </p:cNvGraphicFramePr>
          <p:nvPr>
            <p:extLst>
              <p:ext uri="{D42A27DB-BD31-4B8C-83A1-F6EECF244321}">
                <p14:modId xmlns:p14="http://schemas.microsoft.com/office/powerpoint/2010/main" val="3320988959"/>
              </p:ext>
            </p:extLst>
          </p:nvPr>
        </p:nvGraphicFramePr>
        <p:xfrm>
          <a:off x="4654527" y="2346668"/>
          <a:ext cx="3931268" cy="2194560"/>
        </p:xfrm>
        <a:graphic>
          <a:graphicData uri="http://schemas.openxmlformats.org/drawingml/2006/table">
            <a:tbl>
              <a:tblPr firstRow="1" bandRow="1">
                <a:tableStyleId>{5C22544A-7EE6-4342-B048-85BDC9FD1C3A}</a:tableStyleId>
              </a:tblPr>
              <a:tblGrid>
                <a:gridCol w="3931268"/>
              </a:tblGrid>
              <a:tr h="354302">
                <a:tc>
                  <a:txBody>
                    <a:bodyPr/>
                    <a:lstStyle/>
                    <a:p>
                      <a:r>
                        <a:rPr lang="en-CA" sz="1200" b="1" smtClean="0">
                          <a:solidFill>
                            <a:srgbClr val="005D76"/>
                          </a:solidFill>
                        </a:rPr>
                        <a:t>Interoperability</a:t>
                      </a:r>
                    </a:p>
                    <a:p>
                      <a:r>
                        <a:rPr lang="en-CA" sz="1200" b="0" smtClean="0">
                          <a:solidFill>
                            <a:schemeClr val="bg1"/>
                          </a:solidFill>
                        </a:rPr>
                        <a:t>Data is</a:t>
                      </a:r>
                      <a:r>
                        <a:rPr lang="en-CA" sz="1200" b="0" baseline="0" smtClean="0">
                          <a:solidFill>
                            <a:schemeClr val="bg1"/>
                          </a:solidFill>
                        </a:rPr>
                        <a:t> integrated and accessible on </a:t>
                      </a:r>
                      <a:r>
                        <a:rPr lang="en-CA" sz="1200" b="0" i="1" baseline="0" smtClean="0">
                          <a:solidFill>
                            <a:schemeClr val="bg1"/>
                          </a:solidFill>
                        </a:rPr>
                        <a:t>inter</a:t>
                      </a:r>
                      <a:r>
                        <a:rPr lang="en-CA" sz="1200" b="0" baseline="0" smtClean="0">
                          <a:solidFill>
                            <a:schemeClr val="bg1"/>
                          </a:solidFill>
                        </a:rPr>
                        <a:t> and </a:t>
                      </a:r>
                      <a:r>
                        <a:rPr lang="en-CA" sz="1200" b="0" i="1" baseline="0" smtClean="0">
                          <a:solidFill>
                            <a:schemeClr val="bg1"/>
                          </a:solidFill>
                        </a:rPr>
                        <a:t>intra-</a:t>
                      </a:r>
                      <a:r>
                        <a:rPr lang="en-CA" sz="1200" b="0" baseline="0" smtClean="0">
                          <a:solidFill>
                            <a:schemeClr val="bg1"/>
                          </a:solidFill>
                        </a:rPr>
                        <a:t> enterprise basis.</a:t>
                      </a:r>
                      <a:endParaRPr lang="en-CA" sz="12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54302">
                <a:tc>
                  <a:txBody>
                    <a:bodyPr/>
                    <a:lstStyle/>
                    <a:p>
                      <a:r>
                        <a:rPr lang="en-CA" sz="1200" b="1" smtClean="0">
                          <a:solidFill>
                            <a:srgbClr val="005D76"/>
                          </a:solidFill>
                        </a:rPr>
                        <a:t>Data Integrity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smtClean="0">
                          <a:ln>
                            <a:noFill/>
                          </a:ln>
                          <a:solidFill>
                            <a:schemeClr val="bg1"/>
                          </a:solidFill>
                          <a:effectLst/>
                          <a:uLnTx/>
                          <a:uFillTx/>
                          <a:latin typeface="+mn-lt"/>
                          <a:ea typeface="+mn-ea"/>
                          <a:cs typeface="+mn-cs"/>
                        </a:rPr>
                        <a:t>Data assets are complete, up-to-date, and error-free.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4302">
                <a:tc>
                  <a:txBody>
                    <a:bodyPr/>
                    <a:lstStyle/>
                    <a:p>
                      <a:r>
                        <a:rPr lang="en-CA" sz="1200" b="1" smtClean="0">
                          <a:solidFill>
                            <a:srgbClr val="005D76"/>
                          </a:solidFill>
                        </a:rPr>
                        <a:t>Time to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smtClean="0">
                          <a:ln>
                            <a:noFill/>
                          </a:ln>
                          <a:solidFill>
                            <a:schemeClr val="bg1"/>
                          </a:solidFill>
                          <a:effectLst/>
                          <a:uLnTx/>
                          <a:uFillTx/>
                          <a:latin typeface="+mn-lt"/>
                          <a:ea typeface="+mn-ea"/>
                          <a:cs typeface="+mn-cs"/>
                        </a:rPr>
                        <a:t>Data is accessible/delivered in accordance with SLAs.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96023">
                <a:tc>
                  <a:txBody>
                    <a:bodyPr/>
                    <a:lstStyle/>
                    <a:p>
                      <a:r>
                        <a:rPr lang="en-CA" sz="1200" b="1" dirty="0" smtClean="0">
                          <a:solidFill>
                            <a:srgbClr val="005D76"/>
                          </a:solidFill>
                        </a:rPr>
                        <a:t>Insightful</a:t>
                      </a:r>
                      <a:r>
                        <a:rPr lang="en-CA" sz="1200" b="1" baseline="0" dirty="0" smtClean="0">
                          <a:solidFill>
                            <a:srgbClr val="005D76"/>
                          </a:solidFill>
                        </a:rPr>
                        <a:t> and Automated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schemeClr val="bg1"/>
                          </a:solidFill>
                          <a:effectLst/>
                          <a:uLnTx/>
                          <a:uFillTx/>
                          <a:latin typeface="+mn-lt"/>
                          <a:ea typeface="+mn-ea"/>
                          <a:cs typeface="+mn-cs"/>
                        </a:rPr>
                        <a:t>Reporting is </a:t>
                      </a:r>
                      <a:r>
                        <a:rPr kumimoji="0" lang="en-CA" sz="1200" b="0" i="1" u="none" strike="noStrike" kern="1200" cap="none" spc="0" normalizeH="0" baseline="0" noProof="0" dirty="0" smtClean="0">
                          <a:ln>
                            <a:noFill/>
                          </a:ln>
                          <a:solidFill>
                            <a:schemeClr val="bg1"/>
                          </a:solidFill>
                          <a:effectLst/>
                          <a:uLnTx/>
                          <a:uFillTx/>
                          <a:latin typeface="+mn-lt"/>
                          <a:ea typeface="+mn-ea"/>
                          <a:cs typeface="+mn-cs"/>
                        </a:rPr>
                        <a:t>visual</a:t>
                      </a:r>
                      <a:r>
                        <a:rPr kumimoji="0" lang="en-CA" sz="1200" b="0" i="0" u="none" strike="noStrike" kern="1200" cap="none" spc="0" normalizeH="0" baseline="0" noProof="0" dirty="0" smtClean="0">
                          <a:ln>
                            <a:noFill/>
                          </a:ln>
                          <a:solidFill>
                            <a:schemeClr val="bg1"/>
                          </a:solidFill>
                          <a:effectLst/>
                          <a:uLnTx/>
                          <a:uFillTx/>
                          <a:latin typeface="+mn-lt"/>
                          <a:ea typeface="+mn-ea"/>
                          <a:cs typeface="+mn-cs"/>
                        </a:rPr>
                        <a:t>, </a:t>
                      </a:r>
                      <a:r>
                        <a:rPr kumimoji="0" lang="en-CA" sz="1200" b="0" i="1" u="none" strike="noStrike" kern="1200" cap="none" spc="0" normalizeH="0" baseline="0" noProof="0" dirty="0" smtClean="0">
                          <a:ln>
                            <a:noFill/>
                          </a:ln>
                          <a:solidFill>
                            <a:schemeClr val="bg1"/>
                          </a:solidFill>
                          <a:effectLst/>
                          <a:uLnTx/>
                          <a:uFillTx/>
                          <a:latin typeface="+mn-lt"/>
                          <a:ea typeface="+mn-ea"/>
                          <a:cs typeface="+mn-cs"/>
                        </a:rPr>
                        <a:t>valuable</a:t>
                      </a:r>
                      <a:r>
                        <a:rPr kumimoji="0" lang="en-CA" sz="1200" b="0" i="0" u="none" strike="noStrike" kern="1200" cap="none" spc="0" normalizeH="0" baseline="0" noProof="0" dirty="0" smtClean="0">
                          <a:ln>
                            <a:noFill/>
                          </a:ln>
                          <a:solidFill>
                            <a:schemeClr val="bg1"/>
                          </a:solidFill>
                          <a:effectLst/>
                          <a:uLnTx/>
                          <a:uFillTx/>
                          <a:latin typeface="+mn-lt"/>
                          <a:ea typeface="+mn-ea"/>
                          <a:cs typeface="+mn-cs"/>
                        </a:rPr>
                        <a:t>, and </a:t>
                      </a:r>
                      <a:r>
                        <a:rPr kumimoji="0" lang="en-CA" sz="1200" b="0" i="1" u="none" strike="noStrike" kern="1200" cap="none" spc="0" normalizeH="0" baseline="0" noProof="0" dirty="0" smtClean="0">
                          <a:ln>
                            <a:noFill/>
                          </a:ln>
                          <a:solidFill>
                            <a:schemeClr val="bg1"/>
                          </a:solidFill>
                          <a:effectLst/>
                          <a:uLnTx/>
                          <a:uFillTx/>
                          <a:latin typeface="+mn-lt"/>
                          <a:ea typeface="+mn-ea"/>
                          <a:cs typeface="+mn-cs"/>
                        </a:rPr>
                        <a:t>fast</a:t>
                      </a:r>
                      <a:r>
                        <a:rPr kumimoji="0" lang="en-CA" sz="1200" b="0" i="0" u="none" strike="noStrike" kern="1200" cap="none" spc="0" normalizeH="0" baseline="0" noProof="0" dirty="0" smtClean="0">
                          <a:ln>
                            <a:noFill/>
                          </a:ln>
                          <a:solidFill>
                            <a:schemeClr val="bg1"/>
                          </a:solidFill>
                          <a:effectLst/>
                          <a:uLnTx/>
                          <a:uFillTx/>
                          <a:latin typeface="+mn-lt"/>
                          <a:ea typeface="+mn-ea"/>
                          <a:cs typeface="+mn-cs"/>
                        </a:rPr>
                        <a:t>. Insights are game changing and inform sound decision making.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 name="Title 3"/>
          <p:cNvSpPr>
            <a:spLocks noGrp="1"/>
          </p:cNvSpPr>
          <p:nvPr>
            <p:ph type="title"/>
          </p:nvPr>
        </p:nvSpPr>
        <p:spPr/>
        <p:txBody>
          <a:bodyPr/>
          <a:lstStyle/>
          <a:p>
            <a:r>
              <a:rPr lang="en-CA"/>
              <a:t>Modernize </a:t>
            </a:r>
            <a:r>
              <a:rPr lang="en-CA" smtClean="0"/>
              <a:t>the data architecture </a:t>
            </a:r>
            <a:r>
              <a:rPr lang="en-CA"/>
              <a:t>to </a:t>
            </a:r>
            <a:r>
              <a:rPr lang="en-CA" smtClean="0"/>
              <a:t>position </a:t>
            </a:r>
            <a:r>
              <a:rPr lang="en-CA"/>
              <a:t>your organization to use data as an enabler for strategic </a:t>
            </a:r>
            <a:r>
              <a:rPr lang="en-CA" smtClean="0"/>
              <a:t>growth</a:t>
            </a:r>
            <a:endParaRPr lang="en-CA"/>
          </a:p>
        </p:txBody>
      </p:sp>
    </p:spTree>
    <p:extLst>
      <p:ext uri="{BB962C8B-B14F-4D97-AF65-F5344CB8AC3E}">
        <p14:creationId xmlns:p14="http://schemas.microsoft.com/office/powerpoint/2010/main" val="96164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69" name="Rectangle 68">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69">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Rectangle 70">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Rectangle 71">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Rectangle 73">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77">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4" name="Rectangle 83">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84">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7" name="Rectangle 86">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ectangle 87">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9" name="Rectangle 88">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0" name="Rectangle 89">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Rectangle 90">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 name="Rectangle 91">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Rectangle 92">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Rectangle 93">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Rectangle 94">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6" name="Rectangle 95">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Rectangle 96">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Rectangle 97">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9" name="Rectangle 98">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0" name="Rectangle 99">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1" name="Rectangle 100">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2" name="Rectangle 101">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3" name="Rectangle 102">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4" name="Rectangle 103">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5" name="Rectangle 104">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6" name="Rectangle 105">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7" name="Rectangle 106">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8" name="Rectangle 107">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9" name="Rectangle 108">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0" name="Rectangle 109">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1" name="Rectangle 110">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2" name="Rectangle 111">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3" name="Rectangle 112">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4" name="Rectangle 113">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 name="TextBox 3"/>
          <p:cNvSpPr txBox="1"/>
          <p:nvPr/>
        </p:nvSpPr>
        <p:spPr>
          <a:xfrm>
            <a:off x="0" y="178006"/>
            <a:ext cx="9143999" cy="830997"/>
          </a:xfrm>
          <a:prstGeom prst="rect">
            <a:avLst/>
          </a:prstGeom>
        </p:spPr>
        <p:txBody>
          <a:bodyPr wrap="square" rtlCol="0">
            <a:spAutoFit/>
          </a:bodyPr>
          <a:lstStyle/>
          <a:p>
            <a:pPr algn="ctr"/>
            <a:r>
              <a:rPr lang="en-CA" sz="2400" b="1" dirty="0">
                <a:solidFill>
                  <a:srgbClr val="333333"/>
                </a:solidFill>
              </a:rPr>
              <a:t>Dive </a:t>
            </a:r>
            <a:r>
              <a:rPr lang="en-CA" sz="2400" b="1" dirty="0" smtClean="0">
                <a:solidFill>
                  <a:srgbClr val="333333"/>
                </a:solidFill>
              </a:rPr>
              <a:t>Deeper </a:t>
            </a:r>
            <a:r>
              <a:rPr lang="en-CA" sz="2400" b="1" dirty="0">
                <a:solidFill>
                  <a:srgbClr val="333333"/>
                </a:solidFill>
              </a:rPr>
              <a:t>I</a:t>
            </a:r>
            <a:r>
              <a:rPr lang="en-CA" sz="2400" b="1" dirty="0" smtClean="0">
                <a:solidFill>
                  <a:srgbClr val="333333"/>
                </a:solidFill>
              </a:rPr>
              <a:t>nto </a:t>
            </a:r>
            <a:r>
              <a:rPr lang="en-CA" sz="2400" b="1" dirty="0">
                <a:solidFill>
                  <a:srgbClr val="333333"/>
                </a:solidFill>
              </a:rPr>
              <a:t>O</a:t>
            </a:r>
            <a:r>
              <a:rPr lang="en-CA" sz="2400" b="1" dirty="0" smtClean="0">
                <a:solidFill>
                  <a:srgbClr val="333333"/>
                </a:solidFill>
              </a:rPr>
              <a:t>ur Research </a:t>
            </a:r>
          </a:p>
          <a:p>
            <a:pPr algn="ctr"/>
            <a:r>
              <a:rPr lang="en-CA" sz="2400" b="1" dirty="0" smtClean="0">
                <a:solidFill>
                  <a:srgbClr val="333333"/>
                </a:solidFill>
              </a:rPr>
              <a:t>by Clicking </a:t>
            </a:r>
            <a:r>
              <a:rPr lang="en-CA" sz="2400" b="1" dirty="0">
                <a:solidFill>
                  <a:srgbClr val="333333"/>
                </a:solidFill>
              </a:rPr>
              <a:t>O</a:t>
            </a:r>
            <a:r>
              <a:rPr lang="en-CA" sz="2400" b="1" dirty="0" smtClean="0">
                <a:solidFill>
                  <a:srgbClr val="333333"/>
                </a:solidFill>
              </a:rPr>
              <a:t>ne </a:t>
            </a:r>
            <a:r>
              <a:rPr lang="en-CA" sz="2400" b="1" dirty="0">
                <a:solidFill>
                  <a:srgbClr val="333333"/>
                </a:solidFill>
              </a:rPr>
              <a:t>of the </a:t>
            </a:r>
            <a:r>
              <a:rPr lang="en-CA" sz="2400" b="1" dirty="0" smtClean="0">
                <a:solidFill>
                  <a:srgbClr val="333333"/>
                </a:solidFill>
              </a:rPr>
              <a:t>Elements Below</a:t>
            </a:r>
            <a:endParaRPr lang="en-CA" sz="1200" dirty="0" smtClean="0">
              <a:solidFill>
                <a:srgbClr val="333333"/>
              </a:solidFill>
            </a:endParaRPr>
          </a:p>
        </p:txBody>
      </p:sp>
      <p:sp>
        <p:nvSpPr>
          <p:cNvPr id="120" name="TextBox 119"/>
          <p:cNvSpPr txBox="1"/>
          <p:nvPr/>
        </p:nvSpPr>
        <p:spPr>
          <a:xfrm>
            <a:off x="656476" y="6097277"/>
            <a:ext cx="7840920" cy="446276"/>
          </a:xfrm>
          <a:prstGeom prst="rect">
            <a:avLst/>
          </a:prstGeom>
        </p:spPr>
        <p:txBody>
          <a:bodyPr wrap="square" rtlCol="0">
            <a:spAutoFit/>
          </a:bodyPr>
          <a:lstStyle/>
          <a:p>
            <a:r>
              <a:rPr lang="en-CA" sz="1100" dirty="0" smtClean="0">
                <a:solidFill>
                  <a:srgbClr val="333333"/>
                </a:solidFill>
                <a:ea typeface="Roboto" panose="02000000000000000000" pitchFamily="2" charset="0"/>
              </a:rPr>
              <a:t>Find out how Info-Tech makes your job easier.  	  </a:t>
            </a:r>
            <a:r>
              <a:rPr lang="en-CA" sz="1100" b="1" dirty="0" smtClean="0">
                <a:solidFill>
                  <a:srgbClr val="96B8D2">
                    <a:lumMod val="50000"/>
                  </a:srgbClr>
                </a:solidFill>
                <a:ea typeface="Roboto" panose="02000000000000000000" pitchFamily="2" charset="0"/>
              </a:rPr>
              <a:t>Contact Us Today:</a:t>
            </a:r>
            <a:r>
              <a:rPr lang="en-CA" sz="1100" b="1" dirty="0" smtClean="0">
                <a:solidFill>
                  <a:srgbClr val="333333"/>
                </a:solidFill>
                <a:ea typeface="Roboto" panose="02000000000000000000" pitchFamily="2" charset="0"/>
              </a:rPr>
              <a:t> </a:t>
            </a:r>
            <a:r>
              <a:rPr lang="en-CA" sz="1100" dirty="0" smtClean="0">
                <a:solidFill>
                  <a:srgbClr val="333333"/>
                </a:solidFill>
              </a:rPr>
              <a:t>Toll-Free </a:t>
            </a:r>
            <a:r>
              <a:rPr lang="en-CA" sz="1100" dirty="0">
                <a:solidFill>
                  <a:srgbClr val="333333"/>
                </a:solidFill>
              </a:rPr>
              <a:t>(US &amp; Canada</a:t>
            </a:r>
            <a:r>
              <a:rPr lang="en-CA" sz="1100" dirty="0" smtClean="0">
                <a:solidFill>
                  <a:srgbClr val="333333"/>
                </a:solidFill>
              </a:rPr>
              <a:t>): </a:t>
            </a:r>
            <a:r>
              <a:rPr lang="en-CA" sz="1100" b="1" dirty="0" smtClean="0">
                <a:solidFill>
                  <a:srgbClr val="333333"/>
                </a:solidFill>
              </a:rPr>
              <a:t>1-888-670-8889</a:t>
            </a:r>
            <a:endParaRPr lang="en-CA" sz="1100" b="1" dirty="0">
              <a:solidFill>
                <a:srgbClr val="333333"/>
              </a:solidFill>
            </a:endParaRPr>
          </a:p>
          <a:p>
            <a:r>
              <a:rPr lang="en-CA" sz="1200" dirty="0" smtClean="0">
                <a:solidFill>
                  <a:srgbClr val="333333"/>
                </a:solidFill>
                <a:ea typeface="Roboto" panose="02000000000000000000" pitchFamily="2" charset="0"/>
              </a:rPr>
              <a:t>					 </a:t>
            </a:r>
          </a:p>
        </p:txBody>
      </p:sp>
      <p:sp>
        <p:nvSpPr>
          <p:cNvPr id="123" name="Rectangle 122"/>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410766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1"/>
          <p:cNvPicPr>
            <a:picLocks noChangeAspect="1"/>
          </p:cNvPicPr>
          <p:nvPr/>
        </p:nvPicPr>
        <p:blipFill>
          <a:blip r:embed="rId2"/>
          <a:stretch>
            <a:fillRect/>
          </a:stretch>
        </p:blipFill>
        <p:spPr>
          <a:xfrm>
            <a:off x="7766613" y="4811977"/>
            <a:ext cx="716987" cy="588091"/>
          </a:xfrm>
          <a:prstGeom prst="rect">
            <a:avLst/>
          </a:prstGeom>
        </p:spPr>
      </p:pic>
      <p:pic>
        <p:nvPicPr>
          <p:cNvPr id="12" name="Picture 100"/>
          <p:cNvPicPr>
            <a:picLocks noChangeAspect="1"/>
          </p:cNvPicPr>
          <p:nvPr/>
        </p:nvPicPr>
        <p:blipFill>
          <a:blip r:embed="rId3"/>
          <a:stretch>
            <a:fillRect/>
          </a:stretch>
        </p:blipFill>
        <p:spPr>
          <a:xfrm>
            <a:off x="409980" y="1845826"/>
            <a:ext cx="741154" cy="676705"/>
          </a:xfrm>
          <a:prstGeom prst="rect">
            <a:avLst/>
          </a:prstGeom>
        </p:spPr>
      </p:pic>
      <p:sp>
        <p:nvSpPr>
          <p:cNvPr id="10" name="TextBox 9"/>
          <p:cNvSpPr txBox="1"/>
          <p:nvPr/>
        </p:nvSpPr>
        <p:spPr>
          <a:xfrm>
            <a:off x="1151134" y="2015670"/>
            <a:ext cx="6615479" cy="3731791"/>
          </a:xfrm>
          <a:prstGeom prst="rect">
            <a:avLst/>
          </a:prstGeom>
        </p:spPr>
        <p:txBody>
          <a:bodyPr wrap="square" rtlCol="0">
            <a:spAutoFit/>
          </a:bodyPr>
          <a:lstStyle/>
          <a:p>
            <a:pPr>
              <a:spcAft>
                <a:spcPts val="500"/>
              </a:spcAft>
            </a:pPr>
            <a:r>
              <a:rPr lang="en-CA" sz="1600" i="1" smtClean="0">
                <a:latin typeface="+mj-lt"/>
              </a:rPr>
              <a:t>At </a:t>
            </a:r>
            <a:r>
              <a:rPr lang="en-CA" sz="1600" i="1">
                <a:latin typeface="+mj-lt"/>
              </a:rPr>
              <a:t>the heart of tomorrow’s insights-driven enterprises is a modern data environment anchored in fit-for-purpose data </a:t>
            </a:r>
            <a:r>
              <a:rPr lang="en-CA" sz="1600" i="1" smtClean="0">
                <a:latin typeface="+mj-lt"/>
              </a:rPr>
              <a:t>architectures.</a:t>
            </a:r>
          </a:p>
          <a:p>
            <a:pPr>
              <a:spcAft>
                <a:spcPts val="500"/>
              </a:spcAft>
            </a:pPr>
            <a:r>
              <a:rPr lang="en-CA" sz="1600" i="1" smtClean="0">
                <a:latin typeface="+mj-lt"/>
              </a:rPr>
              <a:t>Disruptive </a:t>
            </a:r>
            <a:r>
              <a:rPr lang="en-CA" sz="1600" i="1">
                <a:latin typeface="+mj-lt"/>
              </a:rPr>
              <a:t>data forces such as big data and Hadoop are stimulating new ways of thinking and empowering organizations to dismantle silos and collaborate within a democratic and rapidly changing data ecosystem. </a:t>
            </a:r>
            <a:endParaRPr lang="en-CA" sz="1600" i="1" smtClean="0">
              <a:latin typeface="+mj-lt"/>
            </a:endParaRPr>
          </a:p>
          <a:p>
            <a:pPr>
              <a:spcAft>
                <a:spcPts val="500"/>
              </a:spcAft>
            </a:pPr>
            <a:r>
              <a:rPr lang="en-CA" sz="1600" i="1" smtClean="0">
                <a:latin typeface="+mj-lt"/>
              </a:rPr>
              <a:t>The </a:t>
            </a:r>
            <a:r>
              <a:rPr lang="en-CA" sz="1600" i="1">
                <a:latin typeface="+mj-lt"/>
              </a:rPr>
              <a:t>role of traditional data architecture is </a:t>
            </a:r>
            <a:r>
              <a:rPr lang="en-CA" sz="1600" i="1" smtClean="0">
                <a:latin typeface="+mj-lt"/>
              </a:rPr>
              <a:t>transcending beyond  organizational boundaries</a:t>
            </a:r>
            <a:r>
              <a:rPr lang="en-CA" sz="1600" i="1">
                <a:latin typeface="+mj-lt"/>
              </a:rPr>
              <a:t> </a:t>
            </a:r>
            <a:r>
              <a:rPr lang="en-CA" sz="1600" i="1" smtClean="0">
                <a:latin typeface="+mj-lt"/>
              </a:rPr>
              <a:t>and its focus is shifting from “keeping </a:t>
            </a:r>
            <a:r>
              <a:rPr lang="en-CA" sz="1600" i="1">
                <a:latin typeface="+mj-lt"/>
              </a:rPr>
              <a:t>the lights </a:t>
            </a:r>
            <a:r>
              <a:rPr lang="en-CA" sz="1600" i="1" smtClean="0">
                <a:latin typeface="+mj-lt"/>
              </a:rPr>
              <a:t>on” </a:t>
            </a:r>
            <a:r>
              <a:rPr lang="en-CA" sz="1600" i="1">
                <a:latin typeface="+mj-lt"/>
              </a:rPr>
              <a:t>(i.e. </a:t>
            </a:r>
            <a:r>
              <a:rPr lang="en-CA" sz="1600" i="1" smtClean="0">
                <a:latin typeface="+mj-lt"/>
              </a:rPr>
              <a:t>operational data and BI), to providing game changing insights gleaned from </a:t>
            </a:r>
            <a:r>
              <a:rPr lang="en-CA" sz="1600" i="1">
                <a:latin typeface="+mj-lt"/>
              </a:rPr>
              <a:t>untapped “big </a:t>
            </a:r>
            <a:r>
              <a:rPr lang="en-CA" sz="1600" i="1" smtClean="0">
                <a:latin typeface="+mj-lt"/>
              </a:rPr>
              <a:t>data.”</a:t>
            </a:r>
            <a:endParaRPr lang="en-CA" sz="1600" i="1">
              <a:latin typeface="+mj-lt"/>
            </a:endParaRPr>
          </a:p>
          <a:p>
            <a:pPr>
              <a:spcAft>
                <a:spcPts val="500"/>
              </a:spcAft>
            </a:pPr>
            <a:r>
              <a:rPr lang="en-CA" sz="1600" i="1" smtClean="0">
                <a:latin typeface="+mj-lt"/>
              </a:rPr>
              <a:t>This calls to action the need for an agile and fit-for-purpose approach  to architecting and delivering data. </a:t>
            </a:r>
            <a:r>
              <a:rPr lang="en-CA" sz="1600" i="1">
                <a:latin typeface="+mj-lt"/>
              </a:rPr>
              <a:t/>
            </a:r>
            <a:br>
              <a:rPr lang="en-CA" sz="1600" i="1">
                <a:latin typeface="+mj-lt"/>
              </a:rPr>
            </a:br>
            <a:r>
              <a:rPr lang="en-CA" sz="1600" b="1" i="1">
                <a:latin typeface="+mj-lt"/>
              </a:rPr>
              <a:t/>
            </a:r>
            <a:br>
              <a:rPr lang="en-CA" sz="1600" b="1" i="1">
                <a:latin typeface="+mj-lt"/>
              </a:rPr>
            </a:br>
            <a:endParaRPr lang="en-CA" sz="1600" b="1" i="1" smtClean="0">
              <a:latin typeface="+mj-lt"/>
            </a:endParaRPr>
          </a:p>
        </p:txBody>
      </p:sp>
      <p:sp>
        <p:nvSpPr>
          <p:cNvPr id="14" name="TextBox 13"/>
          <p:cNvSpPr txBox="1"/>
          <p:nvPr/>
        </p:nvSpPr>
        <p:spPr>
          <a:xfrm>
            <a:off x="3171143" y="5292560"/>
            <a:ext cx="4460917" cy="738664"/>
          </a:xfrm>
          <a:prstGeom prst="rect">
            <a:avLst/>
          </a:prstGeom>
        </p:spPr>
        <p:txBody>
          <a:bodyPr wrap="square" rtlCol="0">
            <a:spAutoFit/>
          </a:bodyPr>
          <a:lstStyle/>
          <a:p>
            <a:pPr algn="r"/>
            <a:r>
              <a:rPr lang="en-CA" sz="1400" b="1" i="1" smtClean="0"/>
              <a:t>Nurith Rochon, </a:t>
            </a:r>
          </a:p>
          <a:p>
            <a:pPr algn="r"/>
            <a:r>
              <a:rPr lang="en-CA" sz="1400" i="1" smtClean="0"/>
              <a:t>Senior Director, Information Management Practice Info-Tech Research Group</a:t>
            </a:r>
          </a:p>
        </p:txBody>
      </p:sp>
      <p:sp>
        <p:nvSpPr>
          <p:cNvPr id="15" name="TextBox 14"/>
          <p:cNvSpPr txBox="1"/>
          <p:nvPr/>
        </p:nvSpPr>
        <p:spPr>
          <a:xfrm>
            <a:off x="545852" y="1384161"/>
            <a:ext cx="5944995" cy="461665"/>
          </a:xfrm>
          <a:prstGeom prst="rect">
            <a:avLst/>
          </a:prstGeom>
        </p:spPr>
        <p:txBody>
          <a:bodyPr wrap="square" rtlCol="0">
            <a:spAutoFit/>
          </a:bodyPr>
          <a:lstStyle/>
          <a:p>
            <a:r>
              <a:rPr lang="en-CA" sz="1600" b="1"/>
              <a:t>The future is here! Is your data architecture practice ready?</a:t>
            </a:r>
            <a:r>
              <a:rPr lang="en-CA" sz="2400" b="1"/>
              <a:t> </a:t>
            </a:r>
            <a:endParaRPr lang="en-CA" sz="1600" b="1"/>
          </a:p>
        </p:txBody>
      </p:sp>
      <p:sp>
        <p:nvSpPr>
          <p:cNvPr id="2" name="Title 1"/>
          <p:cNvSpPr>
            <a:spLocks noGrp="1"/>
          </p:cNvSpPr>
          <p:nvPr>
            <p:ph type="title"/>
          </p:nvPr>
        </p:nvSpPr>
        <p:spPr/>
        <p:txBody>
          <a:bodyPr/>
          <a:lstStyle/>
          <a:p>
            <a:r>
              <a:rPr lang="en-CA" smtClean="0"/>
              <a:t>Analyst perspective</a:t>
            </a:r>
            <a:endParaRPr lang="en-CA"/>
          </a:p>
        </p:txBody>
      </p:sp>
    </p:spTree>
    <p:extLst>
      <p:ext uri="{BB962C8B-B14F-4D97-AF65-F5344CB8AC3E}">
        <p14:creationId xmlns:p14="http://schemas.microsoft.com/office/powerpoint/2010/main" val="206137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Engage the right roles to oversee and implement the  Modernize Data Architecture project </a:t>
            </a:r>
            <a:endParaRPr lang="en-US"/>
          </a:p>
        </p:txBody>
      </p:sp>
      <p:sp>
        <p:nvSpPr>
          <p:cNvPr id="13" name="Text Placeholder 12"/>
          <p:cNvSpPr>
            <a:spLocks noGrp="1"/>
          </p:cNvSpPr>
          <p:nvPr>
            <p:ph type="body" sz="quarter" idx="16"/>
          </p:nvPr>
        </p:nvSpPr>
        <p:spPr>
          <a:xfrm>
            <a:off x="246703" y="1607231"/>
            <a:ext cx="4644966" cy="2877087"/>
          </a:xfrm>
        </p:spPr>
        <p:txBody>
          <a:bodyPr/>
          <a:lstStyle/>
          <a:p>
            <a:pPr marL="174625" lvl="1" indent="-174625">
              <a:buFont typeface="Wingdings" pitchFamily="2" charset="2"/>
              <a:buChar char="ü"/>
            </a:pPr>
            <a:r>
              <a:rPr lang="en-US" sz="1200" b="1" smtClean="0"/>
              <a:t>Primary Audience</a:t>
            </a:r>
          </a:p>
          <a:p>
            <a:pPr marL="355600" lvl="2" indent="-174625">
              <a:buSzPct val="120000"/>
              <a:buFont typeface="Arial" panose="020B0604020202020204" pitchFamily="34" charset="0"/>
              <a:buChar char="•"/>
            </a:pPr>
            <a:r>
              <a:rPr lang="en-US" sz="1200" b="1" smtClean="0"/>
              <a:t>CIOs</a:t>
            </a:r>
            <a:r>
              <a:rPr lang="en-US" sz="1200" b="1"/>
              <a:t>, </a:t>
            </a:r>
            <a:r>
              <a:rPr lang="en-CA" sz="1200" b="1"/>
              <a:t>Heads of </a:t>
            </a:r>
            <a:r>
              <a:rPr lang="en-CA" sz="1200" b="1" smtClean="0"/>
              <a:t>IT, Data Architects, </a:t>
            </a:r>
            <a:r>
              <a:rPr lang="en-CA" sz="1200" b="1"/>
              <a:t>and Data Professionals </a:t>
            </a:r>
            <a:r>
              <a:rPr lang="en-CA" sz="1200" smtClean="0"/>
              <a:t>(Modelers</a:t>
            </a:r>
            <a:r>
              <a:rPr lang="en-CA" sz="1200"/>
              <a:t>, Scientists, </a:t>
            </a:r>
            <a:r>
              <a:rPr lang="en-CA" sz="1200" smtClean="0"/>
              <a:t>Specialists and </a:t>
            </a:r>
            <a:r>
              <a:rPr lang="en-CA" sz="1200"/>
              <a:t>Administrators) tasked with creating </a:t>
            </a:r>
            <a:r>
              <a:rPr lang="en-CA" sz="1200" smtClean="0"/>
              <a:t>data architectures </a:t>
            </a:r>
            <a:r>
              <a:rPr lang="en-CA" sz="1200"/>
              <a:t>that are strategically aligned to business </a:t>
            </a:r>
            <a:r>
              <a:rPr lang="en-CA" sz="1200" smtClean="0"/>
              <a:t>priorities.</a:t>
            </a:r>
            <a:endParaRPr lang="en-US" sz="1200" smtClean="0"/>
          </a:p>
          <a:p>
            <a:r>
              <a:rPr lang="en-US" sz="1200" b="1" smtClean="0"/>
              <a:t>Secondary Audience </a:t>
            </a:r>
          </a:p>
          <a:p>
            <a:pPr lvl="1">
              <a:spcBef>
                <a:spcPts val="0"/>
              </a:spcBef>
            </a:pPr>
            <a:r>
              <a:rPr lang="en-US" sz="1200" b="1" smtClean="0"/>
              <a:t>Data governance</a:t>
            </a:r>
            <a:r>
              <a:rPr lang="en-US" sz="1200" smtClean="0"/>
              <a:t> </a:t>
            </a:r>
            <a:r>
              <a:rPr lang="en-US" sz="1200" b="1"/>
              <a:t>professionals</a:t>
            </a:r>
            <a:r>
              <a:rPr lang="en-US" sz="1200"/>
              <a:t> who govern the </a:t>
            </a:r>
            <a:r>
              <a:rPr lang="en-US" sz="1200" smtClean="0"/>
              <a:t>data architecture practice.</a:t>
            </a:r>
            <a:endParaRPr lang="en-CA" sz="1200"/>
          </a:p>
          <a:p>
            <a:pPr lvl="1">
              <a:spcBef>
                <a:spcPts val="0"/>
              </a:spcBef>
            </a:pPr>
            <a:r>
              <a:rPr lang="en-CA" sz="1200" b="1"/>
              <a:t>Enterprise </a:t>
            </a:r>
            <a:r>
              <a:rPr lang="en-CA" sz="1200" b="1" smtClean="0"/>
              <a:t>architects </a:t>
            </a:r>
            <a:r>
              <a:rPr lang="en-CA" sz="1200" smtClean="0"/>
              <a:t>concerned </a:t>
            </a:r>
            <a:r>
              <a:rPr lang="en-CA" sz="1200"/>
              <a:t>with the cohesion of the enterprise architecture </a:t>
            </a:r>
            <a:r>
              <a:rPr lang="en-CA" sz="1200" smtClean="0"/>
              <a:t>practice.</a:t>
            </a:r>
          </a:p>
          <a:p>
            <a:pPr lvl="1">
              <a:spcBef>
                <a:spcPts val="0"/>
              </a:spcBef>
            </a:pPr>
            <a:r>
              <a:rPr lang="en-CA" sz="1200" b="1" smtClean="0"/>
              <a:t>Data management professionals </a:t>
            </a:r>
            <a:r>
              <a:rPr lang="en-CA" sz="1200" smtClean="0"/>
              <a:t>playing a role in data architecture management.  </a:t>
            </a:r>
            <a:endParaRPr lang="en-US" sz="1200"/>
          </a:p>
        </p:txBody>
      </p:sp>
      <p:sp>
        <p:nvSpPr>
          <p:cNvPr id="14" name="Text Placeholder 13"/>
          <p:cNvSpPr>
            <a:spLocks noGrp="1"/>
          </p:cNvSpPr>
          <p:nvPr>
            <p:ph type="body" sz="quarter" idx="26"/>
          </p:nvPr>
        </p:nvSpPr>
        <p:spPr>
          <a:xfrm>
            <a:off x="5300546" y="1607231"/>
            <a:ext cx="3576538" cy="1677491"/>
          </a:xfrm>
        </p:spPr>
        <p:txBody>
          <a:bodyPr/>
          <a:lstStyle/>
          <a:p>
            <a:r>
              <a:rPr lang="en-US" sz="1200" smtClean="0"/>
              <a:t>The creation of a data architecture practice.</a:t>
            </a:r>
          </a:p>
          <a:p>
            <a:r>
              <a:rPr lang="en-US" sz="1200" smtClean="0"/>
              <a:t>Identification of the capability gaps around an organization’s data architecture. </a:t>
            </a:r>
          </a:p>
          <a:p>
            <a:r>
              <a:rPr lang="en-US" sz="1200" smtClean="0"/>
              <a:t>A roadmap that includes improvement initiatives that will support the organization in managing data as a corporate asset.</a:t>
            </a:r>
            <a:endParaRPr lang="en-US" sz="1200"/>
          </a:p>
        </p:txBody>
      </p:sp>
      <p:sp>
        <p:nvSpPr>
          <p:cNvPr id="16" name="Text Placeholder 15"/>
          <p:cNvSpPr>
            <a:spLocks noGrp="1"/>
          </p:cNvSpPr>
          <p:nvPr>
            <p:ph type="body" sz="quarter" idx="28"/>
          </p:nvPr>
        </p:nvSpPr>
        <p:spPr>
          <a:xfrm>
            <a:off x="246703" y="4780156"/>
            <a:ext cx="8630381" cy="1558559"/>
          </a:xfrm>
        </p:spPr>
        <p:txBody>
          <a:bodyPr/>
          <a:lstStyle/>
          <a:p>
            <a:pPr marL="0" lvl="0" indent="0">
              <a:spcAft>
                <a:spcPts val="500"/>
              </a:spcAft>
              <a:buNone/>
              <a:defRPr/>
            </a:pPr>
            <a:r>
              <a:rPr lang="en-CA" sz="1200" kern="0"/>
              <a:t>The objective of this blueprint is to create a roadmap </a:t>
            </a:r>
            <a:r>
              <a:rPr lang="en-CA" sz="1200" kern="0" smtClean="0"/>
              <a:t>to guide organizations in modernizing their data architecture </a:t>
            </a:r>
            <a:r>
              <a:rPr lang="en-CA" sz="1200" kern="0"/>
              <a:t>capabilities </a:t>
            </a:r>
            <a:r>
              <a:rPr lang="en-CA" sz="1200" kern="0" smtClean="0"/>
              <a:t>to </a:t>
            </a:r>
            <a:r>
              <a:rPr lang="en-CA" sz="1200" kern="0"/>
              <a:t>better </a:t>
            </a:r>
            <a:r>
              <a:rPr lang="en-CA" sz="1200" kern="0" smtClean="0"/>
              <a:t>align with business priorities. </a:t>
            </a:r>
            <a:endParaRPr lang="en-CA" sz="1200" kern="0"/>
          </a:p>
          <a:p>
            <a:pPr marL="0" lvl="0" indent="0">
              <a:spcAft>
                <a:spcPts val="500"/>
              </a:spcAft>
              <a:buNone/>
              <a:defRPr/>
            </a:pPr>
            <a:r>
              <a:rPr lang="en-CA" sz="1200" b="1" kern="0" smtClean="0"/>
              <a:t>The data architecture roadmap </a:t>
            </a:r>
            <a:r>
              <a:rPr lang="en-CA" sz="1200" b="1" kern="0"/>
              <a:t>will enable you to: </a:t>
            </a:r>
          </a:p>
          <a:p>
            <a:pPr lvl="0">
              <a:spcAft>
                <a:spcPts val="100"/>
              </a:spcAft>
              <a:defRPr/>
            </a:pPr>
            <a:r>
              <a:rPr lang="en-CA" sz="1200" kern="0"/>
              <a:t>Build a </a:t>
            </a:r>
            <a:r>
              <a:rPr lang="en-CA" sz="1200" kern="0" smtClean="0"/>
              <a:t>fit-for purpose data architecture practice.</a:t>
            </a:r>
            <a:endParaRPr lang="en-CA" sz="1200" kern="0"/>
          </a:p>
          <a:p>
            <a:pPr lvl="0">
              <a:spcAft>
                <a:spcPts val="100"/>
              </a:spcAft>
              <a:defRPr/>
            </a:pPr>
            <a:r>
              <a:rPr lang="en-CA" sz="1200" kern="0" smtClean="0"/>
              <a:t>Create </a:t>
            </a:r>
            <a:r>
              <a:rPr lang="en-CA" sz="1200" kern="0"/>
              <a:t>a data delivery architecture that </a:t>
            </a:r>
            <a:r>
              <a:rPr lang="en-CA" sz="1200" kern="0" smtClean="0"/>
              <a:t>harmonizes traditional </a:t>
            </a:r>
            <a:r>
              <a:rPr lang="en-CA" sz="1200" kern="0"/>
              <a:t>and modern </a:t>
            </a:r>
            <a:r>
              <a:rPr lang="en-CA" sz="1200" kern="0" smtClean="0"/>
              <a:t>architectural opportunities.</a:t>
            </a:r>
            <a:endParaRPr lang="en-CA" sz="1200" kern="0"/>
          </a:p>
        </p:txBody>
      </p:sp>
    </p:spTree>
    <p:extLst>
      <p:ext uri="{BB962C8B-B14F-4D97-AF65-F5344CB8AC3E}">
        <p14:creationId xmlns:p14="http://schemas.microsoft.com/office/powerpoint/2010/main" val="2330029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Executive summary </a:t>
            </a:r>
            <a:endParaRPr lang="en-US"/>
          </a:p>
        </p:txBody>
      </p:sp>
      <p:sp>
        <p:nvSpPr>
          <p:cNvPr id="3" name="Text Placeholder 2"/>
          <p:cNvSpPr>
            <a:spLocks noGrp="1"/>
          </p:cNvSpPr>
          <p:nvPr>
            <p:ph type="body" sz="quarter" idx="10"/>
          </p:nvPr>
        </p:nvSpPr>
        <p:spPr>
          <a:xfrm>
            <a:off x="247847" y="1535364"/>
            <a:ext cx="5489393" cy="1244508"/>
          </a:xfrm>
        </p:spPr>
        <p:txBody>
          <a:bodyPr/>
          <a:lstStyle/>
          <a:p>
            <a:r>
              <a:rPr lang="en-US" smtClean="0"/>
              <a:t>For data to be valuable and available to an organization on a scalable and long term level, it must be supported by a proper data architecture practice. </a:t>
            </a:r>
          </a:p>
          <a:p>
            <a:r>
              <a:rPr lang="en-US" smtClean="0"/>
              <a:t>Organizations are using data in new and exciting ways. With this increase in usage and the complexity of the use cases and data behind this consumption, there is a growing need to improve the architecting and blueprinting of the organization’s data. </a:t>
            </a:r>
          </a:p>
        </p:txBody>
      </p:sp>
      <p:sp>
        <p:nvSpPr>
          <p:cNvPr id="4" name="Text Placeholder 3"/>
          <p:cNvSpPr>
            <a:spLocks noGrp="1"/>
          </p:cNvSpPr>
          <p:nvPr>
            <p:ph type="body" sz="quarter" idx="11"/>
          </p:nvPr>
        </p:nvSpPr>
        <p:spPr>
          <a:xfrm>
            <a:off x="255868" y="3107771"/>
            <a:ext cx="5257800" cy="1076983"/>
          </a:xfrm>
        </p:spPr>
        <p:txBody>
          <a:bodyPr/>
          <a:lstStyle/>
          <a:p>
            <a:r>
              <a:rPr lang="en-US" smtClean="0"/>
              <a:t>Data architecture is often an underinvested area of an organization. Due to its diffused benefits, it can be difficult to explicitly show the business benefits. But, as organizations seek to leverage new technologies in big data and analytics, more mature and modernized data architecture practices will become a necessity. </a:t>
            </a:r>
            <a:endParaRPr lang="en-US"/>
          </a:p>
        </p:txBody>
      </p:sp>
      <p:sp>
        <p:nvSpPr>
          <p:cNvPr id="5" name="Text Placeholder 4"/>
          <p:cNvSpPr>
            <a:spLocks noGrp="1"/>
          </p:cNvSpPr>
          <p:nvPr>
            <p:ph type="body" sz="quarter" idx="12"/>
          </p:nvPr>
        </p:nvSpPr>
        <p:spPr/>
        <p:txBody>
          <a:bodyPr/>
          <a:lstStyle/>
          <a:p>
            <a:r>
              <a:rPr lang="en-US" b="1" dirty="0" smtClean="0"/>
              <a:t>Fit-for-Purpose:</a:t>
            </a:r>
            <a:r>
              <a:rPr lang="en-US" dirty="0" smtClean="0"/>
              <a:t> Build a data architecture practice that fits your architecture needs today and positions your organization to capitalize on opportunities in the information management space as they arise. </a:t>
            </a:r>
          </a:p>
          <a:p>
            <a:r>
              <a:rPr lang="en-US" b="1" dirty="0" smtClean="0"/>
              <a:t>Incremental Improvement:</a:t>
            </a:r>
            <a:r>
              <a:rPr lang="en-US" dirty="0" smtClean="0"/>
              <a:t> Building a mature and optimized practice won’t occur overnight – it will take time and effort. Use the diagnostic assessment within this blueprint to support you in assessing current capabilities, identifying target capability goals, and designing initiatives that allow you to close the gaps between them. </a:t>
            </a:r>
          </a:p>
          <a:p>
            <a:r>
              <a:rPr lang="en-US" b="1" dirty="0" smtClean="0"/>
              <a:t>Maintain Business Alignment:</a:t>
            </a:r>
            <a:r>
              <a:rPr lang="en-US" dirty="0" smtClean="0"/>
              <a:t> As you build your practice, consider the business’s strategic vision and priorities. A central struggle of traditional data architecture practices is that the initiatives within them often fail, or fail to provide clear business value. Keeping your initiative plans aligned with business requirements and considerations will help to garner buy-in and prove the value of data architecture and the larger more strategic initiatives on its roadmap. </a:t>
            </a:r>
          </a:p>
          <a:p>
            <a:endParaRPr lang="en-US" dirty="0"/>
          </a:p>
        </p:txBody>
      </p:sp>
      <p:sp>
        <p:nvSpPr>
          <p:cNvPr id="6" name="Text Placeholder 5"/>
          <p:cNvSpPr>
            <a:spLocks noGrp="1"/>
          </p:cNvSpPr>
          <p:nvPr>
            <p:ph type="body" sz="quarter" idx="13"/>
          </p:nvPr>
        </p:nvSpPr>
        <p:spPr>
          <a:xfrm>
            <a:off x="5737241" y="1561443"/>
            <a:ext cx="3240503" cy="2523241"/>
          </a:xfrm>
        </p:spPr>
        <p:txBody>
          <a:bodyPr/>
          <a:lstStyle/>
          <a:p>
            <a:pPr marL="228600" indent="-228600">
              <a:spcBef>
                <a:spcPts val="0"/>
              </a:spcBef>
              <a:spcAft>
                <a:spcPts val="300"/>
              </a:spcAft>
              <a:buFont typeface="+mj-lt"/>
              <a:buAutoNum type="arabicPeriod"/>
            </a:pPr>
            <a:r>
              <a:rPr lang="en-CA" dirty="0" smtClean="0">
                <a:solidFill>
                  <a:schemeClr val="tx1"/>
                </a:solidFill>
              </a:rPr>
              <a:t>At the heart of tomorrow’s insights-driven enterprises is a modern data environment anchored in fit-for-purpose data architectures.</a:t>
            </a:r>
          </a:p>
          <a:p>
            <a:pPr marL="228600" indent="-228600">
              <a:spcBef>
                <a:spcPts val="0"/>
              </a:spcBef>
              <a:spcAft>
                <a:spcPts val="300"/>
              </a:spcAft>
              <a:buSzPct val="100000"/>
              <a:buFont typeface="+mj-lt"/>
              <a:buAutoNum type="arabicPeriod"/>
            </a:pPr>
            <a:r>
              <a:rPr lang="en-CA" dirty="0" smtClean="0"/>
              <a:t>As an organization evolves its data requirements and use cases, adopting new practices such as in big data analytics, its underpinning data architecture must also evolve and modernize. </a:t>
            </a:r>
          </a:p>
          <a:p>
            <a:pPr marL="228600" indent="-228600">
              <a:spcBef>
                <a:spcPts val="0"/>
              </a:spcBef>
              <a:spcAft>
                <a:spcPts val="300"/>
              </a:spcAft>
              <a:buSzPct val="100000"/>
              <a:buFont typeface="+mj-lt"/>
              <a:buAutoNum type="arabicPeriod"/>
            </a:pPr>
            <a:r>
              <a:rPr lang="en-CA" dirty="0" smtClean="0"/>
              <a:t>All your architectures underpin an authoritative data delivery model. </a:t>
            </a:r>
            <a:endParaRPr lang="en-CA" dirty="0"/>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p:nvPr/>
        </p:nvSpPr>
        <p:spPr>
          <a:xfrm>
            <a:off x="68839" y="549351"/>
            <a:ext cx="2990871" cy="5340051"/>
          </a:xfrm>
          <a:prstGeom prst="rect">
            <a:avLst/>
          </a:prstGeom>
          <a:noFill/>
          <a:ln w="38100" cap="flat" cmpd="sng" algn="ctr">
            <a:noFill/>
            <a:prstDash val="solid"/>
          </a:ln>
          <a:effectLst/>
        </p:spPr>
        <p:txBody>
          <a:bodyPr lIns="360000" rIns="360000" rtlCol="0" anchor="ctr"/>
          <a:lstStyle/>
          <a:p>
            <a:pPr fontAlgn="b">
              <a:defRPr/>
            </a:pPr>
            <a:r>
              <a:rPr lang="en-CA" sz="1400" i="1"/>
              <a:t>Since 2013, Info-Tech has surveyed over 20,000 business stakeholders as part of our </a:t>
            </a:r>
            <a:r>
              <a:rPr lang="en-CA" sz="1400" b="1" i="1">
                <a:solidFill>
                  <a:schemeClr val="accent2"/>
                </a:solidFill>
              </a:rPr>
              <a:t>CIO Business Vision</a:t>
            </a:r>
            <a:r>
              <a:rPr lang="en-CA" sz="1400" b="1" i="1">
                <a:solidFill>
                  <a:schemeClr val="bg1"/>
                </a:solidFill>
              </a:rPr>
              <a:t> </a:t>
            </a:r>
            <a:r>
              <a:rPr lang="en-CA" sz="1400" i="1"/>
              <a:t>program.</a:t>
            </a:r>
          </a:p>
          <a:p>
            <a:pPr fontAlgn="b">
              <a:defRPr/>
            </a:pPr>
            <a:endParaRPr lang="en-CA" sz="1400" i="1">
              <a:solidFill>
                <a:schemeClr val="tx1">
                  <a:lumMod val="60000"/>
                  <a:lumOff val="40000"/>
                </a:schemeClr>
              </a:solidFill>
            </a:endParaRPr>
          </a:p>
          <a:p>
            <a:pPr fontAlgn="b">
              <a:defRPr/>
            </a:pPr>
            <a:r>
              <a:rPr lang="en-CA" sz="1400" i="1"/>
              <a:t>We asked them to rank the importance of the following 12 core IT services</a:t>
            </a:r>
            <a:r>
              <a:rPr lang="en-CA" sz="1400" i="1" smtClean="0"/>
              <a:t>…</a:t>
            </a:r>
          </a:p>
          <a:p>
            <a:pPr fontAlgn="b">
              <a:defRPr/>
            </a:pPr>
            <a:endParaRPr lang="en-CA" sz="1400" i="1">
              <a:solidFill>
                <a:schemeClr val="bg1"/>
              </a:solidFill>
            </a:endParaRPr>
          </a:p>
          <a:p>
            <a:pPr fontAlgn="b">
              <a:defRPr/>
            </a:pPr>
            <a:endParaRPr lang="en-CA" sz="1400" i="1" smtClean="0">
              <a:solidFill>
                <a:schemeClr val="bg1"/>
              </a:solidFill>
            </a:endParaRPr>
          </a:p>
          <a:p>
            <a:pPr fontAlgn="b">
              <a:defRPr/>
            </a:pPr>
            <a:endParaRPr lang="en-CA" sz="1400" i="1">
              <a:solidFill>
                <a:schemeClr val="bg1"/>
              </a:solidFill>
            </a:endParaRPr>
          </a:p>
          <a:p>
            <a:pPr fontAlgn="b">
              <a:defRPr/>
            </a:pPr>
            <a:endParaRPr lang="en-CA" sz="1400" i="1" smtClean="0">
              <a:solidFill>
                <a:schemeClr val="bg1"/>
              </a:solidFill>
            </a:endParaRPr>
          </a:p>
          <a:p>
            <a:pPr fontAlgn="b">
              <a:defRPr/>
            </a:pPr>
            <a:endParaRPr lang="en-CA" sz="1400" i="1">
              <a:solidFill>
                <a:schemeClr val="bg1"/>
              </a:solidFill>
            </a:endParaRPr>
          </a:p>
          <a:p>
            <a:pPr fontAlgn="b">
              <a:defRPr/>
            </a:pPr>
            <a:endParaRPr lang="en-CA" sz="1400" i="1">
              <a:solidFill>
                <a:schemeClr val="bg1"/>
              </a:solidFill>
            </a:endParaRPr>
          </a:p>
        </p:txBody>
      </p:sp>
      <p:graphicFrame>
        <p:nvGraphicFramePr>
          <p:cNvPr id="6" name="Table 5"/>
          <p:cNvGraphicFramePr>
            <a:graphicFrameLocks noGrp="1"/>
          </p:cNvGraphicFramePr>
          <p:nvPr>
            <p:extLst/>
          </p:nvPr>
        </p:nvGraphicFramePr>
        <p:xfrm>
          <a:off x="3444277" y="2047430"/>
          <a:ext cx="1763361" cy="4219020"/>
        </p:xfrm>
        <a:graphic>
          <a:graphicData uri="http://schemas.openxmlformats.org/drawingml/2006/table">
            <a:tbl>
              <a:tblPr firstRow="1" bandRow="1">
                <a:tableStyleId>{5C22544A-7EE6-4342-B048-85BDC9FD1C3A}</a:tableStyleId>
              </a:tblPr>
              <a:tblGrid>
                <a:gridCol w="1763361"/>
              </a:tblGrid>
              <a:tr h="351585">
                <a:tc>
                  <a:txBody>
                    <a:bodyPr/>
                    <a:lstStyle/>
                    <a:p>
                      <a:pPr algn="l" fontAlgn="b"/>
                      <a:r>
                        <a:rPr lang="en-CA" sz="1100" b="0" i="0" u="none" strike="noStrike" smtClean="0">
                          <a:solidFill>
                            <a:schemeClr val="bg1">
                              <a:lumMod val="50000"/>
                            </a:schemeClr>
                          </a:solidFill>
                          <a:effectLst/>
                          <a:latin typeface="+mn-lt"/>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Service Desk</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a:r>
                        <a:rPr lang="en-CA" sz="1100" b="1" smtClean="0">
                          <a:solidFill>
                            <a:schemeClr val="accent1"/>
                          </a:solidFill>
                          <a:latin typeface="+mn-lt"/>
                        </a:rPr>
                        <a:t>Business Applications</a:t>
                      </a:r>
                      <a:endParaRPr lang="en-CA" sz="1100" b="1">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smtClean="0">
                          <a:solidFill>
                            <a:schemeClr val="accent1"/>
                          </a:solidFill>
                          <a:latin typeface="+mn-lt"/>
                        </a:rPr>
                        <a:t>Data Quality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Devices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smtClean="0">
                          <a:solidFill>
                            <a:srgbClr val="007698"/>
                          </a:solidFill>
                          <a:latin typeface="+mn-lt"/>
                        </a:rPr>
                        <a:t>Analytical Capability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Client-Facing Technology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Work Orders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Innovation Leadership</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algn="l" fontAlgn="b"/>
                      <a:r>
                        <a:rPr lang="en-CA" sz="1100" b="0" u="none" strike="noStrike" smtClean="0">
                          <a:solidFill>
                            <a:schemeClr val="bg1">
                              <a:lumMod val="50000"/>
                            </a:schemeClr>
                          </a:solidFill>
                          <a:effectLst/>
                          <a:latin typeface="+mn-lt"/>
                        </a:rPr>
                        <a:t>Projects</a:t>
                      </a:r>
                      <a:endParaRPr lang="en-CA" sz="1100" b="0" i="0" u="none" strike="noStrike">
                        <a:solidFill>
                          <a:schemeClr val="bg1">
                            <a:lumMod val="50000"/>
                          </a:schemeClr>
                        </a:solidFill>
                        <a:effectLst/>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smtClean="0">
                          <a:solidFill>
                            <a:schemeClr val="bg1">
                              <a:lumMod val="50000"/>
                            </a:schemeClr>
                          </a:solidFill>
                          <a:latin typeface="+mn-lt"/>
                        </a:rPr>
                        <a:t>IT Policies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solidFill>
                            <a:schemeClr val="bg1">
                              <a:lumMod val="50000"/>
                            </a:schemeClr>
                          </a:solidFill>
                          <a:latin typeface="+mn-lt"/>
                        </a:rPr>
                        <a:t>Requirements Gathering</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5"/>
          <p:cNvSpPr/>
          <p:nvPr/>
        </p:nvSpPr>
        <p:spPr>
          <a:xfrm>
            <a:off x="3092475" y="560707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11</a:t>
            </a:r>
            <a:endParaRPr lang="en-CA" sz="800" b="1">
              <a:solidFill>
                <a:srgbClr val="FFFFFF"/>
              </a:solidFill>
            </a:endParaRPr>
          </a:p>
        </p:txBody>
      </p:sp>
      <p:sp>
        <p:nvSpPr>
          <p:cNvPr id="9" name="Rectangle 5"/>
          <p:cNvSpPr/>
          <p:nvPr/>
        </p:nvSpPr>
        <p:spPr>
          <a:xfrm>
            <a:off x="3092475" y="525417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10</a:t>
            </a:r>
            <a:endParaRPr lang="en-CA" sz="800" b="1">
              <a:solidFill>
                <a:srgbClr val="FFFFFF"/>
              </a:solidFill>
            </a:endParaRPr>
          </a:p>
        </p:txBody>
      </p:sp>
      <p:sp>
        <p:nvSpPr>
          <p:cNvPr id="10" name="Rectangle 5"/>
          <p:cNvSpPr/>
          <p:nvPr/>
        </p:nvSpPr>
        <p:spPr>
          <a:xfrm>
            <a:off x="3092475" y="595996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12</a:t>
            </a:r>
          </a:p>
        </p:txBody>
      </p:sp>
      <p:sp>
        <p:nvSpPr>
          <p:cNvPr id="13" name="Rectangle 5"/>
          <p:cNvSpPr/>
          <p:nvPr/>
        </p:nvSpPr>
        <p:spPr>
          <a:xfrm>
            <a:off x="3092475" y="207812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smtClean="0">
                <a:solidFill>
                  <a:srgbClr val="FFFFFF"/>
                </a:solidFill>
              </a:rPr>
              <a:t>1</a:t>
            </a:r>
            <a:endParaRPr lang="en-CA" sz="800" b="1">
              <a:solidFill>
                <a:srgbClr val="FFFFFF"/>
              </a:solidFill>
            </a:endParaRPr>
          </a:p>
        </p:txBody>
      </p:sp>
      <p:sp>
        <p:nvSpPr>
          <p:cNvPr id="14" name="Rectangle 5"/>
          <p:cNvSpPr/>
          <p:nvPr/>
        </p:nvSpPr>
        <p:spPr>
          <a:xfrm>
            <a:off x="3092475" y="243101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2</a:t>
            </a:r>
          </a:p>
        </p:txBody>
      </p:sp>
      <p:sp>
        <p:nvSpPr>
          <p:cNvPr id="15" name="Rectangle 5"/>
          <p:cNvSpPr/>
          <p:nvPr/>
        </p:nvSpPr>
        <p:spPr>
          <a:xfrm>
            <a:off x="3092475" y="3136809"/>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4</a:t>
            </a:r>
          </a:p>
        </p:txBody>
      </p:sp>
      <p:sp>
        <p:nvSpPr>
          <p:cNvPr id="16" name="Rectangle 5"/>
          <p:cNvSpPr/>
          <p:nvPr/>
        </p:nvSpPr>
        <p:spPr>
          <a:xfrm>
            <a:off x="3092475" y="348970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5</a:t>
            </a:r>
          </a:p>
        </p:txBody>
      </p:sp>
      <p:sp>
        <p:nvSpPr>
          <p:cNvPr id="17" name="Rectangle 5"/>
          <p:cNvSpPr/>
          <p:nvPr/>
        </p:nvSpPr>
        <p:spPr>
          <a:xfrm>
            <a:off x="3092475" y="454838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8</a:t>
            </a:r>
          </a:p>
        </p:txBody>
      </p:sp>
      <p:sp>
        <p:nvSpPr>
          <p:cNvPr id="18" name="Rectangle 5"/>
          <p:cNvSpPr/>
          <p:nvPr/>
        </p:nvSpPr>
        <p:spPr>
          <a:xfrm>
            <a:off x="3092475" y="490128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9</a:t>
            </a:r>
          </a:p>
        </p:txBody>
      </p:sp>
      <p:sp>
        <p:nvSpPr>
          <p:cNvPr id="19" name="Rectangle 5"/>
          <p:cNvSpPr/>
          <p:nvPr/>
        </p:nvSpPr>
        <p:spPr>
          <a:xfrm>
            <a:off x="3092475" y="419549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7</a:t>
            </a:r>
          </a:p>
        </p:txBody>
      </p:sp>
      <p:sp>
        <p:nvSpPr>
          <p:cNvPr id="20" name="Rectangle 5"/>
          <p:cNvSpPr/>
          <p:nvPr/>
        </p:nvSpPr>
        <p:spPr>
          <a:xfrm>
            <a:off x="3092475" y="3842599"/>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6</a:t>
            </a:r>
          </a:p>
        </p:txBody>
      </p:sp>
      <p:sp>
        <p:nvSpPr>
          <p:cNvPr id="21" name="Rectangle 5"/>
          <p:cNvSpPr/>
          <p:nvPr/>
        </p:nvSpPr>
        <p:spPr>
          <a:xfrm>
            <a:off x="3092475" y="2783914"/>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3</a:t>
            </a:r>
          </a:p>
        </p:txBody>
      </p:sp>
      <p:cxnSp>
        <p:nvCxnSpPr>
          <p:cNvPr id="22" name="Straight Connector 21"/>
          <p:cNvCxnSpPr/>
          <p:nvPr/>
        </p:nvCxnSpPr>
        <p:spPr>
          <a:xfrm flipH="1">
            <a:off x="3094820" y="1918452"/>
            <a:ext cx="1988742"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94819" y="1379926"/>
            <a:ext cx="1988739" cy="523220"/>
          </a:xfrm>
          <a:prstGeom prst="rect">
            <a:avLst/>
          </a:prstGeom>
        </p:spPr>
        <p:txBody>
          <a:bodyPr wrap="square" lIns="0" rIns="0">
            <a:spAutoFit/>
          </a:bodyPr>
          <a:lstStyle/>
          <a:p>
            <a:pPr algn="ctr" fontAlgn="b">
              <a:defRPr/>
            </a:pPr>
            <a:r>
              <a:rPr lang="en-CA" sz="1400" smtClean="0"/>
              <a:t>Top IT Services for Business Stakeholders</a:t>
            </a:r>
            <a:endParaRPr lang="en-CA" sz="1400"/>
          </a:p>
        </p:txBody>
      </p:sp>
      <p:graphicFrame>
        <p:nvGraphicFramePr>
          <p:cNvPr id="25" name="Table 24"/>
          <p:cNvGraphicFramePr>
            <a:graphicFrameLocks noGrp="1"/>
          </p:cNvGraphicFramePr>
          <p:nvPr>
            <p:extLst/>
          </p:nvPr>
        </p:nvGraphicFramePr>
        <p:xfrm>
          <a:off x="6285925" y="2017070"/>
          <a:ext cx="2620496" cy="4240412"/>
        </p:xfrm>
        <a:graphic>
          <a:graphicData uri="http://schemas.openxmlformats.org/drawingml/2006/table">
            <a:tbl>
              <a:tblPr firstRow="1" bandRow="1">
                <a:tableStyleId>{2D5ABB26-0587-4C30-8999-92F81FD0307C}</a:tableStyleId>
              </a:tblPr>
              <a:tblGrid>
                <a:gridCol w="2620496"/>
              </a:tblGrid>
              <a:tr h="385492">
                <a:tc>
                  <a:txBody>
                    <a:bodyPr/>
                    <a:lstStyle/>
                    <a:p>
                      <a:pPr algn="l" fontAlgn="b"/>
                      <a:r>
                        <a:rPr lang="en-CA" sz="1100" u="none" strike="noStrike">
                          <a:solidFill>
                            <a:schemeClr val="bg1">
                              <a:lumMod val="50000"/>
                            </a:schemeClr>
                          </a:solidFill>
                          <a:effectLst/>
                        </a:rPr>
                        <a:t>Mobile </a:t>
                      </a:r>
                      <a:r>
                        <a:rPr lang="en-CA" sz="1100" u="none" strike="noStrike" smtClean="0">
                          <a:solidFill>
                            <a:schemeClr val="bg1">
                              <a:lumMod val="50000"/>
                            </a:schemeClr>
                          </a:solidFill>
                          <a:effectLst/>
                        </a:rPr>
                        <a:t>for Employees</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b="1" u="none" strike="noStrike" smtClean="0">
                          <a:solidFill>
                            <a:schemeClr val="accent1"/>
                          </a:solidFill>
                          <a:effectLst/>
                        </a:rPr>
                        <a:t>Big Data - Analytics</a:t>
                      </a:r>
                      <a:endParaRPr lang="en-CA" sz="1100" b="1" i="0" u="none" strike="noStrike" smtClean="0">
                        <a:solidFill>
                          <a:schemeClr val="accent1"/>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u="none" strike="noStrike" smtClean="0">
                          <a:solidFill>
                            <a:schemeClr val="bg1">
                              <a:lumMod val="50000"/>
                            </a:schemeClr>
                          </a:solidFill>
                          <a:effectLst/>
                        </a:rPr>
                        <a:t>Internal Collaboration Tools</a:t>
                      </a:r>
                      <a:endParaRPr lang="en-CA" sz="1100" b="0" i="0" u="none" strike="noStrike" smtClean="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a:solidFill>
                            <a:schemeClr val="bg1">
                              <a:lumMod val="50000"/>
                            </a:schemeClr>
                          </a:solidFill>
                          <a:effectLst/>
                        </a:rPr>
                        <a:t>Mobile for </a:t>
                      </a:r>
                      <a:r>
                        <a:rPr lang="en-CA" sz="1100" u="none" strike="noStrike" smtClean="0">
                          <a:solidFill>
                            <a:schemeClr val="bg1">
                              <a:lumMod val="50000"/>
                            </a:schemeClr>
                          </a:solidFill>
                          <a:effectLst/>
                        </a:rPr>
                        <a:t>Customers</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smtClean="0">
                          <a:solidFill>
                            <a:schemeClr val="bg1">
                              <a:lumMod val="50000"/>
                            </a:schemeClr>
                          </a:solidFill>
                          <a:effectLst/>
                        </a:rPr>
                        <a:t>Social Media for Engagement</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b="1" u="none" strike="noStrike" smtClean="0">
                          <a:solidFill>
                            <a:schemeClr val="accent1"/>
                          </a:solidFill>
                          <a:effectLst/>
                        </a:rPr>
                        <a:t>Big Data - Collection</a:t>
                      </a:r>
                      <a:endParaRPr lang="en-CA" sz="1100" b="1" i="0" u="none" strike="noStrike">
                        <a:solidFill>
                          <a:schemeClr val="accent1"/>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a:solidFill>
                            <a:schemeClr val="bg1">
                              <a:lumMod val="50000"/>
                            </a:schemeClr>
                          </a:solidFill>
                          <a:effectLst/>
                        </a:rPr>
                        <a:t>Cloud </a:t>
                      </a:r>
                      <a:r>
                        <a:rPr lang="en-CA" sz="1100" u="none" strike="noStrike" smtClean="0">
                          <a:solidFill>
                            <a:schemeClr val="bg1">
                              <a:lumMod val="50000"/>
                            </a:schemeClr>
                          </a:solidFill>
                          <a:effectLst/>
                        </a:rPr>
                        <a:t>for Application</a:t>
                      </a:r>
                      <a:r>
                        <a:rPr lang="en-CA" sz="1100" u="none" strike="noStrike" baseline="0" smtClean="0">
                          <a:solidFill>
                            <a:schemeClr val="bg1">
                              <a:lumMod val="50000"/>
                            </a:schemeClr>
                          </a:solidFill>
                          <a:effectLst/>
                        </a:rPr>
                        <a:t> Functionality</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a:solidFill>
                            <a:schemeClr val="bg1">
                              <a:lumMod val="50000"/>
                            </a:schemeClr>
                          </a:solidFill>
                          <a:effectLst/>
                        </a:rPr>
                        <a:t>Cloud for </a:t>
                      </a:r>
                      <a:r>
                        <a:rPr lang="en-CA" sz="1100" u="none" strike="noStrike" smtClean="0">
                          <a:solidFill>
                            <a:schemeClr val="bg1">
                              <a:lumMod val="50000"/>
                            </a:schemeClr>
                          </a:solidFill>
                          <a:effectLst/>
                        </a:rPr>
                        <a:t>Agile Infrastructure</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100" u="none" strike="noStrike" smtClean="0">
                          <a:solidFill>
                            <a:schemeClr val="bg1">
                              <a:lumMod val="50000"/>
                            </a:schemeClr>
                          </a:solidFill>
                          <a:effectLst/>
                        </a:rPr>
                        <a:t>Social Media for Acquisition</a:t>
                      </a:r>
                      <a:endParaRPr lang="en-CA" sz="1100" b="0" i="0" u="none" strike="noStrike" smtClean="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smtClean="0">
                          <a:solidFill>
                            <a:schemeClr val="bg1">
                              <a:lumMod val="50000"/>
                            </a:schemeClr>
                          </a:solidFill>
                          <a:effectLst/>
                        </a:rPr>
                        <a:t>Internet of Things for Product</a:t>
                      </a:r>
                      <a:r>
                        <a:rPr lang="en-CA" sz="1100" u="none" strike="noStrike" baseline="0" smtClean="0">
                          <a:solidFill>
                            <a:schemeClr val="bg1">
                              <a:lumMod val="50000"/>
                            </a:schemeClr>
                          </a:solidFill>
                          <a:effectLst/>
                        </a:rPr>
                        <a:t> Innovation</a:t>
                      </a:r>
                      <a:endParaRPr lang="en-CA" sz="1100" b="0" i="0" u="none" strike="noStrike">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85492">
                <a:tc>
                  <a:txBody>
                    <a:bodyPr/>
                    <a:lstStyle/>
                    <a:p>
                      <a:pPr algn="l" fontAlgn="b"/>
                      <a:r>
                        <a:rPr lang="en-CA" sz="1100" u="none" strike="noStrike" dirty="0">
                          <a:solidFill>
                            <a:schemeClr val="bg1">
                              <a:lumMod val="50000"/>
                            </a:schemeClr>
                          </a:solidFill>
                          <a:effectLst/>
                        </a:rPr>
                        <a:t>Internet of Things for </a:t>
                      </a:r>
                      <a:r>
                        <a:rPr lang="en-CA" sz="1100" u="none" strike="noStrike" dirty="0" smtClean="0">
                          <a:solidFill>
                            <a:schemeClr val="bg1">
                              <a:lumMod val="50000"/>
                            </a:schemeClr>
                          </a:solidFill>
                          <a:effectLst/>
                        </a:rPr>
                        <a:t>Product Tracking</a:t>
                      </a:r>
                      <a:endParaRPr lang="en-CA" sz="1100" b="0" i="0" u="none" strike="noStrike" dirty="0">
                        <a:solidFill>
                          <a:schemeClr val="bg1">
                            <a:lumMod val="50000"/>
                          </a:schemeClr>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26" name="Rectangle 5"/>
          <p:cNvSpPr/>
          <p:nvPr/>
        </p:nvSpPr>
        <p:spPr>
          <a:xfrm>
            <a:off x="5872036" y="5956699"/>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11</a:t>
            </a:r>
            <a:endParaRPr lang="en-CA" sz="800" b="1">
              <a:solidFill>
                <a:srgbClr val="FFFFFF"/>
              </a:solidFill>
            </a:endParaRPr>
          </a:p>
        </p:txBody>
      </p:sp>
      <p:sp>
        <p:nvSpPr>
          <p:cNvPr id="27" name="Rectangle 5"/>
          <p:cNvSpPr/>
          <p:nvPr/>
        </p:nvSpPr>
        <p:spPr>
          <a:xfrm>
            <a:off x="5872036" y="5568846"/>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a:solidFill>
                  <a:schemeClr val="bg1"/>
                </a:solidFill>
              </a:rPr>
              <a:t>10</a:t>
            </a:r>
            <a:endParaRPr lang="en-CA" sz="800" b="1">
              <a:solidFill>
                <a:srgbClr val="FFFFFF"/>
              </a:solidFill>
            </a:endParaRPr>
          </a:p>
        </p:txBody>
      </p:sp>
      <p:sp>
        <p:nvSpPr>
          <p:cNvPr id="29" name="Rectangle 5"/>
          <p:cNvSpPr/>
          <p:nvPr/>
        </p:nvSpPr>
        <p:spPr>
          <a:xfrm>
            <a:off x="5872036" y="2078124"/>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smtClean="0">
                <a:solidFill>
                  <a:srgbClr val="FFFFFF"/>
                </a:solidFill>
              </a:rPr>
              <a:t>1</a:t>
            </a:r>
            <a:endParaRPr lang="en-CA" sz="800" b="1">
              <a:solidFill>
                <a:srgbClr val="FFFFFF"/>
              </a:solidFill>
            </a:endParaRPr>
          </a:p>
        </p:txBody>
      </p:sp>
      <p:sp>
        <p:nvSpPr>
          <p:cNvPr id="30" name="Rectangle 5"/>
          <p:cNvSpPr/>
          <p:nvPr/>
        </p:nvSpPr>
        <p:spPr>
          <a:xfrm>
            <a:off x="5872036" y="2465982"/>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2</a:t>
            </a:r>
          </a:p>
        </p:txBody>
      </p:sp>
      <p:sp>
        <p:nvSpPr>
          <p:cNvPr id="31" name="Rectangle 5"/>
          <p:cNvSpPr/>
          <p:nvPr/>
        </p:nvSpPr>
        <p:spPr>
          <a:xfrm>
            <a:off x="5872036" y="324169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4</a:t>
            </a:r>
          </a:p>
        </p:txBody>
      </p:sp>
      <p:sp>
        <p:nvSpPr>
          <p:cNvPr id="32" name="Rectangle 5"/>
          <p:cNvSpPr/>
          <p:nvPr/>
        </p:nvSpPr>
        <p:spPr>
          <a:xfrm>
            <a:off x="5872036" y="3629556"/>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5</a:t>
            </a:r>
          </a:p>
        </p:txBody>
      </p:sp>
      <p:sp>
        <p:nvSpPr>
          <p:cNvPr id="33" name="Rectangle 5"/>
          <p:cNvSpPr/>
          <p:nvPr/>
        </p:nvSpPr>
        <p:spPr>
          <a:xfrm>
            <a:off x="5872036" y="4793130"/>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8</a:t>
            </a:r>
          </a:p>
        </p:txBody>
      </p:sp>
      <p:sp>
        <p:nvSpPr>
          <p:cNvPr id="34" name="Rectangle 5"/>
          <p:cNvSpPr/>
          <p:nvPr/>
        </p:nvSpPr>
        <p:spPr>
          <a:xfrm>
            <a:off x="5872036" y="5180988"/>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9</a:t>
            </a:r>
          </a:p>
        </p:txBody>
      </p:sp>
      <p:sp>
        <p:nvSpPr>
          <p:cNvPr id="35" name="Rectangle 5"/>
          <p:cNvSpPr/>
          <p:nvPr/>
        </p:nvSpPr>
        <p:spPr>
          <a:xfrm>
            <a:off x="5872036" y="4405272"/>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7</a:t>
            </a:r>
          </a:p>
        </p:txBody>
      </p:sp>
      <p:sp>
        <p:nvSpPr>
          <p:cNvPr id="36" name="Rectangle 5"/>
          <p:cNvSpPr/>
          <p:nvPr/>
        </p:nvSpPr>
        <p:spPr>
          <a:xfrm>
            <a:off x="5872036" y="4017414"/>
            <a:ext cx="260896" cy="260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6</a:t>
            </a:r>
          </a:p>
        </p:txBody>
      </p:sp>
      <p:sp>
        <p:nvSpPr>
          <p:cNvPr id="37" name="Rectangle 5"/>
          <p:cNvSpPr/>
          <p:nvPr/>
        </p:nvSpPr>
        <p:spPr>
          <a:xfrm>
            <a:off x="5872036" y="2853840"/>
            <a:ext cx="260896" cy="2608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a:solidFill>
                  <a:srgbClr val="FFFFFF"/>
                </a:solidFill>
              </a:rPr>
              <a:t>3</a:t>
            </a:r>
          </a:p>
        </p:txBody>
      </p:sp>
      <p:cxnSp>
        <p:nvCxnSpPr>
          <p:cNvPr id="38" name="Straight Connector 37"/>
          <p:cNvCxnSpPr/>
          <p:nvPr/>
        </p:nvCxnSpPr>
        <p:spPr>
          <a:xfrm flipH="1">
            <a:off x="5884192" y="1918452"/>
            <a:ext cx="2778213" cy="0"/>
          </a:xfrm>
          <a:prstGeom prst="line">
            <a:avLst/>
          </a:prstGeom>
          <a:ln w="19050">
            <a:solidFill>
              <a:srgbClr val="66ADC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884191" y="1379926"/>
            <a:ext cx="2778214" cy="523220"/>
          </a:xfrm>
          <a:prstGeom prst="rect">
            <a:avLst/>
          </a:prstGeom>
        </p:spPr>
        <p:txBody>
          <a:bodyPr wrap="square" lIns="0" rIns="0">
            <a:spAutoFit/>
          </a:bodyPr>
          <a:lstStyle/>
          <a:p>
            <a:pPr algn="ctr" fontAlgn="b">
              <a:defRPr/>
            </a:pPr>
            <a:r>
              <a:rPr lang="en-CA" sz="1400" smtClean="0"/>
              <a:t>Top Upcoming</a:t>
            </a:r>
            <a:br>
              <a:rPr lang="en-CA" sz="1400" smtClean="0"/>
            </a:br>
            <a:r>
              <a:rPr lang="en-CA" sz="1400" smtClean="0"/>
              <a:t>Technology Innovations for CEOs</a:t>
            </a:r>
            <a:endParaRPr lang="en-CA" sz="1400"/>
          </a:p>
        </p:txBody>
      </p:sp>
      <p:sp>
        <p:nvSpPr>
          <p:cNvPr id="5" name="TextBox 4"/>
          <p:cNvSpPr txBox="1"/>
          <p:nvPr/>
        </p:nvSpPr>
        <p:spPr>
          <a:xfrm>
            <a:off x="5872036" y="6282268"/>
            <a:ext cx="657552" cy="261610"/>
          </a:xfrm>
          <a:prstGeom prst="rect">
            <a:avLst/>
          </a:prstGeom>
        </p:spPr>
        <p:txBody>
          <a:bodyPr wrap="none" rtlCol="0">
            <a:spAutoFit/>
          </a:bodyPr>
          <a:lstStyle/>
          <a:p>
            <a:r>
              <a:rPr lang="en-CA" sz="1050" i="1" smtClean="0">
                <a:solidFill>
                  <a:schemeClr val="tx1">
                    <a:lumMod val="60000"/>
                    <a:lumOff val="40000"/>
                  </a:schemeClr>
                </a:solidFill>
              </a:rPr>
              <a:t>n = 215</a:t>
            </a:r>
          </a:p>
        </p:txBody>
      </p:sp>
      <p:sp>
        <p:nvSpPr>
          <p:cNvPr id="40" name="TextBox 39"/>
          <p:cNvSpPr txBox="1"/>
          <p:nvPr/>
        </p:nvSpPr>
        <p:spPr>
          <a:xfrm>
            <a:off x="3236069" y="6282268"/>
            <a:ext cx="853119" cy="261610"/>
          </a:xfrm>
          <a:prstGeom prst="rect">
            <a:avLst/>
          </a:prstGeom>
        </p:spPr>
        <p:txBody>
          <a:bodyPr wrap="none" rtlCol="0">
            <a:spAutoFit/>
          </a:bodyPr>
          <a:lstStyle/>
          <a:p>
            <a:r>
              <a:rPr lang="en-CA" sz="1050" i="1">
                <a:solidFill>
                  <a:schemeClr val="tx1">
                    <a:lumMod val="60000"/>
                    <a:lumOff val="40000"/>
                  </a:schemeClr>
                </a:solidFill>
              </a:rPr>
              <a:t>n = </a:t>
            </a:r>
            <a:r>
              <a:rPr lang="en-CA" sz="1050" i="1" smtClean="0">
                <a:solidFill>
                  <a:schemeClr val="tx1">
                    <a:lumMod val="60000"/>
                    <a:lumOff val="40000"/>
                  </a:schemeClr>
                </a:solidFill>
              </a:rPr>
              <a:t>21,367</a:t>
            </a:r>
            <a:endParaRPr lang="en-CA" sz="1050" i="1">
              <a:solidFill>
                <a:schemeClr val="tx1">
                  <a:lumMod val="60000"/>
                  <a:lumOff val="40000"/>
                </a:schemeClr>
              </a:solidFill>
            </a:endParaRPr>
          </a:p>
        </p:txBody>
      </p:sp>
      <p:cxnSp>
        <p:nvCxnSpPr>
          <p:cNvPr id="42" name="Straight Connector 2"/>
          <p:cNvCxnSpPr/>
          <p:nvPr/>
        </p:nvCxnSpPr>
        <p:spPr>
          <a:xfrm flipV="1">
            <a:off x="5496818" y="1430868"/>
            <a:ext cx="0" cy="485140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4" name="Group 55"/>
          <p:cNvGrpSpPr/>
          <p:nvPr/>
        </p:nvGrpSpPr>
        <p:grpSpPr>
          <a:xfrm>
            <a:off x="400931" y="4087927"/>
            <a:ext cx="2326685" cy="1410405"/>
            <a:chOff x="1263925" y="4866617"/>
            <a:chExt cx="2326685" cy="1410405"/>
          </a:xfrm>
        </p:grpSpPr>
        <p:pic>
          <p:nvPicPr>
            <p:cNvPr id="45" name="Picture 56">
              <a:hlinkClick r:id="rId2"/>
            </p:cNvPr>
            <p:cNvPicPr>
              <a:picLocks noChangeAspect="1"/>
            </p:cNvPicPr>
            <p:nvPr/>
          </p:nvPicPr>
          <p:blipFill>
            <a:blip r:embed="rId3"/>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12" name="Pentagon 57">
              <a:hlinkClick r:id="rId2"/>
            </p:cNvPr>
            <p:cNvSpPr/>
            <p:nvPr/>
          </p:nvSpPr>
          <p:spPr>
            <a:xfrm flipH="1">
              <a:off x="2142610" y="5464879"/>
              <a:ext cx="1448000" cy="812143"/>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lvl="0"/>
              <a:r>
                <a:rPr lang="en-CA" sz="1050" i="1">
                  <a:solidFill>
                    <a:srgbClr val="FFFFFF"/>
                  </a:solidFill>
                  <a:latin typeface="+mj-lt"/>
                </a:rPr>
                <a:t>Learn more about the CIO Business Vision program.</a:t>
              </a:r>
            </a:p>
          </p:txBody>
        </p:sp>
      </p:grpSp>
      <p:sp>
        <p:nvSpPr>
          <p:cNvPr id="2" name="Title 1"/>
          <p:cNvSpPr>
            <a:spLocks noGrp="1"/>
          </p:cNvSpPr>
          <p:nvPr>
            <p:ph type="title"/>
          </p:nvPr>
        </p:nvSpPr>
        <p:spPr/>
        <p:txBody>
          <a:bodyPr/>
          <a:lstStyle/>
          <a:p>
            <a:r>
              <a:rPr lang="en-CA"/>
              <a:t>Business executives see data management as one of IT’s core </a:t>
            </a:r>
            <a:r>
              <a:rPr lang="en-CA" smtClean="0"/>
              <a:t>services</a:t>
            </a:r>
            <a:endParaRPr lang="en-CA"/>
          </a:p>
        </p:txBody>
      </p:sp>
    </p:spTree>
    <p:extLst>
      <p:ext uri="{BB962C8B-B14F-4D97-AF65-F5344CB8AC3E}">
        <p14:creationId xmlns:p14="http://schemas.microsoft.com/office/powerpoint/2010/main" val="1207430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27950" y="4067782"/>
            <a:ext cx="3159555" cy="2328977"/>
          </a:xfrm>
          <a:prstGeom prst="rect">
            <a:avLst/>
          </a:prstGeom>
        </p:spPr>
      </p:pic>
      <p:grpSp>
        <p:nvGrpSpPr>
          <p:cNvPr id="27" name="Group 5"/>
          <p:cNvGrpSpPr/>
          <p:nvPr/>
        </p:nvGrpSpPr>
        <p:grpSpPr>
          <a:xfrm>
            <a:off x="2542680" y="1569599"/>
            <a:ext cx="6053141" cy="2525629"/>
            <a:chOff x="5516660" y="1323368"/>
            <a:chExt cx="6053141" cy="2525629"/>
          </a:xfrm>
        </p:grpSpPr>
        <p:grpSp>
          <p:nvGrpSpPr>
            <p:cNvPr id="28" name="Group 6"/>
            <p:cNvGrpSpPr/>
            <p:nvPr/>
          </p:nvGrpSpPr>
          <p:grpSpPr>
            <a:xfrm>
              <a:off x="5911194" y="1365108"/>
              <a:ext cx="2890736" cy="2169196"/>
              <a:chOff x="5911194" y="1365108"/>
              <a:chExt cx="2890736" cy="2169196"/>
            </a:xfrm>
          </p:grpSpPr>
          <p:sp>
            <p:nvSpPr>
              <p:cNvPr id="32" name="Freeform 10"/>
              <p:cNvSpPr/>
              <p:nvPr/>
            </p:nvSpPr>
            <p:spPr>
              <a:xfrm>
                <a:off x="7067488" y="1365108"/>
                <a:ext cx="578147" cy="433839"/>
              </a:xfrm>
              <a:custGeom>
                <a:avLst/>
                <a:gdLst>
                  <a:gd name="connsiteX0" fmla="*/ 0 w 578147"/>
                  <a:gd name="connsiteY0" fmla="*/ 433839 h 433839"/>
                  <a:gd name="connsiteX1" fmla="*/ 289071 w 578147"/>
                  <a:gd name="connsiteY1" fmla="*/ 0 h 433839"/>
                  <a:gd name="connsiteX2" fmla="*/ 289076 w 578147"/>
                  <a:gd name="connsiteY2" fmla="*/ 0 h 433839"/>
                  <a:gd name="connsiteX3" fmla="*/ 578147 w 578147"/>
                  <a:gd name="connsiteY3" fmla="*/ 433839 h 433839"/>
                  <a:gd name="connsiteX4" fmla="*/ 0 w 578147"/>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147" h="433839">
                    <a:moveTo>
                      <a:pt x="0" y="433839"/>
                    </a:moveTo>
                    <a:lnTo>
                      <a:pt x="289071" y="0"/>
                    </a:lnTo>
                    <a:lnTo>
                      <a:pt x="289076" y="0"/>
                    </a:lnTo>
                    <a:lnTo>
                      <a:pt x="578147" y="433839"/>
                    </a:lnTo>
                    <a:lnTo>
                      <a:pt x="0" y="433839"/>
                    </a:lnTo>
                    <a:close/>
                  </a:path>
                </a:pathLst>
              </a:custGeom>
              <a:solidFill>
                <a:srgbClr val="005D7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CA" sz="1100" kern="1200"/>
              </a:p>
            </p:txBody>
          </p:sp>
          <p:sp>
            <p:nvSpPr>
              <p:cNvPr id="33" name="Freeform 15"/>
              <p:cNvSpPr/>
              <p:nvPr/>
            </p:nvSpPr>
            <p:spPr>
              <a:xfrm>
                <a:off x="6778414" y="1798947"/>
                <a:ext cx="1156294" cy="433839"/>
              </a:xfrm>
              <a:custGeom>
                <a:avLst/>
                <a:gdLst>
                  <a:gd name="connsiteX0" fmla="*/ 0 w 1156294"/>
                  <a:gd name="connsiteY0" fmla="*/ 433839 h 433839"/>
                  <a:gd name="connsiteX1" fmla="*/ 289071 w 1156294"/>
                  <a:gd name="connsiteY1" fmla="*/ 0 h 433839"/>
                  <a:gd name="connsiteX2" fmla="*/ 867223 w 1156294"/>
                  <a:gd name="connsiteY2" fmla="*/ 0 h 433839"/>
                  <a:gd name="connsiteX3" fmla="*/ 1156294 w 1156294"/>
                  <a:gd name="connsiteY3" fmla="*/ 433839 h 433839"/>
                  <a:gd name="connsiteX4" fmla="*/ 0 w 1156294"/>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294" h="433839">
                    <a:moveTo>
                      <a:pt x="0" y="433839"/>
                    </a:moveTo>
                    <a:lnTo>
                      <a:pt x="289071" y="0"/>
                    </a:lnTo>
                    <a:lnTo>
                      <a:pt x="867223" y="0"/>
                    </a:lnTo>
                    <a:lnTo>
                      <a:pt x="1156294"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322" tIns="13970" rIns="216321"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Analytical Companies</a:t>
                </a:r>
                <a:endParaRPr lang="en-CA" sz="1100" kern="1200">
                  <a:solidFill>
                    <a:schemeClr val="accent1">
                      <a:lumMod val="75000"/>
                    </a:schemeClr>
                  </a:solidFill>
                </a:endParaRPr>
              </a:p>
            </p:txBody>
          </p:sp>
          <p:sp>
            <p:nvSpPr>
              <p:cNvPr id="34" name="Freeform 18"/>
              <p:cNvSpPr/>
              <p:nvPr/>
            </p:nvSpPr>
            <p:spPr>
              <a:xfrm>
                <a:off x="6489341" y="2232786"/>
                <a:ext cx="1734441" cy="433839"/>
              </a:xfrm>
              <a:custGeom>
                <a:avLst/>
                <a:gdLst>
                  <a:gd name="connsiteX0" fmla="*/ 0 w 1734441"/>
                  <a:gd name="connsiteY0" fmla="*/ 433839 h 433839"/>
                  <a:gd name="connsiteX1" fmla="*/ 289071 w 1734441"/>
                  <a:gd name="connsiteY1" fmla="*/ 0 h 433839"/>
                  <a:gd name="connsiteX2" fmla="*/ 1445370 w 1734441"/>
                  <a:gd name="connsiteY2" fmla="*/ 0 h 433839"/>
                  <a:gd name="connsiteX3" fmla="*/ 1734441 w 1734441"/>
                  <a:gd name="connsiteY3" fmla="*/ 433839 h 433839"/>
                  <a:gd name="connsiteX4" fmla="*/ 0 w 1734441"/>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441" h="433839">
                    <a:moveTo>
                      <a:pt x="0" y="433839"/>
                    </a:moveTo>
                    <a:lnTo>
                      <a:pt x="289071" y="0"/>
                    </a:lnTo>
                    <a:lnTo>
                      <a:pt x="1445370" y="0"/>
                    </a:lnTo>
                    <a:lnTo>
                      <a:pt x="1734441"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7497" tIns="13970" rIns="317497"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Analytical Aspirations </a:t>
                </a:r>
                <a:endParaRPr lang="en-CA" sz="1100" kern="1200">
                  <a:solidFill>
                    <a:schemeClr val="accent1">
                      <a:lumMod val="75000"/>
                    </a:schemeClr>
                  </a:solidFill>
                </a:endParaRPr>
              </a:p>
            </p:txBody>
          </p:sp>
          <p:sp>
            <p:nvSpPr>
              <p:cNvPr id="35" name="Freeform 19"/>
              <p:cNvSpPr/>
              <p:nvPr/>
            </p:nvSpPr>
            <p:spPr>
              <a:xfrm>
                <a:off x="6200267" y="2666626"/>
                <a:ext cx="2312588" cy="433839"/>
              </a:xfrm>
              <a:custGeom>
                <a:avLst/>
                <a:gdLst>
                  <a:gd name="connsiteX0" fmla="*/ 0 w 2312588"/>
                  <a:gd name="connsiteY0" fmla="*/ 433839 h 433839"/>
                  <a:gd name="connsiteX1" fmla="*/ 289071 w 2312588"/>
                  <a:gd name="connsiteY1" fmla="*/ 0 h 433839"/>
                  <a:gd name="connsiteX2" fmla="*/ 2023517 w 2312588"/>
                  <a:gd name="connsiteY2" fmla="*/ 0 h 433839"/>
                  <a:gd name="connsiteX3" fmla="*/ 2312588 w 2312588"/>
                  <a:gd name="connsiteY3" fmla="*/ 433839 h 433839"/>
                  <a:gd name="connsiteX4" fmla="*/ 0 w 2312588"/>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588" h="433839">
                    <a:moveTo>
                      <a:pt x="0" y="433839"/>
                    </a:moveTo>
                    <a:lnTo>
                      <a:pt x="289071" y="0"/>
                    </a:lnTo>
                    <a:lnTo>
                      <a:pt x="2023517" y="0"/>
                    </a:lnTo>
                    <a:lnTo>
                      <a:pt x="2312588"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8673" tIns="13970" rIns="418673"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Localized Analytics</a:t>
                </a:r>
                <a:endParaRPr lang="en-CA" sz="1100" kern="1200">
                  <a:solidFill>
                    <a:schemeClr val="accent1">
                      <a:lumMod val="75000"/>
                    </a:schemeClr>
                  </a:solidFill>
                </a:endParaRPr>
              </a:p>
            </p:txBody>
          </p:sp>
          <p:sp>
            <p:nvSpPr>
              <p:cNvPr id="36" name="Freeform 20"/>
              <p:cNvSpPr/>
              <p:nvPr/>
            </p:nvSpPr>
            <p:spPr>
              <a:xfrm>
                <a:off x="5911194" y="3100465"/>
                <a:ext cx="2890736" cy="433839"/>
              </a:xfrm>
              <a:custGeom>
                <a:avLst/>
                <a:gdLst>
                  <a:gd name="connsiteX0" fmla="*/ 0 w 2890736"/>
                  <a:gd name="connsiteY0" fmla="*/ 433839 h 433839"/>
                  <a:gd name="connsiteX1" fmla="*/ 289071 w 2890736"/>
                  <a:gd name="connsiteY1" fmla="*/ 0 h 433839"/>
                  <a:gd name="connsiteX2" fmla="*/ 2601665 w 2890736"/>
                  <a:gd name="connsiteY2" fmla="*/ 0 h 433839"/>
                  <a:gd name="connsiteX3" fmla="*/ 2890736 w 2890736"/>
                  <a:gd name="connsiteY3" fmla="*/ 433839 h 433839"/>
                  <a:gd name="connsiteX4" fmla="*/ 0 w 2890736"/>
                  <a:gd name="connsiteY4" fmla="*/ 433839 h 43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736" h="433839">
                    <a:moveTo>
                      <a:pt x="0" y="433839"/>
                    </a:moveTo>
                    <a:lnTo>
                      <a:pt x="289071" y="0"/>
                    </a:lnTo>
                    <a:lnTo>
                      <a:pt x="2601665" y="0"/>
                    </a:lnTo>
                    <a:lnTo>
                      <a:pt x="2890736" y="433839"/>
                    </a:lnTo>
                    <a:lnTo>
                      <a:pt x="0" y="433839"/>
                    </a:lnTo>
                    <a:close/>
                  </a:path>
                </a:pathLst>
              </a:custGeom>
              <a:solidFill>
                <a:schemeClr val="accent3">
                  <a:alpha val="30196"/>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9848" tIns="13970" rIns="519850" bIns="13970" numCol="1" spcCol="1270" anchor="ctr" anchorCtr="0">
                <a:noAutofit/>
              </a:bodyPr>
              <a:lstStyle/>
              <a:p>
                <a:pPr lvl="0" algn="ctr" defTabSz="488950">
                  <a:lnSpc>
                    <a:spcPct val="90000"/>
                  </a:lnSpc>
                  <a:spcBef>
                    <a:spcPct val="0"/>
                  </a:spcBef>
                  <a:spcAft>
                    <a:spcPct val="35000"/>
                  </a:spcAft>
                </a:pPr>
                <a:r>
                  <a:rPr lang="en-CA" sz="1100" kern="1200" smtClean="0">
                    <a:solidFill>
                      <a:schemeClr val="accent1">
                        <a:lumMod val="75000"/>
                      </a:schemeClr>
                    </a:solidFill>
                  </a:rPr>
                  <a:t>Analytically Impaired</a:t>
                </a:r>
                <a:endParaRPr lang="en-CA" sz="1100" kern="1200">
                  <a:solidFill>
                    <a:schemeClr val="accent1">
                      <a:lumMod val="75000"/>
                    </a:schemeClr>
                  </a:solidFill>
                </a:endParaRPr>
              </a:p>
            </p:txBody>
          </p:sp>
        </p:grpSp>
        <p:cxnSp>
          <p:nvCxnSpPr>
            <p:cNvPr id="29" name="Straight Arrow Connector 7"/>
            <p:cNvCxnSpPr/>
            <p:nvPr/>
          </p:nvCxnSpPr>
          <p:spPr>
            <a:xfrm flipV="1">
              <a:off x="7601460" y="1510895"/>
              <a:ext cx="387820" cy="190253"/>
            </a:xfrm>
            <a:prstGeom prst="straightConnector1">
              <a:avLst/>
            </a:prstGeom>
            <a:ln w="28575">
              <a:solidFill>
                <a:srgbClr val="005D76"/>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8"/>
            <p:cNvSpPr txBox="1"/>
            <p:nvPr/>
          </p:nvSpPr>
          <p:spPr>
            <a:xfrm>
              <a:off x="8223781" y="1323368"/>
              <a:ext cx="3346020" cy="1323439"/>
            </a:xfrm>
            <a:prstGeom prst="rect">
              <a:avLst/>
            </a:prstGeom>
            <a:noFill/>
          </p:spPr>
          <p:txBody>
            <a:bodyPr wrap="square" rtlCol="0">
              <a:spAutoFit/>
            </a:bodyPr>
            <a:lstStyle/>
            <a:p>
              <a:r>
                <a:rPr lang="en-CA" sz="1600" b="1" smtClean="0">
                  <a:solidFill>
                    <a:srgbClr val="005D76"/>
                  </a:solidFill>
                </a:rPr>
                <a:t>Analytic Competitor</a:t>
              </a:r>
            </a:p>
            <a:p>
              <a:r>
                <a:rPr lang="en-CA" sz="1600" smtClean="0">
                  <a:solidFill>
                    <a:srgbClr val="005D76"/>
                  </a:solidFill>
                </a:rPr>
                <a:t>Leveraging data as a competitive advantage makes data a central enabler to an organization’s operations and strategy. </a:t>
              </a:r>
            </a:p>
          </p:txBody>
        </p:sp>
        <p:sp>
          <p:nvSpPr>
            <p:cNvPr id="31" name="Rectangle 9"/>
            <p:cNvSpPr/>
            <p:nvPr/>
          </p:nvSpPr>
          <p:spPr>
            <a:xfrm>
              <a:off x="5516660" y="3554567"/>
              <a:ext cx="3707485" cy="294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smtClean="0">
                  <a:solidFill>
                    <a:schemeClr val="tx1">
                      <a:lumMod val="60000"/>
                      <a:lumOff val="40000"/>
                    </a:schemeClr>
                  </a:solidFill>
                </a:rPr>
                <a:t>Source: Davenport and Harris,</a:t>
              </a:r>
            </a:p>
            <a:p>
              <a:pPr algn="ctr"/>
              <a:r>
                <a:rPr lang="en-CA" sz="1000" smtClean="0">
                  <a:solidFill>
                    <a:schemeClr val="tx1">
                      <a:lumMod val="60000"/>
                      <a:lumOff val="40000"/>
                    </a:schemeClr>
                  </a:solidFill>
                </a:rPr>
                <a:t> </a:t>
              </a:r>
              <a:r>
                <a:rPr lang="en-CA" sz="1000" i="1" smtClean="0">
                  <a:solidFill>
                    <a:schemeClr val="tx1">
                      <a:lumMod val="60000"/>
                      <a:lumOff val="40000"/>
                    </a:schemeClr>
                  </a:solidFill>
                </a:rPr>
                <a:t>Competing on Analytics</a:t>
              </a:r>
              <a:r>
                <a:rPr lang="en-CA" sz="1000" smtClean="0">
                  <a:solidFill>
                    <a:schemeClr val="tx1">
                      <a:lumMod val="60000"/>
                      <a:lumOff val="40000"/>
                    </a:schemeClr>
                  </a:solidFill>
                </a:rPr>
                <a:t>, </a:t>
              </a:r>
              <a:r>
                <a:rPr lang="en-CA" sz="1000" i="1" smtClean="0">
                  <a:solidFill>
                    <a:schemeClr val="tx1">
                      <a:lumMod val="60000"/>
                      <a:lumOff val="40000"/>
                    </a:schemeClr>
                  </a:solidFill>
                </a:rPr>
                <a:t>2007</a:t>
              </a:r>
            </a:p>
          </p:txBody>
        </p:sp>
      </p:grpSp>
      <p:sp>
        <p:nvSpPr>
          <p:cNvPr id="4" name="Rectangle 3"/>
          <p:cNvSpPr/>
          <p:nvPr/>
        </p:nvSpPr>
        <p:spPr>
          <a:xfrm>
            <a:off x="565060" y="4660556"/>
            <a:ext cx="7635042" cy="1115690"/>
          </a:xfrm>
          <a:prstGeom prst="rect">
            <a:avLst/>
          </a:prstGeom>
        </p:spPr>
        <p:txBody>
          <a:bodyPr wrap="square">
            <a:spAutoFit/>
          </a:bodyPr>
          <a:lstStyle/>
          <a:p>
            <a:pPr lvl="0">
              <a:spcAft>
                <a:spcPts val="300"/>
              </a:spcAft>
            </a:pPr>
            <a:r>
              <a:rPr lang="en-US" sz="1600" i="1" smtClean="0">
                <a:cs typeface="Arial" panose="020B0604020202020204" pitchFamily="34" charset="0"/>
              </a:rPr>
              <a:t>Data and the use of data analytics has become a centerpiece to effective modern business. </a:t>
            </a:r>
            <a:r>
              <a:rPr lang="en-US" sz="1600" b="1" i="1" smtClean="0">
                <a:cs typeface="Arial" panose="020B0604020202020204" pitchFamily="34" charset="0"/>
              </a:rPr>
              <a:t>Top-performing organizations across a variety of industries have been cited to use analytics five times more than lower performers. </a:t>
            </a:r>
          </a:p>
          <a:p>
            <a:pPr lvl="0">
              <a:spcAft>
                <a:spcPts val="0"/>
              </a:spcAft>
            </a:pPr>
            <a:r>
              <a:rPr lang="en-US" sz="1600" smtClean="0">
                <a:solidFill>
                  <a:schemeClr val="bg1">
                    <a:lumMod val="50000"/>
                  </a:schemeClr>
                </a:solidFill>
                <a:cs typeface="Arial" panose="020B0604020202020204" pitchFamily="34" charset="0"/>
              </a:rPr>
              <a:t>Source: MIT Sloan Management Review </a:t>
            </a:r>
            <a:endParaRPr lang="en-CA" sz="1600">
              <a:solidFill>
                <a:schemeClr val="bg1">
                  <a:lumMod val="50000"/>
                </a:schemeClr>
              </a:solidFill>
            </a:endParaRPr>
          </a:p>
        </p:txBody>
      </p:sp>
      <p:sp>
        <p:nvSpPr>
          <p:cNvPr id="2" name="Title 1"/>
          <p:cNvSpPr>
            <a:spLocks noGrp="1"/>
          </p:cNvSpPr>
          <p:nvPr>
            <p:ph type="title"/>
          </p:nvPr>
        </p:nvSpPr>
        <p:spPr/>
        <p:txBody>
          <a:bodyPr/>
          <a:lstStyle/>
          <a:p>
            <a:r>
              <a:rPr lang="en-CA"/>
              <a:t>To differentiate and remain competitive in today’s </a:t>
            </a:r>
            <a:r>
              <a:rPr lang="en-CA" smtClean="0"/>
              <a:t>marketplace, </a:t>
            </a:r>
            <a:r>
              <a:rPr lang="en-CA"/>
              <a:t>organizations are becoming more </a:t>
            </a:r>
            <a:r>
              <a:rPr lang="en-CA" smtClean="0"/>
              <a:t>data-driven</a:t>
            </a:r>
            <a:endParaRPr lang="en-CA"/>
          </a:p>
        </p:txBody>
      </p:sp>
    </p:spTree>
    <p:extLst>
      <p:ext uri="{BB962C8B-B14F-4D97-AF65-F5344CB8AC3E}">
        <p14:creationId xmlns:p14="http://schemas.microsoft.com/office/powerpoint/2010/main" val="27582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0" y="1032463"/>
            <a:ext cx="9144000" cy="110079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lvl="0" eaLnBrk="0" fontAlgn="base" hangingPunct="0">
              <a:spcBef>
                <a:spcPct val="0"/>
              </a:spcBef>
              <a:spcAft>
                <a:spcPts val="500"/>
              </a:spcAft>
            </a:pPr>
            <a:r>
              <a:rPr lang="en-US" altLang="en-US" sz="1400" smtClean="0">
                <a:solidFill>
                  <a:schemeClr val="bg1"/>
                </a:solidFill>
                <a:latin typeface="Arial" panose="020B0604020202020204" pitchFamily="34" charset="0"/>
                <a:cs typeface="Arial" panose="020B0604020202020204" pitchFamily="34" charset="0"/>
              </a:rPr>
              <a:t>A </a:t>
            </a:r>
            <a:r>
              <a:rPr lang="en-US" altLang="en-US" sz="1400">
                <a:solidFill>
                  <a:schemeClr val="bg1"/>
                </a:solidFill>
                <a:latin typeface="Arial" panose="020B0604020202020204" pitchFamily="34" charset="0"/>
                <a:cs typeface="Arial" panose="020B0604020202020204" pitchFamily="34" charset="0"/>
              </a:rPr>
              <a:t>description of the structure and interaction of the </a:t>
            </a:r>
            <a:r>
              <a:rPr lang="en-US" altLang="en-US" sz="1400" smtClean="0">
                <a:solidFill>
                  <a:schemeClr val="bg1"/>
                </a:solidFill>
                <a:latin typeface="Arial" panose="020B0604020202020204" pitchFamily="34" charset="0"/>
                <a:cs typeface="Arial" panose="020B0604020202020204" pitchFamily="34" charset="0"/>
              </a:rPr>
              <a:t>enterprise’s </a:t>
            </a:r>
            <a:r>
              <a:rPr lang="en-US" altLang="en-US" sz="1400">
                <a:solidFill>
                  <a:schemeClr val="bg1"/>
                </a:solidFill>
                <a:latin typeface="Arial" panose="020B0604020202020204" pitchFamily="34" charset="0"/>
                <a:cs typeface="Arial" panose="020B0604020202020204" pitchFamily="34" charset="0"/>
              </a:rPr>
              <a:t>major types and sources of data, logical data assets, physical data assets, and data management </a:t>
            </a:r>
            <a:r>
              <a:rPr lang="en-US" altLang="en-US" sz="1400" smtClean="0">
                <a:solidFill>
                  <a:schemeClr val="bg1"/>
                </a:solidFill>
                <a:latin typeface="Arial" panose="020B0604020202020204" pitchFamily="34" charset="0"/>
                <a:cs typeface="Arial" panose="020B0604020202020204" pitchFamily="34" charset="0"/>
              </a:rPr>
              <a:t>resources (TOGAF 9). </a:t>
            </a:r>
          </a:p>
          <a:p>
            <a:pPr lvl="0" eaLnBrk="0" fontAlgn="base" hangingPunct="0">
              <a:spcBef>
                <a:spcPct val="0"/>
              </a:spcBef>
              <a:spcAft>
                <a:spcPts val="500"/>
              </a:spcAft>
            </a:pPr>
            <a:r>
              <a:rPr lang="en-US" altLang="en-US" sz="1400" smtClean="0">
                <a:solidFill>
                  <a:schemeClr val="bg1"/>
                </a:solidFill>
                <a:latin typeface="Arial" panose="020B0604020202020204" pitchFamily="34" charset="0"/>
                <a:cs typeface="Arial" panose="020B0604020202020204" pitchFamily="34" charset="0"/>
              </a:rPr>
              <a:t>The subject area of data management that defines the data needs of the enterprise and designs the master blueprints to meet those needs (DAMA DMBOK, 2009).</a:t>
            </a:r>
            <a:endParaRPr lang="en-US" altLang="en-US" sz="140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77797282"/>
              </p:ext>
            </p:extLst>
          </p:nvPr>
        </p:nvGraphicFramePr>
        <p:xfrm>
          <a:off x="684522" y="2945659"/>
          <a:ext cx="7774956" cy="3193142"/>
        </p:xfrm>
        <a:graphic>
          <a:graphicData uri="http://schemas.openxmlformats.org/drawingml/2006/table">
            <a:tbl>
              <a:tblPr firstRow="1" bandRow="1">
                <a:tableStyleId>{5C22544A-7EE6-4342-B048-85BDC9FD1C3A}</a:tableStyleId>
              </a:tblPr>
              <a:tblGrid>
                <a:gridCol w="1110708"/>
                <a:gridCol w="1110708"/>
                <a:gridCol w="1110708"/>
                <a:gridCol w="1110708"/>
                <a:gridCol w="1110708"/>
                <a:gridCol w="1110708"/>
                <a:gridCol w="1110708"/>
              </a:tblGrid>
              <a:tr h="466932">
                <a:tc>
                  <a:txBody>
                    <a:bodyPr/>
                    <a:lstStyle/>
                    <a:p>
                      <a:pPr algn="ctr"/>
                      <a:r>
                        <a:rPr lang="en-CA" sz="1200" b="0" smtClean="0">
                          <a:solidFill>
                            <a:schemeClr val="bg1"/>
                          </a:solidFill>
                        </a:rPr>
                        <a:t>Govern, Direct</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algn="ctr"/>
                      <a:r>
                        <a:rPr lang="en-CA" sz="1200" b="0" smtClean="0">
                          <a:solidFill>
                            <a:schemeClr val="bg1"/>
                          </a:solidFill>
                        </a:rPr>
                        <a:t>Data Governance</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75962">
                <a:tc rowSpan="2">
                  <a:txBody>
                    <a:bodyPr/>
                    <a:lstStyle/>
                    <a:p>
                      <a:pPr algn="ctr"/>
                      <a:r>
                        <a:rPr lang="en-CA" sz="1200" b="0" smtClean="0">
                          <a:solidFill>
                            <a:schemeClr val="bg1"/>
                          </a:solidFill>
                        </a:rPr>
                        <a:t>Align,</a:t>
                      </a:r>
                      <a:r>
                        <a:rPr lang="en-CA" sz="1200" b="0" baseline="0" smtClean="0">
                          <a:solidFill>
                            <a:schemeClr val="bg1"/>
                          </a:solidFill>
                        </a:rPr>
                        <a:t> </a:t>
                      </a:r>
                      <a:r>
                        <a:rPr lang="en-CA" sz="1200" b="0" smtClean="0">
                          <a:solidFill>
                            <a:schemeClr val="bg1"/>
                          </a:solidFill>
                        </a:rPr>
                        <a:t>Plan</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gridSpan="6">
                  <a:txBody>
                    <a:bodyPr/>
                    <a:lstStyle/>
                    <a:p>
                      <a:pPr algn="ctr"/>
                      <a:r>
                        <a:rPr lang="en-CA" sz="1200" b="0" kern="1200" smtClean="0">
                          <a:solidFill>
                            <a:schemeClr val="bg1"/>
                          </a:solidFill>
                          <a:latin typeface="+mn-lt"/>
                          <a:ea typeface="+mn-ea"/>
                          <a:cs typeface="+mn-cs"/>
                        </a:rPr>
                        <a:t>Information</a:t>
                      </a:r>
                      <a:r>
                        <a:rPr lang="en-CA" sz="1200" b="0" smtClean="0">
                          <a:solidFill>
                            <a:schemeClr val="bg1"/>
                          </a:solidFill>
                        </a:rPr>
                        <a:t> Strategy </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CA"/>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75962">
                <a:tc vMerge="1">
                  <a:txBody>
                    <a:bodyPr/>
                    <a:lstStyle/>
                    <a:p>
                      <a:endParaRPr lang="en-CA"/>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smtClean="0">
                          <a:solidFill>
                            <a:schemeClr val="bg1"/>
                          </a:solidFill>
                        </a:rPr>
                        <a:t>Data Architecture</a:t>
                      </a: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b="0" dirty="0" smtClean="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669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baseline="0" smtClean="0">
                          <a:solidFill>
                            <a:schemeClr val="bg1"/>
                          </a:solidFill>
                        </a:rPr>
                        <a:t>Build, Acquire</a:t>
                      </a:r>
                      <a:endParaRPr lang="en-CA" sz="1200" b="0" smtClean="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algn="ctr"/>
                      <a:r>
                        <a:rPr lang="en-CA" sz="1200" b="0" smtClean="0">
                          <a:solidFill>
                            <a:schemeClr val="bg1"/>
                          </a:solidFill>
                        </a:rPr>
                        <a:t>Database Operations</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33637">
                <a:tc rowSpan="2">
                  <a:txBody>
                    <a:bodyPr/>
                    <a:lstStyle/>
                    <a:p>
                      <a:pPr algn="ctr"/>
                      <a:r>
                        <a:rPr lang="en-CA" sz="1200" b="0" smtClean="0">
                          <a:solidFill>
                            <a:schemeClr val="bg1"/>
                          </a:solidFill>
                        </a:rPr>
                        <a:t>Deliver,</a:t>
                      </a:r>
                      <a:r>
                        <a:rPr lang="en-CA" sz="1200" b="0" baseline="0" smtClean="0">
                          <a:solidFill>
                            <a:schemeClr val="bg1"/>
                          </a:solidFill>
                        </a:rPr>
                        <a:t> </a:t>
                      </a:r>
                      <a:r>
                        <a:rPr lang="en-CA" sz="1200" b="0" smtClean="0">
                          <a:solidFill>
                            <a:schemeClr val="bg1"/>
                          </a:solidFill>
                        </a:rPr>
                        <a:t>Service,</a:t>
                      </a:r>
                    </a:p>
                    <a:p>
                      <a:pPr algn="ctr"/>
                      <a:r>
                        <a:rPr lang="en-CA" sz="1200" b="0" smtClean="0">
                          <a:solidFill>
                            <a:schemeClr val="bg1"/>
                          </a:solidFill>
                        </a:rPr>
                        <a:t>Support</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200" b="0" smtClean="0">
                          <a:solidFill>
                            <a:schemeClr val="bg1"/>
                          </a:solidFill>
                        </a:rPr>
                        <a:t>Data Warehousing</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Big Data</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BI &amp; Analytics</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Reference and Master</a:t>
                      </a:r>
                      <a:r>
                        <a:rPr lang="en-CA" sz="1200" b="0" baseline="0" smtClean="0">
                          <a:solidFill>
                            <a:schemeClr val="bg1"/>
                          </a:solidFill>
                        </a:rPr>
                        <a:t> Data </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Document</a:t>
                      </a:r>
                      <a:r>
                        <a:rPr lang="en-CA" sz="1200" b="0" baseline="0" smtClean="0">
                          <a:solidFill>
                            <a:schemeClr val="bg1"/>
                          </a:solidFill>
                        </a:rPr>
                        <a:t> and Content Mgmt.</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a:txBody>
                    <a:bodyPr/>
                    <a:lstStyle/>
                    <a:p>
                      <a:pPr algn="ctr"/>
                      <a:r>
                        <a:rPr lang="en-CA" sz="1200" b="0" smtClean="0">
                          <a:solidFill>
                            <a:schemeClr val="bg1"/>
                          </a:solidFill>
                        </a:rPr>
                        <a:t>Metadata Mgmt.</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r>
              <a:tr h="533637">
                <a:tc vMerge="1">
                  <a:txBody>
                    <a:bodyPr/>
                    <a:lstStyle/>
                    <a:p>
                      <a:pPr algn="ctr"/>
                      <a:endParaRPr lang="en-CA"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algn="ctr"/>
                      <a:r>
                        <a:rPr lang="en-CA" sz="1200" b="0" smtClean="0">
                          <a:solidFill>
                            <a:schemeClr val="bg1"/>
                          </a:solidFill>
                        </a:rPr>
                        <a:t>Data Security / Data Privacy</a:t>
                      </a:r>
                      <a:r>
                        <a:rPr lang="en-CA" sz="1200" b="0" baseline="0" smtClean="0">
                          <a:solidFill>
                            <a:schemeClr val="bg1"/>
                          </a:solidFill>
                        </a:rPr>
                        <a:t> </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2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14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1400"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3489">
                <a:tc rowSpan="2">
                  <a:txBody>
                    <a:bodyPr/>
                    <a:lstStyle/>
                    <a:p>
                      <a:pPr algn="ctr"/>
                      <a:r>
                        <a:rPr lang="en-CA" sz="1200" b="0" smtClean="0">
                          <a:solidFill>
                            <a:schemeClr val="bg1"/>
                          </a:solidFill>
                        </a:rPr>
                        <a:t>Monitor,</a:t>
                      </a:r>
                      <a:r>
                        <a:rPr lang="en-CA" sz="1200" b="0" baseline="0" smtClean="0">
                          <a:solidFill>
                            <a:schemeClr val="bg1"/>
                          </a:solidFill>
                        </a:rPr>
                        <a:t> Evaluate, Improve</a:t>
                      </a:r>
                      <a:endParaRPr lang="en-CA" sz="12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smtClean="0">
                          <a:ln>
                            <a:noFill/>
                          </a:ln>
                          <a:solidFill>
                            <a:srgbClr val="FFFFFF"/>
                          </a:solidFill>
                          <a:effectLst/>
                          <a:uLnTx/>
                          <a:uFillTx/>
                          <a:latin typeface="+mn-lt"/>
                          <a:ea typeface="+mn-ea"/>
                          <a:cs typeface="+mn-cs"/>
                        </a:rPr>
                        <a:t>Data Quality</a:t>
                      </a: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srgbClr val="FFFFFF"/>
                        </a:solidFill>
                        <a:effectLst/>
                        <a:uLnTx/>
                        <a:uFillTx/>
                        <a:latin typeface="+mn-lt"/>
                        <a:ea typeface="+mn-ea"/>
                        <a:cs typeface="+mn-cs"/>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en-CA" sz="1400" b="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59162">
                <a:tc vMerge="1">
                  <a:txBody>
                    <a:bodyPr/>
                    <a:lstStyle/>
                    <a:p>
                      <a:pPr algn="ctr"/>
                      <a:endParaRPr lang="en-CA" b="0" dirty="0">
                        <a:solidFill>
                          <a:schemeClr val="bg1"/>
                        </a:solidFill>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srgbClr val="FFFFFF"/>
                          </a:solidFill>
                          <a:effectLst/>
                          <a:uLnTx/>
                          <a:uFillTx/>
                          <a:latin typeface="+mn-lt"/>
                          <a:ea typeface="+mn-ea"/>
                          <a:cs typeface="+mn-cs"/>
                        </a:rPr>
                        <a:t>IM Practice Evolution </a:t>
                      </a: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srgbClr val="FFFFFF"/>
                        </a:solidFill>
                        <a:effectLst/>
                        <a:uLnTx/>
                        <a:uFillTx/>
                        <a:latin typeface="+mn-lt"/>
                        <a:ea typeface="+mn-ea"/>
                        <a:cs typeface="+mn-cs"/>
                      </a:endParaRPr>
                    </a:p>
                  </a:txBody>
                  <a:tcPr marL="36000" marR="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DC1"/>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
        <p:nvSpPr>
          <p:cNvPr id="3" name="TextBox 2"/>
          <p:cNvSpPr txBox="1"/>
          <p:nvPr/>
        </p:nvSpPr>
        <p:spPr>
          <a:xfrm>
            <a:off x="1707420" y="6120468"/>
            <a:ext cx="5729160" cy="307777"/>
          </a:xfrm>
          <a:prstGeom prst="rect">
            <a:avLst/>
          </a:prstGeom>
        </p:spPr>
        <p:txBody>
          <a:bodyPr wrap="square" rtlCol="0">
            <a:spAutoFit/>
          </a:bodyPr>
          <a:lstStyle/>
          <a:p>
            <a:pPr algn="ctr"/>
            <a:r>
              <a:rPr lang="en-CA" sz="1400" b="1" i="1" smtClean="0"/>
              <a:t>Info-Tech’s Information Management Framework </a:t>
            </a:r>
          </a:p>
        </p:txBody>
      </p:sp>
      <p:sp>
        <p:nvSpPr>
          <p:cNvPr id="4" name="Rectangle 3"/>
          <p:cNvSpPr/>
          <p:nvPr/>
        </p:nvSpPr>
        <p:spPr>
          <a:xfrm>
            <a:off x="238715" y="2216153"/>
            <a:ext cx="8666570" cy="646331"/>
          </a:xfrm>
          <a:prstGeom prst="rect">
            <a:avLst/>
          </a:prstGeom>
        </p:spPr>
        <p:txBody>
          <a:bodyPr wrap="square">
            <a:spAutoFit/>
          </a:bodyPr>
          <a:lstStyle/>
          <a:p>
            <a:pPr lvl="0"/>
            <a:r>
              <a:rPr lang="en-CA" sz="1200" smtClean="0"/>
              <a:t>Although definitions vary slightly across major architecture and management frameworks, there is agreement on the fact that data architecture provides organizations with </a:t>
            </a:r>
            <a:r>
              <a:rPr lang="en-CA" sz="1200" b="1" smtClean="0"/>
              <a:t>alignment,</a:t>
            </a:r>
            <a:r>
              <a:rPr lang="en-CA" sz="1200" smtClean="0"/>
              <a:t> </a:t>
            </a:r>
            <a:r>
              <a:rPr lang="en-CA" sz="1200" b="1" smtClean="0"/>
              <a:t>planning, road-mapping, design, and change management </a:t>
            </a:r>
            <a:r>
              <a:rPr lang="en-CA" sz="1200" smtClean="0"/>
              <a:t>functions that guide their information management program. </a:t>
            </a:r>
            <a:endParaRPr lang="en-CA" sz="1200"/>
          </a:p>
        </p:txBody>
      </p:sp>
      <p:sp>
        <p:nvSpPr>
          <p:cNvPr id="2" name="Title 1"/>
          <p:cNvSpPr>
            <a:spLocks noGrp="1"/>
          </p:cNvSpPr>
          <p:nvPr>
            <p:ph type="title"/>
          </p:nvPr>
        </p:nvSpPr>
        <p:spPr/>
        <p:txBody>
          <a:bodyPr/>
          <a:lstStyle/>
          <a:p>
            <a:r>
              <a:rPr lang="en-CA"/>
              <a:t>What is </a:t>
            </a:r>
            <a:r>
              <a:rPr lang="en-CA" smtClean="0"/>
              <a:t>data architecture?</a:t>
            </a:r>
            <a:endParaRPr lang="en-CA"/>
          </a:p>
        </p:txBody>
      </p:sp>
    </p:spTree>
    <p:extLst>
      <p:ext uri="{BB962C8B-B14F-4D97-AF65-F5344CB8AC3E}">
        <p14:creationId xmlns:p14="http://schemas.microsoft.com/office/powerpoint/2010/main" val="331757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99" y="3767529"/>
            <a:ext cx="4410388" cy="239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CA" b="1" smtClean="0">
                <a:solidFill>
                  <a:schemeClr val="accent1"/>
                </a:solidFill>
              </a:rPr>
              <a:t>Business Value</a:t>
            </a:r>
          </a:p>
          <a:p>
            <a:pPr marL="266700">
              <a:spcBef>
                <a:spcPts val="500"/>
              </a:spcBef>
            </a:pPr>
            <a:endParaRPr lang="en-CA" sz="1200" smtClean="0">
              <a:solidFill>
                <a:schemeClr val="tx1">
                  <a:lumMod val="60000"/>
                  <a:lumOff val="40000"/>
                </a:schemeClr>
              </a:solidFill>
            </a:endParaRPr>
          </a:p>
          <a:p>
            <a:pPr marL="266700">
              <a:spcBef>
                <a:spcPts val="500"/>
              </a:spcBef>
            </a:pPr>
            <a:r>
              <a:rPr lang="en-CA" sz="1200" smtClean="0">
                <a:solidFill>
                  <a:schemeClr val="tx1"/>
                </a:solidFill>
              </a:rPr>
              <a:t>Well architected </a:t>
            </a:r>
            <a:r>
              <a:rPr lang="en-CA" sz="1200">
                <a:solidFill>
                  <a:schemeClr val="tx1"/>
                </a:solidFill>
              </a:rPr>
              <a:t>data </a:t>
            </a:r>
            <a:r>
              <a:rPr lang="en-CA" sz="1200" smtClean="0">
                <a:solidFill>
                  <a:schemeClr val="tx1"/>
                </a:solidFill>
              </a:rPr>
              <a:t>meets evolving business needs and supports </a:t>
            </a:r>
            <a:r>
              <a:rPr lang="en-CA" sz="1200">
                <a:solidFill>
                  <a:schemeClr val="tx1"/>
                </a:solidFill>
              </a:rPr>
              <a:t>operational, </a:t>
            </a:r>
            <a:r>
              <a:rPr lang="en-CA" sz="1200" smtClean="0">
                <a:solidFill>
                  <a:schemeClr val="tx1"/>
                </a:solidFill>
              </a:rPr>
              <a:t>tactical, </a:t>
            </a:r>
            <a:r>
              <a:rPr lang="en-CA" sz="1200">
                <a:solidFill>
                  <a:schemeClr val="tx1"/>
                </a:solidFill>
              </a:rPr>
              <a:t>and strategic </a:t>
            </a:r>
            <a:r>
              <a:rPr lang="en-CA" sz="1200" smtClean="0">
                <a:solidFill>
                  <a:schemeClr val="tx1"/>
                </a:solidFill>
              </a:rPr>
              <a:t>data requirements. </a:t>
            </a:r>
          </a:p>
          <a:p>
            <a:pPr marL="266700">
              <a:spcBef>
                <a:spcPts val="500"/>
              </a:spcBef>
            </a:pPr>
            <a:r>
              <a:rPr lang="en-CA" sz="1200" smtClean="0">
                <a:solidFill>
                  <a:schemeClr val="tx1"/>
                </a:solidFill>
              </a:rPr>
              <a:t>Well architected data </a:t>
            </a:r>
            <a:r>
              <a:rPr lang="en-CA" sz="1200">
                <a:solidFill>
                  <a:schemeClr val="tx1"/>
                </a:solidFill>
              </a:rPr>
              <a:t>is trusted, relevant, available, </a:t>
            </a:r>
            <a:r>
              <a:rPr lang="en-CA" sz="1200" smtClean="0">
                <a:solidFill>
                  <a:schemeClr val="tx1"/>
                </a:solidFill>
              </a:rPr>
              <a:t>secure, </a:t>
            </a:r>
            <a:r>
              <a:rPr lang="en-CA" sz="1200">
                <a:solidFill>
                  <a:schemeClr val="tx1"/>
                </a:solidFill>
              </a:rPr>
              <a:t>and compliant</a:t>
            </a:r>
            <a:r>
              <a:rPr lang="en-CA" sz="1200" smtClean="0">
                <a:solidFill>
                  <a:schemeClr val="tx1"/>
                </a:solidFill>
              </a:rPr>
              <a:t>.</a:t>
            </a:r>
          </a:p>
          <a:p>
            <a:pPr marL="266700">
              <a:spcBef>
                <a:spcPts val="500"/>
              </a:spcBef>
            </a:pPr>
            <a:r>
              <a:rPr lang="en-CA" sz="1200" smtClean="0">
                <a:solidFill>
                  <a:schemeClr val="tx1"/>
                </a:solidFill>
              </a:rPr>
              <a:t>Well architected data significantly reduces the total cost of data ownership and provides an incremental roadmap for continuous improvement</a:t>
            </a:r>
            <a:r>
              <a:rPr lang="en-CA" sz="1200">
                <a:solidFill>
                  <a:schemeClr val="tx1"/>
                </a:solidFill>
              </a:rPr>
              <a:t>.</a:t>
            </a:r>
            <a:endParaRPr lang="en-CA" sz="1200" smtClean="0">
              <a:solidFill>
                <a:schemeClr val="tx1"/>
              </a:solidFill>
            </a:endParaRPr>
          </a:p>
        </p:txBody>
      </p:sp>
      <p:sp>
        <p:nvSpPr>
          <p:cNvPr id="39" name="Rectangle 38"/>
          <p:cNvSpPr/>
          <p:nvPr/>
        </p:nvSpPr>
        <p:spPr>
          <a:xfrm>
            <a:off x="5020574" y="1213502"/>
            <a:ext cx="3856726" cy="5212935"/>
          </a:xfrm>
          <a:prstGeom prst="rect">
            <a:avLst/>
          </a:prstGeom>
          <a:solidFill>
            <a:srgbClr val="1E7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endParaRPr lang="en-CA" b="1">
              <a:solidFill>
                <a:schemeClr val="bg1"/>
              </a:solidFill>
            </a:endParaRPr>
          </a:p>
        </p:txBody>
      </p:sp>
      <p:grpSp>
        <p:nvGrpSpPr>
          <p:cNvPr id="11" name="Group 10"/>
          <p:cNvGrpSpPr/>
          <p:nvPr/>
        </p:nvGrpSpPr>
        <p:grpSpPr>
          <a:xfrm>
            <a:off x="406916" y="1423739"/>
            <a:ext cx="4052941" cy="414973"/>
            <a:chOff x="431822" y="1143429"/>
            <a:chExt cx="4052941" cy="368722"/>
          </a:xfrm>
        </p:grpSpPr>
        <p:sp>
          <p:nvSpPr>
            <p:cNvPr id="8" name="TextBox 7"/>
            <p:cNvSpPr txBox="1"/>
            <p:nvPr/>
          </p:nvSpPr>
          <p:spPr>
            <a:xfrm>
              <a:off x="431822" y="1143429"/>
              <a:ext cx="2573267" cy="328168"/>
            </a:xfrm>
            <a:prstGeom prst="rect">
              <a:avLst/>
            </a:prstGeom>
          </p:spPr>
          <p:txBody>
            <a:bodyPr wrap="square" rtlCol="0">
              <a:spAutoFit/>
            </a:bodyPr>
            <a:lstStyle/>
            <a:p>
              <a:r>
                <a:rPr lang="en-CA" b="1" smtClean="0">
                  <a:solidFill>
                    <a:schemeClr val="accent1"/>
                  </a:solidFill>
                </a:rPr>
                <a:t>Data Architecture</a:t>
              </a:r>
            </a:p>
          </p:txBody>
        </p:sp>
        <p:cxnSp>
          <p:nvCxnSpPr>
            <p:cNvPr id="17" name="Straight Connector 2"/>
            <p:cNvCxnSpPr/>
            <p:nvPr/>
          </p:nvCxnSpPr>
          <p:spPr>
            <a:xfrm flipH="1">
              <a:off x="520659" y="1512151"/>
              <a:ext cx="3964104"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06916" y="1924111"/>
            <a:ext cx="3964104" cy="2062103"/>
          </a:xfrm>
          <a:prstGeom prst="rect">
            <a:avLst/>
          </a:prstGeom>
        </p:spPr>
        <p:txBody>
          <a:bodyPr wrap="square" rtlCol="0">
            <a:spAutoFit/>
          </a:bodyPr>
          <a:lstStyle/>
          <a:p>
            <a:pPr marL="180975" indent="-180975">
              <a:spcAft>
                <a:spcPts val="800"/>
              </a:spcAft>
              <a:buFont typeface="Arial" panose="020B0604020202020204" pitchFamily="34" charset="0"/>
              <a:buChar char="•"/>
              <a:tabLst>
                <a:tab pos="85725" algn="l"/>
              </a:tabLst>
            </a:pPr>
            <a:r>
              <a:rPr lang="en-CA" sz="1200" smtClean="0"/>
              <a:t>Defines and clearly communicates a </a:t>
            </a:r>
            <a:r>
              <a:rPr lang="en-CA" sz="1200" i="1" smtClean="0"/>
              <a:t>single</a:t>
            </a:r>
            <a:r>
              <a:rPr lang="en-CA" sz="1200" smtClean="0"/>
              <a:t>, </a:t>
            </a:r>
            <a:r>
              <a:rPr lang="en-CA" sz="1200" i="1" smtClean="0"/>
              <a:t>consistent,</a:t>
            </a:r>
            <a:r>
              <a:rPr lang="en-CA" sz="1200" smtClean="0"/>
              <a:t> and </a:t>
            </a:r>
            <a:r>
              <a:rPr lang="en-CA" sz="1200" i="1" smtClean="0"/>
              <a:t>authoritative</a:t>
            </a:r>
            <a:r>
              <a:rPr lang="en-CA" sz="1200" smtClean="0"/>
              <a:t> view of an organization’s data (as-is, to-be, and transitional views) through an integrated set of models/blueprints.</a:t>
            </a:r>
          </a:p>
          <a:p>
            <a:pPr marL="180975" indent="-180975">
              <a:spcAft>
                <a:spcPts val="800"/>
              </a:spcAft>
              <a:buFont typeface="Arial" panose="020B0604020202020204" pitchFamily="34" charset="0"/>
              <a:buChar char="•"/>
              <a:tabLst>
                <a:tab pos="85725" algn="l"/>
              </a:tabLst>
            </a:pPr>
            <a:r>
              <a:rPr lang="en-CA" sz="1200"/>
              <a:t>Formulates a roadmap for </a:t>
            </a:r>
            <a:r>
              <a:rPr lang="en-CA" sz="1200" b="1"/>
              <a:t>incremental</a:t>
            </a:r>
            <a:r>
              <a:rPr lang="en-CA" sz="1200"/>
              <a:t> and </a:t>
            </a:r>
            <a:r>
              <a:rPr lang="en-CA" sz="1200" b="1"/>
              <a:t>agile delivery </a:t>
            </a:r>
            <a:r>
              <a:rPr lang="en-CA" sz="1200"/>
              <a:t>of data </a:t>
            </a:r>
            <a:r>
              <a:rPr lang="en-CA" sz="1200" smtClean="0"/>
              <a:t>improvements.</a:t>
            </a:r>
            <a:endParaRPr lang="en-CA" sz="1200"/>
          </a:p>
          <a:p>
            <a:pPr marL="180975" indent="-180975">
              <a:spcAft>
                <a:spcPts val="800"/>
              </a:spcAft>
              <a:buFont typeface="Arial" panose="020B0604020202020204" pitchFamily="34" charset="0"/>
              <a:buChar char="•"/>
              <a:tabLst>
                <a:tab pos="85725" algn="l"/>
              </a:tabLst>
            </a:pPr>
            <a:r>
              <a:rPr lang="en-CA" sz="1200"/>
              <a:t>Crafts a </a:t>
            </a:r>
            <a:r>
              <a:rPr lang="en-CA" sz="1200" b="1"/>
              <a:t>well positioned </a:t>
            </a:r>
            <a:r>
              <a:rPr lang="en-CA" sz="1200"/>
              <a:t>and </a:t>
            </a:r>
            <a:r>
              <a:rPr lang="en-CA" sz="1200" b="1"/>
              <a:t>authoritative data delivery </a:t>
            </a:r>
            <a:r>
              <a:rPr lang="en-CA" sz="1200" b="1" smtClean="0"/>
              <a:t>environment</a:t>
            </a:r>
            <a:r>
              <a:rPr lang="en-CA" sz="1200" smtClean="0"/>
              <a:t>.</a:t>
            </a:r>
            <a:endParaRPr lang="en-CA" sz="1200"/>
          </a:p>
          <a:p>
            <a:pPr marL="180975" indent="-180975">
              <a:spcAft>
                <a:spcPts val="800"/>
              </a:spcAft>
              <a:buFont typeface="Arial" panose="020B0604020202020204" pitchFamily="34" charset="0"/>
              <a:buChar char="•"/>
              <a:tabLst>
                <a:tab pos="85725" algn="l"/>
              </a:tabLst>
            </a:pPr>
            <a:endParaRPr lang="en-CA" sz="1200" smtClean="0"/>
          </a:p>
        </p:txBody>
      </p:sp>
      <p:sp>
        <p:nvSpPr>
          <p:cNvPr id="4" name="Rectangle 3"/>
          <p:cNvSpPr/>
          <p:nvPr/>
        </p:nvSpPr>
        <p:spPr>
          <a:xfrm>
            <a:off x="5252307" y="4170880"/>
            <a:ext cx="3373713" cy="2005677"/>
          </a:xfrm>
          <a:prstGeom prst="rect">
            <a:avLst/>
          </a:prstGeom>
        </p:spPr>
        <p:txBody>
          <a:bodyPr wrap="square">
            <a:spAutoFit/>
          </a:bodyPr>
          <a:lstStyle/>
          <a:p>
            <a:pPr>
              <a:spcAft>
                <a:spcPts val="500"/>
              </a:spcAft>
            </a:pPr>
            <a:endParaRPr lang="en-CA" sz="1400" b="1" i="1" smtClean="0">
              <a:solidFill>
                <a:schemeClr val="bg1"/>
              </a:solidFill>
            </a:endParaRPr>
          </a:p>
          <a:p>
            <a:pPr algn="ctr">
              <a:spcAft>
                <a:spcPts val="500"/>
              </a:spcAft>
            </a:pPr>
            <a:r>
              <a:rPr lang="en-CA" sz="1400" b="1">
                <a:solidFill>
                  <a:schemeClr val="bg1"/>
                </a:solidFill>
              </a:rPr>
              <a:t>Build data blueprints that empower the business </a:t>
            </a:r>
          </a:p>
          <a:p>
            <a:pPr algn="ctr">
              <a:spcAft>
                <a:spcPts val="500"/>
              </a:spcAft>
            </a:pPr>
            <a:r>
              <a:rPr lang="en-CA" sz="1200" smtClean="0">
                <a:solidFill>
                  <a:schemeClr val="bg1"/>
                </a:solidFill>
              </a:rPr>
              <a:t>A</a:t>
            </a:r>
            <a:r>
              <a:rPr lang="en-CA" sz="1400" b="1" i="1" smtClean="0">
                <a:solidFill>
                  <a:schemeClr val="bg1"/>
                </a:solidFill>
              </a:rPr>
              <a:t> </a:t>
            </a:r>
            <a:r>
              <a:rPr lang="en-CA" sz="1200" smtClean="0">
                <a:solidFill>
                  <a:schemeClr val="bg1"/>
                </a:solidFill>
              </a:rPr>
              <a:t>successful data architecture practice creates business-aligned data blueprints that support business agility, operational efficacy, and customer intimacy. These blueprints play a critical role in developing effective IT systems and services. </a:t>
            </a:r>
            <a:endParaRPr lang="en-CA" sz="1200">
              <a:solidFill>
                <a:schemeClr val="bg1"/>
              </a:solidFill>
            </a:endParaRPr>
          </a:p>
        </p:txBody>
      </p:sp>
      <p:cxnSp>
        <p:nvCxnSpPr>
          <p:cNvPr id="12" name="Straight Connector 2"/>
          <p:cNvCxnSpPr/>
          <p:nvPr/>
        </p:nvCxnSpPr>
        <p:spPr>
          <a:xfrm flipH="1" flipV="1">
            <a:off x="406916" y="4309640"/>
            <a:ext cx="4052941" cy="836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cstate="print">
            <a:duotone>
              <a:schemeClr val="accent1">
                <a:shade val="45000"/>
                <a:satMod val="135000"/>
              </a:schemeClr>
              <a:prstClr val="white"/>
            </a:duotone>
            <a:lum bright="12000"/>
            <a:extLst>
              <a:ext uri="{28A0092B-C50C-407E-A947-70E740481C1C}">
                <a14:useLocalDpi xmlns:a14="http://schemas.microsoft.com/office/drawing/2010/main" val="0"/>
              </a:ext>
            </a:extLst>
          </a:blip>
          <a:srcRect/>
          <a:stretch/>
        </p:blipFill>
        <p:spPr>
          <a:xfrm>
            <a:off x="5035129" y="1458690"/>
            <a:ext cx="3843951" cy="2612576"/>
          </a:xfrm>
          <a:prstGeom prst="rect">
            <a:avLst/>
          </a:prstGeom>
        </p:spPr>
      </p:pic>
      <p:sp>
        <p:nvSpPr>
          <p:cNvPr id="2" name="Title 1"/>
          <p:cNvSpPr>
            <a:spLocks noGrp="1"/>
          </p:cNvSpPr>
          <p:nvPr>
            <p:ph type="title"/>
          </p:nvPr>
        </p:nvSpPr>
        <p:spPr/>
        <p:txBody>
          <a:bodyPr/>
          <a:lstStyle/>
          <a:p>
            <a:r>
              <a:rPr lang="en-CA"/>
              <a:t>What is the value of </a:t>
            </a:r>
            <a:r>
              <a:rPr lang="en-CA" smtClean="0"/>
              <a:t>data architecture</a:t>
            </a:r>
            <a:r>
              <a:rPr lang="en-CA"/>
              <a:t>? </a:t>
            </a:r>
          </a:p>
        </p:txBody>
      </p:sp>
    </p:spTree>
    <p:extLst>
      <p:ext uri="{BB962C8B-B14F-4D97-AF65-F5344CB8AC3E}">
        <p14:creationId xmlns:p14="http://schemas.microsoft.com/office/powerpoint/2010/main" val="298758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51382" y="3056467"/>
            <a:ext cx="2637508" cy="1663024"/>
          </a:xfrm>
          <a:prstGeom prst="rect">
            <a:avLst/>
          </a:prstGeom>
          <a:solidFill>
            <a:schemeClr val="bg1">
              <a:lumMod val="95000"/>
            </a:schemeClr>
          </a:solidFill>
        </p:spPr>
        <p:txBody>
          <a:bodyPr wrap="square" rtlCol="0">
            <a:spAutoFit/>
          </a:bodyPr>
          <a:lstStyle/>
          <a:p>
            <a:endParaRPr lang="en-CA" b="1" i="1" smtClean="0">
              <a:solidFill>
                <a:schemeClr val="accent1"/>
              </a:solidFill>
            </a:endParaRPr>
          </a:p>
        </p:txBody>
      </p:sp>
      <p:grpSp>
        <p:nvGrpSpPr>
          <p:cNvPr id="18" name="Group 17"/>
          <p:cNvGrpSpPr/>
          <p:nvPr/>
        </p:nvGrpSpPr>
        <p:grpSpPr>
          <a:xfrm>
            <a:off x="442679" y="1400895"/>
            <a:ext cx="5641788" cy="3301662"/>
            <a:chOff x="327665" y="1333160"/>
            <a:chExt cx="5641788" cy="3653630"/>
          </a:xfrm>
        </p:grpSpPr>
        <p:cxnSp>
          <p:nvCxnSpPr>
            <p:cNvPr id="4" name="Straight Connector 2"/>
            <p:cNvCxnSpPr/>
            <p:nvPr/>
          </p:nvCxnSpPr>
          <p:spPr>
            <a:xfrm flipV="1">
              <a:off x="3148559"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
            <p:cNvCxnSpPr/>
            <p:nvPr/>
          </p:nvCxnSpPr>
          <p:spPr>
            <a:xfrm flipV="1">
              <a:off x="5969453"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
            <p:cNvCxnSpPr/>
            <p:nvPr/>
          </p:nvCxnSpPr>
          <p:spPr>
            <a:xfrm flipV="1">
              <a:off x="327665"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58289" y="1400894"/>
            <a:ext cx="1120820" cy="369332"/>
          </a:xfrm>
          <a:prstGeom prst="rect">
            <a:avLst/>
          </a:prstGeom>
          <a:solidFill>
            <a:schemeClr val="bg1">
              <a:lumMod val="95000"/>
            </a:schemeClr>
          </a:solidFill>
        </p:spPr>
        <p:txBody>
          <a:bodyPr wrap="none" rtlCol="0">
            <a:spAutoFit/>
          </a:bodyPr>
          <a:lstStyle/>
          <a:p>
            <a:r>
              <a:rPr lang="en-CA" b="1" i="1" smtClean="0">
                <a:solidFill>
                  <a:schemeClr val="accent1"/>
                </a:solidFill>
              </a:rPr>
              <a:t>Big Data</a:t>
            </a:r>
          </a:p>
        </p:txBody>
      </p:sp>
      <p:sp>
        <p:nvSpPr>
          <p:cNvPr id="9" name="TextBox 8"/>
          <p:cNvSpPr txBox="1"/>
          <p:nvPr/>
        </p:nvSpPr>
        <p:spPr>
          <a:xfrm>
            <a:off x="3267149" y="1403685"/>
            <a:ext cx="2198038" cy="369332"/>
          </a:xfrm>
          <a:prstGeom prst="rect">
            <a:avLst/>
          </a:prstGeom>
          <a:solidFill>
            <a:schemeClr val="bg1">
              <a:lumMod val="95000"/>
            </a:schemeClr>
          </a:solidFill>
        </p:spPr>
        <p:txBody>
          <a:bodyPr wrap="none" rtlCol="0">
            <a:spAutoFit/>
          </a:bodyPr>
          <a:lstStyle/>
          <a:p>
            <a:r>
              <a:rPr lang="en-CA" b="1" i="1" smtClean="0">
                <a:solidFill>
                  <a:schemeClr val="accent1"/>
                </a:solidFill>
              </a:rPr>
              <a:t>Unstructured Data</a:t>
            </a:r>
          </a:p>
        </p:txBody>
      </p:sp>
      <p:sp>
        <p:nvSpPr>
          <p:cNvPr id="10" name="TextBox 9"/>
          <p:cNvSpPr txBox="1"/>
          <p:nvPr/>
        </p:nvSpPr>
        <p:spPr>
          <a:xfrm>
            <a:off x="6088643" y="1400894"/>
            <a:ext cx="2428870" cy="369332"/>
          </a:xfrm>
          <a:prstGeom prst="rect">
            <a:avLst/>
          </a:prstGeom>
          <a:solidFill>
            <a:schemeClr val="bg1">
              <a:lumMod val="95000"/>
            </a:schemeClr>
          </a:solidFill>
        </p:spPr>
        <p:txBody>
          <a:bodyPr wrap="none" rtlCol="0">
            <a:spAutoFit/>
          </a:bodyPr>
          <a:lstStyle/>
          <a:p>
            <a:r>
              <a:rPr lang="en-CA" b="1" i="1" smtClean="0">
                <a:solidFill>
                  <a:schemeClr val="accent1"/>
                </a:solidFill>
              </a:rPr>
              <a:t>Regulatory Changes</a:t>
            </a:r>
          </a:p>
        </p:txBody>
      </p:sp>
      <p:sp>
        <p:nvSpPr>
          <p:cNvPr id="11" name="TextBox 10"/>
          <p:cNvSpPr txBox="1"/>
          <p:nvPr/>
        </p:nvSpPr>
        <p:spPr>
          <a:xfrm>
            <a:off x="610690" y="1859980"/>
            <a:ext cx="2340750" cy="2995692"/>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smtClean="0">
                <a:solidFill>
                  <a:srgbClr val="333333"/>
                </a:solidFill>
              </a:rPr>
              <a:t>The </a:t>
            </a:r>
            <a:r>
              <a:rPr lang="en-CA" sz="1400">
                <a:solidFill>
                  <a:srgbClr val="333333"/>
                </a:solidFill>
              </a:rPr>
              <a:t>capacity of </a:t>
            </a:r>
            <a:r>
              <a:rPr lang="en-CA" sz="1400" smtClean="0">
                <a:solidFill>
                  <a:srgbClr val="333333"/>
                </a:solidFill>
              </a:rPr>
              <a:t>traditional data storage and processing systems is </a:t>
            </a:r>
            <a:r>
              <a:rPr lang="en-CA" sz="1400">
                <a:solidFill>
                  <a:srgbClr val="333333"/>
                </a:solidFill>
              </a:rPr>
              <a:t>limiting companies’ ability to </a:t>
            </a:r>
            <a:r>
              <a:rPr lang="en-CA" sz="1400" smtClean="0">
                <a:solidFill>
                  <a:srgbClr val="333333"/>
                </a:solidFill>
              </a:rPr>
              <a:t>leverage data effectively.</a:t>
            </a:r>
          </a:p>
          <a:p>
            <a:pPr marL="0" lvl="1" algn="ctr" fontAlgn="base">
              <a:spcAft>
                <a:spcPct val="0"/>
              </a:spcAft>
              <a:buClr>
                <a:srgbClr val="333333"/>
              </a:buClr>
              <a:buSzPct val="150000"/>
            </a:pPr>
            <a:endParaRPr lang="en-CA" sz="1100" smtClean="0">
              <a:solidFill>
                <a:schemeClr val="bg1">
                  <a:lumMod val="50000"/>
                </a:schemeClr>
              </a:solidFill>
            </a:endParaRPr>
          </a:p>
          <a:p>
            <a:pPr marL="0" lvl="1" algn="ctr" fontAlgn="base">
              <a:spcBef>
                <a:spcPts val="500"/>
              </a:spcBef>
              <a:spcAft>
                <a:spcPct val="0"/>
              </a:spcAft>
              <a:buClr>
                <a:srgbClr val="333333"/>
              </a:buClr>
              <a:buSzPct val="150000"/>
            </a:pPr>
            <a:r>
              <a:rPr lang="en-CA" sz="1100" smtClean="0">
                <a:solidFill>
                  <a:schemeClr val="bg1">
                    <a:lumMod val="50000"/>
                  </a:schemeClr>
                </a:solidFill>
              </a:rPr>
              <a:t>The percentage of organizational data that is expected to be used for analysis will grow significantly. </a:t>
            </a:r>
          </a:p>
          <a:p>
            <a:pPr marL="0" lvl="1" algn="ctr" fontAlgn="base">
              <a:spcBef>
                <a:spcPts val="500"/>
              </a:spcBef>
              <a:spcAft>
                <a:spcPct val="0"/>
              </a:spcAft>
              <a:buClr>
                <a:srgbClr val="333333"/>
              </a:buClr>
              <a:buSzPct val="150000"/>
            </a:pPr>
            <a:r>
              <a:rPr lang="en-CA" sz="1000" baseline="30000" smtClean="0">
                <a:solidFill>
                  <a:schemeClr val="bg1">
                    <a:lumMod val="50000"/>
                  </a:schemeClr>
                </a:solidFill>
              </a:rPr>
              <a:t>(IDC, 2014)</a:t>
            </a:r>
            <a:endParaRPr lang="en-CA" sz="1100" baseline="30000" smtClean="0">
              <a:solidFill>
                <a:schemeClr val="bg1">
                  <a:lumMod val="50000"/>
                </a:schemeClr>
              </a:solidFill>
            </a:endParaRPr>
          </a:p>
          <a:p>
            <a:pPr marL="0" lvl="1" fontAlgn="base">
              <a:spcBef>
                <a:spcPts val="500"/>
              </a:spcBef>
              <a:spcAft>
                <a:spcPct val="0"/>
              </a:spcAft>
              <a:buClr>
                <a:srgbClr val="333333"/>
              </a:buClr>
              <a:buSzPct val="150000"/>
            </a:pPr>
            <a:endParaRPr lang="en-CA" sz="1100" smtClean="0">
              <a:solidFill>
                <a:schemeClr val="bg1">
                  <a:lumMod val="50000"/>
                </a:schemeClr>
              </a:solidFill>
            </a:endParaRPr>
          </a:p>
          <a:p>
            <a:pPr marL="0" lvl="1" fontAlgn="base">
              <a:spcBef>
                <a:spcPts val="500"/>
              </a:spcBef>
              <a:spcAft>
                <a:spcPct val="0"/>
              </a:spcAft>
              <a:buClr>
                <a:srgbClr val="333333"/>
              </a:buClr>
              <a:buSzPct val="150000"/>
            </a:pPr>
            <a:endParaRPr lang="en-CA" sz="1100">
              <a:solidFill>
                <a:schemeClr val="bg1">
                  <a:lumMod val="50000"/>
                </a:schemeClr>
              </a:solidFill>
            </a:endParaRPr>
          </a:p>
          <a:p>
            <a:pPr marL="0" lvl="1" fontAlgn="base">
              <a:spcBef>
                <a:spcPts val="500"/>
              </a:spcBef>
              <a:spcAft>
                <a:spcPct val="0"/>
              </a:spcAft>
              <a:buClr>
                <a:srgbClr val="333333"/>
              </a:buClr>
              <a:buSzPct val="150000"/>
            </a:pPr>
            <a:endParaRPr lang="en-CA" sz="1100" smtClean="0">
              <a:solidFill>
                <a:schemeClr val="bg1">
                  <a:lumMod val="50000"/>
                </a:schemeClr>
              </a:solidFill>
            </a:endParaRPr>
          </a:p>
          <a:p>
            <a:pPr marL="0" lvl="1" fontAlgn="base">
              <a:spcAft>
                <a:spcPct val="0"/>
              </a:spcAft>
              <a:buClr>
                <a:srgbClr val="333333"/>
              </a:buClr>
              <a:buSzPct val="150000"/>
            </a:pPr>
            <a:r>
              <a:rPr lang="en-CA" sz="1000" smtClean="0">
                <a:solidFill>
                  <a:schemeClr val="bg1">
                    <a:lumMod val="50000"/>
                  </a:schemeClr>
                </a:solidFill>
              </a:rPr>
              <a:t>       </a:t>
            </a:r>
            <a:r>
              <a:rPr lang="en-CA" sz="1000" smtClean="0">
                <a:solidFill>
                  <a:schemeClr val="bg1">
                    <a:lumMod val="65000"/>
                  </a:schemeClr>
                </a:solidFill>
              </a:rPr>
              <a:t>Today                                  2020</a:t>
            </a:r>
            <a:endParaRPr lang="en-CA" sz="1100" smtClean="0">
              <a:solidFill>
                <a:schemeClr val="bg1">
                  <a:lumMod val="65000"/>
                </a:schemeClr>
              </a:solidFill>
            </a:endParaRPr>
          </a:p>
        </p:txBody>
      </p:sp>
      <p:sp>
        <p:nvSpPr>
          <p:cNvPr id="12" name="TextBox 11"/>
          <p:cNvSpPr txBox="1"/>
          <p:nvPr/>
        </p:nvSpPr>
        <p:spPr>
          <a:xfrm>
            <a:off x="3435876" y="1859980"/>
            <a:ext cx="2484877" cy="954107"/>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smtClean="0"/>
              <a:t>Historical </a:t>
            </a:r>
            <a:r>
              <a:rPr lang="en-CA" sz="1400"/>
              <a:t>methods for </a:t>
            </a:r>
            <a:r>
              <a:rPr lang="en-CA" sz="1400" smtClean="0"/>
              <a:t>structuring, organizing, storing and accessing data were designed for structured data.</a:t>
            </a:r>
          </a:p>
        </p:txBody>
      </p:sp>
      <p:sp>
        <p:nvSpPr>
          <p:cNvPr id="13" name="TextBox 12"/>
          <p:cNvSpPr txBox="1"/>
          <p:nvPr/>
        </p:nvSpPr>
        <p:spPr>
          <a:xfrm>
            <a:off x="6225301" y="1859980"/>
            <a:ext cx="2704293" cy="738664"/>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smtClean="0">
                <a:solidFill>
                  <a:srgbClr val="333333"/>
                </a:solidFill>
              </a:rPr>
              <a:t>Rapidly changing regulatory environment calls to action the need for business agility.</a:t>
            </a:r>
            <a:endParaRPr lang="en-CA" sz="1400" i="1">
              <a:solidFill>
                <a:schemeClr val="accent3"/>
              </a:solidFill>
            </a:endParaRPr>
          </a:p>
        </p:txBody>
      </p:sp>
      <p:sp>
        <p:nvSpPr>
          <p:cNvPr id="22" name="TextBox 21"/>
          <p:cNvSpPr txBox="1"/>
          <p:nvPr/>
        </p:nvSpPr>
        <p:spPr>
          <a:xfrm>
            <a:off x="450669" y="4880687"/>
            <a:ext cx="1083951" cy="276999"/>
          </a:xfrm>
          <a:prstGeom prst="rect">
            <a:avLst/>
          </a:prstGeom>
          <a:solidFill>
            <a:schemeClr val="bg1">
              <a:lumMod val="95000"/>
            </a:schemeClr>
          </a:solidFill>
        </p:spPr>
        <p:txBody>
          <a:bodyPr wrap="none" rtlCol="0">
            <a:spAutoFit/>
          </a:bodyPr>
          <a:lstStyle/>
          <a:p>
            <a:r>
              <a:rPr lang="en-CA" sz="1200" b="1" i="1" smtClean="0">
                <a:solidFill>
                  <a:schemeClr val="accent1"/>
                </a:solidFill>
              </a:rPr>
              <a:t>Bottom Line</a:t>
            </a:r>
          </a:p>
        </p:txBody>
      </p:sp>
      <p:sp>
        <p:nvSpPr>
          <p:cNvPr id="23" name="TextBox 22"/>
          <p:cNvSpPr txBox="1"/>
          <p:nvPr/>
        </p:nvSpPr>
        <p:spPr>
          <a:xfrm>
            <a:off x="3271561" y="4880687"/>
            <a:ext cx="1083951" cy="276999"/>
          </a:xfrm>
          <a:prstGeom prst="rect">
            <a:avLst/>
          </a:prstGeom>
          <a:solidFill>
            <a:schemeClr val="bg1">
              <a:lumMod val="95000"/>
            </a:schemeClr>
          </a:solidFill>
        </p:spPr>
        <p:txBody>
          <a:bodyPr wrap="none" rtlCol="0">
            <a:spAutoFit/>
          </a:bodyPr>
          <a:lstStyle/>
          <a:p>
            <a:r>
              <a:rPr lang="en-CA" sz="1200" b="1" i="1" smtClean="0">
                <a:solidFill>
                  <a:schemeClr val="accent1"/>
                </a:solidFill>
              </a:rPr>
              <a:t>Bottom Line</a:t>
            </a:r>
          </a:p>
        </p:txBody>
      </p:sp>
      <p:sp>
        <p:nvSpPr>
          <p:cNvPr id="24" name="TextBox 23"/>
          <p:cNvSpPr txBox="1"/>
          <p:nvPr/>
        </p:nvSpPr>
        <p:spPr>
          <a:xfrm>
            <a:off x="6092453" y="4880687"/>
            <a:ext cx="1083951" cy="276999"/>
          </a:xfrm>
          <a:prstGeom prst="rect">
            <a:avLst/>
          </a:prstGeom>
          <a:solidFill>
            <a:schemeClr val="bg1">
              <a:lumMod val="95000"/>
            </a:schemeClr>
          </a:solidFill>
        </p:spPr>
        <p:txBody>
          <a:bodyPr wrap="none" rtlCol="0">
            <a:spAutoFit/>
          </a:bodyPr>
          <a:lstStyle/>
          <a:p>
            <a:r>
              <a:rPr lang="en-CA" sz="1200" b="1" i="1" smtClean="0">
                <a:solidFill>
                  <a:schemeClr val="accent1"/>
                </a:solidFill>
              </a:rPr>
              <a:t>Bottom Line</a:t>
            </a:r>
          </a:p>
        </p:txBody>
      </p:sp>
      <p:sp>
        <p:nvSpPr>
          <p:cNvPr id="26" name="TextBox 25"/>
          <p:cNvSpPr txBox="1"/>
          <p:nvPr/>
        </p:nvSpPr>
        <p:spPr>
          <a:xfrm>
            <a:off x="580209" y="5152681"/>
            <a:ext cx="2630993" cy="1169551"/>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i="1"/>
              <a:t>The </a:t>
            </a:r>
            <a:r>
              <a:rPr lang="en-CA" sz="1400" i="1" smtClean="0"/>
              <a:t>volume, velocity, and variety  </a:t>
            </a:r>
            <a:r>
              <a:rPr lang="en-CA" sz="1400" i="1"/>
              <a:t>of data that organizations </a:t>
            </a:r>
            <a:r>
              <a:rPr lang="en-CA" sz="1400" i="1" smtClean="0"/>
              <a:t>must </a:t>
            </a:r>
            <a:r>
              <a:rPr lang="en-CA" sz="1400" i="1"/>
              <a:t>now manage </a:t>
            </a:r>
            <a:r>
              <a:rPr lang="en-CA" sz="1400" i="1" smtClean="0"/>
              <a:t>require </a:t>
            </a:r>
            <a:r>
              <a:rPr lang="en-CA" sz="1400" i="1"/>
              <a:t>a re-evaluation </a:t>
            </a:r>
            <a:r>
              <a:rPr lang="en-CA" sz="1400" i="1" smtClean="0"/>
              <a:t>of the underlying data architectures.</a:t>
            </a:r>
            <a:endParaRPr lang="en-CA" sz="1400" i="1"/>
          </a:p>
        </p:txBody>
      </p:sp>
      <p:sp>
        <p:nvSpPr>
          <p:cNvPr id="27" name="TextBox 26"/>
          <p:cNvSpPr txBox="1"/>
          <p:nvPr/>
        </p:nvSpPr>
        <p:spPr>
          <a:xfrm>
            <a:off x="3344090" y="5178551"/>
            <a:ext cx="2563311" cy="1169551"/>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i="1"/>
              <a:t>T</a:t>
            </a:r>
            <a:r>
              <a:rPr lang="en-CA" sz="1400" i="1" smtClean="0"/>
              <a:t>he growing number of types and formats of source data necessitates modernization of data architectures and their underlying data standards. </a:t>
            </a:r>
            <a:endParaRPr lang="en-CA" sz="1400" i="1"/>
          </a:p>
        </p:txBody>
      </p:sp>
      <p:sp>
        <p:nvSpPr>
          <p:cNvPr id="28" name="TextBox 27"/>
          <p:cNvSpPr txBox="1"/>
          <p:nvPr/>
        </p:nvSpPr>
        <p:spPr>
          <a:xfrm>
            <a:off x="6243417" y="5201206"/>
            <a:ext cx="2484877" cy="954107"/>
          </a:xfrm>
          <a:prstGeom prst="rect">
            <a:avLst/>
          </a:prstGeom>
        </p:spPr>
        <p:txBody>
          <a:bodyPr wrap="square" lIns="0" rIns="0" rtlCol="0">
            <a:spAutoFit/>
          </a:bodyPr>
          <a:lstStyle/>
          <a:p>
            <a:pPr marL="0" lvl="1" fontAlgn="base">
              <a:spcBef>
                <a:spcPts val="500"/>
              </a:spcBef>
              <a:spcAft>
                <a:spcPct val="0"/>
              </a:spcAft>
              <a:buClr>
                <a:srgbClr val="333333"/>
              </a:buClr>
              <a:buSzPct val="150000"/>
            </a:pPr>
            <a:r>
              <a:rPr lang="en-CA" sz="1400" i="1" smtClean="0"/>
              <a:t>Meeting the needs of changing regulatory / legal environments require an agile and responsive data architecture.</a:t>
            </a:r>
            <a:endParaRPr lang="en-CA" sz="1400" i="1"/>
          </a:p>
        </p:txBody>
      </p:sp>
      <p:grpSp>
        <p:nvGrpSpPr>
          <p:cNvPr id="29" name="Group 28"/>
          <p:cNvGrpSpPr/>
          <p:nvPr/>
        </p:nvGrpSpPr>
        <p:grpSpPr>
          <a:xfrm>
            <a:off x="442679" y="4880687"/>
            <a:ext cx="5641788" cy="1393490"/>
            <a:chOff x="327665" y="1333160"/>
            <a:chExt cx="5641788" cy="3653630"/>
          </a:xfrm>
        </p:grpSpPr>
        <p:cxnSp>
          <p:nvCxnSpPr>
            <p:cNvPr id="30" name="Straight Connector 2"/>
            <p:cNvCxnSpPr/>
            <p:nvPr/>
          </p:nvCxnSpPr>
          <p:spPr>
            <a:xfrm flipV="1">
              <a:off x="3148559"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V="1">
              <a:off x="5969453"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
            <p:cNvCxnSpPr/>
            <p:nvPr/>
          </p:nvCxnSpPr>
          <p:spPr>
            <a:xfrm flipV="1">
              <a:off x="327665" y="1333160"/>
              <a:ext cx="0" cy="365363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659818" y="3798723"/>
            <a:ext cx="700731" cy="700731"/>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6" name="Pie 35"/>
          <p:cNvSpPr/>
          <p:nvPr/>
        </p:nvSpPr>
        <p:spPr>
          <a:xfrm>
            <a:off x="659818" y="3798722"/>
            <a:ext cx="700731" cy="700731"/>
          </a:xfrm>
          <a:prstGeom prst="pie">
            <a:avLst>
              <a:gd name="adj1" fmla="val 10782951"/>
              <a:gd name="adj2" fmla="val 1514283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smtClean="0">
                <a:solidFill>
                  <a:schemeClr val="bg1"/>
                </a:solidFill>
                <a:effectLst>
                  <a:outerShdw blurRad="50800" dist="38100" dir="5400000" algn="t" rotWithShape="0">
                    <a:prstClr val="black">
                      <a:alpha val="40000"/>
                    </a:prstClr>
                  </a:outerShdw>
                </a:effectLst>
              </a:rPr>
              <a:t>22%</a:t>
            </a:r>
            <a:endParaRPr lang="en-CA" b="1">
              <a:solidFill>
                <a:schemeClr val="bg1"/>
              </a:solidFill>
              <a:effectLst>
                <a:outerShdw blurRad="50800" dist="38100" dir="5400000" algn="t" rotWithShape="0">
                  <a:prstClr val="black">
                    <a:alpha val="40000"/>
                  </a:prstClr>
                </a:outerShdw>
              </a:effectLst>
            </a:endParaRPr>
          </a:p>
        </p:txBody>
      </p:sp>
      <p:cxnSp>
        <p:nvCxnSpPr>
          <p:cNvPr id="38" name="Straight Arrow Connector 37"/>
          <p:cNvCxnSpPr/>
          <p:nvPr/>
        </p:nvCxnSpPr>
        <p:spPr>
          <a:xfrm>
            <a:off x="1480072" y="4147616"/>
            <a:ext cx="517796" cy="0"/>
          </a:xfrm>
          <a:prstGeom prst="straightConnector1">
            <a:avLst/>
          </a:prstGeom>
          <a:ln w="50800">
            <a:solidFill>
              <a:schemeClr val="bg1">
                <a:lumMod val="8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127144" y="3798722"/>
            <a:ext cx="700731" cy="700731"/>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40" name="Pie 39"/>
          <p:cNvSpPr/>
          <p:nvPr/>
        </p:nvSpPr>
        <p:spPr>
          <a:xfrm>
            <a:off x="2127144" y="3798721"/>
            <a:ext cx="700731" cy="700731"/>
          </a:xfrm>
          <a:prstGeom prst="pie">
            <a:avLst>
              <a:gd name="adj1" fmla="val 10847260"/>
              <a:gd name="adj2" fmla="val 187599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smtClean="0">
                <a:solidFill>
                  <a:schemeClr val="bg1"/>
                </a:solidFill>
                <a:effectLst>
                  <a:outerShdw blurRad="50800" dist="38100" dir="5400000" algn="t" rotWithShape="0">
                    <a:prstClr val="black">
                      <a:alpha val="40000"/>
                    </a:prstClr>
                  </a:outerShdw>
                </a:effectLst>
              </a:rPr>
              <a:t>37%</a:t>
            </a:r>
            <a:endParaRPr lang="en-CA" b="1">
              <a:solidFill>
                <a:schemeClr val="bg1"/>
              </a:solidFill>
              <a:effectLst>
                <a:outerShdw blurRad="50800" dist="38100" dir="5400000" algn="t" rotWithShape="0">
                  <a:prstClr val="black">
                    <a:alpha val="40000"/>
                  </a:prstClr>
                </a:outerShdw>
              </a:effectLst>
            </a:endParaRPr>
          </a:p>
        </p:txBody>
      </p:sp>
      <p:sp>
        <p:nvSpPr>
          <p:cNvPr id="43" name="TextBox 42"/>
          <p:cNvSpPr txBox="1"/>
          <p:nvPr/>
        </p:nvSpPr>
        <p:spPr>
          <a:xfrm>
            <a:off x="3269893" y="3056467"/>
            <a:ext cx="2637508" cy="1663024"/>
          </a:xfrm>
          <a:prstGeom prst="rect">
            <a:avLst/>
          </a:prstGeom>
          <a:solidFill>
            <a:schemeClr val="bg1">
              <a:lumMod val="95000"/>
            </a:schemeClr>
          </a:solidFill>
        </p:spPr>
        <p:txBody>
          <a:bodyPr wrap="square" lIns="504000" rIns="504000" rtlCol="0" anchor="ctr">
            <a:noAutofit/>
          </a:bodyPr>
          <a:lstStyle/>
          <a:p>
            <a:pPr algn="ctr"/>
            <a:r>
              <a:rPr lang="en-CA" sz="1400" i="1">
                <a:solidFill>
                  <a:schemeClr val="bg1">
                    <a:lumMod val="50000"/>
                  </a:schemeClr>
                </a:solidFill>
                <a:latin typeface="+mj-lt"/>
              </a:rPr>
              <a:t>On average, 70 to 80 percent of an organization’s data is unstructured.</a:t>
            </a:r>
            <a:endParaRPr lang="en-CA" sz="1400" smtClean="0">
              <a:solidFill>
                <a:schemeClr val="bg1">
                  <a:lumMod val="50000"/>
                </a:schemeClr>
              </a:solidFill>
            </a:endParaRPr>
          </a:p>
          <a:p>
            <a:pPr marL="0" lvl="1" algn="ctr" fontAlgn="base">
              <a:spcBef>
                <a:spcPts val="500"/>
              </a:spcBef>
              <a:spcAft>
                <a:spcPct val="0"/>
              </a:spcAft>
              <a:buClr>
                <a:srgbClr val="333333"/>
              </a:buClr>
              <a:buSzPct val="150000"/>
            </a:pPr>
            <a:endParaRPr lang="en-CA" sz="1000" baseline="30000" smtClean="0">
              <a:solidFill>
                <a:schemeClr val="bg1">
                  <a:lumMod val="50000"/>
                </a:schemeClr>
              </a:solidFill>
            </a:endParaRPr>
          </a:p>
          <a:p>
            <a:pPr marL="0" lvl="1" algn="ctr" fontAlgn="base">
              <a:spcBef>
                <a:spcPts val="500"/>
              </a:spcBef>
              <a:spcAft>
                <a:spcPct val="0"/>
              </a:spcAft>
              <a:buClr>
                <a:srgbClr val="333333"/>
              </a:buClr>
              <a:buSzPct val="150000"/>
            </a:pPr>
            <a:r>
              <a:rPr lang="en-CA" sz="900" smtClean="0">
                <a:solidFill>
                  <a:schemeClr val="bg1">
                    <a:lumMod val="50000"/>
                  </a:schemeClr>
                </a:solidFill>
              </a:rPr>
              <a:t>(Baseline Magazine, 2015)</a:t>
            </a:r>
            <a:endParaRPr lang="en-CA" sz="1050">
              <a:solidFill>
                <a:schemeClr val="bg1">
                  <a:lumMod val="50000"/>
                </a:schemeClr>
              </a:solidFill>
            </a:endParaRPr>
          </a:p>
        </p:txBody>
      </p:sp>
      <p:sp>
        <p:nvSpPr>
          <p:cNvPr id="44" name="TextBox 43"/>
          <p:cNvSpPr txBox="1"/>
          <p:nvPr/>
        </p:nvSpPr>
        <p:spPr>
          <a:xfrm>
            <a:off x="6092232" y="3056467"/>
            <a:ext cx="2637508" cy="1663024"/>
          </a:xfrm>
          <a:prstGeom prst="rect">
            <a:avLst/>
          </a:prstGeom>
          <a:solidFill>
            <a:schemeClr val="bg1">
              <a:lumMod val="95000"/>
            </a:schemeClr>
          </a:solidFill>
        </p:spPr>
        <p:txBody>
          <a:bodyPr wrap="square" rtlCol="0" anchor="ctr">
            <a:noAutofit/>
          </a:bodyPr>
          <a:lstStyle/>
          <a:p>
            <a:pPr lvl="0" algn="ctr"/>
            <a:r>
              <a:rPr lang="en-CA" sz="1200">
                <a:solidFill>
                  <a:srgbClr val="FFFFFF">
                    <a:lumMod val="50000"/>
                  </a:srgbClr>
                </a:solidFill>
              </a:rPr>
              <a:t>Regulations </a:t>
            </a:r>
            <a:r>
              <a:rPr lang="en-CA" sz="1200" smtClean="0">
                <a:solidFill>
                  <a:srgbClr val="FFFFFF">
                    <a:lumMod val="50000"/>
                  </a:srgbClr>
                </a:solidFill>
              </a:rPr>
              <a:t>around </a:t>
            </a:r>
            <a:r>
              <a:rPr lang="en-CA" sz="1200">
                <a:solidFill>
                  <a:srgbClr val="FFFFFF">
                    <a:lumMod val="50000"/>
                  </a:srgbClr>
                </a:solidFill>
              </a:rPr>
              <a:t>data </a:t>
            </a:r>
            <a:r>
              <a:rPr lang="en-CA" sz="1200" smtClean="0">
                <a:solidFill>
                  <a:srgbClr val="FFFFFF">
                    <a:lumMod val="50000"/>
                  </a:srgbClr>
                </a:solidFill>
              </a:rPr>
              <a:t>privacy, access, usage, and </a:t>
            </a:r>
            <a:r>
              <a:rPr lang="en-CA" sz="1200">
                <a:solidFill>
                  <a:srgbClr val="FFFFFF">
                    <a:lumMod val="50000"/>
                  </a:srgbClr>
                </a:solidFill>
              </a:rPr>
              <a:t>storage </a:t>
            </a:r>
            <a:r>
              <a:rPr lang="en-CA" sz="1200" smtClean="0">
                <a:solidFill>
                  <a:srgbClr val="FFFFFF">
                    <a:lumMod val="50000"/>
                  </a:srgbClr>
                </a:solidFill>
              </a:rPr>
              <a:t>are </a:t>
            </a:r>
            <a:r>
              <a:rPr lang="en-CA" sz="1200">
                <a:solidFill>
                  <a:srgbClr val="FFFFFF">
                    <a:lumMod val="50000"/>
                  </a:srgbClr>
                </a:solidFill>
              </a:rPr>
              <a:t>increasing. The </a:t>
            </a:r>
            <a:r>
              <a:rPr lang="en-CA" sz="1200" smtClean="0">
                <a:solidFill>
                  <a:srgbClr val="FFFFFF">
                    <a:lumMod val="50000"/>
                  </a:srgbClr>
                </a:solidFill>
              </a:rPr>
              <a:t>potential fines </a:t>
            </a:r>
            <a:r>
              <a:rPr lang="en-CA" sz="1200">
                <a:solidFill>
                  <a:srgbClr val="FFFFFF">
                    <a:lumMod val="50000"/>
                  </a:srgbClr>
                </a:solidFill>
              </a:rPr>
              <a:t>and legal ramifications </a:t>
            </a:r>
            <a:r>
              <a:rPr lang="en-CA" sz="1200" smtClean="0">
                <a:solidFill>
                  <a:srgbClr val="FFFFFF">
                    <a:lumMod val="50000"/>
                  </a:srgbClr>
                </a:solidFill>
              </a:rPr>
              <a:t>associated with data breaches and inappropriate use represent a high business risk.</a:t>
            </a:r>
            <a:endParaRPr lang="en-CA" sz="1400">
              <a:solidFill>
                <a:srgbClr val="FFFFFF"/>
              </a:solidFill>
            </a:endParaRPr>
          </a:p>
        </p:txBody>
      </p:sp>
      <p:pic>
        <p:nvPicPr>
          <p:cNvPr id="46" name="Picture 100"/>
          <p:cNvPicPr>
            <a:picLocks noChangeAspect="1"/>
          </p:cNvPicPr>
          <p:nvPr/>
        </p:nvPicPr>
        <p:blipFill>
          <a:blip r:embed="rId2"/>
          <a:stretch>
            <a:fillRect/>
          </a:stretch>
        </p:blipFill>
        <p:spPr>
          <a:xfrm>
            <a:off x="3418100" y="3199546"/>
            <a:ext cx="383089" cy="349777"/>
          </a:xfrm>
          <a:prstGeom prst="rect">
            <a:avLst/>
          </a:prstGeom>
        </p:spPr>
      </p:pic>
      <p:pic>
        <p:nvPicPr>
          <p:cNvPr id="47" name="Picture 101"/>
          <p:cNvPicPr>
            <a:picLocks noChangeAspect="1"/>
          </p:cNvPicPr>
          <p:nvPr/>
        </p:nvPicPr>
        <p:blipFill>
          <a:blip r:embed="rId3"/>
          <a:stretch>
            <a:fillRect/>
          </a:stretch>
        </p:blipFill>
        <p:spPr>
          <a:xfrm>
            <a:off x="5361453" y="3928616"/>
            <a:ext cx="370597" cy="303973"/>
          </a:xfrm>
          <a:prstGeom prst="rect">
            <a:avLst/>
          </a:prstGeom>
        </p:spPr>
      </p:pic>
      <p:sp>
        <p:nvSpPr>
          <p:cNvPr id="51" name="Half Frame 50"/>
          <p:cNvSpPr/>
          <p:nvPr/>
        </p:nvSpPr>
        <p:spPr>
          <a:xfrm rot="16200000">
            <a:off x="6074487" y="4417862"/>
            <a:ext cx="301628" cy="301628"/>
          </a:xfrm>
          <a:prstGeom prst="halfFrame">
            <a:avLst>
              <a:gd name="adj1" fmla="val 21615"/>
              <a:gd name="adj2" fmla="val 22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2" name="Half Frame 51"/>
          <p:cNvSpPr/>
          <p:nvPr/>
        </p:nvSpPr>
        <p:spPr>
          <a:xfrm rot="5400000">
            <a:off x="8426666" y="3056467"/>
            <a:ext cx="301628" cy="301628"/>
          </a:xfrm>
          <a:prstGeom prst="halfFrame">
            <a:avLst>
              <a:gd name="adj1" fmla="val 21615"/>
              <a:gd name="adj2" fmla="val 223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itle 1"/>
          <p:cNvSpPr>
            <a:spLocks noGrp="1"/>
          </p:cNvSpPr>
          <p:nvPr>
            <p:ph type="title"/>
          </p:nvPr>
        </p:nvSpPr>
        <p:spPr/>
        <p:txBody>
          <a:bodyPr/>
          <a:lstStyle/>
          <a:p>
            <a:r>
              <a:rPr lang="en-CA"/>
              <a:t>Changes in data scope, </a:t>
            </a:r>
            <a:r>
              <a:rPr lang="en-CA" smtClean="0"/>
              <a:t>usage, </a:t>
            </a:r>
            <a:r>
              <a:rPr lang="en-CA"/>
              <a:t>and complexity require </a:t>
            </a:r>
            <a:r>
              <a:rPr lang="en-CA" smtClean="0"/>
              <a:t>a shift in </a:t>
            </a:r>
            <a:r>
              <a:rPr lang="en-CA"/>
              <a:t>how </a:t>
            </a:r>
            <a:r>
              <a:rPr lang="en-CA" smtClean="0"/>
              <a:t>data architecture </a:t>
            </a:r>
            <a:r>
              <a:rPr lang="en-CA"/>
              <a:t>is approached and </a:t>
            </a:r>
            <a:r>
              <a:rPr lang="en-CA" smtClean="0"/>
              <a:t>performed</a:t>
            </a:r>
            <a:endParaRPr lang="en-CA"/>
          </a:p>
        </p:txBody>
      </p:sp>
    </p:spTree>
    <p:extLst>
      <p:ext uri="{BB962C8B-B14F-4D97-AF65-F5344CB8AC3E}">
        <p14:creationId xmlns:p14="http://schemas.microsoft.com/office/powerpoint/2010/main" val="3598954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Essence">
      <a:dk1>
        <a:srgbClr val="333333"/>
      </a:dk1>
      <a:lt1>
        <a:srgbClr val="FFFFFF"/>
      </a:lt1>
      <a:dk2>
        <a:srgbClr val="333333"/>
      </a:dk2>
      <a:lt2>
        <a:srgbClr val="FFFFFF"/>
      </a:lt2>
      <a:accent1>
        <a:srgbClr val="007698"/>
      </a:accent1>
      <a:accent2>
        <a:srgbClr val="B0C534"/>
      </a:accent2>
      <a:accent3>
        <a:srgbClr val="66ADC1"/>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1891</Words>
  <Application>Microsoft Office PowerPoint</Application>
  <PresentationFormat>On-screen Show (4:3)</PresentationFormat>
  <Paragraphs>241</Paragraphs>
  <Slides>12</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0" baseType="lpstr">
      <vt:lpstr>Arial</vt:lpstr>
      <vt:lpstr>Calibri</vt:lpstr>
      <vt:lpstr>Georgia</vt:lpstr>
      <vt:lpstr>Roboto</vt:lpstr>
      <vt:lpstr>Wingdings</vt:lpstr>
      <vt:lpstr>Theme1</vt:lpstr>
      <vt:lpstr>1_Theme1</vt:lpstr>
      <vt:lpstr>PowerPoint Presentation</vt:lpstr>
      <vt:lpstr>Analyst perspective</vt:lpstr>
      <vt:lpstr>Engage the right roles to oversee and implement the  Modernize Data Architecture project </vt:lpstr>
      <vt:lpstr>Executive summary </vt:lpstr>
      <vt:lpstr>Business executives see data management as one of IT’s core services</vt:lpstr>
      <vt:lpstr>To differentiate and remain competitive in today’s marketplace, organizations are becoming more data-driven</vt:lpstr>
      <vt:lpstr>What is data architecture?</vt:lpstr>
      <vt:lpstr>What is the value of data architecture? </vt:lpstr>
      <vt:lpstr>Changes in data scope, usage, and complexity require a shift in how data architecture is approached and performed</vt:lpstr>
      <vt:lpstr>What are the fundamental building blocks of data architecture?</vt:lpstr>
      <vt:lpstr>Modernize the data architecture to position your organization to use data as an enabler for strategic growth</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2015-08-20T14:50:25Z</dcterms:created>
  <dcterms:modified xsi:type="dcterms:W3CDTF">2018-04-20T14:10:08Z</dcterms:modified>
</cp:coreProperties>
</file>