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78" r:id="rId2"/>
  </p:sldMasterIdLst>
  <p:notesMasterIdLst>
    <p:notesMasterId r:id="rId27"/>
  </p:notesMasterIdLst>
  <p:handoutMasterIdLst>
    <p:handoutMasterId r:id="rId28"/>
  </p:handoutMasterIdLst>
  <p:sldIdLst>
    <p:sldId id="485" r:id="rId3"/>
    <p:sldId id="679" r:id="rId4"/>
    <p:sldId id="742" r:id="rId5"/>
    <p:sldId id="399" r:id="rId6"/>
    <p:sldId id="680" r:id="rId7"/>
    <p:sldId id="681" r:id="rId8"/>
    <p:sldId id="682" r:id="rId9"/>
    <p:sldId id="683" r:id="rId10"/>
    <p:sldId id="684" r:id="rId11"/>
    <p:sldId id="687" r:id="rId12"/>
    <p:sldId id="689" r:id="rId13"/>
    <p:sldId id="795" r:id="rId14"/>
    <p:sldId id="690" r:id="rId15"/>
    <p:sldId id="691" r:id="rId16"/>
    <p:sldId id="811" r:id="rId17"/>
    <p:sldId id="694" r:id="rId18"/>
    <p:sldId id="809" r:id="rId19"/>
    <p:sldId id="761" r:id="rId20"/>
    <p:sldId id="692" r:id="rId21"/>
    <p:sldId id="279" r:id="rId22"/>
    <p:sldId id="426" r:id="rId23"/>
    <p:sldId id="812" r:id="rId24"/>
    <p:sldId id="611" r:id="rId25"/>
    <p:sldId id="719" r:id="rId26"/>
  </p:sldIdLst>
  <p:sldSz cx="9144000" cy="6858000" type="screen4x3"/>
  <p:notesSz cx="6950075" cy="9236075"/>
  <p:custShowLst>
    <p:custShow name="Custom Show 1" id="0">
      <p:sldLst>
        <p:sld r:id="rId22"/>
      </p:sldLst>
    </p:custShow>
  </p:custShow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8"/>
    <a:srgbClr val="2576B7"/>
    <a:srgbClr val="66ADC1"/>
    <a:srgbClr val="005D76"/>
    <a:srgbClr val="243F54"/>
    <a:srgbClr val="91C5D3"/>
    <a:srgbClr val="D9A210"/>
    <a:srgbClr val="C4C4C4"/>
    <a:srgbClr val="A1A1A1"/>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831" autoAdjust="0"/>
    <p:restoredTop sz="96035" autoAdjust="0"/>
  </p:normalViewPr>
  <p:slideViewPr>
    <p:cSldViewPr snapToGrid="0">
      <p:cViewPr varScale="1">
        <p:scale>
          <a:sx n="88" d="100"/>
          <a:sy n="88" d="100"/>
        </p:scale>
        <p:origin x="2016"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26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8/24/2015</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8/24/2015</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a:p>
        </p:txBody>
      </p:sp>
    </p:spTree>
    <p:extLst>
      <p:ext uri="{BB962C8B-B14F-4D97-AF65-F5344CB8AC3E}">
        <p14:creationId xmlns:p14="http://schemas.microsoft.com/office/powerpoint/2010/main" val="410281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a:p>
        </p:txBody>
      </p:sp>
    </p:spTree>
    <p:extLst>
      <p:ext uri="{BB962C8B-B14F-4D97-AF65-F5344CB8AC3E}">
        <p14:creationId xmlns:p14="http://schemas.microsoft.com/office/powerpoint/2010/main" val="125662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6796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a:p>
        </p:txBody>
      </p:sp>
    </p:spTree>
    <p:extLst>
      <p:ext uri="{BB962C8B-B14F-4D97-AF65-F5344CB8AC3E}">
        <p14:creationId xmlns:p14="http://schemas.microsoft.com/office/powerpoint/2010/main" val="234075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a:p>
        </p:txBody>
      </p:sp>
    </p:spTree>
    <p:extLst>
      <p:ext uri="{BB962C8B-B14F-4D97-AF65-F5344CB8AC3E}">
        <p14:creationId xmlns:p14="http://schemas.microsoft.com/office/powerpoint/2010/main" val="3409313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a:solidFill>
                    <a:srgbClr val="ADB7C3"/>
                  </a:solidFill>
                </a:rPr>
                <a:t>Info-Tech Research Group, Inc. </a:t>
              </a:r>
              <a:r>
                <a:rPr lang="en-CA" sz="800" smtClean="0">
                  <a:solidFill>
                    <a:srgbClr val="ADB7C3"/>
                  </a:solidFill>
                </a:rPr>
                <a:t>is </a:t>
              </a:r>
              <a:r>
                <a:rPr lang="en-CA" sz="800">
                  <a:solidFill>
                    <a:srgbClr val="ADB7C3"/>
                  </a:solidFill>
                </a:rPr>
                <a:t>a global leader in providing IT research and advice.</a:t>
              </a:r>
              <a:br>
                <a:rPr lang="en-CA" sz="800">
                  <a:solidFill>
                    <a:srgbClr val="ADB7C3"/>
                  </a:solidFill>
                </a:rPr>
              </a:br>
              <a:r>
                <a:rPr lang="en-CA" sz="800">
                  <a:solidFill>
                    <a:srgbClr val="ADB7C3"/>
                  </a:solidFill>
                </a:rPr>
                <a:t>Info-Tech’s products and services combine actionable insight and relevant advice with</a:t>
              </a:r>
              <a:br>
                <a:rPr lang="en-CA" sz="800">
                  <a:solidFill>
                    <a:srgbClr val="ADB7C3"/>
                  </a:solidFill>
                </a:rPr>
              </a:br>
              <a:r>
                <a:rPr lang="en-CA" sz="800">
                  <a:solidFill>
                    <a:srgbClr val="ADB7C3"/>
                  </a:solidFill>
                </a:rPr>
                <a:t>ready-to-use tools and templates that cover the full spectrum of IT concerns.</a:t>
              </a:r>
              <a:br>
                <a:rPr lang="en-CA" sz="800">
                  <a:solidFill>
                    <a:srgbClr val="ADB7C3"/>
                  </a:solidFill>
                </a:rPr>
              </a:br>
              <a:r>
                <a:rPr lang="en-CA" sz="800">
                  <a:solidFill>
                    <a:srgbClr val="ADB7C3"/>
                  </a:solidFill>
                </a:rPr>
                <a:t>© </a:t>
              </a:r>
              <a:r>
                <a:rPr lang="en-CA" sz="800" smtClean="0">
                  <a:solidFill>
                    <a:srgbClr val="ADB7C3"/>
                  </a:solidFill>
                </a:rPr>
                <a:t>1997-2015 </a:t>
              </a:r>
              <a:r>
                <a:rPr lang="en-CA" sz="80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a:solidFill>
                  <a:srgbClr val="FFFFFF"/>
                </a:solidFill>
              </a:rPr>
              <a:t>This Research is Designed For:</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246703" y="4352376"/>
            <a:ext cx="8625781" cy="1677491"/>
          </a:xfrm>
        </p:spPr>
        <p:txBody>
          <a:bodyPr/>
          <a:lstStyle>
            <a:lvl1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400" baseline="0">
                <a:solidFill>
                  <a:schemeClr val="tx1"/>
                </a:solidFill>
              </a:defRPr>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smtClean="0">
                <a:ln>
                  <a:noFill/>
                </a:ln>
                <a:solidFill>
                  <a:schemeClr val="bg1"/>
                </a:solidFill>
                <a:effectLst/>
                <a:uLnTx/>
                <a:uFillTx/>
                <a:latin typeface="+mn-lt"/>
              </a:rPr>
              <a:t>The objective</a:t>
            </a:r>
            <a:r>
              <a:rPr kumimoji="0" lang="en-CA" sz="1200" b="0" i="0" u="none" strike="noStrike" kern="0" cap="none" spc="0" normalizeH="0" noProof="0" dirty="0" smtClean="0">
                <a:ln>
                  <a:noFill/>
                </a:ln>
                <a:solidFill>
                  <a:schemeClr val="bg1"/>
                </a:solidFill>
                <a:effectLst/>
                <a:uLnTx/>
                <a:uFillTx/>
                <a:latin typeface="+mn-lt"/>
              </a:rPr>
              <a:t> of this blueprint is to create a roadmap documenting the initiatives planned for the organization to assist</a:t>
            </a:r>
            <a:r>
              <a:rPr lang="en-CA" sz="1200" kern="0" dirty="0" smtClean="0">
                <a:solidFill>
                  <a:schemeClr val="bg1"/>
                </a:solidFill>
                <a:latin typeface="+mn-lt"/>
              </a:rPr>
              <a:t> them in improving the Data Architecture capabilities and better meeting the organization’s data requirements. </a:t>
            </a:r>
            <a:endParaRPr kumimoji="0" lang="en-CA" sz="1200" b="0" i="0" u="none" strike="noStrike" kern="0" cap="none" spc="0" normalizeH="0" baseline="0" noProof="0" dirty="0" smtClean="0">
              <a:ln>
                <a:noFill/>
              </a:ln>
              <a:solidFill>
                <a:schemeClr val="bg1"/>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CA" sz="1200" kern="0" noProof="0" dirty="0" smtClean="0">
                <a:solidFill>
                  <a:schemeClr val="bg1"/>
                </a:solidFill>
                <a:latin typeface="+mn-lt"/>
              </a:rPr>
              <a:t>Documented initiatives in your roadmap that will enable you to: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0" cap="none" spc="0" normalizeH="0" baseline="0" dirty="0" smtClean="0">
                <a:ln>
                  <a:noFill/>
                </a:ln>
                <a:solidFill>
                  <a:schemeClr val="bg1"/>
                </a:solidFill>
                <a:effectLst/>
                <a:uLnTx/>
                <a:uFillTx/>
                <a:latin typeface="+mn-lt"/>
              </a:rPr>
              <a:t>Build</a:t>
            </a:r>
            <a:r>
              <a:rPr kumimoji="0" lang="en-CA" sz="1200" b="0" i="0" u="none" strike="noStrike" kern="0" cap="none" spc="0" normalizeH="0" dirty="0" smtClean="0">
                <a:ln>
                  <a:noFill/>
                </a:ln>
                <a:solidFill>
                  <a:schemeClr val="bg1"/>
                </a:solidFill>
                <a:effectLst/>
                <a:uLnTx/>
                <a:uFillTx/>
                <a:latin typeface="+mn-lt"/>
              </a:rPr>
              <a:t> a Data Architecture practice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0" noProof="0" dirty="0" smtClean="0">
                <a:solidFill>
                  <a:schemeClr val="bg1"/>
                </a:solidFill>
                <a:latin typeface="+mn-lt"/>
              </a:rPr>
              <a:t>Document data lineage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0" dirty="0" smtClean="0">
                <a:solidFill>
                  <a:schemeClr val="bg1"/>
                </a:solidFill>
                <a:latin typeface="+mn-lt"/>
              </a:rPr>
              <a:t>Improve data modeling practices</a:t>
            </a:r>
            <a:r>
              <a:rPr lang="en-CA" sz="1200" kern="0" noProof="0" dirty="0" smtClean="0">
                <a:solidFill>
                  <a:schemeClr val="bg1"/>
                </a:solidFill>
                <a:latin typeface="+mn-lt"/>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0" cap="none" spc="0" normalizeH="0" baseline="0" dirty="0" smtClean="0">
                <a:ln>
                  <a:noFill/>
                </a:ln>
                <a:solidFill>
                  <a:schemeClr val="bg1"/>
                </a:solidFill>
                <a:effectLst/>
                <a:uLnTx/>
                <a:uFillTx/>
                <a:latin typeface="+mn-lt"/>
              </a:rPr>
              <a:t>Create</a:t>
            </a:r>
            <a:r>
              <a:rPr kumimoji="0" lang="en-CA" sz="1200" b="0" i="0" u="none" strike="noStrike" kern="0" cap="none" spc="0" normalizeH="0" dirty="0" smtClean="0">
                <a:ln>
                  <a:noFill/>
                </a:ln>
                <a:solidFill>
                  <a:schemeClr val="bg1"/>
                </a:solidFill>
                <a:effectLst/>
                <a:uLnTx/>
                <a:uFillTx/>
                <a:latin typeface="+mn-lt"/>
              </a:rPr>
              <a:t> a data delivery architecture that includes traditional and modern components. </a:t>
            </a:r>
            <a:endParaRPr kumimoji="0" lang="en-CA" sz="1200" b="0" i="0" u="none" strike="noStrike" kern="0" cap="none" spc="0" normalizeH="0" baseline="0" noProof="0" dirty="0" smtClean="0">
              <a:ln>
                <a:noFill/>
              </a:ln>
              <a:solidFill>
                <a:schemeClr val="bg1"/>
              </a:solidFill>
              <a:effectLst/>
              <a:uLnTx/>
              <a:uFillTx/>
              <a:latin typeface="+mn-lt"/>
            </a:endParaRPr>
          </a:p>
        </p:txBody>
      </p:sp>
      <p:sp>
        <p:nvSpPr>
          <p:cNvPr id="16" name="Rectangle 15"/>
          <p:cNvSpPr/>
          <p:nvPr userDrawn="1"/>
        </p:nvSpPr>
        <p:spPr>
          <a:xfrm>
            <a:off x="251518" y="1287191"/>
            <a:ext cx="464132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smtClean="0">
                <a:solidFill>
                  <a:srgbClr val="FFFFFF"/>
                </a:solidFill>
              </a:rPr>
              <a:t>Audiences</a:t>
            </a:r>
            <a:r>
              <a:rPr lang="en-US" sz="1400" b="1" baseline="0" smtClean="0">
                <a:solidFill>
                  <a:srgbClr val="FFFFFF"/>
                </a:solidFill>
              </a:rPr>
              <a:t> for this Blueprint</a:t>
            </a:r>
            <a:endParaRPr lang="en-US" sz="1400" b="1">
              <a:solidFill>
                <a:srgbClr val="FFFFFF"/>
              </a:solidFill>
            </a:endParaRPr>
          </a:p>
        </p:txBody>
      </p:sp>
      <p:sp>
        <p:nvSpPr>
          <p:cNvPr id="20" name="Rectangle 19"/>
          <p:cNvSpPr/>
          <p:nvPr userDrawn="1"/>
        </p:nvSpPr>
        <p:spPr>
          <a:xfrm>
            <a:off x="5301916" y="1287191"/>
            <a:ext cx="357538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smtClean="0">
                <a:solidFill>
                  <a:srgbClr val="FFFFFF"/>
                </a:solidFill>
              </a:rPr>
              <a:t>Blueprint</a:t>
            </a:r>
            <a:r>
              <a:rPr lang="en-US" sz="1400" b="1" baseline="0" smtClean="0">
                <a:solidFill>
                  <a:srgbClr val="FFFFFF"/>
                </a:solidFill>
              </a:rPr>
              <a:t> Benefits </a:t>
            </a:r>
            <a:endParaRPr lang="en-US" sz="1400" b="1">
              <a:solidFill>
                <a:srgbClr val="FFFFFF"/>
              </a:solidFill>
            </a:endParaRPr>
          </a:p>
        </p:txBody>
      </p:sp>
      <p:sp>
        <p:nvSpPr>
          <p:cNvPr id="22" name="Rectangle 21"/>
          <p:cNvSpPr/>
          <p:nvPr userDrawn="1"/>
        </p:nvSpPr>
        <p:spPr>
          <a:xfrm>
            <a:off x="237503" y="4457049"/>
            <a:ext cx="8634981"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smtClean="0"/>
              <a:t>Blueprint</a:t>
            </a:r>
            <a:r>
              <a:rPr lang="en-US" sz="1400" b="1" baseline="0" smtClean="0"/>
              <a:t> Outcomes </a:t>
            </a:r>
            <a:endParaRPr lang="en-US" sz="1400" b="1"/>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9" name="Rectangle 8"/>
          <p:cNvSpPr/>
          <p:nvPr userDrawn="1"/>
        </p:nvSpPr>
        <p:spPr>
          <a:xfrm>
            <a:off x="255868" y="428004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a:t>Resolution</a:t>
            </a:r>
          </a:p>
        </p:txBody>
      </p:sp>
      <p:sp>
        <p:nvSpPr>
          <p:cNvPr id="13" name="Rectangle 12"/>
          <p:cNvSpPr/>
          <p:nvPr userDrawn="1"/>
        </p:nvSpPr>
        <p:spPr>
          <a:xfrm>
            <a:off x="247848" y="129111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t>Situation</a:t>
            </a:r>
            <a:endParaRPr lang="en-US" sz="1400" b="1"/>
          </a:p>
        </p:txBody>
      </p:sp>
      <p:sp>
        <p:nvSpPr>
          <p:cNvPr id="11" name="Rectangle 10"/>
          <p:cNvSpPr/>
          <p:nvPr userDrawn="1"/>
        </p:nvSpPr>
        <p:spPr>
          <a:xfrm>
            <a:off x="247848" y="2848240"/>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a:t>Complication</a:t>
            </a:r>
          </a:p>
        </p:txBody>
      </p:sp>
      <p:sp>
        <p:nvSpPr>
          <p:cNvPr id="20" name="Text Placeholder 19"/>
          <p:cNvSpPr>
            <a:spLocks noGrp="1"/>
          </p:cNvSpPr>
          <p:nvPr userDrawn="1">
            <p:ph type="body" sz="quarter" idx="10"/>
          </p:nvPr>
        </p:nvSpPr>
        <p:spPr>
          <a:xfrm>
            <a:off x="247848" y="161557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05421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9286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72870"/>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37241" y="157620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9111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smtClean="0">
                  <a:solidFill>
                    <a:srgbClr val="FFFFFF"/>
                  </a:solidFill>
                  <a:latin typeface="Georgia"/>
                </a:rPr>
                <a:t>Info-Tech Insight</a:t>
              </a:r>
              <a:endParaRPr lang="en-CA" sz="1100" i="1">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34646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33302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904571"/>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endParaRPr lang="en-US" sz="1400" b="1">
              <a:solidFill>
                <a:srgbClr val="FFFFFF"/>
              </a:solidFill>
            </a:endParaRPr>
          </a:p>
        </p:txBody>
      </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solidFill>
                  <a:srgbClr val="333333"/>
                </a:solidFill>
              </a:rPr>
              <a:t>If you want additional support, have our analysts guide </a:t>
            </a:r>
            <a:br>
              <a:rPr lang="en-US">
                <a:solidFill>
                  <a:srgbClr val="333333"/>
                </a:solidFill>
              </a:rPr>
            </a:br>
            <a:r>
              <a:rPr lang="en-US">
                <a:solidFill>
                  <a:srgbClr val="333333"/>
                </a:solidFill>
              </a:rPr>
              <a:t>you through this phase </a:t>
            </a:r>
            <a:r>
              <a:rPr lang="en-US" smtClean="0">
                <a:solidFill>
                  <a:srgbClr val="333333"/>
                </a:solidFill>
              </a:rPr>
              <a:t>as part of an </a:t>
            </a:r>
            <a:r>
              <a:rPr lang="en-US">
                <a:solidFill>
                  <a:srgbClr val="333333"/>
                </a:solidFill>
              </a:rPr>
              <a:t>Info-Tech workshop</a:t>
            </a:r>
            <a:endParaRPr lang="en-CA">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smtClean="0">
                <a:solidFill>
                  <a:srgbClr val="FFFFFF"/>
                </a:solidFill>
              </a:rPr>
              <a:t>Book a workshop with our Info-Tech analysts:</a:t>
            </a:r>
            <a:endParaRPr lang="en-US" sz="1400" b="1">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284405"/>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rgbClr val="FFFFFF"/>
              </a:solidFill>
            </a:endParaRPr>
          </a:p>
        </p:txBody>
      </p:sp>
      <p:sp>
        <p:nvSpPr>
          <p:cNvPr id="21" name="Rectangle 20"/>
          <p:cNvSpPr/>
          <p:nvPr userDrawn="1"/>
        </p:nvSpPr>
        <p:spPr>
          <a:xfrm>
            <a:off x="616688" y="1284405"/>
            <a:ext cx="8260611"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rgbClr val="FFFFFF"/>
              </a:solidFill>
            </a:endParaRPr>
          </a:p>
        </p:txBody>
      </p:sp>
      <p:grpSp>
        <p:nvGrpSpPr>
          <p:cNvPr id="22" name="Group 21"/>
          <p:cNvGrpSpPr/>
          <p:nvPr userDrawn="1"/>
        </p:nvGrpSpPr>
        <p:grpSpPr>
          <a:xfrm>
            <a:off x="272071" y="1296903"/>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2084270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smtClean="0">
                <a:solidFill>
                  <a:srgbClr val="FFFFFF"/>
                </a:solidFill>
              </a:rPr>
              <a:t>Info-Tech Research Group</a:t>
            </a:r>
            <a:endParaRPr lang="en-CA" sz="100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706" r:id="rId3"/>
    <p:sldLayoutId id="2147483721" r:id="rId4"/>
    <p:sldLayoutId id="2147483726" r:id="rId5"/>
    <p:sldLayoutId id="2147483764" r:id="rId6"/>
    <p:sldLayoutId id="2147483763"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a:solidFill>
                <a:srgbClr val="FFFFFF"/>
              </a:solidFill>
            </a:endParaRPr>
          </a:p>
        </p:txBody>
      </p:sp>
    </p:spTree>
    <p:extLst>
      <p:ext uri="{BB962C8B-B14F-4D97-AF65-F5344CB8AC3E}">
        <p14:creationId xmlns:p14="http://schemas.microsoft.com/office/powerpoint/2010/main" val="1011313266"/>
      </p:ext>
    </p:extLst>
  </p:cSld>
  <p:clrMap bg1="lt1" tx1="dk1" bg2="lt2" tx2="dk2" accent1="accent1" accent2="accent2" accent3="accent3" accent4="accent4" accent5="accent5" accent6="accent6" hlink="hlink" folHlink="folHlink"/>
  <p:sldLayoutIdLst>
    <p:sldLayoutId id="2147483799"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fotech.com/research/modernize-data-architecture-for-measurable-business-results-phase-2-assess-data-architecture-capabilities" TargetMode="External"/><Relationship Id="rId7" Type="http://schemas.openxmlformats.org/officeDocument/2006/relationships/image" Target="../media/image34.png"/><Relationship Id="rId2" Type="http://schemas.openxmlformats.org/officeDocument/2006/relationships/hyperlink" Target="http://www.infotech.com/research/modernize-data-architecture-for-measurable-business-results-phase-1-develop-a-data-architecture-vision"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www.infotech.com/research/modernize-data-architecture-for-measurable-business-results-phase-3-develop-a-data-architecture-roadma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Workshops@InfoTech.com" TargetMode="Externa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nfotech.com/benchmarking/cio-business-vis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xecutive-brief-stam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973" y="4209005"/>
            <a:ext cx="2279546" cy="1796282"/>
          </a:xfrm>
          <a:prstGeom prst="rect">
            <a:avLst/>
          </a:prstGeom>
        </p:spPr>
      </p:pic>
      <p:sp>
        <p:nvSpPr>
          <p:cNvPr id="4" name="Text Placeholder 3"/>
          <p:cNvSpPr>
            <a:spLocks noGrp="1"/>
          </p:cNvSpPr>
          <p:nvPr>
            <p:ph type="body" sz="quarter" idx="15"/>
          </p:nvPr>
        </p:nvSpPr>
        <p:spPr>
          <a:xfrm>
            <a:off x="774700" y="2812867"/>
            <a:ext cx="7454900" cy="655267"/>
          </a:xfrm>
        </p:spPr>
        <p:txBody>
          <a:bodyPr/>
          <a:lstStyle/>
          <a:p>
            <a:r>
              <a:rPr lang="en-US"/>
              <a:t>Modernize </a:t>
            </a:r>
            <a:r>
              <a:rPr lang="en-US" smtClean="0"/>
              <a:t>Data </a:t>
            </a:r>
            <a:r>
              <a:rPr lang="en-US"/>
              <a:t>Architecture for Measurable Business Results</a:t>
            </a:r>
            <a:endParaRPr lang="en-CA"/>
          </a:p>
        </p:txBody>
      </p:sp>
      <p:sp>
        <p:nvSpPr>
          <p:cNvPr id="5" name="Text Placeholder 4"/>
          <p:cNvSpPr>
            <a:spLocks noGrp="1"/>
          </p:cNvSpPr>
          <p:nvPr>
            <p:ph type="body" sz="quarter" idx="16"/>
          </p:nvPr>
        </p:nvSpPr>
        <p:spPr>
          <a:xfrm>
            <a:off x="774700" y="3783890"/>
            <a:ext cx="7467600" cy="508000"/>
          </a:xfrm>
        </p:spPr>
        <p:txBody>
          <a:bodyPr/>
          <a:lstStyle/>
          <a:p>
            <a:r>
              <a:rPr lang="en-CA"/>
              <a:t>Modernize your data architecture capabilities to enable agile, fit-for-purpose delivery of quality data services in the small and big data space. </a:t>
            </a:r>
          </a:p>
          <a:p>
            <a:endParaRPr lang="en-CA"/>
          </a:p>
        </p:txBody>
      </p:sp>
    </p:spTree>
    <p:extLst>
      <p:ext uri="{BB962C8B-B14F-4D97-AF65-F5344CB8AC3E}">
        <p14:creationId xmlns:p14="http://schemas.microsoft.com/office/powerpoint/2010/main" val="2026942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6" name="Rectangle 31"/>
          <p:cNvSpPr/>
          <p:nvPr/>
        </p:nvSpPr>
        <p:spPr>
          <a:xfrm>
            <a:off x="794084" y="1739158"/>
            <a:ext cx="2041412" cy="1419717"/>
          </a:xfrm>
          <a:prstGeom prst="rect">
            <a:avLst/>
          </a:prstGeom>
          <a:solidFill>
            <a:srgbClr val="66ADC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0000" bIns="144000" rtlCol="0" anchor="ctr"/>
          <a:lstStyle/>
          <a:p>
            <a:r>
              <a:rPr lang="en-CA" sz="1200">
                <a:solidFill>
                  <a:schemeClr val="bg1"/>
                </a:solidFill>
              </a:rPr>
              <a:t>Information Value </a:t>
            </a:r>
            <a:r>
              <a:rPr lang="en-CA" sz="1200" smtClean="0">
                <a:solidFill>
                  <a:schemeClr val="bg1"/>
                </a:solidFill>
              </a:rPr>
              <a:t>Chains provide transparency on how data flows through </a:t>
            </a:r>
            <a:r>
              <a:rPr lang="en-CA" sz="1200">
                <a:solidFill>
                  <a:schemeClr val="bg1"/>
                </a:solidFill>
              </a:rPr>
              <a:t>an </a:t>
            </a:r>
            <a:r>
              <a:rPr lang="en-CA" sz="1200" smtClean="0">
                <a:solidFill>
                  <a:schemeClr val="bg1"/>
                </a:solidFill>
              </a:rPr>
              <a:t>organization.</a:t>
            </a:r>
            <a:r>
              <a:rPr lang="en-CA" sz="1200" smtClean="0">
                <a:solidFill>
                  <a:schemeClr val="bg1">
                    <a:lumMod val="50000"/>
                  </a:schemeClr>
                </a:solidFill>
              </a:rPr>
              <a:t>. </a:t>
            </a:r>
            <a:endParaRPr lang="en-CA" sz="1200">
              <a:solidFill>
                <a:schemeClr val="bg1">
                  <a:lumMod val="50000"/>
                </a:schemeClr>
              </a:solidFill>
            </a:endParaRPr>
          </a:p>
        </p:txBody>
      </p:sp>
      <p:sp>
        <p:nvSpPr>
          <p:cNvPr id="47" name="Right Arrow 32"/>
          <p:cNvSpPr/>
          <p:nvPr/>
        </p:nvSpPr>
        <p:spPr>
          <a:xfrm rot="10800000">
            <a:off x="2669248" y="2542026"/>
            <a:ext cx="385876" cy="35863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33"/>
          <p:cNvSpPr/>
          <p:nvPr/>
        </p:nvSpPr>
        <p:spPr>
          <a:xfrm>
            <a:off x="5951515" y="1739158"/>
            <a:ext cx="2843203" cy="188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0000" bIns="144000" rtlCol="0" anchor="ctr"/>
          <a:lstStyle/>
          <a:p>
            <a:pPr marL="84138">
              <a:tabLst>
                <a:tab pos="263525" algn="l"/>
              </a:tabLst>
            </a:pPr>
            <a:r>
              <a:rPr lang="en-CA" sz="1200" smtClean="0">
                <a:solidFill>
                  <a:schemeClr val="bg1"/>
                </a:solidFill>
              </a:rPr>
              <a:t>Data </a:t>
            </a:r>
            <a:r>
              <a:rPr lang="en-CA" sz="1200">
                <a:solidFill>
                  <a:schemeClr val="bg1"/>
                </a:solidFill>
              </a:rPr>
              <a:t>D</a:t>
            </a:r>
            <a:r>
              <a:rPr lang="en-CA" sz="1200" smtClean="0">
                <a:solidFill>
                  <a:schemeClr val="bg1"/>
                </a:solidFill>
              </a:rPr>
              <a:t>elivery Architecture outlines </a:t>
            </a:r>
            <a:r>
              <a:rPr lang="en-CA" sz="1200">
                <a:solidFill>
                  <a:schemeClr val="bg1"/>
                </a:solidFill>
              </a:rPr>
              <a:t>the steps and components required to support </a:t>
            </a:r>
            <a:r>
              <a:rPr lang="en-CA" sz="1200" smtClean="0">
                <a:solidFill>
                  <a:schemeClr val="bg1"/>
                </a:solidFill>
              </a:rPr>
              <a:t>the lifecycle of enterprise data from creation, through transformation, organization, integration,  consumption</a:t>
            </a:r>
            <a:r>
              <a:rPr lang="en-CA" sz="1200">
                <a:solidFill>
                  <a:schemeClr val="bg1"/>
                </a:solidFill>
              </a:rPr>
              <a:t>, and  finally </a:t>
            </a:r>
            <a:r>
              <a:rPr lang="en-CA" sz="1200" smtClean="0">
                <a:solidFill>
                  <a:schemeClr val="bg1"/>
                </a:solidFill>
              </a:rPr>
              <a:t>archive/disposition.</a:t>
            </a:r>
            <a:endParaRPr lang="en-CA" sz="1200">
              <a:solidFill>
                <a:schemeClr val="bg1"/>
              </a:solidFill>
            </a:endParaRPr>
          </a:p>
        </p:txBody>
      </p:sp>
      <p:sp>
        <p:nvSpPr>
          <p:cNvPr id="45" name="Rectangle 34"/>
          <p:cNvSpPr/>
          <p:nvPr/>
        </p:nvSpPr>
        <p:spPr>
          <a:xfrm>
            <a:off x="5951516" y="3910931"/>
            <a:ext cx="2843202" cy="2169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0000" bIns="144000" rtlCol="0" anchor="ctr"/>
          <a:lstStyle/>
          <a:p>
            <a:pPr marL="180975">
              <a:spcAft>
                <a:spcPts val="500"/>
              </a:spcAft>
            </a:pPr>
            <a:r>
              <a:rPr lang="en-CA" sz="1200" smtClean="0">
                <a:solidFill>
                  <a:schemeClr val="bg1"/>
                </a:solidFill>
              </a:rPr>
              <a:t>Related Architectures identify the  architectural </a:t>
            </a:r>
            <a:r>
              <a:rPr lang="en-CA" sz="1200">
                <a:solidFill>
                  <a:schemeClr val="bg1"/>
                </a:solidFill>
              </a:rPr>
              <a:t>capabilities and components </a:t>
            </a:r>
            <a:r>
              <a:rPr lang="en-CA" sz="1200" smtClean="0">
                <a:solidFill>
                  <a:schemeClr val="bg1"/>
                </a:solidFill>
              </a:rPr>
              <a:t>that support:</a:t>
            </a:r>
            <a:endParaRPr lang="en-CA" sz="1200">
              <a:solidFill>
                <a:schemeClr val="bg1"/>
              </a:solidFill>
            </a:endParaRPr>
          </a:p>
          <a:p>
            <a:pPr marL="180975" indent="179388">
              <a:buFont typeface="Arial" panose="020B0604020202020204" pitchFamily="34" charset="0"/>
              <a:buChar char="•"/>
            </a:pPr>
            <a:r>
              <a:rPr lang="en-CA" sz="1200">
                <a:solidFill>
                  <a:schemeClr val="bg1"/>
                </a:solidFill>
              </a:rPr>
              <a:t>Business Intelligence</a:t>
            </a:r>
          </a:p>
          <a:p>
            <a:pPr marL="180975" indent="179388">
              <a:buFont typeface="Arial" panose="020B0604020202020204" pitchFamily="34" charset="0"/>
              <a:buChar char="•"/>
            </a:pPr>
            <a:r>
              <a:rPr lang="en-CA" sz="1200">
                <a:solidFill>
                  <a:schemeClr val="bg1"/>
                </a:solidFill>
              </a:rPr>
              <a:t>Data </a:t>
            </a:r>
            <a:r>
              <a:rPr lang="en-CA" sz="1200" smtClean="0">
                <a:solidFill>
                  <a:schemeClr val="bg1"/>
                </a:solidFill>
              </a:rPr>
              <a:t>Warehousing</a:t>
            </a:r>
          </a:p>
          <a:p>
            <a:pPr marL="180975" indent="179388">
              <a:buFont typeface="Arial" panose="020B0604020202020204" pitchFamily="34" charset="0"/>
              <a:buChar char="•"/>
            </a:pPr>
            <a:r>
              <a:rPr lang="en-CA" sz="1200" smtClean="0">
                <a:solidFill>
                  <a:schemeClr val="bg1"/>
                </a:solidFill>
              </a:rPr>
              <a:t>Data Integration</a:t>
            </a:r>
          </a:p>
          <a:p>
            <a:pPr marL="180975" indent="179388">
              <a:buFont typeface="Arial" panose="020B0604020202020204" pitchFamily="34" charset="0"/>
              <a:buChar char="•"/>
            </a:pPr>
            <a:r>
              <a:rPr lang="en-CA" sz="1200" smtClean="0">
                <a:solidFill>
                  <a:schemeClr val="bg1"/>
                </a:solidFill>
              </a:rPr>
              <a:t>Database </a:t>
            </a:r>
            <a:r>
              <a:rPr lang="en-CA" sz="1200">
                <a:solidFill>
                  <a:schemeClr val="bg1"/>
                </a:solidFill>
              </a:rPr>
              <a:t>Operations</a:t>
            </a:r>
          </a:p>
          <a:p>
            <a:pPr marL="180975" indent="179388">
              <a:buFont typeface="Arial" panose="020B0604020202020204" pitchFamily="34" charset="0"/>
              <a:buChar char="•"/>
            </a:pPr>
            <a:r>
              <a:rPr lang="en-CA" sz="1200">
                <a:solidFill>
                  <a:schemeClr val="bg1"/>
                </a:solidFill>
              </a:rPr>
              <a:t>Master Data Management </a:t>
            </a:r>
          </a:p>
          <a:p>
            <a:pPr marL="180975" indent="179388">
              <a:buFont typeface="Arial" panose="020B0604020202020204" pitchFamily="34" charset="0"/>
              <a:buChar char="•"/>
            </a:pPr>
            <a:r>
              <a:rPr lang="en-CA" sz="1200" smtClean="0">
                <a:solidFill>
                  <a:schemeClr val="bg1"/>
                </a:solidFill>
              </a:rPr>
              <a:t>Metadata </a:t>
            </a:r>
            <a:r>
              <a:rPr lang="en-CA" sz="1200">
                <a:solidFill>
                  <a:schemeClr val="bg1"/>
                </a:solidFill>
              </a:rPr>
              <a:t>M</a:t>
            </a:r>
            <a:r>
              <a:rPr lang="en-CA" sz="1200" smtClean="0">
                <a:solidFill>
                  <a:schemeClr val="bg1"/>
                </a:solidFill>
              </a:rPr>
              <a:t>anagement</a:t>
            </a:r>
            <a:endParaRPr lang="en-CA" sz="1200">
              <a:solidFill>
                <a:schemeClr val="bg1"/>
              </a:solidFill>
            </a:endParaRPr>
          </a:p>
        </p:txBody>
      </p:sp>
      <p:sp>
        <p:nvSpPr>
          <p:cNvPr id="43" name="Rectangle 35"/>
          <p:cNvSpPr/>
          <p:nvPr/>
        </p:nvSpPr>
        <p:spPr>
          <a:xfrm>
            <a:off x="316197" y="3623692"/>
            <a:ext cx="2519299" cy="16942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0000" bIns="144000" rtlCol="0" anchor="ctr"/>
          <a:lstStyle/>
          <a:p>
            <a:r>
              <a:rPr lang="en-CA" sz="1200" smtClean="0">
                <a:solidFill>
                  <a:schemeClr val="bg1"/>
                </a:solidFill>
              </a:rPr>
              <a:t>An Enterprise Data Model is a cohesive blueprint that provides a single snapshot of the data required by the enterprise to meet its current and strategic needs.</a:t>
            </a:r>
            <a:endParaRPr lang="en-CA" sz="1200">
              <a:solidFill>
                <a:schemeClr val="bg1"/>
              </a:solidFill>
            </a:endParaRPr>
          </a:p>
        </p:txBody>
      </p:sp>
      <p:sp>
        <p:nvSpPr>
          <p:cNvPr id="44" name="Right Arrow 36"/>
          <p:cNvSpPr/>
          <p:nvPr/>
        </p:nvSpPr>
        <p:spPr>
          <a:xfrm rot="10800000">
            <a:off x="2669249" y="3945288"/>
            <a:ext cx="385876" cy="35863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ight Arrow 38"/>
          <p:cNvSpPr/>
          <p:nvPr/>
        </p:nvSpPr>
        <p:spPr>
          <a:xfrm>
            <a:off x="5733491" y="2793454"/>
            <a:ext cx="385876" cy="36542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ight Arrow 39"/>
          <p:cNvSpPr/>
          <p:nvPr/>
        </p:nvSpPr>
        <p:spPr>
          <a:xfrm>
            <a:off x="5733491" y="4165476"/>
            <a:ext cx="385876" cy="36542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Group 40"/>
          <p:cNvGrpSpPr/>
          <p:nvPr/>
        </p:nvGrpSpPr>
        <p:grpSpPr>
          <a:xfrm>
            <a:off x="2904772" y="1529600"/>
            <a:ext cx="2977467" cy="3413771"/>
            <a:chOff x="965289" y="2751299"/>
            <a:chExt cx="2977467" cy="3413771"/>
          </a:xfrm>
        </p:grpSpPr>
        <p:sp>
          <p:nvSpPr>
            <p:cNvPr id="28" name="Rectangle 41"/>
            <p:cNvSpPr/>
            <p:nvPr/>
          </p:nvSpPr>
          <p:spPr>
            <a:xfrm>
              <a:off x="2501617" y="4988696"/>
              <a:ext cx="1441138" cy="1176374"/>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600" b="1" smtClean="0"/>
                <a:t>Related Data  Architectures</a:t>
              </a:r>
            </a:p>
          </p:txBody>
        </p:sp>
        <p:sp>
          <p:nvSpPr>
            <p:cNvPr id="34" name="Rectangle 47"/>
            <p:cNvSpPr/>
            <p:nvPr/>
          </p:nvSpPr>
          <p:spPr>
            <a:xfrm>
              <a:off x="2501617" y="3390736"/>
              <a:ext cx="1441138" cy="1543272"/>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mtClean="0"/>
                <a:t>Data Delivery Architecture</a:t>
              </a:r>
              <a:endParaRPr lang="en-CA" sz="1600" b="1"/>
            </a:p>
          </p:txBody>
        </p:sp>
        <p:sp>
          <p:nvSpPr>
            <p:cNvPr id="35" name="Rectangle 48"/>
            <p:cNvSpPr/>
            <p:nvPr/>
          </p:nvSpPr>
          <p:spPr>
            <a:xfrm>
              <a:off x="965291" y="3390735"/>
              <a:ext cx="1467048" cy="1100069"/>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mtClean="0"/>
                <a:t>Information Value Chains </a:t>
              </a:r>
              <a:endParaRPr lang="en-CA" sz="1600" b="1"/>
            </a:p>
          </p:txBody>
        </p:sp>
        <p:sp>
          <p:nvSpPr>
            <p:cNvPr id="36" name="Rectangle 49"/>
            <p:cNvSpPr/>
            <p:nvPr/>
          </p:nvSpPr>
          <p:spPr>
            <a:xfrm>
              <a:off x="965292" y="2751299"/>
              <a:ext cx="2977464" cy="578639"/>
            </a:xfrm>
            <a:prstGeom prst="rect">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mtClean="0"/>
                <a:t>Data Architecture </a:t>
              </a:r>
              <a:endParaRPr lang="en-CA" sz="1600" b="1"/>
            </a:p>
          </p:txBody>
        </p:sp>
        <p:sp>
          <p:nvSpPr>
            <p:cNvPr id="26" name="Rectangle 50"/>
            <p:cNvSpPr/>
            <p:nvPr/>
          </p:nvSpPr>
          <p:spPr>
            <a:xfrm>
              <a:off x="965289" y="4551601"/>
              <a:ext cx="1467049" cy="1612251"/>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mtClean="0"/>
                <a:t>Enterprise Data Model </a:t>
              </a:r>
              <a:endParaRPr lang="en-CA" sz="1600" b="1"/>
            </a:p>
          </p:txBody>
        </p:sp>
      </p:grpSp>
      <p:sp>
        <p:nvSpPr>
          <p:cNvPr id="2" name="Title 1"/>
          <p:cNvSpPr>
            <a:spLocks noGrp="1"/>
          </p:cNvSpPr>
          <p:nvPr>
            <p:ph type="title"/>
          </p:nvPr>
        </p:nvSpPr>
        <p:spPr/>
        <p:txBody>
          <a:bodyPr/>
          <a:lstStyle/>
          <a:p>
            <a:r>
              <a:rPr lang="en-CA" dirty="0">
                <a:solidFill>
                  <a:schemeClr val="bg1"/>
                </a:solidFill>
                <a:latin typeface="+mn-lt"/>
              </a:rPr>
              <a:t>What are the fundamental building blocks of </a:t>
            </a:r>
            <a:r>
              <a:rPr lang="en-CA" dirty="0" smtClean="0">
                <a:solidFill>
                  <a:schemeClr val="bg1"/>
                </a:solidFill>
                <a:latin typeface="+mn-lt"/>
              </a:rPr>
              <a:t>data architecture?</a:t>
            </a:r>
            <a:endParaRPr lang="en-CA" dirty="0">
              <a:solidFill>
                <a:schemeClr val="bg1"/>
              </a:solidFill>
              <a:latin typeface="+mn-lt"/>
            </a:endParaRPr>
          </a:p>
        </p:txBody>
      </p:sp>
    </p:spTree>
    <p:extLst>
      <p:ext uri="{BB962C8B-B14F-4D97-AF65-F5344CB8AC3E}">
        <p14:creationId xmlns:p14="http://schemas.microsoft.com/office/powerpoint/2010/main" val="498157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3" name="Rectangle 2"/>
          <p:cNvSpPr/>
          <p:nvPr/>
        </p:nvSpPr>
        <p:spPr>
          <a:xfrm>
            <a:off x="4551944" y="1221840"/>
            <a:ext cx="4270321" cy="521460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chemeClr val="bg1"/>
                </a:solidFill>
              </a:rPr>
              <a:t>CENTRAL PRINCIPLES FOR A SUCCESSFUL MODERN DATA ARCHITECTURE </a:t>
            </a:r>
            <a:endParaRPr lang="en-CA" b="1" smtClean="0">
              <a:solidFill>
                <a:schemeClr val="bg1"/>
              </a:solidFill>
            </a:endParaRPr>
          </a:p>
          <a:p>
            <a:pPr marL="180975"/>
            <a:endParaRPr lang="en-CA" b="1">
              <a:solidFill>
                <a:schemeClr val="bg1"/>
              </a:solidFill>
            </a:endParaRPr>
          </a:p>
          <a:p>
            <a:pPr marL="180975"/>
            <a:endParaRPr lang="en-CA" b="1" smtClean="0">
              <a:solidFill>
                <a:schemeClr val="bg1"/>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p:txBody>
      </p:sp>
      <p:sp>
        <p:nvSpPr>
          <p:cNvPr id="26" name="Rectangle 3"/>
          <p:cNvSpPr/>
          <p:nvPr/>
        </p:nvSpPr>
        <p:spPr>
          <a:xfrm>
            <a:off x="350801" y="3637080"/>
            <a:ext cx="4010835" cy="2718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300"/>
              </a:spcAft>
            </a:pPr>
            <a:endParaRPr lang="en-CA" sz="1600" b="1">
              <a:solidFill>
                <a:srgbClr val="005D76"/>
              </a:solidFill>
            </a:endParaRPr>
          </a:p>
          <a:p>
            <a:pPr>
              <a:spcAft>
                <a:spcPts val="300"/>
              </a:spcAft>
            </a:pPr>
            <a:endParaRPr lang="en-CA" sz="1600" b="1" smtClean="0">
              <a:solidFill>
                <a:srgbClr val="005D76"/>
              </a:solidFill>
            </a:endParaRPr>
          </a:p>
          <a:p>
            <a:pPr>
              <a:spcAft>
                <a:spcPts val="500"/>
              </a:spcAft>
            </a:pPr>
            <a:r>
              <a:rPr lang="en-CA" b="1" smtClean="0">
                <a:solidFill>
                  <a:srgbClr val="005D76"/>
                </a:solidFill>
              </a:rPr>
              <a:t>Modernizing your architecture requires: </a:t>
            </a:r>
          </a:p>
          <a:p>
            <a:pPr marL="180975" indent="-180975">
              <a:spcAft>
                <a:spcPts val="300"/>
              </a:spcAft>
              <a:buFont typeface="Arial" panose="020B0604020202020204" pitchFamily="34" charset="0"/>
              <a:buChar char="•"/>
            </a:pPr>
            <a:r>
              <a:rPr lang="en-CA" sz="1200">
                <a:solidFill>
                  <a:schemeClr val="tx1"/>
                </a:solidFill>
              </a:rPr>
              <a:t>A</a:t>
            </a:r>
            <a:r>
              <a:rPr lang="en-CA" sz="1200" smtClean="0">
                <a:solidFill>
                  <a:schemeClr val="tx1"/>
                </a:solidFill>
              </a:rPr>
              <a:t>n </a:t>
            </a:r>
            <a:r>
              <a:rPr lang="en-CA" sz="1200">
                <a:solidFill>
                  <a:schemeClr val="tx1"/>
                </a:solidFill>
              </a:rPr>
              <a:t>architecture environment positioned to house high volumes of data (</a:t>
            </a:r>
            <a:r>
              <a:rPr lang="en-CA" sz="1200" smtClean="0">
                <a:solidFill>
                  <a:schemeClr val="tx1"/>
                </a:solidFill>
              </a:rPr>
              <a:t>structured, semi-structured, </a:t>
            </a:r>
            <a:r>
              <a:rPr lang="en-CA" sz="1200">
                <a:solidFill>
                  <a:schemeClr val="tx1"/>
                </a:solidFill>
              </a:rPr>
              <a:t>and unstructured</a:t>
            </a:r>
            <a:r>
              <a:rPr lang="en-CA" sz="1200" smtClean="0">
                <a:solidFill>
                  <a:schemeClr val="tx1"/>
                </a:solidFill>
              </a:rPr>
              <a:t>).</a:t>
            </a:r>
            <a:endParaRPr lang="en-CA" sz="1200">
              <a:solidFill>
                <a:schemeClr val="tx1"/>
              </a:solidFill>
            </a:endParaRPr>
          </a:p>
          <a:p>
            <a:pPr marL="180975" indent="-180975">
              <a:spcAft>
                <a:spcPts val="300"/>
              </a:spcAft>
              <a:buFont typeface="Arial" panose="020B0604020202020204" pitchFamily="34" charset="0"/>
              <a:buChar char="•"/>
            </a:pPr>
            <a:r>
              <a:rPr lang="en-CA" sz="1200" smtClean="0">
                <a:solidFill>
                  <a:schemeClr val="tx1"/>
                </a:solidFill>
              </a:rPr>
              <a:t>Transparency and responsiveness to changes. </a:t>
            </a:r>
            <a:endParaRPr lang="en-CA" sz="1200">
              <a:solidFill>
                <a:schemeClr val="tx1"/>
              </a:solidFill>
            </a:endParaRPr>
          </a:p>
          <a:p>
            <a:pPr marL="180975" indent="-180975">
              <a:spcAft>
                <a:spcPts val="300"/>
              </a:spcAft>
              <a:buFont typeface="Arial" panose="020B0604020202020204" pitchFamily="34" charset="0"/>
              <a:buChar char="•"/>
            </a:pPr>
            <a:r>
              <a:rPr lang="en-CA" sz="1200">
                <a:solidFill>
                  <a:schemeClr val="tx1"/>
                </a:solidFill>
              </a:rPr>
              <a:t>A</a:t>
            </a:r>
            <a:r>
              <a:rPr lang="en-CA" sz="1200" smtClean="0">
                <a:solidFill>
                  <a:schemeClr val="tx1"/>
                </a:solidFill>
              </a:rPr>
              <a:t>bility </a:t>
            </a:r>
            <a:r>
              <a:rPr lang="en-CA" sz="1200">
                <a:solidFill>
                  <a:schemeClr val="tx1"/>
                </a:solidFill>
              </a:rPr>
              <a:t>to support highly automated and intelligent analytical </a:t>
            </a:r>
            <a:r>
              <a:rPr lang="en-CA" sz="1200" smtClean="0">
                <a:solidFill>
                  <a:schemeClr val="tx1"/>
                </a:solidFill>
              </a:rPr>
              <a:t>functions.</a:t>
            </a:r>
            <a:endParaRPr lang="en-CA" sz="1200">
              <a:solidFill>
                <a:schemeClr val="tx1"/>
              </a:solidFill>
            </a:endParaRPr>
          </a:p>
          <a:p>
            <a:pPr marL="180975" indent="-180975">
              <a:spcAft>
                <a:spcPts val="300"/>
              </a:spcAft>
              <a:buFont typeface="Arial" panose="020B0604020202020204" pitchFamily="34" charset="0"/>
              <a:buChar char="•"/>
            </a:pPr>
            <a:r>
              <a:rPr lang="en-CA" sz="1200">
                <a:solidFill>
                  <a:schemeClr val="tx1"/>
                </a:solidFill>
              </a:rPr>
              <a:t>S</a:t>
            </a:r>
            <a:r>
              <a:rPr lang="en-CA" sz="1200" smtClean="0">
                <a:solidFill>
                  <a:schemeClr val="tx1"/>
                </a:solidFill>
              </a:rPr>
              <a:t>trong </a:t>
            </a:r>
            <a:r>
              <a:rPr lang="en-CA" sz="1200">
                <a:solidFill>
                  <a:schemeClr val="tx1"/>
                </a:solidFill>
              </a:rPr>
              <a:t>data lineage and metadata </a:t>
            </a:r>
            <a:r>
              <a:rPr lang="en-CA" sz="1200" smtClean="0">
                <a:solidFill>
                  <a:schemeClr val="tx1"/>
                </a:solidFill>
              </a:rPr>
              <a:t>capabilities.  </a:t>
            </a:r>
          </a:p>
          <a:p>
            <a:pPr>
              <a:spcAft>
                <a:spcPts val="300"/>
              </a:spcAft>
            </a:pPr>
            <a:endParaRPr lang="en-CA" sz="1200" b="1" i="1">
              <a:solidFill>
                <a:srgbClr val="005D76"/>
              </a:solidFill>
            </a:endParaRPr>
          </a:p>
          <a:p>
            <a:pPr marL="285750" indent="-285750">
              <a:spcAft>
                <a:spcPts val="200"/>
              </a:spcAft>
              <a:buFont typeface="Arial" panose="020B0604020202020204" pitchFamily="34" charset="0"/>
              <a:buChar char="•"/>
            </a:pPr>
            <a:endParaRPr lang="en-CA" sz="1200" b="1" i="1">
              <a:solidFill>
                <a:srgbClr val="005D76"/>
              </a:solidFill>
            </a:endParaRPr>
          </a:p>
        </p:txBody>
      </p:sp>
      <p:sp>
        <p:nvSpPr>
          <p:cNvPr id="19" name="Pentagon 18"/>
          <p:cNvSpPr/>
          <p:nvPr/>
        </p:nvSpPr>
        <p:spPr>
          <a:xfrm>
            <a:off x="341849" y="1495308"/>
            <a:ext cx="3981354" cy="1150294"/>
          </a:xfrm>
          <a:prstGeom prst="homePlate">
            <a:avLst/>
          </a:prstGeom>
          <a:solidFill>
            <a:schemeClr val="accent3"/>
          </a:solidFill>
          <a:ln>
            <a:solidFill>
              <a:schemeClr val="accent3"/>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p:cNvGrpSpPr/>
          <p:nvPr/>
        </p:nvGrpSpPr>
        <p:grpSpPr>
          <a:xfrm>
            <a:off x="335961" y="2611808"/>
            <a:ext cx="3767253" cy="1109448"/>
            <a:chOff x="-2023127" y="1834494"/>
            <a:chExt cx="4131557" cy="1109448"/>
          </a:xfrm>
        </p:grpSpPr>
        <p:sp>
          <p:nvSpPr>
            <p:cNvPr id="20" name="Pentagon 19"/>
            <p:cNvSpPr/>
            <p:nvPr/>
          </p:nvSpPr>
          <p:spPr>
            <a:xfrm>
              <a:off x="-2023127" y="1834494"/>
              <a:ext cx="4131557" cy="1109448"/>
            </a:xfrm>
            <a:prstGeom prst="homePlate">
              <a:avLst/>
            </a:prstGeom>
            <a:solidFill>
              <a:srgbClr val="005D76"/>
            </a:solidFill>
            <a:ln>
              <a:solidFill>
                <a:srgbClr val="005D76"/>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1767108" y="1874369"/>
              <a:ext cx="3587610" cy="369332"/>
            </a:xfrm>
            <a:prstGeom prst="rect">
              <a:avLst/>
            </a:prstGeom>
          </p:spPr>
          <p:txBody>
            <a:bodyPr wrap="square" rtlCol="0">
              <a:spAutoFit/>
            </a:bodyPr>
            <a:lstStyle/>
            <a:p>
              <a:r>
                <a:rPr lang="en-CA" b="1" smtClean="0">
                  <a:solidFill>
                    <a:schemeClr val="bg1"/>
                  </a:solidFill>
                </a:rPr>
                <a:t>Traditional Data Types </a:t>
              </a:r>
            </a:p>
          </p:txBody>
        </p:sp>
        <p:sp>
          <p:nvSpPr>
            <p:cNvPr id="22" name="Rectangle 21"/>
            <p:cNvSpPr/>
            <p:nvPr/>
          </p:nvSpPr>
          <p:spPr>
            <a:xfrm>
              <a:off x="-1752076" y="2143070"/>
              <a:ext cx="2993675" cy="646331"/>
            </a:xfrm>
            <a:prstGeom prst="rect">
              <a:avLst/>
            </a:prstGeom>
          </p:spPr>
          <p:txBody>
            <a:bodyPr wrap="square">
              <a:spAutoFit/>
            </a:bodyPr>
            <a:lstStyle/>
            <a:p>
              <a:pPr>
                <a:defRPr/>
              </a:pPr>
              <a:r>
                <a:rPr lang="en-CA" sz="1200" i="1" kern="0" smtClean="0">
                  <a:solidFill>
                    <a:srgbClr val="FFFFFF"/>
                  </a:solidFill>
                </a:rPr>
                <a:t>Structured data generated by enterprise applications (e.g. </a:t>
              </a:r>
              <a:r>
                <a:rPr lang="en-CA" sz="1200" i="1" kern="0">
                  <a:solidFill>
                    <a:srgbClr val="FFFFFF"/>
                  </a:solidFill>
                </a:rPr>
                <a:t>CRM, ERP, SCM, LOB, etc</a:t>
              </a:r>
              <a:r>
                <a:rPr lang="en-CA" sz="1200" i="1" kern="0" smtClean="0">
                  <a:solidFill>
                    <a:srgbClr val="FFFFFF"/>
                  </a:solidFill>
                </a:rPr>
                <a:t>.) </a:t>
              </a:r>
              <a:endParaRPr lang="en-CA" sz="1200" i="1" kern="0">
                <a:solidFill>
                  <a:srgbClr val="FFFFFF"/>
                </a:solidFill>
              </a:endParaRPr>
            </a:p>
          </p:txBody>
        </p:sp>
      </p:grpSp>
      <p:grpSp>
        <p:nvGrpSpPr>
          <p:cNvPr id="23" name="Group 3"/>
          <p:cNvGrpSpPr/>
          <p:nvPr/>
        </p:nvGrpSpPr>
        <p:grpSpPr>
          <a:xfrm>
            <a:off x="335961" y="1552091"/>
            <a:ext cx="3767253" cy="932754"/>
            <a:chOff x="244557" y="2436752"/>
            <a:chExt cx="3178268" cy="932754"/>
          </a:xfrm>
        </p:grpSpPr>
        <p:sp>
          <p:nvSpPr>
            <p:cNvPr id="24" name="TextBox 4"/>
            <p:cNvSpPr txBox="1"/>
            <p:nvPr/>
          </p:nvSpPr>
          <p:spPr>
            <a:xfrm>
              <a:off x="244558" y="2436752"/>
              <a:ext cx="2455817" cy="369332"/>
            </a:xfrm>
            <a:prstGeom prst="rect">
              <a:avLst/>
            </a:prstGeom>
          </p:spPr>
          <p:txBody>
            <a:bodyPr wrap="square" rtlCol="0">
              <a:spAutoFit/>
            </a:bodyPr>
            <a:lstStyle/>
            <a:p>
              <a:r>
                <a:rPr lang="en-CA" b="1" smtClean="0">
                  <a:solidFill>
                    <a:schemeClr val="bg1"/>
                  </a:solidFill>
                </a:rPr>
                <a:t>Emerging Data Types  </a:t>
              </a:r>
            </a:p>
          </p:txBody>
        </p:sp>
        <p:sp>
          <p:nvSpPr>
            <p:cNvPr id="25" name="Rectangle 5"/>
            <p:cNvSpPr/>
            <p:nvPr/>
          </p:nvSpPr>
          <p:spPr>
            <a:xfrm>
              <a:off x="244557" y="2723175"/>
              <a:ext cx="3178268" cy="646331"/>
            </a:xfrm>
            <a:prstGeom prst="rect">
              <a:avLst/>
            </a:prstGeom>
          </p:spPr>
          <p:txBody>
            <a:bodyPr wrap="square">
              <a:spAutoFit/>
            </a:bodyPr>
            <a:lstStyle/>
            <a:p>
              <a:pPr>
                <a:defRPr/>
              </a:pPr>
              <a:r>
                <a:rPr lang="en-CA" sz="1200" i="1" kern="0" smtClean="0">
                  <a:solidFill>
                    <a:srgbClr val="FFFFFF"/>
                  </a:solidFill>
                </a:rPr>
                <a:t>Semi-structured &amp; </a:t>
              </a:r>
              <a:r>
                <a:rPr lang="en-CA" sz="1200" i="1" kern="0">
                  <a:solidFill>
                    <a:srgbClr val="FFFFFF"/>
                  </a:solidFill>
                </a:rPr>
                <a:t>unstructured </a:t>
              </a:r>
              <a:r>
                <a:rPr lang="en-CA" sz="1200" i="1" kern="0" smtClean="0">
                  <a:solidFill>
                    <a:srgbClr val="FFFFFF"/>
                  </a:solidFill>
                </a:rPr>
                <a:t>data</a:t>
              </a:r>
            </a:p>
            <a:p>
              <a:pPr>
                <a:defRPr/>
              </a:pPr>
              <a:r>
                <a:rPr lang="en-CA" sz="1200" i="1" kern="0" smtClean="0">
                  <a:solidFill>
                    <a:srgbClr val="FFFFFF"/>
                  </a:solidFill>
                </a:rPr>
                <a:t>(e.g. sensor</a:t>
              </a:r>
              <a:r>
                <a:rPr lang="en-CA" sz="1200" i="1" kern="0">
                  <a:solidFill>
                    <a:srgbClr val="FFFFFF"/>
                  </a:solidFill>
                </a:rPr>
                <a:t>, sentiment, geo</a:t>
              </a:r>
              <a:r>
                <a:rPr lang="en-CA" sz="1200" i="1" kern="0" smtClean="0">
                  <a:solidFill>
                    <a:srgbClr val="FFFFFF"/>
                  </a:solidFill>
                </a:rPr>
                <a:t>, </a:t>
              </a:r>
              <a:r>
                <a:rPr lang="en-CA" sz="1200" i="1" kern="0">
                  <a:solidFill>
                    <a:srgbClr val="FFFFFF"/>
                  </a:solidFill>
                </a:rPr>
                <a:t>social, </a:t>
              </a:r>
              <a:r>
                <a:rPr lang="en-CA" sz="1200" i="1" kern="0" smtClean="0">
                  <a:solidFill>
                    <a:srgbClr val="FFFFFF"/>
                  </a:solidFill>
                </a:rPr>
                <a:t>text, clickstream, etc.)  </a:t>
              </a:r>
              <a:endParaRPr lang="en-CA" sz="1200" i="1" kern="0">
                <a:solidFill>
                  <a:srgbClr val="FFFFFF"/>
                </a:solidFill>
              </a:endParaRPr>
            </a:p>
          </p:txBody>
        </p:sp>
      </p:grpSp>
      <p:sp>
        <p:nvSpPr>
          <p:cNvPr id="17" name="TextBox 16"/>
          <p:cNvSpPr txBox="1"/>
          <p:nvPr/>
        </p:nvSpPr>
        <p:spPr>
          <a:xfrm>
            <a:off x="4780214" y="4725397"/>
            <a:ext cx="3813781" cy="45719"/>
          </a:xfrm>
          <a:prstGeom prst="rect">
            <a:avLst/>
          </a:prstGeom>
          <a:solidFill>
            <a:schemeClr val="bg1"/>
          </a:solidFill>
        </p:spPr>
        <p:txBody>
          <a:bodyPr wrap="square" rtlCol="0" anchor="ctr">
            <a:noAutofit/>
          </a:bodyPr>
          <a:lstStyle/>
          <a:p>
            <a:pPr lvl="0" algn="ctr"/>
            <a:endParaRPr lang="en-CA" sz="1400">
              <a:solidFill>
                <a:srgbClr val="FFFFFF"/>
              </a:solidFill>
            </a:endParaRPr>
          </a:p>
        </p:txBody>
      </p:sp>
      <p:sp>
        <p:nvSpPr>
          <p:cNvPr id="18" name="TextBox 17"/>
          <p:cNvSpPr txBox="1"/>
          <p:nvPr/>
        </p:nvSpPr>
        <p:spPr>
          <a:xfrm>
            <a:off x="4780214" y="4911217"/>
            <a:ext cx="3595761" cy="1359568"/>
          </a:xfrm>
          <a:prstGeom prst="rect">
            <a:avLst/>
          </a:prstGeom>
          <a:noFill/>
          <a:ln>
            <a:noFill/>
          </a:ln>
        </p:spPr>
        <p:txBody>
          <a:bodyPr wrap="square" rtlCol="0" anchor="ctr">
            <a:noAutofit/>
          </a:bodyPr>
          <a:lstStyle/>
          <a:p>
            <a:pPr>
              <a:spcAft>
                <a:spcPts val="300"/>
              </a:spcAft>
            </a:pPr>
            <a:r>
              <a:rPr lang="en-CA" sz="1200" smtClean="0">
                <a:solidFill>
                  <a:schemeClr val="bg1"/>
                </a:solidFill>
              </a:rPr>
              <a:t>Modernizing your architecture will pave the way for more intelligent and efficient analytical and operational uses of data. Incorporating new technologies, such as Hadoop, will be a foundational platform for building a reliable        and modern data delivery environment.</a:t>
            </a:r>
            <a:endParaRPr lang="en-CA" sz="1200" b="1" i="1">
              <a:solidFill>
                <a:schemeClr val="bg1"/>
              </a:solidFill>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445" r="100000"/>
                    </a14:imgEffect>
                  </a14:imgLayer>
                </a14:imgProps>
              </a:ext>
              <a:ext uri="{28A0092B-C50C-407E-A947-70E740481C1C}">
                <a14:useLocalDpi xmlns:a14="http://schemas.microsoft.com/office/drawing/2010/main" val="0"/>
              </a:ext>
            </a:extLst>
          </a:blip>
          <a:stretch>
            <a:fillRect/>
          </a:stretch>
        </p:blipFill>
        <p:spPr>
          <a:xfrm>
            <a:off x="7612154" y="5352857"/>
            <a:ext cx="1269700" cy="907659"/>
          </a:xfrm>
          <a:prstGeom prst="rect">
            <a:avLst/>
          </a:prstGeom>
        </p:spPr>
      </p:pic>
      <p:graphicFrame>
        <p:nvGraphicFramePr>
          <p:cNvPr id="34" name="Table 33"/>
          <p:cNvGraphicFramePr>
            <a:graphicFrameLocks noGrp="1"/>
          </p:cNvGraphicFramePr>
          <p:nvPr>
            <p:extLst>
              <p:ext uri="{D42A27DB-BD31-4B8C-83A1-F6EECF244321}">
                <p14:modId xmlns:p14="http://schemas.microsoft.com/office/powerpoint/2010/main" val="3320988959"/>
              </p:ext>
            </p:extLst>
          </p:nvPr>
        </p:nvGraphicFramePr>
        <p:xfrm>
          <a:off x="4654527" y="2346668"/>
          <a:ext cx="3931268" cy="2194560"/>
        </p:xfrm>
        <a:graphic>
          <a:graphicData uri="http://schemas.openxmlformats.org/drawingml/2006/table">
            <a:tbl>
              <a:tblPr firstRow="1" bandRow="1">
                <a:tableStyleId>{5C22544A-7EE6-4342-B048-85BDC9FD1C3A}</a:tableStyleId>
              </a:tblPr>
              <a:tblGrid>
                <a:gridCol w="3931268"/>
              </a:tblGrid>
              <a:tr h="354302">
                <a:tc>
                  <a:txBody>
                    <a:bodyPr/>
                    <a:lstStyle/>
                    <a:p>
                      <a:r>
                        <a:rPr lang="en-CA" sz="1200" b="1" smtClean="0">
                          <a:solidFill>
                            <a:srgbClr val="005D76"/>
                          </a:solidFill>
                        </a:rPr>
                        <a:t>Interoperability</a:t>
                      </a:r>
                    </a:p>
                    <a:p>
                      <a:r>
                        <a:rPr lang="en-CA" sz="1200" b="0" smtClean="0">
                          <a:solidFill>
                            <a:schemeClr val="bg1"/>
                          </a:solidFill>
                        </a:rPr>
                        <a:t>Data is</a:t>
                      </a:r>
                      <a:r>
                        <a:rPr lang="en-CA" sz="1200" b="0" baseline="0" smtClean="0">
                          <a:solidFill>
                            <a:schemeClr val="bg1"/>
                          </a:solidFill>
                        </a:rPr>
                        <a:t> integrated and accessible on </a:t>
                      </a:r>
                      <a:r>
                        <a:rPr lang="en-CA" sz="1200" b="0" i="1" baseline="0" smtClean="0">
                          <a:solidFill>
                            <a:schemeClr val="bg1"/>
                          </a:solidFill>
                        </a:rPr>
                        <a:t>inter</a:t>
                      </a:r>
                      <a:r>
                        <a:rPr lang="en-CA" sz="1200" b="0" baseline="0" smtClean="0">
                          <a:solidFill>
                            <a:schemeClr val="bg1"/>
                          </a:solidFill>
                        </a:rPr>
                        <a:t> and </a:t>
                      </a:r>
                      <a:r>
                        <a:rPr lang="en-CA" sz="1200" b="0" i="1" baseline="0" smtClean="0">
                          <a:solidFill>
                            <a:schemeClr val="bg1"/>
                          </a:solidFill>
                        </a:rPr>
                        <a:t>intra-</a:t>
                      </a:r>
                      <a:r>
                        <a:rPr lang="en-CA" sz="1200" b="0" baseline="0" smtClean="0">
                          <a:solidFill>
                            <a:schemeClr val="bg1"/>
                          </a:solidFill>
                        </a:rPr>
                        <a:t> enterprise basis.</a:t>
                      </a:r>
                      <a:endParaRPr lang="en-CA" sz="12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54302">
                <a:tc>
                  <a:txBody>
                    <a:bodyPr/>
                    <a:lstStyle/>
                    <a:p>
                      <a:r>
                        <a:rPr lang="en-CA" sz="1200" b="1" smtClean="0">
                          <a:solidFill>
                            <a:srgbClr val="005D76"/>
                          </a:solidFill>
                        </a:rPr>
                        <a:t>Data Integrity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smtClean="0">
                          <a:ln>
                            <a:noFill/>
                          </a:ln>
                          <a:solidFill>
                            <a:schemeClr val="bg1"/>
                          </a:solidFill>
                          <a:effectLst/>
                          <a:uLnTx/>
                          <a:uFillTx/>
                          <a:latin typeface="+mn-lt"/>
                          <a:ea typeface="+mn-ea"/>
                          <a:cs typeface="+mn-cs"/>
                        </a:rPr>
                        <a:t>Data assets are complete, up-to-date, and error-free.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4302">
                <a:tc>
                  <a:txBody>
                    <a:bodyPr/>
                    <a:lstStyle/>
                    <a:p>
                      <a:r>
                        <a:rPr lang="en-CA" sz="1200" b="1" smtClean="0">
                          <a:solidFill>
                            <a:srgbClr val="005D76"/>
                          </a:solidFill>
                        </a:rPr>
                        <a:t>Time to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smtClean="0">
                          <a:ln>
                            <a:noFill/>
                          </a:ln>
                          <a:solidFill>
                            <a:schemeClr val="bg1"/>
                          </a:solidFill>
                          <a:effectLst/>
                          <a:uLnTx/>
                          <a:uFillTx/>
                          <a:latin typeface="+mn-lt"/>
                          <a:ea typeface="+mn-ea"/>
                          <a:cs typeface="+mn-cs"/>
                        </a:rPr>
                        <a:t>Data is accessible/delivered in accordance with SLAs.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96023">
                <a:tc>
                  <a:txBody>
                    <a:bodyPr/>
                    <a:lstStyle/>
                    <a:p>
                      <a:r>
                        <a:rPr lang="en-CA" sz="1200" b="1" dirty="0" smtClean="0">
                          <a:solidFill>
                            <a:srgbClr val="005D76"/>
                          </a:solidFill>
                        </a:rPr>
                        <a:t>Insightful</a:t>
                      </a:r>
                      <a:r>
                        <a:rPr lang="en-CA" sz="1200" b="1" baseline="0" dirty="0" smtClean="0">
                          <a:solidFill>
                            <a:srgbClr val="005D76"/>
                          </a:solidFill>
                        </a:rPr>
                        <a:t> and Automated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schemeClr val="bg1"/>
                          </a:solidFill>
                          <a:effectLst/>
                          <a:uLnTx/>
                          <a:uFillTx/>
                          <a:latin typeface="+mn-lt"/>
                          <a:ea typeface="+mn-ea"/>
                          <a:cs typeface="+mn-cs"/>
                        </a:rPr>
                        <a:t>Reporting is </a:t>
                      </a:r>
                      <a:r>
                        <a:rPr kumimoji="0" lang="en-CA" sz="1200" b="0" i="1" u="none" strike="noStrike" kern="1200" cap="none" spc="0" normalizeH="0" baseline="0" noProof="0" dirty="0" smtClean="0">
                          <a:ln>
                            <a:noFill/>
                          </a:ln>
                          <a:solidFill>
                            <a:schemeClr val="bg1"/>
                          </a:solidFill>
                          <a:effectLst/>
                          <a:uLnTx/>
                          <a:uFillTx/>
                          <a:latin typeface="+mn-lt"/>
                          <a:ea typeface="+mn-ea"/>
                          <a:cs typeface="+mn-cs"/>
                        </a:rPr>
                        <a:t>visual</a:t>
                      </a:r>
                      <a:r>
                        <a:rPr kumimoji="0" lang="en-CA" sz="1200" b="0" i="0" u="none" strike="noStrike" kern="1200" cap="none" spc="0" normalizeH="0" baseline="0" noProof="0" dirty="0" smtClean="0">
                          <a:ln>
                            <a:noFill/>
                          </a:ln>
                          <a:solidFill>
                            <a:schemeClr val="bg1"/>
                          </a:solidFill>
                          <a:effectLst/>
                          <a:uLnTx/>
                          <a:uFillTx/>
                          <a:latin typeface="+mn-lt"/>
                          <a:ea typeface="+mn-ea"/>
                          <a:cs typeface="+mn-cs"/>
                        </a:rPr>
                        <a:t>, </a:t>
                      </a:r>
                      <a:r>
                        <a:rPr kumimoji="0" lang="en-CA" sz="1200" b="0" i="1" u="none" strike="noStrike" kern="1200" cap="none" spc="0" normalizeH="0" baseline="0" noProof="0" dirty="0" smtClean="0">
                          <a:ln>
                            <a:noFill/>
                          </a:ln>
                          <a:solidFill>
                            <a:schemeClr val="bg1"/>
                          </a:solidFill>
                          <a:effectLst/>
                          <a:uLnTx/>
                          <a:uFillTx/>
                          <a:latin typeface="+mn-lt"/>
                          <a:ea typeface="+mn-ea"/>
                          <a:cs typeface="+mn-cs"/>
                        </a:rPr>
                        <a:t>valuable</a:t>
                      </a:r>
                      <a:r>
                        <a:rPr kumimoji="0" lang="en-CA" sz="1200" b="0" i="0" u="none" strike="noStrike" kern="1200" cap="none" spc="0" normalizeH="0" baseline="0" noProof="0" dirty="0" smtClean="0">
                          <a:ln>
                            <a:noFill/>
                          </a:ln>
                          <a:solidFill>
                            <a:schemeClr val="bg1"/>
                          </a:solidFill>
                          <a:effectLst/>
                          <a:uLnTx/>
                          <a:uFillTx/>
                          <a:latin typeface="+mn-lt"/>
                          <a:ea typeface="+mn-ea"/>
                          <a:cs typeface="+mn-cs"/>
                        </a:rPr>
                        <a:t>, and </a:t>
                      </a:r>
                      <a:r>
                        <a:rPr kumimoji="0" lang="en-CA" sz="1200" b="0" i="1" u="none" strike="noStrike" kern="1200" cap="none" spc="0" normalizeH="0" baseline="0" noProof="0" dirty="0" smtClean="0">
                          <a:ln>
                            <a:noFill/>
                          </a:ln>
                          <a:solidFill>
                            <a:schemeClr val="bg1"/>
                          </a:solidFill>
                          <a:effectLst/>
                          <a:uLnTx/>
                          <a:uFillTx/>
                          <a:latin typeface="+mn-lt"/>
                          <a:ea typeface="+mn-ea"/>
                          <a:cs typeface="+mn-cs"/>
                        </a:rPr>
                        <a:t>fast</a:t>
                      </a:r>
                      <a:r>
                        <a:rPr kumimoji="0" lang="en-CA" sz="1200" b="0" i="0" u="none" strike="noStrike" kern="1200" cap="none" spc="0" normalizeH="0" baseline="0" noProof="0" dirty="0" smtClean="0">
                          <a:ln>
                            <a:noFill/>
                          </a:ln>
                          <a:solidFill>
                            <a:schemeClr val="bg1"/>
                          </a:solidFill>
                          <a:effectLst/>
                          <a:uLnTx/>
                          <a:uFillTx/>
                          <a:latin typeface="+mn-lt"/>
                          <a:ea typeface="+mn-ea"/>
                          <a:cs typeface="+mn-cs"/>
                        </a:rPr>
                        <a:t>. Insights are game changing and inform sound decision making.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 name="Title 3"/>
          <p:cNvSpPr>
            <a:spLocks noGrp="1"/>
          </p:cNvSpPr>
          <p:nvPr>
            <p:ph type="title"/>
          </p:nvPr>
        </p:nvSpPr>
        <p:spPr/>
        <p:txBody>
          <a:bodyPr/>
          <a:lstStyle/>
          <a:p>
            <a:r>
              <a:rPr lang="en-CA" dirty="0">
                <a:solidFill>
                  <a:schemeClr val="bg1"/>
                </a:solidFill>
                <a:latin typeface="+mn-lt"/>
              </a:rPr>
              <a:t>Modernize </a:t>
            </a:r>
            <a:r>
              <a:rPr lang="en-CA" dirty="0" smtClean="0">
                <a:solidFill>
                  <a:schemeClr val="bg1"/>
                </a:solidFill>
                <a:latin typeface="+mn-lt"/>
              </a:rPr>
              <a:t>the data architecture </a:t>
            </a:r>
            <a:r>
              <a:rPr lang="en-CA" dirty="0">
                <a:solidFill>
                  <a:schemeClr val="bg1"/>
                </a:solidFill>
                <a:latin typeface="+mn-lt"/>
              </a:rPr>
              <a:t>to </a:t>
            </a:r>
            <a:r>
              <a:rPr lang="en-CA" dirty="0" smtClean="0">
                <a:solidFill>
                  <a:schemeClr val="bg1"/>
                </a:solidFill>
                <a:latin typeface="+mn-lt"/>
              </a:rPr>
              <a:t>position </a:t>
            </a:r>
            <a:r>
              <a:rPr lang="en-CA" dirty="0">
                <a:solidFill>
                  <a:schemeClr val="bg1"/>
                </a:solidFill>
                <a:latin typeface="+mn-lt"/>
              </a:rPr>
              <a:t>your organization to use data as an enabler for strategic </a:t>
            </a:r>
            <a:r>
              <a:rPr lang="en-CA" dirty="0" smtClean="0">
                <a:solidFill>
                  <a:schemeClr val="bg1"/>
                </a:solidFill>
                <a:latin typeface="+mn-lt"/>
              </a:rPr>
              <a:t>growth</a:t>
            </a:r>
            <a:endParaRPr lang="en-CA" dirty="0">
              <a:solidFill>
                <a:schemeClr val="bg1"/>
              </a:solidFill>
              <a:latin typeface="+mn-lt"/>
            </a:endParaRPr>
          </a:p>
        </p:txBody>
      </p:sp>
    </p:spTree>
    <p:extLst>
      <p:ext uri="{BB962C8B-B14F-4D97-AF65-F5344CB8AC3E}">
        <p14:creationId xmlns:p14="http://schemas.microsoft.com/office/powerpoint/2010/main" val="96164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2" name="Title 1"/>
          <p:cNvSpPr>
            <a:spLocks noGrp="1"/>
          </p:cNvSpPr>
          <p:nvPr>
            <p:ph type="title"/>
          </p:nvPr>
        </p:nvSpPr>
        <p:spPr/>
        <p:txBody>
          <a:bodyPr/>
          <a:lstStyle/>
          <a:p>
            <a:r>
              <a:rPr lang="en-CA" dirty="0">
                <a:solidFill>
                  <a:schemeClr val="bg1"/>
                </a:solidFill>
                <a:latin typeface="+mn-lt"/>
              </a:rPr>
              <a:t>Strike a balance between the </a:t>
            </a:r>
            <a:r>
              <a:rPr lang="en-CA" i="1" dirty="0">
                <a:solidFill>
                  <a:schemeClr val="bg1"/>
                </a:solidFill>
                <a:latin typeface="+mn-lt"/>
              </a:rPr>
              <a:t>traditional</a:t>
            </a:r>
            <a:r>
              <a:rPr lang="en-CA" dirty="0">
                <a:solidFill>
                  <a:schemeClr val="bg1"/>
                </a:solidFill>
                <a:latin typeface="+mn-lt"/>
              </a:rPr>
              <a:t> and </a:t>
            </a:r>
            <a:r>
              <a:rPr lang="en-CA" i="1" dirty="0">
                <a:solidFill>
                  <a:schemeClr val="bg1"/>
                </a:solidFill>
                <a:latin typeface="+mn-lt"/>
              </a:rPr>
              <a:t>modern</a:t>
            </a:r>
            <a:r>
              <a:rPr lang="en-CA" dirty="0">
                <a:solidFill>
                  <a:schemeClr val="bg1"/>
                </a:solidFill>
                <a:latin typeface="+mn-lt"/>
              </a:rPr>
              <a:t> elements of your organization’s fit-for-purpose </a:t>
            </a:r>
            <a:r>
              <a:rPr lang="en-CA" dirty="0" smtClean="0">
                <a:solidFill>
                  <a:schemeClr val="bg1"/>
                </a:solidFill>
                <a:latin typeface="+mn-lt"/>
              </a:rPr>
              <a:t>data architecture</a:t>
            </a:r>
            <a:endParaRPr lang="en-CA" dirty="0">
              <a:solidFill>
                <a:schemeClr val="bg1"/>
              </a:solidFill>
              <a:latin typeface="+mn-lt"/>
            </a:endParaRPr>
          </a:p>
        </p:txBody>
      </p:sp>
      <p:sp>
        <p:nvSpPr>
          <p:cNvPr id="20" name="TextBox 19"/>
          <p:cNvSpPr txBox="1"/>
          <p:nvPr/>
        </p:nvSpPr>
        <p:spPr>
          <a:xfrm>
            <a:off x="473004" y="4884441"/>
            <a:ext cx="8197993" cy="1200329"/>
          </a:xfrm>
          <a:prstGeom prst="rect">
            <a:avLst/>
          </a:prstGeom>
        </p:spPr>
        <p:txBody>
          <a:bodyPr wrap="square" rtlCol="0">
            <a:spAutoFit/>
          </a:bodyPr>
          <a:lstStyle/>
          <a:p>
            <a:pPr algn="ctr"/>
            <a:r>
              <a:rPr lang="en-CA" smtClean="0">
                <a:solidFill>
                  <a:srgbClr val="005D76"/>
                </a:solidFill>
              </a:rPr>
              <a:t>A </a:t>
            </a:r>
            <a:r>
              <a:rPr lang="en-CA" b="1" smtClean="0">
                <a:solidFill>
                  <a:srgbClr val="005D76"/>
                </a:solidFill>
              </a:rPr>
              <a:t>hybrid architecture </a:t>
            </a:r>
            <a:r>
              <a:rPr lang="en-CA" smtClean="0">
                <a:solidFill>
                  <a:srgbClr val="005D76"/>
                </a:solidFill>
              </a:rPr>
              <a:t>includes both traditional and modern architecture components. Even as organizations begin to rely heavily on new data sources and more modern data architecture, they will require the support and foundation of traditional data architecture.</a:t>
            </a:r>
          </a:p>
        </p:txBody>
      </p:sp>
      <p:sp>
        <p:nvSpPr>
          <p:cNvPr id="10" name="Rectangle 9"/>
          <p:cNvSpPr/>
          <p:nvPr/>
        </p:nvSpPr>
        <p:spPr>
          <a:xfrm>
            <a:off x="251520" y="1306507"/>
            <a:ext cx="8625780" cy="33043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cxnSp>
        <p:nvCxnSpPr>
          <p:cNvPr id="13" name="Straight Connector 2"/>
          <p:cNvCxnSpPr/>
          <p:nvPr/>
        </p:nvCxnSpPr>
        <p:spPr>
          <a:xfrm flipV="1">
            <a:off x="4504266" y="1705180"/>
            <a:ext cx="0" cy="227651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95383" y="1569682"/>
            <a:ext cx="8217763" cy="422307"/>
            <a:chOff x="495858" y="1790647"/>
            <a:chExt cx="8217763" cy="422307"/>
          </a:xfrm>
        </p:grpSpPr>
        <p:sp>
          <p:nvSpPr>
            <p:cNvPr id="11" name="TextBox 10"/>
            <p:cNvSpPr txBox="1"/>
            <p:nvPr/>
          </p:nvSpPr>
          <p:spPr>
            <a:xfrm>
              <a:off x="495858" y="1790647"/>
              <a:ext cx="3964104" cy="369332"/>
            </a:xfrm>
            <a:prstGeom prst="rect">
              <a:avLst/>
            </a:prstGeom>
            <a:ln>
              <a:noFill/>
            </a:ln>
          </p:spPr>
          <p:txBody>
            <a:bodyPr wrap="square" rtlCol="0">
              <a:spAutoFit/>
            </a:bodyPr>
            <a:lstStyle/>
            <a:p>
              <a:pPr algn="ctr"/>
              <a:r>
                <a:rPr lang="en-CA" b="1" smtClean="0">
                  <a:solidFill>
                    <a:schemeClr val="bg1"/>
                  </a:solidFill>
                </a:rPr>
                <a:t>Traditional Data Architecture </a:t>
              </a:r>
            </a:p>
          </p:txBody>
        </p:sp>
        <p:sp>
          <p:nvSpPr>
            <p:cNvPr id="12" name="TextBox 11"/>
            <p:cNvSpPr txBox="1"/>
            <p:nvPr/>
          </p:nvSpPr>
          <p:spPr>
            <a:xfrm>
              <a:off x="4668856" y="1790647"/>
              <a:ext cx="3964104" cy="369332"/>
            </a:xfrm>
            <a:prstGeom prst="rect">
              <a:avLst/>
            </a:prstGeom>
            <a:ln>
              <a:noFill/>
            </a:ln>
          </p:spPr>
          <p:txBody>
            <a:bodyPr wrap="square" rtlCol="0">
              <a:spAutoFit/>
            </a:bodyPr>
            <a:lstStyle/>
            <a:p>
              <a:pPr algn="ctr"/>
              <a:r>
                <a:rPr lang="en-CA" b="1" smtClean="0">
                  <a:solidFill>
                    <a:schemeClr val="bg1"/>
                  </a:solidFill>
                </a:rPr>
                <a:t>Modern Data Architecture </a:t>
              </a:r>
            </a:p>
          </p:txBody>
        </p:sp>
        <p:cxnSp>
          <p:nvCxnSpPr>
            <p:cNvPr id="16" name="Straight Connector 2"/>
            <p:cNvCxnSpPr/>
            <p:nvPr/>
          </p:nvCxnSpPr>
          <p:spPr>
            <a:xfrm flipH="1">
              <a:off x="495858" y="2212954"/>
              <a:ext cx="396410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2"/>
            <p:cNvCxnSpPr/>
            <p:nvPr/>
          </p:nvCxnSpPr>
          <p:spPr>
            <a:xfrm flipH="1">
              <a:off x="4749517" y="2212954"/>
              <a:ext cx="396410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29708" y="2070302"/>
            <a:ext cx="3964104" cy="1384995"/>
          </a:xfrm>
          <a:prstGeom prst="rect">
            <a:avLst/>
          </a:prstGeom>
        </p:spPr>
        <p:txBody>
          <a:bodyPr wrap="square" rtlCol="0">
            <a:spAutoFit/>
          </a:bodyPr>
          <a:lstStyle/>
          <a:p>
            <a:pPr marL="180975" indent="-180975">
              <a:buFont typeface="Arial" panose="020B0604020202020204" pitchFamily="34" charset="0"/>
              <a:buChar char="•"/>
            </a:pPr>
            <a:r>
              <a:rPr lang="en-CA" sz="1400" smtClean="0">
                <a:solidFill>
                  <a:schemeClr val="bg1"/>
                </a:solidFill>
              </a:rPr>
              <a:t>Contains the blueprints, processes, and technology to manage data from traditional data sources.</a:t>
            </a:r>
          </a:p>
          <a:p>
            <a:pPr marL="180975" indent="-180975">
              <a:buFont typeface="Arial" panose="020B0604020202020204" pitchFamily="34" charset="0"/>
              <a:buChar char="•"/>
            </a:pPr>
            <a:r>
              <a:rPr lang="en-CA" sz="1400" smtClean="0">
                <a:solidFill>
                  <a:schemeClr val="bg1"/>
                </a:solidFill>
              </a:rPr>
              <a:t>Architecture designs are centered around supporting structured data types.</a:t>
            </a:r>
          </a:p>
          <a:p>
            <a:pPr marL="180975" indent="-180975"/>
            <a:endParaRPr lang="en-CA" sz="1400" i="1" smtClean="0">
              <a:solidFill>
                <a:schemeClr val="bg1"/>
              </a:solidFill>
            </a:endParaRPr>
          </a:p>
        </p:txBody>
      </p:sp>
      <p:sp>
        <p:nvSpPr>
          <p:cNvPr id="23" name="TextBox 22"/>
          <p:cNvSpPr txBox="1"/>
          <p:nvPr/>
        </p:nvSpPr>
        <p:spPr>
          <a:xfrm>
            <a:off x="4649042" y="2070302"/>
            <a:ext cx="4160522" cy="2462213"/>
          </a:xfrm>
          <a:prstGeom prst="rect">
            <a:avLst/>
          </a:prstGeom>
        </p:spPr>
        <p:txBody>
          <a:bodyPr wrap="square" rtlCol="0">
            <a:spAutoFit/>
          </a:bodyPr>
          <a:lstStyle/>
          <a:p>
            <a:pPr marL="180975" indent="-180975">
              <a:buFont typeface="Arial" panose="020B0604020202020204" pitchFamily="34" charset="0"/>
              <a:buChar char="•"/>
            </a:pPr>
            <a:r>
              <a:rPr lang="en-CA" sz="1400" smtClean="0">
                <a:solidFill>
                  <a:schemeClr val="bg1"/>
                </a:solidFill>
              </a:rPr>
              <a:t>Modern data architecture creates blueprints, processes, and technology support for managing data coming from emerging sources (IoT, sensory data, social data, clickstream, etc.) </a:t>
            </a:r>
          </a:p>
          <a:p>
            <a:pPr marL="180975" indent="-180975">
              <a:buFont typeface="Arial" panose="020B0604020202020204" pitchFamily="34" charset="0"/>
              <a:buChar char="•"/>
            </a:pPr>
            <a:r>
              <a:rPr lang="en-CA" sz="1400" smtClean="0">
                <a:solidFill>
                  <a:schemeClr val="bg1"/>
                </a:solidFill>
              </a:rPr>
              <a:t>Strongly supports structured, unstructured, and semi-structured data.</a:t>
            </a:r>
          </a:p>
          <a:p>
            <a:pPr marL="180975" indent="-180975">
              <a:buFont typeface="Arial" panose="020B0604020202020204" pitchFamily="34" charset="0"/>
              <a:buChar char="•"/>
            </a:pPr>
            <a:r>
              <a:rPr lang="en-CA" sz="1400" smtClean="0">
                <a:solidFill>
                  <a:schemeClr val="bg1"/>
                </a:solidFill>
              </a:rPr>
              <a:t>Strong focus on supporting the capture, storage, and analytical use of big data.</a:t>
            </a:r>
          </a:p>
          <a:p>
            <a:pPr marL="180975" indent="-180975">
              <a:buFont typeface="Arial" panose="020B0604020202020204" pitchFamily="34" charset="0"/>
              <a:buChar char="•"/>
            </a:pPr>
            <a:r>
              <a:rPr lang="en-CA" sz="1400" smtClean="0">
                <a:solidFill>
                  <a:schemeClr val="bg1"/>
                </a:solidFill>
              </a:rPr>
              <a:t>Supports increasingly intelligent and complex analytical capabilities.</a:t>
            </a:r>
          </a:p>
          <a:p>
            <a:pPr marL="180975" indent="-180975"/>
            <a:endParaRPr lang="en-CA" sz="1400" i="1" smtClean="0">
              <a:solidFill>
                <a:schemeClr val="bg1"/>
              </a:solidFill>
            </a:endParaRPr>
          </a:p>
        </p:txBody>
      </p:sp>
    </p:spTree>
    <p:extLst>
      <p:ext uri="{BB962C8B-B14F-4D97-AF65-F5344CB8AC3E}">
        <p14:creationId xmlns:p14="http://schemas.microsoft.com/office/powerpoint/2010/main" val="1227522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2" name="Title 1"/>
          <p:cNvSpPr>
            <a:spLocks noGrp="1"/>
          </p:cNvSpPr>
          <p:nvPr>
            <p:ph type="title"/>
          </p:nvPr>
        </p:nvSpPr>
        <p:spPr/>
        <p:txBody>
          <a:bodyPr/>
          <a:lstStyle/>
          <a:p>
            <a:r>
              <a:rPr lang="en-CA" dirty="0">
                <a:solidFill>
                  <a:schemeClr val="bg1"/>
                </a:solidFill>
                <a:latin typeface="+mn-lt"/>
              </a:rPr>
              <a:t>The Mayo Clinic modernized its data architecture as it built its </a:t>
            </a:r>
            <a:r>
              <a:rPr lang="en-CA" dirty="0" smtClean="0">
                <a:solidFill>
                  <a:schemeClr val="bg1"/>
                </a:solidFill>
                <a:latin typeface="+mn-lt"/>
              </a:rPr>
              <a:t>information management </a:t>
            </a:r>
            <a:r>
              <a:rPr lang="en-CA" dirty="0">
                <a:solidFill>
                  <a:schemeClr val="bg1"/>
                </a:solidFill>
                <a:latin typeface="+mn-lt"/>
              </a:rPr>
              <a:t>practice </a:t>
            </a:r>
          </a:p>
        </p:txBody>
      </p:sp>
      <p:sp>
        <p:nvSpPr>
          <p:cNvPr id="10" name="Rectangle 3"/>
          <p:cNvSpPr/>
          <p:nvPr/>
        </p:nvSpPr>
        <p:spPr>
          <a:xfrm>
            <a:off x="251520" y="1884974"/>
            <a:ext cx="4898450" cy="464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a:solidFill>
                <a:schemeClr val="tx1"/>
              </a:solidFill>
              <a:latin typeface="+mj-lt"/>
            </a:endParaRPr>
          </a:p>
        </p:txBody>
      </p:sp>
      <p:sp>
        <p:nvSpPr>
          <p:cNvPr id="11" name="TextBox 10"/>
          <p:cNvSpPr txBox="1"/>
          <p:nvPr/>
        </p:nvSpPr>
        <p:spPr>
          <a:xfrm>
            <a:off x="271821" y="1995377"/>
            <a:ext cx="4846220" cy="4347344"/>
          </a:xfrm>
          <a:prstGeom prst="rect">
            <a:avLst/>
          </a:prstGeom>
        </p:spPr>
        <p:txBody>
          <a:bodyPr wrap="square" rtlCol="0">
            <a:spAutoFit/>
          </a:bodyPr>
          <a:lstStyle/>
          <a:p>
            <a:pPr>
              <a:spcAft>
                <a:spcPts val="300"/>
              </a:spcAft>
            </a:pPr>
            <a:r>
              <a:rPr lang="en-CA" sz="1200" b="1" dirty="0" smtClean="0"/>
              <a:t>Mayo Clinic</a:t>
            </a:r>
          </a:p>
          <a:p>
            <a:pPr>
              <a:spcAft>
                <a:spcPts val="300"/>
              </a:spcAft>
            </a:pPr>
            <a:r>
              <a:rPr lang="en-CA" sz="1200" dirty="0" smtClean="0"/>
              <a:t>The Mayo Clinic in Rochester, Minnesota is a world renowned research and academic hospital that stands out as a leader, not only in research and medical services, but also in hospital operations and technological innovation.</a:t>
            </a:r>
          </a:p>
          <a:p>
            <a:pPr>
              <a:spcAft>
                <a:spcPts val="300"/>
              </a:spcAft>
            </a:pPr>
            <a:r>
              <a:rPr lang="en-CA" sz="1200" b="1" dirty="0" smtClean="0"/>
              <a:t>Enterprise Information Management Initiative</a:t>
            </a:r>
          </a:p>
          <a:p>
            <a:pPr>
              <a:spcAft>
                <a:spcPts val="300"/>
              </a:spcAft>
            </a:pPr>
            <a:r>
              <a:rPr lang="en-CA" sz="1200" dirty="0" smtClean="0"/>
              <a:t>The Mayo Clinic launched an Enterprise Information Management initiative with the objective of improving the collection and management of the organization’s data in order to improve business intelligence and ad hoc data delivery. For this initiative, the Mayo Clinic created five key components to improve the structuring of data, retrieval capabilities, and governance of data assets. Data architecture played a significant role in this initiative, specifically as they built an enterprise data warehouse, improved their data modeling, and refined their integrations, all while being considerate of their security and privacy requirements. </a:t>
            </a:r>
          </a:p>
          <a:p>
            <a:pPr>
              <a:spcAft>
                <a:spcPts val="300"/>
              </a:spcAft>
            </a:pPr>
            <a:r>
              <a:rPr lang="en-CA" sz="1200" b="1" dirty="0" smtClean="0"/>
              <a:t>Results </a:t>
            </a:r>
          </a:p>
          <a:p>
            <a:pPr>
              <a:spcAft>
                <a:spcPts val="300"/>
              </a:spcAft>
            </a:pPr>
            <a:r>
              <a:rPr lang="en-CA" sz="1200" dirty="0" smtClean="0"/>
              <a:t>Paired with the governance component of the EIM initiative, the architecture components were able to support the Mayo Clinic in working toward their ultimate aim of making more trustworthy data available to their 50,000 employees and their healthcare and research partners. </a:t>
            </a:r>
          </a:p>
        </p:txBody>
      </p:sp>
      <p:sp>
        <p:nvSpPr>
          <p:cNvPr id="14" name="TextBox 13"/>
          <p:cNvSpPr txBox="1"/>
          <p:nvPr/>
        </p:nvSpPr>
        <p:spPr>
          <a:xfrm>
            <a:off x="5073593" y="2183846"/>
            <a:ext cx="3968018" cy="461665"/>
          </a:xfrm>
          <a:prstGeom prst="rect">
            <a:avLst/>
          </a:prstGeom>
        </p:spPr>
        <p:txBody>
          <a:bodyPr wrap="square" rtlCol="0">
            <a:spAutoFit/>
          </a:bodyPr>
          <a:lstStyle/>
          <a:p>
            <a:pPr algn="ctr"/>
            <a:r>
              <a:rPr lang="en-CA" sz="1200" b="1" smtClean="0"/>
              <a:t>The Enterprise Information Management initiative included the following components</a:t>
            </a:r>
          </a:p>
        </p:txBody>
      </p:sp>
      <p:grpSp>
        <p:nvGrpSpPr>
          <p:cNvPr id="37" name="Group 36"/>
          <p:cNvGrpSpPr/>
          <p:nvPr/>
        </p:nvGrpSpPr>
        <p:grpSpPr>
          <a:xfrm>
            <a:off x="6262328" y="2766373"/>
            <a:ext cx="1664656" cy="2496198"/>
            <a:chOff x="5940925" y="2770064"/>
            <a:chExt cx="1664656" cy="2496198"/>
          </a:xfrm>
        </p:grpSpPr>
        <p:sp>
          <p:nvSpPr>
            <p:cNvPr id="16" name="Rectangle 15"/>
            <p:cNvSpPr/>
            <p:nvPr/>
          </p:nvSpPr>
          <p:spPr>
            <a:xfrm>
              <a:off x="5940925" y="2770064"/>
              <a:ext cx="1664656" cy="429949"/>
            </a:xfrm>
            <a:prstGeom prst="rect">
              <a:avLst/>
            </a:prstGeom>
            <a:solidFill>
              <a:schemeClr val="accent3"/>
            </a:solidFill>
            <a:ln>
              <a:solidFill>
                <a:schemeClr val="accent3"/>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smtClean="0"/>
                <a:t>Enterprise Data Trust  (EDT) </a:t>
              </a:r>
              <a:endParaRPr lang="en-CA" sz="1000"/>
            </a:p>
          </p:txBody>
        </p:sp>
        <p:sp>
          <p:nvSpPr>
            <p:cNvPr id="17" name="Rectangle 16"/>
            <p:cNvSpPr/>
            <p:nvPr/>
          </p:nvSpPr>
          <p:spPr>
            <a:xfrm>
              <a:off x="5940925" y="3286626"/>
              <a:ext cx="1664656" cy="429949"/>
            </a:xfrm>
            <a:prstGeom prst="rect">
              <a:avLst/>
            </a:prstGeom>
            <a:solidFill>
              <a:schemeClr val="tx1">
                <a:lumMod val="40000"/>
                <a:lumOff val="60000"/>
              </a:schemeClr>
            </a:solidFill>
            <a:ln>
              <a:solidFill>
                <a:schemeClr val="tx1">
                  <a:lumMod val="40000"/>
                  <a:lumOff val="60000"/>
                </a:schemeClr>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smtClean="0"/>
                <a:t>Data Governance </a:t>
              </a:r>
              <a:endParaRPr lang="en-CA" sz="1000"/>
            </a:p>
          </p:txBody>
        </p:sp>
        <p:sp>
          <p:nvSpPr>
            <p:cNvPr id="18" name="Rectangle 17"/>
            <p:cNvSpPr/>
            <p:nvPr/>
          </p:nvSpPr>
          <p:spPr>
            <a:xfrm>
              <a:off x="5940925" y="3803188"/>
              <a:ext cx="1664656" cy="429949"/>
            </a:xfrm>
            <a:prstGeom prst="rect">
              <a:avLst/>
            </a:prstGeom>
            <a:solidFill>
              <a:schemeClr val="accent3"/>
            </a:solidFill>
            <a:ln>
              <a:solidFill>
                <a:schemeClr val="accent3"/>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smtClean="0"/>
                <a:t>Enterprise Data Modeling </a:t>
              </a:r>
              <a:endParaRPr lang="en-CA" sz="1000"/>
            </a:p>
          </p:txBody>
        </p:sp>
        <p:sp>
          <p:nvSpPr>
            <p:cNvPr id="19" name="Rectangle 18"/>
            <p:cNvSpPr/>
            <p:nvPr/>
          </p:nvSpPr>
          <p:spPr>
            <a:xfrm>
              <a:off x="5940925" y="4319750"/>
              <a:ext cx="1664656" cy="429949"/>
            </a:xfrm>
            <a:prstGeom prst="rect">
              <a:avLst/>
            </a:prstGeom>
            <a:solidFill>
              <a:schemeClr val="accent3"/>
            </a:solidFill>
            <a:ln>
              <a:solidFill>
                <a:schemeClr val="accent3"/>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smtClean="0"/>
                <a:t>Enterprise Vocabulary </a:t>
              </a:r>
              <a:endParaRPr lang="en-CA" sz="1000"/>
            </a:p>
          </p:txBody>
        </p:sp>
        <p:sp>
          <p:nvSpPr>
            <p:cNvPr id="20" name="Rectangle 19"/>
            <p:cNvSpPr/>
            <p:nvPr/>
          </p:nvSpPr>
          <p:spPr>
            <a:xfrm>
              <a:off x="5940925" y="4836313"/>
              <a:ext cx="1664656" cy="429949"/>
            </a:xfrm>
            <a:prstGeom prst="rect">
              <a:avLst/>
            </a:prstGeom>
            <a:solidFill>
              <a:schemeClr val="accent3"/>
            </a:solidFill>
            <a:ln>
              <a:solidFill>
                <a:schemeClr val="accent3"/>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smtClean="0"/>
                <a:t>Enterprise Managed Metadata Management </a:t>
              </a:r>
              <a:endParaRPr lang="en-CA" sz="1000"/>
            </a:p>
          </p:txBody>
        </p:sp>
      </p:grpSp>
      <p:grpSp>
        <p:nvGrpSpPr>
          <p:cNvPr id="27" name="Group 26"/>
          <p:cNvGrpSpPr/>
          <p:nvPr/>
        </p:nvGrpSpPr>
        <p:grpSpPr>
          <a:xfrm>
            <a:off x="-1" y="1097048"/>
            <a:ext cx="9144001" cy="796519"/>
            <a:chOff x="-2" y="294436"/>
            <a:chExt cx="9144001" cy="796519"/>
          </a:xfrm>
          <a:solidFill>
            <a:schemeClr val="accent3"/>
          </a:solidFill>
        </p:grpSpPr>
        <p:sp>
          <p:nvSpPr>
            <p:cNvPr id="28" name="Rectangle 27"/>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smtClean="0"/>
                <a:t>CASE STUDY</a:t>
              </a:r>
              <a:endParaRPr lang="en-CA" sz="2800" b="1"/>
            </a:p>
          </p:txBody>
        </p:sp>
        <p:sp>
          <p:nvSpPr>
            <p:cNvPr id="29" name="TextBox 28"/>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smtClean="0">
                  <a:solidFill>
                    <a:schemeClr val="bg1"/>
                  </a:solidFill>
                </a:rPr>
                <a:t>Industry</a:t>
              </a:r>
            </a:p>
            <a:p>
              <a:pPr algn="r">
                <a:lnSpc>
                  <a:spcPct val="150000"/>
                </a:lnSpc>
              </a:pPr>
              <a:r>
                <a:rPr lang="en-CA" sz="1200" b="1" smtClean="0">
                  <a:solidFill>
                    <a:schemeClr val="bg1"/>
                  </a:solidFill>
                </a:rPr>
                <a:t>Source</a:t>
              </a:r>
              <a:endParaRPr lang="en-CA" sz="1200" b="1">
                <a:solidFill>
                  <a:schemeClr val="bg1"/>
                </a:solidFill>
              </a:endParaRPr>
            </a:p>
          </p:txBody>
        </p:sp>
        <p:cxnSp>
          <p:nvCxnSpPr>
            <p:cNvPr id="30" name="Straight Connector 29"/>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32"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smtClean="0"/>
                <a:t>Healthcare</a:t>
              </a:r>
            </a:p>
            <a:p>
              <a:r>
                <a:rPr lang="en-CA" b="0" i="1" smtClean="0"/>
                <a:t>Journal of American Medical Informatics Association  </a:t>
              </a:r>
            </a:p>
          </p:txBody>
        </p:sp>
      </p:grpSp>
      <p:pic>
        <p:nvPicPr>
          <p:cNvPr id="15" name="Picture 2" descr="http://upload.wikimedia.org/wikipedia/en/thumb/7/76/Mayo-clinic-logo.png/200px-Mayo-clinic-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6984" y="699741"/>
            <a:ext cx="1057622" cy="1057622"/>
          </a:xfrm>
          <a:prstGeom prst="rect">
            <a:avLst/>
          </a:prstGeom>
          <a:noFill/>
          <a:effectLst>
            <a:outerShdw blurRad="25400" dist="25400" dir="2700000" algn="ctr" rotWithShape="0">
              <a:srgbClr val="000000">
                <a:alpha val="20000"/>
              </a:srgbClr>
            </a:outerShdw>
          </a:effectLst>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5339427" y="6093043"/>
            <a:ext cx="4213955" cy="246221"/>
            <a:chOff x="4727275" y="6121196"/>
            <a:chExt cx="4213955" cy="246221"/>
          </a:xfrm>
        </p:grpSpPr>
        <p:sp>
          <p:nvSpPr>
            <p:cNvPr id="33" name="Rectangle 32"/>
            <p:cNvSpPr/>
            <p:nvPr/>
          </p:nvSpPr>
          <p:spPr>
            <a:xfrm>
              <a:off x="4727275" y="6121196"/>
              <a:ext cx="365855" cy="214975"/>
            </a:xfrm>
            <a:prstGeom prst="rect">
              <a:avLst/>
            </a:prstGeom>
            <a:solidFill>
              <a:schemeClr val="accent3"/>
            </a:solidFill>
            <a:ln>
              <a:solidFill>
                <a:schemeClr val="accent3"/>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a:p>
          </p:txBody>
        </p:sp>
        <p:sp>
          <p:nvSpPr>
            <p:cNvPr id="34" name="TextBox 33"/>
            <p:cNvSpPr txBox="1"/>
            <p:nvPr/>
          </p:nvSpPr>
          <p:spPr>
            <a:xfrm>
              <a:off x="5093130" y="6121196"/>
              <a:ext cx="3848100" cy="246221"/>
            </a:xfrm>
            <a:prstGeom prst="rect">
              <a:avLst/>
            </a:prstGeom>
          </p:spPr>
          <p:txBody>
            <a:bodyPr wrap="square" rtlCol="0">
              <a:spAutoFit/>
            </a:bodyPr>
            <a:lstStyle/>
            <a:p>
              <a:r>
                <a:rPr lang="en-CA" sz="1000" i="1" smtClean="0"/>
                <a:t>Component falls into the scope of data architecture </a:t>
              </a:r>
            </a:p>
          </p:txBody>
        </p:sp>
      </p:grpSp>
      <p:sp>
        <p:nvSpPr>
          <p:cNvPr id="36" name="TextBox 35"/>
          <p:cNvSpPr txBox="1"/>
          <p:nvPr/>
        </p:nvSpPr>
        <p:spPr>
          <a:xfrm>
            <a:off x="5250168" y="5776864"/>
            <a:ext cx="1371600" cy="246221"/>
          </a:xfrm>
          <a:prstGeom prst="rect">
            <a:avLst/>
          </a:prstGeom>
        </p:spPr>
        <p:txBody>
          <a:bodyPr wrap="square" rtlCol="0">
            <a:spAutoFit/>
          </a:bodyPr>
          <a:lstStyle/>
          <a:p>
            <a:r>
              <a:rPr lang="en-CA" sz="1000" b="1" smtClean="0"/>
              <a:t>Legend </a:t>
            </a:r>
          </a:p>
        </p:txBody>
      </p:sp>
    </p:spTree>
    <p:extLst>
      <p:ext uri="{BB962C8B-B14F-4D97-AF65-F5344CB8AC3E}">
        <p14:creationId xmlns:p14="http://schemas.microsoft.com/office/powerpoint/2010/main" val="1041316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69" name="Rectangle 68"/>
          <p:cNvSpPr/>
          <p:nvPr/>
        </p:nvSpPr>
        <p:spPr>
          <a:xfrm>
            <a:off x="4844237" y="5053475"/>
            <a:ext cx="4316128" cy="143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spcAft>
                <a:spcPts val="600"/>
              </a:spcAft>
            </a:pPr>
            <a:r>
              <a:rPr lang="en-CA" sz="1200" b="1" smtClean="0">
                <a:solidFill>
                  <a:schemeClr val="tx1"/>
                </a:solidFill>
              </a:rPr>
              <a:t>The value of data architecture sits with its use, not its existence. </a:t>
            </a:r>
            <a:r>
              <a:rPr lang="en-CA" sz="1200" smtClean="0">
                <a:solidFill>
                  <a:schemeClr val="tx1"/>
                </a:solidFill>
              </a:rPr>
              <a:t>Leverage your practice to ensure capabilities and artifacts are applied to downstream operations and are used to support business requirements.  </a:t>
            </a:r>
            <a:endParaRPr lang="en-CA" sz="1200">
              <a:solidFill>
                <a:schemeClr val="tx1"/>
              </a:solidFill>
            </a:endParaRPr>
          </a:p>
        </p:txBody>
      </p:sp>
      <p:sp>
        <p:nvSpPr>
          <p:cNvPr id="27" name="Rectangle 26"/>
          <p:cNvSpPr/>
          <p:nvPr/>
        </p:nvSpPr>
        <p:spPr>
          <a:xfrm>
            <a:off x="251520" y="1149524"/>
            <a:ext cx="8625780" cy="8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CA" sz="1400" b="1">
                <a:solidFill>
                  <a:schemeClr val="tx1"/>
                </a:solidFill>
              </a:rPr>
              <a:t>The presence </a:t>
            </a:r>
            <a:r>
              <a:rPr lang="en-CA" sz="1400" b="1" smtClean="0">
                <a:solidFill>
                  <a:schemeClr val="tx1"/>
                </a:solidFill>
              </a:rPr>
              <a:t>of a practice </a:t>
            </a:r>
            <a:r>
              <a:rPr lang="en-CA" sz="1400" b="1">
                <a:solidFill>
                  <a:schemeClr val="tx1"/>
                </a:solidFill>
              </a:rPr>
              <a:t>will create the structure and control activities to ensure </a:t>
            </a:r>
            <a:r>
              <a:rPr lang="en-CA" sz="1400" b="1" smtClean="0">
                <a:solidFill>
                  <a:schemeClr val="tx1"/>
                </a:solidFill>
              </a:rPr>
              <a:t>Data Architecture has the necessary capabilities to adequately support the business’s data requirements and ensure proper </a:t>
            </a:r>
            <a:r>
              <a:rPr lang="en-CA" sz="1400" b="1">
                <a:solidFill>
                  <a:schemeClr val="tx1"/>
                </a:solidFill>
              </a:rPr>
              <a:t>management, support, and use of architecture artifacts. </a:t>
            </a:r>
          </a:p>
        </p:txBody>
      </p:sp>
      <p:grpSp>
        <p:nvGrpSpPr>
          <p:cNvPr id="4" name="Group 3"/>
          <p:cNvGrpSpPr/>
          <p:nvPr/>
        </p:nvGrpSpPr>
        <p:grpSpPr>
          <a:xfrm>
            <a:off x="240598" y="2703746"/>
            <a:ext cx="3251550" cy="407516"/>
            <a:chOff x="399251" y="2159789"/>
            <a:chExt cx="3251550" cy="407516"/>
          </a:xfrm>
        </p:grpSpPr>
        <p:sp>
          <p:nvSpPr>
            <p:cNvPr id="3" name="TextBox 2"/>
            <p:cNvSpPr txBox="1"/>
            <p:nvPr/>
          </p:nvSpPr>
          <p:spPr>
            <a:xfrm>
              <a:off x="795063" y="2228751"/>
              <a:ext cx="2855738" cy="338554"/>
            </a:xfrm>
            <a:prstGeom prst="rect">
              <a:avLst/>
            </a:prstGeom>
          </p:spPr>
          <p:txBody>
            <a:bodyPr wrap="square" rtlCol="0">
              <a:spAutoFit/>
            </a:bodyPr>
            <a:lstStyle/>
            <a:p>
              <a:r>
                <a:rPr lang="en-CA" sz="1600" b="1" smtClean="0">
                  <a:solidFill>
                    <a:schemeClr val="accent3"/>
                  </a:solidFill>
                </a:rPr>
                <a:t>People </a:t>
              </a:r>
            </a:p>
          </p:txBody>
        </p:sp>
        <p:pic>
          <p:nvPicPr>
            <p:cNvPr id="34" name="Picture 3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9251" y="2159789"/>
              <a:ext cx="395812" cy="372529"/>
            </a:xfrm>
            <a:prstGeom prst="rect">
              <a:avLst/>
            </a:prstGeom>
          </p:spPr>
        </p:pic>
      </p:grpSp>
      <p:grpSp>
        <p:nvGrpSpPr>
          <p:cNvPr id="6" name="Group 5"/>
          <p:cNvGrpSpPr/>
          <p:nvPr/>
        </p:nvGrpSpPr>
        <p:grpSpPr>
          <a:xfrm>
            <a:off x="240598" y="3903536"/>
            <a:ext cx="4674634" cy="447371"/>
            <a:chOff x="267171" y="3283962"/>
            <a:chExt cx="4674634" cy="447371"/>
          </a:xfrm>
        </p:grpSpPr>
        <p:pic>
          <p:nvPicPr>
            <p:cNvPr id="36" name="Picture 35"/>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7171" y="3283962"/>
              <a:ext cx="386366" cy="447371"/>
            </a:xfrm>
            <a:prstGeom prst="rect">
              <a:avLst/>
            </a:prstGeom>
          </p:spPr>
        </p:pic>
        <p:sp>
          <p:nvSpPr>
            <p:cNvPr id="13" name="TextBox 12"/>
            <p:cNvSpPr txBox="1"/>
            <p:nvPr/>
          </p:nvSpPr>
          <p:spPr>
            <a:xfrm>
              <a:off x="662983" y="3379536"/>
              <a:ext cx="4278822" cy="338554"/>
            </a:xfrm>
            <a:prstGeom prst="rect">
              <a:avLst/>
            </a:prstGeom>
          </p:spPr>
          <p:txBody>
            <a:bodyPr wrap="square" rtlCol="0">
              <a:spAutoFit/>
            </a:bodyPr>
            <a:lstStyle/>
            <a:p>
              <a:r>
                <a:rPr lang="en-CA" sz="1600" b="1" smtClean="0">
                  <a:solidFill>
                    <a:schemeClr val="accent3"/>
                  </a:solidFill>
                </a:rPr>
                <a:t>Processes and Procedures </a:t>
              </a:r>
            </a:p>
          </p:txBody>
        </p:sp>
      </p:grpSp>
      <p:grpSp>
        <p:nvGrpSpPr>
          <p:cNvPr id="5" name="Group 4"/>
          <p:cNvGrpSpPr/>
          <p:nvPr/>
        </p:nvGrpSpPr>
        <p:grpSpPr>
          <a:xfrm>
            <a:off x="240598" y="5154979"/>
            <a:ext cx="3244632" cy="428551"/>
            <a:chOff x="274089" y="4921276"/>
            <a:chExt cx="3244632" cy="428551"/>
          </a:xfrm>
        </p:grpSpPr>
        <p:pic>
          <p:nvPicPr>
            <p:cNvPr id="35" name="Picture 34"/>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74089" y="4921276"/>
              <a:ext cx="372529" cy="372529"/>
            </a:xfrm>
            <a:prstGeom prst="rect">
              <a:avLst/>
            </a:prstGeom>
          </p:spPr>
        </p:pic>
        <p:sp>
          <p:nvSpPr>
            <p:cNvPr id="14" name="TextBox 13"/>
            <p:cNvSpPr txBox="1"/>
            <p:nvPr/>
          </p:nvSpPr>
          <p:spPr>
            <a:xfrm>
              <a:off x="662983" y="5011273"/>
              <a:ext cx="2855738" cy="338554"/>
            </a:xfrm>
            <a:prstGeom prst="rect">
              <a:avLst/>
            </a:prstGeom>
          </p:spPr>
          <p:txBody>
            <a:bodyPr wrap="square" rtlCol="0">
              <a:spAutoFit/>
            </a:bodyPr>
            <a:lstStyle/>
            <a:p>
              <a:r>
                <a:rPr lang="en-CA" sz="1600" b="1" smtClean="0">
                  <a:solidFill>
                    <a:schemeClr val="accent3"/>
                  </a:solidFill>
                </a:rPr>
                <a:t>Technology </a:t>
              </a:r>
            </a:p>
          </p:txBody>
        </p:sp>
      </p:grpSp>
      <p:sp>
        <p:nvSpPr>
          <p:cNvPr id="15" name="TextBox 14"/>
          <p:cNvSpPr txBox="1"/>
          <p:nvPr/>
        </p:nvSpPr>
        <p:spPr>
          <a:xfrm>
            <a:off x="132079" y="2189910"/>
            <a:ext cx="4773707" cy="338554"/>
          </a:xfrm>
          <a:prstGeom prst="rect">
            <a:avLst/>
          </a:prstGeom>
        </p:spPr>
        <p:txBody>
          <a:bodyPr wrap="square" rtlCol="0">
            <a:spAutoFit/>
          </a:bodyPr>
          <a:lstStyle/>
          <a:p>
            <a:r>
              <a:rPr lang="en-CA" sz="1600" b="1" smtClean="0">
                <a:solidFill>
                  <a:schemeClr val="accent3"/>
                </a:solidFill>
              </a:rPr>
              <a:t>Key Building Blocks for a Successful Practice </a:t>
            </a:r>
          </a:p>
        </p:txBody>
      </p:sp>
      <p:sp>
        <p:nvSpPr>
          <p:cNvPr id="16" name="TextBox 15"/>
          <p:cNvSpPr txBox="1"/>
          <p:nvPr/>
        </p:nvSpPr>
        <p:spPr>
          <a:xfrm>
            <a:off x="235800" y="3105919"/>
            <a:ext cx="4518942" cy="830997"/>
          </a:xfrm>
          <a:prstGeom prst="rect">
            <a:avLst/>
          </a:prstGeom>
        </p:spPr>
        <p:txBody>
          <a:bodyPr wrap="square" rtlCol="0">
            <a:spAutoFit/>
          </a:bodyPr>
          <a:lstStyle/>
          <a:p>
            <a:pPr marL="182563" indent="-182563">
              <a:buFont typeface="Arial" panose="020B0604020202020204" pitchFamily="34" charset="0"/>
              <a:buChar char="•"/>
              <a:tabLst>
                <a:tab pos="182563" algn="l"/>
              </a:tabLst>
            </a:pPr>
            <a:r>
              <a:rPr lang="en-CA" sz="1200" smtClean="0"/>
              <a:t>The data architecture team has the </a:t>
            </a:r>
            <a:r>
              <a:rPr lang="en-CA" sz="1200" b="1" smtClean="0"/>
              <a:t>competencies</a:t>
            </a:r>
            <a:r>
              <a:rPr lang="en-CA" sz="1200" smtClean="0"/>
              <a:t> to create and support data architecture artifacts and activities. </a:t>
            </a:r>
          </a:p>
          <a:p>
            <a:pPr marL="182563" indent="-182563">
              <a:buFont typeface="Arial" panose="020B0604020202020204" pitchFamily="34" charset="0"/>
              <a:buChar char="•"/>
              <a:tabLst>
                <a:tab pos="182563" algn="l"/>
              </a:tabLst>
            </a:pPr>
            <a:r>
              <a:rPr lang="en-CA" sz="1200" smtClean="0"/>
              <a:t>The data architecture team has the </a:t>
            </a:r>
            <a:r>
              <a:rPr lang="en-CA" sz="1200" b="1" smtClean="0"/>
              <a:t>capacity</a:t>
            </a:r>
            <a:r>
              <a:rPr lang="en-CA" sz="1200" smtClean="0"/>
              <a:t> to complete the domain’s workload.</a:t>
            </a:r>
          </a:p>
        </p:txBody>
      </p:sp>
      <p:sp>
        <p:nvSpPr>
          <p:cNvPr id="26" name="TextBox 25"/>
          <p:cNvSpPr txBox="1"/>
          <p:nvPr/>
        </p:nvSpPr>
        <p:spPr>
          <a:xfrm>
            <a:off x="235800" y="4330420"/>
            <a:ext cx="4534279" cy="830997"/>
          </a:xfrm>
          <a:prstGeom prst="rect">
            <a:avLst/>
          </a:prstGeom>
        </p:spPr>
        <p:txBody>
          <a:bodyPr wrap="square" rtlCol="0">
            <a:spAutoFit/>
          </a:bodyPr>
          <a:lstStyle/>
          <a:p>
            <a:pPr marL="182563" indent="-182563">
              <a:buFont typeface="Arial" panose="020B0604020202020204" pitchFamily="34" charset="0"/>
              <a:buChar char="•"/>
              <a:tabLst>
                <a:tab pos="182563" algn="l"/>
              </a:tabLst>
            </a:pPr>
            <a:r>
              <a:rPr lang="en-CA" sz="1200" smtClean="0"/>
              <a:t>The necessary policies and processes are in place to ensure proper creation, maintenance, and application of the organization’s enterprise data model, related architectures, and data delivery architecture.</a:t>
            </a:r>
          </a:p>
        </p:txBody>
      </p:sp>
      <p:cxnSp>
        <p:nvCxnSpPr>
          <p:cNvPr id="30" name="Straight Connector 29"/>
          <p:cNvCxnSpPr/>
          <p:nvPr/>
        </p:nvCxnSpPr>
        <p:spPr>
          <a:xfrm flipH="1">
            <a:off x="244545" y="2549688"/>
            <a:ext cx="439246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5800" y="5544349"/>
            <a:ext cx="4518942" cy="830997"/>
          </a:xfrm>
          <a:prstGeom prst="rect">
            <a:avLst/>
          </a:prstGeom>
        </p:spPr>
        <p:txBody>
          <a:bodyPr wrap="square" rtlCol="0">
            <a:spAutoFit/>
          </a:bodyPr>
          <a:lstStyle/>
          <a:p>
            <a:pPr marL="182563" indent="-182563">
              <a:buFont typeface="Arial" panose="020B0604020202020204" pitchFamily="34" charset="0"/>
              <a:buChar char="•"/>
              <a:tabLst>
                <a:tab pos="182563" algn="l"/>
              </a:tabLst>
            </a:pPr>
            <a:r>
              <a:rPr lang="en-CA" sz="1200" smtClean="0"/>
              <a:t>The appropriate technology to support data modeling, architectural mapping, and data delivery is present and meets the practice’s planning requirements and downstream operational needs. </a:t>
            </a:r>
          </a:p>
        </p:txBody>
      </p:sp>
      <p:grpSp>
        <p:nvGrpSpPr>
          <p:cNvPr id="68" name="Group 67"/>
          <p:cNvGrpSpPr/>
          <p:nvPr/>
        </p:nvGrpSpPr>
        <p:grpSpPr>
          <a:xfrm>
            <a:off x="5836463" y="3819602"/>
            <a:ext cx="2132519" cy="1118818"/>
            <a:chOff x="5710295" y="2886342"/>
            <a:chExt cx="2132519" cy="1118818"/>
          </a:xfrm>
        </p:grpSpPr>
        <p:sp>
          <p:nvSpPr>
            <p:cNvPr id="33" name="TextBox 32"/>
            <p:cNvSpPr txBox="1"/>
            <p:nvPr/>
          </p:nvSpPr>
          <p:spPr>
            <a:xfrm>
              <a:off x="6841715" y="2969752"/>
              <a:ext cx="862252" cy="215444"/>
            </a:xfrm>
            <a:prstGeom prst="rect">
              <a:avLst/>
            </a:prstGeom>
          </p:spPr>
          <p:txBody>
            <a:bodyPr wrap="square" rtlCol="0">
              <a:spAutoFit/>
            </a:bodyPr>
            <a:lstStyle/>
            <a:p>
              <a:r>
                <a:rPr lang="en-CA" sz="800" b="1" i="1" smtClean="0">
                  <a:solidFill>
                    <a:schemeClr val="bg1">
                      <a:lumMod val="65000"/>
                    </a:schemeClr>
                  </a:solidFill>
                </a:rPr>
                <a:t>Target </a:t>
              </a:r>
            </a:p>
          </p:txBody>
        </p:sp>
        <p:grpSp>
          <p:nvGrpSpPr>
            <p:cNvPr id="61" name="Group 60"/>
            <p:cNvGrpSpPr/>
            <p:nvPr/>
          </p:nvGrpSpPr>
          <p:grpSpPr>
            <a:xfrm>
              <a:off x="5710295" y="2886342"/>
              <a:ext cx="2132519" cy="1118818"/>
              <a:chOff x="5409736" y="2393367"/>
              <a:chExt cx="1541322" cy="885897"/>
            </a:xfrm>
          </p:grpSpPr>
          <p:grpSp>
            <p:nvGrpSpPr>
              <p:cNvPr id="44" name="Group 43"/>
              <p:cNvGrpSpPr/>
              <p:nvPr/>
            </p:nvGrpSpPr>
            <p:grpSpPr>
              <a:xfrm>
                <a:off x="5409736" y="2393367"/>
                <a:ext cx="1541322" cy="885897"/>
                <a:chOff x="5725867" y="2648017"/>
                <a:chExt cx="1612680" cy="926172"/>
              </a:xfrm>
            </p:grpSpPr>
            <p:cxnSp>
              <p:nvCxnSpPr>
                <p:cNvPr id="41" name="Straight Connector 40"/>
                <p:cNvCxnSpPr/>
                <p:nvPr/>
              </p:nvCxnSpPr>
              <p:spPr>
                <a:xfrm flipH="1">
                  <a:off x="5725867" y="3574189"/>
                  <a:ext cx="161268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26110" y="2648017"/>
                  <a:ext cx="0" cy="9261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flipV="1">
                <a:off x="5604161" y="2953114"/>
                <a:ext cx="166719" cy="1133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770880" y="2953114"/>
                <a:ext cx="13207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902960" y="2803671"/>
                <a:ext cx="166718" cy="1494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064357" y="2747151"/>
                <a:ext cx="326272" cy="5786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387297" y="2575853"/>
                <a:ext cx="232087" cy="1773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6002993" y="3650648"/>
              <a:ext cx="1280981" cy="215444"/>
            </a:xfrm>
            <a:prstGeom prst="rect">
              <a:avLst/>
            </a:prstGeom>
          </p:spPr>
          <p:txBody>
            <a:bodyPr wrap="square" rtlCol="0">
              <a:spAutoFit/>
            </a:bodyPr>
            <a:lstStyle/>
            <a:p>
              <a:r>
                <a:rPr lang="en-CA" sz="800" b="1" i="1" smtClean="0">
                  <a:solidFill>
                    <a:schemeClr val="bg1">
                      <a:lumMod val="65000"/>
                    </a:schemeClr>
                  </a:solidFill>
                </a:rPr>
                <a:t>Baseline </a:t>
              </a:r>
            </a:p>
          </p:txBody>
        </p:sp>
      </p:grpSp>
      <p:sp>
        <p:nvSpPr>
          <p:cNvPr id="64" name="TextBox 63"/>
          <p:cNvSpPr txBox="1"/>
          <p:nvPr/>
        </p:nvSpPr>
        <p:spPr>
          <a:xfrm>
            <a:off x="4959951" y="2208717"/>
            <a:ext cx="2174227" cy="338554"/>
          </a:xfrm>
          <a:prstGeom prst="rect">
            <a:avLst/>
          </a:prstGeom>
        </p:spPr>
        <p:txBody>
          <a:bodyPr wrap="square" rtlCol="0">
            <a:spAutoFit/>
          </a:bodyPr>
          <a:lstStyle/>
          <a:p>
            <a:r>
              <a:rPr lang="en-CA" sz="1600" b="1" smtClean="0">
                <a:solidFill>
                  <a:schemeClr val="accent3"/>
                </a:solidFill>
              </a:rPr>
              <a:t>Practice Capabilities </a:t>
            </a:r>
          </a:p>
        </p:txBody>
      </p:sp>
      <p:sp>
        <p:nvSpPr>
          <p:cNvPr id="75" name="Rectangle 74"/>
          <p:cNvSpPr/>
          <p:nvPr/>
        </p:nvSpPr>
        <p:spPr>
          <a:xfrm>
            <a:off x="4827872" y="2509301"/>
            <a:ext cx="4049428" cy="1212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pPr>
              <a:spcAft>
                <a:spcPts val="600"/>
              </a:spcAft>
            </a:pPr>
            <a:r>
              <a:rPr lang="en-CA" sz="1200">
                <a:solidFill>
                  <a:schemeClr val="tx1"/>
                </a:solidFill>
              </a:rPr>
              <a:t>In order to support the business’s growing data </a:t>
            </a:r>
            <a:r>
              <a:rPr lang="en-CA" sz="1200" smtClean="0">
                <a:solidFill>
                  <a:schemeClr val="tx1"/>
                </a:solidFill>
              </a:rPr>
              <a:t>requirements, </a:t>
            </a:r>
            <a:r>
              <a:rPr lang="en-CA" sz="1200">
                <a:solidFill>
                  <a:schemeClr val="tx1"/>
                </a:solidFill>
              </a:rPr>
              <a:t>an understanding of </a:t>
            </a:r>
            <a:r>
              <a:rPr lang="en-CA" sz="1200" b="1">
                <a:solidFill>
                  <a:schemeClr val="tx1"/>
                </a:solidFill>
              </a:rPr>
              <a:t>current</a:t>
            </a:r>
            <a:r>
              <a:rPr lang="en-CA" sz="1200">
                <a:solidFill>
                  <a:schemeClr val="tx1"/>
                </a:solidFill>
              </a:rPr>
              <a:t> capabilities and identification of </a:t>
            </a:r>
            <a:r>
              <a:rPr lang="en-CA" sz="1200" b="1">
                <a:solidFill>
                  <a:schemeClr val="tx1"/>
                </a:solidFill>
              </a:rPr>
              <a:t>target</a:t>
            </a:r>
            <a:r>
              <a:rPr lang="en-CA" sz="1200">
                <a:solidFill>
                  <a:schemeClr val="tx1"/>
                </a:solidFill>
              </a:rPr>
              <a:t> capabilities is necessary. </a:t>
            </a:r>
            <a:r>
              <a:rPr lang="en-CA" sz="1200" smtClean="0">
                <a:solidFill>
                  <a:schemeClr val="tx1"/>
                </a:solidFill>
              </a:rPr>
              <a:t>Create </a:t>
            </a:r>
            <a:r>
              <a:rPr lang="en-CA" sz="1200">
                <a:solidFill>
                  <a:schemeClr val="tx1"/>
                </a:solidFill>
              </a:rPr>
              <a:t>a </a:t>
            </a:r>
            <a:r>
              <a:rPr lang="en-CA" sz="1200" b="1">
                <a:solidFill>
                  <a:schemeClr val="tx1"/>
                </a:solidFill>
              </a:rPr>
              <a:t>capability</a:t>
            </a:r>
            <a:r>
              <a:rPr lang="en-CA" sz="1200">
                <a:solidFill>
                  <a:schemeClr val="tx1"/>
                </a:solidFill>
              </a:rPr>
              <a:t> </a:t>
            </a:r>
            <a:r>
              <a:rPr lang="en-CA" sz="1200" b="1">
                <a:solidFill>
                  <a:schemeClr val="tx1"/>
                </a:solidFill>
              </a:rPr>
              <a:t>improvement roadmap </a:t>
            </a:r>
            <a:r>
              <a:rPr lang="en-CA" sz="1200">
                <a:solidFill>
                  <a:schemeClr val="tx1"/>
                </a:solidFill>
              </a:rPr>
              <a:t>and consistently </a:t>
            </a:r>
            <a:r>
              <a:rPr lang="en-CA" sz="1200" b="1">
                <a:solidFill>
                  <a:schemeClr val="tx1"/>
                </a:solidFill>
              </a:rPr>
              <a:t>measure</a:t>
            </a:r>
            <a:r>
              <a:rPr lang="en-CA" sz="1200">
                <a:solidFill>
                  <a:schemeClr val="tx1"/>
                </a:solidFill>
              </a:rPr>
              <a:t> and </a:t>
            </a:r>
            <a:r>
              <a:rPr lang="en-CA" sz="1200" b="1">
                <a:solidFill>
                  <a:schemeClr val="tx1"/>
                </a:solidFill>
              </a:rPr>
              <a:t>report on capability performance</a:t>
            </a:r>
            <a:r>
              <a:rPr lang="en-CA" sz="1200" smtClean="0">
                <a:solidFill>
                  <a:schemeClr val="tx1"/>
                </a:solidFill>
              </a:rPr>
              <a:t>.</a:t>
            </a:r>
            <a:endParaRPr lang="en-CA" sz="1200">
              <a:solidFill>
                <a:schemeClr val="tx1"/>
              </a:solidFill>
            </a:endParaRPr>
          </a:p>
        </p:txBody>
      </p:sp>
      <p:cxnSp>
        <p:nvCxnSpPr>
          <p:cNvPr id="76" name="Straight Connector 75"/>
          <p:cNvCxnSpPr/>
          <p:nvPr/>
        </p:nvCxnSpPr>
        <p:spPr>
          <a:xfrm flipH="1">
            <a:off x="5162474" y="5111196"/>
            <a:ext cx="348049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2"/>
          <p:cNvCxnSpPr/>
          <p:nvPr/>
        </p:nvCxnSpPr>
        <p:spPr>
          <a:xfrm flipV="1">
            <a:off x="4844237" y="2349760"/>
            <a:ext cx="0" cy="3944528"/>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CA" dirty="0">
                <a:solidFill>
                  <a:schemeClr val="bg1"/>
                </a:solidFill>
                <a:latin typeface="+mn-lt"/>
              </a:rPr>
              <a:t>Support your business in building a modern or hybrid data architecture by developing a strong </a:t>
            </a:r>
            <a:r>
              <a:rPr lang="en-CA" dirty="0" smtClean="0">
                <a:solidFill>
                  <a:schemeClr val="bg1"/>
                </a:solidFill>
                <a:latin typeface="+mn-lt"/>
              </a:rPr>
              <a:t>data architecture practice </a:t>
            </a:r>
            <a:endParaRPr lang="en-CA" dirty="0">
              <a:solidFill>
                <a:schemeClr val="bg1"/>
              </a:solidFill>
              <a:latin typeface="+mn-lt"/>
            </a:endParaRPr>
          </a:p>
        </p:txBody>
      </p:sp>
    </p:spTree>
    <p:extLst>
      <p:ext uri="{BB962C8B-B14F-4D97-AF65-F5344CB8AC3E}">
        <p14:creationId xmlns:p14="http://schemas.microsoft.com/office/powerpoint/2010/main" val="1123483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4" name="Rectangle 16"/>
          <p:cNvSpPr/>
          <p:nvPr/>
        </p:nvSpPr>
        <p:spPr>
          <a:xfrm>
            <a:off x="5621129" y="1269244"/>
            <a:ext cx="3222304" cy="5079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ctr" anchorCtr="0"/>
          <a:lstStyle/>
          <a:p>
            <a:pPr>
              <a:spcAft>
                <a:spcPts val="1000"/>
              </a:spcAft>
            </a:pPr>
            <a:r>
              <a:rPr lang="en-CA" b="1" smtClean="0">
                <a:solidFill>
                  <a:schemeClr val="tx1"/>
                </a:solidFill>
              </a:rPr>
              <a:t>Architecture domains are closely intertwined </a:t>
            </a:r>
          </a:p>
          <a:p>
            <a:pPr>
              <a:lnSpc>
                <a:spcPct val="120000"/>
              </a:lnSpc>
              <a:spcAft>
                <a:spcPts val="800"/>
              </a:spcAft>
            </a:pPr>
            <a:r>
              <a:rPr lang="en-CA" sz="1400" smtClean="0">
                <a:solidFill>
                  <a:schemeClr val="tx1"/>
                </a:solidFill>
              </a:rPr>
              <a:t>Data architecture </a:t>
            </a:r>
            <a:r>
              <a:rPr lang="en-CA" sz="1400">
                <a:solidFill>
                  <a:schemeClr val="tx1"/>
                </a:solidFill>
              </a:rPr>
              <a:t>is a key component of </a:t>
            </a:r>
            <a:r>
              <a:rPr lang="en-CA" sz="1400" smtClean="0">
                <a:solidFill>
                  <a:schemeClr val="tx1"/>
                </a:solidFill>
              </a:rPr>
              <a:t>enterprise architecture and is driven by the  organization’s business architecture.</a:t>
            </a:r>
            <a:endParaRPr lang="en-CA" sz="1400">
              <a:solidFill>
                <a:schemeClr val="tx1"/>
              </a:solidFill>
            </a:endParaRPr>
          </a:p>
          <a:p>
            <a:pPr>
              <a:lnSpc>
                <a:spcPct val="120000"/>
              </a:lnSpc>
              <a:spcAft>
                <a:spcPts val="800"/>
              </a:spcAft>
            </a:pPr>
            <a:r>
              <a:rPr lang="en-CA" sz="1400" smtClean="0">
                <a:solidFill>
                  <a:schemeClr val="tx1"/>
                </a:solidFill>
              </a:rPr>
              <a:t>Data architecture collaborates with application architecture in the delivery of effective information systems that support required business capabilities and  enterprise-level goals</a:t>
            </a:r>
            <a:r>
              <a:rPr lang="en-CA" sz="1400">
                <a:solidFill>
                  <a:schemeClr val="tx1"/>
                </a:solidFill>
              </a:rPr>
              <a:t> </a:t>
            </a:r>
            <a:r>
              <a:rPr lang="en-CA" sz="1400" smtClean="0">
                <a:solidFill>
                  <a:schemeClr val="tx1"/>
                </a:solidFill>
              </a:rPr>
              <a:t>and objectives.</a:t>
            </a:r>
            <a:endParaRPr lang="en-CA" sz="1400">
              <a:solidFill>
                <a:schemeClr val="tx1"/>
              </a:solidFill>
            </a:endParaRPr>
          </a:p>
          <a:p>
            <a:pPr>
              <a:lnSpc>
                <a:spcPct val="120000"/>
              </a:lnSpc>
              <a:spcAft>
                <a:spcPts val="800"/>
              </a:spcAft>
            </a:pPr>
            <a:r>
              <a:rPr lang="en-CA" sz="1400">
                <a:solidFill>
                  <a:schemeClr val="tx1"/>
                </a:solidFill>
              </a:rPr>
              <a:t>Data </a:t>
            </a:r>
            <a:r>
              <a:rPr lang="en-CA" sz="1400" smtClean="0">
                <a:solidFill>
                  <a:schemeClr val="tx1"/>
                </a:solidFill>
              </a:rPr>
              <a:t>architecture informs technology architecture on data related infrastructure requirements/considerations. </a:t>
            </a:r>
            <a:endParaRPr lang="en-CA" sz="1400">
              <a:solidFill>
                <a:schemeClr val="tx1"/>
              </a:solidFill>
            </a:endParaRPr>
          </a:p>
        </p:txBody>
      </p:sp>
      <p:sp>
        <p:nvSpPr>
          <p:cNvPr id="5" name="Rounded Rectangle 24"/>
          <p:cNvSpPr/>
          <p:nvPr/>
        </p:nvSpPr>
        <p:spPr>
          <a:xfrm>
            <a:off x="949851" y="1861719"/>
            <a:ext cx="3756965" cy="1102791"/>
          </a:xfrm>
          <a:prstGeom prst="roundRect">
            <a:avLst>
              <a:gd name="adj" fmla="val 6398"/>
            </a:avLst>
          </a:prstGeom>
          <a:solidFill>
            <a:schemeClr val="tx1">
              <a:lumMod val="60000"/>
              <a:lumOff val="40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CA" smtClean="0">
                <a:solidFill>
                  <a:srgbClr val="FFFFFF"/>
                </a:solidFill>
              </a:rPr>
              <a:t>Business Architecture</a:t>
            </a:r>
            <a:endParaRPr lang="en-CA">
              <a:solidFill>
                <a:srgbClr val="FFFFFF"/>
              </a:solidFill>
            </a:endParaRPr>
          </a:p>
        </p:txBody>
      </p:sp>
      <p:sp>
        <p:nvSpPr>
          <p:cNvPr id="6" name="Rounded Rectangle 25"/>
          <p:cNvSpPr/>
          <p:nvPr/>
        </p:nvSpPr>
        <p:spPr>
          <a:xfrm>
            <a:off x="948151" y="3009759"/>
            <a:ext cx="1855999" cy="1108462"/>
          </a:xfrm>
          <a:prstGeom prst="roundRect">
            <a:avLst>
              <a:gd name="adj" fmla="val 8286"/>
            </a:avLst>
          </a:prstGeom>
          <a:solidFill>
            <a:srgbClr val="005D76"/>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CA" smtClean="0">
                <a:solidFill>
                  <a:srgbClr val="FFFFFF"/>
                </a:solidFill>
              </a:rPr>
              <a:t>Data</a:t>
            </a:r>
            <a:br>
              <a:rPr lang="en-CA" smtClean="0">
                <a:solidFill>
                  <a:srgbClr val="FFFFFF"/>
                </a:solidFill>
              </a:rPr>
            </a:br>
            <a:r>
              <a:rPr lang="en-CA" smtClean="0">
                <a:solidFill>
                  <a:srgbClr val="FFFFFF"/>
                </a:solidFill>
              </a:rPr>
              <a:t>Architecture</a:t>
            </a:r>
            <a:endParaRPr lang="en-CA">
              <a:solidFill>
                <a:srgbClr val="FFFFFF"/>
              </a:solidFill>
            </a:endParaRPr>
          </a:p>
        </p:txBody>
      </p:sp>
      <p:sp>
        <p:nvSpPr>
          <p:cNvPr id="7" name="Rounded Rectangle 26"/>
          <p:cNvSpPr/>
          <p:nvPr/>
        </p:nvSpPr>
        <p:spPr>
          <a:xfrm>
            <a:off x="2860356" y="3009757"/>
            <a:ext cx="1844760" cy="1108463"/>
          </a:xfrm>
          <a:prstGeom prst="roundRect">
            <a:avLst>
              <a:gd name="adj" fmla="val 8265"/>
            </a:avLst>
          </a:prstGeom>
          <a:solidFill>
            <a:schemeClr val="tx1">
              <a:lumMod val="60000"/>
              <a:lumOff val="40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CA" smtClean="0">
                <a:solidFill>
                  <a:srgbClr val="FFFFFF"/>
                </a:solidFill>
              </a:rPr>
              <a:t>Application</a:t>
            </a:r>
            <a:br>
              <a:rPr lang="en-CA" smtClean="0">
                <a:solidFill>
                  <a:srgbClr val="FFFFFF"/>
                </a:solidFill>
              </a:rPr>
            </a:br>
            <a:r>
              <a:rPr lang="en-CA" smtClean="0">
                <a:solidFill>
                  <a:srgbClr val="FFFFFF"/>
                </a:solidFill>
              </a:rPr>
              <a:t>Architecture</a:t>
            </a:r>
            <a:endParaRPr lang="en-CA">
              <a:solidFill>
                <a:srgbClr val="FFFFFF"/>
              </a:solidFill>
            </a:endParaRPr>
          </a:p>
        </p:txBody>
      </p:sp>
      <p:sp>
        <p:nvSpPr>
          <p:cNvPr id="8" name="Rounded Rectangle 27"/>
          <p:cNvSpPr/>
          <p:nvPr/>
        </p:nvSpPr>
        <p:spPr>
          <a:xfrm>
            <a:off x="948152" y="4166272"/>
            <a:ext cx="3756961" cy="1102786"/>
          </a:xfrm>
          <a:prstGeom prst="roundRect">
            <a:avLst>
              <a:gd name="adj" fmla="val 9757"/>
            </a:avLst>
          </a:prstGeom>
          <a:solidFill>
            <a:schemeClr val="tx1">
              <a:lumMod val="60000"/>
              <a:lumOff val="40000"/>
            </a:schemeClr>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CA" smtClean="0">
                <a:solidFill>
                  <a:srgbClr val="FFFFFF"/>
                </a:solidFill>
              </a:rPr>
              <a:t>Technology Architecture</a:t>
            </a:r>
            <a:endParaRPr lang="en-CA">
              <a:solidFill>
                <a:srgbClr val="FFFFFF"/>
              </a:solidFill>
            </a:endParaRPr>
          </a:p>
        </p:txBody>
      </p:sp>
      <p:sp>
        <p:nvSpPr>
          <p:cNvPr id="9" name="Left-Right Arrow 28"/>
          <p:cNvSpPr/>
          <p:nvPr/>
        </p:nvSpPr>
        <p:spPr>
          <a:xfrm>
            <a:off x="2547544" y="3402022"/>
            <a:ext cx="564572" cy="307089"/>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0" name="Up Arrow 29"/>
          <p:cNvSpPr/>
          <p:nvPr/>
        </p:nvSpPr>
        <p:spPr>
          <a:xfrm rot="10800000">
            <a:off x="1737605" y="2995926"/>
            <a:ext cx="319076" cy="256727"/>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1" name="Up Arrow 30"/>
          <p:cNvSpPr/>
          <p:nvPr/>
        </p:nvSpPr>
        <p:spPr>
          <a:xfrm rot="10800000">
            <a:off x="3622503" y="2995926"/>
            <a:ext cx="319076" cy="256729"/>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2" name="Up Arrow 31"/>
          <p:cNvSpPr/>
          <p:nvPr/>
        </p:nvSpPr>
        <p:spPr>
          <a:xfrm rot="10800000">
            <a:off x="1737605" y="4155089"/>
            <a:ext cx="319076" cy="256009"/>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 name="Up Arrow 32"/>
          <p:cNvSpPr/>
          <p:nvPr/>
        </p:nvSpPr>
        <p:spPr>
          <a:xfrm rot="10800000">
            <a:off x="3622503" y="4155089"/>
            <a:ext cx="319076" cy="25601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6" name="Text Placeholder 2"/>
          <p:cNvSpPr txBox="1">
            <a:spLocks/>
          </p:cNvSpPr>
          <p:nvPr/>
        </p:nvSpPr>
        <p:spPr bwMode="auto">
          <a:xfrm>
            <a:off x="912430" y="5605415"/>
            <a:ext cx="3756962" cy="47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333333"/>
              </a:buClr>
              <a:buFont typeface="Arial" pitchFamily="34" charset="0"/>
              <a:buNone/>
            </a:pPr>
            <a:r>
              <a:rPr lang="en-CA" sz="1400" i="1" smtClean="0">
                <a:solidFill>
                  <a:schemeClr val="bg1">
                    <a:lumMod val="50000"/>
                  </a:schemeClr>
                </a:solidFill>
              </a:rPr>
              <a:t>Adapted from TOGAF</a:t>
            </a:r>
          </a:p>
        </p:txBody>
      </p:sp>
      <p:sp>
        <p:nvSpPr>
          <p:cNvPr id="18" name="Rectangle 21"/>
          <p:cNvSpPr/>
          <p:nvPr/>
        </p:nvSpPr>
        <p:spPr>
          <a:xfrm>
            <a:off x="717711" y="5864271"/>
            <a:ext cx="4213848" cy="553998"/>
          </a:xfrm>
          <a:prstGeom prst="rect">
            <a:avLst/>
          </a:prstGeom>
        </p:spPr>
        <p:txBody>
          <a:bodyPr wrap="square">
            <a:spAutoFit/>
          </a:bodyPr>
          <a:lstStyle/>
          <a:p>
            <a:pPr algn="ctr"/>
            <a:r>
              <a:rPr lang="en-CA" sz="1000" i="1">
                <a:solidFill>
                  <a:schemeClr val="bg1">
                    <a:lumMod val="50000"/>
                  </a:schemeClr>
                </a:solidFill>
              </a:rPr>
              <a:t>Refer to Phase C of </a:t>
            </a:r>
            <a:r>
              <a:rPr lang="en-CA" sz="1000" i="1" smtClean="0">
                <a:solidFill>
                  <a:schemeClr val="bg1">
                    <a:lumMod val="50000"/>
                  </a:schemeClr>
                </a:solidFill>
              </a:rPr>
              <a:t>TOGAF </a:t>
            </a:r>
            <a:r>
              <a:rPr lang="en-CA" sz="1000" i="1">
                <a:solidFill>
                  <a:schemeClr val="bg1">
                    <a:lumMod val="50000"/>
                  </a:schemeClr>
                </a:solidFill>
              </a:rPr>
              <a:t>and </a:t>
            </a:r>
            <a:r>
              <a:rPr lang="en-CA" sz="1000" i="1" smtClean="0">
                <a:solidFill>
                  <a:schemeClr val="bg1">
                    <a:lumMod val="50000"/>
                  </a:schemeClr>
                </a:solidFill>
              </a:rPr>
              <a:t>Bizbok</a:t>
            </a:r>
            <a:r>
              <a:rPr lang="en-CA" sz="1000" i="1">
                <a:solidFill>
                  <a:schemeClr val="bg1">
                    <a:lumMod val="50000"/>
                  </a:schemeClr>
                </a:solidFill>
              </a:rPr>
              <a:t> </a:t>
            </a:r>
            <a:r>
              <a:rPr lang="en-CA" sz="1000" i="1" smtClean="0">
                <a:solidFill>
                  <a:schemeClr val="bg1">
                    <a:lumMod val="50000"/>
                  </a:schemeClr>
                </a:solidFill>
              </a:rPr>
              <a:t>for references to </a:t>
            </a:r>
            <a:r>
              <a:rPr lang="en-CA" sz="1000" i="1">
                <a:solidFill>
                  <a:schemeClr val="bg1">
                    <a:lumMod val="50000"/>
                  </a:schemeClr>
                </a:solidFill>
              </a:rPr>
              <a:t>the components of B</a:t>
            </a:r>
            <a:r>
              <a:rPr lang="en-CA" sz="1000" i="1" smtClean="0">
                <a:solidFill>
                  <a:schemeClr val="bg1">
                    <a:lumMod val="50000"/>
                  </a:schemeClr>
                </a:solidFill>
              </a:rPr>
              <a:t>usiness </a:t>
            </a:r>
            <a:r>
              <a:rPr lang="en-CA" sz="1000" i="1">
                <a:solidFill>
                  <a:schemeClr val="bg1">
                    <a:lumMod val="50000"/>
                  </a:schemeClr>
                </a:solidFill>
              </a:rPr>
              <a:t>A</a:t>
            </a:r>
            <a:r>
              <a:rPr lang="en-CA" sz="1000" i="1" smtClean="0">
                <a:solidFill>
                  <a:schemeClr val="bg1">
                    <a:lumMod val="50000"/>
                  </a:schemeClr>
                </a:solidFill>
              </a:rPr>
              <a:t>rchitecture </a:t>
            </a:r>
            <a:r>
              <a:rPr lang="en-CA" sz="1000" i="1">
                <a:solidFill>
                  <a:schemeClr val="bg1">
                    <a:lumMod val="50000"/>
                  </a:schemeClr>
                </a:solidFill>
              </a:rPr>
              <a:t>that are used in Data </a:t>
            </a:r>
            <a:r>
              <a:rPr lang="en-CA" sz="1000" i="1" smtClean="0">
                <a:solidFill>
                  <a:schemeClr val="bg1">
                    <a:lumMod val="50000"/>
                  </a:schemeClr>
                </a:solidFill>
              </a:rPr>
              <a:t>Architecture.  </a:t>
            </a:r>
            <a:endParaRPr lang="en-CA" sz="1000" i="1">
              <a:solidFill>
                <a:schemeClr val="bg1">
                  <a:lumMod val="50000"/>
                </a:schemeClr>
              </a:solidFill>
            </a:endParaRPr>
          </a:p>
        </p:txBody>
      </p:sp>
      <p:sp>
        <p:nvSpPr>
          <p:cNvPr id="44" name="Rounded Rectangle 24"/>
          <p:cNvSpPr/>
          <p:nvPr/>
        </p:nvSpPr>
        <p:spPr>
          <a:xfrm>
            <a:off x="717711" y="1641524"/>
            <a:ext cx="4219574" cy="3847524"/>
          </a:xfrm>
          <a:prstGeom prst="roundRect">
            <a:avLst>
              <a:gd name="adj" fmla="val 5924"/>
            </a:avLst>
          </a:prstGeom>
          <a:noFill/>
          <a:ln w="57150">
            <a:solidFill>
              <a:schemeClr val="accent1"/>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endParaRPr lang="en-CA">
              <a:solidFill>
                <a:srgbClr val="FFFFFF"/>
              </a:solidFill>
            </a:endParaRPr>
          </a:p>
        </p:txBody>
      </p:sp>
      <p:sp>
        <p:nvSpPr>
          <p:cNvPr id="45" name="TextBox 44"/>
          <p:cNvSpPr txBox="1"/>
          <p:nvPr/>
        </p:nvSpPr>
        <p:spPr>
          <a:xfrm>
            <a:off x="1405225" y="1398675"/>
            <a:ext cx="2910261" cy="369332"/>
          </a:xfrm>
          <a:prstGeom prst="rect">
            <a:avLst/>
          </a:prstGeom>
          <a:solidFill>
            <a:schemeClr val="bg1"/>
          </a:solidFill>
        </p:spPr>
        <p:txBody>
          <a:bodyPr wrap="square" rtlCol="0">
            <a:spAutoFit/>
          </a:bodyPr>
          <a:lstStyle/>
          <a:p>
            <a:pPr algn="ctr"/>
            <a:r>
              <a:rPr lang="en-CA" b="1" i="1" smtClean="0">
                <a:solidFill>
                  <a:srgbClr val="007698"/>
                </a:solidFill>
              </a:rPr>
              <a:t>Enterprise Architecture</a:t>
            </a:r>
          </a:p>
        </p:txBody>
      </p:sp>
      <p:cxnSp>
        <p:nvCxnSpPr>
          <p:cNvPr id="19" name="Straight Connector 18"/>
          <p:cNvCxnSpPr/>
          <p:nvPr/>
        </p:nvCxnSpPr>
        <p:spPr>
          <a:xfrm flipH="1">
            <a:off x="5808219" y="5232226"/>
            <a:ext cx="2657621" cy="0"/>
          </a:xfrm>
          <a:prstGeom prst="line">
            <a:avLst/>
          </a:prstGeom>
          <a:ln w="19050">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08219" y="3337324"/>
            <a:ext cx="2657621" cy="0"/>
          </a:xfrm>
          <a:prstGeom prst="line">
            <a:avLst/>
          </a:prstGeom>
          <a:ln w="19050">
            <a:solidFill>
              <a:srgbClr val="E6E6E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CA" dirty="0">
                <a:solidFill>
                  <a:schemeClr val="bg1"/>
                </a:solidFill>
                <a:latin typeface="+mn-lt"/>
              </a:rPr>
              <a:t>Consider how your </a:t>
            </a:r>
            <a:r>
              <a:rPr lang="en-CA" dirty="0" smtClean="0">
                <a:solidFill>
                  <a:schemeClr val="bg1"/>
                </a:solidFill>
                <a:latin typeface="+mn-lt"/>
              </a:rPr>
              <a:t>data architecture </a:t>
            </a:r>
            <a:r>
              <a:rPr lang="en-CA" dirty="0">
                <a:solidFill>
                  <a:schemeClr val="bg1"/>
                </a:solidFill>
                <a:latin typeface="+mn-lt"/>
              </a:rPr>
              <a:t>practice will fit within your organization’s </a:t>
            </a:r>
            <a:r>
              <a:rPr lang="en-CA" dirty="0" smtClean="0">
                <a:solidFill>
                  <a:schemeClr val="bg1"/>
                </a:solidFill>
                <a:latin typeface="+mn-lt"/>
              </a:rPr>
              <a:t>enterprise architecture</a:t>
            </a:r>
            <a:endParaRPr lang="en-CA" dirty="0">
              <a:solidFill>
                <a:schemeClr val="bg1"/>
              </a:solidFill>
              <a:latin typeface="+mn-lt"/>
            </a:endParaRPr>
          </a:p>
        </p:txBody>
      </p:sp>
    </p:spTree>
    <p:extLst>
      <p:ext uri="{BB962C8B-B14F-4D97-AF65-F5344CB8AC3E}">
        <p14:creationId xmlns:p14="http://schemas.microsoft.com/office/powerpoint/2010/main" val="418488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57" name="TextBox 56"/>
          <p:cNvSpPr txBox="1"/>
          <p:nvPr/>
        </p:nvSpPr>
        <p:spPr>
          <a:xfrm>
            <a:off x="279388" y="1228836"/>
            <a:ext cx="8558889" cy="523220"/>
          </a:xfrm>
          <a:prstGeom prst="rect">
            <a:avLst/>
          </a:prstGeom>
        </p:spPr>
        <p:txBody>
          <a:bodyPr wrap="square" rtlCol="0">
            <a:spAutoFit/>
          </a:bodyPr>
          <a:lstStyle/>
          <a:p>
            <a:pPr algn="ctr"/>
            <a:r>
              <a:rPr lang="en-CA" sz="1400" b="1" smtClean="0"/>
              <a:t>Follow this blueprint to create a strategic roadmap that improves the capabilities of your data architecture practice. </a:t>
            </a:r>
          </a:p>
        </p:txBody>
      </p:sp>
      <p:grpSp>
        <p:nvGrpSpPr>
          <p:cNvPr id="63" name="Group 62"/>
          <p:cNvGrpSpPr/>
          <p:nvPr/>
        </p:nvGrpSpPr>
        <p:grpSpPr>
          <a:xfrm>
            <a:off x="198176" y="1828801"/>
            <a:ext cx="8775731" cy="4348573"/>
            <a:chOff x="245560" y="1916305"/>
            <a:chExt cx="8775731" cy="4348573"/>
          </a:xfrm>
          <a:solidFill>
            <a:schemeClr val="accent1"/>
          </a:solidFill>
        </p:grpSpPr>
        <p:cxnSp>
          <p:nvCxnSpPr>
            <p:cNvPr id="69" name="Straight Connector 68"/>
            <p:cNvCxnSpPr>
              <a:stCxn id="153" idx="3"/>
              <a:endCxn id="156" idx="1"/>
            </p:cNvCxnSpPr>
            <p:nvPr/>
          </p:nvCxnSpPr>
          <p:spPr>
            <a:xfrm>
              <a:off x="1697321" y="2100298"/>
              <a:ext cx="5891829" cy="6936"/>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245560" y="1916305"/>
              <a:ext cx="8775731" cy="371593"/>
              <a:chOff x="423338" y="1457294"/>
              <a:chExt cx="8637854" cy="365028"/>
            </a:xfrm>
            <a:grpFill/>
          </p:grpSpPr>
          <p:sp>
            <p:nvSpPr>
              <p:cNvPr id="152" name="Rounded Rectangle 151"/>
              <p:cNvSpPr/>
              <p:nvPr/>
            </p:nvSpPr>
            <p:spPr>
              <a:xfrm>
                <a:off x="2264340" y="1460563"/>
                <a:ext cx="1456499" cy="3549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i="1">
                    <a:solidFill>
                      <a:schemeClr val="bg1"/>
                    </a:solidFill>
                  </a:rPr>
                  <a:t>Create an Architectural Vision </a:t>
                </a:r>
              </a:p>
            </p:txBody>
          </p:sp>
          <p:sp>
            <p:nvSpPr>
              <p:cNvPr id="153" name="Rounded Rectangle 152"/>
              <p:cNvSpPr/>
              <p:nvPr/>
            </p:nvSpPr>
            <p:spPr>
              <a:xfrm>
                <a:off x="423338" y="1460563"/>
                <a:ext cx="1428952" cy="3549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i="1" smtClean="0">
                    <a:solidFill>
                      <a:schemeClr val="bg1"/>
                    </a:solidFill>
                  </a:rPr>
                  <a:t>Plan Project</a:t>
                </a:r>
                <a:endParaRPr lang="en-CA" sz="1000" b="1" i="1">
                  <a:solidFill>
                    <a:schemeClr val="bg1"/>
                  </a:solidFill>
                </a:endParaRPr>
              </a:p>
            </p:txBody>
          </p:sp>
          <p:sp>
            <p:nvSpPr>
              <p:cNvPr id="154" name="Rounded Rectangle 153"/>
              <p:cNvSpPr/>
              <p:nvPr/>
            </p:nvSpPr>
            <p:spPr>
              <a:xfrm>
                <a:off x="3952069" y="1466446"/>
                <a:ext cx="1810489" cy="3549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i="1" smtClean="0"/>
                  <a:t>Assess Capabilities</a:t>
                </a:r>
                <a:endParaRPr lang="en-CA" sz="1000" b="1" i="1"/>
              </a:p>
            </p:txBody>
          </p:sp>
          <p:sp>
            <p:nvSpPr>
              <p:cNvPr id="155" name="Rounded Rectangle 154"/>
              <p:cNvSpPr/>
              <p:nvPr/>
            </p:nvSpPr>
            <p:spPr>
              <a:xfrm>
                <a:off x="5940888" y="1457294"/>
                <a:ext cx="1479322" cy="3582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i="1" smtClean="0"/>
                  <a:t>Assess Gaps &amp; Formulate Strategies </a:t>
                </a:r>
                <a:endParaRPr lang="en-CA" sz="1000" b="1" i="1"/>
              </a:p>
            </p:txBody>
          </p:sp>
          <p:sp>
            <p:nvSpPr>
              <p:cNvPr id="156" name="Rounded Rectangle 155"/>
              <p:cNvSpPr/>
              <p:nvPr/>
            </p:nvSpPr>
            <p:spPr>
              <a:xfrm>
                <a:off x="7651552" y="1467376"/>
                <a:ext cx="1409640" cy="3549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i="1"/>
                  <a:t>Develop a </a:t>
                </a:r>
                <a:r>
                  <a:rPr lang="en-CA" sz="1000" b="1" i="1" smtClean="0"/>
                  <a:t>Roadmap </a:t>
                </a:r>
                <a:endParaRPr lang="en-CA" sz="1000" b="1" i="1"/>
              </a:p>
            </p:txBody>
          </p:sp>
        </p:grpSp>
        <p:grpSp>
          <p:nvGrpSpPr>
            <p:cNvPr id="82" name="Group 81"/>
            <p:cNvGrpSpPr/>
            <p:nvPr/>
          </p:nvGrpSpPr>
          <p:grpSpPr>
            <a:xfrm>
              <a:off x="245560" y="2394282"/>
              <a:ext cx="8647893" cy="3870596"/>
              <a:chOff x="299690" y="1258309"/>
              <a:chExt cx="8576803" cy="3802217"/>
            </a:xfrm>
            <a:grpFill/>
          </p:grpSpPr>
          <p:cxnSp>
            <p:nvCxnSpPr>
              <p:cNvPr id="83" name="Straight Arrow Connector 82"/>
              <p:cNvCxnSpPr>
                <a:stCxn id="133" idx="3"/>
                <a:endCxn id="149" idx="1"/>
              </p:cNvCxnSpPr>
              <p:nvPr/>
            </p:nvCxnSpPr>
            <p:spPr>
              <a:xfrm flipV="1">
                <a:off x="1771494" y="2211333"/>
                <a:ext cx="383210" cy="5082"/>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49" idx="2"/>
                <a:endCxn id="146" idx="0"/>
              </p:cNvCxnSpPr>
              <p:nvPr/>
            </p:nvCxnSpPr>
            <p:spPr>
              <a:xfrm flipH="1">
                <a:off x="2890565" y="2831625"/>
                <a:ext cx="1" cy="540226"/>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136" idx="3"/>
                <a:endCxn id="109" idx="2"/>
              </p:cNvCxnSpPr>
              <p:nvPr/>
            </p:nvCxnSpPr>
            <p:spPr>
              <a:xfrm flipV="1">
                <a:off x="5611199" y="2908095"/>
                <a:ext cx="993321" cy="924327"/>
              </a:xfrm>
              <a:prstGeom prst="bentConnector2">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9" idx="3"/>
                <a:endCxn id="139" idx="1"/>
              </p:cNvCxnSpPr>
              <p:nvPr/>
            </p:nvCxnSpPr>
            <p:spPr>
              <a:xfrm>
                <a:off x="7274408" y="2249569"/>
                <a:ext cx="435295" cy="5840"/>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15" idx="0"/>
              </p:cNvCxnSpPr>
              <p:nvPr/>
            </p:nvCxnSpPr>
            <p:spPr>
              <a:xfrm>
                <a:off x="8293096" y="2828503"/>
                <a:ext cx="3" cy="224644"/>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2154703" y="1591042"/>
                <a:ext cx="1471725" cy="1240582"/>
                <a:chOff x="524010" y="3200868"/>
                <a:chExt cx="1471725" cy="1240582"/>
              </a:xfrm>
              <a:grpFill/>
            </p:grpSpPr>
            <p:sp>
              <p:nvSpPr>
                <p:cNvPr id="149" name="Rectangle 148"/>
                <p:cNvSpPr/>
                <p:nvPr/>
              </p:nvSpPr>
              <p:spPr>
                <a:xfrm>
                  <a:off x="524010" y="3200868"/>
                  <a:ext cx="1471725" cy="1240582"/>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ctr"/>
                <a:lstStyle/>
                <a:p>
                  <a:r>
                    <a:rPr lang="en-CA" sz="900" b="1">
                      <a:solidFill>
                        <a:schemeClr val="bg1"/>
                      </a:solidFill>
                    </a:rPr>
                    <a:t>Identify </a:t>
                  </a:r>
                  <a:r>
                    <a:rPr lang="en-CA" sz="900" b="1" smtClean="0">
                      <a:solidFill>
                        <a:schemeClr val="bg1"/>
                      </a:solidFill>
                    </a:rPr>
                    <a:t>the Business’s Data Requirements </a:t>
                  </a:r>
                </a:p>
                <a:p>
                  <a:pPr>
                    <a:spcBef>
                      <a:spcPts val="500"/>
                    </a:spcBef>
                  </a:pPr>
                  <a:r>
                    <a:rPr lang="en-CA" sz="900" b="1" i="1" smtClean="0">
                      <a:solidFill>
                        <a:schemeClr val="bg1"/>
                      </a:solidFill>
                    </a:rPr>
                    <a:t>Outputs</a:t>
                  </a:r>
                </a:p>
                <a:p>
                  <a:pPr>
                    <a:spcBef>
                      <a:spcPts val="500"/>
                    </a:spcBef>
                  </a:pPr>
                  <a:endParaRPr lang="en-CA" sz="900" b="1" i="1" smtClean="0">
                    <a:solidFill>
                      <a:schemeClr val="bg1"/>
                    </a:solidFill>
                  </a:endParaRPr>
                </a:p>
                <a:p>
                  <a:pPr>
                    <a:spcBef>
                      <a:spcPts val="1000"/>
                    </a:spcBef>
                  </a:pPr>
                  <a:endParaRPr lang="en-CA" sz="900" b="1" i="1">
                    <a:solidFill>
                      <a:schemeClr val="bg1"/>
                    </a:solidFill>
                  </a:endParaRPr>
                </a:p>
              </p:txBody>
            </p:sp>
            <p:sp>
              <p:nvSpPr>
                <p:cNvPr id="150" name="TextBox 149"/>
                <p:cNvSpPr txBox="1"/>
                <p:nvPr/>
              </p:nvSpPr>
              <p:spPr>
                <a:xfrm>
                  <a:off x="882110" y="3960937"/>
                  <a:ext cx="894990" cy="369332"/>
                </a:xfrm>
                <a:prstGeom prst="rect">
                  <a:avLst/>
                </a:prstGeom>
                <a:grpFill/>
                <a:ln>
                  <a:noFill/>
                </a:ln>
              </p:spPr>
              <p:txBody>
                <a:bodyPr wrap="square" rtlCol="0">
                  <a:spAutoFit/>
                </a:bodyPr>
                <a:lstStyle/>
                <a:p>
                  <a:r>
                    <a:rPr lang="en-CA" sz="900" i="1" smtClean="0">
                      <a:solidFill>
                        <a:schemeClr val="bg1"/>
                      </a:solidFill>
                    </a:rPr>
                    <a:t>Data Requirements</a:t>
                  </a:r>
                </a:p>
              </p:txBody>
            </p:sp>
            <p:pic>
              <p:nvPicPr>
                <p:cNvPr id="151" name="Picture 1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16" y="3992087"/>
                  <a:ext cx="254903" cy="271897"/>
                </a:xfrm>
                <a:prstGeom prst="rect">
                  <a:avLst/>
                </a:prstGeom>
                <a:grpFill/>
              </p:spPr>
            </p:pic>
          </p:grpSp>
          <p:grpSp>
            <p:nvGrpSpPr>
              <p:cNvPr id="108" name="Group 107"/>
              <p:cNvGrpSpPr/>
              <p:nvPr/>
            </p:nvGrpSpPr>
            <p:grpSpPr>
              <a:xfrm>
                <a:off x="2154702" y="3371850"/>
                <a:ext cx="1471725" cy="921143"/>
                <a:chOff x="2396204" y="2823137"/>
                <a:chExt cx="1471725" cy="921143"/>
              </a:xfrm>
              <a:grpFill/>
            </p:grpSpPr>
            <p:sp>
              <p:nvSpPr>
                <p:cNvPr id="146" name="Rectangle 145"/>
                <p:cNvSpPr/>
                <p:nvPr/>
              </p:nvSpPr>
              <p:spPr>
                <a:xfrm>
                  <a:off x="2396204" y="2823137"/>
                  <a:ext cx="1471725" cy="921143"/>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CA" sz="900" b="1" kern="0" smtClean="0">
                      <a:solidFill>
                        <a:srgbClr val="FFFFFF"/>
                      </a:solidFill>
                      <a:latin typeface="Arial"/>
                    </a:rPr>
                    <a:t>Create a  Data Architecture Vision</a:t>
                  </a:r>
                </a:p>
                <a:p>
                  <a:pPr marL="0" marR="0" lvl="0" indent="0" defTabSz="914400" eaLnBrk="1" fontAlgn="auto" latinLnBrk="0" hangingPunct="1">
                    <a:lnSpc>
                      <a:spcPct val="100000"/>
                    </a:lnSpc>
                    <a:spcBef>
                      <a:spcPts val="500"/>
                    </a:spcBef>
                    <a:buClrTx/>
                    <a:buSzTx/>
                    <a:buFontTx/>
                    <a:buNone/>
                    <a:tabLst/>
                    <a:defRPr/>
                  </a:pPr>
                  <a:r>
                    <a:rPr lang="en-CA" sz="900" b="1" i="1" smtClean="0">
                      <a:solidFill>
                        <a:schemeClr val="bg1"/>
                      </a:solidFill>
                    </a:rPr>
                    <a:t>Outputs </a:t>
                  </a:r>
                  <a:endParaRPr lang="en-CA" sz="900" kern="0" smtClean="0">
                    <a:solidFill>
                      <a:srgbClr val="FFFFFF"/>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900" kern="0">
                    <a:solidFill>
                      <a:srgbClr val="FFFFFF"/>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900" kern="0" smtClean="0">
                      <a:solidFill>
                        <a:srgbClr val="FFFFFF"/>
                      </a:solidFill>
                      <a:latin typeface="Arial"/>
                    </a:rPr>
                    <a:t> </a:t>
                  </a:r>
                  <a:endParaRPr kumimoji="0" lang="en-CA" sz="900" b="0" i="0" u="none" strike="noStrike" kern="0" cap="none" spc="0" normalizeH="0" baseline="0" noProof="0" smtClean="0">
                    <a:ln>
                      <a:noFill/>
                    </a:ln>
                    <a:solidFill>
                      <a:srgbClr val="FFFFFF"/>
                    </a:solidFill>
                    <a:effectLst/>
                    <a:uLnTx/>
                    <a:uFillTx/>
                    <a:latin typeface="Arial"/>
                  </a:endParaRPr>
                </a:p>
              </p:txBody>
            </p:sp>
            <p:sp>
              <p:nvSpPr>
                <p:cNvPr id="147" name="TextBox 146"/>
                <p:cNvSpPr txBox="1"/>
                <p:nvPr/>
              </p:nvSpPr>
              <p:spPr>
                <a:xfrm>
                  <a:off x="2750016" y="3360940"/>
                  <a:ext cx="1117913" cy="362807"/>
                </a:xfrm>
                <a:prstGeom prst="rect">
                  <a:avLst/>
                </a:prstGeom>
                <a:grpFill/>
              </p:spPr>
              <p:txBody>
                <a:bodyPr wrap="square" rtlCol="0">
                  <a:spAutoFit/>
                </a:bodyPr>
                <a:lstStyle/>
                <a:p>
                  <a:r>
                    <a:rPr lang="en-CA" sz="900" i="1" smtClean="0">
                      <a:solidFill>
                        <a:schemeClr val="bg1"/>
                      </a:solidFill>
                    </a:rPr>
                    <a:t>Data Architecture Vision </a:t>
                  </a:r>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191" y="3402590"/>
                  <a:ext cx="254903" cy="271897"/>
                </a:xfrm>
                <a:prstGeom prst="rect">
                  <a:avLst/>
                </a:prstGeom>
                <a:grpFill/>
              </p:spPr>
            </p:pic>
          </p:grpSp>
          <p:sp>
            <p:nvSpPr>
              <p:cNvPr id="109" name="Rectangle 108"/>
              <p:cNvSpPr/>
              <p:nvPr/>
            </p:nvSpPr>
            <p:spPr>
              <a:xfrm>
                <a:off x="5934631" y="1591042"/>
                <a:ext cx="1339777" cy="1317053"/>
              </a:xfrm>
              <a:prstGeom prst="rect">
                <a:avLst/>
              </a:prstGeom>
              <a:grpFill/>
              <a:ln w="38100" cap="flat" cmpd="sng" algn="ctr">
                <a:noFill/>
                <a:prstDash val="solid"/>
              </a:ln>
              <a:effectLst>
                <a:outerShdw blurRad="12700" dist="12700" dir="2700000" algn="tl" rotWithShape="0">
                  <a:prstClr val="black">
                    <a:alpha val="15000"/>
                  </a:prstClr>
                </a:outerShdw>
              </a:effectLst>
            </p:spPr>
            <p:txBody>
              <a:bodyPr rtlCol="0" anchor="ctr"/>
              <a:lstStyle/>
              <a:p>
                <a:pPr lvl="0">
                  <a:defRPr/>
                </a:pPr>
                <a:r>
                  <a:rPr lang="en-CA" sz="900" b="1" kern="0">
                    <a:solidFill>
                      <a:srgbClr val="FFFFFF"/>
                    </a:solidFill>
                  </a:rPr>
                  <a:t>Assess </a:t>
                </a:r>
                <a:r>
                  <a:rPr lang="en-CA" sz="900" b="1" kern="0" smtClean="0">
                    <a:solidFill>
                      <a:srgbClr val="FFFFFF"/>
                    </a:solidFill>
                  </a:rPr>
                  <a:t>Gaps and Formulate Strategies</a:t>
                </a:r>
                <a:endParaRPr lang="en-CA" sz="900" b="1" kern="0">
                  <a:solidFill>
                    <a:srgbClr val="FFFFFF"/>
                  </a:solidFill>
                </a:endParaRPr>
              </a:p>
              <a:p>
                <a:pPr lvl="0">
                  <a:spcBef>
                    <a:spcPts val="600"/>
                  </a:spcBef>
                  <a:defRPr/>
                </a:pPr>
                <a:r>
                  <a:rPr lang="en-CA" sz="900" b="1" i="1" kern="0" smtClean="0">
                    <a:solidFill>
                      <a:srgbClr val="FFFFFF"/>
                    </a:solidFill>
                  </a:rPr>
                  <a:t>Outputs</a:t>
                </a:r>
              </a:p>
              <a:p>
                <a:pPr lvl="0">
                  <a:spcBef>
                    <a:spcPts val="600"/>
                  </a:spcBef>
                  <a:defRPr/>
                </a:pPr>
                <a:endParaRPr lang="en-CA" sz="900" b="1" i="1" kern="0">
                  <a:solidFill>
                    <a:srgbClr val="FFFFFF"/>
                  </a:solidFill>
                </a:endParaRPr>
              </a:p>
              <a:p>
                <a:pPr lvl="0">
                  <a:spcBef>
                    <a:spcPts val="600"/>
                  </a:spcBef>
                  <a:defRPr/>
                </a:pPr>
                <a:endParaRPr lang="en-CA" sz="900" b="1" i="1" kern="0">
                  <a:solidFill>
                    <a:srgbClr val="FFFFFF"/>
                  </a:solidFill>
                </a:endParaRPr>
              </a:p>
            </p:txBody>
          </p:sp>
          <p:sp>
            <p:nvSpPr>
              <p:cNvPr id="114" name="TextBox 113"/>
              <p:cNvSpPr txBox="1"/>
              <p:nvPr/>
            </p:nvSpPr>
            <p:spPr>
              <a:xfrm>
                <a:off x="6331893" y="2217185"/>
                <a:ext cx="1224092" cy="634913"/>
              </a:xfrm>
              <a:prstGeom prst="rect">
                <a:avLst/>
              </a:prstGeom>
              <a:noFill/>
              <a:ln>
                <a:noFill/>
              </a:ln>
            </p:spPr>
            <p:txBody>
              <a:bodyPr wrap="square" rtlCol="0">
                <a:spAutoFit/>
              </a:bodyPr>
              <a:lstStyle/>
              <a:p>
                <a:pPr lvl="0">
                  <a:defRPr/>
                </a:pPr>
                <a:endParaRPr lang="en-CA" sz="900" b="1" i="1" kern="0" smtClean="0">
                  <a:solidFill>
                    <a:srgbClr val="FFFFFF"/>
                  </a:solidFill>
                </a:endParaRPr>
              </a:p>
              <a:p>
                <a:pPr lvl="0">
                  <a:defRPr/>
                </a:pPr>
                <a:r>
                  <a:rPr lang="en-CA" sz="900" i="1" kern="0" smtClean="0">
                    <a:solidFill>
                      <a:srgbClr val="FFFFFF"/>
                    </a:solidFill>
                  </a:rPr>
                  <a:t>Prioritized Gap </a:t>
                </a:r>
                <a:r>
                  <a:rPr lang="en-CA" sz="900" i="1" kern="0">
                    <a:solidFill>
                      <a:srgbClr val="FFFFFF"/>
                    </a:solidFill>
                  </a:rPr>
                  <a:t>Analysis</a:t>
                </a:r>
              </a:p>
              <a:p>
                <a:pPr lvl="0">
                  <a:defRPr/>
                </a:pPr>
                <a:r>
                  <a:rPr lang="en-CA" sz="900" i="1" kern="0" smtClean="0">
                    <a:solidFill>
                      <a:srgbClr val="FFFFFF"/>
                    </a:solidFill>
                  </a:rPr>
                  <a:t>Strategies</a:t>
                </a:r>
                <a:endParaRPr lang="en-CA" sz="900" i="1" kern="0">
                  <a:solidFill>
                    <a:srgbClr val="FFFFFF"/>
                  </a:solidFill>
                </a:endParaRPr>
              </a:p>
            </p:txBody>
          </p:sp>
          <p:sp>
            <p:nvSpPr>
              <p:cNvPr id="115" name="Rectangle 114"/>
              <p:cNvSpPr/>
              <p:nvPr/>
            </p:nvSpPr>
            <p:spPr>
              <a:xfrm>
                <a:off x="7709703" y="3053147"/>
                <a:ext cx="1166790" cy="428817"/>
              </a:xfrm>
              <a:prstGeom prst="rect">
                <a:avLst/>
              </a:prstGeom>
              <a:grpFill/>
              <a:ln w="38100" cap="flat" cmpd="sng" algn="ctr">
                <a:noFill/>
                <a:prstDash val="solid"/>
              </a:ln>
              <a:effectLst>
                <a:outerShdw blurRad="12700" dist="12700" dir="2700000" algn="tl" rotWithShape="0">
                  <a:prstClr val="black">
                    <a:alpha val="15000"/>
                  </a:prstClr>
                </a:outerShdw>
              </a:effectLst>
            </p:spPr>
            <p:txBody>
              <a:bodyPr rtlCol="0" anchor="ctr"/>
              <a:lstStyle/>
              <a:p>
                <a:pPr lvl="0">
                  <a:defRPr/>
                </a:pPr>
                <a:r>
                  <a:rPr lang="en-CA" sz="900" b="1" kern="0">
                    <a:solidFill>
                      <a:srgbClr val="FFFFFF"/>
                    </a:solidFill>
                  </a:rPr>
                  <a:t>Assess Initiative Feasibility </a:t>
                </a:r>
              </a:p>
            </p:txBody>
          </p:sp>
          <p:grpSp>
            <p:nvGrpSpPr>
              <p:cNvPr id="116" name="Group 115"/>
              <p:cNvGrpSpPr/>
              <p:nvPr/>
            </p:nvGrpSpPr>
            <p:grpSpPr>
              <a:xfrm>
                <a:off x="3923623" y="1258309"/>
                <a:ext cx="1687577" cy="1976502"/>
                <a:chOff x="2918089" y="3099864"/>
                <a:chExt cx="1687577" cy="1976502"/>
              </a:xfrm>
              <a:grpFill/>
            </p:grpSpPr>
            <p:grpSp>
              <p:nvGrpSpPr>
                <p:cNvPr id="142" name="Group 141"/>
                <p:cNvGrpSpPr/>
                <p:nvPr/>
              </p:nvGrpSpPr>
              <p:grpSpPr>
                <a:xfrm>
                  <a:off x="2918089" y="3099864"/>
                  <a:ext cx="1687577" cy="1976502"/>
                  <a:chOff x="4492265" y="2902858"/>
                  <a:chExt cx="1687577" cy="1976502"/>
                </a:xfrm>
                <a:grpFill/>
              </p:grpSpPr>
              <p:sp>
                <p:nvSpPr>
                  <p:cNvPr id="144" name="Rectangle 143"/>
                  <p:cNvSpPr/>
                  <p:nvPr/>
                </p:nvSpPr>
                <p:spPr>
                  <a:xfrm>
                    <a:off x="4492265" y="2902858"/>
                    <a:ext cx="1687577" cy="1976502"/>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500"/>
                      </a:spcBef>
                      <a:spcAft>
                        <a:spcPts val="0"/>
                      </a:spcAft>
                      <a:buClrTx/>
                      <a:buSzTx/>
                      <a:buFontTx/>
                      <a:buNone/>
                      <a:tabLst/>
                      <a:defRPr/>
                    </a:pPr>
                    <a:r>
                      <a:rPr lang="en-CA" sz="900" b="1" kern="0" smtClean="0">
                        <a:solidFill>
                          <a:srgbClr val="FFFFFF"/>
                        </a:solidFill>
                        <a:latin typeface="Arial"/>
                      </a:rPr>
                      <a:t>Assess “as is” Data Architecture Capabilities</a:t>
                    </a:r>
                    <a:r>
                      <a:rPr lang="en-CA" sz="900" kern="0" smtClean="0">
                        <a:solidFill>
                          <a:srgbClr val="FFFFFF"/>
                        </a:solidFill>
                        <a:latin typeface="Arial"/>
                      </a:rPr>
                      <a:t> </a:t>
                    </a:r>
                  </a:p>
                  <a:p>
                    <a:pPr marL="0" marR="0" lvl="0" indent="0" defTabSz="914400" eaLnBrk="1" fontAlgn="auto" latinLnBrk="0" hangingPunct="1">
                      <a:lnSpc>
                        <a:spcPct val="100000"/>
                      </a:lnSpc>
                      <a:spcBef>
                        <a:spcPts val="600"/>
                      </a:spcBef>
                      <a:spcAft>
                        <a:spcPts val="0"/>
                      </a:spcAft>
                      <a:buClrTx/>
                      <a:buSzTx/>
                      <a:buFontTx/>
                      <a:buNone/>
                      <a:tabLst/>
                      <a:defRPr/>
                    </a:pPr>
                    <a:r>
                      <a:rPr kumimoji="0" lang="en-CA" sz="900" b="0" i="0" u="none" strike="noStrike" kern="0" cap="none" spc="0" normalizeH="0" baseline="0" noProof="0" smtClean="0">
                        <a:ln>
                          <a:noFill/>
                        </a:ln>
                        <a:solidFill>
                          <a:srgbClr val="FFFFFF"/>
                        </a:solidFill>
                        <a:effectLst/>
                        <a:uLnTx/>
                        <a:uFillTx/>
                        <a:latin typeface="Arial"/>
                      </a:rPr>
                      <a:t>Assess the following:</a:t>
                    </a:r>
                    <a:r>
                      <a:rPr kumimoji="0" lang="en-CA" sz="900" b="0" i="0" u="none" strike="noStrike" kern="0" cap="none" spc="0" normalizeH="0" noProof="0" smtClean="0">
                        <a:ln>
                          <a:noFill/>
                        </a:ln>
                        <a:solidFill>
                          <a:srgbClr val="FFFFFF"/>
                        </a:solidFill>
                        <a:effectLst/>
                        <a:uLnTx/>
                        <a:uFillTx/>
                        <a:latin typeface="Arial"/>
                      </a:rPr>
                      <a:t> </a:t>
                    </a:r>
                  </a:p>
                  <a:p>
                    <a:pPr marL="171450" marR="0" lvl="0" indent="-171450" defTabSz="914400" eaLnBrk="1" fontAlgn="auto" latinLnBrk="0" hangingPunct="1">
                      <a:lnSpc>
                        <a:spcPct val="100000"/>
                      </a:lnSpc>
                      <a:spcAft>
                        <a:spcPts val="0"/>
                      </a:spcAft>
                      <a:buClrTx/>
                      <a:buSzTx/>
                      <a:buFont typeface="Arial" panose="020B0604020202020204" pitchFamily="34" charset="0"/>
                      <a:buChar char="•"/>
                      <a:tabLst/>
                      <a:defRPr/>
                    </a:pPr>
                    <a:r>
                      <a:rPr lang="en-CA" sz="900" kern="0" baseline="0" smtClean="0">
                        <a:solidFill>
                          <a:srgbClr val="FFFFFF"/>
                        </a:solidFill>
                        <a:latin typeface="Arial"/>
                      </a:rPr>
                      <a:t>Practice</a:t>
                    </a:r>
                    <a:r>
                      <a:rPr lang="en-CA" sz="900" kern="0" smtClean="0">
                        <a:solidFill>
                          <a:srgbClr val="FFFFFF"/>
                        </a:solidFill>
                        <a:latin typeface="Arial"/>
                      </a:rPr>
                      <a:t> capabilities</a:t>
                    </a:r>
                  </a:p>
                  <a:p>
                    <a:pPr marL="171450" marR="0" lvl="0" indent="-171450" defTabSz="914400" eaLnBrk="1" fontAlgn="auto" latinLnBrk="0" hangingPunct="1">
                      <a:lnSpc>
                        <a:spcPct val="100000"/>
                      </a:lnSpc>
                      <a:spcAft>
                        <a:spcPts val="0"/>
                      </a:spcAft>
                      <a:buClrTx/>
                      <a:buSzTx/>
                      <a:buFont typeface="Arial" panose="020B0604020202020204" pitchFamily="34" charset="0"/>
                      <a:buChar char="•"/>
                      <a:tabLst/>
                      <a:defRPr/>
                    </a:pPr>
                    <a:r>
                      <a:rPr lang="en-CA" sz="900" kern="0" smtClean="0">
                        <a:solidFill>
                          <a:srgbClr val="FFFFFF"/>
                        </a:solidFill>
                        <a:latin typeface="Arial"/>
                      </a:rPr>
                      <a:t>Data architecture capabilities</a:t>
                    </a:r>
                  </a:p>
                  <a:p>
                    <a:pPr marL="171450" marR="0" lvl="0" indent="-171450" defTabSz="914400" eaLnBrk="1" fontAlgn="auto" latinLnBrk="0" hangingPunct="1">
                      <a:lnSpc>
                        <a:spcPct val="100000"/>
                      </a:lnSpc>
                      <a:buClrTx/>
                      <a:buSzTx/>
                      <a:buFont typeface="Arial" panose="020B0604020202020204" pitchFamily="34" charset="0"/>
                      <a:buChar char="•"/>
                      <a:tabLst/>
                      <a:defRPr/>
                    </a:pPr>
                    <a:r>
                      <a:rPr lang="en-CA" sz="900" kern="0" smtClean="0">
                        <a:solidFill>
                          <a:srgbClr val="FFFFFF"/>
                        </a:solidFill>
                        <a:latin typeface="Arial"/>
                      </a:rPr>
                      <a:t>Data lineage capabilities</a:t>
                    </a:r>
                  </a:p>
                  <a:p>
                    <a:pPr marL="171450" marR="0" lvl="0" indent="-171450" defTabSz="914400" eaLnBrk="1" fontAlgn="auto" latinLnBrk="0" hangingPunct="1">
                      <a:lnSpc>
                        <a:spcPct val="100000"/>
                      </a:lnSpc>
                      <a:spcAft>
                        <a:spcPts val="500"/>
                      </a:spcAft>
                      <a:buClrTx/>
                      <a:buSzTx/>
                      <a:buFont typeface="Arial" panose="020B0604020202020204" pitchFamily="34" charset="0"/>
                      <a:buChar char="•"/>
                      <a:tabLst/>
                      <a:defRPr/>
                    </a:pPr>
                    <a:r>
                      <a:rPr lang="en-CA" sz="900" kern="0" smtClean="0">
                        <a:solidFill>
                          <a:srgbClr val="FFFFFF"/>
                        </a:solidFill>
                        <a:latin typeface="Arial"/>
                      </a:rPr>
                      <a:t>Data delivery capabilities</a:t>
                    </a:r>
                    <a:endParaRPr lang="en-CA" sz="900" kern="0">
                      <a:solidFill>
                        <a:srgbClr val="FFFFFF"/>
                      </a:solidFill>
                      <a:latin typeface="Arial"/>
                    </a:endParaRPr>
                  </a:p>
                  <a:p>
                    <a:pPr marR="0" lvl="0" defTabSz="914400" eaLnBrk="1" fontAlgn="auto" latinLnBrk="0" hangingPunct="1">
                      <a:lnSpc>
                        <a:spcPct val="100000"/>
                      </a:lnSpc>
                      <a:spcAft>
                        <a:spcPts val="0"/>
                      </a:spcAft>
                      <a:buClrTx/>
                      <a:buSzTx/>
                      <a:tabLst/>
                      <a:defRPr/>
                    </a:pPr>
                    <a:r>
                      <a:rPr lang="en-CA" sz="900" b="1" i="1" kern="0" smtClean="0">
                        <a:solidFill>
                          <a:srgbClr val="FFFFFF"/>
                        </a:solidFill>
                        <a:latin typeface="Arial"/>
                      </a:rPr>
                      <a:t>Outputs</a:t>
                    </a:r>
                    <a:endParaRPr kumimoji="0" lang="en-CA" sz="900" b="0" i="0" u="none" strike="noStrike" kern="0" cap="none" spc="0" normalizeH="0" baseline="0" noProof="0" smtClean="0">
                      <a:ln>
                        <a:noFill/>
                      </a:ln>
                      <a:solidFill>
                        <a:srgbClr val="FFFFFF"/>
                      </a:solidFill>
                      <a:effectLst/>
                      <a:uLnTx/>
                      <a:uFillTx/>
                      <a:latin typeface="Arial"/>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CA" sz="900" b="0" i="0" u="none" strike="noStrike" kern="0" cap="none" spc="0" normalizeH="0" baseline="0" noProof="0" smtClean="0">
                      <a:ln>
                        <a:noFill/>
                      </a:ln>
                      <a:solidFill>
                        <a:srgbClr val="FFFFFF"/>
                      </a:solidFill>
                      <a:effectLst/>
                      <a:uLnTx/>
                      <a:uFillTx/>
                      <a:latin typeface="Arial"/>
                    </a:endParaRPr>
                  </a:p>
                </p:txBody>
              </p:sp>
              <p:sp>
                <p:nvSpPr>
                  <p:cNvPr id="145" name="TextBox 144"/>
                  <p:cNvSpPr txBox="1"/>
                  <p:nvPr/>
                </p:nvSpPr>
                <p:spPr>
                  <a:xfrm>
                    <a:off x="4867695" y="4480573"/>
                    <a:ext cx="1295328" cy="369332"/>
                  </a:xfrm>
                  <a:prstGeom prst="rect">
                    <a:avLst/>
                  </a:prstGeom>
                  <a:grpFill/>
                </p:spPr>
                <p:txBody>
                  <a:bodyPr wrap="square" rtlCol="0">
                    <a:spAutoFit/>
                  </a:bodyPr>
                  <a:lstStyle/>
                  <a:p>
                    <a:r>
                      <a:rPr lang="en-CA" sz="900" i="1" smtClean="0">
                        <a:solidFill>
                          <a:schemeClr val="bg1"/>
                        </a:solidFill>
                      </a:rPr>
                      <a:t>Documentation of Baseline Capabilities </a:t>
                    </a:r>
                  </a:p>
                </p:txBody>
              </p:sp>
            </p:grpSp>
            <p:pic>
              <p:nvPicPr>
                <p:cNvPr id="143" name="Picture 1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616" y="4749651"/>
                  <a:ext cx="254903" cy="271897"/>
                </a:xfrm>
                <a:prstGeom prst="rect">
                  <a:avLst/>
                </a:prstGeom>
                <a:grpFill/>
              </p:spPr>
            </p:pic>
          </p:grpSp>
          <p:pic>
            <p:nvPicPr>
              <p:cNvPr id="117" name="Picture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94" y="2414694"/>
                <a:ext cx="254903" cy="271897"/>
              </a:xfrm>
              <a:prstGeom prst="rect">
                <a:avLst/>
              </a:prstGeom>
              <a:grpFill/>
            </p:spPr>
          </p:pic>
          <p:grpSp>
            <p:nvGrpSpPr>
              <p:cNvPr id="123" name="Group 122"/>
              <p:cNvGrpSpPr/>
              <p:nvPr/>
            </p:nvGrpSpPr>
            <p:grpSpPr>
              <a:xfrm>
                <a:off x="7709703" y="1666043"/>
                <a:ext cx="1166789" cy="1178732"/>
                <a:chOff x="7691156" y="3085716"/>
                <a:chExt cx="1166789" cy="1178732"/>
              </a:xfrm>
              <a:grpFill/>
            </p:grpSpPr>
            <p:sp>
              <p:nvSpPr>
                <p:cNvPr id="139" name="Rectangle 138"/>
                <p:cNvSpPr/>
                <p:nvPr/>
              </p:nvSpPr>
              <p:spPr>
                <a:xfrm>
                  <a:off x="7691156" y="3085716"/>
                  <a:ext cx="1166789" cy="1178732"/>
                </a:xfrm>
                <a:prstGeom prst="rect">
                  <a:avLst/>
                </a:prstGeom>
                <a:grpFill/>
                <a:ln w="38100" cap="flat" cmpd="sng" algn="ctr">
                  <a:noFill/>
                  <a:prstDash val="solid"/>
                </a:ln>
                <a:effectLst>
                  <a:outerShdw blurRad="12700" dist="12700" dir="2700000" algn="tl" rotWithShape="0">
                    <a:prstClr val="black">
                      <a:alpha val="15000"/>
                    </a:prstClr>
                  </a:outerShdw>
                </a:effectLst>
              </p:spPr>
              <p:txBody>
                <a:bodyPr rtlCol="0" anchor="ctr"/>
                <a:lstStyle/>
                <a:p>
                  <a:pPr lvl="0">
                    <a:defRPr/>
                  </a:pPr>
                  <a:r>
                    <a:rPr lang="en-CA" sz="900" b="1" kern="0">
                      <a:solidFill>
                        <a:srgbClr val="FFFFFF"/>
                      </a:solidFill>
                    </a:rPr>
                    <a:t>Develop Initiatives for Data Architecture  </a:t>
                  </a:r>
                </a:p>
                <a:p>
                  <a:pPr lvl="0">
                    <a:spcBef>
                      <a:spcPts val="600"/>
                    </a:spcBef>
                    <a:defRPr/>
                  </a:pPr>
                  <a:r>
                    <a:rPr lang="en-CA" sz="900" b="1" i="1" kern="0" smtClean="0">
                      <a:solidFill>
                        <a:srgbClr val="FFFFFF"/>
                      </a:solidFill>
                    </a:rPr>
                    <a:t>Outputs</a:t>
                  </a:r>
                  <a:endParaRPr lang="en-CA" sz="900" b="1" i="1" kern="0">
                    <a:solidFill>
                      <a:srgbClr val="FFFFFF"/>
                    </a:solidFill>
                  </a:endParaRPr>
                </a:p>
                <a:p>
                  <a:pPr lvl="0">
                    <a:spcBef>
                      <a:spcPts val="600"/>
                    </a:spcBef>
                    <a:defRPr/>
                  </a:pPr>
                  <a:endParaRPr lang="en-CA" sz="900" b="1" i="1" kern="0">
                    <a:solidFill>
                      <a:srgbClr val="FFFFFF"/>
                    </a:solidFill>
                  </a:endParaRPr>
                </a:p>
              </p:txBody>
            </p:sp>
            <p:pic>
              <p:nvPicPr>
                <p:cNvPr id="140" name="Pictur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7302" y="3940929"/>
                  <a:ext cx="254903" cy="271897"/>
                </a:xfrm>
                <a:prstGeom prst="rect">
                  <a:avLst/>
                </a:prstGeom>
                <a:grpFill/>
              </p:spPr>
            </p:pic>
            <p:sp>
              <p:nvSpPr>
                <p:cNvPr id="141" name="TextBox 140"/>
                <p:cNvSpPr txBox="1"/>
                <p:nvPr/>
              </p:nvSpPr>
              <p:spPr>
                <a:xfrm>
                  <a:off x="7994737" y="3878844"/>
                  <a:ext cx="855481" cy="369332"/>
                </a:xfrm>
                <a:prstGeom prst="rect">
                  <a:avLst/>
                </a:prstGeom>
                <a:grpFill/>
                <a:ln>
                  <a:noFill/>
                </a:ln>
              </p:spPr>
              <p:txBody>
                <a:bodyPr wrap="square" rtlCol="0">
                  <a:spAutoFit/>
                </a:bodyPr>
                <a:lstStyle/>
                <a:p>
                  <a:pPr lvl="0">
                    <a:defRPr/>
                  </a:pPr>
                  <a:r>
                    <a:rPr lang="en-CA" sz="900" i="1" kern="0" smtClean="0">
                      <a:solidFill>
                        <a:srgbClr val="FFFFFF"/>
                      </a:solidFill>
                    </a:rPr>
                    <a:t>Documented Initiatives</a:t>
                  </a:r>
                  <a:endParaRPr lang="en-CA" sz="900" i="1" kern="0">
                    <a:solidFill>
                      <a:srgbClr val="FFFFFF"/>
                    </a:solidFill>
                  </a:endParaRPr>
                </a:p>
              </p:txBody>
            </p:sp>
          </p:grpSp>
          <p:grpSp>
            <p:nvGrpSpPr>
              <p:cNvPr id="124" name="Group 123"/>
              <p:cNvGrpSpPr/>
              <p:nvPr/>
            </p:nvGrpSpPr>
            <p:grpSpPr>
              <a:xfrm>
                <a:off x="3923622" y="3371851"/>
                <a:ext cx="1687578" cy="921142"/>
                <a:chOff x="2382866" y="2773240"/>
                <a:chExt cx="1687578" cy="921142"/>
              </a:xfrm>
              <a:grpFill/>
            </p:grpSpPr>
            <p:sp>
              <p:nvSpPr>
                <p:cNvPr id="136" name="Rectangle 135"/>
                <p:cNvSpPr/>
                <p:nvPr/>
              </p:nvSpPr>
              <p:spPr>
                <a:xfrm>
                  <a:off x="2382866" y="2773240"/>
                  <a:ext cx="1687577" cy="921142"/>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CA" sz="900" b="1" kern="0" smtClean="0">
                      <a:solidFill>
                        <a:srgbClr val="FFFFFF"/>
                      </a:solidFill>
                      <a:latin typeface="Arial"/>
                    </a:rPr>
                    <a:t>Determine Target Capabilities </a:t>
                  </a:r>
                </a:p>
                <a:p>
                  <a:pPr marL="0" marR="0" lvl="0" indent="0" defTabSz="914400" eaLnBrk="1" fontAlgn="auto" latinLnBrk="0" hangingPunct="1">
                    <a:lnSpc>
                      <a:spcPct val="100000"/>
                    </a:lnSpc>
                    <a:spcBef>
                      <a:spcPts val="500"/>
                    </a:spcBef>
                    <a:buClrTx/>
                    <a:buSzTx/>
                    <a:buFontTx/>
                    <a:buNone/>
                    <a:tabLst/>
                    <a:defRPr/>
                  </a:pPr>
                  <a:r>
                    <a:rPr lang="en-CA" sz="900" b="1" i="1" smtClean="0">
                      <a:solidFill>
                        <a:schemeClr val="bg1"/>
                      </a:solidFill>
                    </a:rPr>
                    <a:t>Outputs </a:t>
                  </a:r>
                </a:p>
                <a:p>
                  <a:pPr marL="0" marR="0" lvl="0" indent="0" defTabSz="914400" eaLnBrk="1" fontAlgn="auto" latinLnBrk="0" hangingPunct="1">
                    <a:lnSpc>
                      <a:spcPct val="100000"/>
                    </a:lnSpc>
                    <a:spcBef>
                      <a:spcPts val="500"/>
                    </a:spcBef>
                    <a:buClrTx/>
                    <a:buSzTx/>
                    <a:buFontTx/>
                    <a:buNone/>
                    <a:tabLst/>
                    <a:defRPr/>
                  </a:pPr>
                  <a:endParaRPr lang="en-CA" sz="900" kern="0" smtClean="0">
                    <a:solidFill>
                      <a:srgbClr val="FFFFFF"/>
                    </a:solidFill>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900" kern="0" smtClean="0">
                      <a:solidFill>
                        <a:srgbClr val="FFFFFF"/>
                      </a:solidFill>
                      <a:latin typeface="Arial"/>
                    </a:rPr>
                    <a:t> </a:t>
                  </a:r>
                  <a:endParaRPr kumimoji="0" lang="en-CA" sz="900" b="0" i="0" u="none" strike="noStrike" kern="0" cap="none" spc="0" normalizeH="0" baseline="0" noProof="0" smtClean="0">
                    <a:ln>
                      <a:noFill/>
                    </a:ln>
                    <a:solidFill>
                      <a:srgbClr val="FFFFFF"/>
                    </a:solidFill>
                    <a:effectLst/>
                    <a:uLnTx/>
                    <a:uFillTx/>
                    <a:latin typeface="Arial"/>
                  </a:endParaRPr>
                </a:p>
              </p:txBody>
            </p:sp>
            <p:sp>
              <p:nvSpPr>
                <p:cNvPr id="137" name="TextBox 136"/>
                <p:cNvSpPr txBox="1"/>
                <p:nvPr/>
              </p:nvSpPr>
              <p:spPr>
                <a:xfrm>
                  <a:off x="2755562" y="3298673"/>
                  <a:ext cx="1314882" cy="369332"/>
                </a:xfrm>
                <a:prstGeom prst="rect">
                  <a:avLst/>
                </a:prstGeom>
                <a:grpFill/>
              </p:spPr>
              <p:txBody>
                <a:bodyPr wrap="square" rtlCol="0">
                  <a:spAutoFit/>
                </a:bodyPr>
                <a:lstStyle/>
                <a:p>
                  <a:r>
                    <a:rPr lang="en-CA" sz="900" i="1" smtClean="0">
                      <a:solidFill>
                        <a:schemeClr val="bg1"/>
                      </a:solidFill>
                    </a:rPr>
                    <a:t>Target Capabilities (Specs)  </a:t>
                  </a:r>
                </a:p>
              </p:txBody>
            </p:sp>
            <p:pic>
              <p:nvPicPr>
                <p:cNvPr id="138" name="Picture 1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38" y="3362318"/>
                  <a:ext cx="254903" cy="271897"/>
                </a:xfrm>
                <a:prstGeom prst="rect">
                  <a:avLst/>
                </a:prstGeom>
                <a:grpFill/>
              </p:spPr>
            </p:pic>
          </p:grpSp>
          <p:grpSp>
            <p:nvGrpSpPr>
              <p:cNvPr id="125" name="Group 124"/>
              <p:cNvGrpSpPr/>
              <p:nvPr/>
            </p:nvGrpSpPr>
            <p:grpSpPr>
              <a:xfrm>
                <a:off x="299690" y="1293227"/>
                <a:ext cx="1471804" cy="1846374"/>
                <a:chOff x="524010" y="3211312"/>
                <a:chExt cx="1471804" cy="1846374"/>
              </a:xfrm>
              <a:grpFill/>
            </p:grpSpPr>
            <p:sp>
              <p:nvSpPr>
                <p:cNvPr id="133" name="Rectangle 132"/>
                <p:cNvSpPr/>
                <p:nvPr/>
              </p:nvSpPr>
              <p:spPr>
                <a:xfrm>
                  <a:off x="524010" y="3211312"/>
                  <a:ext cx="1471804" cy="1846374"/>
                </a:xfrm>
                <a:prstGeom prst="rect">
                  <a:avLst/>
                </a:prstGeom>
                <a:grpFill/>
                <a:ln w="25400" cap="flat" cmpd="sng" algn="ctr">
                  <a:noFill/>
                  <a:prstDash val="solid"/>
                </a:ln>
                <a:effectLst>
                  <a:outerShdw dist="12700" dir="2700000" algn="tl" rotWithShape="0">
                    <a:prstClr val="black">
                      <a:alpha val="14000"/>
                    </a:prstClr>
                  </a:outerShdw>
                </a:effectLst>
              </p:spPr>
              <p:txBody>
                <a:bodyPr rtlCol="0" anchor="ctr"/>
                <a:lstStyle/>
                <a:p>
                  <a:pPr>
                    <a:spcAft>
                      <a:spcPts val="500"/>
                    </a:spcAft>
                  </a:pPr>
                  <a:r>
                    <a:rPr lang="en-CA" sz="900" b="1" smtClean="0">
                      <a:solidFill>
                        <a:schemeClr val="bg1"/>
                      </a:solidFill>
                    </a:rPr>
                    <a:t>Create a Project Plan Including: </a:t>
                  </a:r>
                </a:p>
                <a:p>
                  <a:pPr marL="171450" indent="-171450">
                    <a:buFont typeface="Arial" panose="020B0604020202020204" pitchFamily="34" charset="0"/>
                    <a:buChar char="•"/>
                  </a:pPr>
                  <a:r>
                    <a:rPr lang="en-CA" sz="900" smtClean="0">
                      <a:solidFill>
                        <a:schemeClr val="bg1"/>
                      </a:solidFill>
                    </a:rPr>
                    <a:t>Scope and objectives</a:t>
                  </a:r>
                </a:p>
                <a:p>
                  <a:pPr marL="171450" indent="-171450">
                    <a:buFont typeface="Arial" panose="020B0604020202020204" pitchFamily="34" charset="0"/>
                    <a:buChar char="•"/>
                  </a:pPr>
                  <a:r>
                    <a:rPr lang="en-CA" sz="900" smtClean="0">
                      <a:solidFill>
                        <a:schemeClr val="bg1"/>
                      </a:solidFill>
                    </a:rPr>
                    <a:t>Resourcing</a:t>
                  </a:r>
                </a:p>
                <a:p>
                  <a:pPr marL="171450" indent="-171450">
                    <a:buFont typeface="Arial" panose="020B0604020202020204" pitchFamily="34" charset="0"/>
                    <a:buChar char="•"/>
                  </a:pPr>
                  <a:r>
                    <a:rPr lang="en-CA" sz="900" smtClean="0">
                      <a:solidFill>
                        <a:schemeClr val="bg1"/>
                      </a:solidFill>
                    </a:rPr>
                    <a:t>Sponsorship</a:t>
                  </a:r>
                </a:p>
                <a:p>
                  <a:pPr marL="171450" indent="-171450">
                    <a:spcAft>
                      <a:spcPts val="200"/>
                    </a:spcAft>
                    <a:buFont typeface="Arial" panose="020B0604020202020204" pitchFamily="34" charset="0"/>
                    <a:buChar char="•"/>
                  </a:pPr>
                  <a:r>
                    <a:rPr lang="en-CA" sz="900" smtClean="0">
                      <a:solidFill>
                        <a:schemeClr val="bg1"/>
                      </a:solidFill>
                    </a:rPr>
                    <a:t>Oversight body and reporting process  </a:t>
                  </a:r>
                </a:p>
                <a:p>
                  <a:r>
                    <a:rPr lang="en-CA" sz="900" b="1" i="1" smtClean="0">
                      <a:solidFill>
                        <a:schemeClr val="bg1"/>
                      </a:solidFill>
                    </a:rPr>
                    <a:t>Outputs </a:t>
                  </a:r>
                </a:p>
                <a:p>
                  <a:endParaRPr lang="en-CA" sz="900" b="1" i="1" smtClean="0">
                    <a:solidFill>
                      <a:schemeClr val="bg1"/>
                    </a:solidFill>
                  </a:endParaRPr>
                </a:p>
                <a:p>
                  <a:pPr marL="171450" indent="-171450">
                    <a:buFont typeface="Arial" panose="020B0604020202020204" pitchFamily="34" charset="0"/>
                    <a:buChar char="•"/>
                  </a:pPr>
                  <a:endParaRPr lang="en-CA" sz="900" b="1" i="1">
                    <a:solidFill>
                      <a:schemeClr val="bg1"/>
                    </a:solidFill>
                  </a:endParaRPr>
                </a:p>
              </p:txBody>
            </p:sp>
            <p:pic>
              <p:nvPicPr>
                <p:cNvPr id="134" name="Picture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54" y="4659682"/>
                  <a:ext cx="254903" cy="271897"/>
                </a:xfrm>
                <a:prstGeom prst="rect">
                  <a:avLst/>
                </a:prstGeom>
                <a:grpFill/>
                <a:ln>
                  <a:noFill/>
                </a:ln>
              </p:spPr>
            </p:pic>
            <p:sp>
              <p:nvSpPr>
                <p:cNvPr id="135" name="TextBox 134"/>
                <p:cNvSpPr txBox="1"/>
                <p:nvPr/>
              </p:nvSpPr>
              <p:spPr>
                <a:xfrm>
                  <a:off x="860135" y="4614323"/>
                  <a:ext cx="1103702" cy="369332"/>
                </a:xfrm>
                <a:prstGeom prst="rect">
                  <a:avLst/>
                </a:prstGeom>
                <a:grpFill/>
                <a:ln>
                  <a:noFill/>
                </a:ln>
              </p:spPr>
              <p:txBody>
                <a:bodyPr wrap="square" rtlCol="0">
                  <a:spAutoFit/>
                </a:bodyPr>
                <a:lstStyle/>
                <a:p>
                  <a:r>
                    <a:rPr lang="en-CA" sz="900" i="1" smtClean="0">
                      <a:solidFill>
                        <a:schemeClr val="bg1"/>
                      </a:solidFill>
                    </a:rPr>
                    <a:t>Defined Terms of Reference </a:t>
                  </a:r>
                </a:p>
              </p:txBody>
            </p:sp>
          </p:grpSp>
          <p:grpSp>
            <p:nvGrpSpPr>
              <p:cNvPr id="126" name="Group 125"/>
              <p:cNvGrpSpPr/>
              <p:nvPr/>
            </p:nvGrpSpPr>
            <p:grpSpPr>
              <a:xfrm>
                <a:off x="7709703" y="3705475"/>
                <a:ext cx="1166789" cy="1355051"/>
                <a:chOff x="7677160" y="4660765"/>
                <a:chExt cx="1166789" cy="1355051"/>
              </a:xfrm>
              <a:grpFill/>
            </p:grpSpPr>
            <p:grpSp>
              <p:nvGrpSpPr>
                <p:cNvPr id="129" name="Group 128"/>
                <p:cNvGrpSpPr/>
                <p:nvPr/>
              </p:nvGrpSpPr>
              <p:grpSpPr>
                <a:xfrm>
                  <a:off x="7677160" y="4660765"/>
                  <a:ext cx="1166789" cy="1355051"/>
                  <a:chOff x="7317860" y="5468993"/>
                  <a:chExt cx="1166789" cy="1355051"/>
                </a:xfrm>
                <a:grpFill/>
              </p:grpSpPr>
              <p:sp>
                <p:nvSpPr>
                  <p:cNvPr id="131" name="Rectangle 130"/>
                  <p:cNvSpPr/>
                  <p:nvPr/>
                </p:nvSpPr>
                <p:spPr>
                  <a:xfrm>
                    <a:off x="7317860" y="5468993"/>
                    <a:ext cx="1166789" cy="1355051"/>
                  </a:xfrm>
                  <a:prstGeom prst="rect">
                    <a:avLst/>
                  </a:prstGeom>
                  <a:grpFill/>
                  <a:ln w="38100" cap="flat" cmpd="sng" algn="ctr">
                    <a:noFill/>
                    <a:prstDash val="solid"/>
                  </a:ln>
                  <a:effectLst>
                    <a:outerShdw blurRad="12700" dist="12700" dir="2700000" algn="tl" rotWithShape="0">
                      <a:prstClr val="black">
                        <a:alpha val="15000"/>
                      </a:prstClr>
                    </a:outerShdw>
                  </a:effectLst>
                </p:spPr>
                <p:txBody>
                  <a:bodyPr rtlCol="0" anchor="ctr"/>
                  <a:lstStyle/>
                  <a:p>
                    <a:pPr lvl="0">
                      <a:defRPr/>
                    </a:pPr>
                    <a:r>
                      <a:rPr lang="en-CA" sz="900" b="1" kern="0">
                        <a:solidFill>
                          <a:srgbClr val="FFFFFF"/>
                        </a:solidFill>
                      </a:rPr>
                      <a:t>Create a Roadmap for Data </a:t>
                    </a:r>
                    <a:r>
                      <a:rPr lang="en-CA" sz="900" b="1" kern="0" smtClean="0">
                        <a:solidFill>
                          <a:srgbClr val="FFFFFF"/>
                        </a:solidFill>
                      </a:rPr>
                      <a:t>Architecture Modernization </a:t>
                    </a:r>
                    <a:endParaRPr lang="en-CA" sz="900" b="1" kern="0">
                      <a:solidFill>
                        <a:srgbClr val="FFFFFF"/>
                      </a:solidFill>
                    </a:endParaRPr>
                  </a:p>
                  <a:p>
                    <a:pPr lvl="0">
                      <a:spcBef>
                        <a:spcPts val="600"/>
                      </a:spcBef>
                      <a:defRPr/>
                    </a:pPr>
                    <a:r>
                      <a:rPr lang="en-CA" sz="900" b="1" i="1" kern="0" smtClean="0">
                        <a:solidFill>
                          <a:srgbClr val="FFFFFF"/>
                        </a:solidFill>
                      </a:rPr>
                      <a:t>Outcome</a:t>
                    </a:r>
                  </a:p>
                  <a:p>
                    <a:pPr lvl="0">
                      <a:spcBef>
                        <a:spcPts val="600"/>
                      </a:spcBef>
                      <a:defRPr/>
                    </a:pPr>
                    <a:endParaRPr lang="en-CA" sz="900" b="1" i="1" kern="0" smtClean="0">
                      <a:solidFill>
                        <a:srgbClr val="FFFFFF"/>
                      </a:solidFill>
                    </a:endParaRPr>
                  </a:p>
                  <a:p>
                    <a:pPr marL="355600" indent="-88900">
                      <a:defRPr/>
                    </a:pPr>
                    <a:endParaRPr lang="en-CA" sz="900" i="1" kern="0">
                      <a:solidFill>
                        <a:srgbClr val="FFFFFF"/>
                      </a:solidFill>
                    </a:endParaRPr>
                  </a:p>
                  <a:p>
                    <a:pPr marL="355600" indent="-88900">
                      <a:defRPr/>
                    </a:pPr>
                    <a:endParaRPr lang="en-CA" sz="900" b="1" i="1" kern="0">
                      <a:solidFill>
                        <a:srgbClr val="FFFFFF"/>
                      </a:solidFill>
                    </a:endParaRPr>
                  </a:p>
                </p:txBody>
              </p:sp>
              <p:pic>
                <p:nvPicPr>
                  <p:cNvPr id="132" name="Picture 1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2246" y="6360371"/>
                    <a:ext cx="246663" cy="261173"/>
                  </a:xfrm>
                  <a:prstGeom prst="rect">
                    <a:avLst/>
                  </a:prstGeom>
                  <a:grpFill/>
                </p:spPr>
              </p:pic>
            </p:grpSp>
            <p:sp>
              <p:nvSpPr>
                <p:cNvPr id="130" name="Rectangle 129"/>
                <p:cNvSpPr/>
                <p:nvPr/>
              </p:nvSpPr>
              <p:spPr>
                <a:xfrm>
                  <a:off x="7998209" y="5445491"/>
                  <a:ext cx="838013" cy="507831"/>
                </a:xfrm>
                <a:prstGeom prst="rect">
                  <a:avLst/>
                </a:prstGeom>
                <a:noFill/>
                <a:ln>
                  <a:noFill/>
                </a:ln>
              </p:spPr>
              <p:txBody>
                <a:bodyPr wrap="square">
                  <a:spAutoFit/>
                </a:bodyPr>
                <a:lstStyle/>
                <a:p>
                  <a:pPr>
                    <a:defRPr/>
                  </a:pPr>
                  <a:r>
                    <a:rPr lang="en-CA" sz="900" i="1" kern="0">
                      <a:solidFill>
                        <a:srgbClr val="FFFFFF"/>
                      </a:solidFill>
                    </a:rPr>
                    <a:t>Data </a:t>
                  </a:r>
                  <a:endParaRPr lang="en-CA" sz="900" i="1" kern="0" smtClean="0">
                    <a:solidFill>
                      <a:srgbClr val="FFFFFF"/>
                    </a:solidFill>
                  </a:endParaRPr>
                </a:p>
                <a:p>
                  <a:pPr>
                    <a:defRPr/>
                  </a:pPr>
                  <a:r>
                    <a:rPr lang="en-CA" sz="900" i="1" kern="0" smtClean="0">
                      <a:solidFill>
                        <a:srgbClr val="FFFFFF"/>
                      </a:solidFill>
                    </a:rPr>
                    <a:t>Architecture </a:t>
                  </a:r>
                  <a:r>
                    <a:rPr lang="en-CA" sz="900" i="1" kern="0">
                      <a:solidFill>
                        <a:srgbClr val="FFFFFF"/>
                      </a:solidFill>
                    </a:rPr>
                    <a:t>Roadmap</a:t>
                  </a:r>
                  <a:endParaRPr lang="en-CA" sz="900" b="1" i="1" kern="0">
                    <a:solidFill>
                      <a:srgbClr val="FFFFFF"/>
                    </a:solidFill>
                  </a:endParaRPr>
                </a:p>
              </p:txBody>
            </p:sp>
          </p:grpSp>
          <p:cxnSp>
            <p:nvCxnSpPr>
              <p:cNvPr id="127" name="Straight Arrow Connector 126"/>
              <p:cNvCxnSpPr>
                <a:stCxn id="144" idx="3"/>
                <a:endCxn id="109" idx="1"/>
              </p:cNvCxnSpPr>
              <p:nvPr/>
            </p:nvCxnSpPr>
            <p:spPr>
              <a:xfrm>
                <a:off x="5611200" y="2246560"/>
                <a:ext cx="323431" cy="3009"/>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46" idx="3"/>
                <a:endCxn id="136" idx="1"/>
              </p:cNvCxnSpPr>
              <p:nvPr/>
            </p:nvCxnSpPr>
            <p:spPr>
              <a:xfrm>
                <a:off x="3626428" y="3832423"/>
                <a:ext cx="297194" cy="0"/>
              </a:xfrm>
              <a:prstGeom prst="straightConnector1">
                <a:avLst/>
              </a:prstGeom>
              <a:grp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57" name="Straight Arrow Connector 156"/>
          <p:cNvCxnSpPr>
            <a:endCxn id="131" idx="0"/>
          </p:cNvCxnSpPr>
          <p:nvPr/>
        </p:nvCxnSpPr>
        <p:spPr>
          <a:xfrm>
            <a:off x="8257833" y="4558132"/>
            <a:ext cx="5" cy="239822"/>
          </a:xfrm>
          <a:prstGeom prst="straightConnector1">
            <a:avLst/>
          </a:prstGeom>
          <a:solidFill>
            <a:schemeClr val="accent1"/>
          </a:solidFill>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i="1" dirty="0">
                <a:solidFill>
                  <a:schemeClr val="bg1"/>
                </a:solidFill>
                <a:latin typeface="+mn-lt"/>
              </a:rPr>
              <a:t>Modernize </a:t>
            </a:r>
            <a:r>
              <a:rPr lang="en-US" i="1" dirty="0" smtClean="0">
                <a:solidFill>
                  <a:schemeClr val="bg1"/>
                </a:solidFill>
                <a:latin typeface="+mn-lt"/>
              </a:rPr>
              <a:t>Data </a:t>
            </a:r>
            <a:r>
              <a:rPr lang="en-US" i="1" dirty="0">
                <a:solidFill>
                  <a:schemeClr val="bg1"/>
                </a:solidFill>
                <a:latin typeface="+mn-lt"/>
              </a:rPr>
              <a:t>Architecture for Measurable Business Results </a:t>
            </a:r>
            <a:r>
              <a:rPr lang="en-CA" dirty="0" smtClean="0">
                <a:solidFill>
                  <a:schemeClr val="bg1"/>
                </a:solidFill>
                <a:latin typeface="+mn-lt"/>
              </a:rPr>
              <a:t>blueprint</a:t>
            </a:r>
            <a:endParaRPr lang="en-CA" dirty="0">
              <a:solidFill>
                <a:schemeClr val="bg1"/>
              </a:solidFill>
              <a:latin typeface="+mn-lt"/>
            </a:endParaRPr>
          </a:p>
        </p:txBody>
      </p:sp>
    </p:spTree>
    <p:extLst>
      <p:ext uri="{BB962C8B-B14F-4D97-AF65-F5344CB8AC3E}">
        <p14:creationId xmlns:p14="http://schemas.microsoft.com/office/powerpoint/2010/main" val="2102440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pic>
        <p:nvPicPr>
          <p:cNvPr id="21" name="Picture 20" descr="best-practice-blueprints.png"/>
          <p:cNvPicPr>
            <a:picLocks noChangeAspect="1"/>
          </p:cNvPicPr>
          <p:nvPr/>
        </p:nvPicPr>
        <p:blipFill>
          <a:blip r:embed="rId3" cstate="print">
            <a:clrChange>
              <a:clrFrom>
                <a:srgbClr val="000000">
                  <a:alpha val="0"/>
                </a:srgbClr>
              </a:clrFrom>
              <a:clrTo>
                <a:srgbClr val="000000">
                  <a:alpha val="0"/>
                </a:srgbClr>
              </a:clrTo>
            </a:clrChange>
            <a:duotone>
              <a:prstClr val="black"/>
              <a:schemeClr val="tx2">
                <a:tint val="45000"/>
                <a:satMod val="400000"/>
              </a:schemeClr>
            </a:duotone>
          </a:blip>
          <a:stretch>
            <a:fillRect/>
          </a:stretch>
        </p:blipFill>
        <p:spPr>
          <a:xfrm>
            <a:off x="40075" y="4811062"/>
            <a:ext cx="839254" cy="834750"/>
          </a:xfrm>
          <a:prstGeom prst="rect">
            <a:avLst/>
          </a:prstGeom>
          <a:solidFill>
            <a:schemeClr val="accent1">
              <a:alpha val="0"/>
            </a:schemeClr>
          </a:solidFill>
          <a:effectLst/>
        </p:spPr>
      </p:pic>
      <p:sp>
        <p:nvSpPr>
          <p:cNvPr id="11" name="Rectangle 16"/>
          <p:cNvSpPr/>
          <p:nvPr/>
        </p:nvSpPr>
        <p:spPr>
          <a:xfrm>
            <a:off x="5296836" y="1328511"/>
            <a:ext cx="3508500" cy="50722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ctr" anchorCtr="0"/>
          <a:lstStyle/>
          <a:p>
            <a:pPr>
              <a:spcAft>
                <a:spcPts val="800"/>
              </a:spcAft>
            </a:pPr>
            <a:r>
              <a:rPr lang="en-CA" sz="1200">
                <a:solidFill>
                  <a:schemeClr val="tx1"/>
                </a:solidFill>
              </a:rPr>
              <a:t>At the center of this project is a </a:t>
            </a:r>
            <a:r>
              <a:rPr lang="en-CA" sz="1200" b="1">
                <a:solidFill>
                  <a:schemeClr val="tx1"/>
                </a:solidFill>
              </a:rPr>
              <a:t>diagnostic assessment </a:t>
            </a:r>
            <a:r>
              <a:rPr lang="en-CA" sz="1200">
                <a:solidFill>
                  <a:schemeClr val="tx1"/>
                </a:solidFill>
              </a:rPr>
              <a:t>that analyzes your organization’s current and desired </a:t>
            </a:r>
            <a:r>
              <a:rPr lang="en-CA" sz="1200" smtClean="0">
                <a:solidFill>
                  <a:schemeClr val="tx1"/>
                </a:solidFill>
              </a:rPr>
              <a:t>data architecture </a:t>
            </a:r>
            <a:r>
              <a:rPr lang="en-CA" sz="1200">
                <a:solidFill>
                  <a:schemeClr val="tx1"/>
                </a:solidFill>
              </a:rPr>
              <a:t>capabilities. Completing the assessment and using its findings will enable your organization to build a </a:t>
            </a:r>
            <a:r>
              <a:rPr lang="en-CA" sz="1200" smtClean="0">
                <a:solidFill>
                  <a:schemeClr val="tx1"/>
                </a:solidFill>
              </a:rPr>
              <a:t>data architecture </a:t>
            </a:r>
            <a:r>
              <a:rPr lang="en-CA" sz="1200">
                <a:solidFill>
                  <a:schemeClr val="tx1"/>
                </a:solidFill>
              </a:rPr>
              <a:t>practice that provides the greatest business value. </a:t>
            </a:r>
            <a:endParaRPr lang="en-CA" sz="1400" b="1" smtClean="0">
              <a:solidFill>
                <a:schemeClr val="tx1"/>
              </a:solidFill>
            </a:endParaRPr>
          </a:p>
          <a:p>
            <a:pPr>
              <a:spcAft>
                <a:spcPts val="800"/>
              </a:spcAft>
            </a:pPr>
            <a:endParaRPr lang="en-CA" sz="1400" b="1">
              <a:solidFill>
                <a:schemeClr val="tx1"/>
              </a:solidFill>
            </a:endParaRPr>
          </a:p>
          <a:p>
            <a:pPr>
              <a:spcAft>
                <a:spcPts val="800"/>
              </a:spcAft>
            </a:pPr>
            <a:endParaRPr lang="en-CA" sz="1400" b="1" smtClean="0">
              <a:solidFill>
                <a:schemeClr val="tx1"/>
              </a:solidFill>
            </a:endParaRPr>
          </a:p>
          <a:p>
            <a:pPr>
              <a:spcAft>
                <a:spcPts val="800"/>
              </a:spcAft>
            </a:pPr>
            <a:endParaRPr lang="en-CA" sz="1400" b="1" smtClean="0">
              <a:solidFill>
                <a:schemeClr val="tx1"/>
              </a:solidFill>
            </a:endParaRPr>
          </a:p>
          <a:p>
            <a:pPr>
              <a:spcAft>
                <a:spcPts val="800"/>
              </a:spcAft>
            </a:pPr>
            <a:endParaRPr lang="en-CA" sz="1400" b="1" smtClean="0">
              <a:solidFill>
                <a:schemeClr val="tx1"/>
              </a:solidFill>
            </a:endParaRPr>
          </a:p>
          <a:p>
            <a:pPr>
              <a:spcAft>
                <a:spcPts val="800"/>
              </a:spcAft>
            </a:pPr>
            <a:endParaRPr lang="en-CA" sz="1200" b="1" smtClean="0">
              <a:solidFill>
                <a:schemeClr val="tx1"/>
              </a:solidFill>
            </a:endParaRPr>
          </a:p>
          <a:p>
            <a:pPr>
              <a:spcBef>
                <a:spcPts val="600"/>
              </a:spcBef>
              <a:spcAft>
                <a:spcPts val="800"/>
              </a:spcAft>
            </a:pPr>
            <a:r>
              <a:rPr lang="en-CA" sz="1200" b="1" smtClean="0">
                <a:solidFill>
                  <a:schemeClr val="tx1"/>
                </a:solidFill>
              </a:rPr>
              <a:t>Following </a:t>
            </a:r>
            <a:r>
              <a:rPr lang="en-CA" sz="1200" b="1">
                <a:solidFill>
                  <a:schemeClr val="tx1"/>
                </a:solidFill>
              </a:rPr>
              <a:t>the improvement initiatives documented in your roadmap will enable your organization to: </a:t>
            </a:r>
            <a:endParaRPr lang="en-CA" sz="1200" b="1" smtClean="0">
              <a:solidFill>
                <a:schemeClr val="tx1"/>
              </a:solidFill>
            </a:endParaRPr>
          </a:p>
          <a:p>
            <a:pPr marL="285750" lvl="0" indent="-285750">
              <a:spcAft>
                <a:spcPts val="100"/>
              </a:spcAft>
              <a:buFont typeface="Wingdings" panose="05000000000000000000" pitchFamily="2" charset="2"/>
              <a:buChar char="ü"/>
              <a:defRPr/>
            </a:pPr>
            <a:r>
              <a:rPr lang="en-CA" sz="1200" kern="0" smtClean="0">
                <a:solidFill>
                  <a:schemeClr val="tx1"/>
                </a:solidFill>
              </a:rPr>
              <a:t>Build </a:t>
            </a:r>
            <a:r>
              <a:rPr lang="en-CA" sz="1200" kern="0">
                <a:solidFill>
                  <a:schemeClr val="tx1"/>
                </a:solidFill>
              </a:rPr>
              <a:t>a </a:t>
            </a:r>
            <a:r>
              <a:rPr lang="en-CA" sz="1200" b="1" kern="0">
                <a:solidFill>
                  <a:schemeClr val="tx1"/>
                </a:solidFill>
              </a:rPr>
              <a:t>fit-for purpose </a:t>
            </a:r>
            <a:r>
              <a:rPr lang="en-CA" sz="1200" kern="0" smtClean="0">
                <a:solidFill>
                  <a:schemeClr val="tx1"/>
                </a:solidFill>
              </a:rPr>
              <a:t>data architecture </a:t>
            </a:r>
            <a:r>
              <a:rPr lang="en-CA" sz="1200" kern="0">
                <a:solidFill>
                  <a:schemeClr val="tx1"/>
                </a:solidFill>
              </a:rPr>
              <a:t>practice  </a:t>
            </a:r>
          </a:p>
          <a:p>
            <a:pPr marL="285750" lvl="0" indent="-285750">
              <a:spcAft>
                <a:spcPts val="100"/>
              </a:spcAft>
              <a:buFont typeface="Wingdings" panose="05000000000000000000" pitchFamily="2" charset="2"/>
              <a:buChar char="ü"/>
              <a:defRPr/>
            </a:pPr>
            <a:r>
              <a:rPr lang="en-CA" sz="1200" kern="0">
                <a:solidFill>
                  <a:schemeClr val="tx1"/>
                </a:solidFill>
              </a:rPr>
              <a:t>Create a data delivery architecture that </a:t>
            </a:r>
            <a:r>
              <a:rPr lang="en-CA" sz="1200" b="1" kern="0">
                <a:solidFill>
                  <a:schemeClr val="tx1"/>
                </a:solidFill>
              </a:rPr>
              <a:t>harmonizes traditional </a:t>
            </a:r>
            <a:r>
              <a:rPr lang="en-CA" sz="1200" kern="0">
                <a:solidFill>
                  <a:schemeClr val="tx1"/>
                </a:solidFill>
              </a:rPr>
              <a:t>and</a:t>
            </a:r>
            <a:r>
              <a:rPr lang="en-CA" sz="1200" b="1" kern="0">
                <a:solidFill>
                  <a:schemeClr val="tx1"/>
                </a:solidFill>
              </a:rPr>
              <a:t> modern </a:t>
            </a:r>
            <a:r>
              <a:rPr lang="en-CA" sz="1200" kern="0">
                <a:solidFill>
                  <a:schemeClr val="tx1"/>
                </a:solidFill>
              </a:rPr>
              <a:t>architectural opportunities </a:t>
            </a:r>
          </a:p>
          <a:p>
            <a:endParaRPr lang="en-CA" sz="1200" b="1">
              <a:solidFill>
                <a:schemeClr val="tx1"/>
              </a:solidFill>
            </a:endParaRPr>
          </a:p>
        </p:txBody>
      </p:sp>
      <p:pic>
        <p:nvPicPr>
          <p:cNvPr id="8" name="Picture 7"/>
          <p:cNvPicPr>
            <a:picLocks noChangeAspect="1"/>
          </p:cNvPicPr>
          <p:nvPr/>
        </p:nvPicPr>
        <p:blipFill>
          <a:blip r:embed="rId4"/>
          <a:stretch>
            <a:fillRect/>
          </a:stretch>
        </p:blipFill>
        <p:spPr>
          <a:xfrm>
            <a:off x="647694" y="2361207"/>
            <a:ext cx="2639449" cy="1979587"/>
          </a:xfrm>
          <a:prstGeom prst="rect">
            <a:avLst/>
          </a:prstGeom>
          <a:ln>
            <a:solidFill>
              <a:schemeClr val="bg1">
                <a:lumMod val="95000"/>
              </a:schemeClr>
            </a:solidFill>
          </a:ln>
          <a:effectLst>
            <a:outerShdw blurRad="25400" dist="25400" dir="2400000" algn="ctr" rotWithShape="0">
              <a:srgbClr val="000000">
                <a:alpha val="20000"/>
              </a:srgbClr>
            </a:outerShdw>
          </a:effectLst>
        </p:spPr>
      </p:pic>
      <p:sp>
        <p:nvSpPr>
          <p:cNvPr id="3" name="Rectangle 2"/>
          <p:cNvSpPr/>
          <p:nvPr/>
        </p:nvSpPr>
        <p:spPr>
          <a:xfrm>
            <a:off x="235576" y="1334711"/>
            <a:ext cx="5061260" cy="954107"/>
          </a:xfrm>
          <a:prstGeom prst="rect">
            <a:avLst/>
          </a:prstGeom>
        </p:spPr>
        <p:txBody>
          <a:bodyPr wrap="square">
            <a:spAutoFit/>
          </a:bodyPr>
          <a:lstStyle/>
          <a:p>
            <a:pPr lvl="0">
              <a:spcAft>
                <a:spcPts val="300"/>
              </a:spcAft>
              <a:defRPr/>
            </a:pPr>
            <a:r>
              <a:rPr lang="en-CA" sz="1400" kern="0" smtClean="0"/>
              <a:t>Use the step-by-step advice within this blueprint to create a </a:t>
            </a:r>
            <a:r>
              <a:rPr lang="en-CA" sz="1400" b="1" kern="0" smtClean="0"/>
              <a:t>data architecture vision</a:t>
            </a:r>
            <a:r>
              <a:rPr lang="en-CA" sz="1400" kern="0" smtClean="0"/>
              <a:t> and build a </a:t>
            </a:r>
            <a:r>
              <a:rPr lang="en-CA" sz="1400" b="1" kern="0" smtClean="0"/>
              <a:t>roadmap </a:t>
            </a:r>
            <a:r>
              <a:rPr lang="en-CA" sz="1400" kern="0" smtClean="0"/>
              <a:t>that sequences and coordinates the improvement initiatives for your organization’s data architecture practice. </a:t>
            </a:r>
            <a:endParaRPr lang="en-CA" sz="1400" kern="0"/>
          </a:p>
        </p:txBody>
      </p:sp>
      <p:sp>
        <p:nvSpPr>
          <p:cNvPr id="15" name="TextBox 14"/>
          <p:cNvSpPr txBox="1"/>
          <p:nvPr/>
        </p:nvSpPr>
        <p:spPr>
          <a:xfrm>
            <a:off x="904966" y="4420299"/>
            <a:ext cx="2619691" cy="507831"/>
          </a:xfrm>
          <a:prstGeom prst="rect">
            <a:avLst/>
          </a:prstGeom>
        </p:spPr>
        <p:txBody>
          <a:bodyPr wrap="square" rtlCol="0">
            <a:spAutoFit/>
          </a:bodyPr>
          <a:lstStyle/>
          <a:p>
            <a:r>
              <a:rPr lang="en-CA" sz="900" smtClean="0">
                <a:solidFill>
                  <a:schemeClr val="tx1">
                    <a:lumMod val="60000"/>
                    <a:lumOff val="40000"/>
                  </a:schemeClr>
                </a:solidFill>
              </a:rPr>
              <a:t>      Screenshot of </a:t>
            </a:r>
            <a:r>
              <a:rPr lang="en-CA" sz="900" b="1" smtClean="0">
                <a:solidFill>
                  <a:schemeClr val="tx1">
                    <a:lumMod val="60000"/>
                    <a:lumOff val="40000"/>
                  </a:schemeClr>
                </a:solidFill>
              </a:rPr>
              <a:t>tab 5. Scorecard and Roadmap </a:t>
            </a:r>
            <a:r>
              <a:rPr lang="en-CA" sz="900" smtClean="0">
                <a:solidFill>
                  <a:schemeClr val="tx1">
                    <a:lumMod val="60000"/>
                    <a:lumOff val="40000"/>
                  </a:schemeClr>
                </a:solidFill>
              </a:rPr>
              <a:t>from the </a:t>
            </a:r>
            <a:r>
              <a:rPr lang="en-CA" sz="900" i="1" smtClean="0">
                <a:solidFill>
                  <a:schemeClr val="tx1">
                    <a:lumMod val="60000"/>
                    <a:lumOff val="40000"/>
                  </a:schemeClr>
                </a:solidFill>
              </a:rPr>
              <a:t>Data Architecture Assessment and Roadmap Tool </a:t>
            </a:r>
          </a:p>
        </p:txBody>
      </p:sp>
      <p:sp>
        <p:nvSpPr>
          <p:cNvPr id="16" name="TextBox 15"/>
          <p:cNvSpPr txBox="1"/>
          <p:nvPr/>
        </p:nvSpPr>
        <p:spPr>
          <a:xfrm>
            <a:off x="3311748" y="2810666"/>
            <a:ext cx="2239137" cy="369332"/>
          </a:xfrm>
          <a:prstGeom prst="rect">
            <a:avLst/>
          </a:prstGeom>
        </p:spPr>
        <p:txBody>
          <a:bodyPr wrap="square" rtlCol="0">
            <a:spAutoFit/>
          </a:bodyPr>
          <a:lstStyle/>
          <a:p>
            <a:pPr>
              <a:defRPr/>
            </a:pPr>
            <a:r>
              <a:rPr lang="en-CA" sz="900" i="1">
                <a:solidFill>
                  <a:schemeClr val="tx1">
                    <a:lumMod val="60000"/>
                    <a:lumOff val="40000"/>
                  </a:schemeClr>
                </a:solidFill>
              </a:rPr>
              <a:t>Data Architecture Roadmap Presentation Template</a:t>
            </a:r>
          </a:p>
        </p:txBody>
      </p:sp>
      <p:sp>
        <p:nvSpPr>
          <p:cNvPr id="17" name="Chevron 16"/>
          <p:cNvSpPr/>
          <p:nvPr/>
        </p:nvSpPr>
        <p:spPr>
          <a:xfrm rot="5400000">
            <a:off x="4703490" y="3029011"/>
            <a:ext cx="110727" cy="185942"/>
          </a:xfrm>
          <a:prstGeom prst="chevron">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Chevron 17"/>
          <p:cNvSpPr/>
          <p:nvPr/>
        </p:nvSpPr>
        <p:spPr>
          <a:xfrm rot="16200000">
            <a:off x="934268" y="4410048"/>
            <a:ext cx="110725" cy="185943"/>
          </a:xfrm>
          <a:prstGeom prst="chevron">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2" name="TextBox 21"/>
          <p:cNvSpPr txBox="1"/>
          <p:nvPr/>
        </p:nvSpPr>
        <p:spPr>
          <a:xfrm>
            <a:off x="5364387" y="3874493"/>
            <a:ext cx="3357634" cy="646331"/>
          </a:xfrm>
          <a:prstGeom prst="rect">
            <a:avLst/>
          </a:prstGeom>
        </p:spPr>
        <p:txBody>
          <a:bodyPr wrap="square" rtlCol="0">
            <a:spAutoFit/>
          </a:bodyPr>
          <a:lstStyle/>
          <a:p>
            <a:pPr algn="ctr"/>
            <a:r>
              <a:rPr lang="en-CA" sz="1200" i="1" smtClean="0"/>
              <a:t>Use the assessment within the blueprint to analyze your </a:t>
            </a:r>
            <a:r>
              <a:rPr lang="en-CA" sz="1200" b="1" i="1" smtClean="0"/>
              <a:t>Practice</a:t>
            </a:r>
            <a:r>
              <a:rPr lang="en-CA" sz="1200" i="1" smtClean="0"/>
              <a:t>, </a:t>
            </a:r>
            <a:r>
              <a:rPr lang="en-CA" sz="1200" b="1" i="1" smtClean="0"/>
              <a:t>Enterprise Data Model</a:t>
            </a:r>
            <a:r>
              <a:rPr lang="en-CA" sz="1200" i="1" smtClean="0"/>
              <a:t>, and </a:t>
            </a:r>
            <a:r>
              <a:rPr lang="en-CA" sz="1200" b="1" i="1" smtClean="0"/>
              <a:t>Related Architectures</a:t>
            </a:r>
            <a:r>
              <a:rPr lang="en-CA" sz="1200" smtClean="0"/>
              <a:t>.</a:t>
            </a:r>
            <a:r>
              <a:rPr lang="en-CA" sz="1200" b="1" i="1" smtClean="0"/>
              <a:t> </a:t>
            </a:r>
          </a:p>
        </p:txBody>
      </p:sp>
      <p:cxnSp>
        <p:nvCxnSpPr>
          <p:cNvPr id="23" name="Straight Connector 2"/>
          <p:cNvCxnSpPr/>
          <p:nvPr/>
        </p:nvCxnSpPr>
        <p:spPr>
          <a:xfrm flipH="1">
            <a:off x="857770" y="5479169"/>
            <a:ext cx="3882348" cy="0"/>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39738" y="5058476"/>
            <a:ext cx="5157098" cy="1412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indent="-452438">
              <a:spcAft>
                <a:spcPts val="1000"/>
              </a:spcAft>
            </a:pPr>
            <a:r>
              <a:rPr lang="en-CA" sz="1400" b="1">
                <a:solidFill>
                  <a:schemeClr val="tx1"/>
                </a:solidFill>
              </a:rPr>
              <a:t>BLUEPRINT TOOLS AND </a:t>
            </a:r>
            <a:r>
              <a:rPr lang="en-CA" sz="1400" b="1" smtClean="0">
                <a:solidFill>
                  <a:schemeClr val="tx1"/>
                </a:solidFill>
              </a:rPr>
              <a:t>TEMPLATES</a:t>
            </a:r>
          </a:p>
          <a:p>
            <a:pPr marL="179388" indent="179388">
              <a:buFont typeface="Wingdings" panose="05000000000000000000" pitchFamily="2" charset="2"/>
              <a:buChar char="ü"/>
            </a:pPr>
            <a:r>
              <a:rPr lang="en-CA" sz="1200" smtClean="0">
                <a:solidFill>
                  <a:schemeClr val="tx1"/>
                </a:solidFill>
              </a:rPr>
              <a:t>Data </a:t>
            </a:r>
            <a:r>
              <a:rPr lang="en-CA" sz="1200">
                <a:solidFill>
                  <a:schemeClr val="tx1"/>
                </a:solidFill>
              </a:rPr>
              <a:t>Architecture Assessment and Roadmap Tool </a:t>
            </a:r>
          </a:p>
          <a:p>
            <a:pPr marL="179388" indent="179388">
              <a:spcAft>
                <a:spcPts val="500"/>
              </a:spcAft>
              <a:buFont typeface="Wingdings" panose="05000000000000000000" pitchFamily="2" charset="2"/>
              <a:buChar char="ü"/>
              <a:defRPr/>
            </a:pPr>
            <a:r>
              <a:rPr lang="en-CA" sz="1200">
                <a:solidFill>
                  <a:schemeClr val="tx1"/>
                </a:solidFill>
              </a:rPr>
              <a:t>Data Architecture Roadmap Presentation Template</a:t>
            </a:r>
          </a:p>
          <a:p>
            <a:pPr marL="179388">
              <a:defRPr/>
            </a:pPr>
            <a:r>
              <a:rPr lang="en-CA" sz="1200" i="1">
                <a:solidFill>
                  <a:schemeClr val="tx1"/>
                </a:solidFill>
              </a:rPr>
              <a:t>*This blueprint contains additional resources that support the creation of interim deliverables and the execution of project steps</a:t>
            </a:r>
            <a:r>
              <a:rPr lang="en-CA" sz="1200" i="1" smtClean="0">
                <a:solidFill>
                  <a:schemeClr val="tx1"/>
                </a:solidFill>
              </a:rPr>
              <a:t>.</a:t>
            </a:r>
          </a:p>
        </p:txBody>
      </p:sp>
      <p:pic>
        <p:nvPicPr>
          <p:cNvPr id="19" name="Picture 14"/>
          <p:cNvPicPr>
            <a:picLocks noChangeAspect="1"/>
          </p:cNvPicPr>
          <p:nvPr/>
        </p:nvPicPr>
        <p:blipFill>
          <a:blip r:embed="rId5"/>
          <a:stretch>
            <a:fillRect/>
          </a:stretch>
        </p:blipFill>
        <p:spPr>
          <a:xfrm>
            <a:off x="6227115" y="3011690"/>
            <a:ext cx="1497076" cy="826816"/>
          </a:xfrm>
          <a:prstGeom prst="rect">
            <a:avLst/>
          </a:prstGeom>
          <a:ln>
            <a:solidFill>
              <a:schemeClr val="bg1">
                <a:lumMod val="95000"/>
              </a:schemeClr>
            </a:solidFill>
          </a:ln>
          <a:effectLst>
            <a:outerShdw blurRad="25400" dist="25400" dir="2700000" algn="ctr" rotWithShape="0">
              <a:srgbClr val="000000">
                <a:alpha val="20000"/>
              </a:srgbClr>
            </a:outerShdw>
          </a:effectLst>
        </p:spPr>
      </p:pic>
      <p:sp>
        <p:nvSpPr>
          <p:cNvPr id="5" name="Title 4"/>
          <p:cNvSpPr>
            <a:spLocks noGrp="1"/>
          </p:cNvSpPr>
          <p:nvPr>
            <p:ph type="title"/>
          </p:nvPr>
        </p:nvSpPr>
        <p:spPr/>
        <p:txBody>
          <a:bodyPr/>
          <a:lstStyle/>
          <a:p>
            <a:r>
              <a:rPr lang="en-CA" dirty="0">
                <a:solidFill>
                  <a:schemeClr val="bg1"/>
                </a:solidFill>
                <a:latin typeface="+mn-lt"/>
              </a:rPr>
              <a:t>Build a fit-for-purpose </a:t>
            </a:r>
            <a:r>
              <a:rPr lang="en-CA" dirty="0" smtClean="0">
                <a:solidFill>
                  <a:schemeClr val="bg1"/>
                </a:solidFill>
                <a:latin typeface="+mn-lt"/>
              </a:rPr>
              <a:t>data architecture </a:t>
            </a:r>
            <a:r>
              <a:rPr lang="en-CA" dirty="0">
                <a:solidFill>
                  <a:schemeClr val="bg1"/>
                </a:solidFill>
                <a:latin typeface="+mn-lt"/>
              </a:rPr>
              <a:t>practice using the deliverables created from this </a:t>
            </a:r>
            <a:r>
              <a:rPr lang="en-CA" dirty="0" smtClean="0">
                <a:solidFill>
                  <a:schemeClr val="bg1"/>
                </a:solidFill>
                <a:latin typeface="+mn-lt"/>
              </a:rPr>
              <a:t>blueprint</a:t>
            </a:r>
            <a:endParaRPr lang="en-CA" dirty="0">
              <a:solidFill>
                <a:schemeClr val="bg1"/>
              </a:solidFill>
              <a:latin typeface="+mn-lt"/>
            </a:endParaRPr>
          </a:p>
        </p:txBody>
      </p:sp>
      <p:pic>
        <p:nvPicPr>
          <p:cNvPr id="20" name="Picture 19"/>
          <p:cNvPicPr>
            <a:picLocks noChangeAspect="1"/>
          </p:cNvPicPr>
          <p:nvPr/>
        </p:nvPicPr>
        <p:blipFill>
          <a:blip r:embed="rId6"/>
          <a:stretch>
            <a:fillRect/>
          </a:stretch>
        </p:blipFill>
        <p:spPr>
          <a:xfrm>
            <a:off x="3159863" y="3256091"/>
            <a:ext cx="1948528" cy="1457321"/>
          </a:xfrm>
          <a:prstGeom prst="rect">
            <a:avLst/>
          </a:prstGeom>
          <a:ln>
            <a:solidFill>
              <a:schemeClr val="bg1">
                <a:lumMod val="95000"/>
              </a:schemeClr>
            </a:solidFill>
          </a:ln>
          <a:effectLst>
            <a:outerShdw blurRad="50800" dist="25400" dir="2700000" algn="tl" rotWithShape="0">
              <a:prstClr val="black">
                <a:alpha val="40000"/>
              </a:prstClr>
            </a:outerShdw>
          </a:effectLst>
        </p:spPr>
      </p:pic>
    </p:spTree>
    <p:extLst>
      <p:ext uri="{BB962C8B-B14F-4D97-AF65-F5344CB8AC3E}">
        <p14:creationId xmlns:p14="http://schemas.microsoft.com/office/powerpoint/2010/main" val="3848698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2" name="Title 1"/>
          <p:cNvSpPr>
            <a:spLocks noGrp="1"/>
          </p:cNvSpPr>
          <p:nvPr>
            <p:ph type="title"/>
          </p:nvPr>
        </p:nvSpPr>
        <p:spPr/>
        <p:txBody>
          <a:bodyPr/>
          <a:lstStyle/>
          <a:p>
            <a:r>
              <a:rPr lang="en-CA" dirty="0">
                <a:solidFill>
                  <a:schemeClr val="bg1"/>
                </a:solidFill>
                <a:latin typeface="+mn-lt"/>
              </a:rPr>
              <a:t>Launch the project by engaging the necessary participants and defining project expectations </a:t>
            </a:r>
          </a:p>
        </p:txBody>
      </p:sp>
      <p:sp>
        <p:nvSpPr>
          <p:cNvPr id="22" name="Rectangle 21"/>
          <p:cNvSpPr/>
          <p:nvPr/>
        </p:nvSpPr>
        <p:spPr>
          <a:xfrm>
            <a:off x="457899" y="3327778"/>
            <a:ext cx="4026206" cy="562547"/>
          </a:xfrm>
          <a:prstGeom prst="rect">
            <a:avLst/>
          </a:prstGeom>
          <a:solidFill>
            <a:schemeClr val="tx1">
              <a:lumMod val="60000"/>
              <a:lumOff val="4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a:r>
              <a:rPr lang="en-CA" sz="1400" b="1" i="1"/>
              <a:t>Estimated Time for this Project </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78" y="3441840"/>
            <a:ext cx="395420" cy="372209"/>
          </a:xfrm>
          <a:prstGeom prst="rect">
            <a:avLst/>
          </a:prstGeom>
        </p:spPr>
      </p:pic>
      <p:sp>
        <p:nvSpPr>
          <p:cNvPr id="28" name="Rectangle 27"/>
          <p:cNvSpPr/>
          <p:nvPr/>
        </p:nvSpPr>
        <p:spPr>
          <a:xfrm>
            <a:off x="4691286" y="1421951"/>
            <a:ext cx="4026206" cy="558088"/>
          </a:xfrm>
          <a:prstGeom prst="rect">
            <a:avLst/>
          </a:prstGeom>
          <a:solidFill>
            <a:schemeClr val="tx1">
              <a:lumMod val="60000"/>
              <a:lumOff val="4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a:r>
              <a:rPr lang="en-CA" sz="1400" b="1" i="1"/>
              <a:t>Recommended </a:t>
            </a:r>
            <a:r>
              <a:rPr lang="en-CA" sz="1400" b="1" i="1" smtClean="0"/>
              <a:t>Oversight </a:t>
            </a:r>
            <a:endParaRPr lang="en-CA" sz="1400" b="1" i="1"/>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7665" y="1516401"/>
            <a:ext cx="512163" cy="473917"/>
          </a:xfrm>
          <a:prstGeom prst="rect">
            <a:avLst/>
          </a:prstGeom>
        </p:spPr>
      </p:pic>
      <p:sp>
        <p:nvSpPr>
          <p:cNvPr id="32" name="Rectangle 31"/>
          <p:cNvSpPr/>
          <p:nvPr/>
        </p:nvSpPr>
        <p:spPr>
          <a:xfrm>
            <a:off x="4690484" y="3327778"/>
            <a:ext cx="4027008" cy="558088"/>
          </a:xfrm>
          <a:prstGeom prst="rect">
            <a:avLst/>
          </a:prstGeom>
          <a:solidFill>
            <a:schemeClr val="tx1">
              <a:lumMod val="60000"/>
              <a:lumOff val="4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a:r>
              <a:rPr lang="en-CA" sz="1400" b="1" i="1" smtClean="0"/>
              <a:t>Project Scope </a:t>
            </a:r>
            <a:endParaRPr lang="en-CA" sz="1400" b="1" i="1"/>
          </a:p>
        </p:txBody>
      </p:sp>
      <p:sp>
        <p:nvSpPr>
          <p:cNvPr id="34" name="TextBox 33"/>
          <p:cNvSpPr txBox="1"/>
          <p:nvPr/>
        </p:nvSpPr>
        <p:spPr>
          <a:xfrm>
            <a:off x="457899" y="2032986"/>
            <a:ext cx="4026206" cy="1238801"/>
          </a:xfrm>
          <a:prstGeom prst="rect">
            <a:avLst/>
          </a:prstGeom>
        </p:spPr>
        <p:txBody>
          <a:bodyPr wrap="square" rtlCol="0">
            <a:spAutoFit/>
          </a:bodyPr>
          <a:lstStyle/>
          <a:p>
            <a:pPr marL="171450" indent="-171450">
              <a:spcAft>
                <a:spcPts val="300"/>
              </a:spcAft>
              <a:buFont typeface="Arial" panose="020B0604020202020204" pitchFamily="34" charset="0"/>
              <a:buChar char="•"/>
            </a:pPr>
            <a:r>
              <a:rPr lang="en-CA" sz="1200" smtClean="0"/>
              <a:t>Head of the organization’s data architecture practice (Senior Data Architect) </a:t>
            </a:r>
          </a:p>
          <a:p>
            <a:r>
              <a:rPr lang="en-CA" sz="1200" smtClean="0"/>
              <a:t>If there is no formal head of Data Architecture, we recommend you identify a senior data management professional with the skills that best align with the project’s objectives. </a:t>
            </a:r>
          </a:p>
        </p:txBody>
      </p:sp>
      <p:sp>
        <p:nvSpPr>
          <p:cNvPr id="35" name="TextBox 34"/>
          <p:cNvSpPr txBox="1"/>
          <p:nvPr/>
        </p:nvSpPr>
        <p:spPr>
          <a:xfrm>
            <a:off x="457899" y="3905399"/>
            <a:ext cx="4026206" cy="276999"/>
          </a:xfrm>
          <a:prstGeom prst="rect">
            <a:avLst/>
          </a:prstGeom>
        </p:spPr>
        <p:txBody>
          <a:bodyPr wrap="square" rtlCol="0">
            <a:spAutoFit/>
          </a:bodyPr>
          <a:lstStyle/>
          <a:p>
            <a:pPr marL="171450" indent="-171450">
              <a:spcAft>
                <a:spcPts val="300"/>
              </a:spcAft>
              <a:buFont typeface="Arial" panose="020B0604020202020204" pitchFamily="34" charset="0"/>
              <a:buChar char="•"/>
            </a:pPr>
            <a:r>
              <a:rPr lang="en-CA" sz="1200" smtClean="0"/>
              <a:t>Three to six months</a:t>
            </a:r>
          </a:p>
        </p:txBody>
      </p:sp>
      <p:sp>
        <p:nvSpPr>
          <p:cNvPr id="37" name="TextBox 36"/>
          <p:cNvSpPr txBox="1"/>
          <p:nvPr/>
        </p:nvSpPr>
        <p:spPr>
          <a:xfrm>
            <a:off x="4691286" y="2032986"/>
            <a:ext cx="4026206" cy="869469"/>
          </a:xfrm>
          <a:prstGeom prst="rect">
            <a:avLst/>
          </a:prstGeom>
        </p:spPr>
        <p:txBody>
          <a:bodyPr wrap="square" rtlCol="0">
            <a:spAutoFit/>
          </a:bodyPr>
          <a:lstStyle/>
          <a:p>
            <a:pPr marL="171450" indent="-171450">
              <a:spcAft>
                <a:spcPts val="300"/>
              </a:spcAft>
              <a:buFont typeface="Arial" panose="020B0604020202020204" pitchFamily="34" charset="0"/>
              <a:buChar char="•"/>
            </a:pPr>
            <a:r>
              <a:rPr lang="en-CA" sz="1200" dirty="0" smtClean="0"/>
              <a:t>Architecture Review Board (ARB)</a:t>
            </a:r>
          </a:p>
          <a:p>
            <a:r>
              <a:rPr lang="en-CA" sz="1200" dirty="0" smtClean="0"/>
              <a:t>If there is no ARB, we recommend you have this project report to the Data Governance Steering Committee or a senior official within the IT department. </a:t>
            </a:r>
          </a:p>
        </p:txBody>
      </p:sp>
      <p:sp>
        <p:nvSpPr>
          <p:cNvPr id="38" name="TextBox 37"/>
          <p:cNvSpPr txBox="1"/>
          <p:nvPr/>
        </p:nvSpPr>
        <p:spPr>
          <a:xfrm>
            <a:off x="4691286" y="3905361"/>
            <a:ext cx="4026206" cy="1538883"/>
          </a:xfrm>
          <a:prstGeom prst="rect">
            <a:avLst/>
          </a:prstGeom>
        </p:spPr>
        <p:txBody>
          <a:bodyPr wrap="square" rtlCol="0">
            <a:spAutoFit/>
          </a:bodyPr>
          <a:lstStyle/>
          <a:p>
            <a:pPr marL="171450" indent="-171450">
              <a:spcAft>
                <a:spcPts val="300"/>
              </a:spcAft>
              <a:buFont typeface="Arial" panose="020B0604020202020204" pitchFamily="34" charset="0"/>
              <a:buChar char="•"/>
            </a:pPr>
            <a:r>
              <a:rPr lang="en-CA" sz="1200" smtClean="0"/>
              <a:t>Assessment of the following components of data architecture:</a:t>
            </a:r>
          </a:p>
          <a:p>
            <a:pPr marL="628650" lvl="1" indent="-171450">
              <a:spcAft>
                <a:spcPts val="300"/>
              </a:spcAft>
              <a:buFont typeface="Courier New" panose="02070309020205020404" pitchFamily="49" charset="0"/>
              <a:buChar char="o"/>
            </a:pPr>
            <a:r>
              <a:rPr lang="en-CA" sz="1200" smtClean="0"/>
              <a:t>Practice Capabilities</a:t>
            </a:r>
          </a:p>
          <a:p>
            <a:pPr marL="628650" lvl="1" indent="-171450">
              <a:spcAft>
                <a:spcPts val="300"/>
              </a:spcAft>
              <a:buFont typeface="Courier New" panose="02070309020205020404" pitchFamily="49" charset="0"/>
              <a:buChar char="o"/>
            </a:pPr>
            <a:r>
              <a:rPr lang="en-CA" sz="1200" smtClean="0"/>
              <a:t>Enterprise Data Model</a:t>
            </a:r>
          </a:p>
          <a:p>
            <a:pPr marL="628650" lvl="1" indent="-171450">
              <a:spcAft>
                <a:spcPts val="300"/>
              </a:spcAft>
              <a:buFont typeface="Courier New" panose="02070309020205020404" pitchFamily="49" charset="0"/>
              <a:buChar char="o"/>
            </a:pPr>
            <a:r>
              <a:rPr lang="en-CA" sz="1200" smtClean="0"/>
              <a:t>Related Architecture </a:t>
            </a:r>
          </a:p>
          <a:p>
            <a:pPr marL="628650" lvl="1" indent="-171450">
              <a:spcAft>
                <a:spcPts val="300"/>
              </a:spcAft>
              <a:buFont typeface="Courier New" panose="02070309020205020404" pitchFamily="49" charset="0"/>
              <a:buChar char="o"/>
            </a:pPr>
            <a:r>
              <a:rPr lang="en-CA" sz="1200" smtClean="0"/>
              <a:t>Dynamic Data Architecture Models (i.e. Data Delivery Model) </a:t>
            </a: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15" y="3432494"/>
            <a:ext cx="388862" cy="388862"/>
          </a:xfrm>
          <a:prstGeom prst="rect">
            <a:avLst/>
          </a:prstGeom>
        </p:spPr>
      </p:pic>
      <p:sp>
        <p:nvSpPr>
          <p:cNvPr id="26" name="Rectangle 25"/>
          <p:cNvSpPr/>
          <p:nvPr/>
        </p:nvSpPr>
        <p:spPr>
          <a:xfrm>
            <a:off x="457899" y="1420694"/>
            <a:ext cx="4026206" cy="562547"/>
          </a:xfrm>
          <a:prstGeom prst="rect">
            <a:avLst/>
          </a:prstGeom>
          <a:solidFill>
            <a:schemeClr val="tx1">
              <a:lumMod val="60000"/>
              <a:lumOff val="4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a:r>
              <a:rPr lang="en-CA" sz="1400" b="1" i="1"/>
              <a:t>Recommended Project Manager </a:t>
            </a: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78" y="1527831"/>
            <a:ext cx="512163" cy="473917"/>
          </a:xfrm>
          <a:prstGeom prst="rect">
            <a:avLst/>
          </a:prstGeom>
        </p:spPr>
      </p:pic>
      <p:sp>
        <p:nvSpPr>
          <p:cNvPr id="42" name="Rectangle 41"/>
          <p:cNvSpPr/>
          <p:nvPr/>
        </p:nvSpPr>
        <p:spPr>
          <a:xfrm>
            <a:off x="251520" y="5571233"/>
            <a:ext cx="8625780" cy="812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marL="361950">
              <a:spcAft>
                <a:spcPts val="300"/>
              </a:spcAft>
            </a:pPr>
            <a:r>
              <a:rPr lang="en-CA" sz="1400" b="1" smtClean="0">
                <a:solidFill>
                  <a:schemeClr val="bg1"/>
                </a:solidFill>
              </a:rPr>
              <a:t>Blueprint Outcome </a:t>
            </a:r>
          </a:p>
          <a:p>
            <a:pPr marL="361950">
              <a:spcAft>
                <a:spcPts val="300"/>
              </a:spcAft>
            </a:pPr>
            <a:r>
              <a:rPr lang="en-CA" sz="1400" smtClean="0"/>
              <a:t>Following </a:t>
            </a:r>
            <a:r>
              <a:rPr lang="en-CA" sz="1400"/>
              <a:t>this blueprint end to end will guide </a:t>
            </a:r>
            <a:r>
              <a:rPr lang="en-CA" sz="1400" smtClean="0"/>
              <a:t>an organization in developing </a:t>
            </a:r>
            <a:r>
              <a:rPr lang="en-CA" sz="1400"/>
              <a:t>a </a:t>
            </a:r>
            <a:r>
              <a:rPr lang="en-CA" sz="1400" b="1"/>
              <a:t>strategic vision </a:t>
            </a:r>
            <a:r>
              <a:rPr lang="en-CA" sz="1400"/>
              <a:t>for its </a:t>
            </a:r>
            <a:r>
              <a:rPr lang="en-CA" sz="1400" smtClean="0"/>
              <a:t>data architecture </a:t>
            </a:r>
            <a:r>
              <a:rPr lang="en-CA" sz="1400"/>
              <a:t>practice and a </a:t>
            </a:r>
            <a:r>
              <a:rPr lang="en-CA" sz="1400" b="1"/>
              <a:t>roadmap</a:t>
            </a:r>
            <a:r>
              <a:rPr lang="en-CA" sz="1400"/>
              <a:t> populated with </a:t>
            </a:r>
            <a:r>
              <a:rPr lang="en-CA" sz="1400" b="1"/>
              <a:t>improvement </a:t>
            </a:r>
            <a:r>
              <a:rPr lang="en-CA" sz="1400" b="1" smtClean="0"/>
              <a:t>initiatives</a:t>
            </a:r>
            <a:r>
              <a:rPr lang="en-CA" sz="1400" smtClean="0"/>
              <a:t>.</a:t>
            </a:r>
            <a:r>
              <a:rPr lang="en-CA" sz="1400" b="1" smtClean="0"/>
              <a:t>  </a:t>
            </a:r>
            <a:endParaRPr lang="en-CA" sz="1400" b="1"/>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00" y="5746409"/>
            <a:ext cx="433388" cy="462282"/>
          </a:xfrm>
          <a:prstGeom prst="rect">
            <a:avLst/>
          </a:prstGeom>
        </p:spPr>
      </p:pic>
    </p:spTree>
    <p:extLst>
      <p:ext uri="{BB962C8B-B14F-4D97-AF65-F5344CB8AC3E}">
        <p14:creationId xmlns:p14="http://schemas.microsoft.com/office/powerpoint/2010/main" val="84982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9" name="TextBox 7"/>
          <p:cNvSpPr txBox="1"/>
          <p:nvPr/>
        </p:nvSpPr>
        <p:spPr>
          <a:xfrm>
            <a:off x="6524798" y="4908909"/>
            <a:ext cx="2368786" cy="1200329"/>
          </a:xfrm>
          <a:prstGeom prst="rect">
            <a:avLst/>
          </a:prstGeom>
        </p:spPr>
        <p:txBody>
          <a:bodyPr wrap="square" rtlCol="0">
            <a:spAutoFit/>
          </a:bodyPr>
          <a:lstStyle/>
          <a:p>
            <a:r>
              <a:rPr lang="en-CA" sz="1200" i="1" smtClean="0"/>
              <a:t>The </a:t>
            </a:r>
            <a:r>
              <a:rPr lang="en-CA" sz="1200" b="1" i="1" smtClean="0"/>
              <a:t>COBIT 5</a:t>
            </a:r>
            <a:r>
              <a:rPr lang="en-CA" sz="1200" i="1" smtClean="0"/>
              <a:t> framework and its business enablers were used as a starting point for assessing the performance capabilities of the different components of Data Architecture.</a:t>
            </a:r>
          </a:p>
        </p:txBody>
      </p:sp>
      <p:sp>
        <p:nvSpPr>
          <p:cNvPr id="3" name="TextBox 2"/>
          <p:cNvSpPr txBox="1"/>
          <p:nvPr/>
        </p:nvSpPr>
        <p:spPr>
          <a:xfrm>
            <a:off x="363029" y="1404416"/>
            <a:ext cx="8274332" cy="738664"/>
          </a:xfrm>
          <a:prstGeom prst="rect">
            <a:avLst/>
          </a:prstGeom>
        </p:spPr>
        <p:txBody>
          <a:bodyPr wrap="square" rtlCol="0">
            <a:spAutoFit/>
          </a:bodyPr>
          <a:lstStyle/>
          <a:p>
            <a:r>
              <a:rPr lang="en-CA" sz="1400" smtClean="0"/>
              <a:t>As part of our research process, we leveraged the frameworks of  COBIT5, TOGAF, </a:t>
            </a:r>
            <a:r>
              <a:rPr lang="en-CA" sz="1400"/>
              <a:t>and </a:t>
            </a:r>
            <a:r>
              <a:rPr lang="en-CA" sz="1400" smtClean="0"/>
              <a:t>DAMA DMBOK2. Contextualizing data architecture within these frameworks clarifies its importance and role and ensured that our assessment tool is focused on key priority areas.</a:t>
            </a:r>
            <a:endParaRPr lang="en-CA" sz="1400"/>
          </a:p>
        </p:txBody>
      </p:sp>
      <p:pic>
        <p:nvPicPr>
          <p:cNvPr id="1026" name="Picture 2" descr="http://pubs.opengroup.org/architecture/togaf9-doc/arch/Figures/c_in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5397" y="2349503"/>
            <a:ext cx="1872830" cy="23959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6"/>
          <p:cNvSpPr txBox="1"/>
          <p:nvPr/>
        </p:nvSpPr>
        <p:spPr>
          <a:xfrm>
            <a:off x="3436958" y="4908909"/>
            <a:ext cx="2833260" cy="1384995"/>
          </a:xfrm>
          <a:prstGeom prst="rect">
            <a:avLst/>
          </a:prstGeom>
        </p:spPr>
        <p:txBody>
          <a:bodyPr wrap="square" rtlCol="0">
            <a:spAutoFit/>
          </a:bodyPr>
          <a:lstStyle/>
          <a:p>
            <a:r>
              <a:rPr lang="en-CA" sz="1200" b="1" i="1" smtClean="0"/>
              <a:t>TOGAF’</a:t>
            </a:r>
            <a:r>
              <a:rPr lang="en-CA" sz="1200" i="1" smtClean="0"/>
              <a:t>s analysis of Data Architecture and its position in Phase C as a component of Enterprise Architecture was reviewed and used as a foundation in assessing the business requirements and use of Data Architecture. </a:t>
            </a:r>
          </a:p>
        </p:txBody>
      </p:sp>
      <p:pic>
        <p:nvPicPr>
          <p:cNvPr id="1030" name="Picture 6" descr="http://www.analytix.co.za/Portals/0/COBIT-User%20Logo%5b345915%5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1147" y="3288027"/>
            <a:ext cx="1556689" cy="5188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3"/>
          <p:cNvSpPr txBox="1"/>
          <p:nvPr/>
        </p:nvSpPr>
        <p:spPr>
          <a:xfrm>
            <a:off x="605464" y="4908909"/>
            <a:ext cx="2678519" cy="1015663"/>
          </a:xfrm>
          <a:prstGeom prst="rect">
            <a:avLst/>
          </a:prstGeom>
        </p:spPr>
        <p:txBody>
          <a:bodyPr wrap="square" rtlCol="0">
            <a:spAutoFit/>
          </a:bodyPr>
          <a:lstStyle/>
          <a:p>
            <a:r>
              <a:rPr lang="en-CA" sz="1200" i="1" smtClean="0"/>
              <a:t>The </a:t>
            </a:r>
            <a:r>
              <a:rPr lang="en-CA" sz="1200" b="1" i="1" smtClean="0"/>
              <a:t>DMBOK2</a:t>
            </a:r>
            <a:r>
              <a:rPr lang="en-CA" sz="1200" i="1" smtClean="0"/>
              <a:t> Data Management  framework by the </a:t>
            </a:r>
            <a:r>
              <a:rPr lang="en-CA" sz="1200" b="1" i="1" smtClean="0"/>
              <a:t>Data Asset Management Association (DAMA) </a:t>
            </a:r>
            <a:r>
              <a:rPr lang="en-CA" sz="1200" i="1" smtClean="0"/>
              <a:t>provided context for Data Architecture.</a:t>
            </a:r>
          </a:p>
        </p:txBody>
      </p:sp>
      <p:pic>
        <p:nvPicPr>
          <p:cNvPr id="30" name="Picture 4" descr="http://www.dama.org/sites/all/themes/marinelli/css/images/dmbok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5464" y="2503165"/>
            <a:ext cx="2193648" cy="208862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416024" y="2420581"/>
            <a:ext cx="572528" cy="77477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194325" y="3575866"/>
            <a:ext cx="493619" cy="49849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Connector 2"/>
          <p:cNvCxnSpPr/>
          <p:nvPr/>
        </p:nvCxnSpPr>
        <p:spPr>
          <a:xfrm flipV="1">
            <a:off x="3347449" y="2349376"/>
            <a:ext cx="0" cy="3944528"/>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
          <p:cNvCxnSpPr/>
          <p:nvPr/>
        </p:nvCxnSpPr>
        <p:spPr>
          <a:xfrm flipV="1">
            <a:off x="6321020" y="2347559"/>
            <a:ext cx="0" cy="3944528"/>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CA" dirty="0">
                <a:solidFill>
                  <a:schemeClr val="bg1"/>
                </a:solidFill>
                <a:latin typeface="+mn-lt"/>
              </a:rPr>
              <a:t>Central to our approach to </a:t>
            </a:r>
            <a:r>
              <a:rPr lang="en-CA" dirty="0" smtClean="0">
                <a:solidFill>
                  <a:schemeClr val="bg1"/>
                </a:solidFill>
                <a:latin typeface="+mn-lt"/>
              </a:rPr>
              <a:t>data architecture </a:t>
            </a:r>
            <a:r>
              <a:rPr lang="en-CA" dirty="0">
                <a:solidFill>
                  <a:schemeClr val="bg1"/>
                </a:solidFill>
                <a:latin typeface="+mn-lt"/>
              </a:rPr>
              <a:t>(DA) are </a:t>
            </a:r>
            <a:r>
              <a:rPr lang="en-CA" dirty="0" smtClean="0">
                <a:solidFill>
                  <a:schemeClr val="bg1"/>
                </a:solidFill>
                <a:latin typeface="+mn-lt"/>
              </a:rPr>
              <a:t>industry-leading frameworks</a:t>
            </a:r>
            <a:endParaRPr lang="en-CA" dirty="0">
              <a:solidFill>
                <a:schemeClr val="bg1"/>
              </a:solidFill>
              <a:latin typeface="+mn-lt"/>
            </a:endParaRPr>
          </a:p>
        </p:txBody>
      </p:sp>
    </p:spTree>
    <p:extLst>
      <p:ext uri="{BB962C8B-B14F-4D97-AF65-F5344CB8AC3E}">
        <p14:creationId xmlns:p14="http://schemas.microsoft.com/office/powerpoint/2010/main" val="360554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3" name="Picture 101"/>
          <p:cNvPicPr>
            <a:picLocks noChangeAspect="1"/>
          </p:cNvPicPr>
          <p:nvPr/>
        </p:nvPicPr>
        <p:blipFill>
          <a:blip r:embed="rId2"/>
          <a:stretch>
            <a:fillRect/>
          </a:stretch>
        </p:blipFill>
        <p:spPr>
          <a:xfrm>
            <a:off x="7766613" y="4811977"/>
            <a:ext cx="716987" cy="588091"/>
          </a:xfrm>
          <a:prstGeom prst="rect">
            <a:avLst/>
          </a:prstGeom>
        </p:spPr>
      </p:pic>
      <p:pic>
        <p:nvPicPr>
          <p:cNvPr id="12" name="Picture 100"/>
          <p:cNvPicPr>
            <a:picLocks noChangeAspect="1"/>
          </p:cNvPicPr>
          <p:nvPr/>
        </p:nvPicPr>
        <p:blipFill>
          <a:blip r:embed="rId3"/>
          <a:stretch>
            <a:fillRect/>
          </a:stretch>
        </p:blipFill>
        <p:spPr>
          <a:xfrm>
            <a:off x="409980" y="1845826"/>
            <a:ext cx="741154" cy="676705"/>
          </a:xfrm>
          <a:prstGeom prst="rect">
            <a:avLst/>
          </a:prstGeom>
        </p:spPr>
      </p:pic>
      <p:sp>
        <p:nvSpPr>
          <p:cNvPr id="10" name="TextBox 9"/>
          <p:cNvSpPr txBox="1"/>
          <p:nvPr/>
        </p:nvSpPr>
        <p:spPr>
          <a:xfrm>
            <a:off x="1151134" y="2015670"/>
            <a:ext cx="6615479" cy="3731791"/>
          </a:xfrm>
          <a:prstGeom prst="rect">
            <a:avLst/>
          </a:prstGeom>
        </p:spPr>
        <p:txBody>
          <a:bodyPr wrap="square" rtlCol="0">
            <a:spAutoFit/>
          </a:bodyPr>
          <a:lstStyle/>
          <a:p>
            <a:pPr>
              <a:spcAft>
                <a:spcPts val="500"/>
              </a:spcAft>
            </a:pPr>
            <a:r>
              <a:rPr lang="en-CA" sz="1600" i="1" dirty="0" smtClean="0">
                <a:solidFill>
                  <a:schemeClr val="bg1"/>
                </a:solidFill>
                <a:latin typeface="+mj-lt"/>
              </a:rPr>
              <a:t>At </a:t>
            </a:r>
            <a:r>
              <a:rPr lang="en-CA" sz="1600" i="1" dirty="0">
                <a:solidFill>
                  <a:schemeClr val="bg1"/>
                </a:solidFill>
                <a:latin typeface="+mj-lt"/>
              </a:rPr>
              <a:t>the heart of tomorrow’s insights-driven enterprises is a modern data environment anchored in fit-for-purpose data </a:t>
            </a:r>
            <a:r>
              <a:rPr lang="en-CA" sz="1600" i="1" dirty="0" smtClean="0">
                <a:solidFill>
                  <a:schemeClr val="bg1"/>
                </a:solidFill>
                <a:latin typeface="+mj-lt"/>
              </a:rPr>
              <a:t>architectures.</a:t>
            </a:r>
          </a:p>
          <a:p>
            <a:pPr>
              <a:spcAft>
                <a:spcPts val="500"/>
              </a:spcAft>
            </a:pPr>
            <a:r>
              <a:rPr lang="en-CA" sz="1600" i="1" dirty="0" smtClean="0">
                <a:solidFill>
                  <a:schemeClr val="bg1"/>
                </a:solidFill>
                <a:latin typeface="+mj-lt"/>
              </a:rPr>
              <a:t>Disruptive </a:t>
            </a:r>
            <a:r>
              <a:rPr lang="en-CA" sz="1600" i="1" dirty="0">
                <a:solidFill>
                  <a:schemeClr val="bg1"/>
                </a:solidFill>
                <a:latin typeface="+mj-lt"/>
              </a:rPr>
              <a:t>data forces such as big data and Hadoop are stimulating new ways of thinking and empowering organizations to dismantle silos and collaborate within a democratic and rapidly changing data ecosystem. </a:t>
            </a:r>
            <a:endParaRPr lang="en-CA" sz="1600" i="1" dirty="0" smtClean="0">
              <a:solidFill>
                <a:schemeClr val="bg1"/>
              </a:solidFill>
              <a:latin typeface="+mj-lt"/>
            </a:endParaRPr>
          </a:p>
          <a:p>
            <a:pPr>
              <a:spcAft>
                <a:spcPts val="500"/>
              </a:spcAft>
            </a:pPr>
            <a:r>
              <a:rPr lang="en-CA" sz="1600" i="1" dirty="0" smtClean="0">
                <a:solidFill>
                  <a:schemeClr val="bg1"/>
                </a:solidFill>
                <a:latin typeface="+mj-lt"/>
              </a:rPr>
              <a:t>The </a:t>
            </a:r>
            <a:r>
              <a:rPr lang="en-CA" sz="1600" i="1" dirty="0">
                <a:solidFill>
                  <a:schemeClr val="bg1"/>
                </a:solidFill>
                <a:latin typeface="+mj-lt"/>
              </a:rPr>
              <a:t>role of traditional data architecture is </a:t>
            </a:r>
            <a:r>
              <a:rPr lang="en-CA" sz="1600" i="1" dirty="0" smtClean="0">
                <a:solidFill>
                  <a:schemeClr val="bg1"/>
                </a:solidFill>
                <a:latin typeface="+mj-lt"/>
              </a:rPr>
              <a:t>transcending beyond  organizational boundaries</a:t>
            </a:r>
            <a:r>
              <a:rPr lang="en-CA" sz="1600" i="1" dirty="0">
                <a:solidFill>
                  <a:schemeClr val="bg1"/>
                </a:solidFill>
                <a:latin typeface="+mj-lt"/>
              </a:rPr>
              <a:t> </a:t>
            </a:r>
            <a:r>
              <a:rPr lang="en-CA" sz="1600" i="1" dirty="0" smtClean="0">
                <a:solidFill>
                  <a:schemeClr val="bg1"/>
                </a:solidFill>
                <a:latin typeface="+mj-lt"/>
              </a:rPr>
              <a:t>and its focus is shifting from “keeping </a:t>
            </a:r>
            <a:r>
              <a:rPr lang="en-CA" sz="1600" i="1" dirty="0">
                <a:solidFill>
                  <a:schemeClr val="bg1"/>
                </a:solidFill>
                <a:latin typeface="+mj-lt"/>
              </a:rPr>
              <a:t>the lights </a:t>
            </a:r>
            <a:r>
              <a:rPr lang="en-CA" sz="1600" i="1" dirty="0" smtClean="0">
                <a:solidFill>
                  <a:schemeClr val="bg1"/>
                </a:solidFill>
                <a:latin typeface="+mj-lt"/>
              </a:rPr>
              <a:t>on” </a:t>
            </a:r>
            <a:r>
              <a:rPr lang="en-CA" sz="1600" i="1" dirty="0">
                <a:solidFill>
                  <a:schemeClr val="bg1"/>
                </a:solidFill>
                <a:latin typeface="+mj-lt"/>
              </a:rPr>
              <a:t>(i.e. </a:t>
            </a:r>
            <a:r>
              <a:rPr lang="en-CA" sz="1600" i="1" dirty="0" smtClean="0">
                <a:solidFill>
                  <a:schemeClr val="bg1"/>
                </a:solidFill>
                <a:latin typeface="+mj-lt"/>
              </a:rPr>
              <a:t>operational data and BI), to providing game changing insights gleaned from </a:t>
            </a:r>
            <a:r>
              <a:rPr lang="en-CA" sz="1600" i="1" dirty="0">
                <a:solidFill>
                  <a:schemeClr val="bg1"/>
                </a:solidFill>
                <a:latin typeface="+mj-lt"/>
              </a:rPr>
              <a:t>untapped “big </a:t>
            </a:r>
            <a:r>
              <a:rPr lang="en-CA" sz="1600" i="1" dirty="0" smtClean="0">
                <a:solidFill>
                  <a:schemeClr val="bg1"/>
                </a:solidFill>
                <a:latin typeface="+mj-lt"/>
              </a:rPr>
              <a:t>data.”</a:t>
            </a:r>
            <a:endParaRPr lang="en-CA" sz="1600" i="1" dirty="0">
              <a:solidFill>
                <a:schemeClr val="bg1"/>
              </a:solidFill>
              <a:latin typeface="+mj-lt"/>
            </a:endParaRPr>
          </a:p>
          <a:p>
            <a:pPr>
              <a:spcAft>
                <a:spcPts val="500"/>
              </a:spcAft>
            </a:pPr>
            <a:r>
              <a:rPr lang="en-CA" sz="1600" i="1" dirty="0" smtClean="0">
                <a:solidFill>
                  <a:schemeClr val="bg1"/>
                </a:solidFill>
                <a:latin typeface="+mj-lt"/>
              </a:rPr>
              <a:t>This calls to action the need for an agile and fit-for-purpose approach  to architecting and delivering data. </a:t>
            </a:r>
            <a:r>
              <a:rPr lang="en-CA" sz="1600" i="1" dirty="0">
                <a:solidFill>
                  <a:schemeClr val="bg1"/>
                </a:solidFill>
                <a:latin typeface="+mj-lt"/>
              </a:rPr>
              <a:t/>
            </a:r>
            <a:br>
              <a:rPr lang="en-CA" sz="1600" i="1" dirty="0">
                <a:solidFill>
                  <a:schemeClr val="bg1"/>
                </a:solidFill>
                <a:latin typeface="+mj-lt"/>
              </a:rPr>
            </a:br>
            <a:r>
              <a:rPr lang="en-CA" sz="1600" b="1" i="1" dirty="0">
                <a:solidFill>
                  <a:schemeClr val="bg1"/>
                </a:solidFill>
                <a:latin typeface="+mj-lt"/>
              </a:rPr>
              <a:t/>
            </a:r>
            <a:br>
              <a:rPr lang="en-CA" sz="1600" b="1" i="1" dirty="0">
                <a:solidFill>
                  <a:schemeClr val="bg1"/>
                </a:solidFill>
                <a:latin typeface="+mj-lt"/>
              </a:rPr>
            </a:br>
            <a:endParaRPr lang="en-CA" sz="1600" b="1" i="1" dirty="0" smtClean="0">
              <a:solidFill>
                <a:schemeClr val="bg1"/>
              </a:solidFill>
              <a:latin typeface="+mj-lt"/>
            </a:endParaRPr>
          </a:p>
        </p:txBody>
      </p:sp>
      <p:sp>
        <p:nvSpPr>
          <p:cNvPr id="14" name="TextBox 13"/>
          <p:cNvSpPr txBox="1"/>
          <p:nvPr/>
        </p:nvSpPr>
        <p:spPr>
          <a:xfrm>
            <a:off x="3171143" y="5292560"/>
            <a:ext cx="4460917" cy="738664"/>
          </a:xfrm>
          <a:prstGeom prst="rect">
            <a:avLst/>
          </a:prstGeom>
        </p:spPr>
        <p:txBody>
          <a:bodyPr wrap="square" rtlCol="0">
            <a:spAutoFit/>
          </a:bodyPr>
          <a:lstStyle/>
          <a:p>
            <a:pPr algn="r"/>
            <a:r>
              <a:rPr lang="en-CA" sz="1400" b="1" i="1" dirty="0" smtClean="0">
                <a:solidFill>
                  <a:schemeClr val="bg1"/>
                </a:solidFill>
              </a:rPr>
              <a:t>Nurith Rochon, </a:t>
            </a:r>
          </a:p>
          <a:p>
            <a:pPr algn="r"/>
            <a:r>
              <a:rPr lang="en-CA" sz="1400" i="1" dirty="0" smtClean="0">
                <a:solidFill>
                  <a:schemeClr val="bg1"/>
                </a:solidFill>
              </a:rPr>
              <a:t>Senior Director, Information Management Practice Info-Tech Research Group</a:t>
            </a:r>
          </a:p>
        </p:txBody>
      </p:sp>
      <p:sp>
        <p:nvSpPr>
          <p:cNvPr id="15" name="TextBox 14"/>
          <p:cNvSpPr txBox="1"/>
          <p:nvPr/>
        </p:nvSpPr>
        <p:spPr>
          <a:xfrm>
            <a:off x="545852" y="1384161"/>
            <a:ext cx="5944995" cy="461665"/>
          </a:xfrm>
          <a:prstGeom prst="rect">
            <a:avLst/>
          </a:prstGeom>
        </p:spPr>
        <p:txBody>
          <a:bodyPr wrap="square" rtlCol="0">
            <a:spAutoFit/>
          </a:bodyPr>
          <a:lstStyle/>
          <a:p>
            <a:r>
              <a:rPr lang="en-CA" sz="1600" b="1" dirty="0">
                <a:solidFill>
                  <a:schemeClr val="bg1"/>
                </a:solidFill>
              </a:rPr>
              <a:t>The future is here! Is your data architecture practice ready?</a:t>
            </a:r>
            <a:r>
              <a:rPr lang="en-CA" sz="2400" b="1" dirty="0">
                <a:solidFill>
                  <a:schemeClr val="bg1"/>
                </a:solidFill>
              </a:rPr>
              <a:t> </a:t>
            </a:r>
            <a:endParaRPr lang="en-CA" sz="1600" b="1" dirty="0">
              <a:solidFill>
                <a:schemeClr val="bg1"/>
              </a:solidFill>
            </a:endParaRPr>
          </a:p>
        </p:txBody>
      </p:sp>
      <p:sp>
        <p:nvSpPr>
          <p:cNvPr id="9" name="Rectangle 8"/>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spTree>
    <p:extLst>
      <p:ext uri="{BB962C8B-B14F-4D97-AF65-F5344CB8AC3E}">
        <p14:creationId xmlns:p14="http://schemas.microsoft.com/office/powerpoint/2010/main" val="2061376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5" name="Title 4"/>
          <p:cNvSpPr>
            <a:spLocks noGrp="1"/>
          </p:cNvSpPr>
          <p:nvPr>
            <p:ph type="title"/>
          </p:nvPr>
        </p:nvSpPr>
        <p:spPr/>
        <p:txBody>
          <a:bodyPr/>
          <a:lstStyle/>
          <a:p>
            <a:r>
              <a:rPr lang="en-US" dirty="0" smtClean="0">
                <a:solidFill>
                  <a:schemeClr val="bg1"/>
                </a:solidFill>
                <a:latin typeface="+mn-lt"/>
              </a:rPr>
              <a:t>Navigate the 3 phases of the blueprint using this table of contents </a:t>
            </a:r>
            <a:endParaRPr lang="en-US" dirty="0">
              <a:solidFill>
                <a:schemeClr val="bg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3396829375"/>
              </p:ext>
            </p:extLst>
          </p:nvPr>
        </p:nvGraphicFramePr>
        <p:xfrm>
          <a:off x="375285" y="2665730"/>
          <a:ext cx="8393430" cy="3749040"/>
        </p:xfrm>
        <a:graphic>
          <a:graphicData uri="http://schemas.openxmlformats.org/drawingml/2006/table">
            <a:tbl>
              <a:tblPr firstRow="1" bandRow="1">
                <a:tableStyleId>{5C22544A-7EE6-4342-B048-85BDC9FD1C3A}</a:tableStyleId>
              </a:tblPr>
              <a:tblGrid>
                <a:gridCol w="2797810"/>
                <a:gridCol w="2797810"/>
                <a:gridCol w="2797810"/>
              </a:tblGrid>
              <a:tr h="409295">
                <a:tc>
                  <a:txBody>
                    <a:bodyPr/>
                    <a:lstStyle/>
                    <a:p>
                      <a:r>
                        <a:rPr lang="en-CA" sz="1200" dirty="0" smtClean="0">
                          <a:solidFill>
                            <a:srgbClr val="005D76"/>
                          </a:solidFill>
                          <a:hlinkClick r:id="rId2"/>
                        </a:rPr>
                        <a:t>Phase 1:</a:t>
                      </a:r>
                      <a:r>
                        <a:rPr lang="en-CA" sz="1200" baseline="0" dirty="0" smtClean="0">
                          <a:solidFill>
                            <a:srgbClr val="005D76"/>
                          </a:solidFill>
                          <a:hlinkClick r:id="rId2"/>
                        </a:rPr>
                        <a:t> Create a Data Architecture Vision</a:t>
                      </a:r>
                      <a:endParaRPr lang="en-CA" sz="1200" dirty="0">
                        <a:solidFill>
                          <a:srgbClr val="005D76"/>
                        </a:solidFill>
                      </a:endParaRPr>
                    </a:p>
                  </a:txBody>
                  <a:tcPr>
                    <a:solidFill>
                      <a:schemeClr val="bg1"/>
                    </a:solidFill>
                  </a:tcPr>
                </a:tc>
                <a:tc>
                  <a:txBody>
                    <a:bodyPr/>
                    <a:lstStyle/>
                    <a:p>
                      <a:r>
                        <a:rPr lang="en-CA" sz="1200" dirty="0" smtClean="0">
                          <a:solidFill>
                            <a:srgbClr val="005D76"/>
                          </a:solidFill>
                          <a:hlinkClick r:id="rId3"/>
                        </a:rPr>
                        <a:t>Phase 2: Assess</a:t>
                      </a:r>
                      <a:r>
                        <a:rPr lang="en-CA" sz="1200" baseline="0" dirty="0" smtClean="0">
                          <a:solidFill>
                            <a:srgbClr val="005D76"/>
                          </a:solidFill>
                          <a:hlinkClick r:id="rId3"/>
                        </a:rPr>
                        <a:t> Data Architecture Capabilities</a:t>
                      </a:r>
                      <a:endParaRPr lang="en-CA" sz="1200" dirty="0">
                        <a:solidFill>
                          <a:srgbClr val="005D76"/>
                        </a:solidFill>
                      </a:endParaRPr>
                    </a:p>
                  </a:txBody>
                  <a:tcPr>
                    <a:solidFill>
                      <a:schemeClr val="bg1"/>
                    </a:solidFill>
                  </a:tcPr>
                </a:tc>
                <a:tc>
                  <a:txBody>
                    <a:bodyPr/>
                    <a:lstStyle/>
                    <a:p>
                      <a:r>
                        <a:rPr lang="en-CA" sz="1200" dirty="0" smtClean="0">
                          <a:solidFill>
                            <a:srgbClr val="005D76"/>
                          </a:solidFill>
                          <a:hlinkClick r:id="rId4"/>
                        </a:rPr>
                        <a:t>Phase 3: Create a Data Architecture Roadmap</a:t>
                      </a:r>
                      <a:r>
                        <a:rPr lang="en-CA" sz="1200" dirty="0" smtClean="0">
                          <a:solidFill>
                            <a:srgbClr val="005D76"/>
                          </a:solidFill>
                        </a:rPr>
                        <a:t> </a:t>
                      </a:r>
                      <a:endParaRPr lang="en-CA" sz="1200" dirty="0">
                        <a:solidFill>
                          <a:srgbClr val="005D76"/>
                        </a:solidFill>
                      </a:endParaRPr>
                    </a:p>
                  </a:txBody>
                  <a:tcPr>
                    <a:solidFill>
                      <a:schemeClr val="bg1"/>
                    </a:solidFill>
                  </a:tcPr>
                </a:tc>
              </a:tr>
              <a:tr h="409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Step 1.1: </a:t>
                      </a:r>
                      <a:r>
                        <a:rPr lang="en-US" sz="1200" b="1" dirty="0" smtClean="0"/>
                        <a:t>Plan your data architecture modernization project </a:t>
                      </a:r>
                      <a:endParaRPr lang="en-CA" sz="1200" dirty="0" smtClean="0"/>
                    </a:p>
                  </a:txBody>
                  <a:tcPr>
                    <a:solidFill>
                      <a:schemeClr val="bg1"/>
                    </a:solidFill>
                  </a:tcPr>
                </a:tc>
                <a:tc>
                  <a:txBody>
                    <a:bodyPr/>
                    <a:lstStyle/>
                    <a:p>
                      <a:r>
                        <a:rPr lang="en-CA" sz="1200" b="1" smtClean="0"/>
                        <a:t>Tool</a:t>
                      </a:r>
                      <a:r>
                        <a:rPr lang="en-CA" sz="1200" smtClean="0"/>
                        <a:t>: Data Architecture Assessment</a:t>
                      </a:r>
                      <a:r>
                        <a:rPr lang="en-CA" sz="1200" baseline="0" smtClean="0"/>
                        <a:t> and Roadmap Tool </a:t>
                      </a:r>
                      <a:endParaRPr lang="en-CA" sz="1200"/>
                    </a:p>
                  </a:txBody>
                  <a:tcPr>
                    <a:solidFill>
                      <a:schemeClr val="bg1"/>
                    </a:solidFill>
                  </a:tcPr>
                </a:tc>
                <a:tc>
                  <a:txBody>
                    <a:bodyPr/>
                    <a:lstStyle/>
                    <a:p>
                      <a:r>
                        <a:rPr lang="en-CA" sz="1200" b="1" smtClean="0"/>
                        <a:t>Step 3.1: Develop a data architecture roadmap </a:t>
                      </a:r>
                    </a:p>
                  </a:txBody>
                  <a:tcPr>
                    <a:solidFill>
                      <a:schemeClr val="bg1"/>
                    </a:solidFill>
                  </a:tcPr>
                </a:tc>
              </a:tr>
              <a:tr h="422385">
                <a:tc>
                  <a:txBody>
                    <a:bodyPr/>
                    <a:lstStyle/>
                    <a:p>
                      <a:r>
                        <a:rPr lang="en-CA" sz="1200" b="1" dirty="0" smtClean="0"/>
                        <a:t>Template</a:t>
                      </a:r>
                      <a:r>
                        <a:rPr lang="en-CA" sz="1200" dirty="0" smtClean="0"/>
                        <a:t>:</a:t>
                      </a:r>
                      <a:r>
                        <a:rPr lang="en-CA" sz="1200" baseline="0" dirty="0" smtClean="0"/>
                        <a:t> Modernize Data Architecture Project Charter </a:t>
                      </a:r>
                      <a:r>
                        <a:rPr lang="en-CA" sz="1200" dirty="0" smtClean="0"/>
                        <a:t> </a:t>
                      </a:r>
                      <a:endParaRPr lang="en-CA" sz="12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smtClean="0"/>
                        <a:t>Step 2.1: Assess the capabilities of the data architecture practice </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smtClean="0"/>
                        <a:t>Template</a:t>
                      </a:r>
                      <a:r>
                        <a:rPr lang="en-CA" sz="1200" b="0" smtClean="0"/>
                        <a:t>: Data Architecture Roadmap Presentation</a:t>
                      </a:r>
                      <a:r>
                        <a:rPr lang="en-CA" sz="1200" b="0" baseline="0" smtClean="0"/>
                        <a:t> Template</a:t>
                      </a:r>
                      <a:endParaRPr lang="en-CA" sz="1200" b="0" smtClean="0"/>
                    </a:p>
                  </a:txBody>
                  <a:tcPr>
                    <a:solidFill>
                      <a:schemeClr val="bg1"/>
                    </a:solidFill>
                  </a:tcPr>
                </a:tc>
              </a:tr>
              <a:tr h="534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smtClean="0"/>
                        <a:t>Step 1.2: Translate the business’s drivers and strategies</a:t>
                      </a:r>
                      <a:r>
                        <a:rPr lang="en-CA" sz="1200" b="1" baseline="0" smtClean="0"/>
                        <a:t> </a:t>
                      </a:r>
                      <a:r>
                        <a:rPr lang="en-CA" sz="1200" b="1" smtClean="0"/>
                        <a:t>into a data architecture strategy</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smtClean="0"/>
                        <a:t>Step 2.2: Assess your enterprise data model (EDM) </a:t>
                      </a:r>
                    </a:p>
                  </a:txBody>
                  <a:tcPr>
                    <a:solidFill>
                      <a:schemeClr val="bg1"/>
                    </a:solidFill>
                  </a:tcPr>
                </a:tc>
                <a:tc>
                  <a:txBody>
                    <a:bodyPr/>
                    <a:lstStyle/>
                    <a:p>
                      <a:endParaRPr lang="en-CA" sz="1200"/>
                    </a:p>
                  </a:txBody>
                  <a:tcPr>
                    <a:solidFill>
                      <a:schemeClr val="bg1"/>
                    </a:solidFill>
                  </a:tcPr>
                </a:tc>
              </a:tr>
              <a:tr h="57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smtClean="0"/>
                        <a:t>Template</a:t>
                      </a:r>
                      <a:r>
                        <a:rPr lang="en-CA" sz="1200" smtClean="0"/>
                        <a:t>:</a:t>
                      </a:r>
                      <a:r>
                        <a:rPr lang="en-CA" sz="1200" baseline="0" smtClean="0"/>
                        <a:t> Data Architecture Strategic Planning Workbook </a:t>
                      </a:r>
                      <a:endParaRPr lang="en-CA" sz="1200" smtClean="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smtClean="0"/>
                        <a:t>Step</a:t>
                      </a:r>
                      <a:r>
                        <a:rPr lang="en-CA" sz="1200" b="1" baseline="0" smtClean="0"/>
                        <a:t> 2.3: </a:t>
                      </a:r>
                      <a:r>
                        <a:rPr lang="en-CA" sz="1200" b="1" smtClean="0"/>
                        <a:t>Assess and plan the capabilities of each related architecture </a:t>
                      </a:r>
                    </a:p>
                  </a:txBody>
                  <a:tcPr>
                    <a:solidFill>
                      <a:schemeClr val="bg1"/>
                    </a:solidFill>
                  </a:tcPr>
                </a:tc>
                <a:tc>
                  <a:txBody>
                    <a:bodyPr/>
                    <a:lstStyle/>
                    <a:p>
                      <a:endParaRPr lang="en-CA" sz="1200"/>
                    </a:p>
                  </a:txBody>
                  <a:tcPr>
                    <a:solidFill>
                      <a:schemeClr val="bg1"/>
                    </a:solidFill>
                  </a:tcPr>
                </a:tc>
              </a:tr>
              <a:tr h="573013">
                <a:tc>
                  <a:txBody>
                    <a:bodyPr/>
                    <a:lstStyle/>
                    <a:p>
                      <a:endParaRPr lang="en-CA" sz="1200"/>
                    </a:p>
                  </a:txBody>
                  <a:tcPr>
                    <a:solidFill>
                      <a:schemeClr val="bg1"/>
                    </a:solidFill>
                  </a:tcPr>
                </a:tc>
                <a:tc>
                  <a:txBody>
                    <a:bodyPr/>
                    <a:lstStyle/>
                    <a:p>
                      <a:r>
                        <a:rPr lang="en-CA" sz="1200" b="1" smtClean="0"/>
                        <a:t>Step</a:t>
                      </a:r>
                      <a:r>
                        <a:rPr lang="en-CA" sz="1200" b="1" baseline="0" smtClean="0"/>
                        <a:t> 2.4: </a:t>
                      </a:r>
                      <a:r>
                        <a:rPr lang="en-CA" sz="1200" b="1" smtClean="0"/>
                        <a:t>Assess your organization’s dynamic data architecture models </a:t>
                      </a:r>
                      <a:endParaRPr lang="en-CA" sz="1200" b="1"/>
                    </a:p>
                  </a:txBody>
                  <a:tcPr>
                    <a:solidFill>
                      <a:schemeClr val="bg1"/>
                    </a:solidFill>
                  </a:tcPr>
                </a:tc>
                <a:tc>
                  <a:txBody>
                    <a:bodyPr/>
                    <a:lstStyle/>
                    <a:p>
                      <a:endParaRPr lang="en-CA" sz="1200"/>
                    </a:p>
                  </a:txBody>
                  <a:tcPr>
                    <a:solidFill>
                      <a:schemeClr val="bg1"/>
                    </a:solidFill>
                  </a:tcPr>
                </a:tc>
              </a:tr>
              <a:tr h="409295">
                <a:tc>
                  <a:txBody>
                    <a:bodyPr/>
                    <a:lstStyle/>
                    <a:p>
                      <a:endParaRPr lang="en-CA" sz="120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smtClean="0"/>
                        <a:t>Step 2.5: Assess performance gaps</a:t>
                      </a:r>
                    </a:p>
                    <a:p>
                      <a:r>
                        <a:rPr lang="en-CA" sz="1200" b="1" smtClean="0"/>
                        <a:t>Template</a:t>
                      </a:r>
                      <a:r>
                        <a:rPr lang="en-CA" sz="1200" smtClean="0"/>
                        <a:t>: Initiative Definition Tool </a:t>
                      </a:r>
                      <a:endParaRPr lang="en-CA" sz="1200"/>
                    </a:p>
                  </a:txBody>
                  <a:tcPr>
                    <a:solidFill>
                      <a:schemeClr val="bg1"/>
                    </a:solidFill>
                  </a:tcPr>
                </a:tc>
                <a:tc>
                  <a:txBody>
                    <a:bodyPr/>
                    <a:lstStyle/>
                    <a:p>
                      <a:endParaRPr lang="en-CA" sz="1200" dirty="0"/>
                    </a:p>
                  </a:txBody>
                  <a:tcPr>
                    <a:solidFill>
                      <a:schemeClr val="bg1"/>
                    </a:solidFill>
                  </a:tcPr>
                </a:tc>
              </a:tr>
            </a:tbl>
          </a:graphicData>
        </a:graphic>
      </p:graphicFrame>
      <p:cxnSp>
        <p:nvCxnSpPr>
          <p:cNvPr id="7" name="Straight Connector 2"/>
          <p:cNvCxnSpPr/>
          <p:nvPr/>
        </p:nvCxnSpPr>
        <p:spPr>
          <a:xfrm flipV="1">
            <a:off x="389467" y="3120390"/>
            <a:ext cx="8386868" cy="381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149601" y="3211830"/>
            <a:ext cx="2819400" cy="3223260"/>
            <a:chOff x="3261555" y="2400300"/>
            <a:chExt cx="2781300" cy="3897630"/>
          </a:xfrm>
        </p:grpSpPr>
        <p:cxnSp>
          <p:nvCxnSpPr>
            <p:cNvPr id="8" name="Straight Connector 2"/>
            <p:cNvCxnSpPr/>
            <p:nvPr/>
          </p:nvCxnSpPr>
          <p:spPr>
            <a:xfrm flipV="1">
              <a:off x="3261555" y="2400300"/>
              <a:ext cx="0" cy="3897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2"/>
            <p:cNvCxnSpPr/>
            <p:nvPr/>
          </p:nvCxnSpPr>
          <p:spPr>
            <a:xfrm flipV="1">
              <a:off x="6042855" y="2400300"/>
              <a:ext cx="0" cy="3897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2"/>
          <p:cNvCxnSpPr/>
          <p:nvPr/>
        </p:nvCxnSpPr>
        <p:spPr>
          <a:xfrm flipV="1">
            <a:off x="3214366" y="4572000"/>
            <a:ext cx="2674411" cy="4657"/>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
          <p:cNvCxnSpPr/>
          <p:nvPr/>
        </p:nvCxnSpPr>
        <p:spPr>
          <a:xfrm>
            <a:off x="3266753" y="4023360"/>
            <a:ext cx="2569636"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
          <p:cNvCxnSpPr/>
          <p:nvPr/>
        </p:nvCxnSpPr>
        <p:spPr>
          <a:xfrm>
            <a:off x="3230045" y="5334000"/>
            <a:ext cx="2643053" cy="762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
          <p:cNvCxnSpPr/>
          <p:nvPr/>
        </p:nvCxnSpPr>
        <p:spPr>
          <a:xfrm flipV="1">
            <a:off x="3214366" y="5943600"/>
            <a:ext cx="2674411" cy="25402"/>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
          <p:cNvCxnSpPr/>
          <p:nvPr/>
        </p:nvCxnSpPr>
        <p:spPr>
          <a:xfrm>
            <a:off x="3266753" y="3592407"/>
            <a:ext cx="2569636"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022561" y="1330460"/>
            <a:ext cx="7098877" cy="1234054"/>
            <a:chOff x="1005840" y="1330460"/>
            <a:chExt cx="7098877" cy="1234054"/>
          </a:xfrm>
        </p:grpSpPr>
        <p:pic>
          <p:nvPicPr>
            <p:cNvPr id="23" name="Picture 22"/>
            <p:cNvPicPr>
              <a:picLocks noChangeAspect="1"/>
            </p:cNvPicPr>
            <p:nvPr/>
          </p:nvPicPr>
          <p:blipFill>
            <a:blip r:embed="rId5"/>
            <a:stretch>
              <a:fillRect/>
            </a:stretch>
          </p:blipFill>
          <p:spPr>
            <a:xfrm>
              <a:off x="1005840" y="1335018"/>
              <a:ext cx="1604962" cy="1206251"/>
            </a:xfrm>
            <a:prstGeom prst="rect">
              <a:avLst/>
            </a:prstGeom>
            <a:ln>
              <a:solidFill>
                <a:schemeClr val="bg1">
                  <a:lumMod val="95000"/>
                </a:schemeClr>
              </a:solidFill>
            </a:ln>
            <a:effectLst>
              <a:outerShdw blurRad="25400" dist="25400" dir="2400000" algn="ctr" rotWithShape="0">
                <a:srgbClr val="000000">
                  <a:alpha val="20000"/>
                </a:srgbClr>
              </a:outerShdw>
            </a:effectLst>
          </p:spPr>
        </p:pic>
        <p:pic>
          <p:nvPicPr>
            <p:cNvPr id="25" name="Picture 24"/>
            <p:cNvPicPr>
              <a:picLocks noChangeAspect="1"/>
            </p:cNvPicPr>
            <p:nvPr/>
          </p:nvPicPr>
          <p:blipFill>
            <a:blip r:embed="rId6"/>
            <a:stretch>
              <a:fillRect/>
            </a:stretch>
          </p:blipFill>
          <p:spPr>
            <a:xfrm>
              <a:off x="3840720" y="1353707"/>
              <a:ext cx="1594214" cy="1210807"/>
            </a:xfrm>
            <a:prstGeom prst="rect">
              <a:avLst/>
            </a:prstGeom>
            <a:ln>
              <a:solidFill>
                <a:schemeClr val="bg1">
                  <a:lumMod val="95000"/>
                </a:schemeClr>
              </a:solidFill>
            </a:ln>
            <a:effectLst>
              <a:outerShdw blurRad="25400" dist="25400" dir="2400000" algn="ctr" rotWithShape="0">
                <a:srgbClr val="000000">
                  <a:alpha val="20000"/>
                </a:srgbClr>
              </a:outerShdw>
            </a:effectLst>
          </p:spPr>
        </p:pic>
        <p:pic>
          <p:nvPicPr>
            <p:cNvPr id="26" name="Picture 25"/>
            <p:cNvPicPr>
              <a:picLocks noChangeAspect="1"/>
            </p:cNvPicPr>
            <p:nvPr/>
          </p:nvPicPr>
          <p:blipFill>
            <a:blip r:embed="rId7"/>
            <a:stretch>
              <a:fillRect/>
            </a:stretch>
          </p:blipFill>
          <p:spPr>
            <a:xfrm>
              <a:off x="6480811" y="1330460"/>
              <a:ext cx="1623906" cy="1210807"/>
            </a:xfrm>
            <a:prstGeom prst="rect">
              <a:avLst/>
            </a:prstGeom>
            <a:ln>
              <a:solidFill>
                <a:schemeClr val="bg1">
                  <a:lumMod val="95000"/>
                </a:schemeClr>
              </a:solidFill>
            </a:ln>
            <a:effectLst>
              <a:outerShdw blurRad="25400" dist="25400" dir="2400000" algn="ctr" rotWithShape="0">
                <a:srgbClr val="000000">
                  <a:alpha val="20000"/>
                </a:srgbClr>
              </a:outerShdw>
            </a:effectLst>
          </p:spPr>
        </p:pic>
      </p:grpSp>
    </p:spTree>
    <p:extLst>
      <p:ext uri="{BB962C8B-B14F-4D97-AF65-F5344CB8AC3E}">
        <p14:creationId xmlns:p14="http://schemas.microsoft.com/office/powerpoint/2010/main" val="3022106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2" name="Title 1"/>
          <p:cNvSpPr>
            <a:spLocks noGrp="1"/>
          </p:cNvSpPr>
          <p:nvPr>
            <p:ph type="title"/>
          </p:nvPr>
        </p:nvSpPr>
        <p:spPr/>
        <p:txBody>
          <a:bodyPr/>
          <a:lstStyle/>
          <a:p>
            <a:r>
              <a:rPr lang="en-CA" dirty="0" smtClean="0">
                <a:solidFill>
                  <a:schemeClr val="bg1"/>
                </a:solidFill>
                <a:latin typeface="+mn-lt"/>
              </a:rPr>
              <a:t>Use these icons to help direct you as you navigate this research </a:t>
            </a:r>
            <a:endParaRPr lang="en-CA" dirty="0">
              <a:solidFill>
                <a:schemeClr val="bg1"/>
              </a:solidFill>
              <a:latin typeface="+mn-lt"/>
            </a:endParaRPr>
          </a:p>
        </p:txBody>
      </p:sp>
      <p:grpSp>
        <p:nvGrpSpPr>
          <p:cNvPr id="4" name="Group 6"/>
          <p:cNvGrpSpPr/>
          <p:nvPr/>
        </p:nvGrpSpPr>
        <p:grpSpPr>
          <a:xfrm>
            <a:off x="770385" y="3784545"/>
            <a:ext cx="7590771" cy="320040"/>
            <a:chOff x="807719" y="2308678"/>
            <a:chExt cx="7388352" cy="320040"/>
          </a:xfrm>
        </p:grpSpPr>
        <p:sp>
          <p:nvSpPr>
            <p:cNvPr id="10" name="Rectangle 8"/>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a:p>
          </p:txBody>
        </p:sp>
        <p:pic>
          <p:nvPicPr>
            <p:cNvPr id="5" name="Picture 10" descr="on-site-workshops.png"/>
            <p:cNvPicPr>
              <a:picLocks noChangeAspect="1"/>
            </p:cNvPicPr>
            <p:nvPr/>
          </p:nvPicPr>
          <p:blipFill rotWithShape="1">
            <a:blip r:embed="rId2" cstate="print"/>
            <a:srcRect l="12204" t="22820" r="8463" b="22257"/>
            <a:stretch/>
          </p:blipFill>
          <p:spPr>
            <a:xfrm>
              <a:off x="861308" y="2374042"/>
              <a:ext cx="276998" cy="197924"/>
            </a:xfrm>
            <a:prstGeom prst="rect">
              <a:avLst/>
            </a:prstGeom>
            <a:effectLst/>
          </p:spPr>
        </p:pic>
      </p:grpSp>
      <p:grpSp>
        <p:nvGrpSpPr>
          <p:cNvPr id="6" name="Group 5"/>
          <p:cNvGrpSpPr/>
          <p:nvPr/>
        </p:nvGrpSpPr>
        <p:grpSpPr>
          <a:xfrm>
            <a:off x="769404" y="2348455"/>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p>
          </p:txBody>
        </p:sp>
        <p:pic>
          <p:nvPicPr>
            <p:cNvPr id="13" name="Picture 12" descr="best-practice-blueprints.png"/>
            <p:cNvPicPr>
              <a:picLocks noChangeAspect="1"/>
            </p:cNvPicPr>
            <p:nvPr/>
          </p:nvPicPr>
          <p:blipFill>
            <a:blip r:embed="rId3" cstate="print"/>
            <a:stretch>
              <a:fillRect/>
            </a:stretch>
          </p:blipFill>
          <p:spPr>
            <a:xfrm>
              <a:off x="828153" y="3498849"/>
              <a:ext cx="343307" cy="343307"/>
            </a:xfrm>
            <a:prstGeom prst="rect">
              <a:avLst/>
            </a:prstGeom>
            <a:noFill/>
            <a:effectLst/>
          </p:spPr>
        </p:pic>
      </p:grpSp>
      <p:sp>
        <p:nvSpPr>
          <p:cNvPr id="18" name="TextBox 17"/>
          <p:cNvSpPr txBox="1"/>
          <p:nvPr/>
        </p:nvSpPr>
        <p:spPr>
          <a:xfrm>
            <a:off x="769405" y="2697492"/>
            <a:ext cx="7470912" cy="738664"/>
          </a:xfrm>
          <a:prstGeom prst="rect">
            <a:avLst/>
          </a:prstGeom>
          <a:noFill/>
        </p:spPr>
        <p:txBody>
          <a:bodyPr wrap="square" rtlCol="0">
            <a:spAutoFit/>
          </a:bodyPr>
          <a:lstStyle/>
          <a:p>
            <a:r>
              <a:rPr lang="en-CA" sz="1400"/>
              <a:t>This </a:t>
            </a:r>
            <a:r>
              <a:rPr lang="en-CA" sz="1400" smtClean="0"/>
              <a:t>icon indicates a </a:t>
            </a:r>
            <a:r>
              <a:rPr lang="en-CA" sz="1400"/>
              <a:t>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69404" y="4109599"/>
            <a:ext cx="7538435" cy="738664"/>
          </a:xfrm>
          <a:prstGeom prst="rect">
            <a:avLst/>
          </a:prstGeom>
          <a:noFill/>
        </p:spPr>
        <p:txBody>
          <a:bodyPr wrap="square" rtlCol="0">
            <a:spAutoFit/>
          </a:bodyPr>
          <a:lstStyle/>
          <a:p>
            <a:r>
              <a:rPr lang="en-CA" sz="140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29102" y="1460222"/>
            <a:ext cx="8470615" cy="523220"/>
          </a:xfrm>
          <a:prstGeom prst="rect">
            <a:avLst/>
          </a:prstGeom>
          <a:noFill/>
        </p:spPr>
        <p:txBody>
          <a:bodyPr wrap="square" rtlCol="0">
            <a:spAutoFit/>
          </a:bodyPr>
          <a:lstStyle/>
          <a:p>
            <a:r>
              <a:rPr lang="en-CA" sz="140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36" name="TextBox 35"/>
          <p:cNvSpPr txBox="1"/>
          <p:nvPr/>
        </p:nvSpPr>
        <p:spPr>
          <a:xfrm rot="16200000">
            <a:off x="-1573244" y="3184546"/>
            <a:ext cx="441081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243F54">
                    <a:lumMod val="40000"/>
                    <a:lumOff val="60000"/>
                  </a:srgbClr>
                </a:solidFill>
                <a:effectLst/>
                <a:uLnTx/>
                <a:uFillTx/>
              </a:rPr>
              <a:t>Info-Tech Involvement</a:t>
            </a:r>
          </a:p>
        </p:txBody>
      </p:sp>
      <p:sp>
        <p:nvSpPr>
          <p:cNvPr id="37" name="Rectangle 5"/>
          <p:cNvSpPr/>
          <p:nvPr/>
        </p:nvSpPr>
        <p:spPr>
          <a:xfrm>
            <a:off x="935880" y="1387999"/>
            <a:ext cx="7654087" cy="4164602"/>
          </a:xfrm>
          <a:custGeom>
            <a:avLst/>
            <a:gdLst>
              <a:gd name="connsiteX0" fmla="*/ 0 w 7653121"/>
              <a:gd name="connsiteY0" fmla="*/ 0 h 4065514"/>
              <a:gd name="connsiteX1" fmla="*/ 7653121 w 7653121"/>
              <a:gd name="connsiteY1" fmla="*/ 0 h 4065514"/>
              <a:gd name="connsiteX2" fmla="*/ 7653121 w 7653121"/>
              <a:gd name="connsiteY2" fmla="*/ 4065514 h 4065514"/>
              <a:gd name="connsiteX3" fmla="*/ 0 w 7653121"/>
              <a:gd name="connsiteY3" fmla="*/ 4065514 h 4065514"/>
              <a:gd name="connsiteX4" fmla="*/ 0 w 7653121"/>
              <a:gd name="connsiteY4" fmla="*/ 0 h 4065514"/>
              <a:gd name="connsiteX0" fmla="*/ 0 w 7653121"/>
              <a:gd name="connsiteY0" fmla="*/ 482600 h 4548114"/>
              <a:gd name="connsiteX1" fmla="*/ 7644654 w 7653121"/>
              <a:gd name="connsiteY1" fmla="*/ 0 h 4548114"/>
              <a:gd name="connsiteX2" fmla="*/ 7653121 w 7653121"/>
              <a:gd name="connsiteY2" fmla="*/ 4548114 h 4548114"/>
              <a:gd name="connsiteX3" fmla="*/ 0 w 7653121"/>
              <a:gd name="connsiteY3" fmla="*/ 4548114 h 4548114"/>
              <a:gd name="connsiteX4" fmla="*/ 0 w 7653121"/>
              <a:gd name="connsiteY4" fmla="*/ 482600 h 4548114"/>
              <a:gd name="connsiteX0" fmla="*/ 0 w 7653934"/>
              <a:gd name="connsiteY0" fmla="*/ 465667 h 4531181"/>
              <a:gd name="connsiteX1" fmla="*/ 7653120 w 7653934"/>
              <a:gd name="connsiteY1" fmla="*/ 0 h 4531181"/>
              <a:gd name="connsiteX2" fmla="*/ 7653121 w 7653934"/>
              <a:gd name="connsiteY2" fmla="*/ 4531181 h 4531181"/>
              <a:gd name="connsiteX3" fmla="*/ 0 w 7653934"/>
              <a:gd name="connsiteY3" fmla="*/ 4531181 h 4531181"/>
              <a:gd name="connsiteX4" fmla="*/ 0 w 7653934"/>
              <a:gd name="connsiteY4" fmla="*/ 465667 h 4531181"/>
              <a:gd name="connsiteX0" fmla="*/ 0 w 7653934"/>
              <a:gd name="connsiteY0" fmla="*/ 2006601 h 4531181"/>
              <a:gd name="connsiteX1" fmla="*/ 7653120 w 7653934"/>
              <a:gd name="connsiteY1" fmla="*/ 0 h 4531181"/>
              <a:gd name="connsiteX2" fmla="*/ 7653121 w 7653934"/>
              <a:gd name="connsiteY2" fmla="*/ 4531181 h 4531181"/>
              <a:gd name="connsiteX3" fmla="*/ 0 w 7653934"/>
              <a:gd name="connsiteY3" fmla="*/ 4531181 h 4531181"/>
              <a:gd name="connsiteX4" fmla="*/ 0 w 7653934"/>
              <a:gd name="connsiteY4" fmla="*/ 2006601 h 4531181"/>
              <a:gd name="connsiteX0" fmla="*/ 0 w 7653934"/>
              <a:gd name="connsiteY0" fmla="*/ 1871134 h 4395714"/>
              <a:gd name="connsiteX1" fmla="*/ 7653120 w 7653934"/>
              <a:gd name="connsiteY1" fmla="*/ 0 h 4395714"/>
              <a:gd name="connsiteX2" fmla="*/ 7653121 w 7653934"/>
              <a:gd name="connsiteY2" fmla="*/ 4395714 h 4395714"/>
              <a:gd name="connsiteX3" fmla="*/ 0 w 7653934"/>
              <a:gd name="connsiteY3" fmla="*/ 4395714 h 4395714"/>
              <a:gd name="connsiteX4" fmla="*/ 0 w 7653934"/>
              <a:gd name="connsiteY4" fmla="*/ 1871134 h 439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3934" h="4395714">
                <a:moveTo>
                  <a:pt x="0" y="1871134"/>
                </a:moveTo>
                <a:lnTo>
                  <a:pt x="7653120" y="0"/>
                </a:lnTo>
                <a:cubicBezTo>
                  <a:pt x="7655942" y="1516038"/>
                  <a:pt x="7650299" y="2879676"/>
                  <a:pt x="7653121" y="4395714"/>
                </a:cubicBezTo>
                <a:lnTo>
                  <a:pt x="0" y="4395714"/>
                </a:lnTo>
                <a:lnTo>
                  <a:pt x="0" y="1871134"/>
                </a:lnTo>
                <a:close/>
              </a:path>
            </a:pathLst>
          </a:custGeom>
          <a:solidFill>
            <a:srgbClr val="007698">
              <a:lumMod val="20000"/>
              <a:lumOff val="80000"/>
            </a:srgbClr>
          </a:solidFill>
          <a:ln w="158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42" name="Rectangle 3"/>
          <p:cNvSpPr/>
          <p:nvPr/>
        </p:nvSpPr>
        <p:spPr>
          <a:xfrm>
            <a:off x="935729" y="2216236"/>
            <a:ext cx="7654239" cy="3342992"/>
          </a:xfrm>
          <a:custGeom>
            <a:avLst/>
            <a:gdLst>
              <a:gd name="connsiteX0" fmla="*/ 0 w 7653121"/>
              <a:gd name="connsiteY0" fmla="*/ 0 h 1372873"/>
              <a:gd name="connsiteX1" fmla="*/ 7653121 w 7653121"/>
              <a:gd name="connsiteY1" fmla="*/ 0 h 1372873"/>
              <a:gd name="connsiteX2" fmla="*/ 7653121 w 7653121"/>
              <a:gd name="connsiteY2" fmla="*/ 1372873 h 1372873"/>
              <a:gd name="connsiteX3" fmla="*/ 0 w 7653121"/>
              <a:gd name="connsiteY3" fmla="*/ 1372873 h 1372873"/>
              <a:gd name="connsiteX4" fmla="*/ 0 w 7653121"/>
              <a:gd name="connsiteY4" fmla="*/ 0 h 1372873"/>
              <a:gd name="connsiteX0" fmla="*/ 0 w 7662646"/>
              <a:gd name="connsiteY0" fmla="*/ 2162175 h 3535048"/>
              <a:gd name="connsiteX1" fmla="*/ 7662646 w 7662646"/>
              <a:gd name="connsiteY1" fmla="*/ 0 h 3535048"/>
              <a:gd name="connsiteX2" fmla="*/ 7653121 w 7662646"/>
              <a:gd name="connsiteY2" fmla="*/ 3535048 h 3535048"/>
              <a:gd name="connsiteX3" fmla="*/ 0 w 7662646"/>
              <a:gd name="connsiteY3" fmla="*/ 3535048 h 3535048"/>
              <a:gd name="connsiteX4" fmla="*/ 0 w 7662646"/>
              <a:gd name="connsiteY4" fmla="*/ 2162175 h 3535048"/>
              <a:gd name="connsiteX0" fmla="*/ 9525 w 7662646"/>
              <a:gd name="connsiteY0" fmla="*/ 1809750 h 3535048"/>
              <a:gd name="connsiteX1" fmla="*/ 7662646 w 7662646"/>
              <a:gd name="connsiteY1" fmla="*/ 0 h 3535048"/>
              <a:gd name="connsiteX2" fmla="*/ 7653121 w 7662646"/>
              <a:gd name="connsiteY2" fmla="*/ 3535048 h 3535048"/>
              <a:gd name="connsiteX3" fmla="*/ 0 w 7662646"/>
              <a:gd name="connsiteY3" fmla="*/ 3535048 h 3535048"/>
              <a:gd name="connsiteX4" fmla="*/ 9525 w 7662646"/>
              <a:gd name="connsiteY4" fmla="*/ 1809750 h 3535048"/>
              <a:gd name="connsiteX0" fmla="*/ 9525 w 7663766"/>
              <a:gd name="connsiteY0" fmla="*/ 1809750 h 3535048"/>
              <a:gd name="connsiteX1" fmla="*/ 7662646 w 7663766"/>
              <a:gd name="connsiteY1" fmla="*/ 0 h 3535048"/>
              <a:gd name="connsiteX2" fmla="*/ 7663766 w 7663766"/>
              <a:gd name="connsiteY2" fmla="*/ 3529732 h 3535048"/>
              <a:gd name="connsiteX3" fmla="*/ 0 w 7663766"/>
              <a:gd name="connsiteY3" fmla="*/ 3535048 h 3535048"/>
              <a:gd name="connsiteX4" fmla="*/ 9525 w 7663766"/>
              <a:gd name="connsiteY4" fmla="*/ 1809750 h 353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766" h="3535048">
                <a:moveTo>
                  <a:pt x="9525" y="1809750"/>
                </a:moveTo>
                <a:lnTo>
                  <a:pt x="7662646" y="0"/>
                </a:lnTo>
                <a:cubicBezTo>
                  <a:pt x="7663019" y="1176577"/>
                  <a:pt x="7663393" y="2353155"/>
                  <a:pt x="7663766" y="3529732"/>
                </a:cubicBezTo>
                <a:lnTo>
                  <a:pt x="0" y="3535048"/>
                </a:lnTo>
                <a:lnTo>
                  <a:pt x="9525" y="1809750"/>
                </a:lnTo>
                <a:close/>
              </a:path>
            </a:pathLst>
          </a:custGeom>
          <a:solidFill>
            <a:srgbClr val="29475F">
              <a:lumMod val="20000"/>
              <a:lumOff val="80000"/>
            </a:srgbClr>
          </a:solidFill>
          <a:ln w="158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grpSp>
        <p:nvGrpSpPr>
          <p:cNvPr id="71" name="Group 70"/>
          <p:cNvGrpSpPr/>
          <p:nvPr/>
        </p:nvGrpSpPr>
        <p:grpSpPr>
          <a:xfrm>
            <a:off x="801439" y="1261038"/>
            <a:ext cx="8017400" cy="4472879"/>
            <a:chOff x="755678" y="1691853"/>
            <a:chExt cx="8017400" cy="4431212"/>
          </a:xfrm>
        </p:grpSpPr>
        <p:sp>
          <p:nvSpPr>
            <p:cNvPr id="72" name="Oval 71"/>
            <p:cNvSpPr/>
            <p:nvPr/>
          </p:nvSpPr>
          <p:spPr>
            <a:xfrm>
              <a:off x="755678" y="5882841"/>
              <a:ext cx="240224" cy="24022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73" name="Rectangle 72"/>
            <p:cNvSpPr/>
            <p:nvPr/>
          </p:nvSpPr>
          <p:spPr>
            <a:xfrm>
              <a:off x="883247" y="1691853"/>
              <a:ext cx="7889831" cy="4417405"/>
            </a:xfrm>
            <a:prstGeom prst="rect">
              <a:avLst/>
            </a:prstGeom>
            <a:noFill/>
            <a:ln w="666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grpSp>
      <p:sp>
        <p:nvSpPr>
          <p:cNvPr id="74" name="Right Triangle 73"/>
          <p:cNvSpPr/>
          <p:nvPr/>
        </p:nvSpPr>
        <p:spPr>
          <a:xfrm flipH="1">
            <a:off x="2024024" y="4116227"/>
            <a:ext cx="6620912" cy="1493803"/>
          </a:xfrm>
          <a:prstGeom prst="r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75" name="Title 1"/>
          <p:cNvSpPr txBox="1">
            <a:spLocks/>
          </p:cNvSpPr>
          <p:nvPr/>
        </p:nvSpPr>
        <p:spPr bwMode="auto">
          <a:xfrm>
            <a:off x="251520" y="256032"/>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j-ea"/>
                <a:cs typeface="+mj-cs"/>
              </a:rPr>
              <a:t>Info-Tech offers various levels of support to best suit your needs</a:t>
            </a:r>
            <a:endParaRPr kumimoji="0" lang="en-US" sz="2400" b="0" i="0" u="none" strike="noStrike" kern="1200" cap="none" spc="0" normalizeH="0" baseline="0" noProof="0" dirty="0">
              <a:ln>
                <a:noFill/>
              </a:ln>
              <a:solidFill>
                <a:schemeClr val="bg1"/>
              </a:solidFill>
              <a:effectLst/>
              <a:uLnTx/>
              <a:uFillTx/>
              <a:latin typeface="+mn-lt"/>
              <a:ea typeface="+mj-ea"/>
              <a:cs typeface="+mj-cs"/>
            </a:endParaRPr>
          </a:p>
        </p:txBody>
      </p:sp>
      <p:sp>
        <p:nvSpPr>
          <p:cNvPr id="76" name="TextBox 75"/>
          <p:cNvSpPr txBox="1"/>
          <p:nvPr/>
        </p:nvSpPr>
        <p:spPr>
          <a:xfrm>
            <a:off x="1274686" y="2929306"/>
            <a:ext cx="1620000" cy="540000"/>
          </a:xfrm>
          <a:prstGeom prst="rect">
            <a:avLst/>
          </a:prstGeom>
          <a:noFill/>
        </p:spPr>
        <p:txBody>
          <a:bodyPr wrap="square"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29475F"/>
                </a:solidFill>
                <a:effectLst/>
                <a:uLnTx/>
                <a:uFillTx/>
              </a:rPr>
              <a:t>DIY Toolkit</a:t>
            </a:r>
          </a:p>
        </p:txBody>
      </p:sp>
      <p:sp>
        <p:nvSpPr>
          <p:cNvPr id="77" name="TextBox 76"/>
          <p:cNvSpPr txBox="1"/>
          <p:nvPr/>
        </p:nvSpPr>
        <p:spPr>
          <a:xfrm>
            <a:off x="3062242" y="2533016"/>
            <a:ext cx="1620000" cy="540000"/>
          </a:xfrm>
          <a:prstGeom prst="rect">
            <a:avLst/>
          </a:prstGeom>
          <a:noFill/>
        </p:spPr>
        <p:txBody>
          <a:bodyPr wrap="square"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29475F"/>
                </a:solidFill>
                <a:effectLst/>
                <a:uLnTx/>
                <a:uFillTx/>
              </a:rPr>
              <a:t>Guided Implementation</a:t>
            </a:r>
          </a:p>
        </p:txBody>
      </p:sp>
      <p:sp>
        <p:nvSpPr>
          <p:cNvPr id="78" name="TextBox 77"/>
          <p:cNvSpPr txBox="1"/>
          <p:nvPr/>
        </p:nvSpPr>
        <p:spPr>
          <a:xfrm>
            <a:off x="4849798" y="2136727"/>
            <a:ext cx="1620000" cy="540000"/>
          </a:xfrm>
          <a:prstGeom prst="rect">
            <a:avLst/>
          </a:prstGeom>
          <a:noFill/>
        </p:spPr>
        <p:txBody>
          <a:bodyPr wrap="square"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29475F"/>
                </a:solidFill>
                <a:effectLst/>
                <a:uLnTx/>
                <a:uFillTx/>
              </a:rPr>
              <a:t>Onsite Workshop</a:t>
            </a:r>
          </a:p>
        </p:txBody>
      </p:sp>
      <p:sp>
        <p:nvSpPr>
          <p:cNvPr id="79" name="TextBox 78"/>
          <p:cNvSpPr txBox="1"/>
          <p:nvPr/>
        </p:nvSpPr>
        <p:spPr>
          <a:xfrm>
            <a:off x="6637354" y="1740438"/>
            <a:ext cx="1620000" cy="540000"/>
          </a:xfrm>
          <a:prstGeom prst="rect">
            <a:avLst/>
          </a:prstGeom>
          <a:noFill/>
        </p:spPr>
        <p:txBody>
          <a:bodyPr wrap="square"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29475F"/>
                </a:solidFill>
                <a:effectLst/>
                <a:uLnTx/>
                <a:uFillTx/>
              </a:rPr>
              <a:t>Consulting</a:t>
            </a:r>
          </a:p>
        </p:txBody>
      </p:sp>
      <p:sp>
        <p:nvSpPr>
          <p:cNvPr id="80" name="TextBox 79"/>
          <p:cNvSpPr txBox="1"/>
          <p:nvPr/>
        </p:nvSpPr>
        <p:spPr>
          <a:xfrm>
            <a:off x="1274686" y="3923371"/>
            <a:ext cx="1620000" cy="1440000"/>
          </a:xfrm>
          <a:prstGeom prst="rect">
            <a:avLst/>
          </a:prstGeom>
          <a:noFill/>
        </p:spPr>
        <p:txBody>
          <a:bodyPr wrap="square" rtlCol="0">
            <a:noAutofit/>
          </a:bodyPr>
          <a:lstStyle/>
          <a:p>
            <a:pPr algn="ctr"/>
            <a:r>
              <a:rPr lang="en-US" sz="1100" dirty="0" smtClean="0">
                <a:solidFill>
                  <a:srgbClr val="43759B"/>
                </a:solidFill>
                <a:latin typeface="Georgia"/>
              </a:rPr>
              <a:t>“Our team has already made this critical project a priority, and we have the time and capability, but some guidance along the way would be helpful.”</a:t>
            </a:r>
            <a:endParaRPr lang="en-US" sz="1100" dirty="0">
              <a:solidFill>
                <a:srgbClr val="43759B"/>
              </a:solidFill>
              <a:latin typeface="Georgia"/>
            </a:endParaRPr>
          </a:p>
        </p:txBody>
      </p:sp>
      <p:sp>
        <p:nvSpPr>
          <p:cNvPr id="81" name="TextBox 80"/>
          <p:cNvSpPr txBox="1"/>
          <p:nvPr/>
        </p:nvSpPr>
        <p:spPr>
          <a:xfrm>
            <a:off x="3062242" y="3527687"/>
            <a:ext cx="1620000" cy="1440000"/>
          </a:xfrm>
          <a:prstGeom prst="rect">
            <a:avLst/>
          </a:prstGeom>
          <a:noFill/>
        </p:spPr>
        <p:txBody>
          <a:bodyPr wrap="square" rtlCol="0">
            <a:noAutofit/>
          </a:bodyPr>
          <a:lstStyle/>
          <a:p>
            <a:pPr algn="ctr"/>
            <a:r>
              <a:rPr lang="en-US" sz="1100" dirty="0" smtClean="0">
                <a:solidFill>
                  <a:srgbClr val="43759B"/>
                </a:solidFill>
                <a:latin typeface="Georgia"/>
              </a:rPr>
              <a:t>“Our team knows that we need to fix a process, but we need assistance to determine where to focus. Some check-ins along the way would help keep us on track.”</a:t>
            </a:r>
            <a:endParaRPr lang="en-US" sz="1100" dirty="0">
              <a:solidFill>
                <a:srgbClr val="43759B"/>
              </a:solidFill>
              <a:latin typeface="Georgia"/>
            </a:endParaRPr>
          </a:p>
        </p:txBody>
      </p:sp>
      <p:sp>
        <p:nvSpPr>
          <p:cNvPr id="82" name="TextBox 81"/>
          <p:cNvSpPr txBox="1"/>
          <p:nvPr/>
        </p:nvSpPr>
        <p:spPr>
          <a:xfrm>
            <a:off x="4849798" y="3132002"/>
            <a:ext cx="1620000" cy="1440000"/>
          </a:xfrm>
          <a:prstGeom prst="rect">
            <a:avLst/>
          </a:prstGeom>
          <a:noFill/>
        </p:spPr>
        <p:txBody>
          <a:bodyPr wrap="square" rtlCol="0">
            <a:noAutofit/>
          </a:bodyPr>
          <a:lstStyle/>
          <a:p>
            <a:pPr algn="ctr"/>
            <a:r>
              <a:rPr lang="en-US" sz="1100" dirty="0" smtClean="0">
                <a:solidFill>
                  <a:srgbClr val="43759B"/>
                </a:solidFill>
                <a:latin typeface="Georgia"/>
              </a:rPr>
              <a:t>“We need to hit the ground running and get this project kicked off immediately. Our team has the ability to take this over once we get a framework and strategy in place.”</a:t>
            </a:r>
            <a:endParaRPr lang="en-US" sz="1100" dirty="0">
              <a:solidFill>
                <a:srgbClr val="43759B"/>
              </a:solidFill>
              <a:latin typeface="Georgia"/>
            </a:endParaRPr>
          </a:p>
        </p:txBody>
      </p:sp>
      <p:sp>
        <p:nvSpPr>
          <p:cNvPr id="83" name="TextBox 82"/>
          <p:cNvSpPr txBox="1"/>
          <p:nvPr/>
        </p:nvSpPr>
        <p:spPr>
          <a:xfrm>
            <a:off x="6637354" y="2736317"/>
            <a:ext cx="1620000" cy="1440000"/>
          </a:xfrm>
          <a:prstGeom prst="rect">
            <a:avLst/>
          </a:prstGeom>
          <a:noFill/>
        </p:spPr>
        <p:txBody>
          <a:bodyPr wrap="square" rtlCol="0">
            <a:noAutofit/>
          </a:bodyPr>
          <a:lstStyle/>
          <a:p>
            <a:pPr algn="ctr"/>
            <a:r>
              <a:rPr lang="en-US" sz="1100" dirty="0" smtClean="0">
                <a:solidFill>
                  <a:srgbClr val="43759B"/>
                </a:solidFill>
                <a:latin typeface="Georgia"/>
              </a:rPr>
              <a:t>“Our team does not have the time or the knowledge to take this project on. We need assistance through the entirety of this project.”</a:t>
            </a:r>
            <a:endParaRPr lang="en-US" sz="1100" dirty="0">
              <a:solidFill>
                <a:srgbClr val="43759B"/>
              </a:solidFill>
              <a:latin typeface="Georgia"/>
            </a:endParaRPr>
          </a:p>
        </p:txBody>
      </p:sp>
      <p:grpSp>
        <p:nvGrpSpPr>
          <p:cNvPr id="84" name="Group 83"/>
          <p:cNvGrpSpPr/>
          <p:nvPr/>
        </p:nvGrpSpPr>
        <p:grpSpPr>
          <a:xfrm>
            <a:off x="7224770" y="2272791"/>
            <a:ext cx="438385" cy="438385"/>
            <a:chOff x="7224770" y="2436861"/>
            <a:chExt cx="438385" cy="438385"/>
          </a:xfrm>
        </p:grpSpPr>
        <p:sp>
          <p:nvSpPr>
            <p:cNvPr id="85" name="Rounded Rectangle 84"/>
            <p:cNvSpPr/>
            <p:nvPr/>
          </p:nvSpPr>
          <p:spPr>
            <a:xfrm>
              <a:off x="7224770" y="2436861"/>
              <a:ext cx="438385" cy="438385"/>
            </a:xfrm>
            <a:prstGeom prst="roundRect">
              <a:avLst>
                <a:gd name="adj" fmla="val 13322"/>
              </a:avLst>
            </a:prstGeom>
            <a:solidFill>
              <a:srgbClr val="29475F">
                <a:lumMod val="60000"/>
                <a:lumOff val="40000"/>
              </a:srgbClr>
            </a:solidFill>
            <a:ln w="158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pic>
          <p:nvPicPr>
            <p:cNvPr id="86" name="Picture 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713" y="2511129"/>
              <a:ext cx="301995" cy="301995"/>
            </a:xfrm>
            <a:prstGeom prst="rect">
              <a:avLst/>
            </a:prstGeom>
          </p:spPr>
        </p:pic>
      </p:grpSp>
      <p:sp>
        <p:nvSpPr>
          <p:cNvPr id="87" name="TextBox 86"/>
          <p:cNvSpPr txBox="1"/>
          <p:nvPr/>
        </p:nvSpPr>
        <p:spPr>
          <a:xfrm>
            <a:off x="926623" y="5661755"/>
            <a:ext cx="7645469"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243F54">
                    <a:lumMod val="40000"/>
                    <a:lumOff val="60000"/>
                  </a:srgbClr>
                </a:solidFill>
                <a:effectLst/>
                <a:uLnTx/>
                <a:uFillTx/>
              </a:rPr>
              <a:t>Degree of Customization</a:t>
            </a:r>
          </a:p>
        </p:txBody>
      </p:sp>
      <p:grpSp>
        <p:nvGrpSpPr>
          <p:cNvPr id="88" name="Group 87"/>
          <p:cNvGrpSpPr/>
          <p:nvPr/>
        </p:nvGrpSpPr>
        <p:grpSpPr>
          <a:xfrm>
            <a:off x="866464" y="1453841"/>
            <a:ext cx="7645468" cy="4256142"/>
            <a:chOff x="757287" y="1485881"/>
            <a:chExt cx="7997720" cy="4511276"/>
          </a:xfrm>
        </p:grpSpPr>
        <p:cxnSp>
          <p:nvCxnSpPr>
            <p:cNvPr id="89" name="Straight Arrow Connector 88"/>
            <p:cNvCxnSpPr/>
            <p:nvPr/>
          </p:nvCxnSpPr>
          <p:spPr>
            <a:xfrm flipV="1">
              <a:off x="763006" y="5926779"/>
              <a:ext cx="7992001" cy="0"/>
            </a:xfrm>
            <a:prstGeom prst="straightConnector1">
              <a:avLst/>
            </a:prstGeom>
            <a:noFill/>
            <a:ln w="69850" cap="flat" cmpd="sng" algn="ctr">
              <a:solidFill>
                <a:srgbClr val="29475F">
                  <a:lumMod val="60000"/>
                  <a:lumOff val="40000"/>
                </a:srgbClr>
              </a:solidFill>
              <a:prstDash val="solid"/>
              <a:headEnd type="oval"/>
              <a:tailEnd type="triangle" w="med" len="med"/>
            </a:ln>
            <a:effectLst/>
          </p:spPr>
        </p:cxnSp>
        <p:cxnSp>
          <p:nvCxnSpPr>
            <p:cNvPr id="90" name="Straight Arrow Connector 89"/>
            <p:cNvCxnSpPr/>
            <p:nvPr/>
          </p:nvCxnSpPr>
          <p:spPr>
            <a:xfrm rot="16200000" flipV="1">
              <a:off x="-1498351" y="3741519"/>
              <a:ext cx="4511276" cy="0"/>
            </a:xfrm>
            <a:prstGeom prst="straightConnector1">
              <a:avLst/>
            </a:prstGeom>
            <a:noFill/>
            <a:ln w="69850" cap="flat" cmpd="sng" algn="ctr">
              <a:solidFill>
                <a:srgbClr val="29475F">
                  <a:lumMod val="60000"/>
                  <a:lumOff val="40000"/>
                </a:srgbClr>
              </a:solidFill>
              <a:prstDash val="solid"/>
              <a:headEnd type="none"/>
              <a:tailEnd type="triangle" w="med" len="med"/>
            </a:ln>
            <a:effectLst/>
          </p:spPr>
        </p:cxnSp>
      </p:grpSp>
      <p:grpSp>
        <p:nvGrpSpPr>
          <p:cNvPr id="91" name="Group 90"/>
          <p:cNvGrpSpPr/>
          <p:nvPr/>
        </p:nvGrpSpPr>
        <p:grpSpPr>
          <a:xfrm>
            <a:off x="3645976" y="3059093"/>
            <a:ext cx="438385" cy="438385"/>
            <a:chOff x="3645976" y="3295353"/>
            <a:chExt cx="438385" cy="438385"/>
          </a:xfrm>
        </p:grpSpPr>
        <p:sp>
          <p:nvSpPr>
            <p:cNvPr id="92" name="Rounded Rectangle 91"/>
            <p:cNvSpPr/>
            <p:nvPr/>
          </p:nvSpPr>
          <p:spPr>
            <a:xfrm>
              <a:off x="3645976" y="3295353"/>
              <a:ext cx="438385" cy="438385"/>
            </a:xfrm>
            <a:prstGeom prst="roundRect">
              <a:avLst>
                <a:gd name="adj" fmla="val 13322"/>
              </a:avLst>
            </a:prstGeom>
            <a:solidFill>
              <a:srgbClr val="29475F">
                <a:lumMod val="60000"/>
                <a:lumOff val="40000"/>
              </a:srgbClr>
            </a:solidFill>
            <a:ln w="158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429" y="3367258"/>
              <a:ext cx="302400" cy="302400"/>
            </a:xfrm>
            <a:prstGeom prst="rect">
              <a:avLst/>
            </a:prstGeom>
          </p:spPr>
        </p:pic>
      </p:grpSp>
      <p:grpSp>
        <p:nvGrpSpPr>
          <p:cNvPr id="94" name="Group 93"/>
          <p:cNvGrpSpPr/>
          <p:nvPr/>
        </p:nvGrpSpPr>
        <p:grpSpPr>
          <a:xfrm>
            <a:off x="1856579" y="3452243"/>
            <a:ext cx="438385" cy="438385"/>
            <a:chOff x="1856579" y="3724599"/>
            <a:chExt cx="438385" cy="438385"/>
          </a:xfrm>
        </p:grpSpPr>
        <p:sp>
          <p:nvSpPr>
            <p:cNvPr id="95" name="Rounded Rectangle 94"/>
            <p:cNvSpPr/>
            <p:nvPr/>
          </p:nvSpPr>
          <p:spPr>
            <a:xfrm>
              <a:off x="1856579" y="3724599"/>
              <a:ext cx="438385" cy="438385"/>
            </a:xfrm>
            <a:prstGeom prst="roundRect">
              <a:avLst>
                <a:gd name="adj" fmla="val 13322"/>
              </a:avLst>
            </a:prstGeom>
            <a:solidFill>
              <a:srgbClr val="29475F">
                <a:lumMod val="60000"/>
                <a:lumOff val="40000"/>
              </a:srgbClr>
            </a:solidFill>
            <a:ln w="158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174" y="3791739"/>
              <a:ext cx="264600" cy="302400"/>
            </a:xfrm>
            <a:prstGeom prst="rect">
              <a:avLst/>
            </a:prstGeom>
          </p:spPr>
        </p:pic>
      </p:grpSp>
      <p:grpSp>
        <p:nvGrpSpPr>
          <p:cNvPr id="97" name="Group 96"/>
          <p:cNvGrpSpPr/>
          <p:nvPr/>
        </p:nvGrpSpPr>
        <p:grpSpPr>
          <a:xfrm>
            <a:off x="5435373" y="2665942"/>
            <a:ext cx="438385" cy="438385"/>
            <a:chOff x="5435373" y="2866107"/>
            <a:chExt cx="438385" cy="438385"/>
          </a:xfrm>
        </p:grpSpPr>
        <p:sp>
          <p:nvSpPr>
            <p:cNvPr id="98" name="Rounded Rectangle 97"/>
            <p:cNvSpPr/>
            <p:nvPr/>
          </p:nvSpPr>
          <p:spPr>
            <a:xfrm>
              <a:off x="5435373" y="2866107"/>
              <a:ext cx="438385" cy="438385"/>
            </a:xfrm>
            <a:prstGeom prst="roundRect">
              <a:avLst>
                <a:gd name="adj" fmla="val 13322"/>
              </a:avLst>
            </a:prstGeom>
            <a:solidFill>
              <a:srgbClr val="29475F">
                <a:lumMod val="60000"/>
                <a:lumOff val="40000"/>
              </a:srgbClr>
            </a:solidFill>
            <a:ln w="158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pic>
          <p:nvPicPr>
            <p:cNvPr id="99" name="Picture 9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862" y="2980417"/>
              <a:ext cx="324000" cy="216000"/>
            </a:xfrm>
            <a:prstGeom prst="rect">
              <a:avLst/>
            </a:prstGeom>
          </p:spPr>
        </p:pic>
      </p:grpSp>
      <p:sp>
        <p:nvSpPr>
          <p:cNvPr id="100" name="Right Arrow 99"/>
          <p:cNvSpPr/>
          <p:nvPr/>
        </p:nvSpPr>
        <p:spPr>
          <a:xfrm>
            <a:off x="926623" y="5962256"/>
            <a:ext cx="7323600" cy="484632"/>
          </a:xfrm>
          <a:prstGeom prst="rightArrow">
            <a:avLst/>
          </a:prstGeom>
          <a:solidFill>
            <a:srgbClr val="29475F"/>
          </a:solidFill>
          <a:ln w="25400" cap="flat" cmpd="sng" algn="ctr">
            <a:solidFill>
              <a:srgbClr val="29475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Diagnostics and consistent methodologies throughout all four options</a:t>
            </a:r>
          </a:p>
        </p:txBody>
      </p:sp>
    </p:spTree>
    <p:extLst>
      <p:ext uri="{BB962C8B-B14F-4D97-AF65-F5344CB8AC3E}">
        <p14:creationId xmlns:p14="http://schemas.microsoft.com/office/powerpoint/2010/main" val="2439890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graphicFrame>
        <p:nvGraphicFramePr>
          <p:cNvPr id="2" name="Table 1"/>
          <p:cNvGraphicFramePr>
            <a:graphicFrameLocks noGrp="1"/>
          </p:cNvGraphicFramePr>
          <p:nvPr>
            <p:extLst>
              <p:ext uri="{D42A27DB-BD31-4B8C-83A1-F6EECF244321}">
                <p14:modId xmlns:p14="http://schemas.microsoft.com/office/powerpoint/2010/main" val="1533149156"/>
              </p:ext>
            </p:extLst>
          </p:nvPr>
        </p:nvGraphicFramePr>
        <p:xfrm>
          <a:off x="164472" y="1741756"/>
          <a:ext cx="8799876" cy="4497038"/>
        </p:xfrm>
        <a:graphic>
          <a:graphicData uri="http://schemas.openxmlformats.org/drawingml/2006/table">
            <a:tbl>
              <a:tblPr firstRow="1" bandRow="1">
                <a:tableStyleId>{5C22544A-7EE6-4342-B048-85BDC9FD1C3A}</a:tableStyleId>
              </a:tblPr>
              <a:tblGrid>
                <a:gridCol w="1191600"/>
                <a:gridCol w="2536092"/>
                <a:gridCol w="2536092"/>
                <a:gridCol w="2536092"/>
              </a:tblGrid>
              <a:tr h="1735536">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b="0" smtClean="0">
                          <a:solidFill>
                            <a:schemeClr val="tx1"/>
                          </a:solidFill>
                        </a:rPr>
                        <a:t>1.1: </a:t>
                      </a:r>
                      <a:r>
                        <a:rPr lang="en-US" sz="1000" b="0" smtClean="0">
                          <a:solidFill>
                            <a:schemeClr val="tx1"/>
                          </a:solidFill>
                        </a:rPr>
                        <a:t>Structure your data architecture modernization</a:t>
                      </a:r>
                      <a:r>
                        <a:rPr lang="en-US" sz="1000" b="0" baseline="0" smtClean="0">
                          <a:solidFill>
                            <a:schemeClr val="tx1"/>
                          </a:solidFill>
                        </a:rPr>
                        <a:t> p</a:t>
                      </a:r>
                      <a:r>
                        <a:rPr lang="en-US" sz="1000" b="0" smtClean="0">
                          <a:solidFill>
                            <a:schemeClr val="tx1"/>
                          </a:solidFill>
                        </a:rPr>
                        <a:t>roject</a:t>
                      </a:r>
                      <a:endParaRPr lang="en-CA" sz="1000" b="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0" smtClean="0">
                          <a:solidFill>
                            <a:schemeClr val="tx1"/>
                          </a:solidFill>
                        </a:rPr>
                        <a:t>1.2:</a:t>
                      </a:r>
                      <a:r>
                        <a:rPr lang="en-CA" sz="1000" b="0" baseline="0" smtClean="0">
                          <a:solidFill>
                            <a:schemeClr val="tx1"/>
                          </a:solidFill>
                        </a:rPr>
                        <a:t> </a:t>
                      </a:r>
                      <a:r>
                        <a:rPr lang="en-CA" sz="1000" b="0" smtClean="0">
                          <a:solidFill>
                            <a:schemeClr val="tx1"/>
                          </a:solidFill>
                        </a:rPr>
                        <a:t>Translate the business’s vision, drivers, and pain points into a data architecture strategy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CA" sz="1000" b="0" smtClean="0">
                          <a:solidFill>
                            <a:schemeClr val="tx1"/>
                          </a:solidFill>
                        </a:rPr>
                        <a:t>Step</a:t>
                      </a:r>
                      <a:r>
                        <a:rPr lang="en-CA" sz="1000" b="1" smtClean="0">
                          <a:solidFill>
                            <a:schemeClr val="tx1"/>
                          </a:solidFill>
                        </a:rPr>
                        <a:t> </a:t>
                      </a:r>
                      <a:r>
                        <a:rPr lang="en-CA" sz="1000" b="0" smtClean="0">
                          <a:solidFill>
                            <a:schemeClr val="tx1"/>
                          </a:solidFill>
                        </a:rPr>
                        <a:t>2.1: Assess the capabilities of the data architecture practice </a:t>
                      </a: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smtClean="0">
                          <a:solidFill>
                            <a:schemeClr val="tx1"/>
                          </a:solidFill>
                        </a:rPr>
                        <a:t>Step 2.2: Assess your enterprise data model (EDM) </a:t>
                      </a: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smtClean="0">
                          <a:solidFill>
                            <a:schemeClr val="tx1"/>
                          </a:solidFill>
                        </a:rPr>
                        <a:t>Step</a:t>
                      </a:r>
                      <a:r>
                        <a:rPr lang="en-CA" sz="1000" b="0" baseline="0" smtClean="0">
                          <a:solidFill>
                            <a:schemeClr val="tx1"/>
                          </a:solidFill>
                        </a:rPr>
                        <a:t> 2.3: </a:t>
                      </a:r>
                      <a:r>
                        <a:rPr lang="en-CA" sz="1000" b="0" smtClean="0">
                          <a:solidFill>
                            <a:schemeClr val="tx1"/>
                          </a:solidFill>
                        </a:rPr>
                        <a:t>Assess and plan the capabilities of each related architecture </a:t>
                      </a:r>
                    </a:p>
                    <a:p>
                      <a:pPr>
                        <a:spcAft>
                          <a:spcPts val="600"/>
                        </a:spcAft>
                      </a:pPr>
                      <a:r>
                        <a:rPr lang="en-CA" sz="1000" b="0" smtClean="0">
                          <a:solidFill>
                            <a:schemeClr val="tx1"/>
                          </a:solidFill>
                        </a:rPr>
                        <a:t>Step</a:t>
                      </a:r>
                      <a:r>
                        <a:rPr lang="en-CA" sz="1000" b="0" baseline="0" smtClean="0">
                          <a:solidFill>
                            <a:schemeClr val="tx1"/>
                          </a:solidFill>
                        </a:rPr>
                        <a:t> 2.4: </a:t>
                      </a:r>
                      <a:r>
                        <a:rPr lang="en-CA" sz="1000" b="0" smtClean="0">
                          <a:solidFill>
                            <a:schemeClr val="tx1"/>
                          </a:solidFill>
                        </a:rPr>
                        <a:t>Assess your organization’s dynamic data architecture models </a:t>
                      </a:r>
                    </a:p>
                    <a:p>
                      <a:pPr marL="0" marR="0" indent="0" algn="l" defTabSz="914400" rtl="0" eaLnBrk="1" fontAlgn="auto" latinLnBrk="0" hangingPunct="1">
                        <a:lnSpc>
                          <a:spcPct val="100000"/>
                        </a:lnSpc>
                        <a:spcBef>
                          <a:spcPts val="0"/>
                        </a:spcBef>
                        <a:spcAft>
                          <a:spcPts val="600"/>
                        </a:spcAft>
                        <a:buClrTx/>
                        <a:buSzTx/>
                        <a:buFontTx/>
                        <a:buNone/>
                        <a:tabLst/>
                        <a:defRPr/>
                      </a:pPr>
                      <a:r>
                        <a:rPr lang="en-CA" sz="1000" b="0" smtClean="0">
                          <a:solidFill>
                            <a:schemeClr val="tx1"/>
                          </a:solidFill>
                        </a:rPr>
                        <a:t>Step 2.5: Assess performance gaps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b="0" smtClean="0">
                          <a:solidFill>
                            <a:schemeClr val="tx1"/>
                          </a:solidFill>
                        </a:rPr>
                        <a:t>3.1: Develop a data architecture</a:t>
                      </a:r>
                      <a:r>
                        <a:rPr lang="en-CA" sz="1000" b="0" baseline="0" smtClean="0">
                          <a:solidFill>
                            <a:schemeClr val="tx1"/>
                          </a:solidFill>
                        </a:rPr>
                        <a:t> roadmap </a:t>
                      </a:r>
                    </a:p>
                    <a:p>
                      <a:endParaRPr lang="en-CA" sz="100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233750">
                <a:tc>
                  <a:txBody>
                    <a:bodyPr/>
                    <a:lstStyle/>
                    <a:p>
                      <a:pPr algn="ctr"/>
                      <a:r>
                        <a:rPr lang="en-CA" sz="1000" b="1" smtClean="0">
                          <a:solidFill>
                            <a:schemeClr val="bg1"/>
                          </a:solidFill>
                        </a:rPr>
                        <a:t>Guided Implementations</a:t>
                      </a:r>
                      <a:endParaRPr lang="en-CA" sz="1000" b="1">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2"/>
                        </a:buBlip>
                      </a:pPr>
                      <a:r>
                        <a:rPr lang="en-CA" sz="1000" b="0" dirty="0" smtClean="0"/>
                        <a:t>Plan your modernize</a:t>
                      </a:r>
                      <a:r>
                        <a:rPr lang="en-CA" sz="1000" b="0" baseline="0" dirty="0" smtClean="0"/>
                        <a:t> data architecture project</a:t>
                      </a:r>
                      <a:endParaRPr lang="en-US" sz="1000" b="0" dirty="0" smtClean="0">
                        <a:cs typeface="Open Sans"/>
                      </a:endParaRPr>
                    </a:p>
                    <a:p>
                      <a:pPr marL="228600" indent="-228600">
                        <a:spcAft>
                          <a:spcPts val="600"/>
                        </a:spcAft>
                        <a:buSzPct val="150000"/>
                        <a:buBlip>
                          <a:blip r:embed="rId2"/>
                        </a:buBlip>
                      </a:pPr>
                      <a:r>
                        <a:rPr lang="en-US" sz="1000" b="0" dirty="0" smtClean="0">
                          <a:latin typeface="Arial" pitchFamily="34" charset="0"/>
                          <a:cs typeface="Arial" pitchFamily="34" charset="0"/>
                        </a:rPr>
                        <a:t>Create your</a:t>
                      </a:r>
                      <a:r>
                        <a:rPr lang="en-US" sz="1000" b="0" baseline="0" dirty="0" smtClean="0">
                          <a:latin typeface="Arial" pitchFamily="34" charset="0"/>
                          <a:cs typeface="Arial" pitchFamily="34" charset="0"/>
                        </a:rPr>
                        <a:t> data architecture vision </a:t>
                      </a:r>
                      <a:endParaRPr lang="en-US" sz="1000" b="0" dirty="0" smtClean="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spcAft>
                          <a:spcPts val="600"/>
                        </a:spcAft>
                        <a:buSzPct val="150000"/>
                        <a:buNone/>
                      </a:pPr>
                      <a:r>
                        <a:rPr lang="en-US" sz="1000" b="0" smtClean="0">
                          <a:cs typeface="Open Sans"/>
                        </a:rPr>
                        <a:t>Due</a:t>
                      </a:r>
                      <a:r>
                        <a:rPr lang="en-US" sz="1000" b="0" baseline="0" smtClean="0">
                          <a:cs typeface="Open Sans"/>
                        </a:rPr>
                        <a:t> to the scope of the assessment, each evaluation step includes its own 2-call GI series focused on the diagnostic assessment and a review of results.</a:t>
                      </a:r>
                      <a:endParaRPr lang="en-US" sz="1000" b="0" smtClean="0">
                        <a:cs typeface="Open Sans"/>
                      </a:endParaRPr>
                    </a:p>
                    <a:p>
                      <a:endParaRPr lang="en-CA" sz="100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2"/>
                        </a:buBlip>
                      </a:pPr>
                      <a:r>
                        <a:rPr lang="en-US" sz="1000" b="0" smtClean="0">
                          <a:cs typeface="Open Sans"/>
                        </a:rPr>
                        <a:t>Review planned</a:t>
                      </a:r>
                      <a:r>
                        <a:rPr lang="en-US" sz="1000" b="0" baseline="0" smtClean="0">
                          <a:cs typeface="Open Sans"/>
                        </a:rPr>
                        <a:t> initiatives </a:t>
                      </a:r>
                      <a:endParaRPr lang="en-US" sz="1000" b="0" smtClean="0">
                        <a:cs typeface="Open Sans"/>
                      </a:endParaRPr>
                    </a:p>
                    <a:p>
                      <a:pPr marL="228600" indent="-228600">
                        <a:spcAft>
                          <a:spcPts val="600"/>
                        </a:spcAft>
                        <a:buSzPct val="150000"/>
                        <a:buBlip>
                          <a:blip r:embed="rId2"/>
                        </a:buBlip>
                      </a:pPr>
                      <a:r>
                        <a:rPr lang="en-US" sz="1000" b="0" smtClean="0">
                          <a:cs typeface="Open Sans"/>
                        </a:rPr>
                        <a:t>Discuss</a:t>
                      </a:r>
                      <a:r>
                        <a:rPr lang="en-US" sz="1000" b="0" baseline="0" smtClean="0">
                          <a:cs typeface="Open Sans"/>
                        </a:rPr>
                        <a:t> roadmap findings and next steps </a:t>
                      </a:r>
                      <a:endParaRPr lang="en-US" sz="1000" b="0" smtClean="0">
                        <a:cs typeface="Open Sans"/>
                      </a:endParaRPr>
                    </a:p>
                    <a:p>
                      <a:endParaRPr lang="en-CA" sz="100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24770">
                <a:tc>
                  <a:txBody>
                    <a:bodyPr/>
                    <a:lstStyle/>
                    <a:p>
                      <a:pPr algn="ctr"/>
                      <a:r>
                        <a:rPr lang="en-CA" sz="1000" b="1" smtClean="0">
                          <a:solidFill>
                            <a:schemeClr val="bg1"/>
                          </a:solidFill>
                        </a:rPr>
                        <a:t>Onsite</a:t>
                      </a:r>
                      <a:r>
                        <a:rPr lang="en-CA" sz="1000" b="1" baseline="0" smtClean="0">
                          <a:solidFill>
                            <a:schemeClr val="bg1"/>
                          </a:solidFill>
                        </a:rPr>
                        <a:t> Workshop</a:t>
                      </a:r>
                      <a:endParaRPr lang="en-CA" sz="1000" b="1">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1" smtClean="0">
                          <a:solidFill>
                            <a:schemeClr val="tx1"/>
                          </a:solidFill>
                        </a:rPr>
                        <a:t>Module</a:t>
                      </a:r>
                      <a:r>
                        <a:rPr lang="en-CA" sz="1000" b="1" baseline="0" smtClean="0">
                          <a:solidFill>
                            <a:schemeClr val="tx1"/>
                          </a:solidFill>
                        </a:rPr>
                        <a:t> 1</a:t>
                      </a:r>
                      <a:r>
                        <a:rPr lang="en-CA" sz="1000" b="1" smtClean="0">
                          <a:solidFill>
                            <a:schemeClr val="tx1"/>
                          </a:solidFill>
                        </a:rPr>
                        <a:t>:</a:t>
                      </a:r>
                      <a:r>
                        <a:rPr lang="en-CA" sz="1000" b="1" baseline="0">
                          <a:solidFill>
                            <a:schemeClr val="tx1"/>
                          </a:solidFill>
                        </a:rPr>
                        <a:t> </a:t>
                      </a:r>
                      <a:r>
                        <a:rPr lang="en-CA" sz="1000" b="1" smtClean="0">
                          <a:solidFill>
                            <a:schemeClr val="tx1"/>
                          </a:solidFill>
                        </a:rPr>
                        <a:t>Develop a Data Architecture Vision</a:t>
                      </a:r>
                    </a:p>
                    <a:p>
                      <a:endParaRPr lang="en-CA" sz="1000" b="1"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1" smtClean="0">
                          <a:solidFill>
                            <a:schemeClr val="tx1"/>
                          </a:solidFill>
                        </a:rPr>
                        <a:t>Module</a:t>
                      </a:r>
                      <a:r>
                        <a:rPr lang="en-CA" sz="1000" b="1" baseline="0" smtClean="0">
                          <a:solidFill>
                            <a:schemeClr val="tx1"/>
                          </a:solidFill>
                        </a:rPr>
                        <a:t> 2</a:t>
                      </a:r>
                      <a:r>
                        <a:rPr lang="en-CA" sz="1000" b="1" smtClean="0">
                          <a:solidFill>
                            <a:schemeClr val="tx1"/>
                          </a:solidFill>
                        </a:rPr>
                        <a:t>: Assess Data Architecture Capabilities</a:t>
                      </a:r>
                    </a:p>
                    <a:p>
                      <a:endParaRPr lang="en-CA" sz="1000" b="1" smtClean="0"/>
                    </a:p>
                    <a:p>
                      <a:endParaRPr lang="en-CA" sz="100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smtClean="0"/>
                        <a:t>Module</a:t>
                      </a:r>
                      <a:r>
                        <a:rPr lang="en-CA" sz="1000" b="1" baseline="0" smtClean="0"/>
                        <a:t> 3</a:t>
                      </a:r>
                      <a:r>
                        <a:rPr lang="en-CA" sz="1000" b="1" smtClean="0"/>
                        <a:t>: Develop a Data Architecture Roadmap</a:t>
                      </a:r>
                      <a:endParaRPr lang="en-CA" sz="100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70678">
                <a:tc>
                  <a:txBody>
                    <a:bodyPr/>
                    <a:lstStyle/>
                    <a:p>
                      <a:endParaRPr lang="en-CA"/>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smtClean="0"/>
                        <a:t>Phase 1 Outcome:</a:t>
                      </a:r>
                    </a:p>
                    <a:p>
                      <a:pPr marL="171450" indent="-171450">
                        <a:buFont typeface="Arial" panose="020B0604020202020204" pitchFamily="34" charset="0"/>
                        <a:buChar char="•"/>
                      </a:pPr>
                      <a:r>
                        <a:rPr lang="en-CA" sz="1000" smtClean="0"/>
                        <a:t>Data Architecture Vision</a:t>
                      </a:r>
                      <a:endParaRPr lang="en-CA" sz="10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smtClean="0"/>
                        <a:t>Phase 2 Outcome:</a:t>
                      </a:r>
                    </a:p>
                    <a:p>
                      <a:pPr marL="171450" indent="-171450">
                        <a:buFont typeface="Arial" panose="020B0604020202020204" pitchFamily="34" charset="0"/>
                        <a:buChar char="•"/>
                      </a:pPr>
                      <a:r>
                        <a:rPr lang="en-CA" sz="1000" smtClean="0"/>
                        <a:t>Diagnostic Assessment for Data Architecture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Outcome:</a:t>
                      </a:r>
                    </a:p>
                    <a:p>
                      <a:pPr marL="171450" indent="-171450">
                        <a:buFont typeface="Arial" panose="020B0604020202020204" pitchFamily="34" charset="0"/>
                        <a:buChar char="•"/>
                      </a:pPr>
                      <a:r>
                        <a:rPr lang="en-CA" sz="1000" dirty="0" smtClean="0"/>
                        <a:t>Strategic Roadmap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3"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248471" y="3577416"/>
            <a:ext cx="974520" cy="877885"/>
          </a:xfrm>
          <a:prstGeom prst="rect">
            <a:avLst/>
          </a:prstGeom>
        </p:spPr>
      </p:pic>
      <p:pic>
        <p:nvPicPr>
          <p:cNvPr id="20" name="Picture 19" descr="best-practice-blueprints.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188544" y="1903985"/>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5" cstate="print"/>
          <a:srcRect l="12204" t="22820" r="8463" b="22257"/>
          <a:stretch/>
        </p:blipFill>
        <p:spPr>
          <a:xfrm>
            <a:off x="359728" y="4764724"/>
            <a:ext cx="752006" cy="483279"/>
          </a:xfrm>
          <a:prstGeom prst="rect">
            <a:avLst/>
          </a:prstGeom>
          <a:effectLst/>
        </p:spPr>
      </p:pic>
      <p:sp>
        <p:nvSpPr>
          <p:cNvPr id="15" name="Chevron 14"/>
          <p:cNvSpPr/>
          <p:nvPr/>
        </p:nvSpPr>
        <p:spPr>
          <a:xfrm>
            <a:off x="1379175" y="1288522"/>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mtClean="0">
                <a:solidFill>
                  <a:schemeClr val="bg1"/>
                </a:solidFill>
              </a:rPr>
              <a:t>1. </a:t>
            </a:r>
            <a:r>
              <a:rPr lang="en-CA" sz="1200" smtClean="0">
                <a:solidFill>
                  <a:schemeClr val="bg1"/>
                </a:solidFill>
              </a:rPr>
              <a:t>Develop </a:t>
            </a:r>
            <a:r>
              <a:rPr lang="en-CA" sz="1200">
                <a:solidFill>
                  <a:schemeClr val="bg1"/>
                </a:solidFill>
              </a:rPr>
              <a:t>a Data Architecture </a:t>
            </a:r>
            <a:r>
              <a:rPr lang="en-CA" sz="1200" smtClean="0">
                <a:solidFill>
                  <a:schemeClr val="bg1"/>
                </a:solidFill>
              </a:rPr>
              <a:t>Vision</a:t>
            </a:r>
            <a:endParaRPr lang="en-CA" sz="1200">
              <a:solidFill>
                <a:schemeClr val="bg1"/>
              </a:solidFill>
            </a:endParaRPr>
          </a:p>
        </p:txBody>
      </p:sp>
      <p:sp>
        <p:nvSpPr>
          <p:cNvPr id="16" name="Chevron 15"/>
          <p:cNvSpPr/>
          <p:nvPr/>
        </p:nvSpPr>
        <p:spPr>
          <a:xfrm>
            <a:off x="3915721" y="1288521"/>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smtClean="0">
                <a:solidFill>
                  <a:schemeClr val="bg1"/>
                </a:solidFill>
              </a:rPr>
              <a:t>2. Assess </a:t>
            </a:r>
            <a:r>
              <a:rPr lang="en-CA" sz="1200">
                <a:solidFill>
                  <a:schemeClr val="bg1"/>
                </a:solidFill>
              </a:rPr>
              <a:t>Data Architecture Capabilities</a:t>
            </a:r>
          </a:p>
        </p:txBody>
      </p:sp>
      <p:sp>
        <p:nvSpPr>
          <p:cNvPr id="17" name="Chevron 16"/>
          <p:cNvSpPr/>
          <p:nvPr/>
        </p:nvSpPr>
        <p:spPr>
          <a:xfrm>
            <a:off x="6448609" y="1288521"/>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smtClean="0">
                <a:solidFill>
                  <a:schemeClr val="bg1"/>
                </a:solidFill>
              </a:rPr>
              <a:t>3. Develop </a:t>
            </a:r>
            <a:r>
              <a:rPr lang="en-CA" sz="1200">
                <a:solidFill>
                  <a:schemeClr val="bg1"/>
                </a:solidFill>
              </a:rPr>
              <a:t>a Data Architecture Roadmap </a:t>
            </a:r>
          </a:p>
        </p:txBody>
      </p:sp>
      <p:sp>
        <p:nvSpPr>
          <p:cNvPr id="13" name="Title 1"/>
          <p:cNvSpPr txBox="1">
            <a:spLocks/>
          </p:cNvSpPr>
          <p:nvPr/>
        </p:nvSpPr>
        <p:spPr>
          <a:xfrm>
            <a:off x="251520" y="2606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chemeClr val="bg1"/>
                </a:solidFill>
                <a:latin typeface="+mn-lt"/>
              </a:rPr>
              <a:t>Modernize your data architecture blueprint overview </a:t>
            </a:r>
            <a:endParaRPr lang="en-US" dirty="0">
              <a:solidFill>
                <a:schemeClr val="bg1"/>
              </a:solidFill>
              <a:latin typeface="+mn-lt"/>
            </a:endParaRPr>
          </a:p>
        </p:txBody>
      </p:sp>
    </p:spTree>
    <p:extLst>
      <p:ext uri="{BB962C8B-B14F-4D97-AF65-F5344CB8AC3E}">
        <p14:creationId xmlns:p14="http://schemas.microsoft.com/office/powerpoint/2010/main" val="968662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0" y="0"/>
            <a:ext cx="9144000" cy="1189529"/>
          </a:xfrm>
          <a:prstGeom prst="rect">
            <a:avLst/>
          </a:prstGeom>
          <a:solidFill>
            <a:srgbClr val="007698"/>
          </a:solidFill>
        </p:spPr>
        <p:txBody>
          <a:bodyPr wrap="square" rtlCol="0">
            <a:spAutoFit/>
          </a:bodyPr>
          <a:lstStyle/>
          <a:p>
            <a:endParaRPr lang="en-CA" b="1" i="1" dirty="0" smtClean="0"/>
          </a:p>
        </p:txBody>
      </p:sp>
      <p:graphicFrame>
        <p:nvGraphicFramePr>
          <p:cNvPr id="15" name="Table 2"/>
          <p:cNvGraphicFramePr>
            <a:graphicFrameLocks noGrp="1"/>
          </p:cNvGraphicFramePr>
          <p:nvPr>
            <p:extLst>
              <p:ext uri="{D42A27DB-BD31-4B8C-83A1-F6EECF244321}">
                <p14:modId xmlns:p14="http://schemas.microsoft.com/office/powerpoint/2010/main" val="658429329"/>
              </p:ext>
            </p:extLst>
          </p:nvPr>
        </p:nvGraphicFramePr>
        <p:xfrm>
          <a:off x="251520" y="1911658"/>
          <a:ext cx="8621505" cy="3105433"/>
        </p:xfrm>
        <a:graphic>
          <a:graphicData uri="http://schemas.openxmlformats.org/drawingml/2006/table">
            <a:tbl>
              <a:tblPr firstRow="1" bandRow="1">
                <a:tableStyleId>{5C22544A-7EE6-4342-B048-85BDC9FD1C3A}</a:tableStyleId>
              </a:tblPr>
              <a:tblGrid>
                <a:gridCol w="1724301"/>
                <a:gridCol w="1724301"/>
                <a:gridCol w="1724301"/>
                <a:gridCol w="1724301"/>
                <a:gridCol w="1724301"/>
              </a:tblGrid>
              <a:tr h="269065">
                <a:tc>
                  <a:txBody>
                    <a:bodyPr/>
                    <a:lstStyle/>
                    <a:p>
                      <a:pPr algn="ctr"/>
                      <a:r>
                        <a:rPr lang="en-CA" sz="1000" b="1" i="1" dirty="0" smtClean="0">
                          <a:solidFill>
                            <a:srgbClr val="1E3346"/>
                          </a:solidFill>
                        </a:rPr>
                        <a:t>Day 1</a:t>
                      </a:r>
                      <a:endParaRPr lang="en-CA" sz="1000" b="1" i="1" dirty="0">
                        <a:solidFill>
                          <a:srgbClr val="1E334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1" i="1" smtClean="0">
                          <a:solidFill>
                            <a:srgbClr val="264158"/>
                          </a:solidFill>
                        </a:rPr>
                        <a:t>Day 2</a:t>
                      </a:r>
                      <a:endParaRPr lang="en-CA" sz="1000" b="1" i="1">
                        <a:solidFill>
                          <a:srgbClr val="264158"/>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1" i="1" smtClean="0">
                          <a:solidFill>
                            <a:srgbClr val="345978"/>
                          </a:solidFill>
                        </a:rPr>
                        <a:t>Day 3</a:t>
                      </a:r>
                      <a:endParaRPr lang="en-CA" sz="1000" b="1" i="1">
                        <a:solidFill>
                          <a:srgbClr val="345978"/>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1" i="1" smtClean="0">
                          <a:solidFill>
                            <a:srgbClr val="406F96"/>
                          </a:solidFill>
                        </a:rPr>
                        <a:t>Day 4</a:t>
                      </a:r>
                      <a:endParaRPr lang="en-CA" sz="1000" b="1" i="1">
                        <a:solidFill>
                          <a:srgbClr val="406F96"/>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000" b="1" i="1" smtClean="0">
                          <a:solidFill>
                            <a:srgbClr val="5489B4"/>
                          </a:solidFill>
                        </a:rPr>
                        <a:t>Day</a:t>
                      </a:r>
                      <a:r>
                        <a:rPr lang="en-CA" sz="1000" b="1" i="1" baseline="0" smtClean="0">
                          <a:solidFill>
                            <a:srgbClr val="5489B4"/>
                          </a:solidFill>
                        </a:rPr>
                        <a:t> 5</a:t>
                      </a:r>
                      <a:endParaRPr lang="en-CA" sz="1000" b="1" i="1">
                        <a:solidFill>
                          <a:srgbClr val="5489B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9228">
                <a:tc>
                  <a:txBody>
                    <a:bodyPr/>
                    <a:lstStyle/>
                    <a:p>
                      <a:pPr algn="r"/>
                      <a:r>
                        <a:rPr lang="en-CA" sz="1400" b="1" smtClean="0">
                          <a:solidFill>
                            <a:schemeClr val="bg1"/>
                          </a:solidFill>
                        </a:rPr>
                        <a:t>Workshop Day</a:t>
                      </a:r>
                      <a:endParaRPr lang="en-CA" sz="1400" b="1">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r"/>
                      <a:r>
                        <a:rPr lang="en-CA" sz="1400" b="1" smtClean="0">
                          <a:solidFill>
                            <a:schemeClr val="bg1"/>
                          </a:solidFill>
                        </a:rPr>
                        <a:t>Workshop Day</a:t>
                      </a:r>
                      <a:endParaRPr lang="en-CA" sz="1400" b="1">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r"/>
                      <a:r>
                        <a:rPr lang="en-CA" sz="1400" b="1" smtClean="0">
                          <a:solidFill>
                            <a:schemeClr val="bg1"/>
                          </a:solidFill>
                        </a:rPr>
                        <a:t>Workshop Day</a:t>
                      </a:r>
                      <a:endParaRPr lang="en-CA" sz="1400" b="1">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r"/>
                      <a:r>
                        <a:rPr lang="en-CA" sz="1400" b="1" smtClean="0">
                          <a:solidFill>
                            <a:schemeClr val="bg1"/>
                          </a:solidFill>
                        </a:rPr>
                        <a:t>Workshop Day</a:t>
                      </a:r>
                      <a:endParaRPr lang="en-CA" sz="1400" b="1">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r"/>
                      <a:r>
                        <a:rPr lang="en-CA" sz="1400" b="1" smtClean="0">
                          <a:solidFill>
                            <a:schemeClr val="bg1"/>
                          </a:solidFill>
                        </a:rPr>
                        <a:t>Working Day</a:t>
                      </a:r>
                      <a:endParaRPr lang="en-CA" sz="1400" b="1">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2416561">
                <a:tc>
                  <a:txBody>
                    <a:bodyPr/>
                    <a:lstStyle/>
                    <a:p>
                      <a:pPr algn="ctr">
                        <a:spcAft>
                          <a:spcPts val="1000"/>
                        </a:spcAft>
                      </a:pPr>
                      <a:r>
                        <a:rPr lang="en-CA" sz="1000" b="1" baseline="0" dirty="0" smtClean="0">
                          <a:solidFill>
                            <a:schemeClr val="tx1"/>
                          </a:solidFill>
                        </a:rPr>
                        <a:t>Develop Data Architecture (DA) Vision </a:t>
                      </a:r>
                      <a:endParaRPr lang="en-CA" sz="400" b="1" dirty="0" smtClean="0">
                        <a:solidFill>
                          <a:schemeClr val="tx1"/>
                        </a:solidFill>
                      </a:endParaRPr>
                    </a:p>
                    <a:p>
                      <a:pPr marL="265113" marR="0" indent="-265113"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1.1</a:t>
                      </a:r>
                      <a:r>
                        <a:rPr lang="en-CA" sz="1000" b="0" baseline="0" dirty="0" smtClean="0">
                          <a:solidFill>
                            <a:schemeClr val="tx1"/>
                          </a:solidFill>
                        </a:rPr>
                        <a:t>  Explain approach and value proposition</a:t>
                      </a:r>
                      <a:endParaRPr lang="en-CA" sz="1000" b="0" dirty="0" smtClean="0">
                        <a:solidFill>
                          <a:schemeClr val="tx1"/>
                        </a:solidFill>
                      </a:endParaRPr>
                    </a:p>
                    <a:p>
                      <a:pPr marL="265113" marR="0" indent="-265113"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1.2  </a:t>
                      </a:r>
                      <a:r>
                        <a:rPr lang="en-CA" sz="1000" b="0" baseline="0" dirty="0" smtClean="0">
                          <a:solidFill>
                            <a:schemeClr val="tx1"/>
                          </a:solidFill>
                        </a:rPr>
                        <a:t>Discuss business vision and key drivers </a:t>
                      </a:r>
                    </a:p>
                    <a:p>
                      <a:pPr marL="265113" marR="0" indent="-265113"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1.3  </a:t>
                      </a:r>
                      <a:r>
                        <a:rPr lang="en-CA" sz="1000" b="0" baseline="0" dirty="0" smtClean="0">
                          <a:solidFill>
                            <a:schemeClr val="tx1"/>
                          </a:solidFill>
                        </a:rPr>
                        <a:t>Discover business pain points and needs</a:t>
                      </a:r>
                    </a:p>
                    <a:p>
                      <a:pPr marL="265113" marR="0" indent="-265113"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1.4</a:t>
                      </a:r>
                      <a:r>
                        <a:rPr lang="en-CA" sz="1000" b="0" baseline="0" dirty="0" smtClean="0">
                          <a:solidFill>
                            <a:schemeClr val="tx1"/>
                          </a:solidFill>
                        </a:rPr>
                        <a:t>  Determine data strategies </a:t>
                      </a:r>
                      <a:endParaRPr lang="en-CA" sz="1000" b="1" dirty="0" smtClean="0">
                        <a:solidFill>
                          <a:schemeClr val="tx1"/>
                        </a:solidFill>
                      </a:endParaRPr>
                    </a:p>
                    <a:p>
                      <a:pPr marL="265113" marR="0" indent="-265113"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1.5 </a:t>
                      </a:r>
                      <a:r>
                        <a:rPr lang="en-CA" sz="1000" b="0" baseline="0" dirty="0" smtClean="0">
                          <a:solidFill>
                            <a:schemeClr val="tx1"/>
                          </a:solidFill>
                        </a:rPr>
                        <a:t>Assess DA practice capabilities </a:t>
                      </a:r>
                    </a:p>
                    <a:p>
                      <a:pPr marL="265113" marR="0" indent="-265113" algn="l" defTabSz="914400" rtl="0" eaLnBrk="1" fontAlgn="auto" latinLnBrk="0" hangingPunct="1">
                        <a:lnSpc>
                          <a:spcPct val="100000"/>
                        </a:lnSpc>
                        <a:spcBef>
                          <a:spcPts val="0"/>
                        </a:spcBef>
                        <a:spcAft>
                          <a:spcPts val="500"/>
                        </a:spcAft>
                        <a:buClrTx/>
                        <a:buSzTx/>
                        <a:buFontTx/>
                        <a:buNone/>
                        <a:tabLst/>
                        <a:defRPr/>
                      </a:pPr>
                      <a:endParaRPr lang="en-CA" sz="1000" b="0" dirty="0" smtClean="0">
                        <a:solidFill>
                          <a:schemeClr val="tx1"/>
                        </a:solidFill>
                      </a:endParaRP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lgn="ctr">
                        <a:spcAft>
                          <a:spcPts val="1000"/>
                        </a:spcAft>
                      </a:pPr>
                      <a:r>
                        <a:rPr lang="en-CA" sz="1000" b="1" baseline="0" smtClean="0">
                          <a:solidFill>
                            <a:schemeClr val="tx1"/>
                          </a:solidFill>
                        </a:rPr>
                        <a:t>Assess DA Core  Capabilities (Part 1)</a:t>
                      </a:r>
                      <a:endParaRPr lang="en-CA" sz="400" b="1"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smtClean="0">
                          <a:solidFill>
                            <a:schemeClr val="tx1"/>
                          </a:solidFill>
                        </a:rPr>
                        <a:t>2.1 </a:t>
                      </a:r>
                      <a:r>
                        <a:rPr lang="en-CA" sz="1000" b="0" baseline="0" smtClean="0">
                          <a:solidFill>
                            <a:schemeClr val="tx1"/>
                          </a:solidFill>
                        </a:rPr>
                        <a:t>Present an overarching DA capability model (Part 1) </a:t>
                      </a:r>
                      <a:endParaRPr lang="en-CA" sz="1000" b="1"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smtClean="0">
                          <a:solidFill>
                            <a:schemeClr val="tx1"/>
                          </a:solidFill>
                        </a:rPr>
                        <a:t>2.2 </a:t>
                      </a:r>
                      <a:r>
                        <a:rPr lang="en-CA" sz="1000" b="0" baseline="0" smtClean="0">
                          <a:solidFill>
                            <a:schemeClr val="tx1"/>
                          </a:solidFill>
                        </a:rPr>
                        <a:t>Assess current and     target EDM capabilities</a:t>
                      </a:r>
                      <a:endParaRPr lang="en-CA" sz="1000" b="1"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smtClean="0">
                          <a:solidFill>
                            <a:schemeClr val="tx1"/>
                          </a:solidFill>
                        </a:rPr>
                        <a:t>2.3 </a:t>
                      </a:r>
                      <a:r>
                        <a:rPr lang="en-CA" sz="1000" b="0" smtClean="0">
                          <a:solidFill>
                            <a:schemeClr val="tx1"/>
                          </a:solidFill>
                        </a:rPr>
                        <a:t>A</a:t>
                      </a:r>
                      <a:r>
                        <a:rPr lang="en-CA" sz="1000" b="0" baseline="0" smtClean="0">
                          <a:solidFill>
                            <a:schemeClr val="tx1"/>
                          </a:solidFill>
                        </a:rPr>
                        <a:t>ssess current/target </a:t>
                      </a:r>
                      <a:r>
                        <a:rPr lang="en-CA" sz="1000" b="1" baseline="0" smtClean="0">
                          <a:solidFill>
                            <a:schemeClr val="tx1"/>
                          </a:solidFill>
                        </a:rPr>
                        <a:t>data warehouse</a:t>
                      </a:r>
                      <a:r>
                        <a:rPr lang="en-CA" sz="1000" b="0" baseline="0" smtClean="0">
                          <a:solidFill>
                            <a:schemeClr val="tx1"/>
                          </a:solidFill>
                        </a:rPr>
                        <a:t>, </a:t>
                      </a:r>
                      <a:r>
                        <a:rPr lang="en-CA" sz="1000" b="1" baseline="0" smtClean="0">
                          <a:solidFill>
                            <a:schemeClr val="tx1"/>
                          </a:solidFill>
                        </a:rPr>
                        <a:t>BI/analytics</a:t>
                      </a:r>
                      <a:r>
                        <a:rPr lang="en-CA" sz="1000" b="0" baseline="0" smtClean="0">
                          <a:solidFill>
                            <a:schemeClr val="tx1"/>
                          </a:solidFill>
                        </a:rPr>
                        <a:t> and </a:t>
                      </a:r>
                      <a:r>
                        <a:rPr lang="en-CA" sz="1000" b="1" baseline="0" smtClean="0">
                          <a:solidFill>
                            <a:schemeClr val="tx1"/>
                          </a:solidFill>
                        </a:rPr>
                        <a:t>big data</a:t>
                      </a:r>
                      <a:r>
                        <a:rPr lang="en-CA" sz="1000" b="0" baseline="0" smtClean="0">
                          <a:solidFill>
                            <a:schemeClr val="tx1"/>
                          </a:solidFill>
                        </a:rPr>
                        <a:t> architectures</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smtClean="0">
                          <a:solidFill>
                            <a:schemeClr val="tx1"/>
                          </a:solidFill>
                        </a:rPr>
                        <a:t>2.4</a:t>
                      </a:r>
                      <a:r>
                        <a:rPr lang="en-CA" sz="1000" b="0" baseline="0" smtClean="0">
                          <a:solidFill>
                            <a:schemeClr val="tx1"/>
                          </a:solidFill>
                        </a:rPr>
                        <a:t> Identify gaps and high level strategies</a:t>
                      </a:r>
                      <a:endParaRPr lang="en-CA" sz="1000" b="1"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lgn="ctr">
                        <a:spcAft>
                          <a:spcPts val="1000"/>
                        </a:spcAft>
                      </a:pPr>
                      <a:r>
                        <a:rPr lang="en-CA" sz="1000" b="1" baseline="0" smtClean="0">
                          <a:solidFill>
                            <a:schemeClr val="tx1"/>
                          </a:solidFill>
                        </a:rPr>
                        <a:t>Assess DA Core  Capabilities (Part 2)</a:t>
                      </a:r>
                      <a:endParaRPr lang="en-CA" sz="400" b="1"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smtClean="0">
                          <a:solidFill>
                            <a:schemeClr val="tx1"/>
                          </a:solidFill>
                        </a:rPr>
                        <a:t>3.1 </a:t>
                      </a:r>
                      <a:r>
                        <a:rPr lang="en-CA" sz="1000" b="0" baseline="0" smtClean="0">
                          <a:solidFill>
                            <a:schemeClr val="tx1"/>
                          </a:solidFill>
                        </a:rPr>
                        <a:t>Present an overarching DA capability model (Part 2) </a:t>
                      </a:r>
                      <a:endParaRPr lang="en-CA" sz="1000" b="1"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smtClean="0">
                          <a:solidFill>
                            <a:schemeClr val="tx1"/>
                          </a:solidFill>
                        </a:rPr>
                        <a:t>3.2 </a:t>
                      </a:r>
                      <a:r>
                        <a:rPr lang="en-CA" sz="1000" b="0" baseline="0" smtClean="0">
                          <a:solidFill>
                            <a:schemeClr val="tx1"/>
                          </a:solidFill>
                        </a:rPr>
                        <a:t>Assess current/target  </a:t>
                      </a:r>
                      <a:r>
                        <a:rPr lang="en-CA" sz="1000" b="1" baseline="0" smtClean="0">
                          <a:solidFill>
                            <a:schemeClr val="tx1"/>
                          </a:solidFill>
                        </a:rPr>
                        <a:t>MDM</a:t>
                      </a:r>
                      <a:r>
                        <a:rPr lang="en-CA" sz="1000" b="0" baseline="0" smtClean="0">
                          <a:solidFill>
                            <a:schemeClr val="tx1"/>
                          </a:solidFill>
                        </a:rPr>
                        <a:t>, </a:t>
                      </a:r>
                      <a:r>
                        <a:rPr lang="en-CA" sz="1000" b="1" baseline="0" smtClean="0">
                          <a:solidFill>
                            <a:schemeClr val="tx1"/>
                          </a:solidFill>
                        </a:rPr>
                        <a:t>metadata</a:t>
                      </a:r>
                      <a:r>
                        <a:rPr lang="en-CA" sz="1000" b="0" baseline="0" smtClean="0">
                          <a:solidFill>
                            <a:schemeClr val="tx1"/>
                          </a:solidFill>
                        </a:rPr>
                        <a:t>, </a:t>
                      </a:r>
                      <a:r>
                        <a:rPr lang="en-CA" sz="1000" b="1" baseline="0" smtClean="0">
                          <a:solidFill>
                            <a:schemeClr val="tx1"/>
                          </a:solidFill>
                        </a:rPr>
                        <a:t>data integration</a:t>
                      </a:r>
                      <a:r>
                        <a:rPr lang="en-CA" sz="1000" b="0" baseline="0" smtClean="0">
                          <a:solidFill>
                            <a:schemeClr val="tx1"/>
                          </a:solidFill>
                        </a:rPr>
                        <a:t>,</a:t>
                      </a:r>
                      <a:r>
                        <a:rPr lang="en-CA" sz="1000" b="1" baseline="0" smtClean="0">
                          <a:solidFill>
                            <a:schemeClr val="tx1"/>
                          </a:solidFill>
                        </a:rPr>
                        <a:t> </a:t>
                      </a:r>
                      <a:r>
                        <a:rPr lang="en-CA" sz="1000" b="0" baseline="0" smtClean="0">
                          <a:solidFill>
                            <a:schemeClr val="tx1"/>
                          </a:solidFill>
                        </a:rPr>
                        <a:t>and</a:t>
                      </a:r>
                      <a:r>
                        <a:rPr lang="en-CA" sz="1000" b="1" baseline="0" smtClean="0">
                          <a:solidFill>
                            <a:schemeClr val="tx1"/>
                          </a:solidFill>
                        </a:rPr>
                        <a:t> content architectures</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smtClean="0">
                          <a:solidFill>
                            <a:schemeClr val="tx1"/>
                          </a:solidFill>
                        </a:rPr>
                        <a:t>3.3 </a:t>
                      </a:r>
                      <a:r>
                        <a:rPr lang="en-CA" sz="1000" b="0" baseline="0" smtClean="0">
                          <a:solidFill>
                            <a:schemeClr val="tx1"/>
                          </a:solidFill>
                        </a:rPr>
                        <a:t>Assess data lineage and data delivery model</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smtClean="0">
                          <a:solidFill>
                            <a:schemeClr val="tx1"/>
                          </a:solidFill>
                        </a:rPr>
                        <a:t>3.4 </a:t>
                      </a:r>
                      <a:r>
                        <a:rPr lang="en-CA" sz="1000" b="0" baseline="0" smtClean="0">
                          <a:solidFill>
                            <a:schemeClr val="tx1"/>
                          </a:solidFill>
                        </a:rPr>
                        <a:t>Identify gaps and high level strategies</a:t>
                      </a:r>
                      <a:endParaRPr lang="en-CA" sz="1000" b="1"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lgn="ctr">
                        <a:spcAft>
                          <a:spcPts val="1000"/>
                        </a:spcAft>
                      </a:pPr>
                      <a:r>
                        <a:rPr lang="en-CA" sz="1000" b="1" smtClean="0">
                          <a:solidFill>
                            <a:schemeClr val="tx1"/>
                          </a:solidFill>
                        </a:rPr>
                        <a:t>Analyze</a:t>
                      </a:r>
                      <a:r>
                        <a:rPr lang="en-CA" sz="1000" b="1" baseline="0" smtClean="0">
                          <a:solidFill>
                            <a:schemeClr val="tx1"/>
                          </a:solidFill>
                        </a:rPr>
                        <a:t> Gaps and Formulate Strategies</a:t>
                      </a:r>
                      <a:endParaRPr lang="en-CA" sz="400" b="1"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smtClean="0">
                          <a:solidFill>
                            <a:schemeClr val="tx1"/>
                          </a:solidFill>
                        </a:rPr>
                        <a:t>4.1</a:t>
                      </a:r>
                      <a:r>
                        <a:rPr lang="en-CA" sz="1000" b="1" baseline="0" smtClean="0">
                          <a:solidFill>
                            <a:schemeClr val="tx1"/>
                          </a:solidFill>
                        </a:rPr>
                        <a:t> </a:t>
                      </a:r>
                      <a:r>
                        <a:rPr lang="en-CA" sz="1000" b="0" baseline="0" smtClean="0">
                          <a:solidFill>
                            <a:schemeClr val="tx1"/>
                          </a:solidFill>
                        </a:rPr>
                        <a:t>Map performance gaps to business vision, pain points, and needs</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smtClean="0">
                          <a:solidFill>
                            <a:schemeClr val="tx1"/>
                          </a:solidFill>
                        </a:rPr>
                        <a:t>4.2 </a:t>
                      </a:r>
                      <a:r>
                        <a:rPr lang="en-CA" sz="1000" b="0" baseline="0" smtClean="0">
                          <a:solidFill>
                            <a:schemeClr val="tx1"/>
                          </a:solidFill>
                        </a:rPr>
                        <a:t>Identify additional gaps</a:t>
                      </a:r>
                      <a:endParaRPr lang="en-CA" sz="1000" b="1" baseline="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smtClean="0">
                          <a:solidFill>
                            <a:schemeClr val="tx1"/>
                          </a:solidFill>
                        </a:rPr>
                        <a:t>4.3 </a:t>
                      </a:r>
                      <a:r>
                        <a:rPr lang="en-CA" sz="1000" b="0" baseline="0" smtClean="0">
                          <a:solidFill>
                            <a:schemeClr val="tx1"/>
                          </a:solidFill>
                        </a:rPr>
                        <a:t>C</a:t>
                      </a:r>
                      <a:r>
                        <a:rPr lang="en-CA" sz="1000" b="0" smtClean="0">
                          <a:solidFill>
                            <a:schemeClr val="tx1"/>
                          </a:solidFill>
                        </a:rPr>
                        <a:t>onsolidate/rationalize/</a:t>
                      </a:r>
                      <a:r>
                        <a:rPr lang="en-CA" sz="1000" b="0" baseline="0" smtClean="0">
                          <a:solidFill>
                            <a:schemeClr val="tx1"/>
                          </a:solidFill>
                        </a:rPr>
                        <a:t> prioritize gaps  </a:t>
                      </a:r>
                      <a:endParaRPr lang="en-CA" sz="1000" b="1"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smtClean="0">
                          <a:solidFill>
                            <a:schemeClr val="tx1"/>
                          </a:solidFill>
                        </a:rPr>
                        <a:t>4.4</a:t>
                      </a:r>
                      <a:r>
                        <a:rPr lang="en-CA" sz="1000" b="1" baseline="0" smtClean="0">
                          <a:solidFill>
                            <a:schemeClr val="tx1"/>
                          </a:solidFill>
                        </a:rPr>
                        <a:t> </a:t>
                      </a:r>
                      <a:r>
                        <a:rPr lang="en-CA" sz="1000" b="0" baseline="0" smtClean="0">
                          <a:solidFill>
                            <a:schemeClr val="tx1"/>
                          </a:solidFill>
                        </a:rPr>
                        <a:t>Formulate strategies and actions to address gaps</a:t>
                      </a:r>
                      <a:endParaRPr lang="en-CA" sz="1000" b="1"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CA" sz="1000" b="1" baseline="0" dirty="0" smtClean="0">
                          <a:solidFill>
                            <a:schemeClr val="tx1"/>
                          </a:solidFill>
                        </a:rPr>
                        <a:t>Develop a DA Modernization  Roadmap</a:t>
                      </a:r>
                      <a:endParaRPr lang="en-CA" sz="4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5.1 </a:t>
                      </a:r>
                      <a:r>
                        <a:rPr lang="en-CA" sz="1000" b="0" dirty="0" smtClean="0">
                          <a:solidFill>
                            <a:schemeClr val="tx1"/>
                          </a:solidFill>
                        </a:rPr>
                        <a:t>Transform strategies into a plan of action</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5.2</a:t>
                      </a:r>
                      <a:r>
                        <a:rPr lang="en-CA" sz="1000" b="0" dirty="0" smtClean="0">
                          <a:solidFill>
                            <a:schemeClr val="tx1"/>
                          </a:solidFill>
                        </a:rPr>
                        <a:t> Plot actions onto a prioritized roadmap</a:t>
                      </a:r>
                      <a:endParaRPr lang="en-CA" sz="1000" b="1" dirty="0" smtClean="0">
                        <a:solidFill>
                          <a:schemeClr val="tx1"/>
                        </a:solidFill>
                      </a:endParaRP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dirty="0" smtClean="0">
                          <a:solidFill>
                            <a:schemeClr val="tx1"/>
                          </a:solidFill>
                        </a:rPr>
                        <a:t>5.3 </a:t>
                      </a:r>
                      <a:r>
                        <a:rPr lang="en-CA" sz="1000" b="0" dirty="0" smtClean="0">
                          <a:solidFill>
                            <a:schemeClr val="tx1"/>
                          </a:solidFill>
                        </a:rPr>
                        <a:t>Identify</a:t>
                      </a:r>
                      <a:r>
                        <a:rPr lang="en-CA" sz="1000" b="0" baseline="0" dirty="0" smtClean="0">
                          <a:solidFill>
                            <a:schemeClr val="tx1"/>
                          </a:solidFill>
                        </a:rPr>
                        <a:t> and discuss next milestone plan</a:t>
                      </a:r>
                    </a:p>
                    <a:p>
                      <a:pPr marL="180975" marR="0" indent="-180975" algn="l" defTabSz="914400" rtl="0" eaLnBrk="1" fontAlgn="auto" latinLnBrk="0" hangingPunct="1">
                        <a:lnSpc>
                          <a:spcPct val="100000"/>
                        </a:lnSpc>
                        <a:spcBef>
                          <a:spcPts val="0"/>
                        </a:spcBef>
                        <a:spcAft>
                          <a:spcPts val="500"/>
                        </a:spcAft>
                        <a:buClrTx/>
                        <a:buSzTx/>
                        <a:buFontTx/>
                        <a:buNone/>
                        <a:tabLst/>
                        <a:defRPr/>
                      </a:pPr>
                      <a:r>
                        <a:rPr lang="en-CA" sz="1000" b="1" baseline="0" dirty="0" smtClean="0">
                          <a:solidFill>
                            <a:schemeClr val="tx1"/>
                          </a:solidFill>
                        </a:rPr>
                        <a:t>5.4</a:t>
                      </a:r>
                      <a:r>
                        <a:rPr lang="en-CA" sz="1000" b="0" baseline="0" dirty="0" smtClean="0">
                          <a:solidFill>
                            <a:schemeClr val="tx1"/>
                          </a:solidFill>
                        </a:rPr>
                        <a:t> Compile an executive report</a:t>
                      </a:r>
                    </a:p>
                    <a:p>
                      <a:pPr marL="180975" marR="0" indent="-180975" algn="l" defTabSz="914400" rtl="0" eaLnBrk="1" fontAlgn="auto" latinLnBrk="0" hangingPunct="1">
                        <a:lnSpc>
                          <a:spcPct val="100000"/>
                        </a:lnSpc>
                        <a:spcBef>
                          <a:spcPts val="0"/>
                        </a:spcBef>
                        <a:spcAft>
                          <a:spcPts val="500"/>
                        </a:spcAft>
                        <a:buClrTx/>
                        <a:buSzTx/>
                        <a:buFontTx/>
                        <a:buNone/>
                        <a:tabLst/>
                        <a:defRPr/>
                      </a:pPr>
                      <a:endParaRPr lang="en-CA" sz="1000" b="1" dirty="0" smtClean="0">
                        <a:solidFill>
                          <a:schemeClr val="tx1"/>
                        </a:solidFil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98983017"/>
              </p:ext>
            </p:extLst>
          </p:nvPr>
        </p:nvGraphicFramePr>
        <p:xfrm>
          <a:off x="257174" y="4910795"/>
          <a:ext cx="8621505" cy="1580312"/>
        </p:xfrm>
        <a:graphic>
          <a:graphicData uri="http://schemas.openxmlformats.org/drawingml/2006/table">
            <a:tbl>
              <a:tblPr firstRow="1" bandRow="1">
                <a:tableStyleId>{5C22544A-7EE6-4342-B048-85BDC9FD1C3A}</a:tableStyleId>
              </a:tblPr>
              <a:tblGrid>
                <a:gridCol w="1724301"/>
                <a:gridCol w="1724301"/>
                <a:gridCol w="1724301"/>
                <a:gridCol w="1724301"/>
                <a:gridCol w="1724301"/>
              </a:tblGrid>
              <a:tr h="357808">
                <a:tc>
                  <a:txBody>
                    <a:bodyPr/>
                    <a:lstStyle/>
                    <a:p>
                      <a:pPr marL="0" marR="0" indent="0" algn="ctr"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CA" sz="1400" b="1" dirty="0" smtClean="0">
                          <a:solidFill>
                            <a:schemeClr val="bg1"/>
                          </a:solidFill>
                        </a:rPr>
                        <a:t>  Deliverables</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marL="0" marR="0" indent="0" algn="ctr"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CA" sz="1400" b="1" smtClean="0">
                          <a:solidFill>
                            <a:schemeClr val="bg1"/>
                          </a:solidFill>
                        </a:rPr>
                        <a:t>  Deliverables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marL="0" marR="0" indent="0" algn="ctr"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CA" sz="1400" b="1" smtClean="0">
                          <a:solidFill>
                            <a:schemeClr val="bg1"/>
                          </a:solidFill>
                        </a:rPr>
                        <a:t>  Deliverables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marL="0" marR="0" indent="0" algn="ctr"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CA" sz="1400" b="1" smtClean="0">
                          <a:solidFill>
                            <a:schemeClr val="bg1"/>
                          </a:solidFill>
                        </a:rPr>
                        <a:t>  Deliverables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marL="0" marR="0" indent="0" algn="ctr" defTabSz="914400" rtl="0" eaLnBrk="1" fontAlgn="auto" latinLnBrk="0" hangingPunct="1">
                        <a:lnSpc>
                          <a:spcPct val="100000"/>
                        </a:lnSpc>
                        <a:spcBef>
                          <a:spcPts val="0"/>
                        </a:spcBef>
                        <a:spcAft>
                          <a:spcPts val="500"/>
                        </a:spcAft>
                        <a:buClrTx/>
                        <a:buSzTx/>
                        <a:buFontTx/>
                        <a:buNone/>
                        <a:tabLst/>
                        <a:defRPr/>
                      </a:pPr>
                      <a:r>
                        <a:rPr lang="en-CA" sz="1400" b="1" smtClean="0">
                          <a:solidFill>
                            <a:schemeClr val="bg1"/>
                          </a:solidFill>
                        </a:rPr>
                        <a:t>    Deliverables</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1222504">
                <a:tc>
                  <a:txBody>
                    <a:bodyPr/>
                    <a:lstStyle/>
                    <a:p>
                      <a:pPr marL="180975" indent="-180975">
                        <a:spcAft>
                          <a:spcPts val="500"/>
                        </a:spcAft>
                        <a:buClrTx/>
                        <a:buFont typeface="Arial" panose="020B0604020202020204" pitchFamily="34" charset="0"/>
                        <a:buChar char="•"/>
                      </a:pPr>
                      <a:r>
                        <a:rPr lang="en-CA" sz="1000" b="0" i="0" baseline="0" dirty="0" smtClean="0">
                          <a:solidFill>
                            <a:schemeClr val="tx1"/>
                          </a:solidFill>
                        </a:rPr>
                        <a:t>Data strategies  </a:t>
                      </a:r>
                    </a:p>
                    <a:p>
                      <a:pPr marL="180975" indent="-180975">
                        <a:spcAft>
                          <a:spcPts val="500"/>
                        </a:spcAft>
                        <a:buClrTx/>
                        <a:buFont typeface="Arial" panose="020B0604020202020204" pitchFamily="34" charset="0"/>
                        <a:buChar char="•"/>
                      </a:pPr>
                      <a:r>
                        <a:rPr lang="en-CA" sz="1000" b="0" i="0" baseline="0" dirty="0" smtClean="0">
                          <a:solidFill>
                            <a:schemeClr val="tx1"/>
                          </a:solidFill>
                        </a:rPr>
                        <a:t>Data architecture vision</a:t>
                      </a:r>
                    </a:p>
                    <a:p>
                      <a:pPr marL="180975" indent="-180975">
                        <a:spcAft>
                          <a:spcPts val="500"/>
                        </a:spcAft>
                        <a:buClrTx/>
                        <a:buFont typeface="Arial" panose="020B0604020202020204" pitchFamily="34" charset="0"/>
                        <a:buChar char="•"/>
                      </a:pPr>
                      <a:r>
                        <a:rPr lang="en-CA" sz="1000" b="0" i="0" dirty="0" smtClean="0"/>
                        <a:t>Current/target</a:t>
                      </a:r>
                      <a:r>
                        <a:rPr lang="en-CA" sz="1000" b="0" i="0" baseline="0" dirty="0" smtClean="0"/>
                        <a:t> capabilities for the modernized data architecture practice </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0" i="0" smtClean="0"/>
                        <a:t>Target</a:t>
                      </a:r>
                      <a:r>
                        <a:rPr lang="en-CA" sz="1000" b="0" i="0" baseline="0" smtClean="0"/>
                        <a:t> capabilities for: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000" b="0" i="0" smtClean="0"/>
                    </a:p>
                    <a:p>
                      <a:pPr marL="180975" indent="-180975">
                        <a:buClrTx/>
                        <a:buFont typeface="Arial" panose="020B0604020202020204" pitchFamily="34" charset="0"/>
                        <a:buChar char="•"/>
                      </a:pPr>
                      <a:r>
                        <a:rPr lang="en-CA" sz="1000" b="0" i="0" smtClean="0"/>
                        <a:t>EDM</a:t>
                      </a:r>
                      <a:r>
                        <a:rPr lang="en-CA" sz="1000" b="0" i="0" baseline="0" smtClean="0"/>
                        <a:t> </a:t>
                      </a:r>
                    </a:p>
                    <a:p>
                      <a:pPr marL="180975" indent="-180975">
                        <a:buClrTx/>
                        <a:buFont typeface="Arial" panose="020B0604020202020204" pitchFamily="34" charset="0"/>
                        <a:buChar char="•"/>
                      </a:pPr>
                      <a:r>
                        <a:rPr lang="en-CA" sz="1000" b="0" i="0" baseline="0" smtClean="0"/>
                        <a:t>Data Warehouse Architecture</a:t>
                      </a:r>
                    </a:p>
                    <a:p>
                      <a:pPr marL="180975" indent="-180975">
                        <a:buClrTx/>
                        <a:buFont typeface="Arial" panose="020B0604020202020204" pitchFamily="34" charset="0"/>
                        <a:buChar char="•"/>
                      </a:pPr>
                      <a:r>
                        <a:rPr lang="en-CA" sz="1000" b="0" i="0" baseline="0" smtClean="0"/>
                        <a:t>BI Architecture </a:t>
                      </a:r>
                    </a:p>
                    <a:p>
                      <a:pPr marL="180975" indent="-180975">
                        <a:buClrTx/>
                        <a:buFont typeface="Arial" panose="020B0604020202020204" pitchFamily="34" charset="0"/>
                        <a:buChar char="•"/>
                      </a:pPr>
                      <a:r>
                        <a:rPr lang="en-CA" sz="1000" b="0" i="0" baseline="0" smtClean="0"/>
                        <a:t>Big Data Architecture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CA" sz="1000" b="0" i="0" smtClean="0"/>
                        <a:t>Target capabilities for:</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i="0" smtClean="0"/>
                        <a:t>MDM</a:t>
                      </a:r>
                      <a:r>
                        <a:rPr lang="en-CA" sz="1000" b="0" i="0" baseline="0" smtClean="0"/>
                        <a:t> Architecture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i="0" baseline="0" smtClean="0"/>
                        <a:t>Metadata Architecture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i="0" baseline="0" smtClean="0"/>
                        <a:t>Data Integration Arch.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i="0" baseline="0" smtClean="0"/>
                        <a:t>Document &amp; Content Arch.</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i="0" baseline="0" smtClean="0"/>
                        <a:t>Data Lineage / Delivery</a:t>
                      </a:r>
                      <a:endParaRPr lang="en-CA" sz="1000" b="0" i="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180975" indent="-180975">
                        <a:buClrTx/>
                        <a:buFont typeface="Arial" panose="020B0604020202020204" pitchFamily="34" charset="0"/>
                        <a:buChar char="•"/>
                      </a:pPr>
                      <a:r>
                        <a:rPr lang="en-CA" sz="1000" b="0" i="0" smtClean="0"/>
                        <a:t>Prioritized gaps </a:t>
                      </a:r>
                    </a:p>
                    <a:p>
                      <a:pPr marL="180975" indent="-180975">
                        <a:buClrTx/>
                        <a:buFont typeface="Arial" panose="020B0604020202020204" pitchFamily="34" charset="0"/>
                        <a:buChar char="•"/>
                      </a:pPr>
                      <a:r>
                        <a:rPr lang="en-CA" sz="1000" b="0" i="0" baseline="0" smtClean="0"/>
                        <a:t>Data architecture modernization  strategies</a:t>
                      </a:r>
                      <a:endParaRPr lang="en-CA" sz="1000" b="0" i="0" baseline="0" smtClean="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180975" indent="-180975">
                        <a:buClrTx/>
                        <a:buFont typeface="Arial" panose="020B0604020202020204" pitchFamily="34" charset="0"/>
                        <a:buChar char="•"/>
                      </a:pPr>
                      <a:r>
                        <a:rPr lang="en-CA" sz="1000" b="0" i="0" dirty="0" smtClean="0"/>
                        <a:t>Data architecture modernization roadmap </a:t>
                      </a:r>
                    </a:p>
                    <a:p>
                      <a:pPr marL="180975" indent="-180975">
                        <a:buClrTx/>
                        <a:buFont typeface="Arial" panose="020B0604020202020204" pitchFamily="34" charset="0"/>
                        <a:buChar char="•"/>
                      </a:pPr>
                      <a:r>
                        <a:rPr lang="en-CA" sz="1000" b="0" dirty="0" smtClean="0">
                          <a:solidFill>
                            <a:schemeClr val="tx1"/>
                          </a:solidFill>
                        </a:rPr>
                        <a:t>Data architecture assessment</a:t>
                      </a:r>
                      <a:r>
                        <a:rPr lang="en-CA" sz="1000" b="0" baseline="0" dirty="0" smtClean="0">
                          <a:solidFill>
                            <a:schemeClr val="tx1"/>
                          </a:solidFill>
                        </a:rPr>
                        <a:t> and roadmap report</a:t>
                      </a:r>
                      <a:r>
                        <a:rPr lang="en-CA" sz="1000" b="0" dirty="0" smtClean="0">
                          <a:solidFill>
                            <a:schemeClr val="tx1"/>
                          </a:solidFill>
                        </a:rPr>
                        <a:t> (from analyst team)</a:t>
                      </a:r>
                      <a:r>
                        <a:rPr lang="en-CA" sz="1000" b="1" baseline="0" dirty="0" smtClean="0">
                          <a:solidFill>
                            <a:schemeClr val="tx1"/>
                          </a:solidFill>
                        </a:rPr>
                        <a:t> </a:t>
                      </a:r>
                      <a:endParaRPr lang="en-CA" sz="1000" b="1" dirty="0" smtClean="0">
                        <a:solidFill>
                          <a:schemeClr val="tx1"/>
                        </a:solidFil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sp>
        <p:nvSpPr>
          <p:cNvPr id="12" name="Text Placeholder 2"/>
          <p:cNvSpPr txBox="1">
            <a:spLocks/>
          </p:cNvSpPr>
          <p:nvPr/>
        </p:nvSpPr>
        <p:spPr bwMode="auto">
          <a:xfrm>
            <a:off x="594876" y="1301270"/>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CA" sz="1400" b="1" dirty="0">
                <a:solidFill>
                  <a:srgbClr val="FFFFFF"/>
                </a:solidFill>
              </a:rPr>
              <a:t>Contact your account representative </a:t>
            </a:r>
            <a:r>
              <a:rPr lang="en-US" sz="1400" b="1" dirty="0">
                <a:solidFill>
                  <a:srgbClr val="FFFFFF"/>
                </a:solidFill>
              </a:rPr>
              <a:t>or e</a:t>
            </a:r>
            <a:r>
              <a:rPr lang="en-US" sz="1400" b="1" dirty="0">
                <a:solidFill>
                  <a:srgbClr val="FFFFFF"/>
                </a:solidFill>
                <a:cs typeface="Open Sans"/>
              </a:rPr>
              <a:t>mail </a:t>
            </a:r>
            <a:r>
              <a:rPr lang="en-US" sz="1400" b="1" dirty="0" smtClean="0">
                <a:solidFill>
                  <a:srgbClr val="FFFFFF"/>
                </a:solidFill>
                <a:cs typeface="Open Sans"/>
                <a:hlinkClick r:id="rId2"/>
              </a:rPr>
              <a:t>Workshops@InfoTech.com</a:t>
            </a:r>
            <a:r>
              <a:rPr lang="en-US" sz="1400" b="1" dirty="0" smtClean="0">
                <a:solidFill>
                  <a:srgbClr val="FFFFFF"/>
                </a:solidFill>
                <a:cs typeface="Open Sans"/>
              </a:rPr>
              <a:t> </a:t>
            </a:r>
            <a:r>
              <a:rPr lang="en-US" sz="1400" b="1" dirty="0">
                <a:solidFill>
                  <a:srgbClr val="FFFFFF"/>
                </a:solidFill>
                <a:cs typeface="Open Sans"/>
              </a:rPr>
              <a:t>for more information</a:t>
            </a:r>
            <a:r>
              <a:rPr lang="en-US" sz="1400" b="1" dirty="0" smtClean="0">
                <a:solidFill>
                  <a:srgbClr val="333333"/>
                </a:solidFill>
                <a:cs typeface="Open Sans"/>
              </a:rPr>
              <a:t>.</a:t>
            </a:r>
            <a:endParaRPr lang="en-CA" sz="1400" b="1" dirty="0">
              <a:solidFill>
                <a:srgbClr val="333333"/>
              </a:solidFill>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64" y="4982357"/>
            <a:ext cx="191166" cy="191166"/>
          </a:xfrm>
          <a:prstGeom prst="rect">
            <a:avLst/>
          </a:prstGeom>
          <a:effectLst/>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119" y="4982356"/>
            <a:ext cx="191166" cy="191166"/>
          </a:xfrm>
          <a:prstGeom prst="rect">
            <a:avLst/>
          </a:prstGeom>
          <a:effectLst/>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440" y="4982356"/>
            <a:ext cx="191166" cy="191166"/>
          </a:xfrm>
          <a:prstGeom prst="rect">
            <a:avLst/>
          </a:prstGeom>
          <a:effec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3285" y="4982356"/>
            <a:ext cx="191166" cy="191166"/>
          </a:xfrm>
          <a:prstGeom prst="rect">
            <a:avLst/>
          </a:prstGeom>
          <a:effectLst/>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313" y="4982356"/>
            <a:ext cx="191166" cy="191166"/>
          </a:xfrm>
          <a:prstGeom prst="rect">
            <a:avLst/>
          </a:prstGeom>
          <a:effectLst/>
        </p:spPr>
      </p:pic>
      <p:sp>
        <p:nvSpPr>
          <p:cNvPr id="18" name="Title 1"/>
          <p:cNvSpPr>
            <a:spLocks noGrp="1"/>
          </p:cNvSpPr>
          <p:nvPr>
            <p:ph type="title"/>
          </p:nvPr>
        </p:nvSpPr>
        <p:spPr>
          <a:xfrm>
            <a:off x="251520" y="260648"/>
            <a:ext cx="7546759" cy="864096"/>
          </a:xfrm>
        </p:spPr>
        <p:txBody>
          <a:bodyPr/>
          <a:lstStyle/>
          <a:p>
            <a:r>
              <a:rPr lang="en-CA" dirty="0">
                <a:solidFill>
                  <a:schemeClr val="bg1"/>
                </a:solidFill>
                <a:latin typeface="+mn-lt"/>
              </a:rPr>
              <a:t>Time constrained? Consider an onsite engagement to expedite </a:t>
            </a:r>
            <a:r>
              <a:rPr lang="en-CA" dirty="0" smtClean="0">
                <a:solidFill>
                  <a:schemeClr val="bg1"/>
                </a:solidFill>
                <a:latin typeface="+mn-lt"/>
              </a:rPr>
              <a:t>your </a:t>
            </a:r>
            <a:r>
              <a:rPr lang="en-CA" dirty="0">
                <a:solidFill>
                  <a:schemeClr val="bg1"/>
                </a:solidFill>
                <a:latin typeface="+mn-lt"/>
              </a:rPr>
              <a:t>project and get to </a:t>
            </a:r>
            <a:r>
              <a:rPr lang="en-CA" dirty="0" smtClean="0">
                <a:solidFill>
                  <a:schemeClr val="bg1"/>
                </a:solidFill>
                <a:latin typeface="+mn-lt"/>
              </a:rPr>
              <a:t>results </a:t>
            </a:r>
            <a:r>
              <a:rPr lang="en-CA" dirty="0">
                <a:solidFill>
                  <a:schemeClr val="bg1"/>
                </a:solidFill>
                <a:latin typeface="+mn-lt"/>
              </a:rPr>
              <a:t>faster </a:t>
            </a:r>
          </a:p>
        </p:txBody>
      </p:sp>
      <p:grpSp>
        <p:nvGrpSpPr>
          <p:cNvPr id="19" name="Group 18"/>
          <p:cNvGrpSpPr/>
          <p:nvPr/>
        </p:nvGrpSpPr>
        <p:grpSpPr>
          <a:xfrm>
            <a:off x="7651960" y="150647"/>
            <a:ext cx="1472286" cy="655743"/>
            <a:chOff x="7651960" y="150647"/>
            <a:chExt cx="1472286" cy="655743"/>
          </a:xfrm>
        </p:grpSpPr>
        <p:sp>
          <p:nvSpPr>
            <p:cNvPr id="20" name="TextBox 19"/>
            <p:cNvSpPr txBox="1"/>
            <p:nvPr/>
          </p:nvSpPr>
          <p:spPr>
            <a:xfrm>
              <a:off x="7651960" y="585715"/>
              <a:ext cx="908957" cy="215444"/>
            </a:xfrm>
            <a:prstGeom prst="rect">
              <a:avLst/>
            </a:prstGeom>
          </p:spPr>
          <p:txBody>
            <a:bodyPr wrap="square" rtlCol="0">
              <a:spAutoFit/>
            </a:bodyPr>
            <a:lstStyle/>
            <a:p>
              <a:pPr algn="ctr"/>
              <a:r>
                <a:rPr lang="en-CA" sz="800" i="1" dirty="0" smtClean="0">
                  <a:solidFill>
                    <a:schemeClr val="bg1"/>
                  </a:solidFill>
                </a:rPr>
                <a:t>Offsite</a:t>
              </a:r>
            </a:p>
          </p:txBody>
        </p:sp>
        <p:grpSp>
          <p:nvGrpSpPr>
            <p:cNvPr id="21" name="Group 20"/>
            <p:cNvGrpSpPr/>
            <p:nvPr/>
          </p:nvGrpSpPr>
          <p:grpSpPr>
            <a:xfrm>
              <a:off x="7884442" y="150647"/>
              <a:ext cx="443996" cy="416034"/>
              <a:chOff x="8156540" y="109075"/>
              <a:chExt cx="443996" cy="416034"/>
            </a:xfrm>
          </p:grpSpPr>
          <p:sp>
            <p:nvSpPr>
              <p:cNvPr id="31" name="Oval 30"/>
              <p:cNvSpPr/>
              <p:nvPr/>
            </p:nvSpPr>
            <p:spPr>
              <a:xfrm>
                <a:off x="8156540" y="109075"/>
                <a:ext cx="443996" cy="416034"/>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5153" y="203708"/>
                <a:ext cx="226768" cy="226768"/>
              </a:xfrm>
              <a:prstGeom prst="rect">
                <a:avLst/>
              </a:prstGeom>
            </p:spPr>
          </p:pic>
        </p:grpSp>
        <p:grpSp>
          <p:nvGrpSpPr>
            <p:cNvPr id="27" name="Group 26"/>
            <p:cNvGrpSpPr/>
            <p:nvPr/>
          </p:nvGrpSpPr>
          <p:grpSpPr>
            <a:xfrm>
              <a:off x="8447771" y="158620"/>
              <a:ext cx="443996" cy="416034"/>
              <a:chOff x="8394916" y="65289"/>
              <a:chExt cx="443996" cy="416034"/>
            </a:xfrm>
          </p:grpSpPr>
          <p:sp>
            <p:nvSpPr>
              <p:cNvPr id="29" name="Oval 28"/>
              <p:cNvSpPr/>
              <p:nvPr/>
            </p:nvSpPr>
            <p:spPr>
              <a:xfrm>
                <a:off x="8394916" y="65289"/>
                <a:ext cx="443996" cy="416034"/>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142" y="145077"/>
                <a:ext cx="255543" cy="240511"/>
              </a:xfrm>
              <a:prstGeom prst="rect">
                <a:avLst/>
              </a:prstGeom>
            </p:spPr>
          </p:pic>
        </p:grpSp>
        <p:sp>
          <p:nvSpPr>
            <p:cNvPr id="28" name="TextBox 27"/>
            <p:cNvSpPr txBox="1"/>
            <p:nvPr/>
          </p:nvSpPr>
          <p:spPr>
            <a:xfrm>
              <a:off x="8215289" y="590946"/>
              <a:ext cx="908957" cy="215444"/>
            </a:xfrm>
            <a:prstGeom prst="rect">
              <a:avLst/>
            </a:prstGeom>
          </p:spPr>
          <p:txBody>
            <a:bodyPr wrap="square" rtlCol="0">
              <a:spAutoFit/>
            </a:bodyPr>
            <a:lstStyle/>
            <a:p>
              <a:pPr algn="ctr"/>
              <a:r>
                <a:rPr lang="en-CA" sz="800" i="1" dirty="0" smtClean="0">
                  <a:solidFill>
                    <a:schemeClr val="bg1"/>
                  </a:solidFill>
                </a:rPr>
                <a:t>Onsite</a:t>
              </a:r>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2579" y="2245062"/>
            <a:ext cx="191139" cy="191139"/>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3859" y="2241760"/>
            <a:ext cx="205239" cy="193166"/>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7620" y="2241760"/>
            <a:ext cx="205239" cy="193166"/>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5866" y="2241760"/>
            <a:ext cx="205239" cy="193166"/>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301" y="2241760"/>
            <a:ext cx="205239" cy="193166"/>
          </a:xfrm>
          <a:prstGeom prst="rect">
            <a:avLst/>
          </a:prstGeom>
        </p:spPr>
      </p:pic>
      <p:sp>
        <p:nvSpPr>
          <p:cNvPr id="5" name="TextBox 4"/>
          <p:cNvSpPr txBox="1"/>
          <p:nvPr/>
        </p:nvSpPr>
        <p:spPr>
          <a:xfrm>
            <a:off x="880891" y="1636294"/>
            <a:ext cx="7447547" cy="307777"/>
          </a:xfrm>
          <a:prstGeom prst="rect">
            <a:avLst/>
          </a:prstGeom>
          <a:noFill/>
        </p:spPr>
        <p:txBody>
          <a:bodyPr wrap="square" rtlCol="0">
            <a:spAutoFit/>
          </a:bodyPr>
          <a:lstStyle/>
          <a:p>
            <a:pPr algn="ctr"/>
            <a:r>
              <a:rPr lang="en-CA" sz="1400" b="1" dirty="0" smtClean="0"/>
              <a:t>Info-Tech’s Data Architecture Diagnostic Workshop </a:t>
            </a:r>
            <a:endParaRPr lang="en-CA" sz="1400" b="1" dirty="0"/>
          </a:p>
        </p:txBody>
      </p:sp>
    </p:spTree>
    <p:extLst>
      <p:ext uri="{BB962C8B-B14F-4D97-AF65-F5344CB8AC3E}">
        <p14:creationId xmlns:p14="http://schemas.microsoft.com/office/powerpoint/2010/main" val="3985808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12" name="Title 11"/>
          <p:cNvSpPr>
            <a:spLocks noGrp="1"/>
          </p:cNvSpPr>
          <p:nvPr>
            <p:ph type="title"/>
          </p:nvPr>
        </p:nvSpPr>
        <p:spPr/>
        <p:txBody>
          <a:bodyPr/>
          <a:lstStyle/>
          <a:p>
            <a:r>
              <a:rPr lang="en-US" dirty="0" smtClean="0">
                <a:solidFill>
                  <a:schemeClr val="bg1"/>
                </a:solidFill>
                <a:latin typeface="+mn-lt"/>
              </a:rPr>
              <a:t>Engage the right roles to oversee and implement the  Modernize Data Architecture project </a:t>
            </a:r>
            <a:endParaRPr lang="en-US" dirty="0">
              <a:solidFill>
                <a:schemeClr val="bg1"/>
              </a:solidFill>
              <a:latin typeface="+mn-lt"/>
            </a:endParaRPr>
          </a:p>
        </p:txBody>
      </p:sp>
      <p:sp>
        <p:nvSpPr>
          <p:cNvPr id="13" name="Text Placeholder 12"/>
          <p:cNvSpPr>
            <a:spLocks noGrp="1"/>
          </p:cNvSpPr>
          <p:nvPr>
            <p:ph type="body" sz="quarter" idx="16"/>
          </p:nvPr>
        </p:nvSpPr>
        <p:spPr>
          <a:xfrm>
            <a:off x="246703" y="1607231"/>
            <a:ext cx="4644966" cy="2877087"/>
          </a:xfrm>
        </p:spPr>
        <p:txBody>
          <a:bodyPr/>
          <a:lstStyle/>
          <a:p>
            <a:pPr marL="174625" lvl="1" indent="-174625">
              <a:buFont typeface="Wingdings" pitchFamily="2" charset="2"/>
              <a:buChar char="ü"/>
            </a:pPr>
            <a:r>
              <a:rPr lang="en-US" sz="1200" b="1" smtClean="0"/>
              <a:t>Primary Audience</a:t>
            </a:r>
          </a:p>
          <a:p>
            <a:pPr marL="355600" lvl="2" indent="-174625">
              <a:buSzPct val="120000"/>
              <a:buFont typeface="Arial" panose="020B0604020202020204" pitchFamily="34" charset="0"/>
              <a:buChar char="•"/>
            </a:pPr>
            <a:r>
              <a:rPr lang="en-US" sz="1200" b="1" smtClean="0"/>
              <a:t>CIOs</a:t>
            </a:r>
            <a:r>
              <a:rPr lang="en-US" sz="1200" b="1"/>
              <a:t>, </a:t>
            </a:r>
            <a:r>
              <a:rPr lang="en-CA" sz="1200" b="1"/>
              <a:t>Heads of </a:t>
            </a:r>
            <a:r>
              <a:rPr lang="en-CA" sz="1200" b="1" smtClean="0"/>
              <a:t>IT, Data Architects, </a:t>
            </a:r>
            <a:r>
              <a:rPr lang="en-CA" sz="1200" b="1"/>
              <a:t>and Data Professionals </a:t>
            </a:r>
            <a:r>
              <a:rPr lang="en-CA" sz="1200" smtClean="0"/>
              <a:t>(Modelers</a:t>
            </a:r>
            <a:r>
              <a:rPr lang="en-CA" sz="1200"/>
              <a:t>, Scientists, </a:t>
            </a:r>
            <a:r>
              <a:rPr lang="en-CA" sz="1200" smtClean="0"/>
              <a:t>Specialists and </a:t>
            </a:r>
            <a:r>
              <a:rPr lang="en-CA" sz="1200"/>
              <a:t>Administrators) tasked with creating </a:t>
            </a:r>
            <a:r>
              <a:rPr lang="en-CA" sz="1200" smtClean="0"/>
              <a:t>data architectures </a:t>
            </a:r>
            <a:r>
              <a:rPr lang="en-CA" sz="1200"/>
              <a:t>that are strategically aligned to business </a:t>
            </a:r>
            <a:r>
              <a:rPr lang="en-CA" sz="1200" smtClean="0"/>
              <a:t>priorities.</a:t>
            </a:r>
            <a:endParaRPr lang="en-US" sz="1200" smtClean="0"/>
          </a:p>
          <a:p>
            <a:r>
              <a:rPr lang="en-US" sz="1200" b="1" smtClean="0"/>
              <a:t>Secondary Audience </a:t>
            </a:r>
          </a:p>
          <a:p>
            <a:pPr lvl="1">
              <a:spcBef>
                <a:spcPts val="0"/>
              </a:spcBef>
            </a:pPr>
            <a:r>
              <a:rPr lang="en-US" sz="1200" b="1" smtClean="0"/>
              <a:t>Data governance</a:t>
            </a:r>
            <a:r>
              <a:rPr lang="en-US" sz="1200" smtClean="0"/>
              <a:t> </a:t>
            </a:r>
            <a:r>
              <a:rPr lang="en-US" sz="1200" b="1"/>
              <a:t>professionals</a:t>
            </a:r>
            <a:r>
              <a:rPr lang="en-US" sz="1200"/>
              <a:t> who govern the </a:t>
            </a:r>
            <a:r>
              <a:rPr lang="en-US" sz="1200" smtClean="0"/>
              <a:t>data architecture practice.</a:t>
            </a:r>
            <a:endParaRPr lang="en-CA" sz="1200"/>
          </a:p>
          <a:p>
            <a:pPr lvl="1">
              <a:spcBef>
                <a:spcPts val="0"/>
              </a:spcBef>
            </a:pPr>
            <a:r>
              <a:rPr lang="en-CA" sz="1200" b="1"/>
              <a:t>Enterprise </a:t>
            </a:r>
            <a:r>
              <a:rPr lang="en-CA" sz="1200" b="1" smtClean="0"/>
              <a:t>architects </a:t>
            </a:r>
            <a:r>
              <a:rPr lang="en-CA" sz="1200" smtClean="0"/>
              <a:t>concerned </a:t>
            </a:r>
            <a:r>
              <a:rPr lang="en-CA" sz="1200"/>
              <a:t>with the cohesion of the enterprise architecture </a:t>
            </a:r>
            <a:r>
              <a:rPr lang="en-CA" sz="1200" smtClean="0"/>
              <a:t>practice.</a:t>
            </a:r>
          </a:p>
          <a:p>
            <a:pPr lvl="1">
              <a:spcBef>
                <a:spcPts val="0"/>
              </a:spcBef>
            </a:pPr>
            <a:r>
              <a:rPr lang="en-CA" sz="1200" b="1" smtClean="0"/>
              <a:t>Data management professionals </a:t>
            </a:r>
            <a:r>
              <a:rPr lang="en-CA" sz="1200" smtClean="0"/>
              <a:t>playing a role in data architecture management.  </a:t>
            </a:r>
            <a:endParaRPr lang="en-US" sz="1200"/>
          </a:p>
        </p:txBody>
      </p:sp>
      <p:sp>
        <p:nvSpPr>
          <p:cNvPr id="14" name="Text Placeholder 13"/>
          <p:cNvSpPr>
            <a:spLocks noGrp="1"/>
          </p:cNvSpPr>
          <p:nvPr>
            <p:ph type="body" sz="quarter" idx="26"/>
          </p:nvPr>
        </p:nvSpPr>
        <p:spPr>
          <a:xfrm>
            <a:off x="5300546" y="1607231"/>
            <a:ext cx="3576538" cy="1677491"/>
          </a:xfrm>
        </p:spPr>
        <p:txBody>
          <a:bodyPr/>
          <a:lstStyle/>
          <a:p>
            <a:r>
              <a:rPr lang="en-US" sz="1200" smtClean="0"/>
              <a:t>The creation of a data architecture practice.</a:t>
            </a:r>
          </a:p>
          <a:p>
            <a:r>
              <a:rPr lang="en-US" sz="1200" smtClean="0"/>
              <a:t>Identification of the capability gaps around an organization’s data architecture. </a:t>
            </a:r>
          </a:p>
          <a:p>
            <a:r>
              <a:rPr lang="en-US" sz="1200" smtClean="0"/>
              <a:t>A roadmap that includes improvement initiatives that will support the organization in managing data as a corporate asset.</a:t>
            </a:r>
            <a:endParaRPr lang="en-US" sz="1200"/>
          </a:p>
        </p:txBody>
      </p:sp>
      <p:sp>
        <p:nvSpPr>
          <p:cNvPr id="16" name="Text Placeholder 15"/>
          <p:cNvSpPr>
            <a:spLocks noGrp="1"/>
          </p:cNvSpPr>
          <p:nvPr>
            <p:ph type="body" sz="quarter" idx="28"/>
          </p:nvPr>
        </p:nvSpPr>
        <p:spPr>
          <a:xfrm>
            <a:off x="246703" y="4780156"/>
            <a:ext cx="8630381" cy="1558559"/>
          </a:xfrm>
        </p:spPr>
        <p:txBody>
          <a:bodyPr/>
          <a:lstStyle/>
          <a:p>
            <a:pPr marL="0" lvl="0" indent="0">
              <a:spcAft>
                <a:spcPts val="500"/>
              </a:spcAft>
              <a:buNone/>
              <a:defRPr/>
            </a:pPr>
            <a:r>
              <a:rPr lang="en-CA" sz="1200" kern="0"/>
              <a:t>The objective of this blueprint is to create a roadmap </a:t>
            </a:r>
            <a:r>
              <a:rPr lang="en-CA" sz="1200" kern="0" smtClean="0"/>
              <a:t>to guide organizations in modernizing their data architecture </a:t>
            </a:r>
            <a:r>
              <a:rPr lang="en-CA" sz="1200" kern="0"/>
              <a:t>capabilities </a:t>
            </a:r>
            <a:r>
              <a:rPr lang="en-CA" sz="1200" kern="0" smtClean="0"/>
              <a:t>to </a:t>
            </a:r>
            <a:r>
              <a:rPr lang="en-CA" sz="1200" kern="0"/>
              <a:t>better </a:t>
            </a:r>
            <a:r>
              <a:rPr lang="en-CA" sz="1200" kern="0" smtClean="0"/>
              <a:t>align with business priorities. </a:t>
            </a:r>
            <a:endParaRPr lang="en-CA" sz="1200" kern="0"/>
          </a:p>
          <a:p>
            <a:pPr marL="0" lvl="0" indent="0">
              <a:spcAft>
                <a:spcPts val="500"/>
              </a:spcAft>
              <a:buNone/>
              <a:defRPr/>
            </a:pPr>
            <a:r>
              <a:rPr lang="en-CA" sz="1200" b="1" kern="0" smtClean="0"/>
              <a:t>The data architecture roadmap </a:t>
            </a:r>
            <a:r>
              <a:rPr lang="en-CA" sz="1200" b="1" kern="0"/>
              <a:t>will enable you to: </a:t>
            </a:r>
          </a:p>
          <a:p>
            <a:pPr lvl="0">
              <a:spcAft>
                <a:spcPts val="100"/>
              </a:spcAft>
              <a:defRPr/>
            </a:pPr>
            <a:r>
              <a:rPr lang="en-CA" sz="1200" kern="0"/>
              <a:t>Build a </a:t>
            </a:r>
            <a:r>
              <a:rPr lang="en-CA" sz="1200" kern="0" smtClean="0"/>
              <a:t>fit-for purpose data architecture practice.</a:t>
            </a:r>
            <a:endParaRPr lang="en-CA" sz="1200" kern="0"/>
          </a:p>
          <a:p>
            <a:pPr lvl="0">
              <a:spcAft>
                <a:spcPts val="100"/>
              </a:spcAft>
              <a:defRPr/>
            </a:pPr>
            <a:r>
              <a:rPr lang="en-CA" sz="1200" kern="0" smtClean="0"/>
              <a:t>Create </a:t>
            </a:r>
            <a:r>
              <a:rPr lang="en-CA" sz="1200" kern="0"/>
              <a:t>a data delivery architecture that </a:t>
            </a:r>
            <a:r>
              <a:rPr lang="en-CA" sz="1200" kern="0" smtClean="0"/>
              <a:t>harmonizes traditional </a:t>
            </a:r>
            <a:r>
              <a:rPr lang="en-CA" sz="1200" kern="0"/>
              <a:t>and modern </a:t>
            </a:r>
            <a:r>
              <a:rPr lang="en-CA" sz="1200" kern="0" smtClean="0"/>
              <a:t>architectural opportunities.</a:t>
            </a:r>
            <a:endParaRPr lang="en-CA" sz="1200" kern="0"/>
          </a:p>
        </p:txBody>
      </p:sp>
    </p:spTree>
    <p:extLst>
      <p:ext uri="{BB962C8B-B14F-4D97-AF65-F5344CB8AC3E}">
        <p14:creationId xmlns:p14="http://schemas.microsoft.com/office/powerpoint/2010/main" val="2330029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2" name="Title 1"/>
          <p:cNvSpPr>
            <a:spLocks noGrp="1"/>
          </p:cNvSpPr>
          <p:nvPr>
            <p:ph type="title"/>
          </p:nvPr>
        </p:nvSpPr>
        <p:spPr/>
        <p:txBody>
          <a:bodyPr/>
          <a:lstStyle/>
          <a:p>
            <a:r>
              <a:rPr lang="en-US" dirty="0" smtClean="0">
                <a:solidFill>
                  <a:schemeClr val="bg1"/>
                </a:solidFill>
                <a:latin typeface="+mn-lt"/>
              </a:rPr>
              <a:t>Executive summary </a:t>
            </a:r>
            <a:endParaRPr lang="en-US" dirty="0">
              <a:solidFill>
                <a:schemeClr val="bg1"/>
              </a:solidFill>
              <a:latin typeface="+mn-lt"/>
            </a:endParaRPr>
          </a:p>
        </p:txBody>
      </p:sp>
      <p:sp>
        <p:nvSpPr>
          <p:cNvPr id="3" name="Text Placeholder 2"/>
          <p:cNvSpPr>
            <a:spLocks noGrp="1"/>
          </p:cNvSpPr>
          <p:nvPr>
            <p:ph type="body" sz="quarter" idx="10"/>
          </p:nvPr>
        </p:nvSpPr>
        <p:spPr>
          <a:xfrm>
            <a:off x="247847" y="1592008"/>
            <a:ext cx="5489393" cy="1244508"/>
          </a:xfrm>
        </p:spPr>
        <p:txBody>
          <a:bodyPr/>
          <a:lstStyle/>
          <a:p>
            <a:r>
              <a:rPr lang="en-US" dirty="0" smtClean="0"/>
              <a:t>For data to be valuable and available to an organization on a scalable and long term level, it must be supported by a proper data architecture practice. </a:t>
            </a:r>
          </a:p>
          <a:p>
            <a:r>
              <a:rPr lang="en-US" dirty="0" smtClean="0"/>
              <a:t>Organizations are using data in new and exciting ways. With this increase in usage and the complexity of the use cases and data behind this consumption, there is a growing need to improve the architecting and blueprinting of the organization’s data. </a:t>
            </a:r>
          </a:p>
        </p:txBody>
      </p:sp>
      <p:sp>
        <p:nvSpPr>
          <p:cNvPr id="4" name="Text Placeholder 3"/>
          <p:cNvSpPr>
            <a:spLocks noGrp="1"/>
          </p:cNvSpPr>
          <p:nvPr>
            <p:ph type="body" sz="quarter" idx="11"/>
          </p:nvPr>
        </p:nvSpPr>
        <p:spPr>
          <a:xfrm>
            <a:off x="255868" y="3164415"/>
            <a:ext cx="5257800" cy="1076983"/>
          </a:xfrm>
        </p:spPr>
        <p:txBody>
          <a:bodyPr/>
          <a:lstStyle/>
          <a:p>
            <a:r>
              <a:rPr lang="en-US" smtClean="0"/>
              <a:t>Data architecture is often an underinvested area of an organization. Due to its diffused benefits, it can be difficult to explicitly show the business benefits. But, as organizations seek to leverage new technologies in big data and analytics, more mature and modernized data architecture practices will become a necessity. </a:t>
            </a:r>
            <a:endParaRPr lang="en-US"/>
          </a:p>
        </p:txBody>
      </p:sp>
      <p:sp>
        <p:nvSpPr>
          <p:cNvPr id="5" name="Text Placeholder 4"/>
          <p:cNvSpPr>
            <a:spLocks noGrp="1"/>
          </p:cNvSpPr>
          <p:nvPr>
            <p:ph type="body" sz="quarter" idx="12"/>
          </p:nvPr>
        </p:nvSpPr>
        <p:spPr/>
        <p:txBody>
          <a:bodyPr/>
          <a:lstStyle/>
          <a:p>
            <a:r>
              <a:rPr lang="en-US" b="1" dirty="0" smtClean="0"/>
              <a:t>Fit-for-Purpose:</a:t>
            </a:r>
            <a:r>
              <a:rPr lang="en-US" dirty="0" smtClean="0"/>
              <a:t> Build a data architecture practice that fits your architecture needs today and positions your organization to capitalize on opportunities in the information management space as they arise. </a:t>
            </a:r>
          </a:p>
          <a:p>
            <a:r>
              <a:rPr lang="en-US" b="1" dirty="0" smtClean="0"/>
              <a:t>Incremental Improvement:</a:t>
            </a:r>
            <a:r>
              <a:rPr lang="en-US" dirty="0" smtClean="0"/>
              <a:t> Building a mature and optimized practice won’t occur overnight – it will take time and effort. Use the diagnostic assessment within this blueprint to support you in assessing current capabilities, identifying target capability goals, and designing initiatives that allow you to close the gaps between them. </a:t>
            </a:r>
          </a:p>
          <a:p>
            <a:r>
              <a:rPr lang="en-US" b="1" dirty="0" smtClean="0"/>
              <a:t>Maintain Business Alignment:</a:t>
            </a:r>
            <a:r>
              <a:rPr lang="en-US" dirty="0" smtClean="0"/>
              <a:t> As you build your practice, consider the business’s strategic vision and priorities. A central struggle of traditional data architecture practices is that the initiatives within them often fail, or fail to provide clear business value. Keeping your initiative plans aligned with business requirements and considerations will help to garner buy-in and prove the value of data architecture and the larger more strategic initiatives on its roadmap. </a:t>
            </a:r>
          </a:p>
          <a:p>
            <a:endParaRPr lang="en-US" dirty="0"/>
          </a:p>
        </p:txBody>
      </p:sp>
      <p:sp>
        <p:nvSpPr>
          <p:cNvPr id="6" name="Text Placeholder 5"/>
          <p:cNvSpPr>
            <a:spLocks noGrp="1"/>
          </p:cNvSpPr>
          <p:nvPr>
            <p:ph type="body" sz="quarter" idx="13"/>
          </p:nvPr>
        </p:nvSpPr>
        <p:spPr>
          <a:xfrm>
            <a:off x="5737242" y="1561443"/>
            <a:ext cx="3140058" cy="2523241"/>
          </a:xfrm>
        </p:spPr>
        <p:txBody>
          <a:bodyPr/>
          <a:lstStyle/>
          <a:p>
            <a:pPr marL="228600" indent="-228600">
              <a:spcBef>
                <a:spcPts val="0"/>
              </a:spcBef>
              <a:spcAft>
                <a:spcPts val="300"/>
              </a:spcAft>
              <a:buFont typeface="+mj-lt"/>
              <a:buAutoNum type="arabicPeriod"/>
            </a:pPr>
            <a:r>
              <a:rPr lang="en-CA" dirty="0" smtClean="0">
                <a:solidFill>
                  <a:schemeClr val="tx1"/>
                </a:solidFill>
              </a:rPr>
              <a:t>At the heart of tomorrow’s insights-driven enterprises is a modern data environment anchored in fit-for-purpose data architectures.</a:t>
            </a:r>
          </a:p>
          <a:p>
            <a:pPr marL="228600" indent="-228600">
              <a:spcBef>
                <a:spcPts val="0"/>
              </a:spcBef>
              <a:spcAft>
                <a:spcPts val="300"/>
              </a:spcAft>
              <a:buSzPct val="100000"/>
              <a:buFont typeface="+mj-lt"/>
              <a:buAutoNum type="arabicPeriod"/>
            </a:pPr>
            <a:r>
              <a:rPr lang="en-CA" dirty="0" smtClean="0"/>
              <a:t>As an organization evolves its data requirements and use cases, adopting new practices such as in big data analytics, its underpinning data architecture must also evolve and modernize. </a:t>
            </a:r>
          </a:p>
          <a:p>
            <a:pPr marL="228600" indent="-228600">
              <a:spcBef>
                <a:spcPts val="0"/>
              </a:spcBef>
              <a:spcAft>
                <a:spcPts val="300"/>
              </a:spcAft>
              <a:buSzPct val="100000"/>
              <a:buFont typeface="+mj-lt"/>
              <a:buAutoNum type="arabicPeriod"/>
            </a:pPr>
            <a:r>
              <a:rPr lang="en-CA" dirty="0" smtClean="0"/>
              <a:t>All your architectures underpin an authoritative data delivery model. </a:t>
            </a:r>
            <a:endParaRPr lang="en-CA" dirty="0"/>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47" name="Rectangle 3"/>
          <p:cNvSpPr/>
          <p:nvPr/>
        </p:nvSpPr>
        <p:spPr>
          <a:xfrm>
            <a:off x="68839" y="549351"/>
            <a:ext cx="2990871" cy="5340051"/>
          </a:xfrm>
          <a:prstGeom prst="rect">
            <a:avLst/>
          </a:prstGeom>
          <a:noFill/>
          <a:ln w="38100" cap="flat" cmpd="sng" algn="ctr">
            <a:noFill/>
            <a:prstDash val="solid"/>
          </a:ln>
          <a:effectLst/>
        </p:spPr>
        <p:txBody>
          <a:bodyPr lIns="360000" rIns="360000" rtlCol="0" anchor="ctr"/>
          <a:lstStyle/>
          <a:p>
            <a:pPr fontAlgn="b">
              <a:defRPr/>
            </a:pPr>
            <a:r>
              <a:rPr lang="en-CA" sz="1400" i="1"/>
              <a:t>Since 2013, Info-Tech has surveyed over 20,000 business stakeholders as part of our </a:t>
            </a:r>
            <a:r>
              <a:rPr lang="en-CA" sz="1400" b="1" i="1">
                <a:solidFill>
                  <a:schemeClr val="accent2"/>
                </a:solidFill>
              </a:rPr>
              <a:t>CIO Business Vision</a:t>
            </a:r>
            <a:r>
              <a:rPr lang="en-CA" sz="1400" b="1" i="1">
                <a:solidFill>
                  <a:schemeClr val="bg1"/>
                </a:solidFill>
              </a:rPr>
              <a:t> </a:t>
            </a:r>
            <a:r>
              <a:rPr lang="en-CA" sz="1400" i="1"/>
              <a:t>program.</a:t>
            </a:r>
          </a:p>
          <a:p>
            <a:pPr fontAlgn="b">
              <a:defRPr/>
            </a:pPr>
            <a:endParaRPr lang="en-CA" sz="1400" i="1">
              <a:solidFill>
                <a:schemeClr val="tx1">
                  <a:lumMod val="60000"/>
                  <a:lumOff val="40000"/>
                </a:schemeClr>
              </a:solidFill>
            </a:endParaRPr>
          </a:p>
          <a:p>
            <a:pPr fontAlgn="b">
              <a:defRPr/>
            </a:pPr>
            <a:r>
              <a:rPr lang="en-CA" sz="1400" i="1"/>
              <a:t>We asked them to rank the importance of the following 12 core IT services</a:t>
            </a:r>
            <a:r>
              <a:rPr lang="en-CA" sz="1400" i="1" smtClean="0"/>
              <a:t>…</a:t>
            </a:r>
          </a:p>
          <a:p>
            <a:pPr fontAlgn="b">
              <a:defRPr/>
            </a:pPr>
            <a:endParaRPr lang="en-CA" sz="1400" i="1">
              <a:solidFill>
                <a:schemeClr val="bg1"/>
              </a:solidFill>
            </a:endParaRPr>
          </a:p>
          <a:p>
            <a:pPr fontAlgn="b">
              <a:defRPr/>
            </a:pPr>
            <a:endParaRPr lang="en-CA" sz="1400" i="1" smtClean="0">
              <a:solidFill>
                <a:schemeClr val="bg1"/>
              </a:solidFill>
            </a:endParaRPr>
          </a:p>
          <a:p>
            <a:pPr fontAlgn="b">
              <a:defRPr/>
            </a:pPr>
            <a:endParaRPr lang="en-CA" sz="1400" i="1">
              <a:solidFill>
                <a:schemeClr val="bg1"/>
              </a:solidFill>
            </a:endParaRPr>
          </a:p>
          <a:p>
            <a:pPr fontAlgn="b">
              <a:defRPr/>
            </a:pPr>
            <a:endParaRPr lang="en-CA" sz="1400" i="1" smtClean="0">
              <a:solidFill>
                <a:schemeClr val="bg1"/>
              </a:solidFill>
            </a:endParaRPr>
          </a:p>
          <a:p>
            <a:pPr fontAlgn="b">
              <a:defRPr/>
            </a:pPr>
            <a:endParaRPr lang="en-CA" sz="1400" i="1">
              <a:solidFill>
                <a:schemeClr val="bg1"/>
              </a:solidFill>
            </a:endParaRPr>
          </a:p>
          <a:p>
            <a:pPr fontAlgn="b">
              <a:defRPr/>
            </a:pPr>
            <a:endParaRPr lang="en-CA" sz="1400" i="1">
              <a:solidFill>
                <a:schemeClr val="bg1"/>
              </a:solidFill>
            </a:endParaRPr>
          </a:p>
        </p:txBody>
      </p:sp>
      <p:graphicFrame>
        <p:nvGraphicFramePr>
          <p:cNvPr id="6" name="Table 5"/>
          <p:cNvGraphicFramePr>
            <a:graphicFrameLocks noGrp="1"/>
          </p:cNvGraphicFramePr>
          <p:nvPr>
            <p:extLst/>
          </p:nvPr>
        </p:nvGraphicFramePr>
        <p:xfrm>
          <a:off x="3444277" y="2047430"/>
          <a:ext cx="1763361" cy="4219020"/>
        </p:xfrm>
        <a:graphic>
          <a:graphicData uri="http://schemas.openxmlformats.org/drawingml/2006/table">
            <a:tbl>
              <a:tblPr firstRow="1" bandRow="1">
                <a:tableStyleId>{5C22544A-7EE6-4342-B048-85BDC9FD1C3A}</a:tableStyleId>
              </a:tblPr>
              <a:tblGrid>
                <a:gridCol w="1763361"/>
              </a:tblGrid>
              <a:tr h="351585">
                <a:tc>
                  <a:txBody>
                    <a:bodyPr/>
                    <a:lstStyle/>
                    <a:p>
                      <a:pPr algn="l" fontAlgn="b"/>
                      <a:r>
                        <a:rPr lang="en-CA" sz="1100" b="0" i="0" u="none" strike="noStrike" smtClean="0">
                          <a:solidFill>
                            <a:schemeClr val="bg1">
                              <a:lumMod val="50000"/>
                            </a:schemeClr>
                          </a:solidFill>
                          <a:effectLst/>
                          <a:latin typeface="+mn-lt"/>
                        </a:rPr>
                        <a:t>Network Infrastructure</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Service Desk</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algn="l"/>
                      <a:r>
                        <a:rPr lang="en-CA" sz="1100" b="1" smtClean="0">
                          <a:solidFill>
                            <a:schemeClr val="accent1"/>
                          </a:solidFill>
                          <a:latin typeface="+mn-lt"/>
                        </a:rPr>
                        <a:t>Business Applications</a:t>
                      </a:r>
                      <a:endParaRPr lang="en-CA" sz="1100" b="1">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smtClean="0">
                          <a:solidFill>
                            <a:schemeClr val="accent1"/>
                          </a:solidFill>
                          <a:latin typeface="+mn-lt"/>
                        </a:rPr>
                        <a:t>Data Quality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Devices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smtClean="0">
                          <a:solidFill>
                            <a:srgbClr val="007698"/>
                          </a:solidFill>
                          <a:latin typeface="+mn-lt"/>
                        </a:rPr>
                        <a:t>Analytical Capability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Client-Facing Technology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Work Orders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Innovation Leadership</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algn="l" fontAlgn="b"/>
                      <a:r>
                        <a:rPr lang="en-CA" sz="1100" b="0" u="none" strike="noStrike" smtClean="0">
                          <a:solidFill>
                            <a:schemeClr val="bg1">
                              <a:lumMod val="50000"/>
                            </a:schemeClr>
                          </a:solidFill>
                          <a:effectLst/>
                          <a:latin typeface="+mn-lt"/>
                        </a:rPr>
                        <a:t>Projects</a:t>
                      </a:r>
                      <a:endParaRPr lang="en-CA" sz="1100" b="0" i="0" u="none" strike="noStrike">
                        <a:solidFill>
                          <a:schemeClr val="bg1">
                            <a:lumMod val="50000"/>
                          </a:schemeClr>
                        </a:solidFill>
                        <a:effectLst/>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IT Policies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solidFill>
                            <a:schemeClr val="bg1">
                              <a:lumMod val="50000"/>
                            </a:schemeClr>
                          </a:solidFill>
                          <a:latin typeface="+mn-lt"/>
                        </a:rPr>
                        <a:t>Requirements Gathering</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5"/>
          <p:cNvSpPr/>
          <p:nvPr/>
        </p:nvSpPr>
        <p:spPr>
          <a:xfrm>
            <a:off x="3092475" y="560707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11</a:t>
            </a:r>
            <a:endParaRPr lang="en-CA" sz="800" b="1">
              <a:solidFill>
                <a:srgbClr val="FFFFFF"/>
              </a:solidFill>
            </a:endParaRPr>
          </a:p>
        </p:txBody>
      </p:sp>
      <p:sp>
        <p:nvSpPr>
          <p:cNvPr id="9" name="Rectangle 5"/>
          <p:cNvSpPr/>
          <p:nvPr/>
        </p:nvSpPr>
        <p:spPr>
          <a:xfrm>
            <a:off x="3092475" y="5254179"/>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10</a:t>
            </a:r>
            <a:endParaRPr lang="en-CA" sz="800" b="1">
              <a:solidFill>
                <a:srgbClr val="FFFFFF"/>
              </a:solidFill>
            </a:endParaRPr>
          </a:p>
        </p:txBody>
      </p:sp>
      <p:sp>
        <p:nvSpPr>
          <p:cNvPr id="10" name="Rectangle 5"/>
          <p:cNvSpPr/>
          <p:nvPr/>
        </p:nvSpPr>
        <p:spPr>
          <a:xfrm>
            <a:off x="3092475" y="5959968"/>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12</a:t>
            </a:r>
          </a:p>
        </p:txBody>
      </p:sp>
      <p:sp>
        <p:nvSpPr>
          <p:cNvPr id="13" name="Rectangle 5"/>
          <p:cNvSpPr/>
          <p:nvPr/>
        </p:nvSpPr>
        <p:spPr>
          <a:xfrm>
            <a:off x="3092475" y="207812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smtClean="0">
                <a:solidFill>
                  <a:srgbClr val="FFFFFF"/>
                </a:solidFill>
              </a:rPr>
              <a:t>1</a:t>
            </a:r>
            <a:endParaRPr lang="en-CA" sz="800" b="1">
              <a:solidFill>
                <a:srgbClr val="FFFFFF"/>
              </a:solidFill>
            </a:endParaRPr>
          </a:p>
        </p:txBody>
      </p:sp>
      <p:sp>
        <p:nvSpPr>
          <p:cNvPr id="14" name="Rectangle 5"/>
          <p:cNvSpPr/>
          <p:nvPr/>
        </p:nvSpPr>
        <p:spPr>
          <a:xfrm>
            <a:off x="3092475" y="2431019"/>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2</a:t>
            </a:r>
          </a:p>
        </p:txBody>
      </p:sp>
      <p:sp>
        <p:nvSpPr>
          <p:cNvPr id="15" name="Rectangle 5"/>
          <p:cNvSpPr/>
          <p:nvPr/>
        </p:nvSpPr>
        <p:spPr>
          <a:xfrm>
            <a:off x="3092475" y="3136809"/>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4</a:t>
            </a:r>
          </a:p>
        </p:txBody>
      </p:sp>
      <p:sp>
        <p:nvSpPr>
          <p:cNvPr id="16" name="Rectangle 5"/>
          <p:cNvSpPr/>
          <p:nvPr/>
        </p:nvSpPr>
        <p:spPr>
          <a:xfrm>
            <a:off x="3092475" y="348970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5</a:t>
            </a:r>
          </a:p>
        </p:txBody>
      </p:sp>
      <p:sp>
        <p:nvSpPr>
          <p:cNvPr id="17" name="Rectangle 5"/>
          <p:cNvSpPr/>
          <p:nvPr/>
        </p:nvSpPr>
        <p:spPr>
          <a:xfrm>
            <a:off x="3092475" y="4548389"/>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8</a:t>
            </a:r>
          </a:p>
        </p:txBody>
      </p:sp>
      <p:sp>
        <p:nvSpPr>
          <p:cNvPr id="18" name="Rectangle 5"/>
          <p:cNvSpPr/>
          <p:nvPr/>
        </p:nvSpPr>
        <p:spPr>
          <a:xfrm>
            <a:off x="3092475" y="490128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9</a:t>
            </a:r>
          </a:p>
        </p:txBody>
      </p:sp>
      <p:sp>
        <p:nvSpPr>
          <p:cNvPr id="19" name="Rectangle 5"/>
          <p:cNvSpPr/>
          <p:nvPr/>
        </p:nvSpPr>
        <p:spPr>
          <a:xfrm>
            <a:off x="3092475" y="419549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7</a:t>
            </a:r>
          </a:p>
        </p:txBody>
      </p:sp>
      <p:sp>
        <p:nvSpPr>
          <p:cNvPr id="20" name="Rectangle 5"/>
          <p:cNvSpPr/>
          <p:nvPr/>
        </p:nvSpPr>
        <p:spPr>
          <a:xfrm>
            <a:off x="3092475" y="3842599"/>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6</a:t>
            </a:r>
          </a:p>
        </p:txBody>
      </p:sp>
      <p:sp>
        <p:nvSpPr>
          <p:cNvPr id="21" name="Rectangle 5"/>
          <p:cNvSpPr/>
          <p:nvPr/>
        </p:nvSpPr>
        <p:spPr>
          <a:xfrm>
            <a:off x="3092475" y="2783914"/>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3</a:t>
            </a:r>
          </a:p>
        </p:txBody>
      </p:sp>
      <p:cxnSp>
        <p:nvCxnSpPr>
          <p:cNvPr id="22" name="Straight Connector 21"/>
          <p:cNvCxnSpPr/>
          <p:nvPr/>
        </p:nvCxnSpPr>
        <p:spPr>
          <a:xfrm flipH="1">
            <a:off x="3094820" y="1918452"/>
            <a:ext cx="1988742" cy="0"/>
          </a:xfrm>
          <a:prstGeom prst="line">
            <a:avLst/>
          </a:prstGeom>
          <a:ln w="19050">
            <a:solidFill>
              <a:srgbClr val="66ADC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94819" y="1379926"/>
            <a:ext cx="1988739" cy="523220"/>
          </a:xfrm>
          <a:prstGeom prst="rect">
            <a:avLst/>
          </a:prstGeom>
        </p:spPr>
        <p:txBody>
          <a:bodyPr wrap="square" lIns="0" rIns="0">
            <a:spAutoFit/>
          </a:bodyPr>
          <a:lstStyle/>
          <a:p>
            <a:pPr algn="ctr" fontAlgn="b">
              <a:defRPr/>
            </a:pPr>
            <a:r>
              <a:rPr lang="en-CA" sz="1400" smtClean="0"/>
              <a:t>Top IT Services for Business Stakeholders</a:t>
            </a:r>
            <a:endParaRPr lang="en-CA" sz="1400"/>
          </a:p>
        </p:txBody>
      </p:sp>
      <p:graphicFrame>
        <p:nvGraphicFramePr>
          <p:cNvPr id="25" name="Table 24"/>
          <p:cNvGraphicFramePr>
            <a:graphicFrameLocks noGrp="1"/>
          </p:cNvGraphicFramePr>
          <p:nvPr>
            <p:extLst/>
          </p:nvPr>
        </p:nvGraphicFramePr>
        <p:xfrm>
          <a:off x="6285925" y="2017070"/>
          <a:ext cx="2620496" cy="4240412"/>
        </p:xfrm>
        <a:graphic>
          <a:graphicData uri="http://schemas.openxmlformats.org/drawingml/2006/table">
            <a:tbl>
              <a:tblPr firstRow="1" bandRow="1">
                <a:tableStyleId>{2D5ABB26-0587-4C30-8999-92F81FD0307C}</a:tableStyleId>
              </a:tblPr>
              <a:tblGrid>
                <a:gridCol w="2620496"/>
              </a:tblGrid>
              <a:tr h="385492">
                <a:tc>
                  <a:txBody>
                    <a:bodyPr/>
                    <a:lstStyle/>
                    <a:p>
                      <a:pPr algn="l" fontAlgn="b"/>
                      <a:r>
                        <a:rPr lang="en-CA" sz="1100" u="none" strike="noStrike">
                          <a:solidFill>
                            <a:schemeClr val="bg1">
                              <a:lumMod val="50000"/>
                            </a:schemeClr>
                          </a:solidFill>
                          <a:effectLst/>
                        </a:rPr>
                        <a:t>Mobile </a:t>
                      </a:r>
                      <a:r>
                        <a:rPr lang="en-CA" sz="1100" u="none" strike="noStrike" smtClean="0">
                          <a:solidFill>
                            <a:schemeClr val="bg1">
                              <a:lumMod val="50000"/>
                            </a:schemeClr>
                          </a:solidFill>
                          <a:effectLst/>
                        </a:rPr>
                        <a:t>for Employees</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100" b="1" u="none" strike="noStrike" smtClean="0">
                          <a:solidFill>
                            <a:schemeClr val="accent1"/>
                          </a:solidFill>
                          <a:effectLst/>
                        </a:rPr>
                        <a:t>Big Data - Analytics</a:t>
                      </a:r>
                      <a:endParaRPr lang="en-CA" sz="1100" b="1" i="0" u="none" strike="noStrike" smtClean="0">
                        <a:solidFill>
                          <a:schemeClr val="accent1"/>
                        </a:solidFill>
                        <a:effectLst/>
                        <a:latin typeface="Arial" panose="020B060402020202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100" u="none" strike="noStrike" smtClean="0">
                          <a:solidFill>
                            <a:schemeClr val="bg1">
                              <a:lumMod val="50000"/>
                            </a:schemeClr>
                          </a:solidFill>
                          <a:effectLst/>
                        </a:rPr>
                        <a:t>Internal Collaboration Tools</a:t>
                      </a:r>
                      <a:endParaRPr lang="en-CA" sz="1100" b="0" i="0" u="none" strike="noStrike" smtClean="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a:solidFill>
                            <a:schemeClr val="bg1">
                              <a:lumMod val="50000"/>
                            </a:schemeClr>
                          </a:solidFill>
                          <a:effectLst/>
                        </a:rPr>
                        <a:t>Mobile for </a:t>
                      </a:r>
                      <a:r>
                        <a:rPr lang="en-CA" sz="1100" u="none" strike="noStrike" smtClean="0">
                          <a:solidFill>
                            <a:schemeClr val="bg1">
                              <a:lumMod val="50000"/>
                            </a:schemeClr>
                          </a:solidFill>
                          <a:effectLst/>
                        </a:rPr>
                        <a:t>Customers</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smtClean="0">
                          <a:solidFill>
                            <a:schemeClr val="bg1">
                              <a:lumMod val="50000"/>
                            </a:schemeClr>
                          </a:solidFill>
                          <a:effectLst/>
                        </a:rPr>
                        <a:t>Social Media for Engagement</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b="1" u="none" strike="noStrike" smtClean="0">
                          <a:solidFill>
                            <a:schemeClr val="accent1"/>
                          </a:solidFill>
                          <a:effectLst/>
                        </a:rPr>
                        <a:t>Big Data - Collection</a:t>
                      </a:r>
                      <a:endParaRPr lang="en-CA" sz="1100" b="1" i="0" u="none" strike="noStrike">
                        <a:solidFill>
                          <a:schemeClr val="accent1"/>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a:solidFill>
                            <a:schemeClr val="bg1">
                              <a:lumMod val="50000"/>
                            </a:schemeClr>
                          </a:solidFill>
                          <a:effectLst/>
                        </a:rPr>
                        <a:t>Cloud </a:t>
                      </a:r>
                      <a:r>
                        <a:rPr lang="en-CA" sz="1100" u="none" strike="noStrike" smtClean="0">
                          <a:solidFill>
                            <a:schemeClr val="bg1">
                              <a:lumMod val="50000"/>
                            </a:schemeClr>
                          </a:solidFill>
                          <a:effectLst/>
                        </a:rPr>
                        <a:t>for Application</a:t>
                      </a:r>
                      <a:r>
                        <a:rPr lang="en-CA" sz="1100" u="none" strike="noStrike" baseline="0" smtClean="0">
                          <a:solidFill>
                            <a:schemeClr val="bg1">
                              <a:lumMod val="50000"/>
                            </a:schemeClr>
                          </a:solidFill>
                          <a:effectLst/>
                        </a:rPr>
                        <a:t> Functionality</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a:solidFill>
                            <a:schemeClr val="bg1">
                              <a:lumMod val="50000"/>
                            </a:schemeClr>
                          </a:solidFill>
                          <a:effectLst/>
                        </a:rPr>
                        <a:t>Cloud for </a:t>
                      </a:r>
                      <a:r>
                        <a:rPr lang="en-CA" sz="1100" u="none" strike="noStrike" smtClean="0">
                          <a:solidFill>
                            <a:schemeClr val="bg1">
                              <a:lumMod val="50000"/>
                            </a:schemeClr>
                          </a:solidFill>
                          <a:effectLst/>
                        </a:rPr>
                        <a:t>Agile Infrastructure</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100" u="none" strike="noStrike" smtClean="0">
                          <a:solidFill>
                            <a:schemeClr val="bg1">
                              <a:lumMod val="50000"/>
                            </a:schemeClr>
                          </a:solidFill>
                          <a:effectLst/>
                        </a:rPr>
                        <a:t>Social Media for Acquisition</a:t>
                      </a:r>
                      <a:endParaRPr lang="en-CA" sz="1100" b="0" i="0" u="none" strike="noStrike" smtClean="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smtClean="0">
                          <a:solidFill>
                            <a:schemeClr val="bg1">
                              <a:lumMod val="50000"/>
                            </a:schemeClr>
                          </a:solidFill>
                          <a:effectLst/>
                        </a:rPr>
                        <a:t>Internet of Things for Product</a:t>
                      </a:r>
                      <a:r>
                        <a:rPr lang="en-CA" sz="1100" u="none" strike="noStrike" baseline="0" smtClean="0">
                          <a:solidFill>
                            <a:schemeClr val="bg1">
                              <a:lumMod val="50000"/>
                            </a:schemeClr>
                          </a:solidFill>
                          <a:effectLst/>
                        </a:rPr>
                        <a:t> Innovation</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dirty="0">
                          <a:solidFill>
                            <a:schemeClr val="bg1">
                              <a:lumMod val="50000"/>
                            </a:schemeClr>
                          </a:solidFill>
                          <a:effectLst/>
                        </a:rPr>
                        <a:t>Internet of Things for </a:t>
                      </a:r>
                      <a:r>
                        <a:rPr lang="en-CA" sz="1100" u="none" strike="noStrike" dirty="0" smtClean="0">
                          <a:solidFill>
                            <a:schemeClr val="bg1">
                              <a:lumMod val="50000"/>
                            </a:schemeClr>
                          </a:solidFill>
                          <a:effectLst/>
                        </a:rPr>
                        <a:t>Product Tracking</a:t>
                      </a:r>
                      <a:endParaRPr lang="en-CA" sz="1100" b="0" i="0" u="none" strike="noStrike" dirty="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26" name="Rectangle 5"/>
          <p:cNvSpPr/>
          <p:nvPr/>
        </p:nvSpPr>
        <p:spPr>
          <a:xfrm>
            <a:off x="5872036" y="5956699"/>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11</a:t>
            </a:r>
            <a:endParaRPr lang="en-CA" sz="800" b="1">
              <a:solidFill>
                <a:srgbClr val="FFFFFF"/>
              </a:solidFill>
            </a:endParaRPr>
          </a:p>
        </p:txBody>
      </p:sp>
      <p:sp>
        <p:nvSpPr>
          <p:cNvPr id="27" name="Rectangle 5"/>
          <p:cNvSpPr/>
          <p:nvPr/>
        </p:nvSpPr>
        <p:spPr>
          <a:xfrm>
            <a:off x="5872036" y="5568846"/>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10</a:t>
            </a:r>
            <a:endParaRPr lang="en-CA" sz="800" b="1">
              <a:solidFill>
                <a:srgbClr val="FFFFFF"/>
              </a:solidFill>
            </a:endParaRPr>
          </a:p>
        </p:txBody>
      </p:sp>
      <p:sp>
        <p:nvSpPr>
          <p:cNvPr id="29" name="Rectangle 5"/>
          <p:cNvSpPr/>
          <p:nvPr/>
        </p:nvSpPr>
        <p:spPr>
          <a:xfrm>
            <a:off x="5872036" y="207812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smtClean="0">
                <a:solidFill>
                  <a:srgbClr val="FFFFFF"/>
                </a:solidFill>
              </a:rPr>
              <a:t>1</a:t>
            </a:r>
            <a:endParaRPr lang="en-CA" sz="800" b="1">
              <a:solidFill>
                <a:srgbClr val="FFFFFF"/>
              </a:solidFill>
            </a:endParaRPr>
          </a:p>
        </p:txBody>
      </p:sp>
      <p:sp>
        <p:nvSpPr>
          <p:cNvPr id="30" name="Rectangle 5"/>
          <p:cNvSpPr/>
          <p:nvPr/>
        </p:nvSpPr>
        <p:spPr>
          <a:xfrm>
            <a:off x="5872036" y="2465982"/>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2</a:t>
            </a:r>
          </a:p>
        </p:txBody>
      </p:sp>
      <p:sp>
        <p:nvSpPr>
          <p:cNvPr id="31" name="Rectangle 5"/>
          <p:cNvSpPr/>
          <p:nvPr/>
        </p:nvSpPr>
        <p:spPr>
          <a:xfrm>
            <a:off x="5872036" y="3241698"/>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4</a:t>
            </a:r>
          </a:p>
        </p:txBody>
      </p:sp>
      <p:sp>
        <p:nvSpPr>
          <p:cNvPr id="32" name="Rectangle 5"/>
          <p:cNvSpPr/>
          <p:nvPr/>
        </p:nvSpPr>
        <p:spPr>
          <a:xfrm>
            <a:off x="5872036" y="3629556"/>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5</a:t>
            </a:r>
          </a:p>
        </p:txBody>
      </p:sp>
      <p:sp>
        <p:nvSpPr>
          <p:cNvPr id="33" name="Rectangle 5"/>
          <p:cNvSpPr/>
          <p:nvPr/>
        </p:nvSpPr>
        <p:spPr>
          <a:xfrm>
            <a:off x="5872036" y="4793130"/>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8</a:t>
            </a:r>
          </a:p>
        </p:txBody>
      </p:sp>
      <p:sp>
        <p:nvSpPr>
          <p:cNvPr id="34" name="Rectangle 5"/>
          <p:cNvSpPr/>
          <p:nvPr/>
        </p:nvSpPr>
        <p:spPr>
          <a:xfrm>
            <a:off x="5872036" y="5180988"/>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9</a:t>
            </a:r>
          </a:p>
        </p:txBody>
      </p:sp>
      <p:sp>
        <p:nvSpPr>
          <p:cNvPr id="35" name="Rectangle 5"/>
          <p:cNvSpPr/>
          <p:nvPr/>
        </p:nvSpPr>
        <p:spPr>
          <a:xfrm>
            <a:off x="5872036" y="4405272"/>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7</a:t>
            </a:r>
          </a:p>
        </p:txBody>
      </p:sp>
      <p:sp>
        <p:nvSpPr>
          <p:cNvPr id="36" name="Rectangle 5"/>
          <p:cNvSpPr/>
          <p:nvPr/>
        </p:nvSpPr>
        <p:spPr>
          <a:xfrm>
            <a:off x="5872036" y="4017414"/>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6</a:t>
            </a:r>
          </a:p>
        </p:txBody>
      </p:sp>
      <p:sp>
        <p:nvSpPr>
          <p:cNvPr id="37" name="Rectangle 5"/>
          <p:cNvSpPr/>
          <p:nvPr/>
        </p:nvSpPr>
        <p:spPr>
          <a:xfrm>
            <a:off x="5872036" y="2853840"/>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3</a:t>
            </a:r>
          </a:p>
        </p:txBody>
      </p:sp>
      <p:cxnSp>
        <p:nvCxnSpPr>
          <p:cNvPr id="38" name="Straight Connector 37"/>
          <p:cNvCxnSpPr/>
          <p:nvPr/>
        </p:nvCxnSpPr>
        <p:spPr>
          <a:xfrm flipH="1">
            <a:off x="5884192" y="1918452"/>
            <a:ext cx="2778213" cy="0"/>
          </a:xfrm>
          <a:prstGeom prst="line">
            <a:avLst/>
          </a:prstGeom>
          <a:ln w="19050">
            <a:solidFill>
              <a:srgbClr val="66ADC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884191" y="1379926"/>
            <a:ext cx="2778214" cy="523220"/>
          </a:xfrm>
          <a:prstGeom prst="rect">
            <a:avLst/>
          </a:prstGeom>
        </p:spPr>
        <p:txBody>
          <a:bodyPr wrap="square" lIns="0" rIns="0">
            <a:spAutoFit/>
          </a:bodyPr>
          <a:lstStyle/>
          <a:p>
            <a:pPr algn="ctr" fontAlgn="b">
              <a:defRPr/>
            </a:pPr>
            <a:r>
              <a:rPr lang="en-CA" sz="1400" smtClean="0"/>
              <a:t>Top Upcoming</a:t>
            </a:r>
            <a:br>
              <a:rPr lang="en-CA" sz="1400" smtClean="0"/>
            </a:br>
            <a:r>
              <a:rPr lang="en-CA" sz="1400" smtClean="0"/>
              <a:t>Technology Innovations for CEOs</a:t>
            </a:r>
            <a:endParaRPr lang="en-CA" sz="1400"/>
          </a:p>
        </p:txBody>
      </p:sp>
      <p:sp>
        <p:nvSpPr>
          <p:cNvPr id="5" name="TextBox 4"/>
          <p:cNvSpPr txBox="1"/>
          <p:nvPr/>
        </p:nvSpPr>
        <p:spPr>
          <a:xfrm>
            <a:off x="5872036" y="6282268"/>
            <a:ext cx="657552" cy="261610"/>
          </a:xfrm>
          <a:prstGeom prst="rect">
            <a:avLst/>
          </a:prstGeom>
        </p:spPr>
        <p:txBody>
          <a:bodyPr wrap="none" rtlCol="0">
            <a:spAutoFit/>
          </a:bodyPr>
          <a:lstStyle/>
          <a:p>
            <a:r>
              <a:rPr lang="en-CA" sz="1050" i="1" smtClean="0">
                <a:solidFill>
                  <a:schemeClr val="tx1">
                    <a:lumMod val="60000"/>
                    <a:lumOff val="40000"/>
                  </a:schemeClr>
                </a:solidFill>
              </a:rPr>
              <a:t>n = 215</a:t>
            </a:r>
          </a:p>
        </p:txBody>
      </p:sp>
      <p:sp>
        <p:nvSpPr>
          <p:cNvPr id="40" name="TextBox 39"/>
          <p:cNvSpPr txBox="1"/>
          <p:nvPr/>
        </p:nvSpPr>
        <p:spPr>
          <a:xfrm>
            <a:off x="3236069" y="6282268"/>
            <a:ext cx="853119" cy="261610"/>
          </a:xfrm>
          <a:prstGeom prst="rect">
            <a:avLst/>
          </a:prstGeom>
        </p:spPr>
        <p:txBody>
          <a:bodyPr wrap="none" rtlCol="0">
            <a:spAutoFit/>
          </a:bodyPr>
          <a:lstStyle/>
          <a:p>
            <a:r>
              <a:rPr lang="en-CA" sz="1050" i="1">
                <a:solidFill>
                  <a:schemeClr val="tx1">
                    <a:lumMod val="60000"/>
                    <a:lumOff val="40000"/>
                  </a:schemeClr>
                </a:solidFill>
              </a:rPr>
              <a:t>n = </a:t>
            </a:r>
            <a:r>
              <a:rPr lang="en-CA" sz="1050" i="1" smtClean="0">
                <a:solidFill>
                  <a:schemeClr val="tx1">
                    <a:lumMod val="60000"/>
                    <a:lumOff val="40000"/>
                  </a:schemeClr>
                </a:solidFill>
              </a:rPr>
              <a:t>21,367</a:t>
            </a:r>
            <a:endParaRPr lang="en-CA" sz="1050" i="1">
              <a:solidFill>
                <a:schemeClr val="tx1">
                  <a:lumMod val="60000"/>
                  <a:lumOff val="40000"/>
                </a:schemeClr>
              </a:solidFill>
            </a:endParaRPr>
          </a:p>
        </p:txBody>
      </p:sp>
      <p:cxnSp>
        <p:nvCxnSpPr>
          <p:cNvPr id="42" name="Straight Connector 2"/>
          <p:cNvCxnSpPr/>
          <p:nvPr/>
        </p:nvCxnSpPr>
        <p:spPr>
          <a:xfrm flipV="1">
            <a:off x="5496818" y="1430868"/>
            <a:ext cx="0" cy="485140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4" name="Group 55"/>
          <p:cNvGrpSpPr/>
          <p:nvPr/>
        </p:nvGrpSpPr>
        <p:grpSpPr>
          <a:xfrm>
            <a:off x="400931" y="4087927"/>
            <a:ext cx="2326685" cy="1410405"/>
            <a:chOff x="1263925" y="4866617"/>
            <a:chExt cx="2326685" cy="1410405"/>
          </a:xfrm>
        </p:grpSpPr>
        <p:pic>
          <p:nvPicPr>
            <p:cNvPr id="45" name="Picture 56">
              <a:hlinkClick r:id="rId2"/>
            </p:cNvPr>
            <p:cNvPicPr>
              <a:picLocks noChangeAspect="1"/>
            </p:cNvPicPr>
            <p:nvPr/>
          </p:nvPicPr>
          <p:blipFill>
            <a:blip r:embed="rId3"/>
            <a:stretch>
              <a:fillRect/>
            </a:stretch>
          </p:blipFill>
          <p:spPr>
            <a:xfrm>
              <a:off x="1263925" y="4866617"/>
              <a:ext cx="1073980" cy="1400746"/>
            </a:xfrm>
            <a:prstGeom prst="rect">
              <a:avLst/>
            </a:prstGeom>
            <a:solidFill>
              <a:schemeClr val="accent2"/>
            </a:solidFill>
            <a:ln w="19050">
              <a:solidFill>
                <a:schemeClr val="bg1">
                  <a:lumMod val="95000"/>
                </a:schemeClr>
              </a:solidFill>
              <a:miter lim="800000"/>
            </a:ln>
            <a:effectLst>
              <a:outerShdw blurRad="12700" dist="12700" dir="2700000" algn="tl" rotWithShape="0">
                <a:prstClr val="black">
                  <a:alpha val="15000"/>
                </a:prstClr>
              </a:outerShdw>
            </a:effectLst>
          </p:spPr>
        </p:pic>
        <p:sp>
          <p:nvSpPr>
            <p:cNvPr id="12" name="Pentagon 57">
              <a:hlinkClick r:id="rId2"/>
            </p:cNvPr>
            <p:cNvSpPr/>
            <p:nvPr/>
          </p:nvSpPr>
          <p:spPr>
            <a:xfrm flipH="1">
              <a:off x="2142610" y="5464879"/>
              <a:ext cx="1448000" cy="812143"/>
            </a:xfrm>
            <a:prstGeom prst="homePlate">
              <a:avLst>
                <a:gd name="adj" fmla="val 23239"/>
              </a:avLst>
            </a:prstGeom>
            <a:solidFill>
              <a:schemeClr val="accent2"/>
            </a:solidFill>
            <a:ln w="1905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lvl="0"/>
              <a:r>
                <a:rPr lang="en-CA" sz="1050" i="1">
                  <a:solidFill>
                    <a:srgbClr val="FFFFFF"/>
                  </a:solidFill>
                  <a:latin typeface="+mj-lt"/>
                </a:rPr>
                <a:t>Learn more about the CIO Business Vision program.</a:t>
              </a:r>
            </a:p>
          </p:txBody>
        </p:sp>
      </p:grpSp>
      <p:sp>
        <p:nvSpPr>
          <p:cNvPr id="2" name="Title 1"/>
          <p:cNvSpPr>
            <a:spLocks noGrp="1"/>
          </p:cNvSpPr>
          <p:nvPr>
            <p:ph type="title"/>
          </p:nvPr>
        </p:nvSpPr>
        <p:spPr/>
        <p:txBody>
          <a:bodyPr/>
          <a:lstStyle/>
          <a:p>
            <a:r>
              <a:rPr lang="en-CA" dirty="0">
                <a:solidFill>
                  <a:schemeClr val="bg1"/>
                </a:solidFill>
                <a:latin typeface="+mn-lt"/>
              </a:rPr>
              <a:t>Business executives see data management as one of IT’s core </a:t>
            </a:r>
            <a:r>
              <a:rPr lang="en-CA" dirty="0" smtClean="0">
                <a:solidFill>
                  <a:schemeClr val="bg1"/>
                </a:solidFill>
                <a:latin typeface="+mn-lt"/>
              </a:rPr>
              <a:t>services</a:t>
            </a:r>
            <a:endParaRPr lang="en-CA" dirty="0">
              <a:solidFill>
                <a:schemeClr val="bg1"/>
              </a:solidFill>
              <a:latin typeface="+mn-lt"/>
            </a:endParaRPr>
          </a:p>
        </p:txBody>
      </p:sp>
    </p:spTree>
    <p:extLst>
      <p:ext uri="{BB962C8B-B14F-4D97-AF65-F5344CB8AC3E}">
        <p14:creationId xmlns:p14="http://schemas.microsoft.com/office/powerpoint/2010/main" val="1207430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pic>
        <p:nvPicPr>
          <p:cNvPr id="11" name="Picture 1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27950" y="4067782"/>
            <a:ext cx="3159555" cy="2328977"/>
          </a:xfrm>
          <a:prstGeom prst="rect">
            <a:avLst/>
          </a:prstGeom>
        </p:spPr>
      </p:pic>
      <p:grpSp>
        <p:nvGrpSpPr>
          <p:cNvPr id="27" name="Group 5"/>
          <p:cNvGrpSpPr/>
          <p:nvPr/>
        </p:nvGrpSpPr>
        <p:grpSpPr>
          <a:xfrm>
            <a:off x="2542680" y="1569599"/>
            <a:ext cx="6053141" cy="2525629"/>
            <a:chOff x="5516660" y="1323368"/>
            <a:chExt cx="6053141" cy="2525629"/>
          </a:xfrm>
        </p:grpSpPr>
        <p:grpSp>
          <p:nvGrpSpPr>
            <p:cNvPr id="28" name="Group 6"/>
            <p:cNvGrpSpPr/>
            <p:nvPr/>
          </p:nvGrpSpPr>
          <p:grpSpPr>
            <a:xfrm>
              <a:off x="5911194" y="1365108"/>
              <a:ext cx="2890736" cy="2169196"/>
              <a:chOff x="5911194" y="1365108"/>
              <a:chExt cx="2890736" cy="2169196"/>
            </a:xfrm>
          </p:grpSpPr>
          <p:sp>
            <p:nvSpPr>
              <p:cNvPr id="32" name="Freeform 10"/>
              <p:cNvSpPr/>
              <p:nvPr/>
            </p:nvSpPr>
            <p:spPr>
              <a:xfrm>
                <a:off x="7067488" y="1365108"/>
                <a:ext cx="578147" cy="433839"/>
              </a:xfrm>
              <a:custGeom>
                <a:avLst/>
                <a:gdLst>
                  <a:gd name="connsiteX0" fmla="*/ 0 w 578147"/>
                  <a:gd name="connsiteY0" fmla="*/ 433839 h 433839"/>
                  <a:gd name="connsiteX1" fmla="*/ 289071 w 578147"/>
                  <a:gd name="connsiteY1" fmla="*/ 0 h 433839"/>
                  <a:gd name="connsiteX2" fmla="*/ 289076 w 578147"/>
                  <a:gd name="connsiteY2" fmla="*/ 0 h 433839"/>
                  <a:gd name="connsiteX3" fmla="*/ 578147 w 578147"/>
                  <a:gd name="connsiteY3" fmla="*/ 433839 h 433839"/>
                  <a:gd name="connsiteX4" fmla="*/ 0 w 578147"/>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147" h="433839">
                    <a:moveTo>
                      <a:pt x="0" y="433839"/>
                    </a:moveTo>
                    <a:lnTo>
                      <a:pt x="289071" y="0"/>
                    </a:lnTo>
                    <a:lnTo>
                      <a:pt x="289076" y="0"/>
                    </a:lnTo>
                    <a:lnTo>
                      <a:pt x="578147" y="433839"/>
                    </a:lnTo>
                    <a:lnTo>
                      <a:pt x="0" y="433839"/>
                    </a:lnTo>
                    <a:close/>
                  </a:path>
                </a:pathLst>
              </a:custGeom>
              <a:solidFill>
                <a:srgbClr val="005D7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CA" sz="1100" kern="1200"/>
              </a:p>
            </p:txBody>
          </p:sp>
          <p:sp>
            <p:nvSpPr>
              <p:cNvPr id="33" name="Freeform 15"/>
              <p:cNvSpPr/>
              <p:nvPr/>
            </p:nvSpPr>
            <p:spPr>
              <a:xfrm>
                <a:off x="6778414" y="1798947"/>
                <a:ext cx="1156294" cy="433839"/>
              </a:xfrm>
              <a:custGeom>
                <a:avLst/>
                <a:gdLst>
                  <a:gd name="connsiteX0" fmla="*/ 0 w 1156294"/>
                  <a:gd name="connsiteY0" fmla="*/ 433839 h 433839"/>
                  <a:gd name="connsiteX1" fmla="*/ 289071 w 1156294"/>
                  <a:gd name="connsiteY1" fmla="*/ 0 h 433839"/>
                  <a:gd name="connsiteX2" fmla="*/ 867223 w 1156294"/>
                  <a:gd name="connsiteY2" fmla="*/ 0 h 433839"/>
                  <a:gd name="connsiteX3" fmla="*/ 1156294 w 1156294"/>
                  <a:gd name="connsiteY3" fmla="*/ 433839 h 433839"/>
                  <a:gd name="connsiteX4" fmla="*/ 0 w 1156294"/>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294" h="433839">
                    <a:moveTo>
                      <a:pt x="0" y="433839"/>
                    </a:moveTo>
                    <a:lnTo>
                      <a:pt x="289071" y="0"/>
                    </a:lnTo>
                    <a:lnTo>
                      <a:pt x="867223" y="0"/>
                    </a:lnTo>
                    <a:lnTo>
                      <a:pt x="1156294" y="433839"/>
                    </a:lnTo>
                    <a:lnTo>
                      <a:pt x="0" y="433839"/>
                    </a:lnTo>
                    <a:close/>
                  </a:path>
                </a:pathLst>
              </a:custGeom>
              <a:solidFill>
                <a:schemeClr val="accent3">
                  <a:alpha val="30196"/>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322" tIns="13970" rIns="216321" bIns="13970" numCol="1" spcCol="1270" anchor="ctr" anchorCtr="0">
                <a:noAutofit/>
              </a:bodyPr>
              <a:lstStyle/>
              <a:p>
                <a:pPr lvl="0" algn="ctr" defTabSz="488950">
                  <a:lnSpc>
                    <a:spcPct val="90000"/>
                  </a:lnSpc>
                  <a:spcBef>
                    <a:spcPct val="0"/>
                  </a:spcBef>
                  <a:spcAft>
                    <a:spcPct val="35000"/>
                  </a:spcAft>
                </a:pPr>
                <a:r>
                  <a:rPr lang="en-CA" sz="1100" kern="1200" smtClean="0">
                    <a:solidFill>
                      <a:schemeClr val="accent1">
                        <a:lumMod val="75000"/>
                      </a:schemeClr>
                    </a:solidFill>
                  </a:rPr>
                  <a:t>Analytical Companies</a:t>
                </a:r>
                <a:endParaRPr lang="en-CA" sz="1100" kern="1200">
                  <a:solidFill>
                    <a:schemeClr val="accent1">
                      <a:lumMod val="75000"/>
                    </a:schemeClr>
                  </a:solidFill>
                </a:endParaRPr>
              </a:p>
            </p:txBody>
          </p:sp>
          <p:sp>
            <p:nvSpPr>
              <p:cNvPr id="34" name="Freeform 18"/>
              <p:cNvSpPr/>
              <p:nvPr/>
            </p:nvSpPr>
            <p:spPr>
              <a:xfrm>
                <a:off x="6489341" y="2232786"/>
                <a:ext cx="1734441" cy="433839"/>
              </a:xfrm>
              <a:custGeom>
                <a:avLst/>
                <a:gdLst>
                  <a:gd name="connsiteX0" fmla="*/ 0 w 1734441"/>
                  <a:gd name="connsiteY0" fmla="*/ 433839 h 433839"/>
                  <a:gd name="connsiteX1" fmla="*/ 289071 w 1734441"/>
                  <a:gd name="connsiteY1" fmla="*/ 0 h 433839"/>
                  <a:gd name="connsiteX2" fmla="*/ 1445370 w 1734441"/>
                  <a:gd name="connsiteY2" fmla="*/ 0 h 433839"/>
                  <a:gd name="connsiteX3" fmla="*/ 1734441 w 1734441"/>
                  <a:gd name="connsiteY3" fmla="*/ 433839 h 433839"/>
                  <a:gd name="connsiteX4" fmla="*/ 0 w 1734441"/>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441" h="433839">
                    <a:moveTo>
                      <a:pt x="0" y="433839"/>
                    </a:moveTo>
                    <a:lnTo>
                      <a:pt x="289071" y="0"/>
                    </a:lnTo>
                    <a:lnTo>
                      <a:pt x="1445370" y="0"/>
                    </a:lnTo>
                    <a:lnTo>
                      <a:pt x="1734441" y="433839"/>
                    </a:lnTo>
                    <a:lnTo>
                      <a:pt x="0" y="433839"/>
                    </a:lnTo>
                    <a:close/>
                  </a:path>
                </a:pathLst>
              </a:custGeom>
              <a:solidFill>
                <a:schemeClr val="accent3">
                  <a:alpha val="30196"/>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7497" tIns="13970" rIns="317497" bIns="13970" numCol="1" spcCol="1270" anchor="ctr" anchorCtr="0">
                <a:noAutofit/>
              </a:bodyPr>
              <a:lstStyle/>
              <a:p>
                <a:pPr lvl="0" algn="ctr" defTabSz="488950">
                  <a:lnSpc>
                    <a:spcPct val="90000"/>
                  </a:lnSpc>
                  <a:spcBef>
                    <a:spcPct val="0"/>
                  </a:spcBef>
                  <a:spcAft>
                    <a:spcPct val="35000"/>
                  </a:spcAft>
                </a:pPr>
                <a:r>
                  <a:rPr lang="en-CA" sz="1100" kern="1200" smtClean="0">
                    <a:solidFill>
                      <a:schemeClr val="accent1">
                        <a:lumMod val="75000"/>
                      </a:schemeClr>
                    </a:solidFill>
                  </a:rPr>
                  <a:t>Analytical Aspirations </a:t>
                </a:r>
                <a:endParaRPr lang="en-CA" sz="1100" kern="1200">
                  <a:solidFill>
                    <a:schemeClr val="accent1">
                      <a:lumMod val="75000"/>
                    </a:schemeClr>
                  </a:solidFill>
                </a:endParaRPr>
              </a:p>
            </p:txBody>
          </p:sp>
          <p:sp>
            <p:nvSpPr>
              <p:cNvPr id="35" name="Freeform 19"/>
              <p:cNvSpPr/>
              <p:nvPr/>
            </p:nvSpPr>
            <p:spPr>
              <a:xfrm>
                <a:off x="6200267" y="2666626"/>
                <a:ext cx="2312588" cy="433839"/>
              </a:xfrm>
              <a:custGeom>
                <a:avLst/>
                <a:gdLst>
                  <a:gd name="connsiteX0" fmla="*/ 0 w 2312588"/>
                  <a:gd name="connsiteY0" fmla="*/ 433839 h 433839"/>
                  <a:gd name="connsiteX1" fmla="*/ 289071 w 2312588"/>
                  <a:gd name="connsiteY1" fmla="*/ 0 h 433839"/>
                  <a:gd name="connsiteX2" fmla="*/ 2023517 w 2312588"/>
                  <a:gd name="connsiteY2" fmla="*/ 0 h 433839"/>
                  <a:gd name="connsiteX3" fmla="*/ 2312588 w 2312588"/>
                  <a:gd name="connsiteY3" fmla="*/ 433839 h 433839"/>
                  <a:gd name="connsiteX4" fmla="*/ 0 w 2312588"/>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588" h="433839">
                    <a:moveTo>
                      <a:pt x="0" y="433839"/>
                    </a:moveTo>
                    <a:lnTo>
                      <a:pt x="289071" y="0"/>
                    </a:lnTo>
                    <a:lnTo>
                      <a:pt x="2023517" y="0"/>
                    </a:lnTo>
                    <a:lnTo>
                      <a:pt x="2312588" y="433839"/>
                    </a:lnTo>
                    <a:lnTo>
                      <a:pt x="0" y="433839"/>
                    </a:lnTo>
                    <a:close/>
                  </a:path>
                </a:pathLst>
              </a:custGeom>
              <a:solidFill>
                <a:schemeClr val="accent3">
                  <a:alpha val="30196"/>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8673" tIns="13970" rIns="418673" bIns="13970" numCol="1" spcCol="1270" anchor="ctr" anchorCtr="0">
                <a:noAutofit/>
              </a:bodyPr>
              <a:lstStyle/>
              <a:p>
                <a:pPr lvl="0" algn="ctr" defTabSz="488950">
                  <a:lnSpc>
                    <a:spcPct val="90000"/>
                  </a:lnSpc>
                  <a:spcBef>
                    <a:spcPct val="0"/>
                  </a:spcBef>
                  <a:spcAft>
                    <a:spcPct val="35000"/>
                  </a:spcAft>
                </a:pPr>
                <a:r>
                  <a:rPr lang="en-CA" sz="1100" kern="1200" smtClean="0">
                    <a:solidFill>
                      <a:schemeClr val="accent1">
                        <a:lumMod val="75000"/>
                      </a:schemeClr>
                    </a:solidFill>
                  </a:rPr>
                  <a:t>Localized Analytics</a:t>
                </a:r>
                <a:endParaRPr lang="en-CA" sz="1100" kern="1200">
                  <a:solidFill>
                    <a:schemeClr val="accent1">
                      <a:lumMod val="75000"/>
                    </a:schemeClr>
                  </a:solidFill>
                </a:endParaRPr>
              </a:p>
            </p:txBody>
          </p:sp>
          <p:sp>
            <p:nvSpPr>
              <p:cNvPr id="36" name="Freeform 20"/>
              <p:cNvSpPr/>
              <p:nvPr/>
            </p:nvSpPr>
            <p:spPr>
              <a:xfrm>
                <a:off x="5911194" y="3100465"/>
                <a:ext cx="2890736" cy="433839"/>
              </a:xfrm>
              <a:custGeom>
                <a:avLst/>
                <a:gdLst>
                  <a:gd name="connsiteX0" fmla="*/ 0 w 2890736"/>
                  <a:gd name="connsiteY0" fmla="*/ 433839 h 433839"/>
                  <a:gd name="connsiteX1" fmla="*/ 289071 w 2890736"/>
                  <a:gd name="connsiteY1" fmla="*/ 0 h 433839"/>
                  <a:gd name="connsiteX2" fmla="*/ 2601665 w 2890736"/>
                  <a:gd name="connsiteY2" fmla="*/ 0 h 433839"/>
                  <a:gd name="connsiteX3" fmla="*/ 2890736 w 2890736"/>
                  <a:gd name="connsiteY3" fmla="*/ 433839 h 433839"/>
                  <a:gd name="connsiteX4" fmla="*/ 0 w 2890736"/>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736" h="433839">
                    <a:moveTo>
                      <a:pt x="0" y="433839"/>
                    </a:moveTo>
                    <a:lnTo>
                      <a:pt x="289071" y="0"/>
                    </a:lnTo>
                    <a:lnTo>
                      <a:pt x="2601665" y="0"/>
                    </a:lnTo>
                    <a:lnTo>
                      <a:pt x="2890736" y="433839"/>
                    </a:lnTo>
                    <a:lnTo>
                      <a:pt x="0" y="433839"/>
                    </a:lnTo>
                    <a:close/>
                  </a:path>
                </a:pathLst>
              </a:custGeom>
              <a:solidFill>
                <a:schemeClr val="accent3">
                  <a:alpha val="30196"/>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9848" tIns="13970" rIns="519850" bIns="13970" numCol="1" spcCol="1270" anchor="ctr" anchorCtr="0">
                <a:noAutofit/>
              </a:bodyPr>
              <a:lstStyle/>
              <a:p>
                <a:pPr lvl="0" algn="ctr" defTabSz="488950">
                  <a:lnSpc>
                    <a:spcPct val="90000"/>
                  </a:lnSpc>
                  <a:spcBef>
                    <a:spcPct val="0"/>
                  </a:spcBef>
                  <a:spcAft>
                    <a:spcPct val="35000"/>
                  </a:spcAft>
                </a:pPr>
                <a:r>
                  <a:rPr lang="en-CA" sz="1100" kern="1200" smtClean="0">
                    <a:solidFill>
                      <a:schemeClr val="accent1">
                        <a:lumMod val="75000"/>
                      </a:schemeClr>
                    </a:solidFill>
                  </a:rPr>
                  <a:t>Analytically Impaired</a:t>
                </a:r>
                <a:endParaRPr lang="en-CA" sz="1100" kern="1200">
                  <a:solidFill>
                    <a:schemeClr val="accent1">
                      <a:lumMod val="75000"/>
                    </a:schemeClr>
                  </a:solidFill>
                </a:endParaRPr>
              </a:p>
            </p:txBody>
          </p:sp>
        </p:grpSp>
        <p:cxnSp>
          <p:nvCxnSpPr>
            <p:cNvPr id="29" name="Straight Arrow Connector 7"/>
            <p:cNvCxnSpPr/>
            <p:nvPr/>
          </p:nvCxnSpPr>
          <p:spPr>
            <a:xfrm flipV="1">
              <a:off x="7601460" y="1510895"/>
              <a:ext cx="387820" cy="190253"/>
            </a:xfrm>
            <a:prstGeom prst="straightConnector1">
              <a:avLst/>
            </a:prstGeom>
            <a:ln w="28575">
              <a:solidFill>
                <a:srgbClr val="005D76"/>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8"/>
            <p:cNvSpPr txBox="1"/>
            <p:nvPr/>
          </p:nvSpPr>
          <p:spPr>
            <a:xfrm>
              <a:off x="8223781" y="1323368"/>
              <a:ext cx="3346020" cy="1323439"/>
            </a:xfrm>
            <a:prstGeom prst="rect">
              <a:avLst/>
            </a:prstGeom>
            <a:noFill/>
          </p:spPr>
          <p:txBody>
            <a:bodyPr wrap="square" rtlCol="0">
              <a:spAutoFit/>
            </a:bodyPr>
            <a:lstStyle/>
            <a:p>
              <a:r>
                <a:rPr lang="en-CA" sz="1600" b="1" smtClean="0">
                  <a:solidFill>
                    <a:srgbClr val="005D76"/>
                  </a:solidFill>
                </a:rPr>
                <a:t>Analytic Competitor</a:t>
              </a:r>
            </a:p>
            <a:p>
              <a:r>
                <a:rPr lang="en-CA" sz="1600" smtClean="0">
                  <a:solidFill>
                    <a:srgbClr val="005D76"/>
                  </a:solidFill>
                </a:rPr>
                <a:t>Leveraging data as a competitive advantage makes data a central enabler to an organization’s operations and strategy. </a:t>
              </a:r>
            </a:p>
          </p:txBody>
        </p:sp>
        <p:sp>
          <p:nvSpPr>
            <p:cNvPr id="31" name="Rectangle 9"/>
            <p:cNvSpPr/>
            <p:nvPr/>
          </p:nvSpPr>
          <p:spPr>
            <a:xfrm>
              <a:off x="5516660" y="3554567"/>
              <a:ext cx="3707485" cy="294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smtClean="0">
                  <a:solidFill>
                    <a:schemeClr val="tx1">
                      <a:lumMod val="60000"/>
                      <a:lumOff val="40000"/>
                    </a:schemeClr>
                  </a:solidFill>
                </a:rPr>
                <a:t>Source: Davenport and Harris,</a:t>
              </a:r>
            </a:p>
            <a:p>
              <a:pPr algn="ctr"/>
              <a:r>
                <a:rPr lang="en-CA" sz="1000" smtClean="0">
                  <a:solidFill>
                    <a:schemeClr val="tx1">
                      <a:lumMod val="60000"/>
                      <a:lumOff val="40000"/>
                    </a:schemeClr>
                  </a:solidFill>
                </a:rPr>
                <a:t> </a:t>
              </a:r>
              <a:r>
                <a:rPr lang="en-CA" sz="1000" i="1" smtClean="0">
                  <a:solidFill>
                    <a:schemeClr val="tx1">
                      <a:lumMod val="60000"/>
                      <a:lumOff val="40000"/>
                    </a:schemeClr>
                  </a:solidFill>
                </a:rPr>
                <a:t>Competing on Analytics</a:t>
              </a:r>
              <a:r>
                <a:rPr lang="en-CA" sz="1000" smtClean="0">
                  <a:solidFill>
                    <a:schemeClr val="tx1">
                      <a:lumMod val="60000"/>
                      <a:lumOff val="40000"/>
                    </a:schemeClr>
                  </a:solidFill>
                </a:rPr>
                <a:t>, </a:t>
              </a:r>
              <a:r>
                <a:rPr lang="en-CA" sz="1000" i="1" smtClean="0">
                  <a:solidFill>
                    <a:schemeClr val="tx1">
                      <a:lumMod val="60000"/>
                      <a:lumOff val="40000"/>
                    </a:schemeClr>
                  </a:solidFill>
                </a:rPr>
                <a:t>2007</a:t>
              </a:r>
            </a:p>
          </p:txBody>
        </p:sp>
      </p:grpSp>
      <p:sp>
        <p:nvSpPr>
          <p:cNvPr id="4" name="Rectangle 3"/>
          <p:cNvSpPr/>
          <p:nvPr/>
        </p:nvSpPr>
        <p:spPr>
          <a:xfrm>
            <a:off x="565060" y="4660556"/>
            <a:ext cx="7635042" cy="1115690"/>
          </a:xfrm>
          <a:prstGeom prst="rect">
            <a:avLst/>
          </a:prstGeom>
        </p:spPr>
        <p:txBody>
          <a:bodyPr wrap="square">
            <a:spAutoFit/>
          </a:bodyPr>
          <a:lstStyle/>
          <a:p>
            <a:pPr lvl="0">
              <a:spcAft>
                <a:spcPts val="300"/>
              </a:spcAft>
            </a:pPr>
            <a:r>
              <a:rPr lang="en-US" sz="1600" i="1" smtClean="0">
                <a:cs typeface="Arial" panose="020B0604020202020204" pitchFamily="34" charset="0"/>
              </a:rPr>
              <a:t>Data and the use of data analytics has become a centerpiece to effective modern business. </a:t>
            </a:r>
            <a:r>
              <a:rPr lang="en-US" sz="1600" b="1" i="1" smtClean="0">
                <a:cs typeface="Arial" panose="020B0604020202020204" pitchFamily="34" charset="0"/>
              </a:rPr>
              <a:t>Top-performing organizations across a variety of industries have been cited to use analytics five times more than lower performers. </a:t>
            </a:r>
          </a:p>
          <a:p>
            <a:pPr lvl="0">
              <a:spcAft>
                <a:spcPts val="0"/>
              </a:spcAft>
            </a:pPr>
            <a:r>
              <a:rPr lang="en-US" sz="1600" smtClean="0">
                <a:solidFill>
                  <a:schemeClr val="bg1">
                    <a:lumMod val="50000"/>
                  </a:schemeClr>
                </a:solidFill>
                <a:cs typeface="Arial" panose="020B0604020202020204" pitchFamily="34" charset="0"/>
              </a:rPr>
              <a:t>Source: MIT Sloan Management Review </a:t>
            </a:r>
            <a:endParaRPr lang="en-CA" sz="1600">
              <a:solidFill>
                <a:schemeClr val="bg1">
                  <a:lumMod val="50000"/>
                </a:schemeClr>
              </a:solidFill>
            </a:endParaRPr>
          </a:p>
        </p:txBody>
      </p:sp>
      <p:sp>
        <p:nvSpPr>
          <p:cNvPr id="2" name="Title 1"/>
          <p:cNvSpPr>
            <a:spLocks noGrp="1"/>
          </p:cNvSpPr>
          <p:nvPr>
            <p:ph type="title"/>
          </p:nvPr>
        </p:nvSpPr>
        <p:spPr/>
        <p:txBody>
          <a:bodyPr/>
          <a:lstStyle/>
          <a:p>
            <a:r>
              <a:rPr lang="en-CA" dirty="0">
                <a:solidFill>
                  <a:schemeClr val="bg1"/>
                </a:solidFill>
                <a:latin typeface="+mn-lt"/>
              </a:rPr>
              <a:t>To differentiate and remain competitive in today’s </a:t>
            </a:r>
            <a:r>
              <a:rPr lang="en-CA" dirty="0" smtClean="0">
                <a:solidFill>
                  <a:schemeClr val="bg1"/>
                </a:solidFill>
                <a:latin typeface="+mn-lt"/>
              </a:rPr>
              <a:t>marketplace, </a:t>
            </a:r>
            <a:r>
              <a:rPr lang="en-CA" dirty="0">
                <a:solidFill>
                  <a:schemeClr val="bg1"/>
                </a:solidFill>
                <a:latin typeface="+mn-lt"/>
              </a:rPr>
              <a:t>organizations are becoming more </a:t>
            </a:r>
            <a:r>
              <a:rPr lang="en-CA" dirty="0" smtClean="0">
                <a:solidFill>
                  <a:schemeClr val="bg1"/>
                </a:solidFill>
                <a:latin typeface="+mn-lt"/>
              </a:rPr>
              <a:t>data-driven</a:t>
            </a:r>
            <a:endParaRPr lang="en-CA" dirty="0">
              <a:solidFill>
                <a:schemeClr val="bg1"/>
              </a:solidFill>
              <a:latin typeface="+mn-lt"/>
            </a:endParaRPr>
          </a:p>
        </p:txBody>
      </p:sp>
    </p:spTree>
    <p:extLst>
      <p:ext uri="{BB962C8B-B14F-4D97-AF65-F5344CB8AC3E}">
        <p14:creationId xmlns:p14="http://schemas.microsoft.com/office/powerpoint/2010/main" val="27582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8" name="Rectangle 3"/>
          <p:cNvSpPr/>
          <p:nvPr/>
        </p:nvSpPr>
        <p:spPr>
          <a:xfrm>
            <a:off x="210729" y="1235036"/>
            <a:ext cx="8666571" cy="1100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lvl="0" eaLnBrk="0" fontAlgn="base" hangingPunct="0">
              <a:spcBef>
                <a:spcPct val="0"/>
              </a:spcBef>
              <a:spcAft>
                <a:spcPts val="500"/>
              </a:spcAft>
            </a:pPr>
            <a:r>
              <a:rPr lang="en-US" altLang="en-US" sz="1400" smtClean="0">
                <a:solidFill>
                  <a:schemeClr val="tx1"/>
                </a:solidFill>
                <a:latin typeface="Arial" panose="020B0604020202020204" pitchFamily="34" charset="0"/>
                <a:cs typeface="Arial" panose="020B0604020202020204" pitchFamily="34" charset="0"/>
              </a:rPr>
              <a:t>A </a:t>
            </a:r>
            <a:r>
              <a:rPr lang="en-US" altLang="en-US" sz="1400">
                <a:solidFill>
                  <a:schemeClr val="tx1"/>
                </a:solidFill>
                <a:latin typeface="Arial" panose="020B0604020202020204" pitchFamily="34" charset="0"/>
                <a:cs typeface="Arial" panose="020B0604020202020204" pitchFamily="34" charset="0"/>
              </a:rPr>
              <a:t>description of the structure and interaction of the </a:t>
            </a:r>
            <a:r>
              <a:rPr lang="en-US" altLang="en-US" sz="1400" smtClean="0">
                <a:solidFill>
                  <a:schemeClr val="tx1"/>
                </a:solidFill>
                <a:latin typeface="Arial" panose="020B0604020202020204" pitchFamily="34" charset="0"/>
                <a:cs typeface="Arial" panose="020B0604020202020204" pitchFamily="34" charset="0"/>
              </a:rPr>
              <a:t>enterprise’s </a:t>
            </a:r>
            <a:r>
              <a:rPr lang="en-US" altLang="en-US" sz="1400">
                <a:solidFill>
                  <a:schemeClr val="tx1"/>
                </a:solidFill>
                <a:latin typeface="Arial" panose="020B0604020202020204" pitchFamily="34" charset="0"/>
                <a:cs typeface="Arial" panose="020B0604020202020204" pitchFamily="34" charset="0"/>
              </a:rPr>
              <a:t>major types and sources of data, logical data assets, physical data assets, and data management </a:t>
            </a:r>
            <a:r>
              <a:rPr lang="en-US" altLang="en-US" sz="1400" smtClean="0">
                <a:solidFill>
                  <a:schemeClr val="tx1"/>
                </a:solidFill>
                <a:latin typeface="Arial" panose="020B0604020202020204" pitchFamily="34" charset="0"/>
                <a:cs typeface="Arial" panose="020B0604020202020204" pitchFamily="34" charset="0"/>
              </a:rPr>
              <a:t>resources (TOGAF 9). </a:t>
            </a:r>
          </a:p>
          <a:p>
            <a:pPr lvl="0" eaLnBrk="0" fontAlgn="base" hangingPunct="0">
              <a:spcBef>
                <a:spcPct val="0"/>
              </a:spcBef>
              <a:spcAft>
                <a:spcPts val="500"/>
              </a:spcAft>
            </a:pPr>
            <a:r>
              <a:rPr lang="en-US" altLang="en-US" sz="1400" smtClean="0">
                <a:solidFill>
                  <a:schemeClr val="tx1"/>
                </a:solidFill>
                <a:latin typeface="Arial" panose="020B0604020202020204" pitchFamily="34" charset="0"/>
                <a:cs typeface="Arial" panose="020B0604020202020204" pitchFamily="34" charset="0"/>
              </a:rPr>
              <a:t>The subject area of data management that defines the data needs of the enterprise and designs the master blueprints to meet those needs (DAMA DMBOK, 2009).</a:t>
            </a:r>
            <a:endParaRPr lang="en-US" altLang="en-US" sz="1400">
              <a:solidFill>
                <a:schemeClr val="tx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76817975"/>
              </p:ext>
            </p:extLst>
          </p:nvPr>
        </p:nvGraphicFramePr>
        <p:xfrm>
          <a:off x="684522" y="3002303"/>
          <a:ext cx="7774956" cy="3193142"/>
        </p:xfrm>
        <a:graphic>
          <a:graphicData uri="http://schemas.openxmlformats.org/drawingml/2006/table">
            <a:tbl>
              <a:tblPr firstRow="1" bandRow="1">
                <a:tableStyleId>{5C22544A-7EE6-4342-B048-85BDC9FD1C3A}</a:tableStyleId>
              </a:tblPr>
              <a:tblGrid>
                <a:gridCol w="1110708"/>
                <a:gridCol w="1110708"/>
                <a:gridCol w="1110708"/>
                <a:gridCol w="1110708"/>
                <a:gridCol w="1110708"/>
                <a:gridCol w="1110708"/>
                <a:gridCol w="1110708"/>
              </a:tblGrid>
              <a:tr h="466932">
                <a:tc>
                  <a:txBody>
                    <a:bodyPr/>
                    <a:lstStyle/>
                    <a:p>
                      <a:pPr algn="ctr"/>
                      <a:r>
                        <a:rPr lang="en-CA" sz="1200" b="0" dirty="0" smtClean="0">
                          <a:solidFill>
                            <a:schemeClr val="bg1"/>
                          </a:solidFill>
                        </a:rPr>
                        <a:t>Govern, Direct</a:t>
                      </a: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algn="ctr"/>
                      <a:r>
                        <a:rPr lang="en-CA" sz="1200" b="0" smtClean="0">
                          <a:solidFill>
                            <a:schemeClr val="bg1"/>
                          </a:solidFill>
                        </a:rPr>
                        <a:t>Data Governance</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75962">
                <a:tc rowSpan="2">
                  <a:txBody>
                    <a:bodyPr/>
                    <a:lstStyle/>
                    <a:p>
                      <a:pPr algn="ctr"/>
                      <a:r>
                        <a:rPr lang="en-CA" sz="1200" b="0" smtClean="0">
                          <a:solidFill>
                            <a:schemeClr val="bg1"/>
                          </a:solidFill>
                        </a:rPr>
                        <a:t>Align,</a:t>
                      </a:r>
                      <a:r>
                        <a:rPr lang="en-CA" sz="1200" b="0" baseline="0" smtClean="0">
                          <a:solidFill>
                            <a:schemeClr val="bg1"/>
                          </a:solidFill>
                        </a:rPr>
                        <a:t> </a:t>
                      </a:r>
                      <a:r>
                        <a:rPr lang="en-CA" sz="1200" b="0" smtClean="0">
                          <a:solidFill>
                            <a:schemeClr val="bg1"/>
                          </a:solidFill>
                        </a:rPr>
                        <a:t>Plan</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gridSpan="6">
                  <a:txBody>
                    <a:bodyPr/>
                    <a:lstStyle/>
                    <a:p>
                      <a:pPr algn="ctr"/>
                      <a:r>
                        <a:rPr lang="en-CA" sz="1200" b="0" kern="1200" smtClean="0">
                          <a:solidFill>
                            <a:schemeClr val="bg1"/>
                          </a:solidFill>
                          <a:latin typeface="+mn-lt"/>
                          <a:ea typeface="+mn-ea"/>
                          <a:cs typeface="+mn-cs"/>
                        </a:rPr>
                        <a:t>Information</a:t>
                      </a:r>
                      <a:r>
                        <a:rPr lang="en-CA" sz="1200" b="0" smtClean="0">
                          <a:solidFill>
                            <a:schemeClr val="bg1"/>
                          </a:solidFill>
                        </a:rPr>
                        <a:t> Strategy </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75962">
                <a:tc vMerge="1">
                  <a:txBody>
                    <a:bodyPr/>
                    <a:lstStyle/>
                    <a:p>
                      <a:endParaRPr lang="en-CA"/>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smtClean="0">
                          <a:solidFill>
                            <a:schemeClr val="bg1"/>
                          </a:solidFill>
                        </a:rPr>
                        <a:t>Data Architecture</a:t>
                      </a: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b="0" dirty="0" smtClean="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669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baseline="0" smtClean="0">
                          <a:solidFill>
                            <a:schemeClr val="bg1"/>
                          </a:solidFill>
                        </a:rPr>
                        <a:t>Build, Acquire</a:t>
                      </a:r>
                      <a:endParaRPr lang="en-CA" sz="1200" b="0" smtClean="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algn="ctr"/>
                      <a:r>
                        <a:rPr lang="en-CA" sz="1200" b="0" smtClean="0">
                          <a:solidFill>
                            <a:schemeClr val="bg1"/>
                          </a:solidFill>
                        </a:rPr>
                        <a:t>Database Operations</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533637">
                <a:tc rowSpan="2">
                  <a:txBody>
                    <a:bodyPr/>
                    <a:lstStyle/>
                    <a:p>
                      <a:pPr algn="ctr"/>
                      <a:r>
                        <a:rPr lang="en-CA" sz="1200" b="0" dirty="0" smtClean="0">
                          <a:solidFill>
                            <a:schemeClr val="bg1"/>
                          </a:solidFill>
                        </a:rPr>
                        <a:t>Deliver,</a:t>
                      </a:r>
                      <a:r>
                        <a:rPr lang="en-CA" sz="1200" b="0" baseline="0" dirty="0" smtClean="0">
                          <a:solidFill>
                            <a:schemeClr val="bg1"/>
                          </a:solidFill>
                        </a:rPr>
                        <a:t> </a:t>
                      </a:r>
                      <a:r>
                        <a:rPr lang="en-CA" sz="1200" b="0" dirty="0" smtClean="0">
                          <a:solidFill>
                            <a:schemeClr val="bg1"/>
                          </a:solidFill>
                        </a:rPr>
                        <a:t>Service,</a:t>
                      </a:r>
                    </a:p>
                    <a:p>
                      <a:pPr algn="ctr"/>
                      <a:r>
                        <a:rPr lang="en-CA" sz="1200" b="0" dirty="0" smtClean="0">
                          <a:solidFill>
                            <a:schemeClr val="bg1"/>
                          </a:solidFill>
                        </a:rPr>
                        <a:t>Support</a:t>
                      </a: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200" b="0" smtClean="0">
                          <a:solidFill>
                            <a:schemeClr val="bg1"/>
                          </a:solidFill>
                        </a:rPr>
                        <a:t>Data Warehousing</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Big Data</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BI &amp; Analytics</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Reference and Master</a:t>
                      </a:r>
                      <a:r>
                        <a:rPr lang="en-CA" sz="1200" b="0" baseline="0" smtClean="0">
                          <a:solidFill>
                            <a:schemeClr val="bg1"/>
                          </a:solidFill>
                        </a:rPr>
                        <a:t> Data </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Document</a:t>
                      </a:r>
                      <a:r>
                        <a:rPr lang="en-CA" sz="1200" b="0" baseline="0" smtClean="0">
                          <a:solidFill>
                            <a:schemeClr val="bg1"/>
                          </a:solidFill>
                        </a:rPr>
                        <a:t> and Content Mgmt.</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Metadata Mgmt.</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r>
              <a:tr h="533637">
                <a:tc vMerge="1">
                  <a:txBody>
                    <a:bodyPr/>
                    <a:lstStyle/>
                    <a:p>
                      <a:pPr algn="ctr"/>
                      <a:endParaRPr lang="en-CA"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algn="ctr"/>
                      <a:r>
                        <a:rPr lang="en-CA" sz="1200" b="0" smtClean="0">
                          <a:solidFill>
                            <a:schemeClr val="bg1"/>
                          </a:solidFill>
                        </a:rPr>
                        <a:t>Data Security / Data Privacy</a:t>
                      </a:r>
                      <a:r>
                        <a:rPr lang="en-CA" sz="1200" b="0" baseline="0" smtClean="0">
                          <a:solidFill>
                            <a:schemeClr val="bg1"/>
                          </a:solidFill>
                        </a:rPr>
                        <a:t> </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en-CA" sz="14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en-CA" sz="14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3489">
                <a:tc rowSpan="2">
                  <a:txBody>
                    <a:bodyPr/>
                    <a:lstStyle/>
                    <a:p>
                      <a:pPr algn="ctr"/>
                      <a:r>
                        <a:rPr lang="en-CA" sz="1200" b="0" smtClean="0">
                          <a:solidFill>
                            <a:schemeClr val="bg1"/>
                          </a:solidFill>
                        </a:rPr>
                        <a:t>Monitor,</a:t>
                      </a:r>
                      <a:r>
                        <a:rPr lang="en-CA" sz="1200" b="0" baseline="0" smtClean="0">
                          <a:solidFill>
                            <a:schemeClr val="bg1"/>
                          </a:solidFill>
                        </a:rPr>
                        <a:t> Evaluate, Improve</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smtClean="0">
                          <a:ln>
                            <a:noFill/>
                          </a:ln>
                          <a:solidFill>
                            <a:srgbClr val="FFFFFF"/>
                          </a:solidFill>
                          <a:effectLst/>
                          <a:uLnTx/>
                          <a:uFillTx/>
                          <a:latin typeface="+mn-lt"/>
                          <a:ea typeface="+mn-ea"/>
                          <a:cs typeface="+mn-cs"/>
                        </a:rPr>
                        <a:t>Data Quality</a:t>
                      </a: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srgbClr val="FFFFFF"/>
                        </a:solidFill>
                        <a:effectLst/>
                        <a:uLnTx/>
                        <a:uFillTx/>
                        <a:latin typeface="+mn-lt"/>
                        <a:ea typeface="+mn-ea"/>
                        <a:cs typeface="+mn-cs"/>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59162">
                <a:tc vMerge="1">
                  <a:txBody>
                    <a:bodyPr/>
                    <a:lstStyle/>
                    <a:p>
                      <a:pPr algn="ctr"/>
                      <a:endParaRPr lang="en-CA"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srgbClr val="FFFFFF"/>
                          </a:solidFill>
                          <a:effectLst/>
                          <a:uLnTx/>
                          <a:uFillTx/>
                          <a:latin typeface="+mn-lt"/>
                          <a:ea typeface="+mn-ea"/>
                          <a:cs typeface="+mn-cs"/>
                        </a:rPr>
                        <a:t>IM Practice Evolution </a:t>
                      </a: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srgbClr val="FFFFFF"/>
                        </a:solidFill>
                        <a:effectLst/>
                        <a:uLnTx/>
                        <a:uFillTx/>
                        <a:latin typeface="+mn-lt"/>
                        <a:ea typeface="+mn-ea"/>
                        <a:cs typeface="+mn-cs"/>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sp>
        <p:nvSpPr>
          <p:cNvPr id="3" name="TextBox 2"/>
          <p:cNvSpPr txBox="1"/>
          <p:nvPr/>
        </p:nvSpPr>
        <p:spPr>
          <a:xfrm>
            <a:off x="1707420" y="6177112"/>
            <a:ext cx="5729160" cy="307777"/>
          </a:xfrm>
          <a:prstGeom prst="rect">
            <a:avLst/>
          </a:prstGeom>
        </p:spPr>
        <p:txBody>
          <a:bodyPr wrap="square" rtlCol="0">
            <a:spAutoFit/>
          </a:bodyPr>
          <a:lstStyle/>
          <a:p>
            <a:pPr algn="ctr"/>
            <a:r>
              <a:rPr lang="en-CA" sz="1400" b="1" i="1" smtClean="0"/>
              <a:t>Info-Tech’s Information Management Framework </a:t>
            </a:r>
          </a:p>
        </p:txBody>
      </p:sp>
      <p:sp>
        <p:nvSpPr>
          <p:cNvPr id="4" name="Rectangle 3"/>
          <p:cNvSpPr/>
          <p:nvPr/>
        </p:nvSpPr>
        <p:spPr>
          <a:xfrm>
            <a:off x="251519" y="2297073"/>
            <a:ext cx="8625781" cy="646331"/>
          </a:xfrm>
          <a:prstGeom prst="rect">
            <a:avLst/>
          </a:prstGeom>
        </p:spPr>
        <p:txBody>
          <a:bodyPr wrap="square">
            <a:spAutoFit/>
          </a:bodyPr>
          <a:lstStyle/>
          <a:p>
            <a:pPr lvl="0"/>
            <a:r>
              <a:rPr lang="en-CA" sz="1200" dirty="0" smtClean="0"/>
              <a:t>Although definitions vary slightly across major architecture and management frameworks, there is agreement on the fact that data architecture provides organizations with </a:t>
            </a:r>
            <a:r>
              <a:rPr lang="en-CA" sz="1200" b="1" dirty="0" smtClean="0"/>
              <a:t>alignment,</a:t>
            </a:r>
            <a:r>
              <a:rPr lang="en-CA" sz="1200" dirty="0" smtClean="0"/>
              <a:t> </a:t>
            </a:r>
            <a:r>
              <a:rPr lang="en-CA" sz="1200" b="1" dirty="0" smtClean="0"/>
              <a:t>planning, road-mapping, design, and change management </a:t>
            </a:r>
            <a:r>
              <a:rPr lang="en-CA" sz="1200" dirty="0" smtClean="0"/>
              <a:t>functions that guide their information management program. </a:t>
            </a:r>
            <a:endParaRPr lang="en-CA" sz="1200" dirty="0"/>
          </a:p>
        </p:txBody>
      </p:sp>
      <p:sp>
        <p:nvSpPr>
          <p:cNvPr id="2" name="Title 1"/>
          <p:cNvSpPr>
            <a:spLocks noGrp="1"/>
          </p:cNvSpPr>
          <p:nvPr>
            <p:ph type="title"/>
          </p:nvPr>
        </p:nvSpPr>
        <p:spPr/>
        <p:txBody>
          <a:bodyPr/>
          <a:lstStyle/>
          <a:p>
            <a:r>
              <a:rPr lang="en-CA" dirty="0">
                <a:solidFill>
                  <a:schemeClr val="bg1"/>
                </a:solidFill>
                <a:latin typeface="+mn-lt"/>
              </a:rPr>
              <a:t>What is </a:t>
            </a:r>
            <a:r>
              <a:rPr lang="en-CA" dirty="0" smtClean="0">
                <a:solidFill>
                  <a:schemeClr val="bg1"/>
                </a:solidFill>
                <a:latin typeface="+mn-lt"/>
              </a:rPr>
              <a:t>data architecture?</a:t>
            </a:r>
            <a:endParaRPr lang="en-CA" dirty="0">
              <a:solidFill>
                <a:schemeClr val="bg1"/>
              </a:solidFill>
              <a:latin typeface="+mn-lt"/>
            </a:endParaRPr>
          </a:p>
        </p:txBody>
      </p:sp>
    </p:spTree>
    <p:extLst>
      <p:ext uri="{BB962C8B-B14F-4D97-AF65-F5344CB8AC3E}">
        <p14:creationId xmlns:p14="http://schemas.microsoft.com/office/powerpoint/2010/main" val="3317576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3" name="Rectangle 2"/>
          <p:cNvSpPr/>
          <p:nvPr/>
        </p:nvSpPr>
        <p:spPr>
          <a:xfrm>
            <a:off x="212399" y="3767529"/>
            <a:ext cx="4410388" cy="239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CA" b="1" dirty="0" smtClean="0">
                <a:solidFill>
                  <a:schemeClr val="accent1"/>
                </a:solidFill>
              </a:rPr>
              <a:t>Business Value</a:t>
            </a:r>
          </a:p>
          <a:p>
            <a:pPr marL="266700"/>
            <a:endParaRPr lang="en-CA" sz="1000" dirty="0" smtClean="0">
              <a:solidFill>
                <a:schemeClr val="tx1">
                  <a:lumMod val="60000"/>
                  <a:lumOff val="40000"/>
                </a:schemeClr>
              </a:solidFill>
            </a:endParaRPr>
          </a:p>
          <a:p>
            <a:pPr marL="266700">
              <a:spcBef>
                <a:spcPts val="500"/>
              </a:spcBef>
            </a:pPr>
            <a:r>
              <a:rPr lang="en-CA" sz="1200" dirty="0" smtClean="0">
                <a:solidFill>
                  <a:schemeClr val="tx1"/>
                </a:solidFill>
              </a:rPr>
              <a:t>Well architected </a:t>
            </a:r>
            <a:r>
              <a:rPr lang="en-CA" sz="1200" dirty="0">
                <a:solidFill>
                  <a:schemeClr val="tx1"/>
                </a:solidFill>
              </a:rPr>
              <a:t>data </a:t>
            </a:r>
            <a:r>
              <a:rPr lang="en-CA" sz="1200" dirty="0" smtClean="0">
                <a:solidFill>
                  <a:schemeClr val="tx1"/>
                </a:solidFill>
              </a:rPr>
              <a:t>meets evolving business needs and supports </a:t>
            </a:r>
            <a:r>
              <a:rPr lang="en-CA" sz="1200" dirty="0">
                <a:solidFill>
                  <a:schemeClr val="tx1"/>
                </a:solidFill>
              </a:rPr>
              <a:t>operational, </a:t>
            </a:r>
            <a:r>
              <a:rPr lang="en-CA" sz="1200" dirty="0" smtClean="0">
                <a:solidFill>
                  <a:schemeClr val="tx1"/>
                </a:solidFill>
              </a:rPr>
              <a:t>tactical, </a:t>
            </a:r>
            <a:r>
              <a:rPr lang="en-CA" sz="1200" dirty="0">
                <a:solidFill>
                  <a:schemeClr val="tx1"/>
                </a:solidFill>
              </a:rPr>
              <a:t>and strategic </a:t>
            </a:r>
            <a:r>
              <a:rPr lang="en-CA" sz="1200" dirty="0" smtClean="0">
                <a:solidFill>
                  <a:schemeClr val="tx1"/>
                </a:solidFill>
              </a:rPr>
              <a:t>data requirements. </a:t>
            </a:r>
          </a:p>
          <a:p>
            <a:pPr marL="266700">
              <a:spcBef>
                <a:spcPts val="500"/>
              </a:spcBef>
            </a:pPr>
            <a:r>
              <a:rPr lang="en-CA" sz="1200" dirty="0" smtClean="0">
                <a:solidFill>
                  <a:schemeClr val="tx1"/>
                </a:solidFill>
              </a:rPr>
              <a:t>Well architected data </a:t>
            </a:r>
            <a:r>
              <a:rPr lang="en-CA" sz="1200" dirty="0">
                <a:solidFill>
                  <a:schemeClr val="tx1"/>
                </a:solidFill>
              </a:rPr>
              <a:t>is trusted, relevant, available, </a:t>
            </a:r>
            <a:r>
              <a:rPr lang="en-CA" sz="1200" dirty="0" smtClean="0">
                <a:solidFill>
                  <a:schemeClr val="tx1"/>
                </a:solidFill>
              </a:rPr>
              <a:t>secure, </a:t>
            </a:r>
            <a:r>
              <a:rPr lang="en-CA" sz="1200" dirty="0">
                <a:solidFill>
                  <a:schemeClr val="tx1"/>
                </a:solidFill>
              </a:rPr>
              <a:t>and compliant</a:t>
            </a:r>
            <a:r>
              <a:rPr lang="en-CA" sz="1200" dirty="0" smtClean="0">
                <a:solidFill>
                  <a:schemeClr val="tx1"/>
                </a:solidFill>
              </a:rPr>
              <a:t>.</a:t>
            </a:r>
          </a:p>
          <a:p>
            <a:pPr marL="266700">
              <a:spcBef>
                <a:spcPts val="500"/>
              </a:spcBef>
            </a:pPr>
            <a:r>
              <a:rPr lang="en-CA" sz="1200" dirty="0" smtClean="0">
                <a:solidFill>
                  <a:schemeClr val="tx1"/>
                </a:solidFill>
              </a:rPr>
              <a:t>Well architected data significantly reduces the total cost of data ownership and provides an incremental roadmap for continuous improvement</a:t>
            </a:r>
            <a:r>
              <a:rPr lang="en-CA" sz="1200" dirty="0">
                <a:solidFill>
                  <a:schemeClr val="tx1"/>
                </a:solidFill>
              </a:rPr>
              <a:t>.</a:t>
            </a:r>
            <a:endParaRPr lang="en-CA" sz="1200" dirty="0" smtClean="0">
              <a:solidFill>
                <a:schemeClr val="tx1"/>
              </a:solidFill>
            </a:endParaRPr>
          </a:p>
        </p:txBody>
      </p:sp>
      <p:sp>
        <p:nvSpPr>
          <p:cNvPr id="39" name="Rectangle 38"/>
          <p:cNvSpPr/>
          <p:nvPr/>
        </p:nvSpPr>
        <p:spPr>
          <a:xfrm>
            <a:off x="5020574" y="1213502"/>
            <a:ext cx="3856726" cy="5212935"/>
          </a:xfrm>
          <a:prstGeom prst="rect">
            <a:avLst/>
          </a:prstGeom>
          <a:solidFill>
            <a:srgbClr val="1E7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endParaRPr lang="en-CA" b="1">
              <a:solidFill>
                <a:schemeClr val="bg1"/>
              </a:solidFill>
            </a:endParaRPr>
          </a:p>
        </p:txBody>
      </p:sp>
      <p:sp>
        <p:nvSpPr>
          <p:cNvPr id="8" name="TextBox 7"/>
          <p:cNvSpPr txBox="1"/>
          <p:nvPr/>
        </p:nvSpPr>
        <p:spPr>
          <a:xfrm>
            <a:off x="406916" y="1423739"/>
            <a:ext cx="2573267" cy="369332"/>
          </a:xfrm>
          <a:prstGeom prst="rect">
            <a:avLst/>
          </a:prstGeom>
        </p:spPr>
        <p:txBody>
          <a:bodyPr wrap="square" rtlCol="0">
            <a:spAutoFit/>
          </a:bodyPr>
          <a:lstStyle/>
          <a:p>
            <a:r>
              <a:rPr lang="en-CA" b="1" smtClean="0">
                <a:solidFill>
                  <a:schemeClr val="accent1"/>
                </a:solidFill>
              </a:rPr>
              <a:t>Data Architecture</a:t>
            </a:r>
          </a:p>
        </p:txBody>
      </p:sp>
      <p:cxnSp>
        <p:nvCxnSpPr>
          <p:cNvPr id="17" name="Straight Connector 2"/>
          <p:cNvCxnSpPr/>
          <p:nvPr/>
        </p:nvCxnSpPr>
        <p:spPr>
          <a:xfrm flipH="1">
            <a:off x="406916" y="1838712"/>
            <a:ext cx="3964104"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6915" y="1940295"/>
            <a:ext cx="4215871" cy="1774845"/>
          </a:xfrm>
          <a:prstGeom prst="rect">
            <a:avLst/>
          </a:prstGeom>
        </p:spPr>
        <p:txBody>
          <a:bodyPr wrap="square" rtlCol="0">
            <a:spAutoFit/>
          </a:bodyPr>
          <a:lstStyle/>
          <a:p>
            <a:pPr marL="180975" indent="-180975">
              <a:spcAft>
                <a:spcPts val="800"/>
              </a:spcAft>
              <a:buFont typeface="Arial" panose="020B0604020202020204" pitchFamily="34" charset="0"/>
              <a:buChar char="•"/>
              <a:tabLst>
                <a:tab pos="85725" algn="l"/>
              </a:tabLst>
            </a:pPr>
            <a:r>
              <a:rPr lang="en-CA" sz="1200" dirty="0" smtClean="0"/>
              <a:t>Defines and clearly communicates a </a:t>
            </a:r>
            <a:r>
              <a:rPr lang="en-CA" sz="1200" i="1" dirty="0" smtClean="0"/>
              <a:t>single</a:t>
            </a:r>
            <a:r>
              <a:rPr lang="en-CA" sz="1200" dirty="0" smtClean="0"/>
              <a:t>, </a:t>
            </a:r>
            <a:r>
              <a:rPr lang="en-CA" sz="1200" i="1" dirty="0" smtClean="0"/>
              <a:t>consistent,</a:t>
            </a:r>
            <a:r>
              <a:rPr lang="en-CA" sz="1200" dirty="0" smtClean="0"/>
              <a:t> and </a:t>
            </a:r>
            <a:r>
              <a:rPr lang="en-CA" sz="1200" i="1" dirty="0" smtClean="0"/>
              <a:t>authoritative</a:t>
            </a:r>
            <a:r>
              <a:rPr lang="en-CA" sz="1200" dirty="0" smtClean="0"/>
              <a:t> view of an organization’s data (as-is, to-be, and transitional views) through an integrated set of models/blueprints.</a:t>
            </a:r>
          </a:p>
          <a:p>
            <a:pPr marL="180975" indent="-180975">
              <a:spcAft>
                <a:spcPts val="800"/>
              </a:spcAft>
              <a:buFont typeface="Arial" panose="020B0604020202020204" pitchFamily="34" charset="0"/>
              <a:buChar char="•"/>
              <a:tabLst>
                <a:tab pos="85725" algn="l"/>
              </a:tabLst>
            </a:pPr>
            <a:r>
              <a:rPr lang="en-CA" sz="1200" dirty="0"/>
              <a:t>Formulates a roadmap for </a:t>
            </a:r>
            <a:r>
              <a:rPr lang="en-CA" sz="1200" b="1" dirty="0"/>
              <a:t>incremental</a:t>
            </a:r>
            <a:r>
              <a:rPr lang="en-CA" sz="1200" dirty="0"/>
              <a:t> and </a:t>
            </a:r>
            <a:r>
              <a:rPr lang="en-CA" sz="1200" b="1" dirty="0"/>
              <a:t>agile delivery </a:t>
            </a:r>
            <a:r>
              <a:rPr lang="en-CA" sz="1200" dirty="0"/>
              <a:t>of data </a:t>
            </a:r>
            <a:r>
              <a:rPr lang="en-CA" sz="1200" dirty="0" smtClean="0"/>
              <a:t>improvements.</a:t>
            </a:r>
            <a:endParaRPr lang="en-CA" sz="1200" dirty="0"/>
          </a:p>
          <a:p>
            <a:pPr marL="180975" indent="-180975">
              <a:spcAft>
                <a:spcPts val="800"/>
              </a:spcAft>
              <a:buFont typeface="Arial" panose="020B0604020202020204" pitchFamily="34" charset="0"/>
              <a:buChar char="•"/>
              <a:tabLst>
                <a:tab pos="85725" algn="l"/>
              </a:tabLst>
            </a:pPr>
            <a:r>
              <a:rPr lang="en-CA" sz="1200" dirty="0"/>
              <a:t>Crafts a </a:t>
            </a:r>
            <a:r>
              <a:rPr lang="en-CA" sz="1200" b="1" dirty="0" smtClean="0"/>
              <a:t>well-positioned </a:t>
            </a:r>
            <a:r>
              <a:rPr lang="en-CA" sz="1200" dirty="0"/>
              <a:t>and </a:t>
            </a:r>
            <a:r>
              <a:rPr lang="en-CA" sz="1200" b="1" dirty="0"/>
              <a:t>authoritative data delivery </a:t>
            </a:r>
            <a:r>
              <a:rPr lang="en-CA" sz="1200" b="1" dirty="0" smtClean="0"/>
              <a:t>environment</a:t>
            </a:r>
            <a:r>
              <a:rPr lang="en-CA" sz="1200" dirty="0" smtClean="0"/>
              <a:t>.</a:t>
            </a:r>
            <a:endParaRPr lang="en-CA" sz="1200" dirty="0"/>
          </a:p>
        </p:txBody>
      </p:sp>
      <p:sp>
        <p:nvSpPr>
          <p:cNvPr id="4" name="Rectangle 3"/>
          <p:cNvSpPr/>
          <p:nvPr/>
        </p:nvSpPr>
        <p:spPr>
          <a:xfrm>
            <a:off x="5252307" y="4170880"/>
            <a:ext cx="3373713" cy="2005677"/>
          </a:xfrm>
          <a:prstGeom prst="rect">
            <a:avLst/>
          </a:prstGeom>
        </p:spPr>
        <p:txBody>
          <a:bodyPr wrap="square">
            <a:spAutoFit/>
          </a:bodyPr>
          <a:lstStyle/>
          <a:p>
            <a:pPr>
              <a:spcAft>
                <a:spcPts val="500"/>
              </a:spcAft>
            </a:pPr>
            <a:endParaRPr lang="en-CA" sz="1400" b="1" i="1" smtClean="0">
              <a:solidFill>
                <a:schemeClr val="bg1"/>
              </a:solidFill>
            </a:endParaRPr>
          </a:p>
          <a:p>
            <a:pPr algn="ctr">
              <a:spcAft>
                <a:spcPts val="500"/>
              </a:spcAft>
            </a:pPr>
            <a:r>
              <a:rPr lang="en-CA" sz="1400" b="1">
                <a:solidFill>
                  <a:schemeClr val="bg1"/>
                </a:solidFill>
              </a:rPr>
              <a:t>Build data blueprints that empower the business </a:t>
            </a:r>
          </a:p>
          <a:p>
            <a:pPr algn="ctr">
              <a:spcAft>
                <a:spcPts val="500"/>
              </a:spcAft>
            </a:pPr>
            <a:r>
              <a:rPr lang="en-CA" sz="1200" smtClean="0">
                <a:solidFill>
                  <a:schemeClr val="bg1"/>
                </a:solidFill>
              </a:rPr>
              <a:t>A</a:t>
            </a:r>
            <a:r>
              <a:rPr lang="en-CA" sz="1400" b="1" i="1" smtClean="0">
                <a:solidFill>
                  <a:schemeClr val="bg1"/>
                </a:solidFill>
              </a:rPr>
              <a:t> </a:t>
            </a:r>
            <a:r>
              <a:rPr lang="en-CA" sz="1200" smtClean="0">
                <a:solidFill>
                  <a:schemeClr val="bg1"/>
                </a:solidFill>
              </a:rPr>
              <a:t>successful data architecture practice creates business-aligned data blueprints that support business agility, operational efficacy, and customer intimacy. These blueprints play a critical role in developing effective IT systems and services. </a:t>
            </a:r>
            <a:endParaRPr lang="en-CA" sz="1200">
              <a:solidFill>
                <a:schemeClr val="bg1"/>
              </a:solidFill>
            </a:endParaRPr>
          </a:p>
        </p:txBody>
      </p:sp>
      <p:pic>
        <p:nvPicPr>
          <p:cNvPr id="13" name="Picture 12"/>
          <p:cNvPicPr>
            <a:picLocks noChangeAspect="1"/>
          </p:cNvPicPr>
          <p:nvPr/>
        </p:nvPicPr>
        <p:blipFill rotWithShape="1">
          <a:blip r:embed="rId2" cstate="print">
            <a:duotone>
              <a:schemeClr val="accent1">
                <a:shade val="45000"/>
                <a:satMod val="135000"/>
              </a:schemeClr>
              <a:prstClr val="white"/>
            </a:duotone>
            <a:lum bright="12000"/>
            <a:extLst>
              <a:ext uri="{28A0092B-C50C-407E-A947-70E740481C1C}">
                <a14:useLocalDpi xmlns:a14="http://schemas.microsoft.com/office/drawing/2010/main" val="0"/>
              </a:ext>
            </a:extLst>
          </a:blip>
          <a:srcRect/>
          <a:stretch/>
        </p:blipFill>
        <p:spPr>
          <a:xfrm>
            <a:off x="5035129" y="1458690"/>
            <a:ext cx="3843951" cy="2612576"/>
          </a:xfrm>
          <a:prstGeom prst="rect">
            <a:avLst/>
          </a:prstGeom>
        </p:spPr>
      </p:pic>
      <p:sp>
        <p:nvSpPr>
          <p:cNvPr id="2" name="Title 1"/>
          <p:cNvSpPr>
            <a:spLocks noGrp="1"/>
          </p:cNvSpPr>
          <p:nvPr>
            <p:ph type="title"/>
          </p:nvPr>
        </p:nvSpPr>
        <p:spPr/>
        <p:txBody>
          <a:bodyPr/>
          <a:lstStyle/>
          <a:p>
            <a:r>
              <a:rPr lang="en-CA" dirty="0">
                <a:solidFill>
                  <a:schemeClr val="bg1"/>
                </a:solidFill>
                <a:latin typeface="+mn-lt"/>
              </a:rPr>
              <a:t>What is the value of </a:t>
            </a:r>
            <a:r>
              <a:rPr lang="en-CA" dirty="0" smtClean="0">
                <a:solidFill>
                  <a:schemeClr val="bg1"/>
                </a:solidFill>
                <a:latin typeface="+mn-lt"/>
              </a:rPr>
              <a:t>data architecture</a:t>
            </a:r>
            <a:r>
              <a:rPr lang="en-CA" dirty="0">
                <a:solidFill>
                  <a:schemeClr val="bg1"/>
                </a:solidFill>
                <a:latin typeface="+mn-lt"/>
              </a:rPr>
              <a:t>? </a:t>
            </a:r>
          </a:p>
        </p:txBody>
      </p:sp>
      <p:cxnSp>
        <p:nvCxnSpPr>
          <p:cNvPr id="16" name="Straight Connector 2"/>
          <p:cNvCxnSpPr/>
          <p:nvPr/>
        </p:nvCxnSpPr>
        <p:spPr>
          <a:xfrm flipH="1">
            <a:off x="406916" y="4297332"/>
            <a:ext cx="3964104"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583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0" y="0"/>
            <a:ext cx="9144000" cy="1189529"/>
          </a:xfrm>
          <a:prstGeom prst="rect">
            <a:avLst/>
          </a:prstGeom>
          <a:solidFill>
            <a:schemeClr val="accent1"/>
          </a:solidFill>
        </p:spPr>
        <p:txBody>
          <a:bodyPr wrap="square" rtlCol="0">
            <a:spAutoFit/>
          </a:bodyPr>
          <a:lstStyle/>
          <a:p>
            <a:endParaRPr lang="en-CA" b="1" i="1" dirty="0" smtClean="0"/>
          </a:p>
        </p:txBody>
      </p:sp>
      <p:sp>
        <p:nvSpPr>
          <p:cNvPr id="42" name="TextBox 41"/>
          <p:cNvSpPr txBox="1"/>
          <p:nvPr/>
        </p:nvSpPr>
        <p:spPr>
          <a:xfrm>
            <a:off x="451382" y="3056467"/>
            <a:ext cx="2637508" cy="1663024"/>
          </a:xfrm>
          <a:prstGeom prst="rect">
            <a:avLst/>
          </a:prstGeom>
          <a:solidFill>
            <a:schemeClr val="bg1">
              <a:lumMod val="95000"/>
            </a:schemeClr>
          </a:solidFill>
        </p:spPr>
        <p:txBody>
          <a:bodyPr wrap="square" rtlCol="0">
            <a:spAutoFit/>
          </a:bodyPr>
          <a:lstStyle/>
          <a:p>
            <a:endParaRPr lang="en-CA" b="1" i="1" smtClean="0">
              <a:solidFill>
                <a:schemeClr val="accent1"/>
              </a:solidFill>
            </a:endParaRPr>
          </a:p>
        </p:txBody>
      </p:sp>
      <p:grpSp>
        <p:nvGrpSpPr>
          <p:cNvPr id="18" name="Group 17"/>
          <p:cNvGrpSpPr/>
          <p:nvPr/>
        </p:nvGrpSpPr>
        <p:grpSpPr>
          <a:xfrm>
            <a:off x="442679" y="1400895"/>
            <a:ext cx="5641788" cy="3301662"/>
            <a:chOff x="327665" y="1333160"/>
            <a:chExt cx="5641788" cy="3653630"/>
          </a:xfrm>
        </p:grpSpPr>
        <p:cxnSp>
          <p:nvCxnSpPr>
            <p:cNvPr id="4" name="Straight Connector 2"/>
            <p:cNvCxnSpPr/>
            <p:nvPr/>
          </p:nvCxnSpPr>
          <p:spPr>
            <a:xfrm flipV="1">
              <a:off x="3148559"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2"/>
            <p:cNvCxnSpPr/>
            <p:nvPr/>
          </p:nvCxnSpPr>
          <p:spPr>
            <a:xfrm flipV="1">
              <a:off x="5969453"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2"/>
            <p:cNvCxnSpPr/>
            <p:nvPr/>
          </p:nvCxnSpPr>
          <p:spPr>
            <a:xfrm flipV="1">
              <a:off x="327665"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58289" y="1400894"/>
            <a:ext cx="1120820" cy="369332"/>
          </a:xfrm>
          <a:prstGeom prst="rect">
            <a:avLst/>
          </a:prstGeom>
          <a:solidFill>
            <a:schemeClr val="bg1">
              <a:lumMod val="95000"/>
            </a:schemeClr>
          </a:solidFill>
        </p:spPr>
        <p:txBody>
          <a:bodyPr wrap="none" rtlCol="0">
            <a:spAutoFit/>
          </a:bodyPr>
          <a:lstStyle/>
          <a:p>
            <a:r>
              <a:rPr lang="en-CA" b="1" i="1" smtClean="0">
                <a:solidFill>
                  <a:schemeClr val="accent1"/>
                </a:solidFill>
              </a:rPr>
              <a:t>Big Data</a:t>
            </a:r>
          </a:p>
        </p:txBody>
      </p:sp>
      <p:sp>
        <p:nvSpPr>
          <p:cNvPr id="9" name="TextBox 8"/>
          <p:cNvSpPr txBox="1"/>
          <p:nvPr/>
        </p:nvSpPr>
        <p:spPr>
          <a:xfrm>
            <a:off x="3267149" y="1403685"/>
            <a:ext cx="2198038" cy="369332"/>
          </a:xfrm>
          <a:prstGeom prst="rect">
            <a:avLst/>
          </a:prstGeom>
          <a:solidFill>
            <a:schemeClr val="bg1">
              <a:lumMod val="95000"/>
            </a:schemeClr>
          </a:solidFill>
        </p:spPr>
        <p:txBody>
          <a:bodyPr wrap="none" rtlCol="0">
            <a:spAutoFit/>
          </a:bodyPr>
          <a:lstStyle/>
          <a:p>
            <a:r>
              <a:rPr lang="en-CA" b="1" i="1" smtClean="0">
                <a:solidFill>
                  <a:schemeClr val="accent1"/>
                </a:solidFill>
              </a:rPr>
              <a:t>Unstructured Data</a:t>
            </a:r>
          </a:p>
        </p:txBody>
      </p:sp>
      <p:sp>
        <p:nvSpPr>
          <p:cNvPr id="10" name="TextBox 9"/>
          <p:cNvSpPr txBox="1"/>
          <p:nvPr/>
        </p:nvSpPr>
        <p:spPr>
          <a:xfrm>
            <a:off x="6088643" y="1400894"/>
            <a:ext cx="2428870" cy="369332"/>
          </a:xfrm>
          <a:prstGeom prst="rect">
            <a:avLst/>
          </a:prstGeom>
          <a:solidFill>
            <a:schemeClr val="bg1">
              <a:lumMod val="95000"/>
            </a:schemeClr>
          </a:solidFill>
        </p:spPr>
        <p:txBody>
          <a:bodyPr wrap="none" rtlCol="0">
            <a:spAutoFit/>
          </a:bodyPr>
          <a:lstStyle/>
          <a:p>
            <a:r>
              <a:rPr lang="en-CA" b="1" i="1" smtClean="0">
                <a:solidFill>
                  <a:schemeClr val="accent1"/>
                </a:solidFill>
              </a:rPr>
              <a:t>Regulatory Changes</a:t>
            </a:r>
          </a:p>
        </p:txBody>
      </p:sp>
      <p:sp>
        <p:nvSpPr>
          <p:cNvPr id="11" name="TextBox 10"/>
          <p:cNvSpPr txBox="1"/>
          <p:nvPr/>
        </p:nvSpPr>
        <p:spPr>
          <a:xfrm>
            <a:off x="610690" y="1859980"/>
            <a:ext cx="2340750" cy="2995692"/>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smtClean="0">
                <a:solidFill>
                  <a:srgbClr val="333333"/>
                </a:solidFill>
              </a:rPr>
              <a:t>The </a:t>
            </a:r>
            <a:r>
              <a:rPr lang="en-CA" sz="1400">
                <a:solidFill>
                  <a:srgbClr val="333333"/>
                </a:solidFill>
              </a:rPr>
              <a:t>capacity of </a:t>
            </a:r>
            <a:r>
              <a:rPr lang="en-CA" sz="1400" smtClean="0">
                <a:solidFill>
                  <a:srgbClr val="333333"/>
                </a:solidFill>
              </a:rPr>
              <a:t>traditional data storage and processing systems is </a:t>
            </a:r>
            <a:r>
              <a:rPr lang="en-CA" sz="1400">
                <a:solidFill>
                  <a:srgbClr val="333333"/>
                </a:solidFill>
              </a:rPr>
              <a:t>limiting companies’ ability to </a:t>
            </a:r>
            <a:r>
              <a:rPr lang="en-CA" sz="1400" smtClean="0">
                <a:solidFill>
                  <a:srgbClr val="333333"/>
                </a:solidFill>
              </a:rPr>
              <a:t>leverage data effectively.</a:t>
            </a:r>
          </a:p>
          <a:p>
            <a:pPr marL="0" lvl="1" algn="ctr" fontAlgn="base">
              <a:spcAft>
                <a:spcPct val="0"/>
              </a:spcAft>
              <a:buClr>
                <a:srgbClr val="333333"/>
              </a:buClr>
              <a:buSzPct val="150000"/>
            </a:pPr>
            <a:endParaRPr lang="en-CA" sz="1100" smtClean="0">
              <a:solidFill>
                <a:schemeClr val="bg1">
                  <a:lumMod val="50000"/>
                </a:schemeClr>
              </a:solidFill>
            </a:endParaRPr>
          </a:p>
          <a:p>
            <a:pPr marL="0" lvl="1" algn="ctr" fontAlgn="base">
              <a:spcBef>
                <a:spcPts val="500"/>
              </a:spcBef>
              <a:spcAft>
                <a:spcPct val="0"/>
              </a:spcAft>
              <a:buClr>
                <a:srgbClr val="333333"/>
              </a:buClr>
              <a:buSzPct val="150000"/>
            </a:pPr>
            <a:r>
              <a:rPr lang="en-CA" sz="1100" smtClean="0">
                <a:solidFill>
                  <a:schemeClr val="bg1">
                    <a:lumMod val="50000"/>
                  </a:schemeClr>
                </a:solidFill>
              </a:rPr>
              <a:t>The percentage of organizational data that is expected to be used for analysis will grow significantly. </a:t>
            </a:r>
          </a:p>
          <a:p>
            <a:pPr marL="0" lvl="1" algn="ctr" fontAlgn="base">
              <a:spcBef>
                <a:spcPts val="500"/>
              </a:spcBef>
              <a:spcAft>
                <a:spcPct val="0"/>
              </a:spcAft>
              <a:buClr>
                <a:srgbClr val="333333"/>
              </a:buClr>
              <a:buSzPct val="150000"/>
            </a:pPr>
            <a:r>
              <a:rPr lang="en-CA" sz="1000" baseline="30000" smtClean="0">
                <a:solidFill>
                  <a:schemeClr val="bg1">
                    <a:lumMod val="50000"/>
                  </a:schemeClr>
                </a:solidFill>
              </a:rPr>
              <a:t>(IDC, 2014)</a:t>
            </a:r>
            <a:endParaRPr lang="en-CA" sz="1100" baseline="30000" smtClean="0">
              <a:solidFill>
                <a:schemeClr val="bg1">
                  <a:lumMod val="50000"/>
                </a:schemeClr>
              </a:solidFill>
            </a:endParaRPr>
          </a:p>
          <a:p>
            <a:pPr marL="0" lvl="1" fontAlgn="base">
              <a:spcBef>
                <a:spcPts val="500"/>
              </a:spcBef>
              <a:spcAft>
                <a:spcPct val="0"/>
              </a:spcAft>
              <a:buClr>
                <a:srgbClr val="333333"/>
              </a:buClr>
              <a:buSzPct val="150000"/>
            </a:pPr>
            <a:endParaRPr lang="en-CA" sz="1100" smtClean="0">
              <a:solidFill>
                <a:schemeClr val="bg1">
                  <a:lumMod val="50000"/>
                </a:schemeClr>
              </a:solidFill>
            </a:endParaRPr>
          </a:p>
          <a:p>
            <a:pPr marL="0" lvl="1" fontAlgn="base">
              <a:spcBef>
                <a:spcPts val="500"/>
              </a:spcBef>
              <a:spcAft>
                <a:spcPct val="0"/>
              </a:spcAft>
              <a:buClr>
                <a:srgbClr val="333333"/>
              </a:buClr>
              <a:buSzPct val="150000"/>
            </a:pPr>
            <a:endParaRPr lang="en-CA" sz="1100">
              <a:solidFill>
                <a:schemeClr val="bg1">
                  <a:lumMod val="50000"/>
                </a:schemeClr>
              </a:solidFill>
            </a:endParaRPr>
          </a:p>
          <a:p>
            <a:pPr marL="0" lvl="1" fontAlgn="base">
              <a:spcBef>
                <a:spcPts val="500"/>
              </a:spcBef>
              <a:spcAft>
                <a:spcPct val="0"/>
              </a:spcAft>
              <a:buClr>
                <a:srgbClr val="333333"/>
              </a:buClr>
              <a:buSzPct val="150000"/>
            </a:pPr>
            <a:endParaRPr lang="en-CA" sz="1100" smtClean="0">
              <a:solidFill>
                <a:schemeClr val="bg1">
                  <a:lumMod val="50000"/>
                </a:schemeClr>
              </a:solidFill>
            </a:endParaRPr>
          </a:p>
          <a:p>
            <a:pPr marL="0" lvl="1" fontAlgn="base">
              <a:spcAft>
                <a:spcPct val="0"/>
              </a:spcAft>
              <a:buClr>
                <a:srgbClr val="333333"/>
              </a:buClr>
              <a:buSzPct val="150000"/>
            </a:pPr>
            <a:r>
              <a:rPr lang="en-CA" sz="1000" smtClean="0">
                <a:solidFill>
                  <a:schemeClr val="bg1">
                    <a:lumMod val="50000"/>
                  </a:schemeClr>
                </a:solidFill>
              </a:rPr>
              <a:t>       </a:t>
            </a:r>
            <a:r>
              <a:rPr lang="en-CA" sz="1000" smtClean="0">
                <a:solidFill>
                  <a:schemeClr val="bg1">
                    <a:lumMod val="65000"/>
                  </a:schemeClr>
                </a:solidFill>
              </a:rPr>
              <a:t>Today                                  2020</a:t>
            </a:r>
            <a:endParaRPr lang="en-CA" sz="1100" smtClean="0">
              <a:solidFill>
                <a:schemeClr val="bg1">
                  <a:lumMod val="65000"/>
                </a:schemeClr>
              </a:solidFill>
            </a:endParaRPr>
          </a:p>
        </p:txBody>
      </p:sp>
      <p:sp>
        <p:nvSpPr>
          <p:cNvPr id="12" name="TextBox 11"/>
          <p:cNvSpPr txBox="1"/>
          <p:nvPr/>
        </p:nvSpPr>
        <p:spPr>
          <a:xfrm>
            <a:off x="3435876" y="1859980"/>
            <a:ext cx="2484877" cy="954107"/>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smtClean="0"/>
              <a:t>Historical </a:t>
            </a:r>
            <a:r>
              <a:rPr lang="en-CA" sz="1400"/>
              <a:t>methods for </a:t>
            </a:r>
            <a:r>
              <a:rPr lang="en-CA" sz="1400" smtClean="0"/>
              <a:t>structuring, organizing, storing and accessing data were designed for structured data.</a:t>
            </a:r>
          </a:p>
        </p:txBody>
      </p:sp>
      <p:sp>
        <p:nvSpPr>
          <p:cNvPr id="13" name="TextBox 12"/>
          <p:cNvSpPr txBox="1"/>
          <p:nvPr/>
        </p:nvSpPr>
        <p:spPr>
          <a:xfrm>
            <a:off x="6225301" y="1859980"/>
            <a:ext cx="2704293" cy="738664"/>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smtClean="0">
                <a:solidFill>
                  <a:srgbClr val="333333"/>
                </a:solidFill>
              </a:rPr>
              <a:t>Rapidly changing regulatory environment calls to action the need for business agility.</a:t>
            </a:r>
            <a:endParaRPr lang="en-CA" sz="1400" i="1">
              <a:solidFill>
                <a:schemeClr val="accent3"/>
              </a:solidFill>
            </a:endParaRPr>
          </a:p>
        </p:txBody>
      </p:sp>
      <p:sp>
        <p:nvSpPr>
          <p:cNvPr id="22" name="TextBox 21"/>
          <p:cNvSpPr txBox="1"/>
          <p:nvPr/>
        </p:nvSpPr>
        <p:spPr>
          <a:xfrm>
            <a:off x="450669" y="4880687"/>
            <a:ext cx="1083951" cy="276999"/>
          </a:xfrm>
          <a:prstGeom prst="rect">
            <a:avLst/>
          </a:prstGeom>
          <a:solidFill>
            <a:schemeClr val="bg1">
              <a:lumMod val="95000"/>
            </a:schemeClr>
          </a:solidFill>
        </p:spPr>
        <p:txBody>
          <a:bodyPr wrap="none" rtlCol="0">
            <a:spAutoFit/>
          </a:bodyPr>
          <a:lstStyle/>
          <a:p>
            <a:r>
              <a:rPr lang="en-CA" sz="1200" b="1" i="1" smtClean="0">
                <a:solidFill>
                  <a:schemeClr val="accent1"/>
                </a:solidFill>
              </a:rPr>
              <a:t>Bottom Line</a:t>
            </a:r>
          </a:p>
        </p:txBody>
      </p:sp>
      <p:sp>
        <p:nvSpPr>
          <p:cNvPr id="23" name="TextBox 22"/>
          <p:cNvSpPr txBox="1"/>
          <p:nvPr/>
        </p:nvSpPr>
        <p:spPr>
          <a:xfrm>
            <a:off x="3271561" y="4880687"/>
            <a:ext cx="1083951" cy="276999"/>
          </a:xfrm>
          <a:prstGeom prst="rect">
            <a:avLst/>
          </a:prstGeom>
          <a:solidFill>
            <a:schemeClr val="bg1">
              <a:lumMod val="95000"/>
            </a:schemeClr>
          </a:solidFill>
        </p:spPr>
        <p:txBody>
          <a:bodyPr wrap="none" rtlCol="0">
            <a:spAutoFit/>
          </a:bodyPr>
          <a:lstStyle/>
          <a:p>
            <a:r>
              <a:rPr lang="en-CA" sz="1200" b="1" i="1" smtClean="0">
                <a:solidFill>
                  <a:schemeClr val="accent1"/>
                </a:solidFill>
              </a:rPr>
              <a:t>Bottom Line</a:t>
            </a:r>
          </a:p>
        </p:txBody>
      </p:sp>
      <p:sp>
        <p:nvSpPr>
          <p:cNvPr id="24" name="TextBox 23"/>
          <p:cNvSpPr txBox="1"/>
          <p:nvPr/>
        </p:nvSpPr>
        <p:spPr>
          <a:xfrm>
            <a:off x="6092453" y="4880687"/>
            <a:ext cx="1083951" cy="276999"/>
          </a:xfrm>
          <a:prstGeom prst="rect">
            <a:avLst/>
          </a:prstGeom>
          <a:solidFill>
            <a:schemeClr val="bg1">
              <a:lumMod val="95000"/>
            </a:schemeClr>
          </a:solidFill>
        </p:spPr>
        <p:txBody>
          <a:bodyPr wrap="none" rtlCol="0">
            <a:spAutoFit/>
          </a:bodyPr>
          <a:lstStyle/>
          <a:p>
            <a:r>
              <a:rPr lang="en-CA" sz="1200" b="1" i="1" smtClean="0">
                <a:solidFill>
                  <a:schemeClr val="accent1"/>
                </a:solidFill>
              </a:rPr>
              <a:t>Bottom Line</a:t>
            </a:r>
          </a:p>
        </p:txBody>
      </p:sp>
      <p:sp>
        <p:nvSpPr>
          <p:cNvPr id="26" name="TextBox 25"/>
          <p:cNvSpPr txBox="1"/>
          <p:nvPr/>
        </p:nvSpPr>
        <p:spPr>
          <a:xfrm>
            <a:off x="580209" y="5152681"/>
            <a:ext cx="2630993" cy="1169551"/>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i="1"/>
              <a:t>The </a:t>
            </a:r>
            <a:r>
              <a:rPr lang="en-CA" sz="1400" i="1" smtClean="0"/>
              <a:t>volume, velocity, and variety  </a:t>
            </a:r>
            <a:r>
              <a:rPr lang="en-CA" sz="1400" i="1"/>
              <a:t>of data that organizations </a:t>
            </a:r>
            <a:r>
              <a:rPr lang="en-CA" sz="1400" i="1" smtClean="0"/>
              <a:t>must </a:t>
            </a:r>
            <a:r>
              <a:rPr lang="en-CA" sz="1400" i="1"/>
              <a:t>now manage </a:t>
            </a:r>
            <a:r>
              <a:rPr lang="en-CA" sz="1400" i="1" smtClean="0"/>
              <a:t>require </a:t>
            </a:r>
            <a:r>
              <a:rPr lang="en-CA" sz="1400" i="1"/>
              <a:t>a re-evaluation </a:t>
            </a:r>
            <a:r>
              <a:rPr lang="en-CA" sz="1400" i="1" smtClean="0"/>
              <a:t>of the underlying data architectures.</a:t>
            </a:r>
            <a:endParaRPr lang="en-CA" sz="1400" i="1"/>
          </a:p>
        </p:txBody>
      </p:sp>
      <p:sp>
        <p:nvSpPr>
          <p:cNvPr id="27" name="TextBox 26"/>
          <p:cNvSpPr txBox="1"/>
          <p:nvPr/>
        </p:nvSpPr>
        <p:spPr>
          <a:xfrm>
            <a:off x="3344090" y="5178551"/>
            <a:ext cx="2563311" cy="1169551"/>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i="1"/>
              <a:t>T</a:t>
            </a:r>
            <a:r>
              <a:rPr lang="en-CA" sz="1400" i="1" smtClean="0"/>
              <a:t>he growing number of types and formats of source data necessitates modernization of data architectures and their underlying data standards. </a:t>
            </a:r>
            <a:endParaRPr lang="en-CA" sz="1400" i="1"/>
          </a:p>
        </p:txBody>
      </p:sp>
      <p:sp>
        <p:nvSpPr>
          <p:cNvPr id="28" name="TextBox 27"/>
          <p:cNvSpPr txBox="1"/>
          <p:nvPr/>
        </p:nvSpPr>
        <p:spPr>
          <a:xfrm>
            <a:off x="6243417" y="5201206"/>
            <a:ext cx="2484877" cy="954107"/>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i="1" smtClean="0"/>
              <a:t>Meeting the needs of changing regulatory / legal environments require an agile and responsive data architecture.</a:t>
            </a:r>
            <a:endParaRPr lang="en-CA" sz="1400" i="1"/>
          </a:p>
        </p:txBody>
      </p:sp>
      <p:grpSp>
        <p:nvGrpSpPr>
          <p:cNvPr id="29" name="Group 28"/>
          <p:cNvGrpSpPr/>
          <p:nvPr/>
        </p:nvGrpSpPr>
        <p:grpSpPr>
          <a:xfrm>
            <a:off x="442679" y="4880687"/>
            <a:ext cx="5641788" cy="1393490"/>
            <a:chOff x="327665" y="1333160"/>
            <a:chExt cx="5641788" cy="3653630"/>
          </a:xfrm>
        </p:grpSpPr>
        <p:cxnSp>
          <p:nvCxnSpPr>
            <p:cNvPr id="30" name="Straight Connector 2"/>
            <p:cNvCxnSpPr/>
            <p:nvPr/>
          </p:nvCxnSpPr>
          <p:spPr>
            <a:xfrm flipV="1">
              <a:off x="3148559"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
            <p:cNvCxnSpPr/>
            <p:nvPr/>
          </p:nvCxnSpPr>
          <p:spPr>
            <a:xfrm flipV="1">
              <a:off x="5969453"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
            <p:cNvCxnSpPr/>
            <p:nvPr/>
          </p:nvCxnSpPr>
          <p:spPr>
            <a:xfrm flipV="1">
              <a:off x="327665"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659818" y="3798723"/>
            <a:ext cx="700731" cy="700731"/>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6" name="Pie 35"/>
          <p:cNvSpPr/>
          <p:nvPr/>
        </p:nvSpPr>
        <p:spPr>
          <a:xfrm>
            <a:off x="659818" y="3798722"/>
            <a:ext cx="700731" cy="700731"/>
          </a:xfrm>
          <a:prstGeom prst="pie">
            <a:avLst>
              <a:gd name="adj1" fmla="val 10782951"/>
              <a:gd name="adj2" fmla="val 151428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smtClean="0">
                <a:solidFill>
                  <a:schemeClr val="bg1"/>
                </a:solidFill>
                <a:effectLst>
                  <a:outerShdw blurRad="50800" dist="38100" dir="5400000" algn="t" rotWithShape="0">
                    <a:prstClr val="black">
                      <a:alpha val="40000"/>
                    </a:prstClr>
                  </a:outerShdw>
                </a:effectLst>
              </a:rPr>
              <a:t>22%</a:t>
            </a:r>
            <a:endParaRPr lang="en-CA" b="1">
              <a:solidFill>
                <a:schemeClr val="bg1"/>
              </a:solidFill>
              <a:effectLst>
                <a:outerShdw blurRad="50800" dist="38100" dir="5400000" algn="t" rotWithShape="0">
                  <a:prstClr val="black">
                    <a:alpha val="40000"/>
                  </a:prstClr>
                </a:outerShdw>
              </a:effectLst>
            </a:endParaRPr>
          </a:p>
        </p:txBody>
      </p:sp>
      <p:cxnSp>
        <p:nvCxnSpPr>
          <p:cNvPr id="38" name="Straight Arrow Connector 37"/>
          <p:cNvCxnSpPr/>
          <p:nvPr/>
        </p:nvCxnSpPr>
        <p:spPr>
          <a:xfrm>
            <a:off x="1480072" y="4147616"/>
            <a:ext cx="517796" cy="0"/>
          </a:xfrm>
          <a:prstGeom prst="straightConnector1">
            <a:avLst/>
          </a:prstGeom>
          <a:ln w="50800">
            <a:solidFill>
              <a:schemeClr val="bg1">
                <a:lumMod val="85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127144" y="3798722"/>
            <a:ext cx="700731" cy="700731"/>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40" name="Pie 39"/>
          <p:cNvSpPr/>
          <p:nvPr/>
        </p:nvSpPr>
        <p:spPr>
          <a:xfrm>
            <a:off x="2127144" y="3798721"/>
            <a:ext cx="700731" cy="700731"/>
          </a:xfrm>
          <a:prstGeom prst="pie">
            <a:avLst>
              <a:gd name="adj1" fmla="val 10847260"/>
              <a:gd name="adj2" fmla="val 187599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smtClean="0">
                <a:solidFill>
                  <a:schemeClr val="bg1"/>
                </a:solidFill>
                <a:effectLst>
                  <a:outerShdw blurRad="50800" dist="38100" dir="5400000" algn="t" rotWithShape="0">
                    <a:prstClr val="black">
                      <a:alpha val="40000"/>
                    </a:prstClr>
                  </a:outerShdw>
                </a:effectLst>
              </a:rPr>
              <a:t>37%</a:t>
            </a:r>
            <a:endParaRPr lang="en-CA" b="1">
              <a:solidFill>
                <a:schemeClr val="bg1"/>
              </a:solidFill>
              <a:effectLst>
                <a:outerShdw blurRad="50800" dist="38100" dir="5400000" algn="t" rotWithShape="0">
                  <a:prstClr val="black">
                    <a:alpha val="40000"/>
                  </a:prstClr>
                </a:outerShdw>
              </a:effectLst>
            </a:endParaRPr>
          </a:p>
        </p:txBody>
      </p:sp>
      <p:sp>
        <p:nvSpPr>
          <p:cNvPr id="43" name="TextBox 42"/>
          <p:cNvSpPr txBox="1"/>
          <p:nvPr/>
        </p:nvSpPr>
        <p:spPr>
          <a:xfrm>
            <a:off x="3269893" y="3056467"/>
            <a:ext cx="2637508" cy="1663024"/>
          </a:xfrm>
          <a:prstGeom prst="rect">
            <a:avLst/>
          </a:prstGeom>
          <a:solidFill>
            <a:schemeClr val="bg1">
              <a:lumMod val="95000"/>
            </a:schemeClr>
          </a:solidFill>
        </p:spPr>
        <p:txBody>
          <a:bodyPr wrap="square" lIns="504000" rIns="504000" rtlCol="0" anchor="ctr">
            <a:noAutofit/>
          </a:bodyPr>
          <a:lstStyle/>
          <a:p>
            <a:pPr algn="ctr"/>
            <a:r>
              <a:rPr lang="en-CA" sz="1400" i="1">
                <a:solidFill>
                  <a:schemeClr val="bg1">
                    <a:lumMod val="50000"/>
                  </a:schemeClr>
                </a:solidFill>
                <a:latin typeface="+mj-lt"/>
              </a:rPr>
              <a:t>On average, 70 to 80 percent of an organization’s data is unstructured.</a:t>
            </a:r>
            <a:endParaRPr lang="en-CA" sz="1400" smtClean="0">
              <a:solidFill>
                <a:schemeClr val="bg1">
                  <a:lumMod val="50000"/>
                </a:schemeClr>
              </a:solidFill>
            </a:endParaRPr>
          </a:p>
          <a:p>
            <a:pPr marL="0" lvl="1" algn="ctr" fontAlgn="base">
              <a:spcBef>
                <a:spcPts val="500"/>
              </a:spcBef>
              <a:spcAft>
                <a:spcPct val="0"/>
              </a:spcAft>
              <a:buClr>
                <a:srgbClr val="333333"/>
              </a:buClr>
              <a:buSzPct val="150000"/>
            </a:pPr>
            <a:endParaRPr lang="en-CA" sz="1000" baseline="30000" smtClean="0">
              <a:solidFill>
                <a:schemeClr val="bg1">
                  <a:lumMod val="50000"/>
                </a:schemeClr>
              </a:solidFill>
            </a:endParaRPr>
          </a:p>
          <a:p>
            <a:pPr marL="0" lvl="1" algn="ctr" fontAlgn="base">
              <a:spcBef>
                <a:spcPts val="500"/>
              </a:spcBef>
              <a:spcAft>
                <a:spcPct val="0"/>
              </a:spcAft>
              <a:buClr>
                <a:srgbClr val="333333"/>
              </a:buClr>
              <a:buSzPct val="150000"/>
            </a:pPr>
            <a:r>
              <a:rPr lang="en-CA" sz="900" smtClean="0">
                <a:solidFill>
                  <a:schemeClr val="bg1">
                    <a:lumMod val="50000"/>
                  </a:schemeClr>
                </a:solidFill>
              </a:rPr>
              <a:t>(Baseline Magazine, 2015)</a:t>
            </a:r>
            <a:endParaRPr lang="en-CA" sz="1050">
              <a:solidFill>
                <a:schemeClr val="bg1">
                  <a:lumMod val="50000"/>
                </a:schemeClr>
              </a:solidFill>
            </a:endParaRPr>
          </a:p>
        </p:txBody>
      </p:sp>
      <p:sp>
        <p:nvSpPr>
          <p:cNvPr id="44" name="TextBox 43"/>
          <p:cNvSpPr txBox="1"/>
          <p:nvPr/>
        </p:nvSpPr>
        <p:spPr>
          <a:xfrm>
            <a:off x="6092232" y="3056467"/>
            <a:ext cx="2637508" cy="1663024"/>
          </a:xfrm>
          <a:prstGeom prst="rect">
            <a:avLst/>
          </a:prstGeom>
          <a:solidFill>
            <a:schemeClr val="bg1">
              <a:lumMod val="95000"/>
            </a:schemeClr>
          </a:solidFill>
        </p:spPr>
        <p:txBody>
          <a:bodyPr wrap="square" rtlCol="0" anchor="ctr">
            <a:noAutofit/>
          </a:bodyPr>
          <a:lstStyle/>
          <a:p>
            <a:pPr lvl="0" algn="ctr"/>
            <a:r>
              <a:rPr lang="en-CA" sz="1200">
                <a:solidFill>
                  <a:srgbClr val="FFFFFF">
                    <a:lumMod val="50000"/>
                  </a:srgbClr>
                </a:solidFill>
              </a:rPr>
              <a:t>Regulations </a:t>
            </a:r>
            <a:r>
              <a:rPr lang="en-CA" sz="1200" smtClean="0">
                <a:solidFill>
                  <a:srgbClr val="FFFFFF">
                    <a:lumMod val="50000"/>
                  </a:srgbClr>
                </a:solidFill>
              </a:rPr>
              <a:t>around </a:t>
            </a:r>
            <a:r>
              <a:rPr lang="en-CA" sz="1200">
                <a:solidFill>
                  <a:srgbClr val="FFFFFF">
                    <a:lumMod val="50000"/>
                  </a:srgbClr>
                </a:solidFill>
              </a:rPr>
              <a:t>data </a:t>
            </a:r>
            <a:r>
              <a:rPr lang="en-CA" sz="1200" smtClean="0">
                <a:solidFill>
                  <a:srgbClr val="FFFFFF">
                    <a:lumMod val="50000"/>
                  </a:srgbClr>
                </a:solidFill>
              </a:rPr>
              <a:t>privacy, access, usage, and </a:t>
            </a:r>
            <a:r>
              <a:rPr lang="en-CA" sz="1200">
                <a:solidFill>
                  <a:srgbClr val="FFFFFF">
                    <a:lumMod val="50000"/>
                  </a:srgbClr>
                </a:solidFill>
              </a:rPr>
              <a:t>storage </a:t>
            </a:r>
            <a:r>
              <a:rPr lang="en-CA" sz="1200" smtClean="0">
                <a:solidFill>
                  <a:srgbClr val="FFFFFF">
                    <a:lumMod val="50000"/>
                  </a:srgbClr>
                </a:solidFill>
              </a:rPr>
              <a:t>are </a:t>
            </a:r>
            <a:r>
              <a:rPr lang="en-CA" sz="1200">
                <a:solidFill>
                  <a:srgbClr val="FFFFFF">
                    <a:lumMod val="50000"/>
                  </a:srgbClr>
                </a:solidFill>
              </a:rPr>
              <a:t>increasing. The </a:t>
            </a:r>
            <a:r>
              <a:rPr lang="en-CA" sz="1200" smtClean="0">
                <a:solidFill>
                  <a:srgbClr val="FFFFFF">
                    <a:lumMod val="50000"/>
                  </a:srgbClr>
                </a:solidFill>
              </a:rPr>
              <a:t>potential fines </a:t>
            </a:r>
            <a:r>
              <a:rPr lang="en-CA" sz="1200">
                <a:solidFill>
                  <a:srgbClr val="FFFFFF">
                    <a:lumMod val="50000"/>
                  </a:srgbClr>
                </a:solidFill>
              </a:rPr>
              <a:t>and legal ramifications </a:t>
            </a:r>
            <a:r>
              <a:rPr lang="en-CA" sz="1200" smtClean="0">
                <a:solidFill>
                  <a:srgbClr val="FFFFFF">
                    <a:lumMod val="50000"/>
                  </a:srgbClr>
                </a:solidFill>
              </a:rPr>
              <a:t>associated with data breaches and inappropriate use represent a high business risk.</a:t>
            </a:r>
            <a:endParaRPr lang="en-CA" sz="1400">
              <a:solidFill>
                <a:srgbClr val="FFFFFF"/>
              </a:solidFill>
            </a:endParaRPr>
          </a:p>
        </p:txBody>
      </p:sp>
      <p:pic>
        <p:nvPicPr>
          <p:cNvPr id="46" name="Picture 100"/>
          <p:cNvPicPr>
            <a:picLocks noChangeAspect="1"/>
          </p:cNvPicPr>
          <p:nvPr/>
        </p:nvPicPr>
        <p:blipFill>
          <a:blip r:embed="rId2"/>
          <a:stretch>
            <a:fillRect/>
          </a:stretch>
        </p:blipFill>
        <p:spPr>
          <a:xfrm>
            <a:off x="3418100" y="3199546"/>
            <a:ext cx="383089" cy="349777"/>
          </a:xfrm>
          <a:prstGeom prst="rect">
            <a:avLst/>
          </a:prstGeom>
        </p:spPr>
      </p:pic>
      <p:pic>
        <p:nvPicPr>
          <p:cNvPr id="47" name="Picture 101"/>
          <p:cNvPicPr>
            <a:picLocks noChangeAspect="1"/>
          </p:cNvPicPr>
          <p:nvPr/>
        </p:nvPicPr>
        <p:blipFill>
          <a:blip r:embed="rId3"/>
          <a:stretch>
            <a:fillRect/>
          </a:stretch>
        </p:blipFill>
        <p:spPr>
          <a:xfrm>
            <a:off x="5361453" y="3928616"/>
            <a:ext cx="370597" cy="303973"/>
          </a:xfrm>
          <a:prstGeom prst="rect">
            <a:avLst/>
          </a:prstGeom>
        </p:spPr>
      </p:pic>
      <p:sp>
        <p:nvSpPr>
          <p:cNvPr id="51" name="Half Frame 50"/>
          <p:cNvSpPr/>
          <p:nvPr/>
        </p:nvSpPr>
        <p:spPr>
          <a:xfrm rot="16200000">
            <a:off x="6074487" y="4417862"/>
            <a:ext cx="301628" cy="301628"/>
          </a:xfrm>
          <a:prstGeom prst="halfFrame">
            <a:avLst>
              <a:gd name="adj1" fmla="val 21615"/>
              <a:gd name="adj2" fmla="val 223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2" name="Half Frame 51"/>
          <p:cNvSpPr/>
          <p:nvPr/>
        </p:nvSpPr>
        <p:spPr>
          <a:xfrm rot="5400000">
            <a:off x="8426666" y="3056467"/>
            <a:ext cx="301628" cy="301628"/>
          </a:xfrm>
          <a:prstGeom prst="halfFrame">
            <a:avLst>
              <a:gd name="adj1" fmla="val 21615"/>
              <a:gd name="adj2" fmla="val 223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Title 1"/>
          <p:cNvSpPr>
            <a:spLocks noGrp="1"/>
          </p:cNvSpPr>
          <p:nvPr>
            <p:ph type="title"/>
          </p:nvPr>
        </p:nvSpPr>
        <p:spPr/>
        <p:txBody>
          <a:bodyPr/>
          <a:lstStyle/>
          <a:p>
            <a:r>
              <a:rPr lang="en-CA" dirty="0">
                <a:solidFill>
                  <a:schemeClr val="bg1"/>
                </a:solidFill>
                <a:latin typeface="+mn-lt"/>
              </a:rPr>
              <a:t>Changes in data scope, </a:t>
            </a:r>
            <a:r>
              <a:rPr lang="en-CA" dirty="0" smtClean="0">
                <a:solidFill>
                  <a:schemeClr val="bg1"/>
                </a:solidFill>
                <a:latin typeface="+mn-lt"/>
              </a:rPr>
              <a:t>usage, </a:t>
            </a:r>
            <a:r>
              <a:rPr lang="en-CA" dirty="0">
                <a:solidFill>
                  <a:schemeClr val="bg1"/>
                </a:solidFill>
                <a:latin typeface="+mn-lt"/>
              </a:rPr>
              <a:t>and complexity require </a:t>
            </a:r>
            <a:r>
              <a:rPr lang="en-CA" dirty="0" smtClean="0">
                <a:solidFill>
                  <a:schemeClr val="bg1"/>
                </a:solidFill>
                <a:latin typeface="+mn-lt"/>
              </a:rPr>
              <a:t>a shift in </a:t>
            </a:r>
            <a:r>
              <a:rPr lang="en-CA" dirty="0">
                <a:solidFill>
                  <a:schemeClr val="bg1"/>
                </a:solidFill>
                <a:latin typeface="+mn-lt"/>
              </a:rPr>
              <a:t>how </a:t>
            </a:r>
            <a:r>
              <a:rPr lang="en-CA" dirty="0" smtClean="0">
                <a:solidFill>
                  <a:schemeClr val="bg1"/>
                </a:solidFill>
                <a:latin typeface="+mn-lt"/>
              </a:rPr>
              <a:t>data architecture </a:t>
            </a:r>
            <a:r>
              <a:rPr lang="en-CA" dirty="0">
                <a:solidFill>
                  <a:schemeClr val="bg1"/>
                </a:solidFill>
                <a:latin typeface="+mn-lt"/>
              </a:rPr>
              <a:t>is approached and </a:t>
            </a:r>
            <a:r>
              <a:rPr lang="en-CA" dirty="0" smtClean="0">
                <a:solidFill>
                  <a:schemeClr val="bg1"/>
                </a:solidFill>
                <a:latin typeface="+mn-lt"/>
              </a:rPr>
              <a:t>performed</a:t>
            </a:r>
            <a:endParaRPr lang="en-CA" dirty="0">
              <a:solidFill>
                <a:schemeClr val="bg1"/>
              </a:solidFill>
              <a:latin typeface="+mn-lt"/>
            </a:endParaRPr>
          </a:p>
        </p:txBody>
      </p:sp>
    </p:spTree>
    <p:extLst>
      <p:ext uri="{BB962C8B-B14F-4D97-AF65-F5344CB8AC3E}">
        <p14:creationId xmlns:p14="http://schemas.microsoft.com/office/powerpoint/2010/main" val="35989544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Essence">
      <a:dk1>
        <a:srgbClr val="333333"/>
      </a:dk1>
      <a:lt1>
        <a:srgbClr val="FFFFFF"/>
      </a:lt1>
      <a:dk2>
        <a:srgbClr val="333333"/>
      </a:dk2>
      <a:lt2>
        <a:srgbClr val="FFFFFF"/>
      </a:lt2>
      <a:accent1>
        <a:srgbClr val="007698"/>
      </a:accent1>
      <a:accent2>
        <a:srgbClr val="B0C534"/>
      </a:accent2>
      <a:accent3>
        <a:srgbClr val="66ADC1"/>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2_Theme1">
  <a:themeElements>
    <a:clrScheme name="Custom 1">
      <a:dk1>
        <a:srgbClr val="333333"/>
      </a:dk1>
      <a:lt1>
        <a:srgbClr val="FFFFFF"/>
      </a:lt1>
      <a:dk2>
        <a:srgbClr val="FFFFFF"/>
      </a:dk2>
      <a:lt2>
        <a:srgbClr val="FFFFFF"/>
      </a:lt2>
      <a:accent1>
        <a:srgbClr val="29475F"/>
      </a:accent1>
      <a:accent2>
        <a:srgbClr val="B0C534"/>
      </a:accent2>
      <a:accent3>
        <a:srgbClr val="96B8D2"/>
      </a:accent3>
      <a:accent4>
        <a:srgbClr val="F2F2F2"/>
      </a:accent4>
      <a:accent5>
        <a:srgbClr val="858585"/>
      </a:accent5>
      <a:accent6>
        <a:srgbClr val="D17D08"/>
      </a:accent6>
      <a:hlink>
        <a:srgbClr val="FFFFFF"/>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outerShdw blurRad="25400" dist="25400" dir="2700000" algn="tl" rotWithShape="0">
            <a:prstClr val="black">
              <a:alpha val="10000"/>
            </a:prstClr>
          </a:outerShdw>
        </a:effectLst>
      </a:spPr>
      <a:bodyPr rtlCol="0" anchor="ctr"/>
      <a:lstStyle>
        <a:defPPr>
          <a:defRPr sz="1200" b="1" i="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4199</Words>
  <Application>Microsoft Office PowerPoint</Application>
  <PresentationFormat>On-screen Show (4:3)</PresentationFormat>
  <Paragraphs>496</Paragraphs>
  <Slides>24</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24</vt:i4>
      </vt:variant>
      <vt:variant>
        <vt:lpstr>Custom Shows</vt:lpstr>
      </vt:variant>
      <vt:variant>
        <vt:i4>1</vt:i4>
      </vt:variant>
    </vt:vector>
  </HeadingPairs>
  <TitlesOfParts>
    <vt:vector size="33" baseType="lpstr">
      <vt:lpstr>Arial</vt:lpstr>
      <vt:lpstr>Calibri</vt:lpstr>
      <vt:lpstr>Courier New</vt:lpstr>
      <vt:lpstr>Georgia</vt:lpstr>
      <vt:lpstr>Open Sans</vt:lpstr>
      <vt:lpstr>Wingdings</vt:lpstr>
      <vt:lpstr>Theme1</vt:lpstr>
      <vt:lpstr>2_Theme1</vt:lpstr>
      <vt:lpstr>PowerPoint Presentation</vt:lpstr>
      <vt:lpstr>PowerPoint Presentation</vt:lpstr>
      <vt:lpstr>Engage the right roles to oversee and implement the  Modernize Data Architecture project </vt:lpstr>
      <vt:lpstr>Executive summary </vt:lpstr>
      <vt:lpstr>Business executives see data management as one of IT’s core services</vt:lpstr>
      <vt:lpstr>To differentiate and remain competitive in today’s marketplace, organizations are becoming more data-driven</vt:lpstr>
      <vt:lpstr>What is data architecture?</vt:lpstr>
      <vt:lpstr>What is the value of data architecture? </vt:lpstr>
      <vt:lpstr>Changes in data scope, usage, and complexity require a shift in how data architecture is approached and performed</vt:lpstr>
      <vt:lpstr>What are the fundamental building blocks of data architecture?</vt:lpstr>
      <vt:lpstr>Modernize the data architecture to position your organization to use data as an enabler for strategic growth</vt:lpstr>
      <vt:lpstr>Strike a balance between the traditional and modern elements of your organization’s fit-for-purpose data architecture</vt:lpstr>
      <vt:lpstr>The Mayo Clinic modernized its data architecture as it built its information management practice </vt:lpstr>
      <vt:lpstr>Support your business in building a modern or hybrid data architecture by developing a strong data architecture practice </vt:lpstr>
      <vt:lpstr>Consider how your data architecture practice will fit within your organization’s enterprise architecture</vt:lpstr>
      <vt:lpstr>Modernize Data Architecture for Measurable Business Results blueprint</vt:lpstr>
      <vt:lpstr>Build a fit-for-purpose data architecture practice using the deliverables created from this blueprint</vt:lpstr>
      <vt:lpstr>Launch the project by engaging the necessary participants and defining project expectations </vt:lpstr>
      <vt:lpstr>Central to our approach to data architecture (DA) are industry-leading frameworks</vt:lpstr>
      <vt:lpstr>Navigate the 3 phases of the blueprint using this table of contents </vt:lpstr>
      <vt:lpstr>Use these icons to help direct you as you navigate this research </vt:lpstr>
      <vt:lpstr>PowerPoint Presentation</vt:lpstr>
      <vt:lpstr>PowerPoint Presentation</vt:lpstr>
      <vt:lpstr>Time constrained? Consider an onsite engagement to expedite your project and get to results faster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2015-08-20T14:50:25Z</dcterms:created>
  <dcterms:modified xsi:type="dcterms:W3CDTF">2015-08-24T20:13:34Z</dcterms:modified>
</cp:coreProperties>
</file>