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5" r:id="rId2"/>
    <p:sldMasterId id="2147483812" r:id="rId3"/>
  </p:sldMasterIdLst>
  <p:notesMasterIdLst>
    <p:notesMasterId r:id="rId26"/>
  </p:notesMasterIdLst>
  <p:handoutMasterIdLst>
    <p:handoutMasterId r:id="rId27"/>
  </p:handoutMasterIdLst>
  <p:sldIdLst>
    <p:sldId id="278" r:id="rId4"/>
    <p:sldId id="667" r:id="rId5"/>
    <p:sldId id="668" r:id="rId6"/>
    <p:sldId id="669" r:id="rId7"/>
    <p:sldId id="670" r:id="rId8"/>
    <p:sldId id="671" r:id="rId9"/>
    <p:sldId id="672" r:id="rId10"/>
    <p:sldId id="673" r:id="rId11"/>
    <p:sldId id="674" r:id="rId12"/>
    <p:sldId id="675" r:id="rId13"/>
    <p:sldId id="676" r:id="rId14"/>
    <p:sldId id="677" r:id="rId15"/>
    <p:sldId id="678" r:id="rId16"/>
    <p:sldId id="679" r:id="rId17"/>
    <p:sldId id="680" r:id="rId18"/>
    <p:sldId id="693" r:id="rId19"/>
    <p:sldId id="683" r:id="rId20"/>
    <p:sldId id="684" r:id="rId21"/>
    <p:sldId id="685" r:id="rId22"/>
    <p:sldId id="686" r:id="rId23"/>
    <p:sldId id="691" r:id="rId24"/>
    <p:sldId id="692" r:id="rId25"/>
  </p:sldIdLst>
  <p:sldSz cx="9144000" cy="6858000" type="screen4x3"/>
  <p:notesSz cx="6950075" cy="9236075"/>
  <p:custShowLst>
    <p:custShow name="Custom Show 1" id="0">
      <p:sldLst>
        <p:sld r:id="rId4"/>
      </p:sldLst>
    </p:custShow>
  </p:custShowLst>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13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DCC"/>
    <a:srgbClr val="00B0F0"/>
    <a:srgbClr val="29475F"/>
    <a:srgbClr val="2576B7"/>
    <a:srgbClr val="E8E9EA"/>
    <a:srgbClr val="7CADD4"/>
    <a:srgbClr val="D9A210"/>
    <a:srgbClr val="CBDBE7"/>
    <a:srgbClr val="D9D9D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83921" autoAdjust="0"/>
  </p:normalViewPr>
  <p:slideViewPr>
    <p:cSldViewPr snapToGrid="0">
      <p:cViewPr varScale="1">
        <p:scale>
          <a:sx n="113" d="100"/>
          <a:sy n="113" d="100"/>
        </p:scale>
        <p:origin x="2256"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presProps" Target="presProps.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ERP Critical Success Factors</a:t>
            </a:r>
            <a:endParaRPr lang="en-US" dirty="0"/>
          </a:p>
        </c:rich>
      </c:tx>
      <c:layout>
        <c:manualLayout>
          <c:xMode val="edge"/>
          <c:yMode val="edge"/>
          <c:x val="0.30864107666463597"/>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848845954937921"/>
          <c:y val="7.3156250000000006E-2"/>
          <c:w val="0.65435535891849073"/>
          <c:h val="0.71000492125984249"/>
        </c:manualLayout>
      </c:layout>
      <c:barChart>
        <c:barDir val="bar"/>
        <c:grouping val="clustered"/>
        <c:varyColors val="0"/>
        <c:ser>
          <c:idx val="0"/>
          <c:order val="0"/>
          <c:tx>
            <c:strRef>
              <c:f>Sheet1!$B$1</c:f>
              <c:strCache>
                <c:ptCount val="1"/>
                <c:pt idx="0">
                  <c:v>Frequency</c:v>
                </c:pt>
              </c:strCache>
            </c:strRef>
          </c:tx>
          <c:spPr>
            <a:solidFill>
              <a:schemeClr val="accent1"/>
            </a:solidFill>
            <a:ln>
              <a:noFill/>
            </a:ln>
            <a:effectLst/>
          </c:spPr>
          <c:invertIfNegative val="0"/>
          <c:dPt>
            <c:idx val="3"/>
            <c:invertIfNegative val="0"/>
            <c:bubble3D val="0"/>
            <c:spPr>
              <a:solidFill>
                <a:srgbClr val="7CADD4"/>
              </a:solidFill>
              <a:ln>
                <a:noFill/>
              </a:ln>
              <a:effectLst/>
            </c:spPr>
          </c:dPt>
          <c:dPt>
            <c:idx val="4"/>
            <c:invertIfNegative val="0"/>
            <c:bubble3D val="0"/>
            <c:spPr>
              <a:solidFill>
                <a:srgbClr val="7CADD4"/>
              </a:solidFill>
              <a:ln>
                <a:noFill/>
              </a:ln>
              <a:effectLst/>
            </c:spPr>
          </c:dPt>
          <c:dPt>
            <c:idx val="5"/>
            <c:invertIfNegative val="0"/>
            <c:bubble3D val="0"/>
            <c:spPr>
              <a:solidFill>
                <a:srgbClr val="7CADD4"/>
              </a:solidFill>
              <a:ln>
                <a:noFill/>
              </a:ln>
              <a:effectLst/>
            </c:spPr>
          </c:dPt>
          <c:dPt>
            <c:idx val="6"/>
            <c:invertIfNegative val="0"/>
            <c:bubble3D val="0"/>
            <c:spPr>
              <a:solidFill>
                <a:srgbClr val="D9A210"/>
              </a:solidFill>
              <a:ln>
                <a:noFill/>
              </a:ln>
              <a:effectLst/>
            </c:spPr>
          </c:dPt>
          <c:dPt>
            <c:idx val="7"/>
            <c:invertIfNegative val="0"/>
            <c:bubble3D val="0"/>
            <c:spPr>
              <a:solidFill>
                <a:srgbClr val="D9A210"/>
              </a:solidFill>
              <a:ln>
                <a:noFill/>
              </a:ln>
              <a:effectLst/>
            </c:spPr>
          </c:dPt>
          <c:dPt>
            <c:idx val="8"/>
            <c:invertIfNegative val="0"/>
            <c:bubble3D val="0"/>
            <c:spPr>
              <a:solidFill>
                <a:srgbClr val="D9A210"/>
              </a:solidFill>
              <a:ln>
                <a:noFill/>
              </a:ln>
              <a:effectLst/>
            </c:spPr>
          </c:dPt>
          <c:dPt>
            <c:idx val="9"/>
            <c:invertIfNegative val="0"/>
            <c:bubble3D val="0"/>
            <c:spPr>
              <a:solidFill>
                <a:srgbClr val="D9A210"/>
              </a:solidFill>
              <a:ln>
                <a:noFill/>
              </a:ln>
              <a:effectLst/>
            </c:spPr>
          </c:dPt>
          <c:dPt>
            <c:idx val="10"/>
            <c:invertIfNegative val="0"/>
            <c:bubble3D val="0"/>
            <c:spPr>
              <a:solidFill>
                <a:srgbClr val="D9A210"/>
              </a:solidFill>
              <a:ln>
                <a:noFill/>
              </a:ln>
              <a:effectLst/>
            </c:spPr>
          </c:dPt>
          <c:cat>
            <c:strRef>
              <c:f>Sheet1!$A$2:$A$12</c:f>
              <c:strCache>
                <c:ptCount val="11"/>
                <c:pt idx="0">
                  <c:v>Top Management Support</c:v>
                </c:pt>
                <c:pt idx="1">
                  <c:v>Implementation Team</c:v>
                </c:pt>
                <c:pt idx="2">
                  <c:v>Project Management</c:v>
                </c:pt>
                <c:pt idx="3">
                  <c:v>Business Plan</c:v>
                </c:pt>
                <c:pt idx="4">
                  <c:v>Technical Implementation</c:v>
                </c:pt>
                <c:pt idx="5">
                  <c:v>Training </c:v>
                </c:pt>
                <c:pt idx="6">
                  <c:v>Legacy System Knowledge</c:v>
                </c:pt>
                <c:pt idx="7">
                  <c:v>Business Process Re-engineering </c:v>
                </c:pt>
                <c:pt idx="8">
                  <c:v>Organizational Culture</c:v>
                </c:pt>
                <c:pt idx="9">
                  <c:v>Change Management Program</c:v>
                </c:pt>
                <c:pt idx="10">
                  <c:v>Communication</c:v>
                </c:pt>
              </c:strCache>
            </c:strRef>
          </c:cat>
          <c:val>
            <c:numRef>
              <c:f>Sheet1!$B$2:$B$12</c:f>
              <c:numCache>
                <c:formatCode>General</c:formatCode>
                <c:ptCount val="11"/>
                <c:pt idx="0">
                  <c:v>13</c:v>
                </c:pt>
                <c:pt idx="1">
                  <c:v>12</c:v>
                </c:pt>
                <c:pt idx="2">
                  <c:v>12</c:v>
                </c:pt>
                <c:pt idx="3">
                  <c:v>11</c:v>
                </c:pt>
                <c:pt idx="4">
                  <c:v>11</c:v>
                </c:pt>
                <c:pt idx="5">
                  <c:v>10</c:v>
                </c:pt>
                <c:pt idx="6">
                  <c:v>7</c:v>
                </c:pt>
                <c:pt idx="7">
                  <c:v>7</c:v>
                </c:pt>
                <c:pt idx="8">
                  <c:v>7</c:v>
                </c:pt>
                <c:pt idx="9">
                  <c:v>6</c:v>
                </c:pt>
                <c:pt idx="10">
                  <c:v>6</c:v>
                </c:pt>
              </c:numCache>
            </c:numRef>
          </c:val>
        </c:ser>
        <c:dLbls>
          <c:showLegendKey val="0"/>
          <c:showVal val="0"/>
          <c:showCatName val="0"/>
          <c:showSerName val="0"/>
          <c:showPercent val="0"/>
          <c:showBubbleSize val="0"/>
        </c:dLbls>
        <c:gapWidth val="55"/>
        <c:axId val="-1098622272"/>
        <c:axId val="-1098604320"/>
      </c:barChart>
      <c:catAx>
        <c:axId val="-1098622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8604320"/>
        <c:crosses val="autoZero"/>
        <c:auto val="1"/>
        <c:lblAlgn val="ctr"/>
        <c:lblOffset val="100"/>
        <c:noMultiLvlLbl val="0"/>
      </c:catAx>
      <c:valAx>
        <c:axId val="-1098604320"/>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smtClean="0"/>
                  <a:t>Frequency of CSF in Academic Research </a:t>
                </a:r>
                <a:endParaRPr lang="en-CA" dirty="0"/>
              </a:p>
            </c:rich>
          </c:tx>
          <c:layout>
            <c:manualLayout>
              <c:xMode val="edge"/>
              <c:yMode val="edge"/>
              <c:x val="0.45346128738065616"/>
              <c:y val="0.88345300196850385"/>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8622272"/>
        <c:crosses val="autoZero"/>
        <c:crossBetween val="between"/>
      </c:valAx>
      <c:spPr>
        <a:noFill/>
        <a:ln>
          <a:noFill/>
        </a:ln>
        <a:effectLst/>
      </c:spPr>
    </c:plotArea>
    <c:plotVisOnly val="1"/>
    <c:dispBlanksAs val="gap"/>
    <c:showDLblsOverMax val="0"/>
  </c:chart>
  <c:spPr>
    <a:noFill/>
    <a:ln>
      <a:noFill/>
    </a:ln>
    <a:effectLst>
      <a:softEdge rad="241300"/>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Percentage of Benefits Realized</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rgbClr val="858585"/>
              </a:solidFill>
              <a:ln w="19050">
                <a:solidFill>
                  <a:schemeClr val="lt1"/>
                </a:solidFill>
              </a:ln>
              <a:effectLst/>
            </c:spPr>
          </c:dPt>
          <c:dPt>
            <c:idx val="4"/>
            <c:bubble3D val="0"/>
            <c:spPr>
              <a:solidFill>
                <a:schemeClr val="accent1">
                  <a:lumMod val="20000"/>
                  <a:lumOff val="80000"/>
                </a:schemeClr>
              </a:solidFill>
              <a:ln w="19050">
                <a:solidFill>
                  <a:schemeClr val="lt1"/>
                </a:solidFill>
              </a:ln>
              <a:effectLst/>
            </c:spPr>
          </c:dPt>
          <c:dPt>
            <c:idx val="5"/>
            <c:bubble3D val="0"/>
            <c:spPr>
              <a:solidFill>
                <a:schemeClr val="bg1">
                  <a:lumMod val="65000"/>
                </a:schemeClr>
              </a:solidFill>
              <a:ln w="19050">
                <a:solidFill>
                  <a:schemeClr val="lt1"/>
                </a:solidFill>
              </a:ln>
              <a:effectLst/>
            </c:spPr>
          </c:dPt>
          <c:cat>
            <c:strRef>
              <c:f>Sheet1!$A$2:$A$7</c:f>
              <c:strCache>
                <c:ptCount val="6"/>
                <c:pt idx="0">
                  <c:v>0-30%</c:v>
                </c:pt>
                <c:pt idx="1">
                  <c:v>31-50%</c:v>
                </c:pt>
                <c:pt idx="2">
                  <c:v>51-80%</c:v>
                </c:pt>
                <c:pt idx="5">
                  <c:v>81-100% </c:v>
                </c:pt>
              </c:strCache>
            </c:strRef>
          </c:cat>
          <c:val>
            <c:numRef>
              <c:f>Sheet1!$B$2:$B$7</c:f>
              <c:numCache>
                <c:formatCode>0%</c:formatCode>
                <c:ptCount val="6"/>
                <c:pt idx="0">
                  <c:v>0.38</c:v>
                </c:pt>
                <c:pt idx="1">
                  <c:v>0.22</c:v>
                </c:pt>
                <c:pt idx="2">
                  <c:v>0.18</c:v>
                </c:pt>
                <c:pt idx="5">
                  <c:v>0.08</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egendEntry>
        <c:idx val="3"/>
        <c:delete val="1"/>
      </c:legendEntry>
      <c:legendEntry>
        <c:idx val="4"/>
        <c:delete val="1"/>
      </c:legendEntry>
      <c:layout>
        <c:manualLayout>
          <c:xMode val="edge"/>
          <c:yMode val="edge"/>
          <c:x val="0.69782950508901043"/>
          <c:y val="7.1543084490254996E-2"/>
          <c:w val="0.23174192185606091"/>
          <c:h val="0.83520683563060238"/>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229875954865608E-2"/>
          <c:y val="0.16908397984665741"/>
          <c:w val="0.58098072654069899"/>
          <c:h val="0.71262253779584328"/>
        </c:manualLayout>
      </c:layout>
      <c:pieChart>
        <c:varyColors val="1"/>
        <c:ser>
          <c:idx val="0"/>
          <c:order val="0"/>
          <c:tx>
            <c:strRef>
              <c:f>Sheet1!$B$1</c:f>
              <c:strCache>
                <c:ptCount val="1"/>
                <c:pt idx="0">
                  <c:v>Time to Recoup Costs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rgbClr val="858585"/>
              </a:solidFill>
              <a:ln w="19050">
                <a:solidFill>
                  <a:schemeClr val="lt1"/>
                </a:solidFill>
              </a:ln>
              <a:effectLst/>
            </c:spPr>
          </c:dPt>
          <c:dPt>
            <c:idx val="4"/>
            <c:bubble3D val="0"/>
            <c:spPr>
              <a:solidFill>
                <a:srgbClr val="A24130"/>
              </a:solidFill>
              <a:ln w="19050">
                <a:solidFill>
                  <a:schemeClr val="lt1"/>
                </a:solidFill>
              </a:ln>
              <a:effectLst/>
            </c:spPr>
          </c:dPt>
          <c:cat>
            <c:strRef>
              <c:f>Sheet1!$A$2:$A$6</c:f>
              <c:strCache>
                <c:ptCount val="5"/>
                <c:pt idx="0">
                  <c:v>No costs recouped</c:v>
                </c:pt>
                <c:pt idx="1">
                  <c:v>Don't know </c:v>
                </c:pt>
                <c:pt idx="2">
                  <c:v>1 year or less</c:v>
                </c:pt>
                <c:pt idx="3">
                  <c:v>2-4 years</c:v>
                </c:pt>
                <c:pt idx="4">
                  <c:v>Over 5 years </c:v>
                </c:pt>
              </c:strCache>
            </c:strRef>
          </c:cat>
          <c:val>
            <c:numRef>
              <c:f>Sheet1!$B$2:$B$6</c:f>
              <c:numCache>
                <c:formatCode>0%</c:formatCode>
                <c:ptCount val="5"/>
                <c:pt idx="0">
                  <c:v>0.27</c:v>
                </c:pt>
                <c:pt idx="1">
                  <c:v>0.25</c:v>
                </c:pt>
                <c:pt idx="2">
                  <c:v>0.13</c:v>
                </c:pt>
                <c:pt idx="3">
                  <c:v>0.34</c:v>
                </c:pt>
                <c:pt idx="4">
                  <c:v>0.01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0103533102517748"/>
          <c:y val="3.6566088849205008E-2"/>
          <c:w val="0.39896466897482247"/>
          <c:h val="0.9053511641101516"/>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8/14/2019</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8/14/2019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411883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65737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661016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2250691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8342088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66060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915980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826148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577013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50903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404426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968834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454220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08144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85988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3925206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629815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6.wmf"/><Relationship Id="rId4" Type="http://schemas.openxmlformats.org/officeDocument/2006/relationships/image" Target="../media/image9.png"/></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14890"/>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Headline / Subhead Vertical </a:t>
                </a:r>
                <a:r>
                  <a:rPr lang="en-CA" sz="1200" baseline="0" dirty="0" smtClean="0"/>
                  <a:t>Spacing</a:t>
                </a:r>
                <a:endParaRPr lang="en-CA" sz="1200" dirty="0"/>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V4</a:t>
              </a:r>
              <a:endParaRPr lang="en-CA" sz="1200" b="0" dirty="0">
                <a:solidFill>
                  <a:schemeClr val="bg1"/>
                </a:solidFill>
              </a:endParaRPr>
            </a:p>
          </p:txBody>
        </p:sp>
      </p:gr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997785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grpSp>
        <p:nvGrpSpPr>
          <p:cNvPr id="7" name="Group 6"/>
          <p:cNvGrpSpPr/>
          <p:nvPr userDrawn="1"/>
        </p:nvGrpSpPr>
        <p:grpSpPr>
          <a:xfrm>
            <a:off x="1" y="214890"/>
            <a:ext cx="8999983" cy="3832009"/>
            <a:chOff x="1" y="-16351"/>
            <a:chExt cx="8999983" cy="3832009"/>
          </a:xfrm>
        </p:grpSpPr>
        <p:grpSp>
          <p:nvGrpSpPr>
            <p:cNvPr id="8" name="Group 76"/>
            <p:cNvGrpSpPr/>
            <p:nvPr/>
          </p:nvGrpSpPr>
          <p:grpSpPr>
            <a:xfrm>
              <a:off x="1" y="745520"/>
              <a:ext cx="252922" cy="3070138"/>
              <a:chOff x="1" y="745520"/>
              <a:chExt cx="252922" cy="3070138"/>
            </a:xfrm>
          </p:grpSpPr>
          <p:cxnSp>
            <p:nvCxnSpPr>
              <p:cNvPr id="11" name="Straight Arrow Connector 10"/>
              <p:cNvCxnSpPr/>
              <p:nvPr/>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rot="16200000">
                <a:off x="-1276085" y="2021606"/>
                <a:ext cx="2805093" cy="25292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Headline / Subhead Vertical Spacing</a:t>
                </a:r>
                <a:endParaRPr lang="en-CA" sz="1200" dirty="0">
                  <a:solidFill>
                    <a:srgbClr val="FFFFFF"/>
                  </a:solidFill>
                </a:endParaRPr>
              </a:p>
            </p:txBody>
          </p:sp>
        </p:grpSp>
        <p:sp>
          <p:nvSpPr>
            <p:cNvPr id="9" name="TextBox 8"/>
            <p:cNvSpPr txBox="1"/>
            <p:nvPr/>
          </p:nvSpPr>
          <p:spPr>
            <a:xfrm>
              <a:off x="8460432" y="-16351"/>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grpSp>
    </p:spTree>
    <p:extLst>
      <p:ext uri="{BB962C8B-B14F-4D97-AF65-F5344CB8AC3E}">
        <p14:creationId xmlns:p14="http://schemas.microsoft.com/office/powerpoint/2010/main" val="35031525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66099768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3183051177"/>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1698596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776974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3243807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043065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13651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3" name="Straight Connector 2"/>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8"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9" name="TextBox 8"/>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1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Tree>
    <p:extLst>
      <p:ext uri="{BB962C8B-B14F-4D97-AF65-F5344CB8AC3E}">
        <p14:creationId xmlns:p14="http://schemas.microsoft.com/office/powerpoint/2010/main" val="42389024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07317485"/>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1587581"/>
      </p:ext>
    </p:extLst>
  </p:cSld>
  <p:clrMapOvr>
    <a:masterClrMapping/>
  </p:clrMapOvr>
  <p:timing>
    <p:tnLst>
      <p:par>
        <p:cTn id="1" dur="indefinite" restart="never" nodeType="tmRoot"/>
      </p:par>
    </p:tnLst>
  </p:timing>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191005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3651714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7643339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71974556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9142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299280468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9386853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401597070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2736128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14729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882154979"/>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107370530"/>
      </p:ext>
    </p:extLst>
  </p:cSld>
  <p:clrMapOvr>
    <a:masterClrMapping/>
  </p:clrMapOvr>
  <p:timing>
    <p:tnLst>
      <p:par>
        <p:cTn id="1" dur="indefinite" restart="never" nodeType="tmRoot"/>
      </p:par>
    </p:tn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336747378"/>
      </p:ext>
    </p:extLst>
  </p:cSld>
  <p:clrMapOvr>
    <a:masterClrMapping/>
  </p:clrMapOvr>
  <p:timing>
    <p:tnLst>
      <p:par>
        <p:cTn id="1" dur="indefinite" restart="never" nodeType="tmRoot"/>
      </p:par>
    </p:tnLst>
  </p:timing>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Executive Brief">
    <p:spTree>
      <p:nvGrpSpPr>
        <p:cNvPr id="1" name=""/>
        <p:cNvGrpSpPr/>
        <p:nvPr/>
      </p:nvGrpSpPr>
      <p:grpSpPr>
        <a:xfrm>
          <a:off x="0" y="0"/>
          <a:ext cx="0" cy="0"/>
          <a:chOff x="0" y="0"/>
          <a:chExt cx="0" cy="0"/>
        </a:xfrm>
      </p:grpSpPr>
      <p:sp>
        <p:nvSpPr>
          <p:cNvPr id="3" name="Rectangle 2"/>
          <p:cNvSpPr/>
          <p:nvPr userDrawn="1"/>
        </p:nvSpPr>
        <p:spPr>
          <a:xfrm>
            <a:off x="0" y="-2094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75109048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93010944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228656400"/>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5851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85954003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101644776"/>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1872368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39049847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93621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543005084"/>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3388315123"/>
      </p:ext>
    </p:extLst>
  </p:cSld>
  <p:clrMapOvr>
    <a:masterClrMapping/>
  </p:clrMapOvr>
  <p:timing>
    <p:tnLst>
      <p:par>
        <p:cTn id="1" dur="indefinite" restart="never" nodeType="tmRoot"/>
      </p:par>
    </p:tnLst>
  </p:timing>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4123038460"/>
      </p:ext>
    </p:extLst>
  </p:cSld>
  <p:clrMapOvr>
    <a:masterClrMapping/>
  </p:clrMapOvr>
  <p:timing>
    <p:tnLst>
      <p:par>
        <p:cTn id="1" dur="indefinite" restart="never" nodeType="tmRoot"/>
      </p:par>
    </p:tnLst>
  </p:timing>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dirty="0" smtClean="0">
                <a:solidFill>
                  <a:srgbClr val="FFFFFF"/>
                </a:solidFill>
              </a:rPr>
              <a:t>V4</a:t>
            </a:r>
            <a:endParaRPr lang="en-CA" sz="1200" dirty="0">
              <a:solidFill>
                <a:srgbClr val="FFFFFF"/>
              </a:solidFill>
            </a:endParaRPr>
          </a:p>
        </p:txBody>
      </p:sp>
    </p:spTree>
    <p:extLst>
      <p:ext uri="{BB962C8B-B14F-4D97-AF65-F5344CB8AC3E}">
        <p14:creationId xmlns:p14="http://schemas.microsoft.com/office/powerpoint/2010/main" val="372740041"/>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13765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61814160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6" name="Pentagon 5"/>
          <p:cNvSpPr/>
          <p:nvPr userDrawn="1"/>
        </p:nvSpPr>
        <p:spPr>
          <a:xfrm>
            <a:off x="0" y="411616"/>
            <a:ext cx="863588" cy="538410"/>
          </a:xfrm>
          <a:prstGeom prst="homePlate">
            <a:avLst>
              <a:gd name="adj" fmla="val 37631"/>
            </a:avLst>
          </a:prstGeom>
          <a:solidFill>
            <a:srgbClr val="D9A210"/>
          </a:solidFill>
          <a:ln w="25400" cap="flat" cmpd="sng" algn="ctr">
            <a:noFill/>
            <a:prstDash val="solid"/>
          </a:ln>
          <a:effectLst/>
        </p:spPr>
        <p:txBody>
          <a:bodyPr rtlCol="0" anchor="ctr"/>
          <a:lstStyle/>
          <a:p>
            <a:pPr algn="ctr">
              <a:defRPr/>
            </a:pPr>
            <a:endParaRPr lang="en-US" kern="0" dirty="0" smtClean="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55019234"/>
      </p:ext>
    </p:extLst>
  </p:cSld>
  <p:clrMapOvr>
    <a:masterClrMapping/>
  </p:clrMapOvr>
  <p:timing>
    <p:tnLst>
      <p:par>
        <p:cTn id="1" dur="indefinite" restart="never" nodeType="tmRoot"/>
      </p:par>
    </p:tnLst>
  </p:timing>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Assist:</a:t>
            </a:r>
            <a:endParaRPr lang="en-US" sz="1400" b="1" dirty="0">
              <a:solidFill>
                <a:srgbClr val="FFFFFF"/>
              </a:solidFill>
            </a:endParaRP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This Research Will Also Assist:</a:t>
            </a:r>
            <a:endParaRPr lang="en-US" sz="1400" b="1" dirty="0">
              <a:solidFill>
                <a:srgbClr val="FFFFFF"/>
              </a:solidFill>
            </a:endParaRP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a:t>
            </a:r>
            <a:r>
              <a:rPr lang="en-US" sz="1400" b="1" dirty="0" smtClean="0">
                <a:solidFill>
                  <a:srgbClr val="FFFFFF"/>
                </a:solidFill>
              </a:rPr>
              <a:t>Them:</a:t>
            </a:r>
            <a:endParaRPr lang="en-US" sz="1400" b="1" dirty="0">
              <a:solidFill>
                <a:srgbClr val="FFFFFF"/>
              </a:solidFill>
            </a:endParaRPr>
          </a:p>
        </p:txBody>
      </p:sp>
    </p:spTree>
    <p:extLst>
      <p:ext uri="{BB962C8B-B14F-4D97-AF65-F5344CB8AC3E}">
        <p14:creationId xmlns:p14="http://schemas.microsoft.com/office/powerpoint/2010/main" val="3263837498"/>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9" name="Round Same Side Corner Rectangle 97"/>
          <p:cNvSpPr/>
          <p:nvPr userDrawn="1"/>
        </p:nvSpPr>
        <p:spPr>
          <a:xfrm>
            <a:off x="5736405" y="1210905"/>
            <a:ext cx="3084068" cy="285749"/>
          </a:xfrm>
          <a:prstGeom prst="rect">
            <a:avLst/>
          </a:prstGeom>
          <a:solidFill>
            <a:srgbClr val="D9A210"/>
          </a:solidFill>
          <a:ln w="12700" cap="flat" cmpd="sng" algn="ctr">
            <a:solidFill>
              <a:srgbClr val="D9A210"/>
            </a:solidFill>
            <a:prstDash val="solid"/>
          </a:ln>
          <a:effectLst/>
        </p:spPr>
        <p:txBody>
          <a:bodyPr rtlCol="0" anchor="ctr"/>
          <a:lstStyle/>
          <a:p>
            <a:pPr fontAlgn="base">
              <a:spcBef>
                <a:spcPct val="0"/>
              </a:spcBef>
              <a:spcAft>
                <a:spcPct val="0"/>
              </a:spcAft>
              <a:defRPr/>
            </a:pPr>
            <a:r>
              <a:rPr lang="en-CA" sz="1100" i="1" kern="0" dirty="0" smtClean="0">
                <a:solidFill>
                  <a:srgbClr val="FFFFFF"/>
                </a:solidFill>
                <a:latin typeface="Georgia"/>
              </a:rPr>
              <a:t>Info-Tech Insight</a:t>
            </a:r>
          </a:p>
        </p:txBody>
      </p:sp>
      <p:sp>
        <p:nvSpPr>
          <p:cNvPr id="17" name="Rectangle 16"/>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42735"/>
            <a:ext cx="8640578"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3"/>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0463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5"/>
            <a:ext cx="5257800" cy="13341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68253"/>
            <a:ext cx="8623607" cy="16849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748626"/>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6" y="4571651"/>
            <a:ext cx="249579" cy="249579"/>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23820"/>
          </a:xfrm>
          <a:prstGeom prst="rect">
            <a:avLst/>
          </a:prstGeom>
        </p:spPr>
      </p:pic>
      <p:pic>
        <p:nvPicPr>
          <p:cNvPr id="25" name="Picture 24" descr="insight-sm.wmf"/>
          <p:cNvPicPr>
            <a:picLocks noChangeAspect="1"/>
          </p:cNvPicPr>
          <p:nvPr userDrawn="1"/>
        </p:nvPicPr>
        <p:blipFill>
          <a:blip r:embed="rId5" cstate="print"/>
          <a:stretch>
            <a:fillRect/>
          </a:stretch>
        </p:blipFill>
        <p:spPr>
          <a:xfrm>
            <a:off x="8512284" y="1256033"/>
            <a:ext cx="240000" cy="180000"/>
          </a:xfrm>
          <a:prstGeom prst="rect">
            <a:avLst/>
          </a:prstGeom>
          <a:solidFill>
            <a:srgbClr val="D9A210"/>
          </a:solidFill>
          <a:ln>
            <a:solidFill>
              <a:srgbClr val="D9A210"/>
            </a:solidFill>
          </a:ln>
        </p:spPr>
      </p:pic>
    </p:spTree>
    <p:extLst>
      <p:ext uri="{BB962C8B-B14F-4D97-AF65-F5344CB8AC3E}">
        <p14:creationId xmlns:p14="http://schemas.microsoft.com/office/powerpoint/2010/main" val="145672612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034310"/>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285440241"/>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3096855"/>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39225"/>
      </p:ext>
    </p:extLst>
  </p:cSld>
  <p:clrMapOvr>
    <a:masterClrMapping/>
  </p:clrMapOvr>
  <p:timing>
    <p:tnLst>
      <p:par>
        <p:cTn id="1" dur="indefinite" restart="never" nodeType="tmRoot"/>
      </p:par>
    </p:tnLst>
  </p:timing>
  <p:hf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866399689"/>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7768955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10138990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2014918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00666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58846667"/>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672852610"/>
      </p:ext>
    </p:extLst>
  </p:cSld>
  <p:clrMapOvr>
    <a:masterClrMapping/>
  </p:clrMapOvr>
  <p:timing>
    <p:tnLst>
      <p:par>
        <p:cTn id="1" dur="indefinite" restart="never" nodeType="tmRoot"/>
      </p:par>
    </p:tnLst>
  </p:timing>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3580027318"/>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3" name="Straight Connector 2"/>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8"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9" name="TextBox 8"/>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1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21" Type="http://schemas.openxmlformats.org/officeDocument/2006/relationships/slideLayout" Target="../slideLayouts/slideLayout32.xml"/><Relationship Id="rId34" Type="http://schemas.openxmlformats.org/officeDocument/2006/relationships/slideLayout" Target="../slideLayouts/slideLayout45.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8" Type="http://schemas.openxmlformats.org/officeDocument/2006/relationships/slideLayout" Target="../slideLayouts/slideLayout19.xml"/><Relationship Id="rId3"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slideLayout" Target="../slideLayouts/slideLayout6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slideLayout" Target="../slideLayouts/slideLayout64.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19" Type="http://schemas.openxmlformats.org/officeDocument/2006/relationships/theme" Target="../theme/theme3.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2" r:id="rId3"/>
    <p:sldLayoutId id="2147483706" r:id="rId4"/>
    <p:sldLayoutId id="2147483710" r:id="rId5"/>
    <p:sldLayoutId id="2147483711" r:id="rId6"/>
    <p:sldLayoutId id="2147483764" r:id="rId7"/>
    <p:sldLayoutId id="2147483762" r:id="rId8"/>
    <p:sldLayoutId id="2147483761" r:id="rId9"/>
    <p:sldLayoutId id="2147483763" r:id="rId10"/>
    <p:sldLayoutId id="2147483774" r:id="rId1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329463682"/>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 id="2147483793" r:id="rId18"/>
    <p:sldLayoutId id="2147483794" r:id="rId19"/>
    <p:sldLayoutId id="2147483795" r:id="rId20"/>
    <p:sldLayoutId id="2147483796" r:id="rId21"/>
    <p:sldLayoutId id="2147483797" r:id="rId22"/>
    <p:sldLayoutId id="2147483798" r:id="rId23"/>
    <p:sldLayoutId id="2147483799" r:id="rId24"/>
    <p:sldLayoutId id="2147483800" r:id="rId25"/>
    <p:sldLayoutId id="2147483801" r:id="rId26"/>
    <p:sldLayoutId id="2147483802" r:id="rId27"/>
    <p:sldLayoutId id="2147483803" r:id="rId28"/>
    <p:sldLayoutId id="2147483804" r:id="rId29"/>
    <p:sldLayoutId id="2147483805" r:id="rId30"/>
    <p:sldLayoutId id="2147483806" r:id="rId31"/>
    <p:sldLayoutId id="2147483807" r:id="rId32"/>
    <p:sldLayoutId id="2147483808" r:id="rId33"/>
    <p:sldLayoutId id="2147483809" r:id="rId34"/>
    <p:sldLayoutId id="2147483810" r:id="rId35"/>
    <p:sldLayoutId id="2147483811" r:id="rId3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2620095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 id="2147483829" r:id="rId17"/>
    <p:sldLayoutId id="2147483830" r:id="rId1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2.png"/><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2.xml"/><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8" Type="http://schemas.openxmlformats.org/officeDocument/2006/relationships/hyperlink" Target="http://www.infotech.com/research/ss/optimize-the-change-management-process" TargetMode="External"/><Relationship Id="rId3" Type="http://schemas.openxmlformats.org/officeDocument/2006/relationships/hyperlink" Target="http://www.infotech.com/research/ss/maximize-the-benefits-from-enterprise-applications-with-a-center-of-excellence" TargetMode="External"/><Relationship Id="rId7" Type="http://schemas.openxmlformats.org/officeDocument/2006/relationships/hyperlink" Target="http://www.infotech.com/research/ss/govern-and-manage-an-enterprise-software-implementation" TargetMode="Externa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hyperlink" Target="http://www.infotech.com/research/ss/optimize-it-procurement" TargetMode="External"/><Relationship Id="rId5" Type="http://schemas.openxmlformats.org/officeDocument/2006/relationships/hyperlink" Target="http://www.infotech.com/research/ss/optimize-requirements-gathering-to-effectively-serve-the-business" TargetMode="External"/><Relationship Id="rId10" Type="http://schemas.openxmlformats.org/officeDocument/2006/relationships/hyperlink" Target="http://www.infotech.com/research/ss/optimize-business-processes-to-limit-erp-customization" TargetMode="External"/><Relationship Id="rId4" Type="http://schemas.openxmlformats.org/officeDocument/2006/relationships/hyperlink" Target="http://www.infotech.com/research/ss/build-a-business-driven-application-roadmap-using-an-agile-approach" TargetMode="External"/><Relationship Id="rId9" Type="http://schemas.openxmlformats.org/officeDocument/2006/relationships/hyperlink" Target="http://www.infotech.com/research/ss/create-project-management-succes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3.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3.xml"/><Relationship Id="rId6" Type="http://schemas.openxmlformats.org/officeDocument/2006/relationships/image" Target="../media/image5.png"/><Relationship Id="rId5" Type="http://schemas.openxmlformats.org/officeDocument/2006/relationships/image" Target="../media/image10.png"/><Relationship Id="rId4" Type="http://schemas.openxmlformats.org/officeDocument/2006/relationships/image" Target="../media/image34.png"/></Relationships>
</file>

<file path=ppt/slides/_rels/slide19.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hyperlink" Target="mailto:WorkshopBooking@InfoTech.com" TargetMode="External"/><Relationship Id="rId1" Type="http://schemas.openxmlformats.org/officeDocument/2006/relationships/slideLayout" Target="../slideLayouts/slideLayout36.xml"/><Relationship Id="rId4" Type="http://schemas.openxmlformats.org/officeDocument/2006/relationships/image" Target="../media/image36.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6.xml"/><Relationship Id="rId1" Type="http://schemas.openxmlformats.org/officeDocument/2006/relationships/slideLayout" Target="../slideLayouts/slideLayout23.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3.xml"/><Relationship Id="rId5" Type="http://schemas.openxmlformats.org/officeDocument/2006/relationships/image" Target="../media/image4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3.xml"/><Relationship Id="rId5" Type="http://schemas.openxmlformats.org/officeDocument/2006/relationships/hyperlink" Target="http://www.business-software.com/blog/erp-in-2014-snapshot-infographic/" TargetMode="External"/><Relationship Id="rId4" Type="http://schemas.openxmlformats.org/officeDocument/2006/relationships/image" Target="../media/image15.jp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hyperlink" Target="http://www.goerpcloud.com/wp-content/uploads/2014-ERP-Report-2.pdf"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hyperlink" Target="http://www.goerpcloud.com/wp-content/uploads/2014-ERP-Report-2.pdf" TargetMode="External"/><Relationship Id="rId2" Type="http://schemas.openxmlformats.org/officeDocument/2006/relationships/notesSlide" Target="../notesSlides/notesSlide8.xml"/><Relationship Id="rId1" Type="http://schemas.openxmlformats.org/officeDocument/2006/relationships/slideLayout" Target="../slideLayouts/slideLayout23.xml"/><Relationship Id="rId4" Type="http://schemas.openxmlformats.org/officeDocument/2006/relationships/hyperlink" Target="http://www.teksystems.com/resources/research/featured-research/erp-trends/erp-experience-survey-infographi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Establish a Concrete ERP Foundation </a:t>
            </a:r>
            <a:endParaRPr lang="en-US" dirty="0"/>
          </a:p>
        </p:txBody>
      </p:sp>
      <p:sp>
        <p:nvSpPr>
          <p:cNvPr id="5" name="Tagline"/>
          <p:cNvSpPr>
            <a:spLocks noGrp="1"/>
          </p:cNvSpPr>
          <p:nvPr>
            <p:ph type="body" sz="quarter" idx="16"/>
          </p:nvPr>
        </p:nvSpPr>
        <p:spPr/>
        <p:txBody>
          <a:bodyPr/>
          <a:lstStyle/>
          <a:p>
            <a:r>
              <a:rPr lang="en-US" dirty="0" smtClean="0"/>
              <a:t>Getting your ERP project off the ground starts with a stakeholder-aligned blueprint.</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6672" y="4072766"/>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r>
              <a:rPr lang="en-US" dirty="0" smtClean="0"/>
              <a:t>An ERP foundation will develop a common understanding between business and IT stakeholders</a:t>
            </a:r>
            <a:endParaRPr lang="en-CA" dirty="0"/>
          </a:p>
        </p:txBody>
      </p:sp>
      <p:sp>
        <p:nvSpPr>
          <p:cNvPr id="8" name="TextBox 2"/>
          <p:cNvSpPr txBox="1"/>
          <p:nvPr/>
        </p:nvSpPr>
        <p:spPr>
          <a:xfrm>
            <a:off x="1149496" y="1249369"/>
            <a:ext cx="7131831" cy="1400383"/>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600"/>
              </a:spcAft>
            </a:pPr>
            <a:r>
              <a:rPr lang="en-US" sz="1600" i="1" dirty="0" smtClean="0">
                <a:solidFill>
                  <a:srgbClr val="333333"/>
                </a:solidFill>
                <a:latin typeface="Georgia"/>
              </a:rPr>
              <a:t>Organizations often buy a tool without understanding how they should use it. Before you invest in ERP, you need to understand where you are today and where you want to go. If the readiness isn’t there and you can’t execute the project properly, the software won’t help. </a:t>
            </a:r>
          </a:p>
          <a:p>
            <a:pPr algn="r">
              <a:spcAft>
                <a:spcPts val="600"/>
              </a:spcAft>
            </a:pPr>
            <a:r>
              <a:rPr lang="en-US" sz="1600" dirty="0" smtClean="0">
                <a:solidFill>
                  <a:srgbClr val="333333"/>
                </a:solidFill>
              </a:rPr>
              <a:t>			   – Boris Znebel, VP, Second Foundation</a:t>
            </a:r>
          </a:p>
        </p:txBody>
      </p:sp>
      <p:pic>
        <p:nvPicPr>
          <p:cNvPr id="10" name="Picture 9"/>
          <p:cNvPicPr>
            <a:picLocks noChangeAspect="1"/>
          </p:cNvPicPr>
          <p:nvPr/>
        </p:nvPicPr>
        <p:blipFill>
          <a:blip r:embed="rId3"/>
          <a:stretch>
            <a:fillRect/>
          </a:stretch>
        </p:blipFill>
        <p:spPr>
          <a:xfrm>
            <a:off x="8086424" y="1953656"/>
            <a:ext cx="512108" cy="377985"/>
          </a:xfrm>
          <a:prstGeom prst="rect">
            <a:avLst/>
          </a:prstGeom>
        </p:spPr>
      </p:pic>
      <p:sp>
        <p:nvSpPr>
          <p:cNvPr id="19" name="Rectangle 18"/>
          <p:cNvSpPr/>
          <p:nvPr/>
        </p:nvSpPr>
        <p:spPr>
          <a:xfrm>
            <a:off x="2927886" y="3357676"/>
            <a:ext cx="5902532" cy="2880828"/>
          </a:xfrm>
          <a:prstGeom prst="rect">
            <a:avLst/>
          </a:prstGeom>
          <a:solidFill>
            <a:schemeClr val="bg1">
              <a:lumMod val="95000"/>
            </a:schemeClr>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300"/>
              </a:spcAft>
            </a:pPr>
            <a:endParaRPr lang="en-US" sz="1200" b="1" dirty="0">
              <a:solidFill>
                <a:srgbClr val="333333"/>
              </a:solidFill>
            </a:endParaRPr>
          </a:p>
        </p:txBody>
      </p:sp>
      <p:sp>
        <p:nvSpPr>
          <p:cNvPr id="6" name="Text Placeholder 3"/>
          <p:cNvSpPr txBox="1">
            <a:spLocks/>
          </p:cNvSpPr>
          <p:nvPr/>
        </p:nvSpPr>
        <p:spPr>
          <a:xfrm>
            <a:off x="3224906" y="3525070"/>
            <a:ext cx="5605512" cy="2662711"/>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Introduce ERP concepts and set expectations </a:t>
            </a: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Define process boundaries and functional scope</a:t>
            </a: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Understand current state, gaps, and opportunities</a:t>
            </a:r>
          </a:p>
          <a:p>
            <a:pPr marL="180975" lvl="1" indent="0">
              <a:spcBef>
                <a:spcPts val="400"/>
              </a:spcBef>
              <a:spcAft>
                <a:spcPts val="400"/>
              </a:spcAft>
              <a:buClr>
                <a:srgbClr val="333333"/>
              </a:buClr>
              <a:buSzPct val="100000"/>
              <a:buNone/>
            </a:pPr>
            <a:r>
              <a:rPr lang="en-CA" sz="1400" dirty="0">
                <a:solidFill>
                  <a:srgbClr val="333333"/>
                </a:solidFill>
              </a:rPr>
              <a:t>Validate and prioritize </a:t>
            </a:r>
            <a:r>
              <a:rPr lang="en-US" sz="1400" dirty="0" smtClean="0">
                <a:solidFill>
                  <a:srgbClr val="333333"/>
                </a:solidFill>
                <a:cs typeface="Times New Roman" panose="02020603050405020304" pitchFamily="18" charset="0"/>
              </a:rPr>
              <a:t>high-level </a:t>
            </a:r>
            <a:r>
              <a:rPr lang="en-US" sz="1400" dirty="0">
                <a:solidFill>
                  <a:srgbClr val="333333"/>
                </a:solidFill>
                <a:cs typeface="Times New Roman" panose="02020603050405020304" pitchFamily="18" charset="0"/>
              </a:rPr>
              <a:t>ERP requirements</a:t>
            </a:r>
          </a:p>
          <a:p>
            <a:pPr marL="180975" lvl="1" indent="0">
              <a:spcBef>
                <a:spcPts val="400"/>
              </a:spcBef>
              <a:spcAft>
                <a:spcPts val="400"/>
              </a:spcAft>
              <a:buClr>
                <a:srgbClr val="333333"/>
              </a:buClr>
              <a:buSzPct val="100000"/>
              <a:buNone/>
            </a:pPr>
            <a:r>
              <a:rPr lang="en-CA" sz="1400" dirty="0" smtClean="0">
                <a:solidFill>
                  <a:srgbClr val="333333"/>
                </a:solidFill>
              </a:rPr>
              <a:t>Identify desired target </a:t>
            </a:r>
            <a:r>
              <a:rPr lang="en-CA" sz="1400" dirty="0">
                <a:solidFill>
                  <a:srgbClr val="333333"/>
                </a:solidFill>
              </a:rPr>
              <a:t>state </a:t>
            </a:r>
            <a:r>
              <a:rPr lang="en-CA" sz="1400" dirty="0" smtClean="0">
                <a:solidFill>
                  <a:srgbClr val="333333"/>
                </a:solidFill>
              </a:rPr>
              <a:t>and </a:t>
            </a:r>
            <a:r>
              <a:rPr lang="en-CA" sz="1400" dirty="0">
                <a:solidFill>
                  <a:srgbClr val="333333"/>
                </a:solidFill>
              </a:rPr>
              <a:t>develop ERP </a:t>
            </a:r>
            <a:r>
              <a:rPr lang="en-CA" sz="1400" dirty="0" smtClean="0">
                <a:solidFill>
                  <a:srgbClr val="333333"/>
                </a:solidFill>
              </a:rPr>
              <a:t>operating model</a:t>
            </a:r>
            <a:endParaRPr lang="en-CA" sz="1400" dirty="0">
              <a:solidFill>
                <a:srgbClr val="333333"/>
              </a:solidFill>
            </a:endParaRP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Determine project guiding </a:t>
            </a:r>
            <a:r>
              <a:rPr lang="en-US" sz="1400" dirty="0">
                <a:solidFill>
                  <a:srgbClr val="333333"/>
                </a:solidFill>
                <a:cs typeface="Times New Roman" panose="02020603050405020304" pitchFamily="18" charset="0"/>
              </a:rPr>
              <a:t>principles and critical success factors</a:t>
            </a:r>
            <a:endParaRPr lang="en-US" sz="1400" dirty="0" smtClean="0">
              <a:solidFill>
                <a:srgbClr val="333333"/>
              </a:solidFill>
              <a:cs typeface="Times New Roman" panose="02020603050405020304" pitchFamily="18" charset="0"/>
            </a:endParaRPr>
          </a:p>
          <a:p>
            <a:pPr marL="180975" lvl="1" indent="0">
              <a:spcBef>
                <a:spcPts val="400"/>
              </a:spcBef>
              <a:spcAft>
                <a:spcPts val="400"/>
              </a:spcAft>
              <a:buClr>
                <a:srgbClr val="333333"/>
              </a:buClr>
              <a:buSzPct val="100000"/>
              <a:buNone/>
            </a:pPr>
            <a:r>
              <a:rPr lang="en-US" sz="1400" dirty="0" smtClean="0">
                <a:solidFill>
                  <a:srgbClr val="333333"/>
                </a:solidFill>
                <a:cs typeface="Times New Roman" panose="02020603050405020304" pitchFamily="18" charset="0"/>
              </a:rPr>
              <a:t>Develop stakeholder maps and identify risk mitigation strategies</a:t>
            </a:r>
          </a:p>
          <a:p>
            <a:pPr marL="180975" lvl="1" indent="0">
              <a:spcBef>
                <a:spcPts val="400"/>
              </a:spcBef>
              <a:spcAft>
                <a:spcPts val="400"/>
              </a:spcAft>
              <a:buClr>
                <a:srgbClr val="333333"/>
              </a:buClr>
              <a:buSzPct val="100000"/>
              <a:buNone/>
            </a:pPr>
            <a:r>
              <a:rPr lang="en-CA" sz="1400" dirty="0" smtClean="0">
                <a:solidFill>
                  <a:srgbClr val="333333"/>
                </a:solidFill>
              </a:rPr>
              <a:t>Align the ERP roadmap with organizational needs and capabilities</a:t>
            </a:r>
          </a:p>
        </p:txBody>
      </p:sp>
      <p:sp>
        <p:nvSpPr>
          <p:cNvPr id="11" name="Chevron 10"/>
          <p:cNvSpPr/>
          <p:nvPr/>
        </p:nvSpPr>
        <p:spPr>
          <a:xfrm>
            <a:off x="3153118" y="3568627"/>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2" name="Chevron 11"/>
          <p:cNvSpPr/>
          <p:nvPr/>
        </p:nvSpPr>
        <p:spPr>
          <a:xfrm>
            <a:off x="3153119" y="3875318"/>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3" name="Chevron 12"/>
          <p:cNvSpPr/>
          <p:nvPr/>
        </p:nvSpPr>
        <p:spPr>
          <a:xfrm>
            <a:off x="3153119" y="4187333"/>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4" name="Chevron 13"/>
          <p:cNvSpPr/>
          <p:nvPr/>
        </p:nvSpPr>
        <p:spPr>
          <a:xfrm>
            <a:off x="3153119" y="4499768"/>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5" name="Chevron 14"/>
          <p:cNvSpPr/>
          <p:nvPr/>
        </p:nvSpPr>
        <p:spPr>
          <a:xfrm>
            <a:off x="3153119" y="4824858"/>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6" name="Chevron 15"/>
          <p:cNvSpPr/>
          <p:nvPr/>
        </p:nvSpPr>
        <p:spPr>
          <a:xfrm>
            <a:off x="3153119" y="5136885"/>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7" name="Chevron 16"/>
          <p:cNvSpPr/>
          <p:nvPr/>
        </p:nvSpPr>
        <p:spPr>
          <a:xfrm>
            <a:off x="3153119" y="5436597"/>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18" name="Chevron 17"/>
          <p:cNvSpPr/>
          <p:nvPr/>
        </p:nvSpPr>
        <p:spPr>
          <a:xfrm>
            <a:off x="3153119" y="5751351"/>
            <a:ext cx="200563" cy="216368"/>
          </a:xfrm>
          <a:prstGeom prst="chevron">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grpSp>
        <p:nvGrpSpPr>
          <p:cNvPr id="60" name="Group 59"/>
          <p:cNvGrpSpPr/>
          <p:nvPr/>
        </p:nvGrpSpPr>
        <p:grpSpPr>
          <a:xfrm>
            <a:off x="369092" y="3329655"/>
            <a:ext cx="4687697" cy="2858126"/>
            <a:chOff x="369092" y="3329658"/>
            <a:chExt cx="4687697" cy="2858126"/>
          </a:xfrm>
        </p:grpSpPr>
        <p:grpSp>
          <p:nvGrpSpPr>
            <p:cNvPr id="47" name="Group 46"/>
            <p:cNvGrpSpPr/>
            <p:nvPr/>
          </p:nvGrpSpPr>
          <p:grpSpPr>
            <a:xfrm>
              <a:off x="369092" y="3329658"/>
              <a:ext cx="3264613" cy="407516"/>
              <a:chOff x="386188" y="2159789"/>
              <a:chExt cx="3264613" cy="407516"/>
            </a:xfrm>
          </p:grpSpPr>
          <p:sp>
            <p:nvSpPr>
              <p:cNvPr id="57" name="TextBox 2"/>
              <p:cNvSpPr txBox="1"/>
              <p:nvPr/>
            </p:nvSpPr>
            <p:spPr>
              <a:xfrm>
                <a:off x="795063" y="2228751"/>
                <a:ext cx="2855738" cy="33855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600" b="1" dirty="0" smtClean="0">
                    <a:solidFill>
                      <a:srgbClr val="29475F"/>
                    </a:solidFill>
                  </a:rPr>
                  <a:t>People </a:t>
                </a:r>
              </a:p>
            </p:txBody>
          </p:sp>
          <p:pic>
            <p:nvPicPr>
              <p:cNvPr id="58" name="Picture 57"/>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386188" y="2159789"/>
                <a:ext cx="395812" cy="372529"/>
              </a:xfrm>
              <a:prstGeom prst="rect">
                <a:avLst/>
              </a:prstGeom>
            </p:spPr>
          </p:pic>
        </p:grpSp>
        <p:grpSp>
          <p:nvGrpSpPr>
            <p:cNvPr id="48" name="Group 47"/>
            <p:cNvGrpSpPr/>
            <p:nvPr/>
          </p:nvGrpSpPr>
          <p:grpSpPr>
            <a:xfrm>
              <a:off x="382155" y="4294314"/>
              <a:ext cx="4674634" cy="447371"/>
              <a:chOff x="267171" y="3310088"/>
              <a:chExt cx="4674634" cy="447371"/>
            </a:xfrm>
          </p:grpSpPr>
          <p:pic>
            <p:nvPicPr>
              <p:cNvPr id="55" name="Picture 54"/>
              <p:cNvPicPr>
                <a:picLocks noChangeAspect="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67171" y="3310088"/>
                <a:ext cx="386366" cy="447371"/>
              </a:xfrm>
              <a:prstGeom prst="rect">
                <a:avLst/>
              </a:prstGeom>
            </p:spPr>
          </p:pic>
          <p:sp>
            <p:nvSpPr>
              <p:cNvPr id="56" name="TextBox 12"/>
              <p:cNvSpPr txBox="1"/>
              <p:nvPr/>
            </p:nvSpPr>
            <p:spPr>
              <a:xfrm>
                <a:off x="662983" y="3405662"/>
                <a:ext cx="4278822" cy="33855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600" b="1" dirty="0" smtClean="0">
                    <a:solidFill>
                      <a:srgbClr val="29475F"/>
                    </a:solidFill>
                  </a:rPr>
                  <a:t>Processes</a:t>
                </a:r>
              </a:p>
            </p:txBody>
          </p:sp>
        </p:grpSp>
        <p:grpSp>
          <p:nvGrpSpPr>
            <p:cNvPr id="49" name="Group 48"/>
            <p:cNvGrpSpPr/>
            <p:nvPr/>
          </p:nvGrpSpPr>
          <p:grpSpPr>
            <a:xfrm>
              <a:off x="382155" y="5310623"/>
              <a:ext cx="3244632" cy="428551"/>
              <a:chOff x="274089" y="4986591"/>
              <a:chExt cx="3244632" cy="428551"/>
            </a:xfrm>
          </p:grpSpPr>
          <p:pic>
            <p:nvPicPr>
              <p:cNvPr id="53" name="Picture 52"/>
              <p:cNvPicPr>
                <a:picLocks noChangeAspect="1"/>
              </p:cNvPicPr>
              <p:nvPr/>
            </p:nvPicPr>
            <p:blipFill>
              <a:blip r:embed="rId6">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274089" y="4986591"/>
                <a:ext cx="372529" cy="372529"/>
              </a:xfrm>
              <a:prstGeom prst="rect">
                <a:avLst/>
              </a:prstGeom>
            </p:spPr>
          </p:pic>
          <p:sp>
            <p:nvSpPr>
              <p:cNvPr id="54" name="TextBox 13"/>
              <p:cNvSpPr txBox="1"/>
              <p:nvPr/>
            </p:nvSpPr>
            <p:spPr>
              <a:xfrm>
                <a:off x="662983" y="5076588"/>
                <a:ext cx="2855738" cy="338554"/>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600" b="1" dirty="0" smtClean="0">
                    <a:solidFill>
                      <a:srgbClr val="29475F"/>
                    </a:solidFill>
                  </a:rPr>
                  <a:t>Technology </a:t>
                </a:r>
              </a:p>
            </p:txBody>
          </p:sp>
        </p:grpSp>
        <p:sp>
          <p:nvSpPr>
            <p:cNvPr id="50" name="TextBox 15"/>
            <p:cNvSpPr txBox="1"/>
            <p:nvPr/>
          </p:nvSpPr>
          <p:spPr>
            <a:xfrm>
              <a:off x="377357" y="3731831"/>
              <a:ext cx="2156837" cy="46166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82563" algn="l"/>
                </a:tabLst>
              </a:pPr>
              <a:r>
                <a:rPr lang="en-CA" sz="1200" dirty="0" smtClean="0">
                  <a:solidFill>
                    <a:srgbClr val="333333"/>
                  </a:solidFill>
                </a:rPr>
                <a:t>Who should be engaged in the ERP project?</a:t>
              </a:r>
            </a:p>
          </p:txBody>
        </p:sp>
        <p:sp>
          <p:nvSpPr>
            <p:cNvPr id="51" name="TextBox 25"/>
            <p:cNvSpPr txBox="1"/>
            <p:nvPr/>
          </p:nvSpPr>
          <p:spPr>
            <a:xfrm>
              <a:off x="377358" y="4721198"/>
              <a:ext cx="2414278" cy="46166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82563" algn="l"/>
                </a:tabLst>
              </a:pPr>
              <a:r>
                <a:rPr lang="en-US" sz="1200" dirty="0" smtClean="0">
                  <a:solidFill>
                    <a:srgbClr val="333333"/>
                  </a:solidFill>
                </a:rPr>
                <a:t>What is the scope of the ERP project?</a:t>
              </a:r>
              <a:endParaRPr lang="en-CA" sz="1200" dirty="0" smtClean="0">
                <a:solidFill>
                  <a:srgbClr val="333333"/>
                </a:solidFill>
              </a:endParaRPr>
            </a:p>
          </p:txBody>
        </p:sp>
        <p:sp>
          <p:nvSpPr>
            <p:cNvPr id="52" name="TextBox 31"/>
            <p:cNvSpPr txBox="1"/>
            <p:nvPr/>
          </p:nvSpPr>
          <p:spPr>
            <a:xfrm>
              <a:off x="377357" y="5726119"/>
              <a:ext cx="2249698" cy="461665"/>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tabLst>
                  <a:tab pos="182563" algn="l"/>
                </a:tabLst>
              </a:pPr>
              <a:r>
                <a:rPr lang="en-US" sz="1200" dirty="0" smtClean="0">
                  <a:solidFill>
                    <a:srgbClr val="333333"/>
                  </a:solidFill>
                </a:rPr>
                <a:t>What is the optimal ERP future state?</a:t>
              </a:r>
              <a:endParaRPr lang="en-CA" sz="1200" dirty="0" smtClean="0">
                <a:solidFill>
                  <a:srgbClr val="333333"/>
                </a:solidFill>
              </a:endParaRPr>
            </a:p>
          </p:txBody>
        </p:sp>
      </p:grpSp>
      <p:sp>
        <p:nvSpPr>
          <p:cNvPr id="59" name="TextBox 58"/>
          <p:cNvSpPr txBox="1"/>
          <p:nvPr/>
        </p:nvSpPr>
        <p:spPr>
          <a:xfrm>
            <a:off x="1584497" y="2876843"/>
            <a:ext cx="5324446" cy="369332"/>
          </a:xfrm>
          <a:prstGeom prst="rect">
            <a:avLst/>
          </a:prstGeom>
        </p:spPr>
        <p:txBody>
          <a:bodyPr wrap="square" rtlCol="0">
            <a:spAutoFit/>
          </a:bodyPr>
          <a:lstStyle/>
          <a:p>
            <a:r>
              <a:rPr lang="en-US" b="1" dirty="0">
                <a:solidFill>
                  <a:srgbClr val="333333"/>
                </a:solidFill>
                <a:cs typeface="Times New Roman" panose="02020603050405020304" pitchFamily="18" charset="0"/>
              </a:rPr>
              <a:t>Objectives of </a:t>
            </a:r>
            <a:r>
              <a:rPr lang="en-US" b="1" dirty="0" smtClean="0">
                <a:solidFill>
                  <a:srgbClr val="333333"/>
                </a:solidFill>
                <a:cs typeface="Times New Roman" panose="02020603050405020304" pitchFamily="18" charset="0"/>
              </a:rPr>
              <a:t>an ERP </a:t>
            </a:r>
            <a:r>
              <a:rPr lang="en-US" b="1" dirty="0">
                <a:solidFill>
                  <a:srgbClr val="333333"/>
                </a:solidFill>
                <a:cs typeface="Times New Roman" panose="02020603050405020304" pitchFamily="18" charset="0"/>
              </a:rPr>
              <a:t>Foundation Blueprint</a:t>
            </a:r>
            <a:r>
              <a:rPr lang="en-US" b="1" dirty="0" smtClean="0">
                <a:solidFill>
                  <a:srgbClr val="333333"/>
                </a:solidFill>
                <a:cs typeface="Times New Roman" panose="02020603050405020304" pitchFamily="18" charset="0"/>
              </a:rPr>
              <a:t>:</a:t>
            </a:r>
            <a:endParaRPr lang="en-US" b="1" dirty="0">
              <a:solidFill>
                <a:srgbClr val="333333"/>
              </a:solidFill>
              <a:cs typeface="Times New Roman" panose="02020603050405020304" pitchFamily="18" charset="0"/>
            </a:endParaRPr>
          </a:p>
        </p:txBody>
      </p:sp>
      <p:pic>
        <p:nvPicPr>
          <p:cNvPr id="31" name="Picture 30"/>
          <p:cNvPicPr>
            <a:picLocks noChangeAspect="1"/>
          </p:cNvPicPr>
          <p:nvPr/>
        </p:nvPicPr>
        <p:blipFill>
          <a:blip r:embed="rId3"/>
          <a:stretch>
            <a:fillRect/>
          </a:stretch>
        </p:blipFill>
        <p:spPr>
          <a:xfrm rot="10800000">
            <a:off x="727361" y="1230678"/>
            <a:ext cx="512108" cy="377985"/>
          </a:xfrm>
          <a:prstGeom prst="rect">
            <a:avLst/>
          </a:prstGeom>
        </p:spPr>
      </p:pic>
    </p:spTree>
    <p:extLst>
      <p:ext uri="{BB962C8B-B14F-4D97-AF65-F5344CB8AC3E}">
        <p14:creationId xmlns:p14="http://schemas.microsoft.com/office/powerpoint/2010/main" val="3991514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07460"/>
            <a:ext cx="8620125" cy="877887"/>
          </a:xfrm>
        </p:spPr>
        <p:txBody>
          <a:bodyPr/>
          <a:lstStyle/>
          <a:p>
            <a:r>
              <a:rPr lang="en-US" dirty="0" smtClean="0"/>
              <a:t>Build a concrete ERP foundation using the deliverables created from this blueprint </a:t>
            </a:r>
            <a:endParaRPr lang="en-US" dirty="0"/>
          </a:p>
        </p:txBody>
      </p:sp>
      <p:pic>
        <p:nvPicPr>
          <p:cNvPr id="4" name="Picture 3"/>
          <p:cNvPicPr>
            <a:picLocks noChangeAspect="1"/>
          </p:cNvPicPr>
          <p:nvPr/>
        </p:nvPicPr>
        <p:blipFill>
          <a:blip r:embed="rId3"/>
          <a:stretch>
            <a:fillRect/>
          </a:stretch>
        </p:blipFill>
        <p:spPr>
          <a:xfrm>
            <a:off x="251520" y="2650733"/>
            <a:ext cx="2639449" cy="1979587"/>
          </a:xfrm>
          <a:prstGeom prst="rect">
            <a:avLst/>
          </a:prstGeom>
          <a:ln>
            <a:solidFill>
              <a:schemeClr val="bg1">
                <a:lumMod val="65000"/>
              </a:schemeClr>
            </a:solidFill>
          </a:ln>
          <a:effectLst/>
        </p:spPr>
      </p:pic>
      <p:sp>
        <p:nvSpPr>
          <p:cNvPr id="5" name="TextBox 4"/>
          <p:cNvSpPr txBox="1"/>
          <p:nvPr/>
        </p:nvSpPr>
        <p:spPr>
          <a:xfrm>
            <a:off x="251520" y="1268842"/>
            <a:ext cx="4189676" cy="1269578"/>
          </a:xfrm>
          <a:prstGeom prst="rect">
            <a:avLst/>
          </a:prstGeom>
        </p:spPr>
        <p:txBody>
          <a:bodyPr wrap="square" rtlCol="0">
            <a:spAutoFit/>
          </a:bodyPr>
          <a:lstStyle/>
          <a:p>
            <a:pPr>
              <a:spcAft>
                <a:spcPts val="300"/>
              </a:spcAft>
            </a:pPr>
            <a:r>
              <a:rPr lang="en-US" sz="1400" b="1" dirty="0" smtClean="0">
                <a:solidFill>
                  <a:srgbClr val="333333"/>
                </a:solidFill>
              </a:rPr>
              <a:t>Elements of an ERP Foundation:</a:t>
            </a:r>
          </a:p>
          <a:p>
            <a:pPr marL="285750" indent="-285750">
              <a:buFont typeface="Arial" panose="020B0604020202020204" pitchFamily="34" charset="0"/>
              <a:buChar char="•"/>
            </a:pPr>
            <a:r>
              <a:rPr lang="en-US" sz="1200" dirty="0">
                <a:solidFill>
                  <a:srgbClr val="333333"/>
                </a:solidFill>
              </a:rPr>
              <a:t>Defined Roles and Responsibilities</a:t>
            </a:r>
          </a:p>
          <a:p>
            <a:pPr marL="285750" indent="-285750">
              <a:buFont typeface="Arial" panose="020B0604020202020204" pitchFamily="34" charset="0"/>
              <a:buChar char="•"/>
            </a:pPr>
            <a:r>
              <a:rPr lang="en-US" sz="1200" dirty="0">
                <a:solidFill>
                  <a:srgbClr val="333333"/>
                </a:solidFill>
              </a:rPr>
              <a:t>Completed Operating Model</a:t>
            </a:r>
          </a:p>
          <a:p>
            <a:pPr marL="285750" indent="-285750">
              <a:buFont typeface="Arial" panose="020B0604020202020204" pitchFamily="34" charset="0"/>
              <a:buChar char="•"/>
            </a:pPr>
            <a:r>
              <a:rPr lang="en-US" sz="1200" dirty="0">
                <a:solidFill>
                  <a:srgbClr val="333333"/>
                </a:solidFill>
              </a:rPr>
              <a:t>Mapped Level 1 Processes</a:t>
            </a:r>
          </a:p>
          <a:p>
            <a:pPr marL="285750" indent="-285750">
              <a:buFont typeface="Arial" panose="020B0604020202020204" pitchFamily="34" charset="0"/>
              <a:buChar char="•"/>
            </a:pPr>
            <a:r>
              <a:rPr lang="en-US" sz="1200" dirty="0">
                <a:solidFill>
                  <a:srgbClr val="333333"/>
                </a:solidFill>
              </a:rPr>
              <a:t>Defined Success Metrics</a:t>
            </a:r>
          </a:p>
          <a:p>
            <a:pPr marL="285750" indent="-285750">
              <a:buFont typeface="Arial" panose="020B0604020202020204" pitchFamily="34" charset="0"/>
              <a:buChar char="•"/>
            </a:pPr>
            <a:r>
              <a:rPr lang="en-US" sz="1200" dirty="0">
                <a:solidFill>
                  <a:srgbClr val="333333"/>
                </a:solidFill>
              </a:rPr>
              <a:t>Finalized ERP Roadmap </a:t>
            </a:r>
          </a:p>
        </p:txBody>
      </p:sp>
      <p:pic>
        <p:nvPicPr>
          <p:cNvPr id="6" name="Picture 5" descr="best-practice-blueprints.png"/>
          <p:cNvPicPr>
            <a:picLocks noChangeAspect="1"/>
          </p:cNvPicPr>
          <p:nvPr/>
        </p:nvPicPr>
        <p:blipFill>
          <a:blip r:embed="rId4" cstate="print">
            <a:clrChange>
              <a:clrFrom>
                <a:srgbClr val="000000">
                  <a:alpha val="0"/>
                </a:srgbClr>
              </a:clrFrom>
              <a:clrTo>
                <a:srgbClr val="000000">
                  <a:alpha val="0"/>
                </a:srgbClr>
              </a:clrTo>
            </a:clrChange>
            <a:duotone>
              <a:prstClr val="black"/>
              <a:schemeClr val="tx2">
                <a:tint val="45000"/>
                <a:satMod val="400000"/>
              </a:schemeClr>
            </a:duotone>
          </a:blip>
          <a:stretch>
            <a:fillRect/>
          </a:stretch>
        </p:blipFill>
        <p:spPr>
          <a:xfrm>
            <a:off x="4026890" y="4955468"/>
            <a:ext cx="839254" cy="834750"/>
          </a:xfrm>
          <a:prstGeom prst="rect">
            <a:avLst/>
          </a:prstGeom>
          <a:solidFill>
            <a:schemeClr val="accent1">
              <a:alpha val="0"/>
            </a:schemeClr>
          </a:solidFill>
          <a:effectLst/>
        </p:spPr>
      </p:pic>
      <p:sp>
        <p:nvSpPr>
          <p:cNvPr id="7" name="Rectangle 6"/>
          <p:cNvSpPr/>
          <p:nvPr/>
        </p:nvSpPr>
        <p:spPr>
          <a:xfrm>
            <a:off x="251519" y="5015492"/>
            <a:ext cx="4880203" cy="14120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000"/>
              </a:spcAft>
            </a:pPr>
            <a:r>
              <a:rPr lang="en-US" sz="1400" b="1" dirty="0" smtClean="0">
                <a:solidFill>
                  <a:srgbClr val="333333"/>
                </a:solidFill>
              </a:rPr>
              <a:t>BLUEPRINT TOOLS AND TEMPLATES</a:t>
            </a:r>
          </a:p>
          <a:p>
            <a:pPr marL="180000" indent="-180000">
              <a:buFont typeface="Arial" panose="020B0604020202020204" pitchFamily="34" charset="0"/>
              <a:buChar char="•"/>
            </a:pPr>
            <a:r>
              <a:rPr lang="en-US" sz="1200" dirty="0" smtClean="0">
                <a:solidFill>
                  <a:srgbClr val="333333"/>
                </a:solidFill>
              </a:rPr>
              <a:t>ERP Foundation Project Charter Template</a:t>
            </a:r>
          </a:p>
          <a:p>
            <a:pPr marL="180000" indent="-180000">
              <a:buFont typeface="Arial" panose="020B0604020202020204" pitchFamily="34" charset="0"/>
              <a:buChar char="•"/>
              <a:defRPr/>
            </a:pPr>
            <a:r>
              <a:rPr lang="en-US" sz="1200" dirty="0" smtClean="0">
                <a:solidFill>
                  <a:srgbClr val="333333"/>
                </a:solidFill>
              </a:rPr>
              <a:t>ERP Foundation Presentation Template</a:t>
            </a:r>
          </a:p>
          <a:p>
            <a:pPr marL="180000" indent="-180000">
              <a:spcAft>
                <a:spcPts val="500"/>
              </a:spcAft>
              <a:buFont typeface="Arial" panose="020B0604020202020204" pitchFamily="34" charset="0"/>
              <a:buChar char="•"/>
              <a:defRPr/>
            </a:pPr>
            <a:r>
              <a:rPr lang="en-US" sz="1200" dirty="0" smtClean="0">
                <a:solidFill>
                  <a:srgbClr val="333333"/>
                </a:solidFill>
              </a:rPr>
              <a:t>Process Owner Assignment Guide </a:t>
            </a:r>
          </a:p>
          <a:p>
            <a:pPr>
              <a:defRPr/>
            </a:pPr>
            <a:r>
              <a:rPr lang="en-US" sz="1000" i="1" dirty="0" smtClean="0">
                <a:solidFill>
                  <a:srgbClr val="333333"/>
                </a:solidFill>
              </a:rPr>
              <a:t>*This blueprint contains additional resources that support the creation of interim deliverables and the execution of project steps.</a:t>
            </a:r>
          </a:p>
        </p:txBody>
      </p:sp>
      <p:cxnSp>
        <p:nvCxnSpPr>
          <p:cNvPr id="8" name="Straight Connector 2"/>
          <p:cNvCxnSpPr/>
          <p:nvPr/>
        </p:nvCxnSpPr>
        <p:spPr>
          <a:xfrm flipH="1">
            <a:off x="294538" y="5372843"/>
            <a:ext cx="3882348" cy="0"/>
          </a:xfrm>
          <a:prstGeom prst="line">
            <a:avLst/>
          </a:prstGeom>
          <a:ln w="190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 name="Rectangle 16"/>
          <p:cNvSpPr/>
          <p:nvPr/>
        </p:nvSpPr>
        <p:spPr>
          <a:xfrm>
            <a:off x="5317068" y="1125807"/>
            <a:ext cx="3826932" cy="5359289"/>
          </a:xfrm>
          <a:prstGeom prst="rect">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252000" rtlCol="0" anchor="ctr" anchorCtr="0"/>
          <a:lstStyle/>
          <a:p>
            <a:endParaRPr lang="en-US" sz="1200" dirty="0">
              <a:solidFill>
                <a:srgbClr val="333333"/>
              </a:solidFill>
            </a:endParaRPr>
          </a:p>
        </p:txBody>
      </p:sp>
      <p:sp>
        <p:nvSpPr>
          <p:cNvPr id="12" name="Rectangle 11"/>
          <p:cNvSpPr/>
          <p:nvPr/>
        </p:nvSpPr>
        <p:spPr>
          <a:xfrm>
            <a:off x="5687758" y="4731857"/>
            <a:ext cx="3300051" cy="1600438"/>
          </a:xfrm>
          <a:prstGeom prst="rect">
            <a:avLst/>
          </a:prstGeom>
        </p:spPr>
        <p:txBody>
          <a:bodyPr wrap="square">
            <a:spAutoFit/>
          </a:bodyPr>
          <a:lstStyle/>
          <a:p>
            <a:pPr marL="0" lvl="1"/>
            <a:r>
              <a:rPr lang="en-US" sz="1200" i="1" dirty="0" smtClean="0">
                <a:solidFill>
                  <a:srgbClr val="333333"/>
                </a:solidFill>
                <a:latin typeface="Georgia"/>
              </a:rPr>
              <a:t>Overall </a:t>
            </a:r>
            <a:r>
              <a:rPr lang="en-US" sz="1200" i="1" dirty="0">
                <a:solidFill>
                  <a:srgbClr val="333333"/>
                </a:solidFill>
                <a:latin typeface="Georgia"/>
              </a:rPr>
              <a:t>the ERP implementation has gone </a:t>
            </a:r>
            <a:r>
              <a:rPr lang="en-US" sz="1200" i="1" dirty="0" smtClean="0">
                <a:solidFill>
                  <a:srgbClr val="333333"/>
                </a:solidFill>
                <a:latin typeface="Georgia"/>
              </a:rPr>
              <a:t>wonderfully; </a:t>
            </a:r>
            <a:r>
              <a:rPr lang="en-US" sz="1200" i="1" dirty="0">
                <a:solidFill>
                  <a:srgbClr val="333333"/>
                </a:solidFill>
                <a:latin typeface="Georgia"/>
              </a:rPr>
              <a:t>there have been a few minor surprises but nothing that we couldn’t deal with. By establishing an ERP foundation alongside Info-Tech, we were definitely well prepared</a:t>
            </a:r>
            <a:r>
              <a:rPr lang="en-US" sz="1200" i="1" dirty="0" smtClean="0">
                <a:solidFill>
                  <a:srgbClr val="333333"/>
                </a:solidFill>
                <a:latin typeface="Georgia"/>
              </a:rPr>
              <a:t>.</a:t>
            </a:r>
            <a:endParaRPr lang="en-US" sz="1200" i="1" dirty="0">
              <a:solidFill>
                <a:srgbClr val="333333"/>
              </a:solidFill>
              <a:latin typeface="Georgia"/>
            </a:endParaRPr>
          </a:p>
          <a:p>
            <a:pPr marL="0" lvl="2" algn="r"/>
            <a:r>
              <a:rPr lang="en-US" sz="1400" dirty="0" smtClean="0">
                <a:solidFill>
                  <a:srgbClr val="333333"/>
                </a:solidFill>
              </a:rPr>
              <a:t> </a:t>
            </a:r>
            <a:r>
              <a:rPr lang="en-US" sz="1200" dirty="0" smtClean="0">
                <a:solidFill>
                  <a:srgbClr val="333333"/>
                </a:solidFill>
              </a:rPr>
              <a:t>– Josh </a:t>
            </a:r>
            <a:r>
              <a:rPr lang="en-US" sz="1200" dirty="0">
                <a:solidFill>
                  <a:srgbClr val="333333"/>
                </a:solidFill>
              </a:rPr>
              <a:t>Plamondon, </a:t>
            </a:r>
            <a:br>
              <a:rPr lang="en-US" sz="1200" dirty="0">
                <a:solidFill>
                  <a:srgbClr val="333333"/>
                </a:solidFill>
              </a:rPr>
            </a:br>
            <a:r>
              <a:rPr lang="en-US" sz="1200" dirty="0" smtClean="0">
                <a:solidFill>
                  <a:srgbClr val="333333"/>
                </a:solidFill>
              </a:rPr>
              <a:t>General </a:t>
            </a:r>
            <a:r>
              <a:rPr lang="en-US" sz="1200" dirty="0">
                <a:solidFill>
                  <a:srgbClr val="333333"/>
                </a:solidFill>
              </a:rPr>
              <a:t>Manager, </a:t>
            </a:r>
            <a:r>
              <a:rPr lang="en-US" sz="1200" dirty="0" smtClean="0">
                <a:solidFill>
                  <a:srgbClr val="333333"/>
                </a:solidFill>
              </a:rPr>
              <a:t>Aqua-Pak </a:t>
            </a:r>
            <a:endParaRPr lang="en-US" sz="1200" dirty="0">
              <a:solidFill>
                <a:srgbClr val="333333"/>
              </a:solidFill>
            </a:endParaRPr>
          </a:p>
        </p:txBody>
      </p:sp>
      <p:sp>
        <p:nvSpPr>
          <p:cNvPr id="14" name="TextBox 13"/>
          <p:cNvSpPr txBox="1"/>
          <p:nvPr/>
        </p:nvSpPr>
        <p:spPr>
          <a:xfrm>
            <a:off x="5481583" y="1285355"/>
            <a:ext cx="2995789" cy="307777"/>
          </a:xfrm>
          <a:prstGeom prst="rect">
            <a:avLst/>
          </a:prstGeom>
        </p:spPr>
        <p:txBody>
          <a:bodyPr wrap="square" rtlCol="0">
            <a:spAutoFit/>
          </a:bodyPr>
          <a:lstStyle/>
          <a:p>
            <a:r>
              <a:rPr lang="en-US" sz="1400" b="1" dirty="0" smtClean="0">
                <a:solidFill>
                  <a:srgbClr val="333333"/>
                </a:solidFill>
              </a:rPr>
              <a:t>Strategy Benefits:</a:t>
            </a:r>
          </a:p>
        </p:txBody>
      </p:sp>
      <p:sp>
        <p:nvSpPr>
          <p:cNvPr id="15" name="Rectangle 14"/>
          <p:cNvSpPr/>
          <p:nvPr/>
        </p:nvSpPr>
        <p:spPr>
          <a:xfrm>
            <a:off x="5345614" y="1558578"/>
            <a:ext cx="3794209" cy="2954655"/>
          </a:xfrm>
          <a:prstGeom prst="rect">
            <a:avLst/>
          </a:prstGeom>
        </p:spPr>
        <p:txBody>
          <a:bodyPr wrap="square">
            <a:spAutoFit/>
          </a:bodyPr>
          <a:lstStyle/>
          <a:p>
            <a:pPr marL="177800" indent="-177800">
              <a:spcBef>
                <a:spcPts val="1200"/>
              </a:spcBef>
              <a:buFont typeface="Arial" pitchFamily="34" charset="0"/>
              <a:buChar char="•"/>
              <a:tabLst>
                <a:tab pos="177800" algn="l"/>
              </a:tabLst>
            </a:pPr>
            <a:r>
              <a:rPr lang="en-US" sz="1200" dirty="0" smtClean="0">
                <a:solidFill>
                  <a:srgbClr val="333333"/>
                </a:solidFill>
              </a:rPr>
              <a:t>A holistic view of the current IT environment, the future direction, and the initiatives required to achieve the desired future environment.</a:t>
            </a:r>
          </a:p>
          <a:p>
            <a:pPr marL="177800" indent="-177800">
              <a:spcBef>
                <a:spcPts val="1200"/>
              </a:spcBef>
              <a:buFont typeface="Arial" pitchFamily="34" charset="0"/>
              <a:buChar char="•"/>
              <a:tabLst>
                <a:tab pos="177800" algn="l"/>
              </a:tabLst>
            </a:pPr>
            <a:r>
              <a:rPr lang="en-US" sz="1200" dirty="0" smtClean="0">
                <a:solidFill>
                  <a:srgbClr val="333333"/>
                </a:solidFill>
              </a:rPr>
              <a:t>A nimble, reliable, and efficient response to strategic objectives.</a:t>
            </a:r>
          </a:p>
          <a:p>
            <a:pPr marL="177800" indent="-177800">
              <a:spcBef>
                <a:spcPts val="1200"/>
              </a:spcBef>
              <a:buFont typeface="Arial" pitchFamily="34" charset="0"/>
              <a:buChar char="•"/>
              <a:tabLst>
                <a:tab pos="177800" algn="l"/>
              </a:tabLst>
            </a:pPr>
            <a:r>
              <a:rPr lang="en-US" sz="1200" dirty="0" smtClean="0">
                <a:solidFill>
                  <a:srgbClr val="333333"/>
                </a:solidFill>
              </a:rPr>
              <a:t>The ERP foundation contains a technology roadmap, stemming from an analysis between current and desired states, while considering objectives and capacity.</a:t>
            </a:r>
          </a:p>
          <a:p>
            <a:pPr marL="169863" indent="-169863">
              <a:spcBef>
                <a:spcPts val="1200"/>
              </a:spcBef>
              <a:buFont typeface="Arial" pitchFamily="34" charset="0"/>
              <a:buChar char="•"/>
            </a:pPr>
            <a:r>
              <a:rPr lang="en-US" sz="1200" dirty="0" smtClean="0">
                <a:solidFill>
                  <a:srgbClr val="333333"/>
                </a:solidFill>
              </a:rPr>
              <a:t>A demonstration of how to minimize risk, lower costs, and increase output as well as promote competitive advantage through people, processes, and technology.</a:t>
            </a:r>
            <a:endParaRPr lang="en-US" sz="1200" dirty="0">
              <a:solidFill>
                <a:srgbClr val="333333"/>
              </a:solidFill>
            </a:endParaRPr>
          </a:p>
        </p:txBody>
      </p:sp>
      <p:cxnSp>
        <p:nvCxnSpPr>
          <p:cNvPr id="16" name="Straight Connector 2"/>
          <p:cNvCxnSpPr/>
          <p:nvPr/>
        </p:nvCxnSpPr>
        <p:spPr>
          <a:xfrm flipH="1">
            <a:off x="5756093" y="4630320"/>
            <a:ext cx="32760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pic>
        <p:nvPicPr>
          <p:cNvPr id="17" name="Picture 100"/>
          <p:cNvPicPr>
            <a:picLocks noChangeAspect="1"/>
          </p:cNvPicPr>
          <p:nvPr/>
        </p:nvPicPr>
        <p:blipFill>
          <a:blip r:embed="rId5"/>
          <a:stretch>
            <a:fillRect/>
          </a:stretch>
        </p:blipFill>
        <p:spPr>
          <a:xfrm>
            <a:off x="5450742" y="4733239"/>
            <a:ext cx="317842" cy="290204"/>
          </a:xfrm>
          <a:prstGeom prst="rect">
            <a:avLst/>
          </a:prstGeom>
        </p:spPr>
      </p:pic>
      <p:pic>
        <p:nvPicPr>
          <p:cNvPr id="18" name="Picture 101"/>
          <p:cNvPicPr>
            <a:picLocks noChangeAspect="1"/>
          </p:cNvPicPr>
          <p:nvPr/>
        </p:nvPicPr>
        <p:blipFill>
          <a:blip r:embed="rId6"/>
          <a:stretch>
            <a:fillRect/>
          </a:stretch>
        </p:blipFill>
        <p:spPr>
          <a:xfrm>
            <a:off x="8641515" y="5654988"/>
            <a:ext cx="334443" cy="270460"/>
          </a:xfrm>
          <a:prstGeom prst="rect">
            <a:avLst/>
          </a:prstGeom>
        </p:spPr>
      </p:pic>
      <p:pic>
        <p:nvPicPr>
          <p:cNvPr id="3" name="Picture 2"/>
          <p:cNvPicPr>
            <a:picLocks noChangeAspect="1"/>
          </p:cNvPicPr>
          <p:nvPr/>
        </p:nvPicPr>
        <p:blipFill>
          <a:blip r:embed="rId7"/>
          <a:stretch>
            <a:fillRect/>
          </a:stretch>
        </p:blipFill>
        <p:spPr>
          <a:xfrm>
            <a:off x="2276536" y="3035905"/>
            <a:ext cx="2355765" cy="1746187"/>
          </a:xfrm>
          <a:prstGeom prst="rect">
            <a:avLst/>
          </a:prstGeom>
          <a:ln>
            <a:solidFill>
              <a:schemeClr val="bg1">
                <a:lumMod val="65000"/>
              </a:schemeClr>
            </a:solidFill>
          </a:ln>
          <a:effectLst/>
        </p:spPr>
      </p:pic>
    </p:spTree>
    <p:extLst>
      <p:ext uri="{BB962C8B-B14F-4D97-AF65-F5344CB8AC3E}">
        <p14:creationId xmlns:p14="http://schemas.microsoft.com/office/powerpoint/2010/main" val="740295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r>
              <a:rPr lang="en-US" dirty="0" smtClean="0"/>
              <a:t>An ERP project is most effective when you follow a structured approach to define, select, implement </a:t>
            </a:r>
            <a:endParaRPr lang="en-US" dirty="0"/>
          </a:p>
        </p:txBody>
      </p:sp>
      <p:sp>
        <p:nvSpPr>
          <p:cNvPr id="12" name="Title 1"/>
          <p:cNvSpPr>
            <a:spLocks noGrp="1"/>
          </p:cNvSpPr>
          <p:nvPr/>
        </p:nvSpPr>
        <p:spPr bwMode="auto">
          <a:xfrm>
            <a:off x="198938" y="42422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dirty="0">
              <a:solidFill>
                <a:srgbClr val="333333"/>
              </a:solidFill>
            </a:endParaRPr>
          </a:p>
        </p:txBody>
      </p:sp>
      <p:sp>
        <p:nvSpPr>
          <p:cNvPr id="32" name="Freeform 31"/>
          <p:cNvSpPr/>
          <p:nvPr/>
        </p:nvSpPr>
        <p:spPr>
          <a:xfrm>
            <a:off x="2615023" y="1185400"/>
            <a:ext cx="664193" cy="609929"/>
          </a:xfrm>
          <a:custGeom>
            <a:avLst/>
            <a:gdLst>
              <a:gd name="connsiteX0" fmla="*/ 0 w 664193"/>
              <a:gd name="connsiteY0" fmla="*/ 609929 h 609929"/>
              <a:gd name="connsiteX1" fmla="*/ 332094 w 664193"/>
              <a:gd name="connsiteY1" fmla="*/ 0 h 609929"/>
              <a:gd name="connsiteX2" fmla="*/ 332099 w 664193"/>
              <a:gd name="connsiteY2" fmla="*/ 0 h 609929"/>
              <a:gd name="connsiteX3" fmla="*/ 664193 w 664193"/>
              <a:gd name="connsiteY3" fmla="*/ 609929 h 609929"/>
              <a:gd name="connsiteX4" fmla="*/ 0 w 664193"/>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4193" h="609929">
                <a:moveTo>
                  <a:pt x="0" y="609929"/>
                </a:moveTo>
                <a:lnTo>
                  <a:pt x="332094" y="0"/>
                </a:lnTo>
                <a:lnTo>
                  <a:pt x="332099" y="0"/>
                </a:lnTo>
                <a:lnTo>
                  <a:pt x="664193" y="609929"/>
                </a:lnTo>
                <a:lnTo>
                  <a:pt x="0" y="609929"/>
                </a:lnTo>
                <a:close/>
              </a:path>
            </a:pathLst>
          </a:custGeom>
          <a:solidFill>
            <a:schemeClr val="bg1">
              <a:lumMod val="85000"/>
            </a:schemeClr>
          </a:solidFill>
          <a:ln w="9525" cap="flat" cmpd="sng" algn="ctr">
            <a:noFill/>
            <a:prstDash val="solid"/>
          </a:ln>
          <a:effectLst/>
        </p:spPr>
        <p:txBody>
          <a:bodyPr spcFirstLastPara="0" vert="horz" wrap="none" lIns="360000" tIns="15240" rIns="360000" bIns="15240" numCol="1" spcCol="127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533400">
              <a:spcAft>
                <a:spcPct val="35000"/>
              </a:spcAft>
              <a:defRPr/>
            </a:pPr>
            <a:r>
              <a:rPr lang="en-US" sz="1200" b="1" kern="0" dirty="0" smtClean="0">
                <a:solidFill>
                  <a:srgbClr val="000000"/>
                </a:solidFill>
              </a:rPr>
              <a:t>Operating </a:t>
            </a:r>
            <a:br>
              <a:rPr lang="en-US" sz="1200" b="1" kern="0" dirty="0" smtClean="0">
                <a:solidFill>
                  <a:srgbClr val="000000"/>
                </a:solidFill>
              </a:rPr>
            </a:br>
            <a:r>
              <a:rPr lang="en-US" sz="1200" b="1" kern="0" dirty="0" smtClean="0">
                <a:solidFill>
                  <a:srgbClr val="000000"/>
                </a:solidFill>
              </a:rPr>
              <a:t>Model</a:t>
            </a:r>
          </a:p>
        </p:txBody>
      </p:sp>
      <p:sp>
        <p:nvSpPr>
          <p:cNvPr id="34" name="Freeform 33"/>
          <p:cNvSpPr/>
          <p:nvPr/>
        </p:nvSpPr>
        <p:spPr>
          <a:xfrm>
            <a:off x="2282926" y="1799636"/>
            <a:ext cx="1328387" cy="609929"/>
          </a:xfrm>
          <a:custGeom>
            <a:avLst/>
            <a:gdLst>
              <a:gd name="connsiteX0" fmla="*/ 0 w 1328387"/>
              <a:gd name="connsiteY0" fmla="*/ 609929 h 609929"/>
              <a:gd name="connsiteX1" fmla="*/ 332094 w 1328387"/>
              <a:gd name="connsiteY1" fmla="*/ 0 h 609929"/>
              <a:gd name="connsiteX2" fmla="*/ 996293 w 1328387"/>
              <a:gd name="connsiteY2" fmla="*/ 0 h 609929"/>
              <a:gd name="connsiteX3" fmla="*/ 1328387 w 1328387"/>
              <a:gd name="connsiteY3" fmla="*/ 609929 h 609929"/>
              <a:gd name="connsiteX4" fmla="*/ 0 w 1328387"/>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387" h="609929">
                <a:moveTo>
                  <a:pt x="0" y="609929"/>
                </a:moveTo>
                <a:lnTo>
                  <a:pt x="332094" y="0"/>
                </a:lnTo>
                <a:lnTo>
                  <a:pt x="996293" y="0"/>
                </a:lnTo>
                <a:lnTo>
                  <a:pt x="1328387"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Level 1 </a:t>
            </a:r>
            <a:br>
              <a:rPr lang="en-US" sz="1200" b="1" kern="0" dirty="0">
                <a:solidFill>
                  <a:srgbClr val="000000"/>
                </a:solidFill>
                <a:latin typeface="Arial"/>
              </a:rPr>
            </a:br>
            <a:r>
              <a:rPr lang="en-US" sz="1200" b="1" kern="0" dirty="0">
                <a:solidFill>
                  <a:srgbClr val="000000"/>
                </a:solidFill>
                <a:latin typeface="Arial"/>
              </a:rPr>
              <a:t>Processes</a:t>
            </a:r>
          </a:p>
        </p:txBody>
      </p:sp>
      <p:sp>
        <p:nvSpPr>
          <p:cNvPr id="35" name="Freeform 34"/>
          <p:cNvSpPr/>
          <p:nvPr/>
        </p:nvSpPr>
        <p:spPr>
          <a:xfrm>
            <a:off x="1950830" y="2409566"/>
            <a:ext cx="1992580" cy="609929"/>
          </a:xfrm>
          <a:custGeom>
            <a:avLst/>
            <a:gdLst>
              <a:gd name="connsiteX0" fmla="*/ 0 w 1992580"/>
              <a:gd name="connsiteY0" fmla="*/ 609929 h 609929"/>
              <a:gd name="connsiteX1" fmla="*/ 332094 w 1992580"/>
              <a:gd name="connsiteY1" fmla="*/ 0 h 609929"/>
              <a:gd name="connsiteX2" fmla="*/ 1660486 w 1992580"/>
              <a:gd name="connsiteY2" fmla="*/ 0 h 609929"/>
              <a:gd name="connsiteX3" fmla="*/ 1992580 w 1992580"/>
              <a:gd name="connsiteY3" fmla="*/ 609929 h 609929"/>
              <a:gd name="connsiteX4" fmla="*/ 0 w 1992580"/>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580" h="609929">
                <a:moveTo>
                  <a:pt x="0" y="609929"/>
                </a:moveTo>
                <a:lnTo>
                  <a:pt x="332094" y="0"/>
                </a:lnTo>
                <a:lnTo>
                  <a:pt x="1660486" y="0"/>
                </a:lnTo>
                <a:lnTo>
                  <a:pt x="1992580"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Level 2 Processes</a:t>
            </a:r>
          </a:p>
        </p:txBody>
      </p:sp>
      <p:sp>
        <p:nvSpPr>
          <p:cNvPr id="36" name="Freeform 35"/>
          <p:cNvSpPr/>
          <p:nvPr/>
        </p:nvSpPr>
        <p:spPr>
          <a:xfrm>
            <a:off x="1618733" y="3019496"/>
            <a:ext cx="2656774" cy="609929"/>
          </a:xfrm>
          <a:custGeom>
            <a:avLst/>
            <a:gdLst>
              <a:gd name="connsiteX0" fmla="*/ 0 w 2656774"/>
              <a:gd name="connsiteY0" fmla="*/ 609929 h 609929"/>
              <a:gd name="connsiteX1" fmla="*/ 332094 w 2656774"/>
              <a:gd name="connsiteY1" fmla="*/ 0 h 609929"/>
              <a:gd name="connsiteX2" fmla="*/ 2324680 w 2656774"/>
              <a:gd name="connsiteY2" fmla="*/ 0 h 609929"/>
              <a:gd name="connsiteX3" fmla="*/ 2656774 w 2656774"/>
              <a:gd name="connsiteY3" fmla="*/ 609929 h 609929"/>
              <a:gd name="connsiteX4" fmla="*/ 0 w 2656774"/>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6774" h="609929">
                <a:moveTo>
                  <a:pt x="0" y="609929"/>
                </a:moveTo>
                <a:lnTo>
                  <a:pt x="332094" y="0"/>
                </a:lnTo>
                <a:lnTo>
                  <a:pt x="2324680" y="0"/>
                </a:lnTo>
                <a:lnTo>
                  <a:pt x="2656774"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Level 3 Processes</a:t>
            </a:r>
          </a:p>
        </p:txBody>
      </p:sp>
      <p:sp>
        <p:nvSpPr>
          <p:cNvPr id="37" name="Freeform 36"/>
          <p:cNvSpPr/>
          <p:nvPr/>
        </p:nvSpPr>
        <p:spPr>
          <a:xfrm>
            <a:off x="1286636" y="3629426"/>
            <a:ext cx="3320967" cy="609929"/>
          </a:xfrm>
          <a:custGeom>
            <a:avLst/>
            <a:gdLst>
              <a:gd name="connsiteX0" fmla="*/ 0 w 3320967"/>
              <a:gd name="connsiteY0" fmla="*/ 609929 h 609929"/>
              <a:gd name="connsiteX1" fmla="*/ 332094 w 3320967"/>
              <a:gd name="connsiteY1" fmla="*/ 0 h 609929"/>
              <a:gd name="connsiteX2" fmla="*/ 2988873 w 3320967"/>
              <a:gd name="connsiteY2" fmla="*/ 0 h 609929"/>
              <a:gd name="connsiteX3" fmla="*/ 3320967 w 3320967"/>
              <a:gd name="connsiteY3" fmla="*/ 609929 h 609929"/>
              <a:gd name="connsiteX4" fmla="*/ 0 w 3320967"/>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0967" h="609929">
                <a:moveTo>
                  <a:pt x="0" y="609929"/>
                </a:moveTo>
                <a:lnTo>
                  <a:pt x="332094" y="0"/>
                </a:lnTo>
                <a:lnTo>
                  <a:pt x="2988873" y="0"/>
                </a:lnTo>
                <a:lnTo>
                  <a:pt x="3320967"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Functional Specifications; Blueprint and Technical Framework</a:t>
            </a:r>
          </a:p>
        </p:txBody>
      </p:sp>
      <p:sp>
        <p:nvSpPr>
          <p:cNvPr id="38" name="Freeform 37"/>
          <p:cNvSpPr/>
          <p:nvPr/>
        </p:nvSpPr>
        <p:spPr>
          <a:xfrm>
            <a:off x="954539" y="4239356"/>
            <a:ext cx="3985161" cy="609929"/>
          </a:xfrm>
          <a:custGeom>
            <a:avLst/>
            <a:gdLst>
              <a:gd name="connsiteX0" fmla="*/ 0 w 3985161"/>
              <a:gd name="connsiteY0" fmla="*/ 609929 h 609929"/>
              <a:gd name="connsiteX1" fmla="*/ 332094 w 3985161"/>
              <a:gd name="connsiteY1" fmla="*/ 0 h 609929"/>
              <a:gd name="connsiteX2" fmla="*/ 3653067 w 3985161"/>
              <a:gd name="connsiteY2" fmla="*/ 0 h 609929"/>
              <a:gd name="connsiteX3" fmla="*/ 3985161 w 3985161"/>
              <a:gd name="connsiteY3" fmla="*/ 609929 h 609929"/>
              <a:gd name="connsiteX4" fmla="*/ 0 w 3985161"/>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5161" h="609929">
                <a:moveTo>
                  <a:pt x="0" y="609929"/>
                </a:moveTo>
                <a:lnTo>
                  <a:pt x="332094" y="0"/>
                </a:lnTo>
                <a:lnTo>
                  <a:pt x="3653067" y="0"/>
                </a:lnTo>
                <a:lnTo>
                  <a:pt x="3985161"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Org Structure and Change Management</a:t>
            </a:r>
          </a:p>
        </p:txBody>
      </p:sp>
      <p:sp>
        <p:nvSpPr>
          <p:cNvPr id="39" name="Freeform 38"/>
          <p:cNvSpPr/>
          <p:nvPr/>
        </p:nvSpPr>
        <p:spPr>
          <a:xfrm>
            <a:off x="622443" y="4857238"/>
            <a:ext cx="4649355" cy="568800"/>
          </a:xfrm>
          <a:custGeom>
            <a:avLst/>
            <a:gdLst>
              <a:gd name="connsiteX0" fmla="*/ 0 w 4649355"/>
              <a:gd name="connsiteY0" fmla="*/ 609929 h 609929"/>
              <a:gd name="connsiteX1" fmla="*/ 332094 w 4649355"/>
              <a:gd name="connsiteY1" fmla="*/ 0 h 609929"/>
              <a:gd name="connsiteX2" fmla="*/ 4317261 w 4649355"/>
              <a:gd name="connsiteY2" fmla="*/ 0 h 609929"/>
              <a:gd name="connsiteX3" fmla="*/ 4649355 w 4649355"/>
              <a:gd name="connsiteY3" fmla="*/ 609929 h 609929"/>
              <a:gd name="connsiteX4" fmla="*/ 0 w 4649355"/>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9355" h="609929">
                <a:moveTo>
                  <a:pt x="0" y="609929"/>
                </a:moveTo>
                <a:lnTo>
                  <a:pt x="332094" y="0"/>
                </a:lnTo>
                <a:lnTo>
                  <a:pt x="4317261" y="0"/>
                </a:lnTo>
                <a:lnTo>
                  <a:pt x="4649355"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Implementation and Transition to Operations </a:t>
            </a:r>
          </a:p>
        </p:txBody>
      </p:sp>
      <p:sp>
        <p:nvSpPr>
          <p:cNvPr id="40" name="Striped Right Arrow 39"/>
          <p:cNvSpPr/>
          <p:nvPr/>
        </p:nvSpPr>
        <p:spPr>
          <a:xfrm rot="5400000">
            <a:off x="-602445" y="2803158"/>
            <a:ext cx="2658529" cy="584200"/>
          </a:xfrm>
          <a:prstGeom prst="stripedRightArrow">
            <a:avLst>
              <a:gd name="adj1" fmla="val 41304"/>
              <a:gd name="adj2" fmla="val 50000"/>
            </a:avLst>
          </a:prstGeom>
          <a:solidFill>
            <a:srgbClr val="D9A210"/>
          </a:solidFill>
          <a:ln w="9525" cap="flat" cmpd="sng" algn="ctr">
            <a:solidFill>
              <a:schemeClr val="bg1">
                <a:lumMod val="50000"/>
              </a:schemeClr>
            </a:solid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200" kern="0" dirty="0" smtClean="0">
              <a:solidFill>
                <a:srgbClr val="FFFFFF"/>
              </a:solidFill>
            </a:endParaRPr>
          </a:p>
        </p:txBody>
      </p:sp>
      <p:sp>
        <p:nvSpPr>
          <p:cNvPr id="41" name="TextBox 11"/>
          <p:cNvSpPr txBox="1"/>
          <p:nvPr/>
        </p:nvSpPr>
        <p:spPr>
          <a:xfrm>
            <a:off x="316653" y="1209060"/>
            <a:ext cx="1116361" cy="49244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00" b="1" dirty="0" smtClean="0">
                <a:solidFill>
                  <a:srgbClr val="000000"/>
                </a:solidFill>
              </a:rPr>
              <a:t>Top-down approach</a:t>
            </a:r>
            <a:endParaRPr lang="en-US" sz="1300" b="1" dirty="0">
              <a:solidFill>
                <a:srgbClr val="000000"/>
              </a:solidFill>
            </a:endParaRPr>
          </a:p>
        </p:txBody>
      </p:sp>
      <p:sp>
        <p:nvSpPr>
          <p:cNvPr id="42" name="TextBox 15"/>
          <p:cNvSpPr txBox="1"/>
          <p:nvPr/>
        </p:nvSpPr>
        <p:spPr>
          <a:xfrm>
            <a:off x="198938" y="6221641"/>
            <a:ext cx="7794927" cy="261610"/>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smtClean="0">
                <a:solidFill>
                  <a:srgbClr val="333333"/>
                </a:solidFill>
              </a:rPr>
              <a:t>*A “stage gate” approach should be used: the next level begins after consensus is achieved for the previous level. </a:t>
            </a:r>
          </a:p>
        </p:txBody>
      </p:sp>
      <p:sp>
        <p:nvSpPr>
          <p:cNvPr id="43" name="Rounded Rectangle 42"/>
          <p:cNvSpPr/>
          <p:nvPr/>
        </p:nvSpPr>
        <p:spPr>
          <a:xfrm>
            <a:off x="3571173" y="1255614"/>
            <a:ext cx="5313160" cy="496796"/>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Define process strategy, objectives, and operational implications.</a:t>
            </a:r>
          </a:p>
        </p:txBody>
      </p:sp>
      <p:sp>
        <p:nvSpPr>
          <p:cNvPr id="44" name="Rounded Rectangle 43"/>
          <p:cNvSpPr/>
          <p:nvPr/>
        </p:nvSpPr>
        <p:spPr>
          <a:xfrm>
            <a:off x="3847871" y="1834008"/>
            <a:ext cx="5036463" cy="496796"/>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Define process boundaries, scope and </a:t>
            </a:r>
            <a:r>
              <a:rPr lang="en-US" sz="1200" b="1" kern="0" dirty="0">
                <a:solidFill>
                  <a:srgbClr val="D9A210"/>
                </a:solidFill>
              </a:rPr>
              <a:t>organization</a:t>
            </a:r>
            <a:r>
              <a:rPr lang="en-US" sz="1200" kern="0" dirty="0">
                <a:solidFill>
                  <a:srgbClr val="000000"/>
                </a:solidFill>
              </a:rPr>
              <a:t> l</a:t>
            </a:r>
            <a:r>
              <a:rPr lang="en-US" sz="1200" kern="0" dirty="0" smtClean="0">
                <a:solidFill>
                  <a:srgbClr val="000000"/>
                </a:solidFill>
              </a:rPr>
              <a:t>evel </a:t>
            </a:r>
          </a:p>
          <a:p>
            <a:pPr>
              <a:defRPr/>
            </a:pPr>
            <a:r>
              <a:rPr lang="en-US" sz="1200" kern="0" dirty="0" smtClean="0">
                <a:solidFill>
                  <a:srgbClr val="000000"/>
                </a:solidFill>
              </a:rPr>
              <a:t>interactions.</a:t>
            </a:r>
          </a:p>
        </p:txBody>
      </p:sp>
      <p:sp>
        <p:nvSpPr>
          <p:cNvPr id="45" name="Rounded Rectangle 44"/>
          <p:cNvSpPr/>
          <p:nvPr/>
        </p:nvSpPr>
        <p:spPr>
          <a:xfrm>
            <a:off x="4179971" y="2412402"/>
            <a:ext cx="4704363" cy="560368"/>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Define processes from a</a:t>
            </a:r>
            <a:r>
              <a:rPr lang="en-US" sz="1200" kern="0" dirty="0" smtClean="0">
                <a:solidFill>
                  <a:srgbClr val="D9A210"/>
                </a:solidFill>
              </a:rPr>
              <a:t> </a:t>
            </a:r>
            <a:r>
              <a:rPr lang="en-US" sz="1200" b="1" kern="0" dirty="0" smtClean="0">
                <a:solidFill>
                  <a:srgbClr val="D9A210"/>
                </a:solidFill>
              </a:rPr>
              <a:t>functional group </a:t>
            </a:r>
            <a:r>
              <a:rPr lang="en-US" sz="1200" kern="0" dirty="0" smtClean="0">
                <a:solidFill>
                  <a:srgbClr val="000000"/>
                </a:solidFill>
              </a:rPr>
              <a:t>perspective and establish communication channels for internal and external interactions.</a:t>
            </a:r>
          </a:p>
        </p:txBody>
      </p:sp>
      <p:sp>
        <p:nvSpPr>
          <p:cNvPr id="46" name="Rounded Rectangle 45"/>
          <p:cNvSpPr/>
          <p:nvPr/>
        </p:nvSpPr>
        <p:spPr>
          <a:xfrm>
            <a:off x="4512067" y="3054368"/>
            <a:ext cx="4372266" cy="541093"/>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Define processes from a</a:t>
            </a:r>
            <a:r>
              <a:rPr lang="en-US" sz="1200" kern="0" dirty="0" smtClean="0">
                <a:solidFill>
                  <a:srgbClr val="D9A210"/>
                </a:solidFill>
              </a:rPr>
              <a:t> </a:t>
            </a:r>
            <a:r>
              <a:rPr lang="en-US" sz="1200" b="1" kern="0" dirty="0" smtClean="0">
                <a:solidFill>
                  <a:srgbClr val="D9A210"/>
                </a:solidFill>
              </a:rPr>
              <a:t>functional role </a:t>
            </a:r>
            <a:r>
              <a:rPr lang="en-US" sz="1200" kern="0" dirty="0" smtClean="0">
                <a:solidFill>
                  <a:srgbClr val="000000"/>
                </a:solidFill>
              </a:rPr>
              <a:t>perspective and establish communication channels for internal and external interactions.</a:t>
            </a:r>
            <a:endParaRPr lang="en-US" sz="1200" kern="0" dirty="0">
              <a:solidFill>
                <a:srgbClr val="000000"/>
              </a:solidFill>
            </a:endParaRPr>
          </a:p>
        </p:txBody>
      </p:sp>
      <p:sp>
        <p:nvSpPr>
          <p:cNvPr id="47" name="Rounded Rectangle 46"/>
          <p:cNvSpPr/>
          <p:nvPr/>
        </p:nvSpPr>
        <p:spPr>
          <a:xfrm>
            <a:off x="4844164" y="3665204"/>
            <a:ext cx="4035145" cy="496796"/>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Refine how the system will support and enable the target process business operations.</a:t>
            </a:r>
          </a:p>
        </p:txBody>
      </p:sp>
      <p:sp>
        <p:nvSpPr>
          <p:cNvPr id="48" name="Rounded Rectangle 47"/>
          <p:cNvSpPr/>
          <p:nvPr/>
        </p:nvSpPr>
        <p:spPr>
          <a:xfrm>
            <a:off x="5176259" y="4255453"/>
            <a:ext cx="3708073" cy="496795"/>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Re-align org structure and develop change mgmt. strategy to support the future business processes.</a:t>
            </a:r>
          </a:p>
        </p:txBody>
      </p:sp>
      <p:sp>
        <p:nvSpPr>
          <p:cNvPr id="49" name="Rounded Rectangle 48"/>
          <p:cNvSpPr/>
          <p:nvPr/>
        </p:nvSpPr>
        <p:spPr>
          <a:xfrm>
            <a:off x="5445457" y="4864908"/>
            <a:ext cx="3438876" cy="496796"/>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Execute new methods, systems, processes, procedures, and organizational structure.</a:t>
            </a:r>
          </a:p>
        </p:txBody>
      </p:sp>
      <p:sp>
        <p:nvSpPr>
          <p:cNvPr id="50" name="Oval 49"/>
          <p:cNvSpPr/>
          <p:nvPr/>
        </p:nvSpPr>
        <p:spPr>
          <a:xfrm>
            <a:off x="2227528" y="1170077"/>
            <a:ext cx="1439181" cy="1311503"/>
          </a:xfrm>
          <a:prstGeom prst="ellipse">
            <a:avLst/>
          </a:prstGeom>
          <a:noFill/>
          <a:ln>
            <a:solidFill>
              <a:srgbClr val="D9A210"/>
            </a:solidFill>
          </a:ln>
        </p:spPr>
        <p:style>
          <a:lnRef idx="2">
            <a:schemeClr val="accent2"/>
          </a:lnRef>
          <a:fillRef idx="1">
            <a:schemeClr val="lt1"/>
          </a:fillRef>
          <a:effectRef idx="0">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a:solidFill>
                <a:srgbClr val="333333"/>
              </a:solidFill>
            </a:endParaRPr>
          </a:p>
        </p:txBody>
      </p:sp>
      <p:sp>
        <p:nvSpPr>
          <p:cNvPr id="51" name="Rectangle 50"/>
          <p:cNvSpPr/>
          <p:nvPr/>
        </p:nvSpPr>
        <p:spPr>
          <a:xfrm>
            <a:off x="8093123" y="1236355"/>
            <a:ext cx="791211" cy="1094449"/>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smtClean="0">
                <a:solidFill>
                  <a:srgbClr val="FFFFFF"/>
                </a:solidFill>
              </a:rPr>
              <a:t>ERP Foundation</a:t>
            </a:r>
            <a:endParaRPr lang="en-US" sz="1400" b="1" dirty="0">
              <a:solidFill>
                <a:srgbClr val="FFFFFF"/>
              </a:solidFill>
            </a:endParaRPr>
          </a:p>
        </p:txBody>
      </p:sp>
      <p:sp>
        <p:nvSpPr>
          <p:cNvPr id="52" name="Rounded Rectangle 51"/>
          <p:cNvSpPr/>
          <p:nvPr/>
        </p:nvSpPr>
        <p:spPr>
          <a:xfrm>
            <a:off x="5759354" y="5472099"/>
            <a:ext cx="3119955" cy="496796"/>
          </a:xfrm>
          <a:prstGeom prst="roundRect">
            <a:avLst>
              <a:gd name="adj" fmla="val 0"/>
            </a:avLst>
          </a:prstGeom>
          <a:solidFill>
            <a:srgbClr val="F2F2F2"/>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200" kern="0" dirty="0" smtClean="0">
                <a:solidFill>
                  <a:srgbClr val="000000"/>
                </a:solidFill>
              </a:rPr>
              <a:t>Establish a program to monitor</a:t>
            </a:r>
            <a:r>
              <a:rPr lang="en-US" sz="1200" kern="0" dirty="0">
                <a:solidFill>
                  <a:srgbClr val="000000"/>
                </a:solidFill>
              </a:rPr>
              <a:t>, </a:t>
            </a:r>
            <a:r>
              <a:rPr lang="en-US" sz="1200" kern="0" dirty="0" smtClean="0">
                <a:solidFill>
                  <a:srgbClr val="000000"/>
                </a:solidFill>
              </a:rPr>
              <a:t>govern, and improve ERP systems and processes.</a:t>
            </a:r>
          </a:p>
        </p:txBody>
      </p:sp>
      <p:sp>
        <p:nvSpPr>
          <p:cNvPr id="53" name="Freeform 52"/>
          <p:cNvSpPr/>
          <p:nvPr/>
        </p:nvSpPr>
        <p:spPr>
          <a:xfrm>
            <a:off x="214840" y="5427718"/>
            <a:ext cx="5456795" cy="568800"/>
          </a:xfrm>
          <a:custGeom>
            <a:avLst/>
            <a:gdLst>
              <a:gd name="connsiteX0" fmla="*/ 0 w 4649355"/>
              <a:gd name="connsiteY0" fmla="*/ 609929 h 609929"/>
              <a:gd name="connsiteX1" fmla="*/ 332094 w 4649355"/>
              <a:gd name="connsiteY1" fmla="*/ 0 h 609929"/>
              <a:gd name="connsiteX2" fmla="*/ 4317261 w 4649355"/>
              <a:gd name="connsiteY2" fmla="*/ 0 h 609929"/>
              <a:gd name="connsiteX3" fmla="*/ 4649355 w 4649355"/>
              <a:gd name="connsiteY3" fmla="*/ 609929 h 609929"/>
              <a:gd name="connsiteX4" fmla="*/ 0 w 4649355"/>
              <a:gd name="connsiteY4" fmla="*/ 609929 h 6099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49355" h="609929">
                <a:moveTo>
                  <a:pt x="0" y="609929"/>
                </a:moveTo>
                <a:lnTo>
                  <a:pt x="332094" y="0"/>
                </a:lnTo>
                <a:lnTo>
                  <a:pt x="4317261" y="0"/>
                </a:lnTo>
                <a:lnTo>
                  <a:pt x="4649355" y="609929"/>
                </a:lnTo>
                <a:lnTo>
                  <a:pt x="0" y="609929"/>
                </a:lnTo>
                <a:close/>
              </a:path>
            </a:pathLst>
          </a:cu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FFFFFF"/>
            </a:solidFill>
            <a:prstDash val="solid"/>
          </a:ln>
          <a:effectLst>
            <a:outerShdw blurRad="40000" dist="20000" dir="5400000" rotWithShape="0">
              <a:srgbClr val="000000">
                <a:alpha val="38000"/>
              </a:srgbClr>
            </a:outerShdw>
          </a:effectLst>
        </p:spPr>
        <p:txBody>
          <a:bodyPr spcFirstLastPara="0" vert="horz" wrap="square" lIns="360000" tIns="15240" rIns="360000" bIns="15240" numCol="1" spcCol="1270" anchor="ctr" anchorCtr="0">
            <a:noAutofit/>
          </a:bodyPr>
          <a:lstStyle/>
          <a:p>
            <a:pPr algn="ctr" defTabSz="533400">
              <a:lnSpc>
                <a:spcPct val="90000"/>
              </a:lnSpc>
              <a:spcAft>
                <a:spcPct val="35000"/>
              </a:spcAft>
            </a:pPr>
            <a:r>
              <a:rPr lang="en-US" sz="1200" b="1" kern="0" dirty="0">
                <a:solidFill>
                  <a:srgbClr val="000000"/>
                </a:solidFill>
                <a:latin typeface="Arial"/>
              </a:rPr>
              <a:t>ERP Optimization and Continuous Improvement</a:t>
            </a:r>
          </a:p>
        </p:txBody>
      </p:sp>
    </p:spTree>
    <p:extLst>
      <p:ext uri="{BB962C8B-B14F-4D97-AF65-F5344CB8AC3E}">
        <p14:creationId xmlns:p14="http://schemas.microsoft.com/office/powerpoint/2010/main" val="2125137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p:cNvPicPr>
            <a:picLocks noChangeAspect="1"/>
          </p:cNvPicPr>
          <p:nvPr/>
        </p:nvPicPr>
        <p:blipFill>
          <a:blip r:embed="rId2"/>
          <a:stretch>
            <a:fillRect/>
          </a:stretch>
        </p:blipFill>
        <p:spPr>
          <a:xfrm>
            <a:off x="5691248" y="2099814"/>
            <a:ext cx="2867025" cy="2533650"/>
          </a:xfrm>
          <a:prstGeom prst="rect">
            <a:avLst/>
          </a:prstGeom>
        </p:spPr>
      </p:pic>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solidFill>
                <a:srgbClr val="FFFFFF"/>
              </a:solidFill>
              <a:latin typeface="Georgia"/>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CA" sz="2400" dirty="0">
              <a:solidFill>
                <a:srgbClr val="FFFFFF"/>
              </a:solidFill>
              <a:latin typeface="Georgia"/>
            </a:endParaRPr>
          </a:p>
        </p:txBody>
      </p:sp>
      <p:sp>
        <p:nvSpPr>
          <p:cNvPr id="4" name="TextBox 3"/>
          <p:cNvSpPr txBox="1"/>
          <p:nvPr/>
        </p:nvSpPr>
        <p:spPr>
          <a:xfrm>
            <a:off x="166977" y="1968577"/>
            <a:ext cx="4793330" cy="4462760"/>
          </a:xfrm>
          <a:prstGeom prst="rect">
            <a:avLst/>
          </a:prstGeom>
        </p:spPr>
        <p:txBody>
          <a:bodyPr wrap="square" rtlCol="0">
            <a:spAutoFit/>
          </a:bodyPr>
          <a:lstStyle/>
          <a:p>
            <a:r>
              <a:rPr lang="en-CA" sz="1200" b="1" dirty="0" smtClean="0">
                <a:solidFill>
                  <a:srgbClr val="FFFFFF"/>
                </a:solidFill>
              </a:rPr>
              <a:t>Situation</a:t>
            </a:r>
          </a:p>
          <a:p>
            <a:pPr>
              <a:spcAft>
                <a:spcPts val="600"/>
              </a:spcAft>
            </a:pPr>
            <a:r>
              <a:rPr lang="en-CA" sz="1200" dirty="0">
                <a:solidFill>
                  <a:srgbClr val="FFFFFF"/>
                </a:solidFill>
              </a:rPr>
              <a:t>A high-growth energy intelligence software provider had expanded through a series of acquisitions and needed to create a modern and consolidated technology profile. After a prior false start </a:t>
            </a:r>
            <a:r>
              <a:rPr lang="en-CA" sz="1200" dirty="0" smtClean="0">
                <a:solidFill>
                  <a:srgbClr val="FFFFFF"/>
                </a:solidFill>
              </a:rPr>
              <a:t>looking </a:t>
            </a:r>
            <a:r>
              <a:rPr lang="en-CA" sz="1200" dirty="0">
                <a:solidFill>
                  <a:srgbClr val="FFFFFF"/>
                </a:solidFill>
              </a:rPr>
              <a:t>for a replacement for its legacy ERP system, EnerNOC worked with Info-Tech to establish an ERP foundation and select a vendor. </a:t>
            </a:r>
          </a:p>
          <a:p>
            <a:pPr>
              <a:spcBef>
                <a:spcPts val="600"/>
              </a:spcBef>
            </a:pPr>
            <a:r>
              <a:rPr lang="en-CA" sz="1200" b="1" dirty="0" smtClean="0">
                <a:solidFill>
                  <a:srgbClr val="FFFFFF"/>
                </a:solidFill>
              </a:rPr>
              <a:t>Challenges</a:t>
            </a:r>
          </a:p>
          <a:p>
            <a:pPr marL="171450" indent="-171450">
              <a:buFont typeface="Arial" panose="020B0604020202020204" pitchFamily="34" charset="0"/>
              <a:buChar char="•"/>
              <a:tabLst>
                <a:tab pos="2344738" algn="l"/>
              </a:tabLst>
            </a:pPr>
            <a:r>
              <a:rPr lang="en-CA" sz="1200" dirty="0" smtClean="0">
                <a:solidFill>
                  <a:srgbClr val="FFFFFF"/>
                </a:solidFill>
              </a:rPr>
              <a:t>Lack </a:t>
            </a:r>
            <a:r>
              <a:rPr lang="en-CA" sz="1200" dirty="0">
                <a:solidFill>
                  <a:srgbClr val="FFFFFF"/>
                </a:solidFill>
              </a:rPr>
              <a:t>of organizational buy-in on the need for </a:t>
            </a:r>
            <a:r>
              <a:rPr lang="en-CA" sz="1200" dirty="0" smtClean="0">
                <a:solidFill>
                  <a:srgbClr val="FFFFFF"/>
                </a:solidFill>
              </a:rPr>
              <a:t>ERP </a:t>
            </a:r>
            <a:endParaRPr lang="en-CA" sz="1200" dirty="0">
              <a:solidFill>
                <a:srgbClr val="FFFFFF"/>
              </a:solidFill>
            </a:endParaRPr>
          </a:p>
          <a:p>
            <a:pPr marL="171450" indent="-171450">
              <a:buFont typeface="Arial" panose="020B0604020202020204" pitchFamily="34" charset="0"/>
              <a:buChar char="•"/>
              <a:tabLst>
                <a:tab pos="2344738" algn="l"/>
              </a:tabLst>
            </a:pPr>
            <a:r>
              <a:rPr lang="en-CA" sz="1200" dirty="0">
                <a:solidFill>
                  <a:srgbClr val="FFFFFF"/>
                </a:solidFill>
              </a:rPr>
              <a:t>Complex business processes across many functional </a:t>
            </a:r>
            <a:r>
              <a:rPr lang="en-CA" sz="1200" dirty="0" smtClean="0">
                <a:solidFill>
                  <a:srgbClr val="FFFFFF"/>
                </a:solidFill>
              </a:rPr>
              <a:t>areas </a:t>
            </a:r>
            <a:endParaRPr lang="en-CA" sz="1200" dirty="0">
              <a:solidFill>
                <a:srgbClr val="FFFFFF"/>
              </a:solidFill>
            </a:endParaRPr>
          </a:p>
          <a:p>
            <a:pPr marL="171450" indent="-171450">
              <a:buFont typeface="Arial" panose="020B0604020202020204" pitchFamily="34" charset="0"/>
              <a:buChar char="•"/>
              <a:tabLst>
                <a:tab pos="2344738" algn="l"/>
              </a:tabLst>
            </a:pPr>
            <a:r>
              <a:rPr lang="en-CA" sz="1200" dirty="0">
                <a:solidFill>
                  <a:srgbClr val="FFFFFF"/>
                </a:solidFill>
              </a:rPr>
              <a:t>Limited set of vendors that provided the breadth of </a:t>
            </a:r>
            <a:r>
              <a:rPr lang="en-CA" sz="1200" dirty="0" smtClean="0">
                <a:solidFill>
                  <a:srgbClr val="FFFFFF"/>
                </a:solidFill>
              </a:rPr>
              <a:t>functionality </a:t>
            </a:r>
            <a:endParaRPr lang="en-CA" sz="1200" dirty="0">
              <a:solidFill>
                <a:srgbClr val="FFFFFF"/>
              </a:solidFill>
            </a:endParaRPr>
          </a:p>
          <a:p>
            <a:pPr marL="171450" indent="-171450">
              <a:spcAft>
                <a:spcPts val="600"/>
              </a:spcAft>
              <a:buFont typeface="Arial" panose="020B0604020202020204" pitchFamily="34" charset="0"/>
              <a:buChar char="•"/>
              <a:tabLst>
                <a:tab pos="2344738" algn="l"/>
              </a:tabLst>
            </a:pPr>
            <a:r>
              <a:rPr lang="en-CA" sz="1200" dirty="0">
                <a:solidFill>
                  <a:srgbClr val="FFFFFF"/>
                </a:solidFill>
              </a:rPr>
              <a:t>ERP project funding was contingent on business case </a:t>
            </a:r>
            <a:r>
              <a:rPr lang="en-CA" sz="1200" dirty="0" smtClean="0">
                <a:solidFill>
                  <a:srgbClr val="FFFFFF"/>
                </a:solidFill>
              </a:rPr>
              <a:t>approval</a:t>
            </a:r>
            <a:r>
              <a:rPr lang="en-CA" sz="1200" b="1" dirty="0" smtClean="0">
                <a:solidFill>
                  <a:srgbClr val="FFFFFF"/>
                </a:solidFill>
              </a:rPr>
              <a:t> </a:t>
            </a:r>
            <a:endParaRPr lang="en-CA" sz="1200" dirty="0">
              <a:solidFill>
                <a:srgbClr val="FFFFFF"/>
              </a:solidFill>
            </a:endParaRPr>
          </a:p>
          <a:p>
            <a:pPr>
              <a:spcBef>
                <a:spcPts val="600"/>
              </a:spcBef>
            </a:pPr>
            <a:r>
              <a:rPr lang="en-CA" sz="1200" b="1" dirty="0">
                <a:solidFill>
                  <a:srgbClr val="FFFFFF"/>
                </a:solidFill>
              </a:rPr>
              <a:t>Results </a:t>
            </a:r>
          </a:p>
          <a:p>
            <a:pPr>
              <a:spcAft>
                <a:spcPts val="600"/>
              </a:spcAft>
            </a:pPr>
            <a:r>
              <a:rPr lang="en-US" sz="1200" dirty="0">
                <a:solidFill>
                  <a:srgbClr val="FFFFFF"/>
                </a:solidFill>
              </a:rPr>
              <a:t>The </a:t>
            </a:r>
            <a:r>
              <a:rPr lang="en-CA" sz="1200" dirty="0">
                <a:solidFill>
                  <a:srgbClr val="FFFFFF"/>
                </a:solidFill>
              </a:rPr>
              <a:t>core team, comprised of Info-Tech and directors from every major department at EnerNOC, developed an operating model to frame the ERP project. The approach encouraged collective </a:t>
            </a:r>
            <a:r>
              <a:rPr lang="en-US" sz="1200" dirty="0">
                <a:solidFill>
                  <a:srgbClr val="FFFFFF"/>
                </a:solidFill>
              </a:rPr>
              <a:t>involvement at the outset to get alignment on scope and direction. The team built upon that initial framework to map Level 2 processes, and built an RFP with detailed use cases and scenarios to present to vendors. Info-Tech helped EnerNOC make the business case to select an ERP vendor aligned with the company’s strategy as a global SaaS provider. EnerNOC ultimately secured board approval to proceed with selecting an ERP </a:t>
            </a:r>
            <a:r>
              <a:rPr lang="en-US" sz="1200" dirty="0" smtClean="0">
                <a:solidFill>
                  <a:srgbClr val="FFFFFF"/>
                </a:solidFill>
              </a:rPr>
              <a:t>vendor.</a:t>
            </a:r>
            <a:endParaRPr lang="en-CA" sz="1200" dirty="0" smtClean="0">
              <a:solidFill>
                <a:srgbClr val="FFFFFF"/>
              </a:solidFill>
            </a:endParaRPr>
          </a:p>
        </p:txBody>
      </p:sp>
      <p:sp>
        <p:nvSpPr>
          <p:cNvPr id="5" name="TextBox 4"/>
          <p:cNvSpPr txBox="1"/>
          <p:nvPr/>
        </p:nvSpPr>
        <p:spPr>
          <a:xfrm>
            <a:off x="5179750" y="2013887"/>
            <a:ext cx="3968018" cy="276999"/>
          </a:xfrm>
          <a:prstGeom prst="rect">
            <a:avLst/>
          </a:prstGeom>
        </p:spPr>
        <p:txBody>
          <a:bodyPr wrap="square" rtlCol="0">
            <a:spAutoFit/>
          </a:bodyPr>
          <a:lstStyle/>
          <a:p>
            <a:pPr algn="ctr"/>
            <a:r>
              <a:rPr lang="en-CA" sz="1200" b="1" dirty="0" smtClean="0">
                <a:solidFill>
                  <a:srgbClr val="333333"/>
                </a:solidFill>
              </a:rPr>
              <a:t>ERP Implementation Readiness</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smtClean="0">
                  <a:solidFill>
                    <a:srgbClr val="FFFFFF"/>
                  </a:solidFill>
                </a:rPr>
                <a:t>CASE STUDY</a:t>
              </a:r>
              <a:endParaRPr lang="en-CA" sz="2800" b="1" dirty="0">
                <a:solidFill>
                  <a:srgbClr val="FFFFFF"/>
                </a:solidFill>
              </a:endParaRP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rgbClr val="FFFFFF"/>
                  </a:solidFill>
                </a:rPr>
                <a:t>Industry</a:t>
              </a:r>
            </a:p>
            <a:p>
              <a:pPr algn="r">
                <a:lnSpc>
                  <a:spcPct val="150000"/>
                </a:lnSpc>
              </a:pPr>
              <a:r>
                <a:rPr lang="en-CA" sz="1200" b="1" dirty="0" smtClean="0">
                  <a:solidFill>
                    <a:srgbClr val="FFFFFF"/>
                  </a:solidFill>
                </a:rPr>
                <a:t>Source</a:t>
              </a:r>
              <a:endParaRPr lang="en-CA" sz="1200" b="1" dirty="0">
                <a:solidFill>
                  <a:srgbClr val="FFFFFF"/>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b="0" i="1" dirty="0" smtClean="0">
                  <a:solidFill>
                    <a:srgbClr val="FFFFFF"/>
                  </a:solidFill>
                </a:rPr>
                <a:t>Software and Electric Utility</a:t>
              </a:r>
            </a:p>
            <a:p>
              <a:pPr>
                <a:buClr>
                  <a:srgbClr val="333333"/>
                </a:buClr>
              </a:pPr>
              <a:r>
                <a:rPr lang="en-CA" b="0" i="1" dirty="0" smtClean="0">
                  <a:solidFill>
                    <a:srgbClr val="FFFFFF"/>
                  </a:solidFill>
                </a:rPr>
                <a:t>Info-Tech Research Group</a:t>
              </a:r>
            </a:p>
          </p:txBody>
        </p:sp>
      </p:grpSp>
      <p:sp>
        <p:nvSpPr>
          <p:cNvPr id="23" name="Rectangle 22"/>
          <p:cNvSpPr/>
          <p:nvPr/>
        </p:nvSpPr>
        <p:spPr>
          <a:xfrm>
            <a:off x="6155145" y="4756210"/>
            <a:ext cx="2169991" cy="1661993"/>
          </a:xfrm>
          <a:prstGeom prst="rect">
            <a:avLst/>
          </a:prstGeom>
        </p:spPr>
        <p:txBody>
          <a:bodyPr wrap="square">
            <a:spAutoFit/>
          </a:bodyPr>
          <a:lstStyle/>
          <a:p>
            <a:pPr algn="ctr">
              <a:spcAft>
                <a:spcPts val="600"/>
              </a:spcAft>
            </a:pPr>
            <a:r>
              <a:rPr lang="en-US" sz="1200" b="1" dirty="0" smtClean="0">
                <a:solidFill>
                  <a:srgbClr val="333333"/>
                </a:solidFill>
              </a:rPr>
              <a:t>Project Phases</a:t>
            </a:r>
            <a:endParaRPr lang="en-CA" sz="1200" b="1" dirty="0" smtClean="0">
              <a:solidFill>
                <a:srgbClr val="333333"/>
              </a:solidFill>
            </a:endParaRPr>
          </a:p>
          <a:p>
            <a:pPr marL="228600" indent="-228600">
              <a:spcAft>
                <a:spcPts val="600"/>
              </a:spcAft>
              <a:buFont typeface="+mj-lt"/>
              <a:buAutoNum type="arabicPeriod"/>
            </a:pPr>
            <a:r>
              <a:rPr lang="en-CA" sz="1100" dirty="0" smtClean="0">
                <a:solidFill>
                  <a:srgbClr val="333333"/>
                </a:solidFill>
              </a:rPr>
              <a:t>ERP Foundation Workshop</a:t>
            </a:r>
            <a:endParaRPr lang="en-CA" sz="1100" dirty="0">
              <a:solidFill>
                <a:srgbClr val="333333"/>
              </a:solidFill>
            </a:endParaRPr>
          </a:p>
          <a:p>
            <a:pPr marL="228600" indent="-228600">
              <a:spcAft>
                <a:spcPts val="600"/>
              </a:spcAft>
              <a:buFont typeface="+mj-lt"/>
              <a:buAutoNum type="arabicPeriod"/>
            </a:pPr>
            <a:r>
              <a:rPr lang="en-CA" sz="1100" dirty="0" smtClean="0">
                <a:solidFill>
                  <a:srgbClr val="333333"/>
                </a:solidFill>
              </a:rPr>
              <a:t>Level </a:t>
            </a:r>
            <a:r>
              <a:rPr lang="en-CA" sz="1100" dirty="0">
                <a:solidFill>
                  <a:srgbClr val="333333"/>
                </a:solidFill>
              </a:rPr>
              <a:t>2 Process Mapping/ Requirements Gathering</a:t>
            </a:r>
          </a:p>
          <a:p>
            <a:pPr marL="228600" indent="-228600">
              <a:spcAft>
                <a:spcPts val="600"/>
              </a:spcAft>
              <a:buFont typeface="+mj-lt"/>
              <a:buAutoNum type="arabicPeriod"/>
            </a:pPr>
            <a:r>
              <a:rPr lang="en-CA" sz="1100" dirty="0">
                <a:solidFill>
                  <a:srgbClr val="333333"/>
                </a:solidFill>
              </a:rPr>
              <a:t>RFP and Vendor Selection</a:t>
            </a:r>
          </a:p>
          <a:p>
            <a:pPr marL="228600" indent="-228600">
              <a:spcAft>
                <a:spcPts val="600"/>
              </a:spcAft>
              <a:buFont typeface="+mj-lt"/>
              <a:buAutoNum type="arabicPeriod"/>
            </a:pPr>
            <a:r>
              <a:rPr lang="en-CA" sz="1100" dirty="0">
                <a:solidFill>
                  <a:srgbClr val="333333"/>
                </a:solidFill>
              </a:rPr>
              <a:t>Business </a:t>
            </a:r>
            <a:r>
              <a:rPr lang="en-CA" sz="1100" dirty="0" smtClean="0">
                <a:solidFill>
                  <a:srgbClr val="333333"/>
                </a:solidFill>
              </a:rPr>
              <a:t>Case Approval</a:t>
            </a:r>
          </a:p>
          <a:p>
            <a:pPr marL="228600" indent="-228600">
              <a:spcAft>
                <a:spcPts val="600"/>
              </a:spcAft>
              <a:buFont typeface="+mj-lt"/>
              <a:buAutoNum type="arabicPeriod"/>
            </a:pPr>
            <a:r>
              <a:rPr lang="en-US" sz="1100" dirty="0" smtClean="0">
                <a:solidFill>
                  <a:srgbClr val="333333"/>
                </a:solidFill>
              </a:rPr>
              <a:t>Implementation Planning</a:t>
            </a:r>
            <a:endParaRPr lang="en-CA" sz="1100" dirty="0">
              <a:solidFill>
                <a:srgbClr val="333333"/>
              </a:solidFill>
            </a:endParaRPr>
          </a:p>
        </p:txBody>
      </p:sp>
      <p:sp>
        <p:nvSpPr>
          <p:cNvPr id="30" name="Title 1"/>
          <p:cNvSpPr txBox="1">
            <a:spLocks/>
          </p:cNvSpPr>
          <p:nvPr/>
        </p:nvSpPr>
        <p:spPr>
          <a:xfrm>
            <a:off x="257174" y="203336"/>
            <a:ext cx="8620125" cy="877887"/>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FFFFFF"/>
                </a:solidFill>
                <a:latin typeface="Arial"/>
              </a:rPr>
              <a:t>High-growth company establishes a unified ERP strategy and builds a strong ERP business case to present to the board</a:t>
            </a:r>
            <a:endParaRPr lang="en-US" dirty="0">
              <a:solidFill>
                <a:srgbClr val="FFFFFF"/>
              </a:solidFill>
              <a:latin typeface="Arial"/>
            </a:endParaRPr>
          </a:p>
        </p:txBody>
      </p:sp>
      <p:pic>
        <p:nvPicPr>
          <p:cNvPr id="7" name="Picture 6"/>
          <p:cNvPicPr>
            <a:picLocks noChangeAspect="1"/>
          </p:cNvPicPr>
          <p:nvPr/>
        </p:nvPicPr>
        <p:blipFill>
          <a:blip r:embed="rId4"/>
          <a:stretch>
            <a:fillRect/>
          </a:stretch>
        </p:blipFill>
        <p:spPr>
          <a:xfrm>
            <a:off x="6521115" y="1332170"/>
            <a:ext cx="1804021" cy="334631"/>
          </a:xfrm>
          <a:prstGeom prst="rect">
            <a:avLst/>
          </a:prstGeom>
        </p:spPr>
      </p:pic>
    </p:spTree>
    <p:extLst>
      <p:ext uri="{BB962C8B-B14F-4D97-AF65-F5344CB8AC3E}">
        <p14:creationId xmlns:p14="http://schemas.microsoft.com/office/powerpoint/2010/main" val="3009825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3621229" y="4455003"/>
            <a:ext cx="1549185" cy="16171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US" sz="1000" dirty="0" smtClean="0">
                <a:solidFill>
                  <a:srgbClr val="FFFFFF"/>
                </a:solidFill>
              </a:rPr>
              <a:t>Determine current state of HR processes and systems.</a:t>
            </a:r>
            <a:endParaRPr lang="en-US" sz="900" dirty="0" smtClean="0">
              <a:solidFill>
                <a:srgbClr val="FFFFFF"/>
              </a:solidFill>
            </a:endParaRPr>
          </a:p>
          <a:p>
            <a:pPr>
              <a:lnSpc>
                <a:spcPct val="150000"/>
              </a:lnSpc>
              <a:spcBef>
                <a:spcPts val="1200"/>
              </a:spcBef>
            </a:pPr>
            <a:r>
              <a:rPr lang="en-US" sz="1000" b="1" i="1" dirty="0" smtClean="0">
                <a:solidFill>
                  <a:srgbClr val="FFFFFF"/>
                </a:solidFill>
              </a:rPr>
              <a:t>Outputs </a:t>
            </a:r>
            <a:endParaRPr lang="en-US" sz="900" b="1" i="1" dirty="0" smtClean="0">
              <a:solidFill>
                <a:srgbClr val="FFFFFF"/>
              </a:solidFill>
            </a:endParaRPr>
          </a:p>
          <a:p>
            <a:r>
              <a:rPr lang="en-US" sz="1000" dirty="0" smtClean="0">
                <a:solidFill>
                  <a:srgbClr val="FFFFFF"/>
                </a:solidFill>
              </a:rPr>
              <a:t>	</a:t>
            </a:r>
            <a:endParaRPr lang="en-US" sz="900" dirty="0">
              <a:solidFill>
                <a:srgbClr val="FFFFFF"/>
              </a:solidFill>
            </a:endParaRPr>
          </a:p>
        </p:txBody>
      </p:sp>
      <p:cxnSp>
        <p:nvCxnSpPr>
          <p:cNvPr id="3" name="Straight Connector 2"/>
          <p:cNvCxnSpPr>
            <a:stCxn id="4" idx="3"/>
            <a:endCxn id="8" idx="1"/>
          </p:cNvCxnSpPr>
          <p:nvPr/>
        </p:nvCxnSpPr>
        <p:spPr>
          <a:xfrm flipV="1">
            <a:off x="1557949" y="1751257"/>
            <a:ext cx="5822917" cy="17808"/>
          </a:xfrm>
          <a:prstGeom prst="line">
            <a:avLst/>
          </a:prstGeom>
          <a:ln w="25400">
            <a:solidFill>
              <a:schemeClr val="bg1">
                <a:lumMod val="75000"/>
              </a:schemeClr>
            </a:solidFill>
          </a:ln>
        </p:spPr>
        <p:style>
          <a:lnRef idx="1">
            <a:schemeClr val="accent2"/>
          </a:lnRef>
          <a:fillRef idx="0">
            <a:schemeClr val="accent2"/>
          </a:fillRef>
          <a:effectRef idx="0">
            <a:schemeClr val="accent2"/>
          </a:effectRef>
          <a:fontRef idx="minor">
            <a:schemeClr val="tx1"/>
          </a:fontRef>
        </p:style>
      </p:cxnSp>
      <p:sp>
        <p:nvSpPr>
          <p:cNvPr id="4" name="Rounded Rectangle 3"/>
          <p:cNvSpPr/>
          <p:nvPr/>
        </p:nvSpPr>
        <p:spPr>
          <a:xfrm>
            <a:off x="287149" y="1553065"/>
            <a:ext cx="1270800"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CA" sz="1050" dirty="0" smtClean="0">
                <a:solidFill>
                  <a:srgbClr val="FFFFFF"/>
                </a:solidFill>
              </a:rPr>
              <a:t>Introduce ERP</a:t>
            </a:r>
            <a:endParaRPr lang="en-CA" sz="1050" dirty="0">
              <a:solidFill>
                <a:srgbClr val="FFFFFF"/>
              </a:solidFill>
            </a:endParaRPr>
          </a:p>
        </p:txBody>
      </p:sp>
      <p:sp>
        <p:nvSpPr>
          <p:cNvPr id="87" name="Rectangle 80"/>
          <p:cNvSpPr/>
          <p:nvPr/>
        </p:nvSpPr>
        <p:spPr>
          <a:xfrm>
            <a:off x="7387117" y="5047686"/>
            <a:ext cx="1490181" cy="14483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buFont typeface="Arial" panose="020B0604020202020204" pitchFamily="34" charset="0"/>
              <a:buChar char="•"/>
            </a:pPr>
            <a:r>
              <a:rPr lang="en-CA" sz="1000" dirty="0">
                <a:solidFill>
                  <a:srgbClr val="FFFFFF"/>
                </a:solidFill>
              </a:rPr>
              <a:t>Prepare </a:t>
            </a:r>
            <a:r>
              <a:rPr lang="en-CA" sz="1000" dirty="0" smtClean="0">
                <a:solidFill>
                  <a:srgbClr val="FFFFFF"/>
                </a:solidFill>
              </a:rPr>
              <a:t>ERP </a:t>
            </a:r>
            <a:r>
              <a:rPr lang="en-CA" sz="1000" dirty="0">
                <a:solidFill>
                  <a:srgbClr val="FFFFFF"/>
                </a:solidFill>
              </a:rPr>
              <a:t>strategy presentation to gain stakeholder </a:t>
            </a:r>
            <a:r>
              <a:rPr lang="en-CA" sz="1000" dirty="0" smtClean="0">
                <a:solidFill>
                  <a:srgbClr val="FFFFFF"/>
                </a:solidFill>
              </a:rPr>
              <a:t>commitment.</a:t>
            </a:r>
            <a:endParaRPr lang="en-CA" sz="1000" dirty="0">
              <a:solidFill>
                <a:srgbClr val="FFFFFF"/>
              </a:solidFill>
            </a:endParaRPr>
          </a:p>
          <a:p>
            <a:pPr>
              <a:lnSpc>
                <a:spcPct val="150000"/>
              </a:lnSpc>
            </a:pPr>
            <a:r>
              <a:rPr lang="en-CA" sz="1000" b="1" i="1" dirty="0" smtClean="0">
                <a:solidFill>
                  <a:srgbClr val="FFFFFF"/>
                </a:solidFill>
              </a:rPr>
              <a:t>Outputs </a:t>
            </a:r>
          </a:p>
          <a:p>
            <a:r>
              <a:rPr lang="en-CA" sz="1000" dirty="0" smtClean="0">
                <a:solidFill>
                  <a:srgbClr val="FFFFFF"/>
                </a:solidFill>
              </a:rPr>
              <a:t>	</a:t>
            </a:r>
            <a:endParaRPr lang="en-CA" sz="1000" dirty="0">
              <a:solidFill>
                <a:srgbClr val="FFFFFF"/>
              </a:solidFill>
            </a:endParaRPr>
          </a:p>
        </p:txBody>
      </p:sp>
      <p:sp>
        <p:nvSpPr>
          <p:cNvPr id="6" name="Rounded Rectangle 5"/>
          <p:cNvSpPr/>
          <p:nvPr/>
        </p:nvSpPr>
        <p:spPr>
          <a:xfrm>
            <a:off x="3609834" y="1553065"/>
            <a:ext cx="1549188"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CA" sz="1050" dirty="0" smtClean="0">
                <a:solidFill>
                  <a:srgbClr val="FFFFFF"/>
                </a:solidFill>
              </a:rPr>
              <a:t>Conduct an Environmental Scan</a:t>
            </a:r>
            <a:endParaRPr lang="en-CA" sz="1050" dirty="0">
              <a:solidFill>
                <a:srgbClr val="FFFFFF"/>
              </a:solidFill>
            </a:endParaRPr>
          </a:p>
        </p:txBody>
      </p:sp>
      <p:sp>
        <p:nvSpPr>
          <p:cNvPr id="7" name="Rounded Rectangle 6"/>
          <p:cNvSpPr/>
          <p:nvPr/>
        </p:nvSpPr>
        <p:spPr>
          <a:xfrm>
            <a:off x="5405751" y="1553065"/>
            <a:ext cx="1612623"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noAutofit/>
          </a:bodyPr>
          <a:lstStyle/>
          <a:p>
            <a:pPr algn="ctr"/>
            <a:r>
              <a:rPr lang="en-CA" sz="1050" dirty="0" smtClean="0">
                <a:solidFill>
                  <a:srgbClr val="FFFFFF"/>
                </a:solidFill>
              </a:rPr>
              <a:t>Create an </a:t>
            </a:r>
            <a:br>
              <a:rPr lang="en-CA" sz="1050" dirty="0" smtClean="0">
                <a:solidFill>
                  <a:srgbClr val="FFFFFF"/>
                </a:solidFill>
              </a:rPr>
            </a:br>
            <a:r>
              <a:rPr lang="en-CA" sz="1050" dirty="0" smtClean="0">
                <a:solidFill>
                  <a:srgbClr val="FFFFFF"/>
                </a:solidFill>
              </a:rPr>
              <a:t>Operating Model</a:t>
            </a:r>
            <a:endParaRPr lang="en-CA" sz="1050" dirty="0">
              <a:solidFill>
                <a:srgbClr val="FFFFFF"/>
              </a:solidFill>
            </a:endParaRPr>
          </a:p>
        </p:txBody>
      </p:sp>
      <p:sp>
        <p:nvSpPr>
          <p:cNvPr id="8" name="Rounded Rectangle 7"/>
          <p:cNvSpPr/>
          <p:nvPr/>
        </p:nvSpPr>
        <p:spPr>
          <a:xfrm>
            <a:off x="7380866" y="1535257"/>
            <a:ext cx="1490181"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CA" sz="1050" dirty="0" smtClean="0">
                <a:solidFill>
                  <a:srgbClr val="FFFFFF"/>
                </a:solidFill>
              </a:rPr>
              <a:t>Build an Implementation Plan</a:t>
            </a:r>
            <a:endParaRPr lang="en-CA" sz="1050" dirty="0">
              <a:solidFill>
                <a:srgbClr val="FFFFFF"/>
              </a:solidFill>
            </a:endParaRPr>
          </a:p>
        </p:txBody>
      </p:sp>
      <p:sp>
        <p:nvSpPr>
          <p:cNvPr id="10" name="Rectangle 9"/>
          <p:cNvSpPr/>
          <p:nvPr/>
        </p:nvSpPr>
        <p:spPr>
          <a:xfrm>
            <a:off x="287149" y="2237593"/>
            <a:ext cx="1270799" cy="14125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buFont typeface="Arial" panose="020B0604020202020204" pitchFamily="34" charset="0"/>
              <a:buChar char="•"/>
            </a:pPr>
            <a:r>
              <a:rPr lang="en-CA" sz="1000" dirty="0" smtClean="0">
                <a:solidFill>
                  <a:srgbClr val="FFFFFF"/>
                </a:solidFill>
              </a:rPr>
              <a:t>Identify goals and objectives for the ERP project.</a:t>
            </a:r>
          </a:p>
          <a:p>
            <a:pPr marL="90488" indent="-90488">
              <a:buFont typeface="Arial" panose="020B0604020202020204" pitchFamily="34" charset="0"/>
              <a:buChar char="•"/>
            </a:pPr>
            <a:r>
              <a:rPr lang="en-CA" sz="1000" dirty="0" smtClean="0">
                <a:solidFill>
                  <a:srgbClr val="FFFFFF"/>
                </a:solidFill>
              </a:rPr>
              <a:t>Determine the need for a concrete foundation.</a:t>
            </a:r>
          </a:p>
          <a:p>
            <a:pPr>
              <a:lnSpc>
                <a:spcPct val="150000"/>
              </a:lnSpc>
            </a:pPr>
            <a:r>
              <a:rPr lang="en-CA" sz="1000" dirty="0" smtClean="0">
                <a:solidFill>
                  <a:srgbClr val="FFFFFF"/>
                </a:solidFill>
              </a:rPr>
              <a:t>	</a:t>
            </a:r>
            <a:endParaRPr lang="en-CA" sz="1000" dirty="0">
              <a:solidFill>
                <a:srgbClr val="FFFFFF"/>
              </a:solidFill>
            </a:endParaRPr>
          </a:p>
        </p:txBody>
      </p:sp>
      <p:grpSp>
        <p:nvGrpSpPr>
          <p:cNvPr id="16" name="Group 126"/>
          <p:cNvGrpSpPr/>
          <p:nvPr/>
        </p:nvGrpSpPr>
        <p:grpSpPr>
          <a:xfrm>
            <a:off x="1825230" y="2237595"/>
            <a:ext cx="1475789" cy="1831693"/>
            <a:chOff x="2147821" y="2525378"/>
            <a:chExt cx="1342618" cy="1658391"/>
          </a:xfrm>
        </p:grpSpPr>
        <p:sp>
          <p:nvSpPr>
            <p:cNvPr id="13" name="Rectangle 127"/>
            <p:cNvSpPr/>
            <p:nvPr/>
          </p:nvSpPr>
          <p:spPr>
            <a:xfrm>
              <a:off x="2147821" y="2525378"/>
              <a:ext cx="1342618" cy="165839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buFont typeface="Arial" panose="020B0604020202020204" pitchFamily="34" charset="0"/>
                <a:buChar char="•"/>
                <a:tabLst>
                  <a:tab pos="271463" algn="l"/>
                </a:tabLst>
              </a:pPr>
              <a:r>
                <a:rPr lang="en-CA" sz="1000" dirty="0" smtClean="0">
                  <a:solidFill>
                    <a:srgbClr val="FFFFFF"/>
                  </a:solidFill>
                </a:rPr>
                <a:t>Scope the project.</a:t>
              </a:r>
            </a:p>
            <a:p>
              <a:pPr marL="90488" indent="-90488">
                <a:buFont typeface="Arial" panose="020B0604020202020204" pitchFamily="34" charset="0"/>
                <a:buChar char="•"/>
                <a:tabLst>
                  <a:tab pos="271463" algn="l"/>
                </a:tabLst>
              </a:pPr>
              <a:r>
                <a:rPr lang="en-CA" sz="1000" dirty="0" smtClean="0">
                  <a:solidFill>
                    <a:srgbClr val="FFFFFF"/>
                  </a:solidFill>
                </a:rPr>
                <a:t>Identify relevant stakeholders.</a:t>
              </a:r>
            </a:p>
            <a:p>
              <a:pPr marL="90488" indent="-90488">
                <a:buFont typeface="Arial" panose="020B0604020202020204" pitchFamily="34" charset="0"/>
                <a:buChar char="•"/>
                <a:tabLst>
                  <a:tab pos="271463" algn="l"/>
                </a:tabLst>
              </a:pPr>
              <a:r>
                <a:rPr lang="en-CA" sz="1000" dirty="0" smtClean="0">
                  <a:solidFill>
                    <a:srgbClr val="FFFFFF"/>
                  </a:solidFill>
                </a:rPr>
                <a:t>Build a RACI chart.</a:t>
              </a:r>
            </a:p>
            <a:p>
              <a:pPr marL="90488" indent="-90488">
                <a:buFont typeface="Arial" panose="020B0604020202020204" pitchFamily="34" charset="0"/>
                <a:buChar char="•"/>
                <a:tabLst>
                  <a:tab pos="271463" algn="l"/>
                </a:tabLst>
              </a:pPr>
              <a:r>
                <a:rPr lang="en-CA" sz="1000" dirty="0" smtClean="0">
                  <a:solidFill>
                    <a:srgbClr val="FFFFFF"/>
                  </a:solidFill>
                </a:rPr>
                <a:t>Take baseline metrics.</a:t>
              </a:r>
            </a:p>
            <a:p>
              <a:pPr>
                <a:lnSpc>
                  <a:spcPct val="150000"/>
                </a:lnSpc>
              </a:pPr>
              <a:r>
                <a:rPr lang="en-CA" sz="1000" b="1" i="1" dirty="0" smtClean="0">
                  <a:solidFill>
                    <a:srgbClr val="FFFFFF"/>
                  </a:solidFill>
                </a:rPr>
                <a:t>Outputs </a:t>
              </a:r>
            </a:p>
            <a:p>
              <a:r>
                <a:rPr lang="en-CA" sz="1000" dirty="0" smtClean="0">
                  <a:solidFill>
                    <a:srgbClr val="FFFFFF"/>
                  </a:solidFill>
                </a:rPr>
                <a:t>	</a:t>
              </a:r>
              <a:endParaRPr lang="en-CA" sz="1000" dirty="0">
                <a:solidFill>
                  <a:srgbClr val="FFFFFF"/>
                </a:solidFill>
              </a:endParaRPr>
            </a:p>
          </p:txBody>
        </p:sp>
        <p:sp>
          <p:nvSpPr>
            <p:cNvPr id="14" name="TextBox 128"/>
            <p:cNvSpPr txBox="1"/>
            <p:nvPr/>
          </p:nvSpPr>
          <p:spPr>
            <a:xfrm>
              <a:off x="2425876" y="3628575"/>
              <a:ext cx="1054695" cy="478337"/>
            </a:xfrm>
            <a:prstGeom prst="rect">
              <a:avLst/>
            </a:prstGeom>
            <a:solidFill>
              <a:schemeClr val="accent1"/>
            </a:solidFill>
            <a:ln>
              <a:noFill/>
            </a:ln>
          </p:spPr>
          <p:txBody>
            <a:bodyPr wrap="square" rtlCol="0" anchor="t">
              <a:spAutoFit/>
            </a:bodyPr>
            <a:lstStyle/>
            <a:p>
              <a:r>
                <a:rPr lang="en-CA" sz="1000" i="1" dirty="0" smtClean="0">
                  <a:solidFill>
                    <a:srgbClr val="FFFFFF"/>
                  </a:solidFill>
                </a:rPr>
                <a:t>ERP Foundation Project Charter</a:t>
              </a:r>
            </a:p>
          </p:txBody>
        </p:sp>
      </p:grpSp>
      <p:cxnSp>
        <p:nvCxnSpPr>
          <p:cNvPr id="24" name="Straight Arrow Connector 23"/>
          <p:cNvCxnSpPr/>
          <p:nvPr/>
        </p:nvCxnSpPr>
        <p:spPr>
          <a:xfrm>
            <a:off x="3285872" y="2943289"/>
            <a:ext cx="323962" cy="0"/>
          </a:xfrm>
          <a:prstGeom prst="straightConnector1">
            <a:avLst/>
          </a:prstGeom>
          <a:ln>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0" name="Group 132"/>
          <p:cNvGrpSpPr/>
          <p:nvPr/>
        </p:nvGrpSpPr>
        <p:grpSpPr>
          <a:xfrm>
            <a:off x="3621229" y="2246774"/>
            <a:ext cx="1550255" cy="3684619"/>
            <a:chOff x="2308708" y="2205605"/>
            <a:chExt cx="1378888" cy="3497331"/>
          </a:xfrm>
        </p:grpSpPr>
        <p:sp>
          <p:nvSpPr>
            <p:cNvPr id="22" name="Rectangle 133"/>
            <p:cNvSpPr/>
            <p:nvPr/>
          </p:nvSpPr>
          <p:spPr>
            <a:xfrm>
              <a:off x="2308708" y="2205605"/>
              <a:ext cx="1367802" cy="172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buFont typeface="Arial" panose="020B0604020202020204" pitchFamily="34" charset="0"/>
                <a:buChar char="•"/>
              </a:pPr>
              <a:r>
                <a:rPr lang="en-CA" sz="1000" dirty="0" smtClean="0">
                  <a:solidFill>
                    <a:srgbClr val="FFFFFF"/>
                  </a:solidFill>
                </a:rPr>
                <a:t>Identify drivers, objectives, enablers, and barriers.</a:t>
              </a:r>
            </a:p>
            <a:p>
              <a:pPr marL="90488" indent="-90488">
                <a:buFont typeface="Arial" panose="020B0604020202020204" pitchFamily="34" charset="0"/>
                <a:buChar char="•"/>
              </a:pPr>
              <a:r>
                <a:rPr lang="en-CA" sz="1000" dirty="0" smtClean="0">
                  <a:solidFill>
                    <a:srgbClr val="FFFFFF"/>
                  </a:solidFill>
                </a:rPr>
                <a:t>Align ERP objectives with the corporate strategy.</a:t>
              </a:r>
            </a:p>
            <a:p>
              <a:pPr>
                <a:lnSpc>
                  <a:spcPct val="150000"/>
                </a:lnSpc>
              </a:pPr>
              <a:r>
                <a:rPr lang="en-CA" sz="1000" b="1" i="1" dirty="0" smtClean="0">
                  <a:solidFill>
                    <a:srgbClr val="FFFFFF"/>
                  </a:solidFill>
                </a:rPr>
                <a:t>Outputs</a:t>
              </a:r>
              <a:r>
                <a:rPr lang="en-CA" sz="1000" dirty="0" smtClean="0">
                  <a:solidFill>
                    <a:srgbClr val="FFFFFF"/>
                  </a:solidFill>
                </a:rPr>
                <a:t> </a:t>
              </a:r>
            </a:p>
            <a:p>
              <a:endParaRPr lang="en-CA" sz="1000" b="1" i="1" dirty="0" smtClean="0">
                <a:solidFill>
                  <a:srgbClr val="FFFFFF"/>
                </a:solidFill>
              </a:endParaRPr>
            </a:p>
            <a:p>
              <a:r>
                <a:rPr lang="en-CA" sz="1000" dirty="0" smtClean="0">
                  <a:solidFill>
                    <a:srgbClr val="FFFFFF"/>
                  </a:solidFill>
                </a:rPr>
                <a:t>	</a:t>
              </a:r>
              <a:endParaRPr lang="en-CA" sz="1000" dirty="0">
                <a:solidFill>
                  <a:srgbClr val="FFFFFF"/>
                </a:solidFill>
              </a:endParaRPr>
            </a:p>
          </p:txBody>
        </p:sp>
        <p:sp>
          <p:nvSpPr>
            <p:cNvPr id="23" name="TextBox 134"/>
            <p:cNvSpPr txBox="1"/>
            <p:nvPr/>
          </p:nvSpPr>
          <p:spPr>
            <a:xfrm>
              <a:off x="2621163" y="5323163"/>
              <a:ext cx="1066433" cy="379773"/>
            </a:xfrm>
            <a:prstGeom prst="rect">
              <a:avLst/>
            </a:prstGeom>
            <a:solidFill>
              <a:schemeClr val="accent1"/>
            </a:solidFill>
            <a:ln>
              <a:noFill/>
            </a:ln>
          </p:spPr>
          <p:txBody>
            <a:bodyPr wrap="square" rtlCol="0" anchor="t">
              <a:spAutoFit/>
            </a:bodyPr>
            <a:lstStyle/>
            <a:p>
              <a:r>
                <a:rPr lang="en-CA" sz="1000" i="1" dirty="0" smtClean="0">
                  <a:solidFill>
                    <a:srgbClr val="FFFFFF"/>
                  </a:solidFill>
                </a:rPr>
                <a:t>ERP Current State Map</a:t>
              </a:r>
            </a:p>
          </p:txBody>
        </p:sp>
      </p:grpSp>
      <p:grpSp>
        <p:nvGrpSpPr>
          <p:cNvPr id="31" name="Group 118"/>
          <p:cNvGrpSpPr/>
          <p:nvPr/>
        </p:nvGrpSpPr>
        <p:grpSpPr>
          <a:xfrm>
            <a:off x="5437591" y="2246775"/>
            <a:ext cx="1561810" cy="2224589"/>
            <a:chOff x="1612085" y="2361062"/>
            <a:chExt cx="1341873" cy="1590868"/>
          </a:xfrm>
        </p:grpSpPr>
        <p:sp>
          <p:nvSpPr>
            <p:cNvPr id="32" name="Rectangle 119"/>
            <p:cNvSpPr/>
            <p:nvPr/>
          </p:nvSpPr>
          <p:spPr>
            <a:xfrm>
              <a:off x="1612085" y="2361062"/>
              <a:ext cx="1341873" cy="15908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buFont typeface="Arial" panose="020B0604020202020204" pitchFamily="34" charset="0"/>
                <a:buChar char="•"/>
              </a:pPr>
              <a:r>
                <a:rPr lang="en-CA" sz="1000" dirty="0" smtClean="0">
                  <a:solidFill>
                    <a:srgbClr val="FFFFFF"/>
                  </a:solidFill>
                </a:rPr>
                <a:t>Define ERP mega-processes.</a:t>
              </a:r>
            </a:p>
            <a:p>
              <a:pPr marL="90488" indent="-90488">
                <a:buFont typeface="Arial" panose="020B0604020202020204" pitchFamily="34" charset="0"/>
                <a:buChar char="•"/>
              </a:pPr>
              <a:r>
                <a:rPr lang="en-CA" sz="1000" dirty="0" smtClean="0">
                  <a:solidFill>
                    <a:srgbClr val="FFFFFF"/>
                  </a:solidFill>
                </a:rPr>
                <a:t>Establish business process owners.</a:t>
              </a:r>
            </a:p>
            <a:p>
              <a:pPr marL="90488" indent="-90488">
                <a:buFont typeface="Arial" panose="020B0604020202020204" pitchFamily="34" charset="0"/>
                <a:buChar char="•"/>
              </a:pPr>
              <a:r>
                <a:rPr lang="en-CA" sz="1000" dirty="0" smtClean="0">
                  <a:solidFill>
                    <a:srgbClr val="FFFFFF"/>
                  </a:solidFill>
                </a:rPr>
                <a:t>Determine guiding principles and key success metrics.</a:t>
              </a:r>
            </a:p>
            <a:p>
              <a:pPr marL="90488" indent="-90488">
                <a:buFont typeface="Arial" panose="020B0604020202020204" pitchFamily="34" charset="0"/>
                <a:buChar char="•"/>
              </a:pPr>
              <a:r>
                <a:rPr lang="en-CA" sz="1000" dirty="0" smtClean="0">
                  <a:solidFill>
                    <a:srgbClr val="FFFFFF"/>
                  </a:solidFill>
                </a:rPr>
                <a:t>Conduct stakeholder mapping.</a:t>
              </a:r>
            </a:p>
            <a:p>
              <a:pPr>
                <a:lnSpc>
                  <a:spcPct val="150000"/>
                </a:lnSpc>
              </a:pPr>
              <a:r>
                <a:rPr lang="en-CA" sz="1000" b="1" i="1" dirty="0" smtClean="0">
                  <a:solidFill>
                    <a:srgbClr val="FFFFFF"/>
                  </a:solidFill>
                </a:rPr>
                <a:t>Outputs </a:t>
              </a:r>
            </a:p>
            <a:p>
              <a:endParaRPr lang="en-CA" sz="1000" b="1" i="1" dirty="0" smtClean="0">
                <a:solidFill>
                  <a:srgbClr val="FFFFFF"/>
                </a:solidFill>
              </a:endParaRPr>
            </a:p>
            <a:p>
              <a:r>
                <a:rPr lang="en-CA" sz="1000" dirty="0" smtClean="0">
                  <a:solidFill>
                    <a:srgbClr val="FFFFFF"/>
                  </a:solidFill>
                </a:rPr>
                <a:t>	</a:t>
              </a:r>
              <a:endParaRPr lang="en-CA" sz="1000" dirty="0">
                <a:solidFill>
                  <a:srgbClr val="FFFFFF"/>
                </a:solidFill>
              </a:endParaRPr>
            </a:p>
          </p:txBody>
        </p:sp>
        <p:sp>
          <p:nvSpPr>
            <p:cNvPr id="33" name="TextBox 120"/>
            <p:cNvSpPr txBox="1"/>
            <p:nvPr/>
          </p:nvSpPr>
          <p:spPr>
            <a:xfrm>
              <a:off x="1904027" y="3610110"/>
              <a:ext cx="942234" cy="256712"/>
            </a:xfrm>
            <a:prstGeom prst="rect">
              <a:avLst/>
            </a:prstGeom>
            <a:solidFill>
              <a:schemeClr val="accent1"/>
            </a:solidFill>
            <a:ln>
              <a:noFill/>
            </a:ln>
          </p:spPr>
          <p:txBody>
            <a:bodyPr wrap="square" rtlCol="0" anchor="t">
              <a:spAutoFit/>
            </a:bodyPr>
            <a:lstStyle/>
            <a:p>
              <a:r>
                <a:rPr lang="en-CA" sz="1000" i="1" dirty="0" smtClean="0">
                  <a:solidFill>
                    <a:srgbClr val="FFFFFF"/>
                  </a:solidFill>
                </a:rPr>
                <a:t>ERP Operating Model</a:t>
              </a:r>
            </a:p>
          </p:txBody>
        </p:sp>
      </p:grpSp>
      <p:sp>
        <p:nvSpPr>
          <p:cNvPr id="40" name="Rectangle 39"/>
          <p:cNvSpPr/>
          <p:nvPr/>
        </p:nvSpPr>
        <p:spPr>
          <a:xfrm>
            <a:off x="7387117" y="2246773"/>
            <a:ext cx="1556048" cy="191152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2800" indent="-172800">
              <a:buFont typeface="Arial" panose="020B0604020202020204" pitchFamily="34" charset="0"/>
              <a:buChar char="•"/>
            </a:pPr>
            <a:r>
              <a:rPr lang="en-CA" sz="1000" dirty="0" smtClean="0">
                <a:solidFill>
                  <a:srgbClr val="FFFFFF"/>
                </a:solidFill>
              </a:rPr>
              <a:t>Create a high-level implementation plan.</a:t>
            </a:r>
            <a:endParaRPr lang="en-CA" sz="1000" dirty="0">
              <a:solidFill>
                <a:srgbClr val="FFFFFF"/>
              </a:solidFill>
            </a:endParaRPr>
          </a:p>
          <a:p>
            <a:pPr marL="172800" indent="-172800">
              <a:buFont typeface="Arial" panose="020B0604020202020204" pitchFamily="34" charset="0"/>
              <a:buChar char="•"/>
            </a:pPr>
            <a:r>
              <a:rPr lang="en-CA" sz="1000" dirty="0" smtClean="0">
                <a:solidFill>
                  <a:srgbClr val="FFFFFF"/>
                </a:solidFill>
              </a:rPr>
              <a:t>Obtain stakeholder sponsorship.</a:t>
            </a:r>
          </a:p>
          <a:p>
            <a:pPr marL="172800" indent="-172800">
              <a:buFont typeface="Arial" panose="020B0604020202020204" pitchFamily="34" charset="0"/>
              <a:buChar char="•"/>
            </a:pPr>
            <a:r>
              <a:rPr lang="en-CA" sz="1000" dirty="0" smtClean="0">
                <a:solidFill>
                  <a:srgbClr val="FFFFFF"/>
                </a:solidFill>
              </a:rPr>
              <a:t>Communicate ERP initiatives.</a:t>
            </a:r>
            <a:endParaRPr lang="en-CA" sz="1000" dirty="0">
              <a:solidFill>
                <a:srgbClr val="FFFFFF"/>
              </a:solidFill>
            </a:endParaRPr>
          </a:p>
          <a:p>
            <a:pPr marL="172800" indent="-172800">
              <a:buFont typeface="Arial" panose="020B0604020202020204" pitchFamily="34" charset="0"/>
              <a:buChar char="•"/>
            </a:pPr>
            <a:r>
              <a:rPr lang="en-CA" sz="1000" dirty="0" smtClean="0">
                <a:solidFill>
                  <a:srgbClr val="FFFFFF"/>
                </a:solidFill>
              </a:rPr>
              <a:t>Track metrics.</a:t>
            </a:r>
            <a:endParaRPr lang="en-CA" sz="1000" dirty="0">
              <a:solidFill>
                <a:srgbClr val="FFFFFF"/>
              </a:solidFill>
            </a:endParaRPr>
          </a:p>
          <a:p>
            <a:pPr>
              <a:lnSpc>
                <a:spcPct val="150000"/>
              </a:lnSpc>
            </a:pPr>
            <a:r>
              <a:rPr lang="en-CA" sz="1000" b="1" i="1" dirty="0" smtClean="0">
                <a:solidFill>
                  <a:srgbClr val="FFFFFF"/>
                </a:solidFill>
              </a:rPr>
              <a:t>Outputs </a:t>
            </a:r>
            <a:endParaRPr lang="en-CA" sz="1000" b="1" i="1" dirty="0">
              <a:solidFill>
                <a:srgbClr val="FFFFFF"/>
              </a:solidFill>
            </a:endParaRPr>
          </a:p>
          <a:p>
            <a:pPr>
              <a:lnSpc>
                <a:spcPct val="150000"/>
              </a:lnSpc>
            </a:pPr>
            <a:endParaRPr lang="en-CA" sz="1000" b="1" i="1" dirty="0">
              <a:solidFill>
                <a:srgbClr val="FFFFFF"/>
              </a:solidFill>
            </a:endParaRPr>
          </a:p>
          <a:p>
            <a:endParaRPr lang="en-CA" sz="1000" b="1" i="1" dirty="0">
              <a:solidFill>
                <a:srgbClr val="FFFFFF"/>
              </a:solidFill>
            </a:endParaRPr>
          </a:p>
          <a:p>
            <a:r>
              <a:rPr lang="en-CA" sz="1000" dirty="0">
                <a:solidFill>
                  <a:srgbClr val="FFFFFF"/>
                </a:solidFill>
              </a:rPr>
              <a:t>	</a:t>
            </a:r>
          </a:p>
        </p:txBody>
      </p:sp>
      <p:sp>
        <p:nvSpPr>
          <p:cNvPr id="41" name="TextBox 40"/>
          <p:cNvSpPr txBox="1"/>
          <p:nvPr/>
        </p:nvSpPr>
        <p:spPr>
          <a:xfrm>
            <a:off x="7720365" y="3667931"/>
            <a:ext cx="1107490" cy="400110"/>
          </a:xfrm>
          <a:prstGeom prst="rect">
            <a:avLst/>
          </a:prstGeom>
          <a:solidFill>
            <a:schemeClr val="accent1"/>
          </a:solidFill>
          <a:ln>
            <a:noFill/>
          </a:ln>
        </p:spPr>
        <p:txBody>
          <a:bodyPr wrap="square" rtlCol="0">
            <a:spAutoFit/>
          </a:bodyPr>
          <a:lstStyle/>
          <a:p>
            <a:r>
              <a:rPr lang="en-CA" sz="1000" i="1" dirty="0" smtClean="0">
                <a:solidFill>
                  <a:srgbClr val="FFFFFF"/>
                </a:solidFill>
              </a:rPr>
              <a:t>Implementation Plan</a:t>
            </a:r>
          </a:p>
        </p:txBody>
      </p:sp>
      <p:sp>
        <p:nvSpPr>
          <p:cNvPr id="5" name="Rounded Rectangle 4"/>
          <p:cNvSpPr/>
          <p:nvPr/>
        </p:nvSpPr>
        <p:spPr>
          <a:xfrm>
            <a:off x="1809548" y="1571331"/>
            <a:ext cx="1491471"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CA" sz="1050" dirty="0" smtClean="0">
                <a:solidFill>
                  <a:srgbClr val="FFFFFF"/>
                </a:solidFill>
              </a:rPr>
              <a:t>Structure the Project</a:t>
            </a:r>
            <a:endParaRPr lang="en-CA" sz="1050" dirty="0">
              <a:solidFill>
                <a:srgbClr val="FFFFFF"/>
              </a:solidFill>
            </a:endParaRPr>
          </a:p>
        </p:txBody>
      </p:sp>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71264" y="3537300"/>
            <a:ext cx="257016" cy="276787"/>
          </a:xfrm>
          <a:prstGeom prst="rect">
            <a:avLst/>
          </a:prstGeom>
          <a:solidFill>
            <a:schemeClr val="accent1"/>
          </a:solidFill>
        </p:spPr>
      </p:pic>
      <p:pic>
        <p:nvPicPr>
          <p:cNvPr id="59" name="Picture 5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8158" y="3515501"/>
            <a:ext cx="257016" cy="276787"/>
          </a:xfrm>
          <a:prstGeom prst="rect">
            <a:avLst/>
          </a:prstGeom>
          <a:solidFill>
            <a:schemeClr val="accent1"/>
          </a:solidFill>
        </p:spPr>
      </p:pic>
      <p:pic>
        <p:nvPicPr>
          <p:cNvPr id="61" name="Picture 6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3541" y="3994159"/>
            <a:ext cx="257016" cy="276787"/>
          </a:xfrm>
          <a:prstGeom prst="rect">
            <a:avLst/>
          </a:prstGeom>
          <a:solidFill>
            <a:schemeClr val="accent1"/>
          </a:solidFill>
        </p:spPr>
      </p:pic>
      <p:pic>
        <p:nvPicPr>
          <p:cNvPr id="62" name="Picture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9600" y="3720955"/>
            <a:ext cx="257016" cy="281484"/>
          </a:xfrm>
          <a:prstGeom prst="rect">
            <a:avLst/>
          </a:prstGeom>
          <a:solidFill>
            <a:schemeClr val="accent1"/>
          </a:solidFill>
        </p:spPr>
      </p:pic>
      <p:cxnSp>
        <p:nvCxnSpPr>
          <p:cNvPr id="75" name="Straight Arrow Connector 74"/>
          <p:cNvCxnSpPr>
            <a:stCxn id="40" idx="2"/>
            <a:endCxn id="53" idx="0"/>
          </p:cNvCxnSpPr>
          <p:nvPr/>
        </p:nvCxnSpPr>
        <p:spPr>
          <a:xfrm flipH="1">
            <a:off x="8131129" y="4158300"/>
            <a:ext cx="34012" cy="305517"/>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10" idx="3"/>
          </p:cNvCxnSpPr>
          <p:nvPr/>
        </p:nvCxnSpPr>
        <p:spPr>
          <a:xfrm flipV="1">
            <a:off x="1557948" y="2943289"/>
            <a:ext cx="252000" cy="59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51"/>
          <p:cNvSpPr txBox="1"/>
          <p:nvPr/>
        </p:nvSpPr>
        <p:spPr>
          <a:xfrm>
            <a:off x="7803426" y="6035684"/>
            <a:ext cx="941369" cy="400110"/>
          </a:xfrm>
          <a:prstGeom prst="rect">
            <a:avLst/>
          </a:prstGeom>
          <a:solidFill>
            <a:schemeClr val="accent1"/>
          </a:solidFill>
          <a:ln>
            <a:noFill/>
          </a:ln>
        </p:spPr>
        <p:txBody>
          <a:bodyPr wrap="square" rtlCol="0" anchor="t">
            <a:spAutoFit/>
          </a:bodyPr>
          <a:lstStyle/>
          <a:p>
            <a:r>
              <a:rPr lang="en-CA" sz="1000" i="1" dirty="0" smtClean="0">
                <a:solidFill>
                  <a:srgbClr val="FFFFFF"/>
                </a:solidFill>
              </a:rPr>
              <a:t>Stakeholder Presentation </a:t>
            </a:r>
          </a:p>
        </p:txBody>
      </p:sp>
      <p:sp>
        <p:nvSpPr>
          <p:cNvPr id="49" name="TextBox 1"/>
          <p:cNvSpPr txBox="1"/>
          <p:nvPr/>
        </p:nvSpPr>
        <p:spPr>
          <a:xfrm>
            <a:off x="0" y="-49148"/>
            <a:ext cx="9144000" cy="1189529"/>
          </a:xfrm>
          <a:prstGeom prst="rect">
            <a:avLst/>
          </a:prstGeom>
          <a:solidFill>
            <a:schemeClr val="accent1"/>
          </a:solidFill>
        </p:spPr>
        <p:txBody>
          <a:bodyPr wrap="square" rtlCol="0">
            <a:spAutoFit/>
          </a:bodyPr>
          <a:lstStyle/>
          <a:p>
            <a:endParaRPr lang="en-CA" b="1" i="1" dirty="0" smtClean="0">
              <a:solidFill>
                <a:srgbClr val="333333"/>
              </a:solidFill>
            </a:endParaRPr>
          </a:p>
        </p:txBody>
      </p:sp>
      <p:sp>
        <p:nvSpPr>
          <p:cNvPr id="50" name="Title 1"/>
          <p:cNvSpPr>
            <a:spLocks noGrp="1"/>
          </p:cNvSpPr>
          <p:nvPr>
            <p:ph type="title"/>
          </p:nvPr>
        </p:nvSpPr>
        <p:spPr>
          <a:xfrm>
            <a:off x="251520" y="260648"/>
            <a:ext cx="8625780" cy="864096"/>
          </a:xfrm>
        </p:spPr>
        <p:txBody>
          <a:bodyPr/>
          <a:lstStyle/>
          <a:p>
            <a:r>
              <a:rPr lang="en-CA" dirty="0">
                <a:solidFill>
                  <a:schemeClr val="bg1"/>
                </a:solidFill>
                <a:latin typeface="+mn-lt"/>
              </a:rPr>
              <a:t>Follow Info-Tech’s </a:t>
            </a:r>
            <a:r>
              <a:rPr lang="en-CA" dirty="0" smtClean="0">
                <a:solidFill>
                  <a:schemeClr val="bg1"/>
                </a:solidFill>
                <a:latin typeface="+mn-lt"/>
              </a:rPr>
              <a:t>approach to </a:t>
            </a:r>
            <a:r>
              <a:rPr lang="en-CA" dirty="0">
                <a:solidFill>
                  <a:schemeClr val="bg1"/>
                </a:solidFill>
                <a:latin typeface="+mn-lt"/>
              </a:rPr>
              <a:t>develop your </a:t>
            </a:r>
            <a:r>
              <a:rPr lang="en-CA" dirty="0" smtClean="0">
                <a:solidFill>
                  <a:schemeClr val="bg1"/>
                </a:solidFill>
                <a:latin typeface="+mn-lt"/>
              </a:rPr>
              <a:t>ERP foundation</a:t>
            </a:r>
            <a:endParaRPr lang="en-CA" dirty="0">
              <a:solidFill>
                <a:schemeClr val="bg1"/>
              </a:solidFill>
              <a:latin typeface="+mn-lt"/>
            </a:endParaRPr>
          </a:p>
        </p:txBody>
      </p:sp>
      <p:pic>
        <p:nvPicPr>
          <p:cNvPr id="99" name="Picture 1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7493820" y="6097745"/>
            <a:ext cx="275988" cy="275988"/>
          </a:xfrm>
          <a:prstGeom prst="rect">
            <a:avLst/>
          </a:prstGeom>
        </p:spPr>
      </p:pic>
      <p:sp>
        <p:nvSpPr>
          <p:cNvPr id="53" name="Rounded Rectangle 52"/>
          <p:cNvSpPr/>
          <p:nvPr/>
        </p:nvSpPr>
        <p:spPr>
          <a:xfrm>
            <a:off x="7384960" y="4463817"/>
            <a:ext cx="1492338" cy="4320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CA" sz="1050" dirty="0" smtClean="0">
                <a:solidFill>
                  <a:srgbClr val="FFFFFF"/>
                </a:solidFill>
              </a:rPr>
              <a:t>Finalize the Blueprint</a:t>
            </a:r>
            <a:endParaRPr lang="en-CA" sz="1050" dirty="0">
              <a:solidFill>
                <a:srgbClr val="FFFFFF"/>
              </a:solidFill>
            </a:endParaRPr>
          </a:p>
        </p:txBody>
      </p:sp>
      <p:cxnSp>
        <p:nvCxnSpPr>
          <p:cNvPr id="63" name="Straight Arrow Connector 62"/>
          <p:cNvCxnSpPr/>
          <p:nvPr/>
        </p:nvCxnSpPr>
        <p:spPr>
          <a:xfrm flipV="1">
            <a:off x="6995796" y="2976098"/>
            <a:ext cx="389164" cy="59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3990763" y="3473773"/>
            <a:ext cx="1198570" cy="400110"/>
          </a:xfrm>
          <a:prstGeom prst="rect">
            <a:avLst/>
          </a:prstGeom>
          <a:noFill/>
          <a:ln>
            <a:noFill/>
          </a:ln>
        </p:spPr>
        <p:txBody>
          <a:bodyPr wrap="square" rtlCol="0" anchor="t">
            <a:spAutoFit/>
          </a:bodyPr>
          <a:lstStyle/>
          <a:p>
            <a:r>
              <a:rPr lang="en-US" sz="1000" i="1" dirty="0" smtClean="0">
                <a:solidFill>
                  <a:srgbClr val="FFFFFF"/>
                </a:solidFill>
              </a:rPr>
              <a:t>Strategic Alignment</a:t>
            </a:r>
            <a:endParaRPr lang="en-US" sz="900" i="1" dirty="0" smtClean="0">
              <a:solidFill>
                <a:srgbClr val="FFFFFF"/>
              </a:solidFill>
            </a:endParaRPr>
          </a:p>
        </p:txBody>
      </p:sp>
      <p:pic>
        <p:nvPicPr>
          <p:cNvPr id="72" name="Picture 7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0954" y="5616473"/>
            <a:ext cx="257016" cy="276787"/>
          </a:xfrm>
          <a:prstGeom prst="rect">
            <a:avLst/>
          </a:prstGeom>
          <a:solidFill>
            <a:schemeClr val="accent1"/>
          </a:solidFill>
        </p:spPr>
      </p:pic>
      <p:cxnSp>
        <p:nvCxnSpPr>
          <p:cNvPr id="73" name="Straight Arrow Connector 72"/>
          <p:cNvCxnSpPr>
            <a:stCxn id="22" idx="2"/>
            <a:endCxn id="69" idx="0"/>
          </p:cNvCxnSpPr>
          <p:nvPr/>
        </p:nvCxnSpPr>
        <p:spPr>
          <a:xfrm>
            <a:off x="4390125" y="4069288"/>
            <a:ext cx="5697" cy="38571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5483541" y="4746801"/>
            <a:ext cx="1503658" cy="1271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buFont typeface="Arial" panose="020B0604020202020204" pitchFamily="34" charset="0"/>
              <a:buChar char="•"/>
            </a:pPr>
            <a:r>
              <a:rPr lang="en-CA" sz="1000" dirty="0">
                <a:solidFill>
                  <a:srgbClr val="FFFFFF"/>
                </a:solidFill>
              </a:rPr>
              <a:t>Map future </a:t>
            </a:r>
            <a:r>
              <a:rPr lang="en-CA" sz="1000" dirty="0" smtClean="0">
                <a:solidFill>
                  <a:srgbClr val="FFFFFF"/>
                </a:solidFill>
              </a:rPr>
              <a:t>state.</a:t>
            </a:r>
            <a:endParaRPr lang="en-CA" sz="1000" dirty="0">
              <a:solidFill>
                <a:srgbClr val="FFFFFF"/>
              </a:solidFill>
            </a:endParaRPr>
          </a:p>
          <a:p>
            <a:pPr>
              <a:lnSpc>
                <a:spcPct val="150000"/>
              </a:lnSpc>
              <a:spcBef>
                <a:spcPts val="1200"/>
              </a:spcBef>
            </a:pPr>
            <a:r>
              <a:rPr lang="en-US" sz="1000" b="1" i="1" dirty="0" smtClean="0">
                <a:solidFill>
                  <a:srgbClr val="FFFFFF"/>
                </a:solidFill>
              </a:rPr>
              <a:t>Outputs </a:t>
            </a:r>
            <a:endParaRPr lang="en-US" sz="900" b="1" i="1" dirty="0" smtClean="0">
              <a:solidFill>
                <a:srgbClr val="FFFFFF"/>
              </a:solidFill>
            </a:endParaRPr>
          </a:p>
          <a:p>
            <a:r>
              <a:rPr lang="en-US" sz="1000" dirty="0" smtClean="0">
                <a:solidFill>
                  <a:srgbClr val="FFFFFF"/>
                </a:solidFill>
              </a:rPr>
              <a:t>	</a:t>
            </a:r>
            <a:endParaRPr lang="en-US" sz="900" dirty="0">
              <a:solidFill>
                <a:srgbClr val="FFFFFF"/>
              </a:solidFill>
            </a:endParaRPr>
          </a:p>
        </p:txBody>
      </p:sp>
      <p:pic>
        <p:nvPicPr>
          <p:cNvPr id="76" name="Picture 7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57998" y="5416989"/>
            <a:ext cx="257016" cy="276787"/>
          </a:xfrm>
          <a:prstGeom prst="rect">
            <a:avLst/>
          </a:prstGeom>
          <a:solidFill>
            <a:schemeClr val="accent1"/>
          </a:solidFill>
        </p:spPr>
      </p:pic>
      <p:cxnSp>
        <p:nvCxnSpPr>
          <p:cNvPr id="78" name="Straight Arrow Connector 77"/>
          <p:cNvCxnSpPr/>
          <p:nvPr/>
        </p:nvCxnSpPr>
        <p:spPr>
          <a:xfrm flipH="1">
            <a:off x="6195129" y="4461031"/>
            <a:ext cx="2" cy="25200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134"/>
          <p:cNvSpPr txBox="1"/>
          <p:nvPr/>
        </p:nvSpPr>
        <p:spPr>
          <a:xfrm>
            <a:off x="5986447" y="5416418"/>
            <a:ext cx="843302" cy="400110"/>
          </a:xfrm>
          <a:prstGeom prst="rect">
            <a:avLst/>
          </a:prstGeom>
          <a:solidFill>
            <a:schemeClr val="accent1"/>
          </a:solidFill>
          <a:ln>
            <a:noFill/>
          </a:ln>
        </p:spPr>
        <p:txBody>
          <a:bodyPr wrap="square" rtlCol="0" anchor="t">
            <a:spAutoFit/>
          </a:bodyPr>
          <a:lstStyle/>
          <a:p>
            <a:r>
              <a:rPr lang="en-CA" sz="1000" i="1" dirty="0" smtClean="0">
                <a:solidFill>
                  <a:srgbClr val="FFFFFF"/>
                </a:solidFill>
              </a:rPr>
              <a:t>ERP Future State</a:t>
            </a:r>
          </a:p>
        </p:txBody>
      </p:sp>
      <p:cxnSp>
        <p:nvCxnSpPr>
          <p:cNvPr id="85" name="Straight Arrow Connector 84"/>
          <p:cNvCxnSpPr/>
          <p:nvPr/>
        </p:nvCxnSpPr>
        <p:spPr>
          <a:xfrm flipH="1">
            <a:off x="8131129" y="4895817"/>
            <a:ext cx="1079" cy="14400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5177729" y="2976508"/>
            <a:ext cx="252000" cy="595"/>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337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pPr lvl="0"/>
            <a:r>
              <a:rPr lang="en-US" dirty="0" smtClean="0"/>
              <a:t>Info-Tech’s enterprise application support framework can guide you through each stage of your ERP project </a:t>
            </a:r>
            <a:endParaRPr lang="en-CA" dirty="0"/>
          </a:p>
        </p:txBody>
      </p:sp>
      <p:pic>
        <p:nvPicPr>
          <p:cNvPr id="66" name="Picture 65"/>
          <p:cNvPicPr>
            <a:picLocks noChangeAspect="1"/>
          </p:cNvPicPr>
          <p:nvPr/>
        </p:nvPicPr>
        <p:blipFill>
          <a:blip r:embed="rId3"/>
          <a:stretch>
            <a:fillRect/>
          </a:stretch>
        </p:blipFill>
        <p:spPr>
          <a:xfrm>
            <a:off x="163230" y="1382271"/>
            <a:ext cx="4940966" cy="4663601"/>
          </a:xfrm>
          <a:prstGeom prst="rect">
            <a:avLst/>
          </a:prstGeom>
        </p:spPr>
      </p:pic>
      <p:sp>
        <p:nvSpPr>
          <p:cNvPr id="67" name="TextBox 66"/>
          <p:cNvSpPr txBox="1"/>
          <p:nvPr/>
        </p:nvSpPr>
        <p:spPr>
          <a:xfrm>
            <a:off x="5100783" y="1773035"/>
            <a:ext cx="3894667" cy="4493538"/>
          </a:xfrm>
          <a:prstGeom prst="rect">
            <a:avLst/>
          </a:prstGeom>
          <a:noFill/>
        </p:spPr>
        <p:txBody>
          <a:bodyPr wrap="square" rtlCol="0">
            <a:spAutoFit/>
          </a:bodyPr>
          <a:lstStyle/>
          <a:p>
            <a:pPr>
              <a:spcAft>
                <a:spcPts val="600"/>
              </a:spcAft>
            </a:pPr>
            <a:r>
              <a:rPr lang="en-US" sz="1400" dirty="0" smtClean="0">
                <a:solidFill>
                  <a:srgbClr val="333333"/>
                </a:solidFill>
              </a:rPr>
              <a:t>ERP is not an end state, it is an ongoing initiative. The </a:t>
            </a:r>
            <a:r>
              <a:rPr lang="en-CA" sz="1400" dirty="0" smtClean="0">
                <a:solidFill>
                  <a:srgbClr val="333333"/>
                </a:solidFill>
              </a:rPr>
              <a:t>disruption is felt before, during, and after implementation as everyone struggles to leverage functionality and maximize the benefits of the investment.</a:t>
            </a:r>
            <a:endParaRPr lang="en-US" sz="1400" dirty="0" smtClean="0">
              <a:solidFill>
                <a:srgbClr val="333333"/>
              </a:solidFill>
            </a:endParaRPr>
          </a:p>
          <a:p>
            <a:pPr>
              <a:spcAft>
                <a:spcPts val="600"/>
              </a:spcAft>
            </a:pPr>
            <a:r>
              <a:rPr lang="en-US" sz="1400" dirty="0" smtClean="0">
                <a:solidFill>
                  <a:srgbClr val="333333"/>
                </a:solidFill>
                <a:ea typeface="Roboto Slab" panose="020B0604020202020204" charset="0"/>
              </a:rPr>
              <a:t>Info-Tech’s blueprints and advisory services ensure you have</a:t>
            </a:r>
            <a:r>
              <a:rPr lang="en-US" sz="1400" dirty="0">
                <a:solidFill>
                  <a:srgbClr val="333333"/>
                </a:solidFill>
                <a:ea typeface="Roboto Slab" panose="020B0604020202020204" charset="0"/>
              </a:rPr>
              <a:t> </a:t>
            </a:r>
            <a:r>
              <a:rPr lang="en-US" sz="1400" dirty="0" smtClean="0">
                <a:solidFill>
                  <a:srgbClr val="333333"/>
                </a:solidFill>
                <a:ea typeface="Roboto Slab" panose="020B0604020202020204" charset="0"/>
              </a:rPr>
              <a:t>the tools to support you through </a:t>
            </a:r>
            <a:r>
              <a:rPr lang="en-US" sz="1400" dirty="0">
                <a:solidFill>
                  <a:srgbClr val="333333"/>
                </a:solidFill>
                <a:ea typeface="Roboto Slab" panose="020B0604020202020204" charset="0"/>
              </a:rPr>
              <a:t>each stage in the ERP </a:t>
            </a:r>
            <a:r>
              <a:rPr lang="en-US" sz="1400" dirty="0" smtClean="0">
                <a:solidFill>
                  <a:srgbClr val="333333"/>
                </a:solidFill>
                <a:ea typeface="Roboto Slab" panose="020B0604020202020204" charset="0"/>
              </a:rPr>
              <a:t>lifecycle.</a:t>
            </a:r>
          </a:p>
          <a:p>
            <a:pPr>
              <a:spcAft>
                <a:spcPts val="600"/>
              </a:spcAft>
            </a:pPr>
            <a:endParaRPr lang="en-US" sz="1400" dirty="0">
              <a:solidFill>
                <a:srgbClr val="333333"/>
              </a:solidFill>
              <a:ea typeface="Roboto Slab" panose="020B0604020202020204" charset="0"/>
            </a:endParaRPr>
          </a:p>
          <a:p>
            <a:pPr>
              <a:spcAft>
                <a:spcPts val="600"/>
              </a:spcAft>
            </a:pPr>
            <a:r>
              <a:rPr lang="en-US" sz="1400" b="1" dirty="0" smtClean="0">
                <a:solidFill>
                  <a:srgbClr val="333333"/>
                </a:solidFill>
                <a:ea typeface="Roboto Slab" panose="020B0604020202020204" charset="0"/>
              </a:rPr>
              <a:t>Use Info-Tech’s 4C Approach:</a:t>
            </a:r>
          </a:p>
          <a:p>
            <a:r>
              <a:rPr lang="en-US" sz="1400" b="1" dirty="0" smtClean="0">
                <a:solidFill>
                  <a:srgbClr val="333333"/>
                </a:solidFill>
                <a:ea typeface="Roboto Slab" panose="020B0604020202020204" charset="0"/>
              </a:rPr>
              <a:t>Conceptual</a:t>
            </a:r>
            <a:r>
              <a:rPr lang="en-US" sz="1400" dirty="0" smtClean="0">
                <a:solidFill>
                  <a:srgbClr val="333333"/>
                </a:solidFill>
                <a:ea typeface="Roboto Slab" panose="020B0604020202020204" charset="0"/>
              </a:rPr>
              <a:t> – start by framing the current state and thoroughly understanding the need</a:t>
            </a:r>
          </a:p>
          <a:p>
            <a:r>
              <a:rPr lang="en-US" sz="1400" b="1" dirty="0" smtClean="0">
                <a:solidFill>
                  <a:srgbClr val="333333"/>
                </a:solidFill>
                <a:ea typeface="Roboto Slab" panose="020B0604020202020204" charset="0"/>
              </a:rPr>
              <a:t>Consensus</a:t>
            </a:r>
            <a:r>
              <a:rPr lang="en-US" sz="1400" dirty="0" smtClean="0">
                <a:solidFill>
                  <a:srgbClr val="333333"/>
                </a:solidFill>
                <a:ea typeface="Roboto Slab" panose="020B0604020202020204" charset="0"/>
              </a:rPr>
              <a:t> – obtain buy-in for the strategy and take a structured approach to selection</a:t>
            </a:r>
          </a:p>
          <a:p>
            <a:r>
              <a:rPr lang="en-US" sz="1400" b="1" dirty="0" smtClean="0">
                <a:solidFill>
                  <a:srgbClr val="333333"/>
                </a:solidFill>
                <a:ea typeface="Roboto Slab" panose="020B0604020202020204" charset="0"/>
              </a:rPr>
              <a:t>Concrete</a:t>
            </a:r>
            <a:r>
              <a:rPr lang="en-US" sz="1400" dirty="0" smtClean="0">
                <a:solidFill>
                  <a:srgbClr val="333333"/>
                </a:solidFill>
                <a:ea typeface="Roboto Slab" panose="020B0604020202020204" charset="0"/>
              </a:rPr>
              <a:t> – build a business blueprint for implementation of systems and processes</a:t>
            </a:r>
          </a:p>
          <a:p>
            <a:r>
              <a:rPr lang="en-US" sz="1400" b="1" dirty="0" smtClean="0">
                <a:solidFill>
                  <a:srgbClr val="333333"/>
                </a:solidFill>
                <a:ea typeface="Roboto Slab" panose="020B0604020202020204" charset="0"/>
              </a:rPr>
              <a:t>Continuous</a:t>
            </a:r>
            <a:r>
              <a:rPr lang="en-US" sz="1400" dirty="0" smtClean="0">
                <a:solidFill>
                  <a:srgbClr val="333333"/>
                </a:solidFill>
                <a:ea typeface="Roboto Slab" panose="020B0604020202020204" charset="0"/>
              </a:rPr>
              <a:t> – monitor the performance of systems and processes</a:t>
            </a:r>
            <a:endParaRPr lang="en-US" sz="1400" dirty="0">
              <a:solidFill>
                <a:srgbClr val="333333"/>
              </a:solidFill>
              <a:ea typeface="Roboto Slab" panose="020B0604020202020204" charset="0"/>
            </a:endParaRPr>
          </a:p>
          <a:p>
            <a:endParaRPr lang="en-US" sz="1400" dirty="0" smtClean="0">
              <a:solidFill>
                <a:srgbClr val="333333"/>
              </a:solidFill>
              <a:ea typeface="Roboto Slab" panose="020B0604020202020204" charset="0"/>
            </a:endParaRPr>
          </a:p>
        </p:txBody>
      </p:sp>
      <p:sp>
        <p:nvSpPr>
          <p:cNvPr id="68" name="TextBox 67"/>
          <p:cNvSpPr txBox="1"/>
          <p:nvPr/>
        </p:nvSpPr>
        <p:spPr>
          <a:xfrm>
            <a:off x="3142852" y="1401908"/>
            <a:ext cx="405162" cy="461665"/>
          </a:xfrm>
          <a:prstGeom prst="rect">
            <a:avLst/>
          </a:prstGeom>
          <a:noFill/>
        </p:spPr>
        <p:txBody>
          <a:bodyPr wrap="square" rtlCol="0">
            <a:spAutoFit/>
          </a:bodyPr>
          <a:lstStyle/>
          <a:p>
            <a:r>
              <a:rPr lang="en-US" sz="2400" dirty="0" smtClean="0">
                <a:solidFill>
                  <a:srgbClr val="C00000"/>
                </a:solidFill>
              </a:rPr>
              <a:t>*</a:t>
            </a:r>
            <a:endParaRPr lang="en-US" sz="2800" dirty="0">
              <a:solidFill>
                <a:srgbClr val="C00000"/>
              </a:solidFill>
            </a:endParaRPr>
          </a:p>
        </p:txBody>
      </p:sp>
      <p:sp>
        <p:nvSpPr>
          <p:cNvPr id="3" name="TextBox 2"/>
          <p:cNvSpPr txBox="1"/>
          <p:nvPr/>
        </p:nvSpPr>
        <p:spPr>
          <a:xfrm>
            <a:off x="1128902" y="6045872"/>
            <a:ext cx="3175878" cy="261610"/>
          </a:xfrm>
          <a:prstGeom prst="rect">
            <a:avLst/>
          </a:prstGeom>
        </p:spPr>
        <p:txBody>
          <a:bodyPr wrap="square" rtlCol="0">
            <a:spAutoFit/>
          </a:bodyPr>
          <a:lstStyle/>
          <a:p>
            <a:r>
              <a:rPr lang="en-US" sz="1100" dirty="0" smtClean="0">
                <a:solidFill>
                  <a:srgbClr val="333333"/>
                </a:solidFill>
              </a:rPr>
              <a:t>Info-Tech Enterprise Applications Support</a:t>
            </a:r>
            <a:endParaRPr lang="en-CA" sz="1100" dirty="0" smtClean="0">
              <a:solidFill>
                <a:srgbClr val="333333"/>
              </a:solidFill>
            </a:endParaRPr>
          </a:p>
        </p:txBody>
      </p:sp>
      <p:sp>
        <p:nvSpPr>
          <p:cNvPr id="4" name="Rectangle 3"/>
          <p:cNvSpPr/>
          <p:nvPr/>
        </p:nvSpPr>
        <p:spPr>
          <a:xfrm>
            <a:off x="5005163" y="1355741"/>
            <a:ext cx="4039804" cy="400110"/>
          </a:xfrm>
          <a:prstGeom prst="rect">
            <a:avLst/>
          </a:prstGeom>
        </p:spPr>
        <p:txBody>
          <a:bodyPr wrap="square">
            <a:spAutoFit/>
          </a:bodyPr>
          <a:lstStyle/>
          <a:p>
            <a:r>
              <a:rPr lang="en-US" sz="2000" b="1" dirty="0">
                <a:solidFill>
                  <a:srgbClr val="C00000"/>
                </a:solidFill>
              </a:rPr>
              <a:t>*</a:t>
            </a:r>
            <a:r>
              <a:rPr lang="en-US" sz="1400" b="1" dirty="0">
                <a:solidFill>
                  <a:srgbClr val="333333"/>
                </a:solidFill>
                <a:ea typeface="Roboto Slab" panose="020B0604020202020204" charset="0"/>
              </a:rPr>
              <a:t>ERP success begins with a solid foundation</a:t>
            </a:r>
          </a:p>
        </p:txBody>
      </p:sp>
    </p:spTree>
    <p:extLst>
      <p:ext uri="{BB962C8B-B14F-4D97-AF65-F5344CB8AC3E}">
        <p14:creationId xmlns:p14="http://schemas.microsoft.com/office/powerpoint/2010/main" val="3947469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21720"/>
            <a:ext cx="8620125" cy="877887"/>
          </a:xfrm>
        </p:spPr>
        <p:txBody>
          <a:bodyPr/>
          <a:lstStyle/>
          <a:p>
            <a:pPr lvl="0"/>
            <a:r>
              <a:rPr lang="en-US" dirty="0" smtClean="0"/>
              <a:t>Leverage Info-Tech research </a:t>
            </a:r>
            <a:r>
              <a:rPr lang="en-US" dirty="0"/>
              <a:t>and resources</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342741638"/>
              </p:ext>
            </p:extLst>
          </p:nvPr>
        </p:nvGraphicFramePr>
        <p:xfrm>
          <a:off x="304882" y="1164125"/>
          <a:ext cx="8576722" cy="5287274"/>
        </p:xfrm>
        <a:graphic>
          <a:graphicData uri="http://schemas.openxmlformats.org/drawingml/2006/table">
            <a:tbl>
              <a:tblPr firstCol="1" bandRow="1">
                <a:solidFill>
                  <a:schemeClr val="accent3"/>
                </a:solidFill>
                <a:tableStyleId>{0660B408-B3CF-4A94-85FC-2B1E0A45F4A2}</a:tableStyleId>
              </a:tblPr>
              <a:tblGrid>
                <a:gridCol w="3543549"/>
                <a:gridCol w="5033173"/>
              </a:tblGrid>
              <a:tr h="676393">
                <a:tc>
                  <a:txBody>
                    <a:bodyPr/>
                    <a:lstStyle/>
                    <a:p>
                      <a:pPr marL="0" marR="0" indent="0" algn="l" defTabSz="529922" rtl="0" eaLnBrk="1" fontAlgn="auto" latinLnBrk="0" hangingPunct="1">
                        <a:lnSpc>
                          <a:spcPct val="100000"/>
                        </a:lnSpc>
                        <a:spcBef>
                          <a:spcPts val="0"/>
                        </a:spcBef>
                        <a:spcAft>
                          <a:spcPts val="0"/>
                        </a:spcAft>
                        <a:buClrTx/>
                        <a:buSzTx/>
                        <a:buFontTx/>
                        <a:buNone/>
                        <a:tabLst/>
                        <a:defRPr/>
                      </a:pPr>
                      <a:r>
                        <a:rPr lang="en-CA" sz="1050" dirty="0" smtClean="0">
                          <a:effectLst/>
                          <a:hlinkClick r:id="rId3"/>
                        </a:rPr>
                        <a:t>Maximize the Benefits from Enterprise </a:t>
                      </a:r>
                      <a:br>
                        <a:rPr lang="en-CA" sz="1050" dirty="0" smtClean="0">
                          <a:effectLst/>
                          <a:hlinkClick r:id="rId3"/>
                        </a:rPr>
                      </a:br>
                      <a:r>
                        <a:rPr lang="en-CA" sz="1050" dirty="0" smtClean="0">
                          <a:effectLst/>
                          <a:hlinkClick r:id="rId3"/>
                        </a:rPr>
                        <a:t>Applications with a Center of Excellence</a:t>
                      </a:r>
                      <a:endParaRPr lang="en-CA" sz="1050" b="1" dirty="0" smtClean="0">
                        <a:solidFill>
                          <a:srgbClr val="639DCC"/>
                        </a:solidFill>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Formalize roles and responsibilities for all application initiatives</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Develop a standard process of governance and oversight of the</a:t>
                      </a:r>
                      <a:r>
                        <a:rPr lang="en-CA" sz="1050" baseline="0" dirty="0" smtClean="0"/>
                        <a:t> </a:t>
                      </a:r>
                      <a:r>
                        <a:rPr lang="en-CA" sz="1050" dirty="0" smtClean="0"/>
                        <a:t>application</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Determine the</a:t>
                      </a:r>
                      <a:r>
                        <a:rPr lang="en-CA" sz="1050" baseline="0" dirty="0" smtClean="0"/>
                        <a:t> </a:t>
                      </a:r>
                      <a:r>
                        <a:rPr lang="en-CA" sz="1050" dirty="0" smtClean="0"/>
                        <a:t>comprehensive support network</a:t>
                      </a:r>
                      <a:endParaRPr lang="en-CA" sz="800" b="0" dirty="0" smtClean="0"/>
                    </a:p>
                  </a:txBody>
                  <a:tcPr marL="44108" marR="44108" marT="0" marB="0" anchor="ctr"/>
                </a:tc>
              </a:tr>
              <a:tr h="676393">
                <a:tc>
                  <a:txBody>
                    <a:bodyPr/>
                    <a:lstStyle/>
                    <a:p>
                      <a:pPr>
                        <a:spcAft>
                          <a:spcPts val="0"/>
                        </a:spcAft>
                      </a:pPr>
                      <a:r>
                        <a:rPr lang="en-US" sz="1050" dirty="0" smtClean="0">
                          <a:effectLst/>
                          <a:hlinkClick r:id="rId4"/>
                        </a:rPr>
                        <a:t>Build a Business-Driven Application</a:t>
                      </a:r>
                      <a:r>
                        <a:rPr lang="en-US" sz="1050" baseline="0" dirty="0" smtClean="0">
                          <a:effectLst/>
                          <a:hlinkClick r:id="rId4"/>
                        </a:rPr>
                        <a:t> Roadmap </a:t>
                      </a:r>
                      <a:br>
                        <a:rPr lang="en-US" sz="1050" baseline="0" dirty="0" smtClean="0">
                          <a:effectLst/>
                          <a:hlinkClick r:id="rId4"/>
                        </a:rPr>
                      </a:br>
                      <a:r>
                        <a:rPr lang="en-US" sz="1050" baseline="0" dirty="0" smtClean="0">
                          <a:effectLst/>
                          <a:hlinkClick r:id="rId4"/>
                        </a:rPr>
                        <a:t>Using an Agile Approach</a:t>
                      </a:r>
                      <a:endParaRPr lang="en-US" sz="1050" b="1" dirty="0" smtClean="0">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solidFill>
                      <a:schemeClr val="bg1">
                        <a:lumMod val="95000"/>
                      </a:schemeClr>
                    </a:solidFill>
                  </a:tcP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Assess application portfolio health, cr</a:t>
                      </a:r>
                      <a:r>
                        <a:rPr lang="en-CA" sz="1050" kern="1200" dirty="0" smtClean="0"/>
                        <a:t>eate</a:t>
                      </a:r>
                      <a:r>
                        <a:rPr lang="en-CA" sz="1050" kern="1200" baseline="0" dirty="0" smtClean="0"/>
                        <a:t> application inventory</a:t>
                      </a:r>
                      <a:endParaRPr lang="en-CA" sz="1050" kern="1200" dirty="0" smtClean="0"/>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Evaluate business value and end-user satisfaction</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Iterate toward highest priority and business value initiatives</a:t>
                      </a:r>
                      <a:endParaRPr lang="en-CA" sz="1050" b="0" dirty="0" smtClean="0"/>
                    </a:p>
                  </a:txBody>
                  <a:tcPr marL="44108" marR="44108" marT="0" marB="0" anchor="ctr">
                    <a:solidFill>
                      <a:schemeClr val="bg1">
                        <a:lumMod val="95000"/>
                      </a:schemeClr>
                    </a:solidFill>
                  </a:tcPr>
                </a:tc>
              </a:tr>
              <a:tr h="702731">
                <a:tc>
                  <a:txBody>
                    <a:bodyPr/>
                    <a:lstStyle/>
                    <a:p>
                      <a:pPr>
                        <a:spcAft>
                          <a:spcPts val="0"/>
                        </a:spcAft>
                      </a:pPr>
                      <a:r>
                        <a:rPr lang="en-US" sz="1050" dirty="0" smtClean="0">
                          <a:effectLst/>
                          <a:hlinkClick r:id="rId5"/>
                        </a:rPr>
                        <a:t>Optimize Requirements Gathering to Effectively </a:t>
                      </a:r>
                      <a:br>
                        <a:rPr lang="en-US" sz="1050" dirty="0" smtClean="0">
                          <a:effectLst/>
                          <a:hlinkClick r:id="rId5"/>
                        </a:rPr>
                      </a:br>
                      <a:r>
                        <a:rPr lang="en-US" sz="1050" dirty="0" smtClean="0">
                          <a:effectLst/>
                          <a:hlinkClick r:id="rId5"/>
                        </a:rPr>
                        <a:t>Serve the Business</a:t>
                      </a:r>
                      <a:endParaRPr lang="en-US" sz="1050" b="1" dirty="0" smtClean="0">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Define requirements gathering target state</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Determine requirements elicitation process</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Analyze and validate requirements, governance, and action plan</a:t>
                      </a:r>
                    </a:p>
                    <a:p>
                      <a:pPr marL="216000" lvl="0" indent="-216000" algn="l" defTabSz="529922" rtl="0" eaLnBrk="1" latinLnBrk="0" hangingPunct="1">
                        <a:spcAft>
                          <a:spcPts val="300"/>
                        </a:spcAft>
                        <a:buFont typeface="Arial" panose="020B0604020202020204" pitchFamily="34" charset="0"/>
                        <a:buChar char="•"/>
                      </a:pPr>
                      <a:endParaRPr lang="en-US" sz="200" b="0" dirty="0" smtClean="0"/>
                    </a:p>
                  </a:txBody>
                  <a:tcPr marL="44108" marR="44108" marT="0" marB="0" anchor="ctr"/>
                </a:tc>
              </a:tr>
              <a:tr h="476923">
                <a:tc>
                  <a:txBody>
                    <a:bodyPr/>
                    <a:lstStyle/>
                    <a:p>
                      <a:pPr marL="0" marR="0" indent="0" algn="l" defTabSz="529922" rtl="0" eaLnBrk="1" fontAlgn="auto" latinLnBrk="0" hangingPunct="1">
                        <a:lnSpc>
                          <a:spcPct val="100000"/>
                        </a:lnSpc>
                        <a:spcBef>
                          <a:spcPts val="0"/>
                        </a:spcBef>
                        <a:spcAft>
                          <a:spcPts val="0"/>
                        </a:spcAft>
                        <a:buClrTx/>
                        <a:buSzTx/>
                        <a:buFontTx/>
                        <a:buNone/>
                        <a:tabLst/>
                        <a:defRPr/>
                      </a:pPr>
                      <a:r>
                        <a:rPr lang="en-US" sz="1050" dirty="0" smtClean="0">
                          <a:effectLst/>
                          <a:hlinkClick r:id="rId6"/>
                        </a:rPr>
                        <a:t>Optimize IT Procurement</a:t>
                      </a:r>
                      <a:endParaRPr lang="en-CA" sz="1050" b="1" dirty="0" smtClean="0">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solidFill>
                      <a:schemeClr val="bg1">
                        <a:lumMod val="95000"/>
                      </a:schemeClr>
                    </a:solidFill>
                  </a:tcP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Vendor selection best practices and methodology</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Tools, templates, and documents</a:t>
                      </a:r>
                      <a:endParaRPr lang="en-US" sz="1050" b="0" kern="1200" dirty="0" smtClean="0">
                        <a:solidFill>
                          <a:schemeClr val="tx1"/>
                        </a:solidFill>
                        <a:latin typeface="+mn-lt"/>
                        <a:ea typeface="+mn-ea"/>
                        <a:cs typeface="+mn-cs"/>
                      </a:endParaRPr>
                    </a:p>
                  </a:txBody>
                  <a:tcPr marL="44108" marR="44108" marT="0" marB="0" anchor="ctr">
                    <a:solidFill>
                      <a:schemeClr val="bg1">
                        <a:lumMod val="95000"/>
                      </a:schemeClr>
                    </a:solidFill>
                  </a:tcPr>
                </a:tc>
              </a:tr>
              <a:tr h="665880">
                <a:tc>
                  <a:txBody>
                    <a:bodyPr/>
                    <a:lstStyle/>
                    <a:p>
                      <a:pPr marL="0" marR="0" indent="0" algn="l" defTabSz="529922" rtl="0" eaLnBrk="1" fontAlgn="auto" latinLnBrk="0" hangingPunct="1">
                        <a:lnSpc>
                          <a:spcPct val="100000"/>
                        </a:lnSpc>
                        <a:spcBef>
                          <a:spcPts val="0"/>
                        </a:spcBef>
                        <a:spcAft>
                          <a:spcPts val="0"/>
                        </a:spcAft>
                        <a:buClrTx/>
                        <a:buSzTx/>
                        <a:buFontTx/>
                        <a:buNone/>
                        <a:tabLst/>
                        <a:defRPr/>
                      </a:pPr>
                      <a:r>
                        <a:rPr lang="en-US" sz="1050" dirty="0" smtClean="0">
                          <a:effectLst/>
                          <a:hlinkClick r:id="rId7"/>
                        </a:rPr>
                        <a:t>Govern and Manage</a:t>
                      </a:r>
                      <a:r>
                        <a:rPr lang="en-US" sz="1050" baseline="0" dirty="0" smtClean="0">
                          <a:effectLst/>
                          <a:hlinkClick r:id="rId7"/>
                        </a:rPr>
                        <a:t> an Enterprise </a:t>
                      </a:r>
                      <a:r>
                        <a:rPr lang="en-US" sz="1050" dirty="0" smtClean="0">
                          <a:effectLst/>
                          <a:hlinkClick r:id="rId7"/>
                        </a:rPr>
                        <a:t>Software Implementation</a:t>
                      </a:r>
                      <a:endParaRPr lang="en-CA" sz="1050" b="1" dirty="0" smtClean="0">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Prepare</a:t>
                      </a:r>
                      <a:r>
                        <a:rPr lang="en-US" sz="1050" kern="1200" baseline="0" dirty="0" smtClean="0"/>
                        <a:t> for project launch</a:t>
                      </a:r>
                      <a:endParaRPr lang="en-US" sz="1050" kern="1200" dirty="0" smtClean="0"/>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Identify</a:t>
                      </a:r>
                      <a:r>
                        <a:rPr lang="en-US" sz="1050" kern="1200" baseline="0" dirty="0" smtClean="0"/>
                        <a:t> e</a:t>
                      </a:r>
                      <a:r>
                        <a:rPr lang="en-US" sz="1050" kern="1200" dirty="0" smtClean="0"/>
                        <a:t>nter</a:t>
                      </a:r>
                      <a:r>
                        <a:rPr lang="en-US" sz="1050" kern="1200" baseline="0" dirty="0" smtClean="0"/>
                        <a:t> and exit criteria for each critical phase</a:t>
                      </a:r>
                      <a:endParaRPr lang="en-US" sz="1050" kern="1200" dirty="0" smtClean="0"/>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US" sz="1050" kern="1200" dirty="0" smtClean="0"/>
                        <a:t>Establish</a:t>
                      </a:r>
                      <a:r>
                        <a:rPr lang="en-US" sz="1050" kern="1200" baseline="0" dirty="0" smtClean="0"/>
                        <a:t> risk mitigation strategies and project success metrics</a:t>
                      </a:r>
                      <a:endParaRPr lang="en-US" sz="1050" b="0" kern="1200" dirty="0" smtClean="0">
                        <a:solidFill>
                          <a:schemeClr val="tx1"/>
                        </a:solidFill>
                        <a:latin typeface="+mn-lt"/>
                        <a:ea typeface="+mn-ea"/>
                        <a:cs typeface="+mn-cs"/>
                      </a:endParaRPr>
                    </a:p>
                  </a:txBody>
                  <a:tcPr marL="44108" marR="44108" marT="0" marB="0" anchor="ctr"/>
                </a:tc>
              </a:tr>
              <a:tr h="702731">
                <a:tc>
                  <a:txBody>
                    <a:bodyPr/>
                    <a:lstStyle/>
                    <a:p>
                      <a:pPr marL="0" marR="0" indent="0" algn="l" defTabSz="529922" rtl="0" eaLnBrk="1" fontAlgn="auto" latinLnBrk="0" hangingPunct="1">
                        <a:lnSpc>
                          <a:spcPct val="100000"/>
                        </a:lnSpc>
                        <a:spcBef>
                          <a:spcPts val="0"/>
                        </a:spcBef>
                        <a:spcAft>
                          <a:spcPts val="0"/>
                        </a:spcAft>
                        <a:buClrTx/>
                        <a:buSzTx/>
                        <a:buFontTx/>
                        <a:buNone/>
                        <a:tabLst/>
                        <a:defRPr/>
                      </a:pPr>
                      <a:r>
                        <a:rPr lang="en-CA" sz="1050" dirty="0" smtClean="0">
                          <a:effectLst/>
                          <a:hlinkClick r:id="rId8"/>
                        </a:rPr>
                        <a:t>Optimize the Change Management Process</a:t>
                      </a:r>
                      <a:endParaRPr lang="en-CA" sz="1050" b="1" dirty="0" smtClean="0">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solidFill>
                      <a:schemeClr val="bg1">
                        <a:lumMod val="95000"/>
                      </a:schemeClr>
                    </a:solidFill>
                  </a:tcP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kern="1200" dirty="0" smtClean="0"/>
                        <a:t>Define project goals, structure, and scope</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Analyze change impact and establish roles and engagement plan</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Develop and execute the transition plan </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endParaRPr lang="en-US" sz="200" b="0" kern="1200" dirty="0" smtClean="0">
                        <a:solidFill>
                          <a:schemeClr val="tx1"/>
                        </a:solidFill>
                        <a:latin typeface="+mn-lt"/>
                        <a:ea typeface="+mn-ea"/>
                        <a:cs typeface="+mn-cs"/>
                      </a:endParaRPr>
                    </a:p>
                  </a:txBody>
                  <a:tcPr marL="44108" marR="44108" marT="0" marB="0" anchor="ctr">
                    <a:solidFill>
                      <a:schemeClr val="bg1">
                        <a:lumMod val="95000"/>
                      </a:schemeClr>
                    </a:solidFill>
                  </a:tcPr>
                </a:tc>
              </a:tr>
              <a:tr h="702731">
                <a:tc>
                  <a:txBody>
                    <a:bodyPr/>
                    <a:lstStyle/>
                    <a:p>
                      <a:pPr marL="0" marR="0" indent="0" algn="l" defTabSz="529922" rtl="0" eaLnBrk="1" fontAlgn="auto" latinLnBrk="0" hangingPunct="1">
                        <a:lnSpc>
                          <a:spcPct val="100000"/>
                        </a:lnSpc>
                        <a:spcBef>
                          <a:spcPts val="0"/>
                        </a:spcBef>
                        <a:spcAft>
                          <a:spcPts val="0"/>
                        </a:spcAft>
                        <a:buClrTx/>
                        <a:buSzTx/>
                        <a:buFontTx/>
                        <a:buNone/>
                        <a:tabLst/>
                        <a:defRPr/>
                      </a:pPr>
                      <a:r>
                        <a:rPr lang="en-CA" sz="1050" dirty="0" smtClean="0">
                          <a:effectLst/>
                          <a:hlinkClick r:id="rId9"/>
                        </a:rPr>
                        <a:t>Create Project Management Success</a:t>
                      </a:r>
                      <a:endParaRPr lang="en-CA" sz="1050" b="1" dirty="0" smtClean="0">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kern="1200" dirty="0" smtClean="0"/>
                        <a:t>Determine</a:t>
                      </a:r>
                      <a:r>
                        <a:rPr lang="en-CA" sz="1050" kern="1200" baseline="0" dirty="0" smtClean="0"/>
                        <a:t> project management approach</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Create</a:t>
                      </a:r>
                      <a:r>
                        <a:rPr lang="en-CA" sz="1050" baseline="0" dirty="0" smtClean="0"/>
                        <a:t> planning and execution process standards</a:t>
                      </a:r>
                      <a:endParaRPr lang="en-CA" sz="1050" dirty="0" smtClean="0"/>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dirty="0" smtClean="0"/>
                        <a:t>Implement the project management process </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endParaRPr lang="en-CA" sz="200" b="0" dirty="0" smtClean="0"/>
                    </a:p>
                  </a:txBody>
                  <a:tcPr marL="44108" marR="44108" marT="0" marB="0" anchor="ctr"/>
                </a:tc>
              </a:tr>
              <a:tr h="683492">
                <a:tc>
                  <a:txBody>
                    <a:bodyPr/>
                    <a:lstStyle/>
                    <a:p>
                      <a:pPr>
                        <a:spcAft>
                          <a:spcPts val="0"/>
                        </a:spcAft>
                      </a:pPr>
                      <a:r>
                        <a:rPr lang="en-US" sz="1050" baseline="0" dirty="0" smtClean="0">
                          <a:effectLst/>
                          <a:hlinkClick r:id="rId10"/>
                        </a:rPr>
                        <a:t>Optimize ERP Processes to Limit Customization</a:t>
                      </a:r>
                      <a:endParaRPr lang="en-US" sz="105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44108" marR="44108" marT="0" marB="0" anchor="ctr">
                    <a:solidFill>
                      <a:schemeClr val="bg1">
                        <a:lumMod val="95000"/>
                      </a:schemeClr>
                    </a:solidFill>
                  </a:tcPr>
                </a:tc>
                <a:tc>
                  <a:txBody>
                    <a:bodyPr/>
                    <a:lstStyle/>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kern="1200" dirty="0" smtClean="0"/>
                        <a:t>Assess business processes by cost, satisfaction, opportunity </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kern="1200" dirty="0" smtClean="0"/>
                        <a:t>Manage stakeholders and understand the impact of process change </a:t>
                      </a:r>
                    </a:p>
                    <a:p>
                      <a:pPr marL="216000" marR="0" lvl="0" indent="-216000" algn="l" defTabSz="529922" rtl="0" eaLnBrk="1" fontAlgn="auto" latinLnBrk="0" hangingPunct="1">
                        <a:lnSpc>
                          <a:spcPct val="100000"/>
                        </a:lnSpc>
                        <a:spcBef>
                          <a:spcPts val="0"/>
                        </a:spcBef>
                        <a:spcAft>
                          <a:spcPts val="300"/>
                        </a:spcAft>
                        <a:buClrTx/>
                        <a:buSzPct val="120000"/>
                        <a:buFont typeface="Arial" panose="020B0604020202020204" pitchFamily="34" charset="0"/>
                        <a:buChar char="•"/>
                        <a:tabLst>
                          <a:tab pos="2343150" algn="l"/>
                        </a:tabLst>
                        <a:defRPr/>
                      </a:pPr>
                      <a:r>
                        <a:rPr lang="en-CA" sz="1050" kern="1200" dirty="0" smtClean="0"/>
                        <a:t>Identify process optimization best practices, e.g. document, train, monitor</a:t>
                      </a:r>
                      <a:endParaRPr lang="en-US" sz="1050" b="0" kern="1200" dirty="0" smtClean="0">
                        <a:solidFill>
                          <a:schemeClr val="tx1"/>
                        </a:solidFill>
                        <a:latin typeface="+mn-lt"/>
                        <a:ea typeface="+mn-ea"/>
                        <a:cs typeface="+mn-cs"/>
                      </a:endParaRPr>
                    </a:p>
                  </a:txBody>
                  <a:tcPr marL="44108" marR="44108" marT="0" marB="0" anchor="ctr">
                    <a:solidFill>
                      <a:schemeClr val="bg1">
                        <a:lumMod val="95000"/>
                      </a:schemeClr>
                    </a:solidFill>
                  </a:tcPr>
                </a:tc>
              </a:tr>
            </a:tbl>
          </a:graphicData>
        </a:graphic>
      </p:graphicFrame>
    </p:spTree>
    <p:extLst>
      <p:ext uri="{BB962C8B-B14F-4D97-AF65-F5344CB8AC3E}">
        <p14:creationId xmlns:p14="http://schemas.microsoft.com/office/powerpoint/2010/main" val="3011097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748460"/>
            <a:ext cx="4051318" cy="3577758"/>
          </a:xfrm>
          <a:prstGeom prst="roundRect">
            <a:avLst>
              <a:gd name="adj" fmla="val 5611"/>
            </a:avLst>
          </a:prstGeom>
          <a:solidFill>
            <a:srgbClr val="2B9E36">
              <a:lumMod val="20000"/>
              <a:lumOff val="80000"/>
              <a:alpha val="70000"/>
            </a:srgbClr>
          </a:solidFill>
          <a:ln w="25400" cap="flat" cmpd="sng" algn="ctr">
            <a:noFill/>
            <a:prstDash val="sysDash"/>
          </a:ln>
          <a:effectLst/>
        </p:spPr>
        <p:txBody>
          <a:bodyPr rtlCol="0" anchor="ctr"/>
          <a:lstStyle/>
          <a:p>
            <a:pPr algn="ctr">
              <a:defRPr/>
            </a:pPr>
            <a:endParaRPr lang="en-CA" kern="0" dirty="0" smtClean="0">
              <a:solidFill>
                <a:srgbClr val="FFFFFF"/>
              </a:solidFill>
            </a:endParaRPr>
          </a:p>
        </p:txBody>
      </p:sp>
      <p:sp>
        <p:nvSpPr>
          <p:cNvPr id="71" name="Rounded Rectangle 70"/>
          <p:cNvSpPr/>
          <p:nvPr/>
        </p:nvSpPr>
        <p:spPr>
          <a:xfrm>
            <a:off x="371737" y="1748460"/>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algn="ctr">
              <a:defRPr/>
            </a:pPr>
            <a:endParaRPr lang="en-CA" kern="0" dirty="0" smtClean="0">
              <a:solidFill>
                <a:srgbClr val="FFFFFF"/>
              </a:solidFill>
            </a:endParaRPr>
          </a:p>
        </p:txBody>
      </p:sp>
      <p:cxnSp>
        <p:nvCxnSpPr>
          <p:cNvPr id="73" name="Straight Arrow Connector 72"/>
          <p:cNvCxnSpPr>
            <a:stCxn id="85" idx="2"/>
          </p:cNvCxnSpPr>
          <p:nvPr/>
        </p:nvCxnSpPr>
        <p:spPr>
          <a:xfrm>
            <a:off x="821792" y="3155673"/>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260429"/>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algn="ctr">
                <a:defRPr/>
              </a:pPr>
              <a:r>
                <a:rPr lang="en-CA" b="1" kern="0" dirty="0" smtClean="0">
                  <a:solidFill>
                    <a:srgbClr val="497EA9"/>
                  </a:solidFill>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algn="ctr">
                <a:defRPr/>
              </a:pPr>
              <a:r>
                <a:rPr lang="en-CA" sz="1100" kern="0" dirty="0" smtClean="0">
                  <a:solidFill>
                    <a:srgbClr val="29475F"/>
                  </a:solidFill>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2112507"/>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algn="ctr">
                <a:defRPr/>
              </a:pPr>
              <a:r>
                <a:rPr lang="en-CA" sz="1600" b="1" kern="0" dirty="0" smtClean="0">
                  <a:solidFill>
                    <a:srgbClr val="365D7E"/>
                  </a:solidFill>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algn="ctr">
                <a:defRPr/>
              </a:pPr>
              <a:r>
                <a:rPr lang="en-CA" sz="1100" kern="0" dirty="0" smtClean="0">
                  <a:solidFill>
                    <a:srgbClr val="29475F"/>
                  </a:solidFill>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260429"/>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algn="ctr">
                <a:defRPr/>
              </a:pPr>
              <a:r>
                <a:rPr lang="en-CA" b="1" kern="0" dirty="0" smtClean="0">
                  <a:solidFill>
                    <a:srgbClr val="29475F"/>
                  </a:solidFill>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algn="ctr">
                <a:defRPr/>
              </a:pPr>
              <a:r>
                <a:rPr lang="en-CA" sz="1100" kern="0" dirty="0" smtClean="0">
                  <a:solidFill>
                    <a:srgbClr val="29475F"/>
                  </a:solidFill>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260429"/>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algn="ctr">
                <a:defRPr/>
              </a:pPr>
              <a:endParaRPr lang="en-CA" kern="0" dirty="0" smtClean="0">
                <a:solidFill>
                  <a:srgbClr val="FFFFFF"/>
                </a:solidFill>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algn="ctr">
                <a:defRPr/>
              </a:pPr>
              <a:r>
                <a:rPr lang="en-CA" b="1" kern="0" dirty="0" smtClean="0">
                  <a:solidFill>
                    <a:srgbClr val="3F6D93"/>
                  </a:solidFill>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algn="ctr">
                <a:defRPr/>
              </a:pPr>
              <a:r>
                <a:rPr lang="en-CA" sz="1100" kern="0" dirty="0" smtClean="0">
                  <a:solidFill>
                    <a:srgbClr val="29475F"/>
                  </a:solidFill>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2" name="Title 1"/>
          <p:cNvSpPr>
            <a:spLocks noGrp="1"/>
          </p:cNvSpPr>
          <p:nvPr>
            <p:ph type="title"/>
          </p:nvPr>
        </p:nvSpPr>
        <p:spPr>
          <a:xfrm>
            <a:off x="257175" y="203336"/>
            <a:ext cx="8201026" cy="877887"/>
          </a:xfrm>
        </p:spPr>
        <p:txBody>
          <a:bodyPr/>
          <a:lstStyle/>
          <a:p>
            <a:pPr lvl="0"/>
            <a:r>
              <a:rPr lang="en-CA" dirty="0"/>
              <a:t>Info-Tech offers various levels of support to </a:t>
            </a:r>
            <a:r>
              <a:rPr lang="en-CA" dirty="0" smtClean="0"/>
              <a:t>suit </a:t>
            </a:r>
            <a:r>
              <a:rPr lang="en-CA" dirty="0"/>
              <a:t>your </a:t>
            </a:r>
            <a:r>
              <a:rPr lang="en-CA" dirty="0" smtClean="0"/>
              <a:t>needs</a:t>
            </a:r>
            <a:endParaRPr lang="en-CA" dirty="0"/>
          </a:p>
        </p:txBody>
      </p:sp>
      <p:sp>
        <p:nvSpPr>
          <p:cNvPr id="32" name="Rectangle 31"/>
          <p:cNvSpPr/>
          <p:nvPr/>
        </p:nvSpPr>
        <p:spPr>
          <a:xfrm>
            <a:off x="620556" y="5630057"/>
            <a:ext cx="7925410" cy="320567"/>
          </a:xfrm>
          <a:prstGeom prst="rect">
            <a:avLst/>
          </a:prstGeom>
          <a:solidFill>
            <a:srgbClr val="29475F"/>
          </a:solidFill>
          <a:ln w="25400" cap="flat" cmpd="sng" algn="ctr">
            <a:solidFill>
              <a:srgbClr val="FFFFFF"/>
            </a:solidFill>
            <a:prstDash val="solid"/>
          </a:ln>
          <a:effectLst/>
        </p:spPr>
        <p:txBody>
          <a:bodyPr rtlCol="0" anchor="ctr"/>
          <a:lstStyle/>
          <a:p>
            <a:pPr algn="ctr">
              <a:defRPr/>
            </a:pPr>
            <a:r>
              <a:rPr lang="en-US" sz="1400" b="1" kern="0" dirty="0" smtClean="0">
                <a:solidFill>
                  <a:srgbClr val="FFFFFF"/>
                </a:solidFill>
              </a:rPr>
              <a:t>Diagnostics and consistent frameworks used throughout all four options</a:t>
            </a:r>
          </a:p>
        </p:txBody>
      </p:sp>
      <p:sp>
        <p:nvSpPr>
          <p:cNvPr id="33" name="Isosceles Triangle 32"/>
          <p:cNvSpPr/>
          <p:nvPr/>
        </p:nvSpPr>
        <p:spPr>
          <a:xfrm rot="16200000">
            <a:off x="363220" y="5680735"/>
            <a:ext cx="305373" cy="239781"/>
          </a:xfrm>
          <a:prstGeom prst="triangle">
            <a:avLst/>
          </a:prstGeom>
          <a:solidFill>
            <a:srgbClr val="29475F"/>
          </a:solidFill>
          <a:ln w="25400" cap="flat" cmpd="sng" algn="ctr">
            <a:noFill/>
            <a:prstDash val="solid"/>
          </a:ln>
          <a:effectLst/>
        </p:spPr>
        <p:txBody>
          <a:bodyPr rtlCol="0" anchor="ctr"/>
          <a:lstStyle/>
          <a:p>
            <a:pPr>
              <a:defRPr/>
            </a:pPr>
            <a:endParaRPr lang="en-US" kern="0" dirty="0" smtClean="0">
              <a:solidFill>
                <a:srgbClr val="FFFFFF"/>
              </a:solidFill>
            </a:endParaRPr>
          </a:p>
        </p:txBody>
      </p:sp>
      <p:sp>
        <p:nvSpPr>
          <p:cNvPr id="34" name="Isosceles Triangle 33"/>
          <p:cNvSpPr/>
          <p:nvPr/>
        </p:nvSpPr>
        <p:spPr>
          <a:xfrm rot="5400000">
            <a:off x="8487572" y="5680629"/>
            <a:ext cx="305373" cy="239781"/>
          </a:xfrm>
          <a:prstGeom prst="triangle">
            <a:avLst/>
          </a:prstGeom>
          <a:solidFill>
            <a:srgbClr val="29475F"/>
          </a:solidFill>
          <a:ln w="25400" cap="flat" cmpd="sng" algn="ctr">
            <a:noFill/>
            <a:prstDash val="solid"/>
          </a:ln>
          <a:effectLst/>
        </p:spPr>
        <p:txBody>
          <a:bodyPr rtlCol="0" anchor="ctr"/>
          <a:lstStyle/>
          <a:p>
            <a:pPr>
              <a:defRPr/>
            </a:pPr>
            <a:endParaRPr lang="en-US" kern="0" dirty="0" smtClean="0">
              <a:solidFill>
                <a:srgbClr val="FFFFFF"/>
              </a:solidFill>
            </a:endParaRPr>
          </a:p>
        </p:txBody>
      </p:sp>
      <p:sp>
        <p:nvSpPr>
          <p:cNvPr id="35" name="TextBox 34"/>
          <p:cNvSpPr txBox="1"/>
          <p:nvPr/>
        </p:nvSpPr>
        <p:spPr>
          <a:xfrm>
            <a:off x="1737092" y="1392762"/>
            <a:ext cx="1483098" cy="276999"/>
          </a:xfrm>
          <a:prstGeom prst="rect">
            <a:avLst/>
          </a:prstGeom>
          <a:noFill/>
        </p:spPr>
        <p:txBody>
          <a:bodyPr wrap="none" rtlCol="0">
            <a:spAutoFit/>
          </a:bodyPr>
          <a:lstStyle/>
          <a:p>
            <a:pPr>
              <a:defRPr/>
            </a:pPr>
            <a:r>
              <a:rPr lang="en-CA" sz="1200" b="1" kern="0" dirty="0" smtClean="0">
                <a:solidFill>
                  <a:srgbClr val="FFFFFF">
                    <a:lumMod val="50000"/>
                  </a:srgbClr>
                </a:solidFill>
              </a:rPr>
              <a:t>Core Membership</a:t>
            </a:r>
          </a:p>
        </p:txBody>
      </p:sp>
      <p:sp>
        <p:nvSpPr>
          <p:cNvPr id="36" name="TextBox 35"/>
          <p:cNvSpPr txBox="1"/>
          <p:nvPr/>
        </p:nvSpPr>
        <p:spPr>
          <a:xfrm>
            <a:off x="5856855" y="1392042"/>
            <a:ext cx="1790427" cy="276999"/>
          </a:xfrm>
          <a:prstGeom prst="rect">
            <a:avLst/>
          </a:prstGeom>
          <a:noFill/>
        </p:spPr>
        <p:txBody>
          <a:bodyPr wrap="none" rtlCol="0">
            <a:spAutoFit/>
          </a:bodyPr>
          <a:lstStyle/>
          <a:p>
            <a:pPr>
              <a:defRPr/>
            </a:pPr>
            <a:r>
              <a:rPr lang="en-CA" sz="1200" b="1" kern="0" dirty="0" smtClean="0">
                <a:solidFill>
                  <a:srgbClr val="FFFFFF">
                    <a:lumMod val="50000"/>
                  </a:srgbClr>
                </a:solidFill>
              </a:rPr>
              <a:t>Value-Added Services</a:t>
            </a:r>
          </a:p>
        </p:txBody>
      </p:sp>
    </p:spTree>
    <p:extLst>
      <p:ext uri="{BB962C8B-B14F-4D97-AF65-F5344CB8AC3E}">
        <p14:creationId xmlns:p14="http://schemas.microsoft.com/office/powerpoint/2010/main" val="2404132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7174" y="203336"/>
            <a:ext cx="8620125" cy="877887"/>
          </a:xfrm>
        </p:spPr>
        <p:txBody>
          <a:bodyPr/>
          <a:lstStyle/>
          <a:p>
            <a:r>
              <a:rPr lang="en-US" dirty="0"/>
              <a:t>Establish a </a:t>
            </a:r>
            <a:r>
              <a:rPr lang="en-US" dirty="0" smtClean="0"/>
              <a:t>Concrete </a:t>
            </a:r>
            <a:r>
              <a:rPr lang="en-US" dirty="0"/>
              <a:t>ERP </a:t>
            </a:r>
            <a:r>
              <a:rPr lang="en-US" dirty="0" smtClean="0"/>
              <a:t>Foundation – </a:t>
            </a:r>
            <a:r>
              <a:rPr lang="en-US" dirty="0"/>
              <a:t>b</a:t>
            </a:r>
            <a:r>
              <a:rPr lang="en-US" dirty="0" smtClean="0"/>
              <a:t>lueprint overview</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4125624308"/>
              </p:ext>
            </p:extLst>
          </p:nvPr>
        </p:nvGraphicFramePr>
        <p:xfrm>
          <a:off x="86984" y="1624720"/>
          <a:ext cx="8799876" cy="4507769"/>
        </p:xfrm>
        <a:graphic>
          <a:graphicData uri="http://schemas.openxmlformats.org/drawingml/2006/table">
            <a:tbl>
              <a:tblPr firstRow="1" bandRow="1">
                <a:tableStyleId>{5C22544A-7EE6-4342-B048-85BDC9FD1C3A}</a:tableStyleId>
              </a:tblPr>
              <a:tblGrid>
                <a:gridCol w="1196532"/>
                <a:gridCol w="2531160"/>
                <a:gridCol w="2536092"/>
                <a:gridCol w="2536092"/>
              </a:tblGrid>
              <a:tr h="1131359">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100" dirty="0" smtClean="0">
                          <a:solidFill>
                            <a:schemeClr val="tx1"/>
                          </a:solidFill>
                        </a:rPr>
                        <a:t>1.1 </a:t>
                      </a:r>
                      <a:r>
                        <a:rPr lang="en-CA" sz="1100" baseline="0" dirty="0" smtClean="0">
                          <a:solidFill>
                            <a:schemeClr val="tx1"/>
                          </a:solidFill>
                        </a:rPr>
                        <a:t>Make the Case for ERP</a:t>
                      </a:r>
                      <a:endParaRPr lang="en-CA" sz="1100" b="0" dirty="0" smtClean="0">
                        <a:solidFill>
                          <a:schemeClr val="tx1"/>
                        </a:solidFill>
                      </a:endParaRPr>
                    </a:p>
                    <a:p>
                      <a:pPr>
                        <a:spcAft>
                          <a:spcPts val="600"/>
                        </a:spcAft>
                      </a:pPr>
                      <a:r>
                        <a:rPr lang="en-CA" sz="1100" dirty="0" smtClean="0">
                          <a:solidFill>
                            <a:schemeClr val="tx1"/>
                          </a:solidFill>
                        </a:rPr>
                        <a:t>1.2 Structure the Project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100" b="1" i="0" u="none" strike="noStrike" kern="1200" cap="none" spc="0" normalizeH="0" baseline="0" noProof="0" dirty="0" smtClean="0">
                          <a:ln>
                            <a:noFill/>
                          </a:ln>
                          <a:solidFill>
                            <a:srgbClr val="333333"/>
                          </a:solidFill>
                          <a:effectLst/>
                          <a:uLnTx/>
                          <a:uFillTx/>
                          <a:latin typeface="+mn-lt"/>
                        </a:rPr>
                        <a:t>2.1 Conduct an Environmental Scan</a:t>
                      </a:r>
                      <a:endParaRPr kumimoji="0" lang="en-CA" sz="11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100" b="1" i="0" u="none" strike="noStrike" kern="1200" cap="none" spc="0" normalizeH="0" baseline="0" noProof="0" dirty="0" smtClean="0">
                          <a:ln>
                            <a:noFill/>
                          </a:ln>
                          <a:solidFill>
                            <a:srgbClr val="333333"/>
                          </a:solidFill>
                          <a:effectLst/>
                          <a:uLnTx/>
                          <a:uFillTx/>
                          <a:latin typeface="+mn-lt"/>
                        </a:rPr>
                        <a:t>2.2 Create an Operating Model </a:t>
                      </a:r>
                    </a:p>
                    <a:p>
                      <a:pPr marL="0" indent="0">
                        <a:spcAft>
                          <a:spcPts val="600"/>
                        </a:spcAft>
                        <a:buSzPct val="175000"/>
                        <a:buNone/>
                      </a:pPr>
                      <a:endParaRPr lang="en-CA" sz="11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100" dirty="0" smtClean="0">
                          <a:solidFill>
                            <a:schemeClr val="tx1"/>
                          </a:solidFill>
                        </a:rPr>
                        <a:t>3.1 Build an Implementation Plan</a:t>
                      </a:r>
                      <a:endParaRPr lang="en-CA" sz="1100" baseline="0" dirty="0" smtClean="0">
                        <a:solidFill>
                          <a:schemeClr val="tx1"/>
                        </a:solidFill>
                      </a:endParaRPr>
                    </a:p>
                    <a:p>
                      <a:pPr>
                        <a:spcAft>
                          <a:spcPts val="600"/>
                        </a:spcAft>
                      </a:pPr>
                      <a:r>
                        <a:rPr lang="en-CA" sz="1100" baseline="0" dirty="0" smtClean="0">
                          <a:solidFill>
                            <a:schemeClr val="tx1"/>
                          </a:solidFill>
                        </a:rPr>
                        <a:t>3.2 Finalize the Blueprint</a:t>
                      </a:r>
                      <a:endParaRPr lang="en-CA" sz="1100" dirty="0" smtClean="0">
                        <a:solidFill>
                          <a:schemeClr val="tx1"/>
                        </a:solidFill>
                      </a:endParaRPr>
                    </a:p>
                    <a:p>
                      <a:endParaRPr lang="en-CA" sz="11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700011">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100" b="0" dirty="0" smtClean="0">
                          <a:solidFill>
                            <a:schemeClr val="tx1"/>
                          </a:solidFill>
                          <a:cs typeface="Open Sans"/>
                        </a:rPr>
                        <a:t>Understand the</a:t>
                      </a:r>
                      <a:r>
                        <a:rPr lang="en-US" sz="1100" b="0" baseline="0" dirty="0" smtClean="0">
                          <a:solidFill>
                            <a:schemeClr val="tx1"/>
                          </a:solidFill>
                          <a:cs typeface="Open Sans"/>
                        </a:rPr>
                        <a:t> importance of an ERP foundation. </a:t>
                      </a:r>
                      <a:endParaRPr lang="en-US" sz="1100" b="0" dirty="0" smtClean="0">
                        <a:solidFill>
                          <a:schemeClr val="tx1"/>
                        </a:solidFill>
                        <a:cs typeface="Open Sans"/>
                      </a:endParaRPr>
                    </a:p>
                    <a:p>
                      <a:pPr marL="228600" indent="-228600">
                        <a:spcAft>
                          <a:spcPts val="600"/>
                        </a:spcAft>
                        <a:buSzPct val="150000"/>
                        <a:buBlip>
                          <a:blip r:embed="rId3"/>
                        </a:buBlip>
                      </a:pPr>
                      <a:r>
                        <a:rPr lang="en-US" sz="1100" b="0" dirty="0" smtClean="0">
                          <a:solidFill>
                            <a:schemeClr val="tx1"/>
                          </a:solidFill>
                          <a:cs typeface="Open Sans"/>
                        </a:rPr>
                        <a:t>Structure</a:t>
                      </a:r>
                      <a:r>
                        <a:rPr lang="en-US" sz="1100" b="0" baseline="0" dirty="0" smtClean="0">
                          <a:solidFill>
                            <a:schemeClr val="tx1"/>
                          </a:solidFill>
                          <a:cs typeface="Open Sans"/>
                        </a:rPr>
                        <a:t> the project; select project team, identify risks, and finalize the project charter. </a:t>
                      </a:r>
                      <a:endParaRPr lang="en-US" sz="1100" b="0" dirty="0" smtClean="0">
                        <a:solidFill>
                          <a:schemeClr val="tx1"/>
                        </a:solidFill>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100" b="0" dirty="0" smtClean="0">
                          <a:solidFill>
                            <a:schemeClr val="tx1"/>
                          </a:solidFill>
                          <a:cs typeface="Open Sans"/>
                        </a:rPr>
                        <a:t>Create an ERP business model</a:t>
                      </a:r>
                      <a:r>
                        <a:rPr lang="en-US" sz="1100" b="0" baseline="0" dirty="0" smtClean="0">
                          <a:solidFill>
                            <a:schemeClr val="tx1"/>
                          </a:solidFill>
                          <a:cs typeface="Open Sans"/>
                        </a:rPr>
                        <a:t> by identifying goals, objectives, risks, and drivers. </a:t>
                      </a:r>
                      <a:endParaRPr lang="en-US" sz="1100" b="0" dirty="0" smtClean="0">
                        <a:solidFill>
                          <a:schemeClr val="tx1"/>
                        </a:solidFill>
                        <a:cs typeface="Open Sans"/>
                      </a:endParaRPr>
                    </a:p>
                    <a:p>
                      <a:pPr marL="228600" indent="-228600">
                        <a:spcAft>
                          <a:spcPts val="600"/>
                        </a:spcAft>
                        <a:buSzPct val="150000"/>
                        <a:buBlip>
                          <a:blip r:embed="rId3"/>
                        </a:buBlip>
                      </a:pPr>
                      <a:r>
                        <a:rPr lang="en-US" sz="1100" b="0" dirty="0" smtClean="0">
                          <a:solidFill>
                            <a:schemeClr val="tx1"/>
                          </a:solidFill>
                          <a:cs typeface="Open Sans"/>
                        </a:rPr>
                        <a:t>Identify mega-processes and complete the</a:t>
                      </a:r>
                      <a:r>
                        <a:rPr lang="en-US" sz="1100" b="0" baseline="0" dirty="0" smtClean="0">
                          <a:solidFill>
                            <a:schemeClr val="tx1"/>
                          </a:solidFill>
                          <a:cs typeface="Open Sans"/>
                        </a:rPr>
                        <a:t> ERP operating model. </a:t>
                      </a:r>
                      <a:endParaRPr lang="en-US" sz="1100" b="0" dirty="0" smtClean="0">
                        <a:solidFill>
                          <a:schemeClr val="tx1"/>
                        </a:solidFill>
                        <a:cs typeface="Open Sans"/>
                      </a:endParaRPr>
                    </a:p>
                    <a:p>
                      <a:pPr marL="228600" indent="-228600">
                        <a:spcAft>
                          <a:spcPts val="600"/>
                        </a:spcAft>
                        <a:buSzPct val="150000"/>
                        <a:buBlip>
                          <a:blip r:embed="rId3"/>
                        </a:buBlip>
                      </a:pPr>
                      <a:r>
                        <a:rPr lang="en-US" sz="1100" b="0" dirty="0" smtClean="0">
                          <a:solidFill>
                            <a:schemeClr val="tx1"/>
                          </a:solidFill>
                          <a:latin typeface="Arial" pitchFamily="34" charset="0"/>
                          <a:cs typeface="Arial" pitchFamily="34" charset="0"/>
                        </a:rPr>
                        <a:t>Identify process KPIs</a:t>
                      </a:r>
                      <a:r>
                        <a:rPr lang="en-US" sz="1100" b="0" baseline="0" dirty="0" smtClean="0">
                          <a:solidFill>
                            <a:schemeClr val="tx1"/>
                          </a:solidFill>
                          <a:latin typeface="Arial" pitchFamily="34" charset="0"/>
                          <a:cs typeface="Arial" pitchFamily="34" charset="0"/>
                        </a:rPr>
                        <a:t> and guiding principles. </a:t>
                      </a:r>
                      <a:endParaRPr lang="en-US" sz="1100" b="0" dirty="0" smtClean="0">
                        <a:solidFill>
                          <a:schemeClr val="tx1"/>
                        </a:solidFill>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100" b="0" dirty="0" smtClean="0">
                          <a:solidFill>
                            <a:schemeClr val="tx1"/>
                          </a:solidFill>
                          <a:cs typeface="Open Sans"/>
                        </a:rPr>
                        <a:t>Create a</a:t>
                      </a:r>
                      <a:r>
                        <a:rPr lang="en-US" sz="1100" b="0" baseline="0" dirty="0" smtClean="0">
                          <a:solidFill>
                            <a:schemeClr val="tx1"/>
                          </a:solidFill>
                          <a:cs typeface="Open Sans"/>
                        </a:rPr>
                        <a:t> high-level implementation plan and discuss key project components (risk and change management). </a:t>
                      </a:r>
                      <a:endParaRPr lang="en-US" sz="1100" b="0" dirty="0" smtClean="0">
                        <a:solidFill>
                          <a:schemeClr val="tx1"/>
                        </a:solidFill>
                        <a:cs typeface="Open Sans"/>
                      </a:endParaRPr>
                    </a:p>
                    <a:p>
                      <a:pPr marL="228600" indent="-228600">
                        <a:spcAft>
                          <a:spcPts val="600"/>
                        </a:spcAft>
                        <a:buSzPct val="150000"/>
                        <a:buBlip>
                          <a:blip r:embed="rId3"/>
                        </a:buBlip>
                      </a:pPr>
                      <a:r>
                        <a:rPr lang="en-US" sz="1100" b="0" dirty="0" smtClean="0">
                          <a:solidFill>
                            <a:schemeClr val="tx1"/>
                          </a:solidFill>
                          <a:cs typeface="Open Sans"/>
                        </a:rPr>
                        <a:t>Tips and tricks</a:t>
                      </a:r>
                      <a:r>
                        <a:rPr lang="en-US" sz="1100" b="0" baseline="0" dirty="0" smtClean="0">
                          <a:solidFill>
                            <a:schemeClr val="tx1"/>
                          </a:solidFill>
                          <a:cs typeface="Open Sans"/>
                        </a:rPr>
                        <a:t> for presenting the final deliverable to stakeholders.</a:t>
                      </a:r>
                      <a:endParaRPr lang="en-US" sz="1100" b="0" dirty="0" smtClean="0">
                        <a:solidFill>
                          <a:schemeClr val="tx1"/>
                        </a:solidFill>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14399">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solidFill>
                            <a:schemeClr val="tx1"/>
                          </a:solidFill>
                        </a:rPr>
                        <a:t>Module</a:t>
                      </a:r>
                      <a:r>
                        <a:rPr lang="en-CA" sz="1000" b="1" baseline="0" dirty="0" smtClean="0">
                          <a:solidFill>
                            <a:schemeClr val="tx1"/>
                          </a:solidFill>
                        </a:rPr>
                        <a:t> 1</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ERP Vision and Current State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2</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ERP Operating</a:t>
                      </a:r>
                      <a:r>
                        <a:rPr lang="en-CA" sz="1000" baseline="0" dirty="0" smtClean="0">
                          <a:solidFill>
                            <a:schemeClr val="tx1"/>
                          </a:solidFill>
                        </a:rPr>
                        <a:t> Model and Future State</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solidFill>
                            <a:schemeClr val="tx1"/>
                          </a:solidFill>
                        </a:rPr>
                        <a:t>Module</a:t>
                      </a:r>
                      <a:r>
                        <a:rPr lang="en-CA" sz="1000" b="1" baseline="0" dirty="0" smtClean="0">
                          <a:solidFill>
                            <a:schemeClr val="tx1"/>
                          </a:solidFill>
                        </a:rPr>
                        <a:t> 3</a:t>
                      </a:r>
                      <a:r>
                        <a:rPr lang="en-CA" sz="1000" b="1" dirty="0" smtClean="0">
                          <a:solidFill>
                            <a:schemeClr val="tx1"/>
                          </a:solidFill>
                        </a:rPr>
                        <a:t>:</a:t>
                      </a:r>
                    </a:p>
                    <a:p>
                      <a:pPr marL="0" indent="0">
                        <a:buFont typeface="Arial" panose="020B0604020202020204" pitchFamily="34" charset="0"/>
                        <a:buNone/>
                      </a:pPr>
                      <a:r>
                        <a:rPr lang="en-CA" sz="1000" dirty="0" smtClean="0">
                          <a:solidFill>
                            <a:schemeClr val="tx1"/>
                          </a:solidFill>
                        </a:rPr>
                        <a:t>ERP </a:t>
                      </a:r>
                      <a:r>
                        <a:rPr lang="en-CA" sz="1000" baseline="0" dirty="0" smtClean="0">
                          <a:solidFill>
                            <a:schemeClr val="tx1"/>
                          </a:solidFill>
                        </a:rPr>
                        <a:t>Implementation Plan</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100" b="1" dirty="0" smtClean="0"/>
                        <a:t>Phase 1 Outcome:</a:t>
                      </a:r>
                    </a:p>
                    <a:p>
                      <a:pPr marL="171450" indent="-171450">
                        <a:buFont typeface="Arial" panose="020B0604020202020204" pitchFamily="34" charset="0"/>
                        <a:buChar char="•"/>
                      </a:pPr>
                      <a:r>
                        <a:rPr lang="en-CA" sz="1100" dirty="0" smtClean="0"/>
                        <a:t>Project</a:t>
                      </a:r>
                      <a:r>
                        <a:rPr lang="en-CA" sz="1100" baseline="0" dirty="0" smtClean="0"/>
                        <a:t> Charter</a:t>
                      </a:r>
                    </a:p>
                    <a:p>
                      <a:pPr marL="0" indent="0">
                        <a:buFont typeface="Arial" panose="020B0604020202020204" pitchFamily="34" charset="0"/>
                        <a:buNone/>
                      </a:pPr>
                      <a:endParaRPr lang="en-CA" sz="11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100" b="1" dirty="0" smtClean="0"/>
                        <a:t>Phase 2 Outcome:</a:t>
                      </a:r>
                    </a:p>
                    <a:p>
                      <a:pPr marL="171450" indent="-171450">
                        <a:buFont typeface="Arial" panose="020B0604020202020204" pitchFamily="34" charset="0"/>
                        <a:buChar char="•"/>
                      </a:pPr>
                      <a:r>
                        <a:rPr lang="en-CA" sz="1100" dirty="0" smtClean="0"/>
                        <a:t>Current and Future</a:t>
                      </a:r>
                      <a:r>
                        <a:rPr lang="en-CA" sz="1100" baseline="0" dirty="0" smtClean="0"/>
                        <a:t> State Maps</a:t>
                      </a:r>
                      <a:endParaRPr lang="en-CA" sz="1100" dirty="0" smtClean="0"/>
                    </a:p>
                    <a:p>
                      <a:pPr marL="171450" indent="-171450">
                        <a:buFont typeface="Arial" panose="020B0604020202020204" pitchFamily="34" charset="0"/>
                        <a:buChar char="•"/>
                      </a:pPr>
                      <a:r>
                        <a:rPr lang="en-CA" sz="1100" dirty="0" smtClean="0"/>
                        <a:t>Completed</a:t>
                      </a:r>
                      <a:r>
                        <a:rPr lang="en-CA" sz="1100" baseline="0" dirty="0" smtClean="0"/>
                        <a:t> ERP Business Model </a:t>
                      </a:r>
                    </a:p>
                    <a:p>
                      <a:pPr marL="171450" indent="-171450">
                        <a:buFont typeface="Arial" panose="020B0604020202020204" pitchFamily="34" charset="0"/>
                        <a:buChar char="•"/>
                      </a:pPr>
                      <a:r>
                        <a:rPr lang="en-CA" sz="1100" baseline="0" dirty="0" smtClean="0"/>
                        <a:t>Completed ERP Operating Model</a:t>
                      </a:r>
                      <a:endParaRPr lang="en-CA" sz="11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100" b="1" dirty="0" smtClean="0"/>
                        <a:t>Phase 3 Outcome:</a:t>
                      </a:r>
                    </a:p>
                    <a:p>
                      <a:pPr marL="171450" indent="-171450">
                        <a:buFont typeface="Arial" panose="020B0604020202020204" pitchFamily="34" charset="0"/>
                        <a:buChar char="•"/>
                      </a:pPr>
                      <a:r>
                        <a:rPr lang="en-CA" sz="1100" b="0" dirty="0" smtClean="0"/>
                        <a:t>High</a:t>
                      </a:r>
                      <a:r>
                        <a:rPr lang="en-CA" sz="1100" b="0" baseline="0" dirty="0" smtClean="0"/>
                        <a:t>-Level Implementation Plan</a:t>
                      </a:r>
                    </a:p>
                    <a:p>
                      <a:pPr marL="171450" indent="-171450">
                        <a:buFont typeface="Arial" panose="020B0604020202020204" pitchFamily="34" charset="0"/>
                        <a:buChar char="•"/>
                      </a:pPr>
                      <a:r>
                        <a:rPr lang="en-CA" sz="1100" b="0" baseline="0" dirty="0" smtClean="0"/>
                        <a:t>Communication Plan </a:t>
                      </a:r>
                    </a:p>
                    <a:p>
                      <a:pPr marL="171450" indent="-171450">
                        <a:buFont typeface="Arial" panose="020B0604020202020204" pitchFamily="34" charset="0"/>
                        <a:buChar char="•"/>
                      </a:pPr>
                      <a:r>
                        <a:rPr lang="en-CA" sz="1100" b="0" baseline="0" dirty="0" smtClean="0"/>
                        <a:t>Final Stakeholder Deliverable</a:t>
                      </a:r>
                      <a:endParaRPr lang="en-CA" sz="11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3011" y="3238327"/>
            <a:ext cx="974520" cy="877885"/>
          </a:xfrm>
          <a:prstGeom prst="rect">
            <a:avLst/>
          </a:prstGeom>
          <a:noFill/>
          <a:ln>
            <a:noFill/>
          </a:ln>
        </p:spPr>
      </p:pic>
      <p:pic>
        <p:nvPicPr>
          <p:cNvPr id="13" name="Picture 12"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66299" y="1615924"/>
            <a:ext cx="971232" cy="966018"/>
          </a:xfrm>
          <a:prstGeom prst="rect">
            <a:avLst/>
          </a:prstGeom>
          <a:solidFill>
            <a:schemeClr val="accent1">
              <a:alpha val="0"/>
            </a:schemeClr>
          </a:solidFill>
          <a:effectLst/>
        </p:spPr>
      </p:pic>
      <p:pic>
        <p:nvPicPr>
          <p:cNvPr id="14" name="Picture 13" descr="on-site-workshops.png"/>
          <p:cNvPicPr>
            <a:picLocks noChangeAspect="1"/>
          </p:cNvPicPr>
          <p:nvPr/>
        </p:nvPicPr>
        <p:blipFill rotWithShape="1">
          <a:blip r:embed="rId6" cstate="print"/>
          <a:srcRect l="12204" t="22820" r="8463" b="22257"/>
          <a:stretch/>
        </p:blipFill>
        <p:spPr>
          <a:xfrm>
            <a:off x="276758" y="4537841"/>
            <a:ext cx="752006" cy="483279"/>
          </a:xfrm>
          <a:prstGeom prst="rect">
            <a:avLst/>
          </a:prstGeom>
          <a:effectLst/>
        </p:spPr>
      </p:pic>
      <p:sp>
        <p:nvSpPr>
          <p:cNvPr id="18" name="Chevron 17"/>
          <p:cNvSpPr/>
          <p:nvPr/>
        </p:nvSpPr>
        <p:spPr>
          <a:xfrm>
            <a:off x="1301687" y="117148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a:t>
            </a:r>
            <a:r>
              <a:rPr lang="en-US" sz="1400" dirty="0">
                <a:solidFill>
                  <a:srgbClr val="FFFFFF"/>
                </a:solidFill>
              </a:rPr>
              <a:t>Create </a:t>
            </a:r>
            <a:r>
              <a:rPr lang="en-US" sz="1400" dirty="0" smtClean="0">
                <a:solidFill>
                  <a:srgbClr val="FFFFFF"/>
                </a:solidFill>
              </a:rPr>
              <a:t>ERP Vision</a:t>
            </a:r>
            <a:endParaRPr lang="en-US" sz="1400" dirty="0">
              <a:solidFill>
                <a:srgbClr val="FFFFFF"/>
              </a:solidFill>
            </a:endParaRPr>
          </a:p>
        </p:txBody>
      </p:sp>
      <p:sp>
        <p:nvSpPr>
          <p:cNvPr id="22" name="Chevron 21"/>
          <p:cNvSpPr/>
          <p:nvPr/>
        </p:nvSpPr>
        <p:spPr>
          <a:xfrm>
            <a:off x="3838233" y="117148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Model Future State</a:t>
            </a:r>
            <a:endParaRPr lang="en-US" sz="1400" dirty="0">
              <a:solidFill>
                <a:srgbClr val="FFFFFF"/>
              </a:solidFill>
            </a:endParaRPr>
          </a:p>
        </p:txBody>
      </p:sp>
      <p:sp>
        <p:nvSpPr>
          <p:cNvPr id="23" name="Chevron 22"/>
          <p:cNvSpPr/>
          <p:nvPr/>
        </p:nvSpPr>
        <p:spPr>
          <a:xfrm>
            <a:off x="6371121" y="117148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Implement and Finalize Deliverable</a:t>
            </a:r>
            <a:endParaRPr lang="en-US" sz="1400" dirty="0">
              <a:solidFill>
                <a:srgbClr val="FFFFFF"/>
              </a:solidFill>
            </a:endParaRPr>
          </a:p>
        </p:txBody>
      </p:sp>
    </p:spTree>
    <p:extLst>
      <p:ext uri="{BB962C8B-B14F-4D97-AF65-F5344CB8AC3E}">
        <p14:creationId xmlns:p14="http://schemas.microsoft.com/office/powerpoint/2010/main" val="2994901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21720"/>
            <a:ext cx="8620125" cy="877887"/>
          </a:xfrm>
        </p:spPr>
        <p:txBody>
          <a:bodyPr/>
          <a:lstStyle/>
          <a:p>
            <a:r>
              <a:rPr lang="en-CA" dirty="0" smtClean="0">
                <a:solidFill>
                  <a:schemeClr val="bg1"/>
                </a:solidFill>
                <a:latin typeface="+mn-lt"/>
              </a:rPr>
              <a:t>ERP foundation workshop </a:t>
            </a:r>
            <a:r>
              <a:rPr lang="en-CA" dirty="0">
                <a:solidFill>
                  <a:schemeClr val="bg1"/>
                </a:solidFill>
                <a:latin typeface="+mn-lt"/>
              </a:rPr>
              <a:t>overview </a:t>
            </a:r>
            <a:endParaRPr lang="en-CA" dirty="0">
              <a:latin typeface="+mn-lt"/>
            </a:endParaRP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smtClean="0">
                <a:solidFill>
                  <a:srgbClr val="333333"/>
                </a:solidFill>
              </a:rPr>
              <a:t>Contact your account representative </a:t>
            </a:r>
            <a:r>
              <a:rPr lang="en-US" sz="1400" dirty="0" smtClean="0">
                <a:solidFill>
                  <a:srgbClr val="333333"/>
                </a:solidFill>
              </a:rPr>
              <a:t>or e</a:t>
            </a:r>
            <a:r>
              <a:rPr lang="en-US" sz="1400" dirty="0" smtClean="0">
                <a:solidFill>
                  <a:srgbClr val="333333"/>
                </a:solidFill>
                <a:cs typeface="Open Sans"/>
              </a:rPr>
              <a:t>mail </a:t>
            </a:r>
            <a:r>
              <a:rPr lang="en-US" sz="1400" dirty="0" smtClean="0">
                <a:solidFill>
                  <a:srgbClr val="333333"/>
                </a:solidFill>
                <a:cs typeface="Open Sans"/>
                <a:hlinkClick r:id="rId2"/>
              </a:rPr>
              <a:t>Workshops@InfoTech.com</a:t>
            </a:r>
            <a:r>
              <a:rPr lang="en-US" sz="1400" dirty="0" smtClean="0">
                <a:solidFill>
                  <a:srgbClr val="333333"/>
                </a:solidFill>
                <a:cs typeface="Open Sans"/>
              </a:rPr>
              <a:t> for more information.</a:t>
            </a:r>
            <a:endParaRPr lang="en-CA"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409668653"/>
              </p:ext>
            </p:extLst>
          </p:nvPr>
        </p:nvGraphicFramePr>
        <p:xfrm>
          <a:off x="169632" y="1604537"/>
          <a:ext cx="8740078" cy="4912192"/>
        </p:xfrm>
        <a:graphic>
          <a:graphicData uri="http://schemas.openxmlformats.org/drawingml/2006/table">
            <a:tbl>
              <a:tblPr firstRow="1" bandRow="1">
                <a:tableStyleId>{5C22544A-7EE6-4342-B048-85BDC9FD1C3A}</a:tableStyleId>
              </a:tblPr>
              <a:tblGrid>
                <a:gridCol w="314973"/>
                <a:gridCol w="1658094"/>
                <a:gridCol w="1861918"/>
                <a:gridCol w="1688571"/>
                <a:gridCol w="1608261"/>
                <a:gridCol w="1608261"/>
              </a:tblGrid>
              <a:tr h="310618">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bg1"/>
                          </a:solidFill>
                        </a:rPr>
                        <a:t>    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bg1"/>
                          </a:solidFill>
                        </a:rPr>
                        <a:t>  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bg1"/>
                          </a:solidFill>
                        </a:rPr>
                        <a:t>   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bg1"/>
                          </a:solidFill>
                        </a:rPr>
                        <a:t>    Workshop Day</a:t>
                      </a:r>
                      <a:r>
                        <a:rPr lang="en-CA" sz="1200" b="1" baseline="0" dirty="0" smtClean="0">
                          <a:solidFill>
                            <a:schemeClr val="bg1"/>
                          </a:solidFill>
                        </a:rPr>
                        <a:t> 4</a:t>
                      </a:r>
                      <a:endParaRPr lang="en-CA" sz="1200" b="1" dirty="0" smtClean="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smtClean="0">
                          <a:solidFill>
                            <a:schemeClr val="bg1"/>
                          </a:solidFill>
                        </a:rPr>
                        <a:t>   Workshop Day</a:t>
                      </a:r>
                      <a:r>
                        <a:rPr lang="en-CA" sz="1200" b="1" baseline="0" dirty="0" smtClean="0">
                          <a:solidFill>
                            <a:schemeClr val="bg1"/>
                          </a:solidFill>
                        </a:rPr>
                        <a:t> 5</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3490227">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indent="0" algn="ctr" defTabSz="914400" rtl="0" eaLnBrk="1" latinLnBrk="0" hangingPunct="1">
                        <a:spcAft>
                          <a:spcPts val="1200"/>
                        </a:spcAft>
                        <a:buFont typeface="Arial" panose="020B0604020202020204" pitchFamily="34" charset="0"/>
                        <a:buNone/>
                      </a:pPr>
                      <a:r>
                        <a:rPr lang="en-US" sz="1000" b="1" kern="1200" dirty="0" smtClean="0">
                          <a:solidFill>
                            <a:schemeClr val="tx1"/>
                          </a:solidFill>
                          <a:latin typeface="+mn-lt"/>
                          <a:ea typeface="+mn-ea"/>
                          <a:cs typeface="+mn-cs"/>
                        </a:rPr>
                        <a:t>Preparation</a:t>
                      </a:r>
                      <a:endParaRPr lang="en-US" sz="1000" b="0" dirty="0" smtClean="0">
                        <a:solidFill>
                          <a:schemeClr val="tx1"/>
                        </a:solidFill>
                      </a:endParaRPr>
                    </a:p>
                    <a:p>
                      <a:pPr marL="0" marR="0" lvl="0" indent="0" algn="l" defTabSz="914400" rtl="0" eaLnBrk="1" fontAlgn="auto" latinLnBrk="0" hangingPunct="1">
                        <a:lnSpc>
                          <a:spcPct val="100000"/>
                        </a:lnSpc>
                        <a:spcBef>
                          <a:spcPts val="0"/>
                        </a:spcBef>
                        <a:spcAft>
                          <a:spcPts val="500"/>
                        </a:spcAft>
                        <a:buClrTx/>
                        <a:buSzTx/>
                        <a:buFontTx/>
                        <a:buNone/>
                        <a:tabLst/>
                        <a:defRPr/>
                      </a:pPr>
                      <a:r>
                        <a:rPr lang="en-CA" sz="1000" b="1" dirty="0" smtClean="0">
                          <a:solidFill>
                            <a:schemeClr val="tx1"/>
                          </a:solidFill>
                        </a:rPr>
                        <a:t>Workshop</a:t>
                      </a:r>
                      <a:r>
                        <a:rPr lang="en-CA" sz="1000" b="1" baseline="0" dirty="0" smtClean="0">
                          <a:solidFill>
                            <a:schemeClr val="tx1"/>
                          </a:solidFill>
                        </a:rPr>
                        <a:t> Pre-Work</a:t>
                      </a:r>
                      <a:endParaRPr lang="en-US" sz="1000" b="1"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Review ERP approach.</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Review supporting documentation and questionnaires.</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Introduce project charter.</a:t>
                      </a:r>
                    </a:p>
                    <a:p>
                      <a:pPr marL="0" indent="0">
                        <a:spcAft>
                          <a:spcPts val="0"/>
                        </a:spcAft>
                        <a:buFont typeface="Arial" panose="020B0604020202020204" pitchFamily="34" charset="0"/>
                        <a:buNone/>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lang="en-US" sz="1000" b="1" dirty="0" smtClean="0">
                          <a:solidFill>
                            <a:schemeClr val="tx1"/>
                          </a:solidFill>
                        </a:rPr>
                        <a:t>ERP Current State</a:t>
                      </a:r>
                      <a:endParaRPr lang="en-CA" sz="1000" b="0" dirty="0" smtClean="0">
                        <a:solidFill>
                          <a:schemeClr val="tx1"/>
                        </a:solidFill>
                      </a:endParaRPr>
                    </a:p>
                    <a:p>
                      <a:pPr marL="0" marR="0" lvl="0" indent="0" algn="l" defTabSz="914400" rtl="0" eaLnBrk="1" fontAlgn="auto" latinLnBrk="0" hangingPunct="1">
                        <a:lnSpc>
                          <a:spcPct val="100000"/>
                        </a:lnSpc>
                        <a:spcBef>
                          <a:spcPts val="0"/>
                        </a:spcBef>
                        <a:spcAft>
                          <a:spcPts val="500"/>
                        </a:spcAft>
                        <a:buClrTx/>
                        <a:buSzTx/>
                        <a:buFontTx/>
                        <a:buNone/>
                        <a:tabLst/>
                        <a:defRPr/>
                      </a:pPr>
                      <a:r>
                        <a:rPr lang="en-CA" sz="1050" b="1" dirty="0" smtClean="0">
                          <a:solidFill>
                            <a:schemeClr val="tx1"/>
                          </a:solidFill>
                        </a:rPr>
                        <a:t>Morning</a:t>
                      </a:r>
                      <a:r>
                        <a:rPr lang="en-CA" sz="1050" b="1" baseline="0" dirty="0" smtClean="0">
                          <a:solidFill>
                            <a:schemeClr val="tx1"/>
                          </a:solidFill>
                        </a:rPr>
                        <a:t> Itinerary</a:t>
                      </a:r>
                      <a:endParaRPr lang="en-US" sz="1050" b="1" dirty="0" smtClean="0">
                        <a:solidFill>
                          <a:schemeClr val="tx1"/>
                        </a:solidFill>
                      </a:endParaRPr>
                    </a:p>
                    <a:p>
                      <a:pPr marL="177800" indent="-177800">
                        <a:buFont typeface="Arial" panose="020B0604020202020204" pitchFamily="34" charset="0"/>
                        <a:buChar char="•"/>
                      </a:pPr>
                      <a:r>
                        <a:rPr lang="en-US" sz="1000" b="0" baseline="0" dirty="0" smtClean="0">
                          <a:solidFill>
                            <a:schemeClr val="tx1"/>
                          </a:solidFill>
                        </a:rPr>
                        <a:t>Set expectations.</a:t>
                      </a:r>
                    </a:p>
                    <a:p>
                      <a:pPr marL="177800" indent="-177800">
                        <a:buFont typeface="Arial" panose="020B0604020202020204" pitchFamily="34" charset="0"/>
                        <a:buChar char="•"/>
                      </a:pPr>
                      <a:r>
                        <a:rPr lang="en-US" sz="1000" b="0" baseline="0" dirty="0" smtClean="0">
                          <a:solidFill>
                            <a:schemeClr val="tx1"/>
                          </a:solidFill>
                        </a:rPr>
                        <a:t>Introduce ERP.</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Evaluate business needs and priorities.</a:t>
                      </a:r>
                      <a:endParaRPr lang="en-CA" sz="1000" b="0" baseline="0" dirty="0" smtClean="0">
                        <a:solidFill>
                          <a:schemeClr val="tx1"/>
                        </a:solidFill>
                      </a:endParaRPr>
                    </a:p>
                    <a:p>
                      <a:pPr marL="177800" indent="-177800">
                        <a:buFont typeface="Arial" panose="020B0604020202020204" pitchFamily="34" charset="0"/>
                        <a:buChar char="•"/>
                      </a:pPr>
                      <a:r>
                        <a:rPr lang="en-CA" sz="1000" b="0" baseline="0" dirty="0" smtClean="0">
                          <a:solidFill>
                            <a:schemeClr val="tx1"/>
                          </a:solidFill>
                        </a:rPr>
                        <a:t>Discuss challenges and pain points.</a:t>
                      </a:r>
                    </a:p>
                    <a:p>
                      <a:pPr marL="177800" indent="-177800">
                        <a:buFont typeface="Arial" panose="020B0604020202020204" pitchFamily="34" charset="0"/>
                        <a:buChar char="•"/>
                      </a:pPr>
                      <a:r>
                        <a:rPr lang="en-CA" sz="1000" b="0" baseline="0" dirty="0" smtClean="0">
                          <a:solidFill>
                            <a:schemeClr val="tx1"/>
                          </a:solidFill>
                        </a:rPr>
                        <a:t>Discover benefits and opportunities.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Complete ERP model.</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Align ERP strategy with corporate strategy.</a:t>
                      </a:r>
                      <a:endParaRPr lang="en-CA" sz="1000" b="0" baseline="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Map ERP current state.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solidFill>
                            <a:schemeClr val="tx1"/>
                          </a:solidFill>
                        </a:rPr>
                        <a:t>Identify manual</a:t>
                      </a:r>
                      <a:r>
                        <a:rPr lang="en-CA" sz="1000" b="0" baseline="0" dirty="0" smtClean="0">
                          <a:solidFill>
                            <a:schemeClr val="tx1"/>
                          </a:solidFill>
                        </a:rPr>
                        <a:t> process, redundancy, workarounds.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Discuss ERP requirements.</a:t>
                      </a:r>
                      <a:endParaRPr lang="en-CA" sz="1000" b="0" baseline="0" dirty="0" smtClean="0">
                        <a:solidFill>
                          <a:schemeClr val="tx1"/>
                        </a:solidFill>
                      </a:endParaRP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US" sz="1000" b="1" baseline="0" dirty="0" smtClean="0">
                          <a:solidFill>
                            <a:schemeClr val="tx1"/>
                          </a:solidFill>
                        </a:rPr>
                        <a:t>ERP Operating Model</a:t>
                      </a:r>
                    </a:p>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Identify ERP mega-processes.</a:t>
                      </a:r>
                    </a:p>
                    <a:p>
                      <a:pPr marL="177800" indent="-177800">
                        <a:buFont typeface="Arial" panose="020B0604020202020204" pitchFamily="34" charset="0"/>
                        <a:buChar char="•"/>
                      </a:pPr>
                      <a:r>
                        <a:rPr lang="en-US" sz="1000" b="0" baseline="0" dirty="0" smtClean="0">
                          <a:solidFill>
                            <a:schemeClr val="tx1"/>
                          </a:solidFill>
                        </a:rPr>
                        <a:t>Review requirements by mega process.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Relative ranking of mega-processes</a:t>
                      </a:r>
                      <a:endParaRPr lang="en-CA" sz="1000" b="0" baseline="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Build ERP Operating Model.</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Map level 1 ERP mega-processes </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Identify (for each area):</a:t>
                      </a:r>
                    </a:p>
                    <a:p>
                      <a:pPr marL="341313" marR="0" lvl="1"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Stakeholders</a:t>
                      </a:r>
                    </a:p>
                    <a:p>
                      <a:pPr marL="341313" lvl="1" indent="-177800">
                        <a:buFont typeface="Arial" panose="020B0604020202020204" pitchFamily="34" charset="0"/>
                        <a:buChar char="•"/>
                      </a:pPr>
                      <a:r>
                        <a:rPr lang="en-CA" sz="1000" b="0" baseline="0" dirty="0" smtClean="0">
                          <a:solidFill>
                            <a:schemeClr val="tx1"/>
                          </a:solidFill>
                        </a:rPr>
                        <a:t>Guiding principles </a:t>
                      </a:r>
                    </a:p>
                    <a:p>
                      <a:pPr marL="341313" lvl="1" indent="-177800">
                        <a:buFont typeface="Arial" panose="020B0604020202020204" pitchFamily="34" charset="0"/>
                        <a:buChar char="•"/>
                      </a:pPr>
                      <a:r>
                        <a:rPr lang="en-CA" sz="1000" b="0" baseline="0" dirty="0" smtClean="0">
                          <a:solidFill>
                            <a:schemeClr val="tx1"/>
                          </a:solidFill>
                        </a:rPr>
                        <a:t>Critical success factors.</a:t>
                      </a:r>
                      <a:endParaRPr lang="en-CA" sz="1000" b="0" dirty="0" smtClean="0">
                        <a:solidFill>
                          <a:schemeClr val="tx1"/>
                        </a:solidFill>
                      </a:endParaRPr>
                    </a:p>
                    <a:p>
                      <a:pPr marL="0" indent="0" algn="l">
                        <a:spcAft>
                          <a:spcPts val="0"/>
                        </a:spcAft>
                        <a:buFont typeface="Arial" panose="020B0604020202020204" pitchFamily="34" charset="0"/>
                        <a:buNone/>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US" sz="1000" b="1" baseline="0" dirty="0" smtClean="0">
                          <a:solidFill>
                            <a:schemeClr val="tx1"/>
                          </a:solidFill>
                        </a:rPr>
                        <a:t>ERP Future State</a:t>
                      </a:r>
                    </a:p>
                    <a:p>
                      <a:pPr>
                        <a:spcAft>
                          <a:spcPts val="500"/>
                        </a:spcAft>
                      </a:pPr>
                      <a:r>
                        <a:rPr lang="en-CA" sz="1000" b="1" dirty="0" smtClean="0">
                          <a:solidFill>
                            <a:schemeClr val="tx1"/>
                          </a:solidFill>
                        </a:rPr>
                        <a:t>Morning</a:t>
                      </a:r>
                      <a:r>
                        <a:rPr lang="en-CA" sz="1000" b="1" baseline="0" dirty="0" smtClean="0">
                          <a:solidFill>
                            <a:schemeClr val="tx1"/>
                          </a:solidFill>
                        </a:rPr>
                        <a:t> Itinerary</a:t>
                      </a:r>
                      <a:endParaRPr lang="en-CA" sz="1000" b="0" baseline="0" dirty="0" smtClean="0">
                        <a:solidFill>
                          <a:schemeClr val="tx1"/>
                        </a:solidFill>
                      </a:endParaRP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Review Operating Model</a:t>
                      </a:r>
                      <a:r>
                        <a:rPr lang="en-CA" sz="1000" b="0" baseline="0" dirty="0" smtClean="0">
                          <a:solidFill>
                            <a:schemeClr val="tx1"/>
                          </a:solidFill>
                        </a:rPr>
                        <a:t>.</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Visualize ERP future state.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Discuss process owners, roles, and responsibilities.</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baseline="0" dirty="0" smtClean="0">
                          <a:solidFill>
                            <a:schemeClr val="tx1"/>
                          </a:solidFill>
                        </a:rPr>
                        <a:t>Assess readiness, risks, and impacts.</a:t>
                      </a:r>
                      <a:endParaRPr lang="en-CA" sz="1000" b="0" baseline="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Create high-level implementation plan.</a:t>
                      </a:r>
                    </a:p>
                    <a:p>
                      <a:pPr marL="177800" indent="-177800">
                        <a:buFont typeface="Arial" panose="020B0604020202020204" pitchFamily="34" charset="0"/>
                        <a:buChar char="•"/>
                      </a:pPr>
                      <a:r>
                        <a:rPr lang="en-CA" sz="1000" b="0" baseline="0" dirty="0" smtClean="0">
                          <a:solidFill>
                            <a:schemeClr val="tx1"/>
                          </a:solidFill>
                        </a:rPr>
                        <a:t>Develop communication plan.</a:t>
                      </a:r>
                    </a:p>
                    <a:p>
                      <a:pPr marL="177800" indent="-177800">
                        <a:buFont typeface="Arial" panose="020B0604020202020204" pitchFamily="34" charset="0"/>
                        <a:buChar char="•"/>
                      </a:pPr>
                      <a:r>
                        <a:rPr lang="en-CA" sz="1000" b="0" baseline="0" dirty="0" smtClean="0">
                          <a:solidFill>
                            <a:schemeClr val="tx1"/>
                          </a:solidFill>
                        </a:rPr>
                        <a:t>Establish project metrics.</a:t>
                      </a:r>
                    </a:p>
                    <a:p>
                      <a:pPr marL="177800" indent="-177800">
                        <a:buFont typeface="Arial" panose="020B0604020202020204" pitchFamily="34" charset="0"/>
                        <a:buChar cha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Finalize Deliverable</a:t>
                      </a:r>
                    </a:p>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Finalize</a:t>
                      </a:r>
                      <a:r>
                        <a:rPr lang="en-CA" sz="1000" b="0" baseline="0" dirty="0" smtClean="0">
                          <a:solidFill>
                            <a:schemeClr val="tx1"/>
                          </a:solidFill>
                        </a:rPr>
                        <a:t> deliverable and stakeholder presentation. </a:t>
                      </a:r>
                      <a:endParaRPr lang="en-CA" sz="1000" b="0" dirty="0" smtClean="0">
                        <a:solidFill>
                          <a:schemeClr val="tx1"/>
                        </a:solidFill>
                      </a:endParaRPr>
                    </a:p>
                    <a:p>
                      <a:endParaRPr lang="en-CA" sz="1000" b="0" dirty="0" smtClean="0">
                        <a:solidFill>
                          <a:schemeClr val="tx1"/>
                        </a:solidFill>
                      </a:endParaRPr>
                    </a:p>
                    <a:p>
                      <a:pPr>
                        <a:spcAft>
                          <a:spcPts val="500"/>
                        </a:spcAft>
                      </a:pPr>
                      <a:r>
                        <a:rPr lang="en-CA" sz="1000" b="1" dirty="0" smtClean="0">
                          <a:solidFill>
                            <a:schemeClr val="tx1"/>
                          </a:solidFill>
                        </a:rPr>
                        <a:t>Next Steps</a:t>
                      </a:r>
                    </a:p>
                    <a:p>
                      <a:pPr marL="177800" indent="-177800">
                        <a:buFont typeface="Arial" panose="020B0604020202020204" pitchFamily="34" charset="0"/>
                        <a:buChar char="•"/>
                      </a:pPr>
                      <a:r>
                        <a:rPr lang="en-CA" sz="1000" b="0" dirty="0" smtClean="0">
                          <a:solidFill>
                            <a:schemeClr val="tx1"/>
                          </a:solidFill>
                        </a:rPr>
                        <a:t>Assign</a:t>
                      </a:r>
                      <a:r>
                        <a:rPr lang="en-CA" sz="1000" b="0" baseline="0" dirty="0" smtClean="0">
                          <a:solidFill>
                            <a:schemeClr val="tx1"/>
                          </a:solidFill>
                        </a:rPr>
                        <a:t> process owners.</a:t>
                      </a:r>
                    </a:p>
                    <a:p>
                      <a:pPr marL="177800" indent="-177800">
                        <a:buFont typeface="Arial" panose="020B0604020202020204" pitchFamily="34" charset="0"/>
                        <a:buChar char="•"/>
                      </a:pPr>
                      <a:r>
                        <a:rPr lang="en-CA" sz="1000" b="0" baseline="0" dirty="0" smtClean="0">
                          <a:solidFill>
                            <a:schemeClr val="tx1"/>
                          </a:solidFill>
                        </a:rPr>
                        <a:t>Present to stakeholders and obtain approval.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022714">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44000" indent="-144000" algn="l" defTabSz="914400" rtl="0" eaLnBrk="1" latinLnBrk="0" hangingPunct="1">
                        <a:spcAft>
                          <a:spcPts val="0"/>
                        </a:spcAft>
                        <a:buClrTx/>
                        <a:buFont typeface="+mj-lt"/>
                        <a:buAutoNum type="arabicPeriod"/>
                      </a:pPr>
                      <a:r>
                        <a:rPr lang="en-US" sz="1000" b="0" kern="1200" baseline="0" dirty="0" smtClean="0">
                          <a:solidFill>
                            <a:schemeClr val="tx1"/>
                          </a:solidFill>
                          <a:latin typeface="+mn-lt"/>
                          <a:ea typeface="+mn-ea"/>
                          <a:cs typeface="+mn-cs"/>
                        </a:rPr>
                        <a:t>Workshop Agenda</a:t>
                      </a:r>
                    </a:p>
                    <a:p>
                      <a:pPr marL="144000" indent="-144000" algn="l" defTabSz="914400" rtl="0" eaLnBrk="1" latinLnBrk="0" hangingPunct="1">
                        <a:spcAft>
                          <a:spcPts val="0"/>
                        </a:spcAft>
                        <a:buClrTx/>
                        <a:buFont typeface="+mj-lt"/>
                        <a:buAutoNum type="arabicPeriod"/>
                      </a:pPr>
                      <a:r>
                        <a:rPr lang="en-US" sz="1000" b="0" kern="1200" baseline="0" dirty="0" smtClean="0">
                          <a:solidFill>
                            <a:schemeClr val="tx1"/>
                          </a:solidFill>
                          <a:latin typeface="+mn-lt"/>
                          <a:ea typeface="+mn-ea"/>
                          <a:cs typeface="+mn-cs"/>
                        </a:rPr>
                        <a:t>Questionnaires</a:t>
                      </a:r>
                    </a:p>
                    <a:p>
                      <a:pPr marL="144000" indent="-144000" algn="l" defTabSz="914400" rtl="0" eaLnBrk="1" latinLnBrk="0" hangingPunct="1">
                        <a:spcAft>
                          <a:spcPts val="0"/>
                        </a:spcAft>
                        <a:buClrTx/>
                        <a:buFont typeface="+mj-lt"/>
                        <a:buAutoNum type="arabicPeriod"/>
                      </a:pPr>
                      <a:r>
                        <a:rPr lang="en-US" sz="1000" b="0" kern="1200" baseline="0" dirty="0" smtClean="0">
                          <a:solidFill>
                            <a:schemeClr val="tx1"/>
                          </a:solidFill>
                          <a:latin typeface="+mn-lt"/>
                          <a:ea typeface="+mn-ea"/>
                          <a:cs typeface="+mn-cs"/>
                        </a:rPr>
                        <a:t>Project Charter</a:t>
                      </a:r>
                      <a:endParaRPr lang="en-CA" sz="1000" b="0" kern="1200" baseline="0" dirty="0" smtClean="0">
                        <a:solidFill>
                          <a:schemeClr val="tx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lgn="l" defTabSz="914400" rtl="0" eaLnBrk="1" latinLnBrk="0" hangingPunct="1">
                        <a:spcAft>
                          <a:spcPts val="0"/>
                        </a:spcAft>
                        <a:buClrTx/>
                        <a:buFont typeface="+mj-lt"/>
                        <a:buAutoNum type="arabicPeriod"/>
                      </a:pPr>
                      <a:r>
                        <a:rPr lang="en-CA" sz="1000" b="0" kern="1200" baseline="0" dirty="0" smtClean="0">
                          <a:solidFill>
                            <a:schemeClr val="tx1"/>
                          </a:solidFill>
                          <a:latin typeface="+mn-lt"/>
                          <a:ea typeface="+mn-ea"/>
                          <a:cs typeface="+mn-cs"/>
                        </a:rPr>
                        <a:t>Project Expectations</a:t>
                      </a:r>
                    </a:p>
                    <a:p>
                      <a:pPr marL="144000" indent="-144000" algn="l" defTabSz="914400" rtl="0" eaLnBrk="1" latinLnBrk="0" hangingPunct="1">
                        <a:spcAft>
                          <a:spcPts val="0"/>
                        </a:spcAft>
                        <a:buClrTx/>
                        <a:buFont typeface="+mj-lt"/>
                        <a:buAutoNum type="arabicPeriod"/>
                      </a:pPr>
                      <a:r>
                        <a:rPr lang="en-US" sz="1000" b="0" kern="1200" baseline="0" dirty="0" smtClean="0">
                          <a:solidFill>
                            <a:schemeClr val="tx1"/>
                          </a:solidFill>
                          <a:latin typeface="+mn-lt"/>
                          <a:ea typeface="+mn-ea"/>
                          <a:cs typeface="+mn-cs"/>
                        </a:rPr>
                        <a:t>ERP Business Model</a:t>
                      </a:r>
                    </a:p>
                    <a:p>
                      <a:pPr marL="144000" indent="-144000" algn="l" defTabSz="914400" rtl="0" eaLnBrk="1" latinLnBrk="0" hangingPunct="1">
                        <a:spcAft>
                          <a:spcPts val="0"/>
                        </a:spcAft>
                        <a:buClrTx/>
                        <a:buFont typeface="+mj-lt"/>
                        <a:buAutoNum type="arabicPeriod"/>
                      </a:pPr>
                      <a:r>
                        <a:rPr lang="en-US" sz="1000" b="0" kern="1200" baseline="0" dirty="0" smtClean="0">
                          <a:solidFill>
                            <a:schemeClr val="tx1"/>
                          </a:solidFill>
                          <a:latin typeface="+mn-lt"/>
                          <a:ea typeface="+mn-ea"/>
                          <a:cs typeface="+mn-cs"/>
                        </a:rPr>
                        <a:t>ERP Current State </a:t>
                      </a:r>
                    </a:p>
                    <a:p>
                      <a:pPr marL="0" indent="0">
                        <a:spcAft>
                          <a:spcPts val="0"/>
                        </a:spcAft>
                        <a:buClrTx/>
                        <a:buFont typeface="+mj-lt"/>
                        <a:buNone/>
                      </a:pPr>
                      <a:endParaRPr lang="en-CA" sz="1000" b="0" baseline="0" dirty="0" smtClean="0">
                        <a:solidFill>
                          <a:srgbClr val="FF0000"/>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US" sz="1000" b="0" baseline="0" dirty="0" smtClean="0">
                          <a:solidFill>
                            <a:schemeClr val="tx1"/>
                          </a:solidFill>
                        </a:rPr>
                        <a:t>ERP Operating Model</a:t>
                      </a:r>
                    </a:p>
                    <a:p>
                      <a:pPr marL="144000" indent="-144000">
                        <a:spcAft>
                          <a:spcPts val="0"/>
                        </a:spcAft>
                        <a:buClrTx/>
                        <a:buFont typeface="+mj-lt"/>
                        <a:buAutoNum type="arabicPeriod"/>
                      </a:pPr>
                      <a:r>
                        <a:rPr lang="en-US" sz="1000" b="0" baseline="0" dirty="0" smtClean="0">
                          <a:solidFill>
                            <a:schemeClr val="tx1"/>
                          </a:solidFill>
                        </a:rPr>
                        <a:t>Stakeholder Maps</a:t>
                      </a:r>
                    </a:p>
                    <a:p>
                      <a:pPr marL="144000" indent="-144000">
                        <a:spcAft>
                          <a:spcPts val="0"/>
                        </a:spcAft>
                        <a:buClrTx/>
                        <a:buFont typeface="+mj-lt"/>
                        <a:buAutoNum type="arabicPeriod"/>
                      </a:pPr>
                      <a:r>
                        <a:rPr lang="en-US" sz="1000" b="0" baseline="0" dirty="0" smtClean="0">
                          <a:solidFill>
                            <a:schemeClr val="tx1"/>
                          </a:solidFill>
                        </a:rPr>
                        <a:t>Guiding Principles</a:t>
                      </a:r>
                    </a:p>
                    <a:p>
                      <a:pPr marL="144000" indent="-144000">
                        <a:spcAft>
                          <a:spcPts val="0"/>
                        </a:spcAft>
                        <a:buClrTx/>
                        <a:buFont typeface="+mj-lt"/>
                        <a:buAutoNum type="arabicPeriod"/>
                      </a:pPr>
                      <a:r>
                        <a:rPr lang="en-US" sz="1000" b="0" baseline="0" dirty="0" smtClean="0">
                          <a:solidFill>
                            <a:schemeClr val="tx1"/>
                          </a:solidFill>
                        </a:rPr>
                        <a:t>Critical Success Factors</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Future State Map</a:t>
                      </a:r>
                    </a:p>
                    <a:p>
                      <a:pPr marL="144000" indent="-144000">
                        <a:spcAft>
                          <a:spcPts val="0"/>
                        </a:spcAft>
                        <a:buClrTx/>
                        <a:buFont typeface="+mj-lt"/>
                        <a:buAutoNum type="arabicPeriod"/>
                      </a:pPr>
                      <a:r>
                        <a:rPr lang="en-US" sz="1000" b="0" dirty="0" smtClean="0">
                          <a:solidFill>
                            <a:schemeClr val="tx1"/>
                          </a:solidFill>
                        </a:rPr>
                        <a:t>Readiness/Risk Assessment</a:t>
                      </a:r>
                    </a:p>
                    <a:p>
                      <a:pPr marL="144000" indent="-144000">
                        <a:spcAft>
                          <a:spcPts val="0"/>
                        </a:spcAft>
                        <a:buClrTx/>
                        <a:buFont typeface="+mj-lt"/>
                        <a:buAutoNum type="arabicPeriod"/>
                      </a:pPr>
                      <a:r>
                        <a:rPr lang="en-US" sz="1000" b="0" dirty="0" smtClean="0">
                          <a:solidFill>
                            <a:schemeClr val="tx1"/>
                          </a:solidFill>
                        </a:rPr>
                        <a:t>Implementation</a:t>
                      </a:r>
                      <a:r>
                        <a:rPr lang="en-US" sz="1000" b="0" baseline="0" dirty="0" smtClean="0">
                          <a:solidFill>
                            <a:schemeClr val="tx1"/>
                          </a:solidFill>
                        </a:rPr>
                        <a:t> and Communication Plan</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Prioritized Initiatives and Assignments</a:t>
                      </a:r>
                    </a:p>
                    <a:p>
                      <a:pPr marL="144000" indent="-144000">
                        <a:spcAft>
                          <a:spcPts val="0"/>
                        </a:spcAft>
                        <a:buClrTx/>
                        <a:buFont typeface="+mj-lt"/>
                        <a:buAutoNum type="arabicPeriod"/>
                      </a:pPr>
                      <a:r>
                        <a:rPr lang="en-US" sz="1000" b="0" baseline="0" dirty="0" smtClean="0">
                          <a:solidFill>
                            <a:schemeClr val="tx1"/>
                          </a:solidFill>
                        </a:rPr>
                        <a:t>Finalized Deliverable</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grpSp>
        <p:nvGrpSpPr>
          <p:cNvPr id="6" name="Group 5"/>
          <p:cNvGrpSpPr/>
          <p:nvPr/>
        </p:nvGrpSpPr>
        <p:grpSpPr>
          <a:xfrm>
            <a:off x="7556424" y="314423"/>
            <a:ext cx="1472286" cy="655743"/>
            <a:chOff x="7651960" y="150647"/>
            <a:chExt cx="1472286" cy="655743"/>
          </a:xfrm>
        </p:grpSpPr>
        <p:sp>
          <p:nvSpPr>
            <p:cNvPr id="7" name="TextBox 6"/>
            <p:cNvSpPr txBox="1"/>
            <p:nvPr/>
          </p:nvSpPr>
          <p:spPr>
            <a:xfrm>
              <a:off x="7651960" y="585715"/>
              <a:ext cx="908957" cy="215444"/>
            </a:xfrm>
            <a:prstGeom prst="rect">
              <a:avLst/>
            </a:prstGeom>
          </p:spPr>
          <p:txBody>
            <a:bodyPr wrap="square" rtlCol="0">
              <a:spAutoFit/>
            </a:bodyPr>
            <a:lstStyle/>
            <a:p>
              <a:pPr algn="ctr"/>
              <a:r>
                <a:rPr lang="en-CA" sz="800" i="1" dirty="0" smtClean="0">
                  <a:solidFill>
                    <a:srgbClr val="FFFFFF"/>
                  </a:solidFill>
                </a:rPr>
                <a:t>Offsite</a:t>
              </a:r>
            </a:p>
          </p:txBody>
        </p:sp>
        <p:grpSp>
          <p:nvGrpSpPr>
            <p:cNvPr id="8" name="Group 7"/>
            <p:cNvGrpSpPr/>
            <p:nvPr/>
          </p:nvGrpSpPr>
          <p:grpSpPr>
            <a:xfrm>
              <a:off x="7884442" y="150647"/>
              <a:ext cx="443996" cy="416034"/>
              <a:chOff x="8156540" y="109075"/>
              <a:chExt cx="443996" cy="416034"/>
            </a:xfrm>
          </p:grpSpPr>
          <p:sp>
            <p:nvSpPr>
              <p:cNvPr id="15" name="Oval 14"/>
              <p:cNvSpPr/>
              <p:nvPr/>
            </p:nvSpPr>
            <p:spPr>
              <a:xfrm>
                <a:off x="8156540" y="109075"/>
                <a:ext cx="443996" cy="4160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65153" y="203708"/>
                <a:ext cx="226768" cy="226768"/>
              </a:xfrm>
              <a:prstGeom prst="rect">
                <a:avLst/>
              </a:prstGeom>
            </p:spPr>
          </p:pic>
        </p:grpSp>
        <p:grpSp>
          <p:nvGrpSpPr>
            <p:cNvPr id="9" name="Group 8"/>
            <p:cNvGrpSpPr/>
            <p:nvPr/>
          </p:nvGrpSpPr>
          <p:grpSpPr>
            <a:xfrm>
              <a:off x="8447771" y="158620"/>
              <a:ext cx="443996" cy="416034"/>
              <a:chOff x="8394916" y="65289"/>
              <a:chExt cx="443996" cy="416034"/>
            </a:xfrm>
          </p:grpSpPr>
          <p:sp>
            <p:nvSpPr>
              <p:cNvPr id="11" name="Oval 10"/>
              <p:cNvSpPr/>
              <p:nvPr/>
            </p:nvSpPr>
            <p:spPr>
              <a:xfrm>
                <a:off x="8394916" y="65289"/>
                <a:ext cx="443996" cy="416034"/>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89142" y="145077"/>
                <a:ext cx="255543" cy="240511"/>
              </a:xfrm>
              <a:prstGeom prst="rect">
                <a:avLst/>
              </a:prstGeom>
            </p:spPr>
          </p:pic>
        </p:grpSp>
        <p:sp>
          <p:nvSpPr>
            <p:cNvPr id="10" name="TextBox 9"/>
            <p:cNvSpPr txBox="1"/>
            <p:nvPr/>
          </p:nvSpPr>
          <p:spPr>
            <a:xfrm>
              <a:off x="8215289" y="590946"/>
              <a:ext cx="908957" cy="215444"/>
            </a:xfrm>
            <a:prstGeom prst="rect">
              <a:avLst/>
            </a:prstGeom>
          </p:spPr>
          <p:txBody>
            <a:bodyPr wrap="square" rtlCol="0">
              <a:spAutoFit/>
            </a:bodyPr>
            <a:lstStyle/>
            <a:p>
              <a:pPr algn="ctr"/>
              <a:r>
                <a:rPr lang="en-CA" sz="800" i="1" dirty="0" smtClean="0">
                  <a:solidFill>
                    <a:srgbClr val="FFFFFF"/>
                  </a:solidFill>
                </a:rPr>
                <a:t>Onsite</a:t>
              </a:r>
            </a:p>
          </p:txBody>
        </p:sp>
      </p:gr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13518" y="1709491"/>
            <a:ext cx="205239" cy="193166"/>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3905" y="1714061"/>
            <a:ext cx="191139" cy="191139"/>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48125" y="1709491"/>
            <a:ext cx="205239" cy="193166"/>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37991" y="1709491"/>
            <a:ext cx="205239" cy="193166"/>
          </a:xfrm>
          <a:prstGeom prst="rect">
            <a:avLst/>
          </a:prstGeom>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44035" y="1727440"/>
            <a:ext cx="191139" cy="191139"/>
          </a:xfrm>
          <a:prstGeom prst="rect">
            <a:avLst/>
          </a:prstGeom>
        </p:spPr>
      </p:pic>
    </p:spTree>
    <p:extLst>
      <p:ext uri="{BB962C8B-B14F-4D97-AF65-F5344CB8AC3E}">
        <p14:creationId xmlns:p14="http://schemas.microsoft.com/office/powerpoint/2010/main" val="3525495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3"/>
          <a:stretch>
            <a:fillRect/>
          </a:stretch>
        </p:blipFill>
        <p:spPr>
          <a:xfrm>
            <a:off x="7663959" y="4967500"/>
            <a:ext cx="619651" cy="457362"/>
          </a:xfrm>
          <a:prstGeom prst="rect">
            <a:avLst/>
          </a:prstGeom>
        </p:spPr>
      </p:pic>
      <p:sp>
        <p:nvSpPr>
          <p:cNvPr id="10" name="TextBox 9"/>
          <p:cNvSpPr txBox="1"/>
          <p:nvPr/>
        </p:nvSpPr>
        <p:spPr>
          <a:xfrm>
            <a:off x="1151134" y="2056614"/>
            <a:ext cx="6589368" cy="3754874"/>
          </a:xfrm>
          <a:prstGeom prst="rect">
            <a:avLst/>
          </a:prstGeom>
        </p:spPr>
        <p:txBody>
          <a:bodyPr wrap="square" rtlCol="0">
            <a:spAutoFit/>
          </a:bodyPr>
          <a:lstStyle/>
          <a:p>
            <a:pPr>
              <a:spcBef>
                <a:spcPts val="1200"/>
              </a:spcBef>
            </a:pPr>
            <a:r>
              <a:rPr lang="en-CA" sz="1600" i="1" dirty="0" smtClean="0">
                <a:solidFill>
                  <a:srgbClr val="FFFFFF"/>
                </a:solidFill>
                <a:latin typeface="Georgia"/>
              </a:rPr>
              <a:t>An ERP project is a business transformation that involves the entire organization. Rather than fear it, consider it an opportunity to optimize processes, connect disparate systems, and provide meaningful workflow for end users and real-time information for management. </a:t>
            </a:r>
          </a:p>
          <a:p>
            <a:pPr>
              <a:spcBef>
                <a:spcPts val="1200"/>
              </a:spcBef>
            </a:pPr>
            <a:r>
              <a:rPr lang="en-CA" sz="1600" i="1" dirty="0" smtClean="0">
                <a:solidFill>
                  <a:srgbClr val="FFFFFF"/>
                </a:solidFill>
                <a:latin typeface="Georgia"/>
              </a:rPr>
              <a:t>Even </a:t>
            </a:r>
            <a:r>
              <a:rPr lang="en-CA" sz="1600" i="1" dirty="0">
                <a:solidFill>
                  <a:srgbClr val="FFFFFF"/>
                </a:solidFill>
                <a:latin typeface="Georgia"/>
              </a:rPr>
              <a:t>though </a:t>
            </a:r>
            <a:r>
              <a:rPr lang="en-CA" sz="1600" i="1" dirty="0" smtClean="0">
                <a:solidFill>
                  <a:srgbClr val="FFFFFF"/>
                </a:solidFill>
                <a:latin typeface="Georgia"/>
              </a:rPr>
              <a:t>the ERP industry is being influenced by cloud</a:t>
            </a:r>
            <a:r>
              <a:rPr lang="en-CA" sz="1600" i="1" dirty="0">
                <a:solidFill>
                  <a:srgbClr val="FFFFFF"/>
                </a:solidFill>
                <a:latin typeface="Georgia"/>
              </a:rPr>
              <a:t>, mobile, </a:t>
            </a:r>
            <a:r>
              <a:rPr lang="en-CA" sz="1600" i="1" dirty="0" smtClean="0">
                <a:solidFill>
                  <a:srgbClr val="FFFFFF"/>
                </a:solidFill>
                <a:latin typeface="Georgia"/>
              </a:rPr>
              <a:t>data, </a:t>
            </a:r>
            <a:r>
              <a:rPr lang="en-CA" sz="1600" i="1" dirty="0">
                <a:solidFill>
                  <a:srgbClr val="FFFFFF"/>
                </a:solidFill>
                <a:latin typeface="Georgia"/>
              </a:rPr>
              <a:t>and analytics disrupters, </a:t>
            </a:r>
            <a:r>
              <a:rPr lang="en-CA" sz="1600" i="1" dirty="0" smtClean="0">
                <a:solidFill>
                  <a:srgbClr val="FFFFFF"/>
                </a:solidFill>
                <a:latin typeface="Georgia"/>
              </a:rPr>
              <a:t>its </a:t>
            </a:r>
            <a:r>
              <a:rPr lang="en-CA" sz="1600" i="1" dirty="0">
                <a:solidFill>
                  <a:srgbClr val="FFFFFF"/>
                </a:solidFill>
                <a:latin typeface="Georgia"/>
              </a:rPr>
              <a:t>primary purpose as </a:t>
            </a:r>
            <a:r>
              <a:rPr lang="en-CA" sz="1600" i="1" dirty="0" smtClean="0">
                <a:solidFill>
                  <a:srgbClr val="FFFFFF"/>
                </a:solidFill>
                <a:latin typeface="Georgia"/>
              </a:rPr>
              <a:t>a control </a:t>
            </a:r>
            <a:r>
              <a:rPr lang="en-CA" sz="1600" i="1" dirty="0">
                <a:solidFill>
                  <a:srgbClr val="FFFFFF"/>
                </a:solidFill>
                <a:latin typeface="Georgia"/>
              </a:rPr>
              <a:t>system to support business </a:t>
            </a:r>
            <a:r>
              <a:rPr lang="en-CA" sz="1600" i="1" dirty="0" smtClean="0">
                <a:solidFill>
                  <a:srgbClr val="FFFFFF"/>
                </a:solidFill>
                <a:latin typeface="Georgia"/>
              </a:rPr>
              <a:t>processes </a:t>
            </a:r>
            <a:r>
              <a:rPr lang="en-CA" sz="1600" i="1" dirty="0">
                <a:solidFill>
                  <a:srgbClr val="FFFFFF"/>
                </a:solidFill>
                <a:latin typeface="Georgia"/>
              </a:rPr>
              <a:t>has not changed.  ERP’s maturity means you can leverage </a:t>
            </a:r>
            <a:r>
              <a:rPr lang="en-CA" sz="1600" i="1" dirty="0" smtClean="0">
                <a:solidFill>
                  <a:srgbClr val="FFFFFF"/>
                </a:solidFill>
                <a:latin typeface="Georgia"/>
              </a:rPr>
              <a:t>best practices and lessons </a:t>
            </a:r>
            <a:r>
              <a:rPr lang="en-CA" sz="1600" i="1" dirty="0">
                <a:solidFill>
                  <a:srgbClr val="FFFFFF"/>
                </a:solidFill>
                <a:latin typeface="Georgia"/>
              </a:rPr>
              <a:t>learned. </a:t>
            </a:r>
          </a:p>
          <a:p>
            <a:pPr>
              <a:spcBef>
                <a:spcPts val="1200"/>
              </a:spcBef>
            </a:pPr>
            <a:r>
              <a:rPr lang="en-CA" sz="1600" i="1" dirty="0" smtClean="0">
                <a:solidFill>
                  <a:srgbClr val="FFFFFF"/>
                </a:solidFill>
                <a:latin typeface="Georgia"/>
              </a:rPr>
              <a:t>To </a:t>
            </a:r>
            <a:r>
              <a:rPr lang="en-CA" sz="1600" i="1" dirty="0">
                <a:solidFill>
                  <a:srgbClr val="FFFFFF"/>
                </a:solidFill>
                <a:latin typeface="Georgia"/>
              </a:rPr>
              <a:t>successfully select, </a:t>
            </a:r>
            <a:r>
              <a:rPr lang="en-CA" sz="1600" i="1" dirty="0" smtClean="0">
                <a:solidFill>
                  <a:srgbClr val="FFFFFF"/>
                </a:solidFill>
                <a:latin typeface="Georgia"/>
              </a:rPr>
              <a:t>implement, </a:t>
            </a:r>
            <a:r>
              <a:rPr lang="en-CA" sz="1600" i="1" dirty="0">
                <a:solidFill>
                  <a:srgbClr val="FFFFFF"/>
                </a:solidFill>
                <a:latin typeface="Georgia"/>
              </a:rPr>
              <a:t>and fully realize ERP benefits, </a:t>
            </a:r>
            <a:r>
              <a:rPr lang="en-CA" sz="1600" i="1" dirty="0" smtClean="0">
                <a:solidFill>
                  <a:srgbClr val="FFFFFF"/>
                </a:solidFill>
                <a:latin typeface="Georgia"/>
              </a:rPr>
              <a:t>start with a </a:t>
            </a:r>
            <a:r>
              <a:rPr lang="en-CA" sz="1600" i="1" dirty="0">
                <a:solidFill>
                  <a:srgbClr val="FFFFFF"/>
                </a:solidFill>
                <a:latin typeface="Georgia"/>
              </a:rPr>
              <a:t>stakeholder-aligned </a:t>
            </a:r>
            <a:r>
              <a:rPr lang="en-CA" sz="1600" i="1" dirty="0" smtClean="0">
                <a:solidFill>
                  <a:srgbClr val="FFFFFF"/>
                </a:solidFill>
                <a:latin typeface="Georgia"/>
              </a:rPr>
              <a:t>blueprint with clearly defined </a:t>
            </a:r>
            <a:r>
              <a:rPr lang="en-CA" sz="1600" i="1" dirty="0">
                <a:solidFill>
                  <a:srgbClr val="FFFFFF"/>
                </a:solidFill>
                <a:latin typeface="Georgia"/>
              </a:rPr>
              <a:t>process boundaries and success metrics</a:t>
            </a:r>
            <a:r>
              <a:rPr lang="en-CA" sz="1600" i="1" dirty="0" smtClean="0">
                <a:solidFill>
                  <a:srgbClr val="FFFFFF"/>
                </a:solidFill>
                <a:latin typeface="Georgia"/>
              </a:rPr>
              <a:t>.</a:t>
            </a:r>
          </a:p>
          <a:p>
            <a:pPr>
              <a:spcBef>
                <a:spcPts val="1200"/>
              </a:spcBef>
            </a:pPr>
            <a:endParaRPr lang="en-CA" sz="1600" b="1" i="1" dirty="0" smtClean="0">
              <a:solidFill>
                <a:srgbClr val="FFFFFF"/>
              </a:solidFill>
              <a:latin typeface="Georgia"/>
            </a:endParaRPr>
          </a:p>
        </p:txBody>
      </p:sp>
      <p:sp>
        <p:nvSpPr>
          <p:cNvPr id="11" name="TextBox 10"/>
          <p:cNvSpPr txBox="1"/>
          <p:nvPr/>
        </p:nvSpPr>
        <p:spPr>
          <a:xfrm>
            <a:off x="545852" y="1479697"/>
            <a:ext cx="7044741" cy="461665"/>
          </a:xfrm>
          <a:prstGeom prst="rect">
            <a:avLst/>
          </a:prstGeom>
        </p:spPr>
        <p:txBody>
          <a:bodyPr wrap="square" rtlCol="0">
            <a:spAutoFit/>
          </a:bodyPr>
          <a:lstStyle/>
          <a:p>
            <a:r>
              <a:rPr lang="en-CA" sz="1600" b="1" dirty="0" smtClean="0">
                <a:solidFill>
                  <a:srgbClr val="FFFFFF"/>
                </a:solidFill>
              </a:rPr>
              <a:t>Don’t be afraid of ERP.  There actually is a formula for success.</a:t>
            </a:r>
            <a:r>
              <a:rPr lang="en-CA" sz="2400" b="1" dirty="0" smtClean="0">
                <a:solidFill>
                  <a:srgbClr val="FFFFFF"/>
                </a:solidFill>
              </a:rPr>
              <a:t> </a:t>
            </a:r>
            <a:endParaRPr lang="en-CA" sz="1600" b="1" dirty="0">
              <a:solidFill>
                <a:srgbClr val="FFFFFF"/>
              </a:solidFill>
            </a:endParaRPr>
          </a:p>
        </p:txBody>
      </p:sp>
      <p:sp>
        <p:nvSpPr>
          <p:cNvPr id="12" name="TextBox 11"/>
          <p:cNvSpPr txBox="1"/>
          <p:nvPr/>
        </p:nvSpPr>
        <p:spPr>
          <a:xfrm>
            <a:off x="3203042" y="5643230"/>
            <a:ext cx="4460917" cy="738664"/>
          </a:xfrm>
          <a:prstGeom prst="rect">
            <a:avLst/>
          </a:prstGeom>
        </p:spPr>
        <p:txBody>
          <a:bodyPr wrap="square" rtlCol="0">
            <a:spAutoFit/>
          </a:bodyPr>
          <a:lstStyle/>
          <a:p>
            <a:pPr algn="r"/>
            <a:r>
              <a:rPr lang="en-CA" sz="1400" b="1" i="1" dirty="0" smtClean="0">
                <a:solidFill>
                  <a:srgbClr val="FFFFFF"/>
                </a:solidFill>
              </a:rPr>
              <a:t>Suanne McGrath-Kelly, </a:t>
            </a:r>
            <a:r>
              <a:rPr lang="en-CA" sz="1100" b="1" i="1" dirty="0" smtClean="0">
                <a:solidFill>
                  <a:srgbClr val="FFFFFF"/>
                </a:solidFill>
              </a:rPr>
              <a:t>CPA CMA CMC</a:t>
            </a:r>
            <a:r>
              <a:rPr lang="en-CA" sz="1400" b="1" i="1" dirty="0" smtClean="0">
                <a:solidFill>
                  <a:srgbClr val="FFFFFF"/>
                </a:solidFill>
              </a:rPr>
              <a:t> </a:t>
            </a:r>
          </a:p>
          <a:p>
            <a:pPr algn="r"/>
            <a:r>
              <a:rPr lang="en-CA" sz="1400" i="1" dirty="0" smtClean="0">
                <a:solidFill>
                  <a:srgbClr val="FFFFFF"/>
                </a:solidFill>
              </a:rPr>
              <a:t>Senior Director, Enterprise Applications</a:t>
            </a:r>
            <a:br>
              <a:rPr lang="en-CA" sz="1400" i="1" dirty="0" smtClean="0">
                <a:solidFill>
                  <a:srgbClr val="FFFFFF"/>
                </a:solidFill>
              </a:rPr>
            </a:br>
            <a:r>
              <a:rPr lang="en-CA" sz="1400" i="1" dirty="0" smtClean="0">
                <a:solidFill>
                  <a:srgbClr val="FFFFFF"/>
                </a:solidFill>
              </a:rPr>
              <a:t>Info-Tech Research Group</a:t>
            </a:r>
          </a:p>
        </p:txBody>
      </p:sp>
    </p:spTree>
    <p:extLst>
      <p:ext uri="{BB962C8B-B14F-4D97-AF65-F5344CB8AC3E}">
        <p14:creationId xmlns:p14="http://schemas.microsoft.com/office/powerpoint/2010/main" val="420380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30632"/>
            <a:ext cx="8201026" cy="877887"/>
          </a:xfrm>
        </p:spPr>
        <p:txBody>
          <a:bodyPr/>
          <a:lstStyle/>
          <a:p>
            <a:pPr lvl="0"/>
            <a:r>
              <a:rPr lang="en-US" dirty="0" smtClean="0"/>
              <a:t>ERP foundation workshop sample outputs</a:t>
            </a:r>
            <a:endParaRPr lang="en-CA" dirty="0"/>
          </a:p>
        </p:txBody>
      </p:sp>
      <p:sp>
        <p:nvSpPr>
          <p:cNvPr id="4" name="TextBox 3"/>
          <p:cNvSpPr txBox="1"/>
          <p:nvPr/>
        </p:nvSpPr>
        <p:spPr>
          <a:xfrm>
            <a:off x="815425" y="3845224"/>
            <a:ext cx="3359970" cy="276999"/>
          </a:xfrm>
          <a:prstGeom prst="rect">
            <a:avLst/>
          </a:prstGeom>
          <a:noFill/>
        </p:spPr>
        <p:txBody>
          <a:bodyPr wrap="square" rtlCol="0">
            <a:spAutoFit/>
          </a:bodyPr>
          <a:lstStyle/>
          <a:p>
            <a:r>
              <a:rPr lang="en-US" sz="1200" b="1" dirty="0" smtClean="0">
                <a:solidFill>
                  <a:srgbClr val="333333"/>
                </a:solidFill>
              </a:rPr>
              <a:t>Group discussion on ERP value discipline</a:t>
            </a:r>
            <a:endParaRPr lang="en-US" sz="1200" b="1" dirty="0">
              <a:solidFill>
                <a:srgbClr val="333333"/>
              </a:solidFill>
            </a:endParaRPr>
          </a:p>
        </p:txBody>
      </p:sp>
      <p:sp>
        <p:nvSpPr>
          <p:cNvPr id="5" name="TextBox 4"/>
          <p:cNvSpPr txBox="1"/>
          <p:nvPr/>
        </p:nvSpPr>
        <p:spPr>
          <a:xfrm>
            <a:off x="916701" y="1208223"/>
            <a:ext cx="3494444" cy="461665"/>
          </a:xfrm>
          <a:prstGeom prst="rect">
            <a:avLst/>
          </a:prstGeom>
          <a:noFill/>
        </p:spPr>
        <p:txBody>
          <a:bodyPr wrap="square" rtlCol="0">
            <a:spAutoFit/>
          </a:bodyPr>
          <a:lstStyle/>
          <a:p>
            <a:r>
              <a:rPr lang="en-US" sz="1200" b="1" dirty="0" smtClean="0">
                <a:solidFill>
                  <a:srgbClr val="333333"/>
                </a:solidFill>
              </a:rPr>
              <a:t>Business model, summarizing environmental factors and business goals</a:t>
            </a:r>
            <a:endParaRPr lang="en-US" sz="1200" b="1" dirty="0">
              <a:solidFill>
                <a:srgbClr val="333333"/>
              </a:solidFill>
            </a:endParaRPr>
          </a:p>
        </p:txBody>
      </p:sp>
      <p:sp>
        <p:nvSpPr>
          <p:cNvPr id="6" name="TextBox 5"/>
          <p:cNvSpPr txBox="1"/>
          <p:nvPr/>
        </p:nvSpPr>
        <p:spPr>
          <a:xfrm>
            <a:off x="5070671" y="1258849"/>
            <a:ext cx="3317998" cy="276999"/>
          </a:xfrm>
          <a:prstGeom prst="rect">
            <a:avLst/>
          </a:prstGeom>
          <a:noFill/>
        </p:spPr>
        <p:txBody>
          <a:bodyPr wrap="square" rtlCol="0">
            <a:spAutoFit/>
          </a:bodyPr>
          <a:lstStyle/>
          <a:p>
            <a:r>
              <a:rPr lang="en-US" sz="1200" b="1" dirty="0" smtClean="0">
                <a:solidFill>
                  <a:srgbClr val="333333"/>
                </a:solidFill>
              </a:rPr>
              <a:t>Overview of current systems and gaps</a:t>
            </a:r>
            <a:endParaRPr lang="en-US" sz="1200" b="1" dirty="0">
              <a:solidFill>
                <a:srgbClr val="333333"/>
              </a:solidFill>
            </a:endParaRPr>
          </a:p>
        </p:txBody>
      </p:sp>
      <p:sp>
        <p:nvSpPr>
          <p:cNvPr id="7" name="TextBox 6"/>
          <p:cNvSpPr txBox="1"/>
          <p:nvPr/>
        </p:nvSpPr>
        <p:spPr>
          <a:xfrm>
            <a:off x="5190126" y="3876009"/>
            <a:ext cx="3079088" cy="276999"/>
          </a:xfrm>
          <a:prstGeom prst="rect">
            <a:avLst/>
          </a:prstGeom>
          <a:noFill/>
        </p:spPr>
        <p:txBody>
          <a:bodyPr wrap="square" rtlCol="0">
            <a:spAutoFit/>
          </a:bodyPr>
          <a:lstStyle/>
          <a:p>
            <a:r>
              <a:rPr lang="en-US" sz="1200" b="1" dirty="0" smtClean="0">
                <a:solidFill>
                  <a:srgbClr val="333333"/>
                </a:solidFill>
              </a:rPr>
              <a:t>High-level </a:t>
            </a:r>
            <a:r>
              <a:rPr lang="en-US" sz="1200" b="1" dirty="0">
                <a:solidFill>
                  <a:srgbClr val="333333"/>
                </a:solidFill>
              </a:rPr>
              <a:t>r</a:t>
            </a:r>
            <a:r>
              <a:rPr lang="en-US" sz="1200" b="1" dirty="0" smtClean="0">
                <a:solidFill>
                  <a:srgbClr val="333333"/>
                </a:solidFill>
              </a:rPr>
              <a:t>oadmap of ERP initiatives</a:t>
            </a:r>
            <a:endParaRPr lang="en-US" sz="1200" b="1" dirty="0">
              <a:solidFill>
                <a:srgbClr val="333333"/>
              </a:solidFill>
            </a:endParaRPr>
          </a:p>
        </p:txBody>
      </p:sp>
      <p:pic>
        <p:nvPicPr>
          <p:cNvPr id="9" name="Picture 8"/>
          <p:cNvPicPr>
            <a:picLocks noChangeAspect="1"/>
          </p:cNvPicPr>
          <p:nvPr/>
        </p:nvPicPr>
        <p:blipFill>
          <a:blip r:embed="rId3"/>
          <a:stretch>
            <a:fillRect/>
          </a:stretch>
        </p:blipFill>
        <p:spPr>
          <a:xfrm>
            <a:off x="5160982" y="1714783"/>
            <a:ext cx="2919478" cy="1814045"/>
          </a:xfrm>
          <a:prstGeom prst="rect">
            <a:avLst/>
          </a:prstGeom>
          <a:ln>
            <a:solidFill>
              <a:schemeClr val="bg1">
                <a:lumMod val="65000"/>
              </a:schemeClr>
            </a:solidFill>
          </a:ln>
          <a:effectLst/>
        </p:spPr>
      </p:pic>
      <p:pic>
        <p:nvPicPr>
          <p:cNvPr id="10" name="Picture 9"/>
          <p:cNvPicPr>
            <a:picLocks noChangeAspect="1"/>
          </p:cNvPicPr>
          <p:nvPr/>
        </p:nvPicPr>
        <p:blipFill>
          <a:blip r:embed="rId4"/>
          <a:stretch>
            <a:fillRect/>
          </a:stretch>
        </p:blipFill>
        <p:spPr>
          <a:xfrm>
            <a:off x="916701" y="4201847"/>
            <a:ext cx="3269659" cy="2052176"/>
          </a:xfrm>
          <a:prstGeom prst="rect">
            <a:avLst/>
          </a:prstGeom>
          <a:ln>
            <a:solidFill>
              <a:schemeClr val="bg1">
                <a:lumMod val="65000"/>
              </a:schemeClr>
            </a:solidFill>
          </a:ln>
          <a:effectLst/>
        </p:spPr>
      </p:pic>
      <p:pic>
        <p:nvPicPr>
          <p:cNvPr id="11" name="Picture 10"/>
          <p:cNvPicPr>
            <a:picLocks noChangeAspect="1"/>
          </p:cNvPicPr>
          <p:nvPr/>
        </p:nvPicPr>
        <p:blipFill>
          <a:blip r:embed="rId5"/>
          <a:stretch>
            <a:fillRect/>
          </a:stretch>
        </p:blipFill>
        <p:spPr>
          <a:xfrm>
            <a:off x="5270266" y="4201847"/>
            <a:ext cx="2797315" cy="2053963"/>
          </a:xfrm>
          <a:prstGeom prst="rect">
            <a:avLst/>
          </a:prstGeom>
          <a:ln>
            <a:solidFill>
              <a:schemeClr val="bg1">
                <a:lumMod val="65000"/>
              </a:schemeClr>
            </a:solidFill>
          </a:ln>
          <a:effectLst/>
        </p:spPr>
      </p:pic>
      <p:pic>
        <p:nvPicPr>
          <p:cNvPr id="3" name="Picture 2"/>
          <p:cNvPicPr>
            <a:picLocks noChangeAspect="1"/>
          </p:cNvPicPr>
          <p:nvPr/>
        </p:nvPicPr>
        <p:blipFill>
          <a:blip r:embed="rId6"/>
          <a:stretch>
            <a:fillRect/>
          </a:stretch>
        </p:blipFill>
        <p:spPr>
          <a:xfrm>
            <a:off x="916701" y="1714783"/>
            <a:ext cx="3223311" cy="1893600"/>
          </a:xfrm>
          <a:prstGeom prst="rect">
            <a:avLst/>
          </a:prstGeom>
          <a:ln>
            <a:solidFill>
              <a:schemeClr val="bg1">
                <a:lumMod val="65000"/>
              </a:schemeClr>
            </a:solidFill>
          </a:ln>
          <a:effectLst/>
        </p:spPr>
      </p:pic>
    </p:spTree>
    <p:extLst>
      <p:ext uri="{BB962C8B-B14F-4D97-AF65-F5344CB8AC3E}">
        <p14:creationId xmlns:p14="http://schemas.microsoft.com/office/powerpoint/2010/main" val="1981118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Glossary </a:t>
            </a:r>
            <a:endParaRPr lang="en-US" dirty="0">
              <a:solidFill>
                <a:schemeClr val="bg1"/>
              </a:solidFill>
            </a:endParaRPr>
          </a:p>
        </p:txBody>
      </p:sp>
      <p:graphicFrame>
        <p:nvGraphicFramePr>
          <p:cNvPr id="5" name="Table 4"/>
          <p:cNvGraphicFramePr>
            <a:graphicFrameLocks noGrp="1"/>
          </p:cNvGraphicFramePr>
          <p:nvPr>
            <p:extLst/>
          </p:nvPr>
        </p:nvGraphicFramePr>
        <p:xfrm>
          <a:off x="372533" y="2096911"/>
          <a:ext cx="8417620" cy="2748280"/>
        </p:xfrm>
        <a:graphic>
          <a:graphicData uri="http://schemas.openxmlformats.org/drawingml/2006/table">
            <a:tbl>
              <a:tblPr firstRow="1" bandRow="1">
                <a:tableStyleId>{5C22544A-7EE6-4342-B048-85BDC9FD1C3A}</a:tableStyleId>
              </a:tblPr>
              <a:tblGrid>
                <a:gridCol w="2167467"/>
                <a:gridCol w="6250153"/>
              </a:tblGrid>
              <a:tr h="370840">
                <a:tc>
                  <a:txBody>
                    <a:bodyPr/>
                    <a:lstStyle/>
                    <a:p>
                      <a:r>
                        <a:rPr lang="en-CA" dirty="0" smtClean="0"/>
                        <a:t>Term </a:t>
                      </a:r>
                      <a:endParaRPr lang="en-CA" dirty="0"/>
                    </a:p>
                  </a:txBody>
                  <a:tcPr/>
                </a:tc>
                <a:tc>
                  <a:txBody>
                    <a:bodyPr/>
                    <a:lstStyle/>
                    <a:p>
                      <a:r>
                        <a:rPr lang="en-CA" dirty="0" smtClean="0"/>
                        <a:t>Definition</a:t>
                      </a:r>
                      <a:endParaRPr lang="en-CA" dirty="0"/>
                    </a:p>
                  </a:txBody>
                  <a:tcPr/>
                </a:tc>
              </a:tr>
              <a:tr h="370840">
                <a:tc>
                  <a:txBody>
                    <a:bodyPr/>
                    <a:lstStyle/>
                    <a:p>
                      <a:r>
                        <a:rPr lang="en-CA" sz="1200" dirty="0" smtClean="0"/>
                        <a:t>ERP Business Model</a:t>
                      </a:r>
                      <a:endParaRPr lang="en-CA" sz="12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0" i="0" dirty="0" smtClean="0"/>
                        <a:t>The ERP business model helps depict the driving factors of the ERP technology decision. It incorporates business needs, environmental factors, organizational goals, and technical drivers. In addition, the business model will determine the barriers and enablers of an ERP strategy. </a:t>
                      </a:r>
                    </a:p>
                  </a:txBody>
                  <a:tcPr>
                    <a:solidFill>
                      <a:schemeClr val="bg1">
                        <a:lumMod val="95000"/>
                      </a:schemeClr>
                    </a:solidFill>
                  </a:tcPr>
                </a:tc>
              </a:tr>
              <a:tr h="370840">
                <a:tc>
                  <a:txBody>
                    <a:bodyPr/>
                    <a:lstStyle/>
                    <a:p>
                      <a:r>
                        <a:rPr lang="en-CA" sz="1200" dirty="0" smtClean="0"/>
                        <a:t>ERP Operating Model </a:t>
                      </a:r>
                      <a:endParaRPr lang="en-CA" sz="1200" dirty="0"/>
                    </a:p>
                  </a:txBody>
                  <a:tcPr>
                    <a:solidFill>
                      <a:schemeClr val="bg1">
                        <a:lumMod val="95000"/>
                      </a:schemeClr>
                    </a:solidFill>
                  </a:tcPr>
                </a:tc>
                <a:tc>
                  <a:txBody>
                    <a:bodyPr/>
                    <a:lstStyle/>
                    <a:p>
                      <a:r>
                        <a:rPr lang="en-CA" sz="1200" dirty="0" smtClean="0"/>
                        <a:t>The</a:t>
                      </a:r>
                      <a:r>
                        <a:rPr lang="en-CA" sz="1200" baseline="0" dirty="0" smtClean="0"/>
                        <a:t> ERP operating model </a:t>
                      </a:r>
                      <a:r>
                        <a:rPr lang="en-CA" sz="1200" dirty="0" smtClean="0"/>
                        <a:t>is a framework that drives operating decisions. It helps to set the parameters for the scope of ERP and the mega-processes that will be supported.</a:t>
                      </a:r>
                      <a:endParaRPr lang="en-CA" sz="1200" dirty="0"/>
                    </a:p>
                  </a:txBody>
                  <a:tcPr>
                    <a:solidFill>
                      <a:schemeClr val="bg1">
                        <a:lumMod val="95000"/>
                      </a:schemeClr>
                    </a:solidFill>
                  </a:tcPr>
                </a:tc>
              </a:tr>
              <a:tr h="370840">
                <a:tc>
                  <a:txBody>
                    <a:bodyPr/>
                    <a:lstStyle/>
                    <a:p>
                      <a:r>
                        <a:rPr lang="en-CA" sz="1200" dirty="0" smtClean="0"/>
                        <a:t>Mega-Process</a:t>
                      </a:r>
                      <a:endParaRPr lang="en-CA" sz="1200" dirty="0"/>
                    </a:p>
                  </a:txBody>
                  <a:tcPr>
                    <a:solidFill>
                      <a:schemeClr val="bg1">
                        <a:lumMod val="95000"/>
                      </a:schemeClr>
                    </a:solidFill>
                  </a:tcPr>
                </a:tc>
                <a:tc>
                  <a:txBody>
                    <a:bodyPr/>
                    <a:lstStyle/>
                    <a:p>
                      <a:pPr marL="0" indent="0">
                        <a:spcAft>
                          <a:spcPts val="350"/>
                        </a:spcAft>
                        <a:buFont typeface="Arial" panose="020B0604020202020204" pitchFamily="34" charset="0"/>
                        <a:buNone/>
                      </a:pPr>
                      <a:r>
                        <a:rPr lang="en-CA" sz="1200" dirty="0" smtClean="0"/>
                        <a:t>Mega-processes</a:t>
                      </a:r>
                      <a:r>
                        <a:rPr lang="en-CA" sz="1200" baseline="0" dirty="0" smtClean="0"/>
                        <a:t> are t</a:t>
                      </a:r>
                      <a:r>
                        <a:rPr lang="en-CA" sz="1200" dirty="0" smtClean="0"/>
                        <a:t>he highest level processes within an organization. They</a:t>
                      </a:r>
                      <a:r>
                        <a:rPr lang="en-CA" sz="1200" baseline="0" dirty="0" smtClean="0"/>
                        <a:t> are e</a:t>
                      </a:r>
                      <a:r>
                        <a:rPr lang="en-CA" sz="1200" dirty="0" smtClean="0"/>
                        <a:t>nd-to-end processes with no or few integration points to other mega-processes. For example, Hire to Retire, Record to Report. </a:t>
                      </a:r>
                    </a:p>
                  </a:txBody>
                  <a:tcPr>
                    <a:solidFill>
                      <a:schemeClr val="bg1">
                        <a:lumMod val="95000"/>
                      </a:schemeClr>
                    </a:solidFill>
                  </a:tcPr>
                </a:tc>
              </a:tr>
              <a:tr h="370840">
                <a:tc>
                  <a:txBody>
                    <a:bodyPr/>
                    <a:lstStyle/>
                    <a:p>
                      <a:r>
                        <a:rPr lang="en-CA" sz="1200" dirty="0" smtClean="0"/>
                        <a:t>Level 1 Process</a:t>
                      </a:r>
                      <a:endParaRPr lang="en-CA" sz="1200" dirty="0"/>
                    </a:p>
                  </a:txBody>
                  <a:tcPr>
                    <a:solidFill>
                      <a:schemeClr val="bg1">
                        <a:lumMod val="95000"/>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CA" sz="1200" b="0" dirty="0" smtClean="0">
                          <a:solidFill>
                            <a:schemeClr val="tx1"/>
                          </a:solidFill>
                        </a:rPr>
                        <a:t>Level 1 defines</a:t>
                      </a:r>
                      <a:r>
                        <a:rPr kumimoji="0" lang="en-CA" sz="1200" b="0" i="0" u="none" strike="noStrike" kern="0" cap="none" spc="0" normalizeH="0" baseline="0" noProof="0" dirty="0" smtClean="0">
                          <a:ln>
                            <a:noFill/>
                          </a:ln>
                          <a:solidFill>
                            <a:schemeClr val="tx1"/>
                          </a:solidFill>
                          <a:effectLst/>
                          <a:uLnTx/>
                          <a:uFillTx/>
                          <a:latin typeface="+mn-lt"/>
                        </a:rPr>
                        <a:t> the process boundaries and interactions within the organization and externally. It builds on the mega-processes and depicts key interaction points. </a:t>
                      </a:r>
                    </a:p>
                  </a:txBody>
                  <a:tcPr>
                    <a:solidFill>
                      <a:schemeClr val="bg1">
                        <a:lumMod val="95000"/>
                      </a:schemeClr>
                    </a:solidFill>
                  </a:tcPr>
                </a:tc>
              </a:tr>
            </a:tbl>
          </a:graphicData>
        </a:graphic>
      </p:graphicFrame>
      <p:sp>
        <p:nvSpPr>
          <p:cNvPr id="6" name="TextBox 5"/>
          <p:cNvSpPr txBox="1"/>
          <p:nvPr/>
        </p:nvSpPr>
        <p:spPr>
          <a:xfrm>
            <a:off x="251520" y="1275644"/>
            <a:ext cx="8542524" cy="369332"/>
          </a:xfrm>
          <a:prstGeom prst="rect">
            <a:avLst/>
          </a:prstGeom>
        </p:spPr>
        <p:txBody>
          <a:bodyPr wrap="square" rtlCol="0">
            <a:spAutoFit/>
          </a:bodyPr>
          <a:lstStyle/>
          <a:p>
            <a:r>
              <a:rPr lang="en-US" b="1" dirty="0" smtClean="0">
                <a:solidFill>
                  <a:srgbClr val="333333"/>
                </a:solidFill>
              </a:rPr>
              <a:t>Take a minute to review the terminology we use throughout this blueprint. </a:t>
            </a:r>
          </a:p>
        </p:txBody>
      </p:sp>
    </p:spTree>
    <p:extLst>
      <p:ext uri="{BB962C8B-B14F-4D97-AF65-F5344CB8AC3E}">
        <p14:creationId xmlns:p14="http://schemas.microsoft.com/office/powerpoint/2010/main" val="1989296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03336"/>
            <a:ext cx="8620125" cy="877887"/>
          </a:xfrm>
        </p:spPr>
        <p:txBody>
          <a:bodyPr/>
          <a:lstStyle/>
          <a:p>
            <a:r>
              <a:rPr lang="en-US" dirty="0" smtClean="0"/>
              <a:t>Use these icons to help navigate this blueprint</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solidFill>
                  <a:srgbClr val="333333"/>
                </a:solidFill>
              </a:rPr>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solidFill>
                <a:srgbClr val="333333"/>
              </a:solidFill>
            </a:endParaRP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solidFill>
                  <a:srgbClr val="333333"/>
                </a:solidFill>
              </a:rPr>
              <a:t>This icon denotes a slide with an associated activity. The activity can be performed either as part of your project or with the support of Info-Tech team members, who will come onsite to facilitate a workshop for your organization.</a:t>
            </a:r>
            <a:endParaRPr lang="en-US" sz="1400" dirty="0">
              <a:solidFill>
                <a:srgbClr val="333333"/>
              </a:solidFill>
            </a:endParaRP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solidFill>
                  <a:srgbClr val="333333"/>
                </a:solidFill>
              </a:rPr>
              <a:t>Use these icons to help guide you through each step of the blueprint and direct you to content related to the recommended activities. </a:t>
            </a:r>
            <a:endParaRPr lang="en-US" sz="1400" dirty="0">
              <a:solidFill>
                <a:srgbClr val="333333"/>
              </a:solidFill>
            </a:endParaRPr>
          </a:p>
        </p:txBody>
      </p:sp>
      <p:sp>
        <p:nvSpPr>
          <p:cNvPr id="14" name="Rectangle 13"/>
          <p:cNvSpPr/>
          <p:nvPr/>
        </p:nvSpPr>
        <p:spPr>
          <a:xfrm>
            <a:off x="725159" y="5051150"/>
            <a:ext cx="7590771" cy="738664"/>
          </a:xfrm>
          <a:prstGeom prst="rect">
            <a:avLst/>
          </a:prstGeom>
        </p:spPr>
        <p:txBody>
          <a:bodyPr wrap="square">
            <a:spAutoFit/>
          </a:bodyPr>
          <a:lstStyle/>
          <a:p>
            <a:r>
              <a:rPr lang="en-US" sz="1400" dirty="0" smtClean="0">
                <a:solidFill>
                  <a:srgbClr val="333333"/>
                </a:solidFill>
              </a:rPr>
              <a:t>This icon indicates that the organization must complete an activity for a specified project deliverable. The activities have been designed to assist in the completion of the project and ultimately help you build your ERP foundation. </a:t>
            </a:r>
            <a:endParaRPr lang="en-US" sz="300" dirty="0">
              <a:solidFill>
                <a:srgbClr val="333333"/>
              </a:solidFill>
            </a:endParaRPr>
          </a:p>
        </p:txBody>
      </p:sp>
      <p:sp>
        <p:nvSpPr>
          <p:cNvPr id="15" name="TextBox 14"/>
          <p:cNvSpPr txBox="1"/>
          <p:nvPr/>
        </p:nvSpPr>
        <p:spPr>
          <a:xfrm>
            <a:off x="725159" y="4617060"/>
            <a:ext cx="7744316" cy="411214"/>
          </a:xfrm>
          <a:prstGeom prst="roundRect">
            <a:avLst/>
          </a:prstGeom>
          <a:solidFill>
            <a:schemeClr val="accent4">
              <a:lumMod val="95000"/>
            </a:schemeClr>
          </a:solidFill>
          <a:ln>
            <a:solidFill>
              <a:srgbClr val="00B0F0"/>
            </a:solidFill>
          </a:ln>
        </p:spPr>
        <p:style>
          <a:lnRef idx="2">
            <a:schemeClr val="dk1"/>
          </a:lnRef>
          <a:fillRef idx="1">
            <a:schemeClr val="lt1"/>
          </a:fillRef>
          <a:effectRef idx="0">
            <a:schemeClr val="dk1"/>
          </a:effectRef>
          <a:fontRef idx="minor">
            <a:schemeClr val="dk1"/>
          </a:fontRef>
        </p:style>
        <p:txBody>
          <a:bodyPr wrap="square" lIns="72000" tIns="0" rIns="0" bIns="0" rtlCol="0" anchor="ctr" anchorCtr="0">
            <a:noAutofit/>
          </a:bodyPr>
          <a:lstStyle/>
          <a:p>
            <a:pPr marL="452438"/>
            <a:endParaRPr lang="en-US" sz="1200" dirty="0" smtClean="0">
              <a:solidFill>
                <a:srgbClr val="333333"/>
              </a:solidFill>
            </a:endParaRPr>
          </a:p>
        </p:txBody>
      </p:sp>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197" y="4662756"/>
            <a:ext cx="319822" cy="319822"/>
          </a:xfrm>
          <a:prstGeom prst="rect">
            <a:avLst/>
          </a:prstGeom>
        </p:spPr>
      </p:pic>
    </p:spTree>
    <p:extLst>
      <p:ext uri="{BB962C8B-B14F-4D97-AF65-F5344CB8AC3E}">
        <p14:creationId xmlns:p14="http://schemas.microsoft.com/office/powerpoint/2010/main" val="1482052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1520" y="208396"/>
            <a:ext cx="8625780" cy="864096"/>
          </a:xfrm>
        </p:spPr>
        <p:txBody>
          <a:bodyPr/>
          <a:lstStyle/>
          <a:p>
            <a:r>
              <a:rPr lang="en-US" dirty="0" smtClean="0"/>
              <a:t>Framing the project</a:t>
            </a:r>
            <a:endParaRPr lang="en-US" dirty="0"/>
          </a:p>
        </p:txBody>
      </p:sp>
      <p:sp>
        <p:nvSpPr>
          <p:cNvPr id="13" name="Text Placeholder 12"/>
          <p:cNvSpPr>
            <a:spLocks noGrp="1"/>
          </p:cNvSpPr>
          <p:nvPr>
            <p:ph type="body" sz="quarter" idx="16"/>
          </p:nvPr>
        </p:nvSpPr>
        <p:spPr/>
        <p:txBody>
          <a:bodyPr/>
          <a:lstStyle/>
          <a:p>
            <a:r>
              <a:rPr lang="en-US" dirty="0"/>
              <a:t>IT Application Director/ Manager</a:t>
            </a:r>
          </a:p>
          <a:p>
            <a:r>
              <a:rPr lang="en-US" dirty="0"/>
              <a:t>VP of IT</a:t>
            </a:r>
          </a:p>
          <a:p>
            <a:r>
              <a:rPr lang="en-US" dirty="0" smtClean="0"/>
              <a:t>CIO</a:t>
            </a:r>
          </a:p>
          <a:p>
            <a:r>
              <a:rPr lang="en-US" dirty="0" smtClean="0"/>
              <a:t>CFO</a:t>
            </a:r>
            <a:endParaRPr lang="en-US" dirty="0"/>
          </a:p>
          <a:p>
            <a:endParaRPr lang="en-US" dirty="0"/>
          </a:p>
        </p:txBody>
      </p:sp>
      <p:sp>
        <p:nvSpPr>
          <p:cNvPr id="14" name="Text Placeholder 13"/>
          <p:cNvSpPr>
            <a:spLocks noGrp="1"/>
          </p:cNvSpPr>
          <p:nvPr>
            <p:ph type="body" sz="quarter" idx="26"/>
          </p:nvPr>
        </p:nvSpPr>
        <p:spPr>
          <a:xfrm>
            <a:off x="4835436" y="1607231"/>
            <a:ext cx="4041648" cy="2139381"/>
          </a:xfrm>
        </p:spPr>
        <p:txBody>
          <a:bodyPr/>
          <a:lstStyle/>
          <a:p>
            <a:r>
              <a:rPr lang="en-US" dirty="0"/>
              <a:t>Create a strategic foundation that sets the ERP up for </a:t>
            </a:r>
            <a:r>
              <a:rPr lang="en-US" dirty="0" smtClean="0"/>
              <a:t>success; </a:t>
            </a:r>
            <a:r>
              <a:rPr lang="en-US" dirty="0"/>
              <a:t>set realistic expectations and identify critical success </a:t>
            </a:r>
            <a:r>
              <a:rPr lang="en-US" dirty="0" smtClean="0"/>
              <a:t>factors.</a:t>
            </a:r>
            <a:endParaRPr lang="en-US" dirty="0"/>
          </a:p>
          <a:p>
            <a:r>
              <a:rPr lang="en-US" dirty="0" smtClean="0"/>
              <a:t>Align </a:t>
            </a:r>
            <a:r>
              <a:rPr lang="en-US" dirty="0"/>
              <a:t>the goals, objectives, and metrics of your ERP initiative with organizational objectives to maximize the potential for full benefits realization. </a:t>
            </a:r>
            <a:endParaRPr lang="en-US" dirty="0" smtClean="0"/>
          </a:p>
          <a:p>
            <a:r>
              <a:rPr lang="en-US" dirty="0" smtClean="0"/>
              <a:t>Involve your stakeholders early and often by assigning clear roles and accountability.</a:t>
            </a:r>
            <a:endParaRPr lang="en-US" dirty="0"/>
          </a:p>
        </p:txBody>
      </p:sp>
      <p:sp>
        <p:nvSpPr>
          <p:cNvPr id="15" name="Text Placeholder 14"/>
          <p:cNvSpPr>
            <a:spLocks noGrp="1"/>
          </p:cNvSpPr>
          <p:nvPr>
            <p:ph type="body" sz="quarter" idx="27"/>
          </p:nvPr>
        </p:nvSpPr>
        <p:spPr>
          <a:xfrm>
            <a:off x="246703" y="4252346"/>
            <a:ext cx="4041648" cy="2006786"/>
          </a:xfrm>
        </p:spPr>
        <p:txBody>
          <a:bodyPr/>
          <a:lstStyle/>
          <a:p>
            <a:r>
              <a:rPr lang="en-US" dirty="0"/>
              <a:t>Directors/Managers of </a:t>
            </a:r>
            <a:r>
              <a:rPr lang="en-US" dirty="0" smtClean="0"/>
              <a:t>ERP-affected </a:t>
            </a:r>
            <a:r>
              <a:rPr lang="en-US" dirty="0"/>
              <a:t>business </a:t>
            </a:r>
            <a:r>
              <a:rPr lang="en-US" dirty="0" smtClean="0"/>
              <a:t>functions, e.g. Finance and Operations</a:t>
            </a:r>
            <a:endParaRPr lang="en-US" dirty="0"/>
          </a:p>
          <a:p>
            <a:r>
              <a:rPr lang="en-US" dirty="0"/>
              <a:t>Business </a:t>
            </a:r>
            <a:r>
              <a:rPr lang="en-US" dirty="0" smtClean="0"/>
              <a:t>analysts responsible for ERP functions and/or processes</a:t>
            </a:r>
            <a:endParaRPr lang="en-US" dirty="0"/>
          </a:p>
          <a:p>
            <a:r>
              <a:rPr lang="en-US" dirty="0" smtClean="0"/>
              <a:t>Architects </a:t>
            </a:r>
            <a:r>
              <a:rPr lang="en-US" dirty="0"/>
              <a:t>working on IT </a:t>
            </a:r>
            <a:r>
              <a:rPr lang="en-US" dirty="0" smtClean="0"/>
              <a:t>infrastructures</a:t>
            </a:r>
          </a:p>
          <a:p>
            <a:endParaRPr lang="en-US" dirty="0"/>
          </a:p>
        </p:txBody>
      </p:sp>
      <p:sp>
        <p:nvSpPr>
          <p:cNvPr id="16" name="Text Placeholder 15"/>
          <p:cNvSpPr>
            <a:spLocks noGrp="1"/>
          </p:cNvSpPr>
          <p:nvPr>
            <p:ph type="body" sz="quarter" idx="28"/>
          </p:nvPr>
        </p:nvSpPr>
        <p:spPr>
          <a:xfrm>
            <a:off x="4830836" y="4248103"/>
            <a:ext cx="4041648" cy="2011029"/>
          </a:xfrm>
        </p:spPr>
        <p:txBody>
          <a:bodyPr/>
          <a:lstStyle/>
          <a:p>
            <a:r>
              <a:rPr lang="en-US" dirty="0" smtClean="0"/>
              <a:t>Obtain a </a:t>
            </a:r>
            <a:r>
              <a:rPr lang="en-US" dirty="0"/>
              <a:t>conceptual understanding of the ERP future </a:t>
            </a:r>
            <a:r>
              <a:rPr lang="en-US" dirty="0" smtClean="0"/>
              <a:t>state </a:t>
            </a:r>
          </a:p>
          <a:p>
            <a:r>
              <a:rPr lang="en-US" dirty="0" smtClean="0"/>
              <a:t>Understand their roles and responsibilities</a:t>
            </a:r>
          </a:p>
          <a:p>
            <a:r>
              <a:rPr lang="en-US" dirty="0" smtClean="0"/>
              <a:t>Action </a:t>
            </a:r>
            <a:r>
              <a:rPr lang="en-US" dirty="0"/>
              <a:t>plan</a:t>
            </a:r>
          </a:p>
          <a:p>
            <a:pPr lvl="1"/>
            <a:endParaRPr lang="en-US" dirty="0" smtClean="0">
              <a:solidFill>
                <a:srgbClr val="FF0000"/>
              </a:solidFill>
            </a:endParaRPr>
          </a:p>
          <a:p>
            <a:pPr lvl="1"/>
            <a:endParaRPr lang="en-US" dirty="0" smtClean="0">
              <a:solidFill>
                <a:srgbClr val="FF0000"/>
              </a:solidFill>
            </a:endParaRPr>
          </a:p>
          <a:p>
            <a:pPr lvl="1"/>
            <a:endParaRPr lang="en-US" dirty="0">
              <a:solidFill>
                <a:srgbClr val="FF0000"/>
              </a:solidFill>
            </a:endParaRPr>
          </a:p>
        </p:txBody>
      </p:sp>
    </p:spTree>
    <p:extLst>
      <p:ext uri="{BB962C8B-B14F-4D97-AF65-F5344CB8AC3E}">
        <p14:creationId xmlns:p14="http://schemas.microsoft.com/office/powerpoint/2010/main" val="3001893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7174" y="203336"/>
            <a:ext cx="8620125" cy="877887"/>
          </a:xfrm>
        </p:spPr>
        <p:txBody>
          <a:bodyPr/>
          <a:lstStyle/>
          <a:p>
            <a:r>
              <a:rPr lang="en-US" dirty="0" smtClean="0"/>
              <a:t>Executive summary</a:t>
            </a:r>
            <a:endParaRPr lang="en-CA" dirty="0"/>
          </a:p>
        </p:txBody>
      </p:sp>
      <p:sp>
        <p:nvSpPr>
          <p:cNvPr id="3" name="Text Placeholder 2"/>
          <p:cNvSpPr>
            <a:spLocks noGrp="1"/>
          </p:cNvSpPr>
          <p:nvPr>
            <p:ph type="body" sz="quarter" idx="10"/>
          </p:nvPr>
        </p:nvSpPr>
        <p:spPr/>
        <p:txBody>
          <a:bodyPr/>
          <a:lstStyle/>
          <a:p>
            <a:r>
              <a:rPr lang="en-US" dirty="0" smtClean="0"/>
              <a:t>Organizations often do not know where to start with an ERP project. They focus on tactically implementing the technology but ignore the strategic foundation that sets the ERP system up for success. The outcome of an ERP project is completely dependent on establishing and maintaining a stakeholder-aligned foundational blueprint.</a:t>
            </a:r>
          </a:p>
        </p:txBody>
      </p:sp>
      <p:sp>
        <p:nvSpPr>
          <p:cNvPr id="13" name="Text Placeholder 12"/>
          <p:cNvSpPr>
            <a:spLocks noGrp="1"/>
          </p:cNvSpPr>
          <p:nvPr>
            <p:ph type="body" sz="quarter" idx="12"/>
          </p:nvPr>
        </p:nvSpPr>
        <p:spPr>
          <a:xfrm>
            <a:off x="257174" y="4877371"/>
            <a:ext cx="8623607" cy="1484240"/>
          </a:xfrm>
        </p:spPr>
        <p:txBody>
          <a:bodyPr/>
          <a:lstStyle/>
          <a:p>
            <a:pPr lvl="0"/>
            <a:r>
              <a:rPr lang="en-CA" dirty="0"/>
              <a:t>Obtain organizational </a:t>
            </a:r>
            <a:r>
              <a:rPr lang="en-CA" dirty="0" smtClean="0"/>
              <a:t>buy-in for the ERP project and secure top management support.</a:t>
            </a:r>
          </a:p>
          <a:p>
            <a:pPr lvl="0"/>
            <a:r>
              <a:rPr lang="en-CA" dirty="0" smtClean="0"/>
              <a:t>Set clear expectations for the ERP project and establish stakeholder-aligned guiding </a:t>
            </a:r>
            <a:r>
              <a:rPr lang="en-CA" dirty="0"/>
              <a:t>principles and critical success factors.</a:t>
            </a:r>
          </a:p>
          <a:p>
            <a:pPr lvl="0"/>
            <a:r>
              <a:rPr lang="en-CA" dirty="0"/>
              <a:t>Build an ERP operating model/business </a:t>
            </a:r>
            <a:r>
              <a:rPr lang="en-CA" dirty="0" smtClean="0"/>
              <a:t>model that identifies </a:t>
            </a:r>
            <a:r>
              <a:rPr lang="en-CA" dirty="0"/>
              <a:t>process boundaries and scope, and </a:t>
            </a:r>
            <a:r>
              <a:rPr lang="en-CA" dirty="0" smtClean="0"/>
              <a:t>prioritizes </a:t>
            </a:r>
            <a:r>
              <a:rPr lang="en-CA" dirty="0"/>
              <a:t>requirements.</a:t>
            </a:r>
          </a:p>
          <a:p>
            <a:pPr lvl="0"/>
            <a:r>
              <a:rPr lang="en-CA" dirty="0"/>
              <a:t>Ready the organization for the ERP </a:t>
            </a:r>
            <a:r>
              <a:rPr lang="en-CA" dirty="0" smtClean="0"/>
              <a:t>project by assessing </a:t>
            </a:r>
            <a:r>
              <a:rPr lang="en-CA" dirty="0"/>
              <a:t>stakeholder involvement, change impact, risks, and opportunities.</a:t>
            </a:r>
          </a:p>
          <a:p>
            <a:pPr lvl="0"/>
            <a:r>
              <a:rPr lang="en-US" dirty="0"/>
              <a:t>Develop </a:t>
            </a:r>
            <a:r>
              <a:rPr lang="en-US" dirty="0" smtClean="0"/>
              <a:t>SMART metrics </a:t>
            </a:r>
            <a:r>
              <a:rPr lang="en-US" dirty="0"/>
              <a:t>to gauge the success of the ERP </a:t>
            </a:r>
            <a:r>
              <a:rPr lang="en-US" dirty="0" smtClean="0"/>
              <a:t>project.</a:t>
            </a:r>
            <a:endParaRPr lang="en-CA" dirty="0"/>
          </a:p>
        </p:txBody>
      </p:sp>
      <p:sp>
        <p:nvSpPr>
          <p:cNvPr id="15" name="Text Placeholder 5"/>
          <p:cNvSpPr>
            <a:spLocks noGrp="1"/>
          </p:cNvSpPr>
          <p:nvPr>
            <p:ph type="body" sz="quarter" idx="13"/>
          </p:nvPr>
        </p:nvSpPr>
        <p:spPr>
          <a:xfrm>
            <a:off x="5645800" y="1522123"/>
            <a:ext cx="3179247" cy="2723305"/>
          </a:xfrm>
        </p:spPr>
        <p:txBody>
          <a:bodyPr anchor="t"/>
          <a:lstStyle/>
          <a:p>
            <a:pPr marL="228600" indent="-228600">
              <a:spcBef>
                <a:spcPts val="600"/>
              </a:spcBef>
              <a:spcAft>
                <a:spcPts val="600"/>
              </a:spcAft>
              <a:buSzPct val="100000"/>
              <a:buFont typeface="Arial" pitchFamily="34" charset="0"/>
              <a:buAutoNum type="arabicPeriod"/>
            </a:pPr>
            <a:r>
              <a:rPr lang="en-US" dirty="0"/>
              <a:t>If you do not have top management support, </a:t>
            </a:r>
            <a:r>
              <a:rPr lang="en-US" dirty="0" smtClean="0"/>
              <a:t>do not proceed </a:t>
            </a:r>
            <a:r>
              <a:rPr lang="en-US" dirty="0"/>
              <a:t>with an ERP project. </a:t>
            </a:r>
            <a:endParaRPr lang="en-US" b="1" dirty="0"/>
          </a:p>
          <a:p>
            <a:pPr marL="228600" indent="-228600">
              <a:spcBef>
                <a:spcPts val="600"/>
              </a:spcBef>
              <a:spcAft>
                <a:spcPts val="600"/>
              </a:spcAft>
              <a:buSzPct val="100000"/>
              <a:buAutoNum type="arabicPeriod"/>
            </a:pPr>
            <a:r>
              <a:rPr lang="en-US" dirty="0" smtClean="0"/>
              <a:t>At many points in an ERP project, you will be asked why you are doing it. You need to have a compelling case that is supported by the business and aligned with strategic business objectives. </a:t>
            </a:r>
          </a:p>
          <a:p>
            <a:pPr marL="228600" indent="-228600">
              <a:spcBef>
                <a:spcPts val="600"/>
              </a:spcBef>
              <a:spcAft>
                <a:spcPts val="600"/>
              </a:spcAft>
              <a:buSzPct val="100000"/>
              <a:buFont typeface="Arial" pitchFamily="34" charset="0"/>
              <a:buAutoNum type="arabicPeriod"/>
            </a:pPr>
            <a:r>
              <a:rPr lang="en-US" dirty="0" smtClean="0"/>
              <a:t>ERP should be a business-led / IT-supported initiative. Assign process ownership and ensure the project team has the resources and capabilities to execute and support the ERP system.</a:t>
            </a:r>
            <a:endParaRPr lang="en-US" dirty="0"/>
          </a:p>
        </p:txBody>
      </p:sp>
      <p:sp>
        <p:nvSpPr>
          <p:cNvPr id="20" name="Text Placeholder 3"/>
          <p:cNvSpPr>
            <a:spLocks noGrp="1"/>
          </p:cNvSpPr>
          <p:nvPr>
            <p:ph type="body" sz="quarter" idx="11"/>
          </p:nvPr>
        </p:nvSpPr>
        <p:spPr>
          <a:xfrm>
            <a:off x="247848" y="2997222"/>
            <a:ext cx="5257800" cy="1365773"/>
          </a:xfrm>
        </p:spPr>
        <p:txBody>
          <a:bodyPr/>
          <a:lstStyle/>
          <a:p>
            <a:r>
              <a:rPr lang="en-US" dirty="0"/>
              <a:t>ERP projects impact the entire organization – they are not limited to just financial and operating metrics. The disruption is felt during both implementation and in the production environment.</a:t>
            </a:r>
          </a:p>
          <a:p>
            <a:r>
              <a:rPr lang="en-US" dirty="0" smtClean="0"/>
              <a:t>Missteps early on can cost time, financial resources, and careers.  Roughly 55% of ERP projects reported being over budget, and two-thirds of organizations implementing ERP realized less than half of their anticipated benefits. </a:t>
            </a:r>
          </a:p>
          <a:p>
            <a:pPr marL="0" indent="0">
              <a:buNone/>
            </a:pPr>
            <a:endParaRPr lang="en-US" dirty="0"/>
          </a:p>
        </p:txBody>
      </p:sp>
    </p:spTree>
    <p:extLst>
      <p:ext uri="{BB962C8B-B14F-4D97-AF65-F5344CB8AC3E}">
        <p14:creationId xmlns:p14="http://schemas.microsoft.com/office/powerpoint/2010/main" val="3680980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pPr lvl="0"/>
            <a:r>
              <a:rPr lang="en-US" dirty="0"/>
              <a:t>Enterprise </a:t>
            </a:r>
            <a:r>
              <a:rPr lang="en-US" dirty="0" smtClean="0"/>
              <a:t>resource planning </a:t>
            </a:r>
            <a:r>
              <a:rPr lang="en-US" dirty="0"/>
              <a:t>(ERP</a:t>
            </a:r>
            <a:r>
              <a:rPr lang="en-US" dirty="0" smtClean="0"/>
              <a:t>) overview</a:t>
            </a:r>
            <a:endParaRPr lang="en-CA" dirty="0">
              <a:solidFill>
                <a:srgbClr val="FF0000"/>
              </a:solidFill>
            </a:endParaRPr>
          </a:p>
        </p:txBody>
      </p:sp>
      <p:sp>
        <p:nvSpPr>
          <p:cNvPr id="28" name="TextBox 27"/>
          <p:cNvSpPr txBox="1"/>
          <p:nvPr/>
        </p:nvSpPr>
        <p:spPr>
          <a:xfrm>
            <a:off x="383065" y="1860351"/>
            <a:ext cx="4034244" cy="3600986"/>
          </a:xfrm>
          <a:prstGeom prst="rect">
            <a:avLst/>
          </a:prstGeom>
        </p:spPr>
        <p:txBody>
          <a:bodyPr wrap="square" rtlCol="0">
            <a:spAutoFit/>
          </a:bodyPr>
          <a:lstStyle/>
          <a:p>
            <a:r>
              <a:rPr lang="en-US" sz="1200" dirty="0" smtClean="0">
                <a:solidFill>
                  <a:srgbClr val="333333"/>
                </a:solidFill>
              </a:rPr>
              <a:t>Enterprise resource planning (ERP) systems facilitate the flow of information across business units. It allows for seamless integration of systems and creates a holistic view of the enterprise to support decision making. </a:t>
            </a:r>
          </a:p>
          <a:p>
            <a:endParaRPr lang="en-US" sz="1200" dirty="0" smtClean="0">
              <a:solidFill>
                <a:srgbClr val="333333"/>
              </a:solidFill>
            </a:endParaRPr>
          </a:p>
          <a:p>
            <a:r>
              <a:rPr lang="en-US" sz="1200" dirty="0" smtClean="0">
                <a:solidFill>
                  <a:srgbClr val="333333"/>
                </a:solidFill>
              </a:rPr>
              <a:t>In many organizations, the ERP system is considered the lifeblood of the enterprise. Problems with this key operational system will have a dramatic impact on the ability of the enterprise to survive and grow. </a:t>
            </a:r>
          </a:p>
          <a:p>
            <a:endParaRPr lang="en-US" sz="1200" dirty="0" smtClean="0">
              <a:solidFill>
                <a:srgbClr val="333333"/>
              </a:solidFill>
            </a:endParaRPr>
          </a:p>
          <a:p>
            <a:r>
              <a:rPr lang="en-US" sz="1400" b="1" dirty="0" smtClean="0">
                <a:solidFill>
                  <a:srgbClr val="333333"/>
                </a:solidFill>
              </a:rPr>
              <a:t>An ERP system: </a:t>
            </a:r>
          </a:p>
          <a:p>
            <a:endParaRPr lang="en-US" sz="1200" dirty="0" smtClean="0">
              <a:solidFill>
                <a:srgbClr val="333333"/>
              </a:solidFill>
            </a:endParaRPr>
          </a:p>
          <a:p>
            <a:pPr marL="355600" lvl="1">
              <a:spcAft>
                <a:spcPts val="600"/>
              </a:spcAft>
            </a:pPr>
            <a:r>
              <a:rPr lang="en-US" sz="1200" b="1" dirty="0" smtClean="0">
                <a:solidFill>
                  <a:srgbClr val="333333"/>
                </a:solidFill>
              </a:rPr>
              <a:t>Automates</a:t>
            </a:r>
            <a:r>
              <a:rPr lang="en-US" sz="1200" dirty="0" smtClean="0">
                <a:solidFill>
                  <a:srgbClr val="333333"/>
                </a:solidFill>
              </a:rPr>
              <a:t> processes, reducing the amount of manual, routine work.</a:t>
            </a:r>
          </a:p>
          <a:p>
            <a:pPr marL="355600" lvl="1">
              <a:spcAft>
                <a:spcPts val="600"/>
              </a:spcAft>
            </a:pPr>
            <a:r>
              <a:rPr lang="en-US" sz="1200" b="1" dirty="0" smtClean="0">
                <a:solidFill>
                  <a:srgbClr val="333333"/>
                </a:solidFill>
              </a:rPr>
              <a:t>Integrates</a:t>
            </a:r>
            <a:r>
              <a:rPr lang="en-US" sz="1200" dirty="0" smtClean="0">
                <a:solidFill>
                  <a:srgbClr val="333333"/>
                </a:solidFill>
              </a:rPr>
              <a:t> with core modules, eliminating the fragmentation of systems.</a:t>
            </a:r>
          </a:p>
          <a:p>
            <a:pPr marL="355600" lvl="1"/>
            <a:r>
              <a:rPr lang="en-US" sz="1200" b="1" dirty="0" smtClean="0">
                <a:solidFill>
                  <a:srgbClr val="333333"/>
                </a:solidFill>
              </a:rPr>
              <a:t>Reporting</a:t>
            </a:r>
            <a:r>
              <a:rPr lang="en-US" sz="1200" dirty="0" smtClean="0">
                <a:solidFill>
                  <a:srgbClr val="333333"/>
                </a:solidFill>
              </a:rPr>
              <a:t> centralizes information from multiple parts of the value chain to a single point. </a:t>
            </a:r>
          </a:p>
        </p:txBody>
      </p:sp>
      <p:sp>
        <p:nvSpPr>
          <p:cNvPr id="29" name="Chevron 28"/>
          <p:cNvSpPr/>
          <p:nvPr/>
        </p:nvSpPr>
        <p:spPr>
          <a:xfrm>
            <a:off x="526161" y="4222654"/>
            <a:ext cx="195942" cy="216368"/>
          </a:xfrm>
          <a:prstGeom prst="chevron">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30" name="Chevron 29"/>
          <p:cNvSpPr/>
          <p:nvPr/>
        </p:nvSpPr>
        <p:spPr>
          <a:xfrm>
            <a:off x="526161" y="4663376"/>
            <a:ext cx="195942" cy="216368"/>
          </a:xfrm>
          <a:prstGeom prst="chevron">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
        <p:nvSpPr>
          <p:cNvPr id="31" name="TextBox 30"/>
          <p:cNvSpPr txBox="1"/>
          <p:nvPr/>
        </p:nvSpPr>
        <p:spPr>
          <a:xfrm>
            <a:off x="361554" y="1452427"/>
            <a:ext cx="1821845" cy="369332"/>
          </a:xfrm>
          <a:prstGeom prst="rect">
            <a:avLst/>
          </a:prstGeom>
          <a:noFill/>
        </p:spPr>
        <p:txBody>
          <a:bodyPr wrap="none" rtlCol="0">
            <a:spAutoFit/>
          </a:bodyPr>
          <a:lstStyle/>
          <a:p>
            <a:r>
              <a:rPr lang="en-US" b="1" dirty="0" smtClean="0">
                <a:solidFill>
                  <a:srgbClr val="333333"/>
                </a:solidFill>
              </a:rPr>
              <a:t>WHAT IS ERP?</a:t>
            </a:r>
            <a:endParaRPr lang="en-US" b="1" dirty="0">
              <a:solidFill>
                <a:srgbClr val="333333"/>
              </a:solidFill>
            </a:endParaRPr>
          </a:p>
        </p:txBody>
      </p:sp>
      <p:grpSp>
        <p:nvGrpSpPr>
          <p:cNvPr id="32" name="Group 53"/>
          <p:cNvGrpSpPr/>
          <p:nvPr/>
        </p:nvGrpSpPr>
        <p:grpSpPr>
          <a:xfrm>
            <a:off x="4390338" y="1452427"/>
            <a:ext cx="4272839" cy="4448163"/>
            <a:chOff x="404418" y="1420929"/>
            <a:chExt cx="4714949" cy="4908414"/>
          </a:xfrm>
        </p:grpSpPr>
        <p:cxnSp>
          <p:nvCxnSpPr>
            <p:cNvPr id="33" name="Straight Connector 56"/>
            <p:cNvCxnSpPr/>
            <p:nvPr/>
          </p:nvCxnSpPr>
          <p:spPr>
            <a:xfrm flipV="1">
              <a:off x="2763115" y="2311608"/>
              <a:ext cx="0" cy="77094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54"/>
            <p:cNvCxnSpPr/>
            <p:nvPr/>
          </p:nvCxnSpPr>
          <p:spPr>
            <a:xfrm flipV="1">
              <a:off x="3159326" y="2697082"/>
              <a:ext cx="434022" cy="56729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35" name="Group 55"/>
            <p:cNvGrpSpPr/>
            <p:nvPr/>
          </p:nvGrpSpPr>
          <p:grpSpPr>
            <a:xfrm>
              <a:off x="404418" y="1420929"/>
              <a:ext cx="4714949" cy="4908414"/>
              <a:chOff x="404418" y="1420929"/>
              <a:chExt cx="4714949" cy="4908414"/>
            </a:xfrm>
          </p:grpSpPr>
          <p:sp>
            <p:nvSpPr>
              <p:cNvPr id="44" name="Block Arc 73"/>
              <p:cNvSpPr/>
              <p:nvPr/>
            </p:nvSpPr>
            <p:spPr>
              <a:xfrm>
                <a:off x="757817" y="1871061"/>
                <a:ext cx="4008149" cy="4008149"/>
              </a:xfrm>
              <a:prstGeom prst="blockArc">
                <a:avLst>
                  <a:gd name="adj1" fmla="val 14040000"/>
                  <a:gd name="adj2" fmla="val 1620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5" name="Block Arc 74"/>
              <p:cNvSpPr/>
              <p:nvPr/>
            </p:nvSpPr>
            <p:spPr>
              <a:xfrm>
                <a:off x="757817" y="1871061"/>
                <a:ext cx="4008149" cy="4008149"/>
              </a:xfrm>
              <a:prstGeom prst="blockArc">
                <a:avLst>
                  <a:gd name="adj1" fmla="val 11880000"/>
                  <a:gd name="adj2" fmla="val 14040000"/>
                  <a:gd name="adj3" fmla="val 2757"/>
                </a:avLst>
              </a:prstGeom>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6" name="Block Arc 75"/>
              <p:cNvSpPr/>
              <p:nvPr/>
            </p:nvSpPr>
            <p:spPr>
              <a:xfrm>
                <a:off x="757817" y="1871061"/>
                <a:ext cx="4008149" cy="4008149"/>
              </a:xfrm>
              <a:prstGeom prst="blockArc">
                <a:avLst>
                  <a:gd name="adj1" fmla="val 9720000"/>
                  <a:gd name="adj2" fmla="val 1188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7" name="Block Arc 76"/>
              <p:cNvSpPr/>
              <p:nvPr/>
            </p:nvSpPr>
            <p:spPr>
              <a:xfrm>
                <a:off x="757817" y="1871061"/>
                <a:ext cx="4008149" cy="4008149"/>
              </a:xfrm>
              <a:prstGeom prst="blockArc">
                <a:avLst>
                  <a:gd name="adj1" fmla="val 7560000"/>
                  <a:gd name="adj2" fmla="val 972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8" name="Block Arc 77"/>
              <p:cNvSpPr/>
              <p:nvPr/>
            </p:nvSpPr>
            <p:spPr>
              <a:xfrm>
                <a:off x="757817" y="1871061"/>
                <a:ext cx="4008149" cy="4008149"/>
              </a:xfrm>
              <a:prstGeom prst="blockArc">
                <a:avLst>
                  <a:gd name="adj1" fmla="val 5400000"/>
                  <a:gd name="adj2" fmla="val 756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49" name="Block Arc 78"/>
              <p:cNvSpPr/>
              <p:nvPr/>
            </p:nvSpPr>
            <p:spPr>
              <a:xfrm>
                <a:off x="757817" y="1871061"/>
                <a:ext cx="4008149" cy="4008149"/>
              </a:xfrm>
              <a:prstGeom prst="blockArc">
                <a:avLst>
                  <a:gd name="adj1" fmla="val 3240000"/>
                  <a:gd name="adj2" fmla="val 540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0" name="Block Arc 79"/>
              <p:cNvSpPr/>
              <p:nvPr/>
            </p:nvSpPr>
            <p:spPr>
              <a:xfrm>
                <a:off x="757817" y="1871061"/>
                <a:ext cx="4008149" cy="4008149"/>
              </a:xfrm>
              <a:prstGeom prst="blockArc">
                <a:avLst>
                  <a:gd name="adj1" fmla="val 1080000"/>
                  <a:gd name="adj2" fmla="val 324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1" name="Block Arc 80"/>
              <p:cNvSpPr/>
              <p:nvPr/>
            </p:nvSpPr>
            <p:spPr>
              <a:xfrm>
                <a:off x="757817" y="1871061"/>
                <a:ext cx="4008149" cy="4008149"/>
              </a:xfrm>
              <a:prstGeom prst="blockArc">
                <a:avLst>
                  <a:gd name="adj1" fmla="val 20520000"/>
                  <a:gd name="adj2" fmla="val 108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2" name="Block Arc 81"/>
              <p:cNvSpPr/>
              <p:nvPr/>
            </p:nvSpPr>
            <p:spPr>
              <a:xfrm>
                <a:off x="757817" y="1871061"/>
                <a:ext cx="4008149" cy="4008149"/>
              </a:xfrm>
              <a:prstGeom prst="blockArc">
                <a:avLst>
                  <a:gd name="adj1" fmla="val 18360000"/>
                  <a:gd name="adj2" fmla="val 2052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3" name="Block Arc 82"/>
              <p:cNvSpPr/>
              <p:nvPr/>
            </p:nvSpPr>
            <p:spPr>
              <a:xfrm>
                <a:off x="757817" y="1871061"/>
                <a:ext cx="4008149" cy="4008149"/>
              </a:xfrm>
              <a:prstGeom prst="blockArc">
                <a:avLst>
                  <a:gd name="adj1" fmla="val 16200000"/>
                  <a:gd name="adj2" fmla="val 18360000"/>
                  <a:gd name="adj3" fmla="val 275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CA" dirty="0">
                  <a:solidFill>
                    <a:srgbClr val="FFFFFF"/>
                  </a:solidFill>
                </a:endParaRPr>
              </a:p>
            </p:txBody>
          </p:sp>
          <p:sp>
            <p:nvSpPr>
              <p:cNvPr id="54" name="Freeform 83"/>
              <p:cNvSpPr/>
              <p:nvPr/>
            </p:nvSpPr>
            <p:spPr>
              <a:xfrm>
                <a:off x="2284131" y="1420929"/>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Record to Report</a:t>
                </a:r>
                <a:endParaRPr lang="en-US" sz="900" dirty="0">
                  <a:solidFill>
                    <a:srgbClr val="FFFFFF"/>
                  </a:solidFill>
                </a:endParaRPr>
              </a:p>
            </p:txBody>
          </p:sp>
          <p:sp>
            <p:nvSpPr>
              <p:cNvPr id="55" name="Freeform 84"/>
              <p:cNvSpPr/>
              <p:nvPr/>
            </p:nvSpPr>
            <p:spPr>
              <a:xfrm>
                <a:off x="3445857" y="1798396"/>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Hire to </a:t>
                </a:r>
                <a:br>
                  <a:rPr lang="en-US" sz="900" dirty="0" smtClean="0">
                    <a:solidFill>
                      <a:srgbClr val="FFFFFF"/>
                    </a:solidFill>
                  </a:rPr>
                </a:br>
                <a:r>
                  <a:rPr lang="en-US" sz="900" dirty="0" smtClean="0">
                    <a:solidFill>
                      <a:srgbClr val="FFFFFF"/>
                    </a:solidFill>
                  </a:rPr>
                  <a:t>Retire</a:t>
                </a:r>
                <a:endParaRPr lang="en-US" sz="900" dirty="0">
                  <a:solidFill>
                    <a:srgbClr val="FFFFFF"/>
                  </a:solidFill>
                </a:endParaRPr>
              </a:p>
            </p:txBody>
          </p:sp>
          <p:sp>
            <p:nvSpPr>
              <p:cNvPr id="56" name="Freeform 85"/>
              <p:cNvSpPr/>
              <p:nvPr/>
            </p:nvSpPr>
            <p:spPr>
              <a:xfrm>
                <a:off x="4163844" y="2786620"/>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Quote to </a:t>
                </a:r>
                <a:br>
                  <a:rPr lang="en-US" sz="900" dirty="0" smtClean="0">
                    <a:solidFill>
                      <a:srgbClr val="FFFFFF"/>
                    </a:solidFill>
                  </a:rPr>
                </a:br>
                <a:r>
                  <a:rPr lang="en-US" sz="900" dirty="0" smtClean="0">
                    <a:solidFill>
                      <a:srgbClr val="FFFFFF"/>
                    </a:solidFill>
                  </a:rPr>
                  <a:t>Cash</a:t>
                </a:r>
                <a:endParaRPr lang="en-US" sz="900" dirty="0">
                  <a:solidFill>
                    <a:srgbClr val="FFFFFF"/>
                  </a:solidFill>
                </a:endParaRPr>
              </a:p>
            </p:txBody>
          </p:sp>
          <p:sp>
            <p:nvSpPr>
              <p:cNvPr id="57" name="Freeform 86"/>
              <p:cNvSpPr/>
              <p:nvPr/>
            </p:nvSpPr>
            <p:spPr>
              <a:xfrm>
                <a:off x="4163844" y="4008132"/>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Procure to </a:t>
                </a:r>
                <a:br>
                  <a:rPr lang="en-US" sz="900" dirty="0" smtClean="0">
                    <a:solidFill>
                      <a:srgbClr val="FFFFFF"/>
                    </a:solidFill>
                  </a:rPr>
                </a:br>
                <a:r>
                  <a:rPr lang="en-US" sz="900" dirty="0" smtClean="0">
                    <a:solidFill>
                      <a:srgbClr val="FFFFFF"/>
                    </a:solidFill>
                  </a:rPr>
                  <a:t>Pay</a:t>
                </a:r>
                <a:endParaRPr lang="en-US" sz="900" dirty="0">
                  <a:solidFill>
                    <a:srgbClr val="FFFFFF"/>
                  </a:solidFill>
                </a:endParaRPr>
              </a:p>
            </p:txBody>
          </p:sp>
          <p:sp>
            <p:nvSpPr>
              <p:cNvPr id="58" name="Freeform 87"/>
              <p:cNvSpPr/>
              <p:nvPr/>
            </p:nvSpPr>
            <p:spPr>
              <a:xfrm>
                <a:off x="3445858" y="4996357"/>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Issue to Resolution</a:t>
                </a:r>
                <a:endParaRPr lang="en-US" sz="900" dirty="0">
                  <a:solidFill>
                    <a:srgbClr val="FFFFFF"/>
                  </a:solidFill>
                </a:endParaRPr>
              </a:p>
            </p:txBody>
          </p:sp>
          <p:sp>
            <p:nvSpPr>
              <p:cNvPr id="59" name="Freeform 88"/>
              <p:cNvSpPr/>
              <p:nvPr/>
            </p:nvSpPr>
            <p:spPr>
              <a:xfrm>
                <a:off x="2284131" y="5373824"/>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Acquire to Dispose</a:t>
                </a:r>
                <a:endParaRPr lang="en-US" sz="900" dirty="0">
                  <a:solidFill>
                    <a:srgbClr val="FFFFFF"/>
                  </a:solidFill>
                </a:endParaRPr>
              </a:p>
            </p:txBody>
          </p:sp>
          <p:sp>
            <p:nvSpPr>
              <p:cNvPr id="60" name="Freeform 90"/>
              <p:cNvSpPr/>
              <p:nvPr/>
            </p:nvSpPr>
            <p:spPr>
              <a:xfrm>
                <a:off x="404418" y="4008132"/>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Idea to </a:t>
                </a:r>
                <a:br>
                  <a:rPr lang="en-US" sz="900" dirty="0" smtClean="0">
                    <a:solidFill>
                      <a:srgbClr val="FFFFFF"/>
                    </a:solidFill>
                  </a:rPr>
                </a:br>
                <a:r>
                  <a:rPr lang="en-US" sz="900" dirty="0" smtClean="0">
                    <a:solidFill>
                      <a:srgbClr val="FFFFFF"/>
                    </a:solidFill>
                  </a:rPr>
                  <a:t>Offering</a:t>
                </a:r>
                <a:endParaRPr lang="en-US" sz="900" dirty="0">
                  <a:solidFill>
                    <a:srgbClr val="FFFFFF"/>
                  </a:solidFill>
                </a:endParaRPr>
              </a:p>
            </p:txBody>
          </p:sp>
          <p:sp>
            <p:nvSpPr>
              <p:cNvPr id="61" name="Freeform 91"/>
              <p:cNvSpPr/>
              <p:nvPr/>
            </p:nvSpPr>
            <p:spPr>
              <a:xfrm>
                <a:off x="404418" y="2786620"/>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Market to Order</a:t>
                </a:r>
                <a:endParaRPr lang="en-US" sz="900" dirty="0">
                  <a:solidFill>
                    <a:srgbClr val="FFFFFF"/>
                  </a:solidFill>
                </a:endParaRPr>
              </a:p>
            </p:txBody>
          </p:sp>
          <p:sp>
            <p:nvSpPr>
              <p:cNvPr id="62" name="Freeform 92"/>
              <p:cNvSpPr/>
              <p:nvPr/>
            </p:nvSpPr>
            <p:spPr>
              <a:xfrm>
                <a:off x="1122405" y="1798396"/>
                <a:ext cx="955523" cy="955519"/>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Plan to </a:t>
                </a:r>
                <a:br>
                  <a:rPr lang="en-US" sz="900" dirty="0" smtClean="0">
                    <a:solidFill>
                      <a:srgbClr val="FFFFFF"/>
                    </a:solidFill>
                  </a:rPr>
                </a:br>
                <a:r>
                  <a:rPr lang="en-US" sz="900" dirty="0" smtClean="0">
                    <a:solidFill>
                      <a:srgbClr val="FFFFFF"/>
                    </a:solidFill>
                  </a:rPr>
                  <a:t>Perform</a:t>
                </a:r>
                <a:endParaRPr lang="en-US" sz="900" dirty="0">
                  <a:solidFill>
                    <a:srgbClr val="FFFFFF"/>
                  </a:solidFill>
                </a:endParaRPr>
              </a:p>
            </p:txBody>
          </p:sp>
          <p:sp>
            <p:nvSpPr>
              <p:cNvPr id="63" name="Freeform 93"/>
              <p:cNvSpPr/>
              <p:nvPr/>
            </p:nvSpPr>
            <p:spPr>
              <a:xfrm>
                <a:off x="1961863" y="3075107"/>
                <a:ext cx="1600060" cy="1600060"/>
              </a:xfrm>
              <a:custGeom>
                <a:avLst/>
                <a:gdLst>
                  <a:gd name="connsiteX0" fmla="*/ 0 w 1600060"/>
                  <a:gd name="connsiteY0" fmla="*/ 800030 h 1600060"/>
                  <a:gd name="connsiteX1" fmla="*/ 800030 w 1600060"/>
                  <a:gd name="connsiteY1" fmla="*/ 0 h 1600060"/>
                  <a:gd name="connsiteX2" fmla="*/ 1600060 w 1600060"/>
                  <a:gd name="connsiteY2" fmla="*/ 800030 h 1600060"/>
                  <a:gd name="connsiteX3" fmla="*/ 800030 w 1600060"/>
                  <a:gd name="connsiteY3" fmla="*/ 1600060 h 1600060"/>
                  <a:gd name="connsiteX4" fmla="*/ 0 w 1600060"/>
                  <a:gd name="connsiteY4" fmla="*/ 800030 h 1600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060" h="1600060">
                    <a:moveTo>
                      <a:pt x="0" y="800030"/>
                    </a:moveTo>
                    <a:cubicBezTo>
                      <a:pt x="0" y="358186"/>
                      <a:pt x="358186" y="0"/>
                      <a:pt x="800030" y="0"/>
                    </a:cubicBezTo>
                    <a:cubicBezTo>
                      <a:pt x="1241874" y="0"/>
                      <a:pt x="1600060" y="358186"/>
                      <a:pt x="1600060" y="800030"/>
                    </a:cubicBezTo>
                    <a:cubicBezTo>
                      <a:pt x="1600060" y="1241874"/>
                      <a:pt x="1241874" y="1600060"/>
                      <a:pt x="800030" y="1600060"/>
                    </a:cubicBezTo>
                    <a:cubicBezTo>
                      <a:pt x="358186" y="1600060"/>
                      <a:pt x="0" y="1241874"/>
                      <a:pt x="0" y="800030"/>
                    </a:cubicBezTo>
                    <a:close/>
                  </a:path>
                </a:pathLst>
              </a:custGeom>
              <a:solidFill>
                <a:schemeClr val="accent1"/>
              </a:solidFill>
              <a:ln>
                <a:solidFill>
                  <a:schemeClr val="bg1"/>
                </a:solidFill>
                <a:prstDash val="solid"/>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666750">
                  <a:lnSpc>
                    <a:spcPct val="90000"/>
                  </a:lnSpc>
                  <a:spcBef>
                    <a:spcPct val="0"/>
                  </a:spcBef>
                  <a:spcAft>
                    <a:spcPct val="35000"/>
                  </a:spcAft>
                </a:pPr>
                <a:r>
                  <a:rPr lang="en-US" sz="1500" b="1" dirty="0" smtClean="0">
                    <a:solidFill>
                      <a:srgbClr val="FFFFFF"/>
                    </a:solidFill>
                  </a:rPr>
                  <a:t>ERP</a:t>
                </a:r>
                <a:endParaRPr lang="en-US" sz="1500" b="1" dirty="0">
                  <a:solidFill>
                    <a:srgbClr val="FFFFFF"/>
                  </a:solidFill>
                </a:endParaRPr>
              </a:p>
            </p:txBody>
          </p:sp>
        </p:grpSp>
        <p:cxnSp>
          <p:nvCxnSpPr>
            <p:cNvPr id="36" name="Straight Connector 57"/>
            <p:cNvCxnSpPr/>
            <p:nvPr/>
          </p:nvCxnSpPr>
          <p:spPr>
            <a:xfrm flipH="1" flipV="1">
              <a:off x="1930436" y="2697082"/>
              <a:ext cx="347914" cy="543802"/>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59"/>
            <p:cNvCxnSpPr/>
            <p:nvPr/>
          </p:nvCxnSpPr>
          <p:spPr>
            <a:xfrm flipH="1" flipV="1">
              <a:off x="1359941" y="3440387"/>
              <a:ext cx="646071" cy="16978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65"/>
            <p:cNvCxnSpPr/>
            <p:nvPr/>
          </p:nvCxnSpPr>
          <p:spPr>
            <a:xfrm flipV="1">
              <a:off x="1391368" y="4181987"/>
              <a:ext cx="614643" cy="162137"/>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68"/>
            <p:cNvCxnSpPr/>
            <p:nvPr/>
          </p:nvCxnSpPr>
          <p:spPr>
            <a:xfrm flipV="1">
              <a:off x="1837703" y="4508368"/>
              <a:ext cx="431377" cy="58724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69"/>
            <p:cNvCxnSpPr>
              <a:stCxn id="59" idx="1"/>
              <a:endCxn id="63" idx="3"/>
            </p:cNvCxnSpPr>
            <p:nvPr/>
          </p:nvCxnSpPr>
          <p:spPr>
            <a:xfrm flipV="1">
              <a:off x="2761893" y="4675167"/>
              <a:ext cx="0" cy="69865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70"/>
            <p:cNvCxnSpPr/>
            <p:nvPr/>
          </p:nvCxnSpPr>
          <p:spPr>
            <a:xfrm>
              <a:off x="3515504" y="4167652"/>
              <a:ext cx="616914" cy="176472"/>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71"/>
            <p:cNvCxnSpPr/>
            <p:nvPr/>
          </p:nvCxnSpPr>
          <p:spPr>
            <a:xfrm flipV="1">
              <a:off x="3501471" y="3452574"/>
              <a:ext cx="630948" cy="198870"/>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72"/>
            <p:cNvCxnSpPr/>
            <p:nvPr/>
          </p:nvCxnSpPr>
          <p:spPr>
            <a:xfrm>
              <a:off x="3201754" y="4521425"/>
              <a:ext cx="399813" cy="521358"/>
            </a:xfrm>
            <a:prstGeom prst="line">
              <a:avLst/>
            </a:prstGeom>
            <a:ln w="285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64" name="Freeform 88"/>
          <p:cNvSpPr/>
          <p:nvPr/>
        </p:nvSpPr>
        <p:spPr>
          <a:xfrm>
            <a:off x="5055488" y="4692594"/>
            <a:ext cx="865926" cy="865922"/>
          </a:xfrm>
          <a:custGeom>
            <a:avLst/>
            <a:gdLst>
              <a:gd name="connsiteX0" fmla="*/ 0 w 1198901"/>
              <a:gd name="connsiteY0" fmla="*/ 599447 h 1198893"/>
              <a:gd name="connsiteX1" fmla="*/ 599451 w 1198901"/>
              <a:gd name="connsiteY1" fmla="*/ 0 h 1198893"/>
              <a:gd name="connsiteX2" fmla="*/ 1198902 w 1198901"/>
              <a:gd name="connsiteY2" fmla="*/ 599447 h 1198893"/>
              <a:gd name="connsiteX3" fmla="*/ 599451 w 1198901"/>
              <a:gd name="connsiteY3" fmla="*/ 1198894 h 1198893"/>
              <a:gd name="connsiteX4" fmla="*/ 0 w 1198901"/>
              <a:gd name="connsiteY4" fmla="*/ 599447 h 1198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8901" h="1198893">
                <a:moveTo>
                  <a:pt x="0" y="599447"/>
                </a:moveTo>
                <a:cubicBezTo>
                  <a:pt x="0" y="268382"/>
                  <a:pt x="268383" y="0"/>
                  <a:pt x="599451" y="0"/>
                </a:cubicBezTo>
                <a:cubicBezTo>
                  <a:pt x="930519" y="0"/>
                  <a:pt x="1198902" y="268382"/>
                  <a:pt x="1198902" y="599447"/>
                </a:cubicBezTo>
                <a:cubicBezTo>
                  <a:pt x="1198902" y="930512"/>
                  <a:pt x="930519" y="1198894"/>
                  <a:pt x="599451" y="1198894"/>
                </a:cubicBezTo>
                <a:cubicBezTo>
                  <a:pt x="268383" y="1198894"/>
                  <a:pt x="0" y="930512"/>
                  <a:pt x="0" y="599447"/>
                </a:cubicBezTo>
                <a:close/>
              </a:path>
            </a:pathLst>
          </a:custGeom>
          <a:solidFill>
            <a:schemeClr val="bg1">
              <a:lumMod val="65000"/>
            </a:schemeClr>
          </a:solidFill>
          <a:ln>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0" rIns="36000" bIns="0"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00050">
              <a:lnSpc>
                <a:spcPct val="90000"/>
              </a:lnSpc>
              <a:spcBef>
                <a:spcPct val="0"/>
              </a:spcBef>
              <a:spcAft>
                <a:spcPct val="35000"/>
              </a:spcAft>
            </a:pPr>
            <a:r>
              <a:rPr lang="en-US" sz="900" dirty="0" smtClean="0">
                <a:solidFill>
                  <a:srgbClr val="FFFFFF"/>
                </a:solidFill>
              </a:rPr>
              <a:t>Forecast to Delivery</a:t>
            </a:r>
            <a:endParaRPr lang="en-US" sz="900" dirty="0">
              <a:solidFill>
                <a:srgbClr val="FFFFFF"/>
              </a:solidFill>
            </a:endParaRPr>
          </a:p>
        </p:txBody>
      </p:sp>
      <p:sp>
        <p:nvSpPr>
          <p:cNvPr id="65" name="Chevron 64"/>
          <p:cNvSpPr/>
          <p:nvPr/>
        </p:nvSpPr>
        <p:spPr>
          <a:xfrm>
            <a:off x="526161" y="5152650"/>
            <a:ext cx="195942" cy="216368"/>
          </a:xfrm>
          <a:prstGeom prst="chevron">
            <a:avLst/>
          </a:prstGeom>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solidFill>
                <a:srgbClr val="333333"/>
              </a:solidFill>
            </a:endParaRPr>
          </a:p>
        </p:txBody>
      </p:sp>
    </p:spTree>
    <p:extLst>
      <p:ext uri="{BB962C8B-B14F-4D97-AF65-F5344CB8AC3E}">
        <p14:creationId xmlns:p14="http://schemas.microsoft.com/office/powerpoint/2010/main" val="747684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7024481" y="1407956"/>
            <a:ext cx="468137" cy="468137"/>
          </a:xfrm>
          <a:prstGeom prst="rect">
            <a:avLst/>
          </a:prstGeom>
        </p:spPr>
      </p:pic>
      <p:sp>
        <p:nvSpPr>
          <p:cNvPr id="21" name="TextBox 20"/>
          <p:cNvSpPr txBox="1"/>
          <p:nvPr/>
        </p:nvSpPr>
        <p:spPr>
          <a:xfrm>
            <a:off x="4841550" y="1302349"/>
            <a:ext cx="944256" cy="707886"/>
          </a:xfrm>
          <a:prstGeom prst="rect">
            <a:avLst/>
          </a:prstGeom>
          <a:solidFill>
            <a:schemeClr val="bg1">
              <a:alpha val="28000"/>
            </a:schemeClr>
          </a:solidFill>
        </p:spPr>
        <p:txBody>
          <a:bodyPr wrap="square" rtlCol="0">
            <a:spAutoFit/>
          </a:bodyPr>
          <a:lstStyle/>
          <a:p>
            <a:r>
              <a:rPr lang="en-CA" sz="4000" b="1" dirty="0" smtClean="0">
                <a:solidFill>
                  <a:srgbClr val="7CADD4">
                    <a:lumMod val="50000"/>
                    <a:alpha val="23000"/>
                  </a:srgbClr>
                </a:solidFill>
              </a:rPr>
              <a:t>#1</a:t>
            </a:r>
          </a:p>
        </p:txBody>
      </p:sp>
      <p:sp>
        <p:nvSpPr>
          <p:cNvPr id="13" name="Right Arrow 12"/>
          <p:cNvSpPr/>
          <p:nvPr/>
        </p:nvSpPr>
        <p:spPr>
          <a:xfrm rot="16200000">
            <a:off x="2025484" y="2009179"/>
            <a:ext cx="1995777" cy="754486"/>
          </a:xfrm>
          <a:prstGeom prst="rightArrow">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9" name="Rectangle 18"/>
          <p:cNvSpPr/>
          <p:nvPr/>
        </p:nvSpPr>
        <p:spPr>
          <a:xfrm>
            <a:off x="0" y="3736285"/>
            <a:ext cx="9144000" cy="2822559"/>
          </a:xfrm>
          <a:prstGeom prst="rect">
            <a:avLst/>
          </a:prstGeom>
          <a:solidFill>
            <a:schemeClr val="bg2">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p:nvPr>
        </p:nvSpPr>
        <p:spPr>
          <a:xfrm>
            <a:off x="257175" y="203336"/>
            <a:ext cx="8201026" cy="877887"/>
          </a:xfrm>
        </p:spPr>
        <p:txBody>
          <a:bodyPr/>
          <a:lstStyle/>
          <a:p>
            <a:pPr lvl="0"/>
            <a:r>
              <a:rPr lang="en-CA" dirty="0"/>
              <a:t>S</a:t>
            </a:r>
            <a:r>
              <a:rPr lang="en-CA" dirty="0" smtClean="0"/>
              <a:t>napshot of the ERP market</a:t>
            </a:r>
            <a:endParaRPr lang="en-CA"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3650" y="1507372"/>
            <a:ext cx="1726193" cy="1726193"/>
          </a:xfrm>
          <a:prstGeom prst="rect">
            <a:avLst/>
          </a:prstGeom>
        </p:spPr>
      </p:pic>
      <p:sp>
        <p:nvSpPr>
          <p:cNvPr id="9" name="TextBox 8"/>
          <p:cNvSpPr txBox="1"/>
          <p:nvPr/>
        </p:nvSpPr>
        <p:spPr>
          <a:xfrm>
            <a:off x="4086578" y="3366953"/>
            <a:ext cx="2269066" cy="369332"/>
          </a:xfrm>
          <a:prstGeom prst="rect">
            <a:avLst/>
          </a:prstGeom>
        </p:spPr>
        <p:txBody>
          <a:bodyPr wrap="square" rtlCol="0">
            <a:spAutoFit/>
          </a:bodyPr>
          <a:lstStyle/>
          <a:p>
            <a:endParaRPr lang="en-CA" b="1" i="1" dirty="0" smtClean="0">
              <a:solidFill>
                <a:srgbClr val="333333"/>
              </a:solidFill>
            </a:endParaRPr>
          </a:p>
        </p:txBody>
      </p:sp>
      <p:sp>
        <p:nvSpPr>
          <p:cNvPr id="10" name="TextBox 9"/>
          <p:cNvSpPr txBox="1"/>
          <p:nvPr/>
        </p:nvSpPr>
        <p:spPr>
          <a:xfrm>
            <a:off x="3309395" y="1290510"/>
            <a:ext cx="1753414" cy="2308324"/>
          </a:xfrm>
          <a:prstGeom prst="rect">
            <a:avLst/>
          </a:prstGeom>
        </p:spPr>
        <p:txBody>
          <a:bodyPr wrap="square" rtlCol="0">
            <a:spAutoFit/>
          </a:bodyPr>
          <a:lstStyle/>
          <a:p>
            <a:r>
              <a:rPr lang="en-CA" sz="2400" dirty="0" smtClean="0">
                <a:solidFill>
                  <a:srgbClr val="333333"/>
                </a:solidFill>
              </a:rPr>
              <a:t>The ERP market grew to over </a:t>
            </a:r>
            <a:r>
              <a:rPr lang="en-CA" sz="2400" b="1" dirty="0" smtClean="0">
                <a:solidFill>
                  <a:srgbClr val="333333"/>
                </a:solidFill>
              </a:rPr>
              <a:t>$25 billion</a:t>
            </a:r>
            <a:r>
              <a:rPr lang="en-CA" sz="2400" dirty="0" smtClean="0">
                <a:solidFill>
                  <a:srgbClr val="333333"/>
                </a:solidFill>
              </a:rPr>
              <a:t> in 2014.</a:t>
            </a:r>
          </a:p>
        </p:txBody>
      </p:sp>
      <p:sp>
        <p:nvSpPr>
          <p:cNvPr id="15" name="TextBox 14"/>
          <p:cNvSpPr txBox="1"/>
          <p:nvPr/>
        </p:nvSpPr>
        <p:spPr>
          <a:xfrm>
            <a:off x="5383957" y="1614140"/>
            <a:ext cx="1574784" cy="1477328"/>
          </a:xfrm>
          <a:prstGeom prst="rect">
            <a:avLst/>
          </a:prstGeom>
        </p:spPr>
        <p:txBody>
          <a:bodyPr wrap="square" rtlCol="0">
            <a:spAutoFit/>
          </a:bodyPr>
          <a:lstStyle/>
          <a:p>
            <a:r>
              <a:rPr lang="en-CA" b="1" dirty="0" smtClean="0">
                <a:solidFill>
                  <a:srgbClr val="333333"/>
                </a:solidFill>
              </a:rPr>
              <a:t>SAP</a:t>
            </a:r>
            <a:r>
              <a:rPr lang="en-CA" dirty="0" smtClean="0">
                <a:solidFill>
                  <a:srgbClr val="333333"/>
                </a:solidFill>
              </a:rPr>
              <a:t> leads the ERP market with </a:t>
            </a:r>
            <a:r>
              <a:rPr lang="en-CA" b="1" dirty="0" smtClean="0">
                <a:solidFill>
                  <a:srgbClr val="333333"/>
                </a:solidFill>
              </a:rPr>
              <a:t>24%</a:t>
            </a:r>
            <a:r>
              <a:rPr lang="en-CA" dirty="0" smtClean="0">
                <a:solidFill>
                  <a:srgbClr val="333333"/>
                </a:solidFill>
              </a:rPr>
              <a:t> market share.</a:t>
            </a:r>
          </a:p>
        </p:txBody>
      </p:sp>
      <p:sp>
        <p:nvSpPr>
          <p:cNvPr id="16" name="TextBox 15"/>
          <p:cNvSpPr txBox="1"/>
          <p:nvPr/>
        </p:nvSpPr>
        <p:spPr>
          <a:xfrm>
            <a:off x="257174" y="4249112"/>
            <a:ext cx="2521438" cy="1323439"/>
          </a:xfrm>
          <a:prstGeom prst="rect">
            <a:avLst/>
          </a:prstGeom>
        </p:spPr>
        <p:txBody>
          <a:bodyPr wrap="square" rtlCol="0">
            <a:spAutoFit/>
          </a:bodyPr>
          <a:lstStyle/>
          <a:p>
            <a:r>
              <a:rPr lang="en-CA" sz="2000" b="1" dirty="0" smtClean="0">
                <a:solidFill>
                  <a:srgbClr val="333333"/>
                </a:solidFill>
                <a:ea typeface="Dotum" panose="020B0600000101010101" pitchFamily="34" charset="-127"/>
              </a:rPr>
              <a:t>THE SPIKE IN MULTI-CLOUD STRATEGIES WILL CONTINUE…</a:t>
            </a:r>
          </a:p>
        </p:txBody>
      </p:sp>
      <p:sp>
        <p:nvSpPr>
          <p:cNvPr id="11" name="Rectangle 10"/>
          <p:cNvSpPr/>
          <p:nvPr/>
        </p:nvSpPr>
        <p:spPr>
          <a:xfrm>
            <a:off x="6355644" y="3999656"/>
            <a:ext cx="2301638" cy="1631216"/>
          </a:xfrm>
          <a:prstGeom prst="rect">
            <a:avLst/>
          </a:prstGeom>
        </p:spPr>
        <p:txBody>
          <a:bodyPr wrap="square">
            <a:spAutoFit/>
          </a:bodyPr>
          <a:lstStyle/>
          <a:p>
            <a:r>
              <a:rPr lang="en-CA" sz="2800" b="1" dirty="0">
                <a:solidFill>
                  <a:srgbClr val="333333"/>
                </a:solidFill>
              </a:rPr>
              <a:t>2018 </a:t>
            </a:r>
            <a:endParaRPr lang="en-CA" sz="2800" b="1" dirty="0" smtClean="0">
              <a:solidFill>
                <a:srgbClr val="333333"/>
              </a:solidFill>
            </a:endParaRPr>
          </a:p>
          <a:p>
            <a:r>
              <a:rPr lang="en-CA" b="1" dirty="0" smtClean="0">
                <a:solidFill>
                  <a:srgbClr val="333333"/>
                </a:solidFill>
              </a:rPr>
              <a:t>30%</a:t>
            </a:r>
            <a:r>
              <a:rPr lang="en-CA" dirty="0" smtClean="0">
                <a:solidFill>
                  <a:srgbClr val="333333"/>
                </a:solidFill>
              </a:rPr>
              <a:t> of service-centric companies will move their ERP to the cloud. </a:t>
            </a:r>
            <a:endParaRPr lang="en-CA" dirty="0">
              <a:solidFill>
                <a:srgbClr val="333333"/>
              </a:solidFill>
            </a:endParaRPr>
          </a:p>
        </p:txBody>
      </p:sp>
      <p:sp>
        <p:nvSpPr>
          <p:cNvPr id="12" name="Rectangle 11"/>
          <p:cNvSpPr/>
          <p:nvPr/>
        </p:nvSpPr>
        <p:spPr>
          <a:xfrm>
            <a:off x="3213599" y="3999656"/>
            <a:ext cx="2620200" cy="1754326"/>
          </a:xfrm>
          <a:prstGeom prst="rect">
            <a:avLst/>
          </a:prstGeom>
        </p:spPr>
        <p:txBody>
          <a:bodyPr wrap="square">
            <a:spAutoFit/>
          </a:bodyPr>
          <a:lstStyle/>
          <a:p>
            <a:r>
              <a:rPr lang="en-CA" b="1" dirty="0" smtClean="0">
                <a:solidFill>
                  <a:srgbClr val="333333"/>
                </a:solidFill>
              </a:rPr>
              <a:t>SaaS</a:t>
            </a:r>
            <a:r>
              <a:rPr lang="en-CA" dirty="0" smtClean="0">
                <a:solidFill>
                  <a:srgbClr val="333333"/>
                </a:solidFill>
              </a:rPr>
              <a:t> software will equal approximately </a:t>
            </a:r>
            <a:r>
              <a:rPr lang="en-CA" b="1" dirty="0" smtClean="0">
                <a:solidFill>
                  <a:srgbClr val="333333"/>
                </a:solidFill>
              </a:rPr>
              <a:t>$106 billion </a:t>
            </a:r>
            <a:r>
              <a:rPr lang="en-CA" dirty="0" smtClean="0">
                <a:solidFill>
                  <a:srgbClr val="333333"/>
                </a:solidFill>
              </a:rPr>
              <a:t>in 2016. </a:t>
            </a:r>
          </a:p>
          <a:p>
            <a:endParaRPr lang="en-CA" dirty="0">
              <a:solidFill>
                <a:srgbClr val="333333"/>
              </a:solidFill>
            </a:endParaRPr>
          </a:p>
          <a:p>
            <a:r>
              <a:rPr lang="en-CA" dirty="0" smtClean="0">
                <a:solidFill>
                  <a:srgbClr val="333333"/>
                </a:solidFill>
              </a:rPr>
              <a:t>The SaaS market will grow </a:t>
            </a:r>
            <a:r>
              <a:rPr lang="en-CA" b="1" dirty="0" smtClean="0">
                <a:solidFill>
                  <a:srgbClr val="333333"/>
                </a:solidFill>
              </a:rPr>
              <a:t>20%</a:t>
            </a:r>
            <a:r>
              <a:rPr lang="en-CA" dirty="0" smtClean="0">
                <a:solidFill>
                  <a:srgbClr val="333333"/>
                </a:solidFill>
              </a:rPr>
              <a:t> in 2016. </a:t>
            </a:r>
            <a:endParaRPr lang="en-CA" dirty="0">
              <a:solidFill>
                <a:srgbClr val="333333"/>
              </a:solidFill>
            </a:endParaRPr>
          </a:p>
        </p:txBody>
      </p:sp>
      <p:cxnSp>
        <p:nvCxnSpPr>
          <p:cNvPr id="23" name="Straight Connector 2"/>
          <p:cNvCxnSpPr/>
          <p:nvPr/>
        </p:nvCxnSpPr>
        <p:spPr>
          <a:xfrm rot="5400000" flipH="1">
            <a:off x="2146261" y="5061485"/>
            <a:ext cx="198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
          <p:cNvCxnSpPr/>
          <p:nvPr/>
        </p:nvCxnSpPr>
        <p:spPr>
          <a:xfrm rot="5400000" flipH="1">
            <a:off x="5007994" y="5061485"/>
            <a:ext cx="19800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57174" y="3808293"/>
            <a:ext cx="2160773" cy="338554"/>
          </a:xfrm>
          <a:prstGeom prst="rect">
            <a:avLst/>
          </a:prstGeom>
        </p:spPr>
        <p:txBody>
          <a:bodyPr wrap="square" rtlCol="0">
            <a:spAutoFit/>
          </a:bodyPr>
          <a:lstStyle/>
          <a:p>
            <a:r>
              <a:rPr lang="en-CA" sz="1600" b="1" dirty="0" smtClean="0">
                <a:solidFill>
                  <a:srgbClr val="333333"/>
                </a:solidFill>
              </a:rPr>
              <a:t>Cloud Trend</a:t>
            </a:r>
          </a:p>
        </p:txBody>
      </p:sp>
      <p:sp>
        <p:nvSpPr>
          <p:cNvPr id="26" name="Rectangle 25"/>
          <p:cNvSpPr/>
          <p:nvPr/>
        </p:nvSpPr>
        <p:spPr>
          <a:xfrm>
            <a:off x="7258550" y="1572897"/>
            <a:ext cx="1758478" cy="2031325"/>
          </a:xfrm>
          <a:prstGeom prst="rect">
            <a:avLst/>
          </a:prstGeom>
        </p:spPr>
        <p:txBody>
          <a:bodyPr wrap="square">
            <a:spAutoFit/>
          </a:bodyPr>
          <a:lstStyle/>
          <a:p>
            <a:r>
              <a:rPr lang="en-CA" dirty="0" smtClean="0">
                <a:solidFill>
                  <a:srgbClr val="333333"/>
                </a:solidFill>
              </a:rPr>
              <a:t>There will be </a:t>
            </a:r>
            <a:r>
              <a:rPr lang="en-CA" b="1" dirty="0" smtClean="0">
                <a:solidFill>
                  <a:srgbClr val="333333"/>
                </a:solidFill>
              </a:rPr>
              <a:t>MORE</a:t>
            </a:r>
            <a:r>
              <a:rPr lang="en-CA" dirty="0" smtClean="0">
                <a:solidFill>
                  <a:srgbClr val="333333"/>
                </a:solidFill>
              </a:rPr>
              <a:t> extensive ERP integration with enterprise software systems.</a:t>
            </a:r>
            <a:endParaRPr lang="en-CA" dirty="0">
              <a:solidFill>
                <a:srgbClr val="333333"/>
              </a:solidFill>
            </a:endParaRPr>
          </a:p>
        </p:txBody>
      </p:sp>
      <p:sp>
        <p:nvSpPr>
          <p:cNvPr id="27" name="Rectangle 26"/>
          <p:cNvSpPr/>
          <p:nvPr/>
        </p:nvSpPr>
        <p:spPr>
          <a:xfrm>
            <a:off x="6677740" y="6286899"/>
            <a:ext cx="2190023" cy="261610"/>
          </a:xfrm>
          <a:prstGeom prst="rect">
            <a:avLst/>
          </a:prstGeom>
        </p:spPr>
        <p:txBody>
          <a:bodyPr wrap="none">
            <a:spAutoFit/>
          </a:bodyPr>
          <a:lstStyle/>
          <a:p>
            <a:r>
              <a:rPr lang="en-CA" sz="1100" dirty="0" smtClean="0">
                <a:solidFill>
                  <a:srgbClr val="333333"/>
                </a:solidFill>
              </a:rPr>
              <a:t>Source: </a:t>
            </a:r>
            <a:r>
              <a:rPr lang="en-CA" sz="1100" dirty="0" smtClean="0">
                <a:solidFill>
                  <a:srgbClr val="333333"/>
                </a:solidFill>
                <a:hlinkClick r:id="rId5"/>
              </a:rPr>
              <a:t>Business-Software.com</a:t>
            </a:r>
            <a:endParaRPr lang="en-CA" sz="1100" dirty="0">
              <a:solidFill>
                <a:srgbClr val="333333"/>
              </a:solidFill>
            </a:endParaRPr>
          </a:p>
        </p:txBody>
      </p:sp>
      <p:cxnSp>
        <p:nvCxnSpPr>
          <p:cNvPr id="32" name="Straight Connector 2"/>
          <p:cNvCxnSpPr/>
          <p:nvPr/>
        </p:nvCxnSpPr>
        <p:spPr>
          <a:xfrm rot="5400000" flipH="1">
            <a:off x="4232537" y="2890618"/>
            <a:ext cx="1476000" cy="0"/>
          </a:xfrm>
          <a:prstGeom prst="line">
            <a:avLst/>
          </a:prstGeom>
          <a:ln w="190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2"/>
          <p:cNvCxnSpPr/>
          <p:nvPr/>
        </p:nvCxnSpPr>
        <p:spPr>
          <a:xfrm rot="5400000" flipH="1">
            <a:off x="6255782" y="2890618"/>
            <a:ext cx="1476000" cy="0"/>
          </a:xfrm>
          <a:prstGeom prst="line">
            <a:avLst/>
          </a:prstGeom>
          <a:ln w="190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993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03336"/>
            <a:ext cx="8201026" cy="877887"/>
          </a:xfrm>
        </p:spPr>
        <p:txBody>
          <a:bodyPr/>
          <a:lstStyle/>
          <a:p>
            <a:pPr lvl="0"/>
            <a:r>
              <a:rPr lang="en-US" dirty="0" smtClean="0"/>
              <a:t>Management support is the biggest critical success factor for ERP implementations</a:t>
            </a:r>
            <a:endParaRPr lang="en-CA" dirty="0"/>
          </a:p>
        </p:txBody>
      </p:sp>
      <p:graphicFrame>
        <p:nvGraphicFramePr>
          <p:cNvPr id="15" name="Chart 14"/>
          <p:cNvGraphicFramePr/>
          <p:nvPr>
            <p:extLst/>
          </p:nvPr>
        </p:nvGraphicFramePr>
        <p:xfrm>
          <a:off x="484085" y="2328710"/>
          <a:ext cx="825661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343876" y="6215606"/>
            <a:ext cx="4398057" cy="246221"/>
          </a:xfrm>
          <a:prstGeom prst="rect">
            <a:avLst/>
          </a:prstGeom>
        </p:spPr>
        <p:txBody>
          <a:bodyPr wrap="square" rtlCol="0">
            <a:spAutoFit/>
          </a:bodyPr>
          <a:lstStyle/>
          <a:p>
            <a:r>
              <a:rPr lang="en-US" sz="1000" dirty="0" smtClean="0">
                <a:solidFill>
                  <a:srgbClr val="333333"/>
                </a:solidFill>
              </a:rPr>
              <a:t>Source: Critical Success Factors of ERP Implementations - An Analysis</a:t>
            </a:r>
          </a:p>
        </p:txBody>
      </p:sp>
      <p:sp>
        <p:nvSpPr>
          <p:cNvPr id="17" name="TextBox 16"/>
          <p:cNvSpPr txBox="1"/>
          <p:nvPr/>
        </p:nvSpPr>
        <p:spPr>
          <a:xfrm>
            <a:off x="119412" y="1316620"/>
            <a:ext cx="8781827" cy="738664"/>
          </a:xfrm>
          <a:prstGeom prst="rect">
            <a:avLst/>
          </a:prstGeom>
        </p:spPr>
        <p:txBody>
          <a:bodyPr wrap="square" rtlCol="0">
            <a:spAutoFit/>
          </a:bodyPr>
          <a:lstStyle/>
          <a:p>
            <a:r>
              <a:rPr lang="en-US" sz="1400" dirty="0" smtClean="0">
                <a:solidFill>
                  <a:srgbClr val="333333"/>
                </a:solidFill>
              </a:rPr>
              <a:t>Effective top management support comes from </a:t>
            </a:r>
            <a:r>
              <a:rPr lang="en-US" sz="1400" b="1" dirty="0" smtClean="0">
                <a:solidFill>
                  <a:srgbClr val="333333"/>
                </a:solidFill>
              </a:rPr>
              <a:t>establishing a steering committee </a:t>
            </a:r>
            <a:r>
              <a:rPr lang="en-US" sz="1400" dirty="0" smtClean="0">
                <a:solidFill>
                  <a:srgbClr val="333333"/>
                </a:solidFill>
              </a:rPr>
              <a:t>that is </a:t>
            </a:r>
            <a:r>
              <a:rPr lang="en-US" sz="1400" b="1" dirty="0" smtClean="0">
                <a:solidFill>
                  <a:srgbClr val="333333"/>
                </a:solidFill>
              </a:rPr>
              <a:t>highly committed </a:t>
            </a:r>
            <a:r>
              <a:rPr lang="en-US" sz="1400" dirty="0" smtClean="0">
                <a:solidFill>
                  <a:srgbClr val="333333"/>
                </a:solidFill>
              </a:rPr>
              <a:t>and </a:t>
            </a:r>
            <a:r>
              <a:rPr lang="en-US" sz="1400" b="1" dirty="0" smtClean="0">
                <a:solidFill>
                  <a:srgbClr val="333333"/>
                </a:solidFill>
              </a:rPr>
              <a:t>dedicated</a:t>
            </a:r>
            <a:r>
              <a:rPr lang="en-US" sz="1400" dirty="0" smtClean="0">
                <a:solidFill>
                  <a:srgbClr val="333333"/>
                </a:solidFill>
              </a:rPr>
              <a:t> to the ERP project. This team needs to have representation from across the organization to build the case for ERP and oversee the implementation.</a:t>
            </a:r>
          </a:p>
        </p:txBody>
      </p:sp>
      <p:sp>
        <p:nvSpPr>
          <p:cNvPr id="18" name="Rectangle 17"/>
          <p:cNvSpPr/>
          <p:nvPr/>
        </p:nvSpPr>
        <p:spPr>
          <a:xfrm>
            <a:off x="1064871" y="5208608"/>
            <a:ext cx="7581418" cy="335665"/>
          </a:xfrm>
          <a:prstGeom prst="rect">
            <a:avLst/>
          </a:prstGeom>
          <a:noFill/>
          <a:ln>
            <a:solidFill>
              <a:srgbClr val="D9A21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TextBox 19"/>
          <p:cNvSpPr txBox="1"/>
          <p:nvPr/>
        </p:nvSpPr>
        <p:spPr>
          <a:xfrm>
            <a:off x="251520" y="4991719"/>
            <a:ext cx="964062" cy="769441"/>
          </a:xfrm>
          <a:prstGeom prst="rect">
            <a:avLst/>
          </a:prstGeom>
        </p:spPr>
        <p:txBody>
          <a:bodyPr wrap="square" rtlCol="0">
            <a:spAutoFit/>
          </a:bodyPr>
          <a:lstStyle/>
          <a:p>
            <a:r>
              <a:rPr lang="en-US" sz="4400" b="1" dirty="0" smtClean="0">
                <a:solidFill>
                  <a:srgbClr val="29475F"/>
                </a:solidFill>
              </a:rPr>
              <a:t>#1</a:t>
            </a:r>
          </a:p>
        </p:txBody>
      </p:sp>
      <p:sp>
        <p:nvSpPr>
          <p:cNvPr id="23" name="TextBox 22"/>
          <p:cNvSpPr txBox="1"/>
          <p:nvPr/>
        </p:nvSpPr>
        <p:spPr>
          <a:xfrm>
            <a:off x="7256927" y="2453685"/>
            <a:ext cx="1720328" cy="1200329"/>
          </a:xfrm>
          <a:prstGeom prst="rect">
            <a:avLst/>
          </a:prstGeom>
          <a:ln w="19050">
            <a:noFill/>
          </a:ln>
        </p:spPr>
        <p:txBody>
          <a:bodyPr wrap="square" rtlCol="0">
            <a:spAutoFit/>
          </a:bodyPr>
          <a:lstStyle/>
          <a:p>
            <a:r>
              <a:rPr lang="en-US" sz="1200" b="1" dirty="0" smtClean="0">
                <a:solidFill>
                  <a:srgbClr val="333333"/>
                </a:solidFill>
              </a:rPr>
              <a:t>Effective Top Management</a:t>
            </a:r>
          </a:p>
          <a:p>
            <a:pPr marL="171450" indent="-171450">
              <a:buFont typeface="Arial" panose="020B0604020202020204" pitchFamily="34" charset="0"/>
              <a:buChar char="•"/>
            </a:pPr>
            <a:r>
              <a:rPr lang="en-US" sz="1200" dirty="0" smtClean="0">
                <a:solidFill>
                  <a:srgbClr val="333333"/>
                </a:solidFill>
              </a:rPr>
              <a:t>Provides leadership</a:t>
            </a:r>
          </a:p>
          <a:p>
            <a:pPr marL="171450" indent="-171450">
              <a:buFont typeface="Arial" panose="020B0604020202020204" pitchFamily="34" charset="0"/>
              <a:buChar char="•"/>
            </a:pPr>
            <a:r>
              <a:rPr lang="en-US" sz="1200" dirty="0" smtClean="0">
                <a:solidFill>
                  <a:srgbClr val="333333"/>
                </a:solidFill>
              </a:rPr>
              <a:t>Provides the necessary resources</a:t>
            </a:r>
          </a:p>
        </p:txBody>
      </p:sp>
      <p:cxnSp>
        <p:nvCxnSpPr>
          <p:cNvPr id="5" name="Straight Connector 4"/>
          <p:cNvCxnSpPr/>
          <p:nvPr/>
        </p:nvCxnSpPr>
        <p:spPr>
          <a:xfrm>
            <a:off x="8321113" y="3351274"/>
            <a:ext cx="0" cy="158400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8265290" y="4935274"/>
            <a:ext cx="108000" cy="112889"/>
          </a:xfrm>
          <a:prstGeom prst="ellipse">
            <a:avLst/>
          </a:prstGeom>
          <a:solidFill>
            <a:schemeClr val="bg1">
              <a:lumMod val="6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Tree>
    <p:extLst>
      <p:ext uri="{BB962C8B-B14F-4D97-AF65-F5344CB8AC3E}">
        <p14:creationId xmlns:p14="http://schemas.microsoft.com/office/powerpoint/2010/main" val="1362299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266926" y="1140977"/>
            <a:ext cx="2868365" cy="5381203"/>
          </a:xfrm>
          <a:prstGeom prst="rect">
            <a:avLst/>
          </a:prstGeom>
          <a:solidFill>
            <a:schemeClr val="bg2">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300"/>
              </a:spcAft>
            </a:pPr>
            <a:endParaRPr lang="en-US" sz="1200" b="1" dirty="0">
              <a:solidFill>
                <a:srgbClr val="333333"/>
              </a:solidFill>
            </a:endParaRPr>
          </a:p>
        </p:txBody>
      </p:sp>
      <p:sp>
        <p:nvSpPr>
          <p:cNvPr id="2" name="Title 1"/>
          <p:cNvSpPr>
            <a:spLocks noGrp="1"/>
          </p:cNvSpPr>
          <p:nvPr>
            <p:ph type="title"/>
          </p:nvPr>
        </p:nvSpPr>
        <p:spPr>
          <a:xfrm>
            <a:off x="257175" y="203336"/>
            <a:ext cx="8733144" cy="877887"/>
          </a:xfrm>
        </p:spPr>
        <p:txBody>
          <a:bodyPr/>
          <a:lstStyle/>
          <a:p>
            <a:pPr lvl="0"/>
            <a:r>
              <a:rPr lang="en-CA" dirty="0" smtClean="0"/>
              <a:t>An </a:t>
            </a:r>
            <a:r>
              <a:rPr lang="en-CA" dirty="0"/>
              <a:t>ERP project will fail to deliver on the anticipated benefits without the proper ERP foundation</a:t>
            </a:r>
          </a:p>
        </p:txBody>
      </p:sp>
      <p:sp>
        <p:nvSpPr>
          <p:cNvPr id="6" name="TextBox 5"/>
          <p:cNvSpPr txBox="1"/>
          <p:nvPr/>
        </p:nvSpPr>
        <p:spPr>
          <a:xfrm>
            <a:off x="3394044" y="3919708"/>
            <a:ext cx="2397155" cy="2498120"/>
          </a:xfrm>
          <a:prstGeom prst="rect">
            <a:avLst/>
          </a:prstGeom>
        </p:spPr>
        <p:txBody>
          <a:bodyPr wrap="square" rtlCol="0">
            <a:spAutoFit/>
          </a:bodyPr>
          <a:lstStyle/>
          <a:p>
            <a:pPr>
              <a:spcAft>
                <a:spcPts val="600"/>
              </a:spcAft>
            </a:pPr>
            <a:r>
              <a:rPr lang="en-US" sz="1600" b="1" dirty="0" smtClean="0">
                <a:solidFill>
                  <a:srgbClr val="333333"/>
                </a:solidFill>
              </a:rPr>
              <a:t>Over 50% of organizations cannot quantify cost recovery on ERP projects</a:t>
            </a:r>
            <a:r>
              <a:rPr lang="en-US" sz="1400" b="1" dirty="0" smtClean="0">
                <a:solidFill>
                  <a:srgbClr val="333333"/>
                </a:solidFill>
              </a:rPr>
              <a:t>. </a:t>
            </a:r>
          </a:p>
          <a:p>
            <a:pPr>
              <a:spcAft>
                <a:spcPts val="400"/>
              </a:spcAft>
            </a:pPr>
            <a:r>
              <a:rPr lang="en-US" sz="1200" dirty="0" smtClean="0">
                <a:solidFill>
                  <a:srgbClr val="333333"/>
                </a:solidFill>
              </a:rPr>
              <a:t>A, unclear payback period is related to poor planning.</a:t>
            </a:r>
          </a:p>
          <a:p>
            <a:pPr>
              <a:spcAft>
                <a:spcPts val="400"/>
              </a:spcAft>
            </a:pPr>
            <a:r>
              <a:rPr lang="en-US" sz="1200" dirty="0" smtClean="0">
                <a:solidFill>
                  <a:srgbClr val="333333"/>
                </a:solidFill>
              </a:rPr>
              <a:t>Organizations tend to overlook the importance of identifying </a:t>
            </a:r>
            <a:r>
              <a:rPr lang="en-US" sz="1200" dirty="0">
                <a:solidFill>
                  <a:srgbClr val="333333"/>
                </a:solidFill>
              </a:rPr>
              <a:t>success </a:t>
            </a:r>
            <a:r>
              <a:rPr lang="en-US" sz="1200" dirty="0" smtClean="0">
                <a:solidFill>
                  <a:srgbClr val="333333"/>
                </a:solidFill>
              </a:rPr>
              <a:t>metrics, which causes significant difficulty quantifying the benefits. </a:t>
            </a:r>
          </a:p>
        </p:txBody>
      </p:sp>
      <p:sp>
        <p:nvSpPr>
          <p:cNvPr id="9" name="TextBox 8"/>
          <p:cNvSpPr txBox="1"/>
          <p:nvPr/>
        </p:nvSpPr>
        <p:spPr>
          <a:xfrm>
            <a:off x="3394045" y="1608800"/>
            <a:ext cx="2394902" cy="2128788"/>
          </a:xfrm>
          <a:prstGeom prst="rect">
            <a:avLst/>
          </a:prstGeom>
        </p:spPr>
        <p:txBody>
          <a:bodyPr wrap="square" rtlCol="0">
            <a:spAutoFit/>
          </a:bodyPr>
          <a:lstStyle/>
          <a:p>
            <a:pPr>
              <a:spcAft>
                <a:spcPts val="600"/>
              </a:spcAft>
            </a:pPr>
            <a:r>
              <a:rPr lang="en-US" sz="1600" b="1" dirty="0" smtClean="0">
                <a:solidFill>
                  <a:srgbClr val="333333"/>
                </a:solidFill>
              </a:rPr>
              <a:t>40% of organizations realize less than 30% of their expected benefits. </a:t>
            </a:r>
          </a:p>
          <a:p>
            <a:pPr>
              <a:spcAft>
                <a:spcPts val="400"/>
              </a:spcAft>
            </a:pPr>
            <a:r>
              <a:rPr lang="en-US" sz="1200" dirty="0" smtClean="0">
                <a:solidFill>
                  <a:srgbClr val="333333"/>
                </a:solidFill>
              </a:rPr>
              <a:t>In many cases, </a:t>
            </a:r>
            <a:r>
              <a:rPr lang="en-US" sz="1200" dirty="0">
                <a:solidFill>
                  <a:srgbClr val="333333"/>
                </a:solidFill>
              </a:rPr>
              <a:t>ERP </a:t>
            </a:r>
            <a:r>
              <a:rPr lang="en-US" sz="1200" dirty="0" smtClean="0">
                <a:solidFill>
                  <a:srgbClr val="333333"/>
                </a:solidFill>
              </a:rPr>
              <a:t>expectations are not realistic. </a:t>
            </a:r>
          </a:p>
          <a:p>
            <a:pPr>
              <a:spcAft>
                <a:spcPts val="400"/>
              </a:spcAft>
            </a:pPr>
            <a:r>
              <a:rPr lang="en-US" sz="1200" dirty="0" smtClean="0">
                <a:solidFill>
                  <a:srgbClr val="333333"/>
                </a:solidFill>
              </a:rPr>
              <a:t>Many organizations fail to identify appropriate ERP objectives and metrics. </a:t>
            </a:r>
          </a:p>
        </p:txBody>
      </p:sp>
      <p:sp>
        <p:nvSpPr>
          <p:cNvPr id="10" name="TextBox 9"/>
          <p:cNvSpPr txBox="1"/>
          <p:nvPr/>
        </p:nvSpPr>
        <p:spPr>
          <a:xfrm>
            <a:off x="333658" y="6179881"/>
            <a:ext cx="2211985" cy="246221"/>
          </a:xfrm>
          <a:prstGeom prst="rect">
            <a:avLst/>
          </a:prstGeom>
        </p:spPr>
        <p:txBody>
          <a:bodyPr wrap="square" rtlCol="0">
            <a:spAutoFit/>
          </a:bodyPr>
          <a:lstStyle/>
          <a:p>
            <a:r>
              <a:rPr lang="en-US" sz="1000" dirty="0" smtClean="0">
                <a:solidFill>
                  <a:srgbClr val="333333"/>
                </a:solidFill>
              </a:rPr>
              <a:t>Source: </a:t>
            </a:r>
            <a:r>
              <a:rPr lang="en-US" sz="1000" dirty="0" smtClean="0">
                <a:solidFill>
                  <a:srgbClr val="333333"/>
                </a:solidFill>
                <a:hlinkClick r:id="rId3"/>
              </a:rPr>
              <a:t>Panorama Consulting</a:t>
            </a:r>
            <a:endParaRPr lang="en-US" sz="1000" dirty="0" smtClean="0">
              <a:solidFill>
                <a:srgbClr val="333333"/>
              </a:solidFill>
            </a:endParaRPr>
          </a:p>
        </p:txBody>
      </p:sp>
      <p:grpSp>
        <p:nvGrpSpPr>
          <p:cNvPr id="11" name="Group 10"/>
          <p:cNvGrpSpPr/>
          <p:nvPr/>
        </p:nvGrpSpPr>
        <p:grpSpPr>
          <a:xfrm>
            <a:off x="6369627" y="1698474"/>
            <a:ext cx="2725578" cy="4198018"/>
            <a:chOff x="6707136" y="1955980"/>
            <a:chExt cx="2446006" cy="3954119"/>
          </a:xfrm>
        </p:grpSpPr>
        <p:sp>
          <p:nvSpPr>
            <p:cNvPr id="12" name="TextBox 11"/>
            <p:cNvSpPr txBox="1"/>
            <p:nvPr/>
          </p:nvSpPr>
          <p:spPr>
            <a:xfrm>
              <a:off x="6707136" y="1955980"/>
              <a:ext cx="2446006" cy="782717"/>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1600" b="1" dirty="0" smtClean="0">
                  <a:solidFill>
                    <a:srgbClr val="333333"/>
                  </a:solidFill>
                </a:rPr>
                <a:t>Top 5 Benefits of Establishing an </a:t>
              </a:r>
              <a:br>
                <a:rPr lang="en-US" sz="1600" b="1" dirty="0" smtClean="0">
                  <a:solidFill>
                    <a:srgbClr val="333333"/>
                  </a:solidFill>
                </a:rPr>
              </a:br>
              <a:r>
                <a:rPr lang="en-US" sz="1600" b="1" dirty="0" smtClean="0">
                  <a:solidFill>
                    <a:srgbClr val="333333"/>
                  </a:solidFill>
                </a:rPr>
                <a:t>ERP Foundation</a:t>
              </a:r>
              <a:endParaRPr lang="en-US" sz="1600" b="1" dirty="0">
                <a:solidFill>
                  <a:srgbClr val="333333"/>
                </a:solidFill>
              </a:endParaRPr>
            </a:p>
          </p:txBody>
        </p:sp>
        <p:sp>
          <p:nvSpPr>
            <p:cNvPr id="13" name="TextBox 12"/>
            <p:cNvSpPr txBox="1"/>
            <p:nvPr/>
          </p:nvSpPr>
          <p:spPr>
            <a:xfrm>
              <a:off x="6746085" y="2895188"/>
              <a:ext cx="2388577" cy="3014911"/>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spAutoFit/>
            </a:bodyPr>
            <a:lstStyle/>
            <a:p>
              <a:pPr marL="266700" indent="-266700">
                <a:spcAft>
                  <a:spcPts val="300"/>
                </a:spcAft>
                <a:buFont typeface="+mj-lt"/>
                <a:buAutoNum type="arabicPeriod"/>
              </a:pPr>
              <a:r>
                <a:rPr lang="en-US" sz="1600" dirty="0">
                  <a:solidFill>
                    <a:srgbClr val="333333"/>
                  </a:solidFill>
                </a:rPr>
                <a:t>A clear direction for the </a:t>
              </a:r>
              <a:r>
                <a:rPr lang="en-US" sz="1600" dirty="0" smtClean="0">
                  <a:solidFill>
                    <a:srgbClr val="333333"/>
                  </a:solidFill>
                </a:rPr>
                <a:t>ERP project</a:t>
              </a:r>
              <a:endParaRPr lang="en-US" sz="1600" dirty="0">
                <a:solidFill>
                  <a:srgbClr val="333333"/>
                </a:solidFill>
              </a:endParaRPr>
            </a:p>
            <a:p>
              <a:pPr marL="266700" indent="-266700">
                <a:spcAft>
                  <a:spcPts val="300"/>
                </a:spcAft>
                <a:buFont typeface="+mj-lt"/>
                <a:buAutoNum type="arabicPeriod"/>
              </a:pPr>
              <a:r>
                <a:rPr lang="en-US" sz="1600" dirty="0">
                  <a:solidFill>
                    <a:srgbClr val="333333"/>
                  </a:solidFill>
                </a:rPr>
                <a:t>Increased project </a:t>
              </a:r>
              <a:r>
                <a:rPr lang="en-US" sz="1600" dirty="0" smtClean="0">
                  <a:solidFill>
                    <a:srgbClr val="333333"/>
                  </a:solidFill>
                </a:rPr>
                <a:t>buy-in and user adoption</a:t>
              </a:r>
              <a:endParaRPr lang="en-US" sz="1600" dirty="0">
                <a:solidFill>
                  <a:srgbClr val="333333"/>
                </a:solidFill>
              </a:endParaRPr>
            </a:p>
            <a:p>
              <a:pPr marL="266700" indent="-266700">
                <a:spcAft>
                  <a:spcPts val="300"/>
                </a:spcAft>
                <a:buFont typeface="+mj-lt"/>
                <a:buAutoNum type="arabicPeriod"/>
              </a:pPr>
              <a:r>
                <a:rPr lang="en-US" sz="1600" dirty="0" smtClean="0">
                  <a:solidFill>
                    <a:srgbClr val="333333"/>
                  </a:solidFill>
                </a:rPr>
                <a:t>Alignment with organizational goals</a:t>
              </a:r>
            </a:p>
            <a:p>
              <a:pPr marL="266700" indent="-266700">
                <a:spcAft>
                  <a:spcPts val="300"/>
                </a:spcAft>
                <a:buFont typeface="+mj-lt"/>
                <a:buAutoNum type="arabicPeriod"/>
              </a:pPr>
              <a:r>
                <a:rPr lang="en-US" sz="1600" dirty="0">
                  <a:solidFill>
                    <a:srgbClr val="333333"/>
                  </a:solidFill>
                </a:rPr>
                <a:t>ERP </a:t>
              </a:r>
              <a:r>
                <a:rPr lang="en-US" sz="1600" dirty="0" smtClean="0">
                  <a:solidFill>
                    <a:srgbClr val="333333"/>
                  </a:solidFill>
                </a:rPr>
                <a:t>metrics to measure success pre- and post- deployment</a:t>
              </a:r>
            </a:p>
            <a:p>
              <a:pPr marL="266700" indent="-266700">
                <a:spcAft>
                  <a:spcPts val="300"/>
                </a:spcAft>
                <a:buFont typeface="+mj-lt"/>
                <a:buAutoNum type="arabicPeriod"/>
              </a:pPr>
              <a:r>
                <a:rPr lang="en-US" sz="1600" dirty="0" smtClean="0">
                  <a:solidFill>
                    <a:srgbClr val="333333"/>
                  </a:solidFill>
                </a:rPr>
                <a:t>Cost and time savings in vendor selection and ERP implementation</a:t>
              </a:r>
            </a:p>
          </p:txBody>
        </p:sp>
      </p:grpSp>
      <p:sp>
        <p:nvSpPr>
          <p:cNvPr id="14" name="Chevron 13"/>
          <p:cNvSpPr/>
          <p:nvPr/>
        </p:nvSpPr>
        <p:spPr>
          <a:xfrm>
            <a:off x="5727647" y="3358955"/>
            <a:ext cx="298350" cy="412727"/>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33333"/>
              </a:solidFill>
            </a:endParaRPr>
          </a:p>
        </p:txBody>
      </p:sp>
      <p:graphicFrame>
        <p:nvGraphicFramePr>
          <p:cNvPr id="16" name="Chart 15"/>
          <p:cNvGraphicFramePr/>
          <p:nvPr>
            <p:extLst/>
          </p:nvPr>
        </p:nvGraphicFramePr>
        <p:xfrm>
          <a:off x="-62661" y="1717682"/>
          <a:ext cx="3039001" cy="1733118"/>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2"/>
          <p:cNvSpPr txBox="1"/>
          <p:nvPr/>
        </p:nvSpPr>
        <p:spPr>
          <a:xfrm>
            <a:off x="200531" y="1409131"/>
            <a:ext cx="3096784"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rgbClr val="333333"/>
                </a:solidFill>
              </a:rPr>
              <a:t>PERCENTAGE OF BENEFITS REALIZED</a:t>
            </a:r>
          </a:p>
        </p:txBody>
      </p:sp>
      <p:graphicFrame>
        <p:nvGraphicFramePr>
          <p:cNvPr id="18" name="Chart 17"/>
          <p:cNvGraphicFramePr/>
          <p:nvPr>
            <p:extLst>
              <p:ext uri="{D42A27DB-BD31-4B8C-83A1-F6EECF244321}">
                <p14:modId xmlns:p14="http://schemas.microsoft.com/office/powerpoint/2010/main" val="1360324839"/>
              </p:ext>
            </p:extLst>
          </p:nvPr>
        </p:nvGraphicFramePr>
        <p:xfrm>
          <a:off x="130489" y="4022258"/>
          <a:ext cx="2845851" cy="2174966"/>
        </p:xfrm>
        <a:graphic>
          <a:graphicData uri="http://schemas.openxmlformats.org/drawingml/2006/chart">
            <c:chart xmlns:c="http://schemas.openxmlformats.org/drawingml/2006/chart" xmlns:r="http://schemas.openxmlformats.org/officeDocument/2006/relationships" r:id="rId5"/>
          </a:graphicData>
        </a:graphic>
      </p:graphicFrame>
      <p:sp>
        <p:nvSpPr>
          <p:cNvPr id="19" name="TextBox 17"/>
          <p:cNvSpPr txBox="1"/>
          <p:nvPr/>
        </p:nvSpPr>
        <p:spPr>
          <a:xfrm>
            <a:off x="200531" y="3793380"/>
            <a:ext cx="2345112" cy="276999"/>
          </a:xfrm>
          <a:prstGeom prst="rect">
            <a:avLst/>
          </a:prstGeom>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smtClean="0">
                <a:solidFill>
                  <a:srgbClr val="333333"/>
                </a:solidFill>
              </a:rPr>
              <a:t>TIME TO RECOUP COSTS</a:t>
            </a:r>
          </a:p>
        </p:txBody>
      </p:sp>
      <p:sp>
        <p:nvSpPr>
          <p:cNvPr id="20" name="Chevron 19"/>
          <p:cNvSpPr/>
          <p:nvPr/>
        </p:nvSpPr>
        <p:spPr>
          <a:xfrm>
            <a:off x="3028595" y="2213994"/>
            <a:ext cx="214009" cy="282662"/>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33333"/>
              </a:solidFill>
            </a:endParaRPr>
          </a:p>
        </p:txBody>
      </p:sp>
      <p:sp>
        <p:nvSpPr>
          <p:cNvPr id="21" name="Chevron 20"/>
          <p:cNvSpPr/>
          <p:nvPr/>
        </p:nvSpPr>
        <p:spPr>
          <a:xfrm>
            <a:off x="3048509" y="4731625"/>
            <a:ext cx="214009" cy="282662"/>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33333"/>
              </a:solidFill>
            </a:endParaRPr>
          </a:p>
        </p:txBody>
      </p:sp>
    </p:spTree>
    <p:extLst>
      <p:ext uri="{BB962C8B-B14F-4D97-AF65-F5344CB8AC3E}">
        <p14:creationId xmlns:p14="http://schemas.microsoft.com/office/powerpoint/2010/main" val="2626152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937577" y="1103801"/>
            <a:ext cx="4195133" cy="5421177"/>
          </a:xfrm>
          <a:prstGeom prst="rect">
            <a:avLst/>
          </a:prstGeom>
          <a:solidFill>
            <a:schemeClr val="bg1">
              <a:lumMod val="95000"/>
            </a:schemeClr>
          </a:solidFill>
          <a:ln>
            <a:noFill/>
          </a:ln>
          <a:effectLst>
            <a:outerShdw blurRad="25400" dist="254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Aft>
                <a:spcPts val="300"/>
              </a:spcAft>
            </a:pPr>
            <a:endParaRPr lang="en-US" sz="1200" b="1" dirty="0">
              <a:solidFill>
                <a:srgbClr val="333333"/>
              </a:solidFill>
            </a:endParaRPr>
          </a:p>
        </p:txBody>
      </p:sp>
      <p:sp>
        <p:nvSpPr>
          <p:cNvPr id="2" name="Title 1"/>
          <p:cNvSpPr>
            <a:spLocks noGrp="1"/>
          </p:cNvSpPr>
          <p:nvPr>
            <p:ph type="title"/>
          </p:nvPr>
        </p:nvSpPr>
        <p:spPr>
          <a:xfrm>
            <a:off x="257175" y="203336"/>
            <a:ext cx="8538482" cy="877887"/>
          </a:xfrm>
        </p:spPr>
        <p:txBody>
          <a:bodyPr/>
          <a:lstStyle/>
          <a:p>
            <a:pPr lvl="0"/>
            <a:r>
              <a:rPr lang="en-US" dirty="0"/>
              <a:t>M</a:t>
            </a:r>
            <a:r>
              <a:rPr lang="en-US" dirty="0" smtClean="0"/>
              <a:t>any ERP challenges can be addressed with upfront planning and a structured approach</a:t>
            </a:r>
            <a:endParaRPr lang="en-CA" dirty="0"/>
          </a:p>
        </p:txBody>
      </p:sp>
      <p:sp>
        <p:nvSpPr>
          <p:cNvPr id="19" name="TextBox 18"/>
          <p:cNvSpPr txBox="1"/>
          <p:nvPr/>
        </p:nvSpPr>
        <p:spPr>
          <a:xfrm>
            <a:off x="257175" y="1886689"/>
            <a:ext cx="3895315" cy="1938992"/>
          </a:xfrm>
          <a:prstGeom prst="rect">
            <a:avLst/>
          </a:prstGeom>
        </p:spPr>
        <p:txBody>
          <a:bodyPr wrap="square" rtlCol="0">
            <a:spAutoFit/>
          </a:bodyPr>
          <a:lstStyle/>
          <a:p>
            <a:r>
              <a:rPr lang="en-US" sz="1200" dirty="0" smtClean="0">
                <a:solidFill>
                  <a:srgbClr val="333333"/>
                </a:solidFill>
              </a:rPr>
              <a:t>ERP projects are </a:t>
            </a:r>
            <a:r>
              <a:rPr lang="en-US" sz="1200" b="1" dirty="0" smtClean="0">
                <a:solidFill>
                  <a:srgbClr val="333333"/>
                </a:solidFill>
              </a:rPr>
              <a:t>long,</a:t>
            </a:r>
            <a:r>
              <a:rPr lang="en-US" sz="1200" dirty="0" smtClean="0">
                <a:solidFill>
                  <a:srgbClr val="333333"/>
                </a:solidFill>
              </a:rPr>
              <a:t> </a:t>
            </a:r>
            <a:r>
              <a:rPr lang="en-US" sz="1200" b="1" dirty="0" smtClean="0">
                <a:solidFill>
                  <a:srgbClr val="333333"/>
                </a:solidFill>
              </a:rPr>
              <a:t>complex,</a:t>
            </a:r>
            <a:r>
              <a:rPr lang="en-US" sz="1200" dirty="0" smtClean="0">
                <a:solidFill>
                  <a:srgbClr val="333333"/>
                </a:solidFill>
              </a:rPr>
              <a:t> and </a:t>
            </a:r>
            <a:r>
              <a:rPr lang="en-US" sz="1200" b="1" dirty="0" smtClean="0">
                <a:solidFill>
                  <a:srgbClr val="333333"/>
                </a:solidFill>
              </a:rPr>
              <a:t>costly</a:t>
            </a:r>
            <a:r>
              <a:rPr lang="en-US" sz="1200" dirty="0" smtClean="0">
                <a:solidFill>
                  <a:srgbClr val="333333"/>
                </a:solidFill>
              </a:rPr>
              <a:t> initiatives for any organization. They drive massive changes to the way people work and the data that is used. </a:t>
            </a:r>
          </a:p>
          <a:p>
            <a:endParaRPr lang="en-US" sz="1200" dirty="0" smtClean="0">
              <a:solidFill>
                <a:srgbClr val="333333"/>
              </a:solidFill>
            </a:endParaRPr>
          </a:p>
          <a:p>
            <a:r>
              <a:rPr lang="en-US" sz="1200" dirty="0" smtClean="0">
                <a:solidFill>
                  <a:srgbClr val="333333"/>
                </a:solidFill>
              </a:rPr>
              <a:t>ERP systems </a:t>
            </a:r>
            <a:r>
              <a:rPr lang="en-US" sz="1200" b="1" dirty="0" smtClean="0">
                <a:solidFill>
                  <a:srgbClr val="333333"/>
                </a:solidFill>
              </a:rPr>
              <a:t>touch every aspect of the organization, </a:t>
            </a:r>
            <a:r>
              <a:rPr lang="en-US" sz="1200" dirty="0" smtClean="0">
                <a:solidFill>
                  <a:srgbClr val="333333"/>
                </a:solidFill>
              </a:rPr>
              <a:t>which has an exponential impact in the event of failure.</a:t>
            </a:r>
          </a:p>
          <a:p>
            <a:endParaRPr lang="en-US" sz="1200" dirty="0" smtClean="0">
              <a:solidFill>
                <a:srgbClr val="333333"/>
              </a:solidFill>
            </a:endParaRPr>
          </a:p>
          <a:p>
            <a:r>
              <a:rPr lang="en-US" sz="1200" b="1" i="1" dirty="0" smtClean="0">
                <a:solidFill>
                  <a:srgbClr val="333333"/>
                </a:solidFill>
              </a:rPr>
              <a:t>The real cost of an ERP failure can be your career! </a:t>
            </a:r>
          </a:p>
          <a:p>
            <a:endParaRPr lang="en-US" sz="1200" dirty="0">
              <a:solidFill>
                <a:srgbClr val="333333"/>
              </a:solidFill>
            </a:endParaRPr>
          </a:p>
        </p:txBody>
      </p:sp>
      <p:sp>
        <p:nvSpPr>
          <p:cNvPr id="21" name="Rectangle 20"/>
          <p:cNvSpPr/>
          <p:nvPr/>
        </p:nvSpPr>
        <p:spPr>
          <a:xfrm>
            <a:off x="5049382" y="1893497"/>
            <a:ext cx="3971520" cy="461665"/>
          </a:xfrm>
          <a:prstGeom prst="rect">
            <a:avLst/>
          </a:prstGeom>
        </p:spPr>
        <p:txBody>
          <a:bodyPr wrap="square">
            <a:spAutoFit/>
          </a:bodyPr>
          <a:lstStyle/>
          <a:p>
            <a:r>
              <a:rPr lang="en-US" sz="1200" dirty="0" smtClean="0">
                <a:solidFill>
                  <a:srgbClr val="333333"/>
                </a:solidFill>
              </a:rPr>
              <a:t>In the past four years, the average ERP implementation has cost $6.5 million and lasted roughly 16 months. </a:t>
            </a:r>
            <a:endParaRPr lang="en-US" sz="1200" dirty="0">
              <a:solidFill>
                <a:srgbClr val="333333"/>
              </a:solidFill>
            </a:endParaRPr>
          </a:p>
        </p:txBody>
      </p:sp>
      <p:sp>
        <p:nvSpPr>
          <p:cNvPr id="22" name="TextBox 21"/>
          <p:cNvSpPr txBox="1"/>
          <p:nvPr/>
        </p:nvSpPr>
        <p:spPr>
          <a:xfrm>
            <a:off x="257174" y="1454138"/>
            <a:ext cx="2400509" cy="369332"/>
          </a:xfrm>
          <a:prstGeom prst="rect">
            <a:avLst/>
          </a:prstGeom>
          <a:noFill/>
        </p:spPr>
        <p:txBody>
          <a:bodyPr wrap="square" rtlCol="0">
            <a:spAutoFit/>
          </a:bodyPr>
          <a:lstStyle/>
          <a:p>
            <a:r>
              <a:rPr lang="en-US" b="1" dirty="0" smtClean="0">
                <a:solidFill>
                  <a:srgbClr val="333333"/>
                </a:solidFill>
              </a:rPr>
              <a:t>THE CHALLENGE</a:t>
            </a:r>
            <a:endParaRPr lang="en-US" b="1" dirty="0">
              <a:solidFill>
                <a:srgbClr val="333333"/>
              </a:solidFill>
            </a:endParaRPr>
          </a:p>
        </p:txBody>
      </p:sp>
      <p:sp>
        <p:nvSpPr>
          <p:cNvPr id="24" name="Rectangle 23"/>
          <p:cNvSpPr/>
          <p:nvPr/>
        </p:nvSpPr>
        <p:spPr>
          <a:xfrm>
            <a:off x="257174" y="4621327"/>
            <a:ext cx="3895315" cy="646331"/>
          </a:xfrm>
          <a:prstGeom prst="rect">
            <a:avLst/>
          </a:prstGeom>
        </p:spPr>
        <p:txBody>
          <a:bodyPr wrap="square">
            <a:spAutoFit/>
          </a:bodyPr>
          <a:lstStyle/>
          <a:p>
            <a:r>
              <a:rPr lang="en-US" sz="1200" dirty="0" smtClean="0">
                <a:solidFill>
                  <a:srgbClr val="333333"/>
                </a:solidFill>
              </a:rPr>
              <a:t>In order to avoid extensive challenges and failures, organizations must </a:t>
            </a:r>
            <a:r>
              <a:rPr lang="en-US" sz="1200" b="1" dirty="0" smtClean="0">
                <a:solidFill>
                  <a:srgbClr val="333333"/>
                </a:solidFill>
              </a:rPr>
              <a:t>take time upfront </a:t>
            </a:r>
            <a:r>
              <a:rPr lang="en-US" sz="1200" dirty="0" smtClean="0">
                <a:solidFill>
                  <a:srgbClr val="333333"/>
                </a:solidFill>
              </a:rPr>
              <a:t>to </a:t>
            </a:r>
            <a:r>
              <a:rPr lang="en-US" sz="1200" b="1" dirty="0" smtClean="0">
                <a:solidFill>
                  <a:srgbClr val="333333"/>
                </a:solidFill>
              </a:rPr>
              <a:t>assess </a:t>
            </a:r>
            <a:r>
              <a:rPr lang="en-US" sz="1200" dirty="0" smtClean="0">
                <a:solidFill>
                  <a:srgbClr val="333333"/>
                </a:solidFill>
              </a:rPr>
              <a:t>their</a:t>
            </a:r>
            <a:r>
              <a:rPr lang="en-US" sz="1200" b="1" dirty="0" smtClean="0">
                <a:solidFill>
                  <a:srgbClr val="333333"/>
                </a:solidFill>
              </a:rPr>
              <a:t> readiness </a:t>
            </a:r>
            <a:r>
              <a:rPr lang="en-US" sz="1200" dirty="0" smtClean="0">
                <a:solidFill>
                  <a:srgbClr val="333333"/>
                </a:solidFill>
              </a:rPr>
              <a:t>and create a solid ERP foundation. </a:t>
            </a:r>
            <a:endParaRPr lang="en-US" sz="1200" dirty="0">
              <a:solidFill>
                <a:srgbClr val="333333"/>
              </a:solidFill>
            </a:endParaRPr>
          </a:p>
        </p:txBody>
      </p:sp>
      <p:sp>
        <p:nvSpPr>
          <p:cNvPr id="25" name="TextBox 24"/>
          <p:cNvSpPr txBox="1"/>
          <p:nvPr/>
        </p:nvSpPr>
        <p:spPr>
          <a:xfrm>
            <a:off x="285977" y="4136434"/>
            <a:ext cx="2128049" cy="369332"/>
          </a:xfrm>
          <a:prstGeom prst="rect">
            <a:avLst/>
          </a:prstGeom>
          <a:noFill/>
        </p:spPr>
        <p:txBody>
          <a:bodyPr wrap="square" rtlCol="0">
            <a:spAutoFit/>
          </a:bodyPr>
          <a:lstStyle/>
          <a:p>
            <a:r>
              <a:rPr lang="en-US" b="1" dirty="0" smtClean="0">
                <a:solidFill>
                  <a:srgbClr val="333333"/>
                </a:solidFill>
              </a:rPr>
              <a:t>THE SOLUTION</a:t>
            </a:r>
            <a:endParaRPr lang="en-US" b="1" dirty="0">
              <a:solidFill>
                <a:srgbClr val="333333"/>
              </a:solidFill>
            </a:endParaRPr>
          </a:p>
        </p:txBody>
      </p:sp>
      <p:sp>
        <p:nvSpPr>
          <p:cNvPr id="27" name="TextBox 26"/>
          <p:cNvSpPr txBox="1"/>
          <p:nvPr/>
        </p:nvSpPr>
        <p:spPr>
          <a:xfrm>
            <a:off x="6920725" y="3997557"/>
            <a:ext cx="1966311" cy="246221"/>
          </a:xfrm>
          <a:prstGeom prst="rect">
            <a:avLst/>
          </a:prstGeom>
        </p:spPr>
        <p:txBody>
          <a:bodyPr wrap="square" rtlCol="0">
            <a:spAutoFit/>
          </a:bodyPr>
          <a:lstStyle/>
          <a:p>
            <a:r>
              <a:rPr lang="en-US" sz="1000" dirty="0" smtClean="0">
                <a:solidFill>
                  <a:srgbClr val="333333"/>
                </a:solidFill>
              </a:rPr>
              <a:t>Source: </a:t>
            </a:r>
            <a:r>
              <a:rPr lang="en-US" sz="1000" dirty="0" smtClean="0">
                <a:solidFill>
                  <a:srgbClr val="333333"/>
                </a:solidFill>
                <a:hlinkClick r:id="rId3"/>
              </a:rPr>
              <a:t>Panorama Consulting</a:t>
            </a:r>
            <a:endParaRPr lang="en-US" sz="1000" dirty="0" smtClean="0">
              <a:solidFill>
                <a:srgbClr val="333333"/>
              </a:solidFill>
            </a:endParaRPr>
          </a:p>
        </p:txBody>
      </p:sp>
      <p:sp>
        <p:nvSpPr>
          <p:cNvPr id="37" name="TextBox 36"/>
          <p:cNvSpPr txBox="1"/>
          <p:nvPr/>
        </p:nvSpPr>
        <p:spPr>
          <a:xfrm>
            <a:off x="6134690" y="1418123"/>
            <a:ext cx="1496948" cy="369332"/>
          </a:xfrm>
          <a:prstGeom prst="rect">
            <a:avLst/>
          </a:prstGeom>
          <a:noFill/>
        </p:spPr>
        <p:txBody>
          <a:bodyPr wrap="none" rtlCol="0">
            <a:spAutoFit/>
          </a:bodyPr>
          <a:lstStyle/>
          <a:p>
            <a:r>
              <a:rPr lang="en-US" b="1" dirty="0" smtClean="0">
                <a:solidFill>
                  <a:srgbClr val="333333"/>
                </a:solidFill>
              </a:rPr>
              <a:t>STATISTICS</a:t>
            </a:r>
            <a:endParaRPr lang="en-US" b="1" dirty="0">
              <a:solidFill>
                <a:srgbClr val="333333"/>
              </a:solidFill>
            </a:endParaRPr>
          </a:p>
        </p:txBody>
      </p:sp>
      <p:sp>
        <p:nvSpPr>
          <p:cNvPr id="7" name="TextBox 6"/>
          <p:cNvSpPr txBox="1"/>
          <p:nvPr/>
        </p:nvSpPr>
        <p:spPr>
          <a:xfrm>
            <a:off x="5116547" y="2541804"/>
            <a:ext cx="3770489" cy="1477328"/>
          </a:xfrm>
          <a:prstGeom prst="rect">
            <a:avLst/>
          </a:prstGeom>
        </p:spPr>
        <p:txBody>
          <a:bodyPr wrap="square" rtlCol="0">
            <a:spAutoFit/>
          </a:bodyPr>
          <a:lstStyle/>
          <a:p>
            <a:r>
              <a:rPr lang="en-CA" sz="1400" b="1" dirty="0" smtClean="0">
                <a:solidFill>
                  <a:srgbClr val="333333"/>
                </a:solidFill>
              </a:rPr>
              <a:t>54%</a:t>
            </a:r>
            <a:r>
              <a:rPr lang="en-CA" sz="1200" dirty="0" smtClean="0">
                <a:solidFill>
                  <a:srgbClr val="333333"/>
                </a:solidFill>
              </a:rPr>
              <a:t> of ERP projects exceeded their budgets </a:t>
            </a:r>
          </a:p>
          <a:p>
            <a:endParaRPr lang="en-CA" sz="1200" dirty="0" smtClean="0">
              <a:solidFill>
                <a:srgbClr val="333333"/>
              </a:solidFill>
            </a:endParaRPr>
          </a:p>
          <a:p>
            <a:r>
              <a:rPr lang="en-CA" sz="1400" b="1" dirty="0" smtClean="0">
                <a:solidFill>
                  <a:srgbClr val="333333"/>
                </a:solidFill>
              </a:rPr>
              <a:t>72%</a:t>
            </a:r>
            <a:r>
              <a:rPr lang="en-CA" sz="1200" dirty="0" smtClean="0">
                <a:solidFill>
                  <a:srgbClr val="333333"/>
                </a:solidFill>
              </a:rPr>
              <a:t> of ERP projects did not meet their scheduled deadlines</a:t>
            </a:r>
          </a:p>
          <a:p>
            <a:endParaRPr lang="en-CA" sz="1200" dirty="0" smtClean="0">
              <a:solidFill>
                <a:srgbClr val="333333"/>
              </a:solidFill>
            </a:endParaRPr>
          </a:p>
          <a:p>
            <a:r>
              <a:rPr lang="en-CA" sz="1400" b="1" dirty="0" smtClean="0">
                <a:solidFill>
                  <a:srgbClr val="333333"/>
                </a:solidFill>
              </a:rPr>
              <a:t>66%</a:t>
            </a:r>
            <a:r>
              <a:rPr lang="en-CA" sz="1200" dirty="0" smtClean="0">
                <a:solidFill>
                  <a:srgbClr val="333333"/>
                </a:solidFill>
              </a:rPr>
              <a:t> of organizations received less that 50% of their anticipated benefits</a:t>
            </a:r>
          </a:p>
        </p:txBody>
      </p:sp>
      <p:cxnSp>
        <p:nvCxnSpPr>
          <p:cNvPr id="47" name="Straight Connector 2"/>
          <p:cNvCxnSpPr/>
          <p:nvPr/>
        </p:nvCxnSpPr>
        <p:spPr>
          <a:xfrm flipH="1">
            <a:off x="116738" y="4584002"/>
            <a:ext cx="3882348" cy="0"/>
          </a:xfrm>
          <a:prstGeom prst="line">
            <a:avLst/>
          </a:prstGeom>
          <a:ln w="190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2"/>
          <p:cNvCxnSpPr/>
          <p:nvPr/>
        </p:nvCxnSpPr>
        <p:spPr>
          <a:xfrm flipH="1">
            <a:off x="116738" y="1822802"/>
            <a:ext cx="3882348" cy="0"/>
          </a:xfrm>
          <a:prstGeom prst="line">
            <a:avLst/>
          </a:prstGeom>
          <a:ln w="19050">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2"/>
          <p:cNvCxnSpPr/>
          <p:nvPr/>
        </p:nvCxnSpPr>
        <p:spPr>
          <a:xfrm flipH="1">
            <a:off x="5060618" y="1822802"/>
            <a:ext cx="3882348"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5052767" y="4571096"/>
            <a:ext cx="1981563" cy="261610"/>
          </a:xfrm>
          <a:prstGeom prst="rect">
            <a:avLst/>
          </a:prstGeom>
          <a:solidFill>
            <a:schemeClr val="bg2">
              <a:lumMod val="95000"/>
            </a:schemeClr>
          </a:solidFill>
        </p:spPr>
        <p:txBody>
          <a:bodyPr wrap="square">
            <a:spAutoFit/>
          </a:bodyPr>
          <a:lstStyle/>
          <a:p>
            <a:r>
              <a:rPr lang="en-CA" sz="1100" b="1" dirty="0" smtClean="0">
                <a:solidFill>
                  <a:srgbClr val="333333"/>
                </a:solidFill>
              </a:rPr>
              <a:t>Three Biggest Challenges </a:t>
            </a:r>
          </a:p>
        </p:txBody>
      </p:sp>
      <p:sp>
        <p:nvSpPr>
          <p:cNvPr id="42" name="TextBox 41"/>
          <p:cNvSpPr txBox="1"/>
          <p:nvPr/>
        </p:nvSpPr>
        <p:spPr>
          <a:xfrm>
            <a:off x="7447388" y="6234773"/>
            <a:ext cx="1573514" cy="246221"/>
          </a:xfrm>
          <a:prstGeom prst="rect">
            <a:avLst/>
          </a:prstGeom>
        </p:spPr>
        <p:txBody>
          <a:bodyPr wrap="square" rtlCol="0">
            <a:spAutoFit/>
          </a:bodyPr>
          <a:lstStyle/>
          <a:p>
            <a:r>
              <a:rPr lang="en-CA" sz="1000" dirty="0" smtClean="0">
                <a:solidFill>
                  <a:srgbClr val="333333"/>
                </a:solidFill>
              </a:rPr>
              <a:t>Source: </a:t>
            </a:r>
            <a:r>
              <a:rPr lang="en-CA" sz="1000" dirty="0" smtClean="0">
                <a:solidFill>
                  <a:srgbClr val="333333"/>
                </a:solidFill>
                <a:hlinkClick r:id="rId4"/>
              </a:rPr>
              <a:t>TekSystems</a:t>
            </a:r>
            <a:endParaRPr lang="en-CA" sz="1000" dirty="0" smtClean="0">
              <a:solidFill>
                <a:srgbClr val="333333"/>
              </a:solidFill>
            </a:endParaRPr>
          </a:p>
        </p:txBody>
      </p:sp>
      <p:sp>
        <p:nvSpPr>
          <p:cNvPr id="53" name="Rectangle 52"/>
          <p:cNvSpPr/>
          <p:nvPr/>
        </p:nvSpPr>
        <p:spPr>
          <a:xfrm>
            <a:off x="6523377" y="4858069"/>
            <a:ext cx="649430" cy="917682"/>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4" name="Rectangle 53"/>
          <p:cNvSpPr/>
          <p:nvPr/>
        </p:nvSpPr>
        <p:spPr>
          <a:xfrm>
            <a:off x="5328557" y="4861786"/>
            <a:ext cx="648000" cy="913965"/>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5" name="Rectangle 54"/>
          <p:cNvSpPr/>
          <p:nvPr/>
        </p:nvSpPr>
        <p:spPr>
          <a:xfrm>
            <a:off x="7815962" y="5058921"/>
            <a:ext cx="648000" cy="716830"/>
          </a:xfrm>
          <a:prstGeom prst="rect">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rgbClr val="FFFFFF"/>
              </a:solidFill>
            </a:endParaRPr>
          </a:p>
        </p:txBody>
      </p:sp>
      <p:sp>
        <p:nvSpPr>
          <p:cNvPr id="56" name="TextBox 55"/>
          <p:cNvSpPr txBox="1"/>
          <p:nvPr/>
        </p:nvSpPr>
        <p:spPr>
          <a:xfrm>
            <a:off x="5334045" y="5211148"/>
            <a:ext cx="641770" cy="338554"/>
          </a:xfrm>
          <a:prstGeom prst="rect">
            <a:avLst/>
          </a:prstGeom>
        </p:spPr>
        <p:txBody>
          <a:bodyPr wrap="square" rtlCol="0">
            <a:spAutoFit/>
          </a:bodyPr>
          <a:lstStyle/>
          <a:p>
            <a:r>
              <a:rPr lang="en-US" sz="1600" b="1" dirty="0" smtClean="0">
                <a:solidFill>
                  <a:srgbClr val="29475F"/>
                </a:solidFill>
              </a:rPr>
              <a:t>31%</a:t>
            </a:r>
          </a:p>
        </p:txBody>
      </p:sp>
      <p:sp>
        <p:nvSpPr>
          <p:cNvPr id="57" name="TextBox 56"/>
          <p:cNvSpPr txBox="1"/>
          <p:nvPr/>
        </p:nvSpPr>
        <p:spPr>
          <a:xfrm>
            <a:off x="6552337" y="5211148"/>
            <a:ext cx="591509" cy="338554"/>
          </a:xfrm>
          <a:prstGeom prst="rect">
            <a:avLst/>
          </a:prstGeom>
        </p:spPr>
        <p:txBody>
          <a:bodyPr wrap="square" rtlCol="0">
            <a:spAutoFit/>
          </a:bodyPr>
          <a:lstStyle/>
          <a:p>
            <a:r>
              <a:rPr lang="en-US" sz="1600" b="1" dirty="0" smtClean="0">
                <a:solidFill>
                  <a:srgbClr val="29475F"/>
                </a:solidFill>
              </a:rPr>
              <a:t>31%</a:t>
            </a:r>
          </a:p>
        </p:txBody>
      </p:sp>
      <p:sp>
        <p:nvSpPr>
          <p:cNvPr id="58" name="TextBox 57"/>
          <p:cNvSpPr txBox="1"/>
          <p:nvPr/>
        </p:nvSpPr>
        <p:spPr>
          <a:xfrm>
            <a:off x="7851025" y="5211148"/>
            <a:ext cx="642705" cy="338554"/>
          </a:xfrm>
          <a:prstGeom prst="rect">
            <a:avLst/>
          </a:prstGeom>
        </p:spPr>
        <p:txBody>
          <a:bodyPr wrap="square" rtlCol="0">
            <a:spAutoFit/>
          </a:bodyPr>
          <a:lstStyle/>
          <a:p>
            <a:r>
              <a:rPr lang="en-US" sz="1600" b="1" dirty="0" smtClean="0">
                <a:solidFill>
                  <a:srgbClr val="29475F"/>
                </a:solidFill>
              </a:rPr>
              <a:t>19%</a:t>
            </a:r>
          </a:p>
        </p:txBody>
      </p:sp>
      <p:sp>
        <p:nvSpPr>
          <p:cNvPr id="59" name="TextBox 58"/>
          <p:cNvSpPr txBox="1"/>
          <p:nvPr/>
        </p:nvSpPr>
        <p:spPr>
          <a:xfrm>
            <a:off x="5122260" y="5800027"/>
            <a:ext cx="1060595" cy="369332"/>
          </a:xfrm>
          <a:prstGeom prst="rect">
            <a:avLst/>
          </a:prstGeom>
        </p:spPr>
        <p:txBody>
          <a:bodyPr wrap="square" rtlCol="0">
            <a:spAutoFit/>
          </a:bodyPr>
          <a:lstStyle/>
          <a:p>
            <a:pPr algn="ctr"/>
            <a:r>
              <a:rPr lang="en-US" sz="900" b="1" dirty="0" smtClean="0">
                <a:solidFill>
                  <a:srgbClr val="333333"/>
                </a:solidFill>
              </a:rPr>
              <a:t>Business/IT Alignment</a:t>
            </a:r>
          </a:p>
        </p:txBody>
      </p:sp>
      <p:sp>
        <p:nvSpPr>
          <p:cNvPr id="60" name="TextBox 59"/>
          <p:cNvSpPr txBox="1"/>
          <p:nvPr/>
        </p:nvSpPr>
        <p:spPr>
          <a:xfrm>
            <a:off x="6322440" y="5769249"/>
            <a:ext cx="1051301" cy="369332"/>
          </a:xfrm>
          <a:prstGeom prst="rect">
            <a:avLst/>
          </a:prstGeom>
        </p:spPr>
        <p:txBody>
          <a:bodyPr wrap="square" rtlCol="0">
            <a:spAutoFit/>
          </a:bodyPr>
          <a:lstStyle/>
          <a:p>
            <a:pPr algn="ctr"/>
            <a:r>
              <a:rPr lang="en-US" sz="900" b="1" dirty="0" smtClean="0">
                <a:solidFill>
                  <a:srgbClr val="333333"/>
                </a:solidFill>
              </a:rPr>
              <a:t>Lack of Qualified Talent</a:t>
            </a:r>
          </a:p>
        </p:txBody>
      </p:sp>
      <p:sp>
        <p:nvSpPr>
          <p:cNvPr id="61" name="TextBox 60"/>
          <p:cNvSpPr txBox="1"/>
          <p:nvPr/>
        </p:nvSpPr>
        <p:spPr>
          <a:xfrm>
            <a:off x="7409745" y="5800027"/>
            <a:ext cx="1525267" cy="338554"/>
          </a:xfrm>
          <a:prstGeom prst="rect">
            <a:avLst/>
          </a:prstGeom>
        </p:spPr>
        <p:txBody>
          <a:bodyPr wrap="square" rtlCol="0">
            <a:spAutoFit/>
          </a:bodyPr>
          <a:lstStyle/>
          <a:p>
            <a:pPr algn="ctr"/>
            <a:r>
              <a:rPr lang="en-US" sz="800" b="1" dirty="0" smtClean="0">
                <a:solidFill>
                  <a:srgbClr val="333333"/>
                </a:solidFill>
              </a:rPr>
              <a:t>Less system functionality than originally defined</a:t>
            </a:r>
          </a:p>
        </p:txBody>
      </p:sp>
    </p:spTree>
    <p:extLst>
      <p:ext uri="{BB962C8B-B14F-4D97-AF65-F5344CB8AC3E}">
        <p14:creationId xmlns:p14="http://schemas.microsoft.com/office/powerpoint/2010/main" val="5415230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2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3537</Words>
  <Application>Microsoft Office PowerPoint</Application>
  <PresentationFormat>On-screen Show (4:3)</PresentationFormat>
  <Paragraphs>461</Paragraphs>
  <Slides>22</Slides>
  <Notes>18</Notes>
  <HiddenSlides>0</HiddenSlides>
  <MMClips>0</MMClips>
  <ScaleCrop>false</ScaleCrop>
  <HeadingPairs>
    <vt:vector size="8" baseType="variant">
      <vt:variant>
        <vt:lpstr>Fonts Used</vt:lpstr>
      </vt:variant>
      <vt:variant>
        <vt:i4>8</vt:i4>
      </vt:variant>
      <vt:variant>
        <vt:lpstr>Theme</vt:lpstr>
      </vt:variant>
      <vt:variant>
        <vt:i4>3</vt:i4>
      </vt:variant>
      <vt:variant>
        <vt:lpstr>Slide Titles</vt:lpstr>
      </vt:variant>
      <vt:variant>
        <vt:i4>22</vt:i4>
      </vt:variant>
      <vt:variant>
        <vt:lpstr>Custom Shows</vt:lpstr>
      </vt:variant>
      <vt:variant>
        <vt:i4>1</vt:i4>
      </vt:variant>
    </vt:vector>
  </HeadingPairs>
  <TitlesOfParts>
    <vt:vector size="34" baseType="lpstr">
      <vt:lpstr>Arial</vt:lpstr>
      <vt:lpstr>Calibri</vt:lpstr>
      <vt:lpstr>Dotum</vt:lpstr>
      <vt:lpstr>Georgia</vt:lpstr>
      <vt:lpstr>Open Sans</vt:lpstr>
      <vt:lpstr>Roboto Slab</vt:lpstr>
      <vt:lpstr>Times New Roman</vt:lpstr>
      <vt:lpstr>Wingdings</vt:lpstr>
      <vt:lpstr>Theme1</vt:lpstr>
      <vt:lpstr>1_Theme1</vt:lpstr>
      <vt:lpstr>2_Theme1</vt:lpstr>
      <vt:lpstr>PowerPoint Presentation</vt:lpstr>
      <vt:lpstr>PowerPoint Presentation</vt:lpstr>
      <vt:lpstr>Framing the project</vt:lpstr>
      <vt:lpstr>Executive summary</vt:lpstr>
      <vt:lpstr>Enterprise resource planning (ERP) overview</vt:lpstr>
      <vt:lpstr>Snapshot of the ERP market</vt:lpstr>
      <vt:lpstr>Management support is the biggest critical success factor for ERP implementations</vt:lpstr>
      <vt:lpstr>An ERP project will fail to deliver on the anticipated benefits without the proper ERP foundation</vt:lpstr>
      <vt:lpstr>Many ERP challenges can be addressed with upfront planning and a structured approach</vt:lpstr>
      <vt:lpstr>An ERP foundation will develop a common understanding between business and IT stakeholders</vt:lpstr>
      <vt:lpstr>Build a concrete ERP foundation using the deliverables created from this blueprint </vt:lpstr>
      <vt:lpstr>An ERP project is most effective when you follow a structured approach to define, select, implement </vt:lpstr>
      <vt:lpstr>PowerPoint Presentation</vt:lpstr>
      <vt:lpstr>Follow Info-Tech’s approach to develop your ERP foundation</vt:lpstr>
      <vt:lpstr>Info-Tech’s enterprise application support framework can guide you through each stage of your ERP project </vt:lpstr>
      <vt:lpstr>Leverage Info-Tech research and resources</vt:lpstr>
      <vt:lpstr>Info-Tech offers various levels of support to suit your needs</vt:lpstr>
      <vt:lpstr>Establish a Concrete ERP Foundation – blueprint overview</vt:lpstr>
      <vt:lpstr>ERP foundation workshop overview </vt:lpstr>
      <vt:lpstr>ERP foundation workshop sample outputs</vt:lpstr>
      <vt:lpstr>Glossary </vt:lpstr>
      <vt:lpstr>Use these icons to help navigate this blueprint</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2016-01-27T18:43:09Z</dcterms:created>
  <dcterms:modified xsi:type="dcterms:W3CDTF">2019-08-14T19:03:31Z</dcterms:modified>
  <cp:contentStatus/>
</cp:coreProperties>
</file>