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4"/>
    <p:sldMasterId id="2147483787" r:id="rId5"/>
  </p:sldMasterIdLst>
  <p:notesMasterIdLst>
    <p:notesMasterId r:id="rId18"/>
  </p:notesMasterIdLst>
  <p:handoutMasterIdLst>
    <p:handoutMasterId r:id="rId19"/>
  </p:handoutMasterIdLst>
  <p:sldIdLst>
    <p:sldId id="498" r:id="rId6"/>
    <p:sldId id="611" r:id="rId7"/>
    <p:sldId id="522" r:id="rId8"/>
    <p:sldId id="501" r:id="rId9"/>
    <p:sldId id="502" r:id="rId10"/>
    <p:sldId id="541" r:id="rId11"/>
    <p:sldId id="590" r:id="rId12"/>
    <p:sldId id="588" r:id="rId13"/>
    <p:sldId id="579" r:id="rId14"/>
    <p:sldId id="524" r:id="rId15"/>
    <p:sldId id="518" r:id="rId16"/>
    <p:sldId id="612" r:id="rId17"/>
  </p:sldIdLst>
  <p:sldSz cx="9144000" cy="6858000" type="screen4x3"/>
  <p:notesSz cx="6858000" cy="9144000"/>
  <p:custShowLst>
    <p:custShow name="Custom Show 1" id="0">
      <p:sldLst/>
    </p:custShow>
  </p:custShowLst>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xecutive Summary" id="{E8FE5897-5CDE-4452-8C33-B935B9BCCED6}">
          <p14:sldIdLst>
            <p14:sldId id="498"/>
            <p14:sldId id="611"/>
            <p14:sldId id="522"/>
            <p14:sldId id="501"/>
            <p14:sldId id="502"/>
            <p14:sldId id="541"/>
            <p14:sldId id="590"/>
            <p14:sldId id="588"/>
            <p14:sldId id="579"/>
            <p14:sldId id="524"/>
            <p14:sldId id="518"/>
            <p14:sldId id="61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34"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78DB7"/>
    <a:srgbClr val="A24130"/>
    <a:srgbClr val="FFEFAB"/>
    <a:srgbClr val="FFD833"/>
    <a:srgbClr val="B0C534"/>
    <a:srgbClr val="89CA20"/>
    <a:srgbClr val="C3D45E"/>
    <a:srgbClr val="66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Grid="0">
      <p:cViewPr varScale="1">
        <p:scale>
          <a:sx n="122" d="100"/>
          <a:sy n="122" d="100"/>
        </p:scale>
        <p:origin x="2064" y="90"/>
      </p:cViewPr>
      <p:guideLst/>
    </p:cSldViewPr>
  </p:slideViewPr>
  <p:outlineViewPr>
    <p:cViewPr>
      <p:scale>
        <a:sx n="33" d="100"/>
        <a:sy n="33" d="100"/>
      </p:scale>
      <p:origin x="0" y="-5034"/>
    </p:cViewPr>
  </p:outlineViewPr>
  <p:notesTextViewPr>
    <p:cViewPr>
      <p:scale>
        <a:sx n="1" d="1"/>
        <a:sy n="1" d="1"/>
      </p:scale>
      <p:origin x="0" y="0"/>
    </p:cViewPr>
  </p:notesTextViewPr>
  <p:sorterViewPr>
    <p:cViewPr>
      <p:scale>
        <a:sx n="180" d="100"/>
        <a:sy n="180" d="100"/>
      </p:scale>
      <p:origin x="0" y="-108"/>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19"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7AFFAC02-3CFA-4AE5-8C79-4766C33D5382}"/>
    <pc:docChg chg="addSld modSld modSection">
      <pc:chgData name="" userId="" providerId="" clId="Web-{7AFFAC02-3CFA-4AE5-8C79-4766C33D5382}" dt="2017-12-20T15:44:58.445" v="566"/>
      <pc:docMkLst>
        <pc:docMk/>
      </pc:docMkLst>
      <pc:sldChg chg="delSp modSp">
        <pc:chgData name="" userId="" providerId="" clId="Web-{7AFFAC02-3CFA-4AE5-8C79-4766C33D5382}" dt="2017-12-20T15:40:08.848" v="534"/>
        <pc:sldMkLst>
          <pc:docMk/>
          <pc:sldMk cId="3177182827" sldId="450"/>
        </pc:sldMkLst>
        <pc:spChg chg="mod">
          <ac:chgData name="" userId="" providerId="" clId="Web-{7AFFAC02-3CFA-4AE5-8C79-4766C33D5382}" dt="2017-12-20T15:36:23.960" v="432"/>
          <ac:spMkLst>
            <pc:docMk/>
            <pc:sldMk cId="3177182827" sldId="450"/>
            <ac:spMk id="2" creationId="{00000000-0000-0000-0000-000000000000}"/>
          </ac:spMkLst>
        </pc:spChg>
        <pc:spChg chg="mod">
          <ac:chgData name="" userId="" providerId="" clId="Web-{7AFFAC02-3CFA-4AE5-8C79-4766C33D5382}" dt="2017-12-20T15:37:58.464" v="499"/>
          <ac:spMkLst>
            <pc:docMk/>
            <pc:sldMk cId="3177182827" sldId="450"/>
            <ac:spMk id="40" creationId="{00000000-0000-0000-0000-000000000000}"/>
          </ac:spMkLst>
        </pc:spChg>
        <pc:spChg chg="mod">
          <ac:chgData name="" userId="" providerId="" clId="Web-{7AFFAC02-3CFA-4AE5-8C79-4766C33D5382}" dt="2017-12-20T15:38:37.309" v="500"/>
          <ac:spMkLst>
            <pc:docMk/>
            <pc:sldMk cId="3177182827" sldId="450"/>
            <ac:spMk id="53" creationId="{00000000-0000-0000-0000-000000000000}"/>
          </ac:spMkLst>
        </pc:spChg>
        <pc:spChg chg="mod">
          <ac:chgData name="" userId="" providerId="" clId="Web-{7AFFAC02-3CFA-4AE5-8C79-4766C33D5382}" dt="2017-12-20T15:40:08.848" v="534"/>
          <ac:spMkLst>
            <pc:docMk/>
            <pc:sldMk cId="3177182827" sldId="450"/>
            <ac:spMk id="64" creationId="{00000000-0000-0000-0000-000000000000}"/>
          </ac:spMkLst>
        </pc:spChg>
        <pc:grpChg chg="mod">
          <ac:chgData name="" userId="" providerId="" clId="Web-{7AFFAC02-3CFA-4AE5-8C79-4766C33D5382}" dt="2017-12-20T15:38:53.965" v="506"/>
          <ac:grpSpMkLst>
            <pc:docMk/>
            <pc:sldMk cId="3177182827" sldId="450"/>
            <ac:grpSpMk id="42" creationId="{00000000-0000-0000-0000-000000000000}"/>
          </ac:grpSpMkLst>
        </pc:grpChg>
        <pc:picChg chg="del">
          <ac:chgData name="" userId="" providerId="" clId="Web-{7AFFAC02-3CFA-4AE5-8C79-4766C33D5382}" dt="2017-12-20T15:38:40.199" v="501"/>
          <ac:picMkLst>
            <pc:docMk/>
            <pc:sldMk cId="3177182827" sldId="450"/>
            <ac:picMk id="65" creationId="{00000000-0000-0000-0000-000000000000}"/>
          </ac:picMkLst>
        </pc:picChg>
      </pc:sldChg>
      <pc:sldChg chg="addSp delSp modSp">
        <pc:chgData name="" userId="" providerId="" clId="Web-{7AFFAC02-3CFA-4AE5-8C79-4766C33D5382}" dt="2017-12-20T15:31:32.041" v="395"/>
        <pc:sldMkLst>
          <pc:docMk/>
          <pc:sldMk cId="337039225" sldId="454"/>
        </pc:sldMkLst>
        <pc:spChg chg="add del mod">
          <ac:chgData name="" userId="" providerId="" clId="Web-{7AFFAC02-3CFA-4AE5-8C79-4766C33D5382}" dt="2017-12-20T15:30:20.008" v="385"/>
          <ac:spMkLst>
            <pc:docMk/>
            <pc:sldMk cId="337039225" sldId="454"/>
            <ac:spMk id="2" creationId="{5BF4C679-AA59-4A7F-B23C-DA11FAE7CA87}"/>
          </ac:spMkLst>
        </pc:spChg>
        <pc:spChg chg="mod">
          <ac:chgData name="" userId="" providerId="" clId="Web-{7AFFAC02-3CFA-4AE5-8C79-4766C33D5382}" dt="2017-12-20T15:31:02.355" v="390"/>
          <ac:spMkLst>
            <pc:docMk/>
            <pc:sldMk cId="337039225" sldId="454"/>
            <ac:spMk id="4" creationId="{00000000-0000-0000-0000-000000000000}"/>
          </ac:spMkLst>
        </pc:spChg>
        <pc:spChg chg="mod">
          <ac:chgData name="" userId="" providerId="" clId="Web-{7AFFAC02-3CFA-4AE5-8C79-4766C33D5382}" dt="2017-12-20T15:30:48.321" v="388"/>
          <ac:spMkLst>
            <pc:docMk/>
            <pc:sldMk cId="337039225" sldId="454"/>
            <ac:spMk id="5" creationId="{00000000-0000-0000-0000-000000000000}"/>
          </ac:spMkLst>
        </pc:spChg>
        <pc:graphicFrameChg chg="mod modGraphic">
          <ac:chgData name="" userId="" providerId="" clId="Web-{7AFFAC02-3CFA-4AE5-8C79-4766C33D5382}" dt="2017-12-20T15:31:32.041" v="395"/>
          <ac:graphicFrameMkLst>
            <pc:docMk/>
            <pc:sldMk cId="337039225" sldId="454"/>
            <ac:graphicFrameMk id="10" creationId="{00000000-0000-0000-0000-000000000000}"/>
          </ac:graphicFrameMkLst>
        </pc:graphicFrameChg>
      </pc:sldChg>
      <pc:sldChg chg="modSp">
        <pc:chgData name="" userId="" providerId="" clId="Web-{7AFFAC02-3CFA-4AE5-8C79-4766C33D5382}" dt="2017-12-20T15:44:58.445" v="566"/>
        <pc:sldMkLst>
          <pc:docMk/>
          <pc:sldMk cId="1875604997" sldId="460"/>
        </pc:sldMkLst>
        <pc:spChg chg="mod">
          <ac:chgData name="" userId="" providerId="" clId="Web-{7AFFAC02-3CFA-4AE5-8C79-4766C33D5382}" dt="2017-12-20T15:44:55.039" v="565"/>
          <ac:spMkLst>
            <pc:docMk/>
            <pc:sldMk cId="1875604997" sldId="460"/>
            <ac:spMk id="19" creationId="{00000000-0000-0000-0000-000000000000}"/>
          </ac:spMkLst>
        </pc:spChg>
        <pc:spChg chg="mod">
          <ac:chgData name="" userId="" providerId="" clId="Web-{7AFFAC02-3CFA-4AE5-8C79-4766C33D5382}" dt="2017-12-20T15:44:58.445" v="566"/>
          <ac:spMkLst>
            <pc:docMk/>
            <pc:sldMk cId="1875604997" sldId="460"/>
            <ac:spMk id="27" creationId="{00000000-0000-0000-0000-000000000000}"/>
          </ac:spMkLst>
        </pc:spChg>
      </pc:sldChg>
      <pc:sldChg chg="modSp">
        <pc:chgData name="" userId="" providerId="" clId="Web-{7AFFAC02-3CFA-4AE5-8C79-4766C33D5382}" dt="2017-12-20T15:06:21.462" v="93"/>
        <pc:sldMkLst>
          <pc:docMk/>
          <pc:sldMk cId="2507048841" sldId="501"/>
        </pc:sldMkLst>
        <pc:spChg chg="mod">
          <ac:chgData name="" userId="" providerId="" clId="Web-{7AFFAC02-3CFA-4AE5-8C79-4766C33D5382}" dt="2017-12-20T15:06:21.462" v="93"/>
          <ac:spMkLst>
            <pc:docMk/>
            <pc:sldMk cId="2507048841" sldId="501"/>
            <ac:spMk id="3" creationId="{00000000-0000-0000-0000-000000000000}"/>
          </ac:spMkLst>
        </pc:spChg>
      </pc:sldChg>
      <pc:sldChg chg="modSp">
        <pc:chgData name="" userId="" providerId="" clId="Web-{7AFFAC02-3CFA-4AE5-8C79-4766C33D5382}" dt="2017-12-20T15:19:12.040" v="106"/>
        <pc:sldMkLst>
          <pc:docMk/>
          <pc:sldMk cId="720195174" sldId="502"/>
        </pc:sldMkLst>
        <pc:spChg chg="mod">
          <ac:chgData name="" userId="" providerId="" clId="Web-{7AFFAC02-3CFA-4AE5-8C79-4766C33D5382}" dt="2017-12-20T15:19:12.040" v="106"/>
          <ac:spMkLst>
            <pc:docMk/>
            <pc:sldMk cId="720195174" sldId="502"/>
            <ac:spMk id="5" creationId="{00000000-0000-0000-0000-000000000000}"/>
          </ac:spMkLst>
        </pc:spChg>
      </pc:sldChg>
      <pc:sldChg chg="modSp">
        <pc:chgData name="" userId="" providerId="" clId="Web-{7AFFAC02-3CFA-4AE5-8C79-4766C33D5382}" dt="2017-12-20T15:05:51.663" v="83"/>
        <pc:sldMkLst>
          <pc:docMk/>
          <pc:sldMk cId="2840537624" sldId="523"/>
        </pc:sldMkLst>
        <pc:spChg chg="mod">
          <ac:chgData name="" userId="" providerId="" clId="Web-{7AFFAC02-3CFA-4AE5-8C79-4766C33D5382}" dt="2017-12-20T15:05:51.663" v="83"/>
          <ac:spMkLst>
            <pc:docMk/>
            <pc:sldMk cId="2840537624" sldId="523"/>
            <ac:spMk id="8" creationId="{00000000-0000-0000-0000-000000000000}"/>
          </ac:spMkLst>
        </pc:spChg>
      </pc:sldChg>
      <pc:sldChg chg="modSp">
        <pc:chgData name="" userId="" providerId="" clId="Web-{7AFFAC02-3CFA-4AE5-8C79-4766C33D5382}" dt="2017-12-20T15:28:57.863" v="376"/>
        <pc:sldMkLst>
          <pc:docMk/>
          <pc:sldMk cId="2151852076" sldId="536"/>
        </pc:sldMkLst>
        <pc:graphicFrameChg chg="mod modGraphic">
          <ac:chgData name="" userId="" providerId="" clId="Web-{7AFFAC02-3CFA-4AE5-8C79-4766C33D5382}" dt="2017-12-20T15:28:57.863" v="376"/>
          <ac:graphicFrameMkLst>
            <pc:docMk/>
            <pc:sldMk cId="2151852076" sldId="536"/>
            <ac:graphicFrameMk id="3" creationId="{00000000-0000-0000-0000-000000000000}"/>
          </ac:graphicFrameMkLst>
        </pc:graphicFrameChg>
      </pc:sldChg>
      <pc:sldChg chg="modSp">
        <pc:chgData name="" userId="" providerId="" clId="Web-{7AFFAC02-3CFA-4AE5-8C79-4766C33D5382}" dt="2017-12-20T15:41:07.373" v="547"/>
        <pc:sldMkLst>
          <pc:docMk/>
          <pc:sldMk cId="556434101" sldId="539"/>
        </pc:sldMkLst>
        <pc:spChg chg="mod">
          <ac:chgData name="" userId="" providerId="" clId="Web-{7AFFAC02-3CFA-4AE5-8C79-4766C33D5382}" dt="2017-12-20T15:41:07.373" v="547"/>
          <ac:spMkLst>
            <pc:docMk/>
            <pc:sldMk cId="556434101" sldId="539"/>
            <ac:spMk id="10" creationId="{00000000-0000-0000-0000-000000000000}"/>
          </ac:spMkLst>
        </pc:spChg>
      </pc:sldChg>
      <pc:sldChg chg="modSp add replId">
        <pc:chgData name="" userId="" providerId="" clId="Web-{7AFFAC02-3CFA-4AE5-8C79-4766C33D5382}" dt="2017-12-20T15:29:15.131" v="381"/>
        <pc:sldMkLst>
          <pc:docMk/>
          <pc:sldMk cId="2826284641" sldId="557"/>
        </pc:sldMkLst>
        <pc:graphicFrameChg chg="mod modGraphic">
          <ac:chgData name="" userId="" providerId="" clId="Web-{7AFFAC02-3CFA-4AE5-8C79-4766C33D5382}" dt="2017-12-20T15:29:15.131" v="381"/>
          <ac:graphicFrameMkLst>
            <pc:docMk/>
            <pc:sldMk cId="2826284641" sldId="557"/>
            <ac:graphicFrameMk id="3"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5/9/2018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5/9/2018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2237972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203990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441160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4</a:t>
            </a:fld>
            <a:endParaRPr lang="en-US" dirty="0"/>
          </a:p>
        </p:txBody>
      </p:sp>
    </p:spTree>
    <p:extLst>
      <p:ext uri="{BB962C8B-B14F-4D97-AF65-F5344CB8AC3E}">
        <p14:creationId xmlns:p14="http://schemas.microsoft.com/office/powerpoint/2010/main" val="1367671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5</a:t>
            </a:fld>
            <a:endParaRPr lang="en-US" dirty="0"/>
          </a:p>
        </p:txBody>
      </p:sp>
    </p:spTree>
    <p:extLst>
      <p:ext uri="{BB962C8B-B14F-4D97-AF65-F5344CB8AC3E}">
        <p14:creationId xmlns:p14="http://schemas.microsoft.com/office/powerpoint/2010/main" val="387656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file:///C:/Users/sleese/Downloads/Definitive-Guide-to-Marketing-Automation-Marketo%20(1).pdf</a:t>
            </a:r>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240625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file:///C:/Users/sleese/Downloads/Marketing_Automation_and_Your_CRM_The_Dynamic_Duo_ebook.pdf</a:t>
            </a:r>
          </a:p>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611342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6AFDE308-22D9-4392-A633-4FB35CDB0BF1}"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16791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3676368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8200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Header only</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6683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Bo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Header and body text</a:t>
            </a:r>
            <a:endParaRPr lang="en-CA" dirty="0"/>
          </a:p>
        </p:txBody>
      </p:sp>
      <p:sp>
        <p:nvSpPr>
          <p:cNvPr id="3" name="Text Placeholder 2"/>
          <p:cNvSpPr>
            <a:spLocks noGrp="1"/>
          </p:cNvSpPr>
          <p:nvPr>
            <p:ph type="body" sz="quarter" idx="10"/>
          </p:nvPr>
        </p:nvSpPr>
        <p:spPr>
          <a:xfrm>
            <a:off x="250825" y="1184275"/>
            <a:ext cx="8626475" cy="5143500"/>
          </a:xfrm>
        </p:spPr>
        <p:txBody>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5502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9" name="Rectangle 8"/>
          <p:cNvSpPr/>
          <p:nvPr userDrawn="1"/>
        </p:nvSpPr>
        <p:spPr>
          <a:xfrm>
            <a:off x="251520" y="1132006"/>
            <a:ext cx="365168" cy="364691"/>
          </a:xfrm>
          <a:prstGeom prst="rect">
            <a:avLst/>
          </a:prstGeom>
          <a:solidFill>
            <a:srgbClr val="243F54"/>
          </a:solid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10" name="Rectangle 9"/>
          <p:cNvSpPr/>
          <p:nvPr userDrawn="1"/>
        </p:nvSpPr>
        <p:spPr>
          <a:xfrm>
            <a:off x="616688" y="1132006"/>
            <a:ext cx="8260611" cy="3646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72071" y="1144504"/>
            <a:ext cx="344617" cy="339694"/>
            <a:chOff x="6983446" y="224644"/>
            <a:chExt cx="734136" cy="731520"/>
          </a:xfrm>
          <a:solidFill>
            <a:srgbClr val="243F54"/>
          </a:solidFill>
        </p:grpSpPr>
        <p:sp>
          <p:nvSpPr>
            <p:cNvPr id="13" name="Rectangle 12"/>
            <p:cNvSpPr/>
            <p:nvPr/>
          </p:nvSpPr>
          <p:spPr>
            <a:xfrm>
              <a:off x="6986062" y="224644"/>
              <a:ext cx="731520" cy="731520"/>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545590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Exec Brief Header">
    <p:spTree>
      <p:nvGrpSpPr>
        <p:cNvPr id="1" name=""/>
        <p:cNvGrpSpPr/>
        <p:nvPr/>
      </p:nvGrpSpPr>
      <p:grpSpPr>
        <a:xfrm>
          <a:off x="0" y="0"/>
          <a:ext cx="0" cy="0"/>
          <a:chOff x="0" y="0"/>
          <a:chExt cx="0" cy="0"/>
        </a:xfrm>
      </p:grpSpPr>
      <p:sp>
        <p:nvSpPr>
          <p:cNvPr id="5" name="Rectangle 4"/>
          <p:cNvSpPr/>
          <p:nvPr userDrawn="1"/>
        </p:nvSpPr>
        <p:spPr>
          <a:xfrm>
            <a:off x="0" y="1442"/>
            <a:ext cx="9144000" cy="1124744"/>
          </a:xfrm>
          <a:prstGeom prst="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bg1"/>
                </a:solidFill>
                <a:latin typeface="+mn-lt"/>
              </a:defRPr>
            </a:lvl1pPr>
          </a:lstStyle>
          <a:p>
            <a:r>
              <a:rPr lang="en-US" dirty="0"/>
              <a:t>Page Header (Arial, 24pt) </a:t>
            </a:r>
            <a:endParaRPr lang="en-CA" dirty="0"/>
          </a:p>
        </p:txBody>
      </p:sp>
    </p:spTree>
    <p:extLst>
      <p:ext uri="{BB962C8B-B14F-4D97-AF65-F5344CB8AC3E}">
        <p14:creationId xmlns:p14="http://schemas.microsoft.com/office/powerpoint/2010/main" val="1318405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2_Introduction">
    <p:spTree>
      <p:nvGrpSpPr>
        <p:cNvPr id="1" name=""/>
        <p:cNvGrpSpPr/>
        <p:nvPr/>
      </p:nvGrpSpPr>
      <p:grpSpPr>
        <a:xfrm>
          <a:off x="0" y="0"/>
          <a:ext cx="0" cy="0"/>
          <a:chOff x="0" y="0"/>
          <a:chExt cx="0" cy="0"/>
        </a:xfrm>
      </p:grpSpPr>
      <p:sp>
        <p:nvSpPr>
          <p:cNvPr id="23" name="Rectangle 22"/>
          <p:cNvSpPr/>
          <p:nvPr userDrawn="1"/>
        </p:nvSpPr>
        <p:spPr>
          <a:xfrm>
            <a:off x="0" y="1442"/>
            <a:ext cx="9144000" cy="1124744"/>
          </a:xfrm>
          <a:prstGeom prst="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a:t>Page Header (Arial,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a:t>
            </a:r>
            <a:r>
              <a:rPr lang="en-US" sz="1400" b="1" baseline="0" dirty="0">
                <a:solidFill>
                  <a:srgbClr val="FFFFFF"/>
                </a:solidFill>
              </a:rPr>
              <a:t> For:</a:t>
            </a:r>
            <a:endParaRPr lang="en-US" sz="1400" b="1" dirty="0">
              <a:solidFill>
                <a:srgbClr val="FFFFFF"/>
              </a:solidFill>
            </a:endParaRP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Also Assist:</a:t>
            </a:r>
          </a:p>
        </p:txBody>
      </p:sp>
      <p:sp>
        <p:nvSpPr>
          <p:cNvPr id="22" name="Rectangle 21"/>
          <p:cNvSpPr/>
          <p:nvPr userDrawn="1"/>
        </p:nvSpPr>
        <p:spPr>
          <a:xfrm>
            <a:off x="4840036" y="3928063"/>
            <a:ext cx="4041648"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Them:</a:t>
            </a:r>
          </a:p>
        </p:txBody>
      </p:sp>
    </p:spTree>
    <p:extLst>
      <p:ext uri="{BB962C8B-B14F-4D97-AF65-F5344CB8AC3E}">
        <p14:creationId xmlns:p14="http://schemas.microsoft.com/office/powerpoint/2010/main" val="1850057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Rectangle 50"/>
          <p:cNvSpPr/>
          <p:nvPr userDrawn="1"/>
        </p:nvSpPr>
        <p:spPr>
          <a:xfrm>
            <a:off x="255868" y="4317060"/>
            <a:ext cx="8640578" cy="312818"/>
          </a:xfrm>
          <a:prstGeom prst="rect">
            <a:avLst/>
          </a:prstGeom>
          <a:solidFill>
            <a:srgbClr val="29475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400" b="1" i="0" u="none" strike="noStrike" kern="0" cap="none" spc="0" normalizeH="0" baseline="0" noProof="0" dirty="0">
                <a:ln>
                  <a:noFill/>
                </a:ln>
                <a:solidFill>
                  <a:srgbClr val="FFFFFF"/>
                </a:solidFill>
                <a:effectLst/>
                <a:uLnTx/>
                <a:uFillTx/>
                <a:latin typeface="Arial"/>
                <a:ea typeface="+mn-ea"/>
                <a:cs typeface="+mn-cs"/>
              </a:rPr>
              <a:t>Resolution</a:t>
            </a:r>
          </a:p>
        </p:txBody>
      </p:sp>
      <p:sp>
        <p:nvSpPr>
          <p:cNvPr id="52" name="Rectangle 51"/>
          <p:cNvSpPr/>
          <p:nvPr userDrawn="1"/>
        </p:nvSpPr>
        <p:spPr>
          <a:xfrm>
            <a:off x="247848" y="1210905"/>
            <a:ext cx="5266944" cy="320040"/>
          </a:xfrm>
          <a:prstGeom prst="rect">
            <a:avLst/>
          </a:prstGeom>
          <a:solidFill>
            <a:srgbClr val="29475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Situation</a:t>
            </a:r>
          </a:p>
        </p:txBody>
      </p:sp>
      <p:sp>
        <p:nvSpPr>
          <p:cNvPr id="53" name="Rectangle 52"/>
          <p:cNvSpPr/>
          <p:nvPr userDrawn="1"/>
        </p:nvSpPr>
        <p:spPr>
          <a:xfrm>
            <a:off x="247848" y="2659744"/>
            <a:ext cx="5266944" cy="320040"/>
          </a:xfrm>
          <a:prstGeom prst="rect">
            <a:avLst/>
          </a:prstGeom>
          <a:solidFill>
            <a:srgbClr val="29475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Complication</a:t>
            </a:r>
          </a:p>
        </p:txBody>
      </p:sp>
      <p:pic>
        <p:nvPicPr>
          <p:cNvPr id="63" name="Picture 6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6225" y="4370038"/>
            <a:ext cx="206861" cy="206861"/>
          </a:xfrm>
          <a:prstGeom prst="rect">
            <a:avLst/>
          </a:prstGeom>
        </p:spPr>
      </p:pic>
      <p:pic>
        <p:nvPicPr>
          <p:cNvPr id="64" name="Picture 6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
        <p:nvSpPr>
          <p:cNvPr id="21" name="Text Placeholder 2"/>
          <p:cNvSpPr>
            <a:spLocks noGrp="1"/>
          </p:cNvSpPr>
          <p:nvPr>
            <p:ph type="body" sz="quarter" idx="10"/>
          </p:nvPr>
        </p:nvSpPr>
        <p:spPr>
          <a:xfrm>
            <a:off x="247848" y="1535364"/>
            <a:ext cx="5257800" cy="1078992"/>
          </a:xfrm>
        </p:spPr>
        <p:txBody>
          <a:bodyPr/>
          <a:lstStyle>
            <a:lvl1pPr marL="180975" marR="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lvl1pPr>
            <a:lvl2pPr marL="361950" marR="0"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lvl2pPr>
            <a:lvl3pPr marL="542925" marR="0"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lvl3pPr>
            <a:lvl4pPr marL="714375" marR="0"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lvl4pPr>
          </a:lstStyle>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Click to edit Master text styles</a:t>
            </a:r>
          </a:p>
          <a:p>
            <a:pPr marL="361950" marR="0" lvl="1"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Second level</a:t>
            </a:r>
          </a:p>
          <a:p>
            <a:pPr marL="542925" marR="0" lvl="2"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Third level</a:t>
            </a:r>
          </a:p>
          <a:p>
            <a:pPr marL="714375" marR="0" lvl="3"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Fourth level</a:t>
            </a:r>
          </a:p>
          <a:p>
            <a:endParaRPr lang="en-US" dirty="0"/>
          </a:p>
        </p:txBody>
      </p:sp>
      <p:sp>
        <p:nvSpPr>
          <p:cNvPr id="22" name="Text Placeholder 3"/>
          <p:cNvSpPr>
            <a:spLocks noGrp="1"/>
          </p:cNvSpPr>
          <p:nvPr>
            <p:ph type="body" sz="quarter" idx="11"/>
          </p:nvPr>
        </p:nvSpPr>
        <p:spPr>
          <a:xfrm>
            <a:off x="247848" y="2974004"/>
            <a:ext cx="5257800" cy="1076983"/>
          </a:xfrm>
        </p:spPr>
        <p:txBody>
          <a:bodyPr/>
          <a:lstStyle>
            <a:lvl1pPr marL="180975" marR="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lvl1pPr>
            <a:lvl2pPr marL="361950" marR="0"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lvl2pPr>
            <a:lvl3pPr marL="542925" marR="0"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lvl3pPr>
            <a:lvl4pPr marL="714375" marR="0"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lvl4pPr>
          </a:lstStyle>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Click to edit Master text styles</a:t>
            </a:r>
          </a:p>
          <a:p>
            <a:pPr marL="361950" marR="0" lvl="1"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Second level</a:t>
            </a:r>
          </a:p>
          <a:p>
            <a:pPr marL="542925" marR="0" lvl="2"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Third level</a:t>
            </a:r>
          </a:p>
          <a:p>
            <a:pPr marL="714375" marR="0" lvl="3"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Fourth level</a:t>
            </a:r>
          </a:p>
          <a:p>
            <a:endParaRPr lang="en-US" dirty="0"/>
          </a:p>
        </p:txBody>
      </p:sp>
      <p:sp>
        <p:nvSpPr>
          <p:cNvPr id="23" name="Text Placeholder 4"/>
          <p:cNvSpPr>
            <a:spLocks noGrp="1"/>
          </p:cNvSpPr>
          <p:nvPr>
            <p:ph type="body" sz="quarter" idx="12"/>
          </p:nvPr>
        </p:nvSpPr>
        <p:spPr>
          <a:xfrm>
            <a:off x="255868" y="4629878"/>
            <a:ext cx="8623607" cy="1808438"/>
          </a:xfrm>
        </p:spPr>
        <p:txBody>
          <a:bodyPr/>
          <a:lstStyle>
            <a:lvl1pPr marL="180975" marR="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lvl1pPr>
            <a:lvl2pPr marL="361950" marR="0"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lvl2pPr>
            <a:lvl3pPr marL="542925" marR="0"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lvl3pPr>
            <a:lvl4pPr marL="714375" marR="0"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lvl4pPr>
          </a:lstStyle>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Click to edit Master text styles</a:t>
            </a:r>
          </a:p>
          <a:p>
            <a:pPr marL="361950" marR="0" lvl="1"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Second level</a:t>
            </a:r>
          </a:p>
          <a:p>
            <a:pPr marL="542925" marR="0" lvl="2"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Third level</a:t>
            </a:r>
          </a:p>
          <a:p>
            <a:pPr marL="714375" marR="0" lvl="3"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Fourth level</a:t>
            </a:r>
          </a:p>
          <a:p>
            <a:endParaRPr lang="en-US" dirty="0"/>
          </a:p>
        </p:txBody>
      </p:sp>
      <p:sp>
        <p:nvSpPr>
          <p:cNvPr id="24" name="Text Placeholder 5"/>
          <p:cNvSpPr>
            <a:spLocks noGrp="1"/>
          </p:cNvSpPr>
          <p:nvPr>
            <p:ph type="body" sz="quarter" idx="13"/>
          </p:nvPr>
        </p:nvSpPr>
        <p:spPr>
          <a:xfrm>
            <a:off x="5737241" y="1495997"/>
            <a:ext cx="3083231" cy="2523241"/>
          </a:xfrm>
        </p:spPr>
        <p:txBody>
          <a:bodyPr/>
          <a:lstStyle>
            <a:lvl1pPr>
              <a:defRPr>
                <a:solidFill>
                  <a:srgbClr val="333333"/>
                </a:solidFill>
              </a:defRPr>
            </a:lvl1pPr>
          </a:lstStyle>
          <a:p>
            <a:pPr marL="228600" indent="-228600">
              <a:spcBef>
                <a:spcPts val="600"/>
              </a:spcBef>
              <a:spcAft>
                <a:spcPts val="600"/>
              </a:spcAft>
              <a:buSzPct val="100000"/>
              <a:buFont typeface="+mj-lt"/>
              <a:buAutoNum type="arabicPeriod"/>
            </a:pPr>
            <a:r>
              <a:rPr lang="en-US" b="1" noProof="0" dirty="0">
                <a:solidFill>
                  <a:srgbClr val="333333"/>
                </a:solidFill>
              </a:rPr>
              <a:t>Insight 1</a:t>
            </a:r>
            <a:br>
              <a:rPr lang="en-US" b="1" noProof="0" dirty="0">
                <a:solidFill>
                  <a:srgbClr val="333333"/>
                </a:solidFill>
              </a:rPr>
            </a:br>
            <a:r>
              <a:rPr lang="en-US" noProof="0" dirty="0">
                <a:solidFill>
                  <a:srgbClr val="333333"/>
                </a:solidFill>
              </a:rPr>
              <a:t>Brief description of insight. There is a slide to give more details at the back of the deck.</a:t>
            </a:r>
          </a:p>
          <a:p>
            <a:pPr marL="228600" indent="-228600">
              <a:spcBef>
                <a:spcPts val="600"/>
              </a:spcBef>
              <a:spcAft>
                <a:spcPts val="600"/>
              </a:spcAft>
              <a:buSzPct val="100000"/>
              <a:buFont typeface="+mj-lt"/>
              <a:buAutoNum type="arabicPeriod"/>
            </a:pPr>
            <a:r>
              <a:rPr lang="en-US" b="1" noProof="0" dirty="0">
                <a:solidFill>
                  <a:srgbClr val="333333"/>
                </a:solidFill>
              </a:rPr>
              <a:t>Insight 2</a:t>
            </a:r>
            <a:br>
              <a:rPr lang="en-US" b="1" noProof="0" dirty="0">
                <a:solidFill>
                  <a:srgbClr val="333333"/>
                </a:solidFill>
              </a:rPr>
            </a:br>
            <a:r>
              <a:rPr lang="en-US" noProof="0" dirty="0">
                <a:solidFill>
                  <a:srgbClr val="333333"/>
                </a:solidFill>
              </a:rPr>
              <a:t>Brief description of insight. </a:t>
            </a:r>
          </a:p>
          <a:p>
            <a:pPr marL="228600" indent="-228600">
              <a:spcBef>
                <a:spcPts val="600"/>
              </a:spcBef>
              <a:spcAft>
                <a:spcPts val="600"/>
              </a:spcAft>
              <a:buSzPct val="100000"/>
              <a:buFont typeface="+mj-lt"/>
              <a:buAutoNum type="arabicPeriod"/>
            </a:pPr>
            <a:r>
              <a:rPr lang="en-US" b="1" noProof="0" dirty="0">
                <a:solidFill>
                  <a:srgbClr val="333333"/>
                </a:solidFill>
              </a:rPr>
              <a:t>Insight 3</a:t>
            </a:r>
            <a:br>
              <a:rPr lang="en-US" b="1" noProof="0" dirty="0">
                <a:solidFill>
                  <a:srgbClr val="333333"/>
                </a:solidFill>
              </a:rPr>
            </a:br>
            <a:r>
              <a:rPr lang="en-US" noProof="0" dirty="0">
                <a:solidFill>
                  <a:srgbClr val="333333"/>
                </a:solidFill>
              </a:rPr>
              <a:t>Brief description of insight. </a:t>
            </a:r>
          </a:p>
        </p:txBody>
      </p:sp>
      <p:sp>
        <p:nvSpPr>
          <p:cNvPr id="25"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a:t>Executive summary (Arial, 24pt)</a:t>
            </a:r>
            <a:endParaRPr lang="en-CA"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30469" y="1210905"/>
            <a:ext cx="3096774" cy="286513"/>
          </a:xfrm>
          <a:prstGeom prst="rect">
            <a:avLst/>
          </a:prstGeom>
        </p:spPr>
      </p:pic>
    </p:spTree>
    <p:extLst>
      <p:ext uri="{BB962C8B-B14F-4D97-AF65-F5344CB8AC3E}">
        <p14:creationId xmlns:p14="http://schemas.microsoft.com/office/powerpoint/2010/main" val="2162525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699" r:id="rId2"/>
    <p:sldLayoutId id="2147483766" r:id="rId3"/>
    <p:sldLayoutId id="2147483765" r:id="rId4"/>
    <p:sldLayoutId id="2147483764" r:id="rId5"/>
    <p:sldLayoutId id="2147483768" r:id="rId6"/>
    <p:sldLayoutId id="2147483783" r:id="rId7"/>
    <p:sldLayoutId id="2147483784" r:id="rId8"/>
    <p:sldLayoutId id="2147483814"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970762666"/>
      </p:ext>
    </p:extLst>
  </p:cSld>
  <p:clrMap bg1="lt1" tx1="dk1" bg2="lt2" tx2="dk2" accent1="accent1" accent2="accent2" accent3="accent3" accent4="accent4" accent5="accent5" accent6="accent6" hlink="hlink" folHlink="folHlink"/>
  <p:sldLayoutIdLst>
    <p:sldLayoutId id="2147483788" r:id="rId1"/>
    <p:sldLayoutId id="2147483789" r:id="rId2"/>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gif"/><Relationship Id="rId4" Type="http://schemas.openxmlformats.org/officeDocument/2006/relationships/hyperlink" Target="https://www.infotech.com/research/select-a-marketing-management-suite-phases-1-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26.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11.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jpeg"/><Relationship Id="rId4" Type="http://schemas.openxmlformats.org/officeDocument/2006/relationships/image" Target="../media/image13.png"/><Relationship Id="rId9"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image" Target="../media/image2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3060698"/>
            <a:ext cx="7696200" cy="968174"/>
          </a:xfrm>
        </p:spPr>
        <p:txBody>
          <a:bodyPr/>
          <a:lstStyle/>
          <a:p>
            <a:r>
              <a:rPr lang="en-US" dirty="0" smtClean="0"/>
              <a:t>Select a Marketing Management Suite</a:t>
            </a:r>
            <a:endParaRPr lang="en-US" dirty="0"/>
          </a:p>
        </p:txBody>
      </p:sp>
      <p:sp>
        <p:nvSpPr>
          <p:cNvPr id="5" name="Tagline"/>
          <p:cNvSpPr>
            <a:spLocks noGrp="1"/>
          </p:cNvSpPr>
          <p:nvPr>
            <p:ph type="body" sz="quarter" idx="16"/>
          </p:nvPr>
        </p:nvSpPr>
        <p:spPr>
          <a:xfrm>
            <a:off x="774700" y="3654799"/>
            <a:ext cx="7467600" cy="508000"/>
          </a:xfrm>
        </p:spPr>
        <p:txBody>
          <a:bodyPr/>
          <a:lstStyle/>
          <a:p>
            <a:r>
              <a:rPr lang="en-CA" dirty="0" smtClean="0">
                <a:solidFill>
                  <a:schemeClr val="tx1"/>
                </a:solidFill>
              </a:rPr>
              <a:t>A best-fit solution balances needs, cost, and capability.</a:t>
            </a:r>
            <a:endParaRPr lang="en-US" dirty="0">
              <a:solidFill>
                <a:schemeClr val="tx1"/>
              </a:solidFill>
            </a:endParaRPr>
          </a:p>
        </p:txBody>
      </p:sp>
      <p:grpSp>
        <p:nvGrpSpPr>
          <p:cNvPr id="8" name="Group 7"/>
          <p:cNvGrpSpPr/>
          <p:nvPr/>
        </p:nvGrpSpPr>
        <p:grpSpPr>
          <a:xfrm>
            <a:off x="0" y="5402461"/>
            <a:ext cx="9144000" cy="1455539"/>
            <a:chOff x="0" y="5402461"/>
            <a:chExt cx="9144000" cy="1455539"/>
          </a:xfrm>
        </p:grpSpPr>
        <p:sp>
          <p:nvSpPr>
            <p:cNvPr id="10" name="Rectangle 9"/>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grpSp>
          <p:nvGrpSpPr>
            <p:cNvPr id="11" name="Group 10"/>
            <p:cNvGrpSpPr/>
            <p:nvPr/>
          </p:nvGrpSpPr>
          <p:grpSpPr>
            <a:xfrm>
              <a:off x="0" y="6266557"/>
              <a:ext cx="9144000" cy="591443"/>
              <a:chOff x="0" y="6266557"/>
              <a:chExt cx="9144000" cy="591443"/>
            </a:xfrm>
          </p:grpSpPr>
          <p:sp>
            <p:nvSpPr>
              <p:cNvPr id="12" name="Rectangle 11"/>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4625" marR="0" lvl="0" indent="0" algn="r" defTabSz="914400" eaLnBrk="1" fontAlgn="base" latinLnBrk="0" hangingPunct="1">
                  <a:lnSpc>
                    <a:spcPct val="100000"/>
                  </a:lnSpc>
                  <a:spcBef>
                    <a:spcPct val="0"/>
                  </a:spcBef>
                  <a:spcAft>
                    <a:spcPct val="0"/>
                  </a:spcAft>
                  <a:buClrTx/>
                  <a:buSzTx/>
                  <a:buFontTx/>
                  <a:buNone/>
                  <a:tabLst/>
                  <a:defRPr/>
                </a:pP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b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and templates that cover the full spectrum of IT concerns.© 1997-2018 Info-Tech Research Group</a:t>
                </a:r>
              </a:p>
            </p:txBody>
          </p:sp>
          <p:sp>
            <p:nvSpPr>
              <p:cNvPr id="13" name="Rectangle 12"/>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CA" sz="1800" b="0" i="0" u="none" strike="noStrike" kern="0" cap="none" spc="0" normalizeH="0" baseline="0" noProof="0" smtClean="0">
                  <a:ln>
                    <a:noFill/>
                  </a:ln>
                  <a:solidFill>
                    <a:srgbClr val="FFFFFF"/>
                  </a:solidFill>
                  <a:effectLst/>
                  <a:uLnTx/>
                  <a:uFillTx/>
                  <a:latin typeface="Arial"/>
                  <a:ea typeface="+mn-ea"/>
                  <a:cs typeface="+mn-cs"/>
                </a:endParaRPr>
              </a:p>
            </p:txBody>
          </p:sp>
          <p:pic>
            <p:nvPicPr>
              <p:cNvPr id="14" name="Picture 13" descr="itrg-logo-blue.png"/>
              <p:cNvPicPr>
                <a:picLocks noChangeAspect="1"/>
              </p:cNvPicPr>
              <p:nvPr/>
            </p:nvPicPr>
            <p:blipFill>
              <a:blip r:embed="rId3" cstate="print"/>
              <a:stretch>
                <a:fillRect/>
              </a:stretch>
            </p:blipFill>
            <p:spPr>
              <a:xfrm>
                <a:off x="7529512" y="6360368"/>
                <a:ext cx="1400175" cy="381000"/>
              </a:xfrm>
              <a:prstGeom prst="rect">
                <a:avLst/>
              </a:prstGeom>
            </p:spPr>
          </p:pic>
        </p:grpSp>
      </p:grpSp>
      <p:pic>
        <p:nvPicPr>
          <p:cNvPr id="9" name="Picture 8" descr="sample-titlebar-itrgNEW.gif">
            <a:hlinkClick r:id="rId4"/>
          </p:cNvPr>
          <p:cNvPicPr>
            <a:picLocks noChangeAspect="1"/>
          </p:cNvPicPr>
          <p:nvPr/>
        </p:nvPicPr>
        <p:blipFill>
          <a:blip r:embed="rId5" cstate="print"/>
          <a:srcRect b="40634"/>
          <a:stretch>
            <a:fillRect/>
          </a:stretch>
        </p:blipFill>
        <p:spPr>
          <a:xfrm>
            <a:off x="0" y="5402461"/>
            <a:ext cx="9144000" cy="864096"/>
          </a:xfrm>
          <a:prstGeom prst="rect">
            <a:avLst/>
          </a:prstGeom>
        </p:spPr>
      </p:pic>
    </p:spTree>
    <p:extLst>
      <p:ext uri="{BB962C8B-B14F-4D97-AF65-F5344CB8AC3E}">
        <p14:creationId xmlns:p14="http://schemas.microsoft.com/office/powerpoint/2010/main" val="342827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Professional services provider engages Info-Tech </a:t>
            </a:r>
            <a:r>
              <a:rPr lang="en-CA" dirty="0"/>
              <a:t>to guide it through its </a:t>
            </a:r>
            <a:r>
              <a:rPr lang="en-CA" dirty="0" smtClean="0"/>
              <a:t>MMS selection </a:t>
            </a:r>
            <a:r>
              <a:rPr lang="en-CA" dirty="0"/>
              <a:t>journey</a:t>
            </a:r>
          </a:p>
        </p:txBody>
      </p:sp>
      <p:sp>
        <p:nvSpPr>
          <p:cNvPr id="3" name="Rectangle 2"/>
          <p:cNvSpPr/>
          <p:nvPr/>
        </p:nvSpPr>
        <p:spPr>
          <a:xfrm>
            <a:off x="258759" y="2156238"/>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a:solidFill>
                  <a:schemeClr val="bg1"/>
                </a:solidFill>
              </a:rPr>
              <a:t>Challenge</a:t>
            </a:r>
          </a:p>
        </p:txBody>
      </p:sp>
      <p:sp>
        <p:nvSpPr>
          <p:cNvPr id="4" name="Rectangle 3"/>
          <p:cNvSpPr/>
          <p:nvPr/>
        </p:nvSpPr>
        <p:spPr>
          <a:xfrm>
            <a:off x="3265039" y="2142851"/>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a:solidFill>
                  <a:schemeClr val="bg1"/>
                </a:solidFill>
              </a:rPr>
              <a:t>Solution</a:t>
            </a:r>
          </a:p>
        </p:txBody>
      </p:sp>
      <p:sp>
        <p:nvSpPr>
          <p:cNvPr id="5" name="Rectangle 4"/>
          <p:cNvSpPr/>
          <p:nvPr/>
        </p:nvSpPr>
        <p:spPr>
          <a:xfrm>
            <a:off x="6308603" y="2144738"/>
            <a:ext cx="2561457"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a:solidFill>
                  <a:schemeClr val="bg1"/>
                </a:solidFill>
              </a:rPr>
              <a:t>Results</a:t>
            </a:r>
          </a:p>
        </p:txBody>
      </p:sp>
      <p:sp>
        <p:nvSpPr>
          <p:cNvPr id="6" name="Rectangle 5"/>
          <p:cNvSpPr/>
          <p:nvPr/>
        </p:nvSpPr>
        <p:spPr>
          <a:xfrm>
            <a:off x="268871" y="2729704"/>
            <a:ext cx="2561457" cy="359489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US" sz="1100" dirty="0">
                <a:solidFill>
                  <a:schemeClr val="tx1"/>
                </a:solidFill>
              </a:rPr>
              <a:t>A </a:t>
            </a:r>
            <a:r>
              <a:rPr lang="en-US" sz="1100" dirty="0" smtClean="0">
                <a:solidFill>
                  <a:schemeClr val="tx1"/>
                </a:solidFill>
              </a:rPr>
              <a:t>large professional services firm specializing in knowledge development was looking to modernize an outdated marketing services stack. </a:t>
            </a:r>
            <a:endParaRPr lang="en-US" sz="1100" dirty="0">
              <a:solidFill>
                <a:schemeClr val="tx1"/>
              </a:solidFill>
            </a:endParaRPr>
          </a:p>
          <a:p>
            <a:endParaRPr lang="en-US" sz="1100" dirty="0">
              <a:solidFill>
                <a:schemeClr val="tx1"/>
              </a:solidFill>
            </a:endParaRPr>
          </a:p>
          <a:p>
            <a:r>
              <a:rPr lang="en-US" sz="1100" dirty="0" smtClean="0">
                <a:solidFill>
                  <a:schemeClr val="tx1"/>
                </a:solidFill>
              </a:rPr>
              <a:t>Previous investments in marketing tools ranging from email automation to marketing analytics led to system fragmentation. As a result, there was no 360-degree overview of marketing operations and no way to run campaigns at scale. </a:t>
            </a:r>
          </a:p>
          <a:p>
            <a:endParaRPr lang="en-US" sz="1100" dirty="0">
              <a:solidFill>
                <a:schemeClr val="tx1"/>
              </a:solidFill>
            </a:endParaRPr>
          </a:p>
          <a:p>
            <a:r>
              <a:rPr lang="en-US" sz="1100" dirty="0">
                <a:solidFill>
                  <a:schemeClr val="tx1"/>
                </a:solidFill>
              </a:rPr>
              <a:t>To satisfy </a:t>
            </a:r>
            <a:r>
              <a:rPr lang="en-US" sz="1100" dirty="0" smtClean="0">
                <a:solidFill>
                  <a:schemeClr val="tx1"/>
                </a:solidFill>
              </a:rPr>
              <a:t>the organization’s aspirations, a comprehensive marketing management suite had </a:t>
            </a:r>
            <a:r>
              <a:rPr lang="en-US" sz="1100" dirty="0">
                <a:solidFill>
                  <a:schemeClr val="tx1"/>
                </a:solidFill>
              </a:rPr>
              <a:t>to be selected that </a:t>
            </a:r>
            <a:r>
              <a:rPr lang="en-US" sz="1100" dirty="0" smtClean="0">
                <a:solidFill>
                  <a:schemeClr val="tx1"/>
                </a:solidFill>
              </a:rPr>
              <a:t>met </a:t>
            </a:r>
            <a:r>
              <a:rPr lang="en-US" sz="1100" dirty="0">
                <a:solidFill>
                  <a:schemeClr val="tx1"/>
                </a:solidFill>
              </a:rPr>
              <a:t>needs for the foreseeable future</a:t>
            </a:r>
            <a:r>
              <a:rPr lang="en-US" sz="1100" dirty="0" smtClean="0">
                <a:solidFill>
                  <a:schemeClr val="tx1"/>
                </a:solidFill>
              </a:rPr>
              <a:t>. </a:t>
            </a:r>
            <a:endParaRPr lang="en-US" sz="1100" dirty="0">
              <a:solidFill>
                <a:schemeClr val="tx1"/>
              </a:solidFill>
            </a:endParaRPr>
          </a:p>
        </p:txBody>
      </p:sp>
      <p:sp>
        <p:nvSpPr>
          <p:cNvPr id="7" name="Rectangle 6"/>
          <p:cNvSpPr/>
          <p:nvPr/>
        </p:nvSpPr>
        <p:spPr>
          <a:xfrm>
            <a:off x="3275151" y="2729703"/>
            <a:ext cx="2561457" cy="3594897"/>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US" sz="1100" dirty="0">
                <a:solidFill>
                  <a:schemeClr val="tx1"/>
                </a:solidFill>
              </a:rPr>
              <a:t>The Info-Tech consulting team was brought in to assist in the </a:t>
            </a:r>
            <a:r>
              <a:rPr lang="en-US" sz="1100" dirty="0" smtClean="0">
                <a:solidFill>
                  <a:schemeClr val="tx1"/>
                </a:solidFill>
              </a:rPr>
              <a:t>MMS selection </a:t>
            </a:r>
            <a:r>
              <a:rPr lang="en-US" sz="1100" dirty="0">
                <a:solidFill>
                  <a:schemeClr val="tx1"/>
                </a:solidFill>
              </a:rPr>
              <a:t>process. </a:t>
            </a:r>
          </a:p>
          <a:p>
            <a:endParaRPr lang="en-US" sz="1100" dirty="0">
              <a:solidFill>
                <a:schemeClr val="tx1"/>
              </a:solidFill>
            </a:endParaRPr>
          </a:p>
          <a:p>
            <a:r>
              <a:rPr lang="en-US" sz="1100" dirty="0">
                <a:solidFill>
                  <a:schemeClr val="tx1"/>
                </a:solidFill>
              </a:rPr>
              <a:t>After meeting with several stakeholders, </a:t>
            </a:r>
            <a:r>
              <a:rPr lang="en-US" sz="1100" dirty="0" smtClean="0">
                <a:solidFill>
                  <a:schemeClr val="tx1"/>
                </a:solidFill>
              </a:rPr>
              <a:t>MMS requirements </a:t>
            </a:r>
            <a:r>
              <a:rPr lang="en-US" sz="1100" dirty="0">
                <a:solidFill>
                  <a:schemeClr val="tx1"/>
                </a:solidFill>
              </a:rPr>
              <a:t>were developed and weighted. An RFP was then created from these requirements. </a:t>
            </a:r>
          </a:p>
          <a:p>
            <a:endParaRPr lang="en-US" sz="1100" dirty="0">
              <a:solidFill>
                <a:schemeClr val="tx1"/>
              </a:solidFill>
            </a:endParaRPr>
          </a:p>
          <a:p>
            <a:r>
              <a:rPr lang="en-US" sz="1100" dirty="0">
                <a:solidFill>
                  <a:schemeClr val="tx1"/>
                </a:solidFill>
              </a:rPr>
              <a:t>Following a market scan, </a:t>
            </a:r>
            <a:r>
              <a:rPr lang="en-US" sz="1100" dirty="0" smtClean="0">
                <a:solidFill>
                  <a:schemeClr val="tx1"/>
                </a:solidFill>
              </a:rPr>
              <a:t>four vendors </a:t>
            </a:r>
            <a:r>
              <a:rPr lang="en-US" sz="1100" dirty="0">
                <a:solidFill>
                  <a:schemeClr val="tx1"/>
                </a:solidFill>
              </a:rPr>
              <a:t>were selected to complete the organization’s RFP. Demonstration scripts were then developed as the RFPs were completed by vendors. </a:t>
            </a:r>
          </a:p>
          <a:p>
            <a:endParaRPr lang="en-US" sz="1100" dirty="0">
              <a:solidFill>
                <a:schemeClr val="tx1"/>
              </a:solidFill>
            </a:endParaRPr>
          </a:p>
          <a:p>
            <a:r>
              <a:rPr lang="en-US" sz="1100" dirty="0" smtClean="0">
                <a:solidFill>
                  <a:schemeClr val="tx1"/>
                </a:solidFill>
              </a:rPr>
              <a:t>Shortlisted vendors progressed to the demonstration </a:t>
            </a:r>
            <a:r>
              <a:rPr lang="en-US" sz="1100" dirty="0">
                <a:solidFill>
                  <a:schemeClr val="tx1"/>
                </a:solidFill>
              </a:rPr>
              <a:t>phase. </a:t>
            </a:r>
          </a:p>
        </p:txBody>
      </p:sp>
      <p:sp>
        <p:nvSpPr>
          <p:cNvPr id="8" name="Rectangle 7"/>
          <p:cNvSpPr/>
          <p:nvPr/>
        </p:nvSpPr>
        <p:spPr>
          <a:xfrm>
            <a:off x="6315843" y="2729703"/>
            <a:ext cx="2561457" cy="359489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US" sz="1100" dirty="0">
                <a:solidFill>
                  <a:schemeClr val="tx1"/>
                </a:solidFill>
              </a:rPr>
              <a:t>Vendor scorecards were utilized during </a:t>
            </a:r>
            <a:r>
              <a:rPr lang="en-US" sz="1100" dirty="0" smtClean="0">
                <a:solidFill>
                  <a:schemeClr val="tx1"/>
                </a:solidFill>
              </a:rPr>
              <a:t>the two-day </a:t>
            </a:r>
            <a:r>
              <a:rPr lang="en-US" sz="1100" dirty="0">
                <a:solidFill>
                  <a:schemeClr val="tx1"/>
                </a:solidFill>
              </a:rPr>
              <a:t>demonstrations with the core project team to score each vendor. </a:t>
            </a:r>
          </a:p>
          <a:p>
            <a:endParaRPr lang="en-US" sz="1100" dirty="0">
              <a:solidFill>
                <a:schemeClr val="tx1"/>
              </a:solidFill>
            </a:endParaRPr>
          </a:p>
          <a:p>
            <a:r>
              <a:rPr lang="en-US" sz="1100" dirty="0" smtClean="0">
                <a:solidFill>
                  <a:schemeClr val="tx1"/>
                </a:solidFill>
              </a:rPr>
              <a:t>During the scoring process the team also identified the need to replace the organization’s core customer repository (a legacy CRM). </a:t>
            </a:r>
          </a:p>
          <a:p>
            <a:endParaRPr lang="en-US" sz="1100" dirty="0">
              <a:solidFill>
                <a:schemeClr val="tx1"/>
              </a:solidFill>
            </a:endParaRPr>
          </a:p>
          <a:p>
            <a:r>
              <a:rPr lang="en-US" sz="1100" dirty="0" smtClean="0">
                <a:solidFill>
                  <a:schemeClr val="tx1"/>
                </a:solidFill>
              </a:rPr>
              <a:t>The decision was made to select a CRM before finalizing the MMS </a:t>
            </a:r>
            <a:r>
              <a:rPr lang="en-US" sz="1100" dirty="0">
                <a:solidFill>
                  <a:schemeClr val="tx1"/>
                </a:solidFill>
              </a:rPr>
              <a:t>selection. </a:t>
            </a:r>
            <a:r>
              <a:rPr lang="en-US" sz="1100" dirty="0" smtClean="0">
                <a:solidFill>
                  <a:schemeClr val="tx1"/>
                </a:solidFill>
              </a:rPr>
              <a:t>Doing so ensured uniform system architecture and strong </a:t>
            </a:r>
            <a:r>
              <a:rPr lang="en-US" sz="1100" dirty="0">
                <a:solidFill>
                  <a:schemeClr val="tx1"/>
                </a:solidFill>
              </a:rPr>
              <a:t>interoperability between </a:t>
            </a:r>
            <a:r>
              <a:rPr lang="en-US" sz="1100" dirty="0" smtClean="0">
                <a:solidFill>
                  <a:schemeClr val="tx1"/>
                </a:solidFill>
              </a:rPr>
              <a:t>the firm’s </a:t>
            </a:r>
            <a:r>
              <a:rPr lang="en-US" sz="1100" dirty="0">
                <a:solidFill>
                  <a:schemeClr val="tx1"/>
                </a:solidFill>
              </a:rPr>
              <a:t>MMS and </a:t>
            </a:r>
            <a:r>
              <a:rPr lang="en-US" sz="1100" dirty="0" smtClean="0">
                <a:solidFill>
                  <a:schemeClr val="tx1"/>
                </a:solidFill>
              </a:rPr>
              <a:t>its CRM.</a:t>
            </a:r>
            <a:endParaRPr lang="en-US" sz="1100" dirty="0">
              <a:solidFill>
                <a:schemeClr val="tx1"/>
              </a:solidFill>
            </a:endParaRPr>
          </a:p>
          <a:p>
            <a:endParaRPr lang="en-US" sz="1100" dirty="0" smtClean="0">
              <a:solidFill>
                <a:schemeClr val="tx1"/>
              </a:solidFill>
            </a:endParaRPr>
          </a:p>
        </p:txBody>
      </p:sp>
      <p:sp>
        <p:nvSpPr>
          <p:cNvPr id="9" name="Chevron 8"/>
          <p:cNvSpPr/>
          <p:nvPr/>
        </p:nvSpPr>
        <p:spPr>
          <a:xfrm>
            <a:off x="5947093" y="3786869"/>
            <a:ext cx="257096" cy="360040"/>
          </a:xfrm>
          <a:prstGeom prst="chevron">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chemeClr val="accent2"/>
              </a:solidFill>
            </a:endParaRPr>
          </a:p>
        </p:txBody>
      </p:sp>
      <p:sp>
        <p:nvSpPr>
          <p:cNvPr id="10" name="Chevron 9"/>
          <p:cNvSpPr/>
          <p:nvPr/>
        </p:nvSpPr>
        <p:spPr>
          <a:xfrm>
            <a:off x="2931147" y="3786869"/>
            <a:ext cx="257096" cy="360040"/>
          </a:xfrm>
          <a:prstGeom prst="chevron">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solidFill>
                <a:schemeClr val="accent2"/>
              </a:solidFill>
            </a:endParaRPr>
          </a:p>
        </p:txBody>
      </p:sp>
      <p:grpSp>
        <p:nvGrpSpPr>
          <p:cNvPr id="11" name="Group 17"/>
          <p:cNvGrpSpPr/>
          <p:nvPr/>
        </p:nvGrpSpPr>
        <p:grpSpPr>
          <a:xfrm>
            <a:off x="-1" y="1123055"/>
            <a:ext cx="6204190" cy="796519"/>
            <a:chOff x="-2" y="278108"/>
            <a:chExt cx="6204190" cy="796519"/>
          </a:xfrm>
          <a:solidFill>
            <a:srgbClr val="B0C534"/>
          </a:solidFill>
        </p:grpSpPr>
        <p:sp>
          <p:nvSpPr>
            <p:cNvPr id="12" name="Rectangle 18"/>
            <p:cNvSpPr/>
            <p:nvPr/>
          </p:nvSpPr>
          <p:spPr>
            <a:xfrm>
              <a:off x="-2" y="278108"/>
              <a:ext cx="6036734" cy="796519"/>
            </a:xfrm>
            <a:prstGeom prst="rect">
              <a:avLst/>
            </a:prstGeom>
            <a:grp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3" name="TextBox 19"/>
            <p:cNvSpPr txBox="1"/>
            <p:nvPr/>
          </p:nvSpPr>
          <p:spPr>
            <a:xfrm>
              <a:off x="3407021" y="374666"/>
              <a:ext cx="870438" cy="646331"/>
            </a:xfrm>
            <a:prstGeom prst="rect">
              <a:avLst/>
            </a:prstGeom>
            <a:grpFill/>
          </p:spPr>
          <p:txBody>
            <a:bodyPr wrap="square" rtlCol="0">
              <a:spAutoFit/>
            </a:bodyPr>
            <a:lstStyle/>
            <a:p>
              <a:pPr algn="r">
                <a:lnSpc>
                  <a:spcPct val="150000"/>
                </a:lnSpc>
              </a:pPr>
              <a:r>
                <a:rPr lang="en-CA" sz="1200" i="1" dirty="0">
                  <a:solidFill>
                    <a:schemeClr val="bg1"/>
                  </a:solidFill>
                </a:rPr>
                <a:t>Industry</a:t>
              </a:r>
            </a:p>
            <a:p>
              <a:pPr algn="r">
                <a:lnSpc>
                  <a:spcPct val="150000"/>
                </a:lnSpc>
              </a:pPr>
              <a:r>
                <a:rPr lang="en-CA" sz="1200" i="1" dirty="0">
                  <a:solidFill>
                    <a:schemeClr val="bg1"/>
                  </a:solidFill>
                </a:rPr>
                <a:t>Source</a:t>
              </a:r>
            </a:p>
          </p:txBody>
        </p:sp>
        <p:cxnSp>
          <p:nvCxnSpPr>
            <p:cNvPr id="14" name="Straight Connector 20"/>
            <p:cNvCxnSpPr/>
            <p:nvPr/>
          </p:nvCxnSpPr>
          <p:spPr>
            <a:xfrm>
              <a:off x="3424605"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effectLst>
              <a:outerShdw blurRad="25400" dist="25400" dir="2700000" algn="tl" rotWithShape="0">
                <a:prstClr val="black">
                  <a:alpha val="15000"/>
                </a:prstClr>
              </a:outerShdw>
            </a:effectLst>
          </p:spPr>
        </p:pic>
        <p:sp>
          <p:nvSpPr>
            <p:cNvPr id="16" name="Text Placeholder 9"/>
            <p:cNvSpPr txBox="1">
              <a:spLocks/>
            </p:cNvSpPr>
            <p:nvPr/>
          </p:nvSpPr>
          <p:spPr>
            <a:xfrm>
              <a:off x="4277458" y="374667"/>
              <a:ext cx="1926730"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Professional Services</a:t>
              </a:r>
              <a:endParaRPr lang="en-CA" dirty="0"/>
            </a:p>
            <a:p>
              <a:r>
                <a:rPr lang="en-CA" dirty="0"/>
                <a:t>Info-Tech Consulting</a:t>
              </a:r>
              <a:endParaRPr lang="en-US" dirty="0"/>
            </a:p>
          </p:txBody>
        </p:sp>
      </p:grpSp>
      <p:sp>
        <p:nvSpPr>
          <p:cNvPr id="17" name="Rectangle 16"/>
          <p:cNvSpPr/>
          <p:nvPr/>
        </p:nvSpPr>
        <p:spPr>
          <a:xfrm>
            <a:off x="161655" y="658544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429890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Rounded Rectangle 3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36" name="Rounded Rectangle 3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37" name="Rectangle 3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39" name="Straight Arrow Connector 38"/>
          <p:cNvCxnSpPr>
            <a:stCxn id="51"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0" name="Group 39"/>
          <p:cNvGrpSpPr/>
          <p:nvPr/>
        </p:nvGrpSpPr>
        <p:grpSpPr>
          <a:xfrm>
            <a:off x="6944182" y="2025295"/>
            <a:ext cx="1636677" cy="2763778"/>
            <a:chOff x="6637354" y="1574599"/>
            <a:chExt cx="1636677" cy="2763778"/>
          </a:xfrm>
        </p:grpSpPr>
        <p:sp>
          <p:nvSpPr>
            <p:cNvPr id="41" name="Oval 40"/>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2" name="TextBox 41"/>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43" name="TextBox 42"/>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44" name="Picture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45" name="Group 44"/>
          <p:cNvGrpSpPr/>
          <p:nvPr/>
        </p:nvGrpSpPr>
        <p:grpSpPr>
          <a:xfrm>
            <a:off x="2334987" y="1877373"/>
            <a:ext cx="2129440" cy="2937609"/>
            <a:chOff x="2807522" y="2074912"/>
            <a:chExt cx="2129440" cy="2937609"/>
          </a:xfrm>
        </p:grpSpPr>
        <p:sp>
          <p:nvSpPr>
            <p:cNvPr id="46" name="Oval 45"/>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TextBox 46"/>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365D7E"/>
                  </a:solidFill>
                  <a:effectLst/>
                  <a:uLnTx/>
                  <a:uFillTx/>
                </a:rPr>
                <a:t>Guided Implementation</a:t>
              </a:r>
            </a:p>
          </p:txBody>
        </p:sp>
        <p:sp>
          <p:nvSpPr>
            <p:cNvPr id="48" name="TextBox 47"/>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49" name="Picture 4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0" name="Group 49"/>
          <p:cNvGrpSpPr/>
          <p:nvPr/>
        </p:nvGrpSpPr>
        <p:grpSpPr>
          <a:xfrm>
            <a:off x="367160" y="2025295"/>
            <a:ext cx="1628660" cy="2794213"/>
            <a:chOff x="1266026" y="2731218"/>
            <a:chExt cx="1628660" cy="2794213"/>
          </a:xfrm>
        </p:grpSpPr>
        <p:sp>
          <p:nvSpPr>
            <p:cNvPr id="51" name="Oval 50"/>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2" name="TextBox 51"/>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53" name="TextBox 52"/>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54" name="Picture 5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55" name="Group 54"/>
          <p:cNvGrpSpPr/>
          <p:nvPr/>
        </p:nvGrpSpPr>
        <p:grpSpPr>
          <a:xfrm>
            <a:off x="4969850" y="2025295"/>
            <a:ext cx="1635165" cy="2795710"/>
            <a:chOff x="4834633" y="1938352"/>
            <a:chExt cx="1635165" cy="2795710"/>
          </a:xfrm>
        </p:grpSpPr>
        <p:sp>
          <p:nvSpPr>
            <p:cNvPr id="56" name="Oval 55"/>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7" name="TextBox 56"/>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58" name="TextBox 57"/>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59" name="Picture 5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0" name="Rectangle 59"/>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p:txBody>
          <a:bodyPr/>
          <a:lstStyle/>
          <a:p>
            <a:pPr lvl="0">
              <a:defRPr/>
            </a:pPr>
            <a:r>
              <a:rPr lang="en-US" dirty="0">
                <a:solidFill>
                  <a:schemeClr val="bg1"/>
                </a:solidFill>
              </a:rPr>
              <a:t>Info-Tech offers various levels of support to best suit your needs</a:t>
            </a:r>
          </a:p>
        </p:txBody>
      </p:sp>
      <p:sp>
        <p:nvSpPr>
          <p:cNvPr id="29" name="Rectangle 28"/>
          <p:cNvSpPr/>
          <p:nvPr/>
        </p:nvSpPr>
        <p:spPr>
          <a:xfrm>
            <a:off x="161655" y="658544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637478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3" name="Rectangle 2">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Rectangle 3">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 name="Rectangle 4">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Rectangle 5">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ectangle 6">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8">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Rectangle 10">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ectangle 14">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Rectangle 15">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Rectangle 16">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ectangle 17">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ectangle 19">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Rectangle 20">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2" name="Rectangle 21">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4" name="Rectangle 23">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Rectangle 24">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6" name="Rectangle 25">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7" name="Rectangle 26">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8" name="Rectangle 27">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9" name="Rectangle 28">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0" name="Rectangle 29">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1" name="Rectangle 30">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2" name="Rectangle 31">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3" name="Rectangle 32">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4" name="Rectangle 33">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5" name="Rectangle 34">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6" name="Rectangle 35">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7" name="Rectangle 36">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8" name="Rectangle 37">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9" name="Rectangle 38">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0" name="Rectangle 39">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1" name="Rectangle 40">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2" name="Rectangle 41">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3" name="Rectangle 42">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4" name="Rectangle 43">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5" name="Rectangle 44">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6" name="Rectangle 45">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7" name="Rectangle 46">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8" name="Rectangle 47">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9" name="TextBox 48"/>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50" name="TextBox 4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51" name="Rectangle 50"/>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52" name="Rectangle 51"/>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53" name="Rectangle 52"/>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267794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01041" y="2254033"/>
            <a:ext cx="7212080" cy="3293209"/>
          </a:xfrm>
          <a:prstGeom prst="rect">
            <a:avLst/>
          </a:prstGeom>
        </p:spPr>
        <p:txBody>
          <a:bodyPr wrap="square" rtlCol="0" anchor="t">
            <a:spAutoFit/>
          </a:bodyPr>
          <a:lstStyle/>
          <a:p>
            <a:r>
              <a:rPr lang="en-CA" sz="1600" i="1" dirty="0" smtClean="0">
                <a:solidFill>
                  <a:srgbClr val="FFFFFF"/>
                </a:solidFill>
                <a:latin typeface="Georgia"/>
              </a:rPr>
              <a:t>Marketing applications are in high demand, but it is difficult to select a suite that is right for </a:t>
            </a:r>
            <a:r>
              <a:rPr lang="en-CA" sz="1600" i="1" dirty="0">
                <a:solidFill>
                  <a:srgbClr val="FFFFFF"/>
                </a:solidFill>
                <a:latin typeface="Georgia"/>
              </a:rPr>
              <a:t>your </a:t>
            </a:r>
            <a:r>
              <a:rPr lang="en-CA" sz="1600" i="1" dirty="0" smtClean="0">
                <a:solidFill>
                  <a:srgbClr val="FFFFFF"/>
                </a:solidFill>
                <a:latin typeface="Georgia"/>
              </a:rPr>
              <a:t>organization</a:t>
            </a:r>
            <a:r>
              <a:rPr lang="en-CA" sz="1600" i="1" dirty="0">
                <a:solidFill>
                  <a:srgbClr val="FFFFFF"/>
                </a:solidFill>
                <a:latin typeface="Georgia"/>
              </a:rPr>
              <a:t>. </a:t>
            </a:r>
            <a:r>
              <a:rPr lang="en-CA" sz="1600" i="1" dirty="0" smtClean="0">
                <a:solidFill>
                  <a:srgbClr val="FFFFFF"/>
                </a:solidFill>
                <a:latin typeface="Georgia"/>
              </a:rPr>
              <a:t>Market offerings have grown from 50 vendors </a:t>
            </a:r>
            <a:r>
              <a:rPr lang="en-CA" sz="1600" i="1" dirty="0">
                <a:solidFill>
                  <a:srgbClr val="FFFFFF"/>
                </a:solidFill>
                <a:latin typeface="Georgia"/>
              </a:rPr>
              <a:t>to </a:t>
            </a:r>
            <a:r>
              <a:rPr lang="en-CA" sz="1600" i="1" dirty="0" smtClean="0">
                <a:solidFill>
                  <a:srgbClr val="FFFFFF"/>
                </a:solidFill>
                <a:latin typeface="Georgia"/>
              </a:rPr>
              <a:t>over 800 </a:t>
            </a:r>
            <a:r>
              <a:rPr lang="en-CA" sz="1600" i="1" dirty="0">
                <a:solidFill>
                  <a:srgbClr val="FFFFFF"/>
                </a:solidFill>
                <a:latin typeface="Georgia"/>
              </a:rPr>
              <a:t>in the past five years.</a:t>
            </a:r>
            <a:r>
              <a:rPr lang="en-CA" sz="1600" b="1" i="1" dirty="0">
                <a:solidFill>
                  <a:srgbClr val="FFFFFF"/>
                </a:solidFill>
                <a:latin typeface="Georgia"/>
              </a:rPr>
              <a:t> </a:t>
            </a:r>
            <a:r>
              <a:rPr lang="en-CA" sz="1600" i="1" dirty="0" smtClean="0">
                <a:solidFill>
                  <a:srgbClr val="FFFFFF"/>
                </a:solidFill>
                <a:latin typeface="Georgia"/>
              </a:rPr>
              <a:t>Much of the process of identifying an appropriate vendor is not about the vendor at all, but rather about having a comprehensive understanding of internal needs. There are instances where a smaller-point solution is necessary to satisfy requirements and a full marketing management suite is an overinvestment. </a:t>
            </a:r>
          </a:p>
          <a:p>
            <a:endParaRPr lang="en-CA" sz="1600" i="1" dirty="0" smtClean="0">
              <a:solidFill>
                <a:srgbClr val="FFFFFF"/>
              </a:solidFill>
              <a:latin typeface="Georgia"/>
            </a:endParaRPr>
          </a:p>
          <a:p>
            <a:r>
              <a:rPr lang="en-CA" sz="1600" i="1" dirty="0" smtClean="0">
                <a:solidFill>
                  <a:srgbClr val="FFFFFF"/>
                </a:solidFill>
                <a:latin typeface="Georgia"/>
              </a:rPr>
              <a:t>Likewise</a:t>
            </a:r>
            <a:r>
              <a:rPr lang="en-CA" sz="1600" i="1" dirty="0">
                <a:solidFill>
                  <a:srgbClr val="FFFFFF"/>
                </a:solidFill>
                <a:latin typeface="Georgia"/>
              </a:rPr>
              <a:t>, </a:t>
            </a:r>
            <a:r>
              <a:rPr lang="en-CA" sz="1600" i="1" dirty="0" smtClean="0">
                <a:solidFill>
                  <a:srgbClr val="FFFFFF"/>
                </a:solidFill>
                <a:latin typeface="Georgia"/>
              </a:rPr>
              <a:t>a partner with differentiating features such as AI-driven workflows and a mobile software development kit can act as a </a:t>
            </a:r>
            <a:r>
              <a:rPr lang="en-CA" sz="1600" i="1" dirty="0">
                <a:solidFill>
                  <a:srgbClr val="FFFFFF"/>
                </a:solidFill>
                <a:latin typeface="Georgia"/>
              </a:rPr>
              <a:t>powerful extension of an overall </a:t>
            </a:r>
            <a:r>
              <a:rPr lang="en-CA" sz="1600" i="1" dirty="0" smtClean="0">
                <a:solidFill>
                  <a:srgbClr val="FFFFFF"/>
                </a:solidFill>
                <a:latin typeface="Georgia"/>
              </a:rPr>
              <a:t>customer </a:t>
            </a:r>
            <a:r>
              <a:rPr lang="en-CA" sz="1600" i="1" dirty="0">
                <a:solidFill>
                  <a:srgbClr val="FFFFFF"/>
                </a:solidFill>
                <a:latin typeface="Georgia"/>
              </a:rPr>
              <a:t>experience management strategy. </a:t>
            </a:r>
            <a:r>
              <a:rPr lang="en-CA" sz="1600" i="1" dirty="0" smtClean="0">
                <a:solidFill>
                  <a:srgbClr val="FFFFFF"/>
                </a:solidFill>
                <a:latin typeface="Georgia"/>
              </a:rPr>
              <a:t>It is crucial to make the right decision; missing </a:t>
            </a:r>
            <a:r>
              <a:rPr lang="en-CA" sz="1600" i="1" dirty="0">
                <a:solidFill>
                  <a:srgbClr val="FFFFFF"/>
                </a:solidFill>
                <a:latin typeface="Georgia"/>
              </a:rPr>
              <a:t>the mark on an MMS selection will have a direct impact on the business</a:t>
            </a:r>
            <a:r>
              <a:rPr lang="en-CA" sz="1600" i="1" dirty="0" smtClean="0">
                <a:solidFill>
                  <a:srgbClr val="FFFFFF"/>
                </a:solidFill>
                <a:latin typeface="Georgia"/>
              </a:rPr>
              <a:t>’ </a:t>
            </a:r>
            <a:r>
              <a:rPr lang="en-CA" sz="1600" i="1" dirty="0">
                <a:solidFill>
                  <a:srgbClr val="FFFFFF"/>
                </a:solidFill>
                <a:latin typeface="Georgia"/>
              </a:rPr>
              <a:t>bottom line. </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a:solidFill>
                  <a:srgbClr val="FFFFFF"/>
                </a:solidFill>
              </a:rPr>
              <a:t>ANALYST PERSPECTIVE </a:t>
            </a:r>
          </a:p>
        </p:txBody>
      </p:sp>
      <p:pic>
        <p:nvPicPr>
          <p:cNvPr id="14" name="Picture 100"/>
          <p:cNvPicPr>
            <a:picLocks noChangeAspect="1"/>
          </p:cNvPicPr>
          <p:nvPr/>
        </p:nvPicPr>
        <p:blipFill>
          <a:blip r:embed="rId3"/>
          <a:stretch>
            <a:fillRect/>
          </a:stretch>
        </p:blipFill>
        <p:spPr>
          <a:xfrm>
            <a:off x="416061" y="2104399"/>
            <a:ext cx="678666" cy="619651"/>
          </a:xfrm>
          <a:prstGeom prst="rect">
            <a:avLst/>
          </a:prstGeom>
        </p:spPr>
      </p:pic>
      <p:pic>
        <p:nvPicPr>
          <p:cNvPr id="15" name="Picture 101"/>
          <p:cNvPicPr>
            <a:picLocks noChangeAspect="1"/>
          </p:cNvPicPr>
          <p:nvPr/>
        </p:nvPicPr>
        <p:blipFill>
          <a:blip r:embed="rId4"/>
          <a:stretch>
            <a:fillRect/>
          </a:stretch>
        </p:blipFill>
        <p:spPr>
          <a:xfrm>
            <a:off x="7820366" y="5144980"/>
            <a:ext cx="656535" cy="538507"/>
          </a:xfrm>
          <a:prstGeom prst="rect">
            <a:avLst/>
          </a:prstGeom>
        </p:spPr>
      </p:pic>
      <p:sp>
        <p:nvSpPr>
          <p:cNvPr id="12" name="TextBox 11"/>
          <p:cNvSpPr txBox="1"/>
          <p:nvPr/>
        </p:nvSpPr>
        <p:spPr>
          <a:xfrm>
            <a:off x="545852" y="1488936"/>
            <a:ext cx="8005866" cy="584775"/>
          </a:xfrm>
          <a:prstGeom prst="rect">
            <a:avLst/>
          </a:prstGeom>
        </p:spPr>
        <p:txBody>
          <a:bodyPr wrap="square" rtlCol="0">
            <a:spAutoFit/>
          </a:bodyPr>
          <a:lstStyle/>
          <a:p>
            <a:r>
              <a:rPr lang="en-US" sz="1600" b="1" dirty="0">
                <a:solidFill>
                  <a:srgbClr val="FFFFFF"/>
                </a:solidFill>
              </a:rPr>
              <a:t>Navigate the complexity of a vast ecosystem by taking a structured approach to </a:t>
            </a:r>
            <a:r>
              <a:rPr lang="en-US" sz="1600" b="1" dirty="0" smtClean="0">
                <a:solidFill>
                  <a:srgbClr val="FFFFFF"/>
                </a:solidFill>
              </a:rPr>
              <a:t>marketing management suite (MMS) selection.</a:t>
            </a:r>
            <a:endParaRPr lang="en-US" sz="1600" b="1" dirty="0">
              <a:solidFill>
                <a:srgbClr val="FF0000"/>
              </a:solidFill>
            </a:endParaRPr>
          </a:p>
        </p:txBody>
      </p:sp>
      <p:sp>
        <p:nvSpPr>
          <p:cNvPr id="13" name="TextBox 12"/>
          <p:cNvSpPr txBox="1"/>
          <p:nvPr/>
        </p:nvSpPr>
        <p:spPr>
          <a:xfrm>
            <a:off x="3443870" y="5640752"/>
            <a:ext cx="4460917" cy="738664"/>
          </a:xfrm>
          <a:prstGeom prst="rect">
            <a:avLst/>
          </a:prstGeom>
        </p:spPr>
        <p:txBody>
          <a:bodyPr wrap="square" rtlCol="0">
            <a:spAutoFit/>
          </a:bodyPr>
          <a:lstStyle/>
          <a:p>
            <a:pPr algn="r"/>
            <a:r>
              <a:rPr lang="en-US" sz="1400" b="1" i="1" dirty="0" smtClean="0">
                <a:solidFill>
                  <a:srgbClr val="FFFFFF"/>
                </a:solidFill>
              </a:rPr>
              <a:t>Ben Dickie</a:t>
            </a:r>
            <a:endParaRPr lang="en-US" sz="1400" b="1" i="1" dirty="0">
              <a:solidFill>
                <a:srgbClr val="FF0000"/>
              </a:solidFill>
            </a:endParaRPr>
          </a:p>
          <a:p>
            <a:pPr algn="r"/>
            <a:r>
              <a:rPr lang="en-US" sz="1400" i="1" dirty="0" smtClean="0">
                <a:solidFill>
                  <a:srgbClr val="FFFFFF"/>
                </a:solidFill>
              </a:rPr>
              <a:t>Research Director, </a:t>
            </a:r>
            <a:r>
              <a:rPr lang="en-US" sz="1400" i="1" dirty="0">
                <a:solidFill>
                  <a:srgbClr val="FFFFFF"/>
                </a:solidFill>
              </a:rPr>
              <a:t>Enterprise Applications</a:t>
            </a:r>
            <a:br>
              <a:rPr lang="en-US" sz="1400" i="1" dirty="0">
                <a:solidFill>
                  <a:srgbClr val="FFFFFF"/>
                </a:solidFill>
              </a:rPr>
            </a:br>
            <a:r>
              <a:rPr lang="en-US" sz="1400" i="1" dirty="0">
                <a:solidFill>
                  <a:srgbClr val="FFFFFF"/>
                </a:solidFill>
              </a:rPr>
              <a:t>Info-Tech Research Group</a:t>
            </a:r>
            <a:endParaRPr lang="en-US" sz="1400" i="1" dirty="0">
              <a:solidFill>
                <a:srgbClr val="FF0000"/>
              </a:solidFill>
            </a:endParaRPr>
          </a:p>
        </p:txBody>
      </p:sp>
      <p:sp>
        <p:nvSpPr>
          <p:cNvPr id="10" name="Rectangle 9"/>
          <p:cNvSpPr/>
          <p:nvPr/>
        </p:nvSpPr>
        <p:spPr>
          <a:xfrm>
            <a:off x="161655" y="658544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908391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198" y="1360006"/>
            <a:ext cx="7264402" cy="1414800"/>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0" indent="-285750">
              <a:buFont typeface="Wingdings" panose="05000000000000000000" pitchFamily="2" charset="2"/>
              <a:buChar char="ü"/>
            </a:pPr>
            <a:r>
              <a:rPr lang="en-CA" sz="1200" dirty="0">
                <a:solidFill>
                  <a:srgbClr val="333333"/>
                </a:solidFill>
              </a:rPr>
              <a:t>Understand the MMS market space.</a:t>
            </a:r>
          </a:p>
          <a:p>
            <a:pPr marL="900000" indent="-285750">
              <a:buFont typeface="Wingdings" panose="05000000000000000000" pitchFamily="2" charset="2"/>
              <a:buChar char="ü"/>
            </a:pPr>
            <a:r>
              <a:rPr lang="en-CA" sz="1200" dirty="0">
                <a:solidFill>
                  <a:srgbClr val="333333"/>
                </a:solidFill>
              </a:rPr>
              <a:t>Assess organizational and project readiness for MMS selection.</a:t>
            </a:r>
          </a:p>
          <a:p>
            <a:pPr marL="900000" indent="-285750">
              <a:buFont typeface="Wingdings" panose="05000000000000000000" pitchFamily="2" charset="2"/>
              <a:buChar char="ü"/>
            </a:pPr>
            <a:r>
              <a:rPr lang="en-CA" sz="1200" dirty="0">
                <a:solidFill>
                  <a:srgbClr val="333333"/>
                </a:solidFill>
              </a:rPr>
              <a:t>Structure </a:t>
            </a:r>
            <a:r>
              <a:rPr lang="en-CA" sz="1200" dirty="0" smtClean="0">
                <a:solidFill>
                  <a:srgbClr val="333333"/>
                </a:solidFill>
              </a:rPr>
              <a:t>your MMS selection and implementation project </a:t>
            </a:r>
            <a:r>
              <a:rPr lang="en-CA" sz="1200" dirty="0">
                <a:solidFill>
                  <a:srgbClr val="333333"/>
                </a:solidFill>
              </a:rPr>
              <a:t>by refining your MMS roadmap.</a:t>
            </a:r>
          </a:p>
          <a:p>
            <a:pPr marL="900000" indent="-285750">
              <a:buFont typeface="Wingdings" panose="05000000000000000000" pitchFamily="2" charset="2"/>
              <a:buChar char="ü"/>
            </a:pPr>
            <a:r>
              <a:rPr lang="en-CA" sz="1200" dirty="0">
                <a:solidFill>
                  <a:srgbClr val="333333"/>
                </a:solidFill>
              </a:rPr>
              <a:t>Align organizational use-case fit with market use cases.</a:t>
            </a:r>
          </a:p>
          <a:p>
            <a:pPr marL="900000" indent="-285750">
              <a:buFont typeface="Wingdings" panose="05000000000000000000" pitchFamily="2" charset="2"/>
              <a:buChar char="ü"/>
            </a:pPr>
            <a:r>
              <a:rPr lang="en-CA" sz="1200" dirty="0">
                <a:solidFill>
                  <a:srgbClr val="333333"/>
                </a:solidFill>
              </a:rPr>
              <a:t>Collect, prioritize, and document MMS requirements.</a:t>
            </a:r>
          </a:p>
        </p:txBody>
      </p:sp>
      <p:sp>
        <p:nvSpPr>
          <p:cNvPr id="14" name="Rectangle 13"/>
          <p:cNvSpPr/>
          <p:nvPr/>
        </p:nvSpPr>
        <p:spPr>
          <a:xfrm>
            <a:off x="1219198" y="4796378"/>
            <a:ext cx="7264402" cy="1415738"/>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0" indent="-285750">
              <a:buFont typeface="Wingdings" panose="05000000000000000000" pitchFamily="2" charset="2"/>
              <a:buChar char="ü"/>
            </a:pPr>
            <a:r>
              <a:rPr lang="en-CA" sz="1200" dirty="0">
                <a:solidFill>
                  <a:srgbClr val="333333"/>
                </a:solidFill>
              </a:rPr>
              <a:t>Submit </a:t>
            </a:r>
            <a:r>
              <a:rPr lang="en-CA" sz="1200" dirty="0" smtClean="0">
                <a:solidFill>
                  <a:srgbClr val="333333"/>
                </a:solidFill>
              </a:rPr>
              <a:t>request for proposal (RFP) </a:t>
            </a:r>
            <a:r>
              <a:rPr lang="en-CA" sz="1200" dirty="0">
                <a:solidFill>
                  <a:srgbClr val="333333"/>
                </a:solidFill>
              </a:rPr>
              <a:t>to </a:t>
            </a:r>
            <a:r>
              <a:rPr lang="en-CA" sz="1200" dirty="0" smtClean="0">
                <a:solidFill>
                  <a:srgbClr val="333333"/>
                </a:solidFill>
              </a:rPr>
              <a:t>shortlisted </a:t>
            </a:r>
            <a:r>
              <a:rPr lang="en-CA" sz="1200" dirty="0">
                <a:solidFill>
                  <a:srgbClr val="333333"/>
                </a:solidFill>
              </a:rPr>
              <a:t>vendors.</a:t>
            </a:r>
          </a:p>
          <a:p>
            <a:pPr marL="900000" indent="-285750">
              <a:buFont typeface="Wingdings" panose="05000000000000000000" pitchFamily="2" charset="2"/>
              <a:buChar char="ü"/>
            </a:pPr>
            <a:r>
              <a:rPr lang="en-CA" sz="1200" dirty="0">
                <a:solidFill>
                  <a:srgbClr val="333333"/>
                </a:solidFill>
              </a:rPr>
              <a:t>Evaluate vendor responses and develop vendor demonstration scripts.</a:t>
            </a:r>
          </a:p>
          <a:p>
            <a:pPr marL="900000" indent="-285750">
              <a:buFont typeface="Wingdings" panose="05000000000000000000" pitchFamily="2" charset="2"/>
              <a:buChar char="ü"/>
            </a:pPr>
            <a:r>
              <a:rPr lang="en-CA" sz="1200" dirty="0">
                <a:solidFill>
                  <a:srgbClr val="333333"/>
                </a:solidFill>
              </a:rPr>
              <a:t>Score vendor demonstrations and select the final product</a:t>
            </a:r>
            <a:r>
              <a:rPr lang="en-CA" sz="1200" dirty="0" smtClean="0">
                <a:solidFill>
                  <a:srgbClr val="333333"/>
                </a:solidFill>
              </a:rPr>
              <a:t>.</a:t>
            </a:r>
            <a:endParaRPr lang="en-CA" sz="1200" dirty="0">
              <a:solidFill>
                <a:srgbClr val="333333"/>
              </a:solidFill>
            </a:endParaRPr>
          </a:p>
        </p:txBody>
      </p:sp>
      <p:sp>
        <p:nvSpPr>
          <p:cNvPr id="15" name="Rectangle 14"/>
          <p:cNvSpPr/>
          <p:nvPr/>
        </p:nvSpPr>
        <p:spPr>
          <a:xfrm>
            <a:off x="1219198" y="3065637"/>
            <a:ext cx="7264402" cy="1415738"/>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0" indent="-285750">
              <a:buFont typeface="Wingdings" panose="05000000000000000000" pitchFamily="2" charset="2"/>
              <a:buChar char="ü"/>
            </a:pPr>
            <a:r>
              <a:rPr lang="en-CA" sz="1200" dirty="0">
                <a:solidFill>
                  <a:srgbClr val="333333"/>
                </a:solidFill>
              </a:rPr>
              <a:t>Review MMS market leaders and players within your aligned use case. </a:t>
            </a:r>
          </a:p>
          <a:p>
            <a:pPr marL="900000" indent="-285750">
              <a:buFont typeface="Wingdings" panose="05000000000000000000" pitchFamily="2" charset="2"/>
              <a:buChar char="ü"/>
            </a:pPr>
            <a:r>
              <a:rPr lang="en-CA" sz="1200" dirty="0">
                <a:solidFill>
                  <a:srgbClr val="333333"/>
                </a:solidFill>
              </a:rPr>
              <a:t>Review MMS vendor profiles and capabilities.</a:t>
            </a:r>
          </a:p>
          <a:p>
            <a:pPr marL="900000" indent="-285750">
              <a:buFont typeface="Wingdings" panose="05000000000000000000" pitchFamily="2" charset="2"/>
              <a:buChar char="ü"/>
            </a:pPr>
            <a:r>
              <a:rPr lang="en-CA" sz="1200" dirty="0" smtClean="0">
                <a:solidFill>
                  <a:srgbClr val="333333"/>
                </a:solidFill>
              </a:rPr>
              <a:t>Shortlist </a:t>
            </a:r>
            <a:r>
              <a:rPr lang="en-CA" sz="1200" dirty="0">
                <a:solidFill>
                  <a:srgbClr val="333333"/>
                </a:solidFill>
              </a:rPr>
              <a:t>MMS vendors based on organizational fit.</a:t>
            </a:r>
          </a:p>
        </p:txBody>
      </p:sp>
      <p:sp>
        <p:nvSpPr>
          <p:cNvPr id="16" name="Oval 15"/>
          <p:cNvSpPr/>
          <p:nvPr/>
        </p:nvSpPr>
        <p:spPr>
          <a:xfrm>
            <a:off x="251520" y="1265684"/>
            <a:ext cx="1588431" cy="1603445"/>
          </a:xfrm>
          <a:prstGeom prst="ellipse">
            <a:avLst/>
          </a:prstGeom>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33400">
              <a:lnSpc>
                <a:spcPct val="90000"/>
              </a:lnSpc>
              <a:spcBef>
                <a:spcPct val="0"/>
              </a:spcBef>
              <a:spcAft>
                <a:spcPct val="35000"/>
              </a:spcAft>
            </a:pPr>
            <a:r>
              <a:rPr lang="en-US" sz="1200" b="1" dirty="0">
                <a:solidFill>
                  <a:prstClr val="white"/>
                </a:solidFill>
              </a:rPr>
              <a:t>Launch the MMS Project and Collect Requirements </a:t>
            </a:r>
          </a:p>
          <a:p>
            <a:pPr algn="ctr" defTabSz="533400">
              <a:lnSpc>
                <a:spcPct val="90000"/>
              </a:lnSpc>
              <a:spcBef>
                <a:spcPct val="0"/>
              </a:spcBef>
              <a:spcAft>
                <a:spcPct val="35000"/>
              </a:spcAft>
            </a:pPr>
            <a:r>
              <a:rPr lang="en-US" sz="1000" dirty="0">
                <a:solidFill>
                  <a:prstClr val="white"/>
                </a:solidFill>
              </a:rPr>
              <a:t>Phase 1</a:t>
            </a:r>
          </a:p>
        </p:txBody>
      </p:sp>
      <p:sp>
        <p:nvSpPr>
          <p:cNvPr id="23" name="Oval 22"/>
          <p:cNvSpPr/>
          <p:nvPr/>
        </p:nvSpPr>
        <p:spPr>
          <a:xfrm>
            <a:off x="251519" y="2971784"/>
            <a:ext cx="1588431" cy="1603445"/>
          </a:xfrm>
          <a:prstGeom prst="ellipse">
            <a:avLst/>
          </a:prstGeom>
          <a:solidFill>
            <a:srgbClr val="96B8D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33400">
              <a:lnSpc>
                <a:spcPct val="90000"/>
              </a:lnSpc>
              <a:spcBef>
                <a:spcPct val="0"/>
              </a:spcBef>
              <a:spcAft>
                <a:spcPct val="35000"/>
              </a:spcAft>
            </a:pPr>
            <a:r>
              <a:rPr lang="en-US" sz="1200" b="1" dirty="0">
                <a:solidFill>
                  <a:prstClr val="white"/>
                </a:solidFill>
              </a:rPr>
              <a:t>Shortlist MMS Tool</a:t>
            </a:r>
          </a:p>
          <a:p>
            <a:pPr algn="ctr" defTabSz="533400">
              <a:lnSpc>
                <a:spcPct val="90000"/>
              </a:lnSpc>
              <a:spcBef>
                <a:spcPct val="0"/>
              </a:spcBef>
              <a:spcAft>
                <a:spcPct val="35000"/>
              </a:spcAft>
            </a:pPr>
            <a:r>
              <a:rPr lang="en-US" sz="1000" dirty="0">
                <a:solidFill>
                  <a:prstClr val="white"/>
                </a:solidFill>
              </a:rPr>
              <a:t>Phase 2</a:t>
            </a:r>
            <a:endParaRPr lang="en-US" sz="1400" dirty="0">
              <a:solidFill>
                <a:prstClr val="white"/>
              </a:solidFill>
            </a:endParaRPr>
          </a:p>
        </p:txBody>
      </p:sp>
      <p:grpSp>
        <p:nvGrpSpPr>
          <p:cNvPr id="25" name="Group 24"/>
          <p:cNvGrpSpPr/>
          <p:nvPr/>
        </p:nvGrpSpPr>
        <p:grpSpPr>
          <a:xfrm>
            <a:off x="251519" y="4702525"/>
            <a:ext cx="1588431" cy="1603445"/>
            <a:chOff x="432916" y="4732906"/>
            <a:chExt cx="1489887" cy="1489887"/>
          </a:xfrm>
        </p:grpSpPr>
        <p:sp>
          <p:nvSpPr>
            <p:cNvPr id="26" name="Oval 25"/>
            <p:cNvSpPr/>
            <p:nvPr/>
          </p:nvSpPr>
          <p:spPr>
            <a:xfrm>
              <a:off x="432916" y="4732906"/>
              <a:ext cx="1489887" cy="1489887"/>
            </a:xfrm>
            <a:prstGeom prst="ellipse">
              <a:avLst/>
            </a:prstGeom>
            <a:solidFill>
              <a:srgbClr val="B0C534"/>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33400">
                <a:lnSpc>
                  <a:spcPct val="90000"/>
                </a:lnSpc>
                <a:spcBef>
                  <a:spcPct val="0"/>
                </a:spcBef>
                <a:spcAft>
                  <a:spcPct val="35000"/>
                </a:spcAft>
              </a:pPr>
              <a:endParaRPr lang="en-CA" sz="1000" dirty="0">
                <a:solidFill>
                  <a:prstClr val="white"/>
                </a:solidFill>
              </a:endParaRPr>
            </a:p>
          </p:txBody>
        </p:sp>
        <p:sp>
          <p:nvSpPr>
            <p:cNvPr id="27" name="Rectangle 26"/>
            <p:cNvSpPr/>
            <p:nvPr/>
          </p:nvSpPr>
          <p:spPr>
            <a:xfrm>
              <a:off x="472789" y="5280523"/>
              <a:ext cx="1410140" cy="394652"/>
            </a:xfrm>
            <a:prstGeom prst="rect">
              <a:avLst/>
            </a:prstGeom>
          </p:spPr>
          <p:txBody>
            <a:bodyPr wrap="square">
              <a:spAutoFit/>
            </a:bodyPr>
            <a:lstStyle/>
            <a:p>
              <a:pPr algn="ctr" defTabSz="533400">
                <a:lnSpc>
                  <a:spcPct val="90000"/>
                </a:lnSpc>
                <a:spcBef>
                  <a:spcPct val="0"/>
                </a:spcBef>
                <a:spcAft>
                  <a:spcPct val="35000"/>
                </a:spcAft>
              </a:pPr>
              <a:r>
                <a:rPr lang="en-CA" sz="1200" b="1" dirty="0">
                  <a:solidFill>
                    <a:prstClr val="white"/>
                  </a:solidFill>
                </a:rPr>
                <a:t>Select an MMS </a:t>
              </a:r>
              <a:r>
                <a:rPr lang="en-CA" sz="1000" dirty="0">
                  <a:solidFill>
                    <a:prstClr val="white"/>
                  </a:solidFill>
                </a:rPr>
                <a:t>Phase 3</a:t>
              </a:r>
              <a:r>
                <a:rPr lang="en-CA" sz="1200" b="1" dirty="0">
                  <a:solidFill>
                    <a:prstClr val="white"/>
                  </a:solidFill>
                </a:rPr>
                <a:t> </a:t>
              </a:r>
            </a:p>
          </p:txBody>
        </p:sp>
      </p:grpSp>
      <p:sp>
        <p:nvSpPr>
          <p:cNvPr id="2" name="Title 1"/>
          <p:cNvSpPr>
            <a:spLocks noGrp="1"/>
          </p:cNvSpPr>
          <p:nvPr>
            <p:ph type="title"/>
          </p:nvPr>
        </p:nvSpPr>
        <p:spPr/>
        <p:txBody>
          <a:bodyPr/>
          <a:lstStyle/>
          <a:p>
            <a:r>
              <a:rPr lang="en-CA" dirty="0" smtClean="0"/>
              <a:t>Phase </a:t>
            </a:r>
            <a:r>
              <a:rPr lang="en-CA" dirty="0"/>
              <a:t>milestones</a:t>
            </a:r>
          </a:p>
        </p:txBody>
      </p:sp>
      <p:sp>
        <p:nvSpPr>
          <p:cNvPr id="11" name="Rectangle 10"/>
          <p:cNvSpPr/>
          <p:nvPr/>
        </p:nvSpPr>
        <p:spPr>
          <a:xfrm>
            <a:off x="161655" y="658544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809602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Stop! Are you ready for this project?</a:t>
            </a:r>
          </a:p>
        </p:txBody>
      </p:sp>
      <p:sp>
        <p:nvSpPr>
          <p:cNvPr id="3" name="Text Placeholder 2"/>
          <p:cNvSpPr>
            <a:spLocks noGrp="1"/>
          </p:cNvSpPr>
          <p:nvPr>
            <p:ph type="body" sz="quarter" idx="16"/>
          </p:nvPr>
        </p:nvSpPr>
        <p:spPr>
          <a:xfrm>
            <a:off x="246703" y="1673735"/>
            <a:ext cx="4041648" cy="2126569"/>
          </a:xfrm>
        </p:spPr>
        <p:txBody>
          <a:bodyPr/>
          <a:lstStyle/>
          <a:p>
            <a:pPr>
              <a:spcBef>
                <a:spcPts val="600"/>
              </a:spcBef>
              <a:spcAft>
                <a:spcPts val="600"/>
              </a:spcAft>
            </a:pPr>
            <a:r>
              <a:rPr lang="en-US" dirty="0"/>
              <a:t>IT </a:t>
            </a:r>
            <a:r>
              <a:rPr lang="en-US" dirty="0" smtClean="0"/>
              <a:t>applications directors </a:t>
            </a:r>
            <a:r>
              <a:rPr lang="en-US" dirty="0"/>
              <a:t>and b</a:t>
            </a:r>
            <a:r>
              <a:rPr lang="en-US" dirty="0" smtClean="0"/>
              <a:t>usiness analysts </a:t>
            </a:r>
            <a:r>
              <a:rPr lang="en-US" dirty="0"/>
              <a:t>supporting their marketing teams in </a:t>
            </a:r>
            <a:r>
              <a:rPr lang="en-US" dirty="0" smtClean="0"/>
              <a:t>selecting </a:t>
            </a:r>
            <a:r>
              <a:rPr lang="en-US" dirty="0"/>
              <a:t>and implementing a robust </a:t>
            </a:r>
            <a:r>
              <a:rPr lang="en-US" dirty="0" smtClean="0"/>
              <a:t>marketing </a:t>
            </a:r>
            <a:r>
              <a:rPr lang="en-US" dirty="0"/>
              <a:t>solution.</a:t>
            </a:r>
          </a:p>
          <a:p>
            <a:pPr>
              <a:spcBef>
                <a:spcPts val="600"/>
              </a:spcBef>
              <a:spcAft>
                <a:spcPts val="600"/>
              </a:spcAft>
            </a:pPr>
            <a:r>
              <a:rPr lang="en-US" dirty="0" smtClean="0"/>
              <a:t>Any organization </a:t>
            </a:r>
            <a:r>
              <a:rPr lang="en-US" dirty="0"/>
              <a:t>looking to procure an MMS tool that will allow </a:t>
            </a:r>
            <a:r>
              <a:rPr lang="en-US" dirty="0" smtClean="0"/>
              <a:t>it </a:t>
            </a:r>
            <a:r>
              <a:rPr lang="en-US" dirty="0"/>
              <a:t>to automate </a:t>
            </a:r>
            <a:r>
              <a:rPr lang="en-US" dirty="0" smtClean="0"/>
              <a:t>its </a:t>
            </a:r>
            <a:r>
              <a:rPr lang="en-US" dirty="0"/>
              <a:t>marketing processes or learn more about the MMS vendor landscape.</a:t>
            </a:r>
          </a:p>
        </p:txBody>
      </p:sp>
      <p:sp>
        <p:nvSpPr>
          <p:cNvPr id="4" name="Text Placeholder 3"/>
          <p:cNvSpPr>
            <a:spLocks noGrp="1"/>
          </p:cNvSpPr>
          <p:nvPr>
            <p:ph type="body" sz="quarter" idx="26"/>
          </p:nvPr>
        </p:nvSpPr>
        <p:spPr>
          <a:xfrm>
            <a:off x="4835436" y="1673735"/>
            <a:ext cx="4041648" cy="2126569"/>
          </a:xfrm>
        </p:spPr>
        <p:txBody>
          <a:bodyPr>
            <a:noAutofit/>
          </a:bodyPr>
          <a:lstStyle/>
          <a:p>
            <a:pPr>
              <a:spcBef>
                <a:spcPts val="600"/>
              </a:spcBef>
              <a:spcAft>
                <a:spcPts val="600"/>
              </a:spcAft>
            </a:pPr>
            <a:r>
              <a:rPr lang="en-US" dirty="0"/>
              <a:t>Understand </a:t>
            </a:r>
            <a:r>
              <a:rPr lang="en-US" dirty="0" smtClean="0"/>
              <a:t>today’s </a:t>
            </a:r>
            <a:r>
              <a:rPr lang="en-US" dirty="0"/>
              <a:t>MMS </a:t>
            </a:r>
            <a:r>
              <a:rPr lang="en-US" dirty="0" smtClean="0"/>
              <a:t>market, </a:t>
            </a:r>
            <a:r>
              <a:rPr lang="en-US" dirty="0"/>
              <a:t>specific to marketing automation, marketing intelligence, and social </a:t>
            </a:r>
            <a:r>
              <a:rPr lang="en-US" dirty="0" smtClean="0"/>
              <a:t>marketing </a:t>
            </a:r>
            <a:r>
              <a:rPr lang="en-US" dirty="0"/>
              <a:t>use-case scenarios.</a:t>
            </a:r>
          </a:p>
          <a:p>
            <a:pPr>
              <a:spcBef>
                <a:spcPts val="600"/>
              </a:spcBef>
              <a:spcAft>
                <a:spcPts val="600"/>
              </a:spcAft>
            </a:pPr>
            <a:r>
              <a:rPr lang="en-US" dirty="0"/>
              <a:t>Understand MMS functionality as well as marketing terminology.</a:t>
            </a:r>
          </a:p>
          <a:p>
            <a:pPr>
              <a:spcBef>
                <a:spcPts val="600"/>
              </a:spcBef>
              <a:spcAft>
                <a:spcPts val="600"/>
              </a:spcAft>
            </a:pPr>
            <a:r>
              <a:rPr lang="en-US" dirty="0"/>
              <a:t>Follow best practices to prepare for and execute on selection, including requirements gathering and vendor evaluation.</a:t>
            </a:r>
          </a:p>
          <a:p>
            <a:endParaRPr lang="en-US" dirty="0"/>
          </a:p>
          <a:p>
            <a:pPr marL="0" indent="0">
              <a:buNone/>
            </a:pPr>
            <a:endParaRPr lang="en-US" dirty="0"/>
          </a:p>
          <a:p>
            <a:endParaRPr lang="en-US" dirty="0"/>
          </a:p>
        </p:txBody>
      </p:sp>
      <p:sp>
        <p:nvSpPr>
          <p:cNvPr id="5" name="Text Placeholder 4"/>
          <p:cNvSpPr>
            <a:spLocks noGrp="1"/>
          </p:cNvSpPr>
          <p:nvPr>
            <p:ph type="body" sz="quarter" idx="27"/>
          </p:nvPr>
        </p:nvSpPr>
        <p:spPr>
          <a:xfrm>
            <a:off x="246703" y="4327164"/>
            <a:ext cx="4041648" cy="1673248"/>
          </a:xfrm>
        </p:spPr>
        <p:txBody>
          <a:bodyPr/>
          <a:lstStyle/>
          <a:p>
            <a:pPr>
              <a:spcBef>
                <a:spcPts val="600"/>
              </a:spcBef>
              <a:spcAft>
                <a:spcPts val="600"/>
              </a:spcAft>
            </a:pPr>
            <a:r>
              <a:rPr lang="en-US" dirty="0"/>
              <a:t>Marketing </a:t>
            </a:r>
            <a:r>
              <a:rPr lang="en-US" dirty="0" smtClean="0"/>
              <a:t>managers</a:t>
            </a:r>
            <a:r>
              <a:rPr lang="en-US" dirty="0"/>
              <a:t>, </a:t>
            </a:r>
            <a:r>
              <a:rPr lang="en-US" dirty="0" smtClean="0"/>
              <a:t>brand managers, </a:t>
            </a:r>
            <a:r>
              <a:rPr lang="en-US" dirty="0"/>
              <a:t>and any marketing professional looking to build a cohesive marketing platform.</a:t>
            </a:r>
          </a:p>
          <a:p>
            <a:pPr>
              <a:spcBef>
                <a:spcPts val="600"/>
              </a:spcBef>
              <a:spcAft>
                <a:spcPts val="600"/>
              </a:spcAft>
            </a:pPr>
            <a:r>
              <a:rPr lang="en-US" dirty="0" smtClean="0"/>
              <a:t>MMS </a:t>
            </a:r>
            <a:r>
              <a:rPr lang="en-US" dirty="0"/>
              <a:t>project </a:t>
            </a:r>
            <a:r>
              <a:rPr lang="en-US" dirty="0" smtClean="0"/>
              <a:t>teams </a:t>
            </a:r>
            <a:r>
              <a:rPr lang="en-US" dirty="0"/>
              <a:t>or working </a:t>
            </a:r>
            <a:r>
              <a:rPr lang="en-US" dirty="0" smtClean="0"/>
              <a:t>groups </a:t>
            </a:r>
            <a:r>
              <a:rPr lang="en-US" dirty="0"/>
              <a:t>tasked with managing </a:t>
            </a:r>
            <a:r>
              <a:rPr lang="en-US" dirty="0" smtClean="0"/>
              <a:t>an RFP </a:t>
            </a:r>
            <a:r>
              <a:rPr lang="en-US" dirty="0"/>
              <a:t>process for vendor selection</a:t>
            </a:r>
            <a:r>
              <a:rPr lang="en-US" dirty="0" smtClean="0"/>
              <a:t>.</a:t>
            </a:r>
            <a:endParaRPr lang="en-US" dirty="0"/>
          </a:p>
        </p:txBody>
      </p:sp>
      <p:sp>
        <p:nvSpPr>
          <p:cNvPr id="6" name="Text Placeholder 5"/>
          <p:cNvSpPr>
            <a:spLocks noGrp="1"/>
          </p:cNvSpPr>
          <p:nvPr>
            <p:ph type="body" sz="quarter" idx="28"/>
          </p:nvPr>
        </p:nvSpPr>
        <p:spPr>
          <a:xfrm>
            <a:off x="4830836" y="4314607"/>
            <a:ext cx="4041648" cy="1677491"/>
          </a:xfrm>
        </p:spPr>
        <p:txBody>
          <a:bodyPr/>
          <a:lstStyle/>
          <a:p>
            <a:pPr>
              <a:spcBef>
                <a:spcPts val="600"/>
              </a:spcBef>
              <a:spcAft>
                <a:spcPts val="600"/>
              </a:spcAft>
            </a:pPr>
            <a:r>
              <a:rPr lang="en-US" dirty="0"/>
              <a:t>Assess organizational and project readiness for embarking on MMS selection.</a:t>
            </a:r>
          </a:p>
          <a:p>
            <a:pPr>
              <a:spcBef>
                <a:spcPts val="600"/>
              </a:spcBef>
              <a:spcAft>
                <a:spcPts val="600"/>
              </a:spcAft>
            </a:pPr>
            <a:r>
              <a:rPr lang="en-US" dirty="0"/>
              <a:t>Draft an RFP, manage the vendor and product review process, and select a vendor.</a:t>
            </a:r>
          </a:p>
        </p:txBody>
      </p:sp>
      <p:sp>
        <p:nvSpPr>
          <p:cNvPr id="8" name="Rectangle 7"/>
          <p:cNvSpPr/>
          <p:nvPr/>
        </p:nvSpPr>
        <p:spPr>
          <a:xfrm>
            <a:off x="161655" y="658544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2507048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47848" y="1535363"/>
            <a:ext cx="5265820" cy="1160211"/>
          </a:xfrm>
        </p:spPr>
        <p:txBody>
          <a:bodyPr/>
          <a:lstStyle/>
          <a:p>
            <a:pPr marL="0" indent="0">
              <a:spcBef>
                <a:spcPts val="600"/>
              </a:spcBef>
              <a:spcAft>
                <a:spcPts val="600"/>
              </a:spcAft>
              <a:buSzPct val="100000"/>
              <a:buNone/>
            </a:pPr>
            <a:r>
              <a:rPr lang="en-US" sz="1100" dirty="0"/>
              <a:t>The </a:t>
            </a:r>
            <a:r>
              <a:rPr lang="en-US" sz="1100" dirty="0" smtClean="0"/>
              <a:t>MMS </a:t>
            </a:r>
            <a:r>
              <a:rPr lang="en-US" sz="1100" dirty="0"/>
              <a:t>market is a </a:t>
            </a:r>
            <a:r>
              <a:rPr lang="en-US" sz="1100" dirty="0" smtClean="0"/>
              <a:t>landscape </a:t>
            </a:r>
            <a:r>
              <a:rPr lang="en-US" sz="1100" dirty="0"/>
              <a:t>of vendors </a:t>
            </a:r>
            <a:r>
              <a:rPr lang="en-US" sz="1100" dirty="0" smtClean="0"/>
              <a:t>offering campaign </a:t>
            </a:r>
            <a:r>
              <a:rPr lang="en-US" sz="1100" dirty="0"/>
              <a:t>management, </a:t>
            </a:r>
            <a:r>
              <a:rPr lang="en-US" sz="1100" dirty="0" smtClean="0"/>
              <a:t>multichannel </a:t>
            </a:r>
            <a:r>
              <a:rPr lang="en-US" sz="1100" dirty="0"/>
              <a:t>support, analytics, and </a:t>
            </a:r>
            <a:r>
              <a:rPr lang="en-US" sz="1100" dirty="0" smtClean="0"/>
              <a:t>publishing tools. </a:t>
            </a:r>
            <a:r>
              <a:rPr lang="en-US" sz="1100" dirty="0"/>
              <a:t>Many vendors specialize in some of these </a:t>
            </a:r>
            <a:r>
              <a:rPr lang="en-US" sz="1100" dirty="0" smtClean="0"/>
              <a:t>areas </a:t>
            </a:r>
            <a:r>
              <a:rPr lang="en-US" sz="1100" dirty="0"/>
              <a:t>but not all. Sometimes multiple products are necessary – but determining which feature sets the organization truly needs can be a challenging task. </a:t>
            </a:r>
            <a:r>
              <a:rPr lang="en-US" sz="1100" dirty="0" smtClean="0"/>
              <a:t>The </a:t>
            </a:r>
            <a:r>
              <a:rPr lang="en-US" sz="1100" dirty="0"/>
              <a:t>right technology stack is </a:t>
            </a:r>
            <a:r>
              <a:rPr lang="en-US" sz="1100" dirty="0" smtClean="0"/>
              <a:t>critical</a:t>
            </a:r>
            <a:r>
              <a:rPr lang="en-US" sz="1100" dirty="0"/>
              <a:t> </a:t>
            </a:r>
            <a:r>
              <a:rPr lang="en-US" sz="1100" dirty="0" smtClean="0"/>
              <a:t>in </a:t>
            </a:r>
            <a:r>
              <a:rPr lang="en-US" sz="1100" dirty="0"/>
              <a:t>order to bring automation to marketing </a:t>
            </a:r>
            <a:r>
              <a:rPr lang="en-US" sz="1100" dirty="0" smtClean="0"/>
              <a:t>initiatives.</a:t>
            </a:r>
            <a:endParaRPr lang="en-US" sz="1100" dirty="0">
              <a:solidFill>
                <a:srgbClr val="333333"/>
              </a:solidFill>
            </a:endParaRPr>
          </a:p>
        </p:txBody>
      </p:sp>
      <p:sp>
        <p:nvSpPr>
          <p:cNvPr id="3" name="Text Placeholder 2"/>
          <p:cNvSpPr>
            <a:spLocks noGrp="1"/>
          </p:cNvSpPr>
          <p:nvPr>
            <p:ph type="body" sz="quarter" idx="11"/>
          </p:nvPr>
        </p:nvSpPr>
        <p:spPr>
          <a:xfrm>
            <a:off x="255868" y="3013463"/>
            <a:ext cx="5257800" cy="1181300"/>
          </a:xfrm>
        </p:spPr>
        <p:txBody>
          <a:bodyPr/>
          <a:lstStyle/>
          <a:p>
            <a:r>
              <a:rPr lang="en-US" sz="1100" dirty="0" smtClean="0"/>
              <a:t>The first challenge is deciding whether to implement a full marketing suite or a point solution. </a:t>
            </a:r>
          </a:p>
          <a:p>
            <a:r>
              <a:rPr lang="en-US" sz="1100" dirty="0" smtClean="0"/>
              <a:t>The number of marketing suites and point solutions has increased from 50 to more than 800 just in the past five years. </a:t>
            </a:r>
          </a:p>
          <a:p>
            <a:r>
              <a:rPr lang="en-US" sz="1100" dirty="0" smtClean="0"/>
              <a:t>IT </a:t>
            </a:r>
            <a:r>
              <a:rPr lang="en-US" sz="1100" dirty="0"/>
              <a:t>is receiving a growing number of marketing analytics </a:t>
            </a:r>
            <a:r>
              <a:rPr lang="en-US" sz="1100" dirty="0" smtClean="0"/>
              <a:t>requests </a:t>
            </a:r>
            <a:r>
              <a:rPr lang="en-US" sz="1100" dirty="0"/>
              <a:t>and must be prepared to speak intelligently about </a:t>
            </a:r>
            <a:r>
              <a:rPr lang="en-US" sz="1100" dirty="0" smtClean="0"/>
              <a:t>marketing management </a:t>
            </a:r>
            <a:r>
              <a:rPr lang="en-US" sz="1100" dirty="0"/>
              <a:t>vendor selection. </a:t>
            </a:r>
          </a:p>
        </p:txBody>
      </p:sp>
      <p:sp>
        <p:nvSpPr>
          <p:cNvPr id="4" name="Text Placeholder 3"/>
          <p:cNvSpPr>
            <a:spLocks noGrp="1"/>
          </p:cNvSpPr>
          <p:nvPr>
            <p:ph type="body" sz="quarter" idx="12"/>
          </p:nvPr>
        </p:nvSpPr>
        <p:spPr>
          <a:xfrm>
            <a:off x="255868" y="4708988"/>
            <a:ext cx="8623607" cy="1938947"/>
          </a:xfrm>
        </p:spPr>
        <p:txBody>
          <a:bodyPr/>
          <a:lstStyle/>
          <a:p>
            <a:r>
              <a:rPr lang="en-US" sz="1100" dirty="0"/>
              <a:t>Leverage Info-Tech’s comprehensive three-phase approach to MMS selection </a:t>
            </a:r>
            <a:r>
              <a:rPr lang="en-US" sz="1100" dirty="0" smtClean="0"/>
              <a:t>projects: assess </a:t>
            </a:r>
            <a:r>
              <a:rPr lang="en-US" sz="1100" dirty="0"/>
              <a:t>your organization’s preparedness to go into the selection stage, </a:t>
            </a:r>
            <a:r>
              <a:rPr lang="en-US" sz="1100" dirty="0" smtClean="0"/>
              <a:t>move </a:t>
            </a:r>
            <a:r>
              <a:rPr lang="en-US" sz="1100" dirty="0"/>
              <a:t>through technology selection, and </a:t>
            </a:r>
            <a:r>
              <a:rPr lang="en-US" sz="1100" dirty="0" smtClean="0"/>
              <a:t>present </a:t>
            </a:r>
            <a:r>
              <a:rPr lang="en-US" sz="1100" dirty="0"/>
              <a:t>decisions to stakeholders. </a:t>
            </a:r>
          </a:p>
          <a:p>
            <a:r>
              <a:rPr lang="en-US" sz="1100" dirty="0"/>
              <a:t>Conduct an MMS project preparedness assessment </a:t>
            </a:r>
            <a:r>
              <a:rPr lang="en-US" sz="1100" dirty="0" smtClean="0"/>
              <a:t>to </a:t>
            </a:r>
            <a:r>
              <a:rPr lang="en-US" sz="1100" dirty="0"/>
              <a:t>ensure you maximize the value of your time, effort, and spend. </a:t>
            </a:r>
          </a:p>
          <a:p>
            <a:r>
              <a:rPr lang="en-US" sz="1100" dirty="0"/>
              <a:t>Determine </a:t>
            </a:r>
            <a:r>
              <a:rPr lang="en-US" sz="1100" dirty="0" smtClean="0"/>
              <a:t>whether </a:t>
            </a:r>
            <a:r>
              <a:rPr lang="en-US" sz="1100" dirty="0"/>
              <a:t>your </a:t>
            </a:r>
            <a:r>
              <a:rPr lang="en-US" sz="1100" dirty="0" smtClean="0"/>
              <a:t>organization’s needs will best be met by a marketing management suite </a:t>
            </a:r>
            <a:r>
              <a:rPr lang="en-US" sz="1100" dirty="0"/>
              <a:t>or a point solution.</a:t>
            </a:r>
          </a:p>
          <a:p>
            <a:r>
              <a:rPr lang="en-US" sz="1100" dirty="0" smtClean="0"/>
              <a:t>Determine which use case your organization fits into and review </a:t>
            </a:r>
            <a:r>
              <a:rPr lang="en-US" sz="1100" dirty="0"/>
              <a:t>the relevant vendor landscape, common capability, and areas of product differentiation. </a:t>
            </a:r>
            <a:r>
              <a:rPr lang="en-US" sz="1100" dirty="0" smtClean="0"/>
              <a:t>Consult </a:t>
            </a:r>
            <a:r>
              <a:rPr lang="en-US" sz="1100" dirty="0"/>
              <a:t>Info-Tech’s market analysis to </a:t>
            </a:r>
            <a:r>
              <a:rPr lang="en-US" sz="1100" dirty="0" smtClean="0"/>
              <a:t>shortlist </a:t>
            </a:r>
            <a:r>
              <a:rPr lang="en-US" sz="1100" dirty="0"/>
              <a:t>vendors for your RFP process.</a:t>
            </a:r>
          </a:p>
          <a:p>
            <a:r>
              <a:rPr lang="en-US" sz="1100" dirty="0"/>
              <a:t>Take advantage of traceable and auditable selection tools to run an effective </a:t>
            </a:r>
            <a:r>
              <a:rPr lang="en-US" sz="1100" dirty="0" smtClean="0"/>
              <a:t>evaluation </a:t>
            </a:r>
            <a:r>
              <a:rPr lang="en-US" sz="1100" dirty="0"/>
              <a:t>and selection process. Be prepared to answer the retroactive </a:t>
            </a:r>
            <a:r>
              <a:rPr lang="en-US" sz="1100" dirty="0" smtClean="0"/>
              <a:t>question “Why </a:t>
            </a:r>
            <a:r>
              <a:rPr lang="en-US" sz="1100" dirty="0"/>
              <a:t>this MMS</a:t>
            </a:r>
            <a:r>
              <a:rPr lang="en-US" sz="1100" dirty="0" smtClean="0"/>
              <a:t>?” </a:t>
            </a:r>
            <a:r>
              <a:rPr lang="en-US" sz="1100" dirty="0"/>
              <a:t>with documentation of your selection process and outputs</a:t>
            </a:r>
            <a:r>
              <a:rPr lang="en-US" sz="1100" dirty="0" smtClean="0"/>
              <a:t>.</a:t>
            </a:r>
          </a:p>
        </p:txBody>
      </p:sp>
      <p:sp>
        <p:nvSpPr>
          <p:cNvPr id="2" name="Title 1"/>
          <p:cNvSpPr>
            <a:spLocks noGrp="1"/>
          </p:cNvSpPr>
          <p:nvPr>
            <p:ph type="title"/>
          </p:nvPr>
        </p:nvSpPr>
        <p:spPr/>
        <p:txBody>
          <a:bodyPr/>
          <a:lstStyle/>
          <a:p>
            <a:r>
              <a:rPr lang="en-US" dirty="0"/>
              <a:t>Executive summary</a:t>
            </a:r>
          </a:p>
        </p:txBody>
      </p:sp>
      <p:sp>
        <p:nvSpPr>
          <p:cNvPr id="8" name="Text Placeholder 5"/>
          <p:cNvSpPr>
            <a:spLocks noGrp="1"/>
          </p:cNvSpPr>
          <p:nvPr>
            <p:ph type="body" sz="quarter" idx="13"/>
          </p:nvPr>
        </p:nvSpPr>
        <p:spPr>
          <a:xfrm>
            <a:off x="5727565" y="1527050"/>
            <a:ext cx="3083231" cy="2692652"/>
          </a:xfrm>
        </p:spPr>
        <p:txBody>
          <a:bodyPr/>
          <a:lstStyle/>
          <a:p>
            <a:pPr marL="228600" indent="-228600">
              <a:spcBef>
                <a:spcPts val="200"/>
              </a:spcBef>
              <a:spcAft>
                <a:spcPts val="600"/>
              </a:spcAft>
              <a:buSzPct val="100000"/>
              <a:buFont typeface="+mj-lt"/>
              <a:buAutoNum type="arabicPeriod"/>
            </a:pPr>
            <a:r>
              <a:rPr lang="en-US" sz="1100" b="1" dirty="0"/>
              <a:t>The new MMS market. </a:t>
            </a:r>
            <a:r>
              <a:rPr lang="en-US" sz="1100" dirty="0"/>
              <a:t>Selecting a marketing management solution has become increasingly difficult, with the number of players in the marketplace ballooning to meet buyer demand.</a:t>
            </a:r>
          </a:p>
          <a:p>
            <a:pPr marL="228600" indent="-228600">
              <a:spcBef>
                <a:spcPts val="200"/>
              </a:spcBef>
              <a:spcAft>
                <a:spcPts val="600"/>
              </a:spcAft>
              <a:buSzPct val="100000"/>
              <a:buFont typeface="+mj-lt"/>
              <a:buAutoNum type="arabicPeriod"/>
            </a:pPr>
            <a:r>
              <a:rPr lang="en-US" sz="1100" b="1" dirty="0"/>
              <a:t>Direct translation to revenue. </a:t>
            </a:r>
            <a:r>
              <a:rPr lang="en-CA" sz="1100" dirty="0"/>
              <a:t>Picking the wrong marketing solution has a direct impact on the bottom line. However, the right MMS can lead to a 7.3x greater year-over-year increase in annual revenue.</a:t>
            </a:r>
            <a:endParaRPr lang="en-US" sz="1100" dirty="0">
              <a:cs typeface="Arial"/>
            </a:endParaRPr>
          </a:p>
          <a:p>
            <a:pPr marL="228600" indent="-228600">
              <a:spcBef>
                <a:spcPts val="200"/>
              </a:spcBef>
              <a:spcAft>
                <a:spcPts val="600"/>
              </a:spcAft>
              <a:buSzPct val="100000"/>
              <a:buFont typeface="+mj-lt"/>
              <a:buAutoNum type="arabicPeriod"/>
            </a:pPr>
            <a:r>
              <a:rPr lang="en-US" sz="1100" b="1" dirty="0"/>
              <a:t>Don’t buy best-of-breed; buy best-for-you.</a:t>
            </a:r>
            <a:r>
              <a:rPr lang="en-US" sz="1100" dirty="0"/>
              <a:t> Base your vendor selection on your requirements and use case, not on the vendor’s overall performance.</a:t>
            </a:r>
          </a:p>
          <a:p>
            <a:pPr marL="228600" indent="-228600">
              <a:spcBef>
                <a:spcPts val="600"/>
              </a:spcBef>
              <a:spcAft>
                <a:spcPts val="600"/>
              </a:spcAft>
              <a:buSzPct val="100000"/>
              <a:buFont typeface="+mj-lt"/>
              <a:buAutoNum type="arabicPeriod"/>
            </a:pPr>
            <a:endParaRPr lang="en-US" sz="1100" dirty="0">
              <a:solidFill>
                <a:srgbClr val="333333"/>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sp>
        <p:nvSpPr>
          <p:cNvPr id="9" name="Rectangle 8"/>
          <p:cNvSpPr/>
          <p:nvPr/>
        </p:nvSpPr>
        <p:spPr>
          <a:xfrm>
            <a:off x="161655" y="658544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720195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07" y="247719"/>
            <a:ext cx="8625780" cy="864096"/>
          </a:xfrm>
        </p:spPr>
        <p:txBody>
          <a:bodyPr/>
          <a:lstStyle/>
          <a:p>
            <a:r>
              <a:rPr lang="en-US" dirty="0" smtClean="0"/>
              <a:t>MMS is a </a:t>
            </a:r>
            <a:r>
              <a:rPr lang="en-US" dirty="0"/>
              <a:t>key piece of the </a:t>
            </a:r>
            <a:r>
              <a:rPr lang="en-US" dirty="0" smtClean="0"/>
              <a:t>CRM </a:t>
            </a:r>
            <a:r>
              <a:rPr lang="en-US" dirty="0"/>
              <a:t>puzzle</a:t>
            </a:r>
            <a:endParaRPr lang="en-CA" dirty="0"/>
          </a:p>
        </p:txBody>
      </p:sp>
      <p:sp>
        <p:nvSpPr>
          <p:cNvPr id="3" name="Rounded Rectangle 2"/>
          <p:cNvSpPr/>
          <p:nvPr/>
        </p:nvSpPr>
        <p:spPr>
          <a:xfrm>
            <a:off x="6770746" y="2365617"/>
            <a:ext cx="2106554" cy="3110032"/>
          </a:xfrm>
          <a:prstGeom prst="roundRect">
            <a:avLst>
              <a:gd name="adj" fmla="val 0"/>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08000" rtlCol="0" anchor="ctr"/>
          <a:lstStyle/>
          <a:p>
            <a:r>
              <a:rPr lang="en-US" sz="1400" dirty="0">
                <a:solidFill>
                  <a:srgbClr val="333333"/>
                </a:solidFill>
              </a:rPr>
              <a:t>A master </a:t>
            </a:r>
            <a:r>
              <a:rPr lang="en-US" sz="1400" dirty="0" smtClean="0">
                <a:solidFill>
                  <a:srgbClr val="333333"/>
                </a:solidFill>
              </a:rPr>
              <a:t>database – the </a:t>
            </a:r>
            <a:r>
              <a:rPr lang="en-US" sz="1400" dirty="0">
                <a:solidFill>
                  <a:srgbClr val="333333"/>
                </a:solidFill>
              </a:rPr>
              <a:t>central place where all up-to-the-minute data on a customer profile is </a:t>
            </a:r>
            <a:r>
              <a:rPr lang="en-US" sz="1400" dirty="0" smtClean="0">
                <a:solidFill>
                  <a:srgbClr val="333333"/>
                </a:solidFill>
              </a:rPr>
              <a:t>stored – is </a:t>
            </a:r>
            <a:r>
              <a:rPr lang="en-US" sz="1400" dirty="0">
                <a:solidFill>
                  <a:srgbClr val="333333"/>
                </a:solidFill>
              </a:rPr>
              <a:t>essential for MMS success. This is particularly true for real-time capability </a:t>
            </a:r>
            <a:r>
              <a:rPr lang="en-US" sz="1400" dirty="0" smtClean="0">
                <a:solidFill>
                  <a:srgbClr val="333333"/>
                </a:solidFill>
              </a:rPr>
              <a:t>effectiveness </a:t>
            </a:r>
            <a:r>
              <a:rPr lang="en-US" sz="1400" dirty="0">
                <a:solidFill>
                  <a:srgbClr val="333333"/>
                </a:solidFill>
              </a:rPr>
              <a:t>and to minimize customer fatigue.</a:t>
            </a:r>
          </a:p>
        </p:txBody>
      </p:sp>
      <p:sp>
        <p:nvSpPr>
          <p:cNvPr id="4" name="TextBox 3"/>
          <p:cNvSpPr txBox="1"/>
          <p:nvPr/>
        </p:nvSpPr>
        <p:spPr>
          <a:xfrm>
            <a:off x="-1" y="1133490"/>
            <a:ext cx="9144001" cy="553998"/>
          </a:xfrm>
          <a:prstGeom prst="rect">
            <a:avLst/>
          </a:prstGeom>
          <a:solidFill>
            <a:schemeClr val="bg1">
              <a:lumMod val="95000"/>
            </a:schemeClr>
          </a:solidFill>
          <a:ln>
            <a:solidFill>
              <a:schemeClr val="bg1">
                <a:lumMod val="95000"/>
              </a:schemeClr>
            </a:solidFill>
          </a:ln>
        </p:spPr>
        <p:txBody>
          <a:bodyPr wrap="square" rtlCol="0">
            <a:spAutoFit/>
          </a:bodyPr>
          <a:lstStyle/>
          <a:p>
            <a:r>
              <a:rPr lang="en-US" sz="1500" b="1" dirty="0"/>
              <a:t>In order to optimize cross-sell </a:t>
            </a:r>
            <a:r>
              <a:rPr lang="en-US" sz="1500" b="1" dirty="0" smtClean="0"/>
              <a:t>opportunities </a:t>
            </a:r>
            <a:r>
              <a:rPr lang="en-US" sz="1500" b="1" dirty="0"/>
              <a:t>and marketing effectiveness, there needs to be a master customer database, which belongs in the </a:t>
            </a:r>
            <a:r>
              <a:rPr lang="en-US" sz="1500" b="1" dirty="0" smtClean="0"/>
              <a:t>customer relationship management (CRM) </a:t>
            </a:r>
            <a:r>
              <a:rPr lang="en-US" sz="1500" b="1" dirty="0"/>
              <a:t>suite.</a:t>
            </a:r>
          </a:p>
        </p:txBody>
      </p:sp>
      <p:grpSp>
        <p:nvGrpSpPr>
          <p:cNvPr id="5" name="Group 22"/>
          <p:cNvGrpSpPr/>
          <p:nvPr/>
        </p:nvGrpSpPr>
        <p:grpSpPr>
          <a:xfrm>
            <a:off x="2618064" y="2140155"/>
            <a:ext cx="4075693" cy="3874973"/>
            <a:chOff x="326555" y="2139935"/>
            <a:chExt cx="3096467" cy="3106416"/>
          </a:xfrm>
          <a:effectLst/>
        </p:grpSpPr>
        <p:sp>
          <p:nvSpPr>
            <p:cNvPr id="6" name="Rectangle 5"/>
            <p:cNvSpPr/>
            <p:nvPr/>
          </p:nvSpPr>
          <p:spPr>
            <a:xfrm>
              <a:off x="326555" y="2139935"/>
              <a:ext cx="3096467" cy="3106416"/>
            </a:xfrm>
            <a:prstGeom prst="rect">
              <a:avLst/>
            </a:prstGeom>
            <a:noFill/>
          </p:spPr>
          <p:txBody>
            <a:bodyPr/>
            <a:lstStyle/>
            <a:p>
              <a:endParaRPr lang="en-US" sz="1050" b="1" dirty="0">
                <a:latin typeface="Arial" panose="020B0604020202020204" pitchFamily="34" charset="0"/>
                <a:cs typeface="Arial" panose="020B0604020202020204" pitchFamily="34" charset="0"/>
              </a:endParaRPr>
            </a:p>
          </p:txBody>
        </p:sp>
        <p:sp>
          <p:nvSpPr>
            <p:cNvPr id="7" name="Freeform 6"/>
            <p:cNvSpPr/>
            <p:nvPr/>
          </p:nvSpPr>
          <p:spPr>
            <a:xfrm>
              <a:off x="1436425" y="2139936"/>
              <a:ext cx="861809" cy="861809"/>
            </a:xfrm>
            <a:custGeom>
              <a:avLst/>
              <a:gdLst>
                <a:gd name="connsiteX0" fmla="*/ 0 w 861809"/>
                <a:gd name="connsiteY0" fmla="*/ 430905 h 861809"/>
                <a:gd name="connsiteX1" fmla="*/ 126210 w 861809"/>
                <a:gd name="connsiteY1" fmla="*/ 126209 h 861809"/>
                <a:gd name="connsiteX2" fmla="*/ 430906 w 861809"/>
                <a:gd name="connsiteY2" fmla="*/ 0 h 861809"/>
                <a:gd name="connsiteX3" fmla="*/ 735602 w 861809"/>
                <a:gd name="connsiteY3" fmla="*/ 126210 h 861809"/>
                <a:gd name="connsiteX4" fmla="*/ 861811 w 861809"/>
                <a:gd name="connsiteY4" fmla="*/ 430906 h 861809"/>
                <a:gd name="connsiteX5" fmla="*/ 735602 w 861809"/>
                <a:gd name="connsiteY5" fmla="*/ 735602 h 861809"/>
                <a:gd name="connsiteX6" fmla="*/ 430906 w 861809"/>
                <a:gd name="connsiteY6" fmla="*/ 861811 h 861809"/>
                <a:gd name="connsiteX7" fmla="*/ 126210 w 861809"/>
                <a:gd name="connsiteY7" fmla="*/ 735602 h 861809"/>
                <a:gd name="connsiteX8" fmla="*/ 1 w 861809"/>
                <a:gd name="connsiteY8" fmla="*/ 430906 h 861809"/>
                <a:gd name="connsiteX9" fmla="*/ 0 w 861809"/>
                <a:gd name="connsiteY9" fmla="*/ 430905 h 861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1809" h="861809">
                  <a:moveTo>
                    <a:pt x="0" y="430905"/>
                  </a:moveTo>
                  <a:cubicBezTo>
                    <a:pt x="0" y="316622"/>
                    <a:pt x="45399" y="207019"/>
                    <a:pt x="126210" y="126209"/>
                  </a:cubicBezTo>
                  <a:cubicBezTo>
                    <a:pt x="207021" y="45399"/>
                    <a:pt x="316623" y="0"/>
                    <a:pt x="430906" y="0"/>
                  </a:cubicBezTo>
                  <a:cubicBezTo>
                    <a:pt x="545189" y="0"/>
                    <a:pt x="654792" y="45399"/>
                    <a:pt x="735602" y="126210"/>
                  </a:cubicBezTo>
                  <a:cubicBezTo>
                    <a:pt x="816412" y="207021"/>
                    <a:pt x="861811" y="316623"/>
                    <a:pt x="861811" y="430906"/>
                  </a:cubicBezTo>
                  <a:cubicBezTo>
                    <a:pt x="861811" y="545189"/>
                    <a:pt x="816412" y="654792"/>
                    <a:pt x="735602" y="735602"/>
                  </a:cubicBezTo>
                  <a:cubicBezTo>
                    <a:pt x="654792" y="816412"/>
                    <a:pt x="545189" y="861811"/>
                    <a:pt x="430906" y="861811"/>
                  </a:cubicBezTo>
                  <a:cubicBezTo>
                    <a:pt x="316623" y="861811"/>
                    <a:pt x="207020" y="816412"/>
                    <a:pt x="126210" y="735602"/>
                  </a:cubicBezTo>
                  <a:cubicBezTo>
                    <a:pt x="45400" y="654792"/>
                    <a:pt x="1" y="545189"/>
                    <a:pt x="1" y="430906"/>
                  </a:cubicBezTo>
                  <a:lnTo>
                    <a:pt x="0" y="430905"/>
                  </a:lnTo>
                  <a:close/>
                </a:path>
              </a:pathLst>
            </a:custGeom>
            <a:ln/>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45259" tIns="145259" rIns="145259" bIns="145259" numCol="1" spcCol="1270" anchor="ctr" anchorCtr="0">
              <a:noAutofit/>
            </a:bodyPr>
            <a:lstStyle/>
            <a:p>
              <a:pPr lvl="0" algn="ctr" defTabSz="1333500">
                <a:lnSpc>
                  <a:spcPct val="90000"/>
                </a:lnSpc>
                <a:spcBef>
                  <a:spcPct val="0"/>
                </a:spcBef>
                <a:spcAft>
                  <a:spcPct val="35000"/>
                </a:spcAft>
              </a:pPr>
              <a:r>
                <a:rPr lang="en-US" sz="1200" b="1" kern="1200" dirty="0" smtClean="0">
                  <a:latin typeface="Arial" panose="020B0604020202020204" pitchFamily="34" charset="0"/>
                  <a:cs typeface="Arial" panose="020B0604020202020204" pitchFamily="34" charset="0"/>
                </a:rPr>
                <a:t>MMS</a:t>
              </a:r>
              <a:endParaRPr lang="en-US" sz="1200" b="1" kern="1200" dirty="0">
                <a:latin typeface="Arial" panose="020B0604020202020204" pitchFamily="34" charset="0"/>
                <a:cs typeface="Arial" panose="020B0604020202020204" pitchFamily="34" charset="0"/>
              </a:endParaRPr>
            </a:p>
          </p:txBody>
        </p:sp>
        <p:sp>
          <p:nvSpPr>
            <p:cNvPr id="8" name="Freeform 7"/>
            <p:cNvSpPr/>
            <p:nvPr/>
          </p:nvSpPr>
          <p:spPr>
            <a:xfrm rot="16200000">
              <a:off x="1745328" y="3107730"/>
              <a:ext cx="258919" cy="50097"/>
            </a:xfrm>
            <a:custGeom>
              <a:avLst/>
              <a:gdLst>
                <a:gd name="connsiteX0" fmla="*/ 0 w 258919"/>
                <a:gd name="connsiteY0" fmla="*/ 25048 h 50097"/>
                <a:gd name="connsiteX1" fmla="*/ 258919 w 258919"/>
                <a:gd name="connsiteY1" fmla="*/ 25048 h 50097"/>
              </a:gdLst>
              <a:ahLst/>
              <a:cxnLst>
                <a:cxn ang="0">
                  <a:pos x="connsiteX0" y="connsiteY0"/>
                </a:cxn>
                <a:cxn ang="0">
                  <a:pos x="connsiteX1" y="connsiteY1"/>
                </a:cxn>
              </a:cxnLst>
              <a:rect l="l" t="t" r="r" b="b"/>
              <a:pathLst>
                <a:path w="258919" h="50097">
                  <a:moveTo>
                    <a:pt x="0" y="25048"/>
                  </a:moveTo>
                  <a:lnTo>
                    <a:pt x="258919" y="25048"/>
                  </a:lnTo>
                </a:path>
              </a:pathLst>
            </a:custGeom>
            <a:noFill/>
            <a:ln>
              <a:headEnd type="triangle"/>
              <a:tailEnd type="triangle"/>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35686" tIns="18576" rIns="135688" bIns="18576" numCol="1" spcCol="1270" anchor="ctr" anchorCtr="0">
              <a:noAutofit/>
            </a:bodyPr>
            <a:lstStyle/>
            <a:p>
              <a:pPr lvl="0" algn="ctr" defTabSz="222250">
                <a:lnSpc>
                  <a:spcPct val="90000"/>
                </a:lnSpc>
                <a:spcBef>
                  <a:spcPct val="0"/>
                </a:spcBef>
                <a:spcAft>
                  <a:spcPct val="35000"/>
                </a:spcAft>
              </a:pPr>
              <a:endParaRPr lang="en-US" sz="1050" b="1" kern="1200" dirty="0">
                <a:latin typeface="Arial" panose="020B0604020202020204" pitchFamily="34" charset="0"/>
                <a:cs typeface="Arial" panose="020B0604020202020204" pitchFamily="34" charset="0"/>
              </a:endParaRPr>
            </a:p>
          </p:txBody>
        </p:sp>
        <p:sp>
          <p:nvSpPr>
            <p:cNvPr id="9" name="Freeform 8"/>
            <p:cNvSpPr/>
            <p:nvPr/>
          </p:nvSpPr>
          <p:spPr>
            <a:xfrm>
              <a:off x="1439419" y="3258612"/>
              <a:ext cx="861809" cy="861809"/>
            </a:xfrm>
            <a:custGeom>
              <a:avLst/>
              <a:gdLst>
                <a:gd name="connsiteX0" fmla="*/ 0 w 861809"/>
                <a:gd name="connsiteY0" fmla="*/ 430905 h 861809"/>
                <a:gd name="connsiteX1" fmla="*/ 126210 w 861809"/>
                <a:gd name="connsiteY1" fmla="*/ 126209 h 861809"/>
                <a:gd name="connsiteX2" fmla="*/ 430906 w 861809"/>
                <a:gd name="connsiteY2" fmla="*/ 0 h 861809"/>
                <a:gd name="connsiteX3" fmla="*/ 735602 w 861809"/>
                <a:gd name="connsiteY3" fmla="*/ 126210 h 861809"/>
                <a:gd name="connsiteX4" fmla="*/ 861811 w 861809"/>
                <a:gd name="connsiteY4" fmla="*/ 430906 h 861809"/>
                <a:gd name="connsiteX5" fmla="*/ 735602 w 861809"/>
                <a:gd name="connsiteY5" fmla="*/ 735602 h 861809"/>
                <a:gd name="connsiteX6" fmla="*/ 430906 w 861809"/>
                <a:gd name="connsiteY6" fmla="*/ 861811 h 861809"/>
                <a:gd name="connsiteX7" fmla="*/ 126210 w 861809"/>
                <a:gd name="connsiteY7" fmla="*/ 735602 h 861809"/>
                <a:gd name="connsiteX8" fmla="*/ 1 w 861809"/>
                <a:gd name="connsiteY8" fmla="*/ 430906 h 861809"/>
                <a:gd name="connsiteX9" fmla="*/ 0 w 861809"/>
                <a:gd name="connsiteY9" fmla="*/ 430905 h 861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1809" h="861809">
                  <a:moveTo>
                    <a:pt x="0" y="430905"/>
                  </a:moveTo>
                  <a:cubicBezTo>
                    <a:pt x="0" y="316622"/>
                    <a:pt x="45399" y="207019"/>
                    <a:pt x="126210" y="126209"/>
                  </a:cubicBezTo>
                  <a:cubicBezTo>
                    <a:pt x="207021" y="45399"/>
                    <a:pt x="316623" y="0"/>
                    <a:pt x="430906" y="0"/>
                  </a:cubicBezTo>
                  <a:cubicBezTo>
                    <a:pt x="545189" y="0"/>
                    <a:pt x="654792" y="45399"/>
                    <a:pt x="735602" y="126210"/>
                  </a:cubicBezTo>
                  <a:cubicBezTo>
                    <a:pt x="816412" y="207021"/>
                    <a:pt x="861811" y="316623"/>
                    <a:pt x="861811" y="430906"/>
                  </a:cubicBezTo>
                  <a:cubicBezTo>
                    <a:pt x="861811" y="545189"/>
                    <a:pt x="816412" y="654792"/>
                    <a:pt x="735602" y="735602"/>
                  </a:cubicBezTo>
                  <a:cubicBezTo>
                    <a:pt x="654792" y="816412"/>
                    <a:pt x="545189" y="861811"/>
                    <a:pt x="430906" y="861811"/>
                  </a:cubicBezTo>
                  <a:cubicBezTo>
                    <a:pt x="316623" y="861811"/>
                    <a:pt x="207020" y="816412"/>
                    <a:pt x="126210" y="735602"/>
                  </a:cubicBezTo>
                  <a:cubicBezTo>
                    <a:pt x="45400" y="654792"/>
                    <a:pt x="1" y="545189"/>
                    <a:pt x="1" y="430906"/>
                  </a:cubicBezTo>
                  <a:lnTo>
                    <a:pt x="0" y="430905"/>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31924" tIns="131924" rIns="131924" bIns="131924" numCol="1" spcCol="1270" anchor="ctr" anchorCtr="0">
              <a:noAutofit/>
            </a:bodyPr>
            <a:lstStyle/>
            <a:p>
              <a:pPr lvl="0" algn="ctr" defTabSz="400050">
                <a:lnSpc>
                  <a:spcPct val="90000"/>
                </a:lnSpc>
                <a:spcBef>
                  <a:spcPct val="0"/>
                </a:spcBef>
                <a:spcAft>
                  <a:spcPct val="35000"/>
                </a:spcAft>
              </a:pPr>
              <a:r>
                <a:rPr lang="en-US" sz="2400" b="1" kern="1200" dirty="0">
                  <a:latin typeface="Arial" panose="020B0604020202020204" pitchFamily="34" charset="0"/>
                  <a:cs typeface="Arial" panose="020B0604020202020204" pitchFamily="34" charset="0"/>
                </a:rPr>
                <a:t>CRM</a:t>
              </a:r>
              <a:endParaRPr lang="en-US" sz="2800" b="1" kern="1200" dirty="0">
                <a:latin typeface="Arial" panose="020B0604020202020204" pitchFamily="34" charset="0"/>
                <a:cs typeface="Arial" panose="020B0604020202020204" pitchFamily="34" charset="0"/>
              </a:endParaRPr>
            </a:p>
          </p:txBody>
        </p:sp>
        <p:sp>
          <p:nvSpPr>
            <p:cNvPr id="10" name="Freeform 9"/>
            <p:cNvSpPr/>
            <p:nvPr/>
          </p:nvSpPr>
          <p:spPr>
            <a:xfrm rot="19800000">
              <a:off x="2230618" y="3387912"/>
              <a:ext cx="258919" cy="50097"/>
            </a:xfrm>
            <a:custGeom>
              <a:avLst/>
              <a:gdLst>
                <a:gd name="connsiteX0" fmla="*/ 0 w 258919"/>
                <a:gd name="connsiteY0" fmla="*/ 25048 h 50097"/>
                <a:gd name="connsiteX1" fmla="*/ 258919 w 258919"/>
                <a:gd name="connsiteY1" fmla="*/ 25048 h 50097"/>
              </a:gdLst>
              <a:ahLst/>
              <a:cxnLst>
                <a:cxn ang="0">
                  <a:pos x="connsiteX0" y="connsiteY0"/>
                </a:cxn>
                <a:cxn ang="0">
                  <a:pos x="connsiteX1" y="connsiteY1"/>
                </a:cxn>
              </a:cxnLst>
              <a:rect l="l" t="t" r="r" b="b"/>
              <a:pathLst>
                <a:path w="258919" h="50097">
                  <a:moveTo>
                    <a:pt x="0" y="25048"/>
                  </a:moveTo>
                  <a:lnTo>
                    <a:pt x="258919" y="25048"/>
                  </a:lnTo>
                </a:path>
              </a:pathLst>
            </a:custGeom>
            <a:noFill/>
            <a:ln>
              <a:headEnd type="triangle"/>
              <a:tailEnd type="triangle"/>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35686" tIns="18576" rIns="135687" bIns="18575" numCol="1" spcCol="1270" anchor="ctr" anchorCtr="0">
              <a:noAutofit/>
            </a:bodyPr>
            <a:lstStyle/>
            <a:p>
              <a:pPr lvl="0" algn="ctr" defTabSz="222250">
                <a:lnSpc>
                  <a:spcPct val="90000"/>
                </a:lnSpc>
                <a:spcBef>
                  <a:spcPct val="0"/>
                </a:spcBef>
                <a:spcAft>
                  <a:spcPct val="35000"/>
                </a:spcAft>
              </a:pPr>
              <a:endParaRPr lang="en-US" sz="1050" b="1" kern="1200" dirty="0">
                <a:latin typeface="Arial" panose="020B0604020202020204" pitchFamily="34" charset="0"/>
                <a:cs typeface="Arial" panose="020B0604020202020204" pitchFamily="34" charset="0"/>
              </a:endParaRPr>
            </a:p>
          </p:txBody>
        </p:sp>
        <p:sp>
          <p:nvSpPr>
            <p:cNvPr id="11" name="Freeform 10"/>
            <p:cNvSpPr/>
            <p:nvPr/>
          </p:nvSpPr>
          <p:spPr>
            <a:xfrm>
              <a:off x="2414463" y="2701874"/>
              <a:ext cx="861809" cy="861809"/>
            </a:xfrm>
            <a:custGeom>
              <a:avLst/>
              <a:gdLst>
                <a:gd name="connsiteX0" fmla="*/ 0 w 861809"/>
                <a:gd name="connsiteY0" fmla="*/ 430905 h 861809"/>
                <a:gd name="connsiteX1" fmla="*/ 126210 w 861809"/>
                <a:gd name="connsiteY1" fmla="*/ 126209 h 861809"/>
                <a:gd name="connsiteX2" fmla="*/ 430906 w 861809"/>
                <a:gd name="connsiteY2" fmla="*/ 0 h 861809"/>
                <a:gd name="connsiteX3" fmla="*/ 735602 w 861809"/>
                <a:gd name="connsiteY3" fmla="*/ 126210 h 861809"/>
                <a:gd name="connsiteX4" fmla="*/ 861811 w 861809"/>
                <a:gd name="connsiteY4" fmla="*/ 430906 h 861809"/>
                <a:gd name="connsiteX5" fmla="*/ 735602 w 861809"/>
                <a:gd name="connsiteY5" fmla="*/ 735602 h 861809"/>
                <a:gd name="connsiteX6" fmla="*/ 430906 w 861809"/>
                <a:gd name="connsiteY6" fmla="*/ 861811 h 861809"/>
                <a:gd name="connsiteX7" fmla="*/ 126210 w 861809"/>
                <a:gd name="connsiteY7" fmla="*/ 735602 h 861809"/>
                <a:gd name="connsiteX8" fmla="*/ 1 w 861809"/>
                <a:gd name="connsiteY8" fmla="*/ 430906 h 861809"/>
                <a:gd name="connsiteX9" fmla="*/ 0 w 861809"/>
                <a:gd name="connsiteY9" fmla="*/ 430905 h 861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1809" h="861809">
                  <a:moveTo>
                    <a:pt x="0" y="430905"/>
                  </a:moveTo>
                  <a:cubicBezTo>
                    <a:pt x="0" y="316622"/>
                    <a:pt x="45399" y="207019"/>
                    <a:pt x="126210" y="126209"/>
                  </a:cubicBezTo>
                  <a:cubicBezTo>
                    <a:pt x="207021" y="45399"/>
                    <a:pt x="316623" y="0"/>
                    <a:pt x="430906" y="0"/>
                  </a:cubicBezTo>
                  <a:cubicBezTo>
                    <a:pt x="545189" y="0"/>
                    <a:pt x="654792" y="45399"/>
                    <a:pt x="735602" y="126210"/>
                  </a:cubicBezTo>
                  <a:cubicBezTo>
                    <a:pt x="816412" y="207021"/>
                    <a:pt x="861811" y="316623"/>
                    <a:pt x="861811" y="430906"/>
                  </a:cubicBezTo>
                  <a:cubicBezTo>
                    <a:pt x="861811" y="545189"/>
                    <a:pt x="816412" y="654792"/>
                    <a:pt x="735602" y="735602"/>
                  </a:cubicBezTo>
                  <a:cubicBezTo>
                    <a:pt x="654792" y="816412"/>
                    <a:pt x="545189" y="861811"/>
                    <a:pt x="430906" y="861811"/>
                  </a:cubicBezTo>
                  <a:cubicBezTo>
                    <a:pt x="316623" y="861811"/>
                    <a:pt x="207020" y="816412"/>
                    <a:pt x="126210" y="735602"/>
                  </a:cubicBezTo>
                  <a:cubicBezTo>
                    <a:pt x="45400" y="654792"/>
                    <a:pt x="1" y="545189"/>
                    <a:pt x="1" y="430906"/>
                  </a:cubicBezTo>
                  <a:lnTo>
                    <a:pt x="0" y="430905"/>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131924" tIns="131924" rIns="131924" bIns="131924" numCol="1" spcCol="1270" anchor="ctr" anchorCtr="0">
              <a:noAutofit/>
            </a:bodyPr>
            <a:lstStyle/>
            <a:p>
              <a:pPr lvl="0" algn="ctr" defTabSz="400050">
                <a:lnSpc>
                  <a:spcPct val="90000"/>
                </a:lnSpc>
                <a:spcBef>
                  <a:spcPct val="0"/>
                </a:spcBef>
                <a:spcAft>
                  <a:spcPct val="35000"/>
                </a:spcAft>
              </a:pPr>
              <a:r>
                <a:rPr lang="en-US" sz="1100" b="1" kern="1200" dirty="0">
                  <a:latin typeface="Arial" panose="020B0604020202020204" pitchFamily="34" charset="0"/>
                  <a:cs typeface="Arial" panose="020B0604020202020204" pitchFamily="34" charset="0"/>
                </a:rPr>
                <a:t>E-commerce</a:t>
              </a:r>
            </a:p>
          </p:txBody>
        </p:sp>
        <p:sp>
          <p:nvSpPr>
            <p:cNvPr id="12" name="Freeform 11"/>
            <p:cNvSpPr/>
            <p:nvPr/>
          </p:nvSpPr>
          <p:spPr>
            <a:xfrm rot="1800000">
              <a:off x="2230618" y="3948277"/>
              <a:ext cx="258919" cy="50097"/>
            </a:xfrm>
            <a:custGeom>
              <a:avLst/>
              <a:gdLst>
                <a:gd name="connsiteX0" fmla="*/ 0 w 258919"/>
                <a:gd name="connsiteY0" fmla="*/ 25048 h 50097"/>
                <a:gd name="connsiteX1" fmla="*/ 258919 w 258919"/>
                <a:gd name="connsiteY1" fmla="*/ 25048 h 50097"/>
              </a:gdLst>
              <a:ahLst/>
              <a:cxnLst>
                <a:cxn ang="0">
                  <a:pos x="connsiteX0" y="connsiteY0"/>
                </a:cxn>
                <a:cxn ang="0">
                  <a:pos x="connsiteX1" y="connsiteY1"/>
                </a:cxn>
              </a:cxnLst>
              <a:rect l="l" t="t" r="r" b="b"/>
              <a:pathLst>
                <a:path w="258919" h="50097">
                  <a:moveTo>
                    <a:pt x="0" y="25048"/>
                  </a:moveTo>
                  <a:lnTo>
                    <a:pt x="258919" y="25048"/>
                  </a:lnTo>
                </a:path>
              </a:pathLst>
            </a:custGeom>
            <a:noFill/>
            <a:ln>
              <a:headEnd type="triangle"/>
              <a:tailEnd type="triangle"/>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35687" tIns="18575" rIns="135686" bIns="18576" numCol="1" spcCol="1270" anchor="ctr" anchorCtr="0">
              <a:noAutofit/>
            </a:bodyPr>
            <a:lstStyle/>
            <a:p>
              <a:pPr lvl="0" algn="ctr" defTabSz="222250">
                <a:lnSpc>
                  <a:spcPct val="90000"/>
                </a:lnSpc>
                <a:spcBef>
                  <a:spcPct val="0"/>
                </a:spcBef>
                <a:spcAft>
                  <a:spcPct val="35000"/>
                </a:spcAft>
              </a:pPr>
              <a:endParaRPr lang="en-US" sz="1050" b="1" kern="1200" dirty="0">
                <a:latin typeface="Arial" panose="020B0604020202020204" pitchFamily="34" charset="0"/>
                <a:cs typeface="Arial" panose="020B0604020202020204" pitchFamily="34" charset="0"/>
              </a:endParaRPr>
            </a:p>
          </p:txBody>
        </p:sp>
        <p:sp>
          <p:nvSpPr>
            <p:cNvPr id="13" name="Freeform 12"/>
            <p:cNvSpPr/>
            <p:nvPr/>
          </p:nvSpPr>
          <p:spPr>
            <a:xfrm>
              <a:off x="2414463" y="3822603"/>
              <a:ext cx="861809" cy="861809"/>
            </a:xfrm>
            <a:custGeom>
              <a:avLst/>
              <a:gdLst>
                <a:gd name="connsiteX0" fmla="*/ 0 w 861809"/>
                <a:gd name="connsiteY0" fmla="*/ 430905 h 861809"/>
                <a:gd name="connsiteX1" fmla="*/ 126210 w 861809"/>
                <a:gd name="connsiteY1" fmla="*/ 126209 h 861809"/>
                <a:gd name="connsiteX2" fmla="*/ 430906 w 861809"/>
                <a:gd name="connsiteY2" fmla="*/ 0 h 861809"/>
                <a:gd name="connsiteX3" fmla="*/ 735602 w 861809"/>
                <a:gd name="connsiteY3" fmla="*/ 126210 h 861809"/>
                <a:gd name="connsiteX4" fmla="*/ 861811 w 861809"/>
                <a:gd name="connsiteY4" fmla="*/ 430906 h 861809"/>
                <a:gd name="connsiteX5" fmla="*/ 735602 w 861809"/>
                <a:gd name="connsiteY5" fmla="*/ 735602 h 861809"/>
                <a:gd name="connsiteX6" fmla="*/ 430906 w 861809"/>
                <a:gd name="connsiteY6" fmla="*/ 861811 h 861809"/>
                <a:gd name="connsiteX7" fmla="*/ 126210 w 861809"/>
                <a:gd name="connsiteY7" fmla="*/ 735602 h 861809"/>
                <a:gd name="connsiteX8" fmla="*/ 1 w 861809"/>
                <a:gd name="connsiteY8" fmla="*/ 430906 h 861809"/>
                <a:gd name="connsiteX9" fmla="*/ 0 w 861809"/>
                <a:gd name="connsiteY9" fmla="*/ 430905 h 861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1809" h="861809">
                  <a:moveTo>
                    <a:pt x="0" y="430905"/>
                  </a:moveTo>
                  <a:cubicBezTo>
                    <a:pt x="0" y="316622"/>
                    <a:pt x="45399" y="207019"/>
                    <a:pt x="126210" y="126209"/>
                  </a:cubicBezTo>
                  <a:cubicBezTo>
                    <a:pt x="207021" y="45399"/>
                    <a:pt x="316623" y="0"/>
                    <a:pt x="430906" y="0"/>
                  </a:cubicBezTo>
                  <a:cubicBezTo>
                    <a:pt x="545189" y="0"/>
                    <a:pt x="654792" y="45399"/>
                    <a:pt x="735602" y="126210"/>
                  </a:cubicBezTo>
                  <a:cubicBezTo>
                    <a:pt x="816412" y="207021"/>
                    <a:pt x="861811" y="316623"/>
                    <a:pt x="861811" y="430906"/>
                  </a:cubicBezTo>
                  <a:cubicBezTo>
                    <a:pt x="861811" y="545189"/>
                    <a:pt x="816412" y="654792"/>
                    <a:pt x="735602" y="735602"/>
                  </a:cubicBezTo>
                  <a:cubicBezTo>
                    <a:pt x="654792" y="816412"/>
                    <a:pt x="545189" y="861811"/>
                    <a:pt x="430906" y="861811"/>
                  </a:cubicBezTo>
                  <a:cubicBezTo>
                    <a:pt x="316623" y="861811"/>
                    <a:pt x="207020" y="816412"/>
                    <a:pt x="126210" y="735602"/>
                  </a:cubicBezTo>
                  <a:cubicBezTo>
                    <a:pt x="45400" y="654792"/>
                    <a:pt x="1" y="545189"/>
                    <a:pt x="1" y="430906"/>
                  </a:cubicBezTo>
                  <a:lnTo>
                    <a:pt x="0" y="430905"/>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131924" tIns="131924" rIns="131924" bIns="131924" numCol="1" spcCol="1270" anchor="ctr" anchorCtr="0">
              <a:noAutofit/>
            </a:bodyPr>
            <a:lstStyle/>
            <a:p>
              <a:pPr lvl="0" algn="ctr" defTabSz="400050">
                <a:lnSpc>
                  <a:spcPct val="90000"/>
                </a:lnSpc>
                <a:spcBef>
                  <a:spcPct val="0"/>
                </a:spcBef>
                <a:spcAft>
                  <a:spcPct val="35000"/>
                </a:spcAft>
              </a:pPr>
              <a:r>
                <a:rPr lang="en-US" sz="1200" b="1" kern="1200" dirty="0">
                  <a:latin typeface="Arial" panose="020B0604020202020204" pitchFamily="34" charset="0"/>
                  <a:cs typeface="Arial" panose="020B0604020202020204" pitchFamily="34" charset="0"/>
                </a:rPr>
                <a:t>POS</a:t>
              </a:r>
            </a:p>
          </p:txBody>
        </p:sp>
        <p:sp>
          <p:nvSpPr>
            <p:cNvPr id="14" name="Freeform 13"/>
            <p:cNvSpPr/>
            <p:nvPr/>
          </p:nvSpPr>
          <p:spPr>
            <a:xfrm rot="5400000">
              <a:off x="1745328" y="4228459"/>
              <a:ext cx="258919" cy="50097"/>
            </a:xfrm>
            <a:custGeom>
              <a:avLst/>
              <a:gdLst>
                <a:gd name="connsiteX0" fmla="*/ 0 w 258919"/>
                <a:gd name="connsiteY0" fmla="*/ 25048 h 50097"/>
                <a:gd name="connsiteX1" fmla="*/ 258919 w 258919"/>
                <a:gd name="connsiteY1" fmla="*/ 25048 h 50097"/>
              </a:gdLst>
              <a:ahLst/>
              <a:cxnLst>
                <a:cxn ang="0">
                  <a:pos x="connsiteX0" y="connsiteY0"/>
                </a:cxn>
                <a:cxn ang="0">
                  <a:pos x="connsiteX1" y="connsiteY1"/>
                </a:cxn>
              </a:cxnLst>
              <a:rect l="l" t="t" r="r" b="b"/>
              <a:pathLst>
                <a:path w="258919" h="50097">
                  <a:moveTo>
                    <a:pt x="0" y="25048"/>
                  </a:moveTo>
                  <a:lnTo>
                    <a:pt x="258919" y="25048"/>
                  </a:lnTo>
                </a:path>
              </a:pathLst>
            </a:custGeom>
            <a:noFill/>
            <a:ln>
              <a:headEnd type="triangle"/>
              <a:tailEnd type="triangle"/>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35687" tIns="18575" rIns="135687" bIns="18577" numCol="1" spcCol="1270" anchor="ctr" anchorCtr="0">
              <a:noAutofit/>
            </a:bodyPr>
            <a:lstStyle/>
            <a:p>
              <a:pPr lvl="0" algn="ctr" defTabSz="222250">
                <a:lnSpc>
                  <a:spcPct val="90000"/>
                </a:lnSpc>
                <a:spcBef>
                  <a:spcPct val="0"/>
                </a:spcBef>
                <a:spcAft>
                  <a:spcPct val="35000"/>
                </a:spcAft>
              </a:pPr>
              <a:endParaRPr lang="en-US" sz="1050" b="1" kern="1200" dirty="0">
                <a:latin typeface="Arial" panose="020B0604020202020204" pitchFamily="34" charset="0"/>
                <a:cs typeface="Arial" panose="020B0604020202020204" pitchFamily="34" charset="0"/>
              </a:endParaRPr>
            </a:p>
          </p:txBody>
        </p:sp>
        <p:sp>
          <p:nvSpPr>
            <p:cNvPr id="15" name="Freeform 14"/>
            <p:cNvSpPr/>
            <p:nvPr/>
          </p:nvSpPr>
          <p:spPr>
            <a:xfrm>
              <a:off x="1443883" y="4382967"/>
              <a:ext cx="861809" cy="861809"/>
            </a:xfrm>
            <a:custGeom>
              <a:avLst/>
              <a:gdLst>
                <a:gd name="connsiteX0" fmla="*/ 0 w 861809"/>
                <a:gd name="connsiteY0" fmla="*/ 430905 h 861809"/>
                <a:gd name="connsiteX1" fmla="*/ 126210 w 861809"/>
                <a:gd name="connsiteY1" fmla="*/ 126209 h 861809"/>
                <a:gd name="connsiteX2" fmla="*/ 430906 w 861809"/>
                <a:gd name="connsiteY2" fmla="*/ 0 h 861809"/>
                <a:gd name="connsiteX3" fmla="*/ 735602 w 861809"/>
                <a:gd name="connsiteY3" fmla="*/ 126210 h 861809"/>
                <a:gd name="connsiteX4" fmla="*/ 861811 w 861809"/>
                <a:gd name="connsiteY4" fmla="*/ 430906 h 861809"/>
                <a:gd name="connsiteX5" fmla="*/ 735602 w 861809"/>
                <a:gd name="connsiteY5" fmla="*/ 735602 h 861809"/>
                <a:gd name="connsiteX6" fmla="*/ 430906 w 861809"/>
                <a:gd name="connsiteY6" fmla="*/ 861811 h 861809"/>
                <a:gd name="connsiteX7" fmla="*/ 126210 w 861809"/>
                <a:gd name="connsiteY7" fmla="*/ 735602 h 861809"/>
                <a:gd name="connsiteX8" fmla="*/ 1 w 861809"/>
                <a:gd name="connsiteY8" fmla="*/ 430906 h 861809"/>
                <a:gd name="connsiteX9" fmla="*/ 0 w 861809"/>
                <a:gd name="connsiteY9" fmla="*/ 430905 h 861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1809" h="861809">
                  <a:moveTo>
                    <a:pt x="0" y="430905"/>
                  </a:moveTo>
                  <a:cubicBezTo>
                    <a:pt x="0" y="316622"/>
                    <a:pt x="45399" y="207019"/>
                    <a:pt x="126210" y="126209"/>
                  </a:cubicBezTo>
                  <a:cubicBezTo>
                    <a:pt x="207021" y="45399"/>
                    <a:pt x="316623" y="0"/>
                    <a:pt x="430906" y="0"/>
                  </a:cubicBezTo>
                  <a:cubicBezTo>
                    <a:pt x="545189" y="0"/>
                    <a:pt x="654792" y="45399"/>
                    <a:pt x="735602" y="126210"/>
                  </a:cubicBezTo>
                  <a:cubicBezTo>
                    <a:pt x="816412" y="207021"/>
                    <a:pt x="861811" y="316623"/>
                    <a:pt x="861811" y="430906"/>
                  </a:cubicBezTo>
                  <a:cubicBezTo>
                    <a:pt x="861811" y="545189"/>
                    <a:pt x="816412" y="654792"/>
                    <a:pt x="735602" y="735602"/>
                  </a:cubicBezTo>
                  <a:cubicBezTo>
                    <a:pt x="654792" y="816412"/>
                    <a:pt x="545189" y="861811"/>
                    <a:pt x="430906" y="861811"/>
                  </a:cubicBezTo>
                  <a:cubicBezTo>
                    <a:pt x="316623" y="861811"/>
                    <a:pt x="207020" y="816412"/>
                    <a:pt x="126210" y="735602"/>
                  </a:cubicBezTo>
                  <a:cubicBezTo>
                    <a:pt x="45400" y="654792"/>
                    <a:pt x="1" y="545189"/>
                    <a:pt x="1" y="430906"/>
                  </a:cubicBezTo>
                  <a:lnTo>
                    <a:pt x="0" y="430905"/>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131924" tIns="131924" rIns="131924" bIns="131924" numCol="1" spcCol="1270" anchor="ctr" anchorCtr="0">
              <a:noAutofit/>
            </a:bodyPr>
            <a:lstStyle/>
            <a:p>
              <a:pPr lvl="0" algn="ctr" defTabSz="400050">
                <a:lnSpc>
                  <a:spcPct val="90000"/>
                </a:lnSpc>
                <a:spcBef>
                  <a:spcPct val="0"/>
                </a:spcBef>
                <a:spcAft>
                  <a:spcPct val="35000"/>
                </a:spcAft>
              </a:pPr>
              <a:r>
                <a:rPr lang="en-US" sz="1200" b="1" kern="1200" dirty="0">
                  <a:latin typeface="Arial" panose="020B0604020202020204" pitchFamily="34" charset="0"/>
                  <a:cs typeface="Arial" panose="020B0604020202020204" pitchFamily="34" charset="0"/>
                </a:rPr>
                <a:t>Point Solutions</a:t>
              </a:r>
            </a:p>
          </p:txBody>
        </p:sp>
        <p:sp>
          <p:nvSpPr>
            <p:cNvPr id="16" name="Freeform 15"/>
            <p:cNvSpPr/>
            <p:nvPr/>
          </p:nvSpPr>
          <p:spPr>
            <a:xfrm rot="19800000">
              <a:off x="1260039" y="3948276"/>
              <a:ext cx="258920" cy="50098"/>
            </a:xfrm>
            <a:custGeom>
              <a:avLst/>
              <a:gdLst>
                <a:gd name="connsiteX0" fmla="*/ 0 w 258919"/>
                <a:gd name="connsiteY0" fmla="*/ 25048 h 50097"/>
                <a:gd name="connsiteX1" fmla="*/ 258919 w 258919"/>
                <a:gd name="connsiteY1" fmla="*/ 25048 h 50097"/>
              </a:gdLst>
              <a:ahLst/>
              <a:cxnLst>
                <a:cxn ang="0">
                  <a:pos x="connsiteX0" y="connsiteY0"/>
                </a:cxn>
                <a:cxn ang="0">
                  <a:pos x="connsiteX1" y="connsiteY1"/>
                </a:cxn>
              </a:cxnLst>
              <a:rect l="l" t="t" r="r" b="b"/>
              <a:pathLst>
                <a:path w="258919" h="50097">
                  <a:moveTo>
                    <a:pt x="258919" y="25049"/>
                  </a:moveTo>
                  <a:lnTo>
                    <a:pt x="0" y="25049"/>
                  </a:lnTo>
                </a:path>
              </a:pathLst>
            </a:custGeom>
            <a:noFill/>
            <a:ln>
              <a:headEnd type="triangle"/>
              <a:tailEnd type="triangle"/>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35685" tIns="18576" rIns="135689" bIns="18576" numCol="1" spcCol="1270" anchor="ctr" anchorCtr="0">
              <a:noAutofit/>
            </a:bodyPr>
            <a:lstStyle/>
            <a:p>
              <a:pPr lvl="0" algn="ctr" defTabSz="222250">
                <a:lnSpc>
                  <a:spcPct val="90000"/>
                </a:lnSpc>
                <a:spcBef>
                  <a:spcPct val="0"/>
                </a:spcBef>
                <a:spcAft>
                  <a:spcPct val="35000"/>
                </a:spcAft>
              </a:pPr>
              <a:endParaRPr lang="en-US" sz="1050" b="1" kern="1200" dirty="0">
                <a:latin typeface="Arial" panose="020B0604020202020204" pitchFamily="34" charset="0"/>
                <a:cs typeface="Arial" panose="020B0604020202020204" pitchFamily="34" charset="0"/>
              </a:endParaRPr>
            </a:p>
          </p:txBody>
        </p:sp>
        <p:sp>
          <p:nvSpPr>
            <p:cNvPr id="17" name="Freeform 16"/>
            <p:cNvSpPr/>
            <p:nvPr/>
          </p:nvSpPr>
          <p:spPr>
            <a:xfrm>
              <a:off x="473304" y="3822603"/>
              <a:ext cx="861809" cy="861809"/>
            </a:xfrm>
            <a:custGeom>
              <a:avLst/>
              <a:gdLst>
                <a:gd name="connsiteX0" fmla="*/ 0 w 861809"/>
                <a:gd name="connsiteY0" fmla="*/ 430905 h 861809"/>
                <a:gd name="connsiteX1" fmla="*/ 126210 w 861809"/>
                <a:gd name="connsiteY1" fmla="*/ 126209 h 861809"/>
                <a:gd name="connsiteX2" fmla="*/ 430906 w 861809"/>
                <a:gd name="connsiteY2" fmla="*/ 0 h 861809"/>
                <a:gd name="connsiteX3" fmla="*/ 735602 w 861809"/>
                <a:gd name="connsiteY3" fmla="*/ 126210 h 861809"/>
                <a:gd name="connsiteX4" fmla="*/ 861811 w 861809"/>
                <a:gd name="connsiteY4" fmla="*/ 430906 h 861809"/>
                <a:gd name="connsiteX5" fmla="*/ 735602 w 861809"/>
                <a:gd name="connsiteY5" fmla="*/ 735602 h 861809"/>
                <a:gd name="connsiteX6" fmla="*/ 430906 w 861809"/>
                <a:gd name="connsiteY6" fmla="*/ 861811 h 861809"/>
                <a:gd name="connsiteX7" fmla="*/ 126210 w 861809"/>
                <a:gd name="connsiteY7" fmla="*/ 735602 h 861809"/>
                <a:gd name="connsiteX8" fmla="*/ 1 w 861809"/>
                <a:gd name="connsiteY8" fmla="*/ 430906 h 861809"/>
                <a:gd name="connsiteX9" fmla="*/ 0 w 861809"/>
                <a:gd name="connsiteY9" fmla="*/ 430905 h 861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1809" h="861809">
                  <a:moveTo>
                    <a:pt x="0" y="430905"/>
                  </a:moveTo>
                  <a:cubicBezTo>
                    <a:pt x="0" y="316622"/>
                    <a:pt x="45399" y="207019"/>
                    <a:pt x="126210" y="126209"/>
                  </a:cubicBezTo>
                  <a:cubicBezTo>
                    <a:pt x="207021" y="45399"/>
                    <a:pt x="316623" y="0"/>
                    <a:pt x="430906" y="0"/>
                  </a:cubicBezTo>
                  <a:cubicBezTo>
                    <a:pt x="545189" y="0"/>
                    <a:pt x="654792" y="45399"/>
                    <a:pt x="735602" y="126210"/>
                  </a:cubicBezTo>
                  <a:cubicBezTo>
                    <a:pt x="816412" y="207021"/>
                    <a:pt x="861811" y="316623"/>
                    <a:pt x="861811" y="430906"/>
                  </a:cubicBezTo>
                  <a:cubicBezTo>
                    <a:pt x="861811" y="545189"/>
                    <a:pt x="816412" y="654792"/>
                    <a:pt x="735602" y="735602"/>
                  </a:cubicBezTo>
                  <a:cubicBezTo>
                    <a:pt x="654792" y="816412"/>
                    <a:pt x="545189" y="861811"/>
                    <a:pt x="430906" y="861811"/>
                  </a:cubicBezTo>
                  <a:cubicBezTo>
                    <a:pt x="316623" y="861811"/>
                    <a:pt x="207020" y="816412"/>
                    <a:pt x="126210" y="735602"/>
                  </a:cubicBezTo>
                  <a:cubicBezTo>
                    <a:pt x="45400" y="654792"/>
                    <a:pt x="1" y="545189"/>
                    <a:pt x="1" y="430906"/>
                  </a:cubicBezTo>
                  <a:lnTo>
                    <a:pt x="0" y="430905"/>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131924" tIns="131924" rIns="131924" bIns="131924" numCol="1" spcCol="1270" anchor="ctr" anchorCtr="0">
              <a:noAutofit/>
            </a:bodyPr>
            <a:lstStyle/>
            <a:p>
              <a:pPr lvl="0" algn="ctr" defTabSz="400050">
                <a:lnSpc>
                  <a:spcPct val="90000"/>
                </a:lnSpc>
                <a:spcBef>
                  <a:spcPct val="0"/>
                </a:spcBef>
                <a:spcAft>
                  <a:spcPct val="35000"/>
                </a:spcAft>
              </a:pPr>
              <a:r>
                <a:rPr lang="en-US" sz="1200" b="1" kern="1200" dirty="0">
                  <a:latin typeface="Arial" panose="020B0604020202020204" pitchFamily="34" charset="0"/>
                  <a:cs typeface="Arial" panose="020B0604020202020204" pitchFamily="34" charset="0"/>
                </a:rPr>
                <a:t>Data Mart</a:t>
              </a:r>
            </a:p>
          </p:txBody>
        </p:sp>
        <p:sp>
          <p:nvSpPr>
            <p:cNvPr id="18" name="Freeform 17"/>
            <p:cNvSpPr/>
            <p:nvPr/>
          </p:nvSpPr>
          <p:spPr>
            <a:xfrm rot="23400000">
              <a:off x="1260039" y="3387911"/>
              <a:ext cx="258920" cy="50098"/>
            </a:xfrm>
            <a:custGeom>
              <a:avLst/>
              <a:gdLst>
                <a:gd name="connsiteX0" fmla="*/ 0 w 258919"/>
                <a:gd name="connsiteY0" fmla="*/ 25048 h 50097"/>
                <a:gd name="connsiteX1" fmla="*/ 258919 w 258919"/>
                <a:gd name="connsiteY1" fmla="*/ 25048 h 50097"/>
              </a:gdLst>
              <a:ahLst/>
              <a:cxnLst>
                <a:cxn ang="0">
                  <a:pos x="connsiteX0" y="connsiteY0"/>
                </a:cxn>
                <a:cxn ang="0">
                  <a:pos x="connsiteX1" y="connsiteY1"/>
                </a:cxn>
              </a:cxnLst>
              <a:rect l="l" t="t" r="r" b="b"/>
              <a:pathLst>
                <a:path w="258919" h="50097">
                  <a:moveTo>
                    <a:pt x="258919" y="25049"/>
                  </a:moveTo>
                  <a:lnTo>
                    <a:pt x="0" y="25049"/>
                  </a:lnTo>
                </a:path>
              </a:pathLst>
            </a:custGeom>
            <a:noFill/>
            <a:ln>
              <a:headEnd type="triangle"/>
              <a:tailEnd type="triangle"/>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35686" tIns="18577" rIns="135688" bIns="18575" numCol="1" spcCol="1270" anchor="ctr" anchorCtr="0">
              <a:noAutofit/>
            </a:bodyPr>
            <a:lstStyle/>
            <a:p>
              <a:pPr lvl="0" algn="ctr" defTabSz="222250">
                <a:lnSpc>
                  <a:spcPct val="90000"/>
                </a:lnSpc>
                <a:spcBef>
                  <a:spcPct val="0"/>
                </a:spcBef>
                <a:spcAft>
                  <a:spcPct val="35000"/>
                </a:spcAft>
              </a:pPr>
              <a:endParaRPr lang="en-US" sz="1050" b="1" kern="1200" dirty="0">
                <a:latin typeface="Arial" panose="020B0604020202020204" pitchFamily="34" charset="0"/>
                <a:cs typeface="Arial" panose="020B0604020202020204" pitchFamily="34" charset="0"/>
              </a:endParaRPr>
            </a:p>
          </p:txBody>
        </p:sp>
        <p:sp>
          <p:nvSpPr>
            <p:cNvPr id="19" name="Freeform 18"/>
            <p:cNvSpPr/>
            <p:nvPr/>
          </p:nvSpPr>
          <p:spPr>
            <a:xfrm>
              <a:off x="473304" y="2701874"/>
              <a:ext cx="861809" cy="861809"/>
            </a:xfrm>
            <a:custGeom>
              <a:avLst/>
              <a:gdLst>
                <a:gd name="connsiteX0" fmla="*/ 0 w 861809"/>
                <a:gd name="connsiteY0" fmla="*/ 430905 h 861809"/>
                <a:gd name="connsiteX1" fmla="*/ 126210 w 861809"/>
                <a:gd name="connsiteY1" fmla="*/ 126209 h 861809"/>
                <a:gd name="connsiteX2" fmla="*/ 430906 w 861809"/>
                <a:gd name="connsiteY2" fmla="*/ 0 h 861809"/>
                <a:gd name="connsiteX3" fmla="*/ 735602 w 861809"/>
                <a:gd name="connsiteY3" fmla="*/ 126210 h 861809"/>
                <a:gd name="connsiteX4" fmla="*/ 861811 w 861809"/>
                <a:gd name="connsiteY4" fmla="*/ 430906 h 861809"/>
                <a:gd name="connsiteX5" fmla="*/ 735602 w 861809"/>
                <a:gd name="connsiteY5" fmla="*/ 735602 h 861809"/>
                <a:gd name="connsiteX6" fmla="*/ 430906 w 861809"/>
                <a:gd name="connsiteY6" fmla="*/ 861811 h 861809"/>
                <a:gd name="connsiteX7" fmla="*/ 126210 w 861809"/>
                <a:gd name="connsiteY7" fmla="*/ 735602 h 861809"/>
                <a:gd name="connsiteX8" fmla="*/ 1 w 861809"/>
                <a:gd name="connsiteY8" fmla="*/ 430906 h 861809"/>
                <a:gd name="connsiteX9" fmla="*/ 0 w 861809"/>
                <a:gd name="connsiteY9" fmla="*/ 430905 h 861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1809" h="861809">
                  <a:moveTo>
                    <a:pt x="0" y="430905"/>
                  </a:moveTo>
                  <a:cubicBezTo>
                    <a:pt x="0" y="316622"/>
                    <a:pt x="45399" y="207019"/>
                    <a:pt x="126210" y="126209"/>
                  </a:cubicBezTo>
                  <a:cubicBezTo>
                    <a:pt x="207021" y="45399"/>
                    <a:pt x="316623" y="0"/>
                    <a:pt x="430906" y="0"/>
                  </a:cubicBezTo>
                  <a:cubicBezTo>
                    <a:pt x="545189" y="0"/>
                    <a:pt x="654792" y="45399"/>
                    <a:pt x="735602" y="126210"/>
                  </a:cubicBezTo>
                  <a:cubicBezTo>
                    <a:pt x="816412" y="207021"/>
                    <a:pt x="861811" y="316623"/>
                    <a:pt x="861811" y="430906"/>
                  </a:cubicBezTo>
                  <a:cubicBezTo>
                    <a:pt x="861811" y="545189"/>
                    <a:pt x="816412" y="654792"/>
                    <a:pt x="735602" y="735602"/>
                  </a:cubicBezTo>
                  <a:cubicBezTo>
                    <a:pt x="654792" y="816412"/>
                    <a:pt x="545189" y="861811"/>
                    <a:pt x="430906" y="861811"/>
                  </a:cubicBezTo>
                  <a:cubicBezTo>
                    <a:pt x="316623" y="861811"/>
                    <a:pt x="207020" y="816412"/>
                    <a:pt x="126210" y="735602"/>
                  </a:cubicBezTo>
                  <a:cubicBezTo>
                    <a:pt x="45400" y="654792"/>
                    <a:pt x="1" y="545189"/>
                    <a:pt x="1" y="430906"/>
                  </a:cubicBezTo>
                  <a:lnTo>
                    <a:pt x="0" y="430905"/>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131924" tIns="131924" rIns="131924" bIns="131924" numCol="1" spcCol="1270" anchor="ctr" anchorCtr="0">
              <a:noAutofit/>
            </a:bodyPr>
            <a:lstStyle/>
            <a:p>
              <a:pPr lvl="0" algn="ctr" defTabSz="400050">
                <a:lnSpc>
                  <a:spcPct val="90000"/>
                </a:lnSpc>
                <a:spcBef>
                  <a:spcPct val="0"/>
                </a:spcBef>
                <a:spcAft>
                  <a:spcPct val="35000"/>
                </a:spcAft>
              </a:pPr>
              <a:r>
                <a:rPr lang="en-US" sz="1200" b="1" kern="1200" dirty="0">
                  <a:latin typeface="Arial" panose="020B0604020202020204" pitchFamily="34" charset="0"/>
                  <a:cs typeface="Arial" panose="020B0604020202020204" pitchFamily="34" charset="0"/>
                </a:rPr>
                <a:t>Agencies</a:t>
              </a:r>
            </a:p>
          </p:txBody>
        </p:sp>
      </p:grpSp>
      <p:sp>
        <p:nvSpPr>
          <p:cNvPr id="20" name="TextBox 19"/>
          <p:cNvSpPr txBox="1"/>
          <p:nvPr/>
        </p:nvSpPr>
        <p:spPr>
          <a:xfrm>
            <a:off x="406849" y="1947849"/>
            <a:ext cx="2327383" cy="4124206"/>
          </a:xfrm>
          <a:prstGeom prst="rect">
            <a:avLst/>
          </a:prstGeom>
        </p:spPr>
        <p:txBody>
          <a:bodyPr wrap="square" rtlCol="0">
            <a:spAutoFit/>
          </a:bodyPr>
          <a:lstStyle/>
          <a:p>
            <a:r>
              <a:rPr lang="en-US" sz="1400" i="1" dirty="0">
                <a:latin typeface="+mj-lt"/>
              </a:rPr>
              <a:t>When it comes to marketing automation capabilities, using CRM is like building a car from a kit. All the parts are there, but you need the time and skill to put it all together. Using marketing automation is like buying the car you want or need, with all the features you want already installed and some gas in the tank, ready to drive. In either case, you still need to know how to drive and where you want to go.</a:t>
            </a:r>
            <a:endParaRPr lang="en-US" sz="1200" i="1" dirty="0">
              <a:latin typeface="+mj-lt"/>
            </a:endParaRPr>
          </a:p>
          <a:p>
            <a:pPr algn="r"/>
            <a:endParaRPr lang="en-US" sz="1200" dirty="0">
              <a:latin typeface="+mj-lt"/>
            </a:endParaRPr>
          </a:p>
          <a:p>
            <a:pPr algn="r"/>
            <a:r>
              <a:rPr lang="en-US" sz="1200" dirty="0" smtClean="0"/>
              <a:t>– Mac </a:t>
            </a:r>
            <a:r>
              <a:rPr lang="en-US" sz="1200" dirty="0"/>
              <a:t>McIntosh, </a:t>
            </a:r>
            <a:r>
              <a:rPr lang="en-US" sz="1200" dirty="0" smtClean="0"/>
              <a:t>Marketo Inc.</a:t>
            </a:r>
            <a:endParaRPr lang="en-US" sz="1200" dirty="0"/>
          </a:p>
        </p:txBody>
      </p:sp>
      <p:pic>
        <p:nvPicPr>
          <p:cNvPr id="21" name="Picture 100"/>
          <p:cNvPicPr>
            <a:picLocks noChangeAspect="1"/>
          </p:cNvPicPr>
          <p:nvPr/>
        </p:nvPicPr>
        <p:blipFill>
          <a:blip r:embed="rId3"/>
          <a:stretch>
            <a:fillRect/>
          </a:stretch>
        </p:blipFill>
        <p:spPr>
          <a:xfrm>
            <a:off x="61635" y="1896718"/>
            <a:ext cx="438347" cy="400229"/>
          </a:xfrm>
          <a:prstGeom prst="rect">
            <a:avLst/>
          </a:prstGeom>
        </p:spPr>
      </p:pic>
      <p:pic>
        <p:nvPicPr>
          <p:cNvPr id="22" name="Picture 101"/>
          <p:cNvPicPr>
            <a:picLocks noChangeAspect="1"/>
          </p:cNvPicPr>
          <p:nvPr/>
        </p:nvPicPr>
        <p:blipFill>
          <a:blip r:embed="rId4"/>
          <a:stretch>
            <a:fillRect/>
          </a:stretch>
        </p:blipFill>
        <p:spPr>
          <a:xfrm>
            <a:off x="2317484" y="5394459"/>
            <a:ext cx="437659" cy="358979"/>
          </a:xfrm>
          <a:prstGeom prst="rect">
            <a:avLst/>
          </a:prstGeom>
        </p:spPr>
      </p:pic>
      <p:sp>
        <p:nvSpPr>
          <p:cNvPr id="23" name="Rectangle 22"/>
          <p:cNvSpPr/>
          <p:nvPr/>
        </p:nvSpPr>
        <p:spPr>
          <a:xfrm>
            <a:off x="161655" y="658544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1576436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bwMode="auto">
          <a:xfrm>
            <a:off x="284472" y="26512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bg1"/>
                </a:solidFill>
                <a:latin typeface="+mn-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t>Understand what an MMS can do for you</a:t>
            </a:r>
            <a:endParaRPr lang="en-US" dirty="0"/>
          </a:p>
        </p:txBody>
      </p:sp>
      <p:sp>
        <p:nvSpPr>
          <p:cNvPr id="5" name="Text Placeholder 6"/>
          <p:cNvSpPr txBox="1">
            <a:spLocks/>
          </p:cNvSpPr>
          <p:nvPr/>
        </p:nvSpPr>
        <p:spPr bwMode="auto">
          <a:xfrm>
            <a:off x="284471" y="2140793"/>
            <a:ext cx="6093895" cy="11967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a:solidFill>
                  <a:schemeClr val="accent3"/>
                </a:solidFill>
                <a:latin typeface="Arial" panose="020B0604020202020204" pitchFamily="34" charset="0"/>
                <a:cs typeface="Arial" panose="020B0604020202020204" pitchFamily="34" charset="0"/>
              </a:rPr>
              <a:t>MMS helps marketers in two primary </a:t>
            </a:r>
            <a:r>
              <a:rPr lang="en-US" sz="1600" b="1" dirty="0" smtClean="0">
                <a:solidFill>
                  <a:schemeClr val="accent3"/>
                </a:solidFill>
                <a:latin typeface="Arial" panose="020B0604020202020204" pitchFamily="34" charset="0"/>
                <a:cs typeface="Arial" panose="020B0604020202020204" pitchFamily="34" charset="0"/>
              </a:rPr>
              <a:t>ways:</a:t>
            </a:r>
            <a:endParaRPr lang="en-US" sz="1600" b="1" dirty="0">
              <a:solidFill>
                <a:schemeClr val="accent3"/>
              </a:solidFill>
              <a:latin typeface="Arial" panose="020B0604020202020204" pitchFamily="34" charset="0"/>
              <a:cs typeface="Arial" panose="020B0604020202020204" pitchFamily="34" charset="0"/>
            </a:endParaRPr>
          </a:p>
          <a:p>
            <a:pPr marL="523875" lvl="1" indent="-342900">
              <a:spcBef>
                <a:spcPts val="600"/>
              </a:spcBef>
              <a:spcAft>
                <a:spcPts val="600"/>
              </a:spcAft>
              <a:buSzPct val="100000"/>
              <a:buFont typeface="+mj-lt"/>
              <a:buAutoNum type="arabicPeriod"/>
            </a:pPr>
            <a:r>
              <a:rPr lang="en-US" sz="1400" dirty="0" smtClean="0">
                <a:latin typeface="Arial" panose="020B0604020202020204" pitchFamily="34" charset="0"/>
                <a:cs typeface="Arial" panose="020B0604020202020204" pitchFamily="34" charset="0"/>
              </a:rPr>
              <a:t>It </a:t>
            </a:r>
            <a:r>
              <a:rPr lang="en-US" sz="1400" dirty="0">
                <a:latin typeface="Arial" panose="020B0604020202020204" pitchFamily="34" charset="0"/>
                <a:cs typeface="Arial" panose="020B0604020202020204" pitchFamily="34" charset="0"/>
              </a:rPr>
              <a:t>allows </a:t>
            </a:r>
            <a:r>
              <a:rPr lang="en-US" sz="1400" dirty="0" smtClean="0">
                <a:latin typeface="Arial" panose="020B0604020202020204" pitchFamily="34" charset="0"/>
                <a:cs typeface="Arial" panose="020B0604020202020204" pitchFamily="34" charset="0"/>
              </a:rPr>
              <a:t>them </a:t>
            </a:r>
            <a:r>
              <a:rPr lang="en-US" sz="1400" dirty="0">
                <a:latin typeface="Arial" panose="020B0604020202020204" pitchFamily="34" charset="0"/>
                <a:cs typeface="Arial" panose="020B0604020202020204" pitchFamily="34" charset="0"/>
              </a:rPr>
              <a:t>to efficiently execute and manage campaigns across dozens of channels and </a:t>
            </a:r>
            <a:r>
              <a:rPr lang="en-US" sz="1400" dirty="0" smtClean="0">
                <a:latin typeface="Arial" panose="020B0604020202020204" pitchFamily="34" charset="0"/>
                <a:cs typeface="Arial" panose="020B0604020202020204" pitchFamily="34" charset="0"/>
              </a:rPr>
              <a:t>products.</a:t>
            </a:r>
            <a:endParaRPr lang="en-US" sz="1400" dirty="0">
              <a:latin typeface="Arial" panose="020B0604020202020204" pitchFamily="34" charset="0"/>
              <a:cs typeface="Arial" panose="020B0604020202020204" pitchFamily="34" charset="0"/>
            </a:endParaRPr>
          </a:p>
          <a:p>
            <a:pPr marL="523875" lvl="1" indent="-342900">
              <a:spcBef>
                <a:spcPts val="600"/>
              </a:spcBef>
              <a:spcAft>
                <a:spcPts val="600"/>
              </a:spcAft>
              <a:buSzPct val="100000"/>
              <a:buFont typeface="+mj-lt"/>
              <a:buAutoNum type="arabicPeriod"/>
            </a:pPr>
            <a:r>
              <a:rPr lang="en-US" sz="1400" dirty="0" smtClean="0">
                <a:latin typeface="Arial" panose="020B0604020202020204" pitchFamily="34" charset="0"/>
                <a:cs typeface="Arial" panose="020B0604020202020204" pitchFamily="34" charset="0"/>
              </a:rPr>
              <a:t>It </a:t>
            </a:r>
            <a:r>
              <a:rPr lang="en-US" sz="1400" dirty="0">
                <a:latin typeface="Arial" panose="020B0604020202020204" pitchFamily="34" charset="0"/>
                <a:cs typeface="Arial" panose="020B0604020202020204" pitchFamily="34" charset="0"/>
              </a:rPr>
              <a:t>allows </a:t>
            </a:r>
            <a:r>
              <a:rPr lang="en-US" sz="1400" dirty="0" smtClean="0">
                <a:latin typeface="Arial" panose="020B0604020202020204" pitchFamily="34" charset="0"/>
                <a:cs typeface="Arial" panose="020B0604020202020204" pitchFamily="34" charset="0"/>
              </a:rPr>
              <a:t>them </a:t>
            </a:r>
            <a:r>
              <a:rPr lang="en-US" sz="1400" dirty="0">
                <a:latin typeface="Arial" panose="020B0604020202020204" pitchFamily="34" charset="0"/>
                <a:cs typeface="Arial" panose="020B0604020202020204" pitchFamily="34" charset="0"/>
              </a:rPr>
              <a:t>to analyze the outcomes of </a:t>
            </a:r>
            <a:r>
              <a:rPr lang="en-US" sz="1400" dirty="0" smtClean="0">
                <a:latin typeface="Arial" panose="020B0604020202020204" pitchFamily="34" charset="0"/>
                <a:cs typeface="Arial" panose="020B0604020202020204" pitchFamily="34" charset="0"/>
              </a:rPr>
              <a:t>campaigns. </a:t>
            </a:r>
            <a:endParaRPr lang="en-US" sz="1400" dirty="0">
              <a:latin typeface="Arial" panose="020B0604020202020204" pitchFamily="34" charset="0"/>
              <a:cs typeface="Arial" panose="020B0604020202020204" pitchFamily="34" charset="0"/>
            </a:endParaRPr>
          </a:p>
        </p:txBody>
      </p:sp>
      <p:sp>
        <p:nvSpPr>
          <p:cNvPr id="6" name="Text Placeholder 6"/>
          <p:cNvSpPr txBox="1">
            <a:spLocks/>
          </p:cNvSpPr>
          <p:nvPr/>
        </p:nvSpPr>
        <p:spPr bwMode="auto">
          <a:xfrm>
            <a:off x="284472" y="3656575"/>
            <a:ext cx="5623150" cy="230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a:solidFill>
                  <a:schemeClr val="accent3"/>
                </a:solidFill>
                <a:latin typeface="Arial" panose="020B0604020202020204" pitchFamily="34" charset="0"/>
                <a:cs typeface="Arial" panose="020B0604020202020204" pitchFamily="34" charset="0"/>
              </a:rPr>
              <a:t>Marketing suites accomplish these tasks </a:t>
            </a:r>
            <a:r>
              <a:rPr lang="en-US" sz="1600" b="1" dirty="0" smtClean="0">
                <a:solidFill>
                  <a:schemeClr val="accent3"/>
                </a:solidFill>
                <a:latin typeface="Arial" panose="020B0604020202020204" pitchFamily="34" charset="0"/>
                <a:cs typeface="Arial" panose="020B0604020202020204" pitchFamily="34" charset="0"/>
              </a:rPr>
              <a:t>by:</a:t>
            </a:r>
            <a:endParaRPr lang="en-US" sz="1600" b="1" dirty="0">
              <a:solidFill>
                <a:schemeClr val="accent3"/>
              </a:solidFill>
              <a:latin typeface="Arial" panose="020B0604020202020204" pitchFamily="34" charset="0"/>
              <a:cs typeface="Arial" panose="020B0604020202020204" pitchFamily="34" charset="0"/>
            </a:endParaRPr>
          </a:p>
          <a:p>
            <a:pPr lvl="1">
              <a:spcBef>
                <a:spcPts val="600"/>
              </a:spcBef>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Leveraging workflow </a:t>
            </a:r>
            <a:r>
              <a:rPr lang="en-US" sz="1400" dirty="0">
                <a:latin typeface="Arial" panose="020B0604020202020204" pitchFamily="34" charset="0"/>
                <a:cs typeface="Arial" panose="020B0604020202020204" pitchFamily="34" charset="0"/>
              </a:rPr>
              <a:t>automation to reduce the amount of time spent creating marketing </a:t>
            </a:r>
            <a:r>
              <a:rPr lang="en-US" sz="1400" dirty="0" smtClean="0">
                <a:latin typeface="Arial" panose="020B0604020202020204" pitchFamily="34" charset="0"/>
                <a:cs typeface="Arial" panose="020B0604020202020204" pitchFamily="34" charset="0"/>
              </a:rPr>
              <a:t>campaigns</a:t>
            </a:r>
            <a:endParaRPr lang="en-US" sz="1400" dirty="0">
              <a:latin typeface="Arial" panose="020B0604020202020204" pitchFamily="34" charset="0"/>
              <a:cs typeface="Arial" panose="020B0604020202020204" pitchFamily="34" charset="0"/>
            </a:endParaRPr>
          </a:p>
          <a:p>
            <a:pPr lvl="1">
              <a:spcBef>
                <a:spcPts val="600"/>
              </a:spcBef>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Using internal or third-party data to increase conversion effectiveness </a:t>
            </a:r>
            <a:r>
              <a:rPr lang="en-US" sz="1400" dirty="0" smtClean="0">
                <a:solidFill>
                  <a:srgbClr val="333333"/>
                </a:solidFill>
                <a:latin typeface="Arial" panose="020B0604020202020204" pitchFamily="34" charset="0"/>
                <a:cs typeface="Arial" panose="020B0604020202020204" pitchFamily="34" charset="0"/>
              </a:rPr>
              <a:t>from </a:t>
            </a:r>
            <a:r>
              <a:rPr lang="en-US" sz="1400" dirty="0">
                <a:solidFill>
                  <a:srgbClr val="333333"/>
                </a:solidFill>
                <a:latin typeface="Arial" panose="020B0604020202020204" pitchFamily="34" charset="0"/>
                <a:cs typeface="Arial" panose="020B0604020202020204" pitchFamily="34" charset="0"/>
              </a:rPr>
              <a:t>customer databases across the </a:t>
            </a:r>
            <a:r>
              <a:rPr lang="en-US" sz="1400" dirty="0" smtClean="0">
                <a:solidFill>
                  <a:srgbClr val="333333"/>
                </a:solidFill>
                <a:latin typeface="Arial" panose="020B0604020202020204" pitchFamily="34" charset="0"/>
                <a:cs typeface="Arial" panose="020B0604020202020204" pitchFamily="34" charset="0"/>
              </a:rPr>
              <a:t>organization</a:t>
            </a:r>
          </a:p>
          <a:p>
            <a:pPr marL="180975" lvl="1" indent="0">
              <a:spcBef>
                <a:spcPts val="600"/>
              </a:spcBef>
              <a:spcAft>
                <a:spcPts val="600"/>
              </a:spcAft>
              <a:buNone/>
            </a:pPr>
            <a:r>
              <a:rPr lang="en-US" sz="1400" dirty="0" smtClean="0">
                <a:latin typeface="Arial" panose="020B0604020202020204" pitchFamily="34" charset="0"/>
                <a:cs typeface="Arial" panose="020B0604020202020204" pitchFamily="34" charset="0"/>
              </a:rPr>
              <a:t>A </a:t>
            </a:r>
            <a:r>
              <a:rPr lang="en-US" sz="1400" dirty="0">
                <a:latin typeface="Arial" panose="020B0604020202020204" pitchFamily="34" charset="0"/>
                <a:cs typeface="Arial" panose="020B0604020202020204" pitchFamily="34" charset="0"/>
              </a:rPr>
              <a:t>strong MMS provides marketers with the data they need for actionable insights about their </a:t>
            </a:r>
            <a:r>
              <a:rPr lang="en-US" sz="1400" dirty="0" smtClean="0">
                <a:latin typeface="Arial" panose="020B0604020202020204" pitchFamily="34" charset="0"/>
                <a:cs typeface="Arial" panose="020B0604020202020204" pitchFamily="34" charset="0"/>
              </a:rPr>
              <a:t>customers.</a:t>
            </a:r>
            <a:endParaRPr lang="en-US" sz="1400" dirty="0">
              <a:latin typeface="Arial" panose="020B0604020202020204" pitchFamily="34" charset="0"/>
              <a:cs typeface="Arial" panose="020B0604020202020204" pitchFamily="34" charset="0"/>
            </a:endParaRPr>
          </a:p>
        </p:txBody>
      </p:sp>
      <p:sp>
        <p:nvSpPr>
          <p:cNvPr id="7" name="Text Placeholder 6"/>
          <p:cNvSpPr txBox="1">
            <a:spLocks/>
          </p:cNvSpPr>
          <p:nvPr/>
        </p:nvSpPr>
        <p:spPr>
          <a:xfrm>
            <a:off x="0" y="1127783"/>
            <a:ext cx="9144000" cy="561940"/>
          </a:xfrm>
          <a:prstGeom prst="rect">
            <a:avLst/>
          </a:prstGeom>
          <a:solidFill>
            <a:schemeClr val="bg1">
              <a:lumMod val="95000"/>
            </a:schemeClr>
          </a:solidFill>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8900" indent="0">
              <a:buNone/>
            </a:pPr>
            <a:r>
              <a:rPr lang="en-US" sz="1600" b="1" dirty="0" smtClean="0"/>
              <a:t>Take time to learn the capabilities of modern </a:t>
            </a:r>
            <a:r>
              <a:rPr lang="en-US" sz="1600" b="1" dirty="0"/>
              <a:t>marketing </a:t>
            </a:r>
            <a:r>
              <a:rPr lang="en-US" sz="1600" b="1" dirty="0" smtClean="0"/>
              <a:t>applications. Understanding </a:t>
            </a:r>
            <a:r>
              <a:rPr lang="en-US" sz="1600" b="1" dirty="0"/>
              <a:t>the </a:t>
            </a:r>
            <a:r>
              <a:rPr lang="en-US" sz="1600" b="1" dirty="0" smtClean="0"/>
              <a:t>“art </a:t>
            </a:r>
            <a:r>
              <a:rPr lang="en-US" sz="1600" b="1" dirty="0"/>
              <a:t>of the possible” </a:t>
            </a:r>
            <a:r>
              <a:rPr lang="en-US" sz="1600" b="1" dirty="0" smtClean="0"/>
              <a:t>will help you to </a:t>
            </a:r>
            <a:r>
              <a:rPr lang="en-US" sz="1600" b="1" dirty="0"/>
              <a:t>get the most out of your MMS. </a:t>
            </a:r>
          </a:p>
        </p:txBody>
      </p:sp>
      <p:sp>
        <p:nvSpPr>
          <p:cNvPr id="9" name="TextBox 8"/>
          <p:cNvSpPr txBox="1"/>
          <p:nvPr/>
        </p:nvSpPr>
        <p:spPr>
          <a:xfrm>
            <a:off x="6664016" y="2140793"/>
            <a:ext cx="2067608" cy="3754874"/>
          </a:xfrm>
          <a:prstGeom prst="rect">
            <a:avLst/>
          </a:prstGeom>
        </p:spPr>
        <p:txBody>
          <a:bodyPr wrap="square" rtlCol="0">
            <a:spAutoFit/>
          </a:bodyPr>
          <a:lstStyle/>
          <a:p>
            <a:r>
              <a:rPr lang="en-US" sz="1600" i="1" dirty="0">
                <a:latin typeface="+mj-lt"/>
              </a:rPr>
              <a:t>A marketing automation solution delivers essentially all the benefits of an email marketing solution along with integrated capabilities that would otherwise need to be cobbled together using various standalone </a:t>
            </a:r>
            <a:r>
              <a:rPr lang="en-US" sz="1600" i="1" dirty="0" smtClean="0">
                <a:latin typeface="+mj-lt"/>
              </a:rPr>
              <a:t>technologies.</a:t>
            </a:r>
          </a:p>
          <a:p>
            <a:endParaRPr lang="en-US" sz="1600" i="1" dirty="0">
              <a:latin typeface="+mj-lt"/>
            </a:endParaRPr>
          </a:p>
          <a:p>
            <a:pPr algn="ctr"/>
            <a:r>
              <a:rPr lang="en-US" sz="1400" dirty="0" smtClean="0"/>
              <a:t>– Marketo Inc.</a:t>
            </a:r>
            <a:endParaRPr lang="en-US" sz="1400" dirty="0"/>
          </a:p>
        </p:txBody>
      </p:sp>
      <p:pic>
        <p:nvPicPr>
          <p:cNvPr id="10" name="Picture 100"/>
          <p:cNvPicPr>
            <a:picLocks noChangeAspect="1"/>
          </p:cNvPicPr>
          <p:nvPr/>
        </p:nvPicPr>
        <p:blipFill>
          <a:blip r:embed="rId3"/>
          <a:stretch>
            <a:fillRect/>
          </a:stretch>
        </p:blipFill>
        <p:spPr>
          <a:xfrm>
            <a:off x="6092717" y="2045666"/>
            <a:ext cx="571299" cy="521620"/>
          </a:xfrm>
          <a:prstGeom prst="rect">
            <a:avLst/>
          </a:prstGeom>
        </p:spPr>
      </p:pic>
      <p:pic>
        <p:nvPicPr>
          <p:cNvPr id="11" name="Picture 101"/>
          <p:cNvPicPr>
            <a:picLocks noChangeAspect="1"/>
          </p:cNvPicPr>
          <p:nvPr/>
        </p:nvPicPr>
        <p:blipFill>
          <a:blip r:embed="rId4"/>
          <a:stretch>
            <a:fillRect/>
          </a:stretch>
        </p:blipFill>
        <p:spPr>
          <a:xfrm>
            <a:off x="8414501" y="5155037"/>
            <a:ext cx="602772" cy="494409"/>
          </a:xfrm>
          <a:prstGeom prst="rect">
            <a:avLst/>
          </a:prstGeom>
        </p:spPr>
      </p:pic>
      <p:sp>
        <p:nvSpPr>
          <p:cNvPr id="12" name="Rectangle 11"/>
          <p:cNvSpPr/>
          <p:nvPr/>
        </p:nvSpPr>
        <p:spPr>
          <a:xfrm>
            <a:off x="161655" y="658544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1156611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Info-Tech’s vendor profiles of the </a:t>
            </a:r>
            <a:r>
              <a:rPr lang="en-US" dirty="0" smtClean="0"/>
              <a:t>MMS market </a:t>
            </a:r>
            <a:r>
              <a:rPr lang="en-US" dirty="0"/>
              <a:t>to identify vendors that meet your requirements </a:t>
            </a:r>
            <a:endParaRPr lang="en-CA" dirty="0"/>
          </a:p>
        </p:txBody>
      </p:sp>
      <p:pic>
        <p:nvPicPr>
          <p:cNvPr id="3" name="Picture 4" descr="Image result for marketo"/>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292520" y="2552275"/>
            <a:ext cx="2500956" cy="207885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Image result for ib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2512" y="3198425"/>
            <a:ext cx="1966393" cy="78655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Image result for orac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5730" y="4983338"/>
            <a:ext cx="3540059" cy="50170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Image result for adob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56470" y="1493310"/>
            <a:ext cx="2694968" cy="7067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Image result for hubspo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66553" y="1645824"/>
            <a:ext cx="3126923" cy="90701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Image resul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38451" y="5110425"/>
            <a:ext cx="1922074" cy="7975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8" descr="Image result for sap"/>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3845" y="1484576"/>
            <a:ext cx="1807687" cy="9218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s://www.blueinteractiveagency.com/seo-blog/wp-content/uploads/2015/02/S2uKuRCQ-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3845" y="2447205"/>
            <a:ext cx="2198174" cy="219817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s://yt3.ggpht.com/-b3lBFAtMzJo/AAAAAAAAAAI/AAAAAAAAAAA/zYirxnY-Vi8/s900-c-k-no-mo-rj-c0xffffff/photo.jp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a:stretch/>
        </p:blipFill>
        <p:spPr bwMode="auto">
          <a:xfrm>
            <a:off x="251520" y="4645379"/>
            <a:ext cx="2787068" cy="172765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61655" y="658544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824489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Info-Tech’s </a:t>
            </a:r>
            <a:r>
              <a:rPr lang="en-CA" dirty="0" smtClean="0"/>
              <a:t>MMS implementation </a:t>
            </a:r>
            <a:r>
              <a:rPr lang="en-CA" dirty="0"/>
              <a:t>methodology as a starting point for your organization’s </a:t>
            </a:r>
            <a:r>
              <a:rPr lang="en-CA" dirty="0" smtClean="0"/>
              <a:t>MMS selection</a:t>
            </a:r>
            <a:endParaRPr lang="en-CA" dirty="0"/>
          </a:p>
        </p:txBody>
      </p:sp>
      <p:pic>
        <p:nvPicPr>
          <p:cNvPr id="3" name="Picture 2"/>
          <p:cNvPicPr>
            <a:picLocks noChangeAspect="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365232" y="2868627"/>
            <a:ext cx="8352471" cy="2853300"/>
          </a:xfrm>
          <a:prstGeom prst="rect">
            <a:avLst/>
          </a:prstGeom>
        </p:spPr>
      </p:pic>
      <p:sp>
        <p:nvSpPr>
          <p:cNvPr id="4" name="Rectangle 3"/>
          <p:cNvSpPr/>
          <p:nvPr/>
        </p:nvSpPr>
        <p:spPr>
          <a:xfrm>
            <a:off x="5370298" y="2793140"/>
            <a:ext cx="1673702" cy="2930174"/>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Rectangle 4"/>
          <p:cNvSpPr/>
          <p:nvPr/>
        </p:nvSpPr>
        <p:spPr>
          <a:xfrm>
            <a:off x="2022894" y="2865475"/>
            <a:ext cx="1673702" cy="2868964"/>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Rectangle 5"/>
          <p:cNvSpPr/>
          <p:nvPr/>
        </p:nvSpPr>
        <p:spPr>
          <a:xfrm>
            <a:off x="7044001" y="2791752"/>
            <a:ext cx="1689742" cy="293017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ectangle 6"/>
          <p:cNvSpPr/>
          <p:nvPr/>
        </p:nvSpPr>
        <p:spPr>
          <a:xfrm>
            <a:off x="3697849" y="2791753"/>
            <a:ext cx="1672449" cy="293017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p:cNvSpPr/>
          <p:nvPr/>
        </p:nvSpPr>
        <p:spPr>
          <a:xfrm>
            <a:off x="349192" y="2791754"/>
            <a:ext cx="1673702" cy="293017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Text Placeholder 2"/>
          <p:cNvSpPr txBox="1">
            <a:spLocks/>
          </p:cNvSpPr>
          <p:nvPr/>
        </p:nvSpPr>
        <p:spPr>
          <a:xfrm>
            <a:off x="257176" y="1232424"/>
            <a:ext cx="8620124" cy="574714"/>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dirty="0"/>
              <a:t>Info-Tech’s implementation methodology is </a:t>
            </a:r>
            <a:r>
              <a:rPr lang="en-CA" sz="1400" i="1" dirty="0"/>
              <a:t>not </a:t>
            </a:r>
            <a:r>
              <a:rPr lang="en-CA" sz="1400" dirty="0"/>
              <a:t>a step-by-step approach to </a:t>
            </a:r>
            <a:r>
              <a:rPr lang="en-CA" sz="1400" dirty="0" smtClean="0"/>
              <a:t>vendor selection, but rather it highlights </a:t>
            </a:r>
            <a:r>
              <a:rPr lang="en-CA" sz="1400" dirty="0"/>
              <a:t>the pertinent considerations for </a:t>
            </a:r>
            <a:r>
              <a:rPr lang="en-CA" sz="1400" dirty="0" smtClean="0"/>
              <a:t>MMS selection at </a:t>
            </a:r>
            <a:r>
              <a:rPr lang="en-CA" sz="1400" dirty="0"/>
              <a:t>each of the </a:t>
            </a:r>
            <a:r>
              <a:rPr lang="en-CA" sz="1400" dirty="0" smtClean="0"/>
              <a:t>five steps </a:t>
            </a:r>
            <a:r>
              <a:rPr lang="en-CA" sz="1400" dirty="0"/>
              <a:t>outlined below.</a:t>
            </a:r>
          </a:p>
        </p:txBody>
      </p:sp>
      <p:graphicFrame>
        <p:nvGraphicFramePr>
          <p:cNvPr id="20" name="Table 19"/>
          <p:cNvGraphicFramePr>
            <a:graphicFrameLocks noGrp="1"/>
          </p:cNvGraphicFramePr>
          <p:nvPr>
            <p:extLst>
              <p:ext uri="{D42A27DB-BD31-4B8C-83A1-F6EECF244321}">
                <p14:modId xmlns:p14="http://schemas.microsoft.com/office/powerpoint/2010/main" val="1301876664"/>
              </p:ext>
            </p:extLst>
          </p:nvPr>
        </p:nvGraphicFramePr>
        <p:xfrm>
          <a:off x="373697" y="2980970"/>
          <a:ext cx="8344005" cy="2740957"/>
        </p:xfrm>
        <a:graphic>
          <a:graphicData uri="http://schemas.openxmlformats.org/drawingml/2006/table">
            <a:tbl>
              <a:tblPr firstRow="1" bandRow="1">
                <a:tableStyleId>{5C22544A-7EE6-4342-B048-85BDC9FD1C3A}</a:tableStyleId>
              </a:tblPr>
              <a:tblGrid>
                <a:gridCol w="1668801">
                  <a:extLst>
                    <a:ext uri="{9D8B030D-6E8A-4147-A177-3AD203B41FA5}">
                      <a16:colId xmlns:a16="http://schemas.microsoft.com/office/drawing/2014/main" xmlns="" val="20000"/>
                    </a:ext>
                  </a:extLst>
                </a:gridCol>
                <a:gridCol w="1668801">
                  <a:extLst>
                    <a:ext uri="{9D8B030D-6E8A-4147-A177-3AD203B41FA5}">
                      <a16:colId xmlns:a16="http://schemas.microsoft.com/office/drawing/2014/main" xmlns="" val="20001"/>
                    </a:ext>
                  </a:extLst>
                </a:gridCol>
                <a:gridCol w="1668801">
                  <a:extLst>
                    <a:ext uri="{9D8B030D-6E8A-4147-A177-3AD203B41FA5}">
                      <a16:colId xmlns:a16="http://schemas.microsoft.com/office/drawing/2014/main" xmlns="" val="20002"/>
                    </a:ext>
                  </a:extLst>
                </a:gridCol>
                <a:gridCol w="1668801">
                  <a:extLst>
                    <a:ext uri="{9D8B030D-6E8A-4147-A177-3AD203B41FA5}">
                      <a16:colId xmlns:a16="http://schemas.microsoft.com/office/drawing/2014/main" xmlns="" val="20003"/>
                    </a:ext>
                  </a:extLst>
                </a:gridCol>
                <a:gridCol w="1668801">
                  <a:extLst>
                    <a:ext uri="{9D8B030D-6E8A-4147-A177-3AD203B41FA5}">
                      <a16:colId xmlns:a16="http://schemas.microsoft.com/office/drawing/2014/main" xmlns="" val="20004"/>
                    </a:ext>
                  </a:extLst>
                </a:gridCol>
              </a:tblGrid>
              <a:tr h="2740957">
                <a:tc>
                  <a:txBody>
                    <a:bodyPr/>
                    <a:lstStyle/>
                    <a:p>
                      <a:pPr marL="88900" marR="0" lvl="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baseline="0" dirty="0">
                        <a:solidFill>
                          <a:schemeClr val="tx1"/>
                        </a:solidFill>
                      </a:endParaRPr>
                    </a:p>
                    <a:p>
                      <a:pPr marL="88900" marR="0" lvl="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baseline="0" dirty="0">
                        <a:solidFill>
                          <a:schemeClr val="tx1"/>
                        </a:solidFill>
                      </a:endParaRPr>
                    </a:p>
                    <a:p>
                      <a:pPr marL="88900" marR="0" lvl="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baseline="0" dirty="0">
                        <a:solidFill>
                          <a:schemeClr val="tx1"/>
                        </a:solidFill>
                      </a:endParaRPr>
                    </a:p>
                    <a:p>
                      <a:pPr marL="88900" marR="0" lvl="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0" baseline="0" dirty="0" smtClean="0">
                          <a:solidFill>
                            <a:schemeClr val="tx1"/>
                          </a:solidFill>
                        </a:rPr>
                        <a:t>Determine </a:t>
                      </a:r>
                      <a:r>
                        <a:rPr lang="en-CA" sz="1100" b="0" baseline="0" dirty="0">
                          <a:solidFill>
                            <a:schemeClr val="tx1"/>
                          </a:solidFill>
                        </a:rPr>
                        <a:t>work </a:t>
                      </a:r>
                      <a:r>
                        <a:rPr lang="en-CA" sz="1100" b="0" baseline="0" dirty="0" smtClean="0">
                          <a:solidFill>
                            <a:schemeClr val="tx1"/>
                          </a:solidFill>
                        </a:rPr>
                        <a:t>initiative dependencies </a:t>
                      </a:r>
                      <a:r>
                        <a:rPr lang="en-CA" sz="1100" b="0" baseline="0" dirty="0">
                          <a:solidFill>
                            <a:schemeClr val="tx1"/>
                          </a:solidFill>
                        </a:rPr>
                        <a:t>and project </a:t>
                      </a:r>
                      <a:r>
                        <a:rPr lang="en-CA" sz="1100" b="0" baseline="0" dirty="0" smtClean="0">
                          <a:solidFill>
                            <a:schemeClr val="tx1"/>
                          </a:solidFill>
                        </a:rPr>
                        <a:t>milestones.</a:t>
                      </a:r>
                      <a:endParaRPr lang="en-CA" sz="1100" b="0" baseline="0" dirty="0">
                        <a:solidFill>
                          <a:schemeClr val="tx1"/>
                        </a:solidFill>
                      </a:endParaRPr>
                    </a:p>
                    <a:p>
                      <a:pPr marL="88900" indent="-88900">
                        <a:buFont typeface="Arial" panose="020B0604020202020204" pitchFamily="34" charset="0"/>
                        <a:buChar char="•"/>
                      </a:pPr>
                      <a:r>
                        <a:rPr lang="en-CA" sz="1100" b="0" baseline="0" dirty="0">
                          <a:solidFill>
                            <a:schemeClr val="tx1"/>
                          </a:solidFill>
                        </a:rPr>
                        <a:t>Establish the project </a:t>
                      </a:r>
                      <a:r>
                        <a:rPr lang="en-CA" sz="1100" b="0" baseline="0" dirty="0" smtClean="0">
                          <a:solidFill>
                            <a:schemeClr val="tx1"/>
                          </a:solidFill>
                        </a:rPr>
                        <a:t>timeline.</a:t>
                      </a:r>
                      <a:endParaRPr lang="en-CA" sz="1100" b="0" baseline="0" dirty="0">
                        <a:solidFill>
                          <a:schemeClr val="tx1"/>
                        </a:solidFill>
                      </a:endParaRPr>
                    </a:p>
                    <a:p>
                      <a:pPr marL="88900" marR="0" lvl="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0" baseline="0" dirty="0">
                          <a:solidFill>
                            <a:schemeClr val="tx1"/>
                          </a:solidFill>
                        </a:rPr>
                        <a:t>Designate project </a:t>
                      </a:r>
                      <a:r>
                        <a:rPr lang="en-CA" sz="1100" b="0" baseline="0" dirty="0" smtClean="0">
                          <a:solidFill>
                            <a:schemeClr val="tx1"/>
                          </a:solidFill>
                        </a:rPr>
                        <a:t>resources.</a:t>
                      </a:r>
                    </a:p>
                    <a:p>
                      <a:pPr marL="88900" marR="0" lvl="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0" baseline="0" dirty="0" smtClean="0">
                          <a:solidFill>
                            <a:schemeClr val="tx1"/>
                          </a:solidFill>
                        </a:rPr>
                        <a:t>Prioritize rollout of functionality. </a:t>
                      </a:r>
                    </a:p>
                    <a:p>
                      <a:pPr marL="88900" indent="-88900">
                        <a:buFont typeface="Arial" panose="020B0604020202020204" pitchFamily="34" charset="0"/>
                        <a:buChar char="•"/>
                      </a:pPr>
                      <a:endParaRPr lang="en-CA" sz="1100" b="0" baseline="0" dirty="0">
                        <a:solidFill>
                          <a:schemeClr val="tx1"/>
                        </a:solidFill>
                      </a:endParaRPr>
                    </a:p>
                  </a:txBody>
                  <a:tcPr>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r>
                        <a:rPr lang="en-CA" sz="1100" b="0" kern="1200" dirty="0" smtClean="0">
                          <a:solidFill>
                            <a:schemeClr val="tx1"/>
                          </a:solidFill>
                          <a:latin typeface="+mn-lt"/>
                          <a:ea typeface="+mn-ea"/>
                          <a:cs typeface="+mn-cs"/>
                        </a:rPr>
                        <a:t>Link business</a:t>
                      </a:r>
                      <a:r>
                        <a:rPr lang="en-CA" sz="1100" b="0" kern="1200" baseline="0" dirty="0" smtClean="0">
                          <a:solidFill>
                            <a:schemeClr val="tx1"/>
                          </a:solidFill>
                          <a:latin typeface="+mn-lt"/>
                          <a:ea typeface="+mn-ea"/>
                          <a:cs typeface="+mn-cs"/>
                        </a:rPr>
                        <a:t> goals with the MMS selection project.</a:t>
                      </a:r>
                      <a:endParaRPr lang="en-CA" sz="1100" b="0" kern="1200" baseline="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r>
                        <a:rPr lang="en-CA" sz="1100" b="0" kern="1200" baseline="0" dirty="0">
                          <a:solidFill>
                            <a:schemeClr val="tx1"/>
                          </a:solidFill>
                          <a:latin typeface="+mn-lt"/>
                          <a:ea typeface="+mn-ea"/>
                          <a:cs typeface="+mn-cs"/>
                        </a:rPr>
                        <a:t>Determine user roles and </a:t>
                      </a:r>
                      <a:r>
                        <a:rPr lang="en-CA" sz="1100" b="0" kern="1200" baseline="0" dirty="0" smtClean="0">
                          <a:solidFill>
                            <a:schemeClr val="tx1"/>
                          </a:solidFill>
                          <a:latin typeface="+mn-lt"/>
                          <a:ea typeface="+mn-ea"/>
                          <a:cs typeface="+mn-cs"/>
                        </a:rPr>
                        <a:t>profiles.</a:t>
                      </a:r>
                    </a:p>
                    <a:p>
                      <a:pPr marL="88900" indent="-88900" algn="l" defTabSz="914400" rtl="0" eaLnBrk="1" latinLnBrk="0" hangingPunct="1">
                        <a:buFont typeface="Arial" panose="020B0604020202020204" pitchFamily="34" charset="0"/>
                        <a:buChar char="•"/>
                      </a:pPr>
                      <a:r>
                        <a:rPr lang="en-CA" sz="1100" b="0" kern="1200" baseline="0" dirty="0" smtClean="0">
                          <a:solidFill>
                            <a:schemeClr val="tx1"/>
                          </a:solidFill>
                          <a:latin typeface="+mn-lt"/>
                          <a:ea typeface="+mn-ea"/>
                          <a:cs typeface="+mn-cs"/>
                        </a:rPr>
                        <a:t>Conduct stakeholder interviews.</a:t>
                      </a:r>
                      <a:endParaRPr lang="en-CA" sz="1100" b="0" kern="1200" baseline="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r>
                        <a:rPr lang="en-CA" sz="1100" b="0" kern="1200" baseline="0" dirty="0" smtClean="0">
                          <a:solidFill>
                            <a:schemeClr val="tx1"/>
                          </a:solidFill>
                          <a:latin typeface="+mn-lt"/>
                          <a:ea typeface="+mn-ea"/>
                          <a:cs typeface="+mn-cs"/>
                        </a:rPr>
                        <a:t>Build </a:t>
                      </a:r>
                      <a:r>
                        <a:rPr lang="en-CA" sz="1100" b="0" kern="1200" baseline="0" dirty="0">
                          <a:solidFill>
                            <a:schemeClr val="tx1"/>
                          </a:solidFill>
                          <a:latin typeface="+mn-lt"/>
                          <a:ea typeface="+mn-ea"/>
                          <a:cs typeface="+mn-cs"/>
                        </a:rPr>
                        <a:t>communication and </a:t>
                      </a:r>
                      <a:r>
                        <a:rPr lang="en-CA" sz="1100" b="0" kern="1200" baseline="0" dirty="0" smtClean="0">
                          <a:solidFill>
                            <a:schemeClr val="tx1"/>
                          </a:solidFill>
                          <a:latin typeface="+mn-lt"/>
                          <a:ea typeface="+mn-ea"/>
                          <a:cs typeface="+mn-cs"/>
                        </a:rPr>
                        <a:t>change management plan.</a:t>
                      </a:r>
                      <a:endParaRPr lang="en-CA" sz="1100" b="0" kern="1200" baseline="0" dirty="0">
                        <a:solidFill>
                          <a:schemeClr val="tx1"/>
                        </a:solidFill>
                        <a:latin typeface="+mn-lt"/>
                        <a:ea typeface="+mn-ea"/>
                        <a:cs typeface="+mn-cs"/>
                      </a:endParaRPr>
                    </a:p>
                  </a:txBody>
                  <a:tcP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r>
                        <a:rPr lang="en-CA" sz="1100" b="0" kern="1200" dirty="0" smtClean="0">
                          <a:solidFill>
                            <a:schemeClr val="tx1"/>
                          </a:solidFill>
                          <a:latin typeface="+mn-lt"/>
                          <a:ea typeface="+mn-ea"/>
                          <a:cs typeface="+mn-cs"/>
                        </a:rPr>
                        <a:t>Draft an RFP.</a:t>
                      </a:r>
                    </a:p>
                    <a:p>
                      <a:pPr marL="88900" indent="-88900" algn="l" defTabSz="914400" rtl="0" eaLnBrk="1" latinLnBrk="0" hangingPunct="1">
                        <a:buFont typeface="Arial" panose="020B0604020202020204" pitchFamily="34" charset="0"/>
                        <a:buChar char="•"/>
                      </a:pPr>
                      <a:r>
                        <a:rPr lang="en-CA" sz="1100" b="0" kern="1200" dirty="0" smtClean="0">
                          <a:solidFill>
                            <a:schemeClr val="tx1"/>
                          </a:solidFill>
                          <a:latin typeface="+mn-lt"/>
                          <a:ea typeface="+mn-ea"/>
                          <a:cs typeface="+mn-cs"/>
                        </a:rPr>
                        <a:t>Make</a:t>
                      </a:r>
                      <a:r>
                        <a:rPr lang="en-CA" sz="1100" b="0" kern="1200" baseline="0" dirty="0" smtClean="0">
                          <a:solidFill>
                            <a:schemeClr val="tx1"/>
                          </a:solidFill>
                          <a:latin typeface="+mn-lt"/>
                          <a:ea typeface="+mn-ea"/>
                          <a:cs typeface="+mn-cs"/>
                        </a:rPr>
                        <a:t> a plan for soliciting feedback and publishing the RFP.</a:t>
                      </a: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txBody>
                  <a:tcP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r>
                        <a:rPr lang="en-US" sz="1100" b="0" kern="1200" dirty="0" smtClean="0">
                          <a:solidFill>
                            <a:schemeClr val="tx1"/>
                          </a:solidFill>
                          <a:latin typeface="+mn-lt"/>
                          <a:ea typeface="+mn-ea"/>
                          <a:cs typeface="+mn-cs"/>
                        </a:rPr>
                        <a:t>Customize a vendor demo</a:t>
                      </a:r>
                      <a:r>
                        <a:rPr lang="en-US" sz="1100" b="0" kern="1200" baseline="0" dirty="0" smtClean="0">
                          <a:solidFill>
                            <a:schemeClr val="tx1"/>
                          </a:solidFill>
                          <a:latin typeface="+mn-lt"/>
                          <a:ea typeface="+mn-ea"/>
                          <a:cs typeface="+mn-cs"/>
                        </a:rPr>
                        <a:t> </a:t>
                      </a:r>
                      <a:r>
                        <a:rPr lang="en-US" sz="1100" b="0" kern="1200" dirty="0" smtClean="0">
                          <a:solidFill>
                            <a:schemeClr val="tx1"/>
                          </a:solidFill>
                          <a:latin typeface="+mn-lt"/>
                          <a:ea typeface="+mn-ea"/>
                          <a:cs typeface="+mn-cs"/>
                        </a:rPr>
                        <a:t>script and</a:t>
                      </a:r>
                      <a:r>
                        <a:rPr lang="en-US" sz="1100" b="0" kern="1200" baseline="0" dirty="0" smtClean="0">
                          <a:solidFill>
                            <a:schemeClr val="tx1"/>
                          </a:solidFill>
                          <a:latin typeface="+mn-lt"/>
                          <a:ea typeface="+mn-ea"/>
                          <a:cs typeface="+mn-cs"/>
                        </a:rPr>
                        <a:t> scorecard.</a:t>
                      </a:r>
                      <a:endParaRPr lang="en-US" sz="1100" b="0" kern="1200" dirty="0" smtClean="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r>
                        <a:rPr lang="en-US" sz="1100" b="0" kern="1200" dirty="0" smtClean="0">
                          <a:solidFill>
                            <a:schemeClr val="tx1"/>
                          </a:solidFill>
                          <a:latin typeface="+mn-lt"/>
                          <a:ea typeface="+mn-ea"/>
                          <a:cs typeface="+mn-cs"/>
                        </a:rPr>
                        <a:t>Conduct vendor demos.</a:t>
                      </a:r>
                    </a:p>
                    <a:p>
                      <a:pPr marL="88900" indent="-88900" algn="l" defTabSz="914400" rtl="0" eaLnBrk="1" latinLnBrk="0" hangingPunct="1">
                        <a:buFont typeface="Arial" panose="020B0604020202020204" pitchFamily="34" charset="0"/>
                        <a:buChar char="•"/>
                      </a:pPr>
                      <a:r>
                        <a:rPr lang="en-US" sz="1100" b="0" kern="1200" dirty="0" smtClean="0">
                          <a:solidFill>
                            <a:schemeClr val="tx1"/>
                          </a:solidFill>
                          <a:latin typeface="+mn-lt"/>
                          <a:ea typeface="+mn-ea"/>
                          <a:cs typeface="+mn-cs"/>
                        </a:rPr>
                        <a:t>Speak</a:t>
                      </a:r>
                      <a:r>
                        <a:rPr lang="en-US" sz="1100" b="0" kern="1200" baseline="0" dirty="0" smtClean="0">
                          <a:solidFill>
                            <a:schemeClr val="tx1"/>
                          </a:solidFill>
                          <a:latin typeface="+mn-lt"/>
                          <a:ea typeface="+mn-ea"/>
                          <a:cs typeface="+mn-cs"/>
                        </a:rPr>
                        <a:t> with </a:t>
                      </a:r>
                      <a:r>
                        <a:rPr lang="en-US" sz="1100" b="0" kern="1200" dirty="0" smtClean="0">
                          <a:solidFill>
                            <a:schemeClr val="tx1"/>
                          </a:solidFill>
                          <a:latin typeface="+mn-lt"/>
                          <a:ea typeface="+mn-ea"/>
                          <a:cs typeface="+mn-cs"/>
                        </a:rPr>
                        <a:t>vendor references.</a:t>
                      </a:r>
                    </a:p>
                    <a:p>
                      <a:pPr marL="88900" indent="-88900" algn="l" defTabSz="914400" rtl="0" eaLnBrk="1" latinLnBrk="0" hangingPunct="1">
                        <a:buFont typeface="Arial" panose="020B0604020202020204" pitchFamily="34" charset="0"/>
                        <a:buChar char="•"/>
                      </a:pPr>
                      <a:r>
                        <a:rPr lang="en-US" sz="1100" b="0" kern="1200" dirty="0" smtClean="0">
                          <a:solidFill>
                            <a:schemeClr val="tx1"/>
                          </a:solidFill>
                          <a:latin typeface="+mn-lt"/>
                          <a:ea typeface="+mn-ea"/>
                          <a:cs typeface="+mn-cs"/>
                        </a:rPr>
                        <a:t>Evaluate</a:t>
                      </a:r>
                      <a:r>
                        <a:rPr lang="en-US" sz="1100" b="0" kern="1200" baseline="0" dirty="0" smtClean="0">
                          <a:solidFill>
                            <a:schemeClr val="tx1"/>
                          </a:solidFill>
                          <a:latin typeface="+mn-lt"/>
                          <a:ea typeface="+mn-ea"/>
                          <a:cs typeface="+mn-cs"/>
                        </a:rPr>
                        <a:t> nonfunctional requirements.</a:t>
                      </a:r>
                      <a:endParaRPr lang="en-US" sz="1800" b="1" kern="1200" baseline="0" dirty="0" smtClean="0">
                        <a:solidFill>
                          <a:schemeClr val="lt1"/>
                        </a:solidFill>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0" kern="1200" baseline="0" dirty="0" smtClean="0">
                          <a:solidFill>
                            <a:schemeClr val="tx1"/>
                          </a:solidFill>
                          <a:latin typeface="+mn-lt"/>
                          <a:ea typeface="+mn-ea"/>
                          <a:cs typeface="+mn-cs"/>
                        </a:rPr>
                        <a:t>Understand upgrade schedules.</a:t>
                      </a:r>
                    </a:p>
                  </a:txBody>
                  <a:tcP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endParaRPr lang="en-CA" sz="1100" b="0" kern="1200" dirty="0">
                        <a:solidFill>
                          <a:schemeClr val="tx1"/>
                        </a:solidFill>
                        <a:latin typeface="+mn-lt"/>
                        <a:ea typeface="+mn-ea"/>
                        <a:cs typeface="+mn-cs"/>
                      </a:endParaRPr>
                    </a:p>
                    <a:p>
                      <a:pPr marL="88900" indent="-88900" algn="l" defTabSz="914400" rtl="0" eaLnBrk="1" latinLnBrk="0" hangingPunct="1">
                        <a:buFont typeface="Arial" panose="020B0604020202020204" pitchFamily="34" charset="0"/>
                        <a:buChar char="•"/>
                      </a:pPr>
                      <a:r>
                        <a:rPr lang="en-CA" sz="1100" b="0" kern="1200" dirty="0" smtClean="0">
                          <a:solidFill>
                            <a:schemeClr val="tx1"/>
                          </a:solidFill>
                          <a:latin typeface="+mn-lt"/>
                          <a:ea typeface="+mn-ea"/>
                          <a:cs typeface="+mn-cs"/>
                        </a:rPr>
                        <a:t>Define a vendor evaluation framework.</a:t>
                      </a:r>
                    </a:p>
                    <a:p>
                      <a:pPr marL="88900" indent="-88900" algn="l" defTabSz="914400" rtl="0" eaLnBrk="1" latinLnBrk="0" hangingPunct="1">
                        <a:buFont typeface="Arial" panose="020B0604020202020204" pitchFamily="34" charset="0"/>
                        <a:buChar char="•"/>
                      </a:pPr>
                      <a:r>
                        <a:rPr lang="en-US" sz="1100" b="0" kern="1200" dirty="0" smtClean="0">
                          <a:solidFill>
                            <a:schemeClr val="tx1"/>
                          </a:solidFill>
                          <a:latin typeface="+mn-lt"/>
                          <a:ea typeface="+mn-ea"/>
                          <a:cs typeface="+mn-cs"/>
                        </a:rPr>
                        <a:t>Prepare the final evaluation.</a:t>
                      </a:r>
                    </a:p>
                    <a:p>
                      <a:pPr marL="88900" indent="-88900" algn="l" defTabSz="914400" rtl="0" eaLnBrk="1" latinLnBrk="0" hangingPunct="1">
                        <a:buFont typeface="Arial" panose="020B0604020202020204" pitchFamily="34" charset="0"/>
                        <a:buChar char="•"/>
                      </a:pPr>
                      <a:r>
                        <a:rPr lang="en-US" sz="1100" b="0" kern="1200" dirty="0" smtClean="0">
                          <a:solidFill>
                            <a:schemeClr val="tx1"/>
                          </a:solidFill>
                          <a:latin typeface="+mn-lt"/>
                          <a:ea typeface="+mn-ea"/>
                          <a:cs typeface="+mn-cs"/>
                        </a:rPr>
                        <a:t>Prepare a presentation for management.</a:t>
                      </a:r>
                    </a:p>
                  </a:txBody>
                  <a:tcPr>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9" name="Pentagon 8"/>
          <p:cNvSpPr/>
          <p:nvPr/>
        </p:nvSpPr>
        <p:spPr>
          <a:xfrm>
            <a:off x="7052391" y="2444688"/>
            <a:ext cx="1754738" cy="841572"/>
          </a:xfrm>
          <a:prstGeom prst="homePlat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Evaluate Candidate Solutions</a:t>
            </a:r>
            <a:endParaRPr lang="en-CA" sz="1400" b="1" dirty="0">
              <a:solidFill>
                <a:schemeClr val="bg1"/>
              </a:solidFill>
            </a:endParaRPr>
          </a:p>
        </p:txBody>
      </p:sp>
      <p:sp>
        <p:nvSpPr>
          <p:cNvPr id="10" name="Pentagon 9"/>
          <p:cNvSpPr/>
          <p:nvPr/>
        </p:nvSpPr>
        <p:spPr>
          <a:xfrm>
            <a:off x="5378688" y="2444688"/>
            <a:ext cx="1754738" cy="841572"/>
          </a:xfrm>
          <a:prstGeom prst="homePlat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Exercise Due Diligence</a:t>
            </a:r>
            <a:endParaRPr lang="en-CA" sz="1400" b="1" dirty="0">
              <a:solidFill>
                <a:schemeClr val="bg1"/>
              </a:solidFill>
            </a:endParaRPr>
          </a:p>
        </p:txBody>
      </p:sp>
      <p:sp>
        <p:nvSpPr>
          <p:cNvPr id="11" name="Pentagon 10"/>
          <p:cNvSpPr/>
          <p:nvPr/>
        </p:nvSpPr>
        <p:spPr>
          <a:xfrm>
            <a:off x="3704986" y="2444688"/>
            <a:ext cx="1754738" cy="841572"/>
          </a:xfrm>
          <a:prstGeom prst="homePlat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Write and Assemble RFP</a:t>
            </a:r>
            <a:endParaRPr lang="en-CA" sz="1400" b="1" dirty="0">
              <a:solidFill>
                <a:schemeClr val="bg1"/>
              </a:solidFill>
            </a:endParaRPr>
          </a:p>
        </p:txBody>
      </p:sp>
      <p:sp>
        <p:nvSpPr>
          <p:cNvPr id="12" name="Pentagon 11"/>
          <p:cNvSpPr/>
          <p:nvPr/>
        </p:nvSpPr>
        <p:spPr>
          <a:xfrm>
            <a:off x="2031284" y="2444688"/>
            <a:ext cx="1754738" cy="841572"/>
          </a:xfrm>
          <a:prstGeom prst="homePlat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Gather Requirements</a:t>
            </a:r>
            <a:endParaRPr lang="en-CA" sz="1400" b="1" dirty="0">
              <a:solidFill>
                <a:schemeClr val="bg1"/>
              </a:solidFill>
            </a:endParaRPr>
          </a:p>
        </p:txBody>
      </p:sp>
      <p:sp>
        <p:nvSpPr>
          <p:cNvPr id="13" name="Pentagon 12"/>
          <p:cNvSpPr/>
          <p:nvPr/>
        </p:nvSpPr>
        <p:spPr>
          <a:xfrm>
            <a:off x="357582" y="2444688"/>
            <a:ext cx="1754738" cy="841572"/>
          </a:xfrm>
          <a:prstGeom prst="homePlat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Establish Resources</a:t>
            </a:r>
            <a:endParaRPr lang="en-CA" sz="1400" b="1" dirty="0">
              <a:solidFill>
                <a:schemeClr val="bg1"/>
              </a:solidFill>
            </a:endParaRPr>
          </a:p>
        </p:txBody>
      </p:sp>
      <p:sp>
        <p:nvSpPr>
          <p:cNvPr id="14" name="Oval 13"/>
          <p:cNvSpPr/>
          <p:nvPr/>
        </p:nvSpPr>
        <p:spPr>
          <a:xfrm>
            <a:off x="769226" y="1919434"/>
            <a:ext cx="607796" cy="6077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a:t>1</a:t>
            </a:r>
          </a:p>
        </p:txBody>
      </p:sp>
      <p:sp>
        <p:nvSpPr>
          <p:cNvPr id="15" name="Oval 14"/>
          <p:cNvSpPr/>
          <p:nvPr/>
        </p:nvSpPr>
        <p:spPr>
          <a:xfrm>
            <a:off x="2435848" y="1919434"/>
            <a:ext cx="607796" cy="6077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a:t>2</a:t>
            </a:r>
          </a:p>
        </p:txBody>
      </p:sp>
      <p:sp>
        <p:nvSpPr>
          <p:cNvPr id="16" name="Oval 15"/>
          <p:cNvSpPr/>
          <p:nvPr/>
        </p:nvSpPr>
        <p:spPr>
          <a:xfrm>
            <a:off x="4102470" y="1919434"/>
            <a:ext cx="607796" cy="6077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a:t>3</a:t>
            </a:r>
          </a:p>
        </p:txBody>
      </p:sp>
      <p:sp>
        <p:nvSpPr>
          <p:cNvPr id="17" name="Oval 16"/>
          <p:cNvSpPr/>
          <p:nvPr/>
        </p:nvSpPr>
        <p:spPr>
          <a:xfrm>
            <a:off x="5769092" y="1919434"/>
            <a:ext cx="607796" cy="6077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a:t>4</a:t>
            </a:r>
          </a:p>
        </p:txBody>
      </p:sp>
      <p:sp>
        <p:nvSpPr>
          <p:cNvPr id="18" name="Oval 17"/>
          <p:cNvSpPr/>
          <p:nvPr/>
        </p:nvSpPr>
        <p:spPr>
          <a:xfrm>
            <a:off x="7435715" y="1919434"/>
            <a:ext cx="607796" cy="6077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a:t>5</a:t>
            </a:r>
          </a:p>
        </p:txBody>
      </p:sp>
      <p:sp>
        <p:nvSpPr>
          <p:cNvPr id="24" name="Text Placeholder 2"/>
          <p:cNvSpPr txBox="1">
            <a:spLocks/>
          </p:cNvSpPr>
          <p:nvPr/>
        </p:nvSpPr>
        <p:spPr bwMode="auto">
          <a:xfrm>
            <a:off x="599070" y="5982188"/>
            <a:ext cx="7614595"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Arial Unicode MS" panose="020B0604020202020204" pitchFamily="34" charset="-128"/>
              </a:rPr>
              <a:t>mail </a:t>
            </a:r>
            <a:r>
              <a:rPr lang="en-US" sz="1400" dirty="0">
                <a:solidFill>
                  <a:srgbClr val="333333"/>
                </a:solidFill>
                <a:cs typeface="Arial Unicode MS" panose="020B0604020202020204" pitchFamily="34" charset="-128"/>
                <a:hlinkClick r:id="rId3"/>
              </a:rPr>
              <a:t>Workshops@InfoTech.com</a:t>
            </a:r>
            <a:r>
              <a:rPr lang="en-US" sz="1400" dirty="0">
                <a:solidFill>
                  <a:srgbClr val="333333"/>
                </a:solidFill>
                <a:cs typeface="Arial Unicode MS" panose="020B0604020202020204" pitchFamily="34" charset="-128"/>
              </a:rPr>
              <a:t> for more information.</a:t>
            </a:r>
            <a:endParaRPr lang="en-US" sz="1400" dirty="0">
              <a:solidFill>
                <a:srgbClr val="333333"/>
              </a:solidFill>
            </a:endParaRPr>
          </a:p>
        </p:txBody>
      </p:sp>
      <p:sp>
        <p:nvSpPr>
          <p:cNvPr id="22" name="Rectangle 21"/>
          <p:cNvSpPr/>
          <p:nvPr/>
        </p:nvSpPr>
        <p:spPr>
          <a:xfrm>
            <a:off x="161655" y="658544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3823751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Basic Presentation">
      <a:dk1>
        <a:srgbClr val="333333"/>
      </a:dk1>
      <a:lt1>
        <a:srgbClr val="FFFFFF"/>
      </a:lt1>
      <a:dk2>
        <a:srgbClr val="333333"/>
      </a:dk2>
      <a:lt2>
        <a:srgbClr val="FFFFFF"/>
      </a:lt2>
      <a:accent1>
        <a:srgbClr val="29475F"/>
      </a:accent1>
      <a:accent2>
        <a:srgbClr val="B0C534"/>
      </a:accent2>
      <a:accent3>
        <a:srgbClr val="96B8D2"/>
      </a:accent3>
      <a:accent4>
        <a:srgbClr val="A24130"/>
      </a:accent4>
      <a:accent5>
        <a:srgbClr val="D9A210"/>
      </a:accent5>
      <a:accent6>
        <a:srgbClr val="7F919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4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E5ABC857A4D341AE3B679D232CA58A" ma:contentTypeVersion="31" ma:contentTypeDescription="Create a new document." ma:contentTypeScope="" ma:versionID="a00fb6ae33a91baab904a7e7c1eb9149">
  <xsd:schema xmlns:xsd="http://www.w3.org/2001/XMLSchema" xmlns:xs="http://www.w3.org/2001/XMLSchema" xmlns:p="http://schemas.microsoft.com/office/2006/metadata/properties" xmlns:ns2="2637e5a0-6ef7-4e7a-9d91-3c84acf97fda" xmlns:ns3="75a5c94b-9737-4653-bbee-ba6d28873f9d" targetNamespace="http://schemas.microsoft.com/office/2006/metadata/properties" ma:root="true" ma:fieldsID="c6d9c2f31736f80a0bbb8ecb6affdfdc" ns2:_="" ns3:_="">
    <xsd:import namespace="2637e5a0-6ef7-4e7a-9d91-3c84acf97fda"/>
    <xsd:import namespace="75a5c94b-9737-4653-bbee-ba6d28873f9d"/>
    <xsd:element name="properties">
      <xsd:complexType>
        <xsd:sequence>
          <xsd:element name="documentManagement">
            <xsd:complexType>
              <xsd:all>
                <xsd:element ref="ns2:FY" minOccurs="0"/>
                <xsd:element ref="ns2:Cycle" minOccurs="0"/>
                <xsd:element ref="ns2:Lead_x0020_Analyst" minOccurs="0"/>
                <xsd:element ref="ns2:Research_x0020_Team" minOccurs="0"/>
                <xsd:element ref="ns2:Executive_x0020_Reviewers" minOccurs="0"/>
                <xsd:element ref="ns2:Project_x0020_Type" minOccurs="0"/>
                <xsd:element ref="ns2:Division" minOccurs="0"/>
                <xsd:element ref="ns2:Research_x0020_Practice" minOccurs="0"/>
                <xsd:element ref="ns2:Sub_x002d_Practice" minOccurs="0"/>
                <xsd:element ref="ns2:Action_x0020_this_x0020_Item" minOccurs="0"/>
                <xsd:element ref="ns2:MediaServiceMetadata" minOccurs="0"/>
                <xsd:element ref="ns2:MediaServiceFastMetadata" minOccurs="0"/>
                <xsd:element ref="ns3:SharedWithUsers" minOccurs="0"/>
                <xsd:element ref="ns3:SharedWithDetails" minOccurs="0"/>
                <xsd:element ref="ns2:MediaServiceAutoTags" minOccurs="0"/>
                <xsd:element ref="ns2:Research_x0020_Production_x0020__x002d__x0020_Submit_x0020_for_x0020_Publication" minOccurs="0"/>
                <xsd:element ref="ns2:MediaServiceDateTaken" minOccurs="0"/>
                <xsd:element ref="ns2:Archive_x0020__x002d__x0020_Move_x0020_Items_x0020_from_x0020_Research_x0020_Project_x0020_Workstation" minOccurs="0"/>
                <xsd:element ref="ns2:MediaServiceOCR" minOccurs="0"/>
                <xsd:element ref="ns2:MediaServiceLocation" minOccurs="0"/>
                <xsd:element ref="ns2:Comments" minOccurs="0"/>
                <xsd:element ref="ns2:Production_x0020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37e5a0-6ef7-4e7a-9d91-3c84acf97fda" elementFormDefault="qualified">
    <xsd:import namespace="http://schemas.microsoft.com/office/2006/documentManagement/types"/>
    <xsd:import namespace="http://schemas.microsoft.com/office/infopath/2007/PartnerControls"/>
    <xsd:element name="FY" ma:index="2" nillable="true" ma:displayName="FY" ma:description="Fiscal Year" ma:internalName="FY">
      <xsd:simpleType>
        <xsd:restriction base="dms:Choice">
          <xsd:enumeration value="FY-2013"/>
          <xsd:enumeration value="FY-2014"/>
          <xsd:enumeration value="FY-2015"/>
          <xsd:enumeration value="FY-2016"/>
          <xsd:enumeration value="FY-2017"/>
          <xsd:enumeration value="FY-2018"/>
          <xsd:enumeration value="FY-2019"/>
          <xsd:enumeration value="FY-2020"/>
          <xsd:enumeration value="FY-2021"/>
          <xsd:enumeration value="FY-2022"/>
          <xsd:enumeration value="FY-2023"/>
          <xsd:enumeration value="FY-2024"/>
          <xsd:enumeration value="FY-2025"/>
          <xsd:enumeration value="FY-2026"/>
          <xsd:enumeration value="FY-2027"/>
          <xsd:enumeration value="FY-2028"/>
          <xsd:enumeration value="FY-2029"/>
          <xsd:enumeration value="FY-2030"/>
          <xsd:enumeration value="FY-2031"/>
          <xsd:enumeration value="FY-2032"/>
          <xsd:enumeration value="FY-2033"/>
          <xsd:enumeration value="FY-2034"/>
          <xsd:enumeration value="FY-2035"/>
          <xsd:enumeration value="FY-2036"/>
          <xsd:enumeration value="FY-2037"/>
          <xsd:enumeration value="FY-2038"/>
          <xsd:enumeration value="FY-2039"/>
          <xsd:enumeration value="FY-2040"/>
          <xsd:enumeration value="FY-2041"/>
          <xsd:enumeration value="FY-2042"/>
          <xsd:enumeration value="FY-2043"/>
          <xsd:enumeration value="FY-2044"/>
          <xsd:enumeration value="FY-2045"/>
          <xsd:enumeration value="FY-2046"/>
          <xsd:enumeration value="FY-2047"/>
          <xsd:enumeration value="FY-2048"/>
          <xsd:enumeration value="FY-2049"/>
          <xsd:enumeration value="FY-2050"/>
          <xsd:enumeration value="FY-2051"/>
          <xsd:enumeration value="FY-2052"/>
          <xsd:enumeration value="FY-2053"/>
          <xsd:enumeration value="FY-2054"/>
          <xsd:enumeration value="FY-2055"/>
          <xsd:enumeration value="FY-2056"/>
          <xsd:enumeration value="FY-2057"/>
        </xsd:restriction>
      </xsd:simpleType>
    </xsd:element>
    <xsd:element name="Cycle" ma:index="3" nillable="true" ma:displayName="Cycle" ma:format="Dropdown" ma:internalName="Cycle">
      <xsd:simpleType>
        <xsd:restriction base="dms:Choice">
          <xsd:enumeration value="C1"/>
          <xsd:enumeration value="C2"/>
          <xsd:enumeration value="C3"/>
          <xsd:enumeration value="C4"/>
          <xsd:enumeration value="C5"/>
          <xsd:enumeration value="C6"/>
          <xsd:enumeration value="C7"/>
          <xsd:enumeration value="C8"/>
          <xsd:enumeration value="Super Cycle 1"/>
          <xsd:enumeration value="Super Cycle 2"/>
          <xsd:enumeration value="Super Cycle 3"/>
          <xsd:enumeration value="Super Cycle 4"/>
          <xsd:enumeration value="Super Cycle 5"/>
          <xsd:enumeration value="Super Cycle 6"/>
          <xsd:enumeration value="Super Cycle 7"/>
          <xsd:enumeration value="Super Cycle 8"/>
        </xsd:restriction>
      </xsd:simpleType>
    </xsd:element>
    <xsd:element name="Lead_x0020_Analyst" ma:index="4" nillable="true" ma:displayName="Project Author" ma:description="Name of Analyst responsible for the project." ma:list="UserInfo" ma:SharePointGroup="0" ma:internalName="Lead_x0020_Analyst"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search_x0020_Team" ma:index="5" nillable="true" ma:displayName="Research Team" ma:description="Names of Analysts who are playing a supporting or QR role on this project." ma:SharePointGroup="0" ma:internalName="Research_x0020_Team"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ecutive_x0020_Reviewers" ma:index="6" nillable="true" ma:displayName="Executive Reviewers" ma:description="Names of people who need to perform a review of a given file." ma:SharePointGroup="0" ma:internalName="Executive_x0020_Reviewers"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ject_x0020_Type" ma:index="7" nillable="true" ma:displayName="Project Type" ma:description="Indicates the type of research product being created." ma:internalName="Project_x0020_Type">
      <xsd:simpleType>
        <xsd:union memberTypes="dms:Text">
          <xsd:simpleType>
            <xsd:restriction base="dms:Choice">
              <xsd:enumeration value="ITRG - Blueprint: Topical/Compendium"/>
              <xsd:enumeration value="ITRG - Blueprint: Industry"/>
              <xsd:enumeration value="ITRG - Blueprint: KIP"/>
              <xsd:enumeration value="ITRG - Blueprint: M&amp;G (core)"/>
              <xsd:enumeration value="ITRG - Software Reviews"/>
              <xsd:enumeration value="ITRG - Premium"/>
              <xsd:enumeration value="ITRG - Internal Project"/>
              <xsd:enumeration value="ITRG - Select &amp; Implement"/>
              <xsd:enumeration value="ITRG - Workshop Support"/>
              <xsd:enumeration value="ITRG - Academy"/>
              <xsd:enumeration value="ITRG - LEAP"/>
              <xsd:enumeration value="ITRG - Keynote"/>
            </xsd:restriction>
          </xsd:simpleType>
        </xsd:union>
      </xsd:simpleType>
    </xsd:element>
    <xsd:element name="Division" ma:index="8" nillable="true" ma:displayName="Division" ma:description="Indicates the research division for which the project is being written." ma:format="Dropdown" ma:indexed="true" ma:internalName="Division">
      <xsd:simpleType>
        <xsd:restriction base="dms:Choice">
          <xsd:enumeration value="IT Research"/>
          <xsd:enumeration value="HR Research"/>
          <xsd:enumeration value="SE Research"/>
        </xsd:restriction>
      </xsd:simpleType>
    </xsd:element>
    <xsd:element name="Research_x0020_Practice" ma:index="9" nillable="true" ma:displayName="Practice" ma:description="Indicates the practice for which the project is being created." ma:indexed="true" ma:internalName="Research_x0020_Practice">
      <xsd:simpleType>
        <xsd:restriction base="dms:Choice">
          <xsd:enumeration value="CIO/CTO"/>
          <xsd:enumeration value="Infrastructure and Operations"/>
          <xsd:enumeration value="Enterprise Architecture"/>
          <xsd:enumeration value="Applications"/>
          <xsd:enumeration value="Project and Portfolio Management"/>
          <xsd:enumeration value="Data and Business Intelligence"/>
          <xsd:enumeration value="Security"/>
          <xsd:enumeration value="Vendor Management"/>
          <xsd:enumeration value="Consulting"/>
          <xsd:enumeration value="Small Enterprise Research"/>
          <xsd:enumeration value="M&amp;Co - HR Strategy"/>
          <xsd:enumeration value="M&amp;Co - Culture"/>
          <xsd:enumeration value="M&amp;Co - Talent Management"/>
          <xsd:enumeration value="M&amp;Co - Talent Acquisition"/>
          <xsd:enumeration value="M&amp;Co - L&amp;D"/>
          <xsd:enumeration value="M&amp;Co - Total Rewards"/>
          <xsd:enumeration value="M&amp;Co - HR Infrastructure"/>
        </xsd:restriction>
      </xsd:simpleType>
    </xsd:element>
    <xsd:element name="Sub_x002d_Practice" ma:index="10" nillable="true" ma:displayName="Sub-Practice" ma:description="Indicates the sub-practice for which the project is being created." ma:internalName="Sub_x002d_Practice">
      <xsd:simpleType>
        <xsd:restriction base="dms:Choice">
          <xsd:enumeration value="CIO/CTO - Gaming &amp; Hospitality Research Center"/>
          <xsd:enumeration value="CIO/CTO - People and Leadership"/>
          <xsd:enumeration value="CIO/CTO - Strategy and Governance"/>
          <xsd:enumeration value="CIO/CTO - Value and Performance"/>
          <xsd:enumeration value="Infrastructure and Operations - End User Computing"/>
          <xsd:enumeration value="Infrastructure and Operations - Process Management (Infra and Ops)"/>
          <xsd:enumeration value="Infrastructure and Operations - Networks and Data Center"/>
          <xsd:enumeration value="Infrastructure and Operations - Operations"/>
          <xsd:enumeration value="Enterprise Architecture - Data and Business Intelligence"/>
          <xsd:enumeration value="Enterprise Architecture - Strategy and Operating Model"/>
          <xsd:enumeration value="Applications - Application Development"/>
          <xsd:enumeration value="Applications - Business Process"/>
          <xsd:enumeration value="Applications - Enterprise Applications"/>
          <xsd:enumeration value="Project and Portfolio Management - Project Management Office"/>
          <xsd:enumeration value="Project and Portfolio Management - Requirements and Analysis"/>
          <xsd:enumeration value="Project and Portfolio Management - Value and Performance"/>
          <xsd:enumeration value="Data and Business Intelligence - Data Management and Governance"/>
          <xsd:enumeration value="Data and Business Intelligence - Enterprise Information Management"/>
          <xsd:enumeration value="Security - Security Operations"/>
          <xsd:enumeration value="Security - Security Strategy and Governance"/>
          <xsd:enumeration value="Vendor Management - Evaluation"/>
          <xsd:enumeration value="Vendor Management - Strategy"/>
          <xsd:enumeration value="Consulting"/>
          <xsd:enumeration value="Small Enterprise Research"/>
          <xsd:enumeration value="M&amp;Co - HR Strategy - Strategy"/>
          <xsd:enumeration value="M&amp;Co - HR Strategy - Stakeholder"/>
          <xsd:enumeration value="M&amp;Co - HR Strategy - HRMG"/>
          <xsd:enumeration value="M&amp;Co - HR Strategy - HR Development  &amp; HR Structure"/>
          <xsd:enumeration value="M&amp;Co - HR Strategy - Organizational Design"/>
          <xsd:enumeration value="M&amp;Co - HR Strategy - Change Management"/>
          <xsd:enumeration value="M&amp;Co - HR Strategy - Metrics &amp; Analytics"/>
          <xsd:enumeration value="M&amp;Co - Culture - Employee Engagement"/>
          <xsd:enumeration value="M&amp;Co - Culture - MLI"/>
          <xsd:enumeration value="M&amp;Co - Culture - Annual Survey"/>
          <xsd:enumeration value="M&amp;Co - Culture - Total Rewards"/>
          <xsd:enumeration value="M&amp;Co - Culture - Work Environment"/>
          <xsd:enumeration value="M&amp;Co - Culture - Culture"/>
          <xsd:enumeration value="M&amp;Co - Culture - Diversity"/>
          <xsd:enumeration value="M&amp;Co - Talent Management - Competencies"/>
          <xsd:enumeration value="M&amp;Co - Talent Management - Workforce planning"/>
          <xsd:enumeration value="M&amp;Co - Talent Management - Performance Management"/>
          <xsd:enumeration value="M&amp;Co - Talent Management - Talent Assessment"/>
          <xsd:enumeration value="M&amp;Co - Talent Management - Succession Planning"/>
          <xsd:enumeration value="M&amp;Co - Talent Acquisition - Sourcing"/>
          <xsd:enumeration value="M&amp;Co - Talent Acquisition - Social Media"/>
          <xsd:enumeration value="M&amp;Co - Talent Acquisition - Candidate Assessment"/>
          <xsd:enumeration value="M&amp;Co - L&amp;D - L&amp;D Strategy"/>
          <xsd:enumeration value="M&amp;Co - L&amp;D - Development"/>
          <xsd:enumeration value="M&amp;Co - L&amp;D - New Hire Survey"/>
          <xsd:enumeration value="M&amp;Co - L&amp;D - 360 Feedback Tool"/>
          <xsd:enumeration value="M&amp;Co - L&amp;D - Coaching &amp; Mentoring"/>
          <xsd:enumeration value="M&amp;Co - HR Infrastructure - HR Operations"/>
          <xsd:enumeration value="M&amp;Co - HR Infrastructure - Exit Survey"/>
          <xsd:enumeration value="M&amp;Co - HR Infrastructure - HR Technology"/>
        </xsd:restriction>
      </xsd:simpleType>
    </xsd:element>
    <xsd:element name="Action_x0020_this_x0020_Item" ma:index="11" nillable="true" ma:displayName="Action this Item" ma:indexed="true" ma:internalName="Action_x0020_this_x0020_Item">
      <xsd:simpleType>
        <xsd:restriction base="dms:Choice">
          <xsd:enumeration value="Submit for Executive Review"/>
          <xsd:enumeration value="Submit for Publication"/>
          <xsd:enumeration value="Submit to Past Project Store"/>
          <xsd:enumeration value="Submit to Cancelled Project Store"/>
          <xsd:enumeration value="Administrative Folder"/>
          <xsd:enumeration value="Send to Archive"/>
        </xsd:restrictio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22" nillable="true" ma:displayName="MediaServiceAutoTags" ma:internalName="MediaServiceAutoTags" ma:readOnly="true">
      <xsd:simpleType>
        <xsd:restriction base="dms:Text"/>
      </xsd:simpleType>
    </xsd:element>
    <xsd:element name="Research_x0020_Production_x0020__x002d__x0020_Submit_x0020_for_x0020_Publication" ma:index="23" nillable="true" ma:displayName="Research Production - Submit for Publication" ma:internalName="Research_x0020_Production_x0020__x002d__x0020_Submit_x0020_for_x0020_Publication">
      <xsd:complexType>
        <xsd:complexContent>
          <xsd:extension base="dms:URL">
            <xsd:sequence>
              <xsd:element name="Url" type="dms:ValidUrl" minOccurs="0" nillable="true"/>
              <xsd:element name="Description" type="xsd:string" nillable="true"/>
            </xsd:sequence>
          </xsd:extension>
        </xsd:complexContent>
      </xsd:complexType>
    </xsd:element>
    <xsd:element name="MediaServiceDateTaken" ma:index="24" nillable="true" ma:displayName="MediaServiceDateTaken" ma:hidden="true" ma:internalName="MediaServiceDateTaken" ma:readOnly="true">
      <xsd:simpleType>
        <xsd:restriction base="dms:Text"/>
      </xsd:simpleType>
    </xsd:element>
    <xsd:element name="Archive_x0020__x002d__x0020_Move_x0020_Items_x0020_from_x0020_Research_x0020_Project_x0020_Workstation" ma:index="25" nillable="true" ma:displayName="Archive - Move Items from Research Project Workstation" ma:internalName="Archive_x0020__x002d__x0020_Move_x0020_Items_x0020_from_x0020_Research_x0020_Project_x0020_Workstation">
      <xsd:complexType>
        <xsd:complexContent>
          <xsd:extension base="dms:URL">
            <xsd:sequence>
              <xsd:element name="Url" type="dms:ValidUrl" minOccurs="0" nillable="true"/>
              <xsd:element name="Description" type="xsd:string" nillable="true"/>
            </xsd:sequence>
          </xsd:extension>
        </xsd:complexContent>
      </xsd:complexType>
    </xsd:element>
    <xsd:element name="MediaServiceOCR" ma:index="26" nillable="true" ma:displayName="MediaServiceOCR" ma:internalName="MediaServiceOCR" ma:readOnly="true">
      <xsd:simpleType>
        <xsd:restriction base="dms:Note">
          <xsd:maxLength value="255"/>
        </xsd:restriction>
      </xsd:simpleType>
    </xsd:element>
    <xsd:element name="MediaServiceLocation" ma:index="27" nillable="true" ma:displayName="MediaServiceLocation" ma:internalName="MediaServiceLocation" ma:readOnly="true">
      <xsd:simpleType>
        <xsd:restriction base="dms:Text"/>
      </xsd:simpleType>
    </xsd:element>
    <xsd:element name="Comments" ma:index="28" nillable="true" ma:displayName="Comments" ma:internalName="Comments">
      <xsd:simpleType>
        <xsd:restriction base="dms:Text">
          <xsd:maxLength value="255"/>
        </xsd:restriction>
      </xsd:simpleType>
    </xsd:element>
    <xsd:element name="Production_x0020_Status" ma:index="29" nillable="true" ma:displayName="Production Status" ma:internalName="Production_x0020_Status">
      <xsd:simpleType>
        <xsd:restriction base="dms:Choice">
          <xsd:enumeration value="For Review"/>
          <xsd:enumeration value="Reviewed"/>
          <xsd:enumeration value="Completed"/>
          <xsd:enumeration value="Published"/>
        </xsd:restriction>
      </xsd:simpleType>
    </xsd:element>
  </xsd:schema>
  <xsd:schema xmlns:xsd="http://www.w3.org/2001/XMLSchema" xmlns:xs="http://www.w3.org/2001/XMLSchema" xmlns:dms="http://schemas.microsoft.com/office/2006/documentManagement/types" xmlns:pc="http://schemas.microsoft.com/office/infopath/2007/PartnerControls" targetNamespace="75a5c94b-9737-4653-bbee-ba6d28873f9d"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search_x0020_Practice xmlns="2637e5a0-6ef7-4e7a-9d91-3c84acf97fda">Project and Portfolio Management</Research_x0020_Practice>
    <Production_x0020_Status xmlns="2637e5a0-6ef7-4e7a-9d91-3c84acf97fda" xsi:nil="true"/>
    <Lead_x0020_Analyst xmlns="2637e5a0-6ef7-4e7a-9d91-3c84acf97fda">
      <UserInfo>
        <DisplayName/>
        <AccountId xsi:nil="true"/>
        <AccountType/>
      </UserInfo>
    </Lead_x0020_Analyst>
    <SharedWithUsers xmlns="75a5c94b-9737-4653-bbee-ba6d28873f9d">
      <UserInfo>
        <DisplayName/>
        <AccountId xsi:nil="true"/>
        <AccountType/>
      </UserInfo>
    </SharedWithUsers>
    <Archive_x0020__x002d__x0020_Move_x0020_Items_x0020_from_x0020_Research_x0020_Project_x0020_Workstation xmlns="2637e5a0-6ef7-4e7a-9d91-3c84acf97fda">
      <Url>https://infotechrg.sharepoint.com/sites/ReAd/_layouts/15/wrkstat.aspx?List=2637e5a0-6ef7-4e7a-9d91-3c84acf97fda&amp;WorkflowInstanceName=ab6a2e4e-8ea6-41b5-8761-ab4ad2253e30</Url>
      <Description>Stage 1</Description>
    </Archive_x0020__x002d__x0020_Move_x0020_Items_x0020_from_x0020_Research_x0020_Project_x0020_Workstation>
    <Research_x0020_Production_x0020__x002d__x0020_Submit_x0020_for_x0020_Publication xmlns="2637e5a0-6ef7-4e7a-9d91-3c84acf97fda">
      <Url>https://infotechrg.sharepoint.com/sites/ReAd/_layouts/15/wrkstat.aspx?List=2637e5a0-6ef7-4e7a-9d91-3c84acf97fda&amp;WorkflowInstanceName=9d26870c-9878-48a8-b0dd-f49dbf1420a9</Url>
      <Description>Stage 1</Description>
    </Research_x0020_Production_x0020__x002d__x0020_Submit_x0020_for_x0020_Publication>
    <Executive_x0020_Reviewers xmlns="2637e5a0-6ef7-4e7a-9d91-3c84acf97fda">
      <UserInfo>
        <DisplayName/>
        <AccountId xsi:nil="true"/>
        <AccountType/>
      </UserInfo>
    </Executive_x0020_Reviewers>
    <FY xmlns="2637e5a0-6ef7-4e7a-9d91-3c84acf97fda">FY-2018</FY>
    <Division xmlns="2637e5a0-6ef7-4e7a-9d91-3c84acf97fda">IT Research</Division>
    <Project_x0020_Type xmlns="2637e5a0-6ef7-4e7a-9d91-3c84acf97fda">ITRG - Blueprint: M&amp;G (core)</Project_x0020_Type>
    <Sub_x002d_Practice xmlns="2637e5a0-6ef7-4e7a-9d91-3c84acf97fda">Project and Portfolio Management - Value and Performance</Sub_x002d_Practice>
    <Comments xmlns="2637e5a0-6ef7-4e7a-9d91-3c84acf97fda" xsi:nil="true"/>
    <Research_x0020_Team xmlns="2637e5a0-6ef7-4e7a-9d91-3c84acf97fda">
      <UserInfo>
        <DisplayName/>
        <AccountId xsi:nil="true"/>
        <AccountType/>
      </UserInfo>
    </Research_x0020_Team>
    <Cycle xmlns="2637e5a0-6ef7-4e7a-9d91-3c84acf97fda">C2</Cycle>
    <Action_x0020_this_x0020_Item xmlns="2637e5a0-6ef7-4e7a-9d91-3c84acf97fda" xsi:nil="true"/>
  </documentManagement>
</p:properties>
</file>

<file path=customXml/itemProps1.xml><?xml version="1.0" encoding="utf-8"?>
<ds:datastoreItem xmlns:ds="http://schemas.openxmlformats.org/officeDocument/2006/customXml" ds:itemID="{F63CC252-C70E-4DD9-AEAB-E1065A1A42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37e5a0-6ef7-4e7a-9d91-3c84acf97fda"/>
    <ds:schemaRef ds:uri="75a5c94b-9737-4653-bbee-ba6d28873f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A5B789-9BB9-4763-8DCF-B9F12D39921C}">
  <ds:schemaRefs>
    <ds:schemaRef ds:uri="http://schemas.microsoft.com/sharepoint/v3/contenttype/forms"/>
  </ds:schemaRefs>
</ds:datastoreItem>
</file>

<file path=customXml/itemProps3.xml><?xml version="1.0" encoding="utf-8"?>
<ds:datastoreItem xmlns:ds="http://schemas.openxmlformats.org/officeDocument/2006/customXml" ds:itemID="{3650DC69-C69A-4272-972A-95129496330F}">
  <ds:schemaRefs>
    <ds:schemaRef ds:uri="http://purl.org/dc/elements/1.1/"/>
    <ds:schemaRef ds:uri="http://purl.org/dc/term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purl.org/dc/dcmitype/"/>
    <ds:schemaRef ds:uri="http://schemas.microsoft.com/office/2006/metadata/properties"/>
    <ds:schemaRef ds:uri="75a5c94b-9737-4653-bbee-ba6d28873f9d"/>
    <ds:schemaRef ds:uri="2637e5a0-6ef7-4e7a-9d91-3c84acf97fda"/>
  </ds:schemaRefs>
</ds:datastoreItem>
</file>

<file path=docProps/app.xml><?xml version="1.0" encoding="utf-8"?>
<Properties xmlns="http://schemas.openxmlformats.org/officeDocument/2006/extended-properties" xmlns:vt="http://schemas.openxmlformats.org/officeDocument/2006/docPropsVTypes">
  <Template/>
  <TotalTime>0</TotalTime>
  <Words>1763</Words>
  <Application>Microsoft Office PowerPoint</Application>
  <PresentationFormat>On-screen Show (4:3)</PresentationFormat>
  <Paragraphs>203</Paragraphs>
  <Slides>12</Slides>
  <Notes>8</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1" baseType="lpstr">
      <vt:lpstr>Arial Unicode MS</vt:lpstr>
      <vt:lpstr>Arial</vt:lpstr>
      <vt:lpstr>Calibri</vt:lpstr>
      <vt:lpstr>Georgia</vt:lpstr>
      <vt:lpstr>Roboto</vt:lpstr>
      <vt:lpstr>Wingdings</vt:lpstr>
      <vt:lpstr>Theme1</vt:lpstr>
      <vt:lpstr>1_Theme1</vt:lpstr>
      <vt:lpstr>PowerPoint Presentation</vt:lpstr>
      <vt:lpstr>PowerPoint Presentation</vt:lpstr>
      <vt:lpstr>Phase milestones</vt:lpstr>
      <vt:lpstr>Stop! Are you ready for this project?</vt:lpstr>
      <vt:lpstr>Executive summary</vt:lpstr>
      <vt:lpstr>MMS is a key piece of the CRM puzzle</vt:lpstr>
      <vt:lpstr>PowerPoint Presentation</vt:lpstr>
      <vt:lpstr>Review Info-Tech’s vendor profiles of the MMS market to identify vendors that meet your requirements </vt:lpstr>
      <vt:lpstr>Use Info-Tech’s MMS implementation methodology as a starting point for your organization’s MMS selection</vt:lpstr>
      <vt:lpstr>Professional services provider engages Info-Tech to guide it through its MMS selection journey</vt:lpstr>
      <vt:lpstr>Info-Tech offers various levels of support to best suit your needs</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2018-05-08T15:07:33Z</dcterms:created>
  <dcterms:modified xsi:type="dcterms:W3CDTF">2018-05-09T19:38:40Z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bool>false</vt:bool>
  </property>
  <property fmtid="{D5CDD505-2E9C-101B-9397-08002B2CF9AE}" pid="3" name="xd_ProgID">
    <vt:lpwstr/>
  </property>
  <property fmtid="{D5CDD505-2E9C-101B-9397-08002B2CF9AE}" pid="4" name="ContentTypeId">
    <vt:lpwstr>0x010100A8E5ABC857A4D341AE3B679D232CA58A</vt:lpwstr>
  </property>
  <property fmtid="{D5CDD505-2E9C-101B-9397-08002B2CF9AE}" pid="5" name="ComplianceAssetId">
    <vt:lpwstr/>
  </property>
  <property fmtid="{D5CDD505-2E9C-101B-9397-08002B2CF9AE}" pid="6" name="TemplateUrl">
    <vt:lpwstr/>
  </property>
</Properties>
</file>