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7"/>
  </p:notesMasterIdLst>
  <p:handoutMasterIdLst>
    <p:handoutMasterId r:id="rId8"/>
  </p:handoutMasterIdLst>
  <p:sldIdLst>
    <p:sldId id="278" r:id="rId2"/>
    <p:sldId id="484" r:id="rId3"/>
    <p:sldId id="399" r:id="rId4"/>
    <p:sldId id="506" r:id="rId5"/>
    <p:sldId id="413" r:id="rId6"/>
  </p:sldIdLst>
  <p:sldSz cx="9144000" cy="6858000" type="screen4x3"/>
  <p:notesSz cx="6858000" cy="9144000"/>
  <p:custShowLst>
    <p:custShow name="Custom Show 1" id="0">
      <p:sldLst>
        <p:sld r:id="rId2"/>
      </p:sldLst>
    </p:custShow>
  </p:custShowLst>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0" userDrawn="1">
          <p15:clr>
            <a:srgbClr val="A4A3A4"/>
          </p15:clr>
        </p15:guide>
        <p15:guide id="2" pos="390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243F54"/>
    <a:srgbClr val="2B9E36"/>
    <a:srgbClr val="000000"/>
    <a:srgbClr val="A24130"/>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3441" autoAdjust="0"/>
  </p:normalViewPr>
  <p:slideViewPr>
    <p:cSldViewPr snapToGrid="0">
      <p:cViewPr varScale="1">
        <p:scale>
          <a:sx n="105" d="100"/>
          <a:sy n="105" d="100"/>
        </p:scale>
        <p:origin x="2334" y="108"/>
      </p:cViewPr>
      <p:guideLst>
        <p:guide orient="horz" pos="2840"/>
        <p:guide pos="390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Sharp" userId="53f178df-da21-4936-8a93-86de9258956d" providerId="ADAL" clId="{3CE5AD44-DC8D-4621-B363-F7D8C01D97C6}"/>
  </pc:docChgLst>
  <pc:docChgLst>
    <pc:chgData name="Brian Jackson" userId="55a40eeb-b8ba-408c-ac0d-a4b029098184" providerId="ADAL" clId="{8E734CAA-4856-4B12-96BB-8003FA8402E8}"/>
    <pc:docChg chg="custSel modSld">
      <pc:chgData name="Brian Jackson" userId="55a40eeb-b8ba-408c-ac0d-a4b029098184" providerId="ADAL" clId="{8E734CAA-4856-4B12-96BB-8003FA8402E8}" dt="2019-11-27T16:48:11.777" v="8" actId="20577"/>
      <pc:docMkLst>
        <pc:docMk/>
      </pc:docMkLst>
      <pc:sldChg chg="delCm">
        <pc:chgData name="Brian Jackson" userId="55a40eeb-b8ba-408c-ac0d-a4b029098184" providerId="ADAL" clId="{8E734CAA-4856-4B12-96BB-8003FA8402E8}" dt="2019-11-26T15:44:11.009" v="2" actId="1592"/>
        <pc:sldMkLst>
          <pc:docMk/>
          <pc:sldMk cId="52918114" sldId="413"/>
        </pc:sldMkLst>
      </pc:sldChg>
      <pc:sldChg chg="modSp">
        <pc:chgData name="Brian Jackson" userId="55a40eeb-b8ba-408c-ac0d-a4b029098184" providerId="ADAL" clId="{8E734CAA-4856-4B12-96BB-8003FA8402E8}" dt="2019-11-08T17:06:02.464" v="1" actId="20577"/>
        <pc:sldMkLst>
          <pc:docMk/>
          <pc:sldMk cId="1910016324" sldId="502"/>
        </pc:sldMkLst>
        <pc:spChg chg="mod">
          <ac:chgData name="Brian Jackson" userId="55a40eeb-b8ba-408c-ac0d-a4b029098184" providerId="ADAL" clId="{8E734CAA-4856-4B12-96BB-8003FA8402E8}" dt="2019-11-08T17:06:02.464" v="1" actId="20577"/>
          <ac:spMkLst>
            <pc:docMk/>
            <pc:sldMk cId="1910016324" sldId="502"/>
            <ac:spMk id="4" creationId="{00000000-0000-0000-0000-000000000000}"/>
          </ac:spMkLst>
        </pc:spChg>
      </pc:sldChg>
      <pc:sldChg chg="addCm">
        <pc:chgData name="Brian Jackson" userId="55a40eeb-b8ba-408c-ac0d-a4b029098184" providerId="ADAL" clId="{8E734CAA-4856-4B12-96BB-8003FA8402E8}" dt="2019-11-26T15:44:35.056" v="3" actId="1589"/>
        <pc:sldMkLst>
          <pc:docMk/>
          <pc:sldMk cId="3253457785" sldId="509"/>
        </pc:sldMkLst>
      </pc:sldChg>
      <pc:sldChg chg="addCm">
        <pc:chgData name="Brian Jackson" userId="55a40eeb-b8ba-408c-ac0d-a4b029098184" providerId="ADAL" clId="{8E734CAA-4856-4B12-96BB-8003FA8402E8}" dt="2019-11-26T15:45:43.155" v="4" actId="1589"/>
        <pc:sldMkLst>
          <pc:docMk/>
          <pc:sldMk cId="4162074462" sldId="543"/>
        </pc:sldMkLst>
      </pc:sldChg>
      <pc:sldChg chg="modSp">
        <pc:chgData name="Brian Jackson" userId="55a40eeb-b8ba-408c-ac0d-a4b029098184" providerId="ADAL" clId="{8E734CAA-4856-4B12-96BB-8003FA8402E8}" dt="2019-11-27T16:48:11.777" v="8" actId="20577"/>
        <pc:sldMkLst>
          <pc:docMk/>
          <pc:sldMk cId="3759423366" sldId="544"/>
        </pc:sldMkLst>
        <pc:spChg chg="mod">
          <ac:chgData name="Brian Jackson" userId="55a40eeb-b8ba-408c-ac0d-a4b029098184" providerId="ADAL" clId="{8E734CAA-4856-4B12-96BB-8003FA8402E8}" dt="2019-11-27T16:47:36.943" v="6" actId="20577"/>
          <ac:spMkLst>
            <pc:docMk/>
            <pc:sldMk cId="3759423366" sldId="544"/>
            <ac:spMk id="6" creationId="{00000000-0000-0000-0000-000000000000}"/>
          </ac:spMkLst>
        </pc:spChg>
        <pc:spChg chg="mod">
          <ac:chgData name="Brian Jackson" userId="55a40eeb-b8ba-408c-ac0d-a4b029098184" providerId="ADAL" clId="{8E734CAA-4856-4B12-96BB-8003FA8402E8}" dt="2019-11-27T16:48:11.777" v="8" actId="20577"/>
          <ac:spMkLst>
            <pc:docMk/>
            <pc:sldMk cId="3759423366" sldId="544"/>
            <ac:spMk id="8" creationId="{00000000-0000-0000-0000-000000000000}"/>
          </ac:spMkLst>
        </pc:spChg>
      </pc:sldChg>
    </pc:docChg>
  </pc:docChgLst>
  <pc:docChgLst>
    <pc:chgData name="Ben Dickie" userId="103dd15e-4ed3-449e-959d-db3fc44c60f4" providerId="ADAL" clId="{5755B6C3-166C-434B-BCA3-E7781424B30C}"/>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11/27/2019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11/27/2019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solidFill>
                <a:schemeClr val="accent2"/>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095090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1595950" cy="769441"/>
          </a:xfrm>
          <a:prstGeom prst="rect">
            <a:avLst/>
          </a:prstGeom>
          <a:noFill/>
        </p:spPr>
        <p:txBody>
          <a:bodyPr wrap="none" lIns="0" rtlCol="0">
            <a:spAutoFit/>
          </a:bodyPr>
          <a:lstStyle/>
          <a:p>
            <a:r>
              <a:rPr lang="en-US" sz="4400" b="1" dirty="0">
                <a:solidFill>
                  <a:schemeClr val="accent1"/>
                </a:solidFill>
              </a:rPr>
              <a:t>CALL</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26" r:id="rId8"/>
    <p:sldLayoutId id="2147483764" r:id="rId9"/>
    <p:sldLayoutId id="2147483761" r:id="rId10"/>
    <p:sldLayoutId id="2147483763"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The First 100 Days As CIO</a:t>
            </a:r>
          </a:p>
        </p:txBody>
      </p:sp>
      <p:sp>
        <p:nvSpPr>
          <p:cNvPr id="5" name="Tagline"/>
          <p:cNvSpPr>
            <a:spLocks noGrp="1"/>
          </p:cNvSpPr>
          <p:nvPr>
            <p:ph type="body" sz="quarter" idx="16"/>
          </p:nvPr>
        </p:nvSpPr>
        <p:spPr>
          <a:xfrm>
            <a:off x="774700" y="3715965"/>
            <a:ext cx="7467600" cy="508000"/>
          </a:xfrm>
        </p:spPr>
        <p:txBody>
          <a:bodyPr/>
          <a:lstStyle/>
          <a:p>
            <a:r>
              <a:rPr lang="en-US" dirty="0"/>
              <a:t>Partner with Info-Tech for success in this crucial period of transition.</a:t>
            </a:r>
          </a:p>
        </p:txBody>
      </p:sp>
      <p:pic>
        <p:nvPicPr>
          <p:cNvPr id="6" name="Picture 5"/>
          <p:cNvPicPr>
            <a:picLocks noChangeAspect="1"/>
          </p:cNvPicPr>
          <p:nvPr/>
        </p:nvPicPr>
        <p:blipFill>
          <a:blip r:embed="rId3"/>
          <a:stretch>
            <a:fillRect/>
          </a:stretch>
        </p:blipFill>
        <p:spPr>
          <a:xfrm>
            <a:off x="6745672" y="4122656"/>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822960" y="2134542"/>
            <a:ext cx="6917542" cy="3926716"/>
          </a:xfrm>
          <a:prstGeom prst="rect">
            <a:avLst/>
          </a:prstGeom>
        </p:spPr>
        <p:txBody>
          <a:bodyPr wrap="square" rtlCol="0">
            <a:spAutoFit/>
          </a:bodyPr>
          <a:lstStyle/>
          <a:p>
            <a:pPr>
              <a:spcAft>
                <a:spcPts val="500"/>
              </a:spcAft>
            </a:pPr>
            <a:r>
              <a:rPr lang="en-CA" sz="1600" i="1" dirty="0">
                <a:solidFill>
                  <a:schemeClr val="bg1"/>
                </a:solidFill>
                <a:latin typeface="+mj-lt"/>
              </a:rPr>
              <a:t>The original concept of ‘the first 100 days’ was popularized by Franklin Delano Roosevelt, who passed a battery of new legislation after taking office as US president during the Great Depression. Now commonly extended to the business world, the first 100 days of any executive role is a critically important period for both the executive and the organization. </a:t>
            </a:r>
          </a:p>
          <a:p>
            <a:pPr>
              <a:spcBef>
                <a:spcPts val="600"/>
              </a:spcBef>
              <a:spcAft>
                <a:spcPts val="500"/>
              </a:spcAft>
            </a:pPr>
            <a:r>
              <a:rPr lang="en-CA" sz="1600" i="1" dirty="0">
                <a:solidFill>
                  <a:schemeClr val="bg1"/>
                </a:solidFill>
                <a:latin typeface="+mj-lt"/>
              </a:rPr>
              <a:t>But not every new leader should follow FDR’s example of an action-first approach. Instead, finding the right balance of listening and taking action is the key to success during this transitional period. The type of the organization and the mode that it’s in serves as the fulcrum that determines where the point of perfect balance lies. An executive facing a turnaround situation will want to focus on more action more quickly. One facing a sustaining success situation or a realignment situation will want to spend more time listening before taking action.</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a:solidFill>
                <a:schemeClr val="bg1"/>
              </a:solidFill>
              <a:latin typeface="+mj-lt"/>
            </a:endParaRPr>
          </a:p>
        </p:txBody>
      </p:sp>
      <p:sp>
        <p:nvSpPr>
          <p:cNvPr id="3" name="TextBox 2"/>
          <p:cNvSpPr txBox="1"/>
          <p:nvPr/>
        </p:nvSpPr>
        <p:spPr>
          <a:xfrm>
            <a:off x="3203042" y="5488870"/>
            <a:ext cx="4460917" cy="738664"/>
          </a:xfrm>
          <a:prstGeom prst="rect">
            <a:avLst/>
          </a:prstGeom>
        </p:spPr>
        <p:txBody>
          <a:bodyPr wrap="square" rtlCol="0">
            <a:spAutoFit/>
          </a:bodyPr>
          <a:lstStyle/>
          <a:p>
            <a:pPr algn="r"/>
            <a:r>
              <a:rPr lang="en-CA" sz="1400" b="1" dirty="0">
                <a:solidFill>
                  <a:schemeClr val="bg1"/>
                </a:solidFill>
              </a:rPr>
              <a:t>Brian Jackson, </a:t>
            </a:r>
          </a:p>
          <a:p>
            <a:pPr algn="r"/>
            <a:r>
              <a:rPr lang="en-CA" sz="1400" dirty="0">
                <a:solidFill>
                  <a:schemeClr val="bg1"/>
                </a:solidFill>
              </a:rPr>
              <a:t>Research Director, CIO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503033"/>
            <a:ext cx="7272268" cy="584775"/>
          </a:xfrm>
          <a:prstGeom prst="rect">
            <a:avLst/>
          </a:prstGeom>
        </p:spPr>
        <p:txBody>
          <a:bodyPr wrap="square" rtlCol="0">
            <a:spAutoFit/>
          </a:bodyPr>
          <a:lstStyle/>
          <a:p>
            <a:r>
              <a:rPr lang="en-US" sz="1600" b="1" dirty="0">
                <a:solidFill>
                  <a:schemeClr val="bg1"/>
                </a:solidFill>
              </a:rPr>
              <a:t>The first 100 days refers to the 10 days before you start and the first three months on the job.</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224892" y="2087808"/>
            <a:ext cx="598068" cy="528294"/>
          </a:xfrm>
          <a:prstGeom prst="rect">
            <a:avLst/>
          </a:prstGeom>
        </p:spPr>
      </p:pic>
      <p:pic>
        <p:nvPicPr>
          <p:cNvPr id="9" name="Picture 105"/>
          <p:cNvPicPr>
            <a:picLocks noChangeAspect="1"/>
          </p:cNvPicPr>
          <p:nvPr/>
        </p:nvPicPr>
        <p:blipFill>
          <a:blip r:embed="rId3"/>
          <a:stretch>
            <a:fillRect/>
          </a:stretch>
        </p:blipFill>
        <p:spPr>
          <a:xfrm>
            <a:off x="7663959" y="4948669"/>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68693"/>
            <a:ext cx="5257800" cy="970092"/>
          </a:xfrm>
        </p:spPr>
        <p:txBody>
          <a:bodyPr/>
          <a:lstStyle/>
          <a:p>
            <a:r>
              <a:rPr lang="en-US" dirty="0"/>
              <a:t>You’ve been promoted from within to the role of CIO.</a:t>
            </a:r>
          </a:p>
          <a:p>
            <a:r>
              <a:rPr lang="en-US" dirty="0"/>
              <a:t>You’ve been hired externally to take on the role of CIO.</a:t>
            </a:r>
          </a:p>
        </p:txBody>
      </p:sp>
      <p:sp>
        <p:nvSpPr>
          <p:cNvPr id="4" name="Text Placeholder 3"/>
          <p:cNvSpPr>
            <a:spLocks noGrp="1"/>
          </p:cNvSpPr>
          <p:nvPr>
            <p:ph type="body" sz="quarter" idx="11"/>
          </p:nvPr>
        </p:nvSpPr>
        <p:spPr>
          <a:xfrm>
            <a:off x="247848" y="2974004"/>
            <a:ext cx="5257800" cy="1241380"/>
          </a:xfrm>
        </p:spPr>
        <p:txBody>
          <a:bodyPr/>
          <a:lstStyle/>
          <a:p>
            <a:pPr marL="0" indent="0">
              <a:buNone/>
            </a:pPr>
            <a:r>
              <a:rPr lang="en-US" dirty="0"/>
              <a:t>Studies show that two years after a new executive transition, as many as half are regarded as failures or disappointments (McKinsey). First impressions are hard to overcome, and a CIO’s first 100 days are heavily weighted in terms of how others will assess their overall success. The best way to approach this period is determined by both the size and the mode of an organization.</a:t>
            </a:r>
          </a:p>
        </p:txBody>
      </p:sp>
      <p:sp>
        <p:nvSpPr>
          <p:cNvPr id="5" name="Text Placeholder 4"/>
          <p:cNvSpPr>
            <a:spLocks noGrp="1"/>
          </p:cNvSpPr>
          <p:nvPr>
            <p:ph type="body" sz="quarter" idx="12"/>
          </p:nvPr>
        </p:nvSpPr>
        <p:spPr/>
        <p:txBody>
          <a:bodyPr/>
          <a:lstStyle/>
          <a:p>
            <a:pPr fontAlgn="ctr"/>
            <a:r>
              <a:rPr lang="en-US" dirty="0"/>
              <a:t>Work with Info-Tech to prepare a 100-day plan that will position you for success.</a:t>
            </a:r>
          </a:p>
          <a:p>
            <a:pPr fontAlgn="ctr"/>
            <a:r>
              <a:rPr lang="en-US" dirty="0"/>
              <a:t>Collaborate to collect the details needed to identify the right mode for your organization and determine how it will influence your plan.</a:t>
            </a:r>
          </a:p>
          <a:p>
            <a:pPr fontAlgn="ctr"/>
            <a:r>
              <a:rPr lang="en-US" dirty="0"/>
              <a:t>Use Info-Tech’s diagnostic tools to align your vision with that of business executives and form a baseline for future reference.</a:t>
            </a:r>
          </a:p>
          <a:p>
            <a:pPr marL="0" indent="0">
              <a:buNone/>
            </a:pPr>
            <a:endParaRPr lang="en-US" dirty="0"/>
          </a:p>
        </p:txBody>
      </p:sp>
      <p:sp>
        <p:nvSpPr>
          <p:cNvPr id="6" name="Text Placeholder 5"/>
          <p:cNvSpPr>
            <a:spLocks noGrp="1"/>
          </p:cNvSpPr>
          <p:nvPr>
            <p:ph type="body" sz="quarter" idx="13"/>
          </p:nvPr>
        </p:nvSpPr>
        <p:spPr>
          <a:xfrm>
            <a:off x="5660136" y="1561443"/>
            <a:ext cx="3217163" cy="2523241"/>
          </a:xfrm>
        </p:spPr>
        <p:txBody>
          <a:bodyPr/>
          <a:lstStyle/>
          <a:p>
            <a:pPr marL="228600" indent="-228600">
              <a:spcBef>
                <a:spcPts val="600"/>
              </a:spcBef>
              <a:spcAft>
                <a:spcPts val="600"/>
              </a:spcAft>
              <a:buSzPct val="100000"/>
              <a:buFont typeface="+mj-lt"/>
              <a:buAutoNum type="arabicPeriod"/>
            </a:pPr>
            <a:r>
              <a:rPr lang="en-US" sz="1100" b="1" dirty="0">
                <a:solidFill>
                  <a:srgbClr val="333333"/>
                </a:solidFill>
              </a:rPr>
              <a:t>Foundational understanding must be achieved before you start.</a:t>
            </a:r>
            <a:br>
              <a:rPr lang="en-US" sz="1100" b="1" dirty="0">
                <a:solidFill>
                  <a:srgbClr val="333333"/>
                </a:solidFill>
              </a:rPr>
            </a:br>
            <a:r>
              <a:rPr lang="en-US" sz="1100" dirty="0">
                <a:solidFill>
                  <a:srgbClr val="333333"/>
                </a:solidFill>
              </a:rPr>
              <a:t>Hit the ground running before day one by using company documents and initial discussions to pin down the company’s type and mode.</a:t>
            </a:r>
          </a:p>
          <a:p>
            <a:pPr marL="228600" indent="-228600">
              <a:spcBef>
                <a:spcPts val="600"/>
              </a:spcBef>
              <a:spcAft>
                <a:spcPts val="600"/>
              </a:spcAft>
              <a:buSzPct val="100000"/>
              <a:buFont typeface="+mj-lt"/>
              <a:buAutoNum type="arabicPeriod"/>
            </a:pPr>
            <a:r>
              <a:rPr lang="en-US" sz="1100" b="1" dirty="0">
                <a:solidFill>
                  <a:srgbClr val="333333"/>
                </a:solidFill>
              </a:rPr>
              <a:t>Listen before you act (usually).</a:t>
            </a:r>
            <a:br>
              <a:rPr lang="en-US" sz="1100" b="1" dirty="0">
                <a:solidFill>
                  <a:srgbClr val="333333"/>
                </a:solidFill>
              </a:rPr>
            </a:br>
            <a:r>
              <a:rPr lang="en-US" sz="1100" dirty="0">
                <a:solidFill>
                  <a:srgbClr val="333333"/>
                </a:solidFill>
              </a:rPr>
              <a:t>In most situations, executives benefit from listening to peers and staff before taking action.</a:t>
            </a:r>
          </a:p>
          <a:p>
            <a:pPr marL="228600" indent="-228600">
              <a:spcBef>
                <a:spcPts val="600"/>
              </a:spcBef>
              <a:spcAft>
                <a:spcPts val="600"/>
              </a:spcAft>
              <a:buSzPct val="100000"/>
              <a:buFont typeface="+mj-lt"/>
              <a:buAutoNum type="arabicPeriod"/>
            </a:pPr>
            <a:r>
              <a:rPr lang="en-US" sz="1100" b="1" dirty="0">
                <a:solidFill>
                  <a:srgbClr val="333333"/>
                </a:solidFill>
              </a:rPr>
              <a:t>Identify quick wins early and often.</a:t>
            </a:r>
            <a:br>
              <a:rPr lang="en-US" sz="1100" b="1" dirty="0">
                <a:solidFill>
                  <a:srgbClr val="333333"/>
                </a:solidFill>
              </a:rPr>
            </a:br>
            <a:r>
              <a:rPr lang="en-US" sz="1100" dirty="0">
                <a:solidFill>
                  <a:srgbClr val="333333"/>
                </a:solidFill>
              </a:rPr>
              <a:t>Fix problems as soon as you recognize them to set the tone for your tenure.</a:t>
            </a:r>
          </a:p>
        </p:txBody>
      </p:sp>
    </p:spTree>
    <p:extLst>
      <p:ext uri="{BB962C8B-B14F-4D97-AF65-F5344CB8AC3E}">
        <p14:creationId xmlns:p14="http://schemas.microsoft.com/office/powerpoint/2010/main" val="6198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mn-lt"/>
              </a:rPr>
              <a:t>The First 100 Days: Roadmap</a:t>
            </a:r>
          </a:p>
        </p:txBody>
      </p:sp>
      <p:sp>
        <p:nvSpPr>
          <p:cNvPr id="3" name="Rectangle 2"/>
          <p:cNvSpPr/>
          <p:nvPr/>
        </p:nvSpPr>
        <p:spPr>
          <a:xfrm>
            <a:off x="1201259" y="1558440"/>
            <a:ext cx="7280365" cy="38122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C</a:t>
            </a:r>
            <a:endParaRPr lang="en-CA" dirty="0">
              <a:solidFill>
                <a:srgbClr val="FFFFFF"/>
              </a:solidFill>
            </a:endParaRPr>
          </a:p>
        </p:txBody>
      </p:sp>
      <p:sp>
        <p:nvSpPr>
          <p:cNvPr id="4" name="Rectangle 3"/>
          <p:cNvSpPr/>
          <p:nvPr/>
        </p:nvSpPr>
        <p:spPr>
          <a:xfrm>
            <a:off x="565533" y="1568831"/>
            <a:ext cx="1480458" cy="3812224"/>
          </a:xfrm>
          <a:prstGeom prst="rect">
            <a:avLst/>
          </a:prstGeom>
          <a:solidFill>
            <a:srgbClr val="E8EC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cxnSp>
        <p:nvCxnSpPr>
          <p:cNvPr id="5" name="Straight Connector 4"/>
          <p:cNvCxnSpPr/>
          <p:nvPr/>
        </p:nvCxnSpPr>
        <p:spPr>
          <a:xfrm>
            <a:off x="2045991" y="1567149"/>
            <a:ext cx="0" cy="3803515"/>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13604" y="1558440"/>
            <a:ext cx="0" cy="381222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443820" y="1558440"/>
            <a:ext cx="0" cy="3812224"/>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02363" y="5380049"/>
            <a:ext cx="269626" cy="276999"/>
          </a:xfrm>
          <a:prstGeom prst="rect">
            <a:avLst/>
          </a:prstGeom>
        </p:spPr>
        <p:txBody>
          <a:bodyPr wrap="none" rtlCol="0">
            <a:spAutoFit/>
          </a:bodyPr>
          <a:lstStyle/>
          <a:p>
            <a:r>
              <a:rPr lang="en-CA" sz="1200" dirty="0">
                <a:solidFill>
                  <a:srgbClr val="29475F">
                    <a:lumMod val="40000"/>
                    <a:lumOff val="60000"/>
                  </a:srgbClr>
                </a:solidFill>
              </a:rPr>
              <a:t>0</a:t>
            </a:r>
          </a:p>
        </p:txBody>
      </p:sp>
      <p:sp>
        <p:nvSpPr>
          <p:cNvPr id="9" name="TextBox 8"/>
          <p:cNvSpPr txBox="1"/>
          <p:nvPr/>
        </p:nvSpPr>
        <p:spPr>
          <a:xfrm>
            <a:off x="4029986" y="5371777"/>
            <a:ext cx="354584" cy="276999"/>
          </a:xfrm>
          <a:prstGeom prst="rect">
            <a:avLst/>
          </a:prstGeom>
        </p:spPr>
        <p:txBody>
          <a:bodyPr wrap="none" rtlCol="0">
            <a:spAutoFit/>
          </a:bodyPr>
          <a:lstStyle/>
          <a:p>
            <a:r>
              <a:rPr lang="en-CA" sz="1200" dirty="0">
                <a:solidFill>
                  <a:srgbClr val="29475F">
                    <a:lumMod val="40000"/>
                    <a:lumOff val="60000"/>
                  </a:srgbClr>
                </a:solidFill>
              </a:rPr>
              <a:t>30</a:t>
            </a:r>
          </a:p>
        </p:txBody>
      </p:sp>
      <p:sp>
        <p:nvSpPr>
          <p:cNvPr id="10" name="TextBox 9"/>
          <p:cNvSpPr txBox="1"/>
          <p:nvPr/>
        </p:nvSpPr>
        <p:spPr>
          <a:xfrm>
            <a:off x="6234793" y="5380048"/>
            <a:ext cx="354584" cy="276999"/>
          </a:xfrm>
          <a:prstGeom prst="rect">
            <a:avLst/>
          </a:prstGeom>
        </p:spPr>
        <p:txBody>
          <a:bodyPr wrap="none" rtlCol="0">
            <a:spAutoFit/>
          </a:bodyPr>
          <a:lstStyle/>
          <a:p>
            <a:r>
              <a:rPr lang="en-CA" sz="1200" dirty="0">
                <a:solidFill>
                  <a:srgbClr val="29475F">
                    <a:lumMod val="40000"/>
                    <a:lumOff val="60000"/>
                  </a:srgbClr>
                </a:solidFill>
              </a:rPr>
              <a:t>60</a:t>
            </a:r>
          </a:p>
        </p:txBody>
      </p:sp>
      <p:sp>
        <p:nvSpPr>
          <p:cNvPr id="11" name="TextBox 10"/>
          <p:cNvSpPr txBox="1"/>
          <p:nvPr/>
        </p:nvSpPr>
        <p:spPr>
          <a:xfrm>
            <a:off x="8275392" y="5380047"/>
            <a:ext cx="354584" cy="276999"/>
          </a:xfrm>
          <a:prstGeom prst="rect">
            <a:avLst/>
          </a:prstGeom>
        </p:spPr>
        <p:txBody>
          <a:bodyPr wrap="none" rtlCol="0">
            <a:spAutoFit/>
          </a:bodyPr>
          <a:lstStyle/>
          <a:p>
            <a:r>
              <a:rPr lang="en-CA" sz="1200" dirty="0">
                <a:solidFill>
                  <a:srgbClr val="29475F">
                    <a:lumMod val="40000"/>
                    <a:lumOff val="60000"/>
                  </a:srgbClr>
                </a:solidFill>
              </a:rPr>
              <a:t>90</a:t>
            </a:r>
          </a:p>
        </p:txBody>
      </p:sp>
      <p:sp>
        <p:nvSpPr>
          <p:cNvPr id="12" name="TextBox 11"/>
          <p:cNvSpPr txBox="1"/>
          <p:nvPr/>
        </p:nvSpPr>
        <p:spPr>
          <a:xfrm>
            <a:off x="377411" y="5380046"/>
            <a:ext cx="405880" cy="276999"/>
          </a:xfrm>
          <a:prstGeom prst="rect">
            <a:avLst/>
          </a:prstGeom>
        </p:spPr>
        <p:txBody>
          <a:bodyPr wrap="none" rtlCol="0">
            <a:spAutoFit/>
          </a:bodyPr>
          <a:lstStyle/>
          <a:p>
            <a:r>
              <a:rPr lang="en-CA" sz="1200" dirty="0">
                <a:solidFill>
                  <a:srgbClr val="29475F">
                    <a:lumMod val="40000"/>
                    <a:lumOff val="60000"/>
                  </a:srgbClr>
                </a:solidFill>
              </a:rPr>
              <a:t>-10</a:t>
            </a:r>
          </a:p>
        </p:txBody>
      </p:sp>
      <p:sp>
        <p:nvSpPr>
          <p:cNvPr id="13" name="Rectangle 12"/>
          <p:cNvSpPr/>
          <p:nvPr/>
        </p:nvSpPr>
        <p:spPr>
          <a:xfrm>
            <a:off x="532134" y="2002624"/>
            <a:ext cx="1513857" cy="409303"/>
          </a:xfrm>
          <a:prstGeom prst="rect">
            <a:avLst/>
          </a:prstGeom>
          <a:solidFill>
            <a:schemeClr val="accent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rgbClr val="FFFFFF"/>
                </a:solidFill>
              </a:rPr>
              <a:t>A. FOUNDATIONAL PREPARATION</a:t>
            </a:r>
          </a:p>
        </p:txBody>
      </p:sp>
      <p:sp>
        <p:nvSpPr>
          <p:cNvPr id="14" name="Rectangle 13"/>
          <p:cNvSpPr/>
          <p:nvPr/>
        </p:nvSpPr>
        <p:spPr>
          <a:xfrm>
            <a:off x="2045991" y="2634174"/>
            <a:ext cx="2167854" cy="409303"/>
          </a:xfrm>
          <a:prstGeom prst="rect">
            <a:avLst/>
          </a:prstGeom>
          <a:solidFill>
            <a:schemeClr val="accent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rgbClr val="FFFFFF"/>
                </a:solidFill>
              </a:rPr>
              <a:t>B.</a:t>
            </a:r>
            <a:r>
              <a:rPr lang="en-US" sz="1000" b="1" dirty="0">
                <a:solidFill>
                  <a:srgbClr val="FFFFFF"/>
                </a:solidFill>
              </a:rPr>
              <a:t> MANAGEMENT’S EXPECTATIONS</a:t>
            </a:r>
          </a:p>
        </p:txBody>
      </p:sp>
      <p:sp>
        <p:nvSpPr>
          <p:cNvPr id="15" name="Rectangle 14"/>
          <p:cNvSpPr/>
          <p:nvPr/>
        </p:nvSpPr>
        <p:spPr>
          <a:xfrm>
            <a:off x="2921024" y="3259900"/>
            <a:ext cx="4685565" cy="409303"/>
          </a:xfrm>
          <a:prstGeom prst="rect">
            <a:avLst/>
          </a:prstGeom>
          <a:solidFill>
            <a:schemeClr val="accent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rgbClr val="FFFFFF"/>
                </a:solidFill>
              </a:rPr>
              <a:t>C. ASSESSING THE IT TEAM </a:t>
            </a:r>
          </a:p>
        </p:txBody>
      </p:sp>
      <p:sp>
        <p:nvSpPr>
          <p:cNvPr id="16" name="Rectangle 15"/>
          <p:cNvSpPr/>
          <p:nvPr/>
        </p:nvSpPr>
        <p:spPr>
          <a:xfrm>
            <a:off x="4819483" y="3949188"/>
            <a:ext cx="3199315" cy="409303"/>
          </a:xfrm>
          <a:prstGeom prst="rect">
            <a:avLst/>
          </a:prstGeom>
          <a:solidFill>
            <a:schemeClr val="accent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rgbClr val="FFFFFF"/>
                </a:solidFill>
              </a:rPr>
              <a:t>D. ASSESSING THE KEY STAKEHOLDERS</a:t>
            </a:r>
          </a:p>
        </p:txBody>
      </p:sp>
      <p:sp>
        <p:nvSpPr>
          <p:cNvPr id="17" name="Rectangle 16"/>
          <p:cNvSpPr/>
          <p:nvPr/>
        </p:nvSpPr>
        <p:spPr>
          <a:xfrm>
            <a:off x="7915275" y="4573555"/>
            <a:ext cx="912567" cy="769817"/>
          </a:xfrm>
          <a:prstGeom prst="rect">
            <a:avLst/>
          </a:prstGeom>
          <a:solidFill>
            <a:schemeClr val="accent3"/>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rgbClr val="FFFFFF"/>
                </a:solidFill>
              </a:rPr>
              <a:t>E. DELIVER FIRST-YEAR PLAN</a:t>
            </a:r>
          </a:p>
        </p:txBody>
      </p:sp>
      <p:sp>
        <p:nvSpPr>
          <p:cNvPr id="23" name="Rectangle 22"/>
          <p:cNvSpPr/>
          <p:nvPr/>
        </p:nvSpPr>
        <p:spPr>
          <a:xfrm>
            <a:off x="565533" y="1481659"/>
            <a:ext cx="7916089" cy="48811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a:solidFill>
                  <a:srgbClr val="FFFFFF"/>
                </a:solidFill>
                <a:latin typeface="Arial Black" panose="020B0A04020102020204" pitchFamily="34" charset="0"/>
              </a:rPr>
              <a:t>THE 100-DAY PLAN</a:t>
            </a:r>
          </a:p>
        </p:txBody>
      </p:sp>
      <p:grpSp>
        <p:nvGrpSpPr>
          <p:cNvPr id="29" name="Group 28"/>
          <p:cNvGrpSpPr/>
          <p:nvPr/>
        </p:nvGrpSpPr>
        <p:grpSpPr>
          <a:xfrm>
            <a:off x="2864791" y="2389334"/>
            <a:ext cx="1584157" cy="261610"/>
            <a:chOff x="2864791" y="2124158"/>
            <a:chExt cx="1584157" cy="261610"/>
          </a:xfrm>
        </p:grpSpPr>
        <p:sp>
          <p:nvSpPr>
            <p:cNvPr id="27" name="Down Arrow 26"/>
            <p:cNvSpPr/>
            <p:nvPr/>
          </p:nvSpPr>
          <p:spPr>
            <a:xfrm>
              <a:off x="2864791" y="2204949"/>
              <a:ext cx="167595" cy="1379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TextBox 27"/>
            <p:cNvSpPr txBox="1"/>
            <p:nvPr/>
          </p:nvSpPr>
          <p:spPr>
            <a:xfrm>
              <a:off x="2994704" y="2124158"/>
              <a:ext cx="1454244" cy="261610"/>
            </a:xfrm>
            <a:prstGeom prst="rect">
              <a:avLst/>
            </a:prstGeom>
          </p:spPr>
          <p:txBody>
            <a:bodyPr wrap="none" rtlCol="0">
              <a:spAutoFit/>
            </a:bodyPr>
            <a:lstStyle/>
            <a:p>
              <a:r>
                <a:rPr lang="en-US" sz="1100" dirty="0">
                  <a:solidFill>
                    <a:schemeClr val="accent2"/>
                  </a:solidFill>
                </a:rPr>
                <a:t>CIO-CEO Alignment</a:t>
              </a:r>
              <a:endParaRPr lang="en-CA" sz="1100" dirty="0">
                <a:solidFill>
                  <a:schemeClr val="accent2"/>
                </a:solidFill>
              </a:endParaRPr>
            </a:p>
          </p:txBody>
        </p:sp>
      </p:grpSp>
      <p:grpSp>
        <p:nvGrpSpPr>
          <p:cNvPr id="30" name="Group 29"/>
          <p:cNvGrpSpPr/>
          <p:nvPr/>
        </p:nvGrpSpPr>
        <p:grpSpPr>
          <a:xfrm>
            <a:off x="5263806" y="3734123"/>
            <a:ext cx="2079486" cy="261610"/>
            <a:chOff x="2864791" y="2124158"/>
            <a:chExt cx="2079486" cy="261610"/>
          </a:xfrm>
        </p:grpSpPr>
        <p:sp>
          <p:nvSpPr>
            <p:cNvPr id="31" name="Down Arrow 30"/>
            <p:cNvSpPr/>
            <p:nvPr/>
          </p:nvSpPr>
          <p:spPr>
            <a:xfrm>
              <a:off x="2864791" y="2204949"/>
              <a:ext cx="167595" cy="1379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TextBox 31"/>
            <p:cNvSpPr txBox="1"/>
            <p:nvPr/>
          </p:nvSpPr>
          <p:spPr>
            <a:xfrm>
              <a:off x="2994704" y="2124158"/>
              <a:ext cx="1949573" cy="261610"/>
            </a:xfrm>
            <a:prstGeom prst="rect">
              <a:avLst/>
            </a:prstGeom>
          </p:spPr>
          <p:txBody>
            <a:bodyPr wrap="none" rtlCol="0">
              <a:spAutoFit/>
            </a:bodyPr>
            <a:lstStyle/>
            <a:p>
              <a:r>
                <a:rPr lang="en-US" sz="1100" dirty="0">
                  <a:solidFill>
                    <a:schemeClr val="accent2"/>
                  </a:solidFill>
                </a:rPr>
                <a:t>CIO Business Vision Survey</a:t>
              </a:r>
              <a:endParaRPr lang="en-CA" sz="1100" dirty="0">
                <a:solidFill>
                  <a:schemeClr val="accent2"/>
                </a:solidFill>
              </a:endParaRPr>
            </a:p>
          </p:txBody>
        </p:sp>
      </p:grpSp>
      <p:grpSp>
        <p:nvGrpSpPr>
          <p:cNvPr id="33" name="Group 32"/>
          <p:cNvGrpSpPr/>
          <p:nvPr/>
        </p:nvGrpSpPr>
        <p:grpSpPr>
          <a:xfrm>
            <a:off x="4121773" y="3039167"/>
            <a:ext cx="1497595" cy="261610"/>
            <a:chOff x="2864791" y="2124158"/>
            <a:chExt cx="1497595" cy="261610"/>
          </a:xfrm>
        </p:grpSpPr>
        <p:sp>
          <p:nvSpPr>
            <p:cNvPr id="34" name="Down Arrow 33"/>
            <p:cNvSpPr/>
            <p:nvPr/>
          </p:nvSpPr>
          <p:spPr>
            <a:xfrm>
              <a:off x="2864791" y="2204949"/>
              <a:ext cx="167595" cy="1379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extBox 34"/>
            <p:cNvSpPr txBox="1"/>
            <p:nvPr/>
          </p:nvSpPr>
          <p:spPr>
            <a:xfrm>
              <a:off x="2994704" y="2124158"/>
              <a:ext cx="1367682" cy="261610"/>
            </a:xfrm>
            <a:prstGeom prst="rect">
              <a:avLst/>
            </a:prstGeom>
          </p:spPr>
          <p:txBody>
            <a:bodyPr wrap="none" rtlCol="0">
              <a:spAutoFit/>
            </a:bodyPr>
            <a:lstStyle/>
            <a:p>
              <a:r>
                <a:rPr lang="en-US" sz="1100" dirty="0">
                  <a:solidFill>
                    <a:schemeClr val="accent2"/>
                  </a:solidFill>
                </a:rPr>
                <a:t>IT M&amp;G </a:t>
              </a:r>
              <a:r>
                <a:rPr lang="en-US" sz="1100" dirty="0" smtClean="0">
                  <a:solidFill>
                    <a:schemeClr val="accent2"/>
                  </a:solidFill>
                </a:rPr>
                <a:t>Diagnostic</a:t>
              </a:r>
              <a:endParaRPr lang="en-CA" sz="1100" dirty="0">
                <a:solidFill>
                  <a:schemeClr val="accent2"/>
                </a:solidFill>
              </a:endParaRPr>
            </a:p>
          </p:txBody>
        </p:sp>
      </p:grpSp>
      <p:grpSp>
        <p:nvGrpSpPr>
          <p:cNvPr id="36" name="Group 35"/>
          <p:cNvGrpSpPr/>
          <p:nvPr/>
        </p:nvGrpSpPr>
        <p:grpSpPr>
          <a:xfrm>
            <a:off x="6369598" y="3033325"/>
            <a:ext cx="1762091" cy="261610"/>
            <a:chOff x="2864791" y="2124158"/>
            <a:chExt cx="1762091" cy="261610"/>
          </a:xfrm>
        </p:grpSpPr>
        <p:sp>
          <p:nvSpPr>
            <p:cNvPr id="37" name="Down Arrow 36"/>
            <p:cNvSpPr/>
            <p:nvPr/>
          </p:nvSpPr>
          <p:spPr>
            <a:xfrm>
              <a:off x="2864791" y="2204949"/>
              <a:ext cx="167595" cy="1379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TextBox 37"/>
            <p:cNvSpPr txBox="1"/>
            <p:nvPr/>
          </p:nvSpPr>
          <p:spPr>
            <a:xfrm>
              <a:off x="2994704" y="2124158"/>
              <a:ext cx="1632178" cy="261610"/>
            </a:xfrm>
            <a:prstGeom prst="rect">
              <a:avLst/>
            </a:prstGeom>
          </p:spPr>
          <p:txBody>
            <a:bodyPr wrap="none" rtlCol="0">
              <a:spAutoFit/>
            </a:bodyPr>
            <a:lstStyle/>
            <a:p>
              <a:r>
                <a:rPr lang="en-US" sz="1100" dirty="0">
                  <a:solidFill>
                    <a:schemeClr val="accent2"/>
                  </a:solidFill>
                </a:rPr>
                <a:t>IT Staffing Assessment</a:t>
              </a:r>
              <a:endParaRPr lang="en-CA" sz="1100" dirty="0">
                <a:solidFill>
                  <a:schemeClr val="accent2"/>
                </a:solidFill>
              </a:endParaRPr>
            </a:p>
          </p:txBody>
        </p:sp>
      </p:grpSp>
      <p:sp>
        <p:nvSpPr>
          <p:cNvPr id="39" name="TextBox 38"/>
          <p:cNvSpPr txBox="1"/>
          <p:nvPr/>
        </p:nvSpPr>
        <p:spPr>
          <a:xfrm>
            <a:off x="1980395" y="5844868"/>
            <a:ext cx="2127505" cy="276999"/>
          </a:xfrm>
          <a:prstGeom prst="rect">
            <a:avLst/>
          </a:prstGeom>
        </p:spPr>
        <p:txBody>
          <a:bodyPr wrap="none" rtlCol="0">
            <a:spAutoFit/>
          </a:bodyPr>
          <a:lstStyle/>
          <a:p>
            <a:r>
              <a:rPr lang="en-US" sz="1200" b="1" dirty="0">
                <a:solidFill>
                  <a:schemeClr val="accent2"/>
                </a:solidFill>
              </a:rPr>
              <a:t>INFO-TECH DIAGNOSTICS</a:t>
            </a:r>
            <a:endParaRPr lang="en-CA" sz="1200" b="1" dirty="0">
              <a:solidFill>
                <a:schemeClr val="accent2"/>
              </a:solidFill>
            </a:endParaRPr>
          </a:p>
        </p:txBody>
      </p:sp>
      <p:sp>
        <p:nvSpPr>
          <p:cNvPr id="41" name="Down Arrow 40"/>
          <p:cNvSpPr/>
          <p:nvPr/>
        </p:nvSpPr>
        <p:spPr>
          <a:xfrm>
            <a:off x="1809117" y="5914373"/>
            <a:ext cx="167595" cy="1379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54586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Concierge service overview</a:t>
            </a:r>
          </a:p>
        </p:txBody>
      </p:sp>
      <p:sp>
        <p:nvSpPr>
          <p:cNvPr id="12" name="Text Placeholder 2"/>
          <p:cNvSpPr txBox="1">
            <a:spLocks/>
          </p:cNvSpPr>
          <p:nvPr/>
        </p:nvSpPr>
        <p:spPr bwMode="auto">
          <a:xfrm>
            <a:off x="144175" y="1133475"/>
            <a:ext cx="8733124"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dirty="0">
                <a:solidFill>
                  <a:srgbClr val="333333"/>
                </a:solidFill>
              </a:rPr>
              <a:t>Organize a call with your executive advisor every two weeks during your first 100 days</a:t>
            </a:r>
            <a:r>
              <a:rPr lang="en-US" dirty="0">
                <a:solidFill>
                  <a:srgbClr val="333333"/>
                </a:solidFill>
                <a:cs typeface="Open Sans"/>
              </a:rPr>
              <a:t>. Info-Tech recommends completing our diagnostics during this period. If you’re not able to do so, instead complete the alternative activities marked with (a). </a:t>
            </a:r>
            <a:endParaRPr lang="en-US"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973394257"/>
              </p:ext>
            </p:extLst>
          </p:nvPr>
        </p:nvGraphicFramePr>
        <p:xfrm>
          <a:off x="251516" y="1557307"/>
          <a:ext cx="8625783" cy="4912675"/>
        </p:xfrm>
        <a:graphic>
          <a:graphicData uri="http://schemas.openxmlformats.org/drawingml/2006/table">
            <a:tbl>
              <a:tblPr firstRow="1" bandRow="1">
                <a:tableStyleId>{5C22544A-7EE6-4342-B048-85BDC9FD1C3A}</a:tableStyleId>
              </a:tblPr>
              <a:tblGrid>
                <a:gridCol w="234764">
                  <a:extLst>
                    <a:ext uri="{9D8B030D-6E8A-4147-A177-3AD203B41FA5}">
                      <a16:colId xmlns:a16="http://schemas.microsoft.com/office/drawing/2014/main" xmlns="" val="20000"/>
                    </a:ext>
                  </a:extLst>
                </a:gridCol>
                <a:gridCol w="1198717">
                  <a:extLst>
                    <a:ext uri="{9D8B030D-6E8A-4147-A177-3AD203B41FA5}">
                      <a16:colId xmlns:a16="http://schemas.microsoft.com/office/drawing/2014/main" xmlns="" val="20001"/>
                    </a:ext>
                  </a:extLst>
                </a:gridCol>
                <a:gridCol w="1198717">
                  <a:extLst>
                    <a:ext uri="{9D8B030D-6E8A-4147-A177-3AD203B41FA5}">
                      <a16:colId xmlns:a16="http://schemas.microsoft.com/office/drawing/2014/main" xmlns="" val="20002"/>
                    </a:ext>
                  </a:extLst>
                </a:gridCol>
                <a:gridCol w="1198717">
                  <a:extLst>
                    <a:ext uri="{9D8B030D-6E8A-4147-A177-3AD203B41FA5}">
                      <a16:colId xmlns:a16="http://schemas.microsoft.com/office/drawing/2014/main" xmlns="" val="20003"/>
                    </a:ext>
                  </a:extLst>
                </a:gridCol>
                <a:gridCol w="1198717">
                  <a:extLst>
                    <a:ext uri="{9D8B030D-6E8A-4147-A177-3AD203B41FA5}">
                      <a16:colId xmlns:a16="http://schemas.microsoft.com/office/drawing/2014/main" xmlns="" val="20004"/>
                    </a:ext>
                  </a:extLst>
                </a:gridCol>
                <a:gridCol w="1198717">
                  <a:extLst>
                    <a:ext uri="{9D8B030D-6E8A-4147-A177-3AD203B41FA5}">
                      <a16:colId xmlns:a16="http://schemas.microsoft.com/office/drawing/2014/main" xmlns="" val="20005"/>
                    </a:ext>
                  </a:extLst>
                </a:gridCol>
                <a:gridCol w="1198717">
                  <a:extLst>
                    <a:ext uri="{9D8B030D-6E8A-4147-A177-3AD203B41FA5}">
                      <a16:colId xmlns:a16="http://schemas.microsoft.com/office/drawing/2014/main" xmlns="" val="20006"/>
                    </a:ext>
                  </a:extLst>
                </a:gridCol>
                <a:gridCol w="1198717">
                  <a:extLst>
                    <a:ext uri="{9D8B030D-6E8A-4147-A177-3AD203B41FA5}">
                      <a16:colId xmlns:a16="http://schemas.microsoft.com/office/drawing/2014/main" xmlns="" val="20007"/>
                    </a:ext>
                  </a:extLst>
                </a:gridCol>
              </a:tblGrid>
              <a:tr h="262289">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chemeClr val="bg1"/>
                          </a:solidFill>
                        </a:rPr>
                        <a:t>Call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Call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Call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Call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Call 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c>
                  <a:txBody>
                    <a:bodyPr/>
                    <a:lstStyle/>
                    <a:p>
                      <a:pPr algn="ctr"/>
                      <a:r>
                        <a:rPr lang="en-US" sz="1200" b="1" dirty="0">
                          <a:solidFill>
                            <a:schemeClr val="bg1"/>
                          </a:solidFill>
                        </a:rPr>
                        <a:t>Call 6</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c>
                  <a:txBody>
                    <a:bodyPr/>
                    <a:lstStyle/>
                    <a:p>
                      <a:pPr algn="ctr"/>
                      <a:r>
                        <a:rPr lang="en-US" sz="1200" b="1" dirty="0">
                          <a:solidFill>
                            <a:schemeClr val="bg1"/>
                          </a:solidFill>
                        </a:rPr>
                        <a:t>Call 7</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xmlns="" val="10000"/>
                  </a:ext>
                </a:extLst>
              </a:tr>
              <a:tr h="3438905">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US" sz="1000" b="1" dirty="0">
                          <a:solidFill>
                            <a:schemeClr val="tx1"/>
                          </a:solidFill>
                        </a:rPr>
                        <a:t>Before</a:t>
                      </a:r>
                      <a:r>
                        <a:rPr lang="en-US" sz="1000" b="1" baseline="0" dirty="0">
                          <a:solidFill>
                            <a:schemeClr val="tx1"/>
                          </a:solidFill>
                        </a:rPr>
                        <a:t> you start: Day -10 to Day 1</a:t>
                      </a:r>
                      <a:endParaRPr lang="en-CA" sz="1000" b="1"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US" sz="1000" b="1" baseline="0" dirty="0">
                          <a:solidFill>
                            <a:schemeClr val="tx1"/>
                          </a:solidFill>
                        </a:rPr>
                        <a:t>1.1</a:t>
                      </a:r>
                      <a:r>
                        <a:rPr lang="en-US" sz="1000" b="0" baseline="0" dirty="0">
                          <a:solidFill>
                            <a:schemeClr val="tx1"/>
                          </a:solidFill>
                        </a:rPr>
                        <a:t> Interview your predecessor.</a:t>
                      </a:r>
                    </a:p>
                    <a:p>
                      <a:pPr marL="216000" indent="-457200">
                        <a:spcAft>
                          <a:spcPts val="0"/>
                        </a:spcAft>
                      </a:pPr>
                      <a:r>
                        <a:rPr lang="en-US" sz="1000" b="1" baseline="0" dirty="0">
                          <a:solidFill>
                            <a:schemeClr val="tx1"/>
                          </a:solidFill>
                        </a:rPr>
                        <a:t>1.2</a:t>
                      </a:r>
                      <a:r>
                        <a:rPr lang="en-US" sz="1000" b="0" baseline="0" dirty="0">
                          <a:solidFill>
                            <a:schemeClr val="tx1"/>
                          </a:solidFill>
                        </a:rPr>
                        <a:t> Learn the corporate structure.</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1.3 </a:t>
                      </a:r>
                      <a:r>
                        <a:rPr lang="en-CA" sz="1000" b="0" dirty="0">
                          <a:solidFill>
                            <a:schemeClr val="tx1"/>
                          </a:solidFill>
                        </a:rPr>
                        <a:t>Determine</a:t>
                      </a:r>
                      <a:r>
                        <a:rPr lang="en-CA" sz="1000" b="0" baseline="0" dirty="0">
                          <a:solidFill>
                            <a:schemeClr val="tx1"/>
                          </a:solidFill>
                        </a:rPr>
                        <a:t> STARS mode.</a:t>
                      </a:r>
                    </a:p>
                    <a:p>
                      <a:pPr marL="216000" indent="-457200">
                        <a:spcAft>
                          <a:spcPts val="0"/>
                        </a:spcAft>
                      </a:pPr>
                      <a:r>
                        <a:rPr lang="en-US" sz="1000" b="1" baseline="0" dirty="0">
                          <a:solidFill>
                            <a:schemeClr val="tx1"/>
                          </a:solidFill>
                        </a:rPr>
                        <a:t>1.4</a:t>
                      </a:r>
                      <a:r>
                        <a:rPr lang="en-US" sz="1000" b="0" baseline="0" dirty="0">
                          <a:solidFill>
                            <a:schemeClr val="tx1"/>
                          </a:solidFill>
                        </a:rPr>
                        <a:t> Create a one-page intro sheet.</a:t>
                      </a:r>
                    </a:p>
                    <a:p>
                      <a:pPr marL="216000" indent="-457200">
                        <a:spcAft>
                          <a:spcPts val="0"/>
                        </a:spcAft>
                      </a:pPr>
                      <a:r>
                        <a:rPr lang="en-US" sz="1000" b="1" baseline="0" dirty="0">
                          <a:solidFill>
                            <a:schemeClr val="tx1"/>
                          </a:solidFill>
                        </a:rPr>
                        <a:t>1.5</a:t>
                      </a:r>
                      <a:r>
                        <a:rPr lang="en-US" sz="1000" b="0" baseline="0" dirty="0">
                          <a:solidFill>
                            <a:schemeClr val="tx1"/>
                          </a:solidFill>
                        </a:rPr>
                        <a:t> Update your boss.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Day 0</a:t>
                      </a:r>
                      <a:r>
                        <a:rPr lang="en-CA" sz="1000" b="1" baseline="0" dirty="0">
                          <a:solidFill>
                            <a:schemeClr val="tx1"/>
                          </a:solidFill>
                        </a:rPr>
                        <a:t> to 15</a:t>
                      </a:r>
                    </a:p>
                    <a:p>
                      <a:pPr marL="216000" indent="-457200">
                        <a:spcAft>
                          <a:spcPts val="0"/>
                        </a:spcAft>
                      </a:pPr>
                      <a:r>
                        <a:rPr lang="en-CA" sz="1000" b="1" dirty="0">
                          <a:solidFill>
                            <a:schemeClr val="tx1"/>
                          </a:solidFill>
                        </a:rPr>
                        <a:t>2.1</a:t>
                      </a:r>
                      <a:r>
                        <a:rPr lang="en-CA" sz="1000" b="1" baseline="0" dirty="0">
                          <a:solidFill>
                            <a:schemeClr val="tx1"/>
                          </a:solidFill>
                        </a:rPr>
                        <a:t> </a:t>
                      </a:r>
                      <a:r>
                        <a:rPr lang="en-CA" sz="1000" b="0" baseline="0" dirty="0">
                          <a:solidFill>
                            <a:schemeClr val="tx1"/>
                          </a:solidFill>
                        </a:rPr>
                        <a:t>Introduce yourself to your team.</a:t>
                      </a:r>
                    </a:p>
                    <a:p>
                      <a:pPr marL="216000" indent="-457200">
                        <a:spcAft>
                          <a:spcPts val="0"/>
                        </a:spcAft>
                      </a:pPr>
                      <a:r>
                        <a:rPr lang="en-US" sz="1000" b="1" baseline="0" dirty="0">
                          <a:solidFill>
                            <a:schemeClr val="tx1"/>
                          </a:solidFill>
                        </a:rPr>
                        <a:t>2.2</a:t>
                      </a:r>
                      <a:r>
                        <a:rPr lang="en-US" sz="1000" b="0" baseline="0" dirty="0">
                          <a:solidFill>
                            <a:schemeClr val="tx1"/>
                          </a:solidFill>
                        </a:rPr>
                        <a:t> Document your sphere of influence.</a:t>
                      </a:r>
                    </a:p>
                    <a:p>
                      <a:pPr marL="216000" indent="-457200">
                        <a:spcAft>
                          <a:spcPts val="0"/>
                        </a:spcAft>
                      </a:pPr>
                      <a:r>
                        <a:rPr lang="en-US" sz="1000" b="1" baseline="0" dirty="0">
                          <a:solidFill>
                            <a:schemeClr val="tx1"/>
                          </a:solidFill>
                        </a:rPr>
                        <a:t>2.3</a:t>
                      </a:r>
                      <a:r>
                        <a:rPr lang="en-US" sz="1000" b="0" baseline="0" dirty="0">
                          <a:solidFill>
                            <a:schemeClr val="tx1"/>
                          </a:solidFill>
                        </a:rPr>
                        <a:t> Complete a competitor array.</a:t>
                      </a:r>
                    </a:p>
                    <a:p>
                      <a:pPr marL="216000" indent="-457200">
                        <a:spcAft>
                          <a:spcPts val="0"/>
                        </a:spcAft>
                      </a:pPr>
                      <a:r>
                        <a:rPr lang="en-US" sz="1000" b="1" baseline="0" dirty="0">
                          <a:solidFill>
                            <a:schemeClr val="tx1"/>
                          </a:solidFill>
                        </a:rPr>
                        <a:t>2.4</a:t>
                      </a:r>
                      <a:r>
                        <a:rPr lang="en-US" sz="1000" b="0" baseline="0" dirty="0">
                          <a:solidFill>
                            <a:schemeClr val="tx1"/>
                          </a:solidFill>
                        </a:rPr>
                        <a:t> Complete the CEO-CIO Alignment Program.</a:t>
                      </a:r>
                    </a:p>
                    <a:p>
                      <a:pPr marL="216000" indent="-457200">
                        <a:spcAft>
                          <a:spcPts val="0"/>
                        </a:spcAft>
                      </a:pPr>
                      <a:r>
                        <a:rPr lang="en-US" sz="1000" b="1" baseline="0" dirty="0">
                          <a:solidFill>
                            <a:schemeClr val="tx1"/>
                          </a:solidFill>
                        </a:rPr>
                        <a:t>2.4(a)</a:t>
                      </a:r>
                      <a:r>
                        <a:rPr lang="en-US" sz="1000" b="0" baseline="0" dirty="0">
                          <a:solidFill>
                            <a:schemeClr val="tx1"/>
                          </a:solidFill>
                        </a:rPr>
                        <a:t> Agree on what success looks like with the boss.</a:t>
                      </a:r>
                    </a:p>
                    <a:p>
                      <a:pPr marL="216000" indent="-457200">
                        <a:spcAft>
                          <a:spcPts val="0"/>
                        </a:spcAft>
                      </a:pPr>
                      <a:r>
                        <a:rPr lang="en-US" sz="1000" b="1" baseline="0" dirty="0">
                          <a:solidFill>
                            <a:schemeClr val="tx1"/>
                          </a:solidFill>
                        </a:rPr>
                        <a:t>2.5</a:t>
                      </a:r>
                      <a:r>
                        <a:rPr lang="en-US" sz="1000" b="0" baseline="0" dirty="0">
                          <a:solidFill>
                            <a:schemeClr val="tx1"/>
                          </a:solidFill>
                        </a:rPr>
                        <a:t> Inform team of IT M&amp;G Framework.</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Day 16 to 30</a:t>
                      </a:r>
                    </a:p>
                    <a:p>
                      <a:pPr marL="216000" indent="-457200">
                        <a:spcAft>
                          <a:spcPts val="0"/>
                        </a:spcAft>
                      </a:pPr>
                      <a:r>
                        <a:rPr lang="en-CA" sz="1000" b="1" dirty="0">
                          <a:solidFill>
                            <a:schemeClr val="tx1"/>
                          </a:solidFill>
                        </a:rPr>
                        <a:t>3.1 </a:t>
                      </a:r>
                      <a:r>
                        <a:rPr lang="en-CA" sz="1000" b="0" dirty="0">
                          <a:solidFill>
                            <a:schemeClr val="tx1"/>
                          </a:solidFill>
                        </a:rPr>
                        <a:t>Determine the team’s cultural archetype.</a:t>
                      </a:r>
                    </a:p>
                    <a:p>
                      <a:pPr marL="216000" indent="-457200">
                        <a:spcAft>
                          <a:spcPts val="0"/>
                        </a:spcAft>
                      </a:pPr>
                      <a:r>
                        <a:rPr lang="en-US" sz="1000" b="1" dirty="0">
                          <a:solidFill>
                            <a:schemeClr val="tx1"/>
                          </a:solidFill>
                        </a:rPr>
                        <a:t>3.2</a:t>
                      </a:r>
                      <a:r>
                        <a:rPr lang="en-US" sz="1000" b="0" baseline="0" dirty="0">
                          <a:solidFill>
                            <a:schemeClr val="tx1"/>
                          </a:solidFill>
                        </a:rPr>
                        <a:t> Create a cultural adjustment plan.</a:t>
                      </a:r>
                    </a:p>
                    <a:p>
                      <a:pPr marL="216000" indent="-457200">
                        <a:spcAft>
                          <a:spcPts val="0"/>
                        </a:spcAft>
                      </a:pPr>
                      <a:r>
                        <a:rPr lang="en-US" sz="1000" b="1" baseline="0" dirty="0">
                          <a:solidFill>
                            <a:schemeClr val="tx1"/>
                          </a:solidFill>
                        </a:rPr>
                        <a:t>3.3</a:t>
                      </a:r>
                      <a:r>
                        <a:rPr lang="en-US" sz="1000" b="0" baseline="0" dirty="0">
                          <a:solidFill>
                            <a:schemeClr val="tx1"/>
                          </a:solidFill>
                        </a:rPr>
                        <a:t> Initiate IT M&amp;G Diagnostic</a:t>
                      </a:r>
                      <a:r>
                        <a:rPr lang="en-US" sz="1000" b="0" baseline="0" dirty="0" smtClean="0">
                          <a:solidFill>
                            <a:schemeClr val="tx1"/>
                          </a:solidFill>
                        </a:rPr>
                        <a:t>.</a:t>
                      </a:r>
                    </a:p>
                    <a:p>
                      <a:pPr marL="216000" indent="-457200">
                        <a:spcAft>
                          <a:spcPts val="0"/>
                        </a:spcAft>
                      </a:pPr>
                      <a:r>
                        <a:rPr lang="en-US" sz="1000" b="1" baseline="0" dirty="0" smtClean="0">
                          <a:solidFill>
                            <a:schemeClr val="tx1"/>
                          </a:solidFill>
                        </a:rPr>
                        <a:t>3.4</a:t>
                      </a:r>
                      <a:r>
                        <a:rPr lang="en-US" sz="1000" b="0" baseline="0" dirty="0" smtClean="0">
                          <a:solidFill>
                            <a:schemeClr val="tx1"/>
                          </a:solidFill>
                        </a:rPr>
                        <a:t> Conduct a high-level analysis of current IT capabilities.</a:t>
                      </a:r>
                      <a:endParaRPr lang="en-US" sz="1000" b="0" baseline="0" dirty="0">
                        <a:solidFill>
                          <a:schemeClr val="tx1"/>
                        </a:solidFill>
                      </a:endParaRPr>
                    </a:p>
                    <a:p>
                      <a:pPr marL="216000" indent="-457200">
                        <a:spcAft>
                          <a:spcPts val="0"/>
                        </a:spcAft>
                      </a:pPr>
                      <a:r>
                        <a:rPr lang="en-US" sz="1000" b="1" baseline="0" dirty="0">
                          <a:solidFill>
                            <a:schemeClr val="tx1"/>
                          </a:solidFill>
                        </a:rPr>
                        <a:t>3.4</a:t>
                      </a:r>
                      <a:r>
                        <a:rPr lang="en-US" sz="1000" b="0" baseline="0" dirty="0">
                          <a:solidFill>
                            <a:schemeClr val="tx1"/>
                          </a:solidFill>
                        </a:rPr>
                        <a:t> Update your boss.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Day 31 to 45</a:t>
                      </a:r>
                    </a:p>
                    <a:p>
                      <a:pPr marL="216000" indent="-457200">
                        <a:spcAft>
                          <a:spcPts val="0"/>
                        </a:spcAft>
                      </a:pPr>
                      <a:r>
                        <a:rPr lang="en-CA" sz="1000" b="1" dirty="0">
                          <a:solidFill>
                            <a:schemeClr val="tx1"/>
                          </a:solidFill>
                        </a:rPr>
                        <a:t>4.1</a:t>
                      </a:r>
                      <a:r>
                        <a:rPr lang="en-CA" sz="1000" b="1" baseline="0" dirty="0">
                          <a:solidFill>
                            <a:schemeClr val="tx1"/>
                          </a:solidFill>
                        </a:rPr>
                        <a:t> </a:t>
                      </a:r>
                      <a:r>
                        <a:rPr lang="en-CA" sz="1000" b="0" baseline="0" dirty="0">
                          <a:solidFill>
                            <a:schemeClr val="tx1"/>
                          </a:solidFill>
                        </a:rPr>
                        <a:t>Inform stakeholders about CIO Business Vision survey.</a:t>
                      </a:r>
                    </a:p>
                    <a:p>
                      <a:pPr marL="216000" indent="-457200">
                        <a:spcAft>
                          <a:spcPts val="0"/>
                        </a:spcAft>
                      </a:pPr>
                      <a:r>
                        <a:rPr lang="en-US" sz="1000" b="1" baseline="0" dirty="0">
                          <a:solidFill>
                            <a:schemeClr val="tx1"/>
                          </a:solidFill>
                        </a:rPr>
                        <a:t>4.2</a:t>
                      </a:r>
                      <a:r>
                        <a:rPr lang="en-US" sz="1000" b="0" baseline="0" dirty="0">
                          <a:solidFill>
                            <a:schemeClr val="tx1"/>
                          </a:solidFill>
                        </a:rPr>
                        <a:t> Get feedback on initial assessments from your team.</a:t>
                      </a:r>
                    </a:p>
                    <a:p>
                      <a:pPr marL="216000" indent="-457200">
                        <a:spcAft>
                          <a:spcPts val="0"/>
                        </a:spcAft>
                      </a:pPr>
                      <a:r>
                        <a:rPr lang="en-US" sz="1000" b="1" baseline="0" dirty="0">
                          <a:solidFill>
                            <a:schemeClr val="tx1"/>
                          </a:solidFill>
                        </a:rPr>
                        <a:t>4.3</a:t>
                      </a:r>
                      <a:r>
                        <a:rPr lang="en-US" sz="1000" b="0" baseline="0" dirty="0">
                          <a:solidFill>
                            <a:schemeClr val="tx1"/>
                          </a:solidFill>
                        </a:rPr>
                        <a:t> Initiate CIO Business Vision survey.</a:t>
                      </a:r>
                    </a:p>
                    <a:p>
                      <a:pPr marL="216000" indent="-457200">
                        <a:spcAft>
                          <a:spcPts val="0"/>
                        </a:spcAft>
                      </a:pPr>
                      <a:r>
                        <a:rPr lang="en-US" sz="1000" b="1" baseline="0" dirty="0">
                          <a:solidFill>
                            <a:schemeClr val="tx1"/>
                          </a:solidFill>
                        </a:rPr>
                        <a:t>4.3(a)</a:t>
                      </a:r>
                      <a:r>
                        <a:rPr lang="en-US" sz="1000" b="0" baseline="0" dirty="0">
                          <a:solidFill>
                            <a:schemeClr val="tx1"/>
                          </a:solidFill>
                        </a:rPr>
                        <a:t> Meet stakeholders and catalog details.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Day 46 to 60</a:t>
                      </a:r>
                      <a:endParaRPr lang="en-CA" sz="1000" b="1" baseline="0" dirty="0">
                        <a:solidFill>
                          <a:schemeClr val="tx1"/>
                        </a:solidFill>
                      </a:endParaRPr>
                    </a:p>
                    <a:p>
                      <a:pPr marL="216000" indent="-457200">
                        <a:spcAft>
                          <a:spcPts val="0"/>
                        </a:spcAft>
                      </a:pPr>
                      <a:r>
                        <a:rPr lang="en-CA" sz="1000" b="1" dirty="0">
                          <a:solidFill>
                            <a:schemeClr val="tx1"/>
                          </a:solidFill>
                        </a:rPr>
                        <a:t>5.1 </a:t>
                      </a:r>
                      <a:r>
                        <a:rPr lang="en-CA" sz="1000" b="0" dirty="0">
                          <a:solidFill>
                            <a:schemeClr val="tx1"/>
                          </a:solidFill>
                        </a:rPr>
                        <a:t>Inform</a:t>
                      </a:r>
                      <a:r>
                        <a:rPr lang="en-CA" sz="1000" b="0" baseline="0" dirty="0">
                          <a:solidFill>
                            <a:schemeClr val="tx1"/>
                          </a:solidFill>
                        </a:rPr>
                        <a:t> the team that you plan to conduct an IT staffing assessment.</a:t>
                      </a:r>
                    </a:p>
                    <a:p>
                      <a:pPr marL="216000" indent="-457200">
                        <a:spcAft>
                          <a:spcPts val="0"/>
                        </a:spcAft>
                      </a:pPr>
                      <a:r>
                        <a:rPr lang="en-US" sz="1000" b="1" baseline="0" dirty="0">
                          <a:solidFill>
                            <a:schemeClr val="tx1"/>
                          </a:solidFill>
                        </a:rPr>
                        <a:t>5.2</a:t>
                      </a:r>
                      <a:r>
                        <a:rPr lang="en-US" sz="1000" b="0" baseline="0" dirty="0">
                          <a:solidFill>
                            <a:schemeClr val="tx1"/>
                          </a:solidFill>
                        </a:rPr>
                        <a:t> Initiate the IT Staffing Assessment.</a:t>
                      </a:r>
                    </a:p>
                    <a:p>
                      <a:pPr marL="216000" indent="-457200">
                        <a:spcAft>
                          <a:spcPts val="0"/>
                        </a:spcAft>
                      </a:pPr>
                      <a:r>
                        <a:rPr lang="en-US" sz="1000" b="1" baseline="0" dirty="0">
                          <a:solidFill>
                            <a:schemeClr val="tx1"/>
                          </a:solidFill>
                        </a:rPr>
                        <a:t>5.3</a:t>
                      </a:r>
                      <a:r>
                        <a:rPr lang="en-US" sz="1000" b="0" baseline="0" dirty="0">
                          <a:solidFill>
                            <a:schemeClr val="tx1"/>
                          </a:solidFill>
                        </a:rPr>
                        <a:t> Quick wins: Make recommend-ations based on CIO Business Vision Diagnostic/IT M&amp;G Framework.</a:t>
                      </a:r>
                    </a:p>
                    <a:p>
                      <a:pPr marL="216000" indent="-457200">
                        <a:spcAft>
                          <a:spcPts val="0"/>
                        </a:spcAft>
                      </a:pPr>
                      <a:r>
                        <a:rPr lang="en-US" sz="1000" b="1" baseline="0" dirty="0">
                          <a:solidFill>
                            <a:schemeClr val="tx1"/>
                          </a:solidFill>
                        </a:rPr>
                        <a:t>5.4</a:t>
                      </a:r>
                      <a:r>
                        <a:rPr lang="en-US" sz="1000" b="0" baseline="0" dirty="0">
                          <a:solidFill>
                            <a:schemeClr val="tx1"/>
                          </a:solidFill>
                        </a:rPr>
                        <a:t> Update your boss.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indent="-457200" algn="ctr">
                        <a:spcAft>
                          <a:spcPts val="0"/>
                        </a:spcAft>
                      </a:pPr>
                      <a:r>
                        <a:rPr lang="en-US" sz="1000" b="1" dirty="0">
                          <a:solidFill>
                            <a:schemeClr val="tx1"/>
                          </a:solidFill>
                        </a:rPr>
                        <a:t>Day 61</a:t>
                      </a:r>
                      <a:r>
                        <a:rPr lang="en-US" sz="1000" b="1" baseline="0" dirty="0">
                          <a:solidFill>
                            <a:schemeClr val="tx1"/>
                          </a:solidFill>
                        </a:rPr>
                        <a:t> to 75</a:t>
                      </a:r>
                    </a:p>
                    <a:p>
                      <a:pPr marL="216000" indent="-457200" algn="ctr">
                        <a:spcAft>
                          <a:spcPts val="0"/>
                        </a:spcAft>
                      </a:pPr>
                      <a:endParaRPr lang="en-US" sz="1000" b="1" baseline="0" dirty="0">
                        <a:solidFill>
                          <a:schemeClr val="tx1"/>
                        </a:solidFill>
                      </a:endParaRPr>
                    </a:p>
                    <a:p>
                      <a:pPr marL="216000" indent="-457200" algn="l">
                        <a:spcAft>
                          <a:spcPts val="0"/>
                        </a:spcAft>
                      </a:pPr>
                      <a:r>
                        <a:rPr lang="en-US" sz="1000" b="1" baseline="0" dirty="0">
                          <a:solidFill>
                            <a:schemeClr val="tx1"/>
                          </a:solidFill>
                        </a:rPr>
                        <a:t>6.1 </a:t>
                      </a:r>
                      <a:r>
                        <a:rPr lang="en-US" sz="1000" b="0" baseline="0" dirty="0">
                          <a:solidFill>
                            <a:schemeClr val="tx1"/>
                          </a:solidFill>
                        </a:rPr>
                        <a:t>Run a start, stop, continue exercise with IT staff.</a:t>
                      </a:r>
                    </a:p>
                    <a:p>
                      <a:pPr marL="216000" indent="-457200" algn="l">
                        <a:spcAft>
                          <a:spcPts val="0"/>
                        </a:spcAft>
                      </a:pPr>
                      <a:r>
                        <a:rPr lang="en-US" sz="1000" b="1" baseline="0" dirty="0">
                          <a:solidFill>
                            <a:schemeClr val="tx1"/>
                          </a:solidFill>
                        </a:rPr>
                        <a:t>6.2</a:t>
                      </a:r>
                      <a:r>
                        <a:rPr lang="en-US" sz="1000" b="0" baseline="0" dirty="0">
                          <a:solidFill>
                            <a:schemeClr val="tx1"/>
                          </a:solidFill>
                        </a:rPr>
                        <a:t> Make a categorized vendor list.</a:t>
                      </a:r>
                    </a:p>
                    <a:p>
                      <a:pPr marL="216000" indent="-457200" algn="l">
                        <a:spcAft>
                          <a:spcPts val="0"/>
                        </a:spcAft>
                      </a:pPr>
                      <a:r>
                        <a:rPr lang="en-US" sz="1000" b="1" baseline="0" dirty="0">
                          <a:solidFill>
                            <a:schemeClr val="tx1"/>
                          </a:solidFill>
                        </a:rPr>
                        <a:t>6.3</a:t>
                      </a:r>
                      <a:r>
                        <a:rPr lang="en-US" sz="1000" b="0" baseline="0" dirty="0">
                          <a:solidFill>
                            <a:schemeClr val="tx1"/>
                          </a:solidFill>
                        </a:rPr>
                        <a:t> Determine the alignment of IT commitments with business objectives</a:t>
                      </a:r>
                      <a:r>
                        <a:rPr lang="en-US" sz="1000" b="0" baseline="0" dirty="0" smtClean="0">
                          <a:solidFill>
                            <a:schemeClr val="tx1"/>
                          </a:solidFill>
                        </a:rPr>
                        <a:t>.</a:t>
                      </a:r>
                      <a:endParaRPr lang="en-US"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indent="-457200" algn="ctr">
                        <a:spcAft>
                          <a:spcPts val="0"/>
                        </a:spcAft>
                      </a:pPr>
                      <a:r>
                        <a:rPr lang="en-US" sz="1000" b="1" dirty="0">
                          <a:solidFill>
                            <a:schemeClr val="tx1"/>
                          </a:solidFill>
                        </a:rPr>
                        <a:t>Day 76 to 90</a:t>
                      </a:r>
                    </a:p>
                    <a:p>
                      <a:pPr marL="216000" indent="-457200" algn="ctr">
                        <a:spcAft>
                          <a:spcPts val="0"/>
                        </a:spcAft>
                      </a:pPr>
                      <a:endParaRPr lang="en-US" sz="1000" b="1" dirty="0">
                        <a:solidFill>
                          <a:schemeClr val="tx1"/>
                        </a:solidFill>
                      </a:endParaRPr>
                    </a:p>
                    <a:p>
                      <a:pPr marL="216000" indent="-457200" algn="l">
                        <a:spcAft>
                          <a:spcPts val="0"/>
                        </a:spcAft>
                      </a:pPr>
                      <a:r>
                        <a:rPr lang="en-US" sz="1000" b="1" dirty="0">
                          <a:solidFill>
                            <a:schemeClr val="tx1"/>
                          </a:solidFill>
                        </a:rPr>
                        <a:t>7.1 </a:t>
                      </a:r>
                      <a:r>
                        <a:rPr lang="en-US" sz="1000" b="0" dirty="0">
                          <a:solidFill>
                            <a:schemeClr val="tx1"/>
                          </a:solidFill>
                        </a:rPr>
                        <a:t>Finalize your vision – mission – values statement.</a:t>
                      </a:r>
                    </a:p>
                    <a:p>
                      <a:pPr marL="216000" indent="-457200" algn="l">
                        <a:spcAft>
                          <a:spcPts val="0"/>
                        </a:spcAft>
                      </a:pPr>
                      <a:r>
                        <a:rPr lang="en-US" sz="1000" b="1" dirty="0">
                          <a:solidFill>
                            <a:schemeClr val="tx1"/>
                          </a:solidFill>
                        </a:rPr>
                        <a:t>7.2</a:t>
                      </a:r>
                      <a:r>
                        <a:rPr lang="en-US" sz="1000" b="0" baseline="0" dirty="0">
                          <a:solidFill>
                            <a:schemeClr val="tx1"/>
                          </a:solidFill>
                        </a:rPr>
                        <a:t> Quick Wins: Make recommend-ations based on IT Staffing Assessment.</a:t>
                      </a:r>
                    </a:p>
                    <a:p>
                      <a:pPr marL="216000" indent="-457200" algn="l">
                        <a:spcAft>
                          <a:spcPts val="0"/>
                        </a:spcAft>
                      </a:pPr>
                      <a:r>
                        <a:rPr lang="en-US" sz="1000" b="1" baseline="0" dirty="0">
                          <a:solidFill>
                            <a:schemeClr val="tx1"/>
                          </a:solidFill>
                        </a:rPr>
                        <a:t>7.3</a:t>
                      </a:r>
                      <a:r>
                        <a:rPr lang="en-US" sz="1000" b="0" baseline="0" dirty="0">
                          <a:solidFill>
                            <a:schemeClr val="tx1"/>
                          </a:solidFill>
                        </a:rPr>
                        <a:t> Create and communicate a post-100-day plan.</a:t>
                      </a:r>
                    </a:p>
                    <a:p>
                      <a:pPr marL="216000" indent="-457200" algn="l">
                        <a:spcAft>
                          <a:spcPts val="0"/>
                        </a:spcAft>
                      </a:pPr>
                      <a:r>
                        <a:rPr lang="en-US" sz="1000" b="1" baseline="0" dirty="0">
                          <a:solidFill>
                            <a:schemeClr val="tx1"/>
                          </a:solidFill>
                        </a:rPr>
                        <a:t>7.4</a:t>
                      </a:r>
                      <a:r>
                        <a:rPr lang="en-US" sz="1000" b="0" baseline="0" dirty="0">
                          <a:solidFill>
                            <a:schemeClr val="tx1"/>
                          </a:solidFill>
                        </a:rPr>
                        <a:t> Update your boss.</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1"/>
                  </a:ext>
                </a:extLst>
              </a:tr>
              <a:tr h="104171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indent="0">
                        <a:spcAft>
                          <a:spcPts val="0"/>
                        </a:spcAft>
                        <a:buClrTx/>
                        <a:buFont typeface="+mj-lt"/>
                        <a:buNone/>
                      </a:pPr>
                      <a:r>
                        <a:rPr lang="en-US" sz="1000" b="0" i="0" baseline="0" dirty="0">
                          <a:solidFill>
                            <a:schemeClr val="tx1"/>
                          </a:solidFill>
                        </a:rPr>
                        <a:t>Presentation Deck Section A: Foundational Preparation</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i="0" baseline="0" dirty="0">
                          <a:solidFill>
                            <a:schemeClr val="tx1"/>
                          </a:solidFill>
                        </a:rPr>
                        <a:t>Presentation Deck slides 9, 11-13, 19-20, 29</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i="0" baseline="0" dirty="0">
                          <a:solidFill>
                            <a:schemeClr val="tx1"/>
                          </a:solidFill>
                        </a:rPr>
                        <a:t>Presentation Deck slides 16, 17, 21 </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i="0" baseline="0" dirty="0">
                          <a:solidFill>
                            <a:schemeClr val="tx1"/>
                          </a:solidFill>
                        </a:rPr>
                        <a:t>Presentation Deck slides 30, 34</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i="0" baseline="0" dirty="0">
                          <a:solidFill>
                            <a:schemeClr val="tx1"/>
                          </a:solidFill>
                        </a:rPr>
                        <a:t>Presentation Deck slides 24, 25, 26</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i="0" baseline="0" dirty="0">
                          <a:solidFill>
                            <a:schemeClr val="tx1"/>
                          </a:solidFill>
                        </a:rPr>
                        <a:t>Presentation Deck slides 27, 42</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On-screen Show (4:3)</PresentationFormat>
  <Paragraphs>97</Paragraphs>
  <Slides>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5</vt:i4>
      </vt:variant>
      <vt:variant>
        <vt:lpstr>Custom Shows</vt:lpstr>
      </vt:variant>
      <vt:variant>
        <vt:i4>1</vt:i4>
      </vt:variant>
    </vt:vector>
  </HeadingPairs>
  <TitlesOfParts>
    <vt:vector size="13" baseType="lpstr">
      <vt:lpstr>Arial</vt:lpstr>
      <vt:lpstr>Arial Black</vt:lpstr>
      <vt:lpstr>Calibri</vt:lpstr>
      <vt:lpstr>Georgia</vt:lpstr>
      <vt:lpstr>Open Sans</vt:lpstr>
      <vt:lpstr>Wingdings</vt:lpstr>
      <vt:lpstr>Theme1</vt:lpstr>
      <vt:lpstr>PowerPoint Presentation</vt:lpstr>
      <vt:lpstr>PowerPoint Presentation</vt:lpstr>
      <vt:lpstr>Executive summary</vt:lpstr>
      <vt:lpstr>The First 100 Days: Roadmap</vt:lpstr>
      <vt:lpstr>Concierge service overview</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2019-11-27T18:49:13Z</dcterms:created>
  <dcterms:modified xsi:type="dcterms:W3CDTF">2019-11-27T20:56:01Z</dcterms:modified>
</cp:coreProperties>
</file>