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17"/>
  </p:notesMasterIdLst>
  <p:handoutMasterIdLst>
    <p:handoutMasterId r:id="rId18"/>
  </p:handoutMasterIdLst>
  <p:sldIdLst>
    <p:sldId id="586" r:id="rId2"/>
    <p:sldId id="561" r:id="rId3"/>
    <p:sldId id="559" r:id="rId4"/>
    <p:sldId id="560" r:id="rId5"/>
    <p:sldId id="564" r:id="rId6"/>
    <p:sldId id="565" r:id="rId7"/>
    <p:sldId id="585" r:id="rId8"/>
    <p:sldId id="570" r:id="rId9"/>
    <p:sldId id="573" r:id="rId10"/>
    <p:sldId id="574" r:id="rId11"/>
    <p:sldId id="575" r:id="rId12"/>
    <p:sldId id="558" r:id="rId13"/>
    <p:sldId id="578" r:id="rId14"/>
    <p:sldId id="413" r:id="rId15"/>
    <p:sldId id="587" r:id="rId16"/>
  </p:sldIdLst>
  <p:sldSz cx="9144000" cy="6858000" type="screen4x3"/>
  <p:notesSz cx="6858000" cy="9144000"/>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D9A210"/>
    <a:srgbClr val="29475F"/>
    <a:srgbClr val="96B8D2"/>
    <a:srgbClr val="A24130"/>
    <a:srgbClr val="D17D08"/>
    <a:srgbClr val="F9E6B1"/>
    <a:srgbClr val="92D050"/>
    <a:srgbClr val="BFBFBF"/>
    <a:srgbClr val="D98E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474" autoAdjust="0"/>
  </p:normalViewPr>
  <p:slideViewPr>
    <p:cSldViewPr snapToGrid="0">
      <p:cViewPr varScale="1">
        <p:scale>
          <a:sx n="118" d="100"/>
          <a:sy n="118" d="100"/>
        </p:scale>
        <p:origin x="21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7/24/2015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745232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p:nvGrpSpPr>
        <p:grpSpPr>
          <a:xfrm>
            <a:off x="126681" y="214890"/>
            <a:ext cx="8873303" cy="3832009"/>
            <a:chOff x="126681" y="-16351"/>
            <a:chExt cx="8873303" cy="3832009"/>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4271532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cxnSp>
        <p:nvCxnSpPr>
          <p:cNvPr id="11" name="Straight Connector 10"/>
          <p:cNvCxnSpPr/>
          <p:nvPr/>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27482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nbroken Phase Layout">
    <p:spTree>
      <p:nvGrpSpPr>
        <p:cNvPr id="1" name=""/>
        <p:cNvGrpSpPr/>
        <p:nvPr/>
      </p:nvGrpSpPr>
      <p:grpSpPr>
        <a:xfrm>
          <a:off x="0" y="0"/>
          <a:ext cx="0" cy="0"/>
          <a:chOff x="0" y="0"/>
          <a:chExt cx="0" cy="0"/>
        </a:xfrm>
      </p:grpSpPr>
      <p:sp>
        <p:nvSpPr>
          <p:cNvPr id="3" name="TextBox 2"/>
          <p:cNvSpPr txBox="1"/>
          <p:nvPr/>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5339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roken Phase Layout">
    <p:spTree>
      <p:nvGrpSpPr>
        <p:cNvPr id="1" name=""/>
        <p:cNvGrpSpPr/>
        <p:nvPr/>
      </p:nvGrpSpPr>
      <p:grpSpPr>
        <a:xfrm>
          <a:off x="0" y="0"/>
          <a:ext cx="0" cy="0"/>
          <a:chOff x="0" y="0"/>
          <a:chExt cx="0" cy="0"/>
        </a:xfrm>
      </p:grpSpPr>
      <p:grpSp>
        <p:nvGrpSpPr>
          <p:cNvPr id="12" name="Group 11"/>
          <p:cNvGrpSpPr/>
          <p:nvPr/>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6205866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542054240"/>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1891326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Header Only">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601245" y="2959659"/>
            <a:ext cx="6069069"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8208222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7597393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003891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048465815"/>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32838505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0888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6662560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3752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005182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p:nvSpPr>
        <p:spPr>
          <a:xfrm>
            <a:off x="251520" y="1132006"/>
            <a:ext cx="365168" cy="364691"/>
          </a:xfrm>
          <a:prstGeom prst="rect">
            <a:avLst/>
          </a:prstGeom>
          <a:solidFill>
            <a:srgbClr val="243F5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p:nvSpPr>
        <p:spPr>
          <a:xfrm>
            <a:off x="616688" y="1132006"/>
            <a:ext cx="8260611" cy="3646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p:nvGrpSpPr>
        <p:grpSpPr>
          <a:xfrm>
            <a:off x="272071" y="114450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4381436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88789800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8" r:id="rId10"/>
    <p:sldLayoutId id="2147483779" r:id="rId11"/>
    <p:sldLayoutId id="2147483780" r:id="rId12"/>
    <p:sldLayoutId id="2147483782" r:id="rId13"/>
    <p:sldLayoutId id="2147483783" r:id="rId14"/>
    <p:sldLayoutId id="2147483784" r:id="rId15"/>
    <p:sldLayoutId id="2147483785"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2.png"/><Relationship Id="rId7" Type="http://schemas.openxmlformats.org/officeDocument/2006/relationships/image" Target="../media/image14.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6.png"/><Relationship Id="rId7" Type="http://schemas.openxmlformats.org/officeDocument/2006/relationships/image" Target="../media/image14.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5" Type="http://schemas.openxmlformats.org/officeDocument/2006/relationships/image" Target="../media/image28.pn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15.png"/><Relationship Id="rId2" Type="http://schemas.openxmlformats.org/officeDocument/2006/relationships/image" Target="../media/image29.png"/><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image" Target="../media/image31.png"/><Relationship Id="rId1" Type="http://schemas.openxmlformats.org/officeDocument/2006/relationships/slideLayout" Target="../slideLayouts/slideLayout9.xml"/><Relationship Id="rId6" Type="http://schemas.openxmlformats.org/officeDocument/2006/relationships/image" Target="../media/image14.png"/><Relationship Id="rId5"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4" Type="http://schemas.openxmlformats.org/officeDocument/2006/relationships/hyperlink" Target="mailto:WorkshopBooking@InfoTech.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infotech.com/benchmarking/cio-business-vision" TargetMode="Externa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www.effectiveui.com/company/newsroom/press-releases/11-10-2010/" TargetMode="External"/><Relationship Id="rId7" Type="http://schemas.openxmlformats.org/officeDocument/2006/relationships/image" Target="../media/image14.png"/><Relationship Id="rId2" Type="http://schemas.openxmlformats.org/officeDocument/2006/relationships/hyperlink" Target="https://info.dynatrace.com/rs/compuware/images/Mobile_App_Survey_Report.pdf" TargetMode="External"/><Relationship Id="rId1" Type="http://schemas.openxmlformats.org/officeDocument/2006/relationships/slideLayout" Target="../slideLayouts/slideLayout7.xml"/><Relationship Id="rId6"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5" Type="http://schemas.openxmlformats.org/officeDocument/2006/relationships/image" Target="../media/image18.png"/><Relationship Id="rId4" Type="http://schemas.openxmlformats.org/officeDocument/2006/relationships/hyperlink" Target="http://www.akamai.com/dl/product_briefs/KeyConsiderations_Mobile.pdf"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www.de.capgemini.com/system/files/world_quality_report_2014-15_secured_2.pdf" TargetMode="External"/><Relationship Id="rId7"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2" Type="http://schemas.openxmlformats.org/officeDocument/2006/relationships/hyperlink" Target="http://www.outsystems.com/company/news/2014/mobile-trend-statistics/" TargetMode="Externa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resources.kinvey.com/docs/State+of+Enterprise+Mobility+Survey+2014.pdf" TargetMode="External"/><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develop-enterprise-mobile-applications-with-realistic-and-relevant-performance/develop-enterprise-mobile-applications-with-realistic-and-relevant-performance-phases-1-3?utm_source=SS_Sample&amp;utm_medium=Collateral&amp;utm_campaign=Collateral" TargetMode="External"/><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93662"/>
            <a:ext cx="7454900" cy="655267"/>
          </a:xfrm>
        </p:spPr>
        <p:txBody>
          <a:bodyPr/>
          <a:lstStyle/>
          <a:p>
            <a:r>
              <a:rPr lang="en-CA" dirty="0"/>
              <a:t>Develop Enterprise Mobile Applications With Realistic and Relevant Performance</a:t>
            </a:r>
            <a:endParaRPr lang="en-CA" dirty="0"/>
          </a:p>
        </p:txBody>
      </p:sp>
      <p:sp>
        <p:nvSpPr>
          <p:cNvPr id="8" name="Text Placeholder 7"/>
          <p:cNvSpPr>
            <a:spLocks noGrp="1"/>
          </p:cNvSpPr>
          <p:nvPr>
            <p:ph type="body" sz="quarter" idx="16"/>
          </p:nvPr>
        </p:nvSpPr>
        <p:spPr/>
        <p:txBody>
          <a:bodyPr/>
          <a:lstStyle/>
          <a:p>
            <a:r>
              <a:rPr lang="en-CA" dirty="0"/>
              <a:t>Build better performing mobile applications leveraging web technologies that end users will actually use.</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4181915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Arrow Connector 42"/>
          <p:cNvCxnSpPr>
            <a:endCxn id="146" idx="0"/>
          </p:cNvCxnSpPr>
          <p:nvPr/>
        </p:nvCxnSpPr>
        <p:spPr>
          <a:xfrm>
            <a:off x="5424699" y="4173214"/>
            <a:ext cx="1100" cy="433619"/>
          </a:xfrm>
          <a:prstGeom prst="straightConnector1">
            <a:avLst/>
          </a:prstGeom>
          <a:solidFill>
            <a:schemeClr val="accent1"/>
          </a:solidFill>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74478" y="1308909"/>
            <a:ext cx="8558889" cy="523220"/>
          </a:xfrm>
          <a:prstGeom prst="rect">
            <a:avLst/>
          </a:prstGeom>
        </p:spPr>
        <p:txBody>
          <a:bodyPr wrap="square" rtlCol="0">
            <a:spAutoFit/>
          </a:bodyPr>
          <a:lstStyle/>
          <a:p>
            <a:pPr algn="ctr"/>
            <a:r>
              <a:rPr lang="en-CA" sz="1400" b="1" dirty="0" smtClean="0"/>
              <a:t>Follow this Blueprint to develop an understanding of how to improve your current development capabilities for building high performant mobile applications. </a:t>
            </a:r>
          </a:p>
        </p:txBody>
      </p:sp>
      <p:cxnSp>
        <p:nvCxnSpPr>
          <p:cNvPr id="69" name="Straight Connector 68"/>
          <p:cNvCxnSpPr>
            <a:stCxn id="153" idx="3"/>
            <a:endCxn id="156" idx="1"/>
          </p:cNvCxnSpPr>
          <p:nvPr/>
        </p:nvCxnSpPr>
        <p:spPr>
          <a:xfrm>
            <a:off x="2346627" y="2154010"/>
            <a:ext cx="4391310" cy="6937"/>
          </a:xfrm>
          <a:prstGeom prst="line">
            <a:avLst/>
          </a:prstGeom>
          <a:solidFill>
            <a:schemeClr val="accent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894866" y="1973345"/>
            <a:ext cx="7275212" cy="368266"/>
            <a:chOff x="423338" y="1460563"/>
            <a:chExt cx="7160910" cy="361760"/>
          </a:xfrm>
          <a:solidFill>
            <a:schemeClr val="accent1"/>
          </a:solidFill>
        </p:grpSpPr>
        <p:sp>
          <p:nvSpPr>
            <p:cNvPr id="152" name="Rounded Rectangle 151"/>
            <p:cNvSpPr/>
            <p:nvPr/>
          </p:nvSpPr>
          <p:spPr>
            <a:xfrm>
              <a:off x="2264340" y="1460563"/>
              <a:ext cx="3498218" cy="35494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i="1" dirty="0" smtClean="0">
                  <a:solidFill>
                    <a:schemeClr val="bg1"/>
                  </a:solidFill>
                </a:rPr>
                <a:t>Leverage Optimization Techniques</a:t>
              </a:r>
              <a:endParaRPr lang="en-CA" sz="1000" b="1" i="1" dirty="0">
                <a:solidFill>
                  <a:schemeClr val="bg1"/>
                </a:solidFill>
              </a:endParaRPr>
            </a:p>
          </p:txBody>
        </p:sp>
        <p:sp>
          <p:nvSpPr>
            <p:cNvPr id="153" name="Rounded Rectangle 152"/>
            <p:cNvSpPr/>
            <p:nvPr/>
          </p:nvSpPr>
          <p:spPr>
            <a:xfrm>
              <a:off x="423338" y="1460563"/>
              <a:ext cx="1428952" cy="35494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i="1" dirty="0" smtClean="0">
                  <a:solidFill>
                    <a:schemeClr val="bg1"/>
                  </a:solidFill>
                </a:rPr>
                <a:t>Understand Current Dev Landscape</a:t>
              </a:r>
              <a:endParaRPr lang="en-CA" sz="1000" b="1" i="1" dirty="0">
                <a:solidFill>
                  <a:schemeClr val="bg1"/>
                </a:solidFill>
              </a:endParaRPr>
            </a:p>
          </p:txBody>
        </p:sp>
        <p:sp>
          <p:nvSpPr>
            <p:cNvPr id="156" name="Rounded Rectangle 155"/>
            <p:cNvSpPr/>
            <p:nvPr/>
          </p:nvSpPr>
          <p:spPr>
            <a:xfrm>
              <a:off x="6174608" y="1467377"/>
              <a:ext cx="1409640" cy="35494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i="1" dirty="0" smtClean="0"/>
                <a:t>Test &amp; Monitor</a:t>
              </a:r>
              <a:endParaRPr lang="en-CA" sz="1000" b="1" i="1" dirty="0"/>
            </a:p>
          </p:txBody>
        </p:sp>
      </p:grpSp>
      <p:grpSp>
        <p:nvGrpSpPr>
          <p:cNvPr id="108" name="Group 107"/>
          <p:cNvGrpSpPr/>
          <p:nvPr/>
        </p:nvGrpSpPr>
        <p:grpSpPr>
          <a:xfrm>
            <a:off x="4617748" y="4606833"/>
            <a:ext cx="1616101" cy="1855385"/>
            <a:chOff x="2396203" y="2823136"/>
            <a:chExt cx="1602816" cy="1822607"/>
          </a:xfrm>
          <a:solidFill>
            <a:schemeClr val="accent1"/>
          </a:solidFill>
        </p:grpSpPr>
        <p:sp>
          <p:nvSpPr>
            <p:cNvPr id="146" name="Rectangle 145"/>
            <p:cNvSpPr/>
            <p:nvPr/>
          </p:nvSpPr>
          <p:spPr>
            <a:xfrm>
              <a:off x="2396203" y="2823136"/>
              <a:ext cx="1602816" cy="1822607"/>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lvl="0">
                <a:defRPr/>
              </a:pPr>
              <a:r>
                <a:rPr lang="en-CA" sz="900" b="1" kern="0" dirty="0">
                  <a:solidFill>
                    <a:srgbClr val="FFFFFF"/>
                  </a:solidFill>
                </a:rPr>
                <a:t>Optimize the </a:t>
              </a:r>
              <a:r>
                <a:rPr lang="en-CA" sz="900" b="1" kern="0" dirty="0" smtClean="0">
                  <a:solidFill>
                    <a:srgbClr val="FFFFFF"/>
                  </a:solidFill>
                </a:rPr>
                <a:t>Mid-Tier </a:t>
              </a:r>
              <a:r>
                <a:rPr lang="en-CA" sz="900" b="1" kern="0" dirty="0">
                  <a:solidFill>
                    <a:srgbClr val="FFFFFF"/>
                  </a:solidFill>
                </a:rPr>
                <a:t>and </a:t>
              </a:r>
              <a:r>
                <a:rPr lang="en-CA" sz="900" b="1" kern="0" dirty="0" smtClean="0">
                  <a:solidFill>
                    <a:srgbClr val="FFFFFF"/>
                  </a:solidFill>
                </a:rPr>
                <a:t>Backend Performance</a:t>
              </a:r>
            </a:p>
            <a:p>
              <a:pPr lvl="0">
                <a:spcBef>
                  <a:spcPts val="600"/>
                </a:spcBef>
                <a:defRPr/>
              </a:pPr>
              <a:r>
                <a:rPr lang="en-CA" sz="900" kern="0" dirty="0">
                  <a:solidFill>
                    <a:srgbClr val="FFFFFF"/>
                  </a:solidFill>
                </a:rPr>
                <a:t>Assess the following: </a:t>
              </a:r>
            </a:p>
            <a:p>
              <a:pPr marL="171450" lvl="0" indent="-171450">
                <a:spcAft>
                  <a:spcPts val="600"/>
                </a:spcAft>
                <a:buFont typeface="Arial" panose="020B0604020202020204" pitchFamily="34" charset="0"/>
                <a:buChar char="•"/>
                <a:defRPr/>
              </a:pPr>
              <a:r>
                <a:rPr lang="en-CA" sz="900" kern="0" dirty="0" smtClean="0">
                  <a:solidFill>
                    <a:srgbClr val="FFFFFF"/>
                  </a:solidFill>
                </a:rPr>
                <a:t>Systems architecture to determine where asynchronous programming can be applied</a:t>
              </a:r>
              <a:endParaRPr lang="en-CA" sz="900" b="1" kern="0" dirty="0" smtClean="0">
                <a:solidFill>
                  <a:srgbClr val="FFFFFF"/>
                </a:solidFill>
              </a:endParaRPr>
            </a:p>
            <a:p>
              <a:pPr lvl="0">
                <a:defRPr/>
              </a:pPr>
              <a:r>
                <a:rPr lang="en-CA" sz="900" b="1" i="1" dirty="0" smtClean="0">
                  <a:solidFill>
                    <a:schemeClr val="bg1"/>
                  </a:solidFill>
                </a:rPr>
                <a:t>Outputs </a:t>
              </a: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900" kern="0" dirty="0">
                <a:solidFill>
                  <a:srgbClr val="FFFFFF"/>
                </a:solidFill>
                <a:latin typeface="Arial"/>
              </a:endParaRPr>
            </a:p>
          </p:txBody>
        </p:sp>
        <p:sp>
          <p:nvSpPr>
            <p:cNvPr id="147" name="TextBox 146"/>
            <p:cNvSpPr txBox="1"/>
            <p:nvPr/>
          </p:nvSpPr>
          <p:spPr>
            <a:xfrm>
              <a:off x="2826786" y="4272708"/>
              <a:ext cx="1117913" cy="362807"/>
            </a:xfrm>
            <a:prstGeom prst="rect">
              <a:avLst/>
            </a:prstGeom>
            <a:grpFill/>
          </p:spPr>
          <p:txBody>
            <a:bodyPr wrap="square" rtlCol="0">
              <a:spAutoFit/>
            </a:bodyPr>
            <a:lstStyle/>
            <a:p>
              <a:r>
                <a:rPr lang="en-CA" sz="900" i="1" dirty="0" smtClean="0">
                  <a:solidFill>
                    <a:schemeClr val="bg1"/>
                  </a:solidFill>
                </a:rPr>
                <a:t>Systems and Data Flow Diagram</a:t>
              </a:r>
            </a:p>
          </p:txBody>
        </p:sp>
        <p:pic>
          <p:nvPicPr>
            <p:cNvPr id="148" name="Picture 1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8961" y="4314358"/>
              <a:ext cx="254903" cy="271897"/>
            </a:xfrm>
            <a:prstGeom prst="rect">
              <a:avLst/>
            </a:prstGeom>
            <a:grpFill/>
          </p:spPr>
        </p:pic>
      </p:grpSp>
      <p:sp>
        <p:nvSpPr>
          <p:cNvPr id="109" name="Rectangle 108"/>
          <p:cNvSpPr/>
          <p:nvPr/>
        </p:nvSpPr>
        <p:spPr>
          <a:xfrm>
            <a:off x="6737936" y="2564651"/>
            <a:ext cx="1432141" cy="1340739"/>
          </a:xfrm>
          <a:prstGeom prst="rect">
            <a:avLst/>
          </a:prstGeom>
          <a:solidFill>
            <a:schemeClr val="accent1"/>
          </a:solidFill>
          <a:ln w="38100" cap="flat" cmpd="sng" algn="ctr">
            <a:noFill/>
            <a:prstDash val="solid"/>
          </a:ln>
          <a:effectLst>
            <a:outerShdw blurRad="12700" dist="12700" dir="2700000" algn="tl" rotWithShape="0">
              <a:prstClr val="black">
                <a:alpha val="15000"/>
              </a:prstClr>
            </a:outerShdw>
          </a:effectLst>
        </p:spPr>
        <p:txBody>
          <a:bodyPr rtlCol="0" anchor="ctr"/>
          <a:lstStyle/>
          <a:p>
            <a:pPr lvl="0">
              <a:defRPr/>
            </a:pPr>
            <a:r>
              <a:rPr lang="en-CA" sz="900" b="1" kern="0" dirty="0" smtClean="0">
                <a:solidFill>
                  <a:srgbClr val="FFFFFF"/>
                </a:solidFill>
              </a:rPr>
              <a:t>Conduct testing and monitor mobile performance </a:t>
            </a:r>
            <a:endParaRPr lang="en-CA" sz="900" b="1" kern="0" dirty="0">
              <a:solidFill>
                <a:srgbClr val="FFFFFF"/>
              </a:solidFill>
            </a:endParaRPr>
          </a:p>
          <a:p>
            <a:pPr lvl="0">
              <a:spcBef>
                <a:spcPts val="600"/>
              </a:spcBef>
              <a:defRPr/>
            </a:pPr>
            <a:r>
              <a:rPr lang="en-CA" sz="900" b="1" i="1" kern="0" dirty="0" smtClean="0">
                <a:solidFill>
                  <a:srgbClr val="FFFFFF"/>
                </a:solidFill>
              </a:rPr>
              <a:t>Outputs</a:t>
            </a:r>
          </a:p>
          <a:p>
            <a:pPr lvl="0">
              <a:spcBef>
                <a:spcPts val="600"/>
              </a:spcBef>
              <a:defRPr/>
            </a:pPr>
            <a:endParaRPr lang="en-CA" sz="900" b="1" i="1" kern="0" dirty="0">
              <a:solidFill>
                <a:srgbClr val="FFFFFF"/>
              </a:solidFill>
            </a:endParaRPr>
          </a:p>
          <a:p>
            <a:pPr lvl="0">
              <a:spcBef>
                <a:spcPts val="600"/>
              </a:spcBef>
              <a:defRPr/>
            </a:pPr>
            <a:endParaRPr lang="en-CA" sz="900" b="1" i="1" kern="0" dirty="0">
              <a:solidFill>
                <a:srgbClr val="FFFFFF"/>
              </a:solidFill>
            </a:endParaRPr>
          </a:p>
        </p:txBody>
      </p:sp>
      <p:sp>
        <p:nvSpPr>
          <p:cNvPr id="114" name="TextBox 113"/>
          <p:cNvSpPr txBox="1"/>
          <p:nvPr/>
        </p:nvSpPr>
        <p:spPr>
          <a:xfrm>
            <a:off x="7162406" y="3202055"/>
            <a:ext cx="1007671" cy="646331"/>
          </a:xfrm>
          <a:prstGeom prst="rect">
            <a:avLst/>
          </a:prstGeom>
          <a:noFill/>
          <a:ln>
            <a:noFill/>
          </a:ln>
        </p:spPr>
        <p:txBody>
          <a:bodyPr wrap="square" rtlCol="0">
            <a:spAutoFit/>
          </a:bodyPr>
          <a:lstStyle/>
          <a:p>
            <a:pPr lvl="0">
              <a:defRPr/>
            </a:pPr>
            <a:endParaRPr lang="en-CA" sz="900" b="1" i="1" kern="0" dirty="0" smtClean="0">
              <a:solidFill>
                <a:srgbClr val="FFFFFF"/>
              </a:solidFill>
            </a:endParaRPr>
          </a:p>
          <a:p>
            <a:pPr lvl="0">
              <a:defRPr/>
            </a:pPr>
            <a:r>
              <a:rPr lang="en-CA" sz="900" i="1" kern="0" dirty="0" smtClean="0">
                <a:solidFill>
                  <a:srgbClr val="FFFFFF"/>
                </a:solidFill>
              </a:rPr>
              <a:t>Mobile Performance Test Plan</a:t>
            </a:r>
            <a:endParaRPr lang="en-CA" sz="900" i="1" kern="0" dirty="0">
              <a:solidFill>
                <a:srgbClr val="FFFFFF"/>
              </a:solidFill>
            </a:endParaRPr>
          </a:p>
        </p:txBody>
      </p:sp>
      <p:sp>
        <p:nvSpPr>
          <p:cNvPr id="144" name="Rectangle 143"/>
          <p:cNvSpPr/>
          <p:nvPr/>
        </p:nvSpPr>
        <p:spPr>
          <a:xfrm>
            <a:off x="2762997" y="2567756"/>
            <a:ext cx="1563477" cy="2165655"/>
          </a:xfrm>
          <a:prstGeom prst="rect">
            <a:avLst/>
          </a:prstGeom>
          <a:solidFill>
            <a:schemeClr val="accent1"/>
          </a:solidFill>
          <a:ln w="25400" cap="flat" cmpd="sng" algn="ctr">
            <a:noFill/>
            <a:prstDash val="solid"/>
          </a:ln>
          <a:effectLst>
            <a:outerShdw dist="12700" dir="2700000" algn="tl" rotWithShape="0">
              <a:prstClr val="black">
                <a:alpha val="14000"/>
              </a:prstClr>
            </a:outerShdw>
          </a:effectLst>
        </p:spPr>
        <p:txBody>
          <a:bodyPr rtlCol="0" anchor="t"/>
          <a:lstStyle/>
          <a:p>
            <a:r>
              <a:rPr lang="en-CA" sz="900" b="1" dirty="0">
                <a:solidFill>
                  <a:schemeClr val="bg1"/>
                </a:solidFill>
              </a:rPr>
              <a:t>Optimize the Critical Rendering </a:t>
            </a:r>
            <a:r>
              <a:rPr lang="en-CA" sz="900" b="1" dirty="0" smtClean="0">
                <a:solidFill>
                  <a:schemeClr val="bg1"/>
                </a:solidFill>
              </a:rPr>
              <a:t>Path</a:t>
            </a:r>
            <a:endParaRPr lang="en-CA" sz="900" b="1" dirty="0">
              <a:solidFill>
                <a:schemeClr val="bg1"/>
              </a:solidFill>
            </a:endParaRPr>
          </a:p>
          <a:p>
            <a:pPr marL="0" marR="0" lvl="0" indent="0" defTabSz="914400" eaLnBrk="1" fontAlgn="auto" latinLnBrk="0" hangingPunct="1">
              <a:lnSpc>
                <a:spcPct val="100000"/>
              </a:lnSpc>
              <a:spcBef>
                <a:spcPts val="600"/>
              </a:spcBef>
              <a:spcAft>
                <a:spcPts val="0"/>
              </a:spcAft>
              <a:buClrTx/>
              <a:buSzTx/>
              <a:buFontTx/>
              <a:buNone/>
              <a:tabLst/>
              <a:defRPr/>
            </a:pPr>
            <a:r>
              <a:rPr kumimoji="0" lang="en-CA" sz="900" b="0" i="0" u="none" strike="noStrike" kern="0" cap="none" spc="0" normalizeH="0" baseline="0" noProof="0" dirty="0" smtClean="0">
                <a:ln>
                  <a:noFill/>
                </a:ln>
                <a:solidFill>
                  <a:srgbClr val="FFFFFF"/>
                </a:solidFill>
                <a:effectLst/>
                <a:uLnTx/>
                <a:uFillTx/>
                <a:latin typeface="Arial"/>
              </a:rPr>
              <a:t>Assess the following:</a:t>
            </a:r>
            <a:r>
              <a:rPr kumimoji="0" lang="en-CA" sz="900" b="0" i="0" u="none" strike="noStrike" kern="0" cap="none" spc="0" normalizeH="0" noProof="0" dirty="0" smtClean="0">
                <a:ln>
                  <a:noFill/>
                </a:ln>
                <a:solidFill>
                  <a:srgbClr val="FFFFFF"/>
                </a:solidFill>
                <a:effectLst/>
                <a:uLnTx/>
                <a:uFillTx/>
                <a:latin typeface="Arial"/>
              </a:rPr>
              <a:t> </a:t>
            </a:r>
          </a:p>
          <a:p>
            <a:pPr marL="171450" marR="0" lvl="0" indent="-171450" defTabSz="914400" eaLnBrk="1" fontAlgn="auto" latinLnBrk="0" hangingPunct="1">
              <a:lnSpc>
                <a:spcPct val="100000"/>
              </a:lnSpc>
              <a:spcAft>
                <a:spcPts val="0"/>
              </a:spcAft>
              <a:buClrTx/>
              <a:buSzTx/>
              <a:buFont typeface="Arial" panose="020B0604020202020204" pitchFamily="34" charset="0"/>
              <a:buChar char="•"/>
              <a:tabLst/>
              <a:defRPr/>
            </a:pPr>
            <a:r>
              <a:rPr lang="en-CA" sz="900" kern="0" baseline="0" dirty="0" smtClean="0">
                <a:solidFill>
                  <a:srgbClr val="FFFFFF"/>
                </a:solidFill>
                <a:latin typeface="Arial"/>
              </a:rPr>
              <a:t>Current frontend mobile performance</a:t>
            </a:r>
            <a:endParaRPr lang="en-CA" sz="900" kern="0" dirty="0" smtClean="0">
              <a:solidFill>
                <a:srgbClr val="FFFFFF"/>
              </a:solidFill>
              <a:latin typeface="Arial"/>
            </a:endParaRPr>
          </a:p>
          <a:p>
            <a:pPr marL="171450" marR="0" lvl="0" indent="-171450" defTabSz="914400" eaLnBrk="1" fontAlgn="auto" latinLnBrk="0" hangingPunct="1">
              <a:lnSpc>
                <a:spcPct val="100000"/>
              </a:lnSpc>
              <a:spcAft>
                <a:spcPts val="0"/>
              </a:spcAft>
              <a:buClrTx/>
              <a:buSzTx/>
              <a:buFont typeface="Arial" panose="020B0604020202020204" pitchFamily="34" charset="0"/>
              <a:buChar char="•"/>
              <a:tabLst/>
              <a:defRPr/>
            </a:pPr>
            <a:r>
              <a:rPr lang="en-CA" sz="900" kern="0" dirty="0" smtClean="0">
                <a:solidFill>
                  <a:srgbClr val="FFFFFF"/>
                </a:solidFill>
                <a:latin typeface="Arial"/>
              </a:rPr>
              <a:t>Frontend code for optimization opportunities</a:t>
            </a:r>
          </a:p>
          <a:p>
            <a:pPr marL="171450" marR="0" lvl="0" indent="-171450" defTabSz="914400" eaLnBrk="1" fontAlgn="auto" latinLnBrk="0" hangingPunct="1">
              <a:lnSpc>
                <a:spcPct val="100000"/>
              </a:lnSpc>
              <a:spcAft>
                <a:spcPts val="0"/>
              </a:spcAft>
              <a:buClrTx/>
              <a:buSzTx/>
              <a:buFont typeface="Arial" panose="020B0604020202020204" pitchFamily="34" charset="0"/>
              <a:buChar char="•"/>
              <a:tabLst/>
              <a:defRPr/>
            </a:pPr>
            <a:r>
              <a:rPr lang="en-CA" sz="900" kern="0" dirty="0" smtClean="0">
                <a:solidFill>
                  <a:srgbClr val="FFFFFF"/>
                </a:solidFill>
                <a:latin typeface="Arial"/>
              </a:rPr>
              <a:t>Appropriate image formats</a:t>
            </a:r>
          </a:p>
          <a:p>
            <a:pPr marR="0" lvl="0" defTabSz="914400" eaLnBrk="1" fontAlgn="auto" latinLnBrk="0" hangingPunct="1">
              <a:lnSpc>
                <a:spcPct val="100000"/>
              </a:lnSpc>
              <a:spcBef>
                <a:spcPts val="600"/>
              </a:spcBef>
              <a:spcAft>
                <a:spcPts val="0"/>
              </a:spcAft>
              <a:buClrTx/>
              <a:buSzTx/>
              <a:tabLst/>
              <a:defRPr/>
            </a:pPr>
            <a:r>
              <a:rPr lang="en-CA" sz="900" b="1" i="1" kern="0" dirty="0" smtClean="0">
                <a:solidFill>
                  <a:srgbClr val="FFFFFF"/>
                </a:solidFill>
                <a:latin typeface="Arial"/>
              </a:rPr>
              <a:t>Outputs</a:t>
            </a:r>
            <a:endParaRPr kumimoji="0" lang="en-CA" sz="900" b="0" i="0" u="none" strike="noStrike" kern="0" cap="none" spc="0" normalizeH="0" baseline="0" noProof="0" dirty="0" smtClean="0">
              <a:ln>
                <a:noFill/>
              </a:ln>
              <a:solidFill>
                <a:srgbClr val="FFFFFF"/>
              </a:solidFill>
              <a:effectLst/>
              <a:uLnTx/>
              <a:uFillTx/>
              <a:latin typeface="Arial"/>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CA" sz="900" b="0" i="0" u="none" strike="noStrike" kern="0" cap="none" spc="0" normalizeH="0" baseline="0" noProof="0" dirty="0" smtClean="0">
              <a:ln>
                <a:noFill/>
              </a:ln>
              <a:solidFill>
                <a:srgbClr val="FFFFFF"/>
              </a:solidFill>
              <a:effectLst/>
              <a:uLnTx/>
              <a:uFillTx/>
              <a:latin typeface="Arial"/>
            </a:endParaRPr>
          </a:p>
        </p:txBody>
      </p:sp>
      <p:pic>
        <p:nvPicPr>
          <p:cNvPr id="117" name="Picture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1598" y="3403116"/>
            <a:ext cx="257016" cy="276787"/>
          </a:xfrm>
          <a:prstGeom prst="rect">
            <a:avLst/>
          </a:prstGeom>
          <a:solidFill>
            <a:schemeClr val="accent1"/>
          </a:solidFill>
        </p:spPr>
      </p:pic>
      <p:grpSp>
        <p:nvGrpSpPr>
          <p:cNvPr id="124" name="Group 123"/>
          <p:cNvGrpSpPr/>
          <p:nvPr/>
        </p:nvGrpSpPr>
        <p:grpSpPr>
          <a:xfrm>
            <a:off x="4619948" y="2546585"/>
            <a:ext cx="1616102" cy="1886521"/>
            <a:chOff x="2451211" y="774293"/>
            <a:chExt cx="1602816" cy="1597892"/>
          </a:xfrm>
          <a:solidFill>
            <a:schemeClr val="accent1"/>
          </a:solidFill>
        </p:grpSpPr>
        <p:sp>
          <p:nvSpPr>
            <p:cNvPr id="136" name="Rectangle 135"/>
            <p:cNvSpPr/>
            <p:nvPr/>
          </p:nvSpPr>
          <p:spPr>
            <a:xfrm>
              <a:off x="2451211" y="774293"/>
              <a:ext cx="1602816" cy="1597892"/>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lvl="0">
                <a:defRPr/>
              </a:pPr>
              <a:r>
                <a:rPr lang="en-CA" sz="900" b="1" kern="0" dirty="0">
                  <a:solidFill>
                    <a:srgbClr val="FFFFFF"/>
                  </a:solidFill>
                </a:rPr>
                <a:t>Optimize Your Mobile Web Application for Minimal Network </a:t>
              </a:r>
              <a:r>
                <a:rPr lang="en-CA" sz="900" b="1" kern="0" dirty="0" smtClean="0">
                  <a:solidFill>
                    <a:srgbClr val="FFFFFF"/>
                  </a:solidFill>
                </a:rPr>
                <a:t>Delays</a:t>
              </a:r>
            </a:p>
            <a:p>
              <a:pPr lvl="0">
                <a:spcBef>
                  <a:spcPts val="600"/>
                </a:spcBef>
                <a:defRPr/>
              </a:pPr>
              <a:r>
                <a:rPr lang="en-CA" sz="900" kern="0" dirty="0" smtClean="0">
                  <a:solidFill>
                    <a:srgbClr val="FFFFFF"/>
                  </a:solidFill>
                </a:rPr>
                <a:t>Assess the following: </a:t>
              </a:r>
            </a:p>
            <a:p>
              <a:pPr marL="171450" lvl="0" indent="-171450">
                <a:buFont typeface="Arial" panose="020B0604020202020204" pitchFamily="34" charset="0"/>
                <a:buChar char="•"/>
                <a:defRPr/>
              </a:pPr>
              <a:r>
                <a:rPr lang="en-CA" sz="900" kern="0" dirty="0" smtClean="0">
                  <a:solidFill>
                    <a:srgbClr val="FFFFFF"/>
                  </a:solidFill>
                </a:rPr>
                <a:t>Caching process for responses</a:t>
              </a:r>
            </a:p>
            <a:p>
              <a:pPr marL="171450" lvl="0" indent="-171450">
                <a:spcAft>
                  <a:spcPts val="600"/>
                </a:spcAft>
                <a:buFont typeface="Arial" panose="020B0604020202020204" pitchFamily="34" charset="0"/>
                <a:buChar char="•"/>
                <a:defRPr/>
              </a:pPr>
              <a:r>
                <a:rPr lang="en-CA" sz="900" kern="0" dirty="0" smtClean="0">
                  <a:solidFill>
                    <a:srgbClr val="FFFFFF"/>
                  </a:solidFill>
                </a:rPr>
                <a:t>Target state mobile development process</a:t>
              </a:r>
              <a:endParaRPr lang="en-CA" sz="900" b="1" i="1" dirty="0" smtClean="0">
                <a:solidFill>
                  <a:schemeClr val="bg1"/>
                </a:solidFill>
              </a:endParaRPr>
            </a:p>
            <a:p>
              <a:pPr lvl="0">
                <a:defRPr/>
              </a:pPr>
              <a:r>
                <a:rPr lang="en-CA" sz="900" b="1" i="1" dirty="0" smtClean="0">
                  <a:solidFill>
                    <a:schemeClr val="bg1"/>
                  </a:solidFill>
                </a:rPr>
                <a:t>Outputs </a:t>
              </a:r>
            </a:p>
            <a:p>
              <a:pPr marL="0" marR="0" lvl="0" indent="0" defTabSz="914400" eaLnBrk="1" fontAlgn="auto" latinLnBrk="0" hangingPunct="1">
                <a:lnSpc>
                  <a:spcPct val="100000"/>
                </a:lnSpc>
                <a:spcBef>
                  <a:spcPts val="500"/>
                </a:spcBef>
                <a:buClrTx/>
                <a:buSzTx/>
                <a:buFontTx/>
                <a:buNone/>
                <a:tabLst/>
                <a:defRPr/>
              </a:pP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900" kern="0" dirty="0" smtClean="0">
                  <a:solidFill>
                    <a:srgbClr val="FFFFFF"/>
                  </a:solidFill>
                  <a:latin typeface="Arial"/>
                </a:rPr>
                <a:t> </a:t>
              </a:r>
              <a:endParaRPr kumimoji="0" lang="en-CA" sz="900" b="0" i="0" u="none" strike="noStrike" kern="0" cap="none" spc="0" normalizeH="0" baseline="0" noProof="0" dirty="0" smtClean="0">
                <a:ln>
                  <a:noFill/>
                </a:ln>
                <a:solidFill>
                  <a:srgbClr val="FFFFFF"/>
                </a:solidFill>
                <a:effectLst/>
                <a:uLnTx/>
                <a:uFillTx/>
                <a:latin typeface="Arial"/>
              </a:endParaRPr>
            </a:p>
          </p:txBody>
        </p:sp>
        <p:pic>
          <p:nvPicPr>
            <p:cNvPr id="138" name="Picture 1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7420" y="2033456"/>
              <a:ext cx="254903" cy="271897"/>
            </a:xfrm>
            <a:prstGeom prst="rect">
              <a:avLst/>
            </a:prstGeom>
            <a:grpFill/>
          </p:spPr>
        </p:pic>
      </p:grpSp>
      <p:grpSp>
        <p:nvGrpSpPr>
          <p:cNvPr id="125" name="Group 124"/>
          <p:cNvGrpSpPr/>
          <p:nvPr/>
        </p:nvGrpSpPr>
        <p:grpSpPr>
          <a:xfrm>
            <a:off x="878744" y="2564652"/>
            <a:ext cx="1484003" cy="2759378"/>
            <a:chOff x="508021" y="3290990"/>
            <a:chExt cx="1471804" cy="2710630"/>
          </a:xfrm>
          <a:solidFill>
            <a:schemeClr val="accent1"/>
          </a:solidFill>
        </p:grpSpPr>
        <p:sp>
          <p:nvSpPr>
            <p:cNvPr id="133" name="Rectangle 132"/>
            <p:cNvSpPr/>
            <p:nvPr/>
          </p:nvSpPr>
          <p:spPr>
            <a:xfrm>
              <a:off x="508021" y="3290990"/>
              <a:ext cx="1471804" cy="2710630"/>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lvl="0">
                <a:defRPr/>
              </a:pPr>
              <a:endParaRPr lang="en-CA" sz="900" dirty="0" smtClean="0">
                <a:solidFill>
                  <a:schemeClr val="bg1"/>
                </a:solidFill>
              </a:endParaRPr>
            </a:p>
            <a:p>
              <a:pPr marL="171450" lvl="0" indent="-171450">
                <a:buFont typeface="Arial" panose="020B0604020202020204" pitchFamily="34" charset="0"/>
                <a:buChar char="•"/>
                <a:defRPr/>
              </a:pPr>
              <a:r>
                <a:rPr lang="en-CA" sz="900" dirty="0" smtClean="0">
                  <a:solidFill>
                    <a:schemeClr val="bg1"/>
                  </a:solidFill>
                </a:rPr>
                <a:t>Document </a:t>
              </a:r>
              <a:r>
                <a:rPr lang="en-CA" sz="900" dirty="0">
                  <a:solidFill>
                    <a:schemeClr val="bg1"/>
                  </a:solidFill>
                </a:rPr>
                <a:t>your current mobile development process</a:t>
              </a:r>
            </a:p>
            <a:p>
              <a:pPr marL="171450" lvl="0" indent="-171450">
                <a:buFont typeface="Arial" panose="020B0604020202020204" pitchFamily="34" charset="0"/>
                <a:buChar char="•"/>
                <a:defRPr/>
              </a:pPr>
              <a:r>
                <a:rPr lang="en-CA" sz="900" dirty="0">
                  <a:solidFill>
                    <a:schemeClr val="bg1"/>
                  </a:solidFill>
                </a:rPr>
                <a:t>Conduct a SWOT analysis </a:t>
              </a:r>
            </a:p>
            <a:p>
              <a:pPr marL="171450" lvl="0" indent="-171450">
                <a:buFont typeface="Arial" panose="020B0604020202020204" pitchFamily="34" charset="0"/>
                <a:buChar char="•"/>
                <a:defRPr/>
              </a:pPr>
              <a:r>
                <a:rPr lang="en-CA" sz="900" dirty="0">
                  <a:solidFill>
                    <a:schemeClr val="bg1"/>
                  </a:solidFill>
                </a:rPr>
                <a:t>Establish business metrics for measuring the value </a:t>
              </a:r>
              <a:r>
                <a:rPr lang="en-CA" sz="900" dirty="0" smtClean="0">
                  <a:solidFill>
                    <a:schemeClr val="bg1"/>
                  </a:solidFill>
                </a:rPr>
                <a:t>of the </a:t>
              </a:r>
              <a:r>
                <a:rPr lang="en-CA" sz="900" dirty="0">
                  <a:solidFill>
                    <a:schemeClr val="bg1"/>
                  </a:solidFill>
                </a:rPr>
                <a:t>project</a:t>
              </a:r>
            </a:p>
            <a:p>
              <a:pPr marL="171450" lvl="0" indent="-171450">
                <a:spcAft>
                  <a:spcPts val="600"/>
                </a:spcAft>
                <a:buFont typeface="Arial" panose="020B0604020202020204" pitchFamily="34" charset="0"/>
                <a:buChar char="•"/>
                <a:defRPr/>
              </a:pPr>
              <a:r>
                <a:rPr lang="en-CA" sz="900" dirty="0">
                  <a:solidFill>
                    <a:schemeClr val="bg1"/>
                  </a:solidFill>
                </a:rPr>
                <a:t>Conduct a high level assessment of the current dev </a:t>
              </a:r>
              <a:r>
                <a:rPr lang="en-CA" sz="900" dirty="0" smtClean="0">
                  <a:solidFill>
                    <a:schemeClr val="bg1"/>
                  </a:solidFill>
                </a:rPr>
                <a:t>techniques</a:t>
              </a:r>
              <a:endParaRPr lang="en-CA" sz="900" b="1" i="1" dirty="0" smtClean="0">
                <a:solidFill>
                  <a:schemeClr val="bg1"/>
                </a:solidFill>
              </a:endParaRPr>
            </a:p>
            <a:p>
              <a:r>
                <a:rPr lang="en-CA" sz="900" b="1" i="1" dirty="0" smtClean="0">
                  <a:solidFill>
                    <a:schemeClr val="bg1"/>
                  </a:solidFill>
                </a:rPr>
                <a:t>Outputs </a:t>
              </a:r>
            </a:p>
            <a:p>
              <a:endParaRPr lang="en-CA" sz="900" b="1" i="1" dirty="0" smtClean="0">
                <a:solidFill>
                  <a:schemeClr val="bg1"/>
                </a:solidFill>
              </a:endParaRPr>
            </a:p>
          </p:txBody>
        </p:sp>
        <p:pic>
          <p:nvPicPr>
            <p:cNvPr id="134" name="Picture 1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651" y="5561723"/>
              <a:ext cx="254903" cy="271897"/>
            </a:xfrm>
            <a:prstGeom prst="rect">
              <a:avLst/>
            </a:prstGeom>
            <a:grpFill/>
            <a:ln>
              <a:noFill/>
            </a:ln>
          </p:spPr>
        </p:pic>
        <p:sp>
          <p:nvSpPr>
            <p:cNvPr id="135" name="TextBox 134"/>
            <p:cNvSpPr txBox="1"/>
            <p:nvPr/>
          </p:nvSpPr>
          <p:spPr>
            <a:xfrm>
              <a:off x="822608" y="5460786"/>
              <a:ext cx="1127848" cy="498859"/>
            </a:xfrm>
            <a:prstGeom prst="rect">
              <a:avLst/>
            </a:prstGeom>
            <a:grpFill/>
            <a:ln>
              <a:noFill/>
            </a:ln>
          </p:spPr>
          <p:txBody>
            <a:bodyPr wrap="square" rtlCol="0">
              <a:spAutoFit/>
            </a:bodyPr>
            <a:lstStyle/>
            <a:p>
              <a:r>
                <a:rPr lang="en-CA" sz="900" i="1" dirty="0" smtClean="0">
                  <a:solidFill>
                    <a:schemeClr val="bg1"/>
                  </a:solidFill>
                </a:rPr>
                <a:t>Development Process Visual SOP</a:t>
              </a:r>
            </a:p>
          </p:txBody>
        </p:sp>
      </p:grpSp>
      <p:sp>
        <p:nvSpPr>
          <p:cNvPr id="62" name="TextBox 61"/>
          <p:cNvSpPr txBox="1"/>
          <p:nvPr/>
        </p:nvSpPr>
        <p:spPr>
          <a:xfrm>
            <a:off x="3061445" y="4342309"/>
            <a:ext cx="1265029" cy="369332"/>
          </a:xfrm>
          <a:prstGeom prst="rect">
            <a:avLst/>
          </a:prstGeom>
          <a:solidFill>
            <a:schemeClr val="accent1"/>
          </a:solidFill>
        </p:spPr>
        <p:txBody>
          <a:bodyPr wrap="square" rtlCol="0">
            <a:spAutoFit/>
          </a:bodyPr>
          <a:lstStyle/>
          <a:p>
            <a:r>
              <a:rPr lang="en-CA" sz="900" i="1" dirty="0" smtClean="0">
                <a:solidFill>
                  <a:schemeClr val="bg1"/>
                </a:solidFill>
              </a:rPr>
              <a:t>Optimization Technique Checklist</a:t>
            </a:r>
          </a:p>
        </p:txBody>
      </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1443" y="4353872"/>
            <a:ext cx="257016" cy="276787"/>
          </a:xfrm>
          <a:prstGeom prst="rect">
            <a:avLst/>
          </a:prstGeom>
          <a:solidFill>
            <a:schemeClr val="accent1"/>
          </a:solidFill>
        </p:spPr>
      </p:pic>
      <p:cxnSp>
        <p:nvCxnSpPr>
          <p:cNvPr id="40" name="Straight Arrow Connector 39"/>
          <p:cNvCxnSpPr/>
          <p:nvPr/>
        </p:nvCxnSpPr>
        <p:spPr>
          <a:xfrm flipV="1">
            <a:off x="2376611" y="3522646"/>
            <a:ext cx="386386" cy="5173"/>
          </a:xfrm>
          <a:prstGeom prst="straightConnector1">
            <a:avLst/>
          </a:prstGeom>
          <a:solidFill>
            <a:schemeClr val="accent1"/>
          </a:solidFill>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326474" y="3525232"/>
            <a:ext cx="267482" cy="1"/>
          </a:xfrm>
          <a:prstGeom prst="straightConnector1">
            <a:avLst/>
          </a:prstGeom>
          <a:solidFill>
            <a:schemeClr val="accent1"/>
          </a:solidFill>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146" idx="3"/>
            <a:endCxn id="109" idx="2"/>
          </p:cNvCxnSpPr>
          <p:nvPr/>
        </p:nvCxnSpPr>
        <p:spPr>
          <a:xfrm flipV="1">
            <a:off x="6233849" y="3905390"/>
            <a:ext cx="1220158" cy="1629136"/>
          </a:xfrm>
          <a:prstGeom prst="bentConnector2">
            <a:avLst/>
          </a:prstGeom>
          <a:solidFill>
            <a:schemeClr val="accent1"/>
          </a:solidFill>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28788" y="4019657"/>
            <a:ext cx="1205061" cy="369332"/>
          </a:xfrm>
          <a:prstGeom prst="rect">
            <a:avLst/>
          </a:prstGeom>
          <a:solidFill>
            <a:schemeClr val="accent1"/>
          </a:solidFill>
        </p:spPr>
        <p:txBody>
          <a:bodyPr wrap="square" rtlCol="0">
            <a:spAutoFit/>
          </a:bodyPr>
          <a:lstStyle/>
          <a:p>
            <a:r>
              <a:rPr lang="en-CA" sz="900" i="1" dirty="0" smtClean="0">
                <a:solidFill>
                  <a:schemeClr val="bg1"/>
                </a:solidFill>
              </a:rPr>
              <a:t>Target State Visual SOP</a:t>
            </a:r>
          </a:p>
        </p:txBody>
      </p:sp>
      <p:sp>
        <p:nvSpPr>
          <p:cNvPr id="2" name="Title 1"/>
          <p:cNvSpPr>
            <a:spLocks noGrp="1"/>
          </p:cNvSpPr>
          <p:nvPr>
            <p:ph type="title"/>
          </p:nvPr>
        </p:nvSpPr>
        <p:spPr/>
        <p:txBody>
          <a:bodyPr/>
          <a:lstStyle/>
          <a:p>
            <a:r>
              <a:rPr lang="en-CA" dirty="0"/>
              <a:t>Develop Enterprise Mobile Applications With Realistic and Relevant Performance </a:t>
            </a:r>
            <a:r>
              <a:rPr lang="en-CA" dirty="0" smtClean="0"/>
              <a:t>Blueprint</a:t>
            </a:r>
            <a:endParaRPr lang="en-CA" dirty="0"/>
          </a:p>
        </p:txBody>
      </p:sp>
      <p:grpSp>
        <p:nvGrpSpPr>
          <p:cNvPr id="32" name="Group 31"/>
          <p:cNvGrpSpPr/>
          <p:nvPr/>
        </p:nvGrpSpPr>
        <p:grpSpPr>
          <a:xfrm>
            <a:off x="0" y="6422955"/>
            <a:ext cx="9144000" cy="437555"/>
            <a:chOff x="0" y="6422955"/>
            <a:chExt cx="9144000" cy="437555"/>
          </a:xfrm>
        </p:grpSpPr>
        <p:pic>
          <p:nvPicPr>
            <p:cNvPr id="3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4" name="Picture 33"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01650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Launch the project by engaging the necessary participants and defining project expectations </a:t>
            </a:r>
          </a:p>
        </p:txBody>
      </p:sp>
      <p:sp>
        <p:nvSpPr>
          <p:cNvPr id="22" name="Rectangle 21"/>
          <p:cNvSpPr/>
          <p:nvPr/>
        </p:nvSpPr>
        <p:spPr>
          <a:xfrm>
            <a:off x="457899" y="3327778"/>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CA" sz="1400" b="1" i="1" dirty="0"/>
              <a:t>Estimated Time for this Project </a:t>
            </a: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78" y="3441840"/>
            <a:ext cx="395420" cy="372209"/>
          </a:xfrm>
          <a:prstGeom prst="rect">
            <a:avLst/>
          </a:prstGeom>
        </p:spPr>
      </p:pic>
      <p:sp>
        <p:nvSpPr>
          <p:cNvPr id="28" name="Rectangle 27"/>
          <p:cNvSpPr/>
          <p:nvPr/>
        </p:nvSpPr>
        <p:spPr>
          <a:xfrm>
            <a:off x="4691286" y="1421951"/>
            <a:ext cx="4026206"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CA" sz="1400" b="1" i="1" dirty="0"/>
              <a:t>Recommended </a:t>
            </a:r>
            <a:r>
              <a:rPr lang="en-CA" sz="1400" b="1" i="1" dirty="0" smtClean="0"/>
              <a:t>Oversight </a:t>
            </a:r>
            <a:endParaRPr lang="en-CA" sz="1400" b="1" i="1" dirty="0"/>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7665" y="1516401"/>
            <a:ext cx="512163" cy="473917"/>
          </a:xfrm>
          <a:prstGeom prst="rect">
            <a:avLst/>
          </a:prstGeom>
        </p:spPr>
      </p:pic>
      <p:sp>
        <p:nvSpPr>
          <p:cNvPr id="32" name="Rectangle 31"/>
          <p:cNvSpPr/>
          <p:nvPr/>
        </p:nvSpPr>
        <p:spPr>
          <a:xfrm>
            <a:off x="4690484" y="3327778"/>
            <a:ext cx="4027008"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CA" sz="1400" b="1" i="1" dirty="0" smtClean="0"/>
              <a:t>Project Scope </a:t>
            </a:r>
            <a:endParaRPr lang="en-CA" sz="1400" b="1" i="1" dirty="0"/>
          </a:p>
        </p:txBody>
      </p:sp>
      <p:sp>
        <p:nvSpPr>
          <p:cNvPr id="34" name="TextBox 33"/>
          <p:cNvSpPr txBox="1"/>
          <p:nvPr/>
        </p:nvSpPr>
        <p:spPr>
          <a:xfrm>
            <a:off x="457899" y="2032986"/>
            <a:ext cx="4026206" cy="1238801"/>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CA" sz="1200" dirty="0" smtClean="0"/>
              <a:t>Head of the organization’s Application Development practice (Application Manager) </a:t>
            </a:r>
          </a:p>
          <a:p>
            <a:r>
              <a:rPr lang="en-CA" sz="1200" dirty="0" smtClean="0"/>
              <a:t>*If there is no formal head of applications, we recommend you identify a senior Application Development Professional with the skills that best align with the project’s objectives.</a:t>
            </a:r>
          </a:p>
        </p:txBody>
      </p:sp>
      <p:sp>
        <p:nvSpPr>
          <p:cNvPr id="35" name="TextBox 34"/>
          <p:cNvSpPr txBox="1"/>
          <p:nvPr/>
        </p:nvSpPr>
        <p:spPr>
          <a:xfrm>
            <a:off x="457899" y="3905399"/>
            <a:ext cx="4026206" cy="276999"/>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CA" sz="1200" dirty="0" smtClean="0"/>
              <a:t>Six to eight weeks</a:t>
            </a:r>
          </a:p>
        </p:txBody>
      </p:sp>
      <p:sp>
        <p:nvSpPr>
          <p:cNvPr id="37" name="TextBox 36"/>
          <p:cNvSpPr txBox="1"/>
          <p:nvPr/>
        </p:nvSpPr>
        <p:spPr>
          <a:xfrm>
            <a:off x="4691286" y="2032986"/>
            <a:ext cx="4026206" cy="500137"/>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CA" sz="1200" dirty="0" smtClean="0"/>
              <a:t>CIO</a:t>
            </a:r>
          </a:p>
          <a:p>
            <a:pPr marL="171450" indent="-171450">
              <a:spcAft>
                <a:spcPts val="300"/>
              </a:spcAft>
              <a:buFont typeface="Arial" panose="020B0604020202020204" pitchFamily="34" charset="0"/>
              <a:buChar char="•"/>
            </a:pPr>
            <a:r>
              <a:rPr lang="en-CA" sz="1200" dirty="0" smtClean="0"/>
              <a:t>IT Director</a:t>
            </a:r>
          </a:p>
        </p:txBody>
      </p:sp>
      <p:sp>
        <p:nvSpPr>
          <p:cNvPr id="38" name="TextBox 37"/>
          <p:cNvSpPr txBox="1"/>
          <p:nvPr/>
        </p:nvSpPr>
        <p:spPr>
          <a:xfrm>
            <a:off x="4691286" y="3905361"/>
            <a:ext cx="4026206" cy="1538883"/>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CA" sz="1200" dirty="0" smtClean="0"/>
              <a:t>Assessment of the following components of Data Architecture:</a:t>
            </a:r>
          </a:p>
          <a:p>
            <a:pPr marL="628650" lvl="1" indent="-171450">
              <a:spcAft>
                <a:spcPts val="300"/>
              </a:spcAft>
              <a:buFont typeface="Courier New" panose="02070309020205020404" pitchFamily="49" charset="0"/>
              <a:buChar char="o"/>
            </a:pPr>
            <a:r>
              <a:rPr lang="en-CA" sz="1200" dirty="0" smtClean="0"/>
              <a:t>Mobile Development Capabilities</a:t>
            </a:r>
          </a:p>
          <a:p>
            <a:pPr marL="628650" lvl="1" indent="-171450">
              <a:spcAft>
                <a:spcPts val="300"/>
              </a:spcAft>
              <a:buFont typeface="Courier New" panose="02070309020205020404" pitchFamily="49" charset="0"/>
              <a:buChar char="o"/>
            </a:pPr>
            <a:r>
              <a:rPr lang="en-CA" sz="1200" dirty="0" smtClean="0"/>
              <a:t>Mobile Systems Architecture</a:t>
            </a:r>
          </a:p>
          <a:p>
            <a:pPr marL="628650" lvl="1" indent="-171450">
              <a:spcAft>
                <a:spcPts val="300"/>
              </a:spcAft>
              <a:buFont typeface="Courier New" panose="02070309020205020404" pitchFamily="49" charset="0"/>
              <a:buChar char="o"/>
            </a:pPr>
            <a:r>
              <a:rPr lang="en-CA" sz="1200" dirty="0" smtClean="0"/>
              <a:t>Related Architecture </a:t>
            </a:r>
          </a:p>
          <a:p>
            <a:pPr marL="628650" lvl="1" indent="-171450">
              <a:spcAft>
                <a:spcPts val="300"/>
              </a:spcAft>
              <a:buFont typeface="Courier New" panose="02070309020205020404" pitchFamily="49" charset="0"/>
              <a:buChar char="o"/>
            </a:pPr>
            <a:r>
              <a:rPr lang="en-CA" sz="1200" dirty="0" smtClean="0"/>
              <a:t>Dynamic Data Architecture Models (i.e. Data Delivery Model) </a:t>
            </a:r>
          </a:p>
        </p:txBody>
      </p:sp>
      <p:pic>
        <p:nvPicPr>
          <p:cNvPr id="39" name="Picture 3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9315" y="3432494"/>
            <a:ext cx="388862" cy="388862"/>
          </a:xfrm>
          <a:prstGeom prst="rect">
            <a:avLst/>
          </a:prstGeom>
        </p:spPr>
      </p:pic>
      <p:sp>
        <p:nvSpPr>
          <p:cNvPr id="26" name="Rectangle 25"/>
          <p:cNvSpPr/>
          <p:nvPr/>
        </p:nvSpPr>
        <p:spPr>
          <a:xfrm>
            <a:off x="457899" y="1420694"/>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CA" sz="1400" b="1" i="1" dirty="0"/>
              <a:t>Recommended Project Manager </a:t>
            </a:r>
          </a:p>
        </p:txBody>
      </p:sp>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278" y="1527831"/>
            <a:ext cx="512163" cy="473917"/>
          </a:xfrm>
          <a:prstGeom prst="rect">
            <a:avLst/>
          </a:prstGeom>
        </p:spPr>
      </p:pic>
      <p:sp>
        <p:nvSpPr>
          <p:cNvPr id="42" name="Rectangle 41"/>
          <p:cNvSpPr/>
          <p:nvPr/>
        </p:nvSpPr>
        <p:spPr>
          <a:xfrm>
            <a:off x="-7590" y="5485773"/>
            <a:ext cx="9144000" cy="964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361950">
              <a:spcAft>
                <a:spcPts val="300"/>
              </a:spcAft>
            </a:pPr>
            <a:r>
              <a:rPr lang="en-CA" sz="1400" b="1" dirty="0" smtClean="0">
                <a:solidFill>
                  <a:schemeClr val="accent3"/>
                </a:solidFill>
              </a:rPr>
              <a:t>Blueprint Outcome </a:t>
            </a:r>
          </a:p>
          <a:p>
            <a:pPr marL="361950">
              <a:spcAft>
                <a:spcPts val="300"/>
              </a:spcAft>
            </a:pPr>
            <a:r>
              <a:rPr lang="en-CA" sz="1400" dirty="0" smtClean="0"/>
              <a:t>Following </a:t>
            </a:r>
            <a:r>
              <a:rPr lang="en-CA" sz="1400" dirty="0"/>
              <a:t>this blueprint end to end will guide </a:t>
            </a:r>
            <a:r>
              <a:rPr lang="en-CA" sz="1400" dirty="0" smtClean="0"/>
              <a:t>you in developing a concrete understanding of how to apply optimization techniques to current development practices.</a:t>
            </a:r>
            <a:endParaRPr lang="en-CA" sz="1400" b="1" dirty="0"/>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599" y="5736724"/>
            <a:ext cx="433388" cy="462282"/>
          </a:xfrm>
          <a:prstGeom prst="rect">
            <a:avLst/>
          </a:prstGeom>
        </p:spPr>
      </p:pic>
      <p:grpSp>
        <p:nvGrpSpPr>
          <p:cNvPr id="17" name="Group 16"/>
          <p:cNvGrpSpPr/>
          <p:nvPr/>
        </p:nvGrpSpPr>
        <p:grpSpPr>
          <a:xfrm>
            <a:off x="0" y="6422955"/>
            <a:ext cx="9144000" cy="437555"/>
            <a:chOff x="0" y="6422955"/>
            <a:chExt cx="9144000" cy="437555"/>
          </a:xfrm>
        </p:grpSpPr>
        <p:pic>
          <p:nvPicPr>
            <p:cNvPr id="1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96161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 offers various levels of project support to best suit your needs </a:t>
            </a:r>
            <a:endParaRPr lang="en-CA" dirty="0"/>
          </a:p>
        </p:txBody>
      </p:sp>
      <p:sp>
        <p:nvSpPr>
          <p:cNvPr id="37" name="Rectangle 5"/>
          <p:cNvSpPr/>
          <p:nvPr/>
        </p:nvSpPr>
        <p:spPr>
          <a:xfrm>
            <a:off x="935880" y="1357225"/>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rgbClr val="E5E9EC"/>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42" name="Rectangle 3"/>
          <p:cNvSpPr/>
          <p:nvPr/>
        </p:nvSpPr>
        <p:spPr>
          <a:xfrm>
            <a:off x="935729" y="2185462"/>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rgbClr val="CBDBE8"/>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72" name="Group 71"/>
          <p:cNvGrpSpPr/>
          <p:nvPr/>
        </p:nvGrpSpPr>
        <p:grpSpPr>
          <a:xfrm>
            <a:off x="789798" y="1240949"/>
            <a:ext cx="8017400" cy="4472879"/>
            <a:chOff x="755678" y="1691853"/>
            <a:chExt cx="8017400" cy="4431212"/>
          </a:xfrm>
        </p:grpSpPr>
        <p:sp>
          <p:nvSpPr>
            <p:cNvPr id="73" name="Oval 72"/>
            <p:cNvSpPr/>
            <p:nvPr/>
          </p:nvSpPr>
          <p:spPr>
            <a:xfrm>
              <a:off x="755678" y="5882841"/>
              <a:ext cx="240224" cy="240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74" name="Rectangle 73"/>
            <p:cNvSpPr/>
            <p:nvPr/>
          </p:nvSpPr>
          <p:spPr>
            <a:xfrm>
              <a:off x="883247" y="1691853"/>
              <a:ext cx="7889831" cy="4417405"/>
            </a:xfrm>
            <a:prstGeom prst="rect">
              <a:avLst/>
            </a:prstGeom>
            <a:noFill/>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sp>
        <p:nvSpPr>
          <p:cNvPr id="75" name="Right Triangle 74"/>
          <p:cNvSpPr/>
          <p:nvPr/>
        </p:nvSpPr>
        <p:spPr>
          <a:xfrm flipH="1">
            <a:off x="2024024" y="4085453"/>
            <a:ext cx="6620912" cy="149380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76" name="TextBox 75"/>
          <p:cNvSpPr txBox="1"/>
          <p:nvPr/>
        </p:nvSpPr>
        <p:spPr>
          <a:xfrm>
            <a:off x="1274686" y="2898532"/>
            <a:ext cx="1620000" cy="540000"/>
          </a:xfrm>
          <a:prstGeom prst="rect">
            <a:avLst/>
          </a:prstGeom>
          <a:noFill/>
        </p:spPr>
        <p:txBody>
          <a:bodyPr wrap="square" rtlCol="0" anchor="b">
            <a:noAutofit/>
          </a:bodyPr>
          <a:lstStyle/>
          <a:p>
            <a:pPr algn="ctr"/>
            <a:r>
              <a:rPr lang="en-CA" sz="1400" b="1" dirty="0">
                <a:solidFill>
                  <a:schemeClr val="accent1"/>
                </a:solidFill>
              </a:rPr>
              <a:t>DIY Toolkit</a:t>
            </a:r>
          </a:p>
        </p:txBody>
      </p:sp>
      <p:sp>
        <p:nvSpPr>
          <p:cNvPr id="77" name="TextBox 76"/>
          <p:cNvSpPr txBox="1"/>
          <p:nvPr/>
        </p:nvSpPr>
        <p:spPr>
          <a:xfrm>
            <a:off x="3062242" y="2502242"/>
            <a:ext cx="1620000" cy="540000"/>
          </a:xfrm>
          <a:prstGeom prst="rect">
            <a:avLst/>
          </a:prstGeom>
          <a:noFill/>
        </p:spPr>
        <p:txBody>
          <a:bodyPr wrap="square" rtlCol="0" anchor="b">
            <a:noAutofit/>
          </a:bodyPr>
          <a:lstStyle/>
          <a:p>
            <a:pPr algn="ctr"/>
            <a:r>
              <a:rPr lang="en-CA" sz="1400" b="1" dirty="0">
                <a:solidFill>
                  <a:schemeClr val="accent1"/>
                </a:solidFill>
              </a:rPr>
              <a:t>Guided Implementation</a:t>
            </a:r>
          </a:p>
        </p:txBody>
      </p:sp>
      <p:sp>
        <p:nvSpPr>
          <p:cNvPr id="78" name="TextBox 77"/>
          <p:cNvSpPr txBox="1"/>
          <p:nvPr/>
        </p:nvSpPr>
        <p:spPr>
          <a:xfrm>
            <a:off x="4849798" y="2207551"/>
            <a:ext cx="1620000" cy="540000"/>
          </a:xfrm>
          <a:prstGeom prst="rect">
            <a:avLst/>
          </a:prstGeom>
          <a:noFill/>
        </p:spPr>
        <p:txBody>
          <a:bodyPr wrap="square" rtlCol="0" anchor="ctr">
            <a:noAutofit/>
          </a:bodyPr>
          <a:lstStyle/>
          <a:p>
            <a:pPr algn="ctr"/>
            <a:r>
              <a:rPr lang="en-CA" sz="1400" b="1" dirty="0" smtClean="0">
                <a:solidFill>
                  <a:schemeClr val="accent1"/>
                </a:solidFill>
              </a:rPr>
              <a:t>Workshop</a:t>
            </a:r>
            <a:endParaRPr lang="en-CA" sz="1400" b="1" dirty="0">
              <a:solidFill>
                <a:schemeClr val="accent1"/>
              </a:solidFill>
            </a:endParaRPr>
          </a:p>
        </p:txBody>
      </p:sp>
      <p:sp>
        <p:nvSpPr>
          <p:cNvPr id="79" name="TextBox 78"/>
          <p:cNvSpPr txBox="1"/>
          <p:nvPr/>
        </p:nvSpPr>
        <p:spPr>
          <a:xfrm>
            <a:off x="6637354" y="1709664"/>
            <a:ext cx="1620000" cy="540000"/>
          </a:xfrm>
          <a:prstGeom prst="rect">
            <a:avLst/>
          </a:prstGeom>
          <a:noFill/>
        </p:spPr>
        <p:txBody>
          <a:bodyPr wrap="square" rtlCol="0" anchor="b">
            <a:noAutofit/>
          </a:bodyPr>
          <a:lstStyle/>
          <a:p>
            <a:pPr algn="ctr"/>
            <a:r>
              <a:rPr lang="en-CA" sz="1400" b="1" dirty="0">
                <a:solidFill>
                  <a:schemeClr val="accent1"/>
                </a:solidFill>
              </a:rPr>
              <a:t>Consulting</a:t>
            </a:r>
          </a:p>
        </p:txBody>
      </p:sp>
      <p:sp>
        <p:nvSpPr>
          <p:cNvPr id="80" name="TextBox 79"/>
          <p:cNvSpPr txBox="1"/>
          <p:nvPr/>
        </p:nvSpPr>
        <p:spPr>
          <a:xfrm rot="16200000">
            <a:off x="-1573244" y="3153772"/>
            <a:ext cx="4410810" cy="338554"/>
          </a:xfrm>
          <a:prstGeom prst="rect">
            <a:avLst/>
          </a:prstGeom>
          <a:noFill/>
        </p:spPr>
        <p:txBody>
          <a:bodyPr wrap="square" rtlCol="0">
            <a:spAutoFit/>
          </a:bodyPr>
          <a:lstStyle/>
          <a:p>
            <a:pPr algn="ctr"/>
            <a:r>
              <a:rPr lang="en-US" sz="1600" b="1" dirty="0" smtClean="0">
                <a:solidFill>
                  <a:srgbClr val="243F54">
                    <a:lumMod val="40000"/>
                    <a:lumOff val="60000"/>
                  </a:srgbClr>
                </a:solidFill>
              </a:rPr>
              <a:t>Info-Tech Involvement</a:t>
            </a:r>
            <a:endParaRPr lang="en-US" sz="1600" b="1" dirty="0">
              <a:solidFill>
                <a:srgbClr val="243F54">
                  <a:lumMod val="40000"/>
                  <a:lumOff val="60000"/>
                </a:srgbClr>
              </a:solidFill>
            </a:endParaRPr>
          </a:p>
        </p:txBody>
      </p:sp>
      <p:sp>
        <p:nvSpPr>
          <p:cNvPr id="81" name="TextBox 80"/>
          <p:cNvSpPr txBox="1"/>
          <p:nvPr/>
        </p:nvSpPr>
        <p:spPr>
          <a:xfrm>
            <a:off x="1274686" y="3892597"/>
            <a:ext cx="1620000" cy="1440000"/>
          </a:xfrm>
          <a:prstGeom prst="rect">
            <a:avLst/>
          </a:prstGeom>
          <a:noFill/>
        </p:spPr>
        <p:txBody>
          <a:bodyPr wrap="square" rtlCol="0">
            <a:noAutofit/>
          </a:bodyPr>
          <a:lstStyle/>
          <a:p>
            <a:pPr algn="ctr"/>
            <a:r>
              <a:rPr lang="en-CA" sz="1100" dirty="0">
                <a:solidFill>
                  <a:schemeClr val="accent1"/>
                </a:solidFill>
                <a:latin typeface="Georgia"/>
              </a:rPr>
              <a:t>“Our team has already made this critical project a priority, and we have the time and capability, but some guidance along the way would be helpful.”</a:t>
            </a:r>
          </a:p>
        </p:txBody>
      </p:sp>
      <p:sp>
        <p:nvSpPr>
          <p:cNvPr id="82" name="TextBox 81"/>
          <p:cNvSpPr txBox="1"/>
          <p:nvPr/>
        </p:nvSpPr>
        <p:spPr>
          <a:xfrm>
            <a:off x="3062242" y="3496913"/>
            <a:ext cx="1620000" cy="1440000"/>
          </a:xfrm>
          <a:prstGeom prst="rect">
            <a:avLst/>
          </a:prstGeom>
          <a:noFill/>
        </p:spPr>
        <p:txBody>
          <a:bodyPr wrap="square" rtlCol="0">
            <a:noAutofit/>
          </a:bodyPr>
          <a:lstStyle/>
          <a:p>
            <a:pPr algn="ctr"/>
            <a:r>
              <a:rPr lang="en-CA" sz="1100" dirty="0">
                <a:solidFill>
                  <a:schemeClr val="accent1"/>
                </a:solidFill>
                <a:latin typeface="Georgia"/>
              </a:rPr>
              <a:t>“Our team knows that we need to fix a process, but we need assistance to determine where to focus. Some check-ins along the way would help keep us on track.”</a:t>
            </a:r>
          </a:p>
        </p:txBody>
      </p:sp>
      <p:sp>
        <p:nvSpPr>
          <p:cNvPr id="83" name="TextBox 82"/>
          <p:cNvSpPr txBox="1"/>
          <p:nvPr/>
        </p:nvSpPr>
        <p:spPr>
          <a:xfrm>
            <a:off x="4849798" y="3101228"/>
            <a:ext cx="1620000" cy="1440000"/>
          </a:xfrm>
          <a:prstGeom prst="rect">
            <a:avLst/>
          </a:prstGeom>
          <a:noFill/>
        </p:spPr>
        <p:txBody>
          <a:bodyPr wrap="square" rtlCol="0">
            <a:noAutofit/>
          </a:bodyPr>
          <a:lstStyle/>
          <a:p>
            <a:pPr algn="ctr"/>
            <a:r>
              <a:rPr lang="en-CA" sz="1100" dirty="0">
                <a:solidFill>
                  <a:schemeClr val="accent1"/>
                </a:solidFill>
                <a:latin typeface="Georgia"/>
              </a:rPr>
              <a:t>“We need to hit the ground running and get this project kicked off immediately. Our team has the ability to take this over once we get a framework and strategy in place.”</a:t>
            </a:r>
          </a:p>
        </p:txBody>
      </p:sp>
      <p:sp>
        <p:nvSpPr>
          <p:cNvPr id="84" name="TextBox 83"/>
          <p:cNvSpPr txBox="1"/>
          <p:nvPr/>
        </p:nvSpPr>
        <p:spPr>
          <a:xfrm>
            <a:off x="6637354" y="2705543"/>
            <a:ext cx="1620000" cy="1440000"/>
          </a:xfrm>
          <a:prstGeom prst="rect">
            <a:avLst/>
          </a:prstGeom>
          <a:noFill/>
        </p:spPr>
        <p:txBody>
          <a:bodyPr wrap="square" rtlCol="0">
            <a:noAutofit/>
          </a:bodyPr>
          <a:lstStyle/>
          <a:p>
            <a:pPr algn="ctr"/>
            <a:r>
              <a:rPr lang="en-CA" sz="1100" dirty="0">
                <a:solidFill>
                  <a:schemeClr val="accent1"/>
                </a:solidFill>
                <a:latin typeface="Georgia"/>
              </a:rPr>
              <a:t>“Our team does not have the time or the knowledge to take this project on. We need assistance through the entirety of this project.”</a:t>
            </a:r>
          </a:p>
        </p:txBody>
      </p:sp>
      <p:grpSp>
        <p:nvGrpSpPr>
          <p:cNvPr id="85" name="Group 84"/>
          <p:cNvGrpSpPr/>
          <p:nvPr/>
        </p:nvGrpSpPr>
        <p:grpSpPr>
          <a:xfrm>
            <a:off x="7224770" y="2242017"/>
            <a:ext cx="438385" cy="438385"/>
            <a:chOff x="7224770" y="2436861"/>
            <a:chExt cx="438385" cy="438385"/>
          </a:xfrm>
        </p:grpSpPr>
        <p:sp>
          <p:nvSpPr>
            <p:cNvPr id="86" name="Rounded Rectangle 85"/>
            <p:cNvSpPr/>
            <p:nvPr/>
          </p:nvSpPr>
          <p:spPr>
            <a:xfrm>
              <a:off x="7224770" y="2436861"/>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87" name="Picture 8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88" name="TextBox 87"/>
          <p:cNvSpPr txBox="1"/>
          <p:nvPr/>
        </p:nvSpPr>
        <p:spPr>
          <a:xfrm>
            <a:off x="926623" y="5630981"/>
            <a:ext cx="7645469" cy="338554"/>
          </a:xfrm>
          <a:prstGeom prst="rect">
            <a:avLst/>
          </a:prstGeom>
          <a:noFill/>
        </p:spPr>
        <p:txBody>
          <a:bodyPr wrap="square" rtlCol="0">
            <a:spAutoFit/>
          </a:bodyPr>
          <a:lstStyle/>
          <a:p>
            <a:pPr algn="ctr"/>
            <a:r>
              <a:rPr lang="en-US" sz="1600" b="1" dirty="0">
                <a:solidFill>
                  <a:srgbClr val="243F54">
                    <a:lumMod val="40000"/>
                    <a:lumOff val="60000"/>
                  </a:srgbClr>
                </a:solidFill>
              </a:rPr>
              <a:t>Degree of Customization</a:t>
            </a:r>
          </a:p>
        </p:txBody>
      </p:sp>
      <p:grpSp>
        <p:nvGrpSpPr>
          <p:cNvPr id="89" name="Group 88"/>
          <p:cNvGrpSpPr/>
          <p:nvPr/>
        </p:nvGrpSpPr>
        <p:grpSpPr>
          <a:xfrm>
            <a:off x="866464" y="1423067"/>
            <a:ext cx="7645468" cy="4256142"/>
            <a:chOff x="757287" y="1485881"/>
            <a:chExt cx="7997720" cy="4511276"/>
          </a:xfrm>
        </p:grpSpPr>
        <p:cxnSp>
          <p:nvCxnSpPr>
            <p:cNvPr id="90" name="Straight Arrow Connector 89"/>
            <p:cNvCxnSpPr/>
            <p:nvPr/>
          </p:nvCxnSpPr>
          <p:spPr>
            <a:xfrm flipV="1">
              <a:off x="763006" y="5926779"/>
              <a:ext cx="7992001" cy="0"/>
            </a:xfrm>
            <a:prstGeom prst="straightConnector1">
              <a:avLst/>
            </a:prstGeom>
            <a:ln w="69850">
              <a:solidFill>
                <a:schemeClr val="accent1">
                  <a:lumMod val="60000"/>
                  <a:lumOff val="40000"/>
                </a:schemeClr>
              </a:solidFill>
              <a:headEnd type="oval"/>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6200000" flipV="1">
              <a:off x="-1498351" y="3741519"/>
              <a:ext cx="4511276" cy="0"/>
            </a:xfrm>
            <a:prstGeom prst="straightConnector1">
              <a:avLst/>
            </a:prstGeom>
            <a:ln w="69850">
              <a:solidFill>
                <a:schemeClr val="accent1">
                  <a:lumMod val="60000"/>
                  <a:lumOff val="40000"/>
                </a:schemeClr>
              </a:solidFill>
              <a:headEnd type="none"/>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3645976" y="3028319"/>
            <a:ext cx="438385" cy="438385"/>
            <a:chOff x="3645976" y="3295353"/>
            <a:chExt cx="438385" cy="438385"/>
          </a:xfrm>
        </p:grpSpPr>
        <p:sp>
          <p:nvSpPr>
            <p:cNvPr id="93" name="Rounded Rectangle 92"/>
            <p:cNvSpPr/>
            <p:nvPr/>
          </p:nvSpPr>
          <p:spPr>
            <a:xfrm>
              <a:off x="3645976" y="3295353"/>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94" name="Picture 9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95" name="Group 94"/>
          <p:cNvGrpSpPr/>
          <p:nvPr/>
        </p:nvGrpSpPr>
        <p:grpSpPr>
          <a:xfrm>
            <a:off x="1856579" y="3421469"/>
            <a:ext cx="438385" cy="438385"/>
            <a:chOff x="1856579" y="3724599"/>
            <a:chExt cx="438385" cy="438385"/>
          </a:xfrm>
        </p:grpSpPr>
        <p:sp>
          <p:nvSpPr>
            <p:cNvPr id="96" name="Rounded Rectangle 95"/>
            <p:cNvSpPr/>
            <p:nvPr/>
          </p:nvSpPr>
          <p:spPr>
            <a:xfrm>
              <a:off x="1856579" y="3724599"/>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97" name="Picture 9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98" name="Group 97"/>
          <p:cNvGrpSpPr/>
          <p:nvPr/>
        </p:nvGrpSpPr>
        <p:grpSpPr>
          <a:xfrm>
            <a:off x="5435373" y="2635168"/>
            <a:ext cx="438385" cy="438385"/>
            <a:chOff x="5435373" y="2866107"/>
            <a:chExt cx="438385" cy="438385"/>
          </a:xfrm>
        </p:grpSpPr>
        <p:sp>
          <p:nvSpPr>
            <p:cNvPr id="99" name="Rounded Rectangle 98"/>
            <p:cNvSpPr/>
            <p:nvPr/>
          </p:nvSpPr>
          <p:spPr>
            <a:xfrm>
              <a:off x="5435373" y="2866107"/>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100" name="Picture 9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101" name="Right Arrow 100"/>
          <p:cNvSpPr/>
          <p:nvPr/>
        </p:nvSpPr>
        <p:spPr>
          <a:xfrm>
            <a:off x="909910" y="5925973"/>
            <a:ext cx="7602022"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FFFFFF"/>
                </a:solidFill>
              </a:rPr>
              <a:t>Diagnostics and consistent frameworks used throughout four options</a:t>
            </a:r>
            <a:endParaRPr lang="en-CA" sz="1400" b="1" dirty="0">
              <a:solidFill>
                <a:srgbClr val="FFFFFF"/>
              </a:solidFill>
            </a:endParaRPr>
          </a:p>
        </p:txBody>
      </p:sp>
      <p:grpSp>
        <p:nvGrpSpPr>
          <p:cNvPr id="35" name="Group 34"/>
          <p:cNvGrpSpPr/>
          <p:nvPr/>
        </p:nvGrpSpPr>
        <p:grpSpPr>
          <a:xfrm>
            <a:off x="0" y="6422955"/>
            <a:ext cx="9144000" cy="437555"/>
            <a:chOff x="0" y="6422955"/>
            <a:chExt cx="9144000" cy="437555"/>
          </a:xfrm>
        </p:grpSpPr>
        <p:pic>
          <p:nvPicPr>
            <p:cNvPr id="36"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38" name="Picture 37"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4819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26844142"/>
              </p:ext>
            </p:extLst>
          </p:nvPr>
        </p:nvGraphicFramePr>
        <p:xfrm>
          <a:off x="86984" y="1718366"/>
          <a:ext cx="8799876" cy="4725166"/>
        </p:xfrm>
        <a:graphic>
          <a:graphicData uri="http://schemas.openxmlformats.org/drawingml/2006/table">
            <a:tbl>
              <a:tblPr firstRow="1" bandRow="1">
                <a:tableStyleId>{5C22544A-7EE6-4342-B048-85BDC9FD1C3A}</a:tableStyleId>
              </a:tblPr>
              <a:tblGrid>
                <a:gridCol w="1191600"/>
                <a:gridCol w="2536092"/>
                <a:gridCol w="2536092"/>
                <a:gridCol w="2536092"/>
              </a:tblGrid>
              <a:tr h="3383234">
                <a:tc>
                  <a:txBody>
                    <a:bodyPr/>
                    <a:lstStyle/>
                    <a:p>
                      <a:pPr algn="ctr"/>
                      <a:r>
                        <a:rPr lang="en-CA" sz="1000" dirty="0" smtClean="0">
                          <a:solidFill>
                            <a:schemeClr val="bg1"/>
                          </a:solidFill>
                        </a:rPr>
                        <a:t>Best-Practice Toolkit</a:t>
                      </a:r>
                      <a:endParaRPr lang="en-CA" sz="1000"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0" dirty="0" smtClean="0">
                          <a:solidFill>
                            <a:schemeClr val="tx1"/>
                          </a:solidFill>
                        </a:rPr>
                        <a:t>Document your current mobile development process</a:t>
                      </a:r>
                    </a:p>
                    <a:p>
                      <a:pPr>
                        <a:spcAft>
                          <a:spcPts val="600"/>
                        </a:spcAft>
                      </a:pPr>
                      <a:r>
                        <a:rPr lang="en-CA" sz="1000" b="0" dirty="0" smtClean="0">
                          <a:solidFill>
                            <a:schemeClr val="tx1"/>
                          </a:solidFill>
                        </a:rPr>
                        <a:t>Conduct a SWOT analysis </a:t>
                      </a:r>
                    </a:p>
                    <a:p>
                      <a:pPr>
                        <a:spcAft>
                          <a:spcPts val="600"/>
                        </a:spcAft>
                      </a:pPr>
                      <a:r>
                        <a:rPr lang="en-CA" sz="1000" b="0" dirty="0" smtClean="0">
                          <a:solidFill>
                            <a:schemeClr val="tx1"/>
                          </a:solidFill>
                        </a:rPr>
                        <a:t>Establish business metrics for measuring the value of the project</a:t>
                      </a:r>
                    </a:p>
                    <a:p>
                      <a:pPr>
                        <a:spcAft>
                          <a:spcPts val="600"/>
                        </a:spcAft>
                      </a:pPr>
                      <a:r>
                        <a:rPr lang="en-CA" sz="1000" b="0" dirty="0" smtClean="0">
                          <a:solidFill>
                            <a:schemeClr val="tx1"/>
                          </a:solidFill>
                        </a:rPr>
                        <a:t>Conduct a high level assessment of the current dev techniques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Determine current mobile app performance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Identify areas in your frontend code that can be optimized for a quicker first time to render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Determine appropriate image formats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Determine the post-optimized performance of your mobile web app at the frontend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Determine the current mobile web app performance at the mid-tier and backend layers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Document the systems architecture to determine where asynchronous code is needed for your mobile web app</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Develop a cache policy process for your mobile web application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Document your target state mobile development process with regards to performance optimization techniques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0" dirty="0" smtClean="0">
                          <a:solidFill>
                            <a:schemeClr val="tx1"/>
                          </a:solidFill>
                        </a:rPr>
                        <a:t>Create a performance test plan for your mobile web apps</a:t>
                      </a:r>
                    </a:p>
                    <a:p>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052326">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t>Understand</a:t>
                      </a:r>
                      <a:r>
                        <a:rPr lang="en-US" sz="1000" b="0" baseline="0" dirty="0" smtClean="0"/>
                        <a:t> the challenges &amp; benefits of a mobile performance initiative</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2"/>
                        </a:buBlip>
                      </a:pPr>
                      <a:r>
                        <a:rPr lang="en-US" sz="1000" b="0" dirty="0" smtClean="0">
                          <a:cs typeface="Open Sans"/>
                        </a:rPr>
                        <a:t>Optimize critical rendering path performance </a:t>
                      </a:r>
                    </a:p>
                    <a:p>
                      <a:pPr marL="228600" indent="-228600">
                        <a:spcAft>
                          <a:spcPts val="600"/>
                        </a:spcAft>
                        <a:buSzPct val="150000"/>
                        <a:buBlip>
                          <a:blip r:embed="rId2"/>
                        </a:buBlip>
                      </a:pPr>
                      <a:r>
                        <a:rPr lang="en-CA" sz="1000" b="0" dirty="0" smtClean="0">
                          <a:cs typeface="Open Sans"/>
                        </a:rPr>
                        <a:t>Optimize mid-tier and backend performance</a:t>
                      </a:r>
                      <a:endParaRPr lang="en-CA" sz="1000" b="0" dirty="0" smtClean="0">
                        <a:solidFill>
                          <a:schemeClr val="tx1"/>
                        </a:solidFill>
                        <a:cs typeface="+mn-cs"/>
                      </a:endParaRPr>
                    </a:p>
                    <a:p>
                      <a:pPr marL="228600" indent="-228600">
                        <a:spcAft>
                          <a:spcPts val="600"/>
                        </a:spcAft>
                        <a:buSzPct val="150000"/>
                        <a:buBlip>
                          <a:blip r:embed="rId2"/>
                        </a:buBlip>
                      </a:pPr>
                      <a:r>
                        <a:rPr lang="en-CA" sz="1000" b="0" dirty="0" smtClean="0">
                          <a:cs typeface="Open Sans"/>
                        </a:rPr>
                        <a:t>Optimize network performance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2"/>
                        </a:buBlip>
                      </a:pPr>
                      <a:r>
                        <a:rPr lang="en-CA" sz="1000" b="0" dirty="0" smtClean="0">
                          <a:cs typeface="Open Sans"/>
                        </a:rPr>
                        <a:t>Develop a process to test and monitor your enterprise mobile web applications as part of continuous improvement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0" name="Picture 19" descr="best-practice-blueprints.png"/>
          <p:cNvPicPr>
            <a:picLocks noChangeAspect="1"/>
          </p:cNvPicPr>
          <p:nvPr/>
        </p:nvPicPr>
        <p:blipFill>
          <a:blip r:embed="rId3" cstate="print">
            <a:clrChange>
              <a:clrFrom>
                <a:srgbClr val="000000">
                  <a:alpha val="0"/>
                </a:srgbClr>
              </a:clrFrom>
              <a:clrTo>
                <a:srgbClr val="000000">
                  <a:alpha val="0"/>
                </a:srgbClr>
              </a:clrTo>
            </a:clrChange>
          </a:blip>
          <a:stretch>
            <a:fillRect/>
          </a:stretch>
        </p:blipFill>
        <p:spPr>
          <a:xfrm>
            <a:off x="136694" y="1936251"/>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4" cstate="print"/>
          <a:srcRect l="12204" t="22820" r="8463" b="22257"/>
          <a:stretch/>
        </p:blipFill>
        <p:spPr>
          <a:xfrm>
            <a:off x="307878" y="5508470"/>
            <a:ext cx="752006" cy="483279"/>
          </a:xfrm>
          <a:prstGeom prst="rect">
            <a:avLst/>
          </a:prstGeom>
          <a:effectLst/>
        </p:spPr>
      </p:pic>
      <p:sp>
        <p:nvSpPr>
          <p:cNvPr id="15" name="Chevron 14"/>
          <p:cNvSpPr/>
          <p:nvPr/>
        </p:nvSpPr>
        <p:spPr>
          <a:xfrm>
            <a:off x="1301687" y="1124746"/>
            <a:ext cx="2692549" cy="55918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1. </a:t>
            </a:r>
            <a:r>
              <a:rPr lang="en-CA" sz="1000" dirty="0">
                <a:solidFill>
                  <a:srgbClr val="FFFFFF"/>
                </a:solidFill>
              </a:rPr>
              <a:t>Understand the Challenges &amp; Opportunities </a:t>
            </a:r>
            <a:r>
              <a:rPr lang="en-CA" sz="1000" dirty="0" smtClean="0">
                <a:solidFill>
                  <a:srgbClr val="FFFFFF"/>
                </a:solidFill>
              </a:rPr>
              <a:t>That </a:t>
            </a:r>
            <a:r>
              <a:rPr lang="en-CA" sz="1000" dirty="0">
                <a:solidFill>
                  <a:srgbClr val="FFFFFF"/>
                </a:solidFill>
              </a:rPr>
              <a:t>Exist </a:t>
            </a:r>
            <a:r>
              <a:rPr lang="en-CA" sz="1000" dirty="0" smtClean="0">
                <a:solidFill>
                  <a:srgbClr val="FFFFFF"/>
                </a:solidFill>
              </a:rPr>
              <a:t>With </a:t>
            </a:r>
            <a:r>
              <a:rPr lang="en-CA" sz="1000" dirty="0">
                <a:solidFill>
                  <a:srgbClr val="FFFFFF"/>
                </a:solidFill>
              </a:rPr>
              <a:t>Optimizing Mobile Performance</a:t>
            </a:r>
            <a:endParaRPr lang="en-US" sz="1000" dirty="0">
              <a:solidFill>
                <a:srgbClr val="FFFFFF"/>
              </a:solidFill>
            </a:endParaRPr>
          </a:p>
        </p:txBody>
      </p:sp>
      <p:sp>
        <p:nvSpPr>
          <p:cNvPr id="16" name="Chevron 15"/>
          <p:cNvSpPr/>
          <p:nvPr/>
        </p:nvSpPr>
        <p:spPr>
          <a:xfrm>
            <a:off x="3838233" y="1124745"/>
            <a:ext cx="2697480" cy="55918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2. </a:t>
            </a:r>
            <a:r>
              <a:rPr lang="en-CA" sz="1000" dirty="0">
                <a:solidFill>
                  <a:srgbClr val="FFFFFF"/>
                </a:solidFill>
              </a:rPr>
              <a:t>Use Optimization Techniques to Improve Mobile Web Application Performance</a:t>
            </a:r>
            <a:endParaRPr lang="en-US" sz="1000" dirty="0">
              <a:solidFill>
                <a:srgbClr val="FFFFFF"/>
              </a:solidFill>
            </a:endParaRPr>
          </a:p>
        </p:txBody>
      </p:sp>
      <p:sp>
        <p:nvSpPr>
          <p:cNvPr id="17" name="Chevron 16"/>
          <p:cNvSpPr/>
          <p:nvPr/>
        </p:nvSpPr>
        <p:spPr>
          <a:xfrm>
            <a:off x="6371121" y="1124745"/>
            <a:ext cx="2532888" cy="55918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3. </a:t>
            </a:r>
            <a:r>
              <a:rPr lang="en-CA" sz="1000" dirty="0">
                <a:solidFill>
                  <a:srgbClr val="FFFFFF"/>
                </a:solidFill>
              </a:rPr>
              <a:t>Test and </a:t>
            </a:r>
            <a:r>
              <a:rPr lang="en-CA" sz="1000" dirty="0" smtClean="0">
                <a:solidFill>
                  <a:srgbClr val="FFFFFF"/>
                </a:solidFill>
              </a:rPr>
              <a:t>Monitor Your Mobile Apps as </a:t>
            </a:r>
            <a:r>
              <a:rPr lang="en-CA" sz="1000" dirty="0">
                <a:solidFill>
                  <a:srgbClr val="FFFFFF"/>
                </a:solidFill>
              </a:rPr>
              <a:t>Part of Continuous Improvement</a:t>
            </a:r>
            <a:endParaRPr lang="en-US" sz="1000" dirty="0">
              <a:solidFill>
                <a:srgbClr val="FFFFFF"/>
              </a:solidFill>
            </a:endParaRPr>
          </a:p>
        </p:txBody>
      </p:sp>
      <p:sp>
        <p:nvSpPr>
          <p:cNvPr id="13"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CA" dirty="0"/>
              <a:t>Develop Enterprise Mobile Applications With Realistic and Relevant </a:t>
            </a:r>
            <a:r>
              <a:rPr lang="en-CA" dirty="0" smtClean="0"/>
              <a:t>Performance – project overview</a:t>
            </a:r>
            <a:endParaRPr lang="en-CA" dirty="0"/>
          </a:p>
        </p:txBody>
      </p:sp>
      <p:grpSp>
        <p:nvGrpSpPr>
          <p:cNvPr id="9" name="Group 8"/>
          <p:cNvGrpSpPr/>
          <p:nvPr/>
        </p:nvGrpSpPr>
        <p:grpSpPr>
          <a:xfrm>
            <a:off x="0" y="6422955"/>
            <a:ext cx="9144000" cy="437555"/>
            <a:chOff x="0" y="6422955"/>
            <a:chExt cx="9144000" cy="437555"/>
          </a:xfrm>
        </p:grpSpPr>
        <p:pic>
          <p:nvPicPr>
            <p:cNvPr id="1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09328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27048318"/>
              </p:ext>
            </p:extLst>
          </p:nvPr>
        </p:nvGraphicFramePr>
        <p:xfrm>
          <a:off x="990144" y="2062429"/>
          <a:ext cx="7002644" cy="3821763"/>
        </p:xfrm>
        <a:graphic>
          <a:graphicData uri="http://schemas.openxmlformats.org/drawingml/2006/table">
            <a:tbl>
              <a:tblPr firstRow="1" bandRow="1">
                <a:tableStyleId>{5C22544A-7EE6-4342-B048-85BDC9FD1C3A}</a:tableStyleId>
              </a:tblPr>
              <a:tblGrid>
                <a:gridCol w="1750661"/>
                <a:gridCol w="1750661"/>
                <a:gridCol w="1750661"/>
                <a:gridCol w="1750661"/>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r>
              <a:tr h="3096000">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Gather</a:t>
                      </a:r>
                      <a:r>
                        <a:rPr lang="en-CA" sz="1000" b="0" baseline="0" dirty="0" smtClean="0">
                          <a:solidFill>
                            <a:schemeClr val="tx1"/>
                          </a:solidFill>
                        </a:rPr>
                        <a:t> documentation on how mobile apps are being developed and monitored</a:t>
                      </a:r>
                    </a:p>
                    <a:p>
                      <a:pPr marL="177800" indent="-177800">
                        <a:buFont typeface="Arial" panose="020B0604020202020204" pitchFamily="34" charset="0"/>
                        <a:buChar char="•"/>
                      </a:pPr>
                      <a:r>
                        <a:rPr lang="en-CA" sz="1000" b="0" baseline="0" dirty="0" smtClean="0">
                          <a:solidFill>
                            <a:schemeClr val="tx1"/>
                          </a:solidFill>
                        </a:rPr>
                        <a:t>Gather historical information on mobile app performance</a:t>
                      </a:r>
                    </a:p>
                    <a:p>
                      <a:pPr marL="177800" indent="-177800">
                        <a:buFont typeface="Arial" panose="020B0604020202020204" pitchFamily="34" charset="0"/>
                        <a:buChar char="•"/>
                      </a:pPr>
                      <a:r>
                        <a:rPr lang="en-CA" sz="1000" b="0" baseline="0" dirty="0" smtClean="0">
                          <a:solidFill>
                            <a:schemeClr val="tx1"/>
                          </a:solidFill>
                        </a:rPr>
                        <a:t>Gather information on metrics used to measure mobile performance</a:t>
                      </a:r>
                      <a:endParaRPr lang="en-CA" sz="1000" b="0" dirty="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Day 2 Itinerary</a:t>
                      </a:r>
                    </a:p>
                    <a:p>
                      <a:pPr marL="171450" indent="-171450">
                        <a:spcAft>
                          <a:spcPts val="500"/>
                        </a:spcAft>
                        <a:buFont typeface="Arial" panose="020B0604020202020204" pitchFamily="34" charset="0"/>
                        <a:buChar char="•"/>
                      </a:pPr>
                      <a:r>
                        <a:rPr lang="en-CA" sz="1000" b="0" dirty="0" smtClean="0">
                          <a:solidFill>
                            <a:schemeClr val="tx1"/>
                          </a:solidFill>
                        </a:rPr>
                        <a:t>Document your current mobile development process</a:t>
                      </a:r>
                    </a:p>
                    <a:p>
                      <a:pPr marL="171450" indent="-171450">
                        <a:spcAft>
                          <a:spcPts val="500"/>
                        </a:spcAft>
                        <a:buFont typeface="Arial" panose="020B0604020202020204" pitchFamily="34" charset="0"/>
                        <a:buChar char="•"/>
                      </a:pPr>
                      <a:r>
                        <a:rPr lang="en-CA" sz="1000" b="0" dirty="0" smtClean="0">
                          <a:solidFill>
                            <a:schemeClr val="tx1"/>
                          </a:solidFill>
                        </a:rPr>
                        <a:t>Conduct a SWOT analysis </a:t>
                      </a:r>
                    </a:p>
                    <a:p>
                      <a:pPr marL="171450" indent="-171450">
                        <a:spcAft>
                          <a:spcPts val="500"/>
                        </a:spcAft>
                        <a:buFont typeface="Arial" panose="020B0604020202020204" pitchFamily="34" charset="0"/>
                        <a:buChar char="•"/>
                      </a:pPr>
                      <a:r>
                        <a:rPr lang="en-CA" sz="1000" b="0" dirty="0" smtClean="0">
                          <a:solidFill>
                            <a:schemeClr val="tx1"/>
                          </a:solidFill>
                        </a:rPr>
                        <a:t>Establish business metrics for measuring the value of the project</a:t>
                      </a:r>
                    </a:p>
                    <a:p>
                      <a:pPr marL="171450" indent="-171450">
                        <a:spcAft>
                          <a:spcPts val="500"/>
                        </a:spcAft>
                        <a:buFont typeface="Arial" panose="020B0604020202020204" pitchFamily="34" charset="0"/>
                        <a:buChar char="•"/>
                      </a:pPr>
                      <a:r>
                        <a:rPr lang="en-CA" sz="1000" b="0" dirty="0" smtClean="0">
                          <a:solidFill>
                            <a:schemeClr val="tx1"/>
                          </a:solidFill>
                        </a:rPr>
                        <a:t>Conduct a high level assessment of the current dev techniques</a:t>
                      </a: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Day 3</a:t>
                      </a:r>
                      <a:r>
                        <a:rPr lang="en-CA" sz="1000" b="1" baseline="0" dirty="0" smtClean="0">
                          <a:solidFill>
                            <a:schemeClr val="tx1"/>
                          </a:solidFill>
                        </a:rPr>
                        <a:t> Itinerary</a:t>
                      </a:r>
                    </a:p>
                    <a:p>
                      <a:pPr marL="171450" indent="-171450">
                        <a:spcAft>
                          <a:spcPts val="500"/>
                        </a:spcAft>
                        <a:buFont typeface="Arial" panose="020B0604020202020204" pitchFamily="34" charset="0"/>
                        <a:buChar char="•"/>
                      </a:pPr>
                      <a:r>
                        <a:rPr lang="en-CA" sz="1000" b="0" dirty="0" smtClean="0">
                          <a:solidFill>
                            <a:schemeClr val="tx1"/>
                          </a:solidFill>
                        </a:rPr>
                        <a:t>Determine the current mobile app performance</a:t>
                      </a:r>
                    </a:p>
                    <a:p>
                      <a:pPr marL="171450" indent="-171450">
                        <a:spcAft>
                          <a:spcPts val="500"/>
                        </a:spcAft>
                        <a:buFont typeface="Arial" panose="020B0604020202020204" pitchFamily="34" charset="0"/>
                        <a:buChar char="•"/>
                      </a:pPr>
                      <a:r>
                        <a:rPr lang="en-CA" sz="1000" b="0" dirty="0" smtClean="0">
                          <a:solidFill>
                            <a:schemeClr val="tx1"/>
                          </a:solidFill>
                        </a:rPr>
                        <a:t>Identify areas in your frontend code that can be optimized for a quicker first time to render</a:t>
                      </a:r>
                    </a:p>
                    <a:p>
                      <a:pPr marL="171450" indent="-171450">
                        <a:spcAft>
                          <a:spcPts val="500"/>
                        </a:spcAft>
                        <a:buFont typeface="Arial" panose="020B0604020202020204" pitchFamily="34" charset="0"/>
                        <a:buChar char="•"/>
                      </a:pPr>
                      <a:r>
                        <a:rPr lang="en-CA" sz="1000" b="0" dirty="0" smtClean="0">
                          <a:solidFill>
                            <a:schemeClr val="tx1"/>
                          </a:solidFill>
                        </a:rPr>
                        <a:t>Determine appropriate image formats</a:t>
                      </a:r>
                    </a:p>
                    <a:p>
                      <a:pPr marL="171450" indent="-171450">
                        <a:spcAft>
                          <a:spcPts val="500"/>
                        </a:spcAft>
                        <a:buFont typeface="Arial" panose="020B0604020202020204" pitchFamily="34" charset="0"/>
                        <a:buChar char="•"/>
                      </a:pPr>
                      <a:r>
                        <a:rPr lang="en-CA" sz="1000" b="0" dirty="0" smtClean="0">
                          <a:solidFill>
                            <a:schemeClr val="tx1"/>
                          </a:solidFill>
                        </a:rPr>
                        <a:t>Determine the post-optimized performance of your mobile web app at the frontend</a:t>
                      </a:r>
                    </a:p>
                    <a:p>
                      <a:pPr marL="171450" indent="-171450">
                        <a:spcAft>
                          <a:spcPts val="500"/>
                        </a:spcAft>
                        <a:buFont typeface="Arial" panose="020B0604020202020204" pitchFamily="34" charset="0"/>
                        <a:buChar char="•"/>
                      </a:pPr>
                      <a:r>
                        <a:rPr lang="en-CA" sz="1000" b="0" dirty="0" smtClean="0">
                          <a:solidFill>
                            <a:schemeClr val="tx1"/>
                          </a:solidFill>
                        </a:rPr>
                        <a:t>Determine the current mobile web app performance at the mid-tier and backend layers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Day 4 Itinerary</a:t>
                      </a:r>
                    </a:p>
                    <a:p>
                      <a:pPr marL="171450" indent="-171450">
                        <a:spcAft>
                          <a:spcPts val="500"/>
                        </a:spcAft>
                        <a:buFont typeface="Arial" panose="020B0604020202020204" pitchFamily="34" charset="0"/>
                        <a:buChar char="•"/>
                      </a:pPr>
                      <a:r>
                        <a:rPr lang="en-CA" sz="1000" b="0" dirty="0" smtClean="0">
                          <a:solidFill>
                            <a:schemeClr val="tx1"/>
                          </a:solidFill>
                        </a:rPr>
                        <a:t>Document the systems  architecture to determine where asynchronous code is needed for your mobile web app</a:t>
                      </a:r>
                    </a:p>
                    <a:p>
                      <a:pPr marL="171450" indent="-171450">
                        <a:spcAft>
                          <a:spcPts val="500"/>
                        </a:spcAft>
                        <a:buFont typeface="Arial" panose="020B0604020202020204" pitchFamily="34" charset="0"/>
                        <a:buChar char="•"/>
                      </a:pPr>
                      <a:r>
                        <a:rPr lang="en-CA" sz="1000" b="0" dirty="0" smtClean="0">
                          <a:solidFill>
                            <a:schemeClr val="tx1"/>
                          </a:solidFill>
                        </a:rPr>
                        <a:t>Develop a cache policy process for your mobile web application</a:t>
                      </a:r>
                    </a:p>
                    <a:p>
                      <a:pPr marL="171450" indent="-171450">
                        <a:spcAft>
                          <a:spcPts val="500"/>
                        </a:spcAft>
                        <a:buFont typeface="Arial" panose="020B0604020202020204" pitchFamily="34" charset="0"/>
                        <a:buChar char="•"/>
                      </a:pPr>
                      <a:r>
                        <a:rPr lang="en-CA" sz="1000" b="0" dirty="0" smtClean="0">
                          <a:solidFill>
                            <a:schemeClr val="tx1"/>
                          </a:solidFill>
                        </a:rPr>
                        <a:t>Create a performance test plan for your mobile web apps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 name="Title 1"/>
          <p:cNvSpPr>
            <a:spLocks noGrp="1"/>
          </p:cNvSpPr>
          <p:nvPr>
            <p:ph type="title"/>
          </p:nvPr>
        </p:nvSpPr>
        <p:spPr/>
        <p:txBody>
          <a:bodyPr/>
          <a:lstStyle/>
          <a:p>
            <a:r>
              <a:rPr lang="en-CA" dirty="0" smtClean="0"/>
              <a:t>Accelerate </a:t>
            </a:r>
            <a:r>
              <a:rPr lang="en-CA" dirty="0"/>
              <a:t>your initiative with a </a:t>
            </a:r>
            <a:r>
              <a:rPr lang="en-CA" dirty="0" smtClean="0"/>
              <a:t>workshop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 day engagement depending on the level of preparation completed by the client prior to the facilitator arriving onsite.</a:t>
            </a:r>
          </a:p>
        </p:txBody>
      </p:sp>
      <p:pic>
        <p:nvPicPr>
          <p:cNvPr id="29" name="Picture 28"/>
          <p:cNvPicPr>
            <a:picLocks noChangeAspect="1"/>
          </p:cNvPicPr>
          <p:nvPr/>
        </p:nvPicPr>
        <p:blipFill>
          <a:blip r:embed="rId2"/>
          <a:stretch>
            <a:fillRect/>
          </a:stretch>
        </p:blipFill>
        <p:spPr>
          <a:xfrm>
            <a:off x="274345" y="5693468"/>
            <a:ext cx="1070409" cy="794698"/>
          </a:xfrm>
          <a:prstGeom prst="rect">
            <a:avLst/>
          </a:prstGeom>
          <a:effectLst>
            <a:outerShdw blurRad="50800" dist="38100" dir="2700000" algn="tl" rotWithShape="0">
              <a:prstClr val="black">
                <a:alpha val="40000"/>
              </a:prstClr>
            </a:outerShdw>
          </a:effectLst>
        </p:spPr>
      </p:pic>
      <p:sp>
        <p:nvSpPr>
          <p:cNvPr id="30" name="TextBox 29"/>
          <p:cNvSpPr txBox="1"/>
          <p:nvPr/>
        </p:nvSpPr>
        <p:spPr>
          <a:xfrm>
            <a:off x="1985427" y="5905905"/>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62869" y="5907086"/>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3" cstate="print"/>
          <a:srcRect l="12204" t="22820" r="8463" b="22257"/>
          <a:stretch/>
        </p:blipFill>
        <p:spPr>
          <a:xfrm>
            <a:off x="2773638" y="2427818"/>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3" cstate="print"/>
          <a:srcRect l="12204" t="22820" r="8463" b="22257"/>
          <a:stretch/>
        </p:blipFill>
        <p:spPr>
          <a:xfrm>
            <a:off x="4524106" y="2427818"/>
            <a:ext cx="276998" cy="197924"/>
          </a:xfrm>
          <a:prstGeom prst="rect">
            <a:avLst/>
          </a:prstGeom>
          <a:effectLst>
            <a:outerShdw blurRad="50800" dist="38100" dir="2700000" algn="tl" rotWithShape="0">
              <a:prstClr val="black">
                <a:alpha val="40000"/>
              </a:prstClr>
            </a:outerShdw>
          </a:effectLst>
        </p:spPr>
      </p:pic>
      <p:pic>
        <p:nvPicPr>
          <p:cNvPr id="34" name="Picture 33" descr="on-site-workshops.png"/>
          <p:cNvPicPr>
            <a:picLocks noChangeAspect="1"/>
          </p:cNvPicPr>
          <p:nvPr/>
        </p:nvPicPr>
        <p:blipFill rotWithShape="1">
          <a:blip r:embed="rId3" cstate="print"/>
          <a:srcRect l="12204" t="22820" r="8463" b="22257"/>
          <a:stretch/>
        </p:blipFill>
        <p:spPr>
          <a:xfrm>
            <a:off x="6287820" y="2427818"/>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4"/>
              </a:rPr>
              <a:t>Workshops@InfoTech.com</a:t>
            </a:r>
            <a:r>
              <a:rPr lang="en-US" sz="1400" dirty="0" smtClean="0">
                <a:solidFill>
                  <a:srgbClr val="333333"/>
                </a:solidFill>
                <a:cs typeface="Open Sans"/>
              </a:rPr>
              <a:t> for more information.</a:t>
            </a:r>
            <a:endParaRPr lang="en-CA" sz="1400" dirty="0">
              <a:solidFill>
                <a:srgbClr val="333333"/>
              </a:solidFill>
            </a:endParaRPr>
          </a:p>
        </p:txBody>
      </p:sp>
      <p:grpSp>
        <p:nvGrpSpPr>
          <p:cNvPr id="13" name="Group 12"/>
          <p:cNvGrpSpPr/>
          <p:nvPr/>
        </p:nvGrpSpPr>
        <p:grpSpPr>
          <a:xfrm>
            <a:off x="0" y="6422955"/>
            <a:ext cx="9144000" cy="437555"/>
            <a:chOff x="0" y="6422955"/>
            <a:chExt cx="9144000" cy="437555"/>
          </a:xfrm>
        </p:grpSpPr>
        <p:pic>
          <p:nvPicPr>
            <p:cNvPr id="14"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7993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398519" y="-87966"/>
            <a:ext cx="1924596" cy="2100532"/>
          </a:xfrm>
          <a:prstGeom prst="homePlate">
            <a:avLst/>
          </a:prstGeom>
          <a:solidFill>
            <a:schemeClr val="accent2"/>
          </a:solidFill>
          <a:ln>
            <a:solidFill>
              <a:schemeClr val="accent2"/>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82800" rIns="360000" bIns="82800" rtlCol="0" anchor="ctr"/>
          <a:lstStyle/>
          <a:p>
            <a:endParaRPr lang="en-CA" b="1" dirty="0">
              <a:solidFill>
                <a:schemeClr val="accent1"/>
              </a:solidFill>
            </a:endParaRPr>
          </a:p>
        </p:txBody>
      </p:sp>
      <p:sp>
        <p:nvSpPr>
          <p:cNvPr id="5" name="Rectangle 4"/>
          <p:cNvSpPr/>
          <p:nvPr/>
        </p:nvSpPr>
        <p:spPr>
          <a:xfrm>
            <a:off x="425944" y="335957"/>
            <a:ext cx="1869743" cy="646331"/>
          </a:xfrm>
          <a:prstGeom prst="rect">
            <a:avLst/>
          </a:prstGeom>
        </p:spPr>
        <p:txBody>
          <a:bodyPr wrap="square">
            <a:spAutoFit/>
          </a:bodyPr>
          <a:lstStyle/>
          <a:p>
            <a:pPr algn="ctr"/>
            <a:r>
              <a:rPr lang="en-CA" b="1" dirty="0">
                <a:solidFill>
                  <a:schemeClr val="bg1"/>
                </a:solidFill>
              </a:rPr>
              <a:t>ANALYST PERSPECTIVE </a:t>
            </a:r>
          </a:p>
        </p:txBody>
      </p:sp>
      <p:sp>
        <p:nvSpPr>
          <p:cNvPr id="14" name="TextBox 13"/>
          <p:cNvSpPr txBox="1"/>
          <p:nvPr/>
        </p:nvSpPr>
        <p:spPr>
          <a:xfrm>
            <a:off x="5051343" y="4248002"/>
            <a:ext cx="3091544" cy="738664"/>
          </a:xfrm>
          <a:prstGeom prst="rect">
            <a:avLst/>
          </a:prstGeom>
        </p:spPr>
        <p:txBody>
          <a:bodyPr wrap="square" rtlCol="0">
            <a:spAutoFit/>
          </a:bodyPr>
          <a:lstStyle/>
          <a:p>
            <a:pPr algn="r"/>
            <a:r>
              <a:rPr lang="en-CA" sz="1400" b="1" dirty="0" smtClean="0"/>
              <a:t>Altaz Valani</a:t>
            </a:r>
          </a:p>
          <a:p>
            <a:pPr algn="r"/>
            <a:r>
              <a:rPr lang="en-CA" sz="1400" dirty="0" smtClean="0"/>
              <a:t>Research Director </a:t>
            </a:r>
          </a:p>
          <a:p>
            <a:pPr algn="r"/>
            <a:r>
              <a:rPr lang="en-CA" sz="1400" dirty="0" smtClean="0"/>
              <a:t>Info-Tech Research Group</a:t>
            </a:r>
            <a:endParaRPr lang="en-CA" sz="1400" dirty="0"/>
          </a:p>
        </p:txBody>
      </p:sp>
      <p:sp>
        <p:nvSpPr>
          <p:cNvPr id="15" name="TextBox 14"/>
          <p:cNvSpPr txBox="1"/>
          <p:nvPr/>
        </p:nvSpPr>
        <p:spPr>
          <a:xfrm>
            <a:off x="2776311" y="533636"/>
            <a:ext cx="5944995" cy="584775"/>
          </a:xfrm>
          <a:prstGeom prst="rect">
            <a:avLst/>
          </a:prstGeom>
        </p:spPr>
        <p:txBody>
          <a:bodyPr wrap="square" rtlCol="0">
            <a:spAutoFit/>
          </a:bodyPr>
          <a:lstStyle/>
          <a:p>
            <a:r>
              <a:rPr lang="en-CA" sz="1600" b="1" dirty="0" smtClean="0"/>
              <a:t>What is the industry saying about development practices in regards to mobile performance?</a:t>
            </a:r>
            <a:endParaRPr lang="en-CA" sz="1600" b="1" dirty="0"/>
          </a:p>
        </p:txBody>
      </p:sp>
      <p:pic>
        <p:nvPicPr>
          <p:cNvPr id="9" name="Picture 105"/>
          <p:cNvPicPr>
            <a:picLocks noChangeAspect="1"/>
          </p:cNvPicPr>
          <p:nvPr/>
        </p:nvPicPr>
        <p:blipFill>
          <a:blip r:embed="rId2"/>
          <a:stretch>
            <a:fillRect/>
          </a:stretch>
        </p:blipFill>
        <p:spPr>
          <a:xfrm>
            <a:off x="626833" y="3005463"/>
            <a:ext cx="524301" cy="426757"/>
          </a:xfrm>
          <a:prstGeom prst="rect">
            <a:avLst/>
          </a:prstGeom>
        </p:spPr>
      </p:pic>
      <p:pic>
        <p:nvPicPr>
          <p:cNvPr id="11" name="Picture 106"/>
          <p:cNvPicPr>
            <a:picLocks noChangeAspect="1"/>
          </p:cNvPicPr>
          <p:nvPr/>
        </p:nvPicPr>
        <p:blipFill>
          <a:blip r:embed="rId3"/>
          <a:stretch>
            <a:fillRect/>
          </a:stretch>
        </p:blipFill>
        <p:spPr>
          <a:xfrm>
            <a:off x="7642528" y="3851728"/>
            <a:ext cx="487722" cy="396274"/>
          </a:xfrm>
          <a:prstGeom prst="rect">
            <a:avLst/>
          </a:prstGeom>
        </p:spPr>
      </p:pic>
      <p:sp>
        <p:nvSpPr>
          <p:cNvPr id="12" name="TextBox 11"/>
          <p:cNvSpPr txBox="1"/>
          <p:nvPr/>
        </p:nvSpPr>
        <p:spPr>
          <a:xfrm>
            <a:off x="1211022" y="3090263"/>
            <a:ext cx="6615479" cy="1323439"/>
          </a:xfrm>
          <a:prstGeom prst="rect">
            <a:avLst/>
          </a:prstGeom>
        </p:spPr>
        <p:txBody>
          <a:bodyPr wrap="square" rtlCol="0">
            <a:spAutoFit/>
          </a:bodyPr>
          <a:lstStyle/>
          <a:p>
            <a:pPr>
              <a:spcAft>
                <a:spcPts val="500"/>
              </a:spcAft>
            </a:pPr>
            <a:r>
              <a:rPr lang="en-CA" sz="1600" i="1" dirty="0" smtClean="0">
                <a:latin typeface="+mj-lt"/>
              </a:rPr>
              <a:t>Mobile is a key enabler for enterprises today. In the midst of trying to do more with less, your developers must know more than just how to code the application. Today it is about a deeper understanding of the ecosystem which involves efficiently optimizing across networking and hardware as well. </a:t>
            </a:r>
            <a:endParaRPr lang="en-CA" sz="1600" b="1" i="1" dirty="0" smtClean="0">
              <a:latin typeface="+mj-lt"/>
            </a:endParaRPr>
          </a:p>
        </p:txBody>
      </p:sp>
      <p:grpSp>
        <p:nvGrpSpPr>
          <p:cNvPr id="10" name="Group 9"/>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09784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CA" dirty="0"/>
              <a:t>CIOs looking for a way to </a:t>
            </a:r>
            <a:r>
              <a:rPr lang="en-CA" dirty="0" smtClean="0"/>
              <a:t>improve application </a:t>
            </a:r>
            <a:r>
              <a:rPr lang="en-CA" dirty="0"/>
              <a:t>quality and development throughput to support business priorities.</a:t>
            </a:r>
          </a:p>
          <a:p>
            <a:r>
              <a:rPr lang="en-CA" dirty="0"/>
              <a:t>Application development managers who want to understand </a:t>
            </a:r>
            <a:r>
              <a:rPr lang="en-CA" dirty="0" smtClean="0"/>
              <a:t>development best </a:t>
            </a:r>
            <a:r>
              <a:rPr lang="en-CA" dirty="0"/>
              <a:t>practices </a:t>
            </a:r>
            <a:r>
              <a:rPr lang="en-CA" dirty="0" smtClean="0"/>
              <a:t>for improving mobile performance.</a:t>
            </a:r>
            <a:endParaRPr lang="en-US" dirty="0"/>
          </a:p>
        </p:txBody>
      </p:sp>
      <p:sp>
        <p:nvSpPr>
          <p:cNvPr id="14" name="Text Placeholder 13"/>
          <p:cNvSpPr>
            <a:spLocks noGrp="1"/>
          </p:cNvSpPr>
          <p:nvPr>
            <p:ph type="body" sz="quarter" idx="26"/>
          </p:nvPr>
        </p:nvSpPr>
        <p:spPr/>
        <p:txBody>
          <a:bodyPr/>
          <a:lstStyle/>
          <a:p>
            <a:r>
              <a:rPr lang="en-US" dirty="0" smtClean="0"/>
              <a:t>Determine what areas of development to focus on for optimizing the speed and resiliency of your mobile apps.</a:t>
            </a:r>
          </a:p>
          <a:p>
            <a:r>
              <a:rPr lang="en-US" dirty="0" smtClean="0"/>
              <a:t>Recognize the various optimization techniques for the full mobile stack to improve mobile performance. </a:t>
            </a:r>
            <a:endParaRPr lang="en-US" dirty="0"/>
          </a:p>
        </p:txBody>
      </p:sp>
      <p:sp>
        <p:nvSpPr>
          <p:cNvPr id="15" name="Text Placeholder 14"/>
          <p:cNvSpPr>
            <a:spLocks noGrp="1"/>
          </p:cNvSpPr>
          <p:nvPr>
            <p:ph type="body" sz="quarter" idx="27"/>
          </p:nvPr>
        </p:nvSpPr>
        <p:spPr/>
        <p:txBody>
          <a:bodyPr/>
          <a:lstStyle/>
          <a:p>
            <a:r>
              <a:rPr lang="en-US" dirty="0" smtClean="0"/>
              <a:t>IT Operations to effectively monitor mobile applications for performance improvement and optimization purposes.</a:t>
            </a:r>
            <a:endParaRPr lang="en-US" dirty="0"/>
          </a:p>
        </p:txBody>
      </p:sp>
      <p:sp>
        <p:nvSpPr>
          <p:cNvPr id="16" name="Text Placeholder 15"/>
          <p:cNvSpPr>
            <a:spLocks noGrp="1"/>
          </p:cNvSpPr>
          <p:nvPr>
            <p:ph type="body" sz="quarter" idx="28"/>
          </p:nvPr>
        </p:nvSpPr>
        <p:spPr/>
        <p:txBody>
          <a:bodyPr/>
          <a:lstStyle/>
          <a:p>
            <a:r>
              <a:rPr lang="en-US" dirty="0"/>
              <a:t>Align </a:t>
            </a:r>
            <a:r>
              <a:rPr lang="en-US" dirty="0" smtClean="0"/>
              <a:t>maintenance tasks with development initiatives, and act as a feedback mechanism to further optimize mobile performance.</a:t>
            </a:r>
          </a:p>
          <a:p>
            <a:r>
              <a:rPr lang="en-US" dirty="0" smtClean="0"/>
              <a:t>Prepare for ongoing evolution of mobile apps through monitoring and analysis of usage patterns.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0036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CA" dirty="0" smtClean="0"/>
              <a:t>Mobile users within the enterprise are looking for mobile apps that are high performing and easy to use.</a:t>
            </a:r>
          </a:p>
          <a:p>
            <a:r>
              <a:rPr lang="en-CA" dirty="0"/>
              <a:t>Organizations are looking for opportunities to create an application ecosystem </a:t>
            </a:r>
            <a:r>
              <a:rPr lang="en-CA" dirty="0" smtClean="0"/>
              <a:t>that </a:t>
            </a:r>
            <a:r>
              <a:rPr lang="en-CA" dirty="0"/>
              <a:t>can expose internal services across the </a:t>
            </a:r>
            <a:r>
              <a:rPr lang="en-CA" dirty="0" smtClean="0"/>
              <a:t>organization.</a:t>
            </a:r>
            <a:endParaRPr lang="en-CA" dirty="0"/>
          </a:p>
          <a:p>
            <a:endParaRPr lang="en-US" dirty="0"/>
          </a:p>
        </p:txBody>
      </p:sp>
      <p:sp>
        <p:nvSpPr>
          <p:cNvPr id="4" name="Text Placeholder 3"/>
          <p:cNvSpPr>
            <a:spLocks noGrp="1"/>
          </p:cNvSpPr>
          <p:nvPr>
            <p:ph type="body" sz="quarter" idx="11"/>
          </p:nvPr>
        </p:nvSpPr>
        <p:spPr/>
        <p:txBody>
          <a:bodyPr/>
          <a:lstStyle/>
          <a:p>
            <a:r>
              <a:rPr lang="en-US" dirty="0" smtClean="0"/>
              <a:t>Developers are not equipped to build mobile apps that are high performing.</a:t>
            </a:r>
          </a:p>
          <a:p>
            <a:r>
              <a:rPr lang="en-US" dirty="0" smtClean="0"/>
              <a:t>Developers are time-constrained when building high performing mobile apps, which results in </a:t>
            </a:r>
            <a:r>
              <a:rPr lang="en-US" dirty="0"/>
              <a:t>significant redevelopment </a:t>
            </a:r>
            <a:r>
              <a:rPr lang="en-US" dirty="0" smtClean="0"/>
              <a:t>efforts.</a:t>
            </a:r>
          </a:p>
        </p:txBody>
      </p:sp>
      <p:sp>
        <p:nvSpPr>
          <p:cNvPr id="5" name="Text Placeholder 4"/>
          <p:cNvSpPr>
            <a:spLocks noGrp="1"/>
          </p:cNvSpPr>
          <p:nvPr>
            <p:ph type="body" sz="quarter" idx="12"/>
          </p:nvPr>
        </p:nvSpPr>
        <p:spPr/>
        <p:txBody>
          <a:bodyPr/>
          <a:lstStyle/>
          <a:p>
            <a:r>
              <a:rPr lang="en-CA" dirty="0" smtClean="0"/>
              <a:t>Discover </a:t>
            </a:r>
            <a:r>
              <a:rPr lang="en-CA" dirty="0"/>
              <a:t>the development techniques </a:t>
            </a:r>
            <a:r>
              <a:rPr lang="en-CA" dirty="0" smtClean="0"/>
              <a:t>that are </a:t>
            </a:r>
            <a:r>
              <a:rPr lang="en-CA" dirty="0"/>
              <a:t>required to </a:t>
            </a:r>
            <a:r>
              <a:rPr lang="en-CA" dirty="0" smtClean="0"/>
              <a:t>develop high performing mobile applications based </a:t>
            </a:r>
            <a:r>
              <a:rPr lang="en-CA" dirty="0"/>
              <a:t>on Info-Tech’s </a:t>
            </a:r>
            <a:r>
              <a:rPr lang="en-CA" dirty="0" smtClean="0"/>
              <a:t>mobile performance development </a:t>
            </a:r>
            <a:r>
              <a:rPr lang="en-CA" dirty="0"/>
              <a:t>framework</a:t>
            </a:r>
            <a:r>
              <a:rPr lang="en-CA" dirty="0" smtClean="0"/>
              <a:t>.</a:t>
            </a:r>
          </a:p>
          <a:p>
            <a:r>
              <a:rPr lang="en-CA" dirty="0" smtClean="0"/>
              <a:t>Constantly measure, monitor, and optimize the performance of your mobile apps in order to make continuous performance improvements at the development level.</a:t>
            </a:r>
          </a:p>
          <a:p>
            <a:r>
              <a:rPr lang="en-CA" dirty="0"/>
              <a:t>Continually improve </a:t>
            </a:r>
            <a:r>
              <a:rPr lang="en-CA" dirty="0" smtClean="0"/>
              <a:t>your mobile development approach to </a:t>
            </a:r>
            <a:r>
              <a:rPr lang="en-CA" dirty="0"/>
              <a:t>demonstrate the value that your mobile applications provide to business </a:t>
            </a:r>
            <a:r>
              <a:rPr lang="en-CA" dirty="0" smtClean="0"/>
              <a:t>stakeholders.</a:t>
            </a:r>
            <a:endParaRPr lang="en-CA" dirty="0"/>
          </a:p>
          <a:p>
            <a:endParaRPr lang="en-CA" dirty="0"/>
          </a:p>
          <a:p>
            <a:endParaRPr lang="en-US" dirty="0"/>
          </a:p>
        </p:txBody>
      </p:sp>
      <p:sp>
        <p:nvSpPr>
          <p:cNvPr id="6" name="Text Placeholder 5"/>
          <p:cNvSpPr>
            <a:spLocks noGrp="1"/>
          </p:cNvSpPr>
          <p:nvPr>
            <p:ph type="body" sz="quarter" idx="13"/>
          </p:nvPr>
        </p:nvSpPr>
        <p:spPr>
          <a:ln>
            <a:solidFill>
              <a:schemeClr val="bg2">
                <a:lumMod val="95000"/>
              </a:schemeClr>
            </a:solidFill>
          </a:ln>
        </p:spPr>
        <p:txBody>
          <a:bodyPr/>
          <a:lstStyle/>
          <a:p>
            <a:pPr marL="228600" indent="-228600">
              <a:spcBef>
                <a:spcPts val="600"/>
              </a:spcBef>
              <a:spcAft>
                <a:spcPts val="600"/>
              </a:spcAft>
              <a:buSzPct val="100000"/>
              <a:buFont typeface="+mj-lt"/>
              <a:buAutoNum type="arabicPeriod"/>
            </a:pPr>
            <a:r>
              <a:rPr lang="en-CA" dirty="0"/>
              <a:t>It’s all about the business. Developers need to develop with end users in mind so the business </a:t>
            </a:r>
            <a:r>
              <a:rPr lang="en-CA" dirty="0" smtClean="0"/>
              <a:t>benefits.</a:t>
            </a:r>
            <a:endParaRPr lang="en-CA" dirty="0"/>
          </a:p>
          <a:p>
            <a:pPr marL="228600" indent="-228600">
              <a:spcBef>
                <a:spcPts val="600"/>
              </a:spcBef>
              <a:spcAft>
                <a:spcPts val="600"/>
              </a:spcAft>
              <a:buSzPct val="100000"/>
              <a:buFont typeface="+mj-lt"/>
              <a:buAutoNum type="arabicPeriod"/>
            </a:pPr>
            <a:r>
              <a:rPr lang="en-CA" dirty="0"/>
              <a:t>To be effective, developers today need both a deeper and broader </a:t>
            </a:r>
            <a:r>
              <a:rPr lang="en-CA" dirty="0" smtClean="0"/>
              <a:t>understanding of mobile development. It’s </a:t>
            </a:r>
            <a:r>
              <a:rPr lang="en-CA" dirty="0"/>
              <a:t>not just about the application layer </a:t>
            </a:r>
            <a:r>
              <a:rPr lang="en-CA" dirty="0" smtClean="0"/>
              <a:t>anymore</a:t>
            </a:r>
            <a:r>
              <a:rPr lang="en-CA" dirty="0"/>
              <a:t>. Elements of networking and infrastructure are key to enabling performance. </a:t>
            </a: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87688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3"/>
          <p:cNvSpPr/>
          <p:nvPr/>
        </p:nvSpPr>
        <p:spPr>
          <a:xfrm>
            <a:off x="68839" y="549351"/>
            <a:ext cx="2990871" cy="5340051"/>
          </a:xfrm>
          <a:prstGeom prst="rect">
            <a:avLst/>
          </a:prstGeom>
          <a:noFill/>
          <a:ln w="38100" cap="flat" cmpd="sng" algn="ctr">
            <a:noFill/>
            <a:prstDash val="solid"/>
          </a:ln>
          <a:effectLst/>
        </p:spPr>
        <p:txBody>
          <a:bodyPr lIns="360000" rIns="360000" rtlCol="0" anchor="ctr"/>
          <a:lstStyle/>
          <a:p>
            <a:pPr fontAlgn="b">
              <a:defRPr/>
            </a:pPr>
            <a:r>
              <a:rPr lang="en-CA" sz="1400" i="1" dirty="0"/>
              <a:t>Since 2013, Info-Tech has surveyed over 20,000 business stakeholders as part of our </a:t>
            </a:r>
            <a:r>
              <a:rPr lang="en-CA" sz="1400" b="1" i="1" dirty="0">
                <a:solidFill>
                  <a:schemeClr val="accent2"/>
                </a:solidFill>
              </a:rPr>
              <a:t>CIO Business Vision</a:t>
            </a:r>
            <a:r>
              <a:rPr lang="en-CA" sz="1400" b="1" i="1" dirty="0">
                <a:solidFill>
                  <a:schemeClr val="bg1"/>
                </a:solidFill>
              </a:rPr>
              <a:t> </a:t>
            </a:r>
            <a:r>
              <a:rPr lang="en-CA" sz="1400" i="1" dirty="0"/>
              <a:t>program.</a:t>
            </a:r>
          </a:p>
          <a:p>
            <a:pPr fontAlgn="b">
              <a:defRPr/>
            </a:pPr>
            <a:endParaRPr lang="en-CA" sz="1400" i="1" dirty="0">
              <a:solidFill>
                <a:schemeClr val="tx1">
                  <a:lumMod val="60000"/>
                  <a:lumOff val="40000"/>
                </a:schemeClr>
              </a:solidFill>
            </a:endParaRPr>
          </a:p>
          <a:p>
            <a:pPr fontAlgn="b">
              <a:defRPr/>
            </a:pPr>
            <a:r>
              <a:rPr lang="en-CA" sz="1400" i="1" dirty="0"/>
              <a:t>We asked them to rank the importance of the following 12 core IT </a:t>
            </a:r>
            <a:r>
              <a:rPr lang="en-CA" sz="1400" i="1" dirty="0" smtClean="0"/>
              <a:t>services.</a:t>
            </a:r>
          </a:p>
          <a:p>
            <a:pPr fontAlgn="b">
              <a:defRPr/>
            </a:pPr>
            <a:endParaRPr lang="en-CA" sz="1400" i="1" dirty="0">
              <a:solidFill>
                <a:schemeClr val="bg1"/>
              </a:solidFill>
            </a:endParaRPr>
          </a:p>
          <a:p>
            <a:pPr fontAlgn="b">
              <a:defRPr/>
            </a:pPr>
            <a:endParaRPr lang="en-CA" sz="1400" i="1" dirty="0" smtClean="0">
              <a:solidFill>
                <a:schemeClr val="bg1"/>
              </a:solidFill>
            </a:endParaRPr>
          </a:p>
          <a:p>
            <a:pPr fontAlgn="b">
              <a:defRPr/>
            </a:pPr>
            <a:endParaRPr lang="en-CA" sz="1400" i="1" dirty="0">
              <a:solidFill>
                <a:schemeClr val="bg1"/>
              </a:solidFill>
            </a:endParaRPr>
          </a:p>
          <a:p>
            <a:pPr fontAlgn="b">
              <a:defRPr/>
            </a:pPr>
            <a:endParaRPr lang="en-CA" sz="1400" i="1" dirty="0" smtClean="0">
              <a:solidFill>
                <a:schemeClr val="bg1"/>
              </a:solidFill>
            </a:endParaRPr>
          </a:p>
          <a:p>
            <a:pPr fontAlgn="b">
              <a:defRPr/>
            </a:pPr>
            <a:endParaRPr lang="en-CA" sz="1400" i="1" dirty="0">
              <a:solidFill>
                <a:schemeClr val="bg1"/>
              </a:solidFill>
            </a:endParaRPr>
          </a:p>
          <a:p>
            <a:pPr fontAlgn="b">
              <a:defRPr/>
            </a:pPr>
            <a:endParaRPr lang="en-CA" sz="1400" i="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45881005"/>
              </p:ext>
            </p:extLst>
          </p:nvPr>
        </p:nvGraphicFramePr>
        <p:xfrm>
          <a:off x="3444277" y="2047430"/>
          <a:ext cx="1763361" cy="4219020"/>
        </p:xfrm>
        <a:graphic>
          <a:graphicData uri="http://schemas.openxmlformats.org/drawingml/2006/table">
            <a:tbl>
              <a:tblPr firstRow="1" bandRow="1">
                <a:tableStyleId>{5C22544A-7EE6-4342-B048-85BDC9FD1C3A}</a:tableStyleId>
              </a:tblPr>
              <a:tblGrid>
                <a:gridCol w="1763361"/>
              </a:tblGrid>
              <a:tr h="351585">
                <a:tc>
                  <a:txBody>
                    <a:bodyPr/>
                    <a:lstStyle/>
                    <a:p>
                      <a:pPr algn="l" fontAlgn="b"/>
                      <a:r>
                        <a:rPr lang="en-CA" sz="1100" b="0" i="0" u="none" strike="noStrike" dirty="0" smtClean="0">
                          <a:solidFill>
                            <a:schemeClr val="tx1"/>
                          </a:solidFill>
                          <a:effectLst/>
                          <a:latin typeface="+mn-lt"/>
                        </a:rPr>
                        <a:t>Network Infrastructure</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a:r>
                        <a:rPr lang="en-CA" sz="1100" b="1" dirty="0" smtClean="0">
                          <a:solidFill>
                            <a:schemeClr val="accent1"/>
                          </a:solidFill>
                          <a:latin typeface="+mn-lt"/>
                        </a:rPr>
                        <a:t>Business Applications</a:t>
                      </a:r>
                      <a:endParaRPr lang="en-CA" sz="1100" b="1" dirty="0">
                        <a:solidFill>
                          <a:schemeClr val="accent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solidFill>
                          <a:latin typeface="+mn-lt"/>
                        </a:rPr>
                        <a:t>Data Quality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1" dirty="0" smtClean="0">
                          <a:solidFill>
                            <a:schemeClr val="accent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tx1"/>
                          </a:solidFill>
                          <a:latin typeface="+mn-lt"/>
                        </a:rPr>
                        <a:t>Analytical Capability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Client-Facing Technology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Work Orders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Innovation Leadership</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fontAlgn="b"/>
                      <a:r>
                        <a:rPr lang="en-CA" sz="1100" b="0" u="none" strike="noStrike" dirty="0" smtClean="0">
                          <a:solidFill>
                            <a:schemeClr val="tx1"/>
                          </a:solidFill>
                          <a:effectLst/>
                          <a:latin typeface="+mn-lt"/>
                        </a:rPr>
                        <a:t>Projects</a:t>
                      </a:r>
                      <a:endParaRPr lang="en-CA" sz="1100" b="0" i="0" u="none" strike="noStrike" dirty="0">
                        <a:solidFill>
                          <a:schemeClr val="tx1"/>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IT Policies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n-lt"/>
                        </a:rPr>
                        <a:t>Requirements Gathering</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5"/>
          <p:cNvSpPr/>
          <p:nvPr/>
        </p:nvSpPr>
        <p:spPr>
          <a:xfrm>
            <a:off x="3092475" y="560707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800" b="1" dirty="0">
                <a:solidFill>
                  <a:schemeClr val="bg1"/>
                </a:solidFill>
              </a:rPr>
              <a:t>11</a:t>
            </a:r>
            <a:endParaRPr lang="en-CA" sz="800" b="1" dirty="0">
              <a:solidFill>
                <a:srgbClr val="FFFFFF"/>
              </a:solidFill>
            </a:endParaRPr>
          </a:p>
        </p:txBody>
      </p:sp>
      <p:sp>
        <p:nvSpPr>
          <p:cNvPr id="9" name="Rectangle 5"/>
          <p:cNvSpPr/>
          <p:nvPr/>
        </p:nvSpPr>
        <p:spPr>
          <a:xfrm>
            <a:off x="3092475" y="525417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800" b="1" dirty="0">
                <a:solidFill>
                  <a:schemeClr val="bg1"/>
                </a:solidFill>
              </a:rPr>
              <a:t>10</a:t>
            </a:r>
            <a:endParaRPr lang="en-CA" sz="800" b="1" dirty="0">
              <a:solidFill>
                <a:srgbClr val="FFFFFF"/>
              </a:solidFill>
            </a:endParaRPr>
          </a:p>
        </p:txBody>
      </p:sp>
      <p:sp>
        <p:nvSpPr>
          <p:cNvPr id="10" name="Rectangle 5"/>
          <p:cNvSpPr/>
          <p:nvPr/>
        </p:nvSpPr>
        <p:spPr>
          <a:xfrm>
            <a:off x="3092475" y="595996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800" b="1" dirty="0">
                <a:solidFill>
                  <a:schemeClr val="bg1"/>
                </a:solidFill>
              </a:rPr>
              <a:t>12</a:t>
            </a:r>
          </a:p>
        </p:txBody>
      </p:sp>
      <p:sp>
        <p:nvSpPr>
          <p:cNvPr id="13" name="Rectangle 5"/>
          <p:cNvSpPr/>
          <p:nvPr/>
        </p:nvSpPr>
        <p:spPr>
          <a:xfrm>
            <a:off x="3092475" y="207812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rgbClr val="FFFFFF"/>
                </a:solidFill>
              </a:rPr>
              <a:t>1</a:t>
            </a:r>
            <a:endParaRPr lang="en-CA" sz="800" b="1" dirty="0">
              <a:solidFill>
                <a:srgbClr val="FFFFFF"/>
              </a:solidFill>
            </a:endParaRPr>
          </a:p>
        </p:txBody>
      </p:sp>
      <p:sp>
        <p:nvSpPr>
          <p:cNvPr id="14" name="Rectangle 5"/>
          <p:cNvSpPr/>
          <p:nvPr/>
        </p:nvSpPr>
        <p:spPr>
          <a:xfrm>
            <a:off x="3092475" y="243101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2</a:t>
            </a:r>
          </a:p>
        </p:txBody>
      </p:sp>
      <p:sp>
        <p:nvSpPr>
          <p:cNvPr id="15" name="Rectangle 5"/>
          <p:cNvSpPr/>
          <p:nvPr/>
        </p:nvSpPr>
        <p:spPr>
          <a:xfrm>
            <a:off x="3092475" y="313680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4</a:t>
            </a:r>
          </a:p>
        </p:txBody>
      </p:sp>
      <p:sp>
        <p:nvSpPr>
          <p:cNvPr id="16" name="Rectangle 5"/>
          <p:cNvSpPr/>
          <p:nvPr/>
        </p:nvSpPr>
        <p:spPr>
          <a:xfrm>
            <a:off x="3092475" y="348970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5</a:t>
            </a:r>
          </a:p>
        </p:txBody>
      </p:sp>
      <p:sp>
        <p:nvSpPr>
          <p:cNvPr id="17" name="Rectangle 5"/>
          <p:cNvSpPr/>
          <p:nvPr/>
        </p:nvSpPr>
        <p:spPr>
          <a:xfrm>
            <a:off x="3092475" y="454838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8</a:t>
            </a:r>
          </a:p>
        </p:txBody>
      </p:sp>
      <p:sp>
        <p:nvSpPr>
          <p:cNvPr id="18" name="Rectangle 5"/>
          <p:cNvSpPr/>
          <p:nvPr/>
        </p:nvSpPr>
        <p:spPr>
          <a:xfrm>
            <a:off x="3092475" y="490128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9</a:t>
            </a:r>
          </a:p>
        </p:txBody>
      </p:sp>
      <p:sp>
        <p:nvSpPr>
          <p:cNvPr id="19" name="Rectangle 5"/>
          <p:cNvSpPr/>
          <p:nvPr/>
        </p:nvSpPr>
        <p:spPr>
          <a:xfrm>
            <a:off x="3092475" y="419549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7</a:t>
            </a:r>
          </a:p>
        </p:txBody>
      </p:sp>
      <p:sp>
        <p:nvSpPr>
          <p:cNvPr id="20" name="Rectangle 5"/>
          <p:cNvSpPr/>
          <p:nvPr/>
        </p:nvSpPr>
        <p:spPr>
          <a:xfrm>
            <a:off x="3092475" y="38425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6</a:t>
            </a:r>
          </a:p>
        </p:txBody>
      </p:sp>
      <p:sp>
        <p:nvSpPr>
          <p:cNvPr id="21" name="Rectangle 5"/>
          <p:cNvSpPr/>
          <p:nvPr/>
        </p:nvSpPr>
        <p:spPr>
          <a:xfrm>
            <a:off x="3092475" y="278391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3</a:t>
            </a:r>
          </a:p>
        </p:txBody>
      </p:sp>
      <p:cxnSp>
        <p:nvCxnSpPr>
          <p:cNvPr id="22" name="Straight Connector 21"/>
          <p:cNvCxnSpPr/>
          <p:nvPr/>
        </p:nvCxnSpPr>
        <p:spPr>
          <a:xfrm flipH="1">
            <a:off x="3094820" y="1918452"/>
            <a:ext cx="198874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94819" y="1379926"/>
            <a:ext cx="1988739" cy="523220"/>
          </a:xfrm>
          <a:prstGeom prst="rect">
            <a:avLst/>
          </a:prstGeom>
        </p:spPr>
        <p:txBody>
          <a:bodyPr wrap="square" lIns="0" rIns="0">
            <a:spAutoFit/>
          </a:bodyPr>
          <a:lstStyle/>
          <a:p>
            <a:pPr algn="ctr" fontAlgn="b">
              <a:defRPr/>
            </a:pPr>
            <a:r>
              <a:rPr lang="en-CA" sz="1400" dirty="0" smtClean="0">
                <a:solidFill>
                  <a:srgbClr val="D17D08"/>
                </a:solidFill>
              </a:rPr>
              <a:t>Top IT Services for Business Stakeholders</a:t>
            </a:r>
            <a:endParaRPr lang="en-CA" sz="1400" dirty="0">
              <a:solidFill>
                <a:srgbClr val="D17D08"/>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93401915"/>
              </p:ext>
            </p:extLst>
          </p:nvPr>
        </p:nvGraphicFramePr>
        <p:xfrm>
          <a:off x="6285925" y="2017070"/>
          <a:ext cx="2620496" cy="4240412"/>
        </p:xfrm>
        <a:graphic>
          <a:graphicData uri="http://schemas.openxmlformats.org/drawingml/2006/table">
            <a:tbl>
              <a:tblPr firstRow="1" bandRow="1">
                <a:tableStyleId>{2D5ABB26-0587-4C30-8999-92F81FD0307C}</a:tableStyleId>
              </a:tblPr>
              <a:tblGrid>
                <a:gridCol w="2620496"/>
              </a:tblGrid>
              <a:tr h="385492">
                <a:tc>
                  <a:txBody>
                    <a:bodyPr/>
                    <a:lstStyle/>
                    <a:p>
                      <a:pPr algn="l" fontAlgn="b"/>
                      <a:r>
                        <a:rPr lang="en-CA" sz="1100" b="1" u="none" strike="noStrike" dirty="0">
                          <a:solidFill>
                            <a:schemeClr val="accent1"/>
                          </a:solidFill>
                          <a:effectLst/>
                        </a:rPr>
                        <a:t>Mobile </a:t>
                      </a:r>
                      <a:r>
                        <a:rPr lang="en-CA" sz="1100" b="1" u="none" strike="noStrike" dirty="0" smtClean="0">
                          <a:solidFill>
                            <a:schemeClr val="accent1"/>
                          </a:solidFill>
                          <a:effectLst/>
                        </a:rPr>
                        <a:t>for Employees</a:t>
                      </a:r>
                      <a:endParaRPr lang="en-CA" sz="1100" b="1" i="0" u="none" strike="noStrike" dirty="0">
                        <a:solidFill>
                          <a:schemeClr val="accent1"/>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b="0" u="none" strike="noStrike" dirty="0" smtClean="0">
                          <a:solidFill>
                            <a:schemeClr val="tx1"/>
                          </a:solidFill>
                          <a:effectLst/>
                        </a:rPr>
                        <a:t>Big Data - Analytics</a:t>
                      </a:r>
                      <a:endParaRPr lang="en-CA" sz="1100" b="0" i="0" u="none" strike="noStrike" dirty="0" smtClean="0">
                        <a:solidFill>
                          <a:schemeClr val="tx1"/>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tx1"/>
                          </a:solidFill>
                          <a:effectLst/>
                        </a:rPr>
                        <a:t>Internal Collaboration Tools</a:t>
                      </a:r>
                      <a:endParaRPr lang="en-CA" sz="1100" b="0" i="0" u="none" strike="noStrike" dirty="0" smtClean="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b="1" u="none" strike="noStrike" dirty="0">
                          <a:solidFill>
                            <a:schemeClr val="accent1"/>
                          </a:solidFill>
                          <a:effectLst/>
                        </a:rPr>
                        <a:t>Mobile for </a:t>
                      </a:r>
                      <a:r>
                        <a:rPr lang="en-CA" sz="1100" b="1" u="none" strike="noStrike" dirty="0" smtClean="0">
                          <a:solidFill>
                            <a:schemeClr val="accent1"/>
                          </a:solidFill>
                          <a:effectLst/>
                        </a:rPr>
                        <a:t>Customers</a:t>
                      </a:r>
                      <a:endParaRPr lang="en-CA" sz="1100" b="1" i="0" u="none" strike="noStrike" dirty="0">
                        <a:solidFill>
                          <a:schemeClr val="accent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tx1"/>
                          </a:solidFill>
                          <a:effectLst/>
                        </a:rPr>
                        <a:t>Social Media for Engagement</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b="0" u="none" strike="noStrike" dirty="0" smtClean="0">
                          <a:solidFill>
                            <a:schemeClr val="tx1"/>
                          </a:solidFill>
                          <a:effectLst/>
                        </a:rPr>
                        <a:t>Big Data - Collection</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tx1"/>
                          </a:solidFill>
                          <a:effectLst/>
                        </a:rPr>
                        <a:t>Cloud </a:t>
                      </a:r>
                      <a:r>
                        <a:rPr lang="en-CA" sz="1100" u="none" strike="noStrike" dirty="0" smtClean="0">
                          <a:solidFill>
                            <a:schemeClr val="tx1"/>
                          </a:solidFill>
                          <a:effectLst/>
                        </a:rPr>
                        <a:t>for Application</a:t>
                      </a:r>
                      <a:r>
                        <a:rPr lang="en-CA" sz="1100" u="none" strike="noStrike" baseline="0" dirty="0" smtClean="0">
                          <a:solidFill>
                            <a:schemeClr val="tx1"/>
                          </a:solidFill>
                          <a:effectLst/>
                        </a:rPr>
                        <a:t> Functionality</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tx1"/>
                          </a:solidFill>
                          <a:effectLst/>
                        </a:rPr>
                        <a:t>Cloud for </a:t>
                      </a:r>
                      <a:r>
                        <a:rPr lang="en-CA" sz="1100" u="none" strike="noStrike" dirty="0" smtClean="0">
                          <a:solidFill>
                            <a:schemeClr val="tx1"/>
                          </a:solidFill>
                          <a:effectLst/>
                        </a:rPr>
                        <a:t>Agile Infrastructure</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tx1"/>
                          </a:solidFill>
                          <a:effectLst/>
                        </a:rPr>
                        <a:t>Social Media for Acquisition</a:t>
                      </a:r>
                      <a:endParaRPr lang="en-CA" sz="1100" b="0" i="0" u="none" strike="noStrike" dirty="0" smtClean="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tx1"/>
                          </a:solidFill>
                          <a:effectLst/>
                        </a:rPr>
                        <a:t>Internet of Things for Product</a:t>
                      </a:r>
                      <a:r>
                        <a:rPr lang="en-CA" sz="1100" u="none" strike="noStrike" baseline="0" dirty="0" smtClean="0">
                          <a:solidFill>
                            <a:schemeClr val="tx1"/>
                          </a:solidFill>
                          <a:effectLst/>
                        </a:rPr>
                        <a:t> Innovation</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tx1"/>
                          </a:solidFill>
                          <a:effectLst/>
                        </a:rPr>
                        <a:t>Internet of Things for </a:t>
                      </a:r>
                      <a:r>
                        <a:rPr lang="en-CA" sz="1100" u="none" strike="noStrike" dirty="0" smtClean="0">
                          <a:solidFill>
                            <a:schemeClr val="tx1"/>
                          </a:solidFill>
                          <a:effectLst/>
                        </a:rPr>
                        <a:t>Product Tracking</a:t>
                      </a:r>
                      <a:endParaRPr lang="en-CA"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26" name="Rectangle 5"/>
          <p:cNvSpPr/>
          <p:nvPr/>
        </p:nvSpPr>
        <p:spPr>
          <a:xfrm>
            <a:off x="5872036" y="59566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800" b="1" dirty="0">
                <a:solidFill>
                  <a:schemeClr val="bg1"/>
                </a:solidFill>
              </a:rPr>
              <a:t>11</a:t>
            </a:r>
            <a:endParaRPr lang="en-CA" sz="800" b="1" dirty="0">
              <a:solidFill>
                <a:srgbClr val="FFFFFF"/>
              </a:solidFill>
            </a:endParaRPr>
          </a:p>
        </p:txBody>
      </p:sp>
      <p:sp>
        <p:nvSpPr>
          <p:cNvPr id="27" name="Rectangle 5"/>
          <p:cNvSpPr/>
          <p:nvPr/>
        </p:nvSpPr>
        <p:spPr>
          <a:xfrm>
            <a:off x="5872036" y="556884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CA" sz="800" b="1" dirty="0">
                <a:solidFill>
                  <a:schemeClr val="bg1"/>
                </a:solidFill>
              </a:rPr>
              <a:t>10</a:t>
            </a:r>
            <a:endParaRPr lang="en-CA" sz="800" b="1" dirty="0">
              <a:solidFill>
                <a:srgbClr val="FFFFFF"/>
              </a:solidFill>
            </a:endParaRPr>
          </a:p>
        </p:txBody>
      </p:sp>
      <p:sp>
        <p:nvSpPr>
          <p:cNvPr id="29" name="Rectangle 5"/>
          <p:cNvSpPr/>
          <p:nvPr/>
        </p:nvSpPr>
        <p:spPr>
          <a:xfrm>
            <a:off x="5872036" y="207812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rgbClr val="FFFFFF"/>
                </a:solidFill>
              </a:rPr>
              <a:t>1</a:t>
            </a:r>
            <a:endParaRPr lang="en-CA" sz="800" b="1" dirty="0">
              <a:solidFill>
                <a:srgbClr val="FFFFFF"/>
              </a:solidFill>
            </a:endParaRPr>
          </a:p>
        </p:txBody>
      </p:sp>
      <p:sp>
        <p:nvSpPr>
          <p:cNvPr id="30" name="Rectangle 5"/>
          <p:cNvSpPr/>
          <p:nvPr/>
        </p:nvSpPr>
        <p:spPr>
          <a:xfrm>
            <a:off x="5872036" y="246598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2</a:t>
            </a:r>
          </a:p>
        </p:txBody>
      </p:sp>
      <p:sp>
        <p:nvSpPr>
          <p:cNvPr id="31" name="Rectangle 5"/>
          <p:cNvSpPr/>
          <p:nvPr/>
        </p:nvSpPr>
        <p:spPr>
          <a:xfrm>
            <a:off x="5872036" y="3241698"/>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4</a:t>
            </a:r>
          </a:p>
        </p:txBody>
      </p:sp>
      <p:sp>
        <p:nvSpPr>
          <p:cNvPr id="32" name="Rectangle 5"/>
          <p:cNvSpPr/>
          <p:nvPr/>
        </p:nvSpPr>
        <p:spPr>
          <a:xfrm>
            <a:off x="5872036" y="362955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5</a:t>
            </a:r>
          </a:p>
        </p:txBody>
      </p:sp>
      <p:sp>
        <p:nvSpPr>
          <p:cNvPr id="33" name="Rectangle 5"/>
          <p:cNvSpPr/>
          <p:nvPr/>
        </p:nvSpPr>
        <p:spPr>
          <a:xfrm>
            <a:off x="5872036" y="479313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8</a:t>
            </a:r>
          </a:p>
        </p:txBody>
      </p:sp>
      <p:sp>
        <p:nvSpPr>
          <p:cNvPr id="34" name="Rectangle 5"/>
          <p:cNvSpPr/>
          <p:nvPr/>
        </p:nvSpPr>
        <p:spPr>
          <a:xfrm>
            <a:off x="5872036" y="518098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9</a:t>
            </a:r>
          </a:p>
        </p:txBody>
      </p:sp>
      <p:sp>
        <p:nvSpPr>
          <p:cNvPr id="35" name="Rectangle 5"/>
          <p:cNvSpPr/>
          <p:nvPr/>
        </p:nvSpPr>
        <p:spPr>
          <a:xfrm>
            <a:off x="5872036" y="440527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7</a:t>
            </a:r>
          </a:p>
        </p:txBody>
      </p:sp>
      <p:sp>
        <p:nvSpPr>
          <p:cNvPr id="36" name="Rectangle 5"/>
          <p:cNvSpPr/>
          <p:nvPr/>
        </p:nvSpPr>
        <p:spPr>
          <a:xfrm>
            <a:off x="5872036" y="401741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6</a:t>
            </a:r>
          </a:p>
        </p:txBody>
      </p:sp>
      <p:sp>
        <p:nvSpPr>
          <p:cNvPr id="37" name="Rectangle 5"/>
          <p:cNvSpPr/>
          <p:nvPr/>
        </p:nvSpPr>
        <p:spPr>
          <a:xfrm>
            <a:off x="5872036" y="285384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3</a:t>
            </a:r>
          </a:p>
        </p:txBody>
      </p:sp>
      <p:cxnSp>
        <p:nvCxnSpPr>
          <p:cNvPr id="38" name="Straight Connector 37"/>
          <p:cNvCxnSpPr/>
          <p:nvPr/>
        </p:nvCxnSpPr>
        <p:spPr>
          <a:xfrm flipH="1">
            <a:off x="5884192" y="1918452"/>
            <a:ext cx="27782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884191" y="1379926"/>
            <a:ext cx="2778214" cy="523220"/>
          </a:xfrm>
          <a:prstGeom prst="rect">
            <a:avLst/>
          </a:prstGeom>
        </p:spPr>
        <p:txBody>
          <a:bodyPr wrap="square" lIns="0" rIns="0">
            <a:spAutoFit/>
          </a:bodyPr>
          <a:lstStyle/>
          <a:p>
            <a:pPr algn="ctr" fontAlgn="b">
              <a:defRPr/>
            </a:pPr>
            <a:r>
              <a:rPr lang="en-CA" sz="1400" dirty="0" smtClean="0">
                <a:solidFill>
                  <a:srgbClr val="D17D08"/>
                </a:solidFill>
              </a:rPr>
              <a:t>Top Upcoming</a:t>
            </a:r>
            <a:br>
              <a:rPr lang="en-CA" sz="1400" dirty="0" smtClean="0">
                <a:solidFill>
                  <a:srgbClr val="D17D08"/>
                </a:solidFill>
              </a:rPr>
            </a:br>
            <a:r>
              <a:rPr lang="en-CA" sz="1400" dirty="0" smtClean="0">
                <a:solidFill>
                  <a:srgbClr val="D17D08"/>
                </a:solidFill>
              </a:rPr>
              <a:t>Technology Innovations for CEOs</a:t>
            </a:r>
            <a:endParaRPr lang="en-CA" sz="1400" dirty="0">
              <a:solidFill>
                <a:srgbClr val="D17D08"/>
              </a:solidFill>
            </a:endParaRPr>
          </a:p>
        </p:txBody>
      </p:sp>
      <p:sp>
        <p:nvSpPr>
          <p:cNvPr id="5" name="TextBox 4"/>
          <p:cNvSpPr txBox="1"/>
          <p:nvPr/>
        </p:nvSpPr>
        <p:spPr>
          <a:xfrm>
            <a:off x="5872036" y="6282268"/>
            <a:ext cx="657552" cy="261610"/>
          </a:xfrm>
          <a:prstGeom prst="rect">
            <a:avLst/>
          </a:prstGeom>
        </p:spPr>
        <p:txBody>
          <a:bodyPr wrap="none" rtlCol="0">
            <a:spAutoFit/>
          </a:bodyPr>
          <a:lstStyle/>
          <a:p>
            <a:r>
              <a:rPr lang="en-CA" sz="1050" i="1" dirty="0" smtClean="0"/>
              <a:t>n = 215</a:t>
            </a:r>
          </a:p>
        </p:txBody>
      </p:sp>
      <p:sp>
        <p:nvSpPr>
          <p:cNvPr id="40" name="TextBox 39"/>
          <p:cNvSpPr txBox="1"/>
          <p:nvPr/>
        </p:nvSpPr>
        <p:spPr>
          <a:xfrm>
            <a:off x="3092475" y="6271661"/>
            <a:ext cx="853119" cy="261610"/>
          </a:xfrm>
          <a:prstGeom prst="rect">
            <a:avLst/>
          </a:prstGeom>
        </p:spPr>
        <p:txBody>
          <a:bodyPr wrap="none" rtlCol="0">
            <a:spAutoFit/>
          </a:bodyPr>
          <a:lstStyle/>
          <a:p>
            <a:r>
              <a:rPr lang="en-CA" sz="1050" i="1" dirty="0"/>
              <a:t>n = </a:t>
            </a:r>
            <a:r>
              <a:rPr lang="en-CA" sz="1050" i="1" dirty="0" smtClean="0"/>
              <a:t>21,367</a:t>
            </a:r>
            <a:endParaRPr lang="en-CA" sz="1050" i="1" dirty="0"/>
          </a:p>
        </p:txBody>
      </p:sp>
      <p:cxnSp>
        <p:nvCxnSpPr>
          <p:cNvPr id="42" name="Straight Connector 2"/>
          <p:cNvCxnSpPr/>
          <p:nvPr/>
        </p:nvCxnSpPr>
        <p:spPr>
          <a:xfrm flipV="1">
            <a:off x="5496818" y="1430868"/>
            <a:ext cx="0" cy="485140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24" name="Group 55"/>
          <p:cNvGrpSpPr/>
          <p:nvPr/>
        </p:nvGrpSpPr>
        <p:grpSpPr>
          <a:xfrm>
            <a:off x="400931" y="4087927"/>
            <a:ext cx="2326685" cy="1410405"/>
            <a:chOff x="1263925" y="4866617"/>
            <a:chExt cx="2326685" cy="1410405"/>
          </a:xfrm>
        </p:grpSpPr>
        <p:pic>
          <p:nvPicPr>
            <p:cNvPr id="45" name="Picture 56">
              <a:hlinkClick r:id="rId2"/>
            </p:cNvPr>
            <p:cNvPicPr>
              <a:picLocks noChangeAspect="1"/>
            </p:cNvPicPr>
            <p:nvPr/>
          </p:nvPicPr>
          <p:blipFill>
            <a:blip r:embed="rId3"/>
            <a:stretch>
              <a:fillRect/>
            </a:stretch>
          </p:blipFill>
          <p:spPr>
            <a:xfrm>
              <a:off x="1263925" y="4866617"/>
              <a:ext cx="1073980" cy="1400746"/>
            </a:xfrm>
            <a:prstGeom prst="rect">
              <a:avLst/>
            </a:prstGeom>
            <a:solidFill>
              <a:schemeClr val="accent2"/>
            </a:solidFill>
            <a:ln w="19050">
              <a:solidFill>
                <a:schemeClr val="bg1">
                  <a:lumMod val="95000"/>
                </a:schemeClr>
              </a:solidFill>
              <a:miter lim="800000"/>
            </a:ln>
            <a:effectLst>
              <a:outerShdw blurRad="12700" dist="12700" dir="2700000" algn="tl" rotWithShape="0">
                <a:prstClr val="black">
                  <a:alpha val="15000"/>
                </a:prstClr>
              </a:outerShdw>
            </a:effectLst>
          </p:spPr>
        </p:pic>
        <p:sp>
          <p:nvSpPr>
            <p:cNvPr id="12" name="Pentagon 57">
              <a:hlinkClick r:id="rId2"/>
            </p:cNvPr>
            <p:cNvSpPr/>
            <p:nvPr/>
          </p:nvSpPr>
          <p:spPr>
            <a:xfrm flipH="1">
              <a:off x="2142610" y="5464879"/>
              <a:ext cx="1448000" cy="812143"/>
            </a:xfrm>
            <a:prstGeom prst="homePlate">
              <a:avLst>
                <a:gd name="adj" fmla="val 23239"/>
              </a:avLst>
            </a:prstGeom>
            <a:solidFill>
              <a:schemeClr val="accent2"/>
            </a:solidFill>
            <a:ln w="19050">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lvl="0"/>
              <a:r>
                <a:rPr lang="en-CA" sz="1200" i="1" dirty="0">
                  <a:solidFill>
                    <a:srgbClr val="FFFFFF"/>
                  </a:solidFill>
                  <a:latin typeface="+mj-lt"/>
                </a:rPr>
                <a:t>Learn more about the CIO Business Vision program.</a:t>
              </a:r>
            </a:p>
          </p:txBody>
        </p:sp>
      </p:grpSp>
      <p:sp>
        <p:nvSpPr>
          <p:cNvPr id="4" name="Title 3"/>
          <p:cNvSpPr>
            <a:spLocks noGrp="1"/>
          </p:cNvSpPr>
          <p:nvPr>
            <p:ph type="title"/>
          </p:nvPr>
        </p:nvSpPr>
        <p:spPr/>
        <p:txBody>
          <a:bodyPr/>
          <a:lstStyle/>
          <a:p>
            <a:r>
              <a:rPr lang="en-CA" dirty="0"/>
              <a:t>CEOs see mobile for employees as the #1 priority for upcoming technology </a:t>
            </a:r>
            <a:r>
              <a:rPr lang="en-CA" dirty="0" smtClean="0"/>
              <a:t>innovations</a:t>
            </a:r>
            <a:endParaRPr lang="en-CA" dirty="0"/>
          </a:p>
        </p:txBody>
      </p:sp>
      <p:grpSp>
        <p:nvGrpSpPr>
          <p:cNvPr id="41" name="Group 40"/>
          <p:cNvGrpSpPr/>
          <p:nvPr/>
        </p:nvGrpSpPr>
        <p:grpSpPr>
          <a:xfrm>
            <a:off x="0" y="6422955"/>
            <a:ext cx="9144000" cy="437555"/>
            <a:chOff x="0" y="6422955"/>
            <a:chExt cx="9144000" cy="437555"/>
          </a:xfrm>
        </p:grpSpPr>
        <p:pic>
          <p:nvPicPr>
            <p:cNvPr id="4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44" name="Picture 43"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0965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778784"/>
            <a:ext cx="8666570" cy="461665"/>
          </a:xfrm>
          <a:prstGeom prst="rect">
            <a:avLst/>
          </a:prstGeom>
        </p:spPr>
        <p:txBody>
          <a:bodyPr wrap="square">
            <a:spAutoFit/>
          </a:bodyPr>
          <a:lstStyle/>
          <a:p>
            <a:pPr lvl="0"/>
            <a:r>
              <a:rPr lang="en-CA" sz="1200" dirty="0" smtClean="0"/>
              <a:t>Although definitions vary slightly across the industry, there is agreement that mobile applications leveraging web technologies provide organizations with</a:t>
            </a:r>
            <a:r>
              <a:rPr lang="en-CA" sz="1200" b="1" dirty="0" smtClean="0"/>
              <a:t> </a:t>
            </a:r>
            <a:r>
              <a:rPr lang="en-CA" sz="1200" dirty="0" smtClean="0"/>
              <a:t>the ability to easily integrate with traditional web development processes and technical stacks. </a:t>
            </a:r>
            <a:endParaRPr lang="en-CA" sz="1200" dirty="0"/>
          </a:p>
        </p:txBody>
      </p:sp>
      <p:sp>
        <p:nvSpPr>
          <p:cNvPr id="6" name="Rectangle 5"/>
          <p:cNvSpPr/>
          <p:nvPr/>
        </p:nvSpPr>
        <p:spPr>
          <a:xfrm>
            <a:off x="174417" y="2718363"/>
            <a:ext cx="4410388" cy="2534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spcBef>
                <a:spcPts val="500"/>
              </a:spcBef>
            </a:pPr>
            <a:r>
              <a:rPr lang="en-CA" b="1" dirty="0" smtClean="0">
                <a:solidFill>
                  <a:srgbClr val="D9A210"/>
                </a:solidFill>
              </a:rPr>
              <a:t>Key Benefits</a:t>
            </a:r>
          </a:p>
          <a:p>
            <a:pPr marL="266700">
              <a:spcBef>
                <a:spcPts val="500"/>
              </a:spcBef>
            </a:pPr>
            <a:r>
              <a:rPr lang="en-CA" sz="1200" dirty="0" smtClean="0">
                <a:solidFill>
                  <a:schemeClr val="tx1"/>
                </a:solidFill>
              </a:rPr>
              <a:t>The </a:t>
            </a:r>
            <a:r>
              <a:rPr lang="en-CA" sz="1200" dirty="0">
                <a:solidFill>
                  <a:schemeClr val="tx1"/>
                </a:solidFill>
              </a:rPr>
              <a:t>latest versions of the most popular web languages (HTML5, CSS3, JavaScript) abstract away from the granular, physical components of the application, simplifying the development process</a:t>
            </a:r>
            <a:r>
              <a:rPr lang="en-CA" sz="1200" dirty="0" smtClean="0">
                <a:solidFill>
                  <a:schemeClr val="tx1"/>
                </a:solidFill>
              </a:rPr>
              <a:t>.</a:t>
            </a:r>
          </a:p>
          <a:p>
            <a:pPr marL="266700">
              <a:spcBef>
                <a:spcPts val="500"/>
              </a:spcBef>
            </a:pPr>
            <a:r>
              <a:rPr lang="en-CA" sz="1200" dirty="0">
                <a:solidFill>
                  <a:schemeClr val="tx1"/>
                </a:solidFill>
              </a:rPr>
              <a:t>Modern browsers in most mobile devices are capable of executing and rendering web languages, allowing for greater portability of code across multiple devices</a:t>
            </a:r>
            <a:r>
              <a:rPr lang="en-CA" sz="1200" dirty="0" smtClean="0">
                <a:solidFill>
                  <a:schemeClr val="tx1"/>
                </a:solidFill>
              </a:rPr>
              <a:t>.</a:t>
            </a:r>
          </a:p>
          <a:p>
            <a:pPr marL="266700">
              <a:spcBef>
                <a:spcPts val="500"/>
              </a:spcBef>
            </a:pPr>
            <a:r>
              <a:rPr lang="en-CA" sz="1200" dirty="0">
                <a:solidFill>
                  <a:schemeClr val="tx1"/>
                </a:solidFill>
              </a:rPr>
              <a:t>Each of these web languages </a:t>
            </a:r>
            <a:r>
              <a:rPr lang="en-CA" sz="1200" dirty="0" smtClean="0">
                <a:solidFill>
                  <a:schemeClr val="tx1"/>
                </a:solidFill>
              </a:rPr>
              <a:t>is </a:t>
            </a:r>
            <a:r>
              <a:rPr lang="en-CA" sz="1200" dirty="0">
                <a:solidFill>
                  <a:schemeClr val="tx1"/>
                </a:solidFill>
              </a:rPr>
              <a:t>well known by developers, minimizing skills and resourcing impacts. Consequently, changes can be quickly accommodated and updated uniformly across all end </a:t>
            </a:r>
            <a:r>
              <a:rPr lang="en-CA" sz="1200" dirty="0" smtClean="0">
                <a:solidFill>
                  <a:schemeClr val="tx1"/>
                </a:solidFill>
              </a:rPr>
              <a:t>users.</a:t>
            </a:r>
          </a:p>
        </p:txBody>
      </p:sp>
      <p:sp>
        <p:nvSpPr>
          <p:cNvPr id="11" name="Freeform 10"/>
          <p:cNvSpPr/>
          <p:nvPr/>
        </p:nvSpPr>
        <p:spPr>
          <a:xfrm rot="16200000">
            <a:off x="6832879" y="3751130"/>
            <a:ext cx="961635" cy="999002"/>
          </a:xfrm>
          <a:custGeom>
            <a:avLst/>
            <a:gdLst>
              <a:gd name="connsiteX0" fmla="*/ 0 w 1143000"/>
              <a:gd name="connsiteY0" fmla="*/ 571500 h 1143000"/>
              <a:gd name="connsiteX1" fmla="*/ 571500 w 1143000"/>
              <a:gd name="connsiteY1" fmla="*/ 0 h 1143000"/>
              <a:gd name="connsiteX2" fmla="*/ 1143000 w 1143000"/>
              <a:gd name="connsiteY2" fmla="*/ 571500 h 1143000"/>
              <a:gd name="connsiteX3" fmla="*/ 571500 w 1143000"/>
              <a:gd name="connsiteY3" fmla="*/ 1143000 h 1143000"/>
              <a:gd name="connsiteX4" fmla="*/ 0 w 1143000"/>
              <a:gd name="connsiteY4" fmla="*/ 5715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1143000">
                <a:moveTo>
                  <a:pt x="0" y="571500"/>
                </a:moveTo>
                <a:cubicBezTo>
                  <a:pt x="0" y="255869"/>
                  <a:pt x="255869" y="0"/>
                  <a:pt x="571500" y="0"/>
                </a:cubicBezTo>
                <a:cubicBezTo>
                  <a:pt x="887131" y="0"/>
                  <a:pt x="1143000" y="255869"/>
                  <a:pt x="1143000" y="571500"/>
                </a:cubicBezTo>
                <a:cubicBezTo>
                  <a:pt x="1143000" y="887131"/>
                  <a:pt x="887131" y="1143000"/>
                  <a:pt x="571500" y="1143000"/>
                </a:cubicBezTo>
                <a:cubicBezTo>
                  <a:pt x="255869" y="1143000"/>
                  <a:pt x="0" y="887131"/>
                  <a:pt x="0" y="571500"/>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82628" tIns="182628" rIns="182628" bIns="18262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533400">
              <a:lnSpc>
                <a:spcPct val="90000"/>
              </a:lnSpc>
              <a:spcBef>
                <a:spcPct val="0"/>
              </a:spcBef>
              <a:spcAft>
                <a:spcPct val="35000"/>
              </a:spcAft>
            </a:pPr>
            <a:r>
              <a:rPr lang="en-US" sz="1000" dirty="0" smtClean="0"/>
              <a:t>JavaScript</a:t>
            </a:r>
            <a:endParaRPr lang="en-US" sz="1000" kern="1200" dirty="0"/>
          </a:p>
        </p:txBody>
      </p:sp>
      <p:sp>
        <p:nvSpPr>
          <p:cNvPr id="12" name="Oval 11"/>
          <p:cNvSpPr/>
          <p:nvPr/>
        </p:nvSpPr>
        <p:spPr>
          <a:xfrm>
            <a:off x="5891109" y="2660546"/>
            <a:ext cx="2500546" cy="1077893"/>
          </a:xfrm>
          <a:prstGeom prst="ellipse">
            <a:avLst/>
          </a:prstGeom>
          <a:solidFill>
            <a:schemeClr val="accent1">
              <a:alpha val="40000"/>
            </a:schemeClr>
          </a:solid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txBody>
          <a:bodyPr/>
          <a:lstStyle/>
          <a:p>
            <a:endParaRPr lang="en-CA" dirty="0"/>
          </a:p>
        </p:txBody>
      </p:sp>
      <p:sp>
        <p:nvSpPr>
          <p:cNvPr id="13" name="Freeform 12"/>
          <p:cNvSpPr/>
          <p:nvPr/>
        </p:nvSpPr>
        <p:spPr>
          <a:xfrm rot="16200000">
            <a:off x="6146190" y="3074193"/>
            <a:ext cx="961636" cy="953153"/>
          </a:xfrm>
          <a:custGeom>
            <a:avLst/>
            <a:gdLst>
              <a:gd name="connsiteX0" fmla="*/ 0 w 1143000"/>
              <a:gd name="connsiteY0" fmla="*/ 571500 h 1143000"/>
              <a:gd name="connsiteX1" fmla="*/ 571500 w 1143000"/>
              <a:gd name="connsiteY1" fmla="*/ 0 h 1143000"/>
              <a:gd name="connsiteX2" fmla="*/ 1143000 w 1143000"/>
              <a:gd name="connsiteY2" fmla="*/ 571500 h 1143000"/>
              <a:gd name="connsiteX3" fmla="*/ 571500 w 1143000"/>
              <a:gd name="connsiteY3" fmla="*/ 1143000 h 1143000"/>
              <a:gd name="connsiteX4" fmla="*/ 0 w 1143000"/>
              <a:gd name="connsiteY4" fmla="*/ 5715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1143000">
                <a:moveTo>
                  <a:pt x="0" y="571500"/>
                </a:moveTo>
                <a:cubicBezTo>
                  <a:pt x="0" y="255869"/>
                  <a:pt x="255869" y="0"/>
                  <a:pt x="571500" y="0"/>
                </a:cubicBezTo>
                <a:cubicBezTo>
                  <a:pt x="887131" y="0"/>
                  <a:pt x="1143000" y="255869"/>
                  <a:pt x="1143000" y="571500"/>
                </a:cubicBezTo>
                <a:cubicBezTo>
                  <a:pt x="1143000" y="887131"/>
                  <a:pt x="887131" y="1143000"/>
                  <a:pt x="571500" y="1143000"/>
                </a:cubicBezTo>
                <a:cubicBezTo>
                  <a:pt x="255869" y="1143000"/>
                  <a:pt x="0" y="887131"/>
                  <a:pt x="0" y="571500"/>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82628" tIns="182628" rIns="182628" bIns="18262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533400">
              <a:lnSpc>
                <a:spcPct val="90000"/>
              </a:lnSpc>
              <a:spcBef>
                <a:spcPct val="0"/>
              </a:spcBef>
              <a:spcAft>
                <a:spcPct val="35000"/>
              </a:spcAft>
            </a:pPr>
            <a:r>
              <a:rPr lang="en-US" sz="1000" kern="1200" dirty="0" smtClean="0"/>
              <a:t>CSS3</a:t>
            </a:r>
            <a:endParaRPr lang="en-US" sz="1000" kern="1200" dirty="0"/>
          </a:p>
        </p:txBody>
      </p:sp>
      <p:sp>
        <p:nvSpPr>
          <p:cNvPr id="14" name="Freeform 13"/>
          <p:cNvSpPr/>
          <p:nvPr/>
        </p:nvSpPr>
        <p:spPr>
          <a:xfrm rot="16200000">
            <a:off x="7122107" y="2805330"/>
            <a:ext cx="961636" cy="967331"/>
          </a:xfrm>
          <a:custGeom>
            <a:avLst/>
            <a:gdLst>
              <a:gd name="connsiteX0" fmla="*/ 0 w 1143000"/>
              <a:gd name="connsiteY0" fmla="*/ 571500 h 1143000"/>
              <a:gd name="connsiteX1" fmla="*/ 571500 w 1143000"/>
              <a:gd name="connsiteY1" fmla="*/ 0 h 1143000"/>
              <a:gd name="connsiteX2" fmla="*/ 1143000 w 1143000"/>
              <a:gd name="connsiteY2" fmla="*/ 571500 h 1143000"/>
              <a:gd name="connsiteX3" fmla="*/ 571500 w 1143000"/>
              <a:gd name="connsiteY3" fmla="*/ 1143000 h 1143000"/>
              <a:gd name="connsiteX4" fmla="*/ 0 w 1143000"/>
              <a:gd name="connsiteY4" fmla="*/ 5715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1143000">
                <a:moveTo>
                  <a:pt x="0" y="571500"/>
                </a:moveTo>
                <a:cubicBezTo>
                  <a:pt x="0" y="255869"/>
                  <a:pt x="255869" y="0"/>
                  <a:pt x="571500" y="0"/>
                </a:cubicBezTo>
                <a:cubicBezTo>
                  <a:pt x="887131" y="0"/>
                  <a:pt x="1143000" y="255869"/>
                  <a:pt x="1143000" y="571500"/>
                </a:cubicBezTo>
                <a:cubicBezTo>
                  <a:pt x="1143000" y="887131"/>
                  <a:pt x="887131" y="1143000"/>
                  <a:pt x="571500" y="1143000"/>
                </a:cubicBezTo>
                <a:cubicBezTo>
                  <a:pt x="255869" y="1143000"/>
                  <a:pt x="0" y="887131"/>
                  <a:pt x="0" y="571500"/>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82628" tIns="182628" rIns="182628" bIns="182628"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533400">
              <a:lnSpc>
                <a:spcPct val="90000"/>
              </a:lnSpc>
              <a:spcBef>
                <a:spcPct val="0"/>
              </a:spcBef>
              <a:spcAft>
                <a:spcPct val="35000"/>
              </a:spcAft>
            </a:pPr>
            <a:r>
              <a:rPr lang="en-US" sz="1000" kern="1200" dirty="0" smtClean="0"/>
              <a:t>HTML5</a:t>
            </a:r>
            <a:endParaRPr lang="en-US" sz="1000" kern="1200" dirty="0"/>
          </a:p>
        </p:txBody>
      </p:sp>
      <p:sp>
        <p:nvSpPr>
          <p:cNvPr id="15" name="Shape 14"/>
          <p:cNvSpPr/>
          <p:nvPr/>
        </p:nvSpPr>
        <p:spPr>
          <a:xfrm>
            <a:off x="5891111" y="2537268"/>
            <a:ext cx="2521608" cy="2694732"/>
          </a:xfrm>
          <a:prstGeom prst="funnel">
            <a:avLst/>
          </a:prstGeom>
          <a:ln>
            <a:solidFill>
              <a:schemeClr val="accent1"/>
            </a:solid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endParaRPr lang="en-US" dirty="0"/>
          </a:p>
        </p:txBody>
      </p:sp>
      <p:sp>
        <p:nvSpPr>
          <p:cNvPr id="16" name="Oval 15"/>
          <p:cNvSpPr/>
          <p:nvPr/>
        </p:nvSpPr>
        <p:spPr>
          <a:xfrm>
            <a:off x="6770651" y="5563206"/>
            <a:ext cx="799769" cy="799773"/>
          </a:xfrm>
          <a:prstGeom prst="ellipse">
            <a:avLst/>
          </a:prstGeom>
          <a:solidFill>
            <a:srgbClr val="29475F"/>
          </a:solidFill>
          <a:ln>
            <a:noFill/>
          </a:ln>
          <a:effectLst>
            <a:outerShdw blurRad="381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8388" y="5732092"/>
            <a:ext cx="289736" cy="463579"/>
          </a:xfrm>
          <a:prstGeom prst="rect">
            <a:avLst/>
          </a:prstGeom>
        </p:spPr>
      </p:pic>
      <p:sp>
        <p:nvSpPr>
          <p:cNvPr id="18" name="TextBox 28"/>
          <p:cNvSpPr txBox="1"/>
          <p:nvPr/>
        </p:nvSpPr>
        <p:spPr>
          <a:xfrm>
            <a:off x="4108306" y="2543762"/>
            <a:ext cx="2097673"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600" b="1" dirty="0" smtClean="0"/>
              <a:t>Web Languages</a:t>
            </a:r>
            <a:endParaRPr lang="en-CA" sz="1600" b="1" dirty="0"/>
          </a:p>
        </p:txBody>
      </p:sp>
      <p:sp>
        <p:nvSpPr>
          <p:cNvPr id="19" name="TextBox 58"/>
          <p:cNvSpPr txBox="1"/>
          <p:nvPr/>
        </p:nvSpPr>
        <p:spPr>
          <a:xfrm>
            <a:off x="5610383" y="5209298"/>
            <a:ext cx="1061509"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i="1" dirty="0" smtClean="0"/>
              <a:t>Compose</a:t>
            </a:r>
            <a:endParaRPr lang="en-US" sz="1600" i="1" dirty="0"/>
          </a:p>
        </p:txBody>
      </p:sp>
      <p:sp>
        <p:nvSpPr>
          <p:cNvPr id="20" name="TextBox 23"/>
          <p:cNvSpPr txBox="1"/>
          <p:nvPr/>
        </p:nvSpPr>
        <p:spPr>
          <a:xfrm>
            <a:off x="3598728" y="5809503"/>
            <a:ext cx="357180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600" b="1" dirty="0" smtClean="0"/>
              <a:t>Web / Hybrid Mobile Apps</a:t>
            </a:r>
            <a:endParaRPr lang="en-CA" sz="1600" b="1" dirty="0"/>
          </a:p>
        </p:txBody>
      </p:sp>
      <p:sp>
        <p:nvSpPr>
          <p:cNvPr id="2" name="Rectangle 1"/>
          <p:cNvSpPr/>
          <p:nvPr/>
        </p:nvSpPr>
        <p:spPr>
          <a:xfrm>
            <a:off x="234997" y="1262410"/>
            <a:ext cx="8658825" cy="461665"/>
          </a:xfrm>
          <a:prstGeom prst="rect">
            <a:avLst/>
          </a:prstGeom>
        </p:spPr>
        <p:txBody>
          <a:bodyPr wrap="square">
            <a:spAutoFit/>
          </a:bodyPr>
          <a:lstStyle/>
          <a:p>
            <a:pPr lvl="0" eaLnBrk="0" fontAlgn="base" hangingPunct="0">
              <a:spcBef>
                <a:spcPct val="0"/>
              </a:spcBef>
              <a:spcAft>
                <a:spcPts val="500"/>
              </a:spcAft>
            </a:pPr>
            <a:r>
              <a:rPr lang="en-US" altLang="en-US" sz="1200" dirty="0">
                <a:latin typeface="Arial" panose="020B0604020202020204" pitchFamily="34" charset="0"/>
                <a:cs typeface="Arial" panose="020B0604020202020204" pitchFamily="34" charset="0"/>
              </a:rPr>
              <a:t>This is a type of application developed in HTML, CSS, and JavaScript web languages in which content is delivered through either a browser interface or within a native container </a:t>
            </a:r>
            <a:r>
              <a:rPr lang="en-US" altLang="en-US" sz="1200" dirty="0" smtClean="0">
                <a:latin typeface="Arial" panose="020B0604020202020204" pitchFamily="34" charset="0"/>
                <a:cs typeface="Arial" panose="020B0604020202020204" pitchFamily="34" charset="0"/>
              </a:rPr>
              <a:t>that uses </a:t>
            </a:r>
            <a:r>
              <a:rPr lang="en-US" altLang="en-US" sz="1200" dirty="0">
                <a:latin typeface="Arial" panose="020B0604020202020204" pitchFamily="34" charset="0"/>
                <a:cs typeface="Arial" panose="020B0604020202020204" pitchFamily="34" charset="0"/>
              </a:rPr>
              <a:t>a mobile web view. </a:t>
            </a:r>
          </a:p>
        </p:txBody>
      </p:sp>
      <p:sp>
        <p:nvSpPr>
          <p:cNvPr id="3" name="Title 2"/>
          <p:cNvSpPr>
            <a:spLocks noGrp="1"/>
          </p:cNvSpPr>
          <p:nvPr>
            <p:ph type="title"/>
          </p:nvPr>
        </p:nvSpPr>
        <p:spPr/>
        <p:txBody>
          <a:bodyPr/>
          <a:lstStyle/>
          <a:p>
            <a:r>
              <a:rPr lang="en-CA" dirty="0"/>
              <a:t>How do you define “mobile applications leveraging web technologies</a:t>
            </a:r>
            <a:r>
              <a:rPr lang="en-CA" dirty="0" smtClean="0"/>
              <a:t>”?</a:t>
            </a:r>
            <a:endParaRPr lang="en-CA" dirty="0"/>
          </a:p>
        </p:txBody>
      </p:sp>
      <p:grpSp>
        <p:nvGrpSpPr>
          <p:cNvPr id="21" name="Group 20"/>
          <p:cNvGrpSpPr/>
          <p:nvPr/>
        </p:nvGrpSpPr>
        <p:grpSpPr>
          <a:xfrm>
            <a:off x="0" y="6422955"/>
            <a:ext cx="9144000" cy="437555"/>
            <a:chOff x="0" y="6422955"/>
            <a:chExt cx="9144000" cy="437555"/>
          </a:xfrm>
        </p:grpSpPr>
        <p:pic>
          <p:nvPicPr>
            <p:cNvPr id="2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39145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773832" y="5033438"/>
            <a:ext cx="4103468" cy="786945"/>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446088" fontAlgn="base">
              <a:spcBef>
                <a:spcPct val="0"/>
              </a:spcBef>
              <a:spcAft>
                <a:spcPct val="0"/>
              </a:spcAft>
            </a:pPr>
            <a:r>
              <a:rPr lang="en-CA" sz="1200" i="1" dirty="0">
                <a:solidFill>
                  <a:srgbClr val="333333"/>
                </a:solidFill>
              </a:rPr>
              <a:t>of </a:t>
            </a:r>
            <a:r>
              <a:rPr lang="en-CA" sz="1200" i="1" dirty="0" smtClean="0">
                <a:solidFill>
                  <a:srgbClr val="333333"/>
                </a:solidFill>
              </a:rPr>
              <a:t>mobile users are less likely to use the application if dissatisfied with the performance of the mobile application, and resort to shadow IT</a:t>
            </a:r>
            <a:r>
              <a:rPr lang="en-CA" sz="1200" i="1" dirty="0" smtClean="0">
                <a:solidFill>
                  <a:srgbClr val="FFFFFF"/>
                </a:solidFill>
              </a:rPr>
              <a:t> </a:t>
            </a:r>
            <a:r>
              <a:rPr lang="en-CA" sz="1200" dirty="0" smtClean="0">
                <a:solidFill>
                  <a:srgbClr val="333333"/>
                </a:solidFill>
              </a:rPr>
              <a:t>(Source: </a:t>
            </a:r>
            <a:r>
              <a:rPr lang="en-CA" sz="1200" dirty="0" smtClean="0">
                <a:solidFill>
                  <a:srgbClr val="333333"/>
                </a:solidFill>
                <a:hlinkClick r:id="rId2"/>
              </a:rPr>
              <a:t>Dynatrace</a:t>
            </a:r>
            <a:r>
              <a:rPr lang="en-CA" sz="1200" dirty="0" smtClean="0">
                <a:solidFill>
                  <a:srgbClr val="333333"/>
                </a:solidFill>
              </a:rPr>
              <a:t>)</a:t>
            </a:r>
            <a:r>
              <a:rPr lang="en-CA" sz="1200" i="1" dirty="0" smtClean="0">
                <a:solidFill>
                  <a:srgbClr val="333333"/>
                </a:solidFill>
              </a:rPr>
              <a:t>.</a:t>
            </a:r>
            <a:endParaRPr lang="en-CA" sz="1200" i="1" dirty="0">
              <a:solidFill>
                <a:srgbClr val="333333"/>
              </a:solidFill>
            </a:endParaRPr>
          </a:p>
        </p:txBody>
      </p:sp>
      <p:sp>
        <p:nvSpPr>
          <p:cNvPr id="24" name="Rectangle 23"/>
          <p:cNvSpPr/>
          <p:nvPr/>
        </p:nvSpPr>
        <p:spPr>
          <a:xfrm>
            <a:off x="4761199" y="3723338"/>
            <a:ext cx="4103468" cy="786945"/>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446088" fontAlgn="base">
              <a:spcBef>
                <a:spcPct val="0"/>
              </a:spcBef>
              <a:spcAft>
                <a:spcPct val="0"/>
              </a:spcAft>
            </a:pPr>
            <a:r>
              <a:rPr lang="en-CA" sz="1200" i="1" dirty="0">
                <a:solidFill>
                  <a:srgbClr val="333333"/>
                </a:solidFill>
              </a:rPr>
              <a:t>of </a:t>
            </a:r>
            <a:r>
              <a:rPr lang="en-CA" sz="1200" i="1" dirty="0" smtClean="0">
                <a:solidFill>
                  <a:srgbClr val="333333"/>
                </a:solidFill>
              </a:rPr>
              <a:t>mobile users expect the mobile application to be easy to use</a:t>
            </a:r>
            <a:r>
              <a:rPr lang="en-CA" sz="1200" i="1" dirty="0" smtClean="0">
                <a:solidFill>
                  <a:srgbClr val="FFFFFF"/>
                </a:solidFill>
              </a:rPr>
              <a:t> </a:t>
            </a:r>
            <a:r>
              <a:rPr lang="en-CA" sz="1200" dirty="0" smtClean="0">
                <a:solidFill>
                  <a:schemeClr val="tx1"/>
                </a:solidFill>
              </a:rPr>
              <a:t>(Source: </a:t>
            </a:r>
            <a:r>
              <a:rPr lang="en-CA" sz="1200" dirty="0" smtClean="0">
                <a:solidFill>
                  <a:schemeClr val="tx1"/>
                </a:solidFill>
                <a:hlinkClick r:id="rId3"/>
              </a:rPr>
              <a:t>EffectiveUI</a:t>
            </a:r>
            <a:r>
              <a:rPr lang="en-CA" sz="1200" dirty="0" smtClean="0">
                <a:solidFill>
                  <a:schemeClr val="tx1"/>
                </a:solidFill>
              </a:rPr>
              <a:t>)</a:t>
            </a:r>
            <a:r>
              <a:rPr lang="en-CA" sz="1200" i="1" dirty="0" smtClean="0">
                <a:solidFill>
                  <a:schemeClr val="tx1"/>
                </a:solidFill>
              </a:rPr>
              <a:t>.</a:t>
            </a:r>
            <a:endParaRPr lang="en-CA" sz="1200" i="1" dirty="0">
              <a:solidFill>
                <a:schemeClr val="tx1"/>
              </a:solidFill>
            </a:endParaRPr>
          </a:p>
        </p:txBody>
      </p:sp>
      <p:sp>
        <p:nvSpPr>
          <p:cNvPr id="22" name="Rectangle 21"/>
          <p:cNvSpPr/>
          <p:nvPr/>
        </p:nvSpPr>
        <p:spPr>
          <a:xfrm>
            <a:off x="4773832" y="2432311"/>
            <a:ext cx="4103468" cy="786945"/>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446088" fontAlgn="base">
              <a:spcBef>
                <a:spcPct val="0"/>
              </a:spcBef>
              <a:spcAft>
                <a:spcPct val="0"/>
              </a:spcAft>
            </a:pPr>
            <a:r>
              <a:rPr lang="en-CA" sz="1200" i="1" dirty="0" smtClean="0">
                <a:solidFill>
                  <a:srgbClr val="333333"/>
                </a:solidFill>
              </a:rPr>
              <a:t>of mobile users refuse to wait more than 5 seconds for a mobile site to load </a:t>
            </a:r>
            <a:r>
              <a:rPr lang="en-CA" sz="1200" dirty="0" smtClean="0">
                <a:solidFill>
                  <a:srgbClr val="333333"/>
                </a:solidFill>
              </a:rPr>
              <a:t>(Source: </a:t>
            </a:r>
            <a:r>
              <a:rPr lang="en-CA" sz="1200" dirty="0" smtClean="0">
                <a:solidFill>
                  <a:srgbClr val="333333"/>
                </a:solidFill>
                <a:hlinkClick r:id="rId4"/>
              </a:rPr>
              <a:t>Akamai</a:t>
            </a:r>
            <a:r>
              <a:rPr lang="en-CA" sz="1200" dirty="0" smtClean="0">
                <a:solidFill>
                  <a:srgbClr val="333333"/>
                </a:solidFill>
              </a:rPr>
              <a:t>)</a:t>
            </a:r>
            <a:r>
              <a:rPr lang="en-CA" sz="1200" i="1" dirty="0" smtClean="0">
                <a:solidFill>
                  <a:srgbClr val="333333"/>
                </a:solidFill>
              </a:rPr>
              <a:t>.</a:t>
            </a:r>
            <a:endParaRPr lang="en-CA" sz="1200" i="1" dirty="0">
              <a:solidFill>
                <a:srgbClr val="333333"/>
              </a:solidFill>
            </a:endParaRPr>
          </a:p>
        </p:txBody>
      </p:sp>
      <p:grpSp>
        <p:nvGrpSpPr>
          <p:cNvPr id="7" name="Group 6"/>
          <p:cNvGrpSpPr/>
          <p:nvPr/>
        </p:nvGrpSpPr>
        <p:grpSpPr>
          <a:xfrm>
            <a:off x="3812208" y="2220472"/>
            <a:ext cx="1217289" cy="1217289"/>
            <a:chOff x="1737984" y="4427613"/>
            <a:chExt cx="1205797" cy="1205797"/>
          </a:xfrm>
        </p:grpSpPr>
        <p:sp>
          <p:nvSpPr>
            <p:cNvPr id="8" name="Oval 30"/>
            <p:cNvSpPr/>
            <p:nvPr/>
          </p:nvSpPr>
          <p:spPr>
            <a:xfrm>
              <a:off x="1737984" y="4427613"/>
              <a:ext cx="1205797" cy="1205797"/>
            </a:xfrm>
            <a:prstGeom prst="ellipse">
              <a:avLst/>
            </a:prstGeom>
            <a:solidFill>
              <a:srgbClr val="A24130"/>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74%</a:t>
              </a:r>
              <a:endParaRPr lang="en-CA" sz="2400" b="1" dirty="0"/>
            </a:p>
          </p:txBody>
        </p:sp>
        <p:sp>
          <p:nvSpPr>
            <p:cNvPr id="9" name="Oval 8"/>
            <p:cNvSpPr/>
            <p:nvPr/>
          </p:nvSpPr>
          <p:spPr>
            <a:xfrm>
              <a:off x="1819136" y="4519548"/>
              <a:ext cx="1021926" cy="1021926"/>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0" name="Group 9"/>
          <p:cNvGrpSpPr/>
          <p:nvPr/>
        </p:nvGrpSpPr>
        <p:grpSpPr>
          <a:xfrm>
            <a:off x="3812207" y="3508167"/>
            <a:ext cx="1217289" cy="1217289"/>
            <a:chOff x="3738950" y="4427613"/>
            <a:chExt cx="1205797" cy="1205797"/>
          </a:xfrm>
        </p:grpSpPr>
        <p:sp>
          <p:nvSpPr>
            <p:cNvPr id="11" name="Oval 30"/>
            <p:cNvSpPr/>
            <p:nvPr/>
          </p:nvSpPr>
          <p:spPr>
            <a:xfrm>
              <a:off x="3738950" y="4427613"/>
              <a:ext cx="1205797" cy="1205797"/>
            </a:xfrm>
            <a:prstGeom prst="ellipse">
              <a:avLst/>
            </a:prstGeom>
            <a:solidFill>
              <a:srgbClr val="CC6554"/>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74%</a:t>
              </a:r>
              <a:endParaRPr lang="en-CA" sz="2400" b="1" dirty="0"/>
            </a:p>
          </p:txBody>
        </p:sp>
        <p:sp>
          <p:nvSpPr>
            <p:cNvPr id="12" name="Oval 11"/>
            <p:cNvSpPr/>
            <p:nvPr/>
          </p:nvSpPr>
          <p:spPr>
            <a:xfrm>
              <a:off x="3820102" y="4519548"/>
              <a:ext cx="1021926" cy="1021926"/>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3" name="Group 12"/>
          <p:cNvGrpSpPr/>
          <p:nvPr/>
        </p:nvGrpSpPr>
        <p:grpSpPr>
          <a:xfrm>
            <a:off x="3812206" y="4818267"/>
            <a:ext cx="1217289" cy="1217289"/>
            <a:chOff x="5739916" y="4427613"/>
            <a:chExt cx="1205797" cy="1205797"/>
          </a:xfrm>
        </p:grpSpPr>
        <p:sp>
          <p:nvSpPr>
            <p:cNvPr id="14" name="Oval 30"/>
            <p:cNvSpPr/>
            <p:nvPr/>
          </p:nvSpPr>
          <p:spPr>
            <a:xfrm>
              <a:off x="5739916" y="4427613"/>
              <a:ext cx="1205797" cy="1205797"/>
            </a:xfrm>
            <a:prstGeom prst="ellipse">
              <a:avLst/>
            </a:prstGeom>
            <a:solidFill>
              <a:srgbClr val="D98E8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48%</a:t>
              </a:r>
              <a:endParaRPr lang="en-CA" sz="2400" b="1" dirty="0"/>
            </a:p>
          </p:txBody>
        </p:sp>
        <p:sp>
          <p:nvSpPr>
            <p:cNvPr id="15" name="Oval 14"/>
            <p:cNvSpPr/>
            <p:nvPr/>
          </p:nvSpPr>
          <p:spPr>
            <a:xfrm>
              <a:off x="5821068" y="4519548"/>
              <a:ext cx="1021926" cy="1021926"/>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6" name="Text Placeholder 2"/>
          <p:cNvSpPr txBox="1">
            <a:spLocks/>
          </p:cNvSpPr>
          <p:nvPr/>
        </p:nvSpPr>
        <p:spPr>
          <a:xfrm>
            <a:off x="509343" y="1417031"/>
            <a:ext cx="3622404" cy="81325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CA" i="1" dirty="0" smtClean="0"/>
              <a:t>Underperforming mobile </a:t>
            </a:r>
            <a:r>
              <a:rPr lang="en-CA" i="1" dirty="0"/>
              <a:t>applications </a:t>
            </a:r>
            <a:r>
              <a:rPr lang="en-CA" i="1" dirty="0" smtClean="0"/>
              <a:t>can cause your </a:t>
            </a:r>
            <a:r>
              <a:rPr lang="en-CA" i="1" dirty="0"/>
              <a:t>employees to be unproductive. Your mobile applications should always </a:t>
            </a:r>
            <a:r>
              <a:rPr lang="en-CA" i="1" dirty="0" smtClean="0"/>
              <a:t>aim to satisfy the productivity requirements of </a:t>
            </a:r>
            <a:r>
              <a:rPr lang="en-CA" i="1" dirty="0"/>
              <a:t>your end users</a:t>
            </a:r>
            <a:r>
              <a:rPr lang="en-CA" i="1" dirty="0" smtClean="0"/>
              <a:t>.</a:t>
            </a:r>
            <a:endParaRPr lang="en-CA" i="1" dirty="0"/>
          </a:p>
        </p:txBody>
      </p:sp>
      <p:cxnSp>
        <p:nvCxnSpPr>
          <p:cNvPr id="17" name="Straight Connector 16"/>
          <p:cNvCxnSpPr/>
          <p:nvPr/>
        </p:nvCxnSpPr>
        <p:spPr>
          <a:xfrm>
            <a:off x="4409967" y="1323140"/>
            <a:ext cx="0" cy="798488"/>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2479" y="1666180"/>
            <a:ext cx="278220" cy="151756"/>
          </a:xfrm>
          <a:prstGeom prst="rect">
            <a:avLst/>
          </a:prstGeom>
        </p:spPr>
      </p:pic>
      <p:sp>
        <p:nvSpPr>
          <p:cNvPr id="21" name="Text Placeholder 2"/>
          <p:cNvSpPr txBox="1">
            <a:spLocks/>
          </p:cNvSpPr>
          <p:nvPr/>
        </p:nvSpPr>
        <p:spPr>
          <a:xfrm>
            <a:off x="389152" y="2658090"/>
            <a:ext cx="3037114" cy="3162294"/>
          </a:xfrm>
          <a:prstGeom prst="rect">
            <a:avLst/>
          </a:prstGeom>
          <a:solidFill>
            <a:srgbClr val="F9E6B1"/>
          </a:solidFill>
          <a:effectLst>
            <a:outerShdw blurRad="25400" dist="25400" dir="2700000" algn="ctr" rotWithShape="0">
              <a:srgbClr val="000000">
                <a:alpha val="15000"/>
              </a:srgbClr>
            </a:outerShdw>
          </a:effectLst>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Users expect your mobile application to operate as intended, and to be fast and responsive </a:t>
            </a:r>
            <a:r>
              <a:rPr lang="en-US" dirty="0" smtClean="0"/>
              <a:t>– a </a:t>
            </a:r>
            <a:r>
              <a:rPr lang="en-US" dirty="0"/>
              <a:t>poor mobile experience is likely to </a:t>
            </a:r>
            <a:r>
              <a:rPr lang="en-US" dirty="0" smtClean="0"/>
              <a:t>prevent </a:t>
            </a:r>
            <a:r>
              <a:rPr lang="en-US" dirty="0"/>
              <a:t>your users from doing their </a:t>
            </a:r>
            <a:r>
              <a:rPr lang="en-US" dirty="0" smtClean="0"/>
              <a:t>jobs </a:t>
            </a:r>
            <a:r>
              <a:rPr lang="en-US" dirty="0"/>
              <a:t>effectively</a:t>
            </a:r>
            <a:r>
              <a:rPr lang="en-US" dirty="0" smtClean="0"/>
              <a:t>.</a:t>
            </a:r>
          </a:p>
          <a:p>
            <a:pPr marL="0" indent="0">
              <a:buNone/>
            </a:pPr>
            <a:endParaRPr lang="en-US" dirty="0"/>
          </a:p>
          <a:p>
            <a:pPr marL="0" indent="0">
              <a:buNone/>
            </a:pPr>
            <a:r>
              <a:rPr lang="en-US" dirty="0"/>
              <a:t>Users quickly notice applications that are slow and </a:t>
            </a:r>
            <a:r>
              <a:rPr lang="en-US" dirty="0" smtClean="0"/>
              <a:t>difficult to use. </a:t>
            </a:r>
            <a:r>
              <a:rPr lang="en-US" dirty="0"/>
              <a:t>Providing a seamless experience for the user is now heavily dependent on how well your application performs. Optimizing your existing applications </a:t>
            </a:r>
            <a:r>
              <a:rPr lang="en-US" dirty="0" smtClean="0"/>
              <a:t>so that </a:t>
            </a:r>
            <a:r>
              <a:rPr lang="en-US" dirty="0"/>
              <a:t>your users can perform their </a:t>
            </a:r>
            <a:r>
              <a:rPr lang="en-US" dirty="0" smtClean="0"/>
              <a:t>jobs </a:t>
            </a:r>
            <a:r>
              <a:rPr lang="en-US" dirty="0"/>
              <a:t>properly with the necessary technology.</a:t>
            </a:r>
            <a:endParaRPr lang="en-CA" dirty="0"/>
          </a:p>
        </p:txBody>
      </p:sp>
      <p:cxnSp>
        <p:nvCxnSpPr>
          <p:cNvPr id="27" name="Straight Connector 26"/>
          <p:cNvCxnSpPr/>
          <p:nvPr/>
        </p:nvCxnSpPr>
        <p:spPr>
          <a:xfrm>
            <a:off x="3642164" y="2575117"/>
            <a:ext cx="0" cy="3313618"/>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990345" y="1449671"/>
            <a:ext cx="4243144" cy="584775"/>
          </a:xfrm>
          <a:prstGeom prst="rect">
            <a:avLst/>
          </a:prstGeom>
          <a:noFill/>
          <a:effectLst/>
        </p:spPr>
        <p:txBody>
          <a:bodyPr wrap="square">
            <a:spAutoFit/>
          </a:bodyPr>
          <a:lstStyle/>
          <a:p>
            <a:pPr algn="r"/>
            <a:r>
              <a:rPr lang="en-CA" sz="1600" i="1" dirty="0" smtClean="0"/>
              <a:t>Productive Workers Need</a:t>
            </a:r>
          </a:p>
          <a:p>
            <a:pPr algn="r"/>
            <a:r>
              <a:rPr lang="en-CA" sz="1600" b="1" dirty="0" smtClean="0">
                <a:solidFill>
                  <a:srgbClr val="D9A210"/>
                </a:solidFill>
              </a:rPr>
              <a:t>Performant Mobile Applications</a:t>
            </a:r>
            <a:endParaRPr lang="en-CA" sz="1600" b="1" dirty="0">
              <a:solidFill>
                <a:srgbClr val="D9A210"/>
              </a:solidFill>
            </a:endParaRPr>
          </a:p>
        </p:txBody>
      </p:sp>
      <p:sp>
        <p:nvSpPr>
          <p:cNvPr id="2" name="Title 1"/>
          <p:cNvSpPr>
            <a:spLocks noGrp="1"/>
          </p:cNvSpPr>
          <p:nvPr>
            <p:ph type="title"/>
          </p:nvPr>
        </p:nvSpPr>
        <p:spPr/>
        <p:txBody>
          <a:bodyPr/>
          <a:lstStyle/>
          <a:p>
            <a:r>
              <a:rPr lang="en-CA" dirty="0"/>
              <a:t>Optimizing mobile </a:t>
            </a:r>
            <a:r>
              <a:rPr lang="en-CA" dirty="0" smtClean="0"/>
              <a:t>application </a:t>
            </a:r>
            <a:r>
              <a:rPr lang="en-CA" dirty="0"/>
              <a:t>performance </a:t>
            </a:r>
            <a:r>
              <a:rPr lang="en-CA" dirty="0" smtClean="0"/>
              <a:t>enables </a:t>
            </a:r>
            <a:r>
              <a:rPr lang="en-CA" dirty="0"/>
              <a:t>your workforce for increased </a:t>
            </a:r>
            <a:r>
              <a:rPr lang="en-CA" dirty="0" smtClean="0"/>
              <a:t>productivity</a:t>
            </a:r>
            <a:endParaRPr lang="en-CA" dirty="0"/>
          </a:p>
        </p:txBody>
      </p:sp>
      <p:grpSp>
        <p:nvGrpSpPr>
          <p:cNvPr id="23" name="Group 22"/>
          <p:cNvGrpSpPr/>
          <p:nvPr/>
        </p:nvGrpSpPr>
        <p:grpSpPr>
          <a:xfrm>
            <a:off x="0" y="6422955"/>
            <a:ext cx="9144000" cy="437555"/>
            <a:chOff x="0" y="6422955"/>
            <a:chExt cx="9144000" cy="437555"/>
          </a:xfrm>
        </p:grpSpPr>
        <p:pic>
          <p:nvPicPr>
            <p:cNvPr id="26"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89282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427070" y="3051726"/>
            <a:ext cx="2637508" cy="1663024"/>
          </a:xfrm>
          <a:prstGeom prst="rect">
            <a:avLst/>
          </a:prstGeom>
          <a:solidFill>
            <a:schemeClr val="bg1">
              <a:lumMod val="95000"/>
            </a:schemeClr>
          </a:solidFill>
        </p:spPr>
        <p:txBody>
          <a:bodyPr wrap="square" rtlCol="0">
            <a:spAutoFit/>
          </a:bodyPr>
          <a:lstStyle/>
          <a:p>
            <a:endParaRPr lang="en-CA" b="1" i="1" dirty="0" smtClean="0">
              <a:solidFill>
                <a:schemeClr val="accent1"/>
              </a:solidFill>
            </a:endParaRPr>
          </a:p>
        </p:txBody>
      </p:sp>
      <p:grpSp>
        <p:nvGrpSpPr>
          <p:cNvPr id="18" name="Group 17"/>
          <p:cNvGrpSpPr/>
          <p:nvPr/>
        </p:nvGrpSpPr>
        <p:grpSpPr>
          <a:xfrm>
            <a:off x="442679" y="1400895"/>
            <a:ext cx="5641788" cy="3301662"/>
            <a:chOff x="327665" y="1333160"/>
            <a:chExt cx="5641788" cy="3653630"/>
          </a:xfrm>
        </p:grpSpPr>
        <p:cxnSp>
          <p:nvCxnSpPr>
            <p:cNvPr id="4" name="Straight Connector 2"/>
            <p:cNvCxnSpPr/>
            <p:nvPr/>
          </p:nvCxnSpPr>
          <p:spPr>
            <a:xfrm flipV="1">
              <a:off x="3148559" y="1333160"/>
              <a:ext cx="0" cy="365363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p:nvCxnSpPr>
          <p:spPr>
            <a:xfrm flipV="1">
              <a:off x="5969453" y="1333160"/>
              <a:ext cx="0" cy="365363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2"/>
            <p:cNvCxnSpPr/>
            <p:nvPr/>
          </p:nvCxnSpPr>
          <p:spPr>
            <a:xfrm flipV="1">
              <a:off x="327665" y="1333160"/>
              <a:ext cx="0" cy="365363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458289" y="1400894"/>
            <a:ext cx="2095445" cy="369332"/>
          </a:xfrm>
          <a:prstGeom prst="rect">
            <a:avLst/>
          </a:prstGeom>
          <a:solidFill>
            <a:schemeClr val="bg1">
              <a:lumMod val="95000"/>
            </a:schemeClr>
          </a:solidFill>
        </p:spPr>
        <p:txBody>
          <a:bodyPr wrap="none" rtlCol="0">
            <a:spAutoFit/>
          </a:bodyPr>
          <a:lstStyle/>
          <a:p>
            <a:r>
              <a:rPr lang="en-CA" b="1" dirty="0" smtClean="0">
                <a:solidFill>
                  <a:schemeClr val="accent1"/>
                </a:solidFill>
              </a:rPr>
              <a:t>Lack of Expertise</a:t>
            </a:r>
          </a:p>
        </p:txBody>
      </p:sp>
      <p:sp>
        <p:nvSpPr>
          <p:cNvPr id="9" name="TextBox 8"/>
          <p:cNvSpPr txBox="1"/>
          <p:nvPr/>
        </p:nvSpPr>
        <p:spPr>
          <a:xfrm>
            <a:off x="3279181" y="1403685"/>
            <a:ext cx="2210862" cy="369332"/>
          </a:xfrm>
          <a:prstGeom prst="rect">
            <a:avLst/>
          </a:prstGeom>
          <a:solidFill>
            <a:schemeClr val="bg1">
              <a:lumMod val="95000"/>
            </a:schemeClr>
          </a:solidFill>
        </p:spPr>
        <p:txBody>
          <a:bodyPr wrap="none" rtlCol="0">
            <a:spAutoFit/>
          </a:bodyPr>
          <a:lstStyle/>
          <a:p>
            <a:r>
              <a:rPr lang="en-CA" b="1" dirty="0" smtClean="0">
                <a:solidFill>
                  <a:schemeClr val="accent1"/>
                </a:solidFill>
              </a:rPr>
              <a:t>Lack of Processes</a:t>
            </a:r>
          </a:p>
        </p:txBody>
      </p:sp>
      <p:sp>
        <p:nvSpPr>
          <p:cNvPr id="10" name="TextBox 9"/>
          <p:cNvSpPr txBox="1"/>
          <p:nvPr/>
        </p:nvSpPr>
        <p:spPr>
          <a:xfrm>
            <a:off x="6088643" y="1400894"/>
            <a:ext cx="1663661" cy="369332"/>
          </a:xfrm>
          <a:prstGeom prst="rect">
            <a:avLst/>
          </a:prstGeom>
          <a:solidFill>
            <a:schemeClr val="bg1">
              <a:lumMod val="95000"/>
            </a:schemeClr>
          </a:solidFill>
        </p:spPr>
        <p:txBody>
          <a:bodyPr wrap="none" rtlCol="0">
            <a:spAutoFit/>
          </a:bodyPr>
          <a:lstStyle/>
          <a:p>
            <a:r>
              <a:rPr lang="en-CA" b="1" dirty="0" smtClean="0">
                <a:solidFill>
                  <a:schemeClr val="accent1"/>
                </a:solidFill>
              </a:rPr>
              <a:t>Lack of Tools</a:t>
            </a:r>
          </a:p>
        </p:txBody>
      </p:sp>
      <p:sp>
        <p:nvSpPr>
          <p:cNvPr id="11" name="TextBox 10"/>
          <p:cNvSpPr txBox="1"/>
          <p:nvPr/>
        </p:nvSpPr>
        <p:spPr>
          <a:xfrm>
            <a:off x="610690" y="1791611"/>
            <a:ext cx="2329063" cy="892552"/>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CA" sz="1300" dirty="0">
                <a:solidFill>
                  <a:srgbClr val="333333"/>
                </a:solidFill>
              </a:rPr>
              <a:t>Without the proper knowledge, developers will not know </a:t>
            </a:r>
            <a:r>
              <a:rPr lang="en-CA" sz="1300" b="1" dirty="0">
                <a:solidFill>
                  <a:srgbClr val="333333"/>
                </a:solidFill>
              </a:rPr>
              <a:t>how</a:t>
            </a:r>
            <a:r>
              <a:rPr lang="en-CA" sz="1300" dirty="0">
                <a:solidFill>
                  <a:srgbClr val="333333"/>
                </a:solidFill>
              </a:rPr>
              <a:t> to optimize for improved mobile performance</a:t>
            </a:r>
            <a:r>
              <a:rPr lang="en-CA" sz="1300" dirty="0" smtClean="0">
                <a:solidFill>
                  <a:srgbClr val="333333"/>
                </a:solidFill>
              </a:rPr>
              <a:t>.</a:t>
            </a:r>
            <a:endParaRPr lang="en-CA" sz="1300" dirty="0">
              <a:solidFill>
                <a:schemeClr val="bg1">
                  <a:lumMod val="50000"/>
                </a:schemeClr>
              </a:solidFill>
            </a:endParaRPr>
          </a:p>
        </p:txBody>
      </p:sp>
      <p:sp>
        <p:nvSpPr>
          <p:cNvPr id="12" name="TextBox 11"/>
          <p:cNvSpPr txBox="1"/>
          <p:nvPr/>
        </p:nvSpPr>
        <p:spPr>
          <a:xfrm>
            <a:off x="3435876" y="1791611"/>
            <a:ext cx="2409447" cy="1092607"/>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CA" sz="1300" dirty="0" smtClean="0">
                <a:latin typeface="Arial" panose="020B0604020202020204" pitchFamily="34" charset="0"/>
                <a:ea typeface="Times New Roman" panose="02020603050405020304" pitchFamily="18" charset="0"/>
                <a:cs typeface="Times New Roman" panose="02020603050405020304" pitchFamily="18" charset="0"/>
              </a:rPr>
              <a:t>Being unable </a:t>
            </a:r>
            <a:r>
              <a:rPr lang="en-CA" sz="1300" dirty="0">
                <a:latin typeface="Arial" panose="020B0604020202020204" pitchFamily="34" charset="0"/>
                <a:ea typeface="Times New Roman" panose="02020603050405020304" pitchFamily="18" charset="0"/>
                <a:cs typeface="Times New Roman" panose="02020603050405020304" pitchFamily="18" charset="0"/>
              </a:rPr>
              <a:t>to develop properly the first time around can hinder your organization from optimizing for performance </a:t>
            </a:r>
            <a:r>
              <a:rPr lang="en-CA" sz="1300" dirty="0" smtClean="0">
                <a:latin typeface="Arial" panose="020B0604020202020204" pitchFamily="34" charset="0"/>
                <a:ea typeface="Times New Roman" panose="02020603050405020304" pitchFamily="18" charset="0"/>
                <a:cs typeface="Times New Roman" panose="02020603050405020304" pitchFamily="18" charset="0"/>
              </a:rPr>
              <a:t>later.</a:t>
            </a:r>
            <a:endParaRPr lang="en-CA" sz="1300" dirty="0" smtClean="0"/>
          </a:p>
        </p:txBody>
      </p:sp>
      <p:sp>
        <p:nvSpPr>
          <p:cNvPr id="13" name="TextBox 12"/>
          <p:cNvSpPr txBox="1"/>
          <p:nvPr/>
        </p:nvSpPr>
        <p:spPr>
          <a:xfrm>
            <a:off x="6243417" y="1791611"/>
            <a:ext cx="2498229" cy="1292662"/>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CA" sz="1300" dirty="0">
                <a:latin typeface="Arial" panose="020B0604020202020204" pitchFamily="34" charset="0"/>
                <a:ea typeface="Times New Roman" panose="02020603050405020304" pitchFamily="18" charset="0"/>
                <a:cs typeface="Times New Roman" panose="02020603050405020304" pitchFamily="18" charset="0"/>
              </a:rPr>
              <a:t>On top of expert and knowledge deficiencies, developers cannot optimize applications for performance </a:t>
            </a:r>
            <a:r>
              <a:rPr lang="en-CA" sz="1300" dirty="0" smtClean="0">
                <a:latin typeface="Arial" panose="020B0604020202020204" pitchFamily="34" charset="0"/>
                <a:ea typeface="Times New Roman" panose="02020603050405020304" pitchFamily="18" charset="0"/>
                <a:cs typeface="Times New Roman" panose="02020603050405020304" pitchFamily="18" charset="0"/>
              </a:rPr>
              <a:t>since </a:t>
            </a:r>
            <a:r>
              <a:rPr lang="en-CA" sz="1300" dirty="0">
                <a:latin typeface="Arial" panose="020B0604020202020204" pitchFamily="34" charset="0"/>
                <a:ea typeface="Times New Roman" panose="02020603050405020304" pitchFamily="18" charset="0"/>
                <a:cs typeface="Times New Roman" panose="02020603050405020304" pitchFamily="18" charset="0"/>
              </a:rPr>
              <a:t>they do </a:t>
            </a:r>
            <a:r>
              <a:rPr lang="en-CA" sz="1300" dirty="0" smtClean="0">
                <a:latin typeface="Arial" panose="020B0604020202020204" pitchFamily="34" charset="0"/>
                <a:ea typeface="Times New Roman" panose="02020603050405020304" pitchFamily="18" charset="0"/>
                <a:cs typeface="Times New Roman" panose="02020603050405020304" pitchFamily="18" charset="0"/>
              </a:rPr>
              <a:t>not have </a:t>
            </a:r>
            <a:r>
              <a:rPr lang="en-CA" sz="1300" dirty="0">
                <a:latin typeface="Arial" panose="020B0604020202020204" pitchFamily="34" charset="0"/>
                <a:ea typeface="Times New Roman" panose="02020603050405020304" pitchFamily="18" charset="0"/>
                <a:cs typeface="Times New Roman" panose="02020603050405020304" pitchFamily="18" charset="0"/>
              </a:rPr>
              <a:t>the proper tool sets available.</a:t>
            </a:r>
            <a:endParaRPr lang="en-CA" sz="1300" i="1" dirty="0">
              <a:solidFill>
                <a:schemeClr val="accent3"/>
              </a:solidFill>
            </a:endParaRPr>
          </a:p>
        </p:txBody>
      </p:sp>
      <p:sp>
        <p:nvSpPr>
          <p:cNvPr id="43" name="TextBox 42"/>
          <p:cNvSpPr txBox="1"/>
          <p:nvPr/>
        </p:nvSpPr>
        <p:spPr>
          <a:xfrm>
            <a:off x="3269893" y="3039533"/>
            <a:ext cx="2637508" cy="1663024"/>
          </a:xfrm>
          <a:prstGeom prst="rect">
            <a:avLst/>
          </a:prstGeom>
          <a:solidFill>
            <a:schemeClr val="bg1">
              <a:lumMod val="95000"/>
            </a:schemeClr>
          </a:solidFill>
        </p:spPr>
        <p:txBody>
          <a:bodyPr wrap="square" lIns="504000" rIns="504000" rtlCol="0" anchor="ctr">
            <a:noAutofit/>
          </a:bodyPr>
          <a:lstStyle/>
          <a:p>
            <a:pPr algn="ctr"/>
            <a:endParaRPr lang="en-CA" sz="1050" dirty="0">
              <a:solidFill>
                <a:schemeClr val="bg1">
                  <a:lumMod val="50000"/>
                </a:schemeClr>
              </a:solidFill>
            </a:endParaRPr>
          </a:p>
        </p:txBody>
      </p:sp>
      <p:sp>
        <p:nvSpPr>
          <p:cNvPr id="44" name="TextBox 43"/>
          <p:cNvSpPr txBox="1"/>
          <p:nvPr/>
        </p:nvSpPr>
        <p:spPr>
          <a:xfrm>
            <a:off x="6092232" y="3039533"/>
            <a:ext cx="2637508" cy="1663024"/>
          </a:xfrm>
          <a:prstGeom prst="rect">
            <a:avLst/>
          </a:prstGeom>
          <a:solidFill>
            <a:schemeClr val="bg1">
              <a:lumMod val="95000"/>
            </a:schemeClr>
          </a:solidFill>
        </p:spPr>
        <p:txBody>
          <a:bodyPr wrap="square" rtlCol="0" anchor="ctr">
            <a:noAutofit/>
          </a:bodyPr>
          <a:lstStyle/>
          <a:p>
            <a:pPr lvl="0" algn="ctr"/>
            <a:endParaRPr lang="en-CA" sz="1400" dirty="0">
              <a:solidFill>
                <a:srgbClr val="FFFFFF"/>
              </a:solidFill>
            </a:endParaRPr>
          </a:p>
        </p:txBody>
      </p:sp>
      <p:sp>
        <p:nvSpPr>
          <p:cNvPr id="37" name="TextBox 36"/>
          <p:cNvSpPr txBox="1"/>
          <p:nvPr/>
        </p:nvSpPr>
        <p:spPr>
          <a:xfrm>
            <a:off x="580209" y="3207661"/>
            <a:ext cx="2340750" cy="1326004"/>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CA" sz="1400"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6</a:t>
            </a:r>
            <a:r>
              <a:rPr lang="en-CA" sz="1400" b="1" dirty="0">
                <a:solidFill>
                  <a:srgbClr val="A24130"/>
                </a:solidFill>
                <a:latin typeface="Arial" panose="020B0604020202020204" pitchFamily="34" charset="0"/>
                <a:ea typeface="Times New Roman" panose="02020603050405020304" pitchFamily="18" charset="0"/>
                <a:cs typeface="Times New Roman" panose="02020603050405020304" pitchFamily="18" charset="0"/>
              </a:rPr>
              <a:t>%</a:t>
            </a:r>
            <a:r>
              <a:rPr lang="en-CA" sz="1400" dirty="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CA" sz="1200" dirty="0">
                <a:latin typeface="Arial" panose="020B0604020202020204" pitchFamily="34" charset="0"/>
                <a:ea typeface="Times New Roman" panose="02020603050405020304" pitchFamily="18" charset="0"/>
                <a:cs typeface="Times New Roman" panose="02020603050405020304" pitchFamily="18" charset="0"/>
              </a:rPr>
              <a:t>of organizations have all the mobile developer talent they need (Source: </a:t>
            </a:r>
            <a:r>
              <a:rPr lang="en-CA" sz="1200" dirty="0">
                <a:latin typeface="Arial" panose="020B0604020202020204" pitchFamily="34" charset="0"/>
                <a:ea typeface="Times New Roman" panose="02020603050405020304" pitchFamily="18" charset="0"/>
                <a:cs typeface="Times New Roman" panose="02020603050405020304" pitchFamily="18" charset="0"/>
                <a:hlinkClick r:id="rId2"/>
              </a:rPr>
              <a:t>Outsystems</a:t>
            </a:r>
            <a:r>
              <a:rPr lang="en-CA" sz="1200" dirty="0" smtClean="0">
                <a:latin typeface="Arial" panose="020B0604020202020204" pitchFamily="34" charset="0"/>
                <a:ea typeface="Times New Roman" panose="02020603050405020304" pitchFamily="18" charset="0"/>
                <a:cs typeface="Times New Roman" panose="02020603050405020304" pitchFamily="18" charset="0"/>
              </a:rPr>
              <a:t>).</a:t>
            </a:r>
            <a:endParaRPr lang="en-CA" sz="1200" dirty="0">
              <a:latin typeface="Arial" panose="020B0604020202020204" pitchFamily="34" charset="0"/>
              <a:ea typeface="Times New Roman" panose="02020603050405020304" pitchFamily="18" charset="0"/>
              <a:cs typeface="Times New Roman" panose="02020603050405020304" pitchFamily="18" charset="0"/>
            </a:endParaRPr>
          </a:p>
          <a:p>
            <a:pPr marL="0" lvl="1" fontAlgn="base">
              <a:spcBef>
                <a:spcPts val="500"/>
              </a:spcBef>
              <a:spcAft>
                <a:spcPct val="0"/>
              </a:spcAft>
              <a:buClr>
                <a:srgbClr val="333333"/>
              </a:buClr>
              <a:buSzPct val="150000"/>
            </a:pPr>
            <a:r>
              <a:rPr lang="en-CA" sz="1400" b="1" dirty="0">
                <a:solidFill>
                  <a:srgbClr val="A24130"/>
                </a:solidFill>
                <a:latin typeface="Arial" panose="020B0604020202020204" pitchFamily="34" charset="0"/>
                <a:ea typeface="Times New Roman" panose="02020603050405020304" pitchFamily="18" charset="0"/>
                <a:cs typeface="Times New Roman" panose="02020603050405020304" pitchFamily="18" charset="0"/>
              </a:rPr>
              <a:t>33%</a:t>
            </a:r>
            <a:r>
              <a:rPr lang="en-CA" sz="1400" dirty="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CA" sz="1200" dirty="0">
                <a:latin typeface="Arial" panose="020B0604020202020204" pitchFamily="34" charset="0"/>
                <a:ea typeface="Times New Roman" panose="02020603050405020304" pitchFamily="18" charset="0"/>
                <a:cs typeface="Times New Roman" panose="02020603050405020304" pitchFamily="18" charset="0"/>
              </a:rPr>
              <a:t>of organizations </a:t>
            </a:r>
            <a:r>
              <a:rPr lang="en-CA" sz="1200" b="1" dirty="0">
                <a:latin typeface="Arial" panose="020B0604020202020204" pitchFamily="34" charset="0"/>
                <a:ea typeface="Times New Roman" panose="02020603050405020304" pitchFamily="18" charset="0"/>
                <a:cs typeface="Times New Roman" panose="02020603050405020304" pitchFamily="18" charset="0"/>
              </a:rPr>
              <a:t>do not </a:t>
            </a:r>
            <a:r>
              <a:rPr lang="en-CA" sz="1200" dirty="0">
                <a:latin typeface="Arial" panose="020B0604020202020204" pitchFamily="34" charset="0"/>
                <a:ea typeface="Times New Roman" panose="02020603050405020304" pitchFamily="18" charset="0"/>
                <a:cs typeface="Times New Roman" panose="02020603050405020304" pitchFamily="18" charset="0"/>
              </a:rPr>
              <a:t>have mobile testing experts (Source: </a:t>
            </a:r>
            <a:r>
              <a:rPr lang="en-CA" sz="1200" dirty="0">
                <a:latin typeface="Arial" panose="020B0604020202020204" pitchFamily="34" charset="0"/>
                <a:ea typeface="Times New Roman" panose="02020603050405020304" pitchFamily="18" charset="0"/>
                <a:cs typeface="Times New Roman" panose="02020603050405020304" pitchFamily="18" charset="0"/>
                <a:hlinkClick r:id="rId3"/>
              </a:rPr>
              <a:t>Capgemini</a:t>
            </a:r>
            <a:r>
              <a:rPr lang="en-CA" sz="1200" dirty="0">
                <a:latin typeface="Arial" panose="020B0604020202020204" pitchFamily="34" charset="0"/>
                <a:ea typeface="Times New Roman" panose="02020603050405020304" pitchFamily="18" charset="0"/>
                <a:cs typeface="Times New Roman" panose="02020603050405020304" pitchFamily="18" charset="0"/>
              </a:rPr>
              <a:t>).</a:t>
            </a:r>
            <a:endParaRPr lang="en-CA" sz="1200" dirty="0">
              <a:solidFill>
                <a:schemeClr val="bg1">
                  <a:lumMod val="50000"/>
                </a:schemeClr>
              </a:solidFill>
            </a:endParaRPr>
          </a:p>
        </p:txBody>
      </p:sp>
      <p:sp>
        <p:nvSpPr>
          <p:cNvPr id="41" name="TextBox 40"/>
          <p:cNvSpPr txBox="1"/>
          <p:nvPr/>
        </p:nvSpPr>
        <p:spPr>
          <a:xfrm>
            <a:off x="3435876" y="3434273"/>
            <a:ext cx="2340750" cy="861774"/>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CA" sz="1400" b="1" dirty="0" smtClean="0">
                <a:solidFill>
                  <a:srgbClr val="A24130"/>
                </a:solidFill>
              </a:rPr>
              <a:t>36% </a:t>
            </a:r>
            <a:r>
              <a:rPr lang="en-CA" sz="1200" dirty="0" smtClean="0"/>
              <a:t>of </a:t>
            </a:r>
            <a:r>
              <a:rPr lang="en-CA" sz="1200" dirty="0"/>
              <a:t>organizations </a:t>
            </a:r>
            <a:r>
              <a:rPr lang="en-CA" sz="1200" b="1" dirty="0"/>
              <a:t>do not </a:t>
            </a:r>
            <a:r>
              <a:rPr lang="en-CA" sz="1200" dirty="0"/>
              <a:t>have the right testing process/method for their mobile applications </a:t>
            </a:r>
            <a:r>
              <a:rPr lang="en-CA" sz="1200" dirty="0">
                <a:latin typeface="Arial" panose="020B0604020202020204" pitchFamily="34" charset="0"/>
                <a:ea typeface="Times New Roman" panose="02020603050405020304" pitchFamily="18" charset="0"/>
                <a:cs typeface="Times New Roman" panose="02020603050405020304" pitchFamily="18" charset="0"/>
              </a:rPr>
              <a:t>(Source: </a:t>
            </a:r>
            <a:r>
              <a:rPr lang="en-CA" sz="1200" dirty="0">
                <a:latin typeface="Arial" panose="020B0604020202020204" pitchFamily="34" charset="0"/>
                <a:ea typeface="Times New Roman" panose="02020603050405020304" pitchFamily="18" charset="0"/>
                <a:cs typeface="Times New Roman" panose="02020603050405020304" pitchFamily="18" charset="0"/>
                <a:hlinkClick r:id="rId3"/>
              </a:rPr>
              <a:t>Capgemini</a:t>
            </a:r>
            <a:r>
              <a:rPr lang="en-CA" sz="1200" dirty="0">
                <a:latin typeface="Arial" panose="020B0604020202020204" pitchFamily="34" charset="0"/>
                <a:ea typeface="Times New Roman" panose="02020603050405020304" pitchFamily="18" charset="0"/>
                <a:cs typeface="Times New Roman" panose="02020603050405020304" pitchFamily="18" charset="0"/>
              </a:rPr>
              <a:t>).</a:t>
            </a:r>
            <a:endParaRPr lang="en-CA" sz="1200" dirty="0"/>
          </a:p>
        </p:txBody>
      </p:sp>
      <p:sp>
        <p:nvSpPr>
          <p:cNvPr id="45" name="TextBox 44"/>
          <p:cNvSpPr txBox="1"/>
          <p:nvPr/>
        </p:nvSpPr>
        <p:spPr>
          <a:xfrm>
            <a:off x="6240611" y="3452351"/>
            <a:ext cx="2340750" cy="861774"/>
          </a:xfrm>
          <a:prstGeom prst="rect">
            <a:avLst/>
          </a:prstGeom>
        </p:spPr>
        <p:txBody>
          <a:bodyPr wrap="square" lIns="0" rIns="0" rtlCol="0">
            <a:spAutoFit/>
          </a:bodyPr>
          <a:lstStyle/>
          <a:p>
            <a:pPr>
              <a:defRPr/>
            </a:pPr>
            <a:r>
              <a:rPr lang="en-CA" sz="1400" b="1" dirty="0">
                <a:solidFill>
                  <a:srgbClr val="A24130"/>
                </a:solidFill>
                <a:latin typeface="Arial" panose="020B0604020202020204" pitchFamily="34" charset="0"/>
                <a:ea typeface="Times New Roman" panose="02020603050405020304" pitchFamily="18" charset="0"/>
                <a:cs typeface="Times New Roman" panose="02020603050405020304" pitchFamily="18" charset="0"/>
              </a:rPr>
              <a:t>50% </a:t>
            </a:r>
            <a:r>
              <a:rPr lang="en-CA" sz="1200" dirty="0">
                <a:latin typeface="Arial" panose="020B0604020202020204" pitchFamily="34" charset="0"/>
                <a:ea typeface="Times New Roman" panose="02020603050405020304" pitchFamily="18" charset="0"/>
                <a:cs typeface="Times New Roman" panose="02020603050405020304" pitchFamily="18" charset="0"/>
              </a:rPr>
              <a:t>of CIOs say that their organization </a:t>
            </a:r>
            <a:r>
              <a:rPr lang="en-CA" sz="1200" dirty="0" smtClean="0">
                <a:latin typeface="Arial" panose="020B0604020202020204" pitchFamily="34" charset="0"/>
                <a:ea typeface="Times New Roman" panose="02020603050405020304" pitchFamily="18" charset="0"/>
                <a:cs typeface="Times New Roman" panose="02020603050405020304" pitchFamily="18" charset="0"/>
              </a:rPr>
              <a:t>lacks </a:t>
            </a:r>
            <a:r>
              <a:rPr lang="en-CA" sz="1200" dirty="0">
                <a:latin typeface="Arial" panose="020B0604020202020204" pitchFamily="34" charset="0"/>
                <a:ea typeface="Times New Roman" panose="02020603050405020304" pitchFamily="18" charset="0"/>
                <a:cs typeface="Times New Roman" panose="02020603050405020304" pitchFamily="18" charset="0"/>
              </a:rPr>
              <a:t>the proper tools and skills to support their mobile strategies (Source: </a:t>
            </a:r>
            <a:r>
              <a:rPr lang="en-CA" sz="1200" dirty="0">
                <a:latin typeface="Arial" panose="020B0604020202020204" pitchFamily="34" charset="0"/>
                <a:ea typeface="Times New Roman" panose="02020603050405020304" pitchFamily="18" charset="0"/>
                <a:cs typeface="Times New Roman" panose="02020603050405020304" pitchFamily="18" charset="0"/>
                <a:hlinkClick r:id="rId4"/>
              </a:rPr>
              <a:t>Kinvey</a:t>
            </a:r>
            <a:r>
              <a:rPr lang="en-CA" sz="1200" dirty="0">
                <a:latin typeface="Arial" panose="020B0604020202020204" pitchFamily="34" charset="0"/>
                <a:ea typeface="Times New Roman" panose="02020603050405020304" pitchFamily="18" charset="0"/>
                <a:cs typeface="Times New Roman" panose="02020603050405020304" pitchFamily="18" charset="0"/>
              </a:rPr>
              <a:t>).</a:t>
            </a:r>
          </a:p>
        </p:txBody>
      </p:sp>
      <p:sp>
        <p:nvSpPr>
          <p:cNvPr id="48" name="TextBox 47"/>
          <p:cNvSpPr txBox="1"/>
          <p:nvPr/>
        </p:nvSpPr>
        <p:spPr>
          <a:xfrm>
            <a:off x="1152752" y="4969849"/>
            <a:ext cx="6793818" cy="830997"/>
          </a:xfrm>
          <a:prstGeom prst="rect">
            <a:avLst/>
          </a:prstGeom>
        </p:spPr>
        <p:txBody>
          <a:bodyPr wrap="square" rtlCol="0">
            <a:spAutoFit/>
          </a:bodyPr>
          <a:lstStyle/>
          <a:p>
            <a:pPr>
              <a:spcAft>
                <a:spcPts val="500"/>
              </a:spcAft>
            </a:pPr>
            <a:r>
              <a:rPr lang="en-CA" sz="1600" i="1" dirty="0">
                <a:latin typeface="+mj-lt"/>
              </a:rPr>
              <a:t>Developers have a slow development process because of the tremendous amount of political overhead that they have to go </a:t>
            </a:r>
            <a:r>
              <a:rPr lang="en-CA" sz="1600" i="1" dirty="0" smtClean="0">
                <a:latin typeface="+mj-lt"/>
              </a:rPr>
              <a:t>through, as well </a:t>
            </a:r>
            <a:r>
              <a:rPr lang="en-CA" sz="1600" i="1" dirty="0">
                <a:latin typeface="+mj-lt"/>
              </a:rPr>
              <a:t>as their lack of experience to know how </a:t>
            </a:r>
            <a:r>
              <a:rPr lang="en-CA" sz="1600" i="1" dirty="0" smtClean="0">
                <a:latin typeface="+mj-lt"/>
              </a:rPr>
              <a:t>develop code so </a:t>
            </a:r>
            <a:r>
              <a:rPr lang="en-CA" sz="1600" i="1" dirty="0">
                <a:latin typeface="+mj-lt"/>
              </a:rPr>
              <a:t>that it’s </a:t>
            </a:r>
            <a:r>
              <a:rPr lang="en-CA" sz="1600" i="1" dirty="0" smtClean="0">
                <a:latin typeface="+mj-lt"/>
              </a:rPr>
              <a:t>reusable.</a:t>
            </a:r>
            <a:endParaRPr lang="en-CA" sz="1600" b="1" i="1" dirty="0" smtClean="0">
              <a:latin typeface="+mj-lt"/>
            </a:endParaRPr>
          </a:p>
        </p:txBody>
      </p:sp>
      <p:sp>
        <p:nvSpPr>
          <p:cNvPr id="49" name="TextBox 48"/>
          <p:cNvSpPr txBox="1"/>
          <p:nvPr/>
        </p:nvSpPr>
        <p:spPr>
          <a:xfrm>
            <a:off x="4076900" y="5832115"/>
            <a:ext cx="4460917" cy="307777"/>
          </a:xfrm>
          <a:prstGeom prst="rect">
            <a:avLst/>
          </a:prstGeom>
        </p:spPr>
        <p:txBody>
          <a:bodyPr wrap="square" rtlCol="0">
            <a:spAutoFit/>
          </a:bodyPr>
          <a:lstStyle/>
          <a:p>
            <a:pPr algn="r"/>
            <a:r>
              <a:rPr lang="en-CA" sz="1400" dirty="0" smtClean="0"/>
              <a:t>- Mobile Development Subject Matter Expert</a:t>
            </a:r>
            <a:endParaRPr lang="en-CA" sz="1400" dirty="0"/>
          </a:p>
        </p:txBody>
      </p:sp>
      <p:pic>
        <p:nvPicPr>
          <p:cNvPr id="53" name="Picture 105"/>
          <p:cNvPicPr>
            <a:picLocks noChangeAspect="1"/>
          </p:cNvPicPr>
          <p:nvPr/>
        </p:nvPicPr>
        <p:blipFill>
          <a:blip r:embed="rId5"/>
          <a:stretch>
            <a:fillRect/>
          </a:stretch>
        </p:blipFill>
        <p:spPr>
          <a:xfrm>
            <a:off x="628451" y="4856689"/>
            <a:ext cx="524301" cy="426757"/>
          </a:xfrm>
          <a:prstGeom prst="rect">
            <a:avLst/>
          </a:prstGeom>
        </p:spPr>
      </p:pic>
      <p:pic>
        <p:nvPicPr>
          <p:cNvPr id="54" name="Picture 106"/>
          <p:cNvPicPr>
            <a:picLocks noChangeAspect="1"/>
          </p:cNvPicPr>
          <p:nvPr/>
        </p:nvPicPr>
        <p:blipFill>
          <a:blip r:embed="rId6"/>
          <a:stretch>
            <a:fillRect/>
          </a:stretch>
        </p:blipFill>
        <p:spPr>
          <a:xfrm>
            <a:off x="7826827" y="5373304"/>
            <a:ext cx="487722" cy="396274"/>
          </a:xfrm>
          <a:prstGeom prst="rect">
            <a:avLst/>
          </a:prstGeom>
        </p:spPr>
      </p:pic>
      <p:sp>
        <p:nvSpPr>
          <p:cNvPr id="2" name="Title 1"/>
          <p:cNvSpPr>
            <a:spLocks noGrp="1"/>
          </p:cNvSpPr>
          <p:nvPr>
            <p:ph type="title"/>
          </p:nvPr>
        </p:nvSpPr>
        <p:spPr/>
        <p:txBody>
          <a:bodyPr/>
          <a:lstStyle/>
          <a:p>
            <a:r>
              <a:rPr lang="en-CA" dirty="0"/>
              <a:t>While the business is gearing up for the mobile world, developers are not prepared to take it </a:t>
            </a:r>
            <a:r>
              <a:rPr lang="en-CA" dirty="0" smtClean="0"/>
              <a:t>on</a:t>
            </a:r>
            <a:endParaRPr lang="en-CA" dirty="0"/>
          </a:p>
        </p:txBody>
      </p:sp>
      <p:grpSp>
        <p:nvGrpSpPr>
          <p:cNvPr id="23" name="Group 22"/>
          <p:cNvGrpSpPr/>
          <p:nvPr/>
        </p:nvGrpSpPr>
        <p:grpSpPr>
          <a:xfrm>
            <a:off x="0" y="6422955"/>
            <a:ext cx="9144000" cy="437555"/>
            <a:chOff x="0" y="6422955"/>
            <a:chExt cx="9144000" cy="437555"/>
          </a:xfrm>
        </p:grpSpPr>
        <p:pic>
          <p:nvPicPr>
            <p:cNvPr id="24"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66349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431503" y="1425846"/>
            <a:ext cx="701040" cy="701042"/>
            <a:chOff x="3391400" y="4528983"/>
            <a:chExt cx="701040" cy="701042"/>
          </a:xfrm>
        </p:grpSpPr>
        <p:sp>
          <p:nvSpPr>
            <p:cNvPr id="10" name="Oval 9"/>
            <p:cNvSpPr/>
            <p:nvPr/>
          </p:nvSpPr>
          <p:spPr>
            <a:xfrm>
              <a:off x="3391400" y="4528983"/>
              <a:ext cx="701040" cy="701042"/>
            </a:xfrm>
            <a:prstGeom prst="ellipse">
              <a:avLst/>
            </a:prstGeom>
            <a:ln>
              <a:noFill/>
            </a:ln>
            <a:effectLst>
              <a:outerShdw blurRad="381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8274" y="4656726"/>
              <a:ext cx="395812" cy="372529"/>
            </a:xfrm>
            <a:prstGeom prst="rect">
              <a:avLst/>
            </a:prstGeom>
          </p:spPr>
        </p:pic>
        <p:sp>
          <p:nvSpPr>
            <p:cNvPr id="5" name="Arc 4"/>
            <p:cNvSpPr/>
            <p:nvPr/>
          </p:nvSpPr>
          <p:spPr>
            <a:xfrm rot="10800000">
              <a:off x="3635637" y="4699373"/>
              <a:ext cx="193586" cy="45719"/>
            </a:xfrm>
            <a:prstGeom prst="arc">
              <a:avLst>
                <a:gd name="adj1" fmla="val 10606137"/>
                <a:gd name="adj2" fmla="val 194333"/>
              </a:avLst>
            </a:prstGeom>
            <a:noFill/>
            <a:ln w="38100">
              <a:solidFill>
                <a:srgbClr val="D9A21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Oval 5"/>
            <p:cNvSpPr/>
            <p:nvPr/>
          </p:nvSpPr>
          <p:spPr>
            <a:xfrm>
              <a:off x="3829030" y="4695189"/>
              <a:ext cx="45719" cy="49428"/>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Arc 7"/>
            <p:cNvSpPr/>
            <p:nvPr/>
          </p:nvSpPr>
          <p:spPr>
            <a:xfrm rot="19963146">
              <a:off x="3658080" y="4708054"/>
              <a:ext cx="307181" cy="342900"/>
            </a:xfrm>
            <a:prstGeom prst="arc">
              <a:avLst>
                <a:gd name="adj1" fmla="val 18650415"/>
                <a:gd name="adj2" fmla="val 0"/>
              </a:avLst>
            </a:prstGeom>
            <a:ln w="28575">
              <a:solidFill>
                <a:srgbClr val="D9A21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Arc 6"/>
            <p:cNvSpPr/>
            <p:nvPr/>
          </p:nvSpPr>
          <p:spPr>
            <a:xfrm>
              <a:off x="3588330" y="4675090"/>
              <a:ext cx="307181" cy="342900"/>
            </a:xfrm>
            <a:prstGeom prst="arc">
              <a:avLst>
                <a:gd name="adj1" fmla="val 18650415"/>
                <a:gd name="adj2" fmla="val 0"/>
              </a:avLst>
            </a:prstGeom>
            <a:ln w="28575">
              <a:solidFill>
                <a:srgbClr val="D9A21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cxnSp>
        <p:nvCxnSpPr>
          <p:cNvPr id="20" name="Straight Connector 19"/>
          <p:cNvCxnSpPr/>
          <p:nvPr/>
        </p:nvCxnSpPr>
        <p:spPr>
          <a:xfrm>
            <a:off x="996355"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27593"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82233"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055923"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20088"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765203"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948429" y="4409322"/>
            <a:ext cx="90899" cy="244475"/>
            <a:chOff x="590141" y="2717799"/>
            <a:chExt cx="90899" cy="244475"/>
          </a:xfrm>
        </p:grpSpPr>
        <p:sp>
          <p:nvSpPr>
            <p:cNvPr id="34" name="Rounded Rectangle 33"/>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7" name="Straight Connector 56"/>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1281629" y="3691772"/>
            <a:ext cx="90899" cy="244475"/>
            <a:chOff x="590141" y="2717799"/>
            <a:chExt cx="90899" cy="244475"/>
          </a:xfrm>
        </p:grpSpPr>
        <p:sp>
          <p:nvSpPr>
            <p:cNvPr id="76" name="Rounded Rectangle 75"/>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7" name="Straight Connector 76"/>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1636690" y="4091192"/>
            <a:ext cx="90899" cy="244475"/>
            <a:chOff x="590141" y="2717799"/>
            <a:chExt cx="90899" cy="244475"/>
          </a:xfrm>
        </p:grpSpPr>
        <p:sp>
          <p:nvSpPr>
            <p:cNvPr id="82" name="Rounded Rectangle 81"/>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3" name="Straight Connector 82"/>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2009959" y="3838618"/>
            <a:ext cx="90899" cy="244475"/>
            <a:chOff x="590141" y="2717799"/>
            <a:chExt cx="90899" cy="244475"/>
          </a:xfrm>
        </p:grpSpPr>
        <p:sp>
          <p:nvSpPr>
            <p:cNvPr id="88" name="Rounded Rectangle 87"/>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9" name="Straight Connector 88"/>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2374124" y="4335506"/>
            <a:ext cx="90899" cy="244475"/>
            <a:chOff x="590141" y="2717799"/>
            <a:chExt cx="90899" cy="244475"/>
          </a:xfrm>
        </p:grpSpPr>
        <p:sp>
          <p:nvSpPr>
            <p:cNvPr id="94" name="Rounded Rectangle 93"/>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5" name="Straight Connector 94"/>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2719239" y="4115800"/>
            <a:ext cx="90899" cy="244475"/>
            <a:chOff x="590141" y="2717799"/>
            <a:chExt cx="90899" cy="244475"/>
          </a:xfrm>
        </p:grpSpPr>
        <p:sp>
          <p:nvSpPr>
            <p:cNvPr id="100" name="Rounded Rectangle 99"/>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1" name="Straight Connector 100"/>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sp>
        <p:nvSpPr>
          <p:cNvPr id="125" name="Oval 124"/>
          <p:cNvSpPr/>
          <p:nvPr/>
        </p:nvSpPr>
        <p:spPr>
          <a:xfrm>
            <a:off x="974190" y="4846757"/>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800"/>
          </a:p>
        </p:txBody>
      </p:sp>
      <p:sp>
        <p:nvSpPr>
          <p:cNvPr id="126" name="Oval 125"/>
          <p:cNvSpPr/>
          <p:nvPr/>
        </p:nvSpPr>
        <p:spPr>
          <a:xfrm>
            <a:off x="1302986" y="4846756"/>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800"/>
          </a:p>
        </p:txBody>
      </p:sp>
      <p:sp>
        <p:nvSpPr>
          <p:cNvPr id="127" name="Oval 126"/>
          <p:cNvSpPr/>
          <p:nvPr/>
        </p:nvSpPr>
        <p:spPr>
          <a:xfrm>
            <a:off x="1658047" y="4846755"/>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800"/>
          </a:p>
        </p:txBody>
      </p:sp>
      <p:sp>
        <p:nvSpPr>
          <p:cNvPr id="128" name="Oval 127"/>
          <p:cNvSpPr/>
          <p:nvPr/>
        </p:nvSpPr>
        <p:spPr>
          <a:xfrm>
            <a:off x="2036951" y="4846755"/>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129" name="Oval 128"/>
          <p:cNvSpPr/>
          <p:nvPr/>
        </p:nvSpPr>
        <p:spPr>
          <a:xfrm>
            <a:off x="2396710" y="4842647"/>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130" name="Oval 129"/>
          <p:cNvSpPr/>
          <p:nvPr/>
        </p:nvSpPr>
        <p:spPr>
          <a:xfrm>
            <a:off x="2741825" y="4840012"/>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cxnSp>
        <p:nvCxnSpPr>
          <p:cNvPr id="134" name="Straight Connector 133"/>
          <p:cNvCxnSpPr/>
          <p:nvPr/>
        </p:nvCxnSpPr>
        <p:spPr>
          <a:xfrm flipH="1">
            <a:off x="608586" y="3497468"/>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608586" y="3548182"/>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608586" y="3598896"/>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608586" y="3649610"/>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608586" y="3751038"/>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a:off x="608586" y="3801752"/>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a:off x="608586" y="3852466"/>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608586" y="3953894"/>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608586" y="4004608"/>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608586" y="4055322"/>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608586" y="4156750"/>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H="1">
            <a:off x="608586" y="4207464"/>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a:off x="608586" y="4258178"/>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a:off x="608586" y="4359606"/>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608586" y="4410320"/>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H="1">
            <a:off x="608586" y="4461034"/>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a:off x="608586" y="4562462"/>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608586" y="4613176"/>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608586" y="4663890"/>
            <a:ext cx="76654"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a:off x="608586" y="3700324"/>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608586" y="3903180"/>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H="1">
            <a:off x="608586" y="4106036"/>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608586" y="4308892"/>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H="1">
            <a:off x="608586" y="4511748"/>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H="1">
            <a:off x="608586" y="4714604"/>
            <a:ext cx="193367" cy="0"/>
          </a:xfrm>
          <a:prstGeom prst="line">
            <a:avLst/>
          </a:prstGeom>
          <a:ln w="19050">
            <a:solidFill>
              <a:schemeClr val="bg1">
                <a:lumMod val="50000"/>
              </a:schemeClr>
            </a:solidFill>
          </a:ln>
          <a:effectLst>
            <a:outerShdw blurRad="25400" dist="2540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sp>
        <p:nvSpPr>
          <p:cNvPr id="161" name="Text Placeholder 2"/>
          <p:cNvSpPr txBox="1">
            <a:spLocks/>
          </p:cNvSpPr>
          <p:nvPr/>
        </p:nvSpPr>
        <p:spPr bwMode="auto">
          <a:xfrm>
            <a:off x="1202359" y="1238542"/>
            <a:ext cx="7674941" cy="1034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Due to the updates made for mobile hardware capabilities, users’ high performance expectations, and imposed mobile network constraints, developers must focus on the entire mobile stack for optimizing performance. </a:t>
            </a:r>
            <a:endParaRPr lang="en-CA" sz="1600" b="1" dirty="0"/>
          </a:p>
        </p:txBody>
      </p:sp>
      <p:cxnSp>
        <p:nvCxnSpPr>
          <p:cNvPr id="255" name="Straight Connector 254"/>
          <p:cNvCxnSpPr/>
          <p:nvPr/>
        </p:nvCxnSpPr>
        <p:spPr>
          <a:xfrm>
            <a:off x="3287664"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628427"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983067"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nvGrpSpPr>
          <p:cNvPr id="262" name="Group 261"/>
          <p:cNvGrpSpPr/>
          <p:nvPr/>
        </p:nvGrpSpPr>
        <p:grpSpPr>
          <a:xfrm>
            <a:off x="3239738" y="4409322"/>
            <a:ext cx="90899" cy="244475"/>
            <a:chOff x="590141" y="2717799"/>
            <a:chExt cx="90899" cy="244475"/>
          </a:xfrm>
        </p:grpSpPr>
        <p:sp>
          <p:nvSpPr>
            <p:cNvPr id="263" name="Rounded Rectangle 262"/>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4" name="Straight Connector 263"/>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268" name="Group 267"/>
          <p:cNvGrpSpPr/>
          <p:nvPr/>
        </p:nvGrpSpPr>
        <p:grpSpPr>
          <a:xfrm>
            <a:off x="3582463" y="3691772"/>
            <a:ext cx="90899" cy="244475"/>
            <a:chOff x="590141" y="2717799"/>
            <a:chExt cx="90899" cy="244475"/>
          </a:xfrm>
        </p:grpSpPr>
        <p:sp>
          <p:nvSpPr>
            <p:cNvPr id="269" name="Rounded Rectangle 268"/>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70" name="Straight Connector 269"/>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274" name="Group 273"/>
          <p:cNvGrpSpPr/>
          <p:nvPr/>
        </p:nvGrpSpPr>
        <p:grpSpPr>
          <a:xfrm>
            <a:off x="3937524" y="4091192"/>
            <a:ext cx="90899" cy="244475"/>
            <a:chOff x="590141" y="2717799"/>
            <a:chExt cx="90899" cy="244475"/>
          </a:xfrm>
        </p:grpSpPr>
        <p:sp>
          <p:nvSpPr>
            <p:cNvPr id="275" name="Rounded Rectangle 274"/>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76" name="Straight Connector 275"/>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sp>
        <p:nvSpPr>
          <p:cNvPr id="298" name="Oval 297"/>
          <p:cNvSpPr/>
          <p:nvPr/>
        </p:nvSpPr>
        <p:spPr>
          <a:xfrm>
            <a:off x="3265499" y="4846757"/>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299" name="Oval 298"/>
          <p:cNvSpPr/>
          <p:nvPr/>
        </p:nvSpPr>
        <p:spPr>
          <a:xfrm>
            <a:off x="3603820" y="4846756"/>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300" name="Oval 299"/>
          <p:cNvSpPr/>
          <p:nvPr/>
        </p:nvSpPr>
        <p:spPr>
          <a:xfrm>
            <a:off x="3958881" y="4846755"/>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304" name="Text Placeholder 2"/>
          <p:cNvSpPr txBox="1">
            <a:spLocks/>
          </p:cNvSpPr>
          <p:nvPr/>
        </p:nvSpPr>
        <p:spPr>
          <a:xfrm rot="18900000">
            <a:off x="99888" y="5132305"/>
            <a:ext cx="1066689"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CA" sz="800" dirty="0" smtClean="0"/>
              <a:t>Minimize render blocking resources</a:t>
            </a:r>
            <a:endParaRPr lang="en-CA" sz="800" dirty="0"/>
          </a:p>
        </p:txBody>
      </p:sp>
      <p:sp>
        <p:nvSpPr>
          <p:cNvPr id="305" name="Text Placeholder 2"/>
          <p:cNvSpPr txBox="1">
            <a:spLocks/>
          </p:cNvSpPr>
          <p:nvPr/>
        </p:nvSpPr>
        <p:spPr>
          <a:xfrm rot="18900000">
            <a:off x="418983" y="5161850"/>
            <a:ext cx="1247053"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a:t>Configure the mobile application viewport</a:t>
            </a:r>
          </a:p>
        </p:txBody>
      </p:sp>
      <p:sp>
        <p:nvSpPr>
          <p:cNvPr id="306" name="Text Placeholder 2"/>
          <p:cNvSpPr txBox="1">
            <a:spLocks/>
          </p:cNvSpPr>
          <p:nvPr/>
        </p:nvSpPr>
        <p:spPr>
          <a:xfrm rot="18900000">
            <a:off x="845306" y="5222891"/>
            <a:ext cx="1066689"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a:t>Determine the right image file format </a:t>
            </a:r>
          </a:p>
        </p:txBody>
      </p:sp>
      <p:sp>
        <p:nvSpPr>
          <p:cNvPr id="307" name="Text Placeholder 2"/>
          <p:cNvSpPr txBox="1">
            <a:spLocks/>
          </p:cNvSpPr>
          <p:nvPr/>
        </p:nvSpPr>
        <p:spPr>
          <a:xfrm rot="18900000">
            <a:off x="1264706" y="5172139"/>
            <a:ext cx="1066689"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smtClean="0"/>
              <a:t>Determine above-the-fold content</a:t>
            </a:r>
            <a:endParaRPr lang="en-CA" sz="800" dirty="0"/>
          </a:p>
        </p:txBody>
      </p:sp>
      <p:sp>
        <p:nvSpPr>
          <p:cNvPr id="308" name="Text Placeholder 2"/>
          <p:cNvSpPr txBox="1">
            <a:spLocks/>
          </p:cNvSpPr>
          <p:nvPr/>
        </p:nvSpPr>
        <p:spPr>
          <a:xfrm rot="18900000">
            <a:off x="1654618" y="5164692"/>
            <a:ext cx="1066689"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a:t>Minimize browser reflow </a:t>
            </a:r>
          </a:p>
        </p:txBody>
      </p:sp>
      <p:sp>
        <p:nvSpPr>
          <p:cNvPr id="309" name="Text Placeholder 2"/>
          <p:cNvSpPr txBox="1">
            <a:spLocks/>
          </p:cNvSpPr>
          <p:nvPr/>
        </p:nvSpPr>
        <p:spPr>
          <a:xfrm rot="18900000">
            <a:off x="1780026" y="5201088"/>
            <a:ext cx="1428500"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a:t>Adopt UI techniques to improve perceived latency</a:t>
            </a:r>
          </a:p>
        </p:txBody>
      </p:sp>
      <p:sp>
        <p:nvSpPr>
          <p:cNvPr id="310" name="Text Placeholder 2"/>
          <p:cNvSpPr txBox="1">
            <a:spLocks/>
          </p:cNvSpPr>
          <p:nvPr/>
        </p:nvSpPr>
        <p:spPr>
          <a:xfrm rot="18900000">
            <a:off x="2404264" y="5229592"/>
            <a:ext cx="1177553"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smtClean="0"/>
              <a:t>Resource minification</a:t>
            </a:r>
            <a:endParaRPr lang="en-CA" sz="800" dirty="0"/>
          </a:p>
        </p:txBody>
      </p:sp>
      <p:sp>
        <p:nvSpPr>
          <p:cNvPr id="311" name="Text Placeholder 2"/>
          <p:cNvSpPr txBox="1">
            <a:spLocks/>
          </p:cNvSpPr>
          <p:nvPr/>
        </p:nvSpPr>
        <p:spPr>
          <a:xfrm rot="18900000">
            <a:off x="2812137" y="5171797"/>
            <a:ext cx="1066689"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smtClean="0"/>
              <a:t>Data compression</a:t>
            </a:r>
            <a:endParaRPr lang="en-CA" sz="800" dirty="0"/>
          </a:p>
        </p:txBody>
      </p:sp>
      <p:sp>
        <p:nvSpPr>
          <p:cNvPr id="312" name="Text Placeholder 2"/>
          <p:cNvSpPr txBox="1">
            <a:spLocks/>
          </p:cNvSpPr>
          <p:nvPr/>
        </p:nvSpPr>
        <p:spPr>
          <a:xfrm rot="18900000">
            <a:off x="2761483" y="5303728"/>
            <a:ext cx="1481027"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smtClean="0"/>
              <a:t>Asynchronous programming</a:t>
            </a:r>
            <a:endParaRPr lang="en-CA" sz="800" dirty="0"/>
          </a:p>
        </p:txBody>
      </p:sp>
      <p:sp>
        <p:nvSpPr>
          <p:cNvPr id="4" name="Rectangle 3"/>
          <p:cNvSpPr/>
          <p:nvPr/>
        </p:nvSpPr>
        <p:spPr>
          <a:xfrm>
            <a:off x="941298" y="3004567"/>
            <a:ext cx="1884401" cy="368619"/>
          </a:xfrm>
          <a:prstGeom prst="rect">
            <a:avLst/>
          </a:prstGeom>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Critical Rendering Path Optimization</a:t>
            </a:r>
            <a:endParaRPr lang="en-CA" sz="1000" dirty="0"/>
          </a:p>
        </p:txBody>
      </p:sp>
      <p:cxnSp>
        <p:nvCxnSpPr>
          <p:cNvPr id="322" name="Straight Connector 321"/>
          <p:cNvCxnSpPr/>
          <p:nvPr/>
        </p:nvCxnSpPr>
        <p:spPr>
          <a:xfrm>
            <a:off x="4677471"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a:off x="5032111" y="3476943"/>
            <a:ext cx="0" cy="1343860"/>
          </a:xfrm>
          <a:prstGeom prst="line">
            <a:avLst/>
          </a:prstGeom>
          <a:ln w="25400">
            <a:solidFill>
              <a:schemeClr val="bg1">
                <a:lumMod val="85000"/>
              </a:schemeClr>
            </a:solidFill>
          </a:ln>
          <a:effectLst>
            <a:outerShdw blurRad="25400" dist="6350" dir="2700000" algn="tl"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nvGrpSpPr>
          <p:cNvPr id="330" name="Group 329"/>
          <p:cNvGrpSpPr/>
          <p:nvPr/>
        </p:nvGrpSpPr>
        <p:grpSpPr>
          <a:xfrm>
            <a:off x="4631507" y="3691772"/>
            <a:ext cx="90899" cy="244475"/>
            <a:chOff x="590141" y="2717799"/>
            <a:chExt cx="90899" cy="244475"/>
          </a:xfrm>
        </p:grpSpPr>
        <p:sp>
          <p:nvSpPr>
            <p:cNvPr id="331" name="Rounded Rectangle 330"/>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32" name="Straight Connector 331"/>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35" name="Straight Connector 334"/>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grpSp>
        <p:nvGrpSpPr>
          <p:cNvPr id="336" name="Group 335"/>
          <p:cNvGrpSpPr/>
          <p:nvPr/>
        </p:nvGrpSpPr>
        <p:grpSpPr>
          <a:xfrm>
            <a:off x="4986568" y="4091192"/>
            <a:ext cx="90899" cy="244475"/>
            <a:chOff x="590141" y="2717799"/>
            <a:chExt cx="90899" cy="244475"/>
          </a:xfrm>
        </p:grpSpPr>
        <p:sp>
          <p:nvSpPr>
            <p:cNvPr id="337" name="Rounded Rectangle 336"/>
            <p:cNvSpPr/>
            <p:nvPr/>
          </p:nvSpPr>
          <p:spPr>
            <a:xfrm>
              <a:off x="590141" y="2717799"/>
              <a:ext cx="90899" cy="244475"/>
            </a:xfrm>
            <a:prstGeom prst="roundRect">
              <a:avLst/>
            </a:prstGeom>
            <a:solidFill>
              <a:schemeClr val="accent1"/>
            </a:solidFill>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38" name="Straight Connector 337"/>
            <p:cNvCxnSpPr/>
            <p:nvPr/>
          </p:nvCxnSpPr>
          <p:spPr>
            <a:xfrm flipH="1">
              <a:off x="608325" y="2759868"/>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flipH="1">
              <a:off x="608324" y="2809876"/>
              <a:ext cx="54529" cy="0"/>
            </a:xfrm>
            <a:prstGeom prst="line">
              <a:avLst/>
            </a:prstGeom>
            <a:ln w="25400">
              <a:solidFill>
                <a:schemeClr val="bg1">
                  <a:lumMod val="50000"/>
                </a:schemeClr>
              </a:solidFill>
            </a:ln>
            <a:effectLst>
              <a:outerShdw blurRad="6350" dist="6350" dir="16200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p:nvCxnSpPr>
          <p:spPr>
            <a:xfrm flipH="1">
              <a:off x="608324" y="2864645"/>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p:nvCxnSpPr>
          <p:spPr>
            <a:xfrm flipH="1">
              <a:off x="608323" y="2914651"/>
              <a:ext cx="54529" cy="0"/>
            </a:xfrm>
            <a:prstGeom prst="line">
              <a:avLst/>
            </a:prstGeom>
            <a:ln w="25400">
              <a:solidFill>
                <a:schemeClr val="bg1">
                  <a:lumMod val="50000"/>
                </a:schemeClr>
              </a:solidFill>
            </a:ln>
            <a:effectLst>
              <a:outerShdw blurRad="6350" dist="6350" dir="5400000" algn="t"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cxnSp>
      </p:grpSp>
      <p:sp>
        <p:nvSpPr>
          <p:cNvPr id="343" name="Oval 342"/>
          <p:cNvSpPr/>
          <p:nvPr/>
        </p:nvSpPr>
        <p:spPr>
          <a:xfrm>
            <a:off x="4652864" y="4846756"/>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344" name="Oval 343"/>
          <p:cNvSpPr/>
          <p:nvPr/>
        </p:nvSpPr>
        <p:spPr>
          <a:xfrm>
            <a:off x="5007925" y="4846755"/>
            <a:ext cx="45719" cy="45719"/>
          </a:xfrm>
          <a:prstGeom prst="ellipse">
            <a:avLst/>
          </a:prstGeom>
          <a:solidFill>
            <a:srgbClr val="D9A210"/>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800"/>
          </a:p>
        </p:txBody>
      </p:sp>
      <p:sp>
        <p:nvSpPr>
          <p:cNvPr id="345" name="Text Placeholder 2"/>
          <p:cNvSpPr txBox="1">
            <a:spLocks/>
          </p:cNvSpPr>
          <p:nvPr/>
        </p:nvSpPr>
        <p:spPr>
          <a:xfrm rot="18900000">
            <a:off x="3962715" y="5129803"/>
            <a:ext cx="1105752"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smtClean="0"/>
              <a:t>Resource HTTP caching</a:t>
            </a:r>
            <a:endParaRPr lang="en-CA" sz="800" dirty="0"/>
          </a:p>
        </p:txBody>
      </p:sp>
      <p:sp>
        <p:nvSpPr>
          <p:cNvPr id="346" name="Text Placeholder 2"/>
          <p:cNvSpPr txBox="1">
            <a:spLocks/>
          </p:cNvSpPr>
          <p:nvPr/>
        </p:nvSpPr>
        <p:spPr>
          <a:xfrm rot="18900000">
            <a:off x="3933019" y="5385075"/>
            <a:ext cx="1459631" cy="272317"/>
          </a:xfrm>
          <a:prstGeom prst="rect">
            <a:avLst/>
          </a:prstGeom>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800" dirty="0"/>
              <a:t>Minimize network roundtrips for first time to render</a:t>
            </a:r>
          </a:p>
        </p:txBody>
      </p:sp>
      <p:sp>
        <p:nvSpPr>
          <p:cNvPr id="348" name="Rectangle 347"/>
          <p:cNvSpPr/>
          <p:nvPr/>
        </p:nvSpPr>
        <p:spPr>
          <a:xfrm>
            <a:off x="2942472" y="3004567"/>
            <a:ext cx="1361012" cy="368619"/>
          </a:xfrm>
          <a:prstGeom prst="rect">
            <a:avLst/>
          </a:prstGeom>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Mid-Tier &amp; Backend Optimization</a:t>
            </a:r>
            <a:endParaRPr lang="en-CA" sz="1000" dirty="0"/>
          </a:p>
        </p:txBody>
      </p:sp>
      <p:sp>
        <p:nvSpPr>
          <p:cNvPr id="349" name="Rectangle 348"/>
          <p:cNvSpPr/>
          <p:nvPr/>
        </p:nvSpPr>
        <p:spPr>
          <a:xfrm>
            <a:off x="4398125" y="2994526"/>
            <a:ext cx="894595" cy="368619"/>
          </a:xfrm>
          <a:prstGeom prst="rect">
            <a:avLst/>
          </a:prstGeom>
          <a:ln>
            <a:no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Network Optimization</a:t>
            </a:r>
            <a:endParaRPr lang="en-CA" sz="1000" dirty="0"/>
          </a:p>
        </p:txBody>
      </p:sp>
      <p:sp>
        <p:nvSpPr>
          <p:cNvPr id="350" name="Text Placeholder 2"/>
          <p:cNvSpPr txBox="1">
            <a:spLocks/>
          </p:cNvSpPr>
          <p:nvPr/>
        </p:nvSpPr>
        <p:spPr>
          <a:xfrm>
            <a:off x="5957703" y="2362460"/>
            <a:ext cx="2902641" cy="3646454"/>
          </a:xfrm>
          <a:prstGeom prst="rect">
            <a:avLst/>
          </a:prstGeom>
          <a:solidFill>
            <a:schemeClr val="bg1">
              <a:lumMod val="95000"/>
            </a:schemeClr>
          </a:solidFill>
          <a:effectLst>
            <a:outerShdw blurRad="25400" dist="25400" dir="2700000" algn="ctr" rotWithShape="0">
              <a:srgbClr val="000000">
                <a:alpha val="15000"/>
              </a:srgbClr>
            </a:outerShdw>
          </a:effectLst>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There 11 development optimization techniques that can be applied at the various layers of the mobile stack.</a:t>
            </a:r>
          </a:p>
          <a:p>
            <a:r>
              <a:rPr lang="en-US" dirty="0" smtClean="0"/>
              <a:t>Each technique is specific to optimizing either the presentation layer, mid-tier &amp; backend, or the network layer. These techniques are common practice in the industry for optimizing mobile performance.</a:t>
            </a:r>
          </a:p>
          <a:p>
            <a:r>
              <a:rPr lang="en-US" dirty="0" smtClean="0"/>
              <a:t>Each technique will address how to directly apply it to your organization’s development practices, and provide an overview of what that might look like.</a:t>
            </a:r>
          </a:p>
          <a:p>
            <a:r>
              <a:rPr lang="en-US" dirty="0" smtClean="0"/>
              <a:t>Master these techniques in order to apply them across all cases of underperforming mobile web applications.</a:t>
            </a:r>
            <a:endParaRPr lang="en-CA" dirty="0"/>
          </a:p>
        </p:txBody>
      </p:sp>
      <p:sp>
        <p:nvSpPr>
          <p:cNvPr id="11" name="Rectangle 10"/>
          <p:cNvSpPr/>
          <p:nvPr/>
        </p:nvSpPr>
        <p:spPr>
          <a:xfrm>
            <a:off x="431503" y="2394185"/>
            <a:ext cx="5448764" cy="492443"/>
          </a:xfrm>
          <a:prstGeom prst="rect">
            <a:avLst/>
          </a:prstGeom>
          <a:solidFill>
            <a:schemeClr val="accent1">
              <a:lumMod val="20000"/>
              <a:lumOff val="80000"/>
            </a:schemeClr>
          </a:solidFill>
        </p:spPr>
        <p:txBody>
          <a:bodyPr wrap="square">
            <a:spAutoFit/>
          </a:bodyPr>
          <a:lstStyle/>
          <a:p>
            <a:pPr algn="ctr"/>
            <a:r>
              <a:rPr lang="en-CA" sz="1300" b="1" dirty="0"/>
              <a:t>Fine tune your enterprise mobile applications using optimization techniques to improve performance across the full mobile stack.</a:t>
            </a:r>
            <a:endParaRPr lang="en-CA" sz="1300" dirty="0"/>
          </a:p>
        </p:txBody>
      </p:sp>
      <p:sp>
        <p:nvSpPr>
          <p:cNvPr id="2" name="Title 1"/>
          <p:cNvSpPr>
            <a:spLocks noGrp="1"/>
          </p:cNvSpPr>
          <p:nvPr>
            <p:ph type="title"/>
          </p:nvPr>
        </p:nvSpPr>
        <p:spPr/>
        <p:txBody>
          <a:bodyPr/>
          <a:lstStyle/>
          <a:p>
            <a:r>
              <a:rPr lang="en-CA" dirty="0" smtClean="0"/>
              <a:t>Discover Info-Tech’s </a:t>
            </a:r>
            <a:r>
              <a:rPr lang="en-CA" dirty="0"/>
              <a:t>approach </a:t>
            </a:r>
            <a:r>
              <a:rPr lang="en-CA" dirty="0" smtClean="0"/>
              <a:t>to </a:t>
            </a:r>
            <a:r>
              <a:rPr lang="en-CA" dirty="0"/>
              <a:t>learning how to </a:t>
            </a:r>
            <a:r>
              <a:rPr lang="en-CA" dirty="0" smtClean="0"/>
              <a:t>effectively develop </a:t>
            </a:r>
            <a:r>
              <a:rPr lang="en-CA" dirty="0"/>
              <a:t>performant mobile </a:t>
            </a:r>
            <a:r>
              <a:rPr lang="en-CA" dirty="0" smtClean="0"/>
              <a:t>applications</a:t>
            </a:r>
            <a:endParaRPr lang="en-CA" dirty="0"/>
          </a:p>
        </p:txBody>
      </p:sp>
      <p:grpSp>
        <p:nvGrpSpPr>
          <p:cNvPr id="140" name="Group 139"/>
          <p:cNvGrpSpPr/>
          <p:nvPr/>
        </p:nvGrpSpPr>
        <p:grpSpPr>
          <a:xfrm>
            <a:off x="0" y="6422955"/>
            <a:ext cx="9144000" cy="437555"/>
            <a:chOff x="0" y="6422955"/>
            <a:chExt cx="9144000" cy="437555"/>
          </a:xfrm>
        </p:grpSpPr>
        <p:pic>
          <p:nvPicPr>
            <p:cNvPr id="14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2" name="Picture 14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11811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2359</Words>
  <Application>Microsoft Office PowerPoint</Application>
  <PresentationFormat>On-screen Show (4:3)</PresentationFormat>
  <Paragraphs>280</Paragraphs>
  <Slides>15</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4" baseType="lpstr">
      <vt:lpstr>Arial</vt:lpstr>
      <vt:lpstr>Calibri</vt:lpstr>
      <vt:lpstr>Courier New</vt:lpstr>
      <vt:lpstr>Georgia</vt:lpstr>
      <vt:lpstr>Open Sans</vt:lpstr>
      <vt:lpstr>Times New Roman</vt:lpstr>
      <vt:lpstr>Wingdings</vt:lpstr>
      <vt:lpstr>Theme1</vt:lpstr>
      <vt:lpstr>PowerPoint Presentation</vt:lpstr>
      <vt:lpstr>PowerPoint Presentation</vt:lpstr>
      <vt:lpstr>Our understanding of the problem</vt:lpstr>
      <vt:lpstr>Executive summary</vt:lpstr>
      <vt:lpstr>CEOs see mobile for employees as the #1 priority for upcoming technology innovations</vt:lpstr>
      <vt:lpstr>How do you define “mobile applications leveraging web technologies”?</vt:lpstr>
      <vt:lpstr>Optimizing mobile application performance enables your workforce for increased productivity</vt:lpstr>
      <vt:lpstr>While the business is gearing up for the mobile world, developers are not prepared to take it on</vt:lpstr>
      <vt:lpstr>Discover Info-Tech’s approach to learning how to effectively develop performant mobile applications</vt:lpstr>
      <vt:lpstr>Develop Enterprise Mobile Applications With Realistic and Relevant Performance Blueprint</vt:lpstr>
      <vt:lpstr>Launch the project by engaging the necessary participants and defining project expectations </vt:lpstr>
      <vt:lpstr>Info-Tech offers various levels of project support to best suit your needs </vt:lpstr>
      <vt:lpstr>PowerPoint Presentation</vt:lpstr>
      <vt:lpstr>Accelerate your initiative with a workshop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2015-07-24T13:45:29Z</dcterms:created>
  <dcterms:modified xsi:type="dcterms:W3CDTF">2015-07-24T17:38:04Z</dcterms:modified>
</cp:coreProperties>
</file>