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95" r:id="rId1"/>
  </p:sldMasterIdLst>
  <p:notesMasterIdLst>
    <p:notesMasterId r:id="rId11"/>
  </p:notesMasterIdLst>
  <p:handoutMasterIdLst>
    <p:handoutMasterId r:id="rId12"/>
  </p:handoutMasterIdLst>
  <p:sldIdLst>
    <p:sldId id="256" r:id="rId2"/>
    <p:sldId id="1044" r:id="rId3"/>
    <p:sldId id="1186" r:id="rId4"/>
    <p:sldId id="258" r:id="rId5"/>
    <p:sldId id="927" r:id="rId6"/>
    <p:sldId id="740" r:id="rId7"/>
    <p:sldId id="840" r:id="rId8"/>
    <p:sldId id="743" r:id="rId9"/>
    <p:sldId id="447" r:id="rId10"/>
  </p:sldIdLst>
  <p:sldSz cx="9144000" cy="6858000" type="screen4x3"/>
  <p:notesSz cx="6950075" cy="9236075"/>
  <p:custShowLst>
    <p:custShow name="Custom Show 1" id="0">
      <p:sldLst/>
    </p:custShow>
  </p:custShowLst>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69" userDrawn="1">
          <p15:clr>
            <a:srgbClr val="A4A3A4"/>
          </p15:clr>
        </p15:guide>
        <p15:guide id="2" orient="horz" pos="2500" userDrawn="1">
          <p15:clr>
            <a:srgbClr val="A4A3A4"/>
          </p15:clr>
        </p15:guide>
        <p15:guide id="3" pos="204" userDrawn="1">
          <p15:clr>
            <a:srgbClr val="A4A3A4"/>
          </p15:clr>
        </p15:guide>
        <p15:guide id="4" pos="555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4" name="Author" initials="A" lastIdx="0" clrIdx="1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94C8"/>
    <a:srgbClr val="7CADD4"/>
    <a:srgbClr val="29475F"/>
    <a:srgbClr val="B0C534"/>
    <a:srgbClr val="D5E18F"/>
    <a:srgbClr val="BDD5E9"/>
    <a:srgbClr val="3E83BC"/>
    <a:srgbClr val="224868"/>
    <a:srgbClr val="2576BB"/>
    <a:srgbClr val="82B9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27" autoAdjust="0"/>
    <p:restoredTop sz="96586" autoAdjust="0"/>
  </p:normalViewPr>
  <p:slideViewPr>
    <p:cSldViewPr snapToGrid="0">
      <p:cViewPr>
        <p:scale>
          <a:sx n="100" d="100"/>
          <a:sy n="100" d="100"/>
        </p:scale>
        <p:origin x="1734" y="-90"/>
      </p:cViewPr>
      <p:guideLst>
        <p:guide orient="horz" pos="4269"/>
        <p:guide orient="horz" pos="2500"/>
        <p:guide pos="204"/>
        <p:guide pos="5556"/>
      </p:guideLst>
    </p:cSldViewPr>
  </p:slideViewPr>
  <p:outlineViewPr>
    <p:cViewPr>
      <p:scale>
        <a:sx n="33" d="100"/>
        <a:sy n="33" d="100"/>
      </p:scale>
      <p:origin x="0" y="-7836"/>
    </p:cViewPr>
  </p:outlineViewPr>
  <p:notesTextViewPr>
    <p:cViewPr>
      <p:scale>
        <a:sx n="1" d="1"/>
        <a:sy n="1" d="1"/>
      </p:scale>
      <p:origin x="0" y="0"/>
    </p:cViewPr>
  </p:notesTextViewPr>
  <p:sorterViewPr>
    <p:cViewPr varScale="1">
      <p:scale>
        <a:sx n="1" d="1"/>
        <a:sy n="1" d="1"/>
      </p:scale>
      <p:origin x="0" y="-11598"/>
    </p:cViewPr>
  </p:sorterViewPr>
  <p:notesViewPr>
    <p:cSldViewPr snapToGrid="0">
      <p:cViewPr varScale="1">
        <p:scale>
          <a:sx n="89" d="100"/>
          <a:sy n="89" d="100"/>
        </p:scale>
        <p:origin x="369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pPr/>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pPr/>
              <a:t>6/18/2015</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pPr/>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42750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22930319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mailto:GuidedImplementations@infotech.com" TargetMode="External"/><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tags" Target="../tags/tag4.xml"/><Relationship Id="rId7"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Layouts/_rels/slideLayout21.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tags" Target="../tags/tag10.xml"/><Relationship Id="rId7"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hyperlink" Target="mailto:GuidedImplementations@InfoTech.com"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32006"/>
            <a:ext cx="8496944" cy="364691"/>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grpSp>
        <p:nvGrpSpPr>
          <p:cNvPr id="22" name="Group 21"/>
          <p:cNvGrpSpPr/>
          <p:nvPr userDrawn="1"/>
        </p:nvGrpSpPr>
        <p:grpSpPr>
          <a:xfrm>
            <a:off x="331101" y="1144504"/>
            <a:ext cx="378719" cy="339694"/>
            <a:chOff x="6986062" y="224644"/>
            <a:chExt cx="806783" cy="731520"/>
          </a:xfrm>
        </p:grpSpPr>
        <p:sp>
          <p:nvSpPr>
            <p:cNvPr id="23" name="Rectangle 22"/>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139967" y="364406"/>
              <a:ext cx="652878" cy="451993"/>
            </a:xfrm>
            <a:prstGeom prst="rect">
              <a:avLst/>
            </a:prstGeom>
            <a:effectLst/>
          </p:spPr>
        </p:pic>
      </p:grpSp>
      <p:sp>
        <p:nvSpPr>
          <p:cNvPr id="27" name="Text Placeholder 26"/>
          <p:cNvSpPr>
            <a:spLocks noGrp="1"/>
          </p:cNvSpPr>
          <p:nvPr>
            <p:ph type="body" sz="quarter" idx="10" hasCustomPrompt="1"/>
          </p:nvPr>
        </p:nvSpPr>
        <p:spPr>
          <a:xfrm>
            <a:off x="692948" y="1141263"/>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41263"/>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387828307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Rectangle 20"/>
          <p:cNvSpPr/>
          <p:nvPr userDrawn="1"/>
        </p:nvSpPr>
        <p:spPr>
          <a:xfrm>
            <a:off x="323528" y="1132006"/>
            <a:ext cx="8496944" cy="364691"/>
          </a:xfrm>
          <a:prstGeom prst="rect">
            <a:avLst/>
          </a:prstGeom>
          <a:no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sp>
        <p:nvSpPr>
          <p:cNvPr id="23" name="Rectangle 22"/>
          <p:cNvSpPr/>
          <p:nvPr userDrawn="1"/>
        </p:nvSpPr>
        <p:spPr>
          <a:xfrm>
            <a:off x="339430" y="1141101"/>
            <a:ext cx="343389" cy="339694"/>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4331" y="1167921"/>
            <a:ext cx="338488" cy="304923"/>
          </a:xfrm>
          <a:prstGeom prst="rect">
            <a:avLst/>
          </a:prstGeom>
        </p:spPr>
      </p:pic>
    </p:spTree>
    <p:extLst>
      <p:ext uri="{BB962C8B-B14F-4D97-AF65-F5344CB8AC3E}">
        <p14:creationId xmlns:p14="http://schemas.microsoft.com/office/powerpoint/2010/main" val="255701853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323528"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7" name="Text Placeholder 41"/>
          <p:cNvSpPr>
            <a:spLocks noGrp="1"/>
          </p:cNvSpPr>
          <p:nvPr>
            <p:ph type="body" sz="quarter" idx="26" hasCustomPrompt="1"/>
          </p:nvPr>
        </p:nvSpPr>
        <p:spPr>
          <a:xfrm>
            <a:off x="4778824"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4778824" y="4248103"/>
            <a:ext cx="4041326"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328344" y="1287191"/>
            <a:ext cx="4037263" cy="320040"/>
          </a:xfrm>
          <a:prstGeom prst="rect">
            <a:avLst/>
          </a:prstGeom>
          <a:solidFill>
            <a:srgbClr val="29475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783424" y="1287191"/>
            <a:ext cx="4037263" cy="3200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2" name="Rectangle 21"/>
          <p:cNvSpPr/>
          <p:nvPr userDrawn="1"/>
        </p:nvSpPr>
        <p:spPr>
          <a:xfrm>
            <a:off x="4778824" y="3928063"/>
            <a:ext cx="4041326" cy="3200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smtClean="0"/>
              <a:t>Outcomes</a:t>
            </a:r>
            <a:r>
              <a:rPr lang="en-US" sz="1400" b="1" baseline="0" dirty="0" smtClean="0"/>
              <a:t> of this Research: </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555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nfo Graphic">
    <p:spTree>
      <p:nvGrpSpPr>
        <p:cNvPr id="1" name=""/>
        <p:cNvGrpSpPr/>
        <p:nvPr/>
      </p:nvGrpSpPr>
      <p:grpSpPr>
        <a:xfrm>
          <a:off x="0" y="0"/>
          <a:ext cx="0" cy="0"/>
          <a:chOff x="0" y="0"/>
          <a:chExt cx="0" cy="0"/>
        </a:xfrm>
      </p:grpSpPr>
      <p:sp>
        <p:nvSpPr>
          <p:cNvPr id="12" name="Picture Placeholder 11"/>
          <p:cNvSpPr>
            <a:spLocks noGrp="1"/>
          </p:cNvSpPr>
          <p:nvPr>
            <p:ph type="pic" sz="quarter" idx="17"/>
          </p:nvPr>
        </p:nvSpPr>
        <p:spPr>
          <a:xfrm>
            <a:off x="393847" y="1238250"/>
            <a:ext cx="1047750" cy="4360445"/>
          </a:xfrm>
        </p:spPr>
        <p:txBody>
          <a:bodyPr/>
          <a:lstStyle/>
          <a:p>
            <a:r>
              <a:rPr lang="en-US" dirty="0" smtClean="0"/>
              <a:t>Click icon to add picture</a:t>
            </a:r>
            <a:endParaRPr lang="en-US" dirty="0"/>
          </a:p>
        </p:txBody>
      </p:sp>
      <p:sp>
        <p:nvSpPr>
          <p:cNvPr id="7" name="Title 1"/>
          <p:cNvSpPr>
            <a:spLocks noGrp="1"/>
          </p:cNvSpPr>
          <p:nvPr>
            <p:ph type="title" hasCustomPrompt="1"/>
          </p:nvPr>
        </p:nvSpPr>
        <p:spPr>
          <a:xfrm>
            <a:off x="251520" y="256032"/>
            <a:ext cx="8625780" cy="864096"/>
          </a:xfrm>
        </p:spPr>
        <p:txBody>
          <a:bodyPr/>
          <a:lstStyle>
            <a:lvl1pPr>
              <a:defRPr/>
            </a:lvl1pPr>
          </a:lstStyle>
          <a:p>
            <a:r>
              <a:rPr lang="en-US" dirty="0" err="1" smtClean="0"/>
              <a:t>Infographic</a:t>
            </a:r>
            <a:r>
              <a:rPr lang="en-US" dirty="0" smtClean="0"/>
              <a:t> (Georgia, 24pt)</a:t>
            </a:r>
            <a:endParaRPr lang="en-US" dirty="0"/>
          </a:p>
        </p:txBody>
      </p:sp>
      <p:sp>
        <p:nvSpPr>
          <p:cNvPr id="14" name="Text Placeholder 13"/>
          <p:cNvSpPr>
            <a:spLocks noGrp="1"/>
          </p:cNvSpPr>
          <p:nvPr>
            <p:ph type="body" sz="quarter" idx="18"/>
          </p:nvPr>
        </p:nvSpPr>
        <p:spPr>
          <a:xfrm>
            <a:off x="1723293" y="1238250"/>
            <a:ext cx="7154008" cy="5072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5"/>
          <p:cNvSpPr>
            <a:spLocks noGrp="1"/>
          </p:cNvSpPr>
          <p:nvPr>
            <p:ph type="body" sz="quarter" idx="19"/>
          </p:nvPr>
        </p:nvSpPr>
        <p:spPr>
          <a:xfrm>
            <a:off x="393847" y="5699241"/>
            <a:ext cx="1047750" cy="611071"/>
          </a:xfrm>
        </p:spPr>
        <p:txBody>
          <a:bodyPr/>
          <a:lstStyle>
            <a:lvl1pPr marL="0" indent="0" algn="ctr">
              <a:buNone/>
              <a:defRPr/>
            </a:lvl1pPr>
          </a:lstStyle>
          <a:p>
            <a:pPr lvl="0"/>
            <a:r>
              <a:rPr lang="en-US" smtClean="0"/>
              <a:t>Click to edit Master text styles</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350547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GI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402966" cy="877887"/>
          </a:xfrm>
        </p:spPr>
        <p:txBody>
          <a:bodyPr/>
          <a:lstStyle>
            <a:lvl1pPr>
              <a:defRPr baseline="0"/>
            </a:lvl1pPr>
          </a:lstStyle>
          <a:p>
            <a:r>
              <a:rPr lang="en-US" dirty="0" smtClean="0"/>
              <a:t>GI Slide (Georgia, 24pt)</a:t>
            </a:r>
            <a:endParaRPr lang="en-US" dirty="0"/>
          </a:p>
        </p:txBody>
      </p:sp>
      <p:sp>
        <p:nvSpPr>
          <p:cNvPr id="5" name="Rectangle 4"/>
          <p:cNvSpPr/>
          <p:nvPr/>
        </p:nvSpPr>
        <p:spPr>
          <a:xfrm>
            <a:off x="269563" y="1204535"/>
            <a:ext cx="2834640" cy="804672"/>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Prior to the Guided Implementation</a:t>
            </a:r>
          </a:p>
        </p:txBody>
      </p:sp>
      <p:sp>
        <p:nvSpPr>
          <p:cNvPr id="12" name="Rectangle 11"/>
          <p:cNvSpPr/>
          <p:nvPr/>
        </p:nvSpPr>
        <p:spPr>
          <a:xfrm>
            <a:off x="3144139" y="1204535"/>
            <a:ext cx="2834640" cy="804672"/>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During the Guided Implementation</a:t>
            </a:r>
          </a:p>
        </p:txBody>
      </p:sp>
      <p:sp>
        <p:nvSpPr>
          <p:cNvPr id="48" name="Freeform 47"/>
          <p:cNvSpPr/>
          <p:nvPr/>
        </p:nvSpPr>
        <p:spPr>
          <a:xfrm>
            <a:off x="3558827" y="1306232"/>
            <a:ext cx="331564" cy="564101"/>
          </a:xfrm>
          <a:custGeom>
            <a:avLst/>
            <a:gdLst>
              <a:gd name="connsiteX0" fmla="*/ 146416 w 331564"/>
              <a:gd name="connsiteY0" fmla="*/ 0 h 564101"/>
              <a:gd name="connsiteX1" fmla="*/ 176895 w 331564"/>
              <a:gd name="connsiteY1" fmla="*/ 0 h 564101"/>
              <a:gd name="connsiteX2" fmla="*/ 184515 w 331564"/>
              <a:gd name="connsiteY2" fmla="*/ 7620 h 564101"/>
              <a:gd name="connsiteX3" fmla="*/ 184515 w 331564"/>
              <a:gd name="connsiteY3" fmla="*/ 72684 h 564101"/>
              <a:gd name="connsiteX4" fmla="*/ 285569 w 331564"/>
              <a:gd name="connsiteY4" fmla="*/ 34770 h 564101"/>
              <a:gd name="connsiteX5" fmla="*/ 331564 w 331564"/>
              <a:gd name="connsiteY5" fmla="*/ 55668 h 564101"/>
              <a:gd name="connsiteX6" fmla="*/ 310666 w 331564"/>
              <a:gd name="connsiteY6" fmla="*/ 101663 h 564101"/>
              <a:gd name="connsiteX7" fmla="*/ 184515 w 331564"/>
              <a:gd name="connsiteY7" fmla="*/ 148993 h 564101"/>
              <a:gd name="connsiteX8" fmla="*/ 184515 w 331564"/>
              <a:gd name="connsiteY8" fmla="*/ 269997 h 564101"/>
              <a:gd name="connsiteX9" fmla="*/ 328899 w 331564"/>
              <a:gd name="connsiteY9" fmla="*/ 292866 h 564101"/>
              <a:gd name="connsiteX10" fmla="*/ 288028 w 331564"/>
              <a:gd name="connsiteY10" fmla="*/ 322560 h 564101"/>
              <a:gd name="connsiteX11" fmla="*/ 317723 w 331564"/>
              <a:gd name="connsiteY11" fmla="*/ 363432 h 564101"/>
              <a:gd name="connsiteX12" fmla="*/ 184515 w 331564"/>
              <a:gd name="connsiteY12" fmla="*/ 342334 h 564101"/>
              <a:gd name="connsiteX13" fmla="*/ 184515 w 331564"/>
              <a:gd name="connsiteY13" fmla="*/ 526856 h 564101"/>
              <a:gd name="connsiteX14" fmla="*/ 176895 w 331564"/>
              <a:gd name="connsiteY14" fmla="*/ 534476 h 564101"/>
              <a:gd name="connsiteX15" fmla="*/ 161683 w 331564"/>
              <a:gd name="connsiteY15" fmla="*/ 534476 h 564101"/>
              <a:gd name="connsiteX16" fmla="*/ 193510 w 331564"/>
              <a:gd name="connsiteY16" fmla="*/ 535639 h 564101"/>
              <a:gd name="connsiteX17" fmla="*/ 243492 w 331564"/>
              <a:gd name="connsiteY17" fmla="*/ 549288 h 564101"/>
              <a:gd name="connsiteX18" fmla="*/ 243491 w 331564"/>
              <a:gd name="connsiteY18" fmla="*/ 564101 h 564101"/>
              <a:gd name="connsiteX19" fmla="*/ 79820 w 331564"/>
              <a:gd name="connsiteY19" fmla="*/ 564101 h 564101"/>
              <a:gd name="connsiteX20" fmla="*/ 79820 w 331564"/>
              <a:gd name="connsiteY20" fmla="*/ 549288 h 564101"/>
              <a:gd name="connsiteX21" fmla="*/ 129802 w 331564"/>
              <a:gd name="connsiteY21" fmla="*/ 535639 h 564101"/>
              <a:gd name="connsiteX22" fmla="*/ 161629 w 331564"/>
              <a:gd name="connsiteY22" fmla="*/ 534476 h 564101"/>
              <a:gd name="connsiteX23" fmla="*/ 146416 w 331564"/>
              <a:gd name="connsiteY23" fmla="*/ 534476 h 564101"/>
              <a:gd name="connsiteX24" fmla="*/ 138796 w 331564"/>
              <a:gd name="connsiteY24" fmla="*/ 526856 h 564101"/>
              <a:gd name="connsiteX25" fmla="*/ 138796 w 331564"/>
              <a:gd name="connsiteY25" fmla="*/ 335093 h 564101"/>
              <a:gd name="connsiteX26" fmla="*/ 29695 w 331564"/>
              <a:gd name="connsiteY26" fmla="*/ 317813 h 564101"/>
              <a:gd name="connsiteX27" fmla="*/ 0 w 331564"/>
              <a:gd name="connsiteY27" fmla="*/ 276941 h 564101"/>
              <a:gd name="connsiteX28" fmla="*/ 40871 w 331564"/>
              <a:gd name="connsiteY28" fmla="*/ 247246 h 564101"/>
              <a:gd name="connsiteX29" fmla="*/ 138796 w 331564"/>
              <a:gd name="connsiteY29" fmla="*/ 262756 h 564101"/>
              <a:gd name="connsiteX30" fmla="*/ 138796 w 331564"/>
              <a:gd name="connsiteY30" fmla="*/ 166146 h 564101"/>
              <a:gd name="connsiteX31" fmla="*/ 37632 w 331564"/>
              <a:gd name="connsiteY31" fmla="*/ 204100 h 564101"/>
              <a:gd name="connsiteX32" fmla="*/ 58530 w 331564"/>
              <a:gd name="connsiteY32" fmla="*/ 158105 h 564101"/>
              <a:gd name="connsiteX33" fmla="*/ 12535 w 331564"/>
              <a:gd name="connsiteY33" fmla="*/ 137207 h 564101"/>
              <a:gd name="connsiteX34" fmla="*/ 138796 w 331564"/>
              <a:gd name="connsiteY34" fmla="*/ 89837 h 564101"/>
              <a:gd name="connsiteX35" fmla="*/ 138796 w 331564"/>
              <a:gd name="connsiteY35" fmla="*/ 7620 h 564101"/>
              <a:gd name="connsiteX36" fmla="*/ 146416 w 331564"/>
              <a:gd name="connsiteY36" fmla="*/ 0 h 56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31564" h="564101">
                <a:moveTo>
                  <a:pt x="146416" y="0"/>
                </a:moveTo>
                <a:lnTo>
                  <a:pt x="176895" y="0"/>
                </a:lnTo>
                <a:cubicBezTo>
                  <a:pt x="181103" y="0"/>
                  <a:pt x="184515" y="3412"/>
                  <a:pt x="184515" y="7620"/>
                </a:cubicBezTo>
                <a:lnTo>
                  <a:pt x="184515" y="72684"/>
                </a:lnTo>
                <a:lnTo>
                  <a:pt x="285569" y="34770"/>
                </a:lnTo>
                <a:lnTo>
                  <a:pt x="331564" y="55668"/>
                </a:lnTo>
                <a:lnTo>
                  <a:pt x="310666" y="101663"/>
                </a:lnTo>
                <a:lnTo>
                  <a:pt x="184515" y="148993"/>
                </a:lnTo>
                <a:lnTo>
                  <a:pt x="184515" y="269997"/>
                </a:lnTo>
                <a:lnTo>
                  <a:pt x="328899" y="292866"/>
                </a:lnTo>
                <a:lnTo>
                  <a:pt x="288028" y="322560"/>
                </a:lnTo>
                <a:lnTo>
                  <a:pt x="317723" y="363432"/>
                </a:lnTo>
                <a:lnTo>
                  <a:pt x="184515" y="342334"/>
                </a:lnTo>
                <a:lnTo>
                  <a:pt x="184515" y="526856"/>
                </a:lnTo>
                <a:cubicBezTo>
                  <a:pt x="184515" y="531064"/>
                  <a:pt x="181103" y="534476"/>
                  <a:pt x="176895" y="534476"/>
                </a:cubicBezTo>
                <a:lnTo>
                  <a:pt x="161683" y="534476"/>
                </a:lnTo>
                <a:lnTo>
                  <a:pt x="193510" y="535639"/>
                </a:lnTo>
                <a:cubicBezTo>
                  <a:pt x="222883" y="537888"/>
                  <a:pt x="243492" y="543152"/>
                  <a:pt x="243492" y="549288"/>
                </a:cubicBezTo>
                <a:lnTo>
                  <a:pt x="243491" y="564101"/>
                </a:lnTo>
                <a:lnTo>
                  <a:pt x="79820" y="564101"/>
                </a:lnTo>
                <a:lnTo>
                  <a:pt x="79820" y="549288"/>
                </a:lnTo>
                <a:cubicBezTo>
                  <a:pt x="79820" y="543152"/>
                  <a:pt x="100429" y="537888"/>
                  <a:pt x="129802" y="535639"/>
                </a:cubicBezTo>
                <a:lnTo>
                  <a:pt x="161629" y="534476"/>
                </a:lnTo>
                <a:lnTo>
                  <a:pt x="146416" y="534476"/>
                </a:lnTo>
                <a:cubicBezTo>
                  <a:pt x="142208" y="534476"/>
                  <a:pt x="138796" y="531064"/>
                  <a:pt x="138796" y="526856"/>
                </a:cubicBezTo>
                <a:lnTo>
                  <a:pt x="138796" y="335093"/>
                </a:lnTo>
                <a:lnTo>
                  <a:pt x="29695" y="317813"/>
                </a:lnTo>
                <a:lnTo>
                  <a:pt x="0" y="276941"/>
                </a:lnTo>
                <a:lnTo>
                  <a:pt x="40871" y="247246"/>
                </a:lnTo>
                <a:lnTo>
                  <a:pt x="138796" y="262756"/>
                </a:lnTo>
                <a:lnTo>
                  <a:pt x="138796" y="166146"/>
                </a:lnTo>
                <a:lnTo>
                  <a:pt x="37632" y="204100"/>
                </a:lnTo>
                <a:lnTo>
                  <a:pt x="58530" y="158105"/>
                </a:lnTo>
                <a:lnTo>
                  <a:pt x="12535" y="137207"/>
                </a:lnTo>
                <a:lnTo>
                  <a:pt x="138796" y="89837"/>
                </a:lnTo>
                <a:lnTo>
                  <a:pt x="138796" y="7620"/>
                </a:lnTo>
                <a:cubicBezTo>
                  <a:pt x="138796" y="3412"/>
                  <a:pt x="142208" y="0"/>
                  <a:pt x="146416"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p:cNvSpPr/>
          <p:nvPr/>
        </p:nvSpPr>
        <p:spPr>
          <a:xfrm>
            <a:off x="6032649" y="1204535"/>
            <a:ext cx="2834640" cy="804672"/>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Value &amp; Outcome</a:t>
            </a:r>
          </a:p>
        </p:txBody>
      </p:sp>
      <p:grpSp>
        <p:nvGrpSpPr>
          <p:cNvPr id="20" name="Group 19"/>
          <p:cNvGrpSpPr/>
          <p:nvPr/>
        </p:nvGrpSpPr>
        <p:grpSpPr>
          <a:xfrm>
            <a:off x="6402259" y="1390418"/>
            <a:ext cx="549066" cy="385492"/>
            <a:chOff x="3843717" y="3180543"/>
            <a:chExt cx="1813617" cy="1245818"/>
          </a:xfrm>
          <a:solidFill>
            <a:schemeClr val="bg1"/>
          </a:solidFill>
        </p:grpSpPr>
        <p:sp>
          <p:nvSpPr>
            <p:cNvPr id="21" name="Rectangle 20"/>
            <p:cNvSpPr/>
            <p:nvPr/>
          </p:nvSpPr>
          <p:spPr>
            <a:xfrm>
              <a:off x="3843717" y="4074453"/>
              <a:ext cx="234669" cy="35190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238454" y="3997838"/>
              <a:ext cx="234669" cy="428523"/>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4633191" y="3892573"/>
              <a:ext cx="234669" cy="53378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5027928" y="3576680"/>
              <a:ext cx="234669" cy="849681"/>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5422665" y="3180543"/>
              <a:ext cx="234669" cy="124581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Rectangle 25"/>
          <p:cNvSpPr/>
          <p:nvPr/>
        </p:nvSpPr>
        <p:spPr>
          <a:xfrm>
            <a:off x="3154209" y="2025863"/>
            <a:ext cx="2806281" cy="461665"/>
          </a:xfrm>
          <a:prstGeom prst="rect">
            <a:avLst/>
          </a:prstGeom>
        </p:spPr>
        <p:txBody>
          <a:bodyPr wrap="square">
            <a:spAutoFit/>
          </a:bodyPr>
          <a:lstStyle/>
          <a:p>
            <a:r>
              <a:rPr lang="en-US" sz="1200" b="1" dirty="0">
                <a:solidFill>
                  <a:srgbClr val="333333"/>
                </a:solidFill>
                <a:cs typeface="Arial" pitchFamily="34" charset="0"/>
              </a:rPr>
              <a:t>An Info-Tech Consulting Analyst </a:t>
            </a:r>
            <a:r>
              <a:rPr lang="en-US" sz="1200" b="1" dirty="0" smtClean="0">
                <a:solidFill>
                  <a:srgbClr val="333333"/>
                </a:solidFill>
                <a:cs typeface="Arial" pitchFamily="34" charset="0"/>
              </a:rPr>
              <a:t>will discuss </a:t>
            </a:r>
            <a:r>
              <a:rPr lang="en-US" sz="1200" b="1" dirty="0">
                <a:solidFill>
                  <a:srgbClr val="333333"/>
                </a:solidFill>
                <a:cs typeface="Arial" pitchFamily="34" charset="0"/>
              </a:rPr>
              <a:t>with you</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7" name="Rectangle 26"/>
          <p:cNvSpPr/>
          <p:nvPr/>
        </p:nvSpPr>
        <p:spPr>
          <a:xfrm>
            <a:off x="6040866" y="2019179"/>
            <a:ext cx="2826423" cy="461665"/>
          </a:xfrm>
          <a:prstGeom prst="rect">
            <a:avLst/>
          </a:prstGeom>
        </p:spPr>
        <p:txBody>
          <a:bodyPr wrap="square">
            <a:spAutoFit/>
          </a:bodyPr>
          <a:lstStyle/>
          <a:p>
            <a:r>
              <a:rPr lang="en-US" sz="1200" b="1" dirty="0">
                <a:solidFill>
                  <a:srgbClr val="333333"/>
                </a:solidFill>
                <a:cs typeface="Arial" pitchFamily="34" charset="0"/>
              </a:rPr>
              <a:t>At the conclusion of the Guided Implementation call, you will have</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8" name="Rectangle 27"/>
          <p:cNvSpPr/>
          <p:nvPr/>
        </p:nvSpPr>
        <p:spPr>
          <a:xfrm>
            <a:off x="257174" y="5491804"/>
            <a:ext cx="8646207" cy="320040"/>
          </a:xfrm>
          <a:prstGeom prst="rect">
            <a:avLst/>
          </a:prstGeom>
          <a:solidFill>
            <a:srgbClr val="2576B7"/>
          </a:solidFill>
          <a:ln>
            <a:solidFill>
              <a:srgbClr val="2F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400" b="1" dirty="0" smtClean="0">
                <a:solidFill>
                  <a:srgbClr val="FFFFFF"/>
                </a:solidFill>
              </a:rPr>
              <a:t>Arrange a call now:</a:t>
            </a:r>
            <a:endParaRPr lang="en-CA" sz="1400" b="1" dirty="0">
              <a:solidFill>
                <a:srgbClr val="FFFFFF"/>
              </a:solidFill>
            </a:endParaRPr>
          </a:p>
        </p:txBody>
      </p:sp>
      <p:sp>
        <p:nvSpPr>
          <p:cNvPr id="47" name="Freeform 46"/>
          <p:cNvSpPr/>
          <p:nvPr/>
        </p:nvSpPr>
        <p:spPr>
          <a:xfrm rot="19343114">
            <a:off x="8079721" y="337681"/>
            <a:ext cx="286530" cy="702289"/>
          </a:xfrm>
          <a:custGeom>
            <a:avLst/>
            <a:gdLst>
              <a:gd name="connsiteX0" fmla="*/ 252432 w 286530"/>
              <a:gd name="connsiteY0" fmla="*/ 17456 h 702289"/>
              <a:gd name="connsiteX1" fmla="*/ 269887 w 286530"/>
              <a:gd name="connsiteY1" fmla="*/ 59599 h 702289"/>
              <a:gd name="connsiteX2" fmla="*/ 269887 w 286530"/>
              <a:gd name="connsiteY2" fmla="*/ 115944 h 702289"/>
              <a:gd name="connsiteX3" fmla="*/ 210288 w 286530"/>
              <a:gd name="connsiteY3" fmla="*/ 175543 h 702289"/>
              <a:gd name="connsiteX4" fmla="*/ 135246 w 286530"/>
              <a:gd name="connsiteY4" fmla="*/ 175543 h 702289"/>
              <a:gd name="connsiteX5" fmla="*/ 107408 w 286530"/>
              <a:gd name="connsiteY5" fmla="*/ 169922 h 702289"/>
              <a:gd name="connsiteX6" fmla="*/ 98443 w 286530"/>
              <a:gd name="connsiteY6" fmla="*/ 163878 h 702289"/>
              <a:gd name="connsiteX7" fmla="*/ 97499 w 286530"/>
              <a:gd name="connsiteY7" fmla="*/ 170341 h 702289"/>
              <a:gd name="connsiteX8" fmla="*/ 89081 w 286530"/>
              <a:gd name="connsiteY8" fmla="*/ 351864 h 702289"/>
              <a:gd name="connsiteX9" fmla="*/ 97487 w 286530"/>
              <a:gd name="connsiteY9" fmla="*/ 533122 h 702289"/>
              <a:gd name="connsiteX10" fmla="*/ 112880 w 286530"/>
              <a:gd name="connsiteY10" fmla="*/ 526746 h 702289"/>
              <a:gd name="connsiteX11" fmla="*/ 226931 w 286530"/>
              <a:gd name="connsiteY11" fmla="*/ 526746 h 702289"/>
              <a:gd name="connsiteX12" fmla="*/ 286530 w 286530"/>
              <a:gd name="connsiteY12" fmla="*/ 586345 h 702289"/>
              <a:gd name="connsiteX13" fmla="*/ 286529 w 286530"/>
              <a:gd name="connsiteY13" fmla="*/ 642690 h 702289"/>
              <a:gd name="connsiteX14" fmla="*/ 226930 w 286530"/>
              <a:gd name="connsiteY14" fmla="*/ 702289 h 702289"/>
              <a:gd name="connsiteX15" fmla="*/ 112880 w 286530"/>
              <a:gd name="connsiteY15" fmla="*/ 702289 h 702289"/>
              <a:gd name="connsiteX16" fmla="*/ 89892 w 286530"/>
              <a:gd name="connsiteY16" fmla="*/ 692767 h 702289"/>
              <a:gd name="connsiteX17" fmla="*/ 86996 w 286530"/>
              <a:gd name="connsiteY17" fmla="*/ 685776 h 702289"/>
              <a:gd name="connsiteX18" fmla="*/ 74614 w 286530"/>
              <a:gd name="connsiteY18" fmla="*/ 674751 h 702289"/>
              <a:gd name="connsiteX19" fmla="*/ 0 w 286530"/>
              <a:gd name="connsiteY19" fmla="*/ 351865 h 702289"/>
              <a:gd name="connsiteX20" fmla="*/ 97547 w 286530"/>
              <a:gd name="connsiteY20" fmla="*/ 8561 h 702289"/>
              <a:gd name="connsiteX21" fmla="*/ 107177 w 286530"/>
              <a:gd name="connsiteY21" fmla="*/ 5776 h 702289"/>
              <a:gd name="connsiteX22" fmla="*/ 107408 w 286530"/>
              <a:gd name="connsiteY22" fmla="*/ 5620 h 702289"/>
              <a:gd name="connsiteX23" fmla="*/ 108427 w 286530"/>
              <a:gd name="connsiteY23" fmla="*/ 5414 h 702289"/>
              <a:gd name="connsiteX24" fmla="*/ 122168 w 286530"/>
              <a:gd name="connsiteY24" fmla="*/ 1441 h 702289"/>
              <a:gd name="connsiteX25" fmla="*/ 121988 w 286530"/>
              <a:gd name="connsiteY25" fmla="*/ 2677 h 702289"/>
              <a:gd name="connsiteX26" fmla="*/ 135246 w 286530"/>
              <a:gd name="connsiteY26" fmla="*/ 0 h 702289"/>
              <a:gd name="connsiteX27" fmla="*/ 210288 w 286530"/>
              <a:gd name="connsiteY27" fmla="*/ 0 h 702289"/>
              <a:gd name="connsiteX28" fmla="*/ 252432 w 286530"/>
              <a:gd name="connsiteY28" fmla="*/ 17456 h 70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86530" h="702289">
                <a:moveTo>
                  <a:pt x="252432" y="17456"/>
                </a:moveTo>
                <a:cubicBezTo>
                  <a:pt x="263217" y="28241"/>
                  <a:pt x="269887" y="43141"/>
                  <a:pt x="269887" y="59599"/>
                </a:cubicBezTo>
                <a:lnTo>
                  <a:pt x="269887" y="115944"/>
                </a:lnTo>
                <a:cubicBezTo>
                  <a:pt x="269887" y="148860"/>
                  <a:pt x="243204" y="175543"/>
                  <a:pt x="210288" y="175543"/>
                </a:cubicBezTo>
                <a:lnTo>
                  <a:pt x="135246" y="175543"/>
                </a:lnTo>
                <a:cubicBezTo>
                  <a:pt x="125372" y="175543"/>
                  <a:pt x="115965" y="173542"/>
                  <a:pt x="107408" y="169922"/>
                </a:cubicBezTo>
                <a:lnTo>
                  <a:pt x="98443" y="163878"/>
                </a:lnTo>
                <a:lnTo>
                  <a:pt x="97499" y="170341"/>
                </a:lnTo>
                <a:cubicBezTo>
                  <a:pt x="91936" y="229261"/>
                  <a:pt x="89081" y="290286"/>
                  <a:pt x="89081" y="351864"/>
                </a:cubicBezTo>
                <a:lnTo>
                  <a:pt x="97487" y="533122"/>
                </a:lnTo>
                <a:lnTo>
                  <a:pt x="112880" y="526746"/>
                </a:lnTo>
                <a:lnTo>
                  <a:pt x="226931" y="526746"/>
                </a:lnTo>
                <a:cubicBezTo>
                  <a:pt x="259846" y="526746"/>
                  <a:pt x="286530" y="553429"/>
                  <a:pt x="286530" y="586345"/>
                </a:cubicBezTo>
                <a:lnTo>
                  <a:pt x="286529" y="642690"/>
                </a:lnTo>
                <a:cubicBezTo>
                  <a:pt x="286529" y="675606"/>
                  <a:pt x="259847" y="702289"/>
                  <a:pt x="226930" y="702289"/>
                </a:cubicBezTo>
                <a:lnTo>
                  <a:pt x="112880" y="702289"/>
                </a:lnTo>
                <a:cubicBezTo>
                  <a:pt x="103903" y="702289"/>
                  <a:pt x="95775" y="698650"/>
                  <a:pt x="89892" y="692767"/>
                </a:cubicBezTo>
                <a:lnTo>
                  <a:pt x="86996" y="685776"/>
                </a:lnTo>
                <a:lnTo>
                  <a:pt x="74614" y="674751"/>
                </a:lnTo>
                <a:cubicBezTo>
                  <a:pt x="30766" y="621554"/>
                  <a:pt x="0" y="497015"/>
                  <a:pt x="0" y="351865"/>
                </a:cubicBezTo>
                <a:cubicBezTo>
                  <a:pt x="0" y="182523"/>
                  <a:pt x="41876" y="41236"/>
                  <a:pt x="97547" y="8561"/>
                </a:cubicBezTo>
                <a:lnTo>
                  <a:pt x="107177" y="5776"/>
                </a:lnTo>
                <a:lnTo>
                  <a:pt x="107408" y="5620"/>
                </a:lnTo>
                <a:lnTo>
                  <a:pt x="108427" y="5414"/>
                </a:lnTo>
                <a:lnTo>
                  <a:pt x="122168" y="1441"/>
                </a:lnTo>
                <a:lnTo>
                  <a:pt x="121988" y="2677"/>
                </a:lnTo>
                <a:lnTo>
                  <a:pt x="135246" y="0"/>
                </a:lnTo>
                <a:lnTo>
                  <a:pt x="210288" y="0"/>
                </a:lnTo>
                <a:cubicBezTo>
                  <a:pt x="226746" y="0"/>
                  <a:pt x="241646" y="6671"/>
                  <a:pt x="252432" y="1745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Text Placeholder 35"/>
          <p:cNvSpPr>
            <a:spLocks noGrp="1"/>
          </p:cNvSpPr>
          <p:nvPr>
            <p:ph type="body" sz="quarter" idx="10"/>
          </p:nvPr>
        </p:nvSpPr>
        <p:spPr>
          <a:xfrm>
            <a:off x="283988" y="2025650"/>
            <a:ext cx="2798064" cy="3316288"/>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0" name="Text Placeholder 35"/>
          <p:cNvSpPr>
            <a:spLocks noGrp="1"/>
          </p:cNvSpPr>
          <p:nvPr>
            <p:ph type="body" sz="quarter" idx="13"/>
          </p:nvPr>
        </p:nvSpPr>
        <p:spPr>
          <a:xfrm>
            <a:off x="3144139" y="2420513"/>
            <a:ext cx="2816352" cy="2915761"/>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1" name="Text Placeholder 35"/>
          <p:cNvSpPr>
            <a:spLocks noGrp="1"/>
          </p:cNvSpPr>
          <p:nvPr>
            <p:ph type="body" sz="quarter" idx="14"/>
          </p:nvPr>
        </p:nvSpPr>
        <p:spPr>
          <a:xfrm>
            <a:off x="6032649" y="2420512"/>
            <a:ext cx="2834640" cy="2926525"/>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cxnSp>
        <p:nvCxnSpPr>
          <p:cNvPr id="42" name="Straight Connector 41"/>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5" hasCustomPrompt="1"/>
          </p:nvPr>
        </p:nvSpPr>
        <p:spPr>
          <a:xfrm>
            <a:off x="259937" y="5821933"/>
            <a:ext cx="8622792" cy="482614"/>
          </a:xfrm>
        </p:spPr>
        <p:txBody>
          <a:bodyPr/>
          <a:lstStyle>
            <a:lvl1pPr marL="171450" marR="0" indent="-17145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tabLst/>
              <a:defRPr/>
            </a:pP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Email </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hlinkClick r:id="rId2"/>
              </a:rPr>
              <a:t>GuidedImplementations@InfoTech.com</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rPr>
              <a:t> </a:t>
            </a: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or call </a:t>
            </a:r>
            <a:r>
              <a:rPr kumimoji="0" lang="en-CA" sz="1200" b="0" i="0" u="none" strike="noStrike" kern="1200" cap="none" spc="0" normalizeH="0" baseline="0" noProof="0" dirty="0" smtClean="0">
                <a:ln>
                  <a:noFill/>
                </a:ln>
                <a:solidFill>
                  <a:srgbClr val="333333"/>
                </a:solidFill>
                <a:effectLst/>
                <a:uLnTx/>
                <a:uFillTx/>
                <a:latin typeface="+mn-lt"/>
              </a:rPr>
              <a:t>1-888-670-8889 and ask for the Guided Implementation Coordinator to book a Guided Implementation in your organization.</a:t>
            </a:r>
            <a:endParaRPr lang="en-US" dirty="0" smtClean="0"/>
          </a:p>
          <a:p>
            <a:pPr lvl="0"/>
            <a:endParaRPr lang="en-US" dirty="0"/>
          </a:p>
        </p:txBody>
      </p:sp>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30020" y="328771"/>
            <a:ext cx="857643" cy="731520"/>
          </a:xfrm>
          <a:prstGeom prst="rect">
            <a:avLst/>
          </a:prstGeom>
          <a:solidFill>
            <a:schemeClr val="accent6"/>
          </a:solidFill>
          <a:ln>
            <a:solidFill>
              <a:schemeClr val="accent6"/>
            </a:solidFill>
          </a:ln>
        </p:spPr>
      </p:pic>
      <p:pic>
        <p:nvPicPr>
          <p:cNvPr id="32" name="Picture 3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3" name="Picture 32"/>
          <p:cNvPicPr>
            <a:picLocks noChangeAspect="1"/>
          </p:cNvPicPr>
          <p:nvPr userDrawn="1"/>
        </p:nvPicPr>
        <p:blipFill>
          <a:blip r:embed="rId5" cstate="print"/>
          <a:stretch>
            <a:fillRect/>
          </a:stretch>
        </p:blipFill>
        <p:spPr>
          <a:xfrm flipH="1">
            <a:off x="323528" y="1221621"/>
            <a:ext cx="922384" cy="843383"/>
          </a:xfrm>
          <a:prstGeom prst="rect">
            <a:avLst/>
          </a:prstGeom>
        </p:spPr>
      </p:pic>
    </p:spTree>
    <p:extLst>
      <p:ext uri="{BB962C8B-B14F-4D97-AF65-F5344CB8AC3E}">
        <p14:creationId xmlns:p14="http://schemas.microsoft.com/office/powerpoint/2010/main" val="235499366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 Sectio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8" name="Text Placeholder 12"/>
          <p:cNvSpPr>
            <a:spLocks noGrp="1"/>
          </p:cNvSpPr>
          <p:nvPr>
            <p:ph type="body" sz="quarter" idx="16" hasCustomPrompt="1"/>
          </p:nvPr>
        </p:nvSpPr>
        <p:spPr>
          <a:xfrm>
            <a:off x="266219" y="1221423"/>
            <a:ext cx="8595360" cy="307118"/>
          </a:xfrm>
          <a:solidFill>
            <a:schemeClr val="accent1"/>
          </a:solidFill>
          <a:ln>
            <a:solidFill>
              <a:schemeClr val="accent1"/>
            </a:solidFill>
          </a:ln>
        </p:spPr>
        <p:txBody>
          <a:bodyPr/>
          <a:lstStyle>
            <a:lvl1pPr>
              <a:defRPr sz="1400" b="1">
                <a:solidFill>
                  <a:schemeClr val="bg1"/>
                </a:solidFill>
              </a:defRPr>
            </a:lvl1pPr>
            <a:lvl4pPr marL="542925" indent="0">
              <a:buNone/>
              <a:defRPr/>
            </a:lvl4pPr>
          </a:lstStyle>
          <a:p>
            <a:pPr marL="0" lvl="0" indent="0" defTabSz="914400" latinLnBrk="0">
              <a:buNone/>
            </a:pPr>
            <a:r>
              <a:rPr lang="en-US" dirty="0" smtClean="0"/>
              <a:t>Click to replace text (Arial, 14pt)</a:t>
            </a:r>
          </a:p>
        </p:txBody>
      </p:sp>
      <p:sp>
        <p:nvSpPr>
          <p:cNvPr id="19" name="Text Placeholder 12"/>
          <p:cNvSpPr>
            <a:spLocks noGrp="1"/>
          </p:cNvSpPr>
          <p:nvPr>
            <p:ph type="body" sz="quarter" idx="17" hasCustomPrompt="1"/>
          </p:nvPr>
        </p:nvSpPr>
        <p:spPr>
          <a:xfrm>
            <a:off x="266219" y="2931027"/>
            <a:ext cx="8595360" cy="307118"/>
          </a:xfrm>
          <a:solidFill>
            <a:schemeClr val="accent1"/>
          </a:solidFill>
          <a:ln>
            <a:solidFill>
              <a:schemeClr val="accent1"/>
            </a:solidFill>
          </a:ln>
        </p:spPr>
        <p:txBody>
          <a:bodyPr/>
          <a:lstStyle>
            <a:lvl1pPr>
              <a:defRPr sz="1400" b="1">
                <a:solidFill>
                  <a:schemeClr val="bg1"/>
                </a:solidFill>
              </a:defRPr>
            </a:lvl1pPr>
            <a:lvl4pPr marL="542925" indent="0">
              <a:buNone/>
              <a:defRPr/>
            </a:lvl4pPr>
          </a:lstStyle>
          <a:p>
            <a:pPr marL="0" lvl="0" indent="0" defTabSz="914400" latinLnBrk="0">
              <a:buNone/>
            </a:pPr>
            <a:r>
              <a:rPr lang="en-US" dirty="0" smtClean="0"/>
              <a:t>Click to replace text (Arial, 14pt)</a:t>
            </a:r>
          </a:p>
        </p:txBody>
      </p:sp>
      <p:sp>
        <p:nvSpPr>
          <p:cNvPr id="20" name="Text Placeholder 12"/>
          <p:cNvSpPr>
            <a:spLocks noGrp="1"/>
          </p:cNvSpPr>
          <p:nvPr>
            <p:ph type="body" sz="quarter" idx="18" hasCustomPrompt="1"/>
          </p:nvPr>
        </p:nvSpPr>
        <p:spPr>
          <a:xfrm>
            <a:off x="266219" y="4652064"/>
            <a:ext cx="8595360" cy="307118"/>
          </a:xfrm>
          <a:solidFill>
            <a:schemeClr val="accent1"/>
          </a:solidFill>
          <a:ln>
            <a:solidFill>
              <a:schemeClr val="accent1"/>
            </a:solidFill>
          </a:ln>
        </p:spPr>
        <p:txBody>
          <a:bodyPr/>
          <a:lstStyle>
            <a:lvl1pPr>
              <a:defRPr sz="1400" b="1">
                <a:solidFill>
                  <a:schemeClr val="bg1"/>
                </a:solidFill>
              </a:defRPr>
            </a:lvl1pPr>
            <a:lvl4pPr marL="542925" indent="0">
              <a:buNone/>
              <a:defRPr/>
            </a:lvl4pPr>
          </a:lstStyle>
          <a:p>
            <a:pPr marL="0" lvl="0" indent="0" defTabSz="914400" latinLnBrk="0">
              <a:buNone/>
            </a:pPr>
            <a:r>
              <a:rPr lang="en-US" dirty="0" smtClean="0"/>
              <a:t>Click to replace text (Arial, 14pt)</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hree Sectio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426994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 Small 1 Large">
    <p:spTree>
      <p:nvGrpSpPr>
        <p:cNvPr id="1" name=""/>
        <p:cNvGrpSpPr/>
        <p:nvPr/>
      </p:nvGrpSpPr>
      <p:grpSpPr>
        <a:xfrm>
          <a:off x="0" y="0"/>
          <a:ext cx="0" cy="0"/>
          <a:chOff x="0" y="0"/>
          <a:chExt cx="0" cy="0"/>
        </a:xfrm>
      </p:grpSpPr>
      <p:sp>
        <p:nvSpPr>
          <p:cNvPr id="17" name="Text Placeholder 13"/>
          <p:cNvSpPr>
            <a:spLocks noGrp="1"/>
          </p:cNvSpPr>
          <p:nvPr>
            <p:ph type="body" sz="quarter" idx="12" hasCustomPrompt="1"/>
          </p:nvPr>
        </p:nvSpPr>
        <p:spPr>
          <a:xfrm>
            <a:off x="261455" y="3323354"/>
            <a:ext cx="8615844" cy="320040"/>
          </a:xfr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6" name="Text Placeholder 13"/>
          <p:cNvSpPr>
            <a:spLocks noGrp="1"/>
          </p:cNvSpPr>
          <p:nvPr>
            <p:ph type="body" sz="quarter" idx="11" hasCustomPrompt="1"/>
          </p:nvPr>
        </p:nvSpPr>
        <p:spPr>
          <a:xfrm>
            <a:off x="4612662" y="1210647"/>
            <a:ext cx="4267532" cy="320040"/>
          </a:xfr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solidFill>
                  <a:schemeClr val="lt1"/>
                </a:solidFill>
              </a:defRPr>
            </a:lvl1pPr>
          </a:lstStyle>
          <a:p>
            <a:pPr marL="0" lvl="0" defTabSz="914400" eaLnBrk="1" latinLnBrk="0" hangingPunct="1"/>
            <a:r>
              <a:rPr lang="en-US" dirty="0" smtClean="0"/>
              <a:t>Click to replace text (Arial, 14pt)</a:t>
            </a:r>
          </a:p>
        </p:txBody>
      </p:sp>
      <p:sp>
        <p:nvSpPr>
          <p:cNvPr id="15" name="Text Placeholder 13"/>
          <p:cNvSpPr>
            <a:spLocks noGrp="1"/>
          </p:cNvSpPr>
          <p:nvPr>
            <p:ph type="body" sz="quarter" idx="10" hasCustomPrompt="1"/>
          </p:nvPr>
        </p:nvSpPr>
        <p:spPr>
          <a:xfrm>
            <a:off x="257727" y="1210647"/>
            <a:ext cx="4267532" cy="320040"/>
          </a:xfrm>
          <a:solidFill>
            <a:schemeClr val="accent1"/>
          </a:solidFill>
          <a:ln w="9525">
            <a:solidFill>
              <a:schemeClr val="accent1"/>
            </a:solid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Activity slide - Group activit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6686" cy="877887"/>
          </a:xfrm>
        </p:spPr>
        <p:txBody>
          <a:bodyPr/>
          <a:lstStyle>
            <a:lvl1pPr>
              <a:defRPr baseline="0"/>
            </a:lvl1pPr>
          </a:lstStyle>
          <a:p>
            <a:r>
              <a:rPr lang="en-US" dirty="0" smtClean="0"/>
              <a:t>Activity slide – Group activity (Georgia, 24pt)</a:t>
            </a:r>
            <a:endParaRPr lang="en-US" dirty="0"/>
          </a:p>
        </p:txBody>
      </p:sp>
      <p:pic>
        <p:nvPicPr>
          <p:cNvPr id="3" name="Picture 2"/>
          <p:cNvPicPr>
            <a:picLocks noChangeAspect="1"/>
          </p:cNvPicPr>
          <p:nvPr/>
        </p:nvPicPr>
        <p:blipFill rotWithShape="1">
          <a:blip r:embed="rId2" cstate="print"/>
          <a:srcRect l="10611" t="14400" r="8358" b="4767"/>
          <a:stretch/>
        </p:blipFill>
        <p:spPr>
          <a:xfrm>
            <a:off x="8174830" y="420243"/>
            <a:ext cx="702469" cy="548575"/>
          </a:xfrm>
          <a:prstGeom prst="rect">
            <a:avLst/>
          </a:prstGeom>
        </p:spPr>
      </p:pic>
      <p:sp>
        <p:nvSpPr>
          <p:cNvPr id="6"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Picture Placeholder 7"/>
          <p:cNvSpPr>
            <a:spLocks noGrp="1"/>
          </p:cNvSpPr>
          <p:nvPr>
            <p:ph type="pic" sz="quarter" idx="11" hasCustomPrompt="1"/>
          </p:nvPr>
        </p:nvSpPr>
        <p:spPr>
          <a:xfrm>
            <a:off x="4872227" y="1419476"/>
            <a:ext cx="4005072" cy="3786187"/>
          </a:xfrm>
        </p:spPr>
        <p:txBody>
          <a:bodyPr/>
          <a:lstStyle>
            <a:lvl1pPr>
              <a:defRPr/>
            </a:lvl1pPr>
          </a:lstStyle>
          <a:p>
            <a:r>
              <a:rPr lang="en-US" dirty="0" smtClean="0"/>
              <a:t>Put a picture, text box, or insight box here.</a:t>
            </a:r>
            <a:endParaRPr lang="en-US" dirty="0"/>
          </a:p>
        </p:txBody>
      </p:sp>
      <p:cxnSp>
        <p:nvCxnSpPr>
          <p:cNvPr id="7" name="Straight Connector 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cstate="print"/>
          <a:srcRect l="10611" t="14400" r="8358" b="4767"/>
          <a:stretch/>
        </p:blipFill>
        <p:spPr>
          <a:xfrm>
            <a:off x="8174830" y="420243"/>
            <a:ext cx="702469" cy="548575"/>
          </a:xfrm>
          <a:prstGeom prst="rect">
            <a:avLst/>
          </a:prstGeom>
        </p:spPr>
      </p:pic>
    </p:spTree>
    <p:extLst>
      <p:ext uri="{BB962C8B-B14F-4D97-AF65-F5344CB8AC3E}">
        <p14:creationId xmlns:p14="http://schemas.microsoft.com/office/powerpoint/2010/main" val="279533965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Activity Slide - Whitebo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3256" cy="877887"/>
          </a:xfrm>
        </p:spPr>
        <p:txBody>
          <a:bodyPr/>
          <a:lstStyle>
            <a:lvl1pPr>
              <a:defRPr baseline="0"/>
            </a:lvl1pPr>
          </a:lstStyle>
          <a:p>
            <a:r>
              <a:rPr lang="en-US" dirty="0" smtClean="0"/>
              <a:t>Activity slide – Whiteboard (Georgia, 24pt)</a:t>
            </a:r>
            <a:endParaRPr lang="en-US" dirty="0"/>
          </a:p>
        </p:txBody>
      </p:sp>
      <p:sp>
        <p:nvSpPr>
          <p:cNvPr id="8" name="Picture Placeholder 7"/>
          <p:cNvSpPr>
            <a:spLocks noGrp="1"/>
          </p:cNvSpPr>
          <p:nvPr>
            <p:ph type="pic" sz="quarter" idx="11" hasCustomPrompt="1"/>
          </p:nvPr>
        </p:nvSpPr>
        <p:spPr>
          <a:xfrm>
            <a:off x="4872227" y="1419476"/>
            <a:ext cx="4005072" cy="3786187"/>
          </a:xfrm>
        </p:spPr>
        <p:txBody>
          <a:bodyPr/>
          <a:lstStyle/>
          <a:p>
            <a:r>
              <a:rPr lang="en-US" dirty="0" smtClean="0"/>
              <a:t>Put a picture, text box, or insight box here.</a:t>
            </a:r>
            <a:endParaRPr lang="en-US" dirty="0"/>
          </a:p>
        </p:txBody>
      </p:sp>
      <p:pic>
        <p:nvPicPr>
          <p:cNvPr id="7" name="Picture 6"/>
          <p:cNvPicPr>
            <a:picLocks noChangeAspect="1"/>
          </p:cNvPicPr>
          <p:nvPr/>
        </p:nvPicPr>
        <p:blipFill rotWithShape="1">
          <a:blip r:embed="rId2" cstate="print"/>
          <a:srcRect l="8531" r="19901" b="39093"/>
          <a:stretch/>
        </p:blipFill>
        <p:spPr>
          <a:xfrm>
            <a:off x="8102202" y="360947"/>
            <a:ext cx="796512" cy="713008"/>
          </a:xfrm>
          <a:prstGeom prst="rect">
            <a:avLst/>
          </a:prstGeom>
        </p:spPr>
      </p:pic>
      <p:cxnSp>
        <p:nvCxnSpPr>
          <p:cNvPr id="9" name="Straight Connector 8"/>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 Placeholder 5"/>
          <p:cNvSpPr>
            <a:spLocks noGrp="1"/>
          </p:cNvSpPr>
          <p:nvPr>
            <p:ph type="body" sz="quarter" idx="10"/>
          </p:nvPr>
        </p:nvSpPr>
        <p:spPr>
          <a:xfrm>
            <a:off x="257174" y="1419476"/>
            <a:ext cx="4002004" cy="37861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pic>
        <p:nvPicPr>
          <p:cNvPr id="10" name="Picture 9"/>
          <p:cNvPicPr>
            <a:picLocks noChangeAspect="1"/>
          </p:cNvPicPr>
          <p:nvPr userDrawn="1"/>
        </p:nvPicPr>
        <p:blipFill rotWithShape="1">
          <a:blip r:embed="rId2" cstate="print"/>
          <a:srcRect l="8531" r="19901" b="39093"/>
          <a:stretch/>
        </p:blipFill>
        <p:spPr>
          <a:xfrm>
            <a:off x="8102202" y="360947"/>
            <a:ext cx="796512" cy="713008"/>
          </a:xfrm>
          <a:prstGeom prst="rect">
            <a:avLst/>
          </a:prstGeom>
        </p:spPr>
      </p:pic>
    </p:spTree>
    <p:extLst>
      <p:ext uri="{BB962C8B-B14F-4D97-AF65-F5344CB8AC3E}">
        <p14:creationId xmlns:p14="http://schemas.microsoft.com/office/powerpoint/2010/main" val="23926407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Section Cover Page">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p:nvCxnSpPr>
        <p:spPr>
          <a:xfrm>
            <a:off x="3749514" y="4311718"/>
            <a:ext cx="0" cy="19061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49514" y="6217856"/>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749514" y="4311718"/>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7502413"/>
      </p:ext>
    </p:extLst>
  </p:cSld>
  <p:clrMapOvr>
    <a:masterClrMapping/>
  </p:clrMapOvr>
  <p:timing>
    <p:tnLst>
      <p:par>
        <p:cTn id="1" dur="indefinite" restart="never" nodeType="tmRoot"/>
      </p:par>
    </p:tnLst>
  </p:timing>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2_Tool Activity - First use">
    <p:spTree>
      <p:nvGrpSpPr>
        <p:cNvPr id="1" name=""/>
        <p:cNvGrpSpPr/>
        <p:nvPr/>
      </p:nvGrpSpPr>
      <p:grpSpPr>
        <a:xfrm>
          <a:off x="0" y="0"/>
          <a:ext cx="0" cy="0"/>
          <a:chOff x="0" y="0"/>
          <a:chExt cx="0" cy="0"/>
        </a:xfrm>
      </p:grpSpPr>
      <p:sp>
        <p:nvSpPr>
          <p:cNvPr id="15" name="Pentagon 14"/>
          <p:cNvSpPr/>
          <p:nvPr userDrawn="1">
            <p:custDataLst>
              <p:tags r:id="rId1"/>
            </p:custDataLst>
          </p:nvPr>
        </p:nvSpPr>
        <p:spPr>
          <a:xfrm>
            <a:off x="4734057" y="5528703"/>
            <a:ext cx="4143243" cy="719933"/>
          </a:xfrm>
          <a:prstGeom prst="homePlate">
            <a:avLst/>
          </a:prstGeom>
          <a:noFill/>
          <a:ln>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 (First Use) </a:t>
            </a:r>
            <a:endParaRPr lang="en-US" dirty="0"/>
          </a:p>
        </p:txBody>
      </p:sp>
      <p:sp>
        <p:nvSpPr>
          <p:cNvPr id="3" name="Pentagon 2"/>
          <p:cNvSpPr/>
          <p:nvPr>
            <p:custDataLst>
              <p:tags r:id="rId2"/>
            </p:custDataLst>
          </p:nvPr>
        </p:nvSpPr>
        <p:spPr>
          <a:xfrm>
            <a:off x="4734057" y="5528703"/>
            <a:ext cx="4143243" cy="719933"/>
          </a:xfrm>
          <a:prstGeom prst="homePlate">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7" name="Rounded Rectangular Callout 6"/>
          <p:cNvSpPr/>
          <p:nvPr/>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4"/>
            <a:ext cx="3917950" cy="3879056"/>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20" name="Picture 19"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sp>
        <p:nvSpPr>
          <p:cNvPr id="21" name="Rounded Rectangular Callout 20"/>
          <p:cNvSpPr/>
          <p:nvPr userDrawn="1"/>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cxnSp>
        <p:nvCxnSpPr>
          <p:cNvPr id="22" name="Straight Connector 21"/>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751376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Tool Activity">
    <p:spTree>
      <p:nvGrpSpPr>
        <p:cNvPr id="1" name=""/>
        <p:cNvGrpSpPr/>
        <p:nvPr/>
      </p:nvGrpSpPr>
      <p:grpSpPr>
        <a:xfrm>
          <a:off x="0" y="0"/>
          <a:ext cx="0" cy="0"/>
          <a:chOff x="0" y="0"/>
          <a:chExt cx="0" cy="0"/>
        </a:xfrm>
      </p:grpSpPr>
      <p:sp>
        <p:nvSpPr>
          <p:cNvPr id="13" name="Pentagon 12"/>
          <p:cNvSpPr/>
          <p:nvPr userDrawn="1">
            <p:custDataLst>
              <p:tags r:id="rId1"/>
            </p:custDataLst>
          </p:nvPr>
        </p:nvSpPr>
        <p:spPr>
          <a:xfrm>
            <a:off x="4734057" y="5528703"/>
            <a:ext cx="4143243" cy="719933"/>
          </a:xfrm>
          <a:prstGeom prst="homePlate">
            <a:avLst/>
          </a:prstGeom>
          <a:noFill/>
          <a:ln>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a:t>
            </a:r>
            <a:endParaRPr lang="en-US" dirty="0"/>
          </a:p>
        </p:txBody>
      </p:sp>
      <p:sp>
        <p:nvSpPr>
          <p:cNvPr id="3" name="Pentagon 2"/>
          <p:cNvSpPr/>
          <p:nvPr>
            <p:custDataLst>
              <p:tags r:id="rId2"/>
            </p:custDataLst>
          </p:nvPr>
        </p:nvSpPr>
        <p:spPr>
          <a:xfrm>
            <a:off x="4734057" y="5528703"/>
            <a:ext cx="4143243" cy="719933"/>
          </a:xfrm>
          <a:prstGeom prst="homePlate">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3"/>
            <a:ext cx="3917950" cy="3879454"/>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9" name="Picture 18"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cxnSp>
        <p:nvCxnSpPr>
          <p:cNvPr id="20" name="Straight Connector 19"/>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561927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566405943"/>
      </p:ext>
    </p:extLst>
  </p:cSld>
  <p:clrMapOvr>
    <a:masterClrMapping/>
  </p:clrMapOvr>
  <p:timing>
    <p:tnLst>
      <p:par>
        <p:cTn id="1" dur="indefinite" restart="never" nodeType="tmRoot"/>
      </p:par>
    </p:tnLst>
  </p:timing>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619239665"/>
      </p:ext>
    </p:extLst>
  </p:cSld>
  <p:clrMapOvr>
    <a:masterClrMapping/>
  </p:clrMapOvr>
  <p:timing>
    <p:tnLst>
      <p:par>
        <p:cTn id="1" dur="indefinite" restart="never" nodeType="tmRoot"/>
      </p:par>
    </p:tnLst>
  </p:timing>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Righ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Text Placeholder 41"/>
          <p:cNvSpPr>
            <a:spLocks noGrp="1"/>
          </p:cNvSpPr>
          <p:nvPr>
            <p:ph type="body" sz="quarter" idx="22" hasCustomPrompt="1"/>
          </p:nvPr>
        </p:nvSpPr>
        <p:spPr>
          <a:xfrm>
            <a:off x="249303" y="5269227"/>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263211"/>
            <a:ext cx="4713222" cy="383015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1062027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_Case Stud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p:nvPicPr>
        <p:blipFill>
          <a:blip r:embed="rId2" cstate="print"/>
          <a:stretch>
            <a:fillRect/>
          </a:stretch>
        </p:blipFill>
        <p:spPr>
          <a:xfrm>
            <a:off x="323528" y="1276140"/>
            <a:ext cx="1075311" cy="1180415"/>
          </a:xfrm>
          <a:prstGeom prst="rect">
            <a:avLst/>
          </a:prstGeom>
        </p:spPr>
      </p:pic>
    </p:spTree>
    <p:extLst>
      <p:ext uri="{BB962C8B-B14F-4D97-AF65-F5344CB8AC3E}">
        <p14:creationId xmlns:p14="http://schemas.microsoft.com/office/powerpoint/2010/main" val="3033511965"/>
      </p:ext>
    </p:extLst>
  </p:cSld>
  <p:clrMapOvr>
    <a:masterClrMapping/>
  </p:clrMapOvr>
  <p:timing>
    <p:tnLst>
      <p:par>
        <p:cTn id="1" dur="indefinite" restart="never" nodeType="tmRoot"/>
      </p:par>
    </p:tnLst>
  </p:timing>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_Case Stud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p:nvPicPr>
        <p:blipFill>
          <a:blip r:embed="rId2" cstate="print"/>
          <a:stretch>
            <a:fillRect/>
          </a:stretch>
        </p:blipFill>
        <p:spPr>
          <a:xfrm>
            <a:off x="323528" y="1653218"/>
            <a:ext cx="771346" cy="846740"/>
          </a:xfrm>
          <a:prstGeom prst="rect">
            <a:avLst/>
          </a:prstGeom>
        </p:spPr>
      </p:pic>
    </p:spTree>
    <p:extLst>
      <p:ext uri="{BB962C8B-B14F-4D97-AF65-F5344CB8AC3E}">
        <p14:creationId xmlns:p14="http://schemas.microsoft.com/office/powerpoint/2010/main" val="853164246"/>
      </p:ext>
    </p:extLst>
  </p:cSld>
  <p:clrMapOvr>
    <a:masterClrMapping/>
  </p:clrMapOvr>
  <p:timing>
    <p:tnLst>
      <p:par>
        <p:cTn id="1" dur="indefinite" restart="never" nodeType="tmRoot"/>
      </p:par>
    </p:tnLst>
  </p:timing>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2_Case Stu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sp>
        <p:nvSpPr>
          <p:cNvPr id="6" name="Rectangle 5"/>
          <p:cNvSpPr/>
          <p:nvPr userDrawn="1"/>
        </p:nvSpPr>
        <p:spPr>
          <a:xfrm>
            <a:off x="604636" y="1164090"/>
            <a:ext cx="8272663" cy="364691"/>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case_study.wmf"/>
          <p:cNvPicPr>
            <a:picLocks noChangeAspect="1"/>
          </p:cNvPicPr>
          <p:nvPr/>
        </p:nvPicPr>
        <p:blipFill>
          <a:blip r:embed="rId2" cstate="print"/>
          <a:stretch>
            <a:fillRect/>
          </a:stretch>
        </p:blipFill>
        <p:spPr>
          <a:xfrm>
            <a:off x="251519" y="1161288"/>
            <a:ext cx="353117" cy="375512"/>
          </a:xfrm>
          <a:prstGeom prst="rect">
            <a:avLst/>
          </a:prstGeom>
          <a:solidFill>
            <a:schemeClr val="accent6"/>
          </a:solidFill>
          <a:ln>
            <a:solidFill>
              <a:schemeClr val="accent6"/>
            </a:solidFill>
          </a:ln>
        </p:spPr>
      </p:pic>
      <p:cxnSp>
        <p:nvCxnSpPr>
          <p:cNvPr id="7" name="Straight Connector 6"/>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2128282"/>
      </p:ext>
    </p:extLst>
  </p:cSld>
  <p:clrMapOvr>
    <a:masterClrMapping/>
  </p:clrMapOvr>
  <p:timing>
    <p:tnLst>
      <p:par>
        <p:cTn id="1" dur="indefinite" restart="never" nodeType="tmRoot"/>
      </p:par>
    </p:tnLst>
  </p:timing>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grpSp>
        <p:nvGrpSpPr>
          <p:cNvPr id="3" name="Group 2"/>
          <p:cNvGrpSpPr/>
          <p:nvPr userDrawn="1"/>
        </p:nvGrpSpPr>
        <p:grpSpPr>
          <a:xfrm>
            <a:off x="323527" y="4699706"/>
            <a:ext cx="8553771" cy="461665"/>
            <a:chOff x="236721" y="4589536"/>
            <a:chExt cx="8640578" cy="461665"/>
          </a:xfrm>
          <a:solidFill>
            <a:schemeClr val="accent1"/>
          </a:solidFill>
        </p:grpSpPr>
        <p:sp>
          <p:nvSpPr>
            <p:cNvPr id="9" name="Rectangle 8"/>
            <p:cNvSpPr/>
            <p:nvPr userDrawn="1"/>
          </p:nvSpPr>
          <p:spPr>
            <a:xfrm>
              <a:off x="236721" y="4648058"/>
              <a:ext cx="8640578" cy="31281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t>Resolution</a:t>
              </a:r>
            </a:p>
          </p:txBody>
        </p:sp>
        <p:sp>
          <p:nvSpPr>
            <p:cNvPr id="15" name="TextBox 14"/>
            <p:cNvSpPr txBox="1"/>
            <p:nvPr userDrawn="1"/>
          </p:nvSpPr>
          <p:spPr>
            <a:xfrm>
              <a:off x="8488873" y="4589536"/>
              <a:ext cx="314213" cy="461665"/>
            </a:xfrm>
            <a:prstGeom prst="rect">
              <a:avLst/>
            </a:prstGeom>
            <a:noFill/>
          </p:spPr>
          <p:txBody>
            <a:bodyPr wrap="square" rtlCol="0" anchor="ctr">
              <a:spAutoFit/>
            </a:bodyPr>
            <a:lstStyle/>
            <a:p>
              <a:pPr algn="ctr"/>
              <a:r>
                <a:rPr lang="en-US" sz="2400" b="1" dirty="0" smtClean="0">
                  <a:solidFill>
                    <a:schemeClr val="bg1"/>
                  </a:solidFill>
                  <a:sym typeface="Wingdings" panose="05000000000000000000" pitchFamily="2" charset="2"/>
                </a:rPr>
                <a:t></a:t>
              </a:r>
              <a:endParaRPr lang="en-US" sz="2400" b="1" dirty="0">
                <a:solidFill>
                  <a:schemeClr val="bg1"/>
                </a:solidFill>
              </a:endParaRPr>
            </a:p>
          </p:txBody>
        </p:sp>
      </p:grpSp>
      <p:grpSp>
        <p:nvGrpSpPr>
          <p:cNvPr id="25" name="Group 24"/>
          <p:cNvGrpSpPr/>
          <p:nvPr userDrawn="1"/>
        </p:nvGrpSpPr>
        <p:grpSpPr>
          <a:xfrm>
            <a:off x="323528" y="1210905"/>
            <a:ext cx="4986602" cy="320040"/>
            <a:chOff x="277163" y="1210905"/>
            <a:chExt cx="5266944" cy="320040"/>
          </a:xfrm>
          <a:solidFill>
            <a:schemeClr val="accent1"/>
          </a:solidFill>
        </p:grpSpPr>
        <p:sp>
          <p:nvSpPr>
            <p:cNvPr id="13" name="Rectangle 12"/>
            <p:cNvSpPr/>
            <p:nvPr userDrawn="1"/>
          </p:nvSpPr>
          <p:spPr>
            <a:xfrm>
              <a:off x="277163" y="1210905"/>
              <a:ext cx="5266944" cy="32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6" name="Isosceles Triangle 15"/>
            <p:cNvSpPr/>
            <p:nvPr userDrawn="1"/>
          </p:nvSpPr>
          <p:spPr>
            <a:xfrm>
              <a:off x="5223565" y="1254045"/>
              <a:ext cx="216694" cy="223838"/>
            </a:xfrm>
            <a:prstGeom prs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endParaRPr>
            </a:p>
          </p:txBody>
        </p:sp>
        <p:sp>
          <p:nvSpPr>
            <p:cNvPr id="17" name="TextBox 16"/>
            <p:cNvSpPr txBox="1"/>
            <p:nvPr userDrawn="1"/>
          </p:nvSpPr>
          <p:spPr>
            <a:xfrm>
              <a:off x="5387127" y="1238666"/>
              <a:ext cx="69056" cy="276999"/>
            </a:xfrm>
            <a:prstGeom prst="rect">
              <a:avLst/>
            </a:prstGeom>
            <a:grpFill/>
            <a:ln>
              <a:noFill/>
            </a:ln>
          </p:spPr>
          <p:txBody>
            <a:bodyPr wrap="square" rtlCol="0" anchor="ctr">
              <a:spAutoFit/>
            </a:bodyPr>
            <a:lstStyle/>
            <a:p>
              <a:pPr algn="ctr"/>
              <a:r>
                <a:rPr lang="en-US" sz="1200" dirty="0" smtClean="0">
                  <a:solidFill>
                    <a:schemeClr val="bg1"/>
                  </a:solidFill>
                </a:rPr>
                <a:t>!</a:t>
              </a:r>
              <a:endParaRPr lang="en-US" sz="1200" dirty="0">
                <a:solidFill>
                  <a:schemeClr val="bg1"/>
                </a:solidFill>
              </a:endParaRPr>
            </a:p>
          </p:txBody>
        </p:sp>
      </p:grpSp>
      <p:grpSp>
        <p:nvGrpSpPr>
          <p:cNvPr id="24" name="Group 23"/>
          <p:cNvGrpSpPr/>
          <p:nvPr userDrawn="1"/>
        </p:nvGrpSpPr>
        <p:grpSpPr>
          <a:xfrm>
            <a:off x="323528" y="3184352"/>
            <a:ext cx="4986602" cy="369332"/>
            <a:chOff x="251520" y="2526953"/>
            <a:chExt cx="5266944" cy="369332"/>
          </a:xfrm>
          <a:solidFill>
            <a:schemeClr val="accent1"/>
          </a:solidFill>
        </p:grpSpPr>
        <p:sp>
          <p:nvSpPr>
            <p:cNvPr id="11" name="Rectangle 10"/>
            <p:cNvSpPr/>
            <p:nvPr userDrawn="1"/>
          </p:nvSpPr>
          <p:spPr>
            <a:xfrm>
              <a:off x="251520" y="2547450"/>
              <a:ext cx="5266944" cy="32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18" name="TextBox 17"/>
            <p:cNvSpPr txBox="1"/>
            <p:nvPr userDrawn="1"/>
          </p:nvSpPr>
          <p:spPr>
            <a:xfrm>
              <a:off x="5177595" y="2526953"/>
              <a:ext cx="262664" cy="369332"/>
            </a:xfrm>
            <a:prstGeom prst="rect">
              <a:avLst/>
            </a:prstGeom>
            <a:noFill/>
            <a:ln>
              <a:noFill/>
            </a:ln>
          </p:spPr>
          <p:txBody>
            <a:bodyPr wrap="square" rtlCol="0">
              <a:spAutoFit/>
            </a:bodyPr>
            <a:lstStyle/>
            <a:p>
              <a:r>
                <a:rPr lang="en-US" b="1" dirty="0" smtClean="0">
                  <a:solidFill>
                    <a:schemeClr val="bg1"/>
                  </a:solidFill>
                </a:rPr>
                <a:t>?</a:t>
              </a:r>
              <a:endParaRPr lang="en-US" b="1" dirty="0">
                <a:solidFill>
                  <a:schemeClr val="bg1"/>
                </a:solidFill>
              </a:endParaRPr>
            </a:p>
          </p:txBody>
        </p:sp>
      </p:grpSp>
      <p:sp>
        <p:nvSpPr>
          <p:cNvPr id="20" name="Text Placeholder 19"/>
          <p:cNvSpPr>
            <a:spLocks noGrp="1"/>
          </p:cNvSpPr>
          <p:nvPr userDrawn="1">
            <p:ph type="body" sz="quarter" idx="10"/>
          </p:nvPr>
        </p:nvSpPr>
        <p:spPr>
          <a:xfrm>
            <a:off x="323528" y="1535364"/>
            <a:ext cx="5413712"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323528" y="3529543"/>
            <a:ext cx="5413712"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323527" y="4960875"/>
            <a:ext cx="8555948" cy="136021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userDrawn="1">
            <p:ph type="body" sz="quarter" idx="13"/>
          </p:nvPr>
        </p:nvSpPr>
        <p:spPr>
          <a:xfrm>
            <a:off x="5914907" y="1495997"/>
            <a:ext cx="2905565" cy="2945274"/>
          </a:xfrm>
          <a:noFill/>
          <a:ln w="12700">
            <a:solidFill>
              <a:srgbClr val="B0C534"/>
            </a:solid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userDrawn="1"/>
        </p:nvGrpSpPr>
        <p:grpSpPr>
          <a:xfrm>
            <a:off x="5464987" y="1210905"/>
            <a:ext cx="3355485" cy="285749"/>
            <a:chOff x="1996326" y="1844804"/>
            <a:chExt cx="3355485" cy="285749"/>
          </a:xfrm>
          <a:solidFill>
            <a:schemeClr val="accent6"/>
          </a:solidFill>
        </p:grpSpPr>
        <p:sp>
          <p:nvSpPr>
            <p:cNvPr id="31" name="Round Same Side Corner Rectangle 97"/>
            <p:cNvSpPr/>
            <p:nvPr/>
          </p:nvSpPr>
          <p:spPr>
            <a:xfrm>
              <a:off x="1996326" y="1844804"/>
              <a:ext cx="3355485" cy="285749"/>
            </a:xfrm>
            <a:prstGeom prst="rect">
              <a:avLst/>
            </a:prstGeom>
            <a:solidFill>
              <a:srgbClr val="B0C534"/>
            </a:solidFill>
            <a:ln w="12700">
              <a:solidFill>
                <a:srgbClr val="B0C5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62341" y="1889932"/>
              <a:ext cx="240000" cy="180000"/>
            </a:xfrm>
            <a:prstGeom prst="rect">
              <a:avLst/>
            </a:prstGeom>
            <a:solidFill>
              <a:srgbClr val="B0C534"/>
            </a:solidFill>
            <a:ln>
              <a:solidFill>
                <a:srgbClr val="B0C534"/>
              </a:solidFill>
            </a:ln>
          </p:spPr>
        </p:pic>
      </p:grpSp>
    </p:spTree>
    <p:extLst>
      <p:ext uri="{BB962C8B-B14F-4D97-AF65-F5344CB8AC3E}">
        <p14:creationId xmlns:p14="http://schemas.microsoft.com/office/powerpoint/2010/main" val="76023550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Tree>
    <p:extLst>
      <p:ext uri="{BB962C8B-B14F-4D97-AF65-F5344CB8AC3E}">
        <p14:creationId xmlns:p14="http://schemas.microsoft.com/office/powerpoint/2010/main" val="33315476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280321637"/>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4935397"/>
      </p:ext>
    </p:extLst>
  </p:cSld>
  <p:clrMapOvr>
    <a:masterClrMapping/>
  </p:clrMapOvr>
  <p:timing>
    <p:tnLst>
      <p:par>
        <p:cTn id="1" dur="indefinite" restart="never" nodeType="tmRoot"/>
      </p:par>
    </p:tnLst>
  </p:timing>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4_Header">
    <p:bg>
      <p:bgPr>
        <a:solidFill>
          <a:schemeClr val="accent1">
            <a:lumMod val="20000"/>
            <a:lumOff val="80000"/>
          </a:schemeClr>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7" name="TextBox 6"/>
          <p:cNvSpPr txBox="1"/>
          <p:nvPr userDrawn="1"/>
        </p:nvSpPr>
        <p:spPr>
          <a:xfrm>
            <a:off x="251520" y="1080390"/>
            <a:ext cx="8625780" cy="307777"/>
          </a:xfrm>
          <a:prstGeom prst="rect">
            <a:avLst/>
          </a:prstGeom>
          <a:solidFill>
            <a:schemeClr val="accent1"/>
          </a:solidFill>
        </p:spPr>
        <p:txBody>
          <a:bodyPr wrap="square" rtlCol="0">
            <a:spAutoFit/>
          </a:bodyPr>
          <a:lstStyle/>
          <a:p>
            <a:r>
              <a:rPr lang="en-US" sz="1400" b="1" dirty="0" smtClean="0">
                <a:solidFill>
                  <a:schemeClr val="bg1"/>
                </a:solidFill>
              </a:rPr>
              <a:t>Book a workshop with an Info-Tech Analyst</a:t>
            </a:r>
            <a:endParaRPr lang="en-US" sz="1400" b="1" dirty="0">
              <a:solidFill>
                <a:schemeClr val="bg1"/>
              </a:solidFill>
            </a:endParaRPr>
          </a:p>
        </p:txBody>
      </p:sp>
    </p:spTree>
    <p:extLst>
      <p:ext uri="{BB962C8B-B14F-4D97-AF65-F5344CB8AC3E}">
        <p14:creationId xmlns:p14="http://schemas.microsoft.com/office/powerpoint/2010/main" val="2734641392"/>
      </p:ext>
    </p:extLst>
  </p:cSld>
  <p:clrMapOvr>
    <a:masterClrMapping/>
  </p:clrMapOvr>
  <p:timing>
    <p:tnLst>
      <p:par>
        <p:cTn id="1" dur="indefinite" restart="never" nodeType="tmRoot"/>
      </p:par>
    </p:tnLst>
  </p:timing>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7_Header">
    <p:bg>
      <p:bgPr>
        <a:solidFill>
          <a:schemeClr val="accent1">
            <a:lumMod val="20000"/>
            <a:lumOff val="80000"/>
          </a:schemeClr>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7" name="TextBox 6"/>
          <p:cNvSpPr txBox="1"/>
          <p:nvPr userDrawn="1"/>
        </p:nvSpPr>
        <p:spPr>
          <a:xfrm>
            <a:off x="251520" y="1080390"/>
            <a:ext cx="8625780" cy="307777"/>
          </a:xfrm>
          <a:prstGeom prst="rect">
            <a:avLst/>
          </a:prstGeom>
          <a:solidFill>
            <a:schemeClr val="accent1"/>
          </a:solidFill>
        </p:spPr>
        <p:txBody>
          <a:bodyPr wrap="square" rtlCol="0">
            <a:spAutoFit/>
          </a:bodyPr>
          <a:lstStyle/>
          <a:p>
            <a:endParaRPr lang="en-US" sz="1400" b="1" dirty="0">
              <a:solidFill>
                <a:schemeClr val="bg1"/>
              </a:solidFill>
            </a:endParaRPr>
          </a:p>
        </p:txBody>
      </p:sp>
      <p:sp>
        <p:nvSpPr>
          <p:cNvPr id="8" name="Text Placeholder 26"/>
          <p:cNvSpPr>
            <a:spLocks noGrp="1"/>
          </p:cNvSpPr>
          <p:nvPr>
            <p:ph type="body" sz="quarter" idx="10" hasCustomPrompt="1"/>
          </p:nvPr>
        </p:nvSpPr>
        <p:spPr>
          <a:xfrm>
            <a:off x="323528" y="1052078"/>
            <a:ext cx="3129939" cy="346075"/>
          </a:xfrm>
          <a:noFill/>
          <a:ln>
            <a:noFill/>
          </a:ln>
        </p:spPr>
        <p:txBody>
          <a:bodyPr anchor="ctr"/>
          <a:lstStyle>
            <a:lvl1pPr marL="0" indent="0">
              <a:buNone/>
              <a:defRPr sz="1400" b="1"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Identify Activities</a:t>
            </a:r>
          </a:p>
        </p:txBody>
      </p:sp>
    </p:spTree>
    <p:extLst>
      <p:ext uri="{BB962C8B-B14F-4D97-AF65-F5344CB8AC3E}">
        <p14:creationId xmlns:p14="http://schemas.microsoft.com/office/powerpoint/2010/main" val="4177492134"/>
      </p:ext>
    </p:extLst>
  </p:cSld>
  <p:clrMapOvr>
    <a:masterClrMapping/>
  </p:clrMapOvr>
  <p:timing>
    <p:tnLst>
      <p:par>
        <p:cTn id="1" dur="indefinite" restart="never" nodeType="tmRoot"/>
      </p:par>
    </p:tnLst>
  </p:timing>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9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24400"/>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Rectangle 20"/>
          <p:cNvSpPr/>
          <p:nvPr userDrawn="1"/>
        </p:nvSpPr>
        <p:spPr>
          <a:xfrm>
            <a:off x="1362083" y="1051796"/>
            <a:ext cx="7515216" cy="36202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sp>
        <p:nvSpPr>
          <p:cNvPr id="25" name="Rectangle 24"/>
          <p:cNvSpPr/>
          <p:nvPr userDrawn="1"/>
        </p:nvSpPr>
        <p:spPr>
          <a:xfrm>
            <a:off x="251520" y="1051796"/>
            <a:ext cx="1110563" cy="36202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p>
        </p:txBody>
      </p:sp>
      <p:sp>
        <p:nvSpPr>
          <p:cNvPr id="27" name="Text Placeholder 26"/>
          <p:cNvSpPr>
            <a:spLocks noGrp="1"/>
          </p:cNvSpPr>
          <p:nvPr>
            <p:ph type="body" sz="quarter" idx="10" hasCustomPrompt="1"/>
          </p:nvPr>
        </p:nvSpPr>
        <p:spPr>
          <a:xfrm>
            <a:off x="857513" y="1052078"/>
            <a:ext cx="2595954" cy="346075"/>
          </a:xfrm>
          <a:noFill/>
          <a:ln>
            <a:noFill/>
          </a:ln>
        </p:spPr>
        <p:txBody>
          <a:bodyPr anchor="ctr"/>
          <a:lstStyle>
            <a:lvl1pPr marL="0" indent="0">
              <a:buNone/>
              <a:defRPr sz="1400" b="1"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     Vendor Landscape </a:t>
            </a:r>
          </a:p>
        </p:txBody>
      </p:sp>
      <p:cxnSp>
        <p:nvCxnSpPr>
          <p:cNvPr id="9" name="Straight Connector 8"/>
          <p:cNvCxnSpPr/>
          <p:nvPr userDrawn="1"/>
        </p:nvCxnSpPr>
        <p:spPr>
          <a:xfrm flipV="1">
            <a:off x="291625" y="1317433"/>
            <a:ext cx="421092" cy="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339509" y="1147234"/>
            <a:ext cx="45719" cy="1617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a:off x="433040" y="1193801"/>
            <a:ext cx="45719" cy="1151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a:off x="522957" y="1231445"/>
            <a:ext cx="45719" cy="775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a:off x="616638" y="1262407"/>
            <a:ext cx="45719"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562489219"/>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251520" y="1124744"/>
            <a:ext cx="365168" cy="364691"/>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9" name="Picture 8" descr="best-practice-blueprints.png"/>
          <p:cNvPicPr>
            <a:picLocks noChangeAspect="1"/>
          </p:cNvPicPr>
          <p:nvPr userDrawn="1"/>
        </p:nvPicPr>
        <p:blipFill>
          <a:blip r:embed="rId2" cstate="print"/>
          <a:stretch>
            <a:fillRect/>
          </a:stretch>
        </p:blipFill>
        <p:spPr>
          <a:xfrm>
            <a:off x="262621" y="1135606"/>
            <a:ext cx="343307" cy="343307"/>
          </a:xfrm>
          <a:prstGeom prst="rect">
            <a:avLst/>
          </a:prstGeom>
          <a:solidFill>
            <a:srgbClr val="36A1C5"/>
          </a:solidFill>
          <a:effectLst/>
        </p:spPr>
      </p:pic>
      <p:sp>
        <p:nvSpPr>
          <p:cNvPr id="10" name="Rectangle 9"/>
          <p:cNvSpPr/>
          <p:nvPr userDrawn="1"/>
        </p:nvSpPr>
        <p:spPr>
          <a:xfrm>
            <a:off x="604636" y="1124744"/>
            <a:ext cx="1479878" cy="364691"/>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sp>
        <p:nvSpPr>
          <p:cNvPr id="13" name="Rectangle 12"/>
          <p:cNvSpPr/>
          <p:nvPr userDrawn="1"/>
        </p:nvSpPr>
        <p:spPr>
          <a:xfrm>
            <a:off x="2084514" y="1124744"/>
            <a:ext cx="6792786" cy="364691"/>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i="1" dirty="0">
              <a:solidFill>
                <a:schemeClr val="tx1"/>
              </a:solidFill>
            </a:endParaRPr>
          </a:p>
        </p:txBody>
      </p:sp>
      <p:sp>
        <p:nvSpPr>
          <p:cNvPr id="16" name="Text Placeholder 26"/>
          <p:cNvSpPr>
            <a:spLocks noGrp="1"/>
          </p:cNvSpPr>
          <p:nvPr>
            <p:ph type="body" sz="quarter" idx="10" hasCustomPrompt="1"/>
          </p:nvPr>
        </p:nvSpPr>
        <p:spPr>
          <a:xfrm>
            <a:off x="704849" y="1132702"/>
            <a:ext cx="1641744" cy="346075"/>
          </a:xfrm>
        </p:spPr>
        <p:txBody>
          <a:bodyPr anchor="ctr"/>
          <a:lstStyle>
            <a:lvl1pPr marL="0" indent="0">
              <a:buNone/>
              <a:defRPr sz="1400" b="1"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8" name="Text Placeholder 26"/>
          <p:cNvSpPr>
            <a:spLocks noGrp="1"/>
          </p:cNvSpPr>
          <p:nvPr>
            <p:ph type="body" sz="quarter" idx="11" hasCustomPrompt="1"/>
          </p:nvPr>
        </p:nvSpPr>
        <p:spPr>
          <a:xfrm>
            <a:off x="2426529" y="1124744"/>
            <a:ext cx="6450769" cy="346075"/>
          </a:xfrm>
        </p:spPr>
        <p:txBody>
          <a:bodyPr anchor="ctr"/>
          <a:lstStyle>
            <a:lvl1pPr marL="0" indent="0">
              <a:buNone/>
              <a:defRPr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overarching guideline for using the tool/template.]</a:t>
            </a:r>
          </a:p>
        </p:txBody>
      </p:sp>
      <p:sp>
        <p:nvSpPr>
          <p:cNvPr id="2" name="Rectangle 1"/>
          <p:cNvSpPr/>
          <p:nvPr userDrawn="1"/>
        </p:nvSpPr>
        <p:spPr>
          <a:xfrm rot="20457171">
            <a:off x="1352021" y="3188643"/>
            <a:ext cx="5274045" cy="9304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5000" dirty="0" smtClean="0">
                <a:solidFill>
                  <a:schemeClr val="tx2">
                    <a:lumMod val="65000"/>
                  </a:schemeClr>
                </a:solidFill>
              </a:rPr>
              <a:t>Example</a:t>
            </a:r>
            <a:endParaRPr lang="en-CA" sz="5000" dirty="0">
              <a:solidFill>
                <a:schemeClr val="tx2">
                  <a:lumMod val="65000"/>
                </a:schemeClr>
              </a:solidFill>
            </a:endParaRPr>
          </a:p>
        </p:txBody>
      </p:sp>
    </p:spTree>
    <p:extLst>
      <p:ext uri="{BB962C8B-B14F-4D97-AF65-F5344CB8AC3E}">
        <p14:creationId xmlns:p14="http://schemas.microsoft.com/office/powerpoint/2010/main" val="4238836684"/>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0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251520" y="1132006"/>
            <a:ext cx="365168" cy="364691"/>
          </a:xfrm>
          <a:prstGeom prst="rect">
            <a:avLst/>
          </a:prstGeom>
          <a:solidFill>
            <a:srgbClr val="25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sp>
        <p:nvSpPr>
          <p:cNvPr id="21" name="Rectangle 20"/>
          <p:cNvSpPr/>
          <p:nvPr userDrawn="1"/>
        </p:nvSpPr>
        <p:spPr>
          <a:xfrm>
            <a:off x="1362083" y="1132006"/>
            <a:ext cx="7515216" cy="364691"/>
          </a:xfrm>
          <a:prstGeom prst="rect">
            <a:avLst/>
          </a:prstGeom>
          <a:solidFill>
            <a:srgbClr val="2F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grpSp>
        <p:nvGrpSpPr>
          <p:cNvPr id="22" name="Group 21"/>
          <p:cNvGrpSpPr/>
          <p:nvPr userDrawn="1"/>
        </p:nvGrpSpPr>
        <p:grpSpPr>
          <a:xfrm>
            <a:off x="295589" y="1136566"/>
            <a:ext cx="343389" cy="339694"/>
            <a:chOff x="6986062" y="224644"/>
            <a:chExt cx="731520" cy="731520"/>
          </a:xfrm>
        </p:grpSpPr>
        <p:sp>
          <p:nvSpPr>
            <p:cNvPr id="23" name="Rectangle 22"/>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25" name="Rectangle 24"/>
          <p:cNvSpPr/>
          <p:nvPr userDrawn="1"/>
        </p:nvSpPr>
        <p:spPr>
          <a:xfrm>
            <a:off x="604637" y="1132006"/>
            <a:ext cx="757446" cy="364691"/>
          </a:xfrm>
          <a:prstGeom prst="rect">
            <a:avLst/>
          </a:prstGeom>
          <a:solidFill>
            <a:srgbClr val="25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p>
        </p:txBody>
      </p:sp>
      <p:sp>
        <p:nvSpPr>
          <p:cNvPr id="27" name="Text Placeholder 26"/>
          <p:cNvSpPr>
            <a:spLocks noGrp="1"/>
          </p:cNvSpPr>
          <p:nvPr>
            <p:ph type="body" sz="quarter" idx="10" hasCustomPrompt="1"/>
          </p:nvPr>
        </p:nvSpPr>
        <p:spPr>
          <a:xfrm>
            <a:off x="704850" y="1132702"/>
            <a:ext cx="657225" cy="346075"/>
          </a:xfrm>
        </p:spPr>
        <p:txBody>
          <a:bodyPr anchor="ctr"/>
          <a:lstStyle>
            <a:lvl1pPr marL="0" indent="0">
              <a:buNone/>
              <a:defRPr sz="1800" b="1"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450245" y="1124744"/>
            <a:ext cx="7427054" cy="346075"/>
          </a:xfrm>
        </p:spPr>
        <p:txBody>
          <a:bodyPr anchor="ctr"/>
          <a:lstStyle>
            <a:lvl1pPr marL="0" indent="0">
              <a:buNone/>
              <a:defRPr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725715248"/>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9339514"/>
      </p:ext>
    </p:extLst>
  </p:cSld>
  <p:clrMapOvr>
    <a:masterClrMapping/>
  </p:clrMapOvr>
  <p:timing>
    <p:tnLst>
      <p:par>
        <p:cTn id="1" dur="indefinite" restart="never" nodeType="tmRoot"/>
      </p:par>
    </p:tnLst>
  </p:timing>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029010441"/>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11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7" y="1146679"/>
            <a:ext cx="365168" cy="36469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sp>
        <p:nvSpPr>
          <p:cNvPr id="21" name="Rectangle 20"/>
          <p:cNvSpPr/>
          <p:nvPr userDrawn="1"/>
        </p:nvSpPr>
        <p:spPr>
          <a:xfrm>
            <a:off x="616689" y="1146679"/>
            <a:ext cx="8203784" cy="36469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22" name="Group 21"/>
          <p:cNvGrpSpPr/>
          <p:nvPr userDrawn="1"/>
        </p:nvGrpSpPr>
        <p:grpSpPr>
          <a:xfrm>
            <a:off x="336127" y="1171406"/>
            <a:ext cx="344617" cy="339694"/>
            <a:chOff x="6983446" y="224644"/>
            <a:chExt cx="734136" cy="731520"/>
          </a:xfrm>
          <a:solidFill>
            <a:schemeClr val="accent1"/>
          </a:solidFill>
        </p:grpSpPr>
        <p:sp>
          <p:nvSpPr>
            <p:cNvPr id="23" name="Rectangle 22"/>
            <p:cNvSpPr/>
            <p:nvPr/>
          </p:nvSpPr>
          <p:spPr>
            <a:xfrm>
              <a:off x="6986062" y="224644"/>
              <a:ext cx="731520" cy="731520"/>
            </a:xfrm>
            <a:prstGeom prst="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chemeClr val="accent1"/>
              </a:solidFill>
            </a:ln>
            <a:effectLst/>
          </p:spPr>
        </p:pic>
      </p:grpSp>
    </p:spTree>
    <p:extLst>
      <p:ext uri="{BB962C8B-B14F-4D97-AF65-F5344CB8AC3E}">
        <p14:creationId xmlns:p14="http://schemas.microsoft.com/office/powerpoint/2010/main" val="34538924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3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458314175"/>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251520" y="1124744"/>
            <a:ext cx="365168" cy="364691"/>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262621" y="1135606"/>
            <a:ext cx="343307" cy="343307"/>
          </a:xfrm>
          <a:prstGeom prst="rect">
            <a:avLst/>
          </a:prstGeom>
          <a:solidFill>
            <a:srgbClr val="36A1C5"/>
          </a:solidFill>
          <a:effectLst/>
        </p:spPr>
      </p:pic>
      <p:sp>
        <p:nvSpPr>
          <p:cNvPr id="10" name="Rectangle 9"/>
          <p:cNvSpPr/>
          <p:nvPr userDrawn="1"/>
        </p:nvSpPr>
        <p:spPr>
          <a:xfrm>
            <a:off x="604636" y="1124744"/>
            <a:ext cx="1479878" cy="364691"/>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solidFill>
                <a:srgbClr val="FFFFFF"/>
              </a:solidFill>
            </a:endParaRPr>
          </a:p>
        </p:txBody>
      </p:sp>
      <p:sp>
        <p:nvSpPr>
          <p:cNvPr id="13" name="Rectangle 12"/>
          <p:cNvSpPr/>
          <p:nvPr userDrawn="1"/>
        </p:nvSpPr>
        <p:spPr>
          <a:xfrm>
            <a:off x="2084514" y="1124744"/>
            <a:ext cx="6792786" cy="364691"/>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i="1" dirty="0">
              <a:solidFill>
                <a:srgbClr val="333333"/>
              </a:solidFill>
            </a:endParaRPr>
          </a:p>
        </p:txBody>
      </p:sp>
      <p:sp>
        <p:nvSpPr>
          <p:cNvPr id="16" name="Text Placeholder 26"/>
          <p:cNvSpPr>
            <a:spLocks noGrp="1"/>
          </p:cNvSpPr>
          <p:nvPr>
            <p:ph type="body" sz="quarter" idx="10" hasCustomPrompt="1"/>
          </p:nvPr>
        </p:nvSpPr>
        <p:spPr>
          <a:xfrm>
            <a:off x="704849" y="1132702"/>
            <a:ext cx="1641744" cy="346075"/>
          </a:xfrm>
        </p:spPr>
        <p:txBody>
          <a:bodyPr anchor="ctr"/>
          <a:lstStyle>
            <a:lvl1pPr marL="0" indent="0">
              <a:buNone/>
              <a:defRPr sz="1400" b="1"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8" name="Text Placeholder 26"/>
          <p:cNvSpPr>
            <a:spLocks noGrp="1"/>
          </p:cNvSpPr>
          <p:nvPr>
            <p:ph type="body" sz="quarter" idx="11" hasCustomPrompt="1"/>
          </p:nvPr>
        </p:nvSpPr>
        <p:spPr>
          <a:xfrm>
            <a:off x="2426529" y="1124744"/>
            <a:ext cx="6450769" cy="346075"/>
          </a:xfrm>
        </p:spPr>
        <p:txBody>
          <a:bodyPr anchor="ctr"/>
          <a:lstStyle>
            <a:lvl1pPr marL="0" indent="0">
              <a:buNone/>
              <a:defRPr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overarching guideline for using the tool/template.]</a:t>
            </a:r>
          </a:p>
        </p:txBody>
      </p:sp>
    </p:spTree>
    <p:extLst>
      <p:ext uri="{BB962C8B-B14F-4D97-AF65-F5344CB8AC3E}">
        <p14:creationId xmlns:p14="http://schemas.microsoft.com/office/powerpoint/2010/main" val="3871024446"/>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2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251520" y="1132006"/>
            <a:ext cx="365168" cy="364691"/>
          </a:xfrm>
          <a:prstGeom prst="rect">
            <a:avLst/>
          </a:prstGeom>
          <a:solidFill>
            <a:srgbClr val="25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sp>
        <p:nvSpPr>
          <p:cNvPr id="21" name="Rectangle 20"/>
          <p:cNvSpPr/>
          <p:nvPr userDrawn="1"/>
        </p:nvSpPr>
        <p:spPr>
          <a:xfrm>
            <a:off x="1362083" y="1132006"/>
            <a:ext cx="7515216" cy="364691"/>
          </a:xfrm>
          <a:prstGeom prst="rect">
            <a:avLst/>
          </a:prstGeom>
          <a:solidFill>
            <a:srgbClr val="25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295589" y="1136566"/>
            <a:ext cx="343389" cy="339694"/>
            <a:chOff x="6986062" y="224644"/>
            <a:chExt cx="731520" cy="731520"/>
          </a:xfrm>
        </p:grpSpPr>
        <p:sp>
          <p:nvSpPr>
            <p:cNvPr id="23" name="Rectangle 22"/>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25" name="Rectangle 24"/>
          <p:cNvSpPr/>
          <p:nvPr userDrawn="1"/>
        </p:nvSpPr>
        <p:spPr>
          <a:xfrm>
            <a:off x="604637" y="1132006"/>
            <a:ext cx="757446" cy="364691"/>
          </a:xfrm>
          <a:prstGeom prst="rect">
            <a:avLst/>
          </a:prstGeom>
          <a:solidFill>
            <a:srgbClr val="25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solidFill>
                <a:srgbClr val="FFFFFF"/>
              </a:solidFill>
            </a:endParaRPr>
          </a:p>
        </p:txBody>
      </p:sp>
      <p:sp>
        <p:nvSpPr>
          <p:cNvPr id="27" name="Text Placeholder 26"/>
          <p:cNvSpPr>
            <a:spLocks noGrp="1"/>
          </p:cNvSpPr>
          <p:nvPr>
            <p:ph type="body" sz="quarter" idx="10" hasCustomPrompt="1"/>
          </p:nvPr>
        </p:nvSpPr>
        <p:spPr>
          <a:xfrm>
            <a:off x="704850" y="1132702"/>
            <a:ext cx="657225" cy="346075"/>
          </a:xfrm>
        </p:spPr>
        <p:txBody>
          <a:bodyPr anchor="ctr"/>
          <a:lstStyle>
            <a:lvl1pPr marL="0" indent="0">
              <a:buNone/>
              <a:defRPr sz="1800" b="1"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450245" y="1124744"/>
            <a:ext cx="7427054" cy="346075"/>
          </a:xfrm>
        </p:spPr>
        <p:txBody>
          <a:bodyPr anchor="ctr"/>
          <a:lstStyle>
            <a:lvl1pPr marL="0" indent="0">
              <a:buNone/>
              <a:defRPr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3542498248"/>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Activity Title Page 2">
    <p:spTree>
      <p:nvGrpSpPr>
        <p:cNvPr id="1" name=""/>
        <p:cNvGrpSpPr/>
        <p:nvPr/>
      </p:nvGrpSpPr>
      <p:grpSpPr>
        <a:xfrm>
          <a:off x="0" y="0"/>
          <a:ext cx="0" cy="0"/>
          <a:chOff x="0" y="0"/>
          <a:chExt cx="0" cy="0"/>
        </a:xfrm>
      </p:grpSpPr>
      <p:sp>
        <p:nvSpPr>
          <p:cNvPr id="15" name="Title 1"/>
          <p:cNvSpPr>
            <a:spLocks noGrp="1"/>
          </p:cNvSpPr>
          <p:nvPr>
            <p:ph type="title" hasCustomPrompt="1"/>
          </p:nvPr>
        </p:nvSpPr>
        <p:spPr>
          <a:xfrm>
            <a:off x="687148" y="755948"/>
            <a:ext cx="745490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959623413"/>
      </p:ext>
    </p:extLst>
  </p:cSld>
  <p:clrMapOvr>
    <a:masterClrMapping/>
  </p:clrMapOvr>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Activity - Basic">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rgbClr val="7B7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6"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2023246239"/>
      </p:ext>
    </p:extLst>
  </p:cSld>
  <p:clrMapOvr>
    <a:masterClrMapping/>
  </p:clrMapOvr>
  <p:timing>
    <p:tnLst>
      <p:par>
        <p:cTn id="1" dur="indefinite" restart="never" nodeType="tmRoot"/>
      </p:par>
    </p:tnLst>
  </p:timing>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5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userDrawn="1"/>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userDrawn="1"/>
        </p:nvCxnSpPr>
        <p:spPr>
          <a:xfrm>
            <a:off x="3749514" y="4311718"/>
            <a:ext cx="0" cy="190613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749514" y="6217856"/>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749514" y="4311718"/>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301401"/>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3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userDrawn="1"/>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userDrawn="1"/>
        </p:nvCxnSpPr>
        <p:spPr>
          <a:xfrm>
            <a:off x="3749514" y="4311718"/>
            <a:ext cx="0" cy="190613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749514" y="6217856"/>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749514" y="4311718"/>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9202070"/>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16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userDrawn="1"/>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userDrawn="1"/>
        </p:nvCxnSpPr>
        <p:spPr>
          <a:xfrm>
            <a:off x="3749514" y="4311718"/>
            <a:ext cx="0" cy="190613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749514" y="6217856"/>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749514" y="4311718"/>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0556757"/>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22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userDrawn="1"/>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userDrawn="1"/>
        </p:nvCxnSpPr>
        <p:spPr>
          <a:xfrm>
            <a:off x="3749514" y="4311718"/>
            <a:ext cx="0" cy="190613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749514" y="6217856"/>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749514" y="4311718"/>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9705892"/>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2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userDrawn="1"/>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userDrawn="1"/>
        </p:nvCxnSpPr>
        <p:spPr>
          <a:xfrm>
            <a:off x="3749514" y="4311718"/>
            <a:ext cx="0" cy="190613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749514" y="6217856"/>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749514" y="4311718"/>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4381441"/>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5_Header with location box">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 name="Text Placeholder 2"/>
          <p:cNvSpPr>
            <a:spLocks noGrp="1"/>
          </p:cNvSpPr>
          <p:nvPr>
            <p:ph type="body" sz="quarter" idx="10" hasCustomPrompt="1"/>
          </p:nvPr>
        </p:nvSpPr>
        <p:spPr>
          <a:xfrm>
            <a:off x="8222311" y="883920"/>
            <a:ext cx="606112" cy="240824"/>
          </a:xfrm>
          <a:solidFill>
            <a:schemeClr val="bg1">
              <a:lumMod val="65000"/>
            </a:schemeClr>
          </a:solidFill>
        </p:spPr>
        <p:txBody>
          <a:bodyPr/>
          <a:lstStyle>
            <a:lvl1pPr marL="0" indent="0" algn="ctr">
              <a:buNone/>
              <a:defRPr/>
            </a:lvl1pPr>
          </a:lstStyle>
          <a:p>
            <a:pPr lvl="0"/>
            <a:r>
              <a:rPr lang="en-US" dirty="0" smtClean="0"/>
              <a:t>#.#</a:t>
            </a:r>
            <a:endParaRPr lang="en-US" dirty="0"/>
          </a:p>
        </p:txBody>
      </p:sp>
    </p:spTree>
    <p:extLst>
      <p:ext uri="{BB962C8B-B14F-4D97-AF65-F5344CB8AC3E}">
        <p14:creationId xmlns:p14="http://schemas.microsoft.com/office/powerpoint/2010/main" val="8279077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3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1067086" y="256032"/>
            <a:ext cx="7810213"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6" name="Straight Connector 5"/>
          <p:cNvCxnSpPr/>
          <p:nvPr userDrawn="1"/>
        </p:nvCxnSpPr>
        <p:spPr>
          <a:xfrm>
            <a:off x="1080605" y="130187"/>
            <a:ext cx="0" cy="50183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0" name="Group 9"/>
          <p:cNvGrpSpPr/>
          <p:nvPr userDrawn="1"/>
        </p:nvGrpSpPr>
        <p:grpSpPr>
          <a:xfrm>
            <a:off x="-121380" y="0"/>
            <a:ext cx="1201985" cy="3897082"/>
            <a:chOff x="-121380" y="0"/>
            <a:chExt cx="1201985" cy="3897082"/>
          </a:xfrm>
        </p:grpSpPr>
        <p:sp>
          <p:nvSpPr>
            <p:cNvPr id="4" name="Rectangle 3"/>
            <p:cNvSpPr/>
            <p:nvPr userDrawn="1"/>
          </p:nvSpPr>
          <p:spPr>
            <a:xfrm>
              <a:off x="2678" y="0"/>
              <a:ext cx="1077927" cy="3265062"/>
            </a:xfrm>
            <a:prstGeom prst="rect">
              <a:avLst/>
            </a:prstGeom>
            <a:solidFill>
              <a:srgbClr val="B0C534"/>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endParaRPr lang="en-CA" sz="2800" b="1"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1513" y="81059"/>
              <a:ext cx="416696" cy="442739"/>
            </a:xfrm>
            <a:prstGeom prst="rect">
              <a:avLst/>
            </a:prstGeom>
            <a:effectLst>
              <a:outerShdw blurRad="25400" dist="25400" dir="2700000" algn="tl" rotWithShape="0">
                <a:prstClr val="black">
                  <a:alpha val="15000"/>
                </a:prstClr>
              </a:outerShdw>
            </a:effectLst>
          </p:spPr>
        </p:pic>
        <p:sp>
          <p:nvSpPr>
            <p:cNvPr id="8" name="Rectangle 7"/>
            <p:cNvSpPr/>
            <p:nvPr userDrawn="1"/>
          </p:nvSpPr>
          <p:spPr>
            <a:xfrm>
              <a:off x="-121380" y="515590"/>
              <a:ext cx="1188467" cy="246221"/>
            </a:xfrm>
            <a:prstGeom prst="rect">
              <a:avLst/>
            </a:prstGeom>
          </p:spPr>
          <p:txBody>
            <a:bodyPr wrap="none">
              <a:spAutoFit/>
            </a:bodyPr>
            <a:lstStyle/>
            <a:p>
              <a:pPr marL="176213" lvl="0" algn="ctr"/>
              <a:r>
                <a:rPr lang="en-CA" sz="1000" b="1" dirty="0">
                  <a:solidFill>
                    <a:schemeClr val="bg1"/>
                  </a:solidFill>
                </a:rPr>
                <a:t>CASE STUDY</a:t>
              </a:r>
            </a:p>
          </p:txBody>
        </p:sp>
        <p:sp>
          <p:nvSpPr>
            <p:cNvPr id="9" name="Isosceles Triangle 8"/>
            <p:cNvSpPr/>
            <p:nvPr userDrawn="1"/>
          </p:nvSpPr>
          <p:spPr>
            <a:xfrm rot="10800000">
              <a:off x="2677" y="3265062"/>
              <a:ext cx="1064410" cy="632020"/>
            </a:xfrm>
            <a:prstGeom prst="triangle">
              <a:avLst>
                <a:gd name="adj" fmla="val 100000"/>
              </a:avLst>
            </a:prstGeom>
            <a:solidFill>
              <a:srgbClr val="B0C534"/>
            </a:solidFill>
            <a:ln>
              <a:solidFill>
                <a:srgbClr val="B0C534"/>
              </a:solidFill>
            </a:ln>
            <a:effectLst>
              <a:outerShdw dist="12700" dir="2700000" algn="ctr" rotWithShape="0">
                <a:srgbClr val="000000">
                  <a:alpha val="1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cxnSp>
        <p:nvCxnSpPr>
          <p:cNvPr id="13" name="Straight Connector 12"/>
          <p:cNvCxnSpPr/>
          <p:nvPr userDrawn="1"/>
        </p:nvCxnSpPr>
        <p:spPr>
          <a:xfrm>
            <a:off x="1219200" y="1124744"/>
            <a:ext cx="7601272"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39553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with location box">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9854241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323528" y="1140786"/>
            <a:ext cx="8496944" cy="3646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9" name="Picture 8" descr="best-practice-blueprints.png"/>
          <p:cNvPicPr>
            <a:picLocks noChangeAspect="1"/>
          </p:cNvPicPr>
          <p:nvPr userDrawn="1"/>
        </p:nvPicPr>
        <p:blipFill>
          <a:blip r:embed="rId2" cstate="print"/>
          <a:stretch>
            <a:fillRect/>
          </a:stretch>
        </p:blipFill>
        <p:spPr>
          <a:xfrm>
            <a:off x="334250" y="1151648"/>
            <a:ext cx="343307" cy="343307"/>
          </a:xfrm>
          <a:prstGeom prst="rect">
            <a:avLst/>
          </a:prstGeom>
          <a:solidFill>
            <a:schemeClr val="accent1"/>
          </a:solidFill>
          <a:effectLst/>
        </p:spPr>
      </p:pic>
      <p:sp>
        <p:nvSpPr>
          <p:cNvPr id="16" name="Text Placeholder 26"/>
          <p:cNvSpPr>
            <a:spLocks noGrp="1"/>
          </p:cNvSpPr>
          <p:nvPr>
            <p:ph type="body" sz="quarter" idx="10" hasCustomPrompt="1"/>
          </p:nvPr>
        </p:nvSpPr>
        <p:spPr>
          <a:xfrm>
            <a:off x="1194576" y="1156765"/>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7" y="1157235"/>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236336652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GI Call Header">
    <p:spTree>
      <p:nvGrpSpPr>
        <p:cNvPr id="1" name=""/>
        <p:cNvGrpSpPr/>
        <p:nvPr/>
      </p:nvGrpSpPr>
      <p:grpSpPr>
        <a:xfrm>
          <a:off x="0" y="0"/>
          <a:ext cx="0" cy="0"/>
          <a:chOff x="0" y="0"/>
          <a:chExt cx="0" cy="0"/>
        </a:xfrm>
      </p:grpSpPr>
      <p:cxnSp>
        <p:nvCxnSpPr>
          <p:cNvPr id="11" name="Straight Connector 10"/>
          <p:cNvCxnSpPr/>
          <p:nvPr/>
        </p:nvCxnSpPr>
        <p:spPr>
          <a:xfrm>
            <a:off x="331550" y="1484697"/>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4" name="Rectangle 3"/>
          <p:cNvSpPr/>
          <p:nvPr userDrawn="1"/>
        </p:nvSpPr>
        <p:spPr>
          <a:xfrm>
            <a:off x="259542" y="1137225"/>
            <a:ext cx="365168" cy="347472"/>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4573" y="1184597"/>
            <a:ext cx="335105" cy="300100"/>
          </a:xfrm>
          <a:prstGeom prst="rect">
            <a:avLst/>
          </a:prstGeom>
          <a:solidFill>
            <a:schemeClr val="bg1"/>
          </a:solidFill>
        </p:spPr>
      </p:pic>
      <p:sp>
        <p:nvSpPr>
          <p:cNvPr id="6" name="Rectangle 5"/>
          <p:cNvSpPr/>
          <p:nvPr userDrawn="1"/>
        </p:nvSpPr>
        <p:spPr>
          <a:xfrm>
            <a:off x="2373643" y="1137225"/>
            <a:ext cx="6511677" cy="347472"/>
          </a:xfrm>
          <a:prstGeom prst="rect">
            <a:avLst/>
          </a:prstGeom>
          <a:no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rPr>
              <a:t>Request</a:t>
            </a:r>
            <a:r>
              <a:rPr lang="en-US" sz="1200" baseline="0" dirty="0" smtClean="0">
                <a:solidFill>
                  <a:schemeClr val="tx1"/>
                </a:solidFill>
              </a:rPr>
              <a:t> via</a:t>
            </a:r>
            <a:r>
              <a:rPr lang="en-CA" sz="1200" dirty="0" smtClean="0">
                <a:solidFill>
                  <a:schemeClr val="tx1"/>
                </a:solidFill>
              </a:rPr>
              <a:t> </a:t>
            </a:r>
            <a:r>
              <a:rPr lang="en-CA" sz="1200" dirty="0" smtClean="0">
                <a:solidFill>
                  <a:schemeClr val="tx1"/>
                </a:solidFill>
                <a:hlinkClick r:id="rId3"/>
              </a:rPr>
              <a:t>GuidedImplementations@InfoTech.com</a:t>
            </a:r>
            <a:r>
              <a:rPr lang="en-CA" sz="1200" dirty="0" smtClean="0">
                <a:solidFill>
                  <a:schemeClr val="tx1"/>
                </a:solidFill>
              </a:rPr>
              <a:t> or 1-888-670-8889</a:t>
            </a:r>
            <a:endParaRPr lang="en-US" sz="1200" i="1" dirty="0">
              <a:solidFill>
                <a:schemeClr val="tx1"/>
              </a:solidFill>
            </a:endParaRPr>
          </a:p>
        </p:txBody>
      </p:sp>
      <p:sp>
        <p:nvSpPr>
          <p:cNvPr id="7" name="Rectangle 6"/>
          <p:cNvSpPr/>
          <p:nvPr userDrawn="1"/>
        </p:nvSpPr>
        <p:spPr>
          <a:xfrm>
            <a:off x="612658" y="1137225"/>
            <a:ext cx="1760984" cy="347472"/>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Analyst Call</a:t>
            </a:r>
            <a:endParaRPr lang="en-US" sz="1400" b="1" dirty="0"/>
          </a:p>
        </p:txBody>
      </p:sp>
    </p:spTree>
    <p:extLst>
      <p:ext uri="{BB962C8B-B14F-4D97-AF65-F5344CB8AC3E}">
        <p14:creationId xmlns:p14="http://schemas.microsoft.com/office/powerpoint/2010/main" val="5111647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Rectangle 24"/>
          <p:cNvSpPr/>
          <p:nvPr userDrawn="1"/>
        </p:nvSpPr>
        <p:spPr>
          <a:xfrm>
            <a:off x="323451" y="1137225"/>
            <a:ext cx="8497021" cy="3620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p>
        </p:txBody>
      </p:sp>
      <p:pic>
        <p:nvPicPr>
          <p:cNvPr id="11" name="Picture 10"/>
          <p:cNvPicPr>
            <a:picLocks noChangeAspect="1"/>
          </p:cNvPicPr>
          <p:nvPr userDrawn="1"/>
        </p:nvPicPr>
        <p:blipFill>
          <a:blip r:embed="rId2" cstate="print"/>
          <a:stretch>
            <a:fillRect/>
          </a:stretch>
        </p:blipFill>
        <p:spPr>
          <a:xfrm>
            <a:off x="354711" y="1200935"/>
            <a:ext cx="478173" cy="208779"/>
          </a:xfrm>
          <a:prstGeom prst="rect">
            <a:avLst/>
          </a:prstGeom>
        </p:spPr>
      </p:pic>
    </p:spTree>
    <p:extLst>
      <p:ext uri="{BB962C8B-B14F-4D97-AF65-F5344CB8AC3E}">
        <p14:creationId xmlns:p14="http://schemas.microsoft.com/office/powerpoint/2010/main" val="411181904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23" r:id="rId2"/>
    <p:sldLayoutId id="2147483699" r:id="rId3"/>
    <p:sldLayoutId id="2147483807" r:id="rId4"/>
    <p:sldLayoutId id="2147483806" r:id="rId5"/>
    <p:sldLayoutId id="2147483759" r:id="rId6"/>
    <p:sldLayoutId id="2147483737" r:id="rId7"/>
    <p:sldLayoutId id="2147483738" r:id="rId8"/>
    <p:sldLayoutId id="2147483740" r:id="rId9"/>
    <p:sldLayoutId id="2147483739" r:id="rId10"/>
    <p:sldLayoutId id="2147483747" r:id="rId11"/>
    <p:sldLayoutId id="2147483706" r:id="rId12"/>
    <p:sldLayoutId id="2147483708" r:id="rId13"/>
    <p:sldLayoutId id="2147483709" r:id="rId14"/>
    <p:sldLayoutId id="2147483710" r:id="rId15"/>
    <p:sldLayoutId id="2147483748" r:id="rId16"/>
    <p:sldLayoutId id="2147483711" r:id="rId17"/>
    <p:sldLayoutId id="2147483712" r:id="rId18"/>
    <p:sldLayoutId id="2147483713" r:id="rId19"/>
    <p:sldLayoutId id="2147483724" r:id="rId20"/>
    <p:sldLayoutId id="2147483725" r:id="rId21"/>
    <p:sldLayoutId id="2147483716" r:id="rId22"/>
    <p:sldLayoutId id="2147483717" r:id="rId23"/>
    <p:sldLayoutId id="2147483718" r:id="rId24"/>
    <p:sldLayoutId id="2147483746" r:id="rId25"/>
    <p:sldLayoutId id="2147483750" r:id="rId26"/>
    <p:sldLayoutId id="2147483749" r:id="rId27"/>
    <p:sldLayoutId id="2147483727" r:id="rId28"/>
    <p:sldLayoutId id="2147483730" r:id="rId29"/>
    <p:sldLayoutId id="2147483735" r:id="rId30"/>
    <p:sldLayoutId id="2147483741" r:id="rId31"/>
    <p:sldLayoutId id="2147483744" r:id="rId32"/>
    <p:sldLayoutId id="2147483745" r:id="rId33"/>
    <p:sldLayoutId id="2147483755" r:id="rId34"/>
    <p:sldLayoutId id="2147483754" r:id="rId35"/>
    <p:sldLayoutId id="2147483753" r:id="rId36"/>
    <p:sldLayoutId id="2147483756" r:id="rId37"/>
    <p:sldLayoutId id="2147483757" r:id="rId38"/>
    <p:sldLayoutId id="2147483758" r:id="rId39"/>
    <p:sldLayoutId id="2147483769" r:id="rId40"/>
    <p:sldLayoutId id="2147483771" r:id="rId41"/>
    <p:sldLayoutId id="2147483791" r:id="rId42"/>
    <p:sldLayoutId id="2147483793" r:id="rId43"/>
    <p:sldLayoutId id="2147483795" r:id="rId44"/>
    <p:sldLayoutId id="2147483796" r:id="rId45"/>
    <p:sldLayoutId id="2147483797" r:id="rId46"/>
    <p:sldLayoutId id="2147483798" r:id="rId47"/>
    <p:sldLayoutId id="2147483799" r:id="rId48"/>
    <p:sldLayoutId id="2147483812" r:id="rId49"/>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3.xml"/><Relationship Id="rId6" Type="http://schemas.microsoft.com/office/2007/relationships/hdphoto" Target="../media/hdphoto1.wdp"/><Relationship Id="rId5" Type="http://schemas.openxmlformats.org/officeDocument/2006/relationships/image" Target="../media/image20.png"/><Relationship Id="rId4" Type="http://schemas.openxmlformats.org/officeDocument/2006/relationships/image" Target="../media/image1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31.xml"/><Relationship Id="rId5" Type="http://schemas.openxmlformats.org/officeDocument/2006/relationships/image" Target="../media/image3.png"/><Relationship Id="rId4" Type="http://schemas.openxmlformats.org/officeDocument/2006/relationships/image" Target="../media/image2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8.png"/><Relationship Id="rId1" Type="http://schemas.openxmlformats.org/officeDocument/2006/relationships/slideLayout" Target="../slideLayouts/slideLayout39.xml"/><Relationship Id="rId4" Type="http://schemas.openxmlformats.org/officeDocument/2006/relationships/hyperlink" Target="mailto:WorkshopBooking@InfoTech.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smtClean="0"/>
              <a:t>Select and Implement an ESB Solution</a:t>
            </a:r>
            <a:endParaRPr lang="en-US" dirty="0"/>
          </a:p>
        </p:txBody>
      </p:sp>
      <p:sp>
        <p:nvSpPr>
          <p:cNvPr id="5" name="Tagline"/>
          <p:cNvSpPr>
            <a:spLocks noGrp="1"/>
          </p:cNvSpPr>
          <p:nvPr>
            <p:ph type="body" sz="quarter" idx="16"/>
          </p:nvPr>
        </p:nvSpPr>
        <p:spPr>
          <a:xfrm>
            <a:off x="774700" y="3578598"/>
            <a:ext cx="7467600" cy="508000"/>
          </a:xfrm>
        </p:spPr>
        <p:txBody>
          <a:bodyPr/>
          <a:lstStyle/>
          <a:p>
            <a:r>
              <a:rPr lang="en-US" dirty="0" smtClean="0"/>
              <a:t>Bring order to the chaos of your system traffic by implementing an enterprise service bus. </a:t>
            </a:r>
            <a:endParaRPr lang="en-US" dirty="0"/>
          </a:p>
        </p:txBody>
      </p:sp>
      <p:pic>
        <p:nvPicPr>
          <p:cNvPr id="6" name="Picture 5"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Tree>
    <p:extLst>
      <p:ext uri="{BB962C8B-B14F-4D97-AF65-F5344CB8AC3E}">
        <p14:creationId xmlns:p14="http://schemas.microsoft.com/office/powerpoint/2010/main" val="4091016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Use this blueprint and accompanying Vendor Landscape to support your </a:t>
            </a:r>
            <a:r>
              <a:rPr lang="en-CA" dirty="0" smtClean="0"/>
              <a:t>ESB</a:t>
            </a:r>
            <a:r>
              <a:rPr lang="en-CA" dirty="0" smtClean="0">
                <a:solidFill>
                  <a:srgbClr val="FF0000"/>
                </a:solidFill>
              </a:rPr>
              <a:t> </a:t>
            </a:r>
            <a:r>
              <a:rPr lang="en-CA" dirty="0"/>
              <a:t>selection and implementation </a:t>
            </a:r>
          </a:p>
        </p:txBody>
      </p:sp>
      <p:sp>
        <p:nvSpPr>
          <p:cNvPr id="3" name="Rectangle 2"/>
          <p:cNvSpPr/>
          <p:nvPr/>
        </p:nvSpPr>
        <p:spPr>
          <a:xfrm>
            <a:off x="2344268" y="1379242"/>
            <a:ext cx="6385396" cy="1505046"/>
          </a:xfrm>
          <a:prstGeom prst="rect">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Oval 3"/>
          <p:cNvSpPr/>
          <p:nvPr/>
        </p:nvSpPr>
        <p:spPr>
          <a:xfrm>
            <a:off x="251520" y="1265684"/>
            <a:ext cx="1588431" cy="1603445"/>
          </a:xfrm>
          <a:prstGeom prst="ellipse">
            <a:avLst/>
          </a:prstGeom>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defTabSz="533400">
              <a:lnSpc>
                <a:spcPct val="90000"/>
              </a:lnSpc>
              <a:spcBef>
                <a:spcPct val="0"/>
              </a:spcBef>
              <a:spcAft>
                <a:spcPct val="35000"/>
              </a:spcAft>
            </a:pPr>
            <a:r>
              <a:rPr lang="en-CA" sz="1200" b="1" dirty="0"/>
              <a:t>Launch the ESB Project and Collect Requirements </a:t>
            </a:r>
          </a:p>
          <a:p>
            <a:pPr lvl="0" algn="ctr" defTabSz="533400">
              <a:lnSpc>
                <a:spcPct val="90000"/>
              </a:lnSpc>
              <a:spcBef>
                <a:spcPct val="0"/>
              </a:spcBef>
              <a:spcAft>
                <a:spcPct val="35000"/>
              </a:spcAft>
            </a:pPr>
            <a:r>
              <a:rPr lang="en-CA" sz="1000" dirty="0" smtClean="0"/>
              <a:t>Phase </a:t>
            </a:r>
            <a:r>
              <a:rPr lang="en-CA" sz="1000" dirty="0"/>
              <a:t>1</a:t>
            </a:r>
          </a:p>
        </p:txBody>
      </p:sp>
      <p:grpSp>
        <p:nvGrpSpPr>
          <p:cNvPr id="6" name="Group 96"/>
          <p:cNvGrpSpPr/>
          <p:nvPr/>
        </p:nvGrpSpPr>
        <p:grpSpPr>
          <a:xfrm>
            <a:off x="2344268" y="5212935"/>
            <a:ext cx="6387177" cy="1009858"/>
            <a:chOff x="288651" y="5621128"/>
            <a:chExt cx="6387177" cy="1009858"/>
          </a:xfrm>
        </p:grpSpPr>
        <p:sp>
          <p:nvSpPr>
            <p:cNvPr id="7" name="Rectangle 97"/>
            <p:cNvSpPr/>
            <p:nvPr/>
          </p:nvSpPr>
          <p:spPr>
            <a:xfrm>
              <a:off x="288651" y="5621128"/>
              <a:ext cx="6387177" cy="1009858"/>
            </a:xfrm>
            <a:prstGeom prst="rect">
              <a:avLst/>
            </a:prstGeom>
            <a:solidFill>
              <a:schemeClr val="bg1">
                <a:lumMod val="95000"/>
              </a:schemeClr>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074738" fontAlgn="base">
                <a:spcBef>
                  <a:spcPct val="0"/>
                </a:spcBef>
                <a:spcAft>
                  <a:spcPct val="0"/>
                </a:spcAft>
              </a:pPr>
              <a:r>
                <a:rPr lang="en-CA" sz="1100" dirty="0">
                  <a:solidFill>
                    <a:srgbClr val="333333"/>
                  </a:solidFill>
                </a:rPr>
                <a:t>Not everyone’s </a:t>
              </a:r>
              <a:r>
                <a:rPr lang="en-CA" sz="1100" dirty="0" smtClean="0">
                  <a:solidFill>
                    <a:srgbClr val="333333"/>
                  </a:solidFill>
                </a:rPr>
                <a:t>connection and integration needs </a:t>
              </a:r>
              <a:r>
                <a:rPr lang="en-CA" sz="1100" dirty="0">
                  <a:solidFill>
                    <a:srgbClr val="333333"/>
                  </a:solidFill>
                </a:rPr>
                <a:t>are the same</a:t>
              </a:r>
              <a:r>
                <a:rPr lang="en-CA" sz="1100" dirty="0" smtClean="0">
                  <a:solidFill>
                    <a:srgbClr val="333333"/>
                  </a:solidFill>
                </a:rPr>
                <a:t>. Understand </a:t>
              </a:r>
              <a:r>
                <a:rPr lang="en-CA" sz="1100" dirty="0">
                  <a:solidFill>
                    <a:srgbClr val="333333"/>
                  </a:solidFill>
                </a:rPr>
                <a:t>your </a:t>
              </a:r>
              <a:r>
                <a:rPr lang="en-CA" sz="1100" dirty="0" smtClean="0">
                  <a:solidFill>
                    <a:srgbClr val="333333"/>
                  </a:solidFill>
                </a:rPr>
                <a:t>organization’s integration environment and </a:t>
              </a:r>
              <a:r>
                <a:rPr lang="en-CA" sz="1100" dirty="0">
                  <a:solidFill>
                    <a:srgbClr val="333333"/>
                  </a:solidFill>
                </a:rPr>
                <a:t>the unique technical and functional </a:t>
              </a:r>
              <a:r>
                <a:rPr lang="en-CA" sz="1100" dirty="0" smtClean="0">
                  <a:solidFill>
                    <a:srgbClr val="333333"/>
                  </a:solidFill>
                </a:rPr>
                <a:t>requirements that </a:t>
              </a:r>
              <a:r>
                <a:rPr lang="en-CA" sz="1100" dirty="0">
                  <a:solidFill>
                    <a:srgbClr val="333333"/>
                  </a:solidFill>
                </a:rPr>
                <a:t>accompany </a:t>
              </a:r>
              <a:r>
                <a:rPr lang="en-CA" sz="1100" dirty="0" smtClean="0">
                  <a:solidFill>
                    <a:srgbClr val="333333"/>
                  </a:solidFill>
                </a:rPr>
                <a:t>them</a:t>
              </a:r>
              <a:r>
                <a:rPr lang="en-CA" sz="1100" dirty="0">
                  <a:solidFill>
                    <a:srgbClr val="333333"/>
                  </a:solidFill>
                </a:rPr>
                <a:t> </a:t>
              </a:r>
              <a:r>
                <a:rPr lang="en-CA" sz="1100" dirty="0" smtClean="0">
                  <a:solidFill>
                    <a:srgbClr val="333333"/>
                  </a:solidFill>
                </a:rPr>
                <a:t>to create the criteria and select a best fit ESB solution. </a:t>
              </a:r>
              <a:endParaRPr lang="en-CA" sz="1100" dirty="0">
                <a:solidFill>
                  <a:srgbClr val="333333"/>
                </a:solidFill>
              </a:endParaRPr>
            </a:p>
          </p:txBody>
        </p:sp>
        <p:pic>
          <p:nvPicPr>
            <p:cNvPr id="8" name="Picture 9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1201" y="5699977"/>
              <a:ext cx="804411" cy="852159"/>
            </a:xfrm>
            <a:prstGeom prst="rect">
              <a:avLst/>
            </a:prstGeom>
          </p:spPr>
        </p:pic>
      </p:grpSp>
      <p:sp>
        <p:nvSpPr>
          <p:cNvPr id="9" name="Rectangle 8"/>
          <p:cNvSpPr/>
          <p:nvPr/>
        </p:nvSpPr>
        <p:spPr>
          <a:xfrm>
            <a:off x="2344268" y="3056074"/>
            <a:ext cx="6385396" cy="197546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Ins="288000" rtlCol="0" anchor="ctr"/>
          <a:lstStyle/>
          <a:p>
            <a:pPr marL="2330450"/>
            <a:r>
              <a:rPr lang="en-CA" sz="1200" dirty="0" smtClean="0">
                <a:solidFill>
                  <a:schemeClr val="tx1"/>
                </a:solidFill>
              </a:rPr>
              <a:t>Use Info-Tech’s </a:t>
            </a:r>
            <a:r>
              <a:rPr lang="en-CA" sz="1200" b="1" i="1" dirty="0" smtClean="0">
                <a:solidFill>
                  <a:srgbClr val="3E83BC"/>
                </a:solidFill>
              </a:rPr>
              <a:t>ESB</a:t>
            </a:r>
            <a:r>
              <a:rPr lang="en-CA" sz="1200" b="1" dirty="0" smtClean="0">
                <a:solidFill>
                  <a:srgbClr val="3E83BC"/>
                </a:solidFill>
              </a:rPr>
              <a:t> </a:t>
            </a:r>
            <a:r>
              <a:rPr lang="en-CA" sz="1200" b="1" i="1" dirty="0" smtClean="0">
                <a:solidFill>
                  <a:srgbClr val="3E83BC"/>
                </a:solidFill>
              </a:rPr>
              <a:t>Vendor Landscape </a:t>
            </a:r>
            <a:r>
              <a:rPr lang="en-CA" sz="1200" dirty="0" smtClean="0">
                <a:solidFill>
                  <a:schemeClr val="tx1"/>
                </a:solidFill>
              </a:rPr>
              <a:t>contained in </a:t>
            </a:r>
            <a:r>
              <a:rPr lang="en-CA" sz="1200" b="1" dirty="0" smtClean="0">
                <a:solidFill>
                  <a:schemeClr val="tx1"/>
                </a:solidFill>
              </a:rPr>
              <a:t>Phase 2</a:t>
            </a:r>
            <a:r>
              <a:rPr lang="en-CA" sz="1200" dirty="0" smtClean="0">
                <a:solidFill>
                  <a:schemeClr val="tx1"/>
                </a:solidFill>
              </a:rPr>
              <a:t> of this project to support your vendor reviews and selection. Refer to the use-case performance results to identify vendors that align with the requirements and solution needs identified by your earlier project findings. </a:t>
            </a:r>
            <a:endParaRPr lang="en-CA" sz="1200" dirty="0">
              <a:solidFill>
                <a:schemeClr val="tx1"/>
              </a:solidFill>
            </a:endParaRPr>
          </a:p>
        </p:txBody>
      </p:sp>
      <p:pic>
        <p:nvPicPr>
          <p:cNvPr id="10" name="Picture 9"/>
          <p:cNvPicPr>
            <a:picLocks noChangeAspect="1"/>
          </p:cNvPicPr>
          <p:nvPr/>
        </p:nvPicPr>
        <p:blipFill>
          <a:blip r:embed="rId3" cstate="print"/>
          <a:stretch>
            <a:fillRect/>
          </a:stretch>
        </p:blipFill>
        <p:spPr>
          <a:xfrm>
            <a:off x="2822595" y="3541266"/>
            <a:ext cx="1620908" cy="1276242"/>
          </a:xfrm>
          <a:prstGeom prst="rect">
            <a:avLst/>
          </a:prstGeom>
          <a:ln>
            <a:noFill/>
          </a:ln>
          <a:effectLst>
            <a:outerShdw blurRad="25400" dist="25400" dir="2700000" algn="tl" rotWithShape="0">
              <a:prstClr val="black">
                <a:alpha val="20000"/>
              </a:prstClr>
            </a:outerShdw>
          </a:effectLst>
        </p:spPr>
      </p:pic>
      <p:pic>
        <p:nvPicPr>
          <p:cNvPr id="11" name="Picture 10"/>
          <p:cNvPicPr>
            <a:picLocks noChangeAspect="1"/>
          </p:cNvPicPr>
          <p:nvPr/>
        </p:nvPicPr>
        <p:blipFill>
          <a:blip r:embed="rId4" cstate="print"/>
          <a:stretch>
            <a:fillRect/>
          </a:stretch>
        </p:blipFill>
        <p:spPr>
          <a:xfrm>
            <a:off x="2612584" y="3254468"/>
            <a:ext cx="1670800" cy="1265117"/>
          </a:xfrm>
          <a:prstGeom prst="rect">
            <a:avLst/>
          </a:prstGeom>
          <a:ln>
            <a:noFill/>
          </a:ln>
          <a:effectLst>
            <a:outerShdw blurRad="25400" dist="25400" dir="2700000" algn="tl" rotWithShape="0">
              <a:prstClr val="black">
                <a:alpha val="20000"/>
              </a:prstClr>
            </a:outerShdw>
          </a:effectLst>
        </p:spPr>
      </p:pic>
      <p:sp>
        <p:nvSpPr>
          <p:cNvPr id="12" name="Right Arrow 11"/>
          <p:cNvSpPr/>
          <p:nvPr/>
        </p:nvSpPr>
        <p:spPr>
          <a:xfrm>
            <a:off x="1749669" y="3617884"/>
            <a:ext cx="697149" cy="366265"/>
          </a:xfrm>
          <a:prstGeom prst="rightArrow">
            <a:avLst>
              <a:gd name="adj1" fmla="val 50000"/>
              <a:gd name="adj2" fmla="val 53559"/>
            </a:avLst>
          </a:prstGeom>
          <a:solidFill>
            <a:srgbClr val="7CA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Oval 12"/>
          <p:cNvSpPr/>
          <p:nvPr/>
        </p:nvSpPr>
        <p:spPr>
          <a:xfrm>
            <a:off x="251519" y="2971784"/>
            <a:ext cx="1588431" cy="1603445"/>
          </a:xfrm>
          <a:prstGeom prst="ellipse">
            <a:avLst/>
          </a:prstGeom>
          <a:solidFill>
            <a:srgbClr val="7CADD4"/>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defTabSz="533400">
              <a:lnSpc>
                <a:spcPct val="90000"/>
              </a:lnSpc>
              <a:spcBef>
                <a:spcPct val="0"/>
              </a:spcBef>
              <a:spcAft>
                <a:spcPct val="35000"/>
              </a:spcAft>
            </a:pPr>
            <a:r>
              <a:rPr lang="en-CA" sz="1200" b="1" dirty="0" smtClean="0"/>
              <a:t>Select an ESB Solution</a:t>
            </a:r>
          </a:p>
          <a:p>
            <a:pPr lvl="0" algn="ctr" defTabSz="533400">
              <a:lnSpc>
                <a:spcPct val="90000"/>
              </a:lnSpc>
              <a:spcBef>
                <a:spcPct val="0"/>
              </a:spcBef>
              <a:spcAft>
                <a:spcPct val="35000"/>
              </a:spcAft>
            </a:pPr>
            <a:r>
              <a:rPr lang="en-CA" sz="1000" dirty="0" smtClean="0"/>
              <a:t>Phase 2</a:t>
            </a:r>
            <a:endParaRPr lang="en-CA" sz="1400" dirty="0"/>
          </a:p>
        </p:txBody>
      </p:sp>
      <p:sp>
        <p:nvSpPr>
          <p:cNvPr id="14" name="Rectangle 13"/>
          <p:cNvSpPr/>
          <p:nvPr/>
        </p:nvSpPr>
        <p:spPr>
          <a:xfrm>
            <a:off x="2532185" y="1861975"/>
            <a:ext cx="6093070" cy="850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1200" dirty="0" smtClean="0">
                <a:solidFill>
                  <a:schemeClr val="tx1"/>
                </a:solidFill>
              </a:rPr>
              <a:t>Use the project steps and activity instructions outlined in this blueprint to streamline your selection process and implementation planning</a:t>
            </a:r>
            <a:r>
              <a:rPr lang="en-CA" sz="1200" dirty="0">
                <a:solidFill>
                  <a:schemeClr val="tx1"/>
                </a:solidFill>
              </a:rPr>
              <a:t>. Save time and money, and improve the impact of your </a:t>
            </a:r>
            <a:r>
              <a:rPr lang="en-CA" sz="1200" dirty="0" smtClean="0">
                <a:solidFill>
                  <a:schemeClr val="tx1"/>
                </a:solidFill>
              </a:rPr>
              <a:t>enterprise service bus (ESB) by </a:t>
            </a:r>
            <a:r>
              <a:rPr lang="en-CA" sz="1200" dirty="0">
                <a:solidFill>
                  <a:schemeClr val="tx1"/>
                </a:solidFill>
              </a:rPr>
              <a:t>leveraging Info-Tech’s research and project steps. </a:t>
            </a:r>
          </a:p>
          <a:p>
            <a:r>
              <a:rPr lang="en-CA" sz="1200" dirty="0" smtClean="0">
                <a:solidFill>
                  <a:schemeClr val="tx1"/>
                </a:solidFill>
              </a:rPr>
              <a:t> </a:t>
            </a:r>
            <a:endParaRPr lang="en-CA" sz="1200" dirty="0">
              <a:solidFill>
                <a:schemeClr val="tx1"/>
              </a:solidFill>
            </a:endParaRPr>
          </a:p>
        </p:txBody>
      </p:sp>
      <p:sp>
        <p:nvSpPr>
          <p:cNvPr id="15" name="TextBox 14"/>
          <p:cNvSpPr txBox="1"/>
          <p:nvPr/>
        </p:nvSpPr>
        <p:spPr>
          <a:xfrm>
            <a:off x="2777753" y="1495913"/>
            <a:ext cx="1095172" cy="369332"/>
          </a:xfrm>
          <a:prstGeom prst="rect">
            <a:avLst/>
          </a:prstGeom>
          <a:noFill/>
        </p:spPr>
        <p:txBody>
          <a:bodyPr wrap="none" rtlCol="0">
            <a:spAutoFit/>
          </a:bodyPr>
          <a:lstStyle/>
          <a:p>
            <a:r>
              <a:rPr lang="en-CA" b="1" dirty="0" smtClean="0">
                <a:solidFill>
                  <a:schemeClr val="accent1"/>
                </a:solidFill>
              </a:rPr>
              <a:t>Benefits</a:t>
            </a:r>
            <a:endParaRPr lang="en-CA" b="1" dirty="0">
              <a:solidFill>
                <a:schemeClr val="accent1"/>
              </a:solidFill>
            </a:endParaRPr>
          </a:p>
        </p:txBody>
      </p:sp>
      <p:pic>
        <p:nvPicPr>
          <p:cNvPr id="16" name="Picture 15"/>
          <p:cNvPicPr>
            <a:picLocks noChangeAspect="1"/>
          </p:cNvPicPr>
          <p:nvPr/>
        </p:nvPicPr>
        <p:blipFill>
          <a:blip r:embed="rId5" cstate="print">
            <a:duotone>
              <a:prstClr val="black"/>
              <a:schemeClr val="accent2">
                <a:tint val="45000"/>
                <a:satMod val="400000"/>
              </a:schemeClr>
            </a:duotone>
            <a:extLst>
              <a:ext uri="{BEBA8EAE-BF5A-486C-A8C5-ECC9F3942E4B}">
                <a14:imgProps xmlns:a14="http://schemas.microsoft.com/office/drawing/2010/main">
                  <a14:imgLayer r:embed="rId6">
                    <a14:imgEffect>
                      <a14:colorTemperature colorTemp="1500"/>
                    </a14:imgEffect>
                    <a14:imgEffect>
                      <a14:saturation sat="162000"/>
                    </a14:imgEffect>
                    <a14:imgEffect>
                      <a14:brightnessContrast bright="-55000"/>
                    </a14:imgEffect>
                  </a14:imgLayer>
                </a14:imgProps>
              </a:ext>
              <a:ext uri="{28A0092B-C50C-407E-A947-70E740481C1C}">
                <a14:useLocalDpi xmlns:a14="http://schemas.microsoft.com/office/drawing/2010/main" val="0"/>
              </a:ext>
            </a:extLst>
          </a:blip>
          <a:stretch>
            <a:fillRect/>
          </a:stretch>
        </p:blipFill>
        <p:spPr>
          <a:xfrm>
            <a:off x="2532185" y="1543644"/>
            <a:ext cx="273870" cy="273870"/>
          </a:xfrm>
          <a:prstGeom prst="rect">
            <a:avLst/>
          </a:prstGeom>
        </p:spPr>
      </p:pic>
      <p:grpSp>
        <p:nvGrpSpPr>
          <p:cNvPr id="18" name="Group 17"/>
          <p:cNvGrpSpPr/>
          <p:nvPr/>
        </p:nvGrpSpPr>
        <p:grpSpPr>
          <a:xfrm>
            <a:off x="251519" y="4702525"/>
            <a:ext cx="1588431" cy="1603445"/>
            <a:chOff x="432916" y="4732906"/>
            <a:chExt cx="1489887" cy="1489887"/>
          </a:xfrm>
        </p:grpSpPr>
        <p:sp>
          <p:nvSpPr>
            <p:cNvPr id="5" name="Oval 4"/>
            <p:cNvSpPr/>
            <p:nvPr/>
          </p:nvSpPr>
          <p:spPr>
            <a:xfrm>
              <a:off x="432916" y="4732906"/>
              <a:ext cx="1489887" cy="1489887"/>
            </a:xfrm>
            <a:prstGeom prst="ellipse">
              <a:avLst/>
            </a:prstGeom>
            <a:solidFill>
              <a:srgbClr val="B0C534"/>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defTabSz="533400">
                <a:lnSpc>
                  <a:spcPct val="90000"/>
                </a:lnSpc>
                <a:spcBef>
                  <a:spcPct val="0"/>
                </a:spcBef>
                <a:spcAft>
                  <a:spcPct val="35000"/>
                </a:spcAft>
              </a:pPr>
              <a:endParaRPr lang="en-CA" sz="1000" dirty="0" smtClean="0"/>
            </a:p>
            <a:p>
              <a:pPr lvl="0" algn="ctr" defTabSz="533400">
                <a:lnSpc>
                  <a:spcPct val="90000"/>
                </a:lnSpc>
                <a:spcBef>
                  <a:spcPct val="0"/>
                </a:spcBef>
                <a:spcAft>
                  <a:spcPct val="35000"/>
                </a:spcAft>
              </a:pPr>
              <a:endParaRPr lang="en-CA" sz="1000" dirty="0"/>
            </a:p>
            <a:p>
              <a:pPr lvl="0" algn="ctr" defTabSz="533400">
                <a:lnSpc>
                  <a:spcPct val="90000"/>
                </a:lnSpc>
                <a:spcBef>
                  <a:spcPct val="0"/>
                </a:spcBef>
                <a:spcAft>
                  <a:spcPct val="35000"/>
                </a:spcAft>
              </a:pPr>
              <a:r>
                <a:rPr lang="en-CA" sz="1000" dirty="0" smtClean="0"/>
                <a:t>Phase </a:t>
              </a:r>
              <a:r>
                <a:rPr lang="en-CA" sz="1000" dirty="0"/>
                <a:t>3</a:t>
              </a:r>
              <a:endParaRPr lang="en-CA" sz="1400" dirty="0"/>
            </a:p>
          </p:txBody>
        </p:sp>
        <p:sp>
          <p:nvSpPr>
            <p:cNvPr id="17" name="Rectangle 16"/>
            <p:cNvSpPr/>
            <p:nvPr/>
          </p:nvSpPr>
          <p:spPr>
            <a:xfrm>
              <a:off x="472789" y="5212935"/>
              <a:ext cx="1410140" cy="394652"/>
            </a:xfrm>
            <a:prstGeom prst="rect">
              <a:avLst/>
            </a:prstGeom>
          </p:spPr>
          <p:txBody>
            <a:bodyPr wrap="square">
              <a:spAutoFit/>
            </a:bodyPr>
            <a:lstStyle/>
            <a:p>
              <a:pPr lvl="0" algn="ctr" defTabSz="533400">
                <a:lnSpc>
                  <a:spcPct val="90000"/>
                </a:lnSpc>
                <a:spcBef>
                  <a:spcPct val="0"/>
                </a:spcBef>
                <a:spcAft>
                  <a:spcPct val="35000"/>
                </a:spcAft>
              </a:pPr>
              <a:r>
                <a:rPr lang="en-CA" sz="1200" b="1" dirty="0">
                  <a:solidFill>
                    <a:schemeClr val="bg1"/>
                  </a:solidFill>
                </a:rPr>
                <a:t>Plan </a:t>
              </a:r>
              <a:r>
                <a:rPr lang="en-CA" sz="1200" b="1" dirty="0" smtClean="0">
                  <a:solidFill>
                    <a:schemeClr val="bg1"/>
                  </a:solidFill>
                </a:rPr>
                <a:t>the ESB </a:t>
              </a:r>
              <a:r>
                <a:rPr lang="en-CA" sz="1200" b="1" dirty="0">
                  <a:solidFill>
                    <a:schemeClr val="bg1"/>
                  </a:solidFill>
                </a:rPr>
                <a:t>Implementation </a:t>
              </a:r>
            </a:p>
          </p:txBody>
        </p:sp>
      </p:grpSp>
    </p:spTree>
    <p:extLst>
      <p:ext uri="{BB962C8B-B14F-4D97-AF65-F5344CB8AC3E}">
        <p14:creationId xmlns:p14="http://schemas.microsoft.com/office/powerpoint/2010/main" val="2899342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3" name="Text Placeholder 2"/>
          <p:cNvSpPr>
            <a:spLocks noGrp="1"/>
          </p:cNvSpPr>
          <p:nvPr>
            <p:ph type="body" sz="quarter" idx="16"/>
          </p:nvPr>
        </p:nvSpPr>
        <p:spPr>
          <a:xfrm>
            <a:off x="323528" y="1685925"/>
            <a:ext cx="4041648" cy="3665303"/>
          </a:xfrm>
        </p:spPr>
        <p:txBody>
          <a:bodyPr/>
          <a:lstStyle/>
          <a:p>
            <a:pPr marL="0" indent="0">
              <a:buNone/>
            </a:pPr>
            <a:r>
              <a:rPr lang="en-CA" sz="1200" b="1" dirty="0" smtClean="0">
                <a:solidFill>
                  <a:schemeClr val="accent1"/>
                </a:solidFill>
              </a:rPr>
              <a:t>Primary Audience</a:t>
            </a:r>
          </a:p>
          <a:p>
            <a:pPr marL="285750" indent="-285750">
              <a:buFont typeface="Arial" panose="020B0604020202020204" pitchFamily="34" charset="0"/>
              <a:buChar char="•"/>
            </a:pPr>
            <a:r>
              <a:rPr lang="en-CA" sz="1200" dirty="0" smtClean="0"/>
              <a:t>Application </a:t>
            </a:r>
            <a:r>
              <a:rPr lang="en-CA" sz="1200" dirty="0"/>
              <a:t>Directors and Managers looking to improve the application integration capabilities within their </a:t>
            </a:r>
            <a:r>
              <a:rPr lang="en-CA" sz="1200" dirty="0" smtClean="0"/>
              <a:t>environment.</a:t>
            </a:r>
            <a:endParaRPr lang="en-CA" sz="1200" dirty="0"/>
          </a:p>
          <a:p>
            <a:pPr marL="285750" indent="-285750">
              <a:buFont typeface="Arial" panose="020B0604020202020204" pitchFamily="34" charset="0"/>
              <a:buChar char="•"/>
            </a:pPr>
            <a:r>
              <a:rPr lang="en-CA" sz="1200" dirty="0"/>
              <a:t>IT management looking to evaluate and select an ESB solution to serve as </a:t>
            </a:r>
            <a:r>
              <a:rPr lang="en-CA" sz="1200" dirty="0" smtClean="0"/>
              <a:t>the integration </a:t>
            </a:r>
            <a:r>
              <a:rPr lang="en-CA" sz="1200" dirty="0"/>
              <a:t>middleware sitting deep within their application </a:t>
            </a:r>
            <a:r>
              <a:rPr lang="en-CA" sz="1200" dirty="0" smtClean="0"/>
              <a:t>environment. </a:t>
            </a:r>
          </a:p>
          <a:p>
            <a:pPr marL="285750" indent="-285750">
              <a:buFont typeface="Arial" panose="020B0604020202020204" pitchFamily="34" charset="0"/>
              <a:buChar char="•"/>
            </a:pPr>
            <a:r>
              <a:rPr lang="en-CA" sz="1200" dirty="0" smtClean="0"/>
              <a:t>IT management looking to improve the messaging and connection capabilities within their application environment before they go live with a large enterprise application investment. </a:t>
            </a:r>
          </a:p>
          <a:p>
            <a:pPr marL="0" indent="0">
              <a:buNone/>
            </a:pPr>
            <a:r>
              <a:rPr lang="en-CA" sz="1200" b="1" dirty="0" smtClean="0">
                <a:solidFill>
                  <a:schemeClr val="accent1"/>
                </a:solidFill>
              </a:rPr>
              <a:t>Secondary Audience </a:t>
            </a:r>
          </a:p>
          <a:p>
            <a:pPr marL="271463" indent="-271463">
              <a:buFont typeface="Arial" panose="020B0604020202020204" pitchFamily="34" charset="0"/>
              <a:buChar char="•"/>
            </a:pPr>
            <a:r>
              <a:rPr lang="en-CA" sz="1200" dirty="0" smtClean="0"/>
              <a:t>Enterprise </a:t>
            </a:r>
            <a:r>
              <a:rPr lang="en-CA" sz="1200" dirty="0"/>
              <a:t>architects, solution architects, or integration specialists looking to support their organization in identifying their business’s integration requirements and selecting the appropriate middleware solution. </a:t>
            </a:r>
          </a:p>
          <a:p>
            <a:pPr marL="0" indent="0">
              <a:buNone/>
            </a:pPr>
            <a:endParaRPr lang="en-CA" sz="1200" dirty="0"/>
          </a:p>
          <a:p>
            <a:pPr>
              <a:spcBef>
                <a:spcPts val="600"/>
              </a:spcBef>
            </a:pPr>
            <a:endParaRPr lang="en-CA" sz="1200" dirty="0"/>
          </a:p>
        </p:txBody>
      </p:sp>
      <p:sp>
        <p:nvSpPr>
          <p:cNvPr id="4" name="Text Placeholder 3"/>
          <p:cNvSpPr>
            <a:spLocks noGrp="1"/>
          </p:cNvSpPr>
          <p:nvPr>
            <p:ph type="body" sz="quarter" idx="27"/>
          </p:nvPr>
        </p:nvSpPr>
        <p:spPr>
          <a:xfrm>
            <a:off x="4778823" y="4286250"/>
            <a:ext cx="4041649" cy="1643587"/>
          </a:xfrm>
        </p:spPr>
        <p:txBody>
          <a:bodyPr/>
          <a:lstStyle/>
          <a:p>
            <a:pPr>
              <a:spcBef>
                <a:spcPts val="600"/>
              </a:spcBef>
            </a:pPr>
            <a:r>
              <a:rPr lang="en-CA" sz="1200" dirty="0" smtClean="0"/>
              <a:t>Inventory and mapping of the organization’s integration environment</a:t>
            </a:r>
          </a:p>
          <a:p>
            <a:pPr>
              <a:spcBef>
                <a:spcPts val="600"/>
              </a:spcBef>
            </a:pPr>
            <a:r>
              <a:rPr lang="en-CA" sz="1200" dirty="0" smtClean="0"/>
              <a:t>Selection of an ESB solution</a:t>
            </a:r>
          </a:p>
          <a:p>
            <a:pPr>
              <a:spcBef>
                <a:spcPts val="600"/>
              </a:spcBef>
            </a:pPr>
            <a:r>
              <a:rPr lang="en-CA" sz="1200" dirty="0" smtClean="0"/>
              <a:t>Implementation plan for the procured middleware investment </a:t>
            </a:r>
            <a:endParaRPr lang="en-CA" sz="1200" dirty="0"/>
          </a:p>
        </p:txBody>
      </p:sp>
      <p:sp>
        <p:nvSpPr>
          <p:cNvPr id="5" name="Text Placeholder 4"/>
          <p:cNvSpPr>
            <a:spLocks noGrp="1"/>
          </p:cNvSpPr>
          <p:nvPr>
            <p:ph type="body" sz="quarter" idx="26"/>
          </p:nvPr>
        </p:nvSpPr>
        <p:spPr>
          <a:xfrm>
            <a:off x="4778824" y="1685925"/>
            <a:ext cx="4041648" cy="1598797"/>
          </a:xfrm>
        </p:spPr>
        <p:txBody>
          <a:bodyPr/>
          <a:lstStyle/>
          <a:p>
            <a:pPr>
              <a:spcBef>
                <a:spcPts val="600"/>
              </a:spcBef>
            </a:pPr>
            <a:r>
              <a:rPr lang="en-CA" sz="1200" dirty="0" smtClean="0"/>
              <a:t>Prepare your integration environment for an implementation of an ESB </a:t>
            </a:r>
          </a:p>
          <a:p>
            <a:pPr>
              <a:spcBef>
                <a:spcPts val="600"/>
              </a:spcBef>
            </a:pPr>
            <a:r>
              <a:rPr lang="en-CA" sz="1200" dirty="0" smtClean="0"/>
              <a:t>Conduct an inventory of the business integration environment and select an ESB solution that fits its functional and technical needs</a:t>
            </a:r>
          </a:p>
          <a:p>
            <a:pPr>
              <a:spcBef>
                <a:spcPts val="600"/>
              </a:spcBef>
            </a:pPr>
            <a:r>
              <a:rPr lang="en-CA" sz="1200" dirty="0" smtClean="0"/>
              <a:t>Create a plan for implementing the selected technology </a:t>
            </a:r>
            <a:endParaRPr lang="en-CA" sz="1200" dirty="0"/>
          </a:p>
        </p:txBody>
      </p:sp>
    </p:spTree>
    <p:extLst>
      <p:ext uri="{BB962C8B-B14F-4D97-AF65-F5344CB8AC3E}">
        <p14:creationId xmlns:p14="http://schemas.microsoft.com/office/powerpoint/2010/main" val="3892615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 </a:t>
            </a:r>
            <a:endParaRPr lang="en-US" dirty="0"/>
          </a:p>
        </p:txBody>
      </p:sp>
      <p:sp>
        <p:nvSpPr>
          <p:cNvPr id="7" name="Text Placeholder 6"/>
          <p:cNvSpPr>
            <a:spLocks noGrp="1"/>
          </p:cNvSpPr>
          <p:nvPr>
            <p:ph type="body" sz="quarter" idx="10"/>
          </p:nvPr>
        </p:nvSpPr>
        <p:spPr>
          <a:xfrm>
            <a:off x="333955" y="1535363"/>
            <a:ext cx="4976176" cy="1575159"/>
          </a:xfrm>
        </p:spPr>
        <p:txBody>
          <a:bodyPr/>
          <a:lstStyle/>
          <a:p>
            <a:r>
              <a:rPr lang="en-CA" dirty="0" smtClean="0"/>
              <a:t>Integration connections and messaging between different applications become more brittle and complicated as environments change and grow. Integration middleware, namely </a:t>
            </a:r>
            <a:r>
              <a:rPr lang="en-CA" b="1" dirty="0" smtClean="0"/>
              <a:t>enterprise service buses</a:t>
            </a:r>
            <a:r>
              <a:rPr lang="en-CA" dirty="0" smtClean="0"/>
              <a:t> (ESBs), provides a means to streamline application integration by serving as a central connection point. </a:t>
            </a:r>
          </a:p>
          <a:p>
            <a:r>
              <a:rPr lang="en-CA" dirty="0" smtClean="0"/>
              <a:t>With the increasing focus on SOA, and the growing connectivity and messaging requirements expressed by the business, IT departments require an integration solution that is scalable and highly flexible. </a:t>
            </a:r>
          </a:p>
          <a:p>
            <a:endParaRPr lang="en-CA" dirty="0"/>
          </a:p>
        </p:txBody>
      </p:sp>
      <p:sp>
        <p:nvSpPr>
          <p:cNvPr id="8" name="Text Placeholder 7"/>
          <p:cNvSpPr>
            <a:spLocks noGrp="1"/>
          </p:cNvSpPr>
          <p:nvPr>
            <p:ph type="body" sz="quarter" idx="11"/>
          </p:nvPr>
        </p:nvSpPr>
        <p:spPr>
          <a:xfrm>
            <a:off x="333954" y="3506034"/>
            <a:ext cx="4976177" cy="1076983"/>
          </a:xfrm>
        </p:spPr>
        <p:txBody>
          <a:bodyPr/>
          <a:lstStyle/>
          <a:p>
            <a:r>
              <a:rPr lang="en-CA" dirty="0" smtClean="0"/>
              <a:t>The ESB market is a mature space, with differentiation focused around architecture and deployment models, rather than out-of-the-box functionality. </a:t>
            </a:r>
          </a:p>
          <a:p>
            <a:r>
              <a:rPr lang="en-CA" dirty="0" smtClean="0"/>
              <a:t>ESBs sit deep within an organization’s application environment, making the right choice and implementation critical to the performance of the entire environment. </a:t>
            </a:r>
          </a:p>
          <a:p>
            <a:endParaRPr lang="en-CA" dirty="0"/>
          </a:p>
        </p:txBody>
      </p:sp>
      <p:sp>
        <p:nvSpPr>
          <p:cNvPr id="9" name="Text Placeholder 8"/>
          <p:cNvSpPr>
            <a:spLocks noGrp="1"/>
          </p:cNvSpPr>
          <p:nvPr>
            <p:ph type="body" sz="quarter" idx="12"/>
          </p:nvPr>
        </p:nvSpPr>
        <p:spPr>
          <a:xfrm>
            <a:off x="333954" y="5078678"/>
            <a:ext cx="8545521" cy="1352581"/>
          </a:xfrm>
        </p:spPr>
        <p:txBody>
          <a:bodyPr/>
          <a:lstStyle/>
          <a:p>
            <a:r>
              <a:rPr lang="en-CA" dirty="0" smtClean="0"/>
              <a:t>Before proceeding with an ESB implementation, evaluate your integration environment and identify the different integration patterns and requirements that you will have for your implemented solution. </a:t>
            </a:r>
          </a:p>
          <a:p>
            <a:r>
              <a:rPr lang="en-CA" dirty="0" smtClean="0"/>
              <a:t>Select your ESB considering the environment you will have tomorrow, not just the requirements you have today. More and more vendors are moving to the cloud, and are including robust iPaaS solutions that provide strong data and application integration functionality. </a:t>
            </a:r>
          </a:p>
          <a:p>
            <a:endParaRPr lang="en-CA" dirty="0"/>
          </a:p>
        </p:txBody>
      </p:sp>
      <p:sp>
        <p:nvSpPr>
          <p:cNvPr id="10" name="Text Placeholder 9"/>
          <p:cNvSpPr>
            <a:spLocks noGrp="1"/>
          </p:cNvSpPr>
          <p:nvPr>
            <p:ph type="body" sz="quarter" idx="13"/>
          </p:nvPr>
        </p:nvSpPr>
        <p:spPr>
          <a:xfrm>
            <a:off x="5475382" y="1495997"/>
            <a:ext cx="3345089" cy="3087020"/>
          </a:xfrm>
        </p:spPr>
        <p:txBody>
          <a:bodyPr/>
          <a:lstStyle/>
          <a:p>
            <a:pPr marL="228600" indent="-228600">
              <a:spcBef>
                <a:spcPct val="0"/>
              </a:spcBef>
              <a:spcAft>
                <a:spcPts val="500"/>
              </a:spcAft>
              <a:buFont typeface="+mj-lt"/>
              <a:buAutoNum type="arabicPeriod"/>
            </a:pPr>
            <a:r>
              <a:rPr lang="en-CA" dirty="0"/>
              <a:t>Integration middleware and ESB markets are full of mature solutions</a:t>
            </a:r>
            <a:r>
              <a:rPr lang="en-CA" dirty="0" smtClean="0"/>
              <a:t>. As </a:t>
            </a:r>
            <a:r>
              <a:rPr lang="en-CA" dirty="0"/>
              <a:t>a result, selection </a:t>
            </a:r>
            <a:r>
              <a:rPr lang="en-CA" dirty="0" smtClean="0"/>
              <a:t>will likely become concentrated </a:t>
            </a:r>
            <a:r>
              <a:rPr lang="en-CA" dirty="0"/>
              <a:t>on the architecture variations and service options related to a specific vendor’s solution. </a:t>
            </a:r>
            <a:endParaRPr lang="en-CA" dirty="0" smtClean="0"/>
          </a:p>
          <a:p>
            <a:pPr marL="228600" indent="-228600">
              <a:spcBef>
                <a:spcPct val="0"/>
              </a:spcBef>
              <a:spcAft>
                <a:spcPts val="500"/>
              </a:spcAft>
              <a:buFont typeface="+mj-lt"/>
              <a:buAutoNum type="arabicPeriod"/>
            </a:pPr>
            <a:r>
              <a:rPr lang="en-CA" dirty="0" smtClean="0"/>
              <a:t>Help make the case for an ESB by including it as a part of a larger, high profile IT or business initiative. </a:t>
            </a:r>
          </a:p>
          <a:p>
            <a:pPr marL="228600" indent="-228600">
              <a:spcBef>
                <a:spcPct val="0"/>
              </a:spcBef>
              <a:spcAft>
                <a:spcPts val="500"/>
              </a:spcAft>
              <a:buFont typeface="+mj-lt"/>
              <a:buAutoNum type="arabicPeriod"/>
            </a:pPr>
            <a:r>
              <a:rPr lang="en-CA" dirty="0" smtClean="0"/>
              <a:t>Expand your metrics beyond standard connectivity, throughput, and reuse counts to address the data latency and throughput needs of the business’s operations.</a:t>
            </a:r>
            <a:endParaRPr lang="en-CA" dirty="0"/>
          </a:p>
        </p:txBody>
      </p:sp>
    </p:spTree>
    <p:extLst>
      <p:ext uri="{BB962C8B-B14F-4D97-AF65-F5344CB8AC3E}">
        <p14:creationId xmlns:p14="http://schemas.microsoft.com/office/powerpoint/2010/main" val="942629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Oval 77"/>
          <p:cNvSpPr/>
          <p:nvPr/>
        </p:nvSpPr>
        <p:spPr>
          <a:xfrm>
            <a:off x="4520337" y="2713203"/>
            <a:ext cx="491968" cy="529435"/>
          </a:xfrm>
          <a:prstGeom prst="ellipse">
            <a:avLst/>
          </a:prstGeom>
          <a:solidFill>
            <a:srgbClr val="3E83BC">
              <a:alpha val="60000"/>
            </a:srgb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dirty="0"/>
          </a:p>
        </p:txBody>
      </p:sp>
      <p:sp>
        <p:nvSpPr>
          <p:cNvPr id="161" name="Rectangle 160"/>
          <p:cNvSpPr/>
          <p:nvPr/>
        </p:nvSpPr>
        <p:spPr>
          <a:xfrm>
            <a:off x="0" y="5277425"/>
            <a:ext cx="9144000" cy="12673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6" name="Oval 85"/>
          <p:cNvSpPr/>
          <p:nvPr/>
        </p:nvSpPr>
        <p:spPr>
          <a:xfrm>
            <a:off x="5436164" y="2721795"/>
            <a:ext cx="534799" cy="534799"/>
          </a:xfrm>
          <a:prstGeom prst="ellipse">
            <a:avLst/>
          </a:prstGeom>
          <a:solidFill>
            <a:srgbClr val="3E83BC">
              <a:alpha val="60000"/>
            </a:srgb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dirty="0"/>
          </a:p>
        </p:txBody>
      </p:sp>
      <p:sp>
        <p:nvSpPr>
          <p:cNvPr id="85" name="Oval 84"/>
          <p:cNvSpPr/>
          <p:nvPr/>
        </p:nvSpPr>
        <p:spPr>
          <a:xfrm>
            <a:off x="6169895" y="2377722"/>
            <a:ext cx="1222944" cy="1222944"/>
          </a:xfrm>
          <a:prstGeom prst="ellipse">
            <a:avLst/>
          </a:prstGeom>
          <a:solidFill>
            <a:srgbClr val="B0C534">
              <a:alpha val="60000"/>
            </a:srgb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dirty="0"/>
          </a:p>
        </p:txBody>
      </p:sp>
      <p:sp>
        <p:nvSpPr>
          <p:cNvPr id="4" name="Oval 3"/>
          <p:cNvSpPr/>
          <p:nvPr/>
        </p:nvSpPr>
        <p:spPr>
          <a:xfrm>
            <a:off x="757870" y="2747017"/>
            <a:ext cx="484354" cy="484354"/>
          </a:xfrm>
          <a:prstGeom prst="ellipse">
            <a:avLst/>
          </a:prstGeom>
          <a:solidFill>
            <a:schemeClr val="accent1">
              <a:alpha val="60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accent1"/>
              </a:solidFill>
            </a:endParaRPr>
          </a:p>
        </p:txBody>
      </p:sp>
      <p:sp>
        <p:nvSpPr>
          <p:cNvPr id="2" name="Title 1"/>
          <p:cNvSpPr>
            <a:spLocks noGrp="1"/>
          </p:cNvSpPr>
          <p:nvPr>
            <p:ph type="title"/>
          </p:nvPr>
        </p:nvSpPr>
        <p:spPr/>
        <p:txBody>
          <a:bodyPr/>
          <a:lstStyle/>
          <a:p>
            <a:r>
              <a:rPr lang="en-CA" b="1" dirty="0" smtClean="0">
                <a:solidFill>
                  <a:schemeClr val="accent1"/>
                </a:solidFill>
              </a:rPr>
              <a:t>Info-Tech Research Group </a:t>
            </a:r>
            <a:r>
              <a:rPr lang="en-CA" dirty="0" smtClean="0"/>
              <a:t>walks you through the following steps when assisting you in selecting your ESB</a:t>
            </a:r>
            <a:endParaRPr lang="en-CA" dirty="0"/>
          </a:p>
        </p:txBody>
      </p:sp>
      <p:sp>
        <p:nvSpPr>
          <p:cNvPr id="5" name="Oval 4"/>
          <p:cNvSpPr/>
          <p:nvPr/>
        </p:nvSpPr>
        <p:spPr>
          <a:xfrm>
            <a:off x="1134766" y="2619223"/>
            <a:ext cx="680651" cy="680651"/>
          </a:xfrm>
          <a:prstGeom prst="ellipse">
            <a:avLst/>
          </a:prstGeom>
          <a:solidFill>
            <a:schemeClr val="accent1">
              <a:alpha val="60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accent1"/>
              </a:solidFill>
            </a:endParaRPr>
          </a:p>
        </p:txBody>
      </p:sp>
      <p:sp>
        <p:nvSpPr>
          <p:cNvPr id="6" name="Oval 5"/>
          <p:cNvSpPr/>
          <p:nvPr/>
        </p:nvSpPr>
        <p:spPr>
          <a:xfrm>
            <a:off x="1688540" y="2583818"/>
            <a:ext cx="810752" cy="810752"/>
          </a:xfrm>
          <a:prstGeom prst="ellipse">
            <a:avLst/>
          </a:prstGeom>
          <a:solidFill>
            <a:schemeClr val="accent1">
              <a:alpha val="60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accent1"/>
              </a:solidFill>
            </a:endParaRPr>
          </a:p>
        </p:txBody>
      </p:sp>
      <p:sp>
        <p:nvSpPr>
          <p:cNvPr id="7" name="Oval 6"/>
          <p:cNvSpPr/>
          <p:nvPr/>
        </p:nvSpPr>
        <p:spPr>
          <a:xfrm>
            <a:off x="2301372" y="2132642"/>
            <a:ext cx="1686958" cy="1686958"/>
          </a:xfrm>
          <a:prstGeom prst="ellipse">
            <a:avLst/>
          </a:prstGeom>
          <a:solidFill>
            <a:schemeClr val="accent1">
              <a:alpha val="60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dirty="0"/>
          </a:p>
        </p:txBody>
      </p:sp>
      <p:sp>
        <p:nvSpPr>
          <p:cNvPr id="8" name="Oval 7"/>
          <p:cNvSpPr/>
          <p:nvPr/>
        </p:nvSpPr>
        <p:spPr>
          <a:xfrm>
            <a:off x="3815437" y="2600514"/>
            <a:ext cx="746746" cy="724558"/>
          </a:xfrm>
          <a:prstGeom prst="ellipse">
            <a:avLst/>
          </a:prstGeom>
          <a:solidFill>
            <a:srgbClr val="3E83BC">
              <a:alpha val="60000"/>
            </a:srgb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dirty="0"/>
          </a:p>
        </p:txBody>
      </p:sp>
      <p:sp>
        <p:nvSpPr>
          <p:cNvPr id="9" name="Oval 8"/>
          <p:cNvSpPr/>
          <p:nvPr/>
        </p:nvSpPr>
        <p:spPr>
          <a:xfrm>
            <a:off x="246235" y="2639217"/>
            <a:ext cx="699954" cy="699954"/>
          </a:xfrm>
          <a:prstGeom prst="ellipse">
            <a:avLst/>
          </a:prstGeom>
          <a:solidFill>
            <a:schemeClr val="accent1">
              <a:alpha val="60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accent1"/>
              </a:solidFill>
            </a:endParaRPr>
          </a:p>
        </p:txBody>
      </p:sp>
      <p:sp>
        <p:nvSpPr>
          <p:cNvPr id="10" name="Oval 9"/>
          <p:cNvSpPr/>
          <p:nvPr/>
        </p:nvSpPr>
        <p:spPr>
          <a:xfrm>
            <a:off x="4894598" y="2580847"/>
            <a:ext cx="833226" cy="773526"/>
          </a:xfrm>
          <a:prstGeom prst="ellipse">
            <a:avLst/>
          </a:prstGeom>
          <a:solidFill>
            <a:srgbClr val="3E83BC">
              <a:alpha val="60000"/>
            </a:srgb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dirty="0"/>
          </a:p>
        </p:txBody>
      </p:sp>
      <p:sp>
        <p:nvSpPr>
          <p:cNvPr id="11" name="Oval 10"/>
          <p:cNvSpPr/>
          <p:nvPr/>
        </p:nvSpPr>
        <p:spPr>
          <a:xfrm>
            <a:off x="5918185" y="2659475"/>
            <a:ext cx="659438" cy="659438"/>
          </a:xfrm>
          <a:prstGeom prst="ellipse">
            <a:avLst/>
          </a:prstGeom>
          <a:solidFill>
            <a:srgbClr val="B0C534">
              <a:alpha val="60000"/>
            </a:srgb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dirty="0"/>
          </a:p>
        </p:txBody>
      </p:sp>
      <p:sp>
        <p:nvSpPr>
          <p:cNvPr id="12" name="Oval 11"/>
          <p:cNvSpPr/>
          <p:nvPr/>
        </p:nvSpPr>
        <p:spPr>
          <a:xfrm>
            <a:off x="7203289" y="2514879"/>
            <a:ext cx="948630" cy="948630"/>
          </a:xfrm>
          <a:prstGeom prst="ellipse">
            <a:avLst/>
          </a:prstGeom>
          <a:solidFill>
            <a:srgbClr val="B0C534">
              <a:alpha val="60000"/>
            </a:srgb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dirty="0"/>
          </a:p>
        </p:txBody>
      </p:sp>
      <p:sp>
        <p:nvSpPr>
          <p:cNvPr id="13" name="Oval 12"/>
          <p:cNvSpPr/>
          <p:nvPr/>
        </p:nvSpPr>
        <p:spPr>
          <a:xfrm>
            <a:off x="7975862" y="2665937"/>
            <a:ext cx="646515" cy="646515"/>
          </a:xfrm>
          <a:prstGeom prst="ellipse">
            <a:avLst/>
          </a:prstGeom>
          <a:solidFill>
            <a:srgbClr val="B0C534">
              <a:alpha val="60000"/>
            </a:srgb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dirty="0"/>
          </a:p>
        </p:txBody>
      </p:sp>
      <p:sp>
        <p:nvSpPr>
          <p:cNvPr id="14" name="Oval 13"/>
          <p:cNvSpPr/>
          <p:nvPr/>
        </p:nvSpPr>
        <p:spPr>
          <a:xfrm>
            <a:off x="8458282" y="2747017"/>
            <a:ext cx="484354" cy="484354"/>
          </a:xfrm>
          <a:prstGeom prst="ellipse">
            <a:avLst/>
          </a:prstGeom>
          <a:solidFill>
            <a:srgbClr val="B0C534">
              <a:alpha val="60000"/>
            </a:srgb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dirty="0"/>
          </a:p>
        </p:txBody>
      </p:sp>
      <p:sp>
        <p:nvSpPr>
          <p:cNvPr id="15" name="Oval 14"/>
          <p:cNvSpPr/>
          <p:nvPr/>
        </p:nvSpPr>
        <p:spPr>
          <a:xfrm>
            <a:off x="7837818" y="5408464"/>
            <a:ext cx="725603" cy="725603"/>
          </a:xfrm>
          <a:prstGeom prst="ellipse">
            <a:avLst/>
          </a:prstGeom>
          <a:solidFill>
            <a:srgbClr val="B0C534">
              <a:alpha val="6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CA" sz="700" b="1" dirty="0" smtClean="0"/>
              <a:t>Implement Solutions</a:t>
            </a:r>
            <a:endParaRPr lang="en-CA" sz="700" b="1" dirty="0"/>
          </a:p>
        </p:txBody>
      </p:sp>
      <p:sp>
        <p:nvSpPr>
          <p:cNvPr id="16" name="Oval 15"/>
          <p:cNvSpPr/>
          <p:nvPr/>
        </p:nvSpPr>
        <p:spPr>
          <a:xfrm>
            <a:off x="7207925" y="5408464"/>
            <a:ext cx="725603" cy="725603"/>
          </a:xfrm>
          <a:prstGeom prst="ellipse">
            <a:avLst/>
          </a:prstGeom>
          <a:solidFill>
            <a:srgbClr val="3E83BC">
              <a:alpha val="6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CA" sz="700" b="1" dirty="0" smtClean="0"/>
              <a:t>Select Solutions</a:t>
            </a:r>
            <a:endParaRPr lang="en-CA" sz="700" b="1" dirty="0"/>
          </a:p>
        </p:txBody>
      </p:sp>
      <p:sp>
        <p:nvSpPr>
          <p:cNvPr id="17" name="Oval 16"/>
          <p:cNvSpPr/>
          <p:nvPr/>
        </p:nvSpPr>
        <p:spPr>
          <a:xfrm>
            <a:off x="6582268" y="5408464"/>
            <a:ext cx="725603" cy="725603"/>
          </a:xfrm>
          <a:prstGeom prst="ellipse">
            <a:avLst/>
          </a:prstGeom>
          <a:solidFill>
            <a:schemeClr val="accent1">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700" b="1" dirty="0" smtClean="0"/>
              <a:t>Launch Your Project</a:t>
            </a:r>
            <a:endParaRPr lang="en-CA" sz="700" b="1" dirty="0"/>
          </a:p>
        </p:txBody>
      </p:sp>
      <p:sp>
        <p:nvSpPr>
          <p:cNvPr id="24" name="TextBox 23"/>
          <p:cNvSpPr txBox="1"/>
          <p:nvPr/>
        </p:nvSpPr>
        <p:spPr>
          <a:xfrm>
            <a:off x="6535289" y="5082898"/>
            <a:ext cx="478016" cy="215444"/>
          </a:xfrm>
          <a:prstGeom prst="rect">
            <a:avLst/>
          </a:prstGeom>
          <a:noFill/>
        </p:spPr>
        <p:txBody>
          <a:bodyPr wrap="none" rtlCol="0">
            <a:spAutoFit/>
          </a:bodyPr>
          <a:lstStyle/>
          <a:p>
            <a:r>
              <a:rPr lang="en-CA" sz="800" i="1" dirty="0" smtClean="0"/>
              <a:t>Phase</a:t>
            </a:r>
            <a:endParaRPr lang="en-CA" sz="800" i="1" dirty="0"/>
          </a:p>
        </p:txBody>
      </p:sp>
      <p:sp>
        <p:nvSpPr>
          <p:cNvPr id="27" name="TextBox 26"/>
          <p:cNvSpPr txBox="1"/>
          <p:nvPr/>
        </p:nvSpPr>
        <p:spPr>
          <a:xfrm>
            <a:off x="4514339" y="5082898"/>
            <a:ext cx="700833" cy="215444"/>
          </a:xfrm>
          <a:prstGeom prst="rect">
            <a:avLst/>
          </a:prstGeom>
          <a:noFill/>
        </p:spPr>
        <p:txBody>
          <a:bodyPr wrap="none" rtlCol="0">
            <a:spAutoFit/>
          </a:bodyPr>
          <a:lstStyle/>
          <a:p>
            <a:r>
              <a:rPr lang="en-CA" sz="800" i="1" dirty="0" smtClean="0"/>
              <a:t>Importance</a:t>
            </a:r>
            <a:endParaRPr lang="en-CA" sz="800" i="1" dirty="0"/>
          </a:p>
        </p:txBody>
      </p:sp>
      <p:sp>
        <p:nvSpPr>
          <p:cNvPr id="29" name="TextBox 28"/>
          <p:cNvSpPr txBox="1"/>
          <p:nvPr/>
        </p:nvSpPr>
        <p:spPr>
          <a:xfrm>
            <a:off x="4844769" y="5696332"/>
            <a:ext cx="966931" cy="369332"/>
          </a:xfrm>
          <a:prstGeom prst="rect">
            <a:avLst/>
          </a:prstGeom>
          <a:noFill/>
        </p:spPr>
        <p:txBody>
          <a:bodyPr wrap="none" rtlCol="0">
            <a:spAutoFit/>
          </a:bodyPr>
          <a:lstStyle/>
          <a:p>
            <a:r>
              <a:rPr lang="en-CA" dirty="0" smtClean="0"/>
              <a:t>Greater</a:t>
            </a:r>
            <a:endParaRPr lang="en-CA" dirty="0"/>
          </a:p>
        </p:txBody>
      </p:sp>
      <p:sp>
        <p:nvSpPr>
          <p:cNvPr id="30" name="TextBox 29"/>
          <p:cNvSpPr txBox="1"/>
          <p:nvPr/>
        </p:nvSpPr>
        <p:spPr>
          <a:xfrm>
            <a:off x="4534635" y="5419333"/>
            <a:ext cx="752578" cy="276999"/>
          </a:xfrm>
          <a:prstGeom prst="rect">
            <a:avLst/>
          </a:prstGeom>
          <a:noFill/>
        </p:spPr>
        <p:txBody>
          <a:bodyPr wrap="none" rtlCol="0">
            <a:spAutoFit/>
          </a:bodyPr>
          <a:lstStyle/>
          <a:p>
            <a:r>
              <a:rPr lang="en-CA" sz="1200" dirty="0" smtClean="0"/>
              <a:t>Average</a:t>
            </a:r>
            <a:endParaRPr lang="en-CA" sz="1200" dirty="0"/>
          </a:p>
        </p:txBody>
      </p:sp>
      <p:sp>
        <p:nvSpPr>
          <p:cNvPr id="32" name="TextBox 31"/>
          <p:cNvSpPr txBox="1"/>
          <p:nvPr/>
        </p:nvSpPr>
        <p:spPr>
          <a:xfrm>
            <a:off x="2569331" y="5082898"/>
            <a:ext cx="431528" cy="215444"/>
          </a:xfrm>
          <a:prstGeom prst="rect">
            <a:avLst/>
          </a:prstGeom>
          <a:noFill/>
        </p:spPr>
        <p:txBody>
          <a:bodyPr wrap="none" rtlCol="0">
            <a:spAutoFit/>
          </a:bodyPr>
          <a:lstStyle/>
          <a:p>
            <a:r>
              <a:rPr lang="en-CA" sz="800" i="1" dirty="0" smtClean="0"/>
              <a:t>Effort</a:t>
            </a:r>
            <a:endParaRPr lang="en-CA" sz="800" i="1" dirty="0"/>
          </a:p>
        </p:txBody>
      </p:sp>
      <p:sp>
        <p:nvSpPr>
          <p:cNvPr id="34" name="Oval 33"/>
          <p:cNvSpPr/>
          <p:nvPr/>
        </p:nvSpPr>
        <p:spPr>
          <a:xfrm>
            <a:off x="3057502" y="5469191"/>
            <a:ext cx="748045" cy="748045"/>
          </a:xfrm>
          <a:prstGeom prst="ellipse">
            <a:avLst/>
          </a:prstGeom>
          <a:solidFill>
            <a:schemeClr val="accent1">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5" name="Oval 34"/>
          <p:cNvSpPr/>
          <p:nvPr/>
        </p:nvSpPr>
        <p:spPr>
          <a:xfrm>
            <a:off x="2751696" y="5647571"/>
            <a:ext cx="450683" cy="450683"/>
          </a:xfrm>
          <a:prstGeom prst="ellipse">
            <a:avLst/>
          </a:prstGeom>
          <a:solidFill>
            <a:schemeClr val="accent1">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37" name="Straight Connector 36"/>
          <p:cNvCxnSpPr>
            <a:stCxn id="35" idx="1"/>
            <a:endCxn id="43" idx="2"/>
          </p:cNvCxnSpPr>
          <p:nvPr/>
        </p:nvCxnSpPr>
        <p:spPr>
          <a:xfrm flipH="1" flipV="1">
            <a:off x="2717689" y="5602322"/>
            <a:ext cx="100008" cy="111250"/>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530779" y="5386878"/>
            <a:ext cx="373820" cy="215444"/>
          </a:xfrm>
          <a:prstGeom prst="rect">
            <a:avLst/>
          </a:prstGeom>
          <a:noFill/>
        </p:spPr>
        <p:txBody>
          <a:bodyPr wrap="none" rtlCol="0">
            <a:spAutoFit/>
          </a:bodyPr>
          <a:lstStyle/>
          <a:p>
            <a:r>
              <a:rPr lang="en-CA" sz="800" dirty="0" smtClean="0"/>
              <a:t>Low</a:t>
            </a:r>
            <a:endParaRPr lang="en-CA" sz="800" dirty="0"/>
          </a:p>
        </p:txBody>
      </p:sp>
      <p:sp>
        <p:nvSpPr>
          <p:cNvPr id="44" name="TextBox 43"/>
          <p:cNvSpPr txBox="1"/>
          <p:nvPr/>
        </p:nvSpPr>
        <p:spPr>
          <a:xfrm>
            <a:off x="3949236" y="6001792"/>
            <a:ext cx="396262" cy="215444"/>
          </a:xfrm>
          <a:prstGeom prst="rect">
            <a:avLst/>
          </a:prstGeom>
          <a:noFill/>
        </p:spPr>
        <p:txBody>
          <a:bodyPr wrap="none" rtlCol="0">
            <a:spAutoFit/>
          </a:bodyPr>
          <a:lstStyle/>
          <a:p>
            <a:r>
              <a:rPr lang="en-CA" sz="800" dirty="0" smtClean="0"/>
              <a:t>High</a:t>
            </a:r>
            <a:endParaRPr lang="en-CA" sz="800" dirty="0"/>
          </a:p>
        </p:txBody>
      </p:sp>
      <p:cxnSp>
        <p:nvCxnSpPr>
          <p:cNvPr id="46" name="Straight Connector 45"/>
          <p:cNvCxnSpPr>
            <a:stCxn id="34" idx="5"/>
            <a:endCxn id="44" idx="1"/>
          </p:cNvCxnSpPr>
          <p:nvPr/>
        </p:nvCxnSpPr>
        <p:spPr>
          <a:xfrm>
            <a:off x="3695998" y="6107687"/>
            <a:ext cx="253238" cy="1827"/>
          </a:xfrm>
          <a:prstGeom prst="line">
            <a:avLst/>
          </a:prstGeom>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330545" y="5089909"/>
            <a:ext cx="676788" cy="215444"/>
          </a:xfrm>
          <a:prstGeom prst="rect">
            <a:avLst/>
          </a:prstGeom>
          <a:noFill/>
        </p:spPr>
        <p:txBody>
          <a:bodyPr wrap="none" rtlCol="0">
            <a:spAutoFit/>
          </a:bodyPr>
          <a:lstStyle/>
          <a:p>
            <a:r>
              <a:rPr lang="en-CA" sz="800" i="1" dirty="0" smtClean="0"/>
              <a:t>Milestones</a:t>
            </a:r>
            <a:endParaRPr lang="en-CA" sz="800" i="1" dirty="0"/>
          </a:p>
        </p:txBody>
      </p:sp>
      <p:sp>
        <p:nvSpPr>
          <p:cNvPr id="52" name="Oval 51"/>
          <p:cNvSpPr/>
          <p:nvPr/>
        </p:nvSpPr>
        <p:spPr>
          <a:xfrm>
            <a:off x="359449" y="5493714"/>
            <a:ext cx="83465" cy="8346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56" name="Straight Connector 55"/>
          <p:cNvCxnSpPr>
            <a:stCxn id="52" idx="5"/>
            <a:endCxn id="57" idx="1"/>
          </p:cNvCxnSpPr>
          <p:nvPr/>
        </p:nvCxnSpPr>
        <p:spPr>
          <a:xfrm>
            <a:off x="430691" y="5564956"/>
            <a:ext cx="391223" cy="440741"/>
          </a:xfrm>
          <a:prstGeom prst="line">
            <a:avLst/>
          </a:prstGeom>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821914" y="5897975"/>
            <a:ext cx="910827" cy="215444"/>
          </a:xfrm>
          <a:prstGeom prst="rect">
            <a:avLst/>
          </a:prstGeom>
          <a:noFill/>
        </p:spPr>
        <p:txBody>
          <a:bodyPr wrap="none" rtlCol="0">
            <a:spAutoFit/>
          </a:bodyPr>
          <a:lstStyle/>
          <a:p>
            <a:r>
              <a:rPr lang="en-CA" sz="800" dirty="0" smtClean="0"/>
              <a:t>Major Milestone</a:t>
            </a:r>
            <a:endParaRPr lang="en-CA" sz="800" dirty="0"/>
          </a:p>
        </p:txBody>
      </p:sp>
      <p:sp>
        <p:nvSpPr>
          <p:cNvPr id="25" name="TextBox 24"/>
          <p:cNvSpPr txBox="1"/>
          <p:nvPr/>
        </p:nvSpPr>
        <p:spPr>
          <a:xfrm>
            <a:off x="558802" y="1534934"/>
            <a:ext cx="1800493" cy="230832"/>
          </a:xfrm>
          <a:prstGeom prst="rect">
            <a:avLst/>
          </a:prstGeom>
          <a:noFill/>
        </p:spPr>
        <p:txBody>
          <a:bodyPr wrap="none" rtlCol="0">
            <a:spAutoFit/>
          </a:bodyPr>
          <a:lstStyle/>
          <a:p>
            <a:r>
              <a:rPr lang="en-CA" sz="900" b="1" dirty="0" smtClean="0"/>
              <a:t>1 </a:t>
            </a:r>
            <a:r>
              <a:rPr lang="en-CA" sz="900" dirty="0" smtClean="0"/>
              <a:t> Understand ESB technology</a:t>
            </a:r>
            <a:endParaRPr lang="en-CA" sz="900" dirty="0"/>
          </a:p>
        </p:txBody>
      </p:sp>
      <p:sp>
        <p:nvSpPr>
          <p:cNvPr id="31" name="Oval 30"/>
          <p:cNvSpPr/>
          <p:nvPr/>
        </p:nvSpPr>
        <p:spPr>
          <a:xfrm>
            <a:off x="533544" y="2610494"/>
            <a:ext cx="62668" cy="626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38" name="Straight Connector 37"/>
          <p:cNvCxnSpPr>
            <a:stCxn id="31" idx="0"/>
            <a:endCxn id="25" idx="1"/>
          </p:cNvCxnSpPr>
          <p:nvPr/>
        </p:nvCxnSpPr>
        <p:spPr>
          <a:xfrm flipH="1" flipV="1">
            <a:off x="558802" y="1650350"/>
            <a:ext cx="6076" cy="9601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007535" y="1773170"/>
            <a:ext cx="1624163" cy="200055"/>
          </a:xfrm>
          <a:prstGeom prst="rect">
            <a:avLst/>
          </a:prstGeom>
          <a:noFill/>
        </p:spPr>
        <p:txBody>
          <a:bodyPr wrap="none" rtlCol="0">
            <a:spAutoFit/>
          </a:bodyPr>
          <a:lstStyle/>
          <a:p>
            <a:r>
              <a:rPr lang="en-CA" sz="700" b="1" dirty="0" smtClean="0"/>
              <a:t>1</a:t>
            </a:r>
            <a:r>
              <a:rPr lang="en-CA" sz="700" dirty="0" smtClean="0"/>
              <a:t>  Assess organizational readiness</a:t>
            </a:r>
            <a:endParaRPr lang="en-CA" sz="700" dirty="0"/>
          </a:p>
        </p:txBody>
      </p:sp>
      <p:sp>
        <p:nvSpPr>
          <p:cNvPr id="58" name="Oval 57"/>
          <p:cNvSpPr/>
          <p:nvPr/>
        </p:nvSpPr>
        <p:spPr>
          <a:xfrm>
            <a:off x="976201" y="2717661"/>
            <a:ext cx="62668" cy="626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59" name="Straight Connector 58"/>
          <p:cNvCxnSpPr>
            <a:stCxn id="58" idx="0"/>
            <a:endCxn id="55" idx="1"/>
          </p:cNvCxnSpPr>
          <p:nvPr/>
        </p:nvCxnSpPr>
        <p:spPr>
          <a:xfrm flipV="1">
            <a:off x="1007535" y="1873198"/>
            <a:ext cx="0" cy="8444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749324" y="4149830"/>
            <a:ext cx="1383712" cy="230832"/>
          </a:xfrm>
          <a:prstGeom prst="rect">
            <a:avLst/>
          </a:prstGeom>
          <a:noFill/>
        </p:spPr>
        <p:txBody>
          <a:bodyPr wrap="none" rtlCol="0">
            <a:spAutoFit/>
          </a:bodyPr>
          <a:lstStyle/>
          <a:p>
            <a:r>
              <a:rPr lang="en-CA" sz="900" b="1" dirty="0" smtClean="0"/>
              <a:t>2 </a:t>
            </a:r>
            <a:r>
              <a:rPr lang="en-CA" sz="900" dirty="0" smtClean="0"/>
              <a:t>Structure your project</a:t>
            </a:r>
            <a:endParaRPr lang="en-CA" sz="900" dirty="0"/>
          </a:p>
        </p:txBody>
      </p:sp>
      <p:sp>
        <p:nvSpPr>
          <p:cNvPr id="62" name="TextBox 61"/>
          <p:cNvSpPr txBox="1"/>
          <p:nvPr/>
        </p:nvSpPr>
        <p:spPr>
          <a:xfrm>
            <a:off x="2078131" y="3887906"/>
            <a:ext cx="961679" cy="307777"/>
          </a:xfrm>
          <a:prstGeom prst="rect">
            <a:avLst/>
          </a:prstGeom>
          <a:noFill/>
        </p:spPr>
        <p:txBody>
          <a:bodyPr wrap="square" rtlCol="0">
            <a:spAutoFit/>
          </a:bodyPr>
          <a:lstStyle/>
          <a:p>
            <a:r>
              <a:rPr lang="en-CA" sz="700" b="1" dirty="0" smtClean="0"/>
              <a:t>2. </a:t>
            </a:r>
            <a:r>
              <a:rPr lang="en-CA" sz="700" dirty="0" smtClean="0"/>
              <a:t>Get stakeholder buy-in</a:t>
            </a:r>
            <a:endParaRPr lang="en-CA" sz="700" dirty="0"/>
          </a:p>
        </p:txBody>
      </p:sp>
      <p:sp>
        <p:nvSpPr>
          <p:cNvPr id="63" name="Oval 62"/>
          <p:cNvSpPr/>
          <p:nvPr/>
        </p:nvSpPr>
        <p:spPr>
          <a:xfrm>
            <a:off x="1445253" y="3296246"/>
            <a:ext cx="62668" cy="626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64" name="Straight Connector 63"/>
          <p:cNvCxnSpPr>
            <a:stCxn id="5" idx="4"/>
            <a:endCxn id="60" idx="0"/>
          </p:cNvCxnSpPr>
          <p:nvPr/>
        </p:nvCxnSpPr>
        <p:spPr>
          <a:xfrm flipH="1">
            <a:off x="1441180" y="3299874"/>
            <a:ext cx="33912" cy="8499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2040446" y="3378910"/>
            <a:ext cx="62668" cy="626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68" name="Straight Connector 67"/>
          <p:cNvCxnSpPr>
            <a:stCxn id="67" idx="4"/>
            <a:endCxn id="62" idx="1"/>
          </p:cNvCxnSpPr>
          <p:nvPr/>
        </p:nvCxnSpPr>
        <p:spPr>
          <a:xfrm>
            <a:off x="2071780" y="3441578"/>
            <a:ext cx="6351" cy="6002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3122469" y="1306004"/>
            <a:ext cx="3054041" cy="246221"/>
          </a:xfrm>
          <a:prstGeom prst="rect">
            <a:avLst/>
          </a:prstGeom>
          <a:noFill/>
        </p:spPr>
        <p:txBody>
          <a:bodyPr wrap="none" rtlCol="0">
            <a:spAutoFit/>
          </a:bodyPr>
          <a:lstStyle/>
          <a:p>
            <a:r>
              <a:rPr lang="en-CA" sz="1000" b="1" dirty="0" smtClean="0"/>
              <a:t>3 </a:t>
            </a:r>
            <a:r>
              <a:rPr lang="en-CA" sz="1000" dirty="0" smtClean="0"/>
              <a:t>Gather requirements and document architecture</a:t>
            </a:r>
            <a:endParaRPr lang="en-CA" sz="1000" dirty="0"/>
          </a:p>
        </p:txBody>
      </p:sp>
      <p:sp>
        <p:nvSpPr>
          <p:cNvPr id="81" name="Oval 80"/>
          <p:cNvSpPr/>
          <p:nvPr/>
        </p:nvSpPr>
        <p:spPr>
          <a:xfrm>
            <a:off x="3091135" y="2085542"/>
            <a:ext cx="62668" cy="626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82" name="Straight Connector 81"/>
          <p:cNvCxnSpPr>
            <a:stCxn id="81" idx="0"/>
          </p:cNvCxnSpPr>
          <p:nvPr/>
        </p:nvCxnSpPr>
        <p:spPr>
          <a:xfrm flipV="1">
            <a:off x="3122469" y="1455055"/>
            <a:ext cx="0" cy="6304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4147367" y="1693125"/>
            <a:ext cx="1737976" cy="200055"/>
          </a:xfrm>
          <a:prstGeom prst="rect">
            <a:avLst/>
          </a:prstGeom>
          <a:noFill/>
        </p:spPr>
        <p:txBody>
          <a:bodyPr wrap="none" rtlCol="0">
            <a:spAutoFit/>
          </a:bodyPr>
          <a:lstStyle/>
          <a:p>
            <a:r>
              <a:rPr lang="en-CA" sz="700" b="1" dirty="0" smtClean="0"/>
              <a:t>4  </a:t>
            </a:r>
            <a:r>
              <a:rPr lang="en-CA" sz="700" dirty="0" smtClean="0"/>
              <a:t>Analyze vendors in the ESB market </a:t>
            </a:r>
            <a:endParaRPr lang="en-CA" sz="700" dirty="0"/>
          </a:p>
        </p:txBody>
      </p:sp>
      <p:sp>
        <p:nvSpPr>
          <p:cNvPr id="88" name="Oval 87"/>
          <p:cNvSpPr/>
          <p:nvPr/>
        </p:nvSpPr>
        <p:spPr>
          <a:xfrm>
            <a:off x="4169744" y="2549513"/>
            <a:ext cx="62668" cy="626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89" name="Straight Connector 88"/>
          <p:cNvCxnSpPr/>
          <p:nvPr/>
        </p:nvCxnSpPr>
        <p:spPr>
          <a:xfrm flipH="1" flipV="1">
            <a:off x="4192730" y="1781593"/>
            <a:ext cx="5518" cy="7619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5005430" y="4053652"/>
            <a:ext cx="1597222" cy="307777"/>
          </a:xfrm>
          <a:prstGeom prst="rect">
            <a:avLst/>
          </a:prstGeom>
          <a:noFill/>
        </p:spPr>
        <p:txBody>
          <a:bodyPr wrap="square" rtlCol="0">
            <a:spAutoFit/>
          </a:bodyPr>
          <a:lstStyle/>
          <a:p>
            <a:r>
              <a:rPr lang="en-CA" sz="700" b="1" dirty="0" smtClean="0"/>
              <a:t>5 </a:t>
            </a:r>
            <a:r>
              <a:rPr lang="en-CA" sz="700" dirty="0" smtClean="0"/>
              <a:t>Conduct a Proof-of-Concepts and evaluate vendor solutions </a:t>
            </a:r>
            <a:endParaRPr lang="en-CA" sz="700" dirty="0"/>
          </a:p>
        </p:txBody>
      </p:sp>
      <p:sp>
        <p:nvSpPr>
          <p:cNvPr id="95" name="Oval 94"/>
          <p:cNvSpPr/>
          <p:nvPr/>
        </p:nvSpPr>
        <p:spPr>
          <a:xfrm>
            <a:off x="5268780" y="3355491"/>
            <a:ext cx="62668" cy="626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96" name="Straight Connector 95"/>
          <p:cNvCxnSpPr>
            <a:stCxn id="95" idx="4"/>
          </p:cNvCxnSpPr>
          <p:nvPr/>
        </p:nvCxnSpPr>
        <p:spPr>
          <a:xfrm>
            <a:off x="5300114" y="3418159"/>
            <a:ext cx="71" cy="6274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5725340" y="3805638"/>
            <a:ext cx="1394934" cy="246221"/>
          </a:xfrm>
          <a:prstGeom prst="rect">
            <a:avLst/>
          </a:prstGeom>
          <a:noFill/>
        </p:spPr>
        <p:txBody>
          <a:bodyPr wrap="none" rtlCol="0">
            <a:spAutoFit/>
          </a:bodyPr>
          <a:lstStyle/>
          <a:p>
            <a:r>
              <a:rPr lang="en-CA" sz="1000" b="1" dirty="0" smtClean="0"/>
              <a:t>5 </a:t>
            </a:r>
            <a:r>
              <a:rPr lang="en-CA" sz="1000" dirty="0" smtClean="0"/>
              <a:t>Select your vendor</a:t>
            </a:r>
            <a:endParaRPr lang="en-CA" sz="1000" dirty="0"/>
          </a:p>
        </p:txBody>
      </p:sp>
      <p:sp>
        <p:nvSpPr>
          <p:cNvPr id="105" name="Oval 104"/>
          <p:cNvSpPr/>
          <p:nvPr/>
        </p:nvSpPr>
        <p:spPr>
          <a:xfrm>
            <a:off x="5682345" y="3236493"/>
            <a:ext cx="62668" cy="626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106" name="Straight Connector 105"/>
          <p:cNvCxnSpPr>
            <a:stCxn id="105" idx="4"/>
            <a:endCxn id="104" idx="1"/>
          </p:cNvCxnSpPr>
          <p:nvPr/>
        </p:nvCxnSpPr>
        <p:spPr>
          <a:xfrm>
            <a:off x="5713679" y="3299161"/>
            <a:ext cx="11661" cy="629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TextBox 112"/>
          <p:cNvSpPr txBox="1"/>
          <p:nvPr/>
        </p:nvSpPr>
        <p:spPr>
          <a:xfrm>
            <a:off x="6194793" y="1389122"/>
            <a:ext cx="1699504" cy="200055"/>
          </a:xfrm>
          <a:prstGeom prst="rect">
            <a:avLst/>
          </a:prstGeom>
          <a:noFill/>
        </p:spPr>
        <p:txBody>
          <a:bodyPr wrap="none" rtlCol="0">
            <a:spAutoFit/>
          </a:bodyPr>
          <a:lstStyle/>
          <a:p>
            <a:r>
              <a:rPr lang="en-CA" sz="700" b="1" dirty="0" smtClean="0"/>
              <a:t>6 </a:t>
            </a:r>
            <a:r>
              <a:rPr lang="en-CA" sz="700" dirty="0" smtClean="0"/>
              <a:t>Create product specific architecture </a:t>
            </a:r>
            <a:endParaRPr lang="en-CA" sz="700" dirty="0"/>
          </a:p>
        </p:txBody>
      </p:sp>
      <p:sp>
        <p:nvSpPr>
          <p:cNvPr id="114" name="Oval 113"/>
          <p:cNvSpPr/>
          <p:nvPr/>
        </p:nvSpPr>
        <p:spPr>
          <a:xfrm>
            <a:off x="6168977" y="2632129"/>
            <a:ext cx="62668" cy="626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115" name="Straight Connector 114"/>
          <p:cNvCxnSpPr>
            <a:stCxn id="114" idx="0"/>
            <a:endCxn id="113" idx="1"/>
          </p:cNvCxnSpPr>
          <p:nvPr/>
        </p:nvCxnSpPr>
        <p:spPr>
          <a:xfrm flipH="1" flipV="1">
            <a:off x="6194793" y="1489150"/>
            <a:ext cx="5518" cy="11429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6796413" y="1642228"/>
            <a:ext cx="2286203" cy="246221"/>
          </a:xfrm>
          <a:prstGeom prst="rect">
            <a:avLst/>
          </a:prstGeom>
          <a:noFill/>
        </p:spPr>
        <p:txBody>
          <a:bodyPr wrap="none" rtlCol="0">
            <a:spAutoFit/>
          </a:bodyPr>
          <a:lstStyle/>
          <a:p>
            <a:r>
              <a:rPr lang="en-CA" sz="1000" b="1" dirty="0" smtClean="0"/>
              <a:t>6 </a:t>
            </a:r>
            <a:r>
              <a:rPr lang="en-CA" sz="1000" dirty="0" smtClean="0"/>
              <a:t>Plan configuration and deployment </a:t>
            </a:r>
            <a:endParaRPr lang="en-CA" sz="1000" dirty="0"/>
          </a:p>
        </p:txBody>
      </p:sp>
      <p:sp>
        <p:nvSpPr>
          <p:cNvPr id="118" name="Oval 117"/>
          <p:cNvSpPr/>
          <p:nvPr/>
        </p:nvSpPr>
        <p:spPr>
          <a:xfrm>
            <a:off x="6763208" y="2335009"/>
            <a:ext cx="62668" cy="626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119" name="Straight Connector 118"/>
          <p:cNvCxnSpPr>
            <a:stCxn id="118" idx="0"/>
            <a:endCxn id="117" idx="1"/>
          </p:cNvCxnSpPr>
          <p:nvPr/>
        </p:nvCxnSpPr>
        <p:spPr>
          <a:xfrm flipV="1">
            <a:off x="6794542" y="1765339"/>
            <a:ext cx="1871" cy="5696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7665844" y="1888048"/>
            <a:ext cx="1242648" cy="200055"/>
          </a:xfrm>
          <a:prstGeom prst="rect">
            <a:avLst/>
          </a:prstGeom>
          <a:noFill/>
        </p:spPr>
        <p:txBody>
          <a:bodyPr wrap="none" rtlCol="0">
            <a:spAutoFit/>
          </a:bodyPr>
          <a:lstStyle/>
          <a:p>
            <a:r>
              <a:rPr lang="en-CA" sz="700" dirty="0" smtClean="0"/>
              <a:t>6 Create governance plan </a:t>
            </a:r>
            <a:endParaRPr lang="en-CA" sz="700" dirty="0"/>
          </a:p>
        </p:txBody>
      </p:sp>
      <p:sp>
        <p:nvSpPr>
          <p:cNvPr id="123" name="Oval 122"/>
          <p:cNvSpPr/>
          <p:nvPr/>
        </p:nvSpPr>
        <p:spPr>
          <a:xfrm>
            <a:off x="7639052" y="2465790"/>
            <a:ext cx="62668" cy="626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124" name="Straight Connector 123"/>
          <p:cNvCxnSpPr>
            <a:stCxn id="123" idx="0"/>
            <a:endCxn id="122" idx="1"/>
          </p:cNvCxnSpPr>
          <p:nvPr/>
        </p:nvCxnSpPr>
        <p:spPr>
          <a:xfrm flipH="1" flipV="1">
            <a:off x="7665844" y="1988076"/>
            <a:ext cx="4542" cy="4777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Oval 128"/>
          <p:cNvSpPr/>
          <p:nvPr/>
        </p:nvSpPr>
        <p:spPr>
          <a:xfrm>
            <a:off x="8262165" y="3260806"/>
            <a:ext cx="62668" cy="626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130" name="Straight Connector 129"/>
          <p:cNvCxnSpPr>
            <a:stCxn id="129" idx="4"/>
            <a:endCxn id="135" idx="3"/>
          </p:cNvCxnSpPr>
          <p:nvPr/>
        </p:nvCxnSpPr>
        <p:spPr>
          <a:xfrm>
            <a:off x="8293499" y="3323474"/>
            <a:ext cx="70" cy="5001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1" name="Oval 130"/>
          <p:cNvSpPr/>
          <p:nvPr/>
        </p:nvSpPr>
        <p:spPr>
          <a:xfrm>
            <a:off x="8687390" y="3204033"/>
            <a:ext cx="62668" cy="626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132" name="Straight Connector 131"/>
          <p:cNvCxnSpPr>
            <a:stCxn id="131" idx="4"/>
            <a:endCxn id="139" idx="3"/>
          </p:cNvCxnSpPr>
          <p:nvPr/>
        </p:nvCxnSpPr>
        <p:spPr>
          <a:xfrm>
            <a:off x="8718724" y="3266701"/>
            <a:ext cx="6035" cy="1088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TextBox 134"/>
          <p:cNvSpPr txBox="1"/>
          <p:nvPr/>
        </p:nvSpPr>
        <p:spPr>
          <a:xfrm>
            <a:off x="6961153" y="3723599"/>
            <a:ext cx="1332416" cy="200055"/>
          </a:xfrm>
          <a:prstGeom prst="rect">
            <a:avLst/>
          </a:prstGeom>
          <a:noFill/>
        </p:spPr>
        <p:txBody>
          <a:bodyPr wrap="none" rtlCol="0">
            <a:spAutoFit/>
          </a:bodyPr>
          <a:lstStyle/>
          <a:p>
            <a:r>
              <a:rPr lang="en-CA" sz="700" b="1" dirty="0" smtClean="0"/>
              <a:t>6  </a:t>
            </a:r>
            <a:r>
              <a:rPr lang="en-CA" sz="700" dirty="0" smtClean="0"/>
              <a:t>Develop ESB deliverables</a:t>
            </a:r>
            <a:endParaRPr lang="en-CA" sz="700" dirty="0"/>
          </a:p>
        </p:txBody>
      </p:sp>
      <p:sp>
        <p:nvSpPr>
          <p:cNvPr id="139" name="TextBox 138"/>
          <p:cNvSpPr txBox="1"/>
          <p:nvPr/>
        </p:nvSpPr>
        <p:spPr>
          <a:xfrm>
            <a:off x="7167923" y="4239470"/>
            <a:ext cx="1556836" cy="230832"/>
          </a:xfrm>
          <a:prstGeom prst="rect">
            <a:avLst/>
          </a:prstGeom>
          <a:noFill/>
        </p:spPr>
        <p:txBody>
          <a:bodyPr wrap="none" rtlCol="0">
            <a:spAutoFit/>
          </a:bodyPr>
          <a:lstStyle/>
          <a:p>
            <a:r>
              <a:rPr lang="en-CA" sz="900" b="1" dirty="0"/>
              <a:t>7</a:t>
            </a:r>
            <a:r>
              <a:rPr lang="en-CA" sz="900" b="1" dirty="0" smtClean="0"/>
              <a:t>  </a:t>
            </a:r>
            <a:r>
              <a:rPr lang="en-CA" sz="900" dirty="0" smtClean="0"/>
              <a:t>Evaluate project metrics</a:t>
            </a:r>
            <a:endParaRPr lang="en-CA" sz="900" dirty="0"/>
          </a:p>
        </p:txBody>
      </p:sp>
      <p:sp>
        <p:nvSpPr>
          <p:cNvPr id="77" name="TextBox 76"/>
          <p:cNvSpPr txBox="1"/>
          <p:nvPr/>
        </p:nvSpPr>
        <p:spPr>
          <a:xfrm>
            <a:off x="4738276" y="2231292"/>
            <a:ext cx="954107" cy="200055"/>
          </a:xfrm>
          <a:prstGeom prst="rect">
            <a:avLst/>
          </a:prstGeom>
          <a:noFill/>
        </p:spPr>
        <p:txBody>
          <a:bodyPr wrap="none" rtlCol="0">
            <a:spAutoFit/>
          </a:bodyPr>
          <a:lstStyle/>
          <a:p>
            <a:r>
              <a:rPr lang="en-CA" sz="700" b="1" dirty="0" smtClean="0"/>
              <a:t>4  </a:t>
            </a:r>
            <a:r>
              <a:rPr lang="en-CA" sz="700" dirty="0" smtClean="0"/>
              <a:t>Shortlist vendors</a:t>
            </a:r>
            <a:endParaRPr lang="en-CA" sz="700" dirty="0"/>
          </a:p>
        </p:txBody>
      </p:sp>
      <p:sp>
        <p:nvSpPr>
          <p:cNvPr id="90" name="Oval 89"/>
          <p:cNvSpPr/>
          <p:nvPr/>
        </p:nvSpPr>
        <p:spPr>
          <a:xfrm>
            <a:off x="4725377" y="2647687"/>
            <a:ext cx="62668" cy="626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91" name="Straight Connector 90"/>
          <p:cNvCxnSpPr/>
          <p:nvPr/>
        </p:nvCxnSpPr>
        <p:spPr>
          <a:xfrm flipV="1">
            <a:off x="4756711" y="2319513"/>
            <a:ext cx="0" cy="3785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1027482" y="4504442"/>
            <a:ext cx="6841096" cy="487288"/>
          </a:xfrm>
          <a:prstGeom prst="rect">
            <a:avLst/>
          </a:prstGeom>
          <a:solidFill>
            <a:schemeClr val="accent6"/>
          </a:solidFill>
          <a:ln>
            <a:solidFill>
              <a:schemeClr val="accent6"/>
            </a:solidFill>
          </a:ln>
          <a:effectLst>
            <a:outerShdw blurRad="25400" dist="25400" dir="30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t>Locate your starting point in the research based on the current stage of your project. </a:t>
            </a:r>
            <a:endParaRPr lang="en-CA" sz="1400" dirty="0"/>
          </a:p>
        </p:txBody>
      </p:sp>
    </p:spTree>
    <p:extLst>
      <p:ext uri="{BB962C8B-B14F-4D97-AF65-F5344CB8AC3E}">
        <p14:creationId xmlns:p14="http://schemas.microsoft.com/office/powerpoint/2010/main" val="732428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Rectangle 5"/>
          <p:cNvSpPr/>
          <p:nvPr/>
        </p:nvSpPr>
        <p:spPr>
          <a:xfrm>
            <a:off x="943470" y="1450598"/>
            <a:ext cx="7654087" cy="4164602"/>
          </a:xfrm>
          <a:custGeom>
            <a:avLst/>
            <a:gdLst>
              <a:gd name="connsiteX0" fmla="*/ 0 w 7653121"/>
              <a:gd name="connsiteY0" fmla="*/ 0 h 4065514"/>
              <a:gd name="connsiteX1" fmla="*/ 7653121 w 7653121"/>
              <a:gd name="connsiteY1" fmla="*/ 0 h 4065514"/>
              <a:gd name="connsiteX2" fmla="*/ 7653121 w 7653121"/>
              <a:gd name="connsiteY2" fmla="*/ 4065514 h 4065514"/>
              <a:gd name="connsiteX3" fmla="*/ 0 w 7653121"/>
              <a:gd name="connsiteY3" fmla="*/ 4065514 h 4065514"/>
              <a:gd name="connsiteX4" fmla="*/ 0 w 7653121"/>
              <a:gd name="connsiteY4" fmla="*/ 0 h 4065514"/>
              <a:gd name="connsiteX0" fmla="*/ 0 w 7653121"/>
              <a:gd name="connsiteY0" fmla="*/ 482600 h 4548114"/>
              <a:gd name="connsiteX1" fmla="*/ 7644654 w 7653121"/>
              <a:gd name="connsiteY1" fmla="*/ 0 h 4548114"/>
              <a:gd name="connsiteX2" fmla="*/ 7653121 w 7653121"/>
              <a:gd name="connsiteY2" fmla="*/ 4548114 h 4548114"/>
              <a:gd name="connsiteX3" fmla="*/ 0 w 7653121"/>
              <a:gd name="connsiteY3" fmla="*/ 4548114 h 4548114"/>
              <a:gd name="connsiteX4" fmla="*/ 0 w 7653121"/>
              <a:gd name="connsiteY4" fmla="*/ 482600 h 4548114"/>
              <a:gd name="connsiteX0" fmla="*/ 0 w 7653934"/>
              <a:gd name="connsiteY0" fmla="*/ 465667 h 4531181"/>
              <a:gd name="connsiteX1" fmla="*/ 7653120 w 7653934"/>
              <a:gd name="connsiteY1" fmla="*/ 0 h 4531181"/>
              <a:gd name="connsiteX2" fmla="*/ 7653121 w 7653934"/>
              <a:gd name="connsiteY2" fmla="*/ 4531181 h 4531181"/>
              <a:gd name="connsiteX3" fmla="*/ 0 w 7653934"/>
              <a:gd name="connsiteY3" fmla="*/ 4531181 h 4531181"/>
              <a:gd name="connsiteX4" fmla="*/ 0 w 7653934"/>
              <a:gd name="connsiteY4" fmla="*/ 465667 h 4531181"/>
              <a:gd name="connsiteX0" fmla="*/ 0 w 7653934"/>
              <a:gd name="connsiteY0" fmla="*/ 2006601 h 4531181"/>
              <a:gd name="connsiteX1" fmla="*/ 7653120 w 7653934"/>
              <a:gd name="connsiteY1" fmla="*/ 0 h 4531181"/>
              <a:gd name="connsiteX2" fmla="*/ 7653121 w 7653934"/>
              <a:gd name="connsiteY2" fmla="*/ 4531181 h 4531181"/>
              <a:gd name="connsiteX3" fmla="*/ 0 w 7653934"/>
              <a:gd name="connsiteY3" fmla="*/ 4531181 h 4531181"/>
              <a:gd name="connsiteX4" fmla="*/ 0 w 7653934"/>
              <a:gd name="connsiteY4" fmla="*/ 2006601 h 4531181"/>
              <a:gd name="connsiteX0" fmla="*/ 0 w 7653934"/>
              <a:gd name="connsiteY0" fmla="*/ 1871134 h 4395714"/>
              <a:gd name="connsiteX1" fmla="*/ 7653120 w 7653934"/>
              <a:gd name="connsiteY1" fmla="*/ 0 h 4395714"/>
              <a:gd name="connsiteX2" fmla="*/ 7653121 w 7653934"/>
              <a:gd name="connsiteY2" fmla="*/ 4395714 h 4395714"/>
              <a:gd name="connsiteX3" fmla="*/ 0 w 7653934"/>
              <a:gd name="connsiteY3" fmla="*/ 4395714 h 4395714"/>
              <a:gd name="connsiteX4" fmla="*/ 0 w 7653934"/>
              <a:gd name="connsiteY4" fmla="*/ 1871134 h 43957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3934" h="4395714">
                <a:moveTo>
                  <a:pt x="0" y="1871134"/>
                </a:moveTo>
                <a:lnTo>
                  <a:pt x="7653120" y="0"/>
                </a:lnTo>
                <a:cubicBezTo>
                  <a:pt x="7655942" y="1516038"/>
                  <a:pt x="7650299" y="2879676"/>
                  <a:pt x="7653121" y="4395714"/>
                </a:cubicBezTo>
                <a:lnTo>
                  <a:pt x="0" y="4395714"/>
                </a:lnTo>
                <a:lnTo>
                  <a:pt x="0" y="1871134"/>
                </a:lnTo>
                <a:close/>
              </a:path>
            </a:pathLst>
          </a:custGeom>
          <a:solidFill>
            <a:schemeClr val="accent2">
              <a:lumMod val="20000"/>
              <a:lumOff val="80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FFFFFF"/>
              </a:solidFill>
            </a:endParaRPr>
          </a:p>
        </p:txBody>
      </p:sp>
      <p:sp>
        <p:nvSpPr>
          <p:cNvPr id="78" name="Rectangle 3"/>
          <p:cNvSpPr/>
          <p:nvPr/>
        </p:nvSpPr>
        <p:spPr>
          <a:xfrm>
            <a:off x="943319" y="2278835"/>
            <a:ext cx="7654239" cy="3342992"/>
          </a:xfrm>
          <a:custGeom>
            <a:avLst/>
            <a:gdLst>
              <a:gd name="connsiteX0" fmla="*/ 0 w 7653121"/>
              <a:gd name="connsiteY0" fmla="*/ 0 h 1372873"/>
              <a:gd name="connsiteX1" fmla="*/ 7653121 w 7653121"/>
              <a:gd name="connsiteY1" fmla="*/ 0 h 1372873"/>
              <a:gd name="connsiteX2" fmla="*/ 7653121 w 7653121"/>
              <a:gd name="connsiteY2" fmla="*/ 1372873 h 1372873"/>
              <a:gd name="connsiteX3" fmla="*/ 0 w 7653121"/>
              <a:gd name="connsiteY3" fmla="*/ 1372873 h 1372873"/>
              <a:gd name="connsiteX4" fmla="*/ 0 w 7653121"/>
              <a:gd name="connsiteY4" fmla="*/ 0 h 1372873"/>
              <a:gd name="connsiteX0" fmla="*/ 0 w 7662646"/>
              <a:gd name="connsiteY0" fmla="*/ 2162175 h 3535048"/>
              <a:gd name="connsiteX1" fmla="*/ 7662646 w 7662646"/>
              <a:gd name="connsiteY1" fmla="*/ 0 h 3535048"/>
              <a:gd name="connsiteX2" fmla="*/ 7653121 w 7662646"/>
              <a:gd name="connsiteY2" fmla="*/ 3535048 h 3535048"/>
              <a:gd name="connsiteX3" fmla="*/ 0 w 7662646"/>
              <a:gd name="connsiteY3" fmla="*/ 3535048 h 3535048"/>
              <a:gd name="connsiteX4" fmla="*/ 0 w 7662646"/>
              <a:gd name="connsiteY4" fmla="*/ 2162175 h 3535048"/>
              <a:gd name="connsiteX0" fmla="*/ 9525 w 7662646"/>
              <a:gd name="connsiteY0" fmla="*/ 1809750 h 3535048"/>
              <a:gd name="connsiteX1" fmla="*/ 7662646 w 7662646"/>
              <a:gd name="connsiteY1" fmla="*/ 0 h 3535048"/>
              <a:gd name="connsiteX2" fmla="*/ 7653121 w 7662646"/>
              <a:gd name="connsiteY2" fmla="*/ 3535048 h 3535048"/>
              <a:gd name="connsiteX3" fmla="*/ 0 w 7662646"/>
              <a:gd name="connsiteY3" fmla="*/ 3535048 h 3535048"/>
              <a:gd name="connsiteX4" fmla="*/ 9525 w 7662646"/>
              <a:gd name="connsiteY4" fmla="*/ 1809750 h 3535048"/>
              <a:gd name="connsiteX0" fmla="*/ 9525 w 7663766"/>
              <a:gd name="connsiteY0" fmla="*/ 1809750 h 3535048"/>
              <a:gd name="connsiteX1" fmla="*/ 7662646 w 7663766"/>
              <a:gd name="connsiteY1" fmla="*/ 0 h 3535048"/>
              <a:gd name="connsiteX2" fmla="*/ 7663766 w 7663766"/>
              <a:gd name="connsiteY2" fmla="*/ 3529732 h 3535048"/>
              <a:gd name="connsiteX3" fmla="*/ 0 w 7663766"/>
              <a:gd name="connsiteY3" fmla="*/ 3535048 h 3535048"/>
              <a:gd name="connsiteX4" fmla="*/ 9525 w 7663766"/>
              <a:gd name="connsiteY4" fmla="*/ 1809750 h 35350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63766" h="3535048">
                <a:moveTo>
                  <a:pt x="9525" y="1809750"/>
                </a:moveTo>
                <a:lnTo>
                  <a:pt x="7662646" y="0"/>
                </a:lnTo>
                <a:cubicBezTo>
                  <a:pt x="7663019" y="1176577"/>
                  <a:pt x="7663393" y="2353155"/>
                  <a:pt x="7663766" y="3529732"/>
                </a:cubicBezTo>
                <a:lnTo>
                  <a:pt x="0" y="3535048"/>
                </a:lnTo>
                <a:lnTo>
                  <a:pt x="9525" y="1809750"/>
                </a:lnTo>
                <a:close/>
              </a:path>
            </a:pathLst>
          </a:custGeom>
          <a:solidFill>
            <a:schemeClr val="accent1">
              <a:lumMod val="20000"/>
              <a:lumOff val="80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FFFFFF"/>
              </a:solidFill>
            </a:endParaRPr>
          </a:p>
        </p:txBody>
      </p:sp>
      <p:grpSp>
        <p:nvGrpSpPr>
          <p:cNvPr id="79" name="Group 78"/>
          <p:cNvGrpSpPr/>
          <p:nvPr/>
        </p:nvGrpSpPr>
        <p:grpSpPr>
          <a:xfrm>
            <a:off x="797388" y="1334323"/>
            <a:ext cx="8017400" cy="4472882"/>
            <a:chOff x="755678" y="1691853"/>
            <a:chExt cx="8017400" cy="4431212"/>
          </a:xfrm>
        </p:grpSpPr>
        <p:sp>
          <p:nvSpPr>
            <p:cNvPr id="108" name="Oval 107"/>
            <p:cNvSpPr/>
            <p:nvPr/>
          </p:nvSpPr>
          <p:spPr>
            <a:xfrm>
              <a:off x="755678" y="5882841"/>
              <a:ext cx="240224" cy="2402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FFFFFF"/>
                </a:solidFill>
              </a:endParaRPr>
            </a:p>
          </p:txBody>
        </p:sp>
        <p:sp>
          <p:nvSpPr>
            <p:cNvPr id="109" name="Rectangle 108"/>
            <p:cNvSpPr/>
            <p:nvPr/>
          </p:nvSpPr>
          <p:spPr>
            <a:xfrm>
              <a:off x="883247" y="1691853"/>
              <a:ext cx="7889831" cy="4417405"/>
            </a:xfrm>
            <a:prstGeom prst="rect">
              <a:avLst/>
            </a:prstGeom>
            <a:noFill/>
            <a:ln w="666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FFFFFF"/>
                </a:solidFill>
              </a:endParaRPr>
            </a:p>
          </p:txBody>
        </p:sp>
      </p:grpSp>
      <p:sp>
        <p:nvSpPr>
          <p:cNvPr id="80" name="Right Triangle 79"/>
          <p:cNvSpPr/>
          <p:nvPr/>
        </p:nvSpPr>
        <p:spPr>
          <a:xfrm flipH="1">
            <a:off x="2031614" y="4178826"/>
            <a:ext cx="6620912" cy="149380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FFFFFF"/>
              </a:solidFill>
            </a:endParaRPr>
          </a:p>
        </p:txBody>
      </p:sp>
      <p:sp>
        <p:nvSpPr>
          <p:cNvPr id="81" name="Title 1"/>
          <p:cNvSpPr>
            <a:spLocks noGrp="1"/>
          </p:cNvSpPr>
          <p:nvPr/>
        </p:nvSpPr>
        <p:spPr bwMode="auto">
          <a:xfrm>
            <a:off x="259110" y="354021"/>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CA" dirty="0" smtClean="0"/>
              <a:t>Info-Tech offers various levels of project support to best suit your needs</a:t>
            </a:r>
            <a:endParaRPr lang="en-CA" dirty="0"/>
          </a:p>
        </p:txBody>
      </p:sp>
      <p:sp>
        <p:nvSpPr>
          <p:cNvPr id="82" name="TextBox 14"/>
          <p:cNvSpPr txBox="1"/>
          <p:nvPr/>
        </p:nvSpPr>
        <p:spPr>
          <a:xfrm>
            <a:off x="1282276" y="2991905"/>
            <a:ext cx="1620000" cy="540000"/>
          </a:xfrm>
          <a:prstGeom prst="rect">
            <a:avLst/>
          </a:prstGeom>
          <a:noFill/>
        </p:spPr>
        <p:txBody>
          <a:bodyPr wrap="square"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1400" b="1" dirty="0">
                <a:solidFill>
                  <a:schemeClr val="accent1"/>
                </a:solidFill>
              </a:rPr>
              <a:t>DIY Toolkit</a:t>
            </a:r>
          </a:p>
        </p:txBody>
      </p:sp>
      <p:sp>
        <p:nvSpPr>
          <p:cNvPr id="83" name="TextBox 15"/>
          <p:cNvSpPr txBox="1"/>
          <p:nvPr/>
        </p:nvSpPr>
        <p:spPr>
          <a:xfrm>
            <a:off x="3069832" y="2595615"/>
            <a:ext cx="1620000" cy="540000"/>
          </a:xfrm>
          <a:prstGeom prst="rect">
            <a:avLst/>
          </a:prstGeom>
          <a:noFill/>
        </p:spPr>
        <p:txBody>
          <a:bodyPr wrap="square"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1400" b="1" dirty="0">
                <a:solidFill>
                  <a:schemeClr val="accent1"/>
                </a:solidFill>
              </a:rPr>
              <a:t>Guided Implementation</a:t>
            </a:r>
          </a:p>
        </p:txBody>
      </p:sp>
      <p:sp>
        <p:nvSpPr>
          <p:cNvPr id="84" name="TextBox 16"/>
          <p:cNvSpPr txBox="1"/>
          <p:nvPr/>
        </p:nvSpPr>
        <p:spPr>
          <a:xfrm>
            <a:off x="4857388" y="2300924"/>
            <a:ext cx="1620000" cy="540000"/>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1400" b="1" dirty="0" smtClean="0">
                <a:solidFill>
                  <a:schemeClr val="accent1"/>
                </a:solidFill>
              </a:rPr>
              <a:t>Workshop</a:t>
            </a:r>
            <a:endParaRPr lang="en-CA" sz="1400" b="1" dirty="0">
              <a:solidFill>
                <a:schemeClr val="accent1"/>
              </a:solidFill>
            </a:endParaRPr>
          </a:p>
        </p:txBody>
      </p:sp>
      <p:sp>
        <p:nvSpPr>
          <p:cNvPr id="85" name="TextBox 17"/>
          <p:cNvSpPr txBox="1"/>
          <p:nvPr/>
        </p:nvSpPr>
        <p:spPr>
          <a:xfrm>
            <a:off x="6644944" y="1803037"/>
            <a:ext cx="1620000" cy="540000"/>
          </a:xfrm>
          <a:prstGeom prst="rect">
            <a:avLst/>
          </a:prstGeom>
          <a:noFill/>
        </p:spPr>
        <p:txBody>
          <a:bodyPr wrap="square"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1400" b="1" dirty="0">
                <a:solidFill>
                  <a:schemeClr val="accent1"/>
                </a:solidFill>
              </a:rPr>
              <a:t>Consulting</a:t>
            </a:r>
          </a:p>
        </p:txBody>
      </p:sp>
      <p:sp>
        <p:nvSpPr>
          <p:cNvPr id="86" name="TextBox 18"/>
          <p:cNvSpPr txBox="1"/>
          <p:nvPr/>
        </p:nvSpPr>
        <p:spPr>
          <a:xfrm rot="16200000">
            <a:off x="-1565654" y="3247145"/>
            <a:ext cx="441081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a:solidFill>
                  <a:srgbClr val="243F54">
                    <a:lumMod val="40000"/>
                    <a:lumOff val="60000"/>
                  </a:srgbClr>
                </a:solidFill>
              </a:rPr>
              <a:t>Info-Tech Involvement</a:t>
            </a:r>
          </a:p>
        </p:txBody>
      </p:sp>
      <p:sp>
        <p:nvSpPr>
          <p:cNvPr id="87" name="TextBox 19"/>
          <p:cNvSpPr txBox="1"/>
          <p:nvPr/>
        </p:nvSpPr>
        <p:spPr>
          <a:xfrm>
            <a:off x="1282276" y="3985970"/>
            <a:ext cx="1620000" cy="1440000"/>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1100" dirty="0">
                <a:solidFill>
                  <a:srgbClr val="43759B"/>
                </a:solidFill>
                <a:latin typeface="Georgia"/>
              </a:rPr>
              <a:t>“Our team has already made this critical project a priority, and we have the time and capability, but some guidance along the way would be helpful.”</a:t>
            </a:r>
          </a:p>
        </p:txBody>
      </p:sp>
      <p:sp>
        <p:nvSpPr>
          <p:cNvPr id="88" name="TextBox 20"/>
          <p:cNvSpPr txBox="1"/>
          <p:nvPr/>
        </p:nvSpPr>
        <p:spPr>
          <a:xfrm>
            <a:off x="3069832" y="3590286"/>
            <a:ext cx="1620000" cy="1440000"/>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1100" dirty="0">
                <a:solidFill>
                  <a:srgbClr val="43759B"/>
                </a:solidFill>
                <a:latin typeface="Georgia"/>
              </a:rPr>
              <a:t>“Our team knows that we need to fix a process, but we need assistance to determine where to focus. Some check-ins along the way would help keep us on track.”</a:t>
            </a:r>
          </a:p>
        </p:txBody>
      </p:sp>
      <p:sp>
        <p:nvSpPr>
          <p:cNvPr id="89" name="TextBox 21"/>
          <p:cNvSpPr txBox="1"/>
          <p:nvPr/>
        </p:nvSpPr>
        <p:spPr>
          <a:xfrm>
            <a:off x="4857388" y="3194601"/>
            <a:ext cx="1620000" cy="1440000"/>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1100" dirty="0">
                <a:solidFill>
                  <a:srgbClr val="43759B"/>
                </a:solidFill>
                <a:latin typeface="Georgia"/>
              </a:rPr>
              <a:t>“We need to hit the ground running and get this project kicked off immediately. Our team has the ability to take this over once we get a framework and strategy in place.”</a:t>
            </a:r>
          </a:p>
        </p:txBody>
      </p:sp>
      <p:sp>
        <p:nvSpPr>
          <p:cNvPr id="90" name="TextBox 22"/>
          <p:cNvSpPr txBox="1"/>
          <p:nvPr/>
        </p:nvSpPr>
        <p:spPr>
          <a:xfrm>
            <a:off x="6644944" y="2798916"/>
            <a:ext cx="1620000" cy="1440000"/>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1100" dirty="0">
                <a:solidFill>
                  <a:srgbClr val="43759B"/>
                </a:solidFill>
                <a:latin typeface="Georgia"/>
              </a:rPr>
              <a:t>“Our team does not have the time or the knowledge to take this project on. We need assistance through the entirety of this project.”</a:t>
            </a:r>
          </a:p>
        </p:txBody>
      </p:sp>
      <p:grpSp>
        <p:nvGrpSpPr>
          <p:cNvPr id="91" name="Group 90"/>
          <p:cNvGrpSpPr/>
          <p:nvPr/>
        </p:nvGrpSpPr>
        <p:grpSpPr>
          <a:xfrm>
            <a:off x="7232360" y="2335390"/>
            <a:ext cx="438385" cy="438385"/>
            <a:chOff x="7224770" y="2436861"/>
            <a:chExt cx="438385" cy="438385"/>
          </a:xfrm>
        </p:grpSpPr>
        <p:sp>
          <p:nvSpPr>
            <p:cNvPr id="106" name="Rounded Rectangle 105"/>
            <p:cNvSpPr/>
            <p:nvPr/>
          </p:nvSpPr>
          <p:spPr>
            <a:xfrm>
              <a:off x="7224770" y="2436861"/>
              <a:ext cx="438385" cy="438385"/>
            </a:xfrm>
            <a:prstGeom prst="roundRect">
              <a:avLst>
                <a:gd name="adj" fmla="val 13322"/>
              </a:avLst>
            </a:prstGeom>
            <a:solidFill>
              <a:schemeClr val="accent1">
                <a:lumMod val="60000"/>
                <a:lumOff val="40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FFFFFF"/>
                </a:solidFill>
              </a:endParaRPr>
            </a:p>
          </p:txBody>
        </p:sp>
        <p:pic>
          <p:nvPicPr>
            <p:cNvPr id="107" name="Picture 10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5713" y="2511129"/>
              <a:ext cx="301995" cy="301995"/>
            </a:xfrm>
            <a:prstGeom prst="rect">
              <a:avLst/>
            </a:prstGeom>
          </p:spPr>
        </p:pic>
      </p:grpSp>
      <p:sp>
        <p:nvSpPr>
          <p:cNvPr id="92" name="TextBox 27"/>
          <p:cNvSpPr txBox="1"/>
          <p:nvPr/>
        </p:nvSpPr>
        <p:spPr>
          <a:xfrm>
            <a:off x="934213" y="5724354"/>
            <a:ext cx="7645469"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a:solidFill>
                  <a:srgbClr val="243F54">
                    <a:lumMod val="40000"/>
                    <a:lumOff val="60000"/>
                  </a:srgbClr>
                </a:solidFill>
              </a:rPr>
              <a:t>Degree of Customization</a:t>
            </a:r>
          </a:p>
        </p:txBody>
      </p:sp>
      <p:grpSp>
        <p:nvGrpSpPr>
          <p:cNvPr id="93" name="Group 92"/>
          <p:cNvGrpSpPr/>
          <p:nvPr/>
        </p:nvGrpSpPr>
        <p:grpSpPr>
          <a:xfrm>
            <a:off x="874054" y="1600474"/>
            <a:ext cx="7645468" cy="4511276"/>
            <a:chOff x="757287" y="1485881"/>
            <a:chExt cx="7997720" cy="4511276"/>
          </a:xfrm>
        </p:grpSpPr>
        <p:cxnSp>
          <p:nvCxnSpPr>
            <p:cNvPr id="104" name="Straight Arrow Connector 103"/>
            <p:cNvCxnSpPr/>
            <p:nvPr/>
          </p:nvCxnSpPr>
          <p:spPr>
            <a:xfrm flipV="1">
              <a:off x="763006" y="5926779"/>
              <a:ext cx="7992001" cy="0"/>
            </a:xfrm>
            <a:prstGeom prst="straightConnector1">
              <a:avLst/>
            </a:prstGeom>
            <a:ln w="69850">
              <a:solidFill>
                <a:schemeClr val="accent1">
                  <a:lumMod val="60000"/>
                  <a:lumOff val="40000"/>
                </a:schemeClr>
              </a:solidFill>
              <a:headEnd type="oval"/>
              <a:tailEnd type="triangle" w="med"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rot="16200000" flipV="1">
              <a:off x="-1498351" y="3741519"/>
              <a:ext cx="4511276" cy="0"/>
            </a:xfrm>
            <a:prstGeom prst="straightConnector1">
              <a:avLst/>
            </a:prstGeom>
            <a:ln w="69850">
              <a:solidFill>
                <a:schemeClr val="accent1">
                  <a:lumMod val="60000"/>
                  <a:lumOff val="40000"/>
                </a:schemeClr>
              </a:solidFill>
              <a:headEnd type="none"/>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94" name="Group 93"/>
          <p:cNvGrpSpPr/>
          <p:nvPr/>
        </p:nvGrpSpPr>
        <p:grpSpPr>
          <a:xfrm>
            <a:off x="3653566" y="3121692"/>
            <a:ext cx="438385" cy="438385"/>
            <a:chOff x="3645976" y="3295353"/>
            <a:chExt cx="438385" cy="438385"/>
          </a:xfrm>
        </p:grpSpPr>
        <p:sp>
          <p:nvSpPr>
            <p:cNvPr id="102" name="Rounded Rectangle 101"/>
            <p:cNvSpPr/>
            <p:nvPr/>
          </p:nvSpPr>
          <p:spPr>
            <a:xfrm>
              <a:off x="3645976" y="3295353"/>
              <a:ext cx="438385" cy="438385"/>
            </a:xfrm>
            <a:prstGeom prst="roundRect">
              <a:avLst>
                <a:gd name="adj" fmla="val 13322"/>
              </a:avLst>
            </a:prstGeom>
            <a:solidFill>
              <a:schemeClr val="accent1">
                <a:lumMod val="60000"/>
                <a:lumOff val="40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FFFFFF"/>
                </a:solidFill>
              </a:endParaRPr>
            </a:p>
          </p:txBody>
        </p:sp>
        <p:pic>
          <p:nvPicPr>
            <p:cNvPr id="103" name="Picture 10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11429" y="3367258"/>
              <a:ext cx="302400" cy="302400"/>
            </a:xfrm>
            <a:prstGeom prst="rect">
              <a:avLst/>
            </a:prstGeom>
          </p:spPr>
        </p:pic>
      </p:grpSp>
      <p:grpSp>
        <p:nvGrpSpPr>
          <p:cNvPr id="95" name="Group 94"/>
          <p:cNvGrpSpPr/>
          <p:nvPr/>
        </p:nvGrpSpPr>
        <p:grpSpPr>
          <a:xfrm>
            <a:off x="1864169" y="3514842"/>
            <a:ext cx="438385" cy="438385"/>
            <a:chOff x="1856579" y="3724599"/>
            <a:chExt cx="438385" cy="438385"/>
          </a:xfrm>
        </p:grpSpPr>
        <p:sp>
          <p:nvSpPr>
            <p:cNvPr id="100" name="Rounded Rectangle 99"/>
            <p:cNvSpPr/>
            <p:nvPr/>
          </p:nvSpPr>
          <p:spPr>
            <a:xfrm>
              <a:off x="1856579" y="3724599"/>
              <a:ext cx="438385" cy="438385"/>
            </a:xfrm>
            <a:prstGeom prst="roundRect">
              <a:avLst>
                <a:gd name="adj" fmla="val 13322"/>
              </a:avLst>
            </a:prstGeom>
            <a:solidFill>
              <a:schemeClr val="accent1">
                <a:lumMod val="60000"/>
                <a:lumOff val="40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FFFFFF"/>
                </a:solidFill>
              </a:endParaRPr>
            </a:p>
          </p:txBody>
        </p:sp>
        <p:pic>
          <p:nvPicPr>
            <p:cNvPr id="101" name="Picture 10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44174" y="3791739"/>
              <a:ext cx="264600" cy="302400"/>
            </a:xfrm>
            <a:prstGeom prst="rect">
              <a:avLst/>
            </a:prstGeom>
          </p:spPr>
        </p:pic>
      </p:grpSp>
      <p:grpSp>
        <p:nvGrpSpPr>
          <p:cNvPr id="96" name="Group 95"/>
          <p:cNvGrpSpPr/>
          <p:nvPr/>
        </p:nvGrpSpPr>
        <p:grpSpPr>
          <a:xfrm>
            <a:off x="5442963" y="2728541"/>
            <a:ext cx="438385" cy="438385"/>
            <a:chOff x="5435373" y="2866107"/>
            <a:chExt cx="438385" cy="438385"/>
          </a:xfrm>
        </p:grpSpPr>
        <p:sp>
          <p:nvSpPr>
            <p:cNvPr id="98" name="Rounded Rectangle 97"/>
            <p:cNvSpPr/>
            <p:nvPr/>
          </p:nvSpPr>
          <p:spPr>
            <a:xfrm>
              <a:off x="5435373" y="2866107"/>
              <a:ext cx="438385" cy="438385"/>
            </a:xfrm>
            <a:prstGeom prst="roundRect">
              <a:avLst>
                <a:gd name="adj" fmla="val 13322"/>
              </a:avLst>
            </a:prstGeom>
            <a:solidFill>
              <a:schemeClr val="accent1">
                <a:lumMod val="60000"/>
                <a:lumOff val="40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FFFFFF"/>
                </a:solidFill>
              </a:endParaRPr>
            </a:p>
          </p:txBody>
        </p:sp>
        <p:pic>
          <p:nvPicPr>
            <p:cNvPr id="99" name="Picture 9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94862" y="2980417"/>
              <a:ext cx="324000" cy="216000"/>
            </a:xfrm>
            <a:prstGeom prst="rect">
              <a:avLst/>
            </a:prstGeom>
          </p:spPr>
        </p:pic>
      </p:grpSp>
      <p:sp>
        <p:nvSpPr>
          <p:cNvPr id="97" name="Right Arrow 96"/>
          <p:cNvSpPr/>
          <p:nvPr/>
        </p:nvSpPr>
        <p:spPr>
          <a:xfrm>
            <a:off x="917500" y="6019346"/>
            <a:ext cx="7602022" cy="484632"/>
          </a:xfrm>
          <a:prstGeom prst="rightArrow">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400" b="1" dirty="0" smtClean="0">
                <a:solidFill>
                  <a:srgbClr val="FFFFFF"/>
                </a:solidFill>
              </a:rPr>
              <a:t>Diagnostics and consistent frameworks used throughout four options</a:t>
            </a:r>
            <a:endParaRPr lang="en-CA" sz="1400" b="1" dirty="0">
              <a:solidFill>
                <a:srgbClr val="FFFFFF"/>
              </a:solidFill>
            </a:endParaRPr>
          </a:p>
        </p:txBody>
      </p:sp>
    </p:spTree>
    <p:extLst>
      <p:ext uri="{BB962C8B-B14F-4D97-AF65-F5344CB8AC3E}">
        <p14:creationId xmlns:p14="http://schemas.microsoft.com/office/powerpoint/2010/main" val="1279108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53125590"/>
              </p:ext>
            </p:extLst>
          </p:nvPr>
        </p:nvGraphicFramePr>
        <p:xfrm>
          <a:off x="86984" y="1409882"/>
          <a:ext cx="8790317" cy="4535948"/>
        </p:xfrm>
        <a:graphic>
          <a:graphicData uri="http://schemas.openxmlformats.org/drawingml/2006/table">
            <a:tbl>
              <a:tblPr firstRow="1" bandRow="1">
                <a:tableStyleId>{5C22544A-7EE6-4342-B048-85BDC9FD1C3A}</a:tableStyleId>
              </a:tblPr>
              <a:tblGrid>
                <a:gridCol w="1496318"/>
                <a:gridCol w="2832581"/>
                <a:gridCol w="2207941"/>
                <a:gridCol w="2253477"/>
              </a:tblGrid>
              <a:tr h="1632242">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marL="88900" indent="-88900">
                        <a:spcAft>
                          <a:spcPts val="600"/>
                        </a:spcAft>
                        <a:buAutoNum type="arabicPeriod"/>
                      </a:pPr>
                      <a:r>
                        <a:rPr lang="en-CA" sz="1000" dirty="0" smtClean="0">
                          <a:solidFill>
                            <a:schemeClr val="tx1"/>
                          </a:solidFill>
                        </a:rPr>
                        <a:t> Assess the value and fit of ESB technology for the organization </a:t>
                      </a:r>
                      <a:endParaRPr lang="en-CA" sz="1000" b="0" dirty="0" smtClean="0">
                        <a:solidFill>
                          <a:schemeClr val="tx1"/>
                        </a:solidFill>
                      </a:endParaRPr>
                    </a:p>
                    <a:p>
                      <a:pPr marL="285750" indent="-285750">
                        <a:spcAft>
                          <a:spcPts val="600"/>
                        </a:spcAft>
                        <a:buSzPct val="175000"/>
                        <a:buBlip>
                          <a:blip r:embed="rId2"/>
                        </a:buBlip>
                      </a:pPr>
                      <a:r>
                        <a:rPr lang="en-US" sz="1000" b="0" i="0" baseline="0" dirty="0" smtClean="0">
                          <a:solidFill>
                            <a:schemeClr val="tx1"/>
                          </a:solidFill>
                        </a:rPr>
                        <a:t>ESB Readiness Assessment Tool</a:t>
                      </a:r>
                      <a:endParaRPr lang="en-CA" sz="1000" b="0" i="0" dirty="0" smtClean="0">
                        <a:solidFill>
                          <a:schemeClr val="tx1"/>
                        </a:solidFill>
                      </a:endParaRPr>
                    </a:p>
                    <a:p>
                      <a:pPr lvl="0"/>
                      <a:r>
                        <a:rPr lang="en-CA" sz="1000" dirty="0" smtClean="0">
                          <a:solidFill>
                            <a:schemeClr val="tx1"/>
                          </a:solidFill>
                        </a:rPr>
                        <a:t>2. Structure an</a:t>
                      </a:r>
                      <a:r>
                        <a:rPr lang="en-CA" sz="1000" baseline="0" dirty="0" smtClean="0">
                          <a:solidFill>
                            <a:schemeClr val="tx1"/>
                          </a:solidFill>
                        </a:rPr>
                        <a:t> </a:t>
                      </a:r>
                      <a:r>
                        <a:rPr lang="en-CA" sz="1000" dirty="0" smtClean="0">
                          <a:solidFill>
                            <a:schemeClr val="tx1"/>
                          </a:solidFill>
                        </a:rPr>
                        <a:t>ESB</a:t>
                      </a:r>
                      <a:r>
                        <a:rPr lang="en-CA" sz="1000" baseline="0" dirty="0" smtClean="0">
                          <a:solidFill>
                            <a:schemeClr val="tx1"/>
                          </a:solidFill>
                        </a:rPr>
                        <a:t> </a:t>
                      </a:r>
                      <a:r>
                        <a:rPr lang="en-CA" sz="1000" dirty="0" smtClean="0">
                          <a:solidFill>
                            <a:schemeClr val="tx1"/>
                          </a:solidFill>
                        </a:rPr>
                        <a:t>selection project </a:t>
                      </a:r>
                    </a:p>
                    <a:p>
                      <a:pPr lvl="0"/>
                      <a:endParaRPr lang="en-CA" sz="1000" dirty="0" smtClean="0">
                        <a:solidFill>
                          <a:schemeClr val="tx1"/>
                        </a:solidFill>
                      </a:endParaRPr>
                    </a:p>
                    <a:p>
                      <a:pPr marL="285750" marR="0" indent="-285750" algn="l" defTabSz="914400" rtl="0" eaLnBrk="1" fontAlgn="auto" latinLnBrk="0" hangingPunct="1">
                        <a:lnSpc>
                          <a:spcPct val="100000"/>
                        </a:lnSpc>
                        <a:spcBef>
                          <a:spcPts val="0"/>
                        </a:spcBef>
                        <a:spcAft>
                          <a:spcPts val="600"/>
                        </a:spcAft>
                        <a:buClrTx/>
                        <a:buSzPct val="175000"/>
                        <a:buFontTx/>
                        <a:buBlip>
                          <a:blip r:embed="rId3"/>
                        </a:buBlip>
                        <a:tabLst/>
                        <a:defRPr/>
                      </a:pPr>
                      <a:r>
                        <a:rPr lang="en-CA" sz="1000" b="0" dirty="0" smtClean="0">
                          <a:solidFill>
                            <a:schemeClr val="tx1"/>
                          </a:solidFill>
                        </a:rPr>
                        <a:t>ESB Procurement Project Charter Template </a:t>
                      </a:r>
                    </a:p>
                    <a:p>
                      <a:pPr marL="285750" marR="0" lvl="0" indent="-285750" algn="l" defTabSz="914400" rtl="0" eaLnBrk="1" fontAlgn="auto" latinLnBrk="0" hangingPunct="1">
                        <a:lnSpc>
                          <a:spcPct val="100000"/>
                        </a:lnSpc>
                        <a:spcBef>
                          <a:spcPts val="0"/>
                        </a:spcBef>
                        <a:spcAft>
                          <a:spcPts val="600"/>
                        </a:spcAft>
                        <a:buClrTx/>
                        <a:buSzPct val="175000"/>
                        <a:buFontTx/>
                        <a:buBlip>
                          <a:blip r:embed="rId2"/>
                        </a:buBlip>
                        <a:tabLst/>
                        <a:defRPr/>
                      </a:pPr>
                      <a:r>
                        <a:rPr kumimoji="0" lang="en-CA" sz="1000" b="0" i="0" u="none" strike="noStrike" kern="1200" cap="none" spc="0" normalizeH="0" baseline="0" noProof="0" dirty="0" smtClean="0">
                          <a:ln>
                            <a:noFill/>
                          </a:ln>
                          <a:solidFill>
                            <a:srgbClr val="333333"/>
                          </a:solidFill>
                          <a:effectLst/>
                          <a:uLnTx/>
                          <a:uFillTx/>
                          <a:latin typeface="+mn-lt"/>
                          <a:ea typeface="+mn-ea"/>
                          <a:cs typeface="+mn-cs"/>
                        </a:rPr>
                        <a:t>ESB Project Appropriateness Assessment </a:t>
                      </a:r>
                    </a:p>
                    <a:p>
                      <a:pPr marL="0" marR="0" lvl="0" indent="0" algn="l" defTabSz="914400" rtl="0" eaLnBrk="1" fontAlgn="auto" latinLnBrk="0" hangingPunct="1">
                        <a:lnSpc>
                          <a:spcPct val="100000"/>
                        </a:lnSpc>
                        <a:spcBef>
                          <a:spcPts val="0"/>
                        </a:spcBef>
                        <a:spcAft>
                          <a:spcPts val="600"/>
                        </a:spcAft>
                        <a:buClrTx/>
                        <a:buSzPct val="175000"/>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3. </a:t>
                      </a:r>
                      <a:r>
                        <a:rPr lang="en-CA" sz="1000" b="1" dirty="0" smtClean="0">
                          <a:solidFill>
                            <a:schemeClr val="tx1"/>
                          </a:solidFill>
                        </a:rPr>
                        <a:t>Gather and analyze ESB requirements</a:t>
                      </a:r>
                    </a:p>
                    <a:p>
                      <a:pPr marL="285750" marR="0" lvl="0" indent="-285750" algn="l" defTabSz="914400" rtl="0" eaLnBrk="1" fontAlgn="auto" latinLnBrk="0" hangingPunct="1">
                        <a:lnSpc>
                          <a:spcPct val="100000"/>
                        </a:lnSpc>
                        <a:spcBef>
                          <a:spcPts val="0"/>
                        </a:spcBef>
                        <a:spcAft>
                          <a:spcPts val="600"/>
                        </a:spcAft>
                        <a:buClrTx/>
                        <a:buSzPct val="175000"/>
                        <a:buFontTx/>
                        <a:buBlip>
                          <a:blip r:embed="rId4"/>
                        </a:buBlip>
                        <a:tabLst/>
                        <a:defRPr/>
                      </a:pPr>
                      <a:r>
                        <a:rPr kumimoji="0" lang="en-CA" sz="1000" b="0" i="0" u="none" strike="noStrike" kern="1200" cap="none" spc="0" normalizeH="0" baseline="0" noProof="0" dirty="0" smtClean="0">
                          <a:ln>
                            <a:noFill/>
                          </a:ln>
                          <a:solidFill>
                            <a:srgbClr val="333333"/>
                          </a:solidFill>
                          <a:effectLst/>
                          <a:uLnTx/>
                          <a:uFillTx/>
                          <a:latin typeface="+mn-lt"/>
                          <a:ea typeface="+mn-ea"/>
                          <a:cs typeface="+mn-cs"/>
                        </a:rPr>
                        <a:t>ESB Requirements Workbook</a:t>
                      </a:r>
                    </a:p>
                    <a:p>
                      <a:pPr marL="285750" marR="0" lvl="0" indent="-285750" algn="l" defTabSz="914400" rtl="0" eaLnBrk="1" fontAlgn="auto" latinLnBrk="0" hangingPunct="1">
                        <a:lnSpc>
                          <a:spcPct val="100000"/>
                        </a:lnSpc>
                        <a:spcBef>
                          <a:spcPts val="0"/>
                        </a:spcBef>
                        <a:spcAft>
                          <a:spcPts val="600"/>
                        </a:spcAft>
                        <a:buClrTx/>
                        <a:buSzPct val="175000"/>
                        <a:buFontTx/>
                        <a:buBlip>
                          <a:blip r:embed="rId2"/>
                        </a:buBlip>
                        <a:tabLst/>
                        <a:defRPr/>
                      </a:pPr>
                      <a:r>
                        <a:rPr kumimoji="0" lang="en-CA" sz="1000" b="0" i="0" u="none" strike="noStrike" kern="1200" cap="none" spc="0" normalizeH="0" baseline="0" noProof="0" dirty="0" smtClean="0">
                          <a:ln>
                            <a:noFill/>
                          </a:ln>
                          <a:solidFill>
                            <a:srgbClr val="333333"/>
                          </a:solidFill>
                          <a:effectLst/>
                          <a:uLnTx/>
                          <a:uFillTx/>
                          <a:latin typeface="+mn-lt"/>
                          <a:ea typeface="+mn-ea"/>
                          <a:cs typeface="+mn-cs"/>
                        </a:rPr>
                        <a:t>ESB Service Mapping  Catalog</a:t>
                      </a:r>
                    </a:p>
                    <a:p>
                      <a:pPr marL="285750" marR="0" lvl="0" indent="-285750" algn="l" defTabSz="914400" rtl="0" eaLnBrk="1" fontAlgn="auto" latinLnBrk="0" hangingPunct="1">
                        <a:lnSpc>
                          <a:spcPct val="100000"/>
                        </a:lnSpc>
                        <a:spcBef>
                          <a:spcPts val="0"/>
                        </a:spcBef>
                        <a:spcAft>
                          <a:spcPts val="600"/>
                        </a:spcAft>
                        <a:buClrTx/>
                        <a:buSzPct val="175000"/>
                        <a:buFontTx/>
                        <a:buBlip>
                          <a:blip r:embed="rId2"/>
                        </a:buBlip>
                        <a:tabLst/>
                        <a:defRPr/>
                      </a:pPr>
                      <a:r>
                        <a:rPr kumimoji="0" lang="en-CA" sz="1000" b="0" i="0" u="none" strike="noStrike" kern="1200" cap="none" spc="0" normalizeH="0" baseline="0" noProof="0" dirty="0" smtClean="0">
                          <a:ln>
                            <a:noFill/>
                          </a:ln>
                          <a:solidFill>
                            <a:srgbClr val="333333"/>
                          </a:solidFill>
                          <a:effectLst/>
                          <a:uLnTx/>
                          <a:uFillTx/>
                          <a:latin typeface="+mn-lt"/>
                          <a:ea typeface="+mn-ea"/>
                          <a:cs typeface="+mn-cs"/>
                        </a:rPr>
                        <a:t>Data Integration Mapping Tool</a:t>
                      </a:r>
                    </a:p>
                    <a:p>
                      <a:pPr marL="285750" marR="0" lvl="0" indent="-285750" algn="l" defTabSz="914400" rtl="0" eaLnBrk="1" fontAlgn="auto" latinLnBrk="0" hangingPunct="1">
                        <a:lnSpc>
                          <a:spcPct val="100000"/>
                        </a:lnSpc>
                        <a:spcBef>
                          <a:spcPts val="0"/>
                        </a:spcBef>
                        <a:spcAft>
                          <a:spcPts val="600"/>
                        </a:spcAft>
                        <a:buClrTx/>
                        <a:buSzPct val="175000"/>
                        <a:buFontTx/>
                        <a:buBlip>
                          <a:blip r:embed="rId2"/>
                        </a:buBlip>
                        <a:tabLst/>
                        <a:defRPr/>
                      </a:pPr>
                      <a:r>
                        <a:rPr kumimoji="0" lang="en-CA" sz="1000" b="0" i="0" u="none" strike="noStrike" kern="1200" cap="none" spc="0" normalizeH="0" baseline="0" noProof="0" dirty="0" smtClean="0">
                          <a:ln>
                            <a:noFill/>
                          </a:ln>
                          <a:solidFill>
                            <a:srgbClr val="333333"/>
                          </a:solidFill>
                          <a:effectLst/>
                          <a:uLnTx/>
                          <a:uFillTx/>
                          <a:latin typeface="+mn-lt"/>
                          <a:ea typeface="+mn-ea"/>
                          <a:cs typeface="+mn-cs"/>
                        </a:rPr>
                        <a:t>ESB Use-Case Fit Assessment</a:t>
                      </a:r>
                    </a:p>
                    <a:p>
                      <a:pPr marL="285750" marR="0" lvl="0" indent="-285750" algn="l" defTabSz="914400" rtl="0" eaLnBrk="1" fontAlgn="auto" latinLnBrk="0" hangingPunct="1">
                        <a:lnSpc>
                          <a:spcPct val="100000"/>
                        </a:lnSpc>
                        <a:spcBef>
                          <a:spcPts val="0"/>
                        </a:spcBef>
                        <a:spcAft>
                          <a:spcPts val="600"/>
                        </a:spcAft>
                        <a:buClrTx/>
                        <a:buSzPct val="175000"/>
                        <a:buFontTx/>
                        <a:buBlip>
                          <a:blip r:embed="rId3"/>
                        </a:buBlip>
                        <a:tabLst/>
                        <a:defRPr/>
                      </a:pPr>
                      <a:r>
                        <a:rPr kumimoji="0" lang="en-CA" sz="1000" b="0" i="0" u="none" strike="noStrike" kern="1200" cap="none" spc="0" normalizeH="0" baseline="0" noProof="0" dirty="0" smtClean="0">
                          <a:ln>
                            <a:noFill/>
                          </a:ln>
                          <a:solidFill>
                            <a:srgbClr val="333333"/>
                          </a:solidFill>
                          <a:effectLst/>
                          <a:uLnTx/>
                          <a:uFillTx/>
                          <a:latin typeface="+mn-lt"/>
                          <a:ea typeface="+mn-ea"/>
                          <a:cs typeface="+mn-cs"/>
                        </a:rPr>
                        <a:t>ESB Principles and Guidelines </a:t>
                      </a:r>
                    </a:p>
                    <a:p>
                      <a:pPr marL="285750" marR="0" lvl="0" indent="-285750" algn="l" defTabSz="914400" rtl="0" eaLnBrk="1" fontAlgn="auto" latinLnBrk="0" hangingPunct="1">
                        <a:lnSpc>
                          <a:spcPct val="100000"/>
                        </a:lnSpc>
                        <a:spcBef>
                          <a:spcPts val="0"/>
                        </a:spcBef>
                        <a:spcAft>
                          <a:spcPts val="600"/>
                        </a:spcAft>
                        <a:buClrTx/>
                        <a:buSzPct val="175000"/>
                        <a:buFontTx/>
                        <a:buBlip>
                          <a:blip r:embed="rId3"/>
                        </a:buBlip>
                        <a:tabLst/>
                        <a:defRPr/>
                      </a:pPr>
                      <a:r>
                        <a:rPr kumimoji="0" lang="en-CA" sz="1000" b="0" i="0" u="none" strike="noStrike" kern="1200" cap="none" spc="0" normalizeH="0" baseline="0" noProof="0" dirty="0" smtClean="0">
                          <a:ln>
                            <a:noFill/>
                          </a:ln>
                          <a:solidFill>
                            <a:srgbClr val="333333"/>
                          </a:solidFill>
                          <a:effectLst/>
                          <a:uLnTx/>
                          <a:uFillTx/>
                          <a:latin typeface="+mn-lt"/>
                          <a:ea typeface="+mn-ea"/>
                          <a:cs typeface="+mn-cs"/>
                        </a:rPr>
                        <a:t>ESB Architecture Decisions Template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9C9C9"/>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4. ESB Vendor Landscape </a:t>
                      </a:r>
                    </a:p>
                    <a:p>
                      <a:pPr marL="285750" indent="-285750">
                        <a:spcAft>
                          <a:spcPts val="600"/>
                        </a:spcAft>
                        <a:buSzPct val="175000"/>
                        <a:buBlip>
                          <a:blip r:embed="rId4"/>
                        </a:buBlip>
                      </a:pPr>
                      <a:r>
                        <a:rPr lang="en-CA" sz="1000" b="0" dirty="0" smtClean="0">
                          <a:solidFill>
                            <a:schemeClr val="tx1"/>
                          </a:solidFill>
                        </a:rPr>
                        <a:t>ESB Vendor Landscape</a:t>
                      </a:r>
                      <a:endParaRPr lang="en-CA" sz="1000" b="0" baseline="0" dirty="0" smtClean="0">
                        <a:solidFill>
                          <a:schemeClr val="tx1"/>
                        </a:solidFill>
                      </a:endParaRPr>
                    </a:p>
                    <a:p>
                      <a:pPr marL="285750" indent="-285750">
                        <a:spcAft>
                          <a:spcPts val="600"/>
                        </a:spcAft>
                        <a:buSzPct val="175000"/>
                        <a:buBlip>
                          <a:blip r:embed="rId2"/>
                        </a:buBlip>
                      </a:pPr>
                      <a:r>
                        <a:rPr lang="en-CA" sz="1000" b="0" baseline="0" dirty="0" smtClean="0">
                          <a:solidFill>
                            <a:schemeClr val="tx1"/>
                          </a:solidFill>
                        </a:rPr>
                        <a:t>ESB Vendor Shortlist &amp; Detailed Feature Analysis Tool</a:t>
                      </a:r>
                    </a:p>
                    <a:p>
                      <a:pPr marL="285750" indent="-285750">
                        <a:spcAft>
                          <a:spcPts val="600"/>
                        </a:spcAft>
                        <a:buSzPct val="175000"/>
                        <a:buBlip>
                          <a:blip r:embed="rId2"/>
                        </a:buBlip>
                      </a:pPr>
                      <a:endParaRPr lang="en-CA" sz="1000" b="0" baseline="0" dirty="0" smtClean="0">
                        <a:solidFill>
                          <a:schemeClr val="tx1"/>
                        </a:solidFill>
                      </a:endParaRPr>
                    </a:p>
                    <a:p>
                      <a:pPr>
                        <a:spcAft>
                          <a:spcPts val="600"/>
                        </a:spcAft>
                      </a:pPr>
                      <a:r>
                        <a:rPr lang="en-CA" sz="1000" dirty="0" smtClean="0">
                          <a:solidFill>
                            <a:schemeClr val="tx1"/>
                          </a:solidFill>
                        </a:rPr>
                        <a:t>5. Select an ESB solution</a:t>
                      </a:r>
                      <a:endParaRPr lang="en-CA" sz="900" dirty="0" smtClean="0">
                        <a:solidFill>
                          <a:schemeClr val="tx1"/>
                        </a:solidFill>
                      </a:endParaRPr>
                    </a:p>
                    <a:p>
                      <a:pPr marL="285750" indent="-285750">
                        <a:spcAft>
                          <a:spcPts val="600"/>
                        </a:spcAft>
                        <a:buSzPct val="175000"/>
                        <a:buBlip>
                          <a:blip r:embed="rId3"/>
                        </a:buBlip>
                      </a:pPr>
                      <a:r>
                        <a:rPr lang="en-CA" sz="1000" b="0" dirty="0" smtClean="0">
                          <a:solidFill>
                            <a:schemeClr val="tx1"/>
                          </a:solidFill>
                        </a:rPr>
                        <a:t>ESB RFP</a:t>
                      </a:r>
                      <a:r>
                        <a:rPr lang="en-CA" sz="1000" b="0" baseline="0" dirty="0" smtClean="0">
                          <a:solidFill>
                            <a:schemeClr val="tx1"/>
                          </a:solidFill>
                        </a:rPr>
                        <a:t> Template</a:t>
                      </a:r>
                      <a:endParaRPr lang="en-CA" sz="1000" b="0" dirty="0" smtClean="0">
                        <a:solidFill>
                          <a:schemeClr val="tx1"/>
                        </a:solidFill>
                      </a:endParaRPr>
                    </a:p>
                    <a:p>
                      <a:pPr marL="285750" indent="-285750">
                        <a:spcAft>
                          <a:spcPts val="600"/>
                        </a:spcAft>
                        <a:buSzPct val="175000"/>
                        <a:buBlip>
                          <a:blip r:embed="rId2"/>
                        </a:buBlip>
                      </a:pPr>
                      <a:r>
                        <a:rPr lang="en-CA" sz="1000" b="0" dirty="0" smtClean="0">
                          <a:solidFill>
                            <a:schemeClr val="tx1"/>
                          </a:solidFill>
                        </a:rPr>
                        <a:t>Vendor Response Template</a:t>
                      </a:r>
                    </a:p>
                    <a:p>
                      <a:pPr marL="285750" indent="-285750">
                        <a:spcAft>
                          <a:spcPts val="600"/>
                        </a:spcAft>
                        <a:buSzPct val="175000"/>
                        <a:buBlip>
                          <a:blip r:embed="rId2"/>
                        </a:buBlip>
                      </a:pPr>
                      <a:r>
                        <a:rPr lang="en-CA" sz="1000" b="0" dirty="0" smtClean="0">
                          <a:solidFill>
                            <a:schemeClr val="tx1"/>
                          </a:solidFill>
                        </a:rPr>
                        <a:t>ESB Suite Evaluation and Scoring Tool </a:t>
                      </a:r>
                    </a:p>
                    <a:p>
                      <a:pPr marL="0" indent="0">
                        <a:spcAft>
                          <a:spcPts val="600"/>
                        </a:spcAft>
                        <a:buSzPct val="175000"/>
                        <a:buNone/>
                      </a:pP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9C9C9"/>
                    </a:solidFill>
                  </a:tcPr>
                </a:tc>
                <a:tc>
                  <a:txBody>
                    <a:bodyPr/>
                    <a:lstStyle>
                      <a:lvl1pPr marL="0" algn="l" defTabSz="914400" rtl="0" eaLnBrk="1" latinLnBrk="0" hangingPunct="1">
                        <a:defRPr sz="1800" b="1" kern="1200">
                          <a:solidFill>
                            <a:schemeClr val="lt1"/>
                          </a:solidFill>
                          <a:latin typeface="Arial"/>
                          <a:ea typeface=""/>
                          <a:cs typeface=""/>
                        </a:defRPr>
                      </a:lvl1pPr>
                      <a:lvl2pPr marL="457200" algn="l" defTabSz="914400" rtl="0" eaLnBrk="1" latinLnBrk="0" hangingPunct="1">
                        <a:defRPr sz="1800" b="1" kern="1200">
                          <a:solidFill>
                            <a:schemeClr val="lt1"/>
                          </a:solidFill>
                          <a:latin typeface="Arial"/>
                          <a:ea typeface=""/>
                          <a:cs typeface=""/>
                        </a:defRPr>
                      </a:lvl2pPr>
                      <a:lvl3pPr marL="914400" algn="l" defTabSz="914400" rtl="0" eaLnBrk="1" latinLnBrk="0" hangingPunct="1">
                        <a:defRPr sz="1800" b="1" kern="1200">
                          <a:solidFill>
                            <a:schemeClr val="lt1"/>
                          </a:solidFill>
                          <a:latin typeface="Arial"/>
                          <a:ea typeface=""/>
                          <a:cs typeface=""/>
                        </a:defRPr>
                      </a:lvl3pPr>
                      <a:lvl4pPr marL="1371600" algn="l" defTabSz="914400" rtl="0" eaLnBrk="1" latinLnBrk="0" hangingPunct="1">
                        <a:defRPr sz="1800" b="1" kern="1200">
                          <a:solidFill>
                            <a:schemeClr val="lt1"/>
                          </a:solidFill>
                          <a:latin typeface="Arial"/>
                          <a:ea typeface=""/>
                          <a:cs typeface=""/>
                        </a:defRPr>
                      </a:lvl4pPr>
                      <a:lvl5pPr marL="1828800" algn="l" defTabSz="914400" rtl="0" eaLnBrk="1" latinLnBrk="0" hangingPunct="1">
                        <a:defRPr sz="1800" b="1" kern="1200">
                          <a:solidFill>
                            <a:schemeClr val="lt1"/>
                          </a:solidFill>
                          <a:latin typeface="Arial"/>
                          <a:ea typeface=""/>
                          <a:cs typeface=""/>
                        </a:defRPr>
                      </a:lvl5pPr>
                      <a:lvl6pPr marL="2286000" algn="l" defTabSz="914400" rtl="0" eaLnBrk="1" latinLnBrk="0" hangingPunct="1">
                        <a:defRPr sz="1800" b="1" kern="1200">
                          <a:solidFill>
                            <a:schemeClr val="lt1"/>
                          </a:solidFill>
                          <a:latin typeface="Arial"/>
                          <a:ea typeface=""/>
                          <a:cs typeface=""/>
                        </a:defRPr>
                      </a:lvl6pPr>
                      <a:lvl7pPr marL="2743200" algn="l" defTabSz="914400" rtl="0" eaLnBrk="1" latinLnBrk="0" hangingPunct="1">
                        <a:defRPr sz="1800" b="1" kern="1200">
                          <a:solidFill>
                            <a:schemeClr val="lt1"/>
                          </a:solidFill>
                          <a:latin typeface="Arial"/>
                          <a:ea typeface=""/>
                          <a:cs typeface=""/>
                        </a:defRPr>
                      </a:lvl7pPr>
                      <a:lvl8pPr marL="3200400" algn="l" defTabSz="914400" rtl="0" eaLnBrk="1" latinLnBrk="0" hangingPunct="1">
                        <a:defRPr sz="1800" b="1" kern="1200">
                          <a:solidFill>
                            <a:schemeClr val="lt1"/>
                          </a:solidFill>
                          <a:latin typeface="Arial"/>
                          <a:ea typeface=""/>
                          <a:cs typeface=""/>
                        </a:defRPr>
                      </a:lvl8pPr>
                      <a:lvl9pPr marL="3657600" algn="l" defTabSz="914400" rtl="0" eaLnBrk="1" latinLnBrk="0" hangingPunct="1">
                        <a:defRPr sz="1800" b="1" kern="1200">
                          <a:solidFill>
                            <a:schemeClr val="lt1"/>
                          </a:solidFill>
                          <a:latin typeface="Arial"/>
                          <a:ea typeface=""/>
                          <a:cs typeface=""/>
                        </a:defRPr>
                      </a:lvl9pPr>
                    </a:lstStyle>
                    <a:p>
                      <a:pPr>
                        <a:spcAft>
                          <a:spcPts val="600"/>
                        </a:spcAft>
                      </a:pPr>
                      <a:r>
                        <a:rPr lang="en-CA" sz="1000" dirty="0" smtClean="0">
                          <a:solidFill>
                            <a:schemeClr val="tx1"/>
                          </a:solidFill>
                        </a:rPr>
                        <a:t>6. Plan ESB Implementation</a:t>
                      </a:r>
                      <a:r>
                        <a:rPr lang="en-CA" sz="1000" baseline="0" dirty="0" smtClean="0">
                          <a:solidFill>
                            <a:schemeClr val="tx1"/>
                          </a:solidFill>
                        </a:rPr>
                        <a:t> </a:t>
                      </a:r>
                      <a:endParaRPr lang="en-CA" sz="900" baseline="0" dirty="0" smtClean="0">
                        <a:solidFill>
                          <a:schemeClr val="tx1"/>
                        </a:solidFill>
                      </a:endParaRPr>
                    </a:p>
                    <a:p>
                      <a:pPr marL="285750" marR="0" lvl="0" indent="-285750" algn="l" defTabSz="914400" rtl="0" eaLnBrk="1" fontAlgn="auto" latinLnBrk="0" hangingPunct="1">
                        <a:lnSpc>
                          <a:spcPct val="100000"/>
                        </a:lnSpc>
                        <a:spcBef>
                          <a:spcPts val="0"/>
                        </a:spcBef>
                        <a:spcAft>
                          <a:spcPts val="600"/>
                        </a:spcAft>
                        <a:buClrTx/>
                        <a:buSzPct val="175000"/>
                        <a:buFontTx/>
                        <a:buBlip>
                          <a:blip r:embed="rId3"/>
                        </a:buBlip>
                        <a:tabLst/>
                        <a:defRPr/>
                      </a:pPr>
                      <a:r>
                        <a:rPr kumimoji="0" lang="en-CA" sz="1000" b="0" i="0" u="none" strike="noStrike" kern="1200" cap="none" spc="0" normalizeH="0" baseline="0" noProof="0" dirty="0" smtClean="0">
                          <a:ln>
                            <a:noFill/>
                          </a:ln>
                          <a:solidFill>
                            <a:srgbClr val="333333"/>
                          </a:solidFill>
                          <a:effectLst/>
                          <a:uLnTx/>
                          <a:uFillTx/>
                          <a:latin typeface="Arial"/>
                          <a:ea typeface="+mn-ea"/>
                          <a:cs typeface="+mn-cs"/>
                        </a:rPr>
                        <a:t>ESB Implementation Plan Template</a:t>
                      </a:r>
                    </a:p>
                    <a:p>
                      <a:pPr marL="285750" marR="0" lvl="0" indent="-285750" algn="l" defTabSz="914400" rtl="0" eaLnBrk="1" fontAlgn="auto" latinLnBrk="0" hangingPunct="1">
                        <a:lnSpc>
                          <a:spcPct val="100000"/>
                        </a:lnSpc>
                        <a:spcBef>
                          <a:spcPts val="0"/>
                        </a:spcBef>
                        <a:spcAft>
                          <a:spcPts val="600"/>
                        </a:spcAft>
                        <a:buClrTx/>
                        <a:buSzPct val="175000"/>
                        <a:buFontTx/>
                        <a:buBlip>
                          <a:blip r:embed="rId3"/>
                        </a:buBlip>
                        <a:tabLst/>
                        <a:defRPr/>
                      </a:pPr>
                      <a:r>
                        <a:rPr kumimoji="0" lang="en-CA" sz="1000" b="0" i="0" u="none" strike="noStrike" kern="1200" cap="none" spc="0" normalizeH="0" baseline="0" noProof="0" dirty="0" smtClean="0">
                          <a:ln>
                            <a:noFill/>
                          </a:ln>
                          <a:solidFill>
                            <a:srgbClr val="333333"/>
                          </a:solidFill>
                          <a:effectLst/>
                          <a:uLnTx/>
                          <a:uFillTx/>
                          <a:latin typeface="Arial"/>
                          <a:ea typeface="+mn-ea"/>
                          <a:cs typeface="+mn-cs"/>
                        </a:rPr>
                        <a:t>ESB Test Plan Template</a:t>
                      </a:r>
                      <a:endParaRPr lang="en-CA" sz="900" baseline="0" dirty="0" smtClean="0">
                        <a:solidFill>
                          <a:schemeClr val="tx1"/>
                        </a:solidFill>
                      </a:endParaRPr>
                    </a:p>
                    <a:p>
                      <a:pPr>
                        <a:spcAft>
                          <a:spcPts val="600"/>
                        </a:spcAft>
                      </a:pPr>
                      <a:r>
                        <a:rPr lang="en-CA" sz="1000" dirty="0" smtClean="0">
                          <a:solidFill>
                            <a:schemeClr val="tx1"/>
                          </a:solidFill>
                        </a:rPr>
                        <a:t>7. Evaluate Project</a:t>
                      </a:r>
                      <a:r>
                        <a:rPr lang="en-CA" sz="1000" baseline="0" dirty="0" smtClean="0">
                          <a:solidFill>
                            <a:schemeClr val="tx1"/>
                          </a:solidFill>
                        </a:rPr>
                        <a:t> Metrics</a:t>
                      </a:r>
                      <a:endParaRPr lang="en-CA" sz="1000" dirty="0" smtClean="0">
                        <a:solidFill>
                          <a:schemeClr val="tx1"/>
                        </a:solidFill>
                      </a:endParaRPr>
                    </a:p>
                    <a:p>
                      <a:pPr marL="285750" marR="0" lvl="0" indent="-285750" algn="l" defTabSz="914400" rtl="0" eaLnBrk="1" fontAlgn="auto" latinLnBrk="0" hangingPunct="1">
                        <a:lnSpc>
                          <a:spcPct val="100000"/>
                        </a:lnSpc>
                        <a:spcBef>
                          <a:spcPts val="0"/>
                        </a:spcBef>
                        <a:spcAft>
                          <a:spcPts val="600"/>
                        </a:spcAft>
                        <a:buClrTx/>
                        <a:buSzPct val="175000"/>
                        <a:buFontTx/>
                        <a:buBlip>
                          <a:blip r:embed="rId3"/>
                        </a:buBlip>
                        <a:tabLst/>
                        <a:defRPr/>
                      </a:pPr>
                      <a:r>
                        <a:rPr kumimoji="0" lang="en-CA" sz="1000" b="0" i="0" u="none" strike="noStrike" kern="1200" cap="none" spc="0" normalizeH="0" baseline="0" noProof="0" dirty="0" smtClean="0">
                          <a:ln>
                            <a:noFill/>
                          </a:ln>
                          <a:solidFill>
                            <a:srgbClr val="333333"/>
                          </a:solidFill>
                          <a:effectLst/>
                          <a:uLnTx/>
                          <a:uFillTx/>
                          <a:latin typeface="Arial"/>
                          <a:ea typeface="+mn-ea"/>
                          <a:cs typeface="+mn-cs"/>
                        </a:rPr>
                        <a:t>ESB Center of Excellence Charter Template</a:t>
                      </a:r>
                    </a:p>
                    <a:p>
                      <a:pPr marL="285750" marR="0" lvl="0" indent="-285750" algn="l" defTabSz="914400" rtl="0" eaLnBrk="1" fontAlgn="auto" latinLnBrk="0" hangingPunct="1">
                        <a:lnSpc>
                          <a:spcPct val="100000"/>
                        </a:lnSpc>
                        <a:spcBef>
                          <a:spcPts val="0"/>
                        </a:spcBef>
                        <a:spcAft>
                          <a:spcPts val="600"/>
                        </a:spcAft>
                        <a:buClrTx/>
                        <a:buSzPct val="175000"/>
                        <a:buFontTx/>
                        <a:buBlip>
                          <a:blip r:embed="rId3"/>
                        </a:buBlip>
                        <a:tabLst/>
                        <a:defRPr/>
                      </a:pPr>
                      <a:r>
                        <a:rPr kumimoji="0" lang="en-CA" sz="1000" b="0" i="0" u="none" strike="noStrike" kern="1200" cap="none" spc="0" normalizeH="0" baseline="0" noProof="0" dirty="0" smtClean="0">
                          <a:ln>
                            <a:noFill/>
                          </a:ln>
                          <a:solidFill>
                            <a:srgbClr val="333333"/>
                          </a:solidFill>
                          <a:effectLst/>
                          <a:uLnTx/>
                          <a:uFillTx/>
                          <a:latin typeface="Arial"/>
                          <a:ea typeface="+mn-ea"/>
                          <a:cs typeface="+mn-cs"/>
                        </a:rPr>
                        <a:t>ESB Change Request Template </a:t>
                      </a:r>
                      <a:endParaRPr kumimoji="0" lang="en-CA" sz="900" b="1" i="0" u="none" strike="noStrike" kern="1200" cap="none" spc="0" normalizeH="0" baseline="0" noProof="0" dirty="0" smtClean="0">
                        <a:ln>
                          <a:noFill/>
                        </a:ln>
                        <a:solidFill>
                          <a:srgbClr val="333333"/>
                        </a:solidFill>
                        <a:effectLst/>
                        <a:uLnTx/>
                        <a:uFillTx/>
                        <a:latin typeface="Arial"/>
                        <a:ea typeface="+mn-ea"/>
                        <a:cs typeface="+mn-cs"/>
                      </a:endParaRPr>
                    </a:p>
                    <a:p>
                      <a:pPr>
                        <a:spcAft>
                          <a:spcPts val="600"/>
                        </a:spcAft>
                      </a:pPr>
                      <a:endParaRPr lang="en-CA" sz="900" dirty="0" smtClean="0">
                        <a:solidFill>
                          <a:schemeClr val="tx1"/>
                        </a:solidFill>
                      </a:endParaRPr>
                    </a:p>
                    <a:p>
                      <a:pPr marL="285750" indent="-285750">
                        <a:spcAft>
                          <a:spcPts val="600"/>
                        </a:spcAft>
                        <a:buSzPct val="175000"/>
                        <a:buBlip>
                          <a:blip r:embed="rId2"/>
                        </a:buBlip>
                      </a:pP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TlToBr w="12700" cmpd="sng">
                      <a:noFill/>
                      <a:prstDash val="solid"/>
                    </a:lnTlToBr>
                    <a:lnBlToTr w="12700" cmpd="sng">
                      <a:noFill/>
                      <a:prstDash val="solid"/>
                    </a:lnBlToTr>
                    <a:solidFill>
                      <a:srgbClr val="C9C9C9"/>
                    </a:solidFill>
                  </a:tcPr>
                </a:tc>
              </a:tr>
              <a:tr h="695468">
                <a:tc>
                  <a:txBody>
                    <a:bodyPr/>
                    <a:lstStyle/>
                    <a:p>
                      <a:pPr algn="ctr"/>
                      <a:r>
                        <a:rPr lang="en-CA" sz="1000" b="1" dirty="0" smtClean="0">
                          <a:solidFill>
                            <a:schemeClr val="bg1"/>
                          </a:solidFill>
                        </a:rPr>
                        <a:t>Blueprint</a:t>
                      </a:r>
                      <a:r>
                        <a:rPr lang="en-CA" sz="1000" b="1" baseline="0" dirty="0" smtClean="0">
                          <a:solidFill>
                            <a:schemeClr val="bg1"/>
                          </a:solidFill>
                        </a:rPr>
                        <a:t> Phase Outcomes </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en-CA" sz="1000" b="1" dirty="0" smtClean="0"/>
                        <a:t>Phase 1 Outcome</a:t>
                      </a:r>
                      <a:r>
                        <a:rPr lang="en-CA" sz="1000" dirty="0" smtClean="0"/>
                        <a:t>:</a:t>
                      </a:r>
                    </a:p>
                    <a:p>
                      <a:pPr marL="171450" indent="-171450">
                        <a:buFont typeface="Arial" panose="020B0604020202020204" pitchFamily="34" charset="0"/>
                        <a:buChar char="•"/>
                      </a:pPr>
                      <a:r>
                        <a:rPr lang="en-CA" sz="1000" dirty="0" smtClean="0"/>
                        <a:t>Launch of your ESB Selection Project </a:t>
                      </a:r>
                    </a:p>
                    <a:p>
                      <a:pPr marL="171450" indent="-171450">
                        <a:buFont typeface="Arial" panose="020B0604020202020204" pitchFamily="34" charset="0"/>
                        <a:buChar char="•"/>
                      </a:pPr>
                      <a:r>
                        <a:rPr lang="en-CA" sz="1000" dirty="0" smtClean="0"/>
                        <a:t>Development of your organization’s ESB requirements</a:t>
                      </a:r>
                      <a:endParaRPr lang="en-CA" sz="1000"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en-CA" sz="1000" b="1" dirty="0" smtClean="0"/>
                        <a:t>Phase 2 Outcome</a:t>
                      </a:r>
                      <a:r>
                        <a:rPr lang="en-CA" sz="1000" dirty="0" smtClean="0"/>
                        <a:t>:</a:t>
                      </a:r>
                    </a:p>
                    <a:p>
                      <a:pPr marL="171450" indent="-171450">
                        <a:buFont typeface="Arial" panose="020B0604020202020204" pitchFamily="34" charset="0"/>
                        <a:buChar char="•"/>
                      </a:pPr>
                      <a:r>
                        <a:rPr lang="en-CA" sz="1000" dirty="0" smtClean="0"/>
                        <a:t>Selection</a:t>
                      </a:r>
                      <a:r>
                        <a:rPr lang="en-CA" sz="1000" baseline="0" dirty="0" smtClean="0"/>
                        <a:t> of an ESB solution </a:t>
                      </a:r>
                      <a:endParaRPr lang="en-CA" sz="1000" dirty="0" smtClean="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en-CA" sz="1000" b="1" dirty="0" smtClean="0"/>
                        <a:t>Phase 3 Outcome</a:t>
                      </a:r>
                      <a:r>
                        <a:rPr lang="en-CA" sz="1000" dirty="0" smtClean="0"/>
                        <a:t>:</a:t>
                      </a:r>
                    </a:p>
                    <a:p>
                      <a:pPr marL="171450" indent="-171450">
                        <a:buFont typeface="Arial" panose="020B0604020202020204" pitchFamily="34" charset="0"/>
                        <a:buChar char="•"/>
                      </a:pPr>
                      <a:r>
                        <a:rPr lang="en-CA" sz="1000" dirty="0" smtClean="0"/>
                        <a:t>A plan</a:t>
                      </a:r>
                      <a:r>
                        <a:rPr lang="en-CA" sz="1000" baseline="0" dirty="0" smtClean="0"/>
                        <a:t> for implementing the selected ESB solution </a:t>
                      </a:r>
                      <a:endParaRPr lang="en-CA" sz="1000" dirty="0" smtClean="0"/>
                    </a:p>
                  </a:txBody>
                  <a:tcPr anchor="ctr">
                    <a:lnL w="28575" cap="flat" cmpd="sng" algn="ctr">
                      <a:solidFill>
                        <a:schemeClr val="bg1"/>
                      </a:solidFill>
                      <a:prstDash val="solid"/>
                      <a:round/>
                      <a:headEnd type="none" w="med" len="med"/>
                      <a:tailEnd type="none" w="med" len="med"/>
                    </a:lnL>
                  </a:tcPr>
                </a:tc>
              </a:tr>
              <a:tr h="695468">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l"/>
                      <a:r>
                        <a:rPr lang="en-CA" sz="1000" b="1" dirty="0" smtClean="0"/>
                        <a:t>Module</a:t>
                      </a:r>
                      <a:r>
                        <a:rPr lang="en-CA" sz="1000" b="1" baseline="0" dirty="0" smtClean="0"/>
                        <a:t> 1</a:t>
                      </a:r>
                      <a:r>
                        <a:rPr lang="en-CA" sz="1000" dirty="0" smtClean="0"/>
                        <a:t>:</a:t>
                      </a:r>
                    </a:p>
                    <a:p>
                      <a:pPr lvl="0" algn="l"/>
                      <a:r>
                        <a:rPr lang="en-CA" sz="1000" b="0" dirty="0" smtClean="0"/>
                        <a:t>Launch the ESB</a:t>
                      </a:r>
                      <a:r>
                        <a:rPr lang="en-CA" sz="1000" b="0" baseline="0" dirty="0" smtClean="0"/>
                        <a:t> </a:t>
                      </a:r>
                      <a:r>
                        <a:rPr lang="en-CA" sz="1000" b="0" dirty="0" smtClean="0"/>
                        <a:t>Selection Project </a:t>
                      </a:r>
                      <a:endParaRPr lang="en-CA" sz="1000" b="0" kern="1200" dirty="0" smtClean="0">
                        <a:solidFill>
                          <a:srgbClr val="FFFFFF"/>
                        </a:solidFill>
                        <a:latin typeface="Arial"/>
                        <a:ea typeface=""/>
                        <a:cs typeface=""/>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solidFill>
                  </a:tcPr>
                </a:tc>
                <a:tc gridSpan="2">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l"/>
                      <a:r>
                        <a:rPr lang="en-CA" sz="1000" b="1" dirty="0" smtClean="0"/>
                        <a:t>Module</a:t>
                      </a:r>
                      <a:r>
                        <a:rPr lang="en-CA" sz="1000" b="1" baseline="0" dirty="0" smtClean="0"/>
                        <a:t> 2</a:t>
                      </a:r>
                      <a:r>
                        <a:rPr lang="en-CA" sz="1000" dirty="0" smtClean="0"/>
                        <a:t>:</a:t>
                      </a:r>
                    </a:p>
                    <a:p>
                      <a:pPr marL="0" indent="0" algn="l">
                        <a:buFont typeface="Arial" panose="020B0604020202020204" pitchFamily="34" charset="0"/>
                        <a:buNone/>
                      </a:pPr>
                      <a:r>
                        <a:rPr lang="en-CA" sz="1000" dirty="0" smtClean="0"/>
                        <a:t>Plan the Procurement and</a:t>
                      </a:r>
                      <a:r>
                        <a:rPr lang="en-CA" sz="1000" baseline="0" dirty="0" smtClean="0"/>
                        <a:t> Implementation </a:t>
                      </a:r>
                      <a:r>
                        <a:rPr lang="en-CA" sz="1000" dirty="0" smtClean="0"/>
                        <a:t>Process </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solidFill>
                  </a:tcPr>
                </a:tc>
                <a:tc hMerge="1">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l"/>
                      <a:endParaRPr lang="en-CA" sz="1000" dirty="0" smtClean="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solidFill>
                  </a:tcPr>
                </a:tc>
              </a:tr>
            </a:tbl>
          </a:graphicData>
        </a:graphic>
      </p:graphicFrame>
      <p:pic>
        <p:nvPicPr>
          <p:cNvPr id="27" name="Picture 26"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282240" y="1401086"/>
            <a:ext cx="1094375" cy="1088500"/>
          </a:xfrm>
          <a:prstGeom prst="rect">
            <a:avLst/>
          </a:prstGeom>
          <a:solidFill>
            <a:schemeClr val="accent1">
              <a:alpha val="0"/>
            </a:schemeClr>
          </a:solidFill>
          <a:effectLst/>
        </p:spPr>
      </p:pic>
      <p:sp>
        <p:nvSpPr>
          <p:cNvPr id="15" name="Title 1"/>
          <p:cNvSpPr txBox="1">
            <a:spLocks/>
          </p:cNvSpPr>
          <p:nvPr/>
        </p:nvSpPr>
        <p:spPr>
          <a:xfrm>
            <a:off x="251520" y="127511"/>
            <a:ext cx="8625780" cy="649324"/>
          </a:xfrm>
          <a:prstGeom prst="rect">
            <a:avLst/>
          </a:prstGeom>
        </p:spPr>
        <p:txBody>
          <a:bodyPr anchor="ctr"/>
          <a:lst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t>Project Overview</a:t>
            </a:r>
            <a:endParaRPr lang="en-US" dirty="0"/>
          </a:p>
        </p:txBody>
      </p:sp>
      <p:grpSp>
        <p:nvGrpSpPr>
          <p:cNvPr id="3" name="Group 2"/>
          <p:cNvGrpSpPr/>
          <p:nvPr/>
        </p:nvGrpSpPr>
        <p:grpSpPr>
          <a:xfrm>
            <a:off x="1663930" y="776835"/>
            <a:ext cx="7390860" cy="624253"/>
            <a:chOff x="1284789" y="776836"/>
            <a:chExt cx="5065231" cy="624253"/>
          </a:xfrm>
        </p:grpSpPr>
        <p:sp>
          <p:nvSpPr>
            <p:cNvPr id="11" name="Chevron 10"/>
            <p:cNvSpPr/>
            <p:nvPr/>
          </p:nvSpPr>
          <p:spPr>
            <a:xfrm>
              <a:off x="1284789" y="776838"/>
              <a:ext cx="2074686" cy="624251"/>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533400">
                <a:lnSpc>
                  <a:spcPct val="90000"/>
                </a:lnSpc>
                <a:spcBef>
                  <a:spcPct val="0"/>
                </a:spcBef>
                <a:spcAft>
                  <a:spcPct val="35000"/>
                </a:spcAft>
              </a:pPr>
              <a:r>
                <a:rPr lang="en-CA" sz="1000" b="1" dirty="0"/>
                <a:t>Launch the ESB Project and </a:t>
              </a:r>
              <a:r>
                <a:rPr lang="en-CA" sz="1000" b="1" dirty="0" smtClean="0"/>
                <a:t/>
              </a:r>
              <a:br>
                <a:rPr lang="en-CA" sz="1000" b="1" dirty="0" smtClean="0"/>
              </a:br>
              <a:r>
                <a:rPr lang="en-CA" sz="1000" b="1" dirty="0" smtClean="0"/>
                <a:t>Collect </a:t>
              </a:r>
              <a:r>
                <a:rPr lang="en-CA" sz="1000" b="1" dirty="0"/>
                <a:t>Requirements </a:t>
              </a:r>
            </a:p>
          </p:txBody>
        </p:sp>
        <p:sp>
          <p:nvSpPr>
            <p:cNvPr id="12" name="Chevron 11"/>
            <p:cNvSpPr/>
            <p:nvPr/>
          </p:nvSpPr>
          <p:spPr>
            <a:xfrm>
              <a:off x="3223318" y="776836"/>
              <a:ext cx="1636444" cy="624251"/>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533400">
                <a:lnSpc>
                  <a:spcPct val="90000"/>
                </a:lnSpc>
                <a:spcBef>
                  <a:spcPct val="0"/>
                </a:spcBef>
                <a:spcAft>
                  <a:spcPct val="35000"/>
                </a:spcAft>
              </a:pPr>
              <a:r>
                <a:rPr lang="en-CA" sz="1000" b="1" dirty="0"/>
                <a:t>Select </a:t>
              </a:r>
              <a:r>
                <a:rPr lang="en-CA" sz="1000" b="1" dirty="0" smtClean="0"/>
                <a:t>an </a:t>
              </a:r>
              <a:r>
                <a:rPr lang="en-CA" sz="1000" b="1" dirty="0"/>
                <a:t>ESB Solution</a:t>
              </a:r>
            </a:p>
          </p:txBody>
        </p:sp>
        <p:sp>
          <p:nvSpPr>
            <p:cNvPr id="13" name="Chevron 12"/>
            <p:cNvSpPr/>
            <p:nvPr/>
          </p:nvSpPr>
          <p:spPr>
            <a:xfrm>
              <a:off x="4737486" y="776836"/>
              <a:ext cx="1612534" cy="624251"/>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533400">
                <a:lnSpc>
                  <a:spcPct val="90000"/>
                </a:lnSpc>
                <a:spcBef>
                  <a:spcPct val="0"/>
                </a:spcBef>
                <a:spcAft>
                  <a:spcPct val="35000"/>
                </a:spcAft>
              </a:pPr>
              <a:r>
                <a:rPr lang="en-CA" sz="1000" b="1" dirty="0">
                  <a:solidFill>
                    <a:schemeClr val="bg1"/>
                  </a:solidFill>
                </a:rPr>
                <a:t>Plan </a:t>
              </a:r>
              <a:r>
                <a:rPr lang="en-CA" sz="1000" b="1" dirty="0" smtClean="0">
                  <a:solidFill>
                    <a:schemeClr val="bg1"/>
                  </a:solidFill>
                </a:rPr>
                <a:t>the ESB </a:t>
              </a:r>
              <a:r>
                <a:rPr lang="en-CA" sz="1000" b="1" dirty="0">
                  <a:solidFill>
                    <a:schemeClr val="bg1"/>
                  </a:solidFill>
                </a:rPr>
                <a:t>Implementation </a:t>
              </a:r>
            </a:p>
          </p:txBody>
        </p:sp>
      </p:grpSp>
    </p:spTree>
    <p:extLst>
      <p:ext uri="{BB962C8B-B14F-4D97-AF65-F5344CB8AC3E}">
        <p14:creationId xmlns:p14="http://schemas.microsoft.com/office/powerpoint/2010/main" val="19651854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365965898"/>
              </p:ext>
            </p:extLst>
          </p:nvPr>
        </p:nvGraphicFramePr>
        <p:xfrm>
          <a:off x="206370" y="1809040"/>
          <a:ext cx="8753305" cy="3885263"/>
        </p:xfrm>
        <a:graphic>
          <a:graphicData uri="http://schemas.openxmlformats.org/drawingml/2006/table">
            <a:tbl>
              <a:tblPr firstRow="1" bandRow="1">
                <a:tableStyleId>{5C22544A-7EE6-4342-B048-85BDC9FD1C3A}</a:tableStyleId>
              </a:tblPr>
              <a:tblGrid>
                <a:gridCol w="1750661"/>
                <a:gridCol w="1750661"/>
                <a:gridCol w="1750661"/>
                <a:gridCol w="1750661"/>
                <a:gridCol w="1750661"/>
              </a:tblGrid>
              <a:tr h="0">
                <a:tc>
                  <a:txBody>
                    <a:bodyPr/>
                    <a:lstStyle/>
                    <a:p>
                      <a:pPr algn="ct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 1</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 2</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 3</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a:t>
                      </a:r>
                      <a:r>
                        <a:rPr lang="en-CA" sz="1200" b="0" i="1" baseline="0" dirty="0" smtClean="0">
                          <a:solidFill>
                            <a:schemeClr val="tx1"/>
                          </a:solidFill>
                        </a:rPr>
                        <a:t> 4</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95303">
                <a:tc>
                  <a:txBody>
                    <a:bodyPr/>
                    <a:lstStyle/>
                    <a:p>
                      <a:pPr algn="ctr"/>
                      <a:r>
                        <a:rPr lang="en-CA" sz="1400" b="1" dirty="0" smtClean="0">
                          <a:solidFill>
                            <a:schemeClr val="bg1"/>
                          </a:solidFill>
                        </a:rPr>
                        <a:t>Preparation</a:t>
                      </a:r>
                      <a:endParaRPr lang="en-CA" sz="14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9475F"/>
                    </a:solidFill>
                  </a:tcPr>
                </a:tc>
                <a:tc>
                  <a:txBody>
                    <a:bodyPr/>
                    <a:lstStyle/>
                    <a:p>
                      <a:pPr algn="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pPr algn="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pPr algn="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pPr algn="ctr"/>
                      <a:r>
                        <a:rPr lang="en-CA" sz="1400" b="1" dirty="0" smtClean="0">
                          <a:solidFill>
                            <a:schemeClr val="bg1"/>
                          </a:solidFill>
                        </a:rPr>
                        <a:t>Working Session</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9475F"/>
                    </a:solidFill>
                  </a:tcPr>
                </a:tc>
              </a:tr>
              <a:tr h="3096000">
                <a:tc>
                  <a:txBody>
                    <a:bodyPr/>
                    <a:lstStyle/>
                    <a:p>
                      <a:pPr>
                        <a:spcAft>
                          <a:spcPts val="500"/>
                        </a:spcAft>
                      </a:pPr>
                      <a:r>
                        <a:rPr lang="en-CA" sz="1000" b="1" dirty="0" smtClean="0">
                          <a:solidFill>
                            <a:schemeClr val="tx1"/>
                          </a:solidFill>
                        </a:rPr>
                        <a:t>Workshop Preparation</a:t>
                      </a:r>
                    </a:p>
                    <a:p>
                      <a:pPr>
                        <a:tabLst>
                          <a:tab pos="93663" algn="l"/>
                        </a:tabLst>
                      </a:pPr>
                      <a:endParaRPr lang="en-CA" sz="500" b="1" dirty="0" smtClean="0">
                        <a:solidFill>
                          <a:schemeClr val="tx1"/>
                        </a:solidFill>
                      </a:endParaRPr>
                    </a:p>
                    <a:p>
                      <a:pPr marL="171450" indent="-171450">
                        <a:buFont typeface="Arial" panose="020B0604020202020204" pitchFamily="34" charset="0"/>
                        <a:buChar char="•"/>
                        <a:tabLst>
                          <a:tab pos="93663" algn="l"/>
                        </a:tabLst>
                      </a:pPr>
                      <a:r>
                        <a:rPr lang="en-CA" sz="1000" dirty="0" smtClean="0">
                          <a:solidFill>
                            <a:schemeClr val="tx1"/>
                          </a:solidFill>
                        </a:rPr>
                        <a:t>Facilitator meets with the project manager and reviews the current project plans and IT landscape of the organization.</a:t>
                      </a:r>
                    </a:p>
                    <a:p>
                      <a:pPr marL="171450" indent="-171450">
                        <a:buFont typeface="Arial" panose="020B0604020202020204" pitchFamily="34" charset="0"/>
                        <a:buChar char="•"/>
                        <a:tabLst>
                          <a:tab pos="93663" algn="l"/>
                        </a:tabLst>
                      </a:pPr>
                      <a:r>
                        <a:rPr lang="en-CA" sz="1000" dirty="0" smtClean="0">
                          <a:solidFill>
                            <a:schemeClr val="tx1"/>
                          </a:solidFill>
                        </a:rPr>
                        <a:t>A review of scheduled meetings and engaged IT and business staff is performed.</a:t>
                      </a:r>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c>
                  <a:txBody>
                    <a:bodyPr/>
                    <a:lstStyle/>
                    <a:p>
                      <a:pPr>
                        <a:tabLst>
                          <a:tab pos="93663" algn="l"/>
                        </a:tabLst>
                      </a:pPr>
                      <a:r>
                        <a:rPr lang="en-CA" sz="1000" b="1" dirty="0" smtClean="0">
                          <a:solidFill>
                            <a:schemeClr val="tx1"/>
                          </a:solidFill>
                        </a:rPr>
                        <a:t>Morning Itinerary </a:t>
                      </a:r>
                    </a:p>
                    <a:p>
                      <a:pPr marL="171450" lvl="0" indent="-171450">
                        <a:buFont typeface="Arial" panose="020B0604020202020204" pitchFamily="34" charset="0"/>
                        <a:buChar char="•"/>
                        <a:tabLst>
                          <a:tab pos="93663" algn="l"/>
                        </a:tabLst>
                      </a:pPr>
                      <a:r>
                        <a:rPr lang="en-CA" sz="1000" dirty="0" smtClean="0">
                          <a:solidFill>
                            <a:schemeClr val="tx1"/>
                          </a:solidFill>
                        </a:rPr>
                        <a:t>Facilitate</a:t>
                      </a:r>
                      <a:r>
                        <a:rPr lang="en-CA" sz="1000" baseline="0" dirty="0" smtClean="0">
                          <a:solidFill>
                            <a:schemeClr val="tx1"/>
                          </a:solidFill>
                        </a:rPr>
                        <a:t> </a:t>
                      </a:r>
                      <a:r>
                        <a:rPr lang="en-CA" sz="1000" dirty="0" smtClean="0">
                          <a:solidFill>
                            <a:schemeClr val="tx1"/>
                          </a:solidFill>
                        </a:rPr>
                        <a:t>activities from </a:t>
                      </a:r>
                      <a:r>
                        <a:rPr lang="en-CA" sz="1000" i="1" dirty="0" smtClean="0">
                          <a:solidFill>
                            <a:schemeClr val="tx1"/>
                          </a:solidFill>
                        </a:rPr>
                        <a:t>Section 1 and Section 2,</a:t>
                      </a:r>
                      <a:r>
                        <a:rPr lang="en-CA" sz="1000" dirty="0" smtClean="0">
                          <a:solidFill>
                            <a:schemeClr val="tx1"/>
                          </a:solidFill>
                        </a:rPr>
                        <a:t> including project scoping and resource planning.</a:t>
                      </a:r>
                    </a:p>
                    <a:p>
                      <a:pPr marL="171450" indent="-171450">
                        <a:buFont typeface="Arial" panose="020B0604020202020204" pitchFamily="34" charset="0"/>
                        <a:buChar char="•"/>
                        <a:tabLst>
                          <a:tab pos="93663" algn="l"/>
                        </a:tabLst>
                      </a:pPr>
                      <a:r>
                        <a:rPr lang="en-CA" sz="1000" dirty="0" smtClean="0">
                          <a:solidFill>
                            <a:schemeClr val="tx1"/>
                          </a:solidFill>
                        </a:rPr>
                        <a:t>Conduct overview of the ESB market landscape, trends, and vendors.</a:t>
                      </a:r>
                    </a:p>
                    <a:p>
                      <a:pPr>
                        <a:tabLst>
                          <a:tab pos="93663" algn="l"/>
                        </a:tabLst>
                      </a:pPr>
                      <a:endParaRPr lang="en-CA" sz="500" dirty="0" smtClean="0">
                        <a:solidFill>
                          <a:schemeClr val="tx1"/>
                        </a:solidFill>
                      </a:endParaRPr>
                    </a:p>
                    <a:p>
                      <a:pPr>
                        <a:tabLst>
                          <a:tab pos="93663" algn="l"/>
                        </a:tabLst>
                      </a:pPr>
                      <a:r>
                        <a:rPr lang="en-CA" sz="1000" b="1" dirty="0" smtClean="0">
                          <a:solidFill>
                            <a:schemeClr val="tx1"/>
                          </a:solidFill>
                        </a:rPr>
                        <a:t>Afternoon Itinerary</a:t>
                      </a:r>
                    </a:p>
                    <a:p>
                      <a:pPr marL="171450" indent="-171450">
                        <a:buFont typeface="Arial" panose="020B0604020202020204" pitchFamily="34" charset="0"/>
                        <a:buChar char="•"/>
                        <a:tabLst>
                          <a:tab pos="93663" algn="l"/>
                        </a:tabLst>
                      </a:pPr>
                      <a:r>
                        <a:rPr lang="en-CA" sz="1000" dirty="0" smtClean="0">
                          <a:solidFill>
                            <a:schemeClr val="tx1"/>
                          </a:solidFill>
                        </a:rPr>
                        <a:t>Begin conducting an inventory of the organization’s. integration environment</a:t>
                      </a:r>
                    </a:p>
                    <a:p>
                      <a:pPr marL="171450" indent="-171450">
                        <a:buFont typeface="Arial" panose="020B0604020202020204" pitchFamily="34" charset="0"/>
                        <a:buChar char="•"/>
                        <a:tabLst>
                          <a:tab pos="93663" algn="l"/>
                        </a:tabLst>
                      </a:pPr>
                      <a:r>
                        <a:rPr lang="en-CA" sz="1000" dirty="0" smtClean="0">
                          <a:solidFill>
                            <a:schemeClr val="tx1"/>
                          </a:solidFill>
                        </a:rPr>
                        <a:t>Map integration scenarios. </a:t>
                      </a:r>
                    </a:p>
                    <a:p>
                      <a:pPr marL="171450" indent="-171450">
                        <a:buFont typeface="Arial" panose="020B0604020202020204" pitchFamily="34" charset="0"/>
                        <a:buChar char="•"/>
                        <a:tabLst>
                          <a:tab pos="93663" algn="l"/>
                        </a:tabLst>
                      </a:pPr>
                      <a:r>
                        <a:rPr lang="en-CA" sz="1000" dirty="0" smtClean="0">
                          <a:solidFill>
                            <a:schemeClr val="tx1"/>
                          </a:solidFill>
                        </a:rPr>
                        <a:t>Identify integration patterns.</a:t>
                      </a:r>
                    </a:p>
                  </a:txBody>
                  <a:tcPr>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c>
                  <a:txBody>
                    <a:bodyPr/>
                    <a:lstStyle/>
                    <a:p>
                      <a:r>
                        <a:rPr lang="en-CA" sz="1000" b="1" dirty="0" smtClean="0">
                          <a:solidFill>
                            <a:schemeClr val="tx1"/>
                          </a:solidFill>
                        </a:rPr>
                        <a:t>Morning Itinerary</a:t>
                      </a:r>
                    </a:p>
                    <a:p>
                      <a:pPr marL="171450" indent="-171450">
                        <a:buFont typeface="Arial" panose="020B0604020202020204" pitchFamily="34" charset="0"/>
                        <a:buChar char="•"/>
                      </a:pPr>
                      <a:r>
                        <a:rPr lang="en-CA" sz="1000" dirty="0" smtClean="0">
                          <a:solidFill>
                            <a:schemeClr val="tx1"/>
                          </a:solidFill>
                        </a:rPr>
                        <a:t>Complete IT</a:t>
                      </a:r>
                      <a:r>
                        <a:rPr lang="en-CA" sz="1000" baseline="0" dirty="0" smtClean="0">
                          <a:solidFill>
                            <a:schemeClr val="tx1"/>
                          </a:solidFill>
                        </a:rPr>
                        <a:t> </a:t>
                      </a:r>
                      <a:r>
                        <a:rPr lang="en-CA" sz="1000" dirty="0" smtClean="0">
                          <a:solidFill>
                            <a:schemeClr val="tx1"/>
                          </a:solidFill>
                        </a:rPr>
                        <a:t>inventory assessment.</a:t>
                      </a:r>
                    </a:p>
                    <a:p>
                      <a:endParaRPr lang="en-CA" sz="500" b="1" dirty="0" smtClean="0">
                        <a:solidFill>
                          <a:schemeClr val="tx1"/>
                        </a:solidFill>
                      </a:endParaRPr>
                    </a:p>
                    <a:p>
                      <a:r>
                        <a:rPr lang="en-CA" sz="1000" b="1" dirty="0" smtClean="0">
                          <a:solidFill>
                            <a:schemeClr val="tx1"/>
                          </a:solidFill>
                        </a:rPr>
                        <a:t>Afternoon Itinerary</a:t>
                      </a:r>
                    </a:p>
                    <a:p>
                      <a:pPr marL="171450" indent="-171450">
                        <a:buFont typeface="Arial" panose="020B0604020202020204" pitchFamily="34" charset="0"/>
                        <a:buChar char="•"/>
                      </a:pPr>
                      <a:r>
                        <a:rPr lang="en-CA" sz="1000" dirty="0" smtClean="0">
                          <a:solidFill>
                            <a:schemeClr val="tx1"/>
                          </a:solidFill>
                        </a:rPr>
                        <a:t>Document architecture environment.</a:t>
                      </a:r>
                    </a:p>
                    <a:p>
                      <a:pPr marL="171450" indent="-171450">
                        <a:buFont typeface="Arial" panose="020B0604020202020204" pitchFamily="34" charset="0"/>
                        <a:buChar char="•"/>
                      </a:pPr>
                      <a:r>
                        <a:rPr lang="en-CA" sz="1000" dirty="0" smtClean="0">
                          <a:solidFill>
                            <a:schemeClr val="tx1"/>
                          </a:solidFill>
                        </a:rPr>
                        <a:t>Make critical architecture decisions. </a:t>
                      </a:r>
                    </a:p>
                    <a:p>
                      <a:pPr marL="171450" indent="-171450">
                        <a:buFont typeface="Arial" panose="020B0604020202020204" pitchFamily="34" charset="0"/>
                        <a:buChar char="•"/>
                      </a:pPr>
                      <a:r>
                        <a:rPr lang="en-CA" sz="1000" dirty="0" smtClean="0">
                          <a:solidFill>
                            <a:schemeClr val="tx1"/>
                          </a:solidFill>
                        </a:rPr>
                        <a:t>Document high level solution requirements.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c>
                  <a:txBody>
                    <a:bodyPr/>
                    <a:lstStyle/>
                    <a:p>
                      <a:r>
                        <a:rPr lang="en-CA" sz="1000" b="1" dirty="0" smtClean="0">
                          <a:solidFill>
                            <a:schemeClr val="tx1"/>
                          </a:solidFill>
                        </a:rPr>
                        <a:t>Morning Itinerary</a:t>
                      </a:r>
                    </a:p>
                    <a:p>
                      <a:pPr marL="171450" indent="-171450">
                        <a:buFont typeface="Arial" panose="020B0604020202020204" pitchFamily="34" charset="0"/>
                        <a:buChar char="•"/>
                      </a:pPr>
                      <a:r>
                        <a:rPr lang="en-CA" sz="1000" dirty="0" smtClean="0">
                          <a:solidFill>
                            <a:schemeClr val="tx1"/>
                          </a:solidFill>
                        </a:rPr>
                        <a:t>Perform a use case scenario assessment.</a:t>
                      </a:r>
                    </a:p>
                    <a:p>
                      <a:pPr marL="171450" indent="-171450">
                        <a:buFont typeface="Arial" panose="020B0604020202020204" pitchFamily="34" charset="0"/>
                        <a:buChar char="•"/>
                      </a:pPr>
                      <a:r>
                        <a:rPr lang="en-CA" sz="1000" dirty="0" smtClean="0">
                          <a:solidFill>
                            <a:schemeClr val="tx1"/>
                          </a:solidFill>
                        </a:rPr>
                        <a:t>Review use case scenario results; identify use case alignment.</a:t>
                      </a:r>
                    </a:p>
                    <a:p>
                      <a:pPr marL="171450" indent="-171450">
                        <a:buFont typeface="Arial" panose="020B0604020202020204" pitchFamily="34" charset="0"/>
                        <a:buChar char="•"/>
                      </a:pPr>
                      <a:r>
                        <a:rPr lang="en-CA" sz="1000" dirty="0" smtClean="0">
                          <a:solidFill>
                            <a:schemeClr val="tx1"/>
                          </a:solidFill>
                        </a:rPr>
                        <a:t>Review the ESB Vendor Landscape vendor profiles and performance.</a:t>
                      </a:r>
                    </a:p>
                    <a:p>
                      <a:endParaRPr lang="en-CA" sz="500" b="1" dirty="0" smtClean="0">
                        <a:solidFill>
                          <a:schemeClr val="tx1"/>
                        </a:solidFill>
                      </a:endParaRPr>
                    </a:p>
                    <a:p>
                      <a:r>
                        <a:rPr lang="en-CA" sz="1000" b="1" dirty="0" smtClean="0">
                          <a:solidFill>
                            <a:schemeClr val="tx1"/>
                          </a:solidFill>
                        </a:rPr>
                        <a:t>Afternoon Itinerary</a:t>
                      </a:r>
                    </a:p>
                    <a:p>
                      <a:pPr marL="171450" indent="-171450">
                        <a:buFont typeface="Arial" panose="020B0604020202020204" pitchFamily="34" charset="0"/>
                        <a:buChar char="•"/>
                      </a:pPr>
                      <a:r>
                        <a:rPr lang="en-CA" sz="1000" dirty="0" smtClean="0">
                          <a:solidFill>
                            <a:schemeClr val="tx1"/>
                          </a:solidFill>
                        </a:rPr>
                        <a:t>Continue review of ESB Vendor Landscape results, use case performance results. </a:t>
                      </a:r>
                    </a:p>
                    <a:p>
                      <a:pPr marL="171450" indent="-171450">
                        <a:buFont typeface="Arial" panose="020B0604020202020204" pitchFamily="34" charset="0"/>
                        <a:buChar char="•"/>
                      </a:pPr>
                      <a:r>
                        <a:rPr lang="en-CA" sz="1000" dirty="0" smtClean="0">
                          <a:solidFill>
                            <a:schemeClr val="tx1"/>
                          </a:solidFill>
                        </a:rPr>
                        <a:t>Create a custom vendor shortlist.</a:t>
                      </a:r>
                    </a:p>
                    <a:p>
                      <a:pPr marL="171450" indent="-171450">
                        <a:buFont typeface="Arial" panose="020B0604020202020204" pitchFamily="34" charset="0"/>
                        <a:buChar char="•"/>
                      </a:pPr>
                      <a:r>
                        <a:rPr lang="en-CA" sz="1000" dirty="0" smtClean="0">
                          <a:solidFill>
                            <a:schemeClr val="tx1"/>
                          </a:solidFill>
                        </a:rPr>
                        <a:t>Investigate additional vendors for exploration in the marketplace.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c>
                  <a:txBody>
                    <a:bodyPr/>
                    <a:lstStyle/>
                    <a:p>
                      <a:r>
                        <a:rPr lang="en-CA" sz="1000" b="1" dirty="0" smtClean="0">
                          <a:solidFill>
                            <a:schemeClr val="tx1"/>
                          </a:solidFill>
                        </a:rPr>
                        <a:t>Workshop Debrief</a:t>
                      </a:r>
                    </a:p>
                    <a:p>
                      <a:pPr marL="171450" indent="-171450">
                        <a:buFont typeface="Arial" panose="020B0604020202020204" pitchFamily="34" charset="0"/>
                        <a:buChar char="•"/>
                      </a:pPr>
                      <a:r>
                        <a:rPr lang="en-CA" sz="1000" dirty="0" smtClean="0">
                          <a:solidFill>
                            <a:schemeClr val="tx1"/>
                          </a:solidFill>
                        </a:rPr>
                        <a:t>Meet with project manager to discuss results and action items.</a:t>
                      </a:r>
                    </a:p>
                    <a:p>
                      <a:pPr marL="171450" indent="-171450">
                        <a:buFont typeface="Arial" panose="020B0604020202020204" pitchFamily="34" charset="0"/>
                        <a:buChar char="•"/>
                      </a:pPr>
                      <a:r>
                        <a:rPr lang="en-CA" sz="1000" dirty="0" smtClean="0">
                          <a:solidFill>
                            <a:schemeClr val="tx1"/>
                          </a:solidFill>
                        </a:rPr>
                        <a:t>Wrap</a:t>
                      </a:r>
                      <a:r>
                        <a:rPr lang="en-CA" sz="1000" baseline="0" dirty="0" smtClean="0">
                          <a:solidFill>
                            <a:schemeClr val="tx1"/>
                          </a:solidFill>
                        </a:rPr>
                        <a:t> </a:t>
                      </a:r>
                      <a:r>
                        <a:rPr lang="en-CA" sz="1000" dirty="0" smtClean="0">
                          <a:solidFill>
                            <a:schemeClr val="tx1"/>
                          </a:solidFill>
                        </a:rPr>
                        <a:t>up outstanding items from the workshop.</a:t>
                      </a:r>
                    </a:p>
                    <a:p>
                      <a:pPr marL="171450" indent="-171450">
                        <a:buFont typeface="Arial" panose="020B0604020202020204" pitchFamily="34" charset="0"/>
                        <a:buChar char="•"/>
                      </a:pPr>
                      <a:endParaRPr lang="en-CA" sz="500" dirty="0" smtClean="0">
                        <a:solidFill>
                          <a:schemeClr val="tx1"/>
                        </a:solidFill>
                      </a:endParaRPr>
                    </a:p>
                    <a:p>
                      <a:endParaRPr lang="en-CA" sz="500" dirty="0" smtClean="0">
                        <a:solidFill>
                          <a:schemeClr val="tx1"/>
                        </a:solidFill>
                      </a:endParaRPr>
                    </a:p>
                    <a:p>
                      <a:r>
                        <a:rPr lang="en-CA" sz="1000" b="1" dirty="0" smtClean="0">
                          <a:solidFill>
                            <a:schemeClr val="tx1"/>
                          </a:solidFill>
                        </a:rPr>
                        <a:t>Procurement Support</a:t>
                      </a:r>
                    </a:p>
                    <a:p>
                      <a:pPr marL="171450" indent="-171450">
                        <a:buFont typeface="Arial" panose="020B0604020202020204" pitchFamily="34" charset="0"/>
                        <a:buChar char="•"/>
                      </a:pPr>
                      <a:r>
                        <a:rPr lang="en-CA" sz="1000" dirty="0" smtClean="0">
                          <a:solidFill>
                            <a:schemeClr val="tx1"/>
                          </a:solidFill>
                        </a:rPr>
                        <a:t>The facilitator will support project team to outline the RFP contents and evaluation framework.</a:t>
                      </a:r>
                    </a:p>
                    <a:p>
                      <a:pPr marL="171450" indent="-171450">
                        <a:buFont typeface="Arial" panose="020B0604020202020204" pitchFamily="34" charset="0"/>
                        <a:buChar char="•"/>
                      </a:pPr>
                      <a:r>
                        <a:rPr lang="en-CA" sz="1000" dirty="0" smtClean="0">
                          <a:solidFill>
                            <a:schemeClr val="tx1"/>
                          </a:solidFill>
                        </a:rPr>
                        <a:t>Plan demo script. </a:t>
                      </a:r>
                      <a:br>
                        <a:rPr lang="en-CA" sz="1000" dirty="0" smtClean="0">
                          <a:solidFill>
                            <a:schemeClr val="tx1"/>
                          </a:solidFill>
                        </a:rPr>
                      </a:br>
                      <a:r>
                        <a:rPr lang="en-CA" sz="1000" b="1" dirty="0" smtClean="0">
                          <a:solidFill>
                            <a:schemeClr val="tx1"/>
                          </a:solidFill>
                        </a:rPr>
                        <a:t>Input:</a:t>
                      </a:r>
                      <a:r>
                        <a:rPr lang="en-CA" sz="1000" dirty="0" smtClean="0">
                          <a:solidFill>
                            <a:schemeClr val="tx1"/>
                          </a:solidFill>
                        </a:rPr>
                        <a:t> solution requirements and use case results. </a:t>
                      </a:r>
                    </a:p>
                  </a:txBody>
                  <a:tcP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r>
            </a:tbl>
          </a:graphicData>
        </a:graphic>
      </p:graphicFrame>
      <p:sp>
        <p:nvSpPr>
          <p:cNvPr id="2" name="Title 1"/>
          <p:cNvSpPr>
            <a:spLocks noGrp="1"/>
          </p:cNvSpPr>
          <p:nvPr>
            <p:ph type="title"/>
          </p:nvPr>
        </p:nvSpPr>
        <p:spPr/>
        <p:txBody>
          <a:bodyPr/>
          <a:lstStyle/>
          <a:p>
            <a:r>
              <a:rPr lang="en-CA" dirty="0" smtClean="0"/>
              <a:t>ESB Selection Workshop Overview </a:t>
            </a:r>
            <a:endParaRPr lang="en-CA" dirty="0"/>
          </a:p>
        </p:txBody>
      </p:sp>
      <p:pic>
        <p:nvPicPr>
          <p:cNvPr id="29" name="Picture 28"/>
          <p:cNvPicPr>
            <a:picLocks noChangeAspect="1"/>
          </p:cNvPicPr>
          <p:nvPr/>
        </p:nvPicPr>
        <p:blipFill>
          <a:blip r:embed="rId2" cstate="print"/>
          <a:stretch>
            <a:fillRect/>
          </a:stretch>
        </p:blipFill>
        <p:spPr>
          <a:xfrm>
            <a:off x="274345" y="5617268"/>
            <a:ext cx="1070409" cy="794698"/>
          </a:xfrm>
          <a:prstGeom prst="rect">
            <a:avLst/>
          </a:prstGeom>
          <a:effectLst>
            <a:outerShdw blurRad="50800" dist="38100" dir="2700000" algn="tl" rotWithShape="0">
              <a:prstClr val="black">
                <a:alpha val="40000"/>
              </a:prstClr>
            </a:outerShdw>
          </a:effectLst>
        </p:spPr>
      </p:pic>
      <p:sp>
        <p:nvSpPr>
          <p:cNvPr id="30" name="TextBox 29"/>
          <p:cNvSpPr txBox="1"/>
          <p:nvPr/>
        </p:nvSpPr>
        <p:spPr>
          <a:xfrm>
            <a:off x="1867313" y="5783784"/>
            <a:ext cx="6891872" cy="461665"/>
          </a:xfrm>
          <a:prstGeom prst="rect">
            <a:avLst/>
          </a:prstGeom>
          <a:noFill/>
        </p:spPr>
        <p:txBody>
          <a:bodyPr wrap="square" rtlCol="0">
            <a:spAutoFit/>
          </a:bodyPr>
          <a:lstStyle/>
          <a:p>
            <a:r>
              <a:rPr lang="en-CA" sz="1200" dirty="0" smtClean="0">
                <a:solidFill>
                  <a:srgbClr val="333333"/>
                </a:solidFill>
              </a:rPr>
              <a:t>The light blue slides at the end of each section highlight the key activities and exercises that will be completed during the engagement with our analyst team.</a:t>
            </a:r>
            <a:endParaRPr lang="en-CA" sz="1200" dirty="0">
              <a:solidFill>
                <a:srgbClr val="333333"/>
              </a:solidFill>
            </a:endParaRPr>
          </a:p>
        </p:txBody>
      </p:sp>
      <p:sp>
        <p:nvSpPr>
          <p:cNvPr id="31" name="Chevron 30"/>
          <p:cNvSpPr/>
          <p:nvPr/>
        </p:nvSpPr>
        <p:spPr>
          <a:xfrm rot="10800000">
            <a:off x="1462870" y="5542022"/>
            <a:ext cx="404442" cy="438411"/>
          </a:xfrm>
          <a:prstGeom prst="chevron">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pic>
        <p:nvPicPr>
          <p:cNvPr id="32" name="Picture 31" descr="on-site-workshops.png"/>
          <p:cNvPicPr>
            <a:picLocks noChangeAspect="1"/>
          </p:cNvPicPr>
          <p:nvPr/>
        </p:nvPicPr>
        <p:blipFill rotWithShape="1">
          <a:blip r:embed="rId3" cstate="print"/>
          <a:srcRect l="12204" t="22820" r="8463" b="22257"/>
          <a:stretch/>
        </p:blipFill>
        <p:spPr>
          <a:xfrm>
            <a:off x="2022522" y="2174429"/>
            <a:ext cx="276998" cy="197924"/>
          </a:xfrm>
          <a:prstGeom prst="rect">
            <a:avLst/>
          </a:prstGeom>
          <a:effectLst>
            <a:outerShdw blurRad="50800" dist="38100" dir="2700000" algn="tl" rotWithShape="0">
              <a:prstClr val="black">
                <a:alpha val="40000"/>
              </a:prstClr>
            </a:outerShdw>
          </a:effectLst>
        </p:spPr>
      </p:pic>
      <p:pic>
        <p:nvPicPr>
          <p:cNvPr id="33" name="Picture 32" descr="on-site-workshops.png"/>
          <p:cNvPicPr>
            <a:picLocks noChangeAspect="1"/>
          </p:cNvPicPr>
          <p:nvPr/>
        </p:nvPicPr>
        <p:blipFill rotWithShape="1">
          <a:blip r:embed="rId3" cstate="print"/>
          <a:srcRect l="12204" t="22820" r="8463" b="22257"/>
          <a:stretch/>
        </p:blipFill>
        <p:spPr>
          <a:xfrm>
            <a:off x="3772990" y="2174429"/>
            <a:ext cx="276998" cy="197924"/>
          </a:xfrm>
          <a:prstGeom prst="rect">
            <a:avLst/>
          </a:prstGeom>
          <a:effectLst>
            <a:outerShdw blurRad="50800" dist="38100" dir="2700000" algn="tl" rotWithShape="0">
              <a:prstClr val="black">
                <a:alpha val="40000"/>
              </a:prstClr>
            </a:outerShdw>
          </a:effectLst>
        </p:spPr>
      </p:pic>
      <p:pic>
        <p:nvPicPr>
          <p:cNvPr id="34" name="Picture 33" descr="on-site-workshops.png"/>
          <p:cNvPicPr>
            <a:picLocks noChangeAspect="1"/>
          </p:cNvPicPr>
          <p:nvPr/>
        </p:nvPicPr>
        <p:blipFill rotWithShape="1">
          <a:blip r:embed="rId3" cstate="print"/>
          <a:srcRect l="12204" t="22820" r="8463" b="22257"/>
          <a:stretch/>
        </p:blipFill>
        <p:spPr>
          <a:xfrm>
            <a:off x="5536704" y="2174429"/>
            <a:ext cx="276998" cy="197924"/>
          </a:xfrm>
          <a:prstGeom prst="rect">
            <a:avLst/>
          </a:prstGeom>
          <a:effectLst>
            <a:outerShdw blurRad="50800" dist="38100" dir="2700000" algn="tl" rotWithShape="0">
              <a:prstClr val="black">
                <a:alpha val="40000"/>
              </a:prstClr>
            </a:outerShdw>
          </a:effectLst>
        </p:spPr>
      </p:pic>
      <p:sp>
        <p:nvSpPr>
          <p:cNvPr id="12" name="Text Placeholder 2"/>
          <p:cNvSpPr txBox="1">
            <a:spLocks/>
          </p:cNvSpPr>
          <p:nvPr/>
        </p:nvSpPr>
        <p:spPr bwMode="auto">
          <a:xfrm>
            <a:off x="677862" y="1155280"/>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CA" sz="1400" dirty="0" smtClean="0">
                <a:solidFill>
                  <a:srgbClr val="333333"/>
                </a:solidFill>
              </a:rPr>
              <a:t>Contact your account representative </a:t>
            </a:r>
            <a:r>
              <a:rPr lang="en-US" sz="1400" dirty="0" smtClean="0">
                <a:solidFill>
                  <a:srgbClr val="333333"/>
                </a:solidFill>
              </a:rPr>
              <a:t>or e</a:t>
            </a:r>
            <a:r>
              <a:rPr lang="en-US" sz="1400" dirty="0" smtClean="0">
                <a:solidFill>
                  <a:srgbClr val="333333"/>
                </a:solidFill>
                <a:cs typeface="Open Sans"/>
              </a:rPr>
              <a:t>mail </a:t>
            </a:r>
            <a:r>
              <a:rPr lang="en-US" sz="1400" dirty="0" smtClean="0">
                <a:solidFill>
                  <a:srgbClr val="333333"/>
                </a:solidFill>
                <a:cs typeface="Open Sans"/>
                <a:hlinkClick r:id="rId4"/>
              </a:rPr>
              <a:t>Workshops@InfoTech.com</a:t>
            </a:r>
            <a:r>
              <a:rPr lang="en-US" sz="1400" dirty="0" smtClean="0">
                <a:solidFill>
                  <a:srgbClr val="333333"/>
                </a:solidFill>
                <a:cs typeface="Open Sans"/>
              </a:rPr>
              <a:t> for more information.</a:t>
            </a:r>
            <a:endParaRPr lang="en-CA" sz="1400" dirty="0">
              <a:solidFill>
                <a:srgbClr val="333333"/>
              </a:solidFill>
            </a:endParaRPr>
          </a:p>
        </p:txBody>
      </p:sp>
    </p:spTree>
    <p:extLst>
      <p:ext uri="{BB962C8B-B14F-4D97-AF65-F5344CB8AC3E}">
        <p14:creationId xmlns:p14="http://schemas.microsoft.com/office/powerpoint/2010/main" val="5243415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Use these icons to help direct you as you navigate this research </a:t>
            </a:r>
            <a:endParaRPr lang="en-CA" dirty="0"/>
          </a:p>
        </p:txBody>
      </p:sp>
      <p:sp>
        <p:nvSpPr>
          <p:cNvPr id="8" name="TextBox 7"/>
          <p:cNvSpPr txBox="1"/>
          <p:nvPr/>
        </p:nvSpPr>
        <p:spPr>
          <a:xfrm>
            <a:off x="725159" y="5023692"/>
            <a:ext cx="7485062" cy="738664"/>
          </a:xfrm>
          <a:prstGeom prst="rect">
            <a:avLst/>
          </a:prstGeom>
          <a:noFill/>
        </p:spPr>
        <p:txBody>
          <a:bodyPr wrap="square" rtlCol="0">
            <a:spAutoFit/>
          </a:bodyPr>
          <a:lstStyle/>
          <a:p>
            <a:r>
              <a:rPr lang="en-CA" sz="1400" dirty="0" smtClean="0"/>
              <a:t>This icon denotes a slide that pertains directly to the Info-Tech Vendor Landscape on Enterprise Service Bus technology. Use these slides to support and guide your evaluation of the ESB </a:t>
            </a:r>
            <a:r>
              <a:rPr lang="en-CA" sz="1400" dirty="0"/>
              <a:t>vendors </a:t>
            </a:r>
            <a:r>
              <a:rPr lang="en-CA" sz="1400" dirty="0" smtClean="0"/>
              <a:t>included in the research. </a:t>
            </a:r>
            <a:endParaRPr lang="en-CA" sz="1400"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2"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3"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CA" sz="1400" dirty="0"/>
              <a:t>This </a:t>
            </a:r>
            <a:r>
              <a:rPr lang="en-CA" sz="1400" dirty="0" smtClean="0"/>
              <a:t>icon denotes </a:t>
            </a:r>
            <a:r>
              <a:rPr lang="en-CA" sz="1400" dirty="0"/>
              <a:t>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CA"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2" name="Rectangle 21"/>
          <p:cNvSpPr/>
          <p:nvPr/>
        </p:nvSpPr>
        <p:spPr>
          <a:xfrm>
            <a:off x="728209" y="4696185"/>
            <a:ext cx="758870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CA" sz="1400" dirty="0"/>
              <a:t>Use these icons to help guide you through each step of the blueprint and direct you to content related to the recommended activities. </a:t>
            </a:r>
          </a:p>
        </p:txBody>
      </p:sp>
      <p:pic>
        <p:nvPicPr>
          <p:cNvPr id="16" name="Picture 15"/>
          <p:cNvPicPr>
            <a:picLocks noChangeAspect="1"/>
          </p:cNvPicPr>
          <p:nvPr/>
        </p:nvPicPr>
        <p:blipFill>
          <a:blip r:embed="rId4" cstate="print"/>
          <a:stretch>
            <a:fillRect/>
          </a:stretch>
        </p:blipFill>
        <p:spPr>
          <a:xfrm>
            <a:off x="781798" y="4765803"/>
            <a:ext cx="349282" cy="152503"/>
          </a:xfrm>
          <a:prstGeom prst="rect">
            <a:avLst/>
          </a:prstGeom>
        </p:spPr>
      </p:pic>
    </p:spTree>
    <p:extLst>
      <p:ext uri="{BB962C8B-B14F-4D97-AF65-F5344CB8AC3E}">
        <p14:creationId xmlns:p14="http://schemas.microsoft.com/office/powerpoint/2010/main" val="204327430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fb365bbbcf4b61bb75aa21172c5b5d669e43f826"/>
  <p:tag name="ISPRING_RESOURCE_PATHS_HASH_PRESENTER" val="9fe85daf02742da1adfe8e7456ec82fbda11f6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heme/theme1.xml><?xml version="1.0" encoding="utf-8"?>
<a:theme xmlns:a="http://schemas.openxmlformats.org/drawingml/2006/main" name="Theme1">
  <a:themeElements>
    <a:clrScheme name="ITRG">
      <a:dk1>
        <a:srgbClr val="333333"/>
      </a:dk1>
      <a:lt1>
        <a:srgbClr val="FFFFFF"/>
      </a:lt1>
      <a:dk2>
        <a:srgbClr val="FFFFFF"/>
      </a:dk2>
      <a:lt2>
        <a:srgbClr val="FFFFFF"/>
      </a:lt2>
      <a:accent1>
        <a:srgbClr val="29475F"/>
      </a:accent1>
      <a:accent2>
        <a:srgbClr val="007698"/>
      </a:accent2>
      <a:accent3>
        <a:srgbClr val="5A7D5C"/>
      </a:accent3>
      <a:accent4>
        <a:srgbClr val="A24130"/>
      </a:accent4>
      <a:accent5>
        <a:srgbClr val="D9A210"/>
      </a:accent5>
      <a:accent6>
        <a:srgbClr val="D17D08"/>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1529</Words>
  <Application>Microsoft Office PowerPoint</Application>
  <PresentationFormat>On-screen Show (4:3)</PresentationFormat>
  <Paragraphs>179</Paragraphs>
  <Slides>9</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9</vt:i4>
      </vt:variant>
      <vt:variant>
        <vt:lpstr>Custom Shows</vt:lpstr>
      </vt:variant>
      <vt:variant>
        <vt:i4>1</vt:i4>
      </vt:variant>
    </vt:vector>
  </HeadingPairs>
  <TitlesOfParts>
    <vt:vector size="16" baseType="lpstr">
      <vt:lpstr>Arial</vt:lpstr>
      <vt:lpstr>Calibri</vt:lpstr>
      <vt:lpstr>Georgia</vt:lpstr>
      <vt:lpstr>Open Sans</vt:lpstr>
      <vt:lpstr>Wingdings</vt:lpstr>
      <vt:lpstr>Theme1</vt:lpstr>
      <vt:lpstr>PowerPoint Presentation</vt:lpstr>
      <vt:lpstr>Use this blueprint and accompanying Vendor Landscape to support your ESB selection and implementation </vt:lpstr>
      <vt:lpstr>Our Understanding of the Problem</vt:lpstr>
      <vt:lpstr>Executive Summary </vt:lpstr>
      <vt:lpstr>Info-Tech Research Group walks you through the following steps when assisting you in selecting your ESB</vt:lpstr>
      <vt:lpstr>PowerPoint Presentation</vt:lpstr>
      <vt:lpstr>PowerPoint Presentation</vt:lpstr>
      <vt:lpstr>ESB Selection Workshop Overview </vt:lpstr>
      <vt:lpstr>Use these icons to help direct you as you navigate this research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2015-06-19T02:37:10Z</dcterms:created>
  <dcterms:modified xsi:type="dcterms:W3CDTF">2015-06-19T03:03:35Z</dcterms:modified>
  <cp:contentStatus/>
</cp:coreProperties>
</file>