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833" r:id="rId2"/>
    <p:sldMasterId id="2147483768" r:id="rId3"/>
    <p:sldMasterId id="2147483793" r:id="rId4"/>
  </p:sldMasterIdLst>
  <p:notesMasterIdLst>
    <p:notesMasterId r:id="rId33"/>
  </p:notesMasterIdLst>
  <p:handoutMasterIdLst>
    <p:handoutMasterId r:id="rId34"/>
  </p:handoutMasterIdLst>
  <p:sldIdLst>
    <p:sldId id="480" r:id="rId5"/>
    <p:sldId id="481" r:id="rId6"/>
    <p:sldId id="482" r:id="rId7"/>
    <p:sldId id="483" r:id="rId8"/>
    <p:sldId id="484" r:id="rId9"/>
    <p:sldId id="485" r:id="rId10"/>
    <p:sldId id="278" r:id="rId11"/>
    <p:sldId id="474" r:id="rId12"/>
    <p:sldId id="403" r:id="rId13"/>
    <p:sldId id="399" r:id="rId14"/>
    <p:sldId id="465" r:id="rId15"/>
    <p:sldId id="479" r:id="rId16"/>
    <p:sldId id="469" r:id="rId17"/>
    <p:sldId id="471" r:id="rId18"/>
    <p:sldId id="470" r:id="rId19"/>
    <p:sldId id="437" r:id="rId20"/>
    <p:sldId id="446" r:id="rId21"/>
    <p:sldId id="457" r:id="rId22"/>
    <p:sldId id="475" r:id="rId23"/>
    <p:sldId id="473" r:id="rId24"/>
    <p:sldId id="472" r:id="rId25"/>
    <p:sldId id="442" r:id="rId26"/>
    <p:sldId id="477" r:id="rId27"/>
    <p:sldId id="466" r:id="rId28"/>
    <p:sldId id="468" r:id="rId29"/>
    <p:sldId id="476" r:id="rId30"/>
    <p:sldId id="459" r:id="rId31"/>
    <p:sldId id="460" r:id="rId32"/>
  </p:sldIdLst>
  <p:sldSz cx="9144000" cy="6858000" type="screen4x3"/>
  <p:notesSz cx="6858000" cy="9144000"/>
  <p:custShowLst>
    <p:custShow name="Custom Show 1" id="0">
      <p:sldLst>
        <p:sld r:id="rId11"/>
      </p:sldLst>
    </p:custShow>
  </p:custShow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3DC1864-2267-42D8-869B-74D3FC322049}">
          <p14:sldIdLst>
            <p14:sldId id="480"/>
            <p14:sldId id="481"/>
            <p14:sldId id="482"/>
            <p14:sldId id="483"/>
            <p14:sldId id="484"/>
            <p14:sldId id="485"/>
            <p14:sldId id="278"/>
            <p14:sldId id="474"/>
          </p14:sldIdLst>
        </p14:section>
        <p14:section name="Introduction" id="{84FCD5F7-ADF0-4D52-A454-FEA42EA2FD55}">
          <p14:sldIdLst>
            <p14:sldId id="403"/>
            <p14:sldId id="399"/>
            <p14:sldId id="465"/>
          </p14:sldIdLst>
        </p14:section>
        <p14:section name="The CIO's Brief" id="{3EA2E4F2-1A4B-4112-B72B-D2A5A6AB768F}">
          <p14:sldIdLst>
            <p14:sldId id="479"/>
            <p14:sldId id="469"/>
            <p14:sldId id="471"/>
            <p14:sldId id="470"/>
            <p14:sldId id="437"/>
            <p14:sldId id="446"/>
            <p14:sldId id="457"/>
            <p14:sldId id="475"/>
            <p14:sldId id="473"/>
            <p14:sldId id="472"/>
            <p14:sldId id="442"/>
            <p14:sldId id="477"/>
            <p14:sldId id="466"/>
            <p14:sldId id="468"/>
          </p14:sldIdLst>
        </p14:section>
        <p14:section name="Next Steps" id="{DD154EDE-41C4-4921-9F14-023FF5D9F1C3}">
          <p14:sldIdLst>
            <p14:sldId id="476"/>
            <p14:sldId id="459"/>
            <p14:sldId id="4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5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5646"/>
    <a:srgbClr val="D68B23"/>
    <a:srgbClr val="42A94C"/>
    <a:srgbClr val="1B85A3"/>
    <a:srgbClr val="79B9C3"/>
    <a:srgbClr val="B2BDC5"/>
    <a:srgbClr val="CCD3D9"/>
    <a:srgbClr val="F2F2F2"/>
    <a:srgbClr val="755909"/>
    <a:srgbClr val="D9A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023" autoAdjust="0"/>
    <p:restoredTop sz="95397" autoAdjust="0"/>
  </p:normalViewPr>
  <p:slideViewPr>
    <p:cSldViewPr snapToGrid="0">
      <p:cViewPr varScale="1">
        <p:scale>
          <a:sx n="116" d="100"/>
          <a:sy n="116" d="100"/>
        </p:scale>
        <p:origin x="224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5/12/2015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5/12/2015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885399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289686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23</a:t>
            </a:fld>
            <a:endParaRPr lang="en-US" dirty="0"/>
          </a:p>
        </p:txBody>
      </p:sp>
    </p:spTree>
    <p:extLst>
      <p:ext uri="{BB962C8B-B14F-4D97-AF65-F5344CB8AC3E}">
        <p14:creationId xmlns:p14="http://schemas.microsoft.com/office/powerpoint/2010/main" val="1755536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24</a:t>
            </a:fld>
            <a:endParaRPr lang="en-US" dirty="0"/>
          </a:p>
        </p:txBody>
      </p:sp>
    </p:spTree>
    <p:extLst>
      <p:ext uri="{BB962C8B-B14F-4D97-AF65-F5344CB8AC3E}">
        <p14:creationId xmlns:p14="http://schemas.microsoft.com/office/powerpoint/2010/main" val="223166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23">
              <a:defRPr/>
            </a:pPr>
            <a:endParaRPr lang="en-US" baseline="0" dirty="0" smtClean="0"/>
          </a:p>
        </p:txBody>
      </p:sp>
      <p:sp>
        <p:nvSpPr>
          <p:cNvPr id="4" name="Slide Number Placeholder 3"/>
          <p:cNvSpPr>
            <a:spLocks noGrp="1"/>
          </p:cNvSpPr>
          <p:nvPr>
            <p:ph type="sldNum" sz="quarter" idx="10"/>
          </p:nvPr>
        </p:nvSpPr>
        <p:spPr/>
        <p:txBody>
          <a:bodyPr/>
          <a:lstStyle/>
          <a:p>
            <a:fld id="{6AFDE308-22D9-4392-A633-4FB35CDB0BF1}"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244687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341203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1717117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502614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12</a:t>
            </a:fld>
            <a:endParaRPr lang="en-US" dirty="0"/>
          </a:p>
        </p:txBody>
      </p:sp>
    </p:spTree>
    <p:extLst>
      <p:ext uri="{BB962C8B-B14F-4D97-AF65-F5344CB8AC3E}">
        <p14:creationId xmlns:p14="http://schemas.microsoft.com/office/powerpoint/2010/main" val="486326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855942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i="0" dirty="0">
              <a:solidFill>
                <a:srgbClr val="FFFFFF"/>
              </a:solidFill>
              <a:latin typeface="HelveticaNeueLT Std" pitchFamily="34" charset="0"/>
            </a:endParaRPr>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722639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5815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CA" dirty="0"/>
          </a:p>
        </p:txBody>
      </p:sp>
      <p:sp>
        <p:nvSpPr>
          <p:cNvPr id="4" name="Slide Number Placeholder 3"/>
          <p:cNvSpPr>
            <a:spLocks noGrp="1"/>
          </p:cNvSpPr>
          <p:nvPr>
            <p:ph type="sldNum" sz="quarter" idx="10"/>
          </p:nvPr>
        </p:nvSpPr>
        <p:spPr/>
        <p:txBody>
          <a:bodyPr/>
          <a:lstStyle/>
          <a:p>
            <a:fld id="{862178A8-24C3-4717-85DD-0FD9003A334E}" type="slidenum">
              <a:rPr lang="en-US" smtClean="0"/>
              <a:t>17</a:t>
            </a:fld>
            <a:endParaRPr lang="en-US" dirty="0"/>
          </a:p>
        </p:txBody>
      </p:sp>
    </p:spTree>
    <p:extLst>
      <p:ext uri="{BB962C8B-B14F-4D97-AF65-F5344CB8AC3E}">
        <p14:creationId xmlns:p14="http://schemas.microsoft.com/office/powerpoint/2010/main" val="675373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16.xml"/><Relationship Id="rId7"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22.xml"/><Relationship Id="rId7"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grpSp>
        <p:nvGrpSpPr>
          <p:cNvPr id="7" name="Group 6"/>
          <p:cNvGrpSpPr/>
          <p:nvPr userDrawn="1"/>
        </p:nvGrpSpPr>
        <p:grpSpPr>
          <a:xfrm>
            <a:off x="1" y="214890"/>
            <a:ext cx="8999983" cy="3832009"/>
            <a:chOff x="1" y="-16351"/>
            <a:chExt cx="8999983" cy="3832009"/>
          </a:xfrm>
        </p:grpSpPr>
        <p:grpSp>
          <p:nvGrpSpPr>
            <p:cNvPr id="8" name="Group 76"/>
            <p:cNvGrpSpPr/>
            <p:nvPr/>
          </p:nvGrpSpPr>
          <p:grpSpPr>
            <a:xfrm>
              <a:off x="1" y="745520"/>
              <a:ext cx="252922" cy="3070138"/>
              <a:chOff x="1" y="745520"/>
              <a:chExt cx="252922" cy="3070138"/>
            </a:xfrm>
          </p:grpSpPr>
          <p:cxnSp>
            <p:nvCxnSpPr>
              <p:cNvPr id="11" name="Straight Arrow Connector 10"/>
              <p:cNvCxnSpPr/>
              <p:nvPr/>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rot="16200000">
                <a:off x="-1276085" y="2021606"/>
                <a:ext cx="2805093" cy="252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t>Headline / Subhead Vertical </a:t>
                </a:r>
                <a:r>
                  <a:rPr lang="en-CA" sz="1200" baseline="0" dirty="0" smtClean="0"/>
                  <a:t>Spacing</a:t>
                </a:r>
                <a:endParaRPr lang="en-CA" sz="1200" dirty="0"/>
              </a:p>
            </p:txBody>
          </p:sp>
        </p:grpSp>
        <p:sp>
          <p:nvSpPr>
            <p:cNvPr id="9" name="TextBox 8"/>
            <p:cNvSpPr txBox="1"/>
            <p:nvPr/>
          </p:nvSpPr>
          <p:spPr>
            <a:xfrm>
              <a:off x="8460432" y="-16351"/>
              <a:ext cx="539552" cy="276999"/>
            </a:xfrm>
            <a:prstGeom prst="rect">
              <a:avLst/>
            </a:prstGeom>
            <a:noFill/>
          </p:spPr>
          <p:txBody>
            <a:bodyPr wrap="square" rtlCol="0">
              <a:spAutoFit/>
            </a:bodyPr>
            <a:lstStyle/>
            <a:p>
              <a:r>
                <a:rPr lang="en-CA" sz="1200" b="0" dirty="0" smtClean="0">
                  <a:solidFill>
                    <a:schemeClr val="bg1"/>
                  </a:solidFill>
                </a:rPr>
                <a:t>V4</a:t>
              </a:r>
              <a:endParaRPr lang="en-CA" sz="1200" b="0" dirty="0">
                <a:solidFill>
                  <a:schemeClr val="bg1"/>
                </a:solidFill>
              </a:endParaRPr>
            </a:p>
          </p:txBody>
        </p:sp>
      </p:gr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ctivity slide - Group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6686" cy="877887"/>
          </a:xfrm>
        </p:spPr>
        <p:txBody>
          <a:bodyPr/>
          <a:lstStyle>
            <a:lvl1pPr>
              <a:defRPr baseline="0"/>
            </a:lvl1pPr>
          </a:lstStyle>
          <a:p>
            <a:r>
              <a:rPr lang="en-US" dirty="0" smtClean="0"/>
              <a:t>Activity slide – Group activity (Georgia, 24pt)</a:t>
            </a:r>
            <a:endParaRPr lang="en-US" dirty="0"/>
          </a:p>
        </p:txBody>
      </p:sp>
      <p:pic>
        <p:nvPicPr>
          <p:cNvPr id="3" name="Picture 2"/>
          <p:cNvPicPr>
            <a:picLocks noChangeAspect="1"/>
          </p:cNvPicPr>
          <p:nvPr/>
        </p:nvPicPr>
        <p:blipFill rotWithShape="1">
          <a:blip r:embed="rId2"/>
          <a:srcRect l="10611" t="14400" r="8358" b="4767"/>
          <a:stretch/>
        </p:blipFill>
        <p:spPr>
          <a:xfrm>
            <a:off x="8174830" y="420243"/>
            <a:ext cx="702469" cy="548575"/>
          </a:xfrm>
          <a:prstGeom prst="rect">
            <a:avLst/>
          </a:prstGeom>
        </p:spPr>
      </p:pic>
      <p:sp>
        <p:nvSpPr>
          <p:cNvPr id="6"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1" hasCustomPrompt="1"/>
          </p:nvPr>
        </p:nvSpPr>
        <p:spPr>
          <a:xfrm>
            <a:off x="4872227" y="1419476"/>
            <a:ext cx="4005072" cy="3786187"/>
          </a:xfrm>
        </p:spPr>
        <p:txBody>
          <a:bodyPr/>
          <a:lstStyle>
            <a:lvl1pPr>
              <a:defRPr/>
            </a:lvl1pPr>
          </a:lstStyle>
          <a:p>
            <a:r>
              <a:rPr lang="en-US" dirty="0" smtClean="0"/>
              <a:t>Put a picture, text box, or insight box here.</a:t>
            </a:r>
            <a:endParaRPr lang="en-US" dirty="0"/>
          </a:p>
        </p:txBody>
      </p:sp>
      <p:cxnSp>
        <p:nvCxnSpPr>
          <p:cNvPr id="7" name="Straight Connector 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10611" t="14400" r="8358" b="4767"/>
          <a:stretch/>
        </p:blipFill>
        <p:spPr>
          <a:xfrm>
            <a:off x="8174830" y="420243"/>
            <a:ext cx="702469" cy="548575"/>
          </a:xfrm>
          <a:prstGeom prst="rect">
            <a:avLst/>
          </a:prstGeom>
        </p:spPr>
      </p:pic>
    </p:spTree>
    <p:extLst>
      <p:ext uri="{BB962C8B-B14F-4D97-AF65-F5344CB8AC3E}">
        <p14:creationId xmlns:p14="http://schemas.microsoft.com/office/powerpoint/2010/main" val="27953396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ctivity Slide - Whitebo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3256" cy="877887"/>
          </a:xfrm>
        </p:spPr>
        <p:txBody>
          <a:bodyPr/>
          <a:lstStyle>
            <a:lvl1pPr>
              <a:defRPr baseline="0"/>
            </a:lvl1pPr>
          </a:lstStyle>
          <a:p>
            <a:r>
              <a:rPr lang="en-US" dirty="0" smtClean="0"/>
              <a:t>Activity slide – Whiteboard (Georgia, 24pt)</a:t>
            </a:r>
            <a:endParaRPr lang="en-US" dirty="0"/>
          </a:p>
        </p:txBody>
      </p:sp>
      <p:sp>
        <p:nvSpPr>
          <p:cNvPr id="8" name="Picture Placeholder 7"/>
          <p:cNvSpPr>
            <a:spLocks noGrp="1"/>
          </p:cNvSpPr>
          <p:nvPr>
            <p:ph type="pic" sz="quarter" idx="11" hasCustomPrompt="1"/>
          </p:nvPr>
        </p:nvSpPr>
        <p:spPr>
          <a:xfrm>
            <a:off x="4872227" y="1419476"/>
            <a:ext cx="4005072" cy="3786187"/>
          </a:xfrm>
        </p:spPr>
        <p:txBody>
          <a:bodyPr/>
          <a:lstStyle/>
          <a:p>
            <a:r>
              <a:rPr lang="en-US" dirty="0" smtClean="0"/>
              <a:t>Put a picture, text box, or insight box here.</a:t>
            </a:r>
            <a:endParaRPr lang="en-US" dirty="0"/>
          </a:p>
        </p:txBody>
      </p:sp>
      <p:pic>
        <p:nvPicPr>
          <p:cNvPr id="7" name="Picture 6"/>
          <p:cNvPicPr>
            <a:picLocks noChangeAspect="1"/>
          </p:cNvPicPr>
          <p:nvPr/>
        </p:nvPicPr>
        <p:blipFill rotWithShape="1">
          <a:blip r:embed="rId2"/>
          <a:srcRect l="8531" r="19901" b="39093"/>
          <a:stretch/>
        </p:blipFill>
        <p:spPr>
          <a:xfrm>
            <a:off x="8102202" y="360947"/>
            <a:ext cx="796512" cy="713008"/>
          </a:xfrm>
          <a:prstGeom prst="rect">
            <a:avLst/>
          </a:prstGeom>
        </p:spPr>
      </p:pic>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 name="Picture 9"/>
          <p:cNvPicPr>
            <a:picLocks noChangeAspect="1"/>
          </p:cNvPicPr>
          <p:nvPr userDrawn="1"/>
        </p:nvPicPr>
        <p:blipFill rotWithShape="1">
          <a:blip r:embed="rId2"/>
          <a:srcRect l="8531" r="19901" b="39093"/>
          <a:stretch/>
        </p:blipFill>
        <p:spPr>
          <a:xfrm>
            <a:off x="8102202" y="360947"/>
            <a:ext cx="796512" cy="713008"/>
          </a:xfrm>
          <a:prstGeom prst="rect">
            <a:avLst/>
          </a:prstGeom>
        </p:spPr>
      </p:pic>
    </p:spTree>
    <p:extLst>
      <p:ext uri="{BB962C8B-B14F-4D97-AF65-F5344CB8AC3E}">
        <p14:creationId xmlns:p14="http://schemas.microsoft.com/office/powerpoint/2010/main" val="23926407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ool Activity - First use">
    <p:spTree>
      <p:nvGrpSpPr>
        <p:cNvPr id="1" name=""/>
        <p:cNvGrpSpPr/>
        <p:nvPr/>
      </p:nvGrpSpPr>
      <p:grpSpPr>
        <a:xfrm>
          <a:off x="0" y="0"/>
          <a:ext cx="0" cy="0"/>
          <a:chOff x="0" y="0"/>
          <a:chExt cx="0" cy="0"/>
        </a:xfrm>
      </p:grpSpPr>
      <p:sp>
        <p:nvSpPr>
          <p:cNvPr id="15" name="Pentagon 14"/>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7" name="Rounded Rectangular Callout 6"/>
          <p:cNvSpPr/>
          <p:nvPr/>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4"/>
            <a:ext cx="3917950" cy="3879056"/>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sp>
        <p:nvSpPr>
          <p:cNvPr id="21" name="Rounded Rectangular Callout 20"/>
          <p:cNvSpPr/>
          <p:nvPr userDrawn="1"/>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cxnSp>
        <p:nvCxnSpPr>
          <p:cNvPr id="22" name="Straight Connector 21"/>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5137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3"/>
            <a:ext cx="3917950" cy="387945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0" name="Straight Connector 19"/>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6192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66405943"/>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619239665"/>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106202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0690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84354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2" name="Straight Connector 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143347394"/>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p:nvCxnSpPr>
        <p:spPr>
          <a:xfrm>
            <a:off x="3749514" y="4311718"/>
            <a:ext cx="0" cy="1906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9514" y="6217856"/>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9514" y="4311718"/>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502413"/>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616688" y="1132006"/>
            <a:ext cx="8260611"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22" name="Group 21"/>
          <p:cNvGrpSpPr/>
          <p:nvPr userDrawn="1"/>
        </p:nvGrpSpPr>
        <p:grpSpPr>
          <a:xfrm>
            <a:off x="272071" y="1144504"/>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297212690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eft/Right Blank &amp; Lin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21283"/>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0293100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4000" y="260648"/>
            <a:ext cx="8623301"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104877818"/>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661288-7075-8848-A8EB-635B2C2FFE0D}" type="datetimeFigureOut">
              <a:rPr lang="en-US" smtClean="0"/>
              <a:t>5/12/2015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134CF2-9866-AF46-8F89-5530A5FD4DEB}" type="slidenum">
              <a:rPr lang="en-US" smtClean="0"/>
              <a:t>‹#›</a:t>
            </a:fld>
            <a:endParaRPr lang="en-US"/>
          </a:p>
        </p:txBody>
      </p:sp>
    </p:spTree>
    <p:extLst>
      <p:ext uri="{BB962C8B-B14F-4D97-AF65-F5344CB8AC3E}">
        <p14:creationId xmlns:p14="http://schemas.microsoft.com/office/powerpoint/2010/main" val="3442910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B98F867-3506-415C-BC85-A99532837D68}" type="datetimeFigureOut">
              <a:rPr lang="en-CA" smtClean="0"/>
              <a:t>5/12/15</a:t>
            </a:fld>
            <a:endParaRPr lang="en-CA"/>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C99DB368-50A4-421B-9791-F876ADBCF99A}" type="slidenum">
              <a:rPr lang="en-CA" smtClean="0"/>
              <a:t>‹#›</a:t>
            </a:fld>
            <a:endParaRPr lang="en-CA"/>
          </a:p>
        </p:txBody>
      </p:sp>
    </p:spTree>
    <p:extLst>
      <p:ext uri="{BB962C8B-B14F-4D97-AF65-F5344CB8AC3E}">
        <p14:creationId xmlns:p14="http://schemas.microsoft.com/office/powerpoint/2010/main" val="4242366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B98F867-3506-415C-BC85-A99532837D68}" type="datetimeFigureOut">
              <a:rPr lang="en-CA" smtClean="0"/>
              <a:t>5/12/15</a:t>
            </a:fld>
            <a:endParaRPr lang="en-CA"/>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C99DB368-50A4-421B-9791-F876ADBCF99A}" type="slidenum">
              <a:rPr lang="en-CA" smtClean="0"/>
              <a:t>‹#›</a:t>
            </a:fld>
            <a:endParaRPr lang="en-CA"/>
          </a:p>
        </p:txBody>
      </p:sp>
    </p:spTree>
    <p:extLst>
      <p:ext uri="{BB962C8B-B14F-4D97-AF65-F5344CB8AC3E}">
        <p14:creationId xmlns:p14="http://schemas.microsoft.com/office/powerpoint/2010/main" val="1159794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B98F867-3506-415C-BC85-A99532837D68}" type="datetimeFigureOut">
              <a:rPr lang="en-CA" smtClean="0"/>
              <a:t>5/12/15</a:t>
            </a:fld>
            <a:endParaRPr lang="en-CA"/>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C99DB368-50A4-421B-9791-F876ADBCF99A}" type="slidenum">
              <a:rPr lang="en-CA" smtClean="0"/>
              <a:t>‹#›</a:t>
            </a:fld>
            <a:endParaRPr lang="en-CA"/>
          </a:p>
        </p:txBody>
      </p:sp>
    </p:spTree>
    <p:extLst>
      <p:ext uri="{BB962C8B-B14F-4D97-AF65-F5344CB8AC3E}">
        <p14:creationId xmlns:p14="http://schemas.microsoft.com/office/powerpoint/2010/main" val="3856446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B98F867-3506-415C-BC85-A99532837D68}" type="datetimeFigureOut">
              <a:rPr lang="en-CA" smtClean="0"/>
              <a:t>5/12/15</a:t>
            </a:fld>
            <a:endParaRPr lang="en-CA"/>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C99DB368-50A4-421B-9791-F876ADBCF99A}" type="slidenum">
              <a:rPr lang="en-CA" smtClean="0"/>
              <a:t>‹#›</a:t>
            </a:fld>
            <a:endParaRPr lang="en-CA"/>
          </a:p>
        </p:txBody>
      </p:sp>
    </p:spTree>
    <p:extLst>
      <p:ext uri="{BB962C8B-B14F-4D97-AF65-F5344CB8AC3E}">
        <p14:creationId xmlns:p14="http://schemas.microsoft.com/office/powerpoint/2010/main" val="2175048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CA"/>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2B98F867-3506-415C-BC85-A99532837D68}" type="datetimeFigureOut">
              <a:rPr lang="en-CA" smtClean="0"/>
              <a:t>5/12/15</a:t>
            </a:fld>
            <a:endParaRPr lang="en-CA"/>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C99DB368-50A4-421B-9791-F876ADBCF99A}" type="slidenum">
              <a:rPr lang="en-CA" smtClean="0"/>
              <a:t>‹#›</a:t>
            </a:fld>
            <a:endParaRPr lang="en-CA"/>
          </a:p>
        </p:txBody>
      </p:sp>
    </p:spTree>
    <p:extLst>
      <p:ext uri="{BB962C8B-B14F-4D97-AF65-F5344CB8AC3E}">
        <p14:creationId xmlns:p14="http://schemas.microsoft.com/office/powerpoint/2010/main" val="579268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CA"/>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2B98F867-3506-415C-BC85-A99532837D68}" type="datetimeFigureOut">
              <a:rPr lang="en-CA" smtClean="0"/>
              <a:t>5/12/15</a:t>
            </a:fld>
            <a:endParaRPr lang="en-CA"/>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C99DB368-50A4-421B-9791-F876ADBCF99A}" type="slidenum">
              <a:rPr lang="en-CA" smtClean="0"/>
              <a:t>‹#›</a:t>
            </a:fld>
            <a:endParaRPr lang="en-CA"/>
          </a:p>
        </p:txBody>
      </p:sp>
    </p:spTree>
    <p:extLst>
      <p:ext uri="{BB962C8B-B14F-4D97-AF65-F5344CB8AC3E}">
        <p14:creationId xmlns:p14="http://schemas.microsoft.com/office/powerpoint/2010/main" val="40256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2B98F867-3506-415C-BC85-A99532837D68}" type="datetimeFigureOut">
              <a:rPr lang="en-CA" smtClean="0"/>
              <a:t>5/12/15</a:t>
            </a:fld>
            <a:endParaRPr lang="en-CA"/>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C99DB368-50A4-421B-9791-F876ADBCF99A}" type="slidenum">
              <a:rPr lang="en-CA" smtClean="0"/>
              <a:t>‹#›</a:t>
            </a:fld>
            <a:endParaRPr lang="en-CA"/>
          </a:p>
        </p:txBody>
      </p:sp>
    </p:spTree>
    <p:extLst>
      <p:ext uri="{BB962C8B-B14F-4D97-AF65-F5344CB8AC3E}">
        <p14:creationId xmlns:p14="http://schemas.microsoft.com/office/powerpoint/2010/main" val="258108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B98F867-3506-415C-BC85-A99532837D68}" type="datetimeFigureOut">
              <a:rPr lang="en-CA" smtClean="0"/>
              <a:t>5/12/15</a:t>
            </a:fld>
            <a:endParaRPr lang="en-CA"/>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C99DB368-50A4-421B-9791-F876ADBCF99A}" type="slidenum">
              <a:rPr lang="en-CA" smtClean="0"/>
              <a:t>‹#›</a:t>
            </a:fld>
            <a:endParaRPr lang="en-CA"/>
          </a:p>
        </p:txBody>
      </p:sp>
    </p:spTree>
    <p:extLst>
      <p:ext uri="{BB962C8B-B14F-4D97-AF65-F5344CB8AC3E}">
        <p14:creationId xmlns:p14="http://schemas.microsoft.com/office/powerpoint/2010/main" val="1656566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2B98F867-3506-415C-BC85-A99532837D68}" type="datetimeFigureOut">
              <a:rPr lang="en-CA" smtClean="0"/>
              <a:t>5/12/15</a:t>
            </a:fld>
            <a:endParaRPr lang="en-CA"/>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C99DB368-50A4-421B-9791-F876ADBCF99A}" type="slidenum">
              <a:rPr lang="en-CA" smtClean="0"/>
              <a:t>‹#›</a:t>
            </a:fld>
            <a:endParaRPr lang="en-CA"/>
          </a:p>
        </p:txBody>
      </p:sp>
    </p:spTree>
    <p:extLst>
      <p:ext uri="{BB962C8B-B14F-4D97-AF65-F5344CB8AC3E}">
        <p14:creationId xmlns:p14="http://schemas.microsoft.com/office/powerpoint/2010/main" val="1165375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B98F867-3506-415C-BC85-A99532837D68}" type="datetimeFigureOut">
              <a:rPr lang="en-CA" smtClean="0"/>
              <a:t>5/12/15</a:t>
            </a:fld>
            <a:endParaRPr lang="en-CA"/>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C99DB368-50A4-421B-9791-F876ADBCF99A}" type="slidenum">
              <a:rPr lang="en-CA" smtClean="0"/>
              <a:t>‹#›</a:t>
            </a:fld>
            <a:endParaRPr lang="en-CA"/>
          </a:p>
        </p:txBody>
      </p:sp>
    </p:spTree>
    <p:extLst>
      <p:ext uri="{BB962C8B-B14F-4D97-AF65-F5344CB8AC3E}">
        <p14:creationId xmlns:p14="http://schemas.microsoft.com/office/powerpoint/2010/main" val="1513072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2B98F867-3506-415C-BC85-A99532837D68}" type="datetimeFigureOut">
              <a:rPr lang="en-CA" smtClean="0"/>
              <a:t>5/12/15</a:t>
            </a:fld>
            <a:endParaRPr lang="en-CA"/>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C99DB368-50A4-421B-9791-F876ADBCF99A}" type="slidenum">
              <a:rPr lang="en-CA" smtClean="0"/>
              <a:t>‹#›</a:t>
            </a:fld>
            <a:endParaRPr lang="en-CA"/>
          </a:p>
        </p:txBody>
      </p:sp>
    </p:spTree>
    <p:extLst>
      <p:ext uri="{BB962C8B-B14F-4D97-AF65-F5344CB8AC3E}">
        <p14:creationId xmlns:p14="http://schemas.microsoft.com/office/powerpoint/2010/main" val="2527861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grpSp>
        <p:nvGrpSpPr>
          <p:cNvPr id="7" name="Group 6"/>
          <p:cNvGrpSpPr/>
          <p:nvPr userDrawn="1"/>
        </p:nvGrpSpPr>
        <p:grpSpPr>
          <a:xfrm>
            <a:off x="1" y="214890"/>
            <a:ext cx="8999983" cy="3832009"/>
            <a:chOff x="1" y="-16351"/>
            <a:chExt cx="8999983" cy="3832009"/>
          </a:xfrm>
        </p:grpSpPr>
        <p:grpSp>
          <p:nvGrpSpPr>
            <p:cNvPr id="8" name="Group 76"/>
            <p:cNvGrpSpPr/>
            <p:nvPr/>
          </p:nvGrpSpPr>
          <p:grpSpPr>
            <a:xfrm>
              <a:off x="1" y="745520"/>
              <a:ext cx="252922" cy="3070138"/>
              <a:chOff x="1" y="745520"/>
              <a:chExt cx="252922" cy="3070138"/>
            </a:xfrm>
          </p:grpSpPr>
          <p:cxnSp>
            <p:nvCxnSpPr>
              <p:cNvPr id="11" name="Straight Arrow Connector 10"/>
              <p:cNvCxnSpPr/>
              <p:nvPr/>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rot="16200000">
                <a:off x="-1276085" y="2021606"/>
                <a:ext cx="2805093" cy="252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rgbClr val="FFFFFF"/>
                    </a:solidFill>
                  </a:rPr>
                  <a:t>Headline / Subhead Vertical Spacing</a:t>
                </a:r>
                <a:endParaRPr lang="en-CA" sz="1200" dirty="0">
                  <a:solidFill>
                    <a:srgbClr val="FFFFFF"/>
                  </a:solidFill>
                </a:endParaRPr>
              </a:p>
            </p:txBody>
          </p:sp>
        </p:grpSp>
        <p:sp>
          <p:nvSpPr>
            <p:cNvPr id="9" name="TextBox 8"/>
            <p:cNvSpPr txBox="1"/>
            <p:nvPr/>
          </p:nvSpPr>
          <p:spPr>
            <a:xfrm>
              <a:off x="8460432" y="-16351"/>
              <a:ext cx="539552" cy="276999"/>
            </a:xfrm>
            <a:prstGeom prst="rect">
              <a:avLst/>
            </a:prstGeom>
            <a:noFill/>
          </p:spPr>
          <p:txBody>
            <a:bodyPr wrap="square" rtlCol="0">
              <a:spAutoFit/>
            </a:bodyPr>
            <a:lstStyle/>
            <a:p>
              <a:r>
                <a:rPr lang="en-CA" sz="1200" dirty="0" smtClean="0">
                  <a:solidFill>
                    <a:srgbClr val="FFFFFF"/>
                  </a:solidFill>
                </a:rPr>
                <a:t>V4</a:t>
              </a:r>
              <a:endParaRPr lang="en-CA" sz="1200" dirty="0">
                <a:solidFill>
                  <a:srgbClr val="FFFFFF"/>
                </a:solidFill>
              </a:endParaRPr>
            </a:p>
          </p:txBody>
        </p:sp>
      </p:grpSp>
    </p:spTree>
    <p:extLst>
      <p:ext uri="{BB962C8B-B14F-4D97-AF65-F5344CB8AC3E}">
        <p14:creationId xmlns:p14="http://schemas.microsoft.com/office/powerpoint/2010/main" val="58788496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p:nvCxnSpPr>
        <p:spPr>
          <a:xfrm>
            <a:off x="3749514" y="4311718"/>
            <a:ext cx="0" cy="1906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9514" y="6217856"/>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9514" y="4311718"/>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223119"/>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32354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598142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26" name="Group 25"/>
          <p:cNvGrpSpPr/>
          <p:nvPr userDrawn="1"/>
        </p:nvGrpSpPr>
        <p:grpSpPr>
          <a:xfrm>
            <a:off x="255868" y="4125411"/>
            <a:ext cx="8640578" cy="461665"/>
            <a:chOff x="247848" y="4125411"/>
            <a:chExt cx="8640578" cy="461665"/>
          </a:xfrm>
          <a:solidFill>
            <a:schemeClr val="accent1"/>
          </a:solidFill>
        </p:grpSpPr>
        <p:sp>
          <p:nvSpPr>
            <p:cNvPr id="9" name="Rectangle 8"/>
            <p:cNvSpPr/>
            <p:nvPr userDrawn="1"/>
          </p:nvSpPr>
          <p:spPr>
            <a:xfrm>
              <a:off x="247848" y="4199835"/>
              <a:ext cx="8640578" cy="312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solidFill>
                    <a:srgbClr val="FFFFFF"/>
                  </a:solidFill>
                  <a:sym typeface="Wingdings" panose="05000000000000000000" pitchFamily="2" charset="2"/>
                </a:rPr>
                <a:t></a:t>
              </a:r>
              <a:endParaRPr lang="en-US"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a:solidFill>
            <a:schemeClr val="accent1"/>
          </a:solidFill>
        </p:grpSpPr>
        <p:sp>
          <p:nvSpPr>
            <p:cNvPr id="11" name="Rectangle 10"/>
            <p:cNvSpPr/>
            <p:nvPr userDrawn="1"/>
          </p:nvSpPr>
          <p:spPr>
            <a:xfrm>
              <a:off x="251520" y="2547450"/>
              <a:ext cx="5266944" cy="32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chemeClr val="accent4"/>
          </a:solidFill>
        </p:grpSpPr>
        <p:sp>
          <p:nvSpPr>
            <p:cNvPr id="31" name="Round Same Side Corner Rectangle 97"/>
            <p:cNvSpPr/>
            <p:nvPr/>
          </p:nvSpPr>
          <p:spPr>
            <a:xfrm>
              <a:off x="2267744" y="1844804"/>
              <a:ext cx="3084068" cy="28574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94425" y="1889932"/>
              <a:ext cx="240000" cy="180000"/>
            </a:xfrm>
            <a:prstGeom prst="rect">
              <a:avLst/>
            </a:prstGeom>
            <a:grpFill/>
            <a:ln>
              <a:noFill/>
            </a:ln>
          </p:spPr>
        </p:pic>
      </p:grpSp>
    </p:spTree>
    <p:extLst>
      <p:ext uri="{BB962C8B-B14F-4D97-AF65-F5344CB8AC3E}">
        <p14:creationId xmlns:p14="http://schemas.microsoft.com/office/powerpoint/2010/main" val="40036632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nfo Graphic">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393847" y="1238250"/>
            <a:ext cx="1047750" cy="4360445"/>
          </a:xfrm>
        </p:spPr>
        <p:txBody>
          <a:bodyPr/>
          <a:lstStyle/>
          <a:p>
            <a:r>
              <a:rPr lang="en-US" dirty="0" smtClean="0"/>
              <a:t>Click icon to add picture</a:t>
            </a:r>
            <a:endParaRPr lang="en-US" dirty="0"/>
          </a:p>
        </p:txBody>
      </p:sp>
      <p:sp>
        <p:nvSpPr>
          <p:cNvPr id="7" name="Title 1"/>
          <p:cNvSpPr>
            <a:spLocks noGrp="1"/>
          </p:cNvSpPr>
          <p:nvPr>
            <p:ph type="title" hasCustomPrompt="1"/>
          </p:nvPr>
        </p:nvSpPr>
        <p:spPr>
          <a:xfrm>
            <a:off x="251520" y="260648"/>
            <a:ext cx="8625780" cy="864096"/>
          </a:xfrm>
        </p:spPr>
        <p:txBody>
          <a:bodyPr/>
          <a:lstStyle>
            <a:lvl1pPr>
              <a:defRPr/>
            </a:lvl1pPr>
          </a:lstStyle>
          <a:p>
            <a:r>
              <a:rPr lang="en-US" dirty="0" err="1" smtClean="0"/>
              <a:t>Infographic</a:t>
            </a:r>
            <a:r>
              <a:rPr lang="en-US" dirty="0" smtClean="0"/>
              <a:t> (Georgia, 24pt)</a:t>
            </a:r>
            <a:endParaRPr lang="en-US" dirty="0"/>
          </a:p>
        </p:txBody>
      </p:sp>
      <p:sp>
        <p:nvSpPr>
          <p:cNvPr id="14" name="Text Placeholder 13"/>
          <p:cNvSpPr>
            <a:spLocks noGrp="1"/>
          </p:cNvSpPr>
          <p:nvPr>
            <p:ph type="body" sz="quarter" idx="18"/>
          </p:nvPr>
        </p:nvSpPr>
        <p:spPr>
          <a:xfrm>
            <a:off x="2208213" y="1238250"/>
            <a:ext cx="6669087"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9"/>
          </p:nvPr>
        </p:nvSpPr>
        <p:spPr>
          <a:xfrm>
            <a:off x="393847" y="5699241"/>
            <a:ext cx="1047750" cy="611071"/>
          </a:xfrm>
        </p:spPr>
        <p:txBody>
          <a:bodyPr/>
          <a:lstStyle>
            <a:lvl1pPr marL="0" indent="0" algn="ctr">
              <a:buNone/>
              <a:defRPr/>
            </a:lvl1pPr>
          </a:lstStyle>
          <a:p>
            <a:pPr lvl="0"/>
            <a:r>
              <a:rPr lang="en-US" smtClean="0"/>
              <a:t>Click to edit Master text styles</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47120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a:solidFill>
                  <a:srgbClr val="333333"/>
                </a:solidFill>
                <a:cs typeface="Arial" pitchFamily="34" charset="0"/>
              </a:rPr>
              <a:t>An Info-Tech Consulting 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GuidedImplementations@InfoTech.com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21621"/>
            <a:ext cx="922384" cy="843383"/>
          </a:xfrm>
          <a:prstGeom prst="rect">
            <a:avLst/>
          </a:prstGeom>
        </p:spPr>
      </p:pic>
    </p:spTree>
    <p:extLst>
      <p:ext uri="{BB962C8B-B14F-4D97-AF65-F5344CB8AC3E}">
        <p14:creationId xmlns:p14="http://schemas.microsoft.com/office/powerpoint/2010/main" val="201239238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D9A210"/>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21951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7" name="Text Placeholder 13"/>
          <p:cNvSpPr>
            <a:spLocks noGrp="1"/>
          </p:cNvSpPr>
          <p:nvPr>
            <p:ph type="body" sz="quarter" idx="12" hasCustomPrompt="1"/>
          </p:nvPr>
        </p:nvSpPr>
        <p:spPr>
          <a:xfrm>
            <a:off x="261455" y="3323354"/>
            <a:ext cx="8615844" cy="320040"/>
          </a:xfr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6" name="Text Placeholder 13"/>
          <p:cNvSpPr>
            <a:spLocks noGrp="1"/>
          </p:cNvSpPr>
          <p:nvPr>
            <p:ph type="body" sz="quarter" idx="11" hasCustomPrompt="1"/>
          </p:nvPr>
        </p:nvSpPr>
        <p:spPr>
          <a:xfrm>
            <a:off x="4612662" y="1210647"/>
            <a:ext cx="4267532"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5" name="Text Placeholder 13"/>
          <p:cNvSpPr>
            <a:spLocks noGrp="1"/>
          </p:cNvSpPr>
          <p:nvPr>
            <p:ph type="body" sz="quarter" idx="10" hasCustomPrompt="1"/>
          </p:nvPr>
        </p:nvSpPr>
        <p:spPr>
          <a:xfrm>
            <a:off x="257727" y="1210647"/>
            <a:ext cx="4267532" cy="320040"/>
          </a:xfrm>
          <a:solidFill>
            <a:srgbClr val="5A7D5C"/>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43584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ctivity slide - Group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6686" cy="877887"/>
          </a:xfrm>
        </p:spPr>
        <p:txBody>
          <a:bodyPr/>
          <a:lstStyle>
            <a:lvl1pPr>
              <a:defRPr baseline="0"/>
            </a:lvl1pPr>
          </a:lstStyle>
          <a:p>
            <a:r>
              <a:rPr lang="en-US" dirty="0" smtClean="0"/>
              <a:t>Activity slide – Group activity (Georgia, 24pt)</a:t>
            </a:r>
            <a:endParaRPr lang="en-US" dirty="0"/>
          </a:p>
        </p:txBody>
      </p:sp>
      <p:pic>
        <p:nvPicPr>
          <p:cNvPr id="3" name="Picture 2"/>
          <p:cNvPicPr>
            <a:picLocks noChangeAspect="1"/>
          </p:cNvPicPr>
          <p:nvPr/>
        </p:nvPicPr>
        <p:blipFill rotWithShape="1">
          <a:blip r:embed="rId2"/>
          <a:srcRect l="10611" t="14400" r="8358" b="4767"/>
          <a:stretch/>
        </p:blipFill>
        <p:spPr>
          <a:xfrm>
            <a:off x="8174830" y="420243"/>
            <a:ext cx="702469" cy="548575"/>
          </a:xfrm>
          <a:prstGeom prst="rect">
            <a:avLst/>
          </a:prstGeom>
        </p:spPr>
      </p:pic>
      <p:sp>
        <p:nvSpPr>
          <p:cNvPr id="6"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1" hasCustomPrompt="1"/>
          </p:nvPr>
        </p:nvSpPr>
        <p:spPr>
          <a:xfrm>
            <a:off x="4872227" y="1419476"/>
            <a:ext cx="4005072" cy="3786187"/>
          </a:xfrm>
        </p:spPr>
        <p:txBody>
          <a:bodyPr/>
          <a:lstStyle>
            <a:lvl1pPr>
              <a:defRPr/>
            </a:lvl1pPr>
          </a:lstStyle>
          <a:p>
            <a:r>
              <a:rPr lang="en-US" dirty="0" smtClean="0"/>
              <a:t>Put a picture, text box, or insight box here.</a:t>
            </a:r>
            <a:endParaRPr lang="en-US" dirty="0"/>
          </a:p>
        </p:txBody>
      </p:sp>
      <p:cxnSp>
        <p:nvCxnSpPr>
          <p:cNvPr id="7" name="Straight Connector 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10611" t="14400" r="8358" b="4767"/>
          <a:stretch/>
        </p:blipFill>
        <p:spPr>
          <a:xfrm>
            <a:off x="8174830" y="420243"/>
            <a:ext cx="702469" cy="548575"/>
          </a:xfrm>
          <a:prstGeom prst="rect">
            <a:avLst/>
          </a:prstGeom>
        </p:spPr>
      </p:pic>
    </p:spTree>
    <p:extLst>
      <p:ext uri="{BB962C8B-B14F-4D97-AF65-F5344CB8AC3E}">
        <p14:creationId xmlns:p14="http://schemas.microsoft.com/office/powerpoint/2010/main" val="30985472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Activity Slide - Whitebo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3256" cy="877887"/>
          </a:xfrm>
        </p:spPr>
        <p:txBody>
          <a:bodyPr/>
          <a:lstStyle>
            <a:lvl1pPr>
              <a:defRPr baseline="0"/>
            </a:lvl1pPr>
          </a:lstStyle>
          <a:p>
            <a:r>
              <a:rPr lang="en-US" dirty="0" smtClean="0"/>
              <a:t>Activity slide – Whiteboard (Georgia, 24pt)</a:t>
            </a:r>
            <a:endParaRPr lang="en-US" dirty="0"/>
          </a:p>
        </p:txBody>
      </p:sp>
      <p:sp>
        <p:nvSpPr>
          <p:cNvPr id="8" name="Picture Placeholder 7"/>
          <p:cNvSpPr>
            <a:spLocks noGrp="1"/>
          </p:cNvSpPr>
          <p:nvPr>
            <p:ph type="pic" sz="quarter" idx="11" hasCustomPrompt="1"/>
          </p:nvPr>
        </p:nvSpPr>
        <p:spPr>
          <a:xfrm>
            <a:off x="4872227" y="1419476"/>
            <a:ext cx="4005072" cy="3786187"/>
          </a:xfrm>
        </p:spPr>
        <p:txBody>
          <a:bodyPr/>
          <a:lstStyle/>
          <a:p>
            <a:r>
              <a:rPr lang="en-US" dirty="0" smtClean="0"/>
              <a:t>Put a picture, text box, or insight box here.</a:t>
            </a:r>
            <a:endParaRPr lang="en-US" dirty="0"/>
          </a:p>
        </p:txBody>
      </p:sp>
      <p:pic>
        <p:nvPicPr>
          <p:cNvPr id="7" name="Picture 6"/>
          <p:cNvPicPr>
            <a:picLocks noChangeAspect="1"/>
          </p:cNvPicPr>
          <p:nvPr/>
        </p:nvPicPr>
        <p:blipFill rotWithShape="1">
          <a:blip r:embed="rId2"/>
          <a:srcRect l="8531" r="19901" b="39093"/>
          <a:stretch/>
        </p:blipFill>
        <p:spPr>
          <a:xfrm>
            <a:off x="8102202" y="360947"/>
            <a:ext cx="796512" cy="713008"/>
          </a:xfrm>
          <a:prstGeom prst="rect">
            <a:avLst/>
          </a:prstGeom>
        </p:spPr>
      </p:pic>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 name="Picture 9"/>
          <p:cNvPicPr>
            <a:picLocks noChangeAspect="1"/>
          </p:cNvPicPr>
          <p:nvPr userDrawn="1"/>
        </p:nvPicPr>
        <p:blipFill rotWithShape="1">
          <a:blip r:embed="rId2"/>
          <a:srcRect l="8531" r="19901" b="39093"/>
          <a:stretch/>
        </p:blipFill>
        <p:spPr>
          <a:xfrm>
            <a:off x="8102202" y="360947"/>
            <a:ext cx="796512" cy="713008"/>
          </a:xfrm>
          <a:prstGeom prst="rect">
            <a:avLst/>
          </a:prstGeom>
        </p:spPr>
      </p:pic>
    </p:spTree>
    <p:extLst>
      <p:ext uri="{BB962C8B-B14F-4D97-AF65-F5344CB8AC3E}">
        <p14:creationId xmlns:p14="http://schemas.microsoft.com/office/powerpoint/2010/main" val="423165981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ool Activity - First use">
    <p:spTree>
      <p:nvGrpSpPr>
        <p:cNvPr id="1" name=""/>
        <p:cNvGrpSpPr/>
        <p:nvPr/>
      </p:nvGrpSpPr>
      <p:grpSpPr>
        <a:xfrm>
          <a:off x="0" y="0"/>
          <a:ext cx="0" cy="0"/>
          <a:chOff x="0" y="0"/>
          <a:chExt cx="0" cy="0"/>
        </a:xfrm>
      </p:grpSpPr>
      <p:sp>
        <p:nvSpPr>
          <p:cNvPr id="15" name="Pentagon 14"/>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7" name="Rounded Rectangular Callout 6"/>
          <p:cNvSpPr/>
          <p:nvPr/>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4"/>
            <a:ext cx="3917950" cy="3879056"/>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sp>
        <p:nvSpPr>
          <p:cNvPr id="21" name="Rounded Rectangular Callout 20"/>
          <p:cNvSpPr/>
          <p:nvPr userDrawn="1"/>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cxnSp>
        <p:nvCxnSpPr>
          <p:cNvPr id="22" name="Straight Connector 21"/>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42348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3"/>
            <a:ext cx="3917950" cy="387945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0" name="Straight Connector 19"/>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68357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80428156"/>
      </p:ext>
    </p:extLst>
  </p:cSld>
  <p:clrMapOvr>
    <a:masterClrMapping/>
  </p:clrMapOvr>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493870851"/>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26" name="Group 25"/>
          <p:cNvGrpSpPr/>
          <p:nvPr userDrawn="1"/>
        </p:nvGrpSpPr>
        <p:grpSpPr>
          <a:xfrm>
            <a:off x="255868" y="4125411"/>
            <a:ext cx="8640578" cy="461665"/>
            <a:chOff x="247848" y="4125411"/>
            <a:chExt cx="8640578" cy="461665"/>
          </a:xfrm>
          <a:solidFill>
            <a:schemeClr val="accent1"/>
          </a:solidFill>
        </p:grpSpPr>
        <p:sp>
          <p:nvSpPr>
            <p:cNvPr id="9" name="Rectangle 8"/>
            <p:cNvSpPr/>
            <p:nvPr userDrawn="1"/>
          </p:nvSpPr>
          <p:spPr>
            <a:xfrm>
              <a:off x="247848" y="4199835"/>
              <a:ext cx="8640578" cy="312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5" name="TextBox 14"/>
            <p:cNvSpPr txBox="1"/>
            <p:nvPr userDrawn="1"/>
          </p:nvSpPr>
          <p:spPr>
            <a:xfrm>
              <a:off x="8461706" y="4125411"/>
              <a:ext cx="426720"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dirty="0" smtClean="0">
                  <a:sym typeface="Wingdings" panose="05000000000000000000" pitchFamily="2" charset="2"/>
                </a:rPr>
                <a:t></a:t>
              </a:r>
              <a:endParaRPr lang="en-US" dirty="0"/>
            </a:p>
          </p:txBody>
        </p:sp>
      </p:grpSp>
      <p:grpSp>
        <p:nvGrpSpPr>
          <p:cNvPr id="25" name="Group 24"/>
          <p:cNvGrpSpPr/>
          <p:nvPr userDrawn="1"/>
        </p:nvGrpSpPr>
        <p:grpSpPr>
          <a:xfrm>
            <a:off x="247848" y="1210905"/>
            <a:ext cx="5266944" cy="325508"/>
            <a:chOff x="277163" y="1210905"/>
            <a:chExt cx="5266944" cy="325508"/>
          </a:xfrm>
        </p:grpSpPr>
        <p:sp>
          <p:nvSpPr>
            <p:cNvPr id="13" name="Rectangle 12"/>
            <p:cNvSpPr/>
            <p:nvPr userDrawn="1"/>
          </p:nvSpPr>
          <p:spPr>
            <a:xfrm>
              <a:off x="277163"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6" name="Isosceles Triangle 15"/>
            <p:cNvSpPr/>
            <p:nvPr userDrawn="1"/>
          </p:nvSpPr>
          <p:spPr>
            <a:xfrm>
              <a:off x="5223565" y="1254045"/>
              <a:ext cx="216694" cy="223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p:txBody>
        </p:sp>
        <p:sp>
          <p:nvSpPr>
            <p:cNvPr id="17" name="TextBox 16"/>
            <p:cNvSpPr txBox="1"/>
            <p:nvPr userDrawn="1"/>
          </p:nvSpPr>
          <p:spPr>
            <a:xfrm>
              <a:off x="5297384" y="1259414"/>
              <a:ext cx="69056" cy="276999"/>
            </a:xfrm>
            <a:prstGeom prst="rect">
              <a:avLst/>
            </a:prstGeom>
            <a:no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639247"/>
            <a:ext cx="5266944" cy="369332"/>
            <a:chOff x="251520" y="2526953"/>
            <a:chExt cx="5266944" cy="369332"/>
          </a:xfrm>
          <a:solidFill>
            <a:schemeClr val="accent1"/>
          </a:solidFill>
        </p:grpSpPr>
        <p:sp>
          <p:nvSpPr>
            <p:cNvPr id="11" name="Rectangle 10"/>
            <p:cNvSpPr/>
            <p:nvPr userDrawn="1"/>
          </p:nvSpPr>
          <p:spPr>
            <a:xfrm>
              <a:off x="251520" y="2547450"/>
              <a:ext cx="5266944" cy="32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18" name="TextBox 17"/>
            <p:cNvSpPr txBox="1"/>
            <p:nvPr userDrawn="1"/>
          </p:nvSpPr>
          <p:spPr>
            <a:xfrm>
              <a:off x="5177595" y="2526953"/>
              <a:ext cx="262664" cy="369332"/>
            </a:xfrm>
            <a:prstGeom prst="rect">
              <a:avLst/>
            </a:prstGeom>
            <a:noFill/>
          </p:spPr>
          <p:txBody>
            <a:bodyPr wrap="square" rtlCol="0">
              <a:spAutoFit/>
            </a:bodyPr>
            <a:lstStyle/>
            <a:p>
              <a:r>
                <a:rPr lang="en-US" b="1" dirty="0" smtClean="0">
                  <a:solidFill>
                    <a:schemeClr val="bg1"/>
                  </a:solidFill>
                </a:rPr>
                <a:t>?</a:t>
              </a:r>
              <a:endParaRPr lang="en-US" b="1" dirty="0">
                <a:solidFill>
                  <a:schemeClr val="bg1"/>
                </a:solidFill>
              </a:endParaRPr>
            </a:p>
          </p:txBody>
        </p:sp>
      </p:gr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chemeClr val="accent4"/>
          </a:solidFill>
        </p:grpSpPr>
        <p:sp>
          <p:nvSpPr>
            <p:cNvPr id="31" name="Round Same Side Corner Rectangle 97"/>
            <p:cNvSpPr/>
            <p:nvPr/>
          </p:nvSpPr>
          <p:spPr>
            <a:xfrm>
              <a:off x="2267744" y="1844804"/>
              <a:ext cx="3084068" cy="28574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94425" y="1889932"/>
              <a:ext cx="240000" cy="180000"/>
            </a:xfrm>
            <a:prstGeom prst="rect">
              <a:avLst/>
            </a:prstGeom>
            <a:grpFill/>
            <a:ln>
              <a:noFill/>
            </a:ln>
          </p:spPr>
        </p:pic>
      </p:grpSp>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78193575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Tree>
    <p:extLst>
      <p:ext uri="{BB962C8B-B14F-4D97-AF65-F5344CB8AC3E}">
        <p14:creationId xmlns:p14="http://schemas.microsoft.com/office/powerpoint/2010/main" val="2406678313"/>
      </p:ext>
    </p:extLst>
  </p:cSld>
  <p:clrMapOvr>
    <a:masterClrMapping/>
  </p:clrMapOvr>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34288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673918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cxnSp>
        <p:nvCxnSpPr>
          <p:cNvPr id="2" name="Straight Connector 1"/>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886419"/>
      </p:ext>
    </p:extLst>
  </p:cSld>
  <p:clrMapOvr>
    <a:masterClrMapping/>
  </p:clrMapOvr>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616688" y="1132006"/>
            <a:ext cx="8260611"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22" name="Group 21"/>
          <p:cNvGrpSpPr/>
          <p:nvPr userDrawn="1"/>
        </p:nvGrpSpPr>
        <p:grpSpPr>
          <a:xfrm>
            <a:off x="272071" y="1144504"/>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195790750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661288-7075-8848-A8EB-635B2C2FFE0D}" type="datetimeFigureOut">
              <a:rPr lang="en-US" smtClean="0">
                <a:solidFill>
                  <a:srgbClr val="333333"/>
                </a:solidFill>
              </a:rPr>
              <a:pPr/>
              <a:t>5/12/2015</a:t>
            </a:fld>
            <a:endParaRPr lang="en-US" dirty="0">
              <a:solidFill>
                <a:srgbClr val="333333"/>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333333"/>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134CF2-9866-AF46-8F89-5530A5FD4DEB}" type="slidenum">
              <a:rPr lang="en-US" smtClean="0">
                <a:solidFill>
                  <a:srgbClr val="333333"/>
                </a:solidFill>
              </a:rPr>
              <a:pPr/>
              <a:t>‹#›</a:t>
            </a:fld>
            <a:endParaRPr lang="en-US" dirty="0">
              <a:solidFill>
                <a:srgbClr val="333333"/>
              </a:solidFill>
            </a:endParaRPr>
          </a:p>
        </p:txBody>
      </p:sp>
    </p:spTree>
    <p:extLst>
      <p:ext uri="{BB962C8B-B14F-4D97-AF65-F5344CB8AC3E}">
        <p14:creationId xmlns:p14="http://schemas.microsoft.com/office/powerpoint/2010/main" val="342728784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Left/Right Blank &amp; Lin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21283"/>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00449706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grpSp>
        <p:nvGrpSpPr>
          <p:cNvPr id="6" name="Group 5"/>
          <p:cNvGrpSpPr/>
          <p:nvPr userDrawn="1"/>
        </p:nvGrpSpPr>
        <p:grpSpPr>
          <a:xfrm>
            <a:off x="0" y="6090047"/>
            <a:ext cx="9144000" cy="767953"/>
            <a:chOff x="0" y="6090047"/>
            <a:chExt cx="9144000" cy="767953"/>
          </a:xfrm>
        </p:grpSpPr>
        <p:sp>
          <p:nvSpPr>
            <p:cNvPr id="7" name="Rectangle 6"/>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1997-2014 Info-Tech Research Group Inc.</a:t>
              </a:r>
            </a:p>
          </p:txBody>
        </p:sp>
        <p:sp>
          <p:nvSpPr>
            <p:cNvPr id="8" name="Rectangle 7"/>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9" name="Picture 8"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grpSp>
    </p:spTree>
    <p:extLst>
      <p:ext uri="{BB962C8B-B14F-4D97-AF65-F5344CB8AC3E}">
        <p14:creationId xmlns:p14="http://schemas.microsoft.com/office/powerpoint/2010/main" val="35985326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336196" y="4298777"/>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791580" y="4311718"/>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798362" y="3980093"/>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6096687" y="3980093"/>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spTree>
    <p:extLst>
      <p:ext uri="{BB962C8B-B14F-4D97-AF65-F5344CB8AC3E}">
        <p14:creationId xmlns:p14="http://schemas.microsoft.com/office/powerpoint/2010/main" val="13520104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fo Graphic">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393847" y="1238250"/>
            <a:ext cx="1047750" cy="4360445"/>
          </a:xfrm>
        </p:spPr>
        <p:txBody>
          <a:bodyPr/>
          <a:lstStyle/>
          <a:p>
            <a:r>
              <a:rPr lang="en-US" dirty="0" smtClean="0"/>
              <a:t>Click icon to add picture</a:t>
            </a:r>
            <a:endParaRPr lang="en-US" dirty="0"/>
          </a:p>
        </p:txBody>
      </p:sp>
      <p:sp>
        <p:nvSpPr>
          <p:cNvPr id="7" name="Title 1"/>
          <p:cNvSpPr>
            <a:spLocks noGrp="1"/>
          </p:cNvSpPr>
          <p:nvPr>
            <p:ph type="title" hasCustomPrompt="1"/>
          </p:nvPr>
        </p:nvSpPr>
        <p:spPr>
          <a:xfrm>
            <a:off x="251520" y="260648"/>
            <a:ext cx="8625780" cy="864096"/>
          </a:xfrm>
        </p:spPr>
        <p:txBody>
          <a:bodyPr/>
          <a:lstStyle>
            <a:lvl1pPr>
              <a:defRPr/>
            </a:lvl1pPr>
          </a:lstStyle>
          <a:p>
            <a:r>
              <a:rPr lang="en-US" dirty="0" err="1" smtClean="0"/>
              <a:t>Infographic</a:t>
            </a:r>
            <a:r>
              <a:rPr lang="en-US" dirty="0" smtClean="0"/>
              <a:t> (Georgia, 24pt)</a:t>
            </a:r>
            <a:endParaRPr lang="en-US" dirty="0"/>
          </a:p>
        </p:txBody>
      </p:sp>
      <p:sp>
        <p:nvSpPr>
          <p:cNvPr id="14" name="Text Placeholder 13"/>
          <p:cNvSpPr>
            <a:spLocks noGrp="1"/>
          </p:cNvSpPr>
          <p:nvPr>
            <p:ph type="body" sz="quarter" idx="18"/>
          </p:nvPr>
        </p:nvSpPr>
        <p:spPr>
          <a:xfrm>
            <a:off x="2208213" y="1238250"/>
            <a:ext cx="6669087"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9"/>
          </p:nvPr>
        </p:nvSpPr>
        <p:spPr>
          <a:xfrm>
            <a:off x="393847" y="5699241"/>
            <a:ext cx="1047750" cy="611071"/>
          </a:xfrm>
        </p:spPr>
        <p:txBody>
          <a:bodyPr/>
          <a:lstStyle>
            <a:lvl1pPr marL="0" indent="0" algn="ctr">
              <a:buNone/>
              <a:defRPr/>
            </a:lvl1pPr>
          </a:lstStyle>
          <a:p>
            <a:pPr lvl="0"/>
            <a:r>
              <a:rPr lang="en-US" smtClean="0"/>
              <a:t>Click to edit Master text styles</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50547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9303" y="2507593"/>
            <a:ext cx="4034665"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26" name="Text Placeholder 41"/>
          <p:cNvSpPr>
            <a:spLocks noGrp="1"/>
          </p:cNvSpPr>
          <p:nvPr>
            <p:ph type="body" sz="quarter" idx="23" hasCustomPrompt="1"/>
          </p:nvPr>
        </p:nvSpPr>
        <p:spPr>
          <a:xfrm>
            <a:off x="4860032" y="2507593"/>
            <a:ext cx="4032448" cy="2376264"/>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Tree>
    <p:extLst>
      <p:ext uri="{BB962C8B-B14F-4D97-AF65-F5344CB8AC3E}">
        <p14:creationId xmlns:p14="http://schemas.microsoft.com/office/powerpoint/2010/main" val="296061321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85256923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extLst>
      <p:ext uri="{BB962C8B-B14F-4D97-AF65-F5344CB8AC3E}">
        <p14:creationId xmlns:p14="http://schemas.microsoft.com/office/powerpoint/2010/main" val="121312411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20944557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161576124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8152058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Tree>
    <p:extLst>
      <p:ext uri="{BB962C8B-B14F-4D97-AF65-F5344CB8AC3E}">
        <p14:creationId xmlns:p14="http://schemas.microsoft.com/office/powerpoint/2010/main" val="18347814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57454"/>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80828"/>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5714923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1883744"/>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0828"/>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0709"/>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0370"/>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8504327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extLst>
      <p:ext uri="{BB962C8B-B14F-4D97-AF65-F5344CB8AC3E}">
        <p14:creationId xmlns:p14="http://schemas.microsoft.com/office/powerpoint/2010/main" val="61801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p:cNvSpPr/>
          <p:nvPr/>
        </p:nvSpPr>
        <p:spPr>
          <a:xfrm>
            <a:off x="6032649" y="1204535"/>
            <a:ext cx="2834640" cy="804672"/>
          </a:xfrm>
          <a:prstGeom prst="rect">
            <a:avLst/>
          </a:prstGeo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a:solidFill>
                  <a:srgbClr val="333333"/>
                </a:solidFill>
                <a:cs typeface="Arial" pitchFamily="34" charset="0"/>
              </a:rPr>
              <a:t>An Info-Tech Consulting 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GuidedImplementations@InfoTech.com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a:stretch>
            <a:fillRect/>
          </a:stretch>
        </p:blipFill>
        <p:spPr>
          <a:xfrm flipH="1">
            <a:off x="323528" y="1221621"/>
            <a:ext cx="922384" cy="843383"/>
          </a:xfrm>
          <a:prstGeom prst="rect">
            <a:avLst/>
          </a:prstGeom>
        </p:spPr>
      </p:pic>
    </p:spTree>
    <p:extLst>
      <p:ext uri="{BB962C8B-B14F-4D97-AF65-F5344CB8AC3E}">
        <p14:creationId xmlns:p14="http://schemas.microsoft.com/office/powerpoint/2010/main" val="235499366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0828"/>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83744"/>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0649"/>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578561"/>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340269559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Tree>
    <p:extLst>
      <p:ext uri="{BB962C8B-B14F-4D97-AF65-F5344CB8AC3E}">
        <p14:creationId xmlns:p14="http://schemas.microsoft.com/office/powerpoint/2010/main" val="18239963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4489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17" name="Rectangle 16"/>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9600" dirty="0">
              <a:solidFill>
                <a:srgbClr val="FFFFFF"/>
              </a:solidFill>
            </a:endParaRPr>
          </a:p>
        </p:txBody>
      </p:sp>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extLst>
      <p:ext uri="{BB962C8B-B14F-4D97-AF65-F5344CB8AC3E}">
        <p14:creationId xmlns:p14="http://schemas.microsoft.com/office/powerpoint/2010/main" val="51154099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80828"/>
            <a:ext cx="8627997" cy="4455172"/>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grpSp>
        <p:nvGrpSpPr>
          <p:cNvPr id="17" name="Group 16"/>
          <p:cNvGrpSpPr/>
          <p:nvPr userDrawn="1"/>
        </p:nvGrpSpPr>
        <p:grpSpPr>
          <a:xfrm>
            <a:off x="0" y="0"/>
            <a:ext cx="9144000" cy="6876000"/>
            <a:chOff x="0" y="0"/>
            <a:chExt cx="9144000" cy="6876000"/>
          </a:xfrm>
        </p:grpSpPr>
        <p:sp>
          <p:nvSpPr>
            <p:cNvPr id="20" name="Rectangle 19"/>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1" name="Rectangle 20"/>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Tree>
    <p:extLst>
      <p:ext uri="{BB962C8B-B14F-4D97-AF65-F5344CB8AC3E}">
        <p14:creationId xmlns:p14="http://schemas.microsoft.com/office/powerpoint/2010/main" val="35763475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5518629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0" name="Group 9"/>
          <p:cNvGrpSpPr/>
          <p:nvPr userDrawn="1"/>
        </p:nvGrpSpPr>
        <p:grpSpPr>
          <a:xfrm>
            <a:off x="0" y="0"/>
            <a:ext cx="9144000" cy="6876000"/>
            <a:chOff x="0" y="0"/>
            <a:chExt cx="9144000" cy="6876000"/>
          </a:xfrm>
        </p:grpSpPr>
        <p:sp>
          <p:nvSpPr>
            <p:cNvPr id="13" name="Rectangle 1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4" name="Rectangle 1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6" name="Rectangle 1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2316213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3" name="Group 12"/>
          <p:cNvGrpSpPr/>
          <p:nvPr userDrawn="1"/>
        </p:nvGrpSpPr>
        <p:grpSpPr>
          <a:xfrm>
            <a:off x="0" y="0"/>
            <a:ext cx="9144000" cy="6876000"/>
            <a:chOff x="0" y="0"/>
            <a:chExt cx="9144000" cy="6876000"/>
          </a:xfrm>
        </p:grpSpPr>
        <p:sp>
          <p:nvSpPr>
            <p:cNvPr id="14" name="Rectangle 13"/>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5" name="Rectangle 14"/>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7" name="Rectangle 1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6803714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368088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4"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22" name="Group 21"/>
          <p:cNvGrpSpPr/>
          <p:nvPr userDrawn="1"/>
        </p:nvGrpSpPr>
        <p:grpSpPr>
          <a:xfrm>
            <a:off x="0" y="0"/>
            <a:ext cx="9144000" cy="6876000"/>
            <a:chOff x="0" y="0"/>
            <a:chExt cx="9144000" cy="6876000"/>
          </a:xfrm>
        </p:grpSpPr>
        <p:sp>
          <p:nvSpPr>
            <p:cNvPr id="23" name="Rectangle 22"/>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5" name="Rectangle 24"/>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6" name="Rectangle 25"/>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116077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D9A210"/>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4" name="Group 13"/>
          <p:cNvGrpSpPr/>
          <p:nvPr userDrawn="1"/>
        </p:nvGrpSpPr>
        <p:grpSpPr>
          <a:xfrm>
            <a:off x="0" y="0"/>
            <a:ext cx="9144000" cy="6876000"/>
            <a:chOff x="0" y="0"/>
            <a:chExt cx="9144000" cy="6876000"/>
          </a:xfrm>
        </p:grpSpPr>
        <p:sp>
          <p:nvSpPr>
            <p:cNvPr id="15" name="Rectangle 14"/>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6" name="Rectangle 15"/>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7" name="Rectangle 16"/>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18" name="Rectangle 17"/>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40183303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1889980"/>
            <a:ext cx="3238823" cy="3029881"/>
          </a:xfrm>
        </p:spPr>
        <p:txBody>
          <a:bodyPr/>
          <a:lstStyle>
            <a:lvl1pPr marL="180975" indent="-180975">
              <a:buClr>
                <a:schemeClr val="tx1"/>
              </a:buClr>
              <a:buSzPct val="120000"/>
              <a:buFont typeface="Arial" pitchFamily="34" charset="0"/>
              <a:buChar char="•"/>
              <a:defRPr sz="1200" baseline="0"/>
            </a:lvl1pPr>
            <a:lvl2pPr marL="361950" indent="-180975">
              <a:buClr>
                <a:schemeClr val="tx1"/>
              </a:buClr>
              <a:buSzPct val="150000"/>
              <a:buFont typeface="Arial" pitchFamily="34" charset="0"/>
              <a:buChar char="◦"/>
              <a:defRPr sz="1200" baseline="0"/>
            </a:lvl2pPr>
            <a:lvl3pPr marL="542925" indent="-180975">
              <a:buClr>
                <a:schemeClr val="tx1"/>
              </a:buClr>
              <a:buSzPct val="100000"/>
              <a:buFont typeface="Arial" pitchFamily="34" charset="0"/>
              <a:buChar char="–"/>
              <a:defRPr sz="1200" baseline="0"/>
            </a:lvl3pPr>
            <a:lvl4pPr marL="714375" indent="-171450">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7" name="Text Placeholder 41"/>
          <p:cNvSpPr>
            <a:spLocks noGrp="1"/>
          </p:cNvSpPr>
          <p:nvPr>
            <p:ph type="body" sz="quarter" idx="21" hasCustomPrompt="1"/>
          </p:nvPr>
        </p:nvSpPr>
        <p:spPr>
          <a:xfrm>
            <a:off x="5581649" y="4919861"/>
            <a:ext cx="323882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29"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9" name="Rectangle 18"/>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0" name="Rectangle 19"/>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518040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6" name="Group 15"/>
          <p:cNvGrpSpPr/>
          <p:nvPr userDrawn="1"/>
        </p:nvGrpSpPr>
        <p:grpSpPr>
          <a:xfrm>
            <a:off x="0" y="0"/>
            <a:ext cx="9144000" cy="6876000"/>
            <a:chOff x="0" y="0"/>
            <a:chExt cx="9144000" cy="6876000"/>
          </a:xfrm>
        </p:grpSpPr>
        <p:sp>
          <p:nvSpPr>
            <p:cNvPr id="17" name="Rectangle 16"/>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18" name="Rectangle 17"/>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3" name="Rectangle 22"/>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8056220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1889980"/>
            <a:ext cx="3996443" cy="2489821"/>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1892896"/>
            <a:ext cx="4059320" cy="151479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4" name="Text Placeholder 41"/>
          <p:cNvSpPr>
            <a:spLocks noGrp="1"/>
          </p:cNvSpPr>
          <p:nvPr>
            <p:ph type="body" sz="quarter" idx="21" hasCustomPrompt="1"/>
          </p:nvPr>
        </p:nvSpPr>
        <p:spPr>
          <a:xfrm>
            <a:off x="4824029" y="4379801"/>
            <a:ext cx="3996443" cy="314325"/>
          </a:xfrm>
        </p:spPr>
        <p:txBody>
          <a:bodyPr/>
          <a:lstStyle>
            <a:lvl1pPr marL="0" indent="0">
              <a:lnSpc>
                <a:spcPct val="100000"/>
              </a:lnSpc>
              <a:spcBef>
                <a:spcPts val="500"/>
              </a:spcBef>
              <a:buClr>
                <a:schemeClr val="tx1"/>
              </a:buClr>
              <a:buSzPct val="120000"/>
              <a:buFontTx/>
              <a:buNone/>
              <a:defRPr sz="12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12pt)</a:t>
            </a:r>
          </a:p>
        </p:txBody>
      </p:sp>
      <p:sp>
        <p:nvSpPr>
          <p:cNvPr id="15" name="Content Placeholder 25"/>
          <p:cNvSpPr>
            <a:spLocks noGrp="1"/>
          </p:cNvSpPr>
          <p:nvPr>
            <p:ph sz="quarter" idx="23" hasCustomPrompt="1"/>
          </p:nvPr>
        </p:nvSpPr>
        <p:spPr>
          <a:xfrm>
            <a:off x="260650" y="3587713"/>
            <a:ext cx="4059321" cy="1094047"/>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8" name="Group 17"/>
          <p:cNvGrpSpPr/>
          <p:nvPr userDrawn="1"/>
        </p:nvGrpSpPr>
        <p:grpSpPr>
          <a:xfrm>
            <a:off x="0" y="0"/>
            <a:ext cx="9144000" cy="6876000"/>
            <a:chOff x="0" y="0"/>
            <a:chExt cx="9144000" cy="6876000"/>
          </a:xfrm>
        </p:grpSpPr>
        <p:sp>
          <p:nvSpPr>
            <p:cNvPr id="19" name="Rectangle 18"/>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0" name="Rectangle 19"/>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3" name="Rectangle 22"/>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5" name="Rectangle 24"/>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963271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baseline="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12pt)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17" name="Group 16"/>
          <p:cNvGrpSpPr/>
          <p:nvPr userDrawn="1"/>
        </p:nvGrpSpPr>
        <p:grpSpPr>
          <a:xfrm>
            <a:off x="0" y="0"/>
            <a:ext cx="9144000" cy="6876000"/>
            <a:chOff x="0" y="0"/>
            <a:chExt cx="9144000" cy="6876000"/>
          </a:xfrm>
        </p:grpSpPr>
        <p:sp>
          <p:nvSpPr>
            <p:cNvPr id="21" name="Rectangle 20"/>
            <p:cNvSpPr/>
            <p:nvPr userDrawn="1"/>
          </p:nvSpPr>
          <p:spPr>
            <a:xfrm>
              <a:off x="0" y="0"/>
              <a:ext cx="583214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sp>
          <p:nvSpPr>
            <p:cNvPr id="24" name="Rectangle 23"/>
            <p:cNvSpPr/>
            <p:nvPr userDrawn="1"/>
          </p:nvSpPr>
          <p:spPr>
            <a:xfrm rot="5400000">
              <a:off x="6147048" y="3861048"/>
              <a:ext cx="5733256"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b="1" dirty="0">
                <a:solidFill>
                  <a:srgbClr val="FFFFFF"/>
                </a:solidFill>
              </a:endParaRPr>
            </a:p>
          </p:txBody>
        </p:sp>
        <p:sp>
          <p:nvSpPr>
            <p:cNvPr id="27" name="Rectangle 26"/>
            <p:cNvSpPr/>
            <p:nvPr userDrawn="1"/>
          </p:nvSpPr>
          <p:spPr>
            <a:xfrm>
              <a:off x="0" y="6336000"/>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dirty="0">
                <a:solidFill>
                  <a:srgbClr val="FFFFFF"/>
                </a:solidFill>
              </a:endParaRPr>
            </a:p>
          </p:txBody>
        </p:sp>
      </p:gr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extLst>
      <p:ext uri="{BB962C8B-B14F-4D97-AF65-F5344CB8AC3E}">
        <p14:creationId xmlns:p14="http://schemas.microsoft.com/office/powerpoint/2010/main" val="24856075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739B34A0-0448-4272-924F-05F3306A9EE9}" type="datetimeFigureOut">
              <a:rPr lang="en-US">
                <a:solidFill>
                  <a:srgbClr val="333333"/>
                </a:solidFill>
              </a:rPr>
              <a:pPr algn="ctr" fontAlgn="base">
                <a:spcBef>
                  <a:spcPct val="0"/>
                </a:spcBef>
                <a:spcAft>
                  <a:spcPct val="0"/>
                </a:spcAft>
              </a:pPr>
              <a:t>5/12/2015</a:t>
            </a:fld>
            <a:endParaRPr lang="en-US" dirty="0">
              <a:solidFill>
                <a:srgbClr val="333333"/>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US" dirty="0">
              <a:solidFill>
                <a:srgbClr val="333333"/>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4D60B16B-B8A7-41C1-A8F5-D09D1D246B4E}" type="slidenum">
              <a:rPr lang="en-US">
                <a:solidFill>
                  <a:srgbClr val="333333"/>
                </a:solidFill>
              </a:rPr>
              <a:pPr algn="ctr" fontAlgn="base">
                <a:spcBef>
                  <a:spcPct val="0"/>
                </a:spcBef>
                <a:spcAft>
                  <a:spcPct val="0"/>
                </a:spcAft>
              </a:pPr>
              <a:t>‹#›</a:t>
            </a:fld>
            <a:endParaRPr lang="en-US" dirty="0">
              <a:solidFill>
                <a:srgbClr val="333333"/>
              </a:solidFill>
            </a:endParaRPr>
          </a:p>
        </p:txBody>
      </p:sp>
    </p:spTree>
    <p:extLst>
      <p:ext uri="{BB962C8B-B14F-4D97-AF65-F5344CB8AC3E}">
        <p14:creationId xmlns:p14="http://schemas.microsoft.com/office/powerpoint/2010/main" val="2670902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TextBox 3"/>
          <p:cNvSpPr txBox="1"/>
          <p:nvPr userDrawn="1"/>
        </p:nvSpPr>
        <p:spPr>
          <a:xfrm>
            <a:off x="179512" y="6561348"/>
            <a:ext cx="2124236" cy="246221"/>
          </a:xfrm>
          <a:prstGeom prst="rect">
            <a:avLst/>
          </a:prstGeom>
          <a:noFill/>
        </p:spPr>
        <p:txBody>
          <a:bodyPr wrap="square" rtlCol="0">
            <a:spAutoFit/>
          </a:bodyPr>
          <a:lstStyle/>
          <a:p>
            <a:pPr fontAlgn="base">
              <a:spcBef>
                <a:spcPct val="0"/>
              </a:spcBef>
              <a:spcAft>
                <a:spcPct val="0"/>
              </a:spcAft>
            </a:pPr>
            <a:r>
              <a:rPr lang="en-CA" sz="1000" dirty="0">
                <a:solidFill>
                  <a:srgbClr val="FFFFFF"/>
                </a:solidFill>
              </a:rPr>
              <a:t>McLean &amp; Co.</a:t>
            </a:r>
          </a:p>
        </p:txBody>
      </p:sp>
    </p:spTree>
    <p:extLst>
      <p:ext uri="{BB962C8B-B14F-4D97-AF65-F5344CB8AC3E}">
        <p14:creationId xmlns:p14="http://schemas.microsoft.com/office/powerpoint/2010/main" val="399097064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BC8656BE-1E0A-4357-B523-0EA1A278F689}" type="datetimeFigureOut">
              <a:rPr lang="en-US">
                <a:solidFill>
                  <a:srgbClr val="333333"/>
                </a:solidFill>
              </a:rPr>
              <a:pPr algn="ctr" fontAlgn="base">
                <a:spcBef>
                  <a:spcPct val="0"/>
                </a:spcBef>
                <a:spcAft>
                  <a:spcPct val="0"/>
                </a:spcAft>
              </a:pPr>
              <a:t>5/12/2015</a:t>
            </a:fld>
            <a:endParaRPr lang="en-US" dirty="0">
              <a:solidFill>
                <a:srgbClr val="333333"/>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US" dirty="0">
              <a:solidFill>
                <a:srgbClr val="333333"/>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C0047D1E-86AD-457E-B170-D32A03F43E0A}" type="slidenum">
              <a:rPr lang="en-US">
                <a:solidFill>
                  <a:srgbClr val="333333"/>
                </a:solidFill>
              </a:rPr>
              <a:pPr algn="ctr" fontAlgn="base">
                <a:spcBef>
                  <a:spcPct val="0"/>
                </a:spcBef>
                <a:spcAft>
                  <a:spcPct val="0"/>
                </a:spcAft>
              </a:pPr>
              <a:t>‹#›</a:t>
            </a:fld>
            <a:endParaRPr lang="en-US" dirty="0">
              <a:solidFill>
                <a:srgbClr val="333333"/>
              </a:solidFill>
            </a:endParaRPr>
          </a:p>
        </p:txBody>
      </p:sp>
    </p:spTree>
    <p:extLst>
      <p:ext uri="{BB962C8B-B14F-4D97-AF65-F5344CB8AC3E}">
        <p14:creationId xmlns:p14="http://schemas.microsoft.com/office/powerpoint/2010/main" val="64872401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lgn="ctr" fontAlgn="base">
              <a:spcBef>
                <a:spcPct val="0"/>
              </a:spcBef>
              <a:spcAft>
                <a:spcPct val="0"/>
              </a:spcAft>
            </a:pPr>
            <a:fld id="{739B34A0-0448-4272-924F-05F3306A9EE9}" type="datetimeFigureOut">
              <a:rPr lang="en-US">
                <a:solidFill>
                  <a:srgbClr val="333333"/>
                </a:solidFill>
              </a:rPr>
              <a:pPr algn="ctr" fontAlgn="base">
                <a:spcBef>
                  <a:spcPct val="0"/>
                </a:spcBef>
                <a:spcAft>
                  <a:spcPct val="0"/>
                </a:spcAft>
              </a:pPr>
              <a:t>5/12/2015</a:t>
            </a:fld>
            <a:endParaRPr lang="en-US" dirty="0">
              <a:solidFill>
                <a:srgbClr val="333333"/>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lgn="ctr" fontAlgn="base">
              <a:spcBef>
                <a:spcPct val="0"/>
              </a:spcBef>
              <a:spcAft>
                <a:spcPct val="0"/>
              </a:spcAft>
            </a:pPr>
            <a:endParaRPr lang="en-US" dirty="0">
              <a:solidFill>
                <a:srgbClr val="333333"/>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ctr" fontAlgn="base">
              <a:spcBef>
                <a:spcPct val="0"/>
              </a:spcBef>
              <a:spcAft>
                <a:spcPct val="0"/>
              </a:spcAft>
            </a:pPr>
            <a:fld id="{4D60B16B-B8A7-41C1-A8F5-D09D1D246B4E}" type="slidenum">
              <a:rPr lang="en-US">
                <a:solidFill>
                  <a:srgbClr val="333333"/>
                </a:solidFill>
              </a:rPr>
              <a:pPr algn="ctr" fontAlgn="base">
                <a:spcBef>
                  <a:spcPct val="0"/>
                </a:spcBef>
                <a:spcAft>
                  <a:spcPct val="0"/>
                </a:spcAft>
              </a:pPr>
              <a:t>‹#›</a:t>
            </a:fld>
            <a:endParaRPr lang="en-US" dirty="0">
              <a:solidFill>
                <a:srgbClr val="333333"/>
              </a:solidFill>
            </a:endParaRPr>
          </a:p>
        </p:txBody>
      </p:sp>
    </p:spTree>
    <p:extLst>
      <p:ext uri="{BB962C8B-B14F-4D97-AF65-F5344CB8AC3E}">
        <p14:creationId xmlns:p14="http://schemas.microsoft.com/office/powerpoint/2010/main" val="76988731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57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7" name="Text Placeholder 13"/>
          <p:cNvSpPr>
            <a:spLocks noGrp="1"/>
          </p:cNvSpPr>
          <p:nvPr>
            <p:ph type="body" sz="quarter" idx="12" hasCustomPrompt="1"/>
          </p:nvPr>
        </p:nvSpPr>
        <p:spPr>
          <a:xfrm>
            <a:off x="261455" y="3323354"/>
            <a:ext cx="8615844" cy="320040"/>
          </a:xfr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6" name="Text Placeholder 13"/>
          <p:cNvSpPr>
            <a:spLocks noGrp="1"/>
          </p:cNvSpPr>
          <p:nvPr>
            <p:ph type="body" sz="quarter" idx="11" hasCustomPrompt="1"/>
          </p:nvPr>
        </p:nvSpPr>
        <p:spPr>
          <a:xfrm>
            <a:off x="4612662" y="1210647"/>
            <a:ext cx="4267532"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5" name="Text Placeholder 13"/>
          <p:cNvSpPr>
            <a:spLocks noGrp="1"/>
          </p:cNvSpPr>
          <p:nvPr>
            <p:ph type="body" sz="quarter" idx="10" hasCustomPrompt="1"/>
          </p:nvPr>
        </p:nvSpPr>
        <p:spPr>
          <a:xfrm>
            <a:off x="257727" y="1210647"/>
            <a:ext cx="4267532" cy="320040"/>
          </a:xfrm>
          <a:solidFill>
            <a:srgbClr val="5A7D5C"/>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hank You">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83092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12671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1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1" y="1132008"/>
            <a:ext cx="365168"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1362083" y="1132008"/>
            <a:ext cx="7515216" cy="364691"/>
          </a:xfrm>
          <a:prstGeom prst="rect">
            <a:avLst/>
          </a:prstGeom>
          <a:solidFill>
            <a:srgbClr val="2F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295589" y="1136566"/>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5" name="Rectangle 24"/>
          <p:cNvSpPr/>
          <p:nvPr userDrawn="1"/>
        </p:nvSpPr>
        <p:spPr>
          <a:xfrm>
            <a:off x="604637" y="1132008"/>
            <a:ext cx="75744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704851" y="1132704"/>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450246" y="1124746"/>
            <a:ext cx="7427054"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349275114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963799431"/>
      </p:ext>
    </p:extLst>
  </p:cSld>
  <p:clrMapOvr>
    <a:masterClrMapping/>
  </p:clrMapOvr>
  <p:timing>
    <p:tnLst>
      <p:par>
        <p:cTn id="1" dur="indefinite" restart="never" nodeType="tmRoot"/>
      </p:par>
    </p:tnLst>
  </p:timing>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952500" y="260648"/>
            <a:ext cx="792480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1362083" y="1132006"/>
            <a:ext cx="7515216" cy="364691"/>
          </a:xfrm>
          <a:prstGeom prst="rect">
            <a:avLst/>
          </a:prstGeom>
          <a:solidFill>
            <a:srgbClr val="2F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295589" y="1136566"/>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5" name="Rectangle 24"/>
          <p:cNvSpPr/>
          <p:nvPr userDrawn="1"/>
        </p:nvSpPr>
        <p:spPr>
          <a:xfrm>
            <a:off x="604637" y="1132006"/>
            <a:ext cx="75744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704850" y="1132702"/>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450245" y="1124744"/>
            <a:ext cx="7427054"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11" name="Pentagon 10"/>
          <p:cNvSpPr/>
          <p:nvPr userDrawn="1"/>
        </p:nvSpPr>
        <p:spPr>
          <a:xfrm>
            <a:off x="0" y="411616"/>
            <a:ext cx="863588" cy="538410"/>
          </a:xfrm>
          <a:prstGeom prst="homePlate">
            <a:avLst>
              <a:gd name="adj" fmla="val 37631"/>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 Placeholder 7"/>
          <p:cNvSpPr>
            <a:spLocks noGrp="1"/>
          </p:cNvSpPr>
          <p:nvPr>
            <p:ph type="body" sz="quarter" idx="20" hasCustomPrompt="1"/>
          </p:nvPr>
        </p:nvSpPr>
        <p:spPr>
          <a:xfrm>
            <a:off x="0" y="525246"/>
            <a:ext cx="693738" cy="311150"/>
          </a:xfrm>
        </p:spPr>
        <p:txBody>
          <a:bodyPr/>
          <a:lstStyle>
            <a:lvl1pPr marL="0" indent="0">
              <a:buNone/>
              <a:defRPr sz="1600" b="1">
                <a:solidFill>
                  <a:schemeClr val="bg1"/>
                </a:solidFill>
              </a:defRPr>
            </a:lvl1pPr>
          </a:lstStyle>
          <a:p>
            <a:pPr lvl="0"/>
            <a:r>
              <a:rPr lang="en-US" dirty="0" smtClean="0"/>
              <a:t>#.#.#</a:t>
            </a:r>
            <a:endParaRPr lang="en-CA" dirty="0"/>
          </a:p>
        </p:txBody>
      </p:sp>
    </p:spTree>
    <p:extLst>
      <p:ext uri="{BB962C8B-B14F-4D97-AF65-F5344CB8AC3E}">
        <p14:creationId xmlns:p14="http://schemas.microsoft.com/office/powerpoint/2010/main" val="419082492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Left/Right Blank &amp; Line">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4" name="Pentagon 23"/>
          <p:cNvSpPr/>
          <p:nvPr userDrawn="1"/>
        </p:nvSpPr>
        <p:spPr>
          <a:xfrm>
            <a:off x="0" y="411616"/>
            <a:ext cx="863588" cy="538410"/>
          </a:xfrm>
          <a:prstGeom prst="homePlate">
            <a:avLst>
              <a:gd name="adj" fmla="val 37631"/>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6"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8" name="Text Placeholder 7"/>
          <p:cNvSpPr>
            <a:spLocks noGrp="1"/>
          </p:cNvSpPr>
          <p:nvPr>
            <p:ph type="body" sz="quarter" idx="20" hasCustomPrompt="1"/>
          </p:nvPr>
        </p:nvSpPr>
        <p:spPr>
          <a:xfrm>
            <a:off x="0" y="525246"/>
            <a:ext cx="693738" cy="311150"/>
          </a:xfrm>
        </p:spPr>
        <p:txBody>
          <a:bodyPr/>
          <a:lstStyle>
            <a:lvl1pPr marL="0" indent="0">
              <a:buNone/>
              <a:defRPr sz="1600" b="1">
                <a:solidFill>
                  <a:schemeClr val="bg1"/>
                </a:solidFill>
              </a:defRPr>
            </a:lvl1pPr>
          </a:lstStyle>
          <a:p>
            <a:pPr lvl="0"/>
            <a:r>
              <a:rPr lang="en-US" dirty="0" smtClean="0"/>
              <a:t>#.#.#</a:t>
            </a:r>
            <a:endParaRPr lang="en-CA" dirty="0"/>
          </a:p>
        </p:txBody>
      </p:sp>
    </p:spTree>
    <p:extLst>
      <p:ext uri="{BB962C8B-B14F-4D97-AF65-F5344CB8AC3E}">
        <p14:creationId xmlns:p14="http://schemas.microsoft.com/office/powerpoint/2010/main" val="8102908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theme" Target="../theme/theme3.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9" Type="http://schemas.openxmlformats.org/officeDocument/2006/relationships/theme" Target="../theme/theme4.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34" Type="http://schemas.openxmlformats.org/officeDocument/2006/relationships/slideLayout" Target="../slideLayouts/slideLayout91.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33" Type="http://schemas.openxmlformats.org/officeDocument/2006/relationships/slideLayout" Target="../slideLayouts/slideLayout90.xml"/><Relationship Id="rId38" Type="http://schemas.openxmlformats.org/officeDocument/2006/relationships/slideLayout" Target="../slideLayouts/slideLayout95.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32" Type="http://schemas.openxmlformats.org/officeDocument/2006/relationships/slideLayout" Target="../slideLayouts/slideLayout89.xml"/><Relationship Id="rId37" Type="http://schemas.openxmlformats.org/officeDocument/2006/relationships/slideLayout" Target="../slideLayouts/slideLayout94.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36" Type="http://schemas.openxmlformats.org/officeDocument/2006/relationships/slideLayout" Target="../slideLayouts/slideLayout9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slideLayout" Target="../slideLayouts/slideLayout88.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 Id="rId35"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23" r:id="rId2"/>
    <p:sldLayoutId id="2147483699" r:id="rId3"/>
    <p:sldLayoutId id="2147483706" r:id="rId4"/>
    <p:sldLayoutId id="2147483721" r:id="rId5"/>
    <p:sldLayoutId id="2147483708" r:id="rId6"/>
    <p:sldLayoutId id="2147483709" r:id="rId7"/>
    <p:sldLayoutId id="2147483710" r:id="rId8"/>
    <p:sldLayoutId id="2147483711" r:id="rId9"/>
    <p:sldLayoutId id="2147483712" r:id="rId10"/>
    <p:sldLayoutId id="2147483713" r:id="rId11"/>
    <p:sldLayoutId id="2147483724" r:id="rId12"/>
    <p:sldLayoutId id="2147483725" r:id="rId13"/>
    <p:sldLayoutId id="2147483716" r:id="rId14"/>
    <p:sldLayoutId id="2147483717" r:id="rId15"/>
    <p:sldLayoutId id="2147483718" r:id="rId16"/>
    <p:sldLayoutId id="2147483720" r:id="rId17"/>
    <p:sldLayoutId id="2147483763" r:id="rId18"/>
    <p:sldLayoutId id="2147483764" r:id="rId19"/>
    <p:sldLayoutId id="2147483765" r:id="rId20"/>
    <p:sldLayoutId id="2147483767" r:id="rId21"/>
    <p:sldLayoutId id="2147483792" r:id="rId22"/>
    <p:sldLayoutId id="2147483832" r:id="rId2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6845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19259066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97744312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benchmarking/cio-business-vision"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tags" Target="../tags/tag27.xml"/><Relationship Id="rId7" Type="http://schemas.openxmlformats.org/officeDocument/2006/relationships/oleObject" Target="../embeddings/oleObject1.bin"/><Relationship Id="rId2" Type="http://schemas.openxmlformats.org/officeDocument/2006/relationships/tags" Target="../tags/tag26.xml"/><Relationship Id="rId1" Type="http://schemas.openxmlformats.org/officeDocument/2006/relationships/vmlDrawing" Target="../drawings/vmlDrawing1.vml"/><Relationship Id="rId6" Type="http://schemas.openxmlformats.org/officeDocument/2006/relationships/image" Target="../media/image46.png"/><Relationship Id="rId5" Type="http://schemas.openxmlformats.org/officeDocument/2006/relationships/notesSlide" Target="../notesSlides/notesSlide6.xml"/><Relationship Id="rId4"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29.xml"/><Relationship Id="rId7" Type="http://schemas.openxmlformats.org/officeDocument/2006/relationships/image" Target="../media/image45.emf"/><Relationship Id="rId2" Type="http://schemas.openxmlformats.org/officeDocument/2006/relationships/tags" Target="../tags/tag28.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8.xml"/><Relationship Id="rId4" Type="http://schemas.openxmlformats.org/officeDocument/2006/relationships/slideLayout" Target="../slideLayouts/slideLayout14.xml"/><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7.xml"/><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7.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6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tags" Target="../tags/tag31.xml"/><Relationship Id="rId7" Type="http://schemas.openxmlformats.org/officeDocument/2006/relationships/oleObject" Target="../embeddings/oleObject3.bin"/><Relationship Id="rId2" Type="http://schemas.openxmlformats.org/officeDocument/2006/relationships/tags" Target="../tags/tag30.xml"/><Relationship Id="rId1" Type="http://schemas.openxmlformats.org/officeDocument/2006/relationships/vmlDrawing" Target="../drawings/vmlDrawing3.vml"/><Relationship Id="rId6" Type="http://schemas.openxmlformats.org/officeDocument/2006/relationships/image" Target="../media/image63.png"/><Relationship Id="rId5" Type="http://schemas.openxmlformats.org/officeDocument/2006/relationships/notesSlide" Target="../notesSlides/notesSlide11.xml"/><Relationship Id="rId4"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pwc.com/gx/en/ceo-survey/pdf/14th-annual-global-ceo-survey.pdf"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hyperlink" Target="http://www.pwc.com/en_US/us/advisory/customer-impact/assets/digital-iq-survey-executive-summary.pdf" TargetMode="External"/><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3.png"/><Relationship Id="rId1" Type="http://schemas.openxmlformats.org/officeDocument/2006/relationships/slideLayout" Target="../slideLayouts/slideLayout20.xml"/><Relationship Id="rId4" Type="http://schemas.openxmlformats.org/officeDocument/2006/relationships/hyperlink" Target="mailto:WorkshopBooking@InfoTech.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infotech.com/research/kick-start-it-led-business-innovation-phase-1-launch-innovation" TargetMode="External"/><Relationship Id="rId7" Type="http://schemas.openxmlformats.org/officeDocument/2006/relationships/hyperlink" Target="http://www.infotech.com/research/ss/kick-start-it-led-business-innovation"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www.infotech.com/research/kick-start-it-led-business-innovation-phase-4-mature-innovation-capability" TargetMode="External"/><Relationship Id="rId5" Type="http://schemas.openxmlformats.org/officeDocument/2006/relationships/hyperlink" Target="http://www.infotech.com/research/kick-start-it-led-business-innovation-phase-3-prototype" TargetMode="External"/><Relationship Id="rId4" Type="http://schemas.openxmlformats.org/officeDocument/2006/relationships/hyperlink" Target="http://www.infotech.com/research/kick-start-it-led-business-innovation-phase-2-ideate" TargetMode="Externa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8617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 </a:t>
            </a:r>
            <a:endParaRPr lang="en-US" dirty="0"/>
          </a:p>
        </p:txBody>
      </p:sp>
      <p:sp>
        <p:nvSpPr>
          <p:cNvPr id="3" name="Text Placeholder 2"/>
          <p:cNvSpPr>
            <a:spLocks noGrp="1"/>
          </p:cNvSpPr>
          <p:nvPr>
            <p:ph type="body" sz="quarter" idx="10"/>
          </p:nvPr>
        </p:nvSpPr>
        <p:spPr/>
        <p:txBody>
          <a:bodyPr/>
          <a:lstStyle/>
          <a:p>
            <a:r>
              <a:rPr lang="en-US" dirty="0" smtClean="0"/>
              <a:t>The CIO is not considered a strategic partner. The business may be satisfied with IT services, but no one is looking to IT to solve business problems or drive the enterprise forward. </a:t>
            </a:r>
          </a:p>
          <a:p>
            <a:r>
              <a:rPr lang="en-US" dirty="0" smtClean="0"/>
              <a:t>Even if IT staff do generate ideas that will improve operational efficiency or enable the business, few are ever assessed or executed upon.</a:t>
            </a:r>
            <a:endParaRPr lang="en-US" dirty="0"/>
          </a:p>
        </p:txBody>
      </p:sp>
      <p:sp>
        <p:nvSpPr>
          <p:cNvPr id="4" name="Text Placeholder 3"/>
          <p:cNvSpPr>
            <a:spLocks noGrp="1"/>
          </p:cNvSpPr>
          <p:nvPr>
            <p:ph type="body" sz="quarter" idx="11"/>
          </p:nvPr>
        </p:nvSpPr>
        <p:spPr/>
        <p:txBody>
          <a:bodyPr/>
          <a:lstStyle/>
          <a:p>
            <a:r>
              <a:rPr lang="en-US" dirty="0" smtClean="0"/>
              <a:t>Business demand for new technology is creating added pressure to innovate. If IT is not viewed as a source of innovation, its perceived value will decrease and the threat of shadow IT will grow.</a:t>
            </a:r>
          </a:p>
          <a:p>
            <a:r>
              <a:rPr lang="en-US" dirty="0" smtClean="0"/>
              <a:t>Executive stakeholders expect more from IT. IT needs to find novel ways to provide value if the CIO hopes to earn a place in the C-Suite. </a:t>
            </a:r>
          </a:p>
          <a:p>
            <a:endParaRPr lang="en-US" dirty="0"/>
          </a:p>
        </p:txBody>
      </p:sp>
      <p:sp>
        <p:nvSpPr>
          <p:cNvPr id="5" name="Text Placeholder 4"/>
          <p:cNvSpPr>
            <a:spLocks noGrp="1"/>
          </p:cNvSpPr>
          <p:nvPr>
            <p:ph type="body" sz="quarter" idx="12"/>
          </p:nvPr>
        </p:nvSpPr>
        <p:spPr/>
        <p:txBody>
          <a:bodyPr/>
          <a:lstStyle/>
          <a:p>
            <a:r>
              <a:rPr lang="en-US" dirty="0" smtClean="0"/>
              <a:t>Once you have defined your organization’s innovation mandate, assemble a small group to begin facilitating innovation. Waiting for someone to propose the next big idea does not work. </a:t>
            </a:r>
            <a:r>
              <a:rPr lang="en-CA" dirty="0"/>
              <a:t>Innovation requires </a:t>
            </a:r>
            <a:r>
              <a:rPr lang="en-CA" b="1" i="1" dirty="0"/>
              <a:t>purposeful</a:t>
            </a:r>
            <a:r>
              <a:rPr lang="en-CA" dirty="0"/>
              <a:t> and </a:t>
            </a:r>
            <a:r>
              <a:rPr lang="en-CA" b="1" i="1" dirty="0"/>
              <a:t>collaborative</a:t>
            </a:r>
            <a:r>
              <a:rPr lang="en-CA" dirty="0"/>
              <a:t> process. </a:t>
            </a:r>
            <a:endParaRPr lang="en-US" dirty="0" smtClean="0"/>
          </a:p>
          <a:p>
            <a:r>
              <a:rPr lang="en-US" dirty="0" smtClean="0"/>
              <a:t>This group will help your department identify the problems that present the best opportunities for IT-led innovation. Depending on your current maturity, you can address weaknesses in internal IT processes or look for ways to change business process and impact your customer directly. </a:t>
            </a:r>
          </a:p>
          <a:p>
            <a:r>
              <a:rPr lang="en-CA" dirty="0" smtClean="0"/>
              <a:t>Your innovation group will facilitate effective ideation and begin incubating </a:t>
            </a:r>
            <a:r>
              <a:rPr lang="en-CA" dirty="0"/>
              <a:t>a reservoir of ideas, both big and small, so that you are ready to </a:t>
            </a:r>
            <a:r>
              <a:rPr lang="en-CA" dirty="0" smtClean="0"/>
              <a:t>execute on innovative projects when </a:t>
            </a:r>
            <a:r>
              <a:rPr lang="en-CA" dirty="0"/>
              <a:t>the timing is </a:t>
            </a:r>
            <a:r>
              <a:rPr lang="en-CA" dirty="0" smtClean="0"/>
              <a:t>right.</a:t>
            </a:r>
          </a:p>
          <a:p>
            <a:r>
              <a:rPr lang="en-US" dirty="0" smtClean="0">
                <a:solidFill>
                  <a:srgbClr val="333333"/>
                </a:solidFill>
              </a:rPr>
              <a:t>Once you have a healthy reservoir of ideas, you can re-assess your innovation capability and further invest in building a permanent innovation program and process in IT.</a:t>
            </a:r>
            <a:endParaRPr lang="en-CA" dirty="0">
              <a:solidFill>
                <a:srgbClr val="333333"/>
              </a:solidFill>
            </a:endParaRPr>
          </a:p>
          <a:p>
            <a:endParaRPr lang="en-US" dirty="0"/>
          </a:p>
        </p:txBody>
      </p:sp>
      <p:sp>
        <p:nvSpPr>
          <p:cNvPr id="6" name="Text Placeholder 5"/>
          <p:cNvSpPr>
            <a:spLocks noGrp="1"/>
          </p:cNvSpPr>
          <p:nvPr>
            <p:ph type="body" sz="quarter" idx="13"/>
          </p:nvPr>
        </p:nvSpPr>
        <p:spPr/>
        <p:txBody>
          <a:bodyPr/>
          <a:lstStyle/>
          <a:p>
            <a:pPr marL="228600" indent="-228600">
              <a:spcBef>
                <a:spcPts val="600"/>
              </a:spcBef>
              <a:spcAft>
                <a:spcPts val="600"/>
              </a:spcAft>
              <a:buSzPct val="100000"/>
              <a:buFont typeface="+mj-lt"/>
              <a:buAutoNum type="arabicPeriod"/>
            </a:pPr>
            <a:r>
              <a:rPr lang="en-US" b="1" dirty="0" smtClean="0"/>
              <a:t>Aim to develop innovators, not innovations. </a:t>
            </a:r>
            <a:r>
              <a:rPr lang="en-US" dirty="0" smtClean="0"/>
              <a:t>You need IT staff who intimately understand their users and are willing to fail often and fast to solve the problems that matter most. </a:t>
            </a:r>
          </a:p>
          <a:p>
            <a:pPr marL="228600" indent="-228600">
              <a:spcBef>
                <a:spcPts val="600"/>
              </a:spcBef>
              <a:spcAft>
                <a:spcPts val="600"/>
              </a:spcAft>
              <a:buSzPct val="100000"/>
              <a:buFont typeface="+mj-lt"/>
              <a:buAutoNum type="arabicPeriod"/>
            </a:pPr>
            <a:r>
              <a:rPr lang="en-US" b="1" dirty="0" smtClean="0">
                <a:solidFill>
                  <a:srgbClr val="333333"/>
                </a:solidFill>
              </a:rPr>
              <a:t>Start innovating now, and refine the process later. </a:t>
            </a:r>
            <a:r>
              <a:rPr lang="en-US" dirty="0" smtClean="0"/>
              <a:t>Do not wait to begin creating a reservoir of ideas. All you need are business pains and people willing to ideate around them. </a:t>
            </a:r>
            <a:endParaRPr lang="en-CA" dirty="0">
              <a:solidFill>
                <a:srgbClr val="333333"/>
              </a:solidFill>
            </a:endParaRPr>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7010497" y="2486296"/>
            <a:ext cx="1716734" cy="1768599"/>
          </a:xfrm>
          <a:prstGeom prst="rect">
            <a:avLst/>
          </a:prstGeom>
        </p:spPr>
      </p:pic>
      <p:pic>
        <p:nvPicPr>
          <p:cNvPr id="28" name="Picture 27"/>
          <p:cNvPicPr>
            <a:picLocks noChangeAspect="1"/>
          </p:cNvPicPr>
          <p:nvPr/>
        </p:nvPicPr>
        <p:blipFill>
          <a:blip r:embed="rId4"/>
          <a:stretch>
            <a:fillRect/>
          </a:stretch>
        </p:blipFill>
        <p:spPr>
          <a:xfrm>
            <a:off x="5953956" y="3918672"/>
            <a:ext cx="2771775" cy="1209675"/>
          </a:xfrm>
          <a:prstGeom prst="rect">
            <a:avLst/>
          </a:prstGeom>
        </p:spPr>
      </p:pic>
      <p:pic>
        <p:nvPicPr>
          <p:cNvPr id="10249" name="Picture 10248"/>
          <p:cNvPicPr>
            <a:picLocks noChangeAspect="1"/>
          </p:cNvPicPr>
          <p:nvPr/>
        </p:nvPicPr>
        <p:blipFill>
          <a:blip r:embed="rId5"/>
          <a:stretch>
            <a:fillRect/>
          </a:stretch>
        </p:blipFill>
        <p:spPr>
          <a:xfrm>
            <a:off x="5165869" y="3996299"/>
            <a:ext cx="1009650" cy="981075"/>
          </a:xfrm>
          <a:prstGeom prst="rect">
            <a:avLst/>
          </a:prstGeom>
        </p:spPr>
      </p:pic>
      <p:pic>
        <p:nvPicPr>
          <p:cNvPr id="22" name="Picture 21"/>
          <p:cNvPicPr>
            <a:picLocks noChangeAspect="1"/>
          </p:cNvPicPr>
          <p:nvPr/>
        </p:nvPicPr>
        <p:blipFill>
          <a:blip r:embed="rId6"/>
          <a:stretch>
            <a:fillRect/>
          </a:stretch>
        </p:blipFill>
        <p:spPr>
          <a:xfrm>
            <a:off x="5607471" y="2087080"/>
            <a:ext cx="2515971" cy="981075"/>
          </a:xfrm>
          <a:prstGeom prst="rect">
            <a:avLst/>
          </a:prstGeom>
        </p:spPr>
      </p:pic>
      <p:pic>
        <p:nvPicPr>
          <p:cNvPr id="14" name="Picture 13"/>
          <p:cNvPicPr>
            <a:picLocks noChangeAspect="1"/>
          </p:cNvPicPr>
          <p:nvPr/>
        </p:nvPicPr>
        <p:blipFill>
          <a:blip r:embed="rId7"/>
          <a:stretch>
            <a:fillRect/>
          </a:stretch>
        </p:blipFill>
        <p:spPr>
          <a:xfrm>
            <a:off x="247024" y="1180433"/>
            <a:ext cx="1390650" cy="876300"/>
          </a:xfrm>
          <a:prstGeom prst="rect">
            <a:avLst/>
          </a:prstGeom>
        </p:spPr>
      </p:pic>
      <p:pic>
        <p:nvPicPr>
          <p:cNvPr id="13" name="Picture 12"/>
          <p:cNvPicPr>
            <a:picLocks noChangeAspect="1"/>
          </p:cNvPicPr>
          <p:nvPr/>
        </p:nvPicPr>
        <p:blipFill>
          <a:blip r:embed="rId8"/>
          <a:stretch>
            <a:fillRect/>
          </a:stretch>
        </p:blipFill>
        <p:spPr>
          <a:xfrm>
            <a:off x="3588171" y="4890141"/>
            <a:ext cx="2019300" cy="1533525"/>
          </a:xfrm>
          <a:prstGeom prst="rect">
            <a:avLst/>
          </a:prstGeom>
        </p:spPr>
      </p:pic>
      <p:pic>
        <p:nvPicPr>
          <p:cNvPr id="20" name="Picture 19"/>
          <p:cNvPicPr>
            <a:picLocks noChangeAspect="1"/>
          </p:cNvPicPr>
          <p:nvPr/>
        </p:nvPicPr>
        <p:blipFill>
          <a:blip r:embed="rId9"/>
          <a:stretch>
            <a:fillRect/>
          </a:stretch>
        </p:blipFill>
        <p:spPr>
          <a:xfrm>
            <a:off x="6880623" y="1286495"/>
            <a:ext cx="1883208" cy="749472"/>
          </a:xfrm>
          <a:prstGeom prst="rect">
            <a:avLst/>
          </a:prstGeom>
        </p:spPr>
      </p:pic>
      <p:sp>
        <p:nvSpPr>
          <p:cNvPr id="7" name="Title 6"/>
          <p:cNvSpPr>
            <a:spLocks noGrp="1"/>
          </p:cNvSpPr>
          <p:nvPr>
            <p:ph type="title"/>
          </p:nvPr>
        </p:nvSpPr>
        <p:spPr/>
        <p:txBody>
          <a:bodyPr/>
          <a:lstStyle/>
          <a:p>
            <a:r>
              <a:rPr lang="en-US" dirty="0" smtClean="0"/>
              <a:t>This blueprint was developed with input from seasoned innovators and IT leaders </a:t>
            </a:r>
            <a:endParaRPr lang="en-CA" dirty="0"/>
          </a:p>
        </p:txBody>
      </p:sp>
      <p:pic>
        <p:nvPicPr>
          <p:cNvPr id="9" name="Picture 8"/>
          <p:cNvPicPr>
            <a:picLocks noChangeAspect="1"/>
          </p:cNvPicPr>
          <p:nvPr/>
        </p:nvPicPr>
        <p:blipFill>
          <a:blip r:embed="rId10"/>
          <a:stretch>
            <a:fillRect/>
          </a:stretch>
        </p:blipFill>
        <p:spPr>
          <a:xfrm>
            <a:off x="3540451" y="2957568"/>
            <a:ext cx="1625419" cy="1625419"/>
          </a:xfrm>
          <a:prstGeom prst="rect">
            <a:avLst/>
          </a:prstGeom>
        </p:spPr>
      </p:pic>
      <p:pic>
        <p:nvPicPr>
          <p:cNvPr id="11" name="Picture 10"/>
          <p:cNvPicPr>
            <a:picLocks noChangeAspect="1"/>
          </p:cNvPicPr>
          <p:nvPr/>
        </p:nvPicPr>
        <p:blipFill>
          <a:blip r:embed="rId11"/>
          <a:stretch>
            <a:fillRect/>
          </a:stretch>
        </p:blipFill>
        <p:spPr>
          <a:xfrm>
            <a:off x="1763573" y="1245658"/>
            <a:ext cx="1438275" cy="1438275"/>
          </a:xfrm>
          <a:prstGeom prst="rect">
            <a:avLst/>
          </a:prstGeom>
        </p:spPr>
      </p:pic>
      <p:pic>
        <p:nvPicPr>
          <p:cNvPr id="12" name="Picture 11"/>
          <p:cNvPicPr>
            <a:picLocks noChangeAspect="1"/>
          </p:cNvPicPr>
          <p:nvPr/>
        </p:nvPicPr>
        <p:blipFill>
          <a:blip r:embed="rId12"/>
          <a:stretch>
            <a:fillRect/>
          </a:stretch>
        </p:blipFill>
        <p:spPr>
          <a:xfrm>
            <a:off x="241573" y="4488765"/>
            <a:ext cx="2468881" cy="874197"/>
          </a:xfrm>
          <a:prstGeom prst="rect">
            <a:avLst/>
          </a:prstGeom>
        </p:spPr>
      </p:pic>
      <p:pic>
        <p:nvPicPr>
          <p:cNvPr id="17" name="Picture 16"/>
          <p:cNvPicPr>
            <a:picLocks noChangeAspect="1"/>
          </p:cNvPicPr>
          <p:nvPr/>
        </p:nvPicPr>
        <p:blipFill>
          <a:blip r:embed="rId13"/>
          <a:stretch>
            <a:fillRect/>
          </a:stretch>
        </p:blipFill>
        <p:spPr>
          <a:xfrm>
            <a:off x="1784442" y="5954863"/>
            <a:ext cx="1457325" cy="454674"/>
          </a:xfrm>
          <a:prstGeom prst="rect">
            <a:avLst/>
          </a:prstGeom>
        </p:spPr>
      </p:pic>
      <p:pic>
        <p:nvPicPr>
          <p:cNvPr id="18" name="Picture 17"/>
          <p:cNvPicPr>
            <a:picLocks noChangeAspect="1"/>
          </p:cNvPicPr>
          <p:nvPr/>
        </p:nvPicPr>
        <p:blipFill>
          <a:blip r:embed="rId14"/>
          <a:stretch>
            <a:fillRect/>
          </a:stretch>
        </p:blipFill>
        <p:spPr>
          <a:xfrm>
            <a:off x="265444" y="3788258"/>
            <a:ext cx="571500" cy="571500"/>
          </a:xfrm>
          <a:prstGeom prst="rect">
            <a:avLst/>
          </a:prstGeom>
        </p:spPr>
      </p:pic>
      <p:pic>
        <p:nvPicPr>
          <p:cNvPr id="21" name="Picture 20"/>
          <p:cNvPicPr>
            <a:picLocks noChangeAspect="1"/>
          </p:cNvPicPr>
          <p:nvPr/>
        </p:nvPicPr>
        <p:blipFill>
          <a:blip r:embed="rId15"/>
          <a:stretch>
            <a:fillRect/>
          </a:stretch>
        </p:blipFill>
        <p:spPr>
          <a:xfrm>
            <a:off x="3884757" y="1257391"/>
            <a:ext cx="2562225" cy="819150"/>
          </a:xfrm>
          <a:prstGeom prst="rect">
            <a:avLst/>
          </a:prstGeom>
        </p:spPr>
      </p:pic>
      <p:pic>
        <p:nvPicPr>
          <p:cNvPr id="23" name="Picture 22"/>
          <p:cNvPicPr>
            <a:picLocks noChangeAspect="1"/>
          </p:cNvPicPr>
          <p:nvPr/>
        </p:nvPicPr>
        <p:blipFill>
          <a:blip r:embed="rId16"/>
          <a:stretch>
            <a:fillRect/>
          </a:stretch>
        </p:blipFill>
        <p:spPr>
          <a:xfrm>
            <a:off x="5560744" y="5024860"/>
            <a:ext cx="2486025" cy="638175"/>
          </a:xfrm>
          <a:prstGeom prst="rect">
            <a:avLst/>
          </a:prstGeom>
        </p:spPr>
      </p:pic>
      <p:pic>
        <p:nvPicPr>
          <p:cNvPr id="24" name="Picture 23"/>
          <p:cNvPicPr>
            <a:picLocks noChangeAspect="1"/>
          </p:cNvPicPr>
          <p:nvPr/>
        </p:nvPicPr>
        <p:blipFill>
          <a:blip r:embed="rId17"/>
          <a:stretch>
            <a:fillRect/>
          </a:stretch>
        </p:blipFill>
        <p:spPr>
          <a:xfrm>
            <a:off x="485775" y="3066603"/>
            <a:ext cx="2819400" cy="638175"/>
          </a:xfrm>
          <a:prstGeom prst="rect">
            <a:avLst/>
          </a:prstGeom>
        </p:spPr>
      </p:pic>
      <p:sp>
        <p:nvSpPr>
          <p:cNvPr id="31" name="AutoShape 10" descr="Induct Logo"/>
          <p:cNvSpPr>
            <a:spLocks noChangeAspect="1" noChangeArrowheads="1"/>
          </p:cNvSpPr>
          <p:nvPr/>
        </p:nvSpPr>
        <p:spPr bwMode="auto">
          <a:xfrm>
            <a:off x="8140260" y="2188210"/>
            <a:ext cx="1208599" cy="12086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pic>
        <p:nvPicPr>
          <p:cNvPr id="10246" name="Picture 10245"/>
          <p:cNvPicPr>
            <a:picLocks noChangeAspect="1"/>
          </p:cNvPicPr>
          <p:nvPr/>
        </p:nvPicPr>
        <p:blipFill>
          <a:blip r:embed="rId18"/>
          <a:stretch>
            <a:fillRect/>
          </a:stretch>
        </p:blipFill>
        <p:spPr>
          <a:xfrm>
            <a:off x="155848" y="5491969"/>
            <a:ext cx="1781175" cy="952500"/>
          </a:xfrm>
          <a:prstGeom prst="rect">
            <a:avLst/>
          </a:prstGeom>
        </p:spPr>
      </p:pic>
      <p:pic>
        <p:nvPicPr>
          <p:cNvPr id="10247" name="Picture 10246"/>
          <p:cNvPicPr>
            <a:picLocks noChangeAspect="1"/>
          </p:cNvPicPr>
          <p:nvPr/>
        </p:nvPicPr>
        <p:blipFill>
          <a:blip r:embed="rId19"/>
          <a:stretch>
            <a:fillRect/>
          </a:stretch>
        </p:blipFill>
        <p:spPr>
          <a:xfrm>
            <a:off x="2888727" y="4851995"/>
            <a:ext cx="1605807" cy="602178"/>
          </a:xfrm>
          <a:prstGeom prst="rect">
            <a:avLst/>
          </a:prstGeom>
        </p:spPr>
      </p:pic>
      <p:pic>
        <p:nvPicPr>
          <p:cNvPr id="10248" name="Picture 10247"/>
          <p:cNvPicPr>
            <a:picLocks noChangeAspect="1"/>
          </p:cNvPicPr>
          <p:nvPr/>
        </p:nvPicPr>
        <p:blipFill>
          <a:blip r:embed="rId20"/>
          <a:stretch>
            <a:fillRect/>
          </a:stretch>
        </p:blipFill>
        <p:spPr>
          <a:xfrm>
            <a:off x="85725" y="2500395"/>
            <a:ext cx="3219450" cy="609600"/>
          </a:xfrm>
          <a:prstGeom prst="rect">
            <a:avLst/>
          </a:prstGeom>
        </p:spPr>
      </p:pic>
      <p:pic>
        <p:nvPicPr>
          <p:cNvPr id="10250" name="Picture 10249"/>
          <p:cNvPicPr>
            <a:picLocks noChangeAspect="1"/>
          </p:cNvPicPr>
          <p:nvPr/>
        </p:nvPicPr>
        <p:blipFill>
          <a:blip r:embed="rId21"/>
          <a:stretch>
            <a:fillRect/>
          </a:stretch>
        </p:blipFill>
        <p:spPr>
          <a:xfrm>
            <a:off x="3099078" y="2176636"/>
            <a:ext cx="2286000" cy="476250"/>
          </a:xfrm>
          <a:prstGeom prst="rect">
            <a:avLst/>
          </a:prstGeom>
        </p:spPr>
      </p:pic>
      <p:pic>
        <p:nvPicPr>
          <p:cNvPr id="10251" name="Picture 10250"/>
          <p:cNvPicPr>
            <a:picLocks noChangeAspect="1"/>
          </p:cNvPicPr>
          <p:nvPr/>
        </p:nvPicPr>
        <p:blipFill>
          <a:blip r:embed="rId22"/>
          <a:stretch>
            <a:fillRect/>
          </a:stretch>
        </p:blipFill>
        <p:spPr>
          <a:xfrm>
            <a:off x="5316935" y="3217198"/>
            <a:ext cx="1787785" cy="619125"/>
          </a:xfrm>
          <a:prstGeom prst="rect">
            <a:avLst/>
          </a:prstGeom>
        </p:spPr>
      </p:pic>
      <p:pic>
        <p:nvPicPr>
          <p:cNvPr id="10252" name="Picture 10251"/>
          <p:cNvPicPr>
            <a:picLocks noChangeAspect="1"/>
          </p:cNvPicPr>
          <p:nvPr/>
        </p:nvPicPr>
        <p:blipFill>
          <a:blip r:embed="rId23"/>
          <a:stretch>
            <a:fillRect/>
          </a:stretch>
        </p:blipFill>
        <p:spPr>
          <a:xfrm>
            <a:off x="1217147" y="3702396"/>
            <a:ext cx="1943100" cy="714375"/>
          </a:xfrm>
          <a:prstGeom prst="rect">
            <a:avLst/>
          </a:prstGeom>
        </p:spPr>
      </p:pic>
      <p:pic>
        <p:nvPicPr>
          <p:cNvPr id="10254" name="Picture 10253"/>
          <p:cNvPicPr>
            <a:picLocks noChangeAspect="1"/>
          </p:cNvPicPr>
          <p:nvPr/>
        </p:nvPicPr>
        <p:blipFill>
          <a:blip r:embed="rId24"/>
          <a:stretch>
            <a:fillRect/>
          </a:stretch>
        </p:blipFill>
        <p:spPr>
          <a:xfrm>
            <a:off x="6456010" y="5621488"/>
            <a:ext cx="1628775" cy="581025"/>
          </a:xfrm>
          <a:prstGeom prst="rect">
            <a:avLst/>
          </a:prstGeom>
        </p:spPr>
      </p:pic>
    </p:spTree>
    <p:extLst>
      <p:ext uri="{BB962C8B-B14F-4D97-AF65-F5344CB8AC3E}">
        <p14:creationId xmlns:p14="http://schemas.microsoft.com/office/powerpoint/2010/main" val="1720775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flipV="1">
            <a:off x="3256643" y="3164991"/>
            <a:ext cx="2804581" cy="2023312"/>
          </a:xfrm>
          <a:custGeom>
            <a:avLst/>
            <a:gdLst>
              <a:gd name="connsiteX0" fmla="*/ 0 w 2824681"/>
              <a:gd name="connsiteY0" fmla="*/ 0 h 1756372"/>
              <a:gd name="connsiteX1" fmla="*/ 2824681 w 2824681"/>
              <a:gd name="connsiteY1" fmla="*/ 1756372 h 1756372"/>
              <a:gd name="connsiteX2" fmla="*/ 2824681 w 2824681"/>
              <a:gd name="connsiteY2" fmla="*/ 1756372 h 1756372"/>
              <a:gd name="connsiteX0" fmla="*/ 0 w 2824681"/>
              <a:gd name="connsiteY0" fmla="*/ 5 h 1756377"/>
              <a:gd name="connsiteX1" fmla="*/ 2824681 w 2824681"/>
              <a:gd name="connsiteY1" fmla="*/ 1756377 h 1756377"/>
              <a:gd name="connsiteX2" fmla="*/ 2824681 w 2824681"/>
              <a:gd name="connsiteY2" fmla="*/ 1756377 h 1756377"/>
              <a:gd name="connsiteX0" fmla="*/ 0 w 2824681"/>
              <a:gd name="connsiteY0" fmla="*/ 4 h 1756376"/>
              <a:gd name="connsiteX1" fmla="*/ 2824681 w 2824681"/>
              <a:gd name="connsiteY1" fmla="*/ 1756376 h 1756376"/>
              <a:gd name="connsiteX2" fmla="*/ 2824681 w 2824681"/>
              <a:gd name="connsiteY2" fmla="*/ 1756376 h 1756376"/>
              <a:gd name="connsiteX0" fmla="*/ 0 w 2824681"/>
              <a:gd name="connsiteY0" fmla="*/ 4 h 1759802"/>
              <a:gd name="connsiteX1" fmla="*/ 2824681 w 2824681"/>
              <a:gd name="connsiteY1" fmla="*/ 1756376 h 1759802"/>
              <a:gd name="connsiteX2" fmla="*/ 2824681 w 2824681"/>
              <a:gd name="connsiteY2" fmla="*/ 1756376 h 1759802"/>
              <a:gd name="connsiteX0" fmla="*/ 0 w 2824681"/>
              <a:gd name="connsiteY0" fmla="*/ 2161 h 1761836"/>
              <a:gd name="connsiteX1" fmla="*/ 2824681 w 2824681"/>
              <a:gd name="connsiteY1" fmla="*/ 1758533 h 1761836"/>
              <a:gd name="connsiteX2" fmla="*/ 2824681 w 2824681"/>
              <a:gd name="connsiteY2" fmla="*/ 1758533 h 1761836"/>
              <a:gd name="connsiteX0" fmla="*/ 0 w 2824681"/>
              <a:gd name="connsiteY0" fmla="*/ 0 h 1759854"/>
              <a:gd name="connsiteX1" fmla="*/ 2824681 w 2824681"/>
              <a:gd name="connsiteY1" fmla="*/ 1756372 h 1759854"/>
              <a:gd name="connsiteX2" fmla="*/ 2824681 w 2824681"/>
              <a:gd name="connsiteY2" fmla="*/ 1756372 h 1759854"/>
              <a:gd name="connsiteX0" fmla="*/ 0 w 2824681"/>
              <a:gd name="connsiteY0" fmla="*/ 0 h 1759831"/>
              <a:gd name="connsiteX1" fmla="*/ 2824681 w 2824681"/>
              <a:gd name="connsiteY1" fmla="*/ 1756372 h 1759831"/>
              <a:gd name="connsiteX2" fmla="*/ 2824681 w 2824681"/>
              <a:gd name="connsiteY2" fmla="*/ 1756372 h 1759831"/>
              <a:gd name="connsiteX0" fmla="*/ 0 w 2824681"/>
              <a:gd name="connsiteY0" fmla="*/ 0 h 1761878"/>
              <a:gd name="connsiteX1" fmla="*/ 2824681 w 2824681"/>
              <a:gd name="connsiteY1" fmla="*/ 1756372 h 1761878"/>
              <a:gd name="connsiteX2" fmla="*/ 2824681 w 2824681"/>
              <a:gd name="connsiteY2" fmla="*/ 1756372 h 1761878"/>
              <a:gd name="connsiteX0" fmla="*/ 0 w 2824681"/>
              <a:gd name="connsiteY0" fmla="*/ 0 h 1756376"/>
              <a:gd name="connsiteX1" fmla="*/ 2824681 w 2824681"/>
              <a:gd name="connsiteY1" fmla="*/ 1756372 h 1756376"/>
              <a:gd name="connsiteX2" fmla="*/ 2824681 w 2824681"/>
              <a:gd name="connsiteY2" fmla="*/ 1756372 h 1756376"/>
              <a:gd name="connsiteX0" fmla="*/ 0 w 2824681"/>
              <a:gd name="connsiteY0" fmla="*/ 0 h 1759387"/>
              <a:gd name="connsiteX1" fmla="*/ 2824681 w 2824681"/>
              <a:gd name="connsiteY1" fmla="*/ 1756372 h 1759387"/>
              <a:gd name="connsiteX2" fmla="*/ 2824681 w 2824681"/>
              <a:gd name="connsiteY2" fmla="*/ 1756372 h 1759387"/>
              <a:gd name="connsiteX0" fmla="*/ 0 w 2824681"/>
              <a:gd name="connsiteY0" fmla="*/ 0 h 1757602"/>
              <a:gd name="connsiteX1" fmla="*/ 2824681 w 2824681"/>
              <a:gd name="connsiteY1" fmla="*/ 1756372 h 1757602"/>
              <a:gd name="connsiteX2" fmla="*/ 2824681 w 2824681"/>
              <a:gd name="connsiteY2" fmla="*/ 1756372 h 1757602"/>
            </a:gdLst>
            <a:ahLst/>
            <a:cxnLst>
              <a:cxn ang="0">
                <a:pos x="connsiteX0" y="connsiteY0"/>
              </a:cxn>
              <a:cxn ang="0">
                <a:pos x="connsiteX1" y="connsiteY1"/>
              </a:cxn>
              <a:cxn ang="0">
                <a:pos x="connsiteX2" y="connsiteY2"/>
              </a:cxn>
            </a:cxnLst>
            <a:rect l="l" t="t" r="r" b="b"/>
            <a:pathLst>
              <a:path w="2824681" h="1757602">
                <a:moveTo>
                  <a:pt x="0" y="0"/>
                </a:moveTo>
                <a:cubicBezTo>
                  <a:pt x="1530035" y="14905"/>
                  <a:pt x="1348967" y="1811203"/>
                  <a:pt x="2824681" y="1756372"/>
                </a:cubicBezTo>
                <a:lnTo>
                  <a:pt x="2824681" y="1756372"/>
                </a:lnTo>
              </a:path>
            </a:pathLst>
          </a:custGeom>
          <a:noFill/>
          <a:ln w="76200">
            <a:solidFill>
              <a:schemeClr val="accent4">
                <a:alpha val="50000"/>
              </a:schemeClr>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p:nvPr>
        </p:nvSpPr>
        <p:spPr>
          <a:xfrm>
            <a:off x="285750" y="260558"/>
            <a:ext cx="8858250" cy="864096"/>
          </a:xfrm>
        </p:spPr>
        <p:txBody>
          <a:bodyPr/>
          <a:lstStyle/>
          <a:p>
            <a:r>
              <a:rPr lang="en-US" dirty="0" smtClean="0"/>
              <a:t>Innovation </a:t>
            </a:r>
            <a:r>
              <a:rPr lang="en-US" dirty="0"/>
              <a:t>l</a:t>
            </a:r>
            <a:r>
              <a:rPr lang="en-US" dirty="0" smtClean="0"/>
              <a:t>eadership is highly correlated with overall IT satisfaction</a:t>
            </a:r>
            <a:endParaRPr lang="en-CA" dirty="0"/>
          </a:p>
        </p:txBody>
      </p:sp>
      <p:sp>
        <p:nvSpPr>
          <p:cNvPr id="17" name="Rectangle 16"/>
          <p:cNvSpPr/>
          <p:nvPr/>
        </p:nvSpPr>
        <p:spPr>
          <a:xfrm>
            <a:off x="2989120" y="1813959"/>
            <a:ext cx="303520" cy="4239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endParaRPr lang="en-CA" dirty="0"/>
          </a:p>
        </p:txBody>
      </p:sp>
      <p:graphicFrame>
        <p:nvGraphicFramePr>
          <p:cNvPr id="18" name="Table 17"/>
          <p:cNvGraphicFramePr>
            <a:graphicFrameLocks noGrp="1"/>
          </p:cNvGraphicFramePr>
          <p:nvPr>
            <p:extLst>
              <p:ext uri="{D42A27DB-BD31-4B8C-83A1-F6EECF244321}">
                <p14:modId xmlns:p14="http://schemas.microsoft.com/office/powerpoint/2010/main" val="1499431429"/>
              </p:ext>
            </p:extLst>
          </p:nvPr>
        </p:nvGraphicFramePr>
        <p:xfrm>
          <a:off x="6436117" y="2338309"/>
          <a:ext cx="2498756" cy="4059156"/>
        </p:xfrm>
        <a:graphic>
          <a:graphicData uri="http://schemas.openxmlformats.org/drawingml/2006/table">
            <a:tbl>
              <a:tblPr firstRow="1" bandRow="1">
                <a:tableStyleId>{5C22544A-7EE6-4342-B048-85BDC9FD1C3A}</a:tableStyleId>
              </a:tblPr>
              <a:tblGrid>
                <a:gridCol w="2498756"/>
              </a:tblGrid>
              <a:tr h="33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0" dirty="0" smtClean="0">
                          <a:solidFill>
                            <a:schemeClr val="bg1">
                              <a:lumMod val="85000"/>
                            </a:schemeClr>
                          </a:solidFill>
                          <a:latin typeface="+mn-lt"/>
                        </a:rPr>
                        <a:t>Projects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Work Orders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i="1" dirty="0" smtClean="0">
                          <a:solidFill>
                            <a:schemeClr val="tx1"/>
                          </a:solidFill>
                          <a:latin typeface="+mn-lt"/>
                        </a:rPr>
                        <a:t>Innovation Leadership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algn="l"/>
                      <a:r>
                        <a:rPr lang="en-CA" sz="1400" dirty="0" smtClean="0">
                          <a:solidFill>
                            <a:schemeClr val="bg1">
                              <a:lumMod val="85000"/>
                            </a:schemeClr>
                          </a:solidFill>
                          <a:latin typeface="+mn-lt"/>
                        </a:rPr>
                        <a:t>Business Applications</a:t>
                      </a:r>
                      <a:endParaRPr lang="en-CA" sz="1400" dirty="0">
                        <a:solidFill>
                          <a:schemeClr val="bg1">
                            <a:lumMod val="85000"/>
                          </a:schemeClr>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Requirements Gathering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Service Desk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Client-Facing Technology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Network Infrastructure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Analytical Capability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algn="l"/>
                      <a:r>
                        <a:rPr lang="en-CA" sz="1400" dirty="0" smtClean="0">
                          <a:solidFill>
                            <a:schemeClr val="bg1">
                              <a:lumMod val="85000"/>
                            </a:schemeClr>
                          </a:solidFill>
                          <a:latin typeface="+mn-lt"/>
                        </a:rPr>
                        <a:t>Data Quality</a:t>
                      </a:r>
                      <a:endParaRPr lang="en-CA" sz="1400" dirty="0">
                        <a:solidFill>
                          <a:schemeClr val="bg1">
                            <a:lumMod val="85000"/>
                          </a:schemeClr>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IT Policies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Devices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415119140"/>
              </p:ext>
            </p:extLst>
          </p:nvPr>
        </p:nvGraphicFramePr>
        <p:xfrm>
          <a:off x="400050" y="2330165"/>
          <a:ext cx="2426329" cy="4059156"/>
        </p:xfrm>
        <a:graphic>
          <a:graphicData uri="http://schemas.openxmlformats.org/drawingml/2006/table">
            <a:tbl>
              <a:tblPr firstRow="1" bandRow="1">
                <a:tableStyleId>{5C22544A-7EE6-4342-B048-85BDC9FD1C3A}</a:tableStyleId>
              </a:tblPr>
              <a:tblGrid>
                <a:gridCol w="2426329"/>
              </a:tblGrid>
              <a:tr h="338263">
                <a:tc>
                  <a:txBody>
                    <a:bodyPr/>
                    <a:lstStyle/>
                    <a:p>
                      <a:pPr algn="r" fontAlgn="b"/>
                      <a:r>
                        <a:rPr lang="en-CA" sz="1400" b="0" i="0" u="none" strike="noStrike" dirty="0" smtClean="0">
                          <a:solidFill>
                            <a:schemeClr val="bg1">
                              <a:lumMod val="85000"/>
                            </a:schemeClr>
                          </a:solidFill>
                          <a:effectLst/>
                          <a:latin typeface="+mn-lt"/>
                        </a:rPr>
                        <a:t>Network Infrastructure</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Service Desk</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algn="r"/>
                      <a:r>
                        <a:rPr lang="en-CA" sz="1400" dirty="0" smtClean="0">
                          <a:solidFill>
                            <a:schemeClr val="bg1">
                              <a:lumMod val="85000"/>
                            </a:schemeClr>
                          </a:solidFill>
                          <a:latin typeface="+mn-lt"/>
                        </a:rPr>
                        <a:t>Business Applications</a:t>
                      </a:r>
                      <a:endParaRPr lang="en-CA" sz="1400" dirty="0">
                        <a:solidFill>
                          <a:schemeClr val="bg1">
                            <a:lumMod val="85000"/>
                          </a:schemeClr>
                        </a:solidFill>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Data Quality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Devices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Analytical Capability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Client-Facing Technology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Work Orders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400" b="1" i="1" dirty="0" smtClean="0">
                          <a:solidFill>
                            <a:schemeClr val="tx1"/>
                          </a:solidFill>
                          <a:latin typeface="+mn-lt"/>
                        </a:rPr>
                        <a:t>Innovation Leadership</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algn="r" fontAlgn="b"/>
                      <a:r>
                        <a:rPr lang="en-CA" sz="1400" b="0" u="none" strike="noStrike" dirty="0" smtClean="0">
                          <a:solidFill>
                            <a:schemeClr val="bg1">
                              <a:lumMod val="85000"/>
                            </a:schemeClr>
                          </a:solidFill>
                          <a:effectLst/>
                          <a:latin typeface="+mn-lt"/>
                        </a:rPr>
                        <a:t>Projects</a:t>
                      </a:r>
                      <a:endParaRPr lang="en-CA" sz="1400" b="0" i="0" u="none" strike="noStrike" dirty="0">
                        <a:solidFill>
                          <a:schemeClr val="bg1">
                            <a:lumMod val="85000"/>
                          </a:schemeClr>
                        </a:solidFill>
                        <a:effectLst/>
                        <a:latin typeface="+mn-lt"/>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IT Policies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826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400" dirty="0" smtClean="0">
                          <a:solidFill>
                            <a:schemeClr val="bg1">
                              <a:lumMod val="85000"/>
                            </a:schemeClr>
                          </a:solidFill>
                          <a:latin typeface="+mn-lt"/>
                        </a:rPr>
                        <a:t>Requirements Gathering</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6" name="Group 15"/>
          <p:cNvGrpSpPr/>
          <p:nvPr/>
        </p:nvGrpSpPr>
        <p:grpSpPr>
          <a:xfrm>
            <a:off x="2951515" y="5741481"/>
            <a:ext cx="298641" cy="286986"/>
            <a:chOff x="2951515" y="5841607"/>
            <a:chExt cx="298641" cy="286986"/>
          </a:xfrm>
        </p:grpSpPr>
        <p:sp>
          <p:nvSpPr>
            <p:cNvPr id="20" name="Rectangle 5"/>
            <p:cNvSpPr/>
            <p:nvPr/>
          </p:nvSpPr>
          <p:spPr>
            <a:xfrm>
              <a:off x="2958385" y="5841607"/>
              <a:ext cx="286986" cy="2869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CA" sz="1100" b="1" dirty="0">
                <a:solidFill>
                  <a:srgbClr val="FFFFFF"/>
                </a:solidFill>
              </a:endParaRPr>
            </a:p>
          </p:txBody>
        </p:sp>
        <p:sp>
          <p:nvSpPr>
            <p:cNvPr id="21" name="TextBox 20"/>
            <p:cNvSpPr txBox="1"/>
            <p:nvPr/>
          </p:nvSpPr>
          <p:spPr>
            <a:xfrm>
              <a:off x="2951515" y="5861005"/>
              <a:ext cx="298641" cy="237827"/>
            </a:xfrm>
            <a:prstGeom prst="rect">
              <a:avLst/>
            </a:prstGeom>
            <a:solidFill>
              <a:schemeClr val="bg1">
                <a:lumMod val="85000"/>
              </a:schemeClr>
            </a:solidFill>
          </p:spPr>
          <p:txBody>
            <a:bodyPr wrap="square" lIns="36000" rIns="36000" rtlCol="0" anchor="ctr">
              <a:spAutoFit/>
            </a:bodyPr>
            <a:lstStyle/>
            <a:p>
              <a:pPr algn="ctr"/>
              <a:r>
                <a:rPr lang="en-CA" sz="1100" b="1" dirty="0" smtClean="0">
                  <a:solidFill>
                    <a:schemeClr val="bg1"/>
                  </a:solidFill>
                </a:rPr>
                <a:t>11</a:t>
              </a:r>
              <a:endParaRPr lang="en-CA" sz="1100" b="1" dirty="0">
                <a:solidFill>
                  <a:schemeClr val="bg1"/>
                </a:solidFill>
              </a:endParaRPr>
            </a:p>
          </p:txBody>
        </p:sp>
      </p:grpSp>
      <p:grpSp>
        <p:nvGrpSpPr>
          <p:cNvPr id="24" name="Group 23"/>
          <p:cNvGrpSpPr/>
          <p:nvPr/>
        </p:nvGrpSpPr>
        <p:grpSpPr>
          <a:xfrm>
            <a:off x="2952127" y="5399264"/>
            <a:ext cx="293244" cy="290480"/>
            <a:chOff x="2952127" y="5485218"/>
            <a:chExt cx="293244" cy="290480"/>
          </a:xfrm>
        </p:grpSpPr>
        <p:sp>
          <p:nvSpPr>
            <p:cNvPr id="22" name="Rectangle 5"/>
            <p:cNvSpPr/>
            <p:nvPr/>
          </p:nvSpPr>
          <p:spPr>
            <a:xfrm>
              <a:off x="2958385" y="5488712"/>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CA" sz="1100" b="1" dirty="0">
                <a:solidFill>
                  <a:srgbClr val="FFFFFF"/>
                </a:solidFill>
              </a:endParaRPr>
            </a:p>
          </p:txBody>
        </p:sp>
        <p:sp>
          <p:nvSpPr>
            <p:cNvPr id="25" name="TextBox 24"/>
            <p:cNvSpPr txBox="1"/>
            <p:nvPr/>
          </p:nvSpPr>
          <p:spPr>
            <a:xfrm>
              <a:off x="2952127" y="5485218"/>
              <a:ext cx="290015" cy="237827"/>
            </a:xfrm>
            <a:prstGeom prst="rect">
              <a:avLst/>
            </a:prstGeom>
            <a:solidFill>
              <a:schemeClr val="bg1">
                <a:lumMod val="85000"/>
              </a:schemeClr>
            </a:solidFill>
            <a:ln>
              <a:solidFill>
                <a:schemeClr val="tx2">
                  <a:lumMod val="85000"/>
                </a:schemeClr>
              </a:solidFill>
            </a:ln>
          </p:spPr>
          <p:txBody>
            <a:bodyPr wrap="square" lIns="36000" rIns="36000" rtlCol="0" anchor="ctr">
              <a:spAutoFit/>
            </a:bodyPr>
            <a:lstStyle/>
            <a:p>
              <a:pPr algn="ctr"/>
              <a:r>
                <a:rPr lang="en-CA" sz="1100" b="1" dirty="0" smtClean="0">
                  <a:solidFill>
                    <a:schemeClr val="bg1"/>
                  </a:solidFill>
                </a:rPr>
                <a:t>10</a:t>
              </a:r>
              <a:endParaRPr lang="en-CA" sz="1100" b="1" dirty="0">
                <a:solidFill>
                  <a:schemeClr val="bg1"/>
                </a:solidFill>
              </a:endParaRPr>
            </a:p>
          </p:txBody>
        </p:sp>
      </p:grpSp>
      <p:grpSp>
        <p:nvGrpSpPr>
          <p:cNvPr id="14" name="Group 13"/>
          <p:cNvGrpSpPr/>
          <p:nvPr/>
        </p:nvGrpSpPr>
        <p:grpSpPr>
          <a:xfrm>
            <a:off x="2946008" y="6080201"/>
            <a:ext cx="299363" cy="286986"/>
            <a:chOff x="2946008" y="6194501"/>
            <a:chExt cx="299363" cy="286986"/>
          </a:xfrm>
        </p:grpSpPr>
        <p:sp>
          <p:nvSpPr>
            <p:cNvPr id="23" name="Rectangle 5"/>
            <p:cNvSpPr/>
            <p:nvPr/>
          </p:nvSpPr>
          <p:spPr>
            <a:xfrm>
              <a:off x="2958385" y="6194501"/>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CA" sz="1100" b="1" dirty="0">
                <a:solidFill>
                  <a:srgbClr val="FFFFFF"/>
                </a:solidFill>
              </a:endParaRPr>
            </a:p>
          </p:txBody>
        </p:sp>
        <p:sp>
          <p:nvSpPr>
            <p:cNvPr id="26" name="TextBox 25"/>
            <p:cNvSpPr txBox="1"/>
            <p:nvPr/>
          </p:nvSpPr>
          <p:spPr>
            <a:xfrm>
              <a:off x="2946008" y="6221590"/>
              <a:ext cx="295843" cy="237827"/>
            </a:xfrm>
            <a:prstGeom prst="rect">
              <a:avLst/>
            </a:prstGeom>
            <a:solidFill>
              <a:schemeClr val="bg1">
                <a:lumMod val="85000"/>
              </a:schemeClr>
            </a:solidFill>
            <a:ln>
              <a:solidFill>
                <a:schemeClr val="tx2">
                  <a:lumMod val="85000"/>
                </a:schemeClr>
              </a:solidFill>
            </a:ln>
          </p:spPr>
          <p:txBody>
            <a:bodyPr wrap="square" lIns="36000" rIns="36000" rtlCol="0" anchor="ctr">
              <a:spAutoFit/>
            </a:bodyPr>
            <a:lstStyle/>
            <a:p>
              <a:pPr algn="ctr"/>
              <a:r>
                <a:rPr lang="en-CA" sz="1100" b="1" dirty="0" smtClean="0">
                  <a:solidFill>
                    <a:schemeClr val="bg1"/>
                  </a:solidFill>
                </a:rPr>
                <a:t>12</a:t>
              </a:r>
              <a:endParaRPr lang="en-CA" sz="1100" b="1" dirty="0">
                <a:solidFill>
                  <a:schemeClr val="bg1"/>
                </a:solidFill>
              </a:endParaRPr>
            </a:p>
          </p:txBody>
        </p:sp>
      </p:grpSp>
      <p:sp>
        <p:nvSpPr>
          <p:cNvPr id="27" name="Rectangle 5"/>
          <p:cNvSpPr/>
          <p:nvPr/>
        </p:nvSpPr>
        <p:spPr>
          <a:xfrm>
            <a:off x="2958385" y="2350757"/>
            <a:ext cx="286986" cy="2869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1100" b="1" dirty="0" smtClean="0">
                <a:solidFill>
                  <a:srgbClr val="FFFFFF"/>
                </a:solidFill>
              </a:rPr>
              <a:t>1</a:t>
            </a:r>
            <a:endParaRPr lang="en-CA" sz="1100" b="1" dirty="0">
              <a:solidFill>
                <a:srgbClr val="FFFFFF"/>
              </a:solidFill>
            </a:endParaRPr>
          </a:p>
        </p:txBody>
      </p:sp>
      <p:sp>
        <p:nvSpPr>
          <p:cNvPr id="28" name="Rectangle 5"/>
          <p:cNvSpPr/>
          <p:nvPr/>
        </p:nvSpPr>
        <p:spPr>
          <a:xfrm>
            <a:off x="2958385" y="2689480"/>
            <a:ext cx="286986" cy="2869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1100" b="1" dirty="0">
                <a:solidFill>
                  <a:srgbClr val="FFFFFF"/>
                </a:solidFill>
              </a:rPr>
              <a:t>2</a:t>
            </a:r>
          </a:p>
        </p:txBody>
      </p:sp>
      <p:sp>
        <p:nvSpPr>
          <p:cNvPr id="29" name="Rectangle 5"/>
          <p:cNvSpPr/>
          <p:nvPr/>
        </p:nvSpPr>
        <p:spPr>
          <a:xfrm>
            <a:off x="2958385" y="3366926"/>
            <a:ext cx="286986" cy="2869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1100" b="1" dirty="0">
                <a:solidFill>
                  <a:srgbClr val="FFFFFF"/>
                </a:solidFill>
              </a:rPr>
              <a:t>4</a:t>
            </a:r>
          </a:p>
        </p:txBody>
      </p:sp>
      <p:sp>
        <p:nvSpPr>
          <p:cNvPr id="30" name="Rectangle 5"/>
          <p:cNvSpPr/>
          <p:nvPr/>
        </p:nvSpPr>
        <p:spPr>
          <a:xfrm>
            <a:off x="2958385" y="3705649"/>
            <a:ext cx="286986" cy="2869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1100" b="1" dirty="0">
                <a:solidFill>
                  <a:srgbClr val="FFFFFF"/>
                </a:solidFill>
              </a:rPr>
              <a:t>5</a:t>
            </a:r>
          </a:p>
        </p:txBody>
      </p:sp>
      <p:sp>
        <p:nvSpPr>
          <p:cNvPr id="31" name="Rectangle 5"/>
          <p:cNvSpPr/>
          <p:nvPr/>
        </p:nvSpPr>
        <p:spPr>
          <a:xfrm>
            <a:off x="2958385" y="4721818"/>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1100" b="1" dirty="0">
                <a:solidFill>
                  <a:srgbClr val="FFFFFF"/>
                </a:solidFill>
              </a:rPr>
              <a:t>8</a:t>
            </a:r>
          </a:p>
        </p:txBody>
      </p:sp>
      <p:sp>
        <p:nvSpPr>
          <p:cNvPr id="34" name="Rectangle 5"/>
          <p:cNvSpPr/>
          <p:nvPr/>
        </p:nvSpPr>
        <p:spPr>
          <a:xfrm>
            <a:off x="2958385" y="5060541"/>
            <a:ext cx="286986" cy="28698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1100" b="1" dirty="0">
                <a:solidFill>
                  <a:srgbClr val="FFFFFF"/>
                </a:solidFill>
              </a:rPr>
              <a:t>9</a:t>
            </a:r>
          </a:p>
        </p:txBody>
      </p:sp>
      <p:sp>
        <p:nvSpPr>
          <p:cNvPr id="35" name="Rectangle 5"/>
          <p:cNvSpPr/>
          <p:nvPr/>
        </p:nvSpPr>
        <p:spPr>
          <a:xfrm>
            <a:off x="2958385" y="4383095"/>
            <a:ext cx="286986" cy="2869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1100" b="1" dirty="0">
                <a:solidFill>
                  <a:srgbClr val="FFFFFF"/>
                </a:solidFill>
              </a:rPr>
              <a:t>7</a:t>
            </a:r>
          </a:p>
        </p:txBody>
      </p:sp>
      <p:sp>
        <p:nvSpPr>
          <p:cNvPr id="36" name="Rectangle 5"/>
          <p:cNvSpPr/>
          <p:nvPr/>
        </p:nvSpPr>
        <p:spPr>
          <a:xfrm>
            <a:off x="2958385" y="4044372"/>
            <a:ext cx="286986" cy="2869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1100" b="1" dirty="0">
                <a:solidFill>
                  <a:srgbClr val="FFFFFF"/>
                </a:solidFill>
              </a:rPr>
              <a:t>6</a:t>
            </a:r>
          </a:p>
        </p:txBody>
      </p:sp>
      <p:sp>
        <p:nvSpPr>
          <p:cNvPr id="37" name="Rectangle 5"/>
          <p:cNvSpPr/>
          <p:nvPr/>
        </p:nvSpPr>
        <p:spPr>
          <a:xfrm>
            <a:off x="2958385" y="3028203"/>
            <a:ext cx="286986" cy="2869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1100" b="1" dirty="0">
                <a:solidFill>
                  <a:srgbClr val="FFFFFF"/>
                </a:solidFill>
              </a:rPr>
              <a:t>3</a:t>
            </a:r>
          </a:p>
        </p:txBody>
      </p:sp>
      <p:grpSp>
        <p:nvGrpSpPr>
          <p:cNvPr id="12" name="Group 11"/>
          <p:cNvGrpSpPr/>
          <p:nvPr/>
        </p:nvGrpSpPr>
        <p:grpSpPr>
          <a:xfrm>
            <a:off x="6101623" y="5775667"/>
            <a:ext cx="298641" cy="286986"/>
            <a:chOff x="6101623" y="5875797"/>
            <a:chExt cx="298641" cy="286986"/>
          </a:xfrm>
        </p:grpSpPr>
        <p:sp>
          <p:nvSpPr>
            <p:cNvPr id="38" name="Rectangle 5"/>
            <p:cNvSpPr/>
            <p:nvPr/>
          </p:nvSpPr>
          <p:spPr>
            <a:xfrm>
              <a:off x="6108493" y="5875797"/>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CA" sz="1100" b="1" dirty="0">
                <a:solidFill>
                  <a:srgbClr val="FFFFFF"/>
                </a:solidFill>
              </a:endParaRPr>
            </a:p>
          </p:txBody>
        </p:sp>
        <p:sp>
          <p:nvSpPr>
            <p:cNvPr id="39" name="TextBox 38"/>
            <p:cNvSpPr txBox="1"/>
            <p:nvPr/>
          </p:nvSpPr>
          <p:spPr>
            <a:xfrm>
              <a:off x="6101623" y="5895195"/>
              <a:ext cx="298641" cy="237827"/>
            </a:xfrm>
            <a:prstGeom prst="rect">
              <a:avLst/>
            </a:prstGeom>
            <a:solidFill>
              <a:schemeClr val="bg1">
                <a:lumMod val="85000"/>
              </a:schemeClr>
            </a:solidFill>
            <a:ln>
              <a:solidFill>
                <a:schemeClr val="tx2">
                  <a:lumMod val="85000"/>
                </a:schemeClr>
              </a:solidFill>
            </a:ln>
          </p:spPr>
          <p:txBody>
            <a:bodyPr wrap="square" lIns="0" rIns="0" rtlCol="0" anchor="ctr">
              <a:spAutoFit/>
            </a:bodyPr>
            <a:lstStyle/>
            <a:p>
              <a:pPr algn="ctr"/>
              <a:r>
                <a:rPr lang="en-CA" sz="1100" b="1" dirty="0" smtClean="0">
                  <a:solidFill>
                    <a:schemeClr val="bg1"/>
                  </a:solidFill>
                </a:rPr>
                <a:t>11</a:t>
              </a:r>
              <a:endParaRPr lang="en-CA" sz="1100" b="1" dirty="0">
                <a:solidFill>
                  <a:schemeClr val="bg1"/>
                </a:solidFill>
              </a:endParaRPr>
            </a:p>
          </p:txBody>
        </p:sp>
      </p:grpSp>
      <p:grpSp>
        <p:nvGrpSpPr>
          <p:cNvPr id="13" name="Group 12"/>
          <p:cNvGrpSpPr/>
          <p:nvPr/>
        </p:nvGrpSpPr>
        <p:grpSpPr>
          <a:xfrm>
            <a:off x="6102666" y="5436595"/>
            <a:ext cx="298641" cy="286986"/>
            <a:chOff x="6102666" y="5522902"/>
            <a:chExt cx="298641" cy="286986"/>
          </a:xfrm>
        </p:grpSpPr>
        <p:sp>
          <p:nvSpPr>
            <p:cNvPr id="40" name="Rectangle 5"/>
            <p:cNvSpPr/>
            <p:nvPr/>
          </p:nvSpPr>
          <p:spPr>
            <a:xfrm>
              <a:off x="6108493" y="5522902"/>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CA" sz="1100" b="1" dirty="0">
                <a:solidFill>
                  <a:srgbClr val="FFFFFF"/>
                </a:solidFill>
              </a:endParaRPr>
            </a:p>
          </p:txBody>
        </p:sp>
        <p:sp>
          <p:nvSpPr>
            <p:cNvPr id="42" name="TextBox 41"/>
            <p:cNvSpPr txBox="1"/>
            <p:nvPr/>
          </p:nvSpPr>
          <p:spPr>
            <a:xfrm>
              <a:off x="6102666" y="5547180"/>
              <a:ext cx="298641" cy="237827"/>
            </a:xfrm>
            <a:prstGeom prst="rect">
              <a:avLst/>
            </a:prstGeom>
            <a:solidFill>
              <a:schemeClr val="bg1">
                <a:lumMod val="85000"/>
              </a:schemeClr>
            </a:solidFill>
            <a:ln>
              <a:solidFill>
                <a:schemeClr val="tx2">
                  <a:lumMod val="85000"/>
                </a:schemeClr>
              </a:solidFill>
            </a:ln>
          </p:spPr>
          <p:txBody>
            <a:bodyPr wrap="square" lIns="0" rIns="0" rtlCol="0" anchor="ctr">
              <a:spAutoFit/>
            </a:bodyPr>
            <a:lstStyle/>
            <a:p>
              <a:pPr algn="ctr"/>
              <a:r>
                <a:rPr lang="en-CA" sz="1100" b="1" dirty="0" smtClean="0">
                  <a:solidFill>
                    <a:schemeClr val="bg1"/>
                  </a:solidFill>
                </a:rPr>
                <a:t>10</a:t>
              </a:r>
              <a:endParaRPr lang="en-CA" sz="1100" b="1" dirty="0">
                <a:solidFill>
                  <a:schemeClr val="bg1"/>
                </a:solidFill>
              </a:endParaRPr>
            </a:p>
          </p:txBody>
        </p:sp>
      </p:grpSp>
      <p:grpSp>
        <p:nvGrpSpPr>
          <p:cNvPr id="11" name="Group 10"/>
          <p:cNvGrpSpPr/>
          <p:nvPr/>
        </p:nvGrpSpPr>
        <p:grpSpPr>
          <a:xfrm>
            <a:off x="6096256" y="6114736"/>
            <a:ext cx="299223" cy="264571"/>
            <a:chOff x="6096256" y="6229036"/>
            <a:chExt cx="299223" cy="264571"/>
          </a:xfrm>
        </p:grpSpPr>
        <p:sp>
          <p:nvSpPr>
            <p:cNvPr id="41" name="Rectangle 5"/>
            <p:cNvSpPr/>
            <p:nvPr/>
          </p:nvSpPr>
          <p:spPr>
            <a:xfrm>
              <a:off x="6108493" y="6229036"/>
              <a:ext cx="286986" cy="26089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CA" sz="1100" b="1" dirty="0">
                <a:solidFill>
                  <a:srgbClr val="FFFFFF"/>
                </a:solidFill>
              </a:endParaRPr>
            </a:p>
          </p:txBody>
        </p:sp>
        <p:sp>
          <p:nvSpPr>
            <p:cNvPr id="43" name="TextBox 42"/>
            <p:cNvSpPr txBox="1"/>
            <p:nvPr/>
          </p:nvSpPr>
          <p:spPr>
            <a:xfrm>
              <a:off x="6096256" y="6255780"/>
              <a:ext cx="298641" cy="237827"/>
            </a:xfrm>
            <a:prstGeom prst="rect">
              <a:avLst/>
            </a:prstGeom>
            <a:solidFill>
              <a:schemeClr val="bg1">
                <a:lumMod val="85000"/>
              </a:schemeClr>
            </a:solidFill>
            <a:ln>
              <a:solidFill>
                <a:schemeClr val="tx2">
                  <a:lumMod val="85000"/>
                </a:schemeClr>
              </a:solidFill>
            </a:ln>
          </p:spPr>
          <p:txBody>
            <a:bodyPr wrap="square" lIns="0" rIns="0" rtlCol="0" anchor="ctr">
              <a:spAutoFit/>
            </a:bodyPr>
            <a:lstStyle/>
            <a:p>
              <a:pPr algn="ctr"/>
              <a:r>
                <a:rPr lang="en-CA" sz="1100" b="1" dirty="0" smtClean="0">
                  <a:solidFill>
                    <a:schemeClr val="bg1"/>
                  </a:solidFill>
                </a:rPr>
                <a:t>12</a:t>
              </a:r>
              <a:endParaRPr lang="en-CA" sz="1100" b="1" dirty="0">
                <a:solidFill>
                  <a:schemeClr val="bg1"/>
                </a:solidFill>
              </a:endParaRPr>
            </a:p>
          </p:txBody>
        </p:sp>
      </p:grpSp>
      <p:sp>
        <p:nvSpPr>
          <p:cNvPr id="44" name="Rectangle 5"/>
          <p:cNvSpPr/>
          <p:nvPr/>
        </p:nvSpPr>
        <p:spPr>
          <a:xfrm>
            <a:off x="6108493" y="2384947"/>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smtClean="0">
                <a:solidFill>
                  <a:srgbClr val="FFFFFF"/>
                </a:solidFill>
              </a:rPr>
              <a:t>1</a:t>
            </a:r>
            <a:endParaRPr lang="en-CA" sz="1100" b="1" dirty="0">
              <a:solidFill>
                <a:srgbClr val="FFFFFF"/>
              </a:solidFill>
            </a:endParaRPr>
          </a:p>
        </p:txBody>
      </p:sp>
      <p:sp>
        <p:nvSpPr>
          <p:cNvPr id="45" name="Rectangle 5"/>
          <p:cNvSpPr/>
          <p:nvPr/>
        </p:nvSpPr>
        <p:spPr>
          <a:xfrm>
            <a:off x="6108493" y="2724019"/>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a:solidFill>
                  <a:srgbClr val="FFFFFF"/>
                </a:solidFill>
              </a:rPr>
              <a:t>2</a:t>
            </a:r>
          </a:p>
        </p:txBody>
      </p:sp>
      <p:sp>
        <p:nvSpPr>
          <p:cNvPr id="46" name="Rectangle 5"/>
          <p:cNvSpPr/>
          <p:nvPr/>
        </p:nvSpPr>
        <p:spPr>
          <a:xfrm>
            <a:off x="6108493" y="3402163"/>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a:solidFill>
                  <a:srgbClr val="FFFFFF"/>
                </a:solidFill>
              </a:rPr>
              <a:t>4</a:t>
            </a:r>
          </a:p>
        </p:txBody>
      </p:sp>
      <p:sp>
        <p:nvSpPr>
          <p:cNvPr id="47" name="Rectangle 5"/>
          <p:cNvSpPr/>
          <p:nvPr/>
        </p:nvSpPr>
        <p:spPr>
          <a:xfrm>
            <a:off x="6108493" y="3741235"/>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a:solidFill>
                  <a:srgbClr val="FFFFFF"/>
                </a:solidFill>
              </a:rPr>
              <a:t>5</a:t>
            </a:r>
          </a:p>
        </p:txBody>
      </p:sp>
      <p:sp>
        <p:nvSpPr>
          <p:cNvPr id="48" name="Rectangle 5"/>
          <p:cNvSpPr/>
          <p:nvPr/>
        </p:nvSpPr>
        <p:spPr>
          <a:xfrm>
            <a:off x="6108493" y="4758451"/>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a:solidFill>
                  <a:srgbClr val="FFFFFF"/>
                </a:solidFill>
              </a:rPr>
              <a:t>8</a:t>
            </a:r>
          </a:p>
        </p:txBody>
      </p:sp>
      <p:sp>
        <p:nvSpPr>
          <p:cNvPr id="49" name="Rectangle 5"/>
          <p:cNvSpPr/>
          <p:nvPr/>
        </p:nvSpPr>
        <p:spPr>
          <a:xfrm>
            <a:off x="6108493" y="5097523"/>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a:solidFill>
                  <a:srgbClr val="FFFFFF"/>
                </a:solidFill>
              </a:rPr>
              <a:t>9</a:t>
            </a:r>
          </a:p>
        </p:txBody>
      </p:sp>
      <p:sp>
        <p:nvSpPr>
          <p:cNvPr id="50" name="Rectangle 5"/>
          <p:cNvSpPr/>
          <p:nvPr/>
        </p:nvSpPr>
        <p:spPr>
          <a:xfrm>
            <a:off x="6108493" y="4419379"/>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a:solidFill>
                  <a:srgbClr val="FFFFFF"/>
                </a:solidFill>
              </a:rPr>
              <a:t>7</a:t>
            </a:r>
          </a:p>
        </p:txBody>
      </p:sp>
      <p:sp>
        <p:nvSpPr>
          <p:cNvPr id="51" name="Rectangle 5"/>
          <p:cNvSpPr/>
          <p:nvPr/>
        </p:nvSpPr>
        <p:spPr>
          <a:xfrm>
            <a:off x="6108493" y="4080307"/>
            <a:ext cx="286986" cy="286986"/>
          </a:xfrm>
          <a:prstGeom prst="rect">
            <a:avLst/>
          </a:prstGeom>
          <a:solidFill>
            <a:schemeClr val="bg1">
              <a:lumMod val="85000"/>
            </a:schemeClr>
          </a:solidFill>
          <a:ln>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a:solidFill>
                  <a:srgbClr val="FFFFFF"/>
                </a:solidFill>
              </a:rPr>
              <a:t>6</a:t>
            </a:r>
          </a:p>
        </p:txBody>
      </p:sp>
      <p:sp>
        <p:nvSpPr>
          <p:cNvPr id="52" name="Rectangle 5"/>
          <p:cNvSpPr/>
          <p:nvPr/>
        </p:nvSpPr>
        <p:spPr>
          <a:xfrm>
            <a:off x="6108493" y="3063091"/>
            <a:ext cx="286986" cy="2869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a:solidFill>
                  <a:srgbClr val="FFFFFF"/>
                </a:solidFill>
              </a:rPr>
              <a:t>3</a:t>
            </a:r>
          </a:p>
        </p:txBody>
      </p:sp>
      <p:cxnSp>
        <p:nvCxnSpPr>
          <p:cNvPr id="60" name="Straight Connector 59"/>
          <p:cNvCxnSpPr/>
          <p:nvPr/>
        </p:nvCxnSpPr>
        <p:spPr>
          <a:xfrm flipH="1">
            <a:off x="422629" y="2256254"/>
            <a:ext cx="3434985"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308600" y="2256254"/>
            <a:ext cx="3457912"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285750" y="1733034"/>
            <a:ext cx="3785368" cy="523220"/>
          </a:xfrm>
          <a:prstGeom prst="rect">
            <a:avLst/>
          </a:prstGeom>
        </p:spPr>
        <p:txBody>
          <a:bodyPr wrap="square" rIns="0">
            <a:spAutoFit/>
          </a:bodyPr>
          <a:lstStyle/>
          <a:p>
            <a:pPr algn="just" fontAlgn="b">
              <a:defRPr/>
            </a:pPr>
            <a:r>
              <a:rPr lang="en-CA" sz="1400" b="1" dirty="0" smtClean="0"/>
              <a:t>On average, innovation leadership receives low importance ratings from the business</a:t>
            </a:r>
            <a:endParaRPr lang="en-CA" sz="1400" b="1" dirty="0"/>
          </a:p>
        </p:txBody>
      </p:sp>
      <p:sp>
        <p:nvSpPr>
          <p:cNvPr id="64" name="TextBox 63"/>
          <p:cNvSpPr txBox="1"/>
          <p:nvPr/>
        </p:nvSpPr>
        <p:spPr>
          <a:xfrm>
            <a:off x="3610855" y="6097451"/>
            <a:ext cx="2364360" cy="400110"/>
          </a:xfrm>
          <a:prstGeom prst="rect">
            <a:avLst/>
          </a:prstGeom>
          <a:noFill/>
        </p:spPr>
        <p:txBody>
          <a:bodyPr wrap="square" rtlCol="0">
            <a:spAutoFit/>
          </a:bodyPr>
          <a:lstStyle/>
          <a:p>
            <a:pPr algn="r"/>
            <a:r>
              <a:rPr lang="en-CA" sz="1000" dirty="0" smtClean="0"/>
              <a:t>Info-Tech Business Vision Survey;</a:t>
            </a:r>
            <a:br>
              <a:rPr lang="en-CA" sz="1000" dirty="0" smtClean="0"/>
            </a:br>
            <a:r>
              <a:rPr lang="en-CA" sz="1000" dirty="0" smtClean="0"/>
              <a:t>N = 21,367</a:t>
            </a:r>
            <a:endParaRPr lang="en-CA" sz="1000" dirty="0"/>
          </a:p>
        </p:txBody>
      </p:sp>
      <p:sp>
        <p:nvSpPr>
          <p:cNvPr id="5" name="TextBox 4"/>
          <p:cNvSpPr txBox="1"/>
          <p:nvPr/>
        </p:nvSpPr>
        <p:spPr>
          <a:xfrm>
            <a:off x="3493752" y="2427438"/>
            <a:ext cx="2323651" cy="1015663"/>
          </a:xfrm>
          <a:prstGeom prst="rect">
            <a:avLst/>
          </a:prstGeom>
          <a:noFill/>
        </p:spPr>
        <p:txBody>
          <a:bodyPr wrap="square" rtlCol="0">
            <a:spAutoFit/>
          </a:bodyPr>
          <a:lstStyle/>
          <a:p>
            <a:r>
              <a:rPr lang="en-US" sz="1400" i="1" dirty="0" smtClean="0"/>
              <a:t>IT’s ability to innovate has an</a:t>
            </a:r>
            <a:r>
              <a:rPr lang="en-US" sz="1600" i="1" dirty="0" smtClean="0"/>
              <a:t> </a:t>
            </a:r>
            <a:r>
              <a:rPr lang="en-US" b="1" i="1" dirty="0" smtClean="0"/>
              <a:t>87% </a:t>
            </a:r>
            <a:r>
              <a:rPr lang="en-US" sz="1400" i="1" dirty="0" smtClean="0"/>
              <a:t>correlation with the level of overall satisfaction with IT. </a:t>
            </a:r>
            <a:endParaRPr lang="en-CA" sz="1400" i="1" dirty="0"/>
          </a:p>
        </p:txBody>
      </p:sp>
      <p:sp>
        <p:nvSpPr>
          <p:cNvPr id="6" name="Rectangle 5"/>
          <p:cNvSpPr/>
          <p:nvPr/>
        </p:nvSpPr>
        <p:spPr>
          <a:xfrm>
            <a:off x="3525156" y="5141984"/>
            <a:ext cx="2323651" cy="1015663"/>
          </a:xfrm>
          <a:prstGeom prst="rect">
            <a:avLst/>
          </a:prstGeom>
        </p:spPr>
        <p:txBody>
          <a:bodyPr wrap="square">
            <a:spAutoFit/>
          </a:bodyPr>
          <a:lstStyle/>
          <a:p>
            <a:r>
              <a:rPr lang="en-US" sz="1400" i="1" dirty="0" smtClean="0"/>
              <a:t>Innovation leadership also has </a:t>
            </a:r>
            <a:r>
              <a:rPr lang="en-US" sz="1400" i="1" dirty="0"/>
              <a:t>an </a:t>
            </a:r>
            <a:r>
              <a:rPr lang="en-US" b="1" i="1" dirty="0"/>
              <a:t>85% </a:t>
            </a:r>
            <a:r>
              <a:rPr lang="en-US" sz="1400" i="1" dirty="0"/>
              <a:t>correlation with the perceived value of IT. </a:t>
            </a:r>
            <a:endParaRPr lang="en-CA" sz="1400" dirty="0"/>
          </a:p>
        </p:txBody>
      </p:sp>
      <p:sp>
        <p:nvSpPr>
          <p:cNvPr id="65" name="TextBox 64"/>
          <p:cNvSpPr txBox="1"/>
          <p:nvPr/>
        </p:nvSpPr>
        <p:spPr>
          <a:xfrm>
            <a:off x="7728385" y="5705036"/>
            <a:ext cx="1301315" cy="784830"/>
          </a:xfrm>
          <a:prstGeom prst="rect">
            <a:avLst/>
          </a:prstGeom>
          <a:noFill/>
        </p:spPr>
        <p:txBody>
          <a:bodyPr wrap="square" rtlCol="0">
            <a:spAutoFit/>
          </a:bodyPr>
          <a:lstStyle/>
          <a:p>
            <a:r>
              <a:rPr lang="en-CA" sz="900" dirty="0" smtClean="0"/>
              <a:t>* As determined by strength of correlation between Core Service scores and Overall Satisfaction.</a:t>
            </a:r>
            <a:endParaRPr lang="en-CA" sz="900" dirty="0"/>
          </a:p>
        </p:txBody>
      </p:sp>
      <p:sp>
        <p:nvSpPr>
          <p:cNvPr id="3" name="TextBox 2"/>
          <p:cNvSpPr txBox="1"/>
          <p:nvPr/>
        </p:nvSpPr>
        <p:spPr>
          <a:xfrm>
            <a:off x="285750" y="1167203"/>
            <a:ext cx="8544262" cy="553998"/>
          </a:xfrm>
          <a:prstGeom prst="rect">
            <a:avLst/>
          </a:prstGeom>
          <a:solidFill>
            <a:schemeClr val="bg1">
              <a:lumMod val="95000"/>
            </a:schemeClr>
          </a:solidFill>
        </p:spPr>
        <p:txBody>
          <a:bodyPr wrap="square" rtlCol="0">
            <a:spAutoFit/>
          </a:bodyPr>
          <a:lstStyle/>
          <a:p>
            <a:pPr algn="just"/>
            <a:r>
              <a:rPr lang="en-CA" sz="1500" dirty="0" smtClean="0"/>
              <a:t>Through </a:t>
            </a:r>
            <a:r>
              <a:rPr lang="en-CA" sz="1500" dirty="0" smtClean="0">
                <a:hlinkClick r:id="rId3"/>
              </a:rPr>
              <a:t>CIO Business Vision</a:t>
            </a:r>
            <a:r>
              <a:rPr lang="en-CA" sz="1500" dirty="0" smtClean="0"/>
              <a:t>, Info-Tech has asked over 21,300 business stakeholders to rate their satisfaction with twelve core IT services.</a:t>
            </a:r>
            <a:endParaRPr lang="en-CA" sz="1500" dirty="0"/>
          </a:p>
        </p:txBody>
      </p:sp>
      <p:sp>
        <p:nvSpPr>
          <p:cNvPr id="66" name="Rectangle 65"/>
          <p:cNvSpPr/>
          <p:nvPr/>
        </p:nvSpPr>
        <p:spPr>
          <a:xfrm>
            <a:off x="5232400" y="1733034"/>
            <a:ext cx="3597612" cy="523220"/>
          </a:xfrm>
          <a:prstGeom prst="rect">
            <a:avLst/>
          </a:prstGeom>
        </p:spPr>
        <p:txBody>
          <a:bodyPr wrap="square" rIns="0">
            <a:spAutoFit/>
          </a:bodyPr>
          <a:lstStyle/>
          <a:p>
            <a:pPr algn="just" fontAlgn="b">
              <a:defRPr/>
            </a:pPr>
            <a:r>
              <a:rPr lang="en-CA" sz="1400" b="1" dirty="0" smtClean="0"/>
              <a:t>However, innovation leadership is highly correlated to overall IT satisfaction*</a:t>
            </a:r>
            <a:endParaRPr lang="en-CA" sz="1400" b="1" dirty="0"/>
          </a:p>
        </p:txBody>
      </p:sp>
    </p:spTree>
    <p:extLst>
      <p:ext uri="{BB962C8B-B14F-4D97-AF65-F5344CB8AC3E}">
        <p14:creationId xmlns:p14="http://schemas.microsoft.com/office/powerpoint/2010/main" val="9607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60558"/>
            <a:ext cx="8858250" cy="864096"/>
          </a:xfrm>
        </p:spPr>
        <p:txBody>
          <a:bodyPr/>
          <a:lstStyle/>
          <a:p>
            <a:r>
              <a:rPr lang="en-US" dirty="0" smtClean="0"/>
              <a:t>The CIO wants into the C-Suite, and innovation can be employed at every step</a:t>
            </a:r>
            <a:endParaRPr lang="en-CA" dirty="0"/>
          </a:p>
        </p:txBody>
      </p:sp>
      <p:grpSp>
        <p:nvGrpSpPr>
          <p:cNvPr id="5" name="Group 2"/>
          <p:cNvGrpSpPr/>
          <p:nvPr/>
        </p:nvGrpSpPr>
        <p:grpSpPr>
          <a:xfrm>
            <a:off x="5292761" y="1527586"/>
            <a:ext cx="3377901" cy="2381121"/>
            <a:chOff x="4207593" y="1269088"/>
            <a:chExt cx="4463070" cy="2639619"/>
          </a:xfrm>
        </p:grpSpPr>
        <p:sp>
          <p:nvSpPr>
            <p:cNvPr id="10" name="Rectangle 5"/>
            <p:cNvSpPr/>
            <p:nvPr/>
          </p:nvSpPr>
          <p:spPr>
            <a:xfrm>
              <a:off x="7427477" y="1269090"/>
              <a:ext cx="1243185" cy="242869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5" name="Rectangle 7"/>
            <p:cNvSpPr/>
            <p:nvPr/>
          </p:nvSpPr>
          <p:spPr>
            <a:xfrm>
              <a:off x="8347370" y="1363088"/>
              <a:ext cx="323292" cy="2102402"/>
            </a:xfrm>
            <a:prstGeom prst="rect">
              <a:avLst/>
            </a:prstGeom>
            <a:solidFill>
              <a:srgbClr val="CCD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2" name="Rectangle 8"/>
            <p:cNvSpPr/>
            <p:nvPr/>
          </p:nvSpPr>
          <p:spPr>
            <a:xfrm>
              <a:off x="4207595" y="3472506"/>
              <a:ext cx="4463068" cy="403067"/>
            </a:xfrm>
            <a:prstGeom prst="rect">
              <a:avLst/>
            </a:prstGeom>
            <a:solidFill>
              <a:srgbClr val="CCD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3" name="Isosceles Triangle 13"/>
            <p:cNvSpPr/>
            <p:nvPr/>
          </p:nvSpPr>
          <p:spPr>
            <a:xfrm rot="10800000">
              <a:off x="7438803" y="1269088"/>
              <a:ext cx="1231858" cy="183803"/>
            </a:xfrm>
            <a:prstGeom prst="triangle">
              <a:avLst>
                <a:gd name="adj" fmla="val 0"/>
              </a:avLst>
            </a:prstGeom>
            <a:solidFill>
              <a:srgbClr val="CCD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6" name="Rectangle 14"/>
            <p:cNvSpPr/>
            <p:nvPr/>
          </p:nvSpPr>
          <p:spPr>
            <a:xfrm>
              <a:off x="7427477" y="3465490"/>
              <a:ext cx="919892" cy="231268"/>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7" name="Rounded Rectangle 28"/>
            <p:cNvSpPr/>
            <p:nvPr/>
          </p:nvSpPr>
          <p:spPr>
            <a:xfrm flipH="1">
              <a:off x="7750316" y="2425072"/>
              <a:ext cx="99458" cy="217813"/>
            </a:xfrm>
            <a:prstGeom prst="roundRect">
              <a:avLst/>
            </a:prstGeom>
            <a:solidFill>
              <a:srgbClr val="755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1" name="Rounded Rectangle 31"/>
            <p:cNvSpPr/>
            <p:nvPr/>
          </p:nvSpPr>
          <p:spPr>
            <a:xfrm>
              <a:off x="7750319" y="2403352"/>
              <a:ext cx="398033" cy="111678"/>
            </a:xfrm>
            <a:prstGeom prst="roundRect">
              <a:avLst/>
            </a:prstGeom>
            <a:solidFill>
              <a:srgbClr val="755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30" name="Rectangle 32"/>
            <p:cNvSpPr/>
            <p:nvPr/>
          </p:nvSpPr>
          <p:spPr>
            <a:xfrm rot="494223">
              <a:off x="7273133" y="3582992"/>
              <a:ext cx="1095303" cy="21523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4" name="Isosceles Triangle 33"/>
            <p:cNvSpPr/>
            <p:nvPr/>
          </p:nvSpPr>
          <p:spPr>
            <a:xfrm>
              <a:off x="4207593" y="3505639"/>
              <a:ext cx="4463067" cy="4030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grpSp>
        <p:nvGrpSpPr>
          <p:cNvPr id="17" name="Group 16"/>
          <p:cNvGrpSpPr/>
          <p:nvPr/>
        </p:nvGrpSpPr>
        <p:grpSpPr>
          <a:xfrm>
            <a:off x="903642" y="1402005"/>
            <a:ext cx="6995196" cy="4197723"/>
            <a:chOff x="903642" y="1402005"/>
            <a:chExt cx="6995196" cy="4197723"/>
          </a:xfrm>
        </p:grpSpPr>
        <p:sp>
          <p:nvSpPr>
            <p:cNvPr id="18" name="Shape 17"/>
            <p:cNvSpPr/>
            <p:nvPr/>
          </p:nvSpPr>
          <p:spPr>
            <a:xfrm>
              <a:off x="903642" y="1402005"/>
              <a:ext cx="6716358" cy="4197723"/>
            </a:xfrm>
            <a:prstGeom prst="swooshArrow">
              <a:avLst>
                <a:gd name="adj1" fmla="val 25000"/>
                <a:gd name="adj2" fmla="val 25000"/>
              </a:avLst>
            </a:prstGeom>
            <a:solidFill>
              <a:schemeClr val="accent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Oval 18"/>
            <p:cNvSpPr/>
            <p:nvPr/>
          </p:nvSpPr>
          <p:spPr>
            <a:xfrm>
              <a:off x="1756619" y="4299274"/>
              <a:ext cx="174625" cy="174625"/>
            </a:xfrm>
            <a:prstGeom prst="ellipse">
              <a:avLst/>
            </a:prstGeom>
            <a:solidFill>
              <a:schemeClr val="accent2">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Freeform 19"/>
            <p:cNvSpPr/>
            <p:nvPr/>
          </p:nvSpPr>
          <p:spPr>
            <a:xfrm>
              <a:off x="1865618" y="4570208"/>
              <a:ext cx="1564911" cy="601867"/>
            </a:xfrm>
            <a:custGeom>
              <a:avLst/>
              <a:gdLst>
                <a:gd name="connsiteX0" fmla="*/ 0 w 1564911"/>
                <a:gd name="connsiteY0" fmla="*/ 0 h 1213142"/>
                <a:gd name="connsiteX1" fmla="*/ 1564911 w 1564911"/>
                <a:gd name="connsiteY1" fmla="*/ 0 h 1213142"/>
                <a:gd name="connsiteX2" fmla="*/ 1564911 w 1564911"/>
                <a:gd name="connsiteY2" fmla="*/ 1213142 h 1213142"/>
                <a:gd name="connsiteX3" fmla="*/ 0 w 1564911"/>
                <a:gd name="connsiteY3" fmla="*/ 1213142 h 1213142"/>
                <a:gd name="connsiteX4" fmla="*/ 0 w 1564911"/>
                <a:gd name="connsiteY4" fmla="*/ 0 h 1213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4911" h="1213142">
                  <a:moveTo>
                    <a:pt x="0" y="0"/>
                  </a:moveTo>
                  <a:lnTo>
                    <a:pt x="1564911" y="0"/>
                  </a:lnTo>
                  <a:lnTo>
                    <a:pt x="1564911" y="1213142"/>
                  </a:lnTo>
                  <a:lnTo>
                    <a:pt x="0" y="12131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530" tIns="0" rIns="0" bIns="0" numCol="1" spcCol="1270" anchor="t" anchorCtr="0">
              <a:noAutofit/>
            </a:bodyPr>
            <a:lstStyle/>
            <a:p>
              <a:pPr defTabSz="889000">
                <a:lnSpc>
                  <a:spcPct val="90000"/>
                </a:lnSpc>
                <a:spcBef>
                  <a:spcPct val="0"/>
                </a:spcBef>
                <a:spcAft>
                  <a:spcPct val="35000"/>
                </a:spcAft>
              </a:pPr>
              <a:r>
                <a:rPr lang="en-US" sz="2000" dirty="0" smtClean="0">
                  <a:solidFill>
                    <a:srgbClr val="7F919F">
                      <a:lumMod val="75000"/>
                    </a:srgbClr>
                  </a:solidFill>
                </a:rPr>
                <a:t>Optimize IT processes</a:t>
              </a:r>
              <a:endParaRPr lang="en-CA" sz="2000" dirty="0">
                <a:solidFill>
                  <a:srgbClr val="7F919F">
                    <a:lumMod val="75000"/>
                  </a:srgbClr>
                </a:solidFill>
              </a:endParaRPr>
            </a:p>
          </p:txBody>
        </p:sp>
        <p:sp>
          <p:nvSpPr>
            <p:cNvPr id="21" name="Oval 20"/>
            <p:cNvSpPr/>
            <p:nvPr/>
          </p:nvSpPr>
          <p:spPr>
            <a:xfrm>
              <a:off x="3298023" y="3158332"/>
              <a:ext cx="315668" cy="315668"/>
            </a:xfrm>
            <a:prstGeom prst="ellipse">
              <a:avLst/>
            </a:prstGeom>
            <a:solidFill>
              <a:schemeClr val="accent2">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Freeform 21"/>
            <p:cNvSpPr/>
            <p:nvPr/>
          </p:nvSpPr>
          <p:spPr>
            <a:xfrm>
              <a:off x="3351533" y="3556507"/>
              <a:ext cx="1611925" cy="893510"/>
            </a:xfrm>
            <a:custGeom>
              <a:avLst/>
              <a:gdLst>
                <a:gd name="connsiteX0" fmla="*/ 0 w 1611925"/>
                <a:gd name="connsiteY0" fmla="*/ 0 h 2283561"/>
                <a:gd name="connsiteX1" fmla="*/ 1611925 w 1611925"/>
                <a:gd name="connsiteY1" fmla="*/ 0 h 2283561"/>
                <a:gd name="connsiteX2" fmla="*/ 1611925 w 1611925"/>
                <a:gd name="connsiteY2" fmla="*/ 2283561 h 2283561"/>
                <a:gd name="connsiteX3" fmla="*/ 0 w 1611925"/>
                <a:gd name="connsiteY3" fmla="*/ 2283561 h 2283561"/>
                <a:gd name="connsiteX4" fmla="*/ 0 w 1611925"/>
                <a:gd name="connsiteY4" fmla="*/ 0 h 2283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1925" h="2283561">
                  <a:moveTo>
                    <a:pt x="0" y="0"/>
                  </a:moveTo>
                  <a:lnTo>
                    <a:pt x="1611925" y="0"/>
                  </a:lnTo>
                  <a:lnTo>
                    <a:pt x="1611925" y="2283561"/>
                  </a:lnTo>
                  <a:lnTo>
                    <a:pt x="0" y="22835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7266" tIns="0" rIns="0" bIns="0" numCol="1" spcCol="1270" anchor="t" anchorCtr="0">
              <a:noAutofit/>
            </a:bodyPr>
            <a:lstStyle/>
            <a:p>
              <a:pPr defTabSz="889000">
                <a:lnSpc>
                  <a:spcPct val="90000"/>
                </a:lnSpc>
                <a:spcBef>
                  <a:spcPct val="0"/>
                </a:spcBef>
                <a:spcAft>
                  <a:spcPct val="35000"/>
                </a:spcAft>
              </a:pPr>
              <a:r>
                <a:rPr lang="en-US" sz="2000" dirty="0" smtClean="0">
                  <a:solidFill>
                    <a:srgbClr val="7F919F">
                      <a:lumMod val="75000"/>
                    </a:srgbClr>
                  </a:solidFill>
                </a:rPr>
                <a:t>Optimize business processes</a:t>
              </a:r>
              <a:endParaRPr lang="en-CA" sz="2000" dirty="0">
                <a:solidFill>
                  <a:srgbClr val="7F919F">
                    <a:lumMod val="75000"/>
                  </a:srgbClr>
                </a:solidFill>
              </a:endParaRPr>
            </a:p>
          </p:txBody>
        </p:sp>
        <p:sp>
          <p:nvSpPr>
            <p:cNvPr id="24" name="Oval 23"/>
            <p:cNvSpPr/>
            <p:nvPr/>
          </p:nvSpPr>
          <p:spPr>
            <a:xfrm>
              <a:off x="5151738" y="2464029"/>
              <a:ext cx="436563" cy="436563"/>
            </a:xfrm>
            <a:prstGeom prst="ellipse">
              <a:avLst/>
            </a:prstGeom>
            <a:solidFill>
              <a:schemeClr val="accent2">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8" name="Freeform 27"/>
            <p:cNvSpPr/>
            <p:nvPr/>
          </p:nvSpPr>
          <p:spPr>
            <a:xfrm>
              <a:off x="5599165" y="2641951"/>
              <a:ext cx="2299673" cy="832049"/>
            </a:xfrm>
            <a:custGeom>
              <a:avLst/>
              <a:gdLst>
                <a:gd name="connsiteX0" fmla="*/ 0 w 2097873"/>
                <a:gd name="connsiteY0" fmla="*/ 0 h 2917418"/>
                <a:gd name="connsiteX1" fmla="*/ 2097873 w 2097873"/>
                <a:gd name="connsiteY1" fmla="*/ 0 h 2917418"/>
                <a:gd name="connsiteX2" fmla="*/ 2097873 w 2097873"/>
                <a:gd name="connsiteY2" fmla="*/ 2917418 h 2917418"/>
                <a:gd name="connsiteX3" fmla="*/ 0 w 2097873"/>
                <a:gd name="connsiteY3" fmla="*/ 2917418 h 2917418"/>
                <a:gd name="connsiteX4" fmla="*/ 0 w 2097873"/>
                <a:gd name="connsiteY4" fmla="*/ 0 h 2917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7873" h="2917418">
                  <a:moveTo>
                    <a:pt x="0" y="0"/>
                  </a:moveTo>
                  <a:lnTo>
                    <a:pt x="2097873" y="0"/>
                  </a:lnTo>
                  <a:lnTo>
                    <a:pt x="2097873" y="2917418"/>
                  </a:lnTo>
                  <a:lnTo>
                    <a:pt x="0" y="29174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1326" tIns="0" rIns="0" bIns="0" numCol="1" spcCol="1270" anchor="t" anchorCtr="0">
              <a:noAutofit/>
            </a:bodyPr>
            <a:lstStyle/>
            <a:p>
              <a:pPr defTabSz="889000">
                <a:lnSpc>
                  <a:spcPct val="90000"/>
                </a:lnSpc>
                <a:spcBef>
                  <a:spcPct val="0"/>
                </a:spcBef>
                <a:spcAft>
                  <a:spcPct val="35000"/>
                </a:spcAft>
              </a:pPr>
              <a:r>
                <a:rPr lang="en-US" sz="2000" dirty="0" smtClean="0">
                  <a:solidFill>
                    <a:srgbClr val="7F919F">
                      <a:lumMod val="75000"/>
                    </a:srgbClr>
                  </a:solidFill>
                </a:rPr>
                <a:t>Transform products or services</a:t>
              </a:r>
              <a:endParaRPr lang="en-CA" sz="2000" dirty="0">
                <a:solidFill>
                  <a:srgbClr val="7F919F">
                    <a:lumMod val="75000"/>
                  </a:srgbClr>
                </a:solidFill>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187" y="3956550"/>
            <a:ext cx="6096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672" y="2984592"/>
            <a:ext cx="609600" cy="6096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2636" y="2073746"/>
            <a:ext cx="457200" cy="609600"/>
          </a:xfrm>
          <a:prstGeom prst="rect">
            <a:avLst/>
          </a:prstGeom>
        </p:spPr>
      </p:pic>
      <p:sp>
        <p:nvSpPr>
          <p:cNvPr id="16" name="Rectangle 15"/>
          <p:cNvSpPr/>
          <p:nvPr/>
        </p:nvSpPr>
        <p:spPr>
          <a:xfrm rot="20541664">
            <a:off x="4179694" y="2384565"/>
            <a:ext cx="1167082" cy="1013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latin typeface="Georgia"/>
            </a:endParaRPr>
          </a:p>
        </p:txBody>
      </p:sp>
      <p:sp>
        <p:nvSpPr>
          <p:cNvPr id="38" name="Rectangular Callout 37"/>
          <p:cNvSpPr/>
          <p:nvPr/>
        </p:nvSpPr>
        <p:spPr>
          <a:xfrm>
            <a:off x="285750" y="1292134"/>
            <a:ext cx="3776922" cy="1171895"/>
          </a:xfrm>
          <a:prstGeom prst="wedgeRectCallout">
            <a:avLst>
              <a:gd name="adj1" fmla="val -1452"/>
              <a:gd name="adj2" fmla="val 178048"/>
            </a:avLst>
          </a:prstGeom>
          <a:solidFill>
            <a:srgbClr val="CCD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Begin by treating innovation as problem solving, evolved. </a:t>
            </a:r>
            <a:r>
              <a:rPr lang="en-US" sz="1400" dirty="0">
                <a:solidFill>
                  <a:schemeClr val="tx1"/>
                </a:solidFill>
              </a:rPr>
              <a:t>U</a:t>
            </a:r>
            <a:r>
              <a:rPr lang="en-US" sz="1400" dirty="0" smtClean="0">
                <a:solidFill>
                  <a:schemeClr val="tx1"/>
                </a:solidFill>
              </a:rPr>
              <a:t>se it to attack weaknesses in both user and customer-facing processes, and build the credibility IT needs to secure a seat in the boardroom.  </a:t>
            </a:r>
            <a:endParaRPr lang="en-CA" sz="1400" dirty="0">
              <a:solidFill>
                <a:schemeClr val="tx1"/>
              </a:solidFill>
            </a:endParaRPr>
          </a:p>
        </p:txBody>
      </p:sp>
      <p:sp>
        <p:nvSpPr>
          <p:cNvPr id="47" name="Rectangular Callout 46"/>
          <p:cNvSpPr/>
          <p:nvPr/>
        </p:nvSpPr>
        <p:spPr>
          <a:xfrm>
            <a:off x="4434866" y="4620865"/>
            <a:ext cx="4354132" cy="1770382"/>
          </a:xfrm>
          <a:prstGeom prst="wedgeRectCallout">
            <a:avLst>
              <a:gd name="adj1" fmla="val -40134"/>
              <a:gd name="adj2" fmla="val -121992"/>
            </a:avLst>
          </a:prstGeom>
          <a:solidFill>
            <a:srgbClr val="CCD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At some point in your innovation journey, the problems will become less obvious and the solutions even less so. To achieve true transformation, you will need to think more abstractly about the way the business interacts with its customers. Succeed and you may be able to position IT as the source of enterprise innovation. </a:t>
            </a:r>
            <a:endParaRPr lang="en-CA" sz="1400" dirty="0">
              <a:solidFill>
                <a:schemeClr val="tx1"/>
              </a:solidFill>
            </a:endParaRPr>
          </a:p>
        </p:txBody>
      </p:sp>
      <p:sp>
        <p:nvSpPr>
          <p:cNvPr id="39" name="TextBox 38"/>
          <p:cNvSpPr txBox="1"/>
          <p:nvPr/>
        </p:nvSpPr>
        <p:spPr>
          <a:xfrm rot="20513907">
            <a:off x="4162824" y="2401846"/>
            <a:ext cx="1169661" cy="830997"/>
          </a:xfrm>
          <a:prstGeom prst="rect">
            <a:avLst/>
          </a:prstGeom>
          <a:noFill/>
        </p:spPr>
        <p:txBody>
          <a:bodyPr wrap="square" rtlCol="0">
            <a:spAutoFit/>
          </a:bodyPr>
          <a:lstStyle/>
          <a:p>
            <a:pPr algn="ctr"/>
            <a:r>
              <a:rPr lang="en-US" sz="1600" dirty="0" smtClean="0">
                <a:solidFill>
                  <a:srgbClr val="7F919F">
                    <a:lumMod val="75000"/>
                  </a:srgbClr>
                </a:solidFill>
              </a:rPr>
              <a:t>The innovation gap</a:t>
            </a:r>
            <a:endParaRPr lang="en-CA" sz="1600" dirty="0">
              <a:solidFill>
                <a:srgbClr val="7F919F">
                  <a:lumMod val="75000"/>
                </a:srgbClr>
              </a:solidFill>
            </a:endParaRPr>
          </a:p>
        </p:txBody>
      </p:sp>
    </p:spTree>
    <p:extLst>
      <p:ext uri="{BB962C8B-B14F-4D97-AF65-F5344CB8AC3E}">
        <p14:creationId xmlns:p14="http://schemas.microsoft.com/office/powerpoint/2010/main" val="4007796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1450" y="1916171"/>
            <a:ext cx="3400375" cy="4525663"/>
            <a:chOff x="491129" y="1352303"/>
            <a:chExt cx="3432799" cy="5151194"/>
          </a:xfrm>
        </p:grpSpPr>
        <p:pic>
          <p:nvPicPr>
            <p:cNvPr id="20" name="Picture 2" descr="http://www.infotech.com/assets/guest/infographic/tower.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827584" y="1352303"/>
              <a:ext cx="3096344" cy="515119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630792" y="1484784"/>
              <a:ext cx="792088" cy="9558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p:txBody>
        </p:sp>
        <p:sp>
          <p:nvSpPr>
            <p:cNvPr id="22" name="Rectangle 21"/>
            <p:cNvSpPr/>
            <p:nvPr/>
          </p:nvSpPr>
          <p:spPr>
            <a:xfrm>
              <a:off x="631938" y="4665223"/>
              <a:ext cx="792088" cy="10680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p:txBody>
        </p:sp>
        <p:sp>
          <p:nvSpPr>
            <p:cNvPr id="23" name="Rectangle 22"/>
            <p:cNvSpPr/>
            <p:nvPr/>
          </p:nvSpPr>
          <p:spPr>
            <a:xfrm>
              <a:off x="630792" y="3227956"/>
              <a:ext cx="792088" cy="6416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p:txBody>
        </p:sp>
        <p:sp>
          <p:nvSpPr>
            <p:cNvPr id="24" name="Rectangle 23"/>
            <p:cNvSpPr/>
            <p:nvPr/>
          </p:nvSpPr>
          <p:spPr>
            <a:xfrm>
              <a:off x="491129" y="3460601"/>
              <a:ext cx="792088" cy="6416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p:txBody>
        </p:sp>
      </p:grpSp>
      <p:graphicFrame>
        <p:nvGraphicFramePr>
          <p:cNvPr id="14" name="Objec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06"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endParaRPr lang="en-US" sz="1200" dirty="0">
              <a:solidFill>
                <a:srgbClr val="FFFFFF"/>
              </a:solidFill>
              <a:sym typeface="Arial"/>
            </a:endParaRPr>
          </a:p>
        </p:txBody>
      </p:sp>
      <p:sp>
        <p:nvSpPr>
          <p:cNvPr id="2" name="Title 1"/>
          <p:cNvSpPr>
            <a:spLocks noGrp="1"/>
          </p:cNvSpPr>
          <p:nvPr>
            <p:ph type="title"/>
          </p:nvPr>
        </p:nvSpPr>
        <p:spPr>
          <a:xfrm>
            <a:off x="251520" y="260648"/>
            <a:ext cx="8649593" cy="864096"/>
          </a:xfrm>
        </p:spPr>
        <p:txBody>
          <a:bodyPr/>
          <a:lstStyle/>
          <a:p>
            <a:r>
              <a:rPr lang="en-US" dirty="0" smtClean="0"/>
              <a:t>As IT matures, the goal of innovation can shift from incremental improvement to business transformation</a:t>
            </a:r>
            <a:endParaRPr lang="en-CA" dirty="0"/>
          </a:p>
        </p:txBody>
      </p:sp>
      <p:sp>
        <p:nvSpPr>
          <p:cNvPr id="5" name="TextBox 4"/>
          <p:cNvSpPr txBox="1"/>
          <p:nvPr/>
        </p:nvSpPr>
        <p:spPr>
          <a:xfrm>
            <a:off x="251520" y="1227303"/>
            <a:ext cx="8866103" cy="923330"/>
          </a:xfrm>
          <a:prstGeom prst="rect">
            <a:avLst/>
          </a:prstGeom>
          <a:noFill/>
        </p:spPr>
        <p:txBody>
          <a:bodyPr wrap="square" rtlCol="0">
            <a:spAutoFit/>
          </a:bodyPr>
          <a:lstStyle/>
          <a:p>
            <a:r>
              <a:rPr lang="en-US" b="1" dirty="0" smtClean="0">
                <a:solidFill>
                  <a:srgbClr val="333333"/>
                </a:solidFill>
              </a:rPr>
              <a:t>Innovation will help you get out of firefighting mode, but don’t stop there. In order to become a true strategic partner, you will need to innovate </a:t>
            </a:r>
            <a:r>
              <a:rPr lang="en-US" b="1" i="1" dirty="0" smtClean="0">
                <a:solidFill>
                  <a:srgbClr val="333333"/>
                </a:solidFill>
              </a:rPr>
              <a:t>for </a:t>
            </a:r>
            <a:r>
              <a:rPr lang="en-US" b="1" dirty="0" smtClean="0">
                <a:solidFill>
                  <a:srgbClr val="333333"/>
                </a:solidFill>
              </a:rPr>
              <a:t>the business. </a:t>
            </a:r>
            <a:endParaRPr lang="en-CA" b="1" dirty="0">
              <a:solidFill>
                <a:srgbClr val="333333"/>
              </a:solidFill>
            </a:endParaRPr>
          </a:p>
        </p:txBody>
      </p:sp>
      <p:sp>
        <p:nvSpPr>
          <p:cNvPr id="8" name="TextBox 7"/>
          <p:cNvSpPr txBox="1"/>
          <p:nvPr/>
        </p:nvSpPr>
        <p:spPr>
          <a:xfrm>
            <a:off x="3433112" y="5241906"/>
            <a:ext cx="4722411"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AC5646"/>
                </a:solidFill>
                <a:effectLst/>
                <a:uLnTx/>
                <a:uFillTx/>
              </a:rPr>
              <a:t>Firefighter – Struggles</a:t>
            </a:r>
            <a:r>
              <a:rPr kumimoji="0" lang="en-CA" sz="1600" b="1" i="0" u="none" strike="noStrike" kern="0" cap="none" spc="0" normalizeH="0" baseline="0" noProof="0" dirty="0" smtClean="0">
                <a:ln>
                  <a:noFill/>
                </a:ln>
                <a:solidFill>
                  <a:srgbClr val="A24130"/>
                </a:solidFill>
                <a:effectLst/>
                <a:uLnTx/>
                <a:uFillTx/>
              </a:rPr>
              <a:t/>
            </a:r>
            <a:br>
              <a:rPr kumimoji="0" lang="en-CA" sz="1600" b="1" i="0" u="none" strike="noStrike" kern="0" cap="none" spc="0" normalizeH="0" baseline="0" noProof="0" dirty="0" smtClean="0">
                <a:ln>
                  <a:noFill/>
                </a:ln>
                <a:solidFill>
                  <a:srgbClr val="A24130"/>
                </a:solidFill>
                <a:effectLst/>
                <a:uLnTx/>
                <a:uFillTx/>
              </a:rPr>
            </a:br>
            <a:r>
              <a:rPr kumimoji="0" lang="en-CA" sz="1200" b="0" i="0" u="none" strike="noStrike" kern="0" cap="none" spc="0" normalizeH="0" baseline="0" noProof="0" dirty="0" smtClean="0">
                <a:ln>
                  <a:noFill/>
                </a:ln>
                <a:solidFill>
                  <a:srgbClr val="333333"/>
                </a:solidFill>
                <a:effectLst/>
                <a:uLnTx/>
                <a:uFillTx/>
              </a:rPr>
              <a:t>Inability to Provide Reliable Business Services</a:t>
            </a:r>
          </a:p>
        </p:txBody>
      </p:sp>
      <p:sp>
        <p:nvSpPr>
          <p:cNvPr id="9" name="TextBox 8"/>
          <p:cNvSpPr txBox="1"/>
          <p:nvPr/>
        </p:nvSpPr>
        <p:spPr>
          <a:xfrm>
            <a:off x="3433112" y="4621864"/>
            <a:ext cx="472241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D68B23"/>
                </a:solidFill>
                <a:effectLst/>
                <a:uLnTx/>
                <a:uFillTx/>
              </a:rPr>
              <a:t>Reliable Operator – Supports</a:t>
            </a:r>
            <a:r>
              <a:rPr kumimoji="0" lang="en-CA" sz="1600" b="1" i="0" u="none" strike="noStrike" kern="0" cap="none" spc="0" normalizeH="0" baseline="0" noProof="0" dirty="0" smtClean="0">
                <a:ln>
                  <a:noFill/>
                </a:ln>
                <a:solidFill>
                  <a:srgbClr val="C49500"/>
                </a:solidFill>
                <a:effectLst/>
                <a:uLnTx/>
                <a:uFillTx/>
              </a:rPr>
              <a:t/>
            </a:r>
            <a:br>
              <a:rPr kumimoji="0" lang="en-CA" sz="1600" b="1" i="0" u="none" strike="noStrike" kern="0" cap="none" spc="0" normalizeH="0" baseline="0" noProof="0" dirty="0" smtClean="0">
                <a:ln>
                  <a:noFill/>
                </a:ln>
                <a:solidFill>
                  <a:srgbClr val="C49500"/>
                </a:solidFill>
                <a:effectLst/>
                <a:uLnTx/>
                <a:uFillTx/>
              </a:rPr>
            </a:br>
            <a:r>
              <a:rPr kumimoji="0" lang="en-CA" sz="1200" b="0" i="0" u="none" strike="noStrike" kern="0" cap="none" spc="0" normalizeH="0" baseline="0" noProof="0" dirty="0" smtClean="0">
                <a:ln>
                  <a:noFill/>
                </a:ln>
                <a:solidFill>
                  <a:srgbClr val="333333"/>
                </a:solidFill>
                <a:effectLst/>
                <a:uLnTx/>
                <a:uFillTx/>
              </a:rPr>
              <a:t>Reliable </a:t>
            </a:r>
            <a:r>
              <a:rPr kumimoji="0" lang="en-CA" sz="1200" b="1" i="0" u="none" strike="noStrike" kern="0" cap="none" spc="0" normalizeH="0" baseline="0" noProof="0" dirty="0" smtClean="0">
                <a:ln>
                  <a:noFill/>
                </a:ln>
                <a:solidFill>
                  <a:srgbClr val="333333"/>
                </a:solidFill>
                <a:effectLst/>
                <a:uLnTx/>
                <a:uFillTx/>
              </a:rPr>
              <a:t>Infrastructure</a:t>
            </a:r>
            <a:r>
              <a:rPr kumimoji="0" lang="en-CA" sz="1200" b="0" i="0" u="none" strike="noStrike" kern="0" cap="none" spc="0" normalizeH="0" baseline="0" noProof="0" dirty="0" smtClean="0">
                <a:ln>
                  <a:noFill/>
                </a:ln>
                <a:solidFill>
                  <a:srgbClr val="333333"/>
                </a:solidFill>
                <a:effectLst/>
                <a:uLnTx/>
                <a:uFillTx/>
              </a:rPr>
              <a:t> and IT </a:t>
            </a:r>
            <a:r>
              <a:rPr kumimoji="0" lang="en-CA" sz="1200" b="1" i="0" u="none" strike="noStrike" kern="0" cap="none" spc="0" normalizeH="0" baseline="0" noProof="0" dirty="0" smtClean="0">
                <a:ln>
                  <a:noFill/>
                </a:ln>
                <a:solidFill>
                  <a:srgbClr val="333333"/>
                </a:solidFill>
                <a:effectLst/>
                <a:uLnTx/>
                <a:uFillTx/>
              </a:rPr>
              <a:t>Service Desk</a:t>
            </a:r>
          </a:p>
        </p:txBody>
      </p:sp>
      <p:sp>
        <p:nvSpPr>
          <p:cNvPr id="10" name="TextBox 9"/>
          <p:cNvSpPr txBox="1"/>
          <p:nvPr/>
        </p:nvSpPr>
        <p:spPr>
          <a:xfrm>
            <a:off x="3433112" y="3793283"/>
            <a:ext cx="4722410"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79B9C3"/>
                </a:solidFill>
                <a:effectLst/>
                <a:uLnTx/>
                <a:uFillTx/>
              </a:rPr>
              <a:t>Trusted Operator – </a:t>
            </a:r>
            <a:r>
              <a:rPr kumimoji="0" lang="en-CA" sz="1600" b="1" i="0" u="none" strike="noStrike" kern="0" cap="none" spc="0" normalizeH="0" baseline="0" noProof="0" dirty="0" smtClean="0">
                <a:ln>
                  <a:noFill/>
                </a:ln>
                <a:solidFill>
                  <a:srgbClr val="79B9C3"/>
                </a:solidFill>
                <a:effectLst/>
                <a:uLnTx/>
                <a:uFillTx/>
              </a:rPr>
              <a:t>Optimizes</a:t>
            </a:r>
            <a:endParaRPr kumimoji="0" lang="en-CA" sz="1600" b="1" i="0" u="none" strike="noStrike" kern="0" cap="none" spc="0" normalizeH="0" baseline="0" noProof="0" dirty="0">
              <a:ln>
                <a:noFill/>
              </a:ln>
              <a:solidFill>
                <a:srgbClr val="79B9C3"/>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srgbClr val="333333"/>
                </a:solidFill>
                <a:effectLst/>
                <a:uLnTx/>
                <a:uFillTx/>
              </a:rPr>
              <a:t>Effective Fulfillment of </a:t>
            </a:r>
            <a:r>
              <a:rPr kumimoji="0" lang="en-CA" sz="1200" b="1" i="0" u="none" strike="noStrike" kern="0" cap="none" spc="0" normalizeH="0" baseline="0" noProof="0" dirty="0">
                <a:ln>
                  <a:noFill/>
                </a:ln>
                <a:solidFill>
                  <a:srgbClr val="333333"/>
                </a:solidFill>
                <a:effectLst/>
                <a:uLnTx/>
                <a:uFillTx/>
              </a:rPr>
              <a:t>Work Orders,</a:t>
            </a:r>
            <a:r>
              <a:rPr kumimoji="0" lang="en-CA" sz="1200" b="0" i="0" u="none" strike="noStrike" kern="0" cap="none" spc="0" normalizeH="0" baseline="0" noProof="0" dirty="0">
                <a:ln>
                  <a:noFill/>
                </a:ln>
                <a:solidFill>
                  <a:srgbClr val="333333"/>
                </a:solidFill>
                <a:effectLst/>
                <a:uLnTx/>
                <a:uFillTx/>
              </a:rPr>
              <a:t> Functional </a:t>
            </a:r>
            <a:r>
              <a:rPr kumimoji="0" lang="en-CA" sz="1200" b="1" i="0" u="none" strike="noStrike" kern="0" cap="none" spc="0" normalizeH="0" baseline="0" noProof="0" dirty="0">
                <a:ln>
                  <a:noFill/>
                </a:ln>
                <a:solidFill>
                  <a:srgbClr val="333333"/>
                </a:solidFill>
                <a:effectLst/>
                <a:uLnTx/>
                <a:uFillTx/>
              </a:rPr>
              <a:t>Business</a:t>
            </a:r>
            <a:r>
              <a:rPr kumimoji="0" lang="en-CA" sz="1200" b="0" i="0" u="none" strike="noStrike" kern="0" cap="none" spc="0" normalizeH="0" baseline="0" noProof="0" dirty="0">
                <a:ln>
                  <a:noFill/>
                </a:ln>
                <a:solidFill>
                  <a:srgbClr val="333333"/>
                </a:solidFill>
                <a:effectLst/>
                <a:uLnTx/>
                <a:uFillTx/>
              </a:rPr>
              <a:t> </a:t>
            </a:r>
            <a:r>
              <a:rPr kumimoji="0" lang="en-CA" sz="1200" b="1" i="0" u="none" strike="noStrike" kern="0" cap="none" spc="0" normalizeH="0" baseline="0" noProof="0" dirty="0" smtClean="0">
                <a:ln>
                  <a:noFill/>
                </a:ln>
                <a:solidFill>
                  <a:srgbClr val="333333"/>
                </a:solidFill>
                <a:effectLst/>
                <a:uLnTx/>
                <a:uFillTx/>
              </a:rPr>
              <a:t>Applications,</a:t>
            </a:r>
            <a:r>
              <a:rPr kumimoji="0" lang="en-CA" sz="1200" b="0" i="0" u="none" strike="noStrike" kern="0" cap="none" spc="0" normalizeH="0" baseline="0" noProof="0" dirty="0" smtClean="0">
                <a:ln>
                  <a:noFill/>
                </a:ln>
                <a:solidFill>
                  <a:srgbClr val="333333"/>
                </a:solidFill>
                <a:effectLst/>
                <a:uLnTx/>
                <a:uFillTx/>
              </a:rPr>
              <a:t> </a:t>
            </a:r>
            <a:r>
              <a:rPr kumimoji="0" lang="en-CA" sz="1200" b="0" i="0" u="none" strike="noStrike" kern="0" cap="none" spc="0" normalizeH="0" baseline="0" noProof="0" dirty="0">
                <a:ln>
                  <a:noFill/>
                </a:ln>
                <a:solidFill>
                  <a:srgbClr val="333333"/>
                </a:solidFill>
                <a:effectLst/>
                <a:uLnTx/>
                <a:uFillTx/>
              </a:rPr>
              <a:t>and Reliable </a:t>
            </a:r>
            <a:r>
              <a:rPr kumimoji="0" lang="en-CA" sz="1200" b="1" i="0" u="none" strike="noStrike" kern="0" cap="none" spc="0" normalizeH="0" baseline="0" noProof="0" dirty="0" smtClean="0">
                <a:ln>
                  <a:noFill/>
                </a:ln>
                <a:solidFill>
                  <a:srgbClr val="333333"/>
                </a:solidFill>
                <a:effectLst/>
                <a:uLnTx/>
                <a:uFillTx/>
              </a:rPr>
              <a:t>Service Management</a:t>
            </a:r>
            <a:endParaRPr kumimoji="0" lang="en-CA" sz="1200" b="1" i="0" u="none" strike="noStrike" kern="0" cap="none" spc="0" normalizeH="0" baseline="0" noProof="0" dirty="0">
              <a:ln>
                <a:noFill/>
              </a:ln>
              <a:solidFill>
                <a:srgbClr val="333333"/>
              </a:solidFill>
              <a:effectLst/>
              <a:uLnTx/>
              <a:uFillTx/>
            </a:endParaRPr>
          </a:p>
        </p:txBody>
      </p:sp>
      <p:sp>
        <p:nvSpPr>
          <p:cNvPr id="11" name="TextBox 10"/>
          <p:cNvSpPr txBox="1"/>
          <p:nvPr/>
        </p:nvSpPr>
        <p:spPr>
          <a:xfrm>
            <a:off x="3433112" y="3085397"/>
            <a:ext cx="4722411"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1B85A3"/>
                </a:solidFill>
                <a:effectLst/>
                <a:uLnTx/>
                <a:uFillTx/>
              </a:rPr>
              <a:t>Evolutionary Innovator – </a:t>
            </a:r>
            <a:r>
              <a:rPr kumimoji="0" lang="en-CA" sz="1600" b="1" i="0" u="none" strike="noStrike" kern="0" cap="none" spc="0" normalizeH="0" baseline="0" noProof="0" dirty="0" smtClean="0">
                <a:ln>
                  <a:noFill/>
                </a:ln>
                <a:solidFill>
                  <a:srgbClr val="1B85A3"/>
                </a:solidFill>
                <a:effectLst/>
                <a:uLnTx/>
                <a:uFillTx/>
              </a:rPr>
              <a:t>Expands</a:t>
            </a:r>
            <a:r>
              <a:rPr kumimoji="0" lang="en-CA" sz="1600" b="1" i="0" u="none" strike="noStrike" kern="0" cap="none" spc="0" normalizeH="0" baseline="0" noProof="0" dirty="0">
                <a:ln>
                  <a:noFill/>
                </a:ln>
                <a:solidFill>
                  <a:srgbClr val="243F54">
                    <a:lumMod val="60000"/>
                    <a:lumOff val="40000"/>
                  </a:srgbClr>
                </a:solidFill>
                <a:effectLst/>
                <a:uLnTx/>
                <a:uFillTx/>
              </a:rPr>
              <a:t/>
            </a:r>
            <a:br>
              <a:rPr kumimoji="0" lang="en-CA" sz="1600" b="1" i="0" u="none" strike="noStrike" kern="0" cap="none" spc="0" normalizeH="0" baseline="0" noProof="0" dirty="0">
                <a:ln>
                  <a:noFill/>
                </a:ln>
                <a:solidFill>
                  <a:srgbClr val="243F54">
                    <a:lumMod val="60000"/>
                    <a:lumOff val="40000"/>
                  </a:srgbClr>
                </a:solidFill>
                <a:effectLst/>
                <a:uLnTx/>
                <a:uFillTx/>
              </a:rPr>
            </a:br>
            <a:r>
              <a:rPr kumimoji="0" lang="en-CA" sz="1200" b="0" i="0" u="none" strike="noStrike" kern="0" cap="none" spc="0" normalizeH="0" baseline="0" noProof="0" dirty="0">
                <a:ln>
                  <a:noFill/>
                </a:ln>
                <a:solidFill>
                  <a:srgbClr val="333333"/>
                </a:solidFill>
                <a:effectLst/>
                <a:uLnTx/>
                <a:uFillTx/>
              </a:rPr>
              <a:t>Effective Execution on Business </a:t>
            </a:r>
            <a:r>
              <a:rPr kumimoji="0" lang="en-CA" sz="1200" b="1" i="0" u="none" strike="noStrike" kern="0" cap="none" spc="0" normalizeH="0" baseline="0" noProof="0" dirty="0">
                <a:ln>
                  <a:noFill/>
                </a:ln>
                <a:solidFill>
                  <a:srgbClr val="333333"/>
                </a:solidFill>
                <a:effectLst/>
                <a:uLnTx/>
                <a:uFillTx/>
              </a:rPr>
              <a:t>Projects,</a:t>
            </a:r>
            <a:r>
              <a:rPr kumimoji="0" lang="en-CA" sz="1200" b="0" i="0" u="none" strike="noStrike" kern="0" cap="none" spc="0" normalizeH="0" baseline="0" noProof="0" dirty="0">
                <a:ln>
                  <a:noFill/>
                </a:ln>
                <a:solidFill>
                  <a:srgbClr val="333333"/>
                </a:solidFill>
                <a:effectLst/>
                <a:uLnTx/>
                <a:uFillTx/>
              </a:rPr>
              <a:t> Strategic Use of </a:t>
            </a:r>
            <a:r>
              <a:rPr kumimoji="0" lang="en-CA" sz="1200" b="1" i="0" u="none" strike="noStrike" kern="0" cap="none" spc="0" normalizeH="0" baseline="0" noProof="0" dirty="0">
                <a:ln>
                  <a:noFill/>
                </a:ln>
                <a:solidFill>
                  <a:srgbClr val="333333"/>
                </a:solidFill>
                <a:effectLst/>
                <a:uLnTx/>
                <a:uFillTx/>
              </a:rPr>
              <a:t>Analytics</a:t>
            </a:r>
            <a:r>
              <a:rPr kumimoji="0" lang="en-CA" sz="1200" b="0" i="0" u="none" strike="noStrike" kern="0" cap="none" spc="0" normalizeH="0" baseline="0" noProof="0" dirty="0">
                <a:ln>
                  <a:noFill/>
                </a:ln>
                <a:solidFill>
                  <a:srgbClr val="333333"/>
                </a:solidFill>
                <a:effectLst/>
                <a:uLnTx/>
                <a:uFillTx/>
              </a:rPr>
              <a:t> and </a:t>
            </a:r>
            <a:r>
              <a:rPr kumimoji="0" lang="en-CA" sz="1200" b="1" i="0" u="none" strike="noStrike" kern="0" cap="none" spc="0" normalizeH="0" baseline="0" noProof="0" dirty="0">
                <a:ln>
                  <a:noFill/>
                </a:ln>
                <a:solidFill>
                  <a:srgbClr val="333333"/>
                </a:solidFill>
                <a:effectLst/>
                <a:uLnTx/>
                <a:uFillTx/>
              </a:rPr>
              <a:t>Customer Technology</a:t>
            </a:r>
          </a:p>
        </p:txBody>
      </p:sp>
      <p:sp>
        <p:nvSpPr>
          <p:cNvPr id="12" name="TextBox 11"/>
          <p:cNvSpPr txBox="1"/>
          <p:nvPr/>
        </p:nvSpPr>
        <p:spPr>
          <a:xfrm>
            <a:off x="3433112" y="2517215"/>
            <a:ext cx="472241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42A94C"/>
                </a:solidFill>
                <a:effectLst/>
                <a:uLnTx/>
                <a:uFillTx/>
              </a:rPr>
              <a:t>Transformative Innovator – Transforms</a:t>
            </a:r>
            <a:r>
              <a:rPr kumimoji="0" lang="en-CA" sz="1600" b="1" i="0" u="none" strike="noStrike" kern="0" cap="none" spc="0" normalizeH="0" baseline="0" noProof="0" dirty="0" smtClean="0">
                <a:ln>
                  <a:noFill/>
                </a:ln>
                <a:solidFill>
                  <a:srgbClr val="00B050"/>
                </a:solidFill>
                <a:effectLst/>
                <a:uLnTx/>
                <a:uFillTx/>
              </a:rPr>
              <a:t/>
            </a:r>
            <a:br>
              <a:rPr kumimoji="0" lang="en-CA" sz="1600" b="1" i="0" u="none" strike="noStrike" kern="0" cap="none" spc="0" normalizeH="0" baseline="0" noProof="0" dirty="0" smtClean="0">
                <a:ln>
                  <a:noFill/>
                </a:ln>
                <a:solidFill>
                  <a:srgbClr val="00B050"/>
                </a:solidFill>
                <a:effectLst/>
                <a:uLnTx/>
                <a:uFillTx/>
              </a:rPr>
            </a:br>
            <a:r>
              <a:rPr kumimoji="0" lang="en-CA" sz="1200" b="0" i="0" u="none" strike="noStrike" kern="0" cap="none" spc="0" normalizeH="0" baseline="0" noProof="0" dirty="0" smtClean="0">
                <a:ln>
                  <a:noFill/>
                </a:ln>
                <a:solidFill>
                  <a:srgbClr val="333333"/>
                </a:solidFill>
                <a:effectLst/>
                <a:uLnTx/>
                <a:uFillTx/>
              </a:rPr>
              <a:t>Reliable Technology </a:t>
            </a:r>
            <a:r>
              <a:rPr kumimoji="0" lang="en-CA" sz="1200" b="1" i="0" u="none" strike="noStrike" kern="0" cap="none" spc="0" normalizeH="0" baseline="0" noProof="0" dirty="0" smtClean="0">
                <a:ln>
                  <a:noFill/>
                </a:ln>
                <a:solidFill>
                  <a:srgbClr val="333333"/>
                </a:solidFill>
                <a:effectLst/>
                <a:uLnTx/>
                <a:uFillTx/>
              </a:rPr>
              <a:t>Innovation</a:t>
            </a:r>
          </a:p>
        </p:txBody>
      </p:sp>
    </p:spTree>
    <p:extLst>
      <p:ext uri="{BB962C8B-B14F-4D97-AF65-F5344CB8AC3E}">
        <p14:creationId xmlns:p14="http://schemas.microsoft.com/office/powerpoint/2010/main" val="456764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4343400" y="1301322"/>
            <a:ext cx="4533900" cy="158315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1400" i="1" dirty="0">
              <a:solidFill>
                <a:srgbClr val="FFFFFF"/>
              </a:solidFill>
              <a:latin typeface="HelveticaNeueLT Std" pitchFamily="34" charset="0"/>
            </a:endParaRPr>
          </a:p>
        </p:txBody>
      </p:sp>
      <p:sp>
        <p:nvSpPr>
          <p:cNvPr id="27" name="Rectangle 26"/>
          <p:cNvSpPr/>
          <p:nvPr/>
        </p:nvSpPr>
        <p:spPr>
          <a:xfrm>
            <a:off x="2558609" y="3034183"/>
            <a:ext cx="4800600" cy="158315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4" name="Rectangle 3"/>
          <p:cNvSpPr/>
          <p:nvPr/>
        </p:nvSpPr>
        <p:spPr>
          <a:xfrm>
            <a:off x="158309" y="4740058"/>
            <a:ext cx="4800600" cy="158315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p:nvPr>
        </p:nvSpPr>
        <p:spPr/>
        <p:txBody>
          <a:bodyPr/>
          <a:lstStyle/>
          <a:p>
            <a:r>
              <a:rPr lang="en-US" dirty="0" smtClean="0"/>
              <a:t>Making the final leap from operator to innovator is no easy task; succeed and you’ll find yourself ahead of the pack</a:t>
            </a:r>
            <a:endParaRPr lang="en-CA" dirty="0"/>
          </a:p>
        </p:txBody>
      </p:sp>
      <p:sp>
        <p:nvSpPr>
          <p:cNvPr id="25" name="TextBox 24"/>
          <p:cNvSpPr txBox="1"/>
          <p:nvPr/>
        </p:nvSpPr>
        <p:spPr>
          <a:xfrm>
            <a:off x="1515452" y="4825632"/>
            <a:ext cx="3443457" cy="1464615"/>
          </a:xfrm>
          <a:prstGeom prst="rect">
            <a:avLst/>
          </a:prstGeom>
          <a:no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b="1" dirty="0">
                <a:solidFill>
                  <a:srgbClr val="FFFFFF"/>
                </a:solidFill>
                <a:latin typeface="HelveticaNeueLT Std" pitchFamily="34" charset="0"/>
              </a:rPr>
              <a:t>25% </a:t>
            </a:r>
            <a:r>
              <a:rPr lang="en-CA" sz="1400" dirty="0">
                <a:solidFill>
                  <a:srgbClr val="FFFFFF"/>
                </a:solidFill>
                <a:latin typeface="HelveticaNeueLT Std" pitchFamily="34" charset="0"/>
              </a:rPr>
              <a:t>of IT departments still view themselves as reactive fire </a:t>
            </a:r>
            <a:r>
              <a:rPr lang="en-CA" sz="1400" dirty="0" smtClean="0">
                <a:solidFill>
                  <a:srgbClr val="FFFFFF"/>
                </a:solidFill>
                <a:latin typeface="HelveticaNeueLT Std" pitchFamily="34" charset="0"/>
              </a:rPr>
              <a:t>fighters. </a:t>
            </a:r>
            <a:endParaRPr lang="en-CA" sz="1400" dirty="0">
              <a:solidFill>
                <a:srgbClr val="FFFFFF"/>
              </a:solidFill>
              <a:latin typeface="HelveticaNeueLT Std" pitchFamily="34" charset="0"/>
            </a:endParaRPr>
          </a:p>
          <a:p>
            <a:pPr lvl="1"/>
            <a:endParaRPr lang="en-CA" sz="1400" i="1" dirty="0">
              <a:solidFill>
                <a:srgbClr val="FFFFFF"/>
              </a:solidFill>
            </a:endParaRPr>
          </a:p>
          <a:p>
            <a:pPr marL="0" lvl="1" algn="r" fontAlgn="base">
              <a:spcBef>
                <a:spcPct val="0"/>
              </a:spcBef>
              <a:spcAft>
                <a:spcPct val="0"/>
              </a:spcAft>
            </a:pPr>
            <a:r>
              <a:rPr lang="en-CA" sz="1400" i="1" dirty="0">
                <a:solidFill>
                  <a:srgbClr val="FFFFFF"/>
                </a:solidFill>
                <a:latin typeface="HelveticaNeueLT Std" pitchFamily="34" charset="0"/>
              </a:rPr>
              <a:t>Get the fundamentals right and keep the business </a:t>
            </a:r>
            <a:r>
              <a:rPr lang="en-CA" sz="1400" i="1" dirty="0" smtClean="0">
                <a:solidFill>
                  <a:srgbClr val="FFFFFF"/>
                </a:solidFill>
                <a:latin typeface="HelveticaNeueLT Std" pitchFamily="34" charset="0"/>
              </a:rPr>
              <a:t>happy.</a:t>
            </a:r>
            <a:endParaRPr lang="en-CA" sz="1400" i="1" dirty="0">
              <a:solidFill>
                <a:srgbClr val="FFFFFF"/>
              </a:solidFill>
              <a:latin typeface="HelveticaNeueLT Std" pitchFamily="34" charset="0"/>
            </a:endParaRPr>
          </a:p>
        </p:txBody>
      </p:sp>
      <p:sp>
        <p:nvSpPr>
          <p:cNvPr id="26" name="Rectangle 25"/>
          <p:cNvSpPr/>
          <p:nvPr/>
        </p:nvSpPr>
        <p:spPr>
          <a:xfrm>
            <a:off x="277273" y="5357884"/>
            <a:ext cx="1338828" cy="400110"/>
          </a:xfrm>
          <a:prstGeom prst="rect">
            <a:avLst/>
          </a:prstGeom>
          <a:noFill/>
          <a:ln>
            <a:noFill/>
          </a:ln>
          <a:effectLst/>
        </p:spPr>
        <p:txBody>
          <a:bodyPr wrap="none" lIns="91440" tIns="45720" rIns="91440" bIns="45720">
            <a:spAutoFit/>
          </a:bodyPr>
          <a:lstStyle/>
          <a:p>
            <a:pPr algn="ctr" fontAlgn="base">
              <a:spcBef>
                <a:spcPct val="0"/>
              </a:spcBef>
              <a:spcAft>
                <a:spcPct val="0"/>
              </a:spcAft>
            </a:pPr>
            <a:r>
              <a:rPr lang="en-US" sz="2000" dirty="0" smtClean="0">
                <a:ln w="17780" cmpd="sng">
                  <a:noFill/>
                  <a:prstDash val="solid"/>
                  <a:miter lim="800000"/>
                </a:ln>
                <a:solidFill>
                  <a:srgbClr val="FFFFFF"/>
                </a:solidFill>
                <a:latin typeface="HelveticaNeueLT Std" pitchFamily="34" charset="0"/>
              </a:rPr>
              <a:t>Firefighter</a:t>
            </a:r>
            <a:endParaRPr lang="en-US" sz="2000" dirty="0">
              <a:ln w="17780" cmpd="sng">
                <a:noFill/>
                <a:prstDash val="solid"/>
                <a:miter lim="800000"/>
              </a:ln>
              <a:solidFill>
                <a:srgbClr val="FFFFFF"/>
              </a:solidFill>
              <a:latin typeface="HelveticaNeueLT Std" pitchFamily="34" charset="0"/>
            </a:endParaRPr>
          </a:p>
        </p:txBody>
      </p:sp>
      <p:sp>
        <p:nvSpPr>
          <p:cNvPr id="28" name="TextBox 27"/>
          <p:cNvSpPr txBox="1"/>
          <p:nvPr/>
        </p:nvSpPr>
        <p:spPr>
          <a:xfrm>
            <a:off x="3923789" y="2964011"/>
            <a:ext cx="3331451" cy="1661993"/>
          </a:xfrm>
          <a:prstGeom prst="rect">
            <a:avLst/>
          </a:prstGeom>
          <a:noFill/>
        </p:spPr>
        <p:txBody>
          <a:bodyPr wrap="square" rtlCol="0">
            <a:spAutoFit/>
          </a:bodyPr>
          <a:lstStyle/>
          <a:p>
            <a:pPr algn="r" fontAlgn="base">
              <a:spcBef>
                <a:spcPct val="0"/>
              </a:spcBef>
              <a:spcAft>
                <a:spcPct val="0"/>
              </a:spcAft>
            </a:pPr>
            <a:r>
              <a:rPr lang="en-US" sz="3200" b="1" dirty="0" smtClean="0">
                <a:solidFill>
                  <a:srgbClr val="FFFFFF"/>
                </a:solidFill>
                <a:latin typeface="HelveticaNeueLT Std" pitchFamily="34" charset="0"/>
              </a:rPr>
              <a:t>52% </a:t>
            </a:r>
            <a:r>
              <a:rPr lang="en-CA" sz="1400" dirty="0">
                <a:solidFill>
                  <a:srgbClr val="FFFFFF"/>
                </a:solidFill>
                <a:latin typeface="HelveticaNeueLT Std" pitchFamily="34" charset="0"/>
              </a:rPr>
              <a:t>of </a:t>
            </a:r>
            <a:r>
              <a:rPr lang="en-CA" sz="1400" dirty="0" smtClean="0">
                <a:solidFill>
                  <a:srgbClr val="FFFFFF"/>
                </a:solidFill>
                <a:latin typeface="HelveticaNeueLT Std" pitchFamily="34" charset="0"/>
              </a:rPr>
              <a:t>IT </a:t>
            </a:r>
            <a:r>
              <a:rPr lang="en-CA" sz="1400" dirty="0">
                <a:solidFill>
                  <a:srgbClr val="FFFFFF"/>
                </a:solidFill>
                <a:latin typeface="HelveticaNeueLT Std" pitchFamily="34" charset="0"/>
              </a:rPr>
              <a:t>departments view themselves as proactive </a:t>
            </a:r>
            <a:r>
              <a:rPr lang="en-CA" sz="1400" dirty="0" smtClean="0">
                <a:solidFill>
                  <a:srgbClr val="FFFFFF"/>
                </a:solidFill>
                <a:latin typeface="HelveticaNeueLT Std" pitchFamily="34" charset="0"/>
              </a:rPr>
              <a:t>operators.</a:t>
            </a:r>
            <a:endParaRPr lang="en-CA" sz="1400" dirty="0">
              <a:solidFill>
                <a:srgbClr val="FFFFFF"/>
              </a:solidFill>
              <a:latin typeface="HelveticaNeueLT Std" pitchFamily="34" charset="0"/>
            </a:endParaRPr>
          </a:p>
          <a:p>
            <a:pPr algn="r" fontAlgn="base">
              <a:spcBef>
                <a:spcPct val="0"/>
              </a:spcBef>
              <a:spcAft>
                <a:spcPct val="0"/>
              </a:spcAft>
            </a:pPr>
            <a:endParaRPr lang="en-CA" sz="1400" dirty="0">
              <a:solidFill>
                <a:srgbClr val="FFFFFF"/>
              </a:solidFill>
              <a:latin typeface="HelveticaNeueLT Std" pitchFamily="34" charset="0"/>
            </a:endParaRPr>
          </a:p>
          <a:p>
            <a:pPr algn="r" fontAlgn="base">
              <a:spcBef>
                <a:spcPct val="0"/>
              </a:spcBef>
              <a:spcAft>
                <a:spcPct val="0"/>
              </a:spcAft>
            </a:pPr>
            <a:r>
              <a:rPr lang="en-CA" sz="1400" i="1" dirty="0">
                <a:solidFill>
                  <a:srgbClr val="FFFFFF"/>
                </a:solidFill>
                <a:latin typeface="HelveticaNeueLT Std" pitchFamily="34" charset="0"/>
              </a:rPr>
              <a:t>Optimize business process, support business </a:t>
            </a:r>
            <a:r>
              <a:rPr lang="en-CA" sz="1400" i="1" dirty="0" smtClean="0">
                <a:solidFill>
                  <a:srgbClr val="FFFFFF"/>
                </a:solidFill>
                <a:latin typeface="HelveticaNeueLT Std" pitchFamily="34" charset="0"/>
              </a:rPr>
              <a:t>functions, </a:t>
            </a:r>
            <a:r>
              <a:rPr lang="en-CA" sz="1400" i="1" dirty="0">
                <a:solidFill>
                  <a:srgbClr val="FFFFFF"/>
                </a:solidFill>
                <a:latin typeface="HelveticaNeueLT Std" pitchFamily="34" charset="0"/>
              </a:rPr>
              <a:t>and operational </a:t>
            </a:r>
            <a:r>
              <a:rPr lang="en-CA" sz="1400" i="1" dirty="0" smtClean="0">
                <a:solidFill>
                  <a:srgbClr val="FFFFFF"/>
                </a:solidFill>
                <a:latin typeface="HelveticaNeueLT Std" pitchFamily="34" charset="0"/>
              </a:rPr>
              <a:t>efficiencies.</a:t>
            </a:r>
            <a:endParaRPr lang="en-CA" sz="1400" i="1" dirty="0">
              <a:solidFill>
                <a:srgbClr val="FFFFFF"/>
              </a:solidFill>
              <a:latin typeface="HelveticaNeueLT Std" pitchFamily="34" charset="0"/>
            </a:endParaRPr>
          </a:p>
        </p:txBody>
      </p:sp>
      <p:sp>
        <p:nvSpPr>
          <p:cNvPr id="29" name="Rectangle 28"/>
          <p:cNvSpPr/>
          <p:nvPr/>
        </p:nvSpPr>
        <p:spPr>
          <a:xfrm>
            <a:off x="2627664" y="3594952"/>
            <a:ext cx="1300512" cy="400110"/>
          </a:xfrm>
          <a:prstGeom prst="rect">
            <a:avLst/>
          </a:prstGeom>
          <a:noFill/>
          <a:ln>
            <a:noFill/>
          </a:ln>
          <a:effectLst/>
        </p:spPr>
        <p:txBody>
          <a:bodyPr wrap="square" lIns="91440" tIns="45720" rIns="91440" bIns="45720">
            <a:spAutoFit/>
          </a:bodyPr>
          <a:lstStyle/>
          <a:p>
            <a:pPr algn="ctr" fontAlgn="base">
              <a:spcBef>
                <a:spcPct val="0"/>
              </a:spcBef>
              <a:spcAft>
                <a:spcPct val="0"/>
              </a:spcAft>
            </a:pPr>
            <a:r>
              <a:rPr lang="en-US" sz="2000" dirty="0" smtClean="0">
                <a:ln w="17780" cmpd="sng">
                  <a:noFill/>
                  <a:prstDash val="solid"/>
                  <a:miter lim="800000"/>
                </a:ln>
                <a:solidFill>
                  <a:srgbClr val="FFFFFF"/>
                </a:solidFill>
                <a:latin typeface="HelveticaNeueLT Std" pitchFamily="34" charset="0"/>
              </a:rPr>
              <a:t>Operator</a:t>
            </a:r>
            <a:endParaRPr lang="en-US" sz="2000" dirty="0">
              <a:ln w="17780" cmpd="sng">
                <a:noFill/>
                <a:prstDash val="solid"/>
                <a:miter lim="800000"/>
              </a:ln>
              <a:solidFill>
                <a:srgbClr val="FFFFFF"/>
              </a:solidFill>
              <a:latin typeface="HelveticaNeueLT Std" pitchFamily="34" charset="0"/>
            </a:endParaRPr>
          </a:p>
        </p:txBody>
      </p:sp>
      <p:sp>
        <p:nvSpPr>
          <p:cNvPr id="31" name="Rectangle 30"/>
          <p:cNvSpPr/>
          <p:nvPr/>
        </p:nvSpPr>
        <p:spPr>
          <a:xfrm>
            <a:off x="4343400" y="1895804"/>
            <a:ext cx="1353256" cy="400110"/>
          </a:xfrm>
          <a:prstGeom prst="rect">
            <a:avLst/>
          </a:prstGeom>
          <a:noFill/>
          <a:ln>
            <a:noFill/>
          </a:ln>
          <a:effectLst/>
        </p:spPr>
        <p:txBody>
          <a:bodyPr wrap="none" lIns="91440" tIns="45720" rIns="91440" bIns="45720">
            <a:spAutoFit/>
          </a:bodyPr>
          <a:lstStyle/>
          <a:p>
            <a:pPr algn="ctr" fontAlgn="base">
              <a:spcBef>
                <a:spcPct val="0"/>
              </a:spcBef>
              <a:spcAft>
                <a:spcPct val="0"/>
              </a:spcAft>
            </a:pPr>
            <a:r>
              <a:rPr lang="en-US" sz="2000" b="1" dirty="0" smtClean="0">
                <a:ln w="17780" cmpd="sng">
                  <a:noFill/>
                  <a:prstDash val="solid"/>
                  <a:miter lim="800000"/>
                </a:ln>
                <a:solidFill>
                  <a:srgbClr val="FFFFFF"/>
                </a:solidFill>
                <a:latin typeface="HelveticaNeueLT Std" pitchFamily="34" charset="0"/>
              </a:rPr>
              <a:t>Innovator</a:t>
            </a:r>
            <a:endParaRPr lang="en-US" sz="2000" b="1" dirty="0">
              <a:ln w="17780" cmpd="sng">
                <a:noFill/>
                <a:prstDash val="solid"/>
                <a:miter lim="800000"/>
              </a:ln>
              <a:solidFill>
                <a:srgbClr val="FFFFFF"/>
              </a:solidFill>
              <a:latin typeface="HelveticaNeueLT Std" pitchFamily="34" charset="0"/>
            </a:endParaRPr>
          </a:p>
        </p:txBody>
      </p:sp>
      <p:sp>
        <p:nvSpPr>
          <p:cNvPr id="9" name="TextBox 8"/>
          <p:cNvSpPr txBox="1"/>
          <p:nvPr/>
        </p:nvSpPr>
        <p:spPr>
          <a:xfrm>
            <a:off x="6150973" y="6188272"/>
            <a:ext cx="2809812" cy="276999"/>
          </a:xfrm>
          <a:prstGeom prst="rect">
            <a:avLst/>
          </a:prstGeom>
          <a:noFill/>
        </p:spPr>
        <p:txBody>
          <a:bodyPr wrap="square" rtlCol="0">
            <a:spAutoFit/>
          </a:bodyPr>
          <a:lstStyle/>
          <a:p>
            <a:r>
              <a:rPr lang="en-US" sz="1200" dirty="0" smtClean="0"/>
              <a:t>Source: Info-Tech CIO Outlook, 2014</a:t>
            </a:r>
            <a:endParaRPr lang="en-CA" sz="1200" dirty="0"/>
          </a:p>
        </p:txBody>
      </p:sp>
      <p:sp>
        <p:nvSpPr>
          <p:cNvPr id="5" name="Rectangle 4"/>
          <p:cNvSpPr/>
          <p:nvPr/>
        </p:nvSpPr>
        <p:spPr>
          <a:xfrm>
            <a:off x="5291396" y="1289326"/>
            <a:ext cx="3606393" cy="1661993"/>
          </a:xfrm>
          <a:prstGeom prst="rect">
            <a:avLst/>
          </a:prstGeom>
        </p:spPr>
        <p:txBody>
          <a:bodyPr wrap="square">
            <a:spAutoFit/>
          </a:bodyPr>
          <a:lstStyle/>
          <a:p>
            <a:pPr algn="r" fontAlgn="base">
              <a:spcBef>
                <a:spcPct val="0"/>
              </a:spcBef>
              <a:spcAft>
                <a:spcPct val="0"/>
              </a:spcAft>
            </a:pPr>
            <a:r>
              <a:rPr lang="en-US" sz="1400" b="1" dirty="0">
                <a:solidFill>
                  <a:srgbClr val="FFFFFF"/>
                </a:solidFill>
                <a:latin typeface="HelveticaNeueLT Std" pitchFamily="34" charset="0"/>
              </a:rPr>
              <a:t>Only </a:t>
            </a:r>
            <a:r>
              <a:rPr lang="en-US" sz="3200" b="1" dirty="0">
                <a:solidFill>
                  <a:srgbClr val="FFFFFF"/>
                </a:solidFill>
                <a:latin typeface="HelveticaNeueLT Std" pitchFamily="34" charset="0"/>
              </a:rPr>
              <a:t>23%</a:t>
            </a:r>
            <a:r>
              <a:rPr lang="en-US" sz="1400" b="1" dirty="0">
                <a:solidFill>
                  <a:srgbClr val="FFFFFF"/>
                </a:solidFill>
                <a:latin typeface="HelveticaNeueLT Std" pitchFamily="34" charset="0"/>
              </a:rPr>
              <a:t> </a:t>
            </a:r>
            <a:r>
              <a:rPr lang="en-CA" sz="1400" dirty="0">
                <a:solidFill>
                  <a:srgbClr val="FFFFFF"/>
                </a:solidFill>
                <a:latin typeface="HelveticaNeueLT Std" pitchFamily="34" charset="0"/>
              </a:rPr>
              <a:t>of IT departments view themselves as strategic </a:t>
            </a:r>
            <a:r>
              <a:rPr lang="en-CA" sz="1400" dirty="0" smtClean="0">
                <a:solidFill>
                  <a:srgbClr val="FFFFFF"/>
                </a:solidFill>
                <a:latin typeface="HelveticaNeueLT Std" pitchFamily="34" charset="0"/>
              </a:rPr>
              <a:t>innovators. </a:t>
            </a:r>
            <a:endParaRPr lang="en-CA" sz="1400" dirty="0">
              <a:solidFill>
                <a:srgbClr val="FFFFFF"/>
              </a:solidFill>
              <a:latin typeface="HelveticaNeueLT Std" pitchFamily="34" charset="0"/>
            </a:endParaRPr>
          </a:p>
          <a:p>
            <a:pPr algn="r" fontAlgn="base">
              <a:spcBef>
                <a:spcPct val="0"/>
              </a:spcBef>
              <a:spcAft>
                <a:spcPct val="0"/>
              </a:spcAft>
            </a:pPr>
            <a:endParaRPr lang="en-CA" sz="1400" dirty="0">
              <a:solidFill>
                <a:srgbClr val="FFFFFF"/>
              </a:solidFill>
              <a:latin typeface="HelveticaNeueLT Std" pitchFamily="34" charset="0"/>
            </a:endParaRPr>
          </a:p>
          <a:p>
            <a:pPr algn="r" fontAlgn="base">
              <a:spcBef>
                <a:spcPct val="0"/>
              </a:spcBef>
              <a:spcAft>
                <a:spcPct val="0"/>
              </a:spcAft>
            </a:pPr>
            <a:r>
              <a:rPr lang="en-CA" sz="1400" i="1" dirty="0">
                <a:solidFill>
                  <a:srgbClr val="FFFFFF"/>
                </a:solidFill>
                <a:latin typeface="HelveticaNeueLT Std" pitchFamily="34" charset="0"/>
              </a:rPr>
              <a:t>Leverage technology to enable business expansion and define new industry </a:t>
            </a:r>
            <a:r>
              <a:rPr lang="en-CA" sz="1400" i="1" dirty="0" smtClean="0">
                <a:solidFill>
                  <a:srgbClr val="FFFFFF"/>
                </a:solidFill>
                <a:latin typeface="HelveticaNeueLT Std" pitchFamily="34" charset="0"/>
              </a:rPr>
              <a:t>frontiers.</a:t>
            </a:r>
            <a:endParaRPr lang="en-CA" sz="1400" i="1" dirty="0">
              <a:solidFill>
                <a:srgbClr val="FFFFFF"/>
              </a:solidFill>
              <a:latin typeface="HelveticaNeueLT Std" pitchFamily="34" charset="0"/>
            </a:endParaRPr>
          </a:p>
        </p:txBody>
      </p:sp>
      <p:sp>
        <p:nvSpPr>
          <p:cNvPr id="3" name="Rounded Rectangle 2"/>
          <p:cNvSpPr/>
          <p:nvPr/>
        </p:nvSpPr>
        <p:spPr>
          <a:xfrm>
            <a:off x="5543550" y="1381983"/>
            <a:ext cx="1449961" cy="417660"/>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nvGrpSpPr>
          <p:cNvPr id="18" name="Group 17"/>
          <p:cNvGrpSpPr/>
          <p:nvPr/>
        </p:nvGrpSpPr>
        <p:grpSpPr>
          <a:xfrm>
            <a:off x="282907" y="1452865"/>
            <a:ext cx="1909609" cy="2790922"/>
            <a:chOff x="471897" y="1352303"/>
            <a:chExt cx="3452031" cy="5151194"/>
          </a:xfrm>
        </p:grpSpPr>
        <p:pic>
          <p:nvPicPr>
            <p:cNvPr id="19" name="Picture 2" descr="http://www.infotech.com/assets/guest/infographic/towe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27584" y="1352303"/>
              <a:ext cx="3096344" cy="515119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611560" y="1484784"/>
              <a:ext cx="792088" cy="9558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p:txBody>
        </p:sp>
        <p:sp>
          <p:nvSpPr>
            <p:cNvPr id="21" name="Rectangle 20"/>
            <p:cNvSpPr/>
            <p:nvPr/>
          </p:nvSpPr>
          <p:spPr>
            <a:xfrm>
              <a:off x="612706" y="4665223"/>
              <a:ext cx="792088" cy="10680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p:txBody>
        </p:sp>
        <p:sp>
          <p:nvSpPr>
            <p:cNvPr id="22" name="Rectangle 21"/>
            <p:cNvSpPr/>
            <p:nvPr/>
          </p:nvSpPr>
          <p:spPr>
            <a:xfrm>
              <a:off x="611560" y="3227956"/>
              <a:ext cx="792088" cy="6416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p:txBody>
        </p:sp>
        <p:sp>
          <p:nvSpPr>
            <p:cNvPr id="23" name="Rectangle 22"/>
            <p:cNvSpPr/>
            <p:nvPr/>
          </p:nvSpPr>
          <p:spPr>
            <a:xfrm>
              <a:off x="471897" y="3460602"/>
              <a:ext cx="792088" cy="64163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p>
          </p:txBody>
        </p:sp>
      </p:grpSp>
    </p:spTree>
    <p:extLst>
      <p:ext uri="{BB962C8B-B14F-4D97-AF65-F5344CB8AC3E}">
        <p14:creationId xmlns:p14="http://schemas.microsoft.com/office/powerpoint/2010/main" val="1678317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060" name="think-cell Slide" r:id="rId6" imgW="270" imgH="270" progId="TCLayout.ActiveDocument.1">
                  <p:embed/>
                </p:oleObj>
              </mc:Choice>
              <mc:Fallback>
                <p:oleObj name="think-cell Slide" r:id="rId6" imgW="270" imgH="27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endParaRPr lang="en-US" sz="1200" dirty="0">
              <a:solidFill>
                <a:srgbClr val="FFFFFF"/>
              </a:solidFill>
              <a:sym typeface="Arial"/>
            </a:endParaRPr>
          </a:p>
        </p:txBody>
      </p:sp>
      <p:sp>
        <p:nvSpPr>
          <p:cNvPr id="2" name="Title 1"/>
          <p:cNvSpPr>
            <a:spLocks noGrp="1"/>
          </p:cNvSpPr>
          <p:nvPr>
            <p:ph type="title"/>
          </p:nvPr>
        </p:nvSpPr>
        <p:spPr>
          <a:xfrm>
            <a:off x="251520" y="260648"/>
            <a:ext cx="8649593" cy="864096"/>
          </a:xfrm>
        </p:spPr>
        <p:txBody>
          <a:bodyPr/>
          <a:lstStyle/>
          <a:p>
            <a:r>
              <a:rPr lang="en-US" dirty="0" smtClean="0"/>
              <a:t>Do not be intimidated by the word; innovation is just a purposeful approach to problem solving</a:t>
            </a:r>
            <a:endParaRPr lang="en-CA" dirty="0"/>
          </a:p>
        </p:txBody>
      </p:sp>
      <p:sp>
        <p:nvSpPr>
          <p:cNvPr id="3" name="Rectangle 2"/>
          <p:cNvSpPr/>
          <p:nvPr/>
        </p:nvSpPr>
        <p:spPr>
          <a:xfrm>
            <a:off x="251520" y="2684428"/>
            <a:ext cx="1600200" cy="1409052"/>
          </a:xfrm>
          <a:prstGeom prst="rect">
            <a:avLst/>
          </a:prstGeom>
          <a:solidFill>
            <a:schemeClr val="accent4">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solidFill>
                  <a:schemeClr val="tx1"/>
                </a:solidFill>
              </a:rPr>
              <a:t>Identify an overlooked business pain.</a:t>
            </a:r>
            <a:endParaRPr lang="en-CA" sz="1600" dirty="0">
              <a:solidFill>
                <a:schemeClr val="tx1"/>
              </a:solidFill>
            </a:endParaRPr>
          </a:p>
        </p:txBody>
      </p:sp>
      <p:sp>
        <p:nvSpPr>
          <p:cNvPr id="21" name="Rectangle 20"/>
          <p:cNvSpPr/>
          <p:nvPr/>
        </p:nvSpPr>
        <p:spPr>
          <a:xfrm>
            <a:off x="251520" y="4551328"/>
            <a:ext cx="1600200" cy="1409052"/>
          </a:xfrm>
          <a:prstGeom prst="rect">
            <a:avLst/>
          </a:prstGeom>
          <a:solidFill>
            <a:schemeClr val="accent4">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solidFill>
                  <a:schemeClr val="tx1"/>
                </a:solidFill>
              </a:rPr>
              <a:t>Select a critical and well understood business pain.</a:t>
            </a:r>
            <a:endParaRPr lang="en-CA" sz="1600" dirty="0">
              <a:solidFill>
                <a:schemeClr val="tx1"/>
              </a:solidFill>
            </a:endParaRPr>
          </a:p>
        </p:txBody>
      </p:sp>
      <p:sp>
        <p:nvSpPr>
          <p:cNvPr id="22" name="Rectangle 21"/>
          <p:cNvSpPr/>
          <p:nvPr/>
        </p:nvSpPr>
        <p:spPr>
          <a:xfrm>
            <a:off x="2937583" y="3617878"/>
            <a:ext cx="1600200" cy="1409052"/>
          </a:xfrm>
          <a:prstGeom prst="rect">
            <a:avLst/>
          </a:prstGeom>
          <a:solidFill>
            <a:schemeClr val="accent4">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solidFill>
                  <a:schemeClr val="tx1"/>
                </a:solidFill>
              </a:rPr>
              <a:t>Ideate and design an IT-enabled solution.</a:t>
            </a:r>
            <a:endParaRPr lang="en-CA" sz="1600" dirty="0">
              <a:solidFill>
                <a:schemeClr val="tx1"/>
              </a:solidFill>
            </a:endParaRPr>
          </a:p>
        </p:txBody>
      </p:sp>
      <p:sp>
        <p:nvSpPr>
          <p:cNvPr id="23" name="Rectangle 22"/>
          <p:cNvSpPr/>
          <p:nvPr/>
        </p:nvSpPr>
        <p:spPr>
          <a:xfrm>
            <a:off x="5266432" y="3617878"/>
            <a:ext cx="3282983" cy="1409052"/>
          </a:xfrm>
          <a:prstGeom prst="rect">
            <a:avLst/>
          </a:prstGeom>
          <a:solidFill>
            <a:schemeClr val="accent4">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solidFill>
                  <a:schemeClr val="tx1"/>
                </a:solidFill>
              </a:rPr>
              <a:t>Implement the solution to solve the challenge. </a:t>
            </a:r>
            <a:r>
              <a:rPr lang="en-US" sz="1600" b="1" dirty="0" smtClean="0">
                <a:solidFill>
                  <a:schemeClr val="tx1"/>
                </a:solidFill>
              </a:rPr>
              <a:t>Deliver benefits to the business and bolster IT’s reputation.</a:t>
            </a:r>
            <a:endParaRPr lang="en-CA" sz="1600" b="1" dirty="0">
              <a:solidFill>
                <a:schemeClr val="tx1"/>
              </a:solidFill>
            </a:endParaRPr>
          </a:p>
        </p:txBody>
      </p:sp>
      <p:grpSp>
        <p:nvGrpSpPr>
          <p:cNvPr id="35" name="Group 101"/>
          <p:cNvGrpSpPr/>
          <p:nvPr/>
        </p:nvGrpSpPr>
        <p:grpSpPr>
          <a:xfrm>
            <a:off x="251520" y="1474429"/>
            <a:ext cx="8297896" cy="1022316"/>
            <a:chOff x="284594" y="5551420"/>
            <a:chExt cx="8297896" cy="1022316"/>
          </a:xfrm>
        </p:grpSpPr>
        <p:sp>
          <p:nvSpPr>
            <p:cNvPr id="36" name="Rectangle 102"/>
            <p:cNvSpPr/>
            <p:nvPr/>
          </p:nvSpPr>
          <p:spPr>
            <a:xfrm>
              <a:off x="284594" y="5551420"/>
              <a:ext cx="8297896" cy="1022316"/>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4738" fontAlgn="base">
                <a:spcBef>
                  <a:spcPct val="0"/>
                </a:spcBef>
                <a:spcAft>
                  <a:spcPct val="0"/>
                </a:spcAft>
              </a:pPr>
              <a:r>
                <a:rPr lang="en-US" sz="1600" dirty="0" smtClean="0">
                  <a:solidFill>
                    <a:srgbClr val="333333"/>
                  </a:solidFill>
                </a:rPr>
                <a:t>You don’t need to invent a new product, process, or service to be innovative. </a:t>
              </a:r>
              <a:r>
                <a:rPr lang="en-US" sz="1600" b="1" dirty="0" smtClean="0">
                  <a:solidFill>
                    <a:srgbClr val="333333"/>
                  </a:solidFill>
                </a:rPr>
                <a:t>Innovation is simply a means of generating ideas and solutions that positively impact the business. This blueprint will help you develop innovators that are up to the task. </a:t>
              </a:r>
              <a:endParaRPr lang="en-CA" sz="1600" b="1" dirty="0">
                <a:solidFill>
                  <a:srgbClr val="333333"/>
                </a:solidFill>
              </a:endParaRPr>
            </a:p>
          </p:txBody>
        </p:sp>
        <p:pic>
          <p:nvPicPr>
            <p:cNvPr id="37" name="Picture 10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594" y="5551420"/>
              <a:ext cx="965034" cy="1022316"/>
            </a:xfrm>
            <a:prstGeom prst="rect">
              <a:avLst/>
            </a:prstGeom>
          </p:spPr>
        </p:pic>
      </p:grpSp>
      <p:cxnSp>
        <p:nvCxnSpPr>
          <p:cNvPr id="53" name="Straight Connector 52"/>
          <p:cNvCxnSpPr>
            <a:stCxn id="3" idx="3"/>
            <a:endCxn id="22" idx="1"/>
          </p:cNvCxnSpPr>
          <p:nvPr/>
        </p:nvCxnSpPr>
        <p:spPr>
          <a:xfrm>
            <a:off x="1851720" y="3388954"/>
            <a:ext cx="1085863" cy="93345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1" idx="3"/>
            <a:endCxn id="22" idx="1"/>
          </p:cNvCxnSpPr>
          <p:nvPr/>
        </p:nvCxnSpPr>
        <p:spPr>
          <a:xfrm flipV="1">
            <a:off x="1851720" y="4322404"/>
            <a:ext cx="1085863" cy="93345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0572" y="4035909"/>
            <a:ext cx="516724" cy="516724"/>
          </a:xfrm>
          <a:prstGeom prst="rect">
            <a:avLst/>
          </a:prstGeom>
        </p:spPr>
      </p:pic>
      <p:cxnSp>
        <p:nvCxnSpPr>
          <p:cNvPr id="66" name="Straight Arrow Connector 65"/>
          <p:cNvCxnSpPr>
            <a:stCxn id="22" idx="3"/>
            <a:endCxn id="23" idx="1"/>
          </p:cNvCxnSpPr>
          <p:nvPr/>
        </p:nvCxnSpPr>
        <p:spPr>
          <a:xfrm>
            <a:off x="4537783" y="4322404"/>
            <a:ext cx="728649" cy="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63" idx="2"/>
          </p:cNvCxnSpPr>
          <p:nvPr/>
        </p:nvCxnSpPr>
        <p:spPr>
          <a:xfrm rot="16200000" flipH="1">
            <a:off x="2243681" y="4517885"/>
            <a:ext cx="1407747" cy="1477241"/>
          </a:xfrm>
          <a:prstGeom prst="bentConnector2">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943350" y="5443538"/>
            <a:ext cx="4606065" cy="830997"/>
          </a:xfrm>
          <a:prstGeom prst="rect">
            <a:avLst/>
          </a:prstGeom>
          <a:noFill/>
        </p:spPr>
        <p:txBody>
          <a:bodyPr wrap="square" rtlCol="0">
            <a:spAutoFit/>
          </a:bodyPr>
          <a:lstStyle/>
          <a:p>
            <a:r>
              <a:rPr lang="en-US" sz="1600" i="1" dirty="0" smtClean="0"/>
              <a:t>An idea is only as good as the challenge it addresses. IT’s innovation process must assist with this critical problem identification step. </a:t>
            </a:r>
            <a:endParaRPr lang="en-CA" sz="1600" i="1" dirty="0"/>
          </a:p>
        </p:txBody>
      </p:sp>
    </p:spTree>
    <p:extLst>
      <p:ext uri="{BB962C8B-B14F-4D97-AF65-F5344CB8AC3E}">
        <p14:creationId xmlns:p14="http://schemas.microsoft.com/office/powerpoint/2010/main" val="97000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Innovation can be used to solve well-known business problems </a:t>
            </a:r>
            <a:r>
              <a:rPr lang="en-US" i="1" dirty="0" smtClean="0"/>
              <a:t>or</a:t>
            </a:r>
            <a:r>
              <a:rPr lang="en-US" dirty="0" smtClean="0"/>
              <a:t> the problems no one is talking about</a:t>
            </a:r>
            <a:endParaRPr lang="en-US" dirty="0"/>
          </a:p>
        </p:txBody>
      </p:sp>
      <p:sp>
        <p:nvSpPr>
          <p:cNvPr id="27" name="TextBox 26"/>
          <p:cNvSpPr txBox="1"/>
          <p:nvPr/>
        </p:nvSpPr>
        <p:spPr>
          <a:xfrm>
            <a:off x="442777" y="3373635"/>
            <a:ext cx="3808873" cy="272382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CA" sz="1200" dirty="0" smtClean="0">
                <a:solidFill>
                  <a:schemeClr val="accent1">
                    <a:lumMod val="50000"/>
                  </a:schemeClr>
                </a:solidFill>
              </a:rPr>
              <a:t>The CIO was looking for opportunities to innovate and identified the safety reporting process as a source of pain. </a:t>
            </a:r>
          </a:p>
          <a:p>
            <a:pPr marL="285750" indent="-285750">
              <a:spcAft>
                <a:spcPts val="600"/>
              </a:spcAft>
              <a:buFont typeface="Arial" panose="020B0604020202020204" pitchFamily="34" charset="0"/>
              <a:buChar char="•"/>
            </a:pPr>
            <a:r>
              <a:rPr lang="en-CA" sz="1200" dirty="0" smtClean="0">
                <a:solidFill>
                  <a:schemeClr val="accent1">
                    <a:lumMod val="50000"/>
                  </a:schemeClr>
                </a:solidFill>
              </a:rPr>
              <a:t>Ships were not equipped with computers. Safety records </a:t>
            </a:r>
            <a:r>
              <a:rPr lang="en-CA" sz="1200" dirty="0">
                <a:solidFill>
                  <a:schemeClr val="accent1">
                    <a:lumMod val="50000"/>
                  </a:schemeClr>
                </a:solidFill>
              </a:rPr>
              <a:t>were kept at sea and input manually when the vessel returned. </a:t>
            </a:r>
          </a:p>
          <a:p>
            <a:pPr marL="285750" indent="-285750">
              <a:spcAft>
                <a:spcPts val="600"/>
              </a:spcAft>
              <a:buFont typeface="Arial" panose="020B0604020202020204" pitchFamily="34" charset="0"/>
              <a:buChar char="•"/>
            </a:pPr>
            <a:r>
              <a:rPr lang="en-CA" sz="1200" dirty="0">
                <a:solidFill>
                  <a:schemeClr val="accent1">
                    <a:lumMod val="50000"/>
                  </a:schemeClr>
                </a:solidFill>
              </a:rPr>
              <a:t>The CIO’s team ideated around this challenge and made the case for implementing tablets on </a:t>
            </a:r>
            <a:r>
              <a:rPr lang="en-CA" sz="1200" dirty="0" smtClean="0">
                <a:solidFill>
                  <a:schemeClr val="accent1">
                    <a:lumMod val="50000"/>
                  </a:schemeClr>
                </a:solidFill>
              </a:rPr>
              <a:t>ships. </a:t>
            </a:r>
            <a:endParaRPr lang="en-CA" sz="1200" dirty="0">
              <a:solidFill>
                <a:schemeClr val="accent1">
                  <a:lumMod val="50000"/>
                </a:schemeClr>
              </a:solidFill>
            </a:endParaRPr>
          </a:p>
          <a:p>
            <a:pPr marL="285750" indent="-285750">
              <a:spcAft>
                <a:spcPts val="600"/>
              </a:spcAft>
              <a:buFont typeface="Arial" panose="020B0604020202020204" pitchFamily="34" charset="0"/>
              <a:buChar char="•"/>
            </a:pPr>
            <a:r>
              <a:rPr lang="en-CA" sz="1200" dirty="0">
                <a:solidFill>
                  <a:schemeClr val="accent1">
                    <a:lumMod val="50000"/>
                  </a:schemeClr>
                </a:solidFill>
              </a:rPr>
              <a:t>Tablets, although not </a:t>
            </a:r>
            <a:r>
              <a:rPr lang="en-CA" sz="1200" dirty="0" smtClean="0">
                <a:solidFill>
                  <a:schemeClr val="accent1">
                    <a:lumMod val="50000"/>
                  </a:schemeClr>
                </a:solidFill>
              </a:rPr>
              <a:t>disruptive</a:t>
            </a:r>
            <a:r>
              <a:rPr lang="en-CA" sz="1200" dirty="0">
                <a:solidFill>
                  <a:schemeClr val="accent1">
                    <a:lumMod val="50000"/>
                  </a:schemeClr>
                </a:solidFill>
              </a:rPr>
              <a:t>, allowed captains to record safety metrics in real-time </a:t>
            </a:r>
            <a:r>
              <a:rPr lang="en-CA" sz="1200" dirty="0" smtClean="0">
                <a:solidFill>
                  <a:schemeClr val="accent1">
                    <a:lumMod val="50000"/>
                  </a:schemeClr>
                </a:solidFill>
              </a:rPr>
              <a:t>and facilitated </a:t>
            </a:r>
            <a:r>
              <a:rPr lang="en-CA" sz="1200" dirty="0">
                <a:solidFill>
                  <a:schemeClr val="accent1">
                    <a:lumMod val="50000"/>
                  </a:schemeClr>
                </a:solidFill>
              </a:rPr>
              <a:t>data-driven </a:t>
            </a:r>
            <a:r>
              <a:rPr lang="en-CA" sz="1200" dirty="0" smtClean="0">
                <a:solidFill>
                  <a:schemeClr val="accent1">
                    <a:lumMod val="50000"/>
                  </a:schemeClr>
                </a:solidFill>
              </a:rPr>
              <a:t>decision making. This </a:t>
            </a:r>
            <a:r>
              <a:rPr lang="en-CA" sz="1200" dirty="0">
                <a:solidFill>
                  <a:schemeClr val="accent1">
                    <a:lumMod val="50000"/>
                  </a:schemeClr>
                </a:solidFill>
              </a:rPr>
              <a:t>was novel for the organization.</a:t>
            </a:r>
          </a:p>
        </p:txBody>
      </p:sp>
      <p:sp>
        <p:nvSpPr>
          <p:cNvPr id="23" name="TextBox 22"/>
          <p:cNvSpPr txBox="1"/>
          <p:nvPr/>
        </p:nvSpPr>
        <p:spPr>
          <a:xfrm>
            <a:off x="4819426" y="3417703"/>
            <a:ext cx="3743662" cy="290848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200" dirty="0" smtClean="0"/>
              <a:t>The IT director interviewed business stakeholders to identify challenges they faced in supply chain and inventory management. </a:t>
            </a:r>
            <a:endParaRPr lang="en-CA" sz="1200" dirty="0" smtClean="0"/>
          </a:p>
          <a:p>
            <a:pPr marL="285750" indent="-285750">
              <a:spcAft>
                <a:spcPts val="600"/>
              </a:spcAft>
              <a:buFont typeface="Arial" panose="020B0604020202020204" pitchFamily="34" charset="0"/>
              <a:buChar char="•"/>
            </a:pPr>
            <a:r>
              <a:rPr lang="en-CA" sz="1200" dirty="0" smtClean="0"/>
              <a:t>The IT director observed that the business had limited information on real-time customer inventory. They did not know who needed what product and where it was needed.</a:t>
            </a:r>
          </a:p>
          <a:p>
            <a:pPr marL="285750" indent="-285750">
              <a:spcAft>
                <a:spcPts val="600"/>
              </a:spcAft>
              <a:buFont typeface="Arial" panose="020B0604020202020204" pitchFamily="34" charset="0"/>
              <a:buChar char="•"/>
            </a:pPr>
            <a:r>
              <a:rPr lang="en-CA" sz="1200" dirty="0" smtClean="0"/>
              <a:t>The IT director consulted his IT sourcing team and prototyped an analytics application to track inventory at every establishment that sold their product. </a:t>
            </a:r>
          </a:p>
          <a:p>
            <a:pPr marL="285750" indent="-285750">
              <a:spcAft>
                <a:spcPts val="600"/>
              </a:spcAft>
              <a:buFont typeface="Arial" panose="020B0604020202020204" pitchFamily="34" charset="0"/>
              <a:buChar char="•"/>
            </a:pPr>
            <a:r>
              <a:rPr lang="en-CA" sz="1200" dirty="0" smtClean="0"/>
              <a:t>IT was able to implement a solution for a problem before the problem had even been identified by the business unit.   </a:t>
            </a:r>
          </a:p>
        </p:txBody>
      </p:sp>
      <p:pic>
        <p:nvPicPr>
          <p:cNvPr id="10" name="Picture 9"/>
          <p:cNvPicPr>
            <a:picLocks noChangeAspect="1"/>
          </p:cNvPicPr>
          <p:nvPr/>
        </p:nvPicPr>
        <p:blipFill>
          <a:blip r:embed="rId3">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251520" y="2565848"/>
            <a:ext cx="388851" cy="413154"/>
          </a:xfrm>
          <a:prstGeom prst="rect">
            <a:avLst/>
          </a:prstGeom>
        </p:spPr>
      </p:pic>
      <p:cxnSp>
        <p:nvCxnSpPr>
          <p:cNvPr id="12" name="Straight Connector 2"/>
          <p:cNvCxnSpPr/>
          <p:nvPr/>
        </p:nvCxnSpPr>
        <p:spPr>
          <a:xfrm>
            <a:off x="4566621" y="1920276"/>
            <a:ext cx="5379" cy="4459009"/>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51520" y="2045272"/>
            <a:ext cx="4191388" cy="484789"/>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smtClean="0">
                <a:solidFill>
                  <a:schemeClr val="tx1"/>
                </a:solidFill>
              </a:rPr>
              <a:t>Innovate around a documented business pain.</a:t>
            </a:r>
            <a:endParaRPr lang="en-CA" sz="1600" b="1" dirty="0">
              <a:solidFill>
                <a:schemeClr val="tx1"/>
              </a:solidFill>
            </a:endParaRPr>
          </a:p>
        </p:txBody>
      </p:sp>
      <p:sp>
        <p:nvSpPr>
          <p:cNvPr id="19" name="Rectangle 18"/>
          <p:cNvSpPr/>
          <p:nvPr/>
        </p:nvSpPr>
        <p:spPr>
          <a:xfrm>
            <a:off x="4701092" y="2045271"/>
            <a:ext cx="3861996" cy="484789"/>
          </a:xfrm>
          <a:prstGeom prst="rect">
            <a:avLst/>
          </a:prstGeom>
          <a:solidFill>
            <a:srgbClr val="7F919F"/>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smtClean="0">
                <a:solidFill>
                  <a:schemeClr val="bg1"/>
                </a:solidFill>
              </a:rPr>
              <a:t>Innovate around an overlooked business pain.</a:t>
            </a:r>
            <a:endParaRPr lang="en-CA" sz="1600" b="1" dirty="0">
              <a:solidFill>
                <a:schemeClr val="bg1"/>
              </a:solidFill>
            </a:endParaRPr>
          </a:p>
        </p:txBody>
      </p:sp>
      <p:sp>
        <p:nvSpPr>
          <p:cNvPr id="15" name="Rectangle 14"/>
          <p:cNvSpPr/>
          <p:nvPr/>
        </p:nvSpPr>
        <p:spPr>
          <a:xfrm>
            <a:off x="657936" y="2569367"/>
            <a:ext cx="3784972" cy="830997"/>
          </a:xfrm>
          <a:prstGeom prst="rect">
            <a:avLst/>
          </a:prstGeom>
        </p:spPr>
        <p:txBody>
          <a:bodyPr wrap="square">
            <a:spAutoFit/>
          </a:bodyPr>
          <a:lstStyle/>
          <a:p>
            <a:pPr>
              <a:spcAft>
                <a:spcPts val="600"/>
              </a:spcAft>
            </a:pPr>
            <a:r>
              <a:rPr lang="en-CA" sz="1600" dirty="0">
                <a:solidFill>
                  <a:schemeClr val="accent1">
                    <a:lumMod val="50000"/>
                  </a:schemeClr>
                </a:solidFill>
              </a:rPr>
              <a:t>A shipping company was having difficultly measuring safety metrics on their vessels. </a:t>
            </a:r>
          </a:p>
        </p:txBody>
      </p:sp>
      <p:pic>
        <p:nvPicPr>
          <p:cNvPr id="21" name="Picture 20"/>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676390" y="2565848"/>
            <a:ext cx="388851" cy="413154"/>
          </a:xfrm>
          <a:prstGeom prst="rect">
            <a:avLst/>
          </a:prstGeom>
        </p:spPr>
      </p:pic>
      <p:sp>
        <p:nvSpPr>
          <p:cNvPr id="22" name="Rectangle 21"/>
          <p:cNvSpPr/>
          <p:nvPr/>
        </p:nvSpPr>
        <p:spPr>
          <a:xfrm>
            <a:off x="5092328" y="2523859"/>
            <a:ext cx="3784972" cy="830997"/>
          </a:xfrm>
          <a:prstGeom prst="rect">
            <a:avLst/>
          </a:prstGeom>
        </p:spPr>
        <p:txBody>
          <a:bodyPr wrap="square">
            <a:spAutoFit/>
          </a:bodyPr>
          <a:lstStyle/>
          <a:p>
            <a:pPr>
              <a:spcAft>
                <a:spcPts val="600"/>
              </a:spcAft>
            </a:pPr>
            <a:r>
              <a:rPr lang="en-CA" sz="1600" dirty="0" smtClean="0">
                <a:solidFill>
                  <a:schemeClr val="accent1">
                    <a:lumMod val="50000"/>
                  </a:schemeClr>
                </a:solidFill>
              </a:rPr>
              <a:t>A craft brewery was having difficulty managing supply and ensuring customers had sufficient inventory.  </a:t>
            </a:r>
            <a:endParaRPr lang="en-CA" sz="1600" dirty="0">
              <a:solidFill>
                <a:schemeClr val="accent1">
                  <a:lumMod val="50000"/>
                </a:schemeClr>
              </a:solidFill>
            </a:endParaRPr>
          </a:p>
        </p:txBody>
      </p:sp>
      <p:sp>
        <p:nvSpPr>
          <p:cNvPr id="16" name="TextBox 15"/>
          <p:cNvSpPr txBox="1"/>
          <p:nvPr/>
        </p:nvSpPr>
        <p:spPr>
          <a:xfrm>
            <a:off x="251520" y="1200891"/>
            <a:ext cx="8625780" cy="646331"/>
          </a:xfrm>
          <a:prstGeom prst="rect">
            <a:avLst/>
          </a:prstGeom>
          <a:noFill/>
        </p:spPr>
        <p:txBody>
          <a:bodyPr wrap="square" rtlCol="0">
            <a:spAutoFit/>
          </a:bodyPr>
          <a:lstStyle/>
          <a:p>
            <a:r>
              <a:rPr lang="en-US" b="1" dirty="0" smtClean="0"/>
              <a:t>Innovation begins when you define a problem. Once you start digging for pains, the opportunities are endless.</a:t>
            </a:r>
            <a:endParaRPr lang="en-CA" b="1" dirty="0"/>
          </a:p>
        </p:txBody>
      </p:sp>
      <p:sp>
        <p:nvSpPr>
          <p:cNvPr id="2" name="TextBox 1"/>
          <p:cNvSpPr txBox="1"/>
          <p:nvPr/>
        </p:nvSpPr>
        <p:spPr>
          <a:xfrm>
            <a:off x="347148" y="6092399"/>
            <a:ext cx="4000130" cy="430887"/>
          </a:xfrm>
          <a:prstGeom prst="rect">
            <a:avLst/>
          </a:prstGeom>
          <a:noFill/>
        </p:spPr>
        <p:txBody>
          <a:bodyPr wrap="square" rtlCol="0">
            <a:spAutoFit/>
          </a:bodyPr>
          <a:lstStyle/>
          <a:p>
            <a:r>
              <a:rPr lang="en-CA" sz="1050" dirty="0" smtClean="0"/>
              <a:t>Source: Info-Tech </a:t>
            </a:r>
            <a:r>
              <a:rPr lang="en-CA" sz="1050" dirty="0"/>
              <a:t>Research Interview; John Tavares, Network </a:t>
            </a:r>
            <a:r>
              <a:rPr lang="en-CA" sz="1050" dirty="0" smtClean="0"/>
              <a:t>Administrator at </a:t>
            </a:r>
            <a:r>
              <a:rPr lang="en-CA" sz="1050" dirty="0"/>
              <a:t>Moran Towing Corporation</a:t>
            </a:r>
          </a:p>
        </p:txBody>
      </p:sp>
      <p:sp>
        <p:nvSpPr>
          <p:cNvPr id="14" name="TextBox 13"/>
          <p:cNvSpPr txBox="1"/>
          <p:nvPr/>
        </p:nvSpPr>
        <p:spPr>
          <a:xfrm>
            <a:off x="4877170" y="6252327"/>
            <a:ext cx="4000130" cy="253916"/>
          </a:xfrm>
          <a:prstGeom prst="rect">
            <a:avLst/>
          </a:prstGeom>
          <a:noFill/>
        </p:spPr>
        <p:txBody>
          <a:bodyPr wrap="square" rtlCol="0">
            <a:spAutoFit/>
          </a:bodyPr>
          <a:lstStyle/>
          <a:p>
            <a:r>
              <a:rPr lang="en-CA" sz="1050" dirty="0" smtClean="0"/>
              <a:t>This is a sample case study for illustrative purposes only.</a:t>
            </a:r>
            <a:endParaRPr lang="en-CA" sz="1050" dirty="0"/>
          </a:p>
        </p:txBody>
      </p:sp>
    </p:spTree>
    <p:extLst>
      <p:ext uri="{BB962C8B-B14F-4D97-AF65-F5344CB8AC3E}">
        <p14:creationId xmlns:p14="http://schemas.microsoft.com/office/powerpoint/2010/main" val="2310275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41157" y="4068309"/>
            <a:ext cx="7877265" cy="140647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i="1" dirty="0" smtClean="0">
                <a:solidFill>
                  <a:schemeClr val="tx1"/>
                </a:solidFill>
              </a:rPr>
              <a:t>Fear of failure: </a:t>
            </a:r>
            <a:r>
              <a:rPr lang="en-US" sz="1400" dirty="0" smtClean="0">
                <a:solidFill>
                  <a:schemeClr val="tx1"/>
                </a:solidFill>
              </a:rPr>
              <a:t>Innovation requires a willingness to fail fast and often. The first 20 ideas may be killed, but the feedback gathered from these initial concepts will help teams develop the right solution quicker. For startups, this is a way of life, but in most other organizations, failure is still a bad word. </a:t>
            </a:r>
            <a:r>
              <a:rPr lang="en-US" sz="1400" b="1" dirty="0" smtClean="0">
                <a:solidFill>
                  <a:schemeClr val="tx1"/>
                </a:solidFill>
              </a:rPr>
              <a:t>If you expect your staff to innovate, you will need to carve out a distinct process and space for ideation that gives people the freedom to challenge the status quo. </a:t>
            </a:r>
            <a:endParaRPr lang="en-CA" sz="1400" b="1" dirty="0">
              <a:solidFill>
                <a:schemeClr val="tx1"/>
              </a:solidFill>
            </a:endParaRPr>
          </a:p>
        </p:txBody>
      </p:sp>
      <p:sp>
        <p:nvSpPr>
          <p:cNvPr id="2" name="Title 1"/>
          <p:cNvSpPr>
            <a:spLocks noGrp="1"/>
          </p:cNvSpPr>
          <p:nvPr>
            <p:ph type="title"/>
          </p:nvPr>
        </p:nvSpPr>
        <p:spPr>
          <a:xfrm>
            <a:off x="285750" y="260558"/>
            <a:ext cx="8858250" cy="864096"/>
          </a:xfrm>
        </p:spPr>
        <p:txBody>
          <a:bodyPr/>
          <a:lstStyle/>
          <a:p>
            <a:r>
              <a:rPr lang="en-US" dirty="0" smtClean="0"/>
              <a:t>IT is perfectly suited to facilitate innovation, but is often unable to deliver</a:t>
            </a:r>
            <a:endParaRPr lang="en-CA" dirty="0"/>
          </a:p>
        </p:txBody>
      </p:sp>
      <p:sp>
        <p:nvSpPr>
          <p:cNvPr id="3" name="TextBox 2"/>
          <p:cNvSpPr txBox="1"/>
          <p:nvPr/>
        </p:nvSpPr>
        <p:spPr>
          <a:xfrm>
            <a:off x="323113" y="1247281"/>
            <a:ext cx="8500847" cy="923330"/>
          </a:xfrm>
          <a:prstGeom prst="rect">
            <a:avLst/>
          </a:prstGeom>
          <a:noFill/>
        </p:spPr>
        <p:txBody>
          <a:bodyPr wrap="square" rtlCol="0">
            <a:spAutoFit/>
          </a:bodyPr>
          <a:lstStyle/>
          <a:p>
            <a:r>
              <a:rPr lang="en-US" b="1" dirty="0" smtClean="0"/>
              <a:t>There are few business processes that don’t touch IT, and each of these touchpoints presents an opportunity for innovation. Why isn’t IT taking advantage?</a:t>
            </a:r>
            <a:endParaRPr lang="en-CA" sz="1400" b="1" dirty="0"/>
          </a:p>
        </p:txBody>
      </p:sp>
      <p:grpSp>
        <p:nvGrpSpPr>
          <p:cNvPr id="19" name="Group 18"/>
          <p:cNvGrpSpPr/>
          <p:nvPr/>
        </p:nvGrpSpPr>
        <p:grpSpPr>
          <a:xfrm>
            <a:off x="323113" y="3605972"/>
            <a:ext cx="820964" cy="821697"/>
            <a:chOff x="3977640" y="4214296"/>
            <a:chExt cx="1005840" cy="1057108"/>
          </a:xfrm>
        </p:grpSpPr>
        <p:sp>
          <p:nvSpPr>
            <p:cNvPr id="14" name="Flowchart: Connector 13"/>
            <p:cNvSpPr/>
            <p:nvPr/>
          </p:nvSpPr>
          <p:spPr>
            <a:xfrm>
              <a:off x="3977640" y="4214296"/>
              <a:ext cx="1005840" cy="1057108"/>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417" y="4285707"/>
              <a:ext cx="914286" cy="914287"/>
            </a:xfrm>
            <a:prstGeom prst="rect">
              <a:avLst/>
            </a:prstGeom>
          </p:spPr>
        </p:pic>
      </p:grpSp>
      <p:sp>
        <p:nvSpPr>
          <p:cNvPr id="20" name="Rectangle 19"/>
          <p:cNvSpPr/>
          <p:nvPr/>
        </p:nvSpPr>
        <p:spPr>
          <a:xfrm>
            <a:off x="652586" y="2617693"/>
            <a:ext cx="7865836" cy="89304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b="1" i="1" dirty="0" smtClean="0">
                <a:solidFill>
                  <a:schemeClr val="tx1"/>
                </a:solidFill>
              </a:rPr>
              <a:t>Low user engagement: </a:t>
            </a:r>
            <a:r>
              <a:rPr lang="en-US" sz="1400" dirty="0" smtClean="0">
                <a:solidFill>
                  <a:schemeClr val="tx1"/>
                </a:solidFill>
              </a:rPr>
              <a:t>User empathy is critical to successful innovation, whether the aim is to optimize an internal process or transform a product. Most IT staff are isolated from their users and even further removed from the organization’s customers. </a:t>
            </a:r>
            <a:endParaRPr lang="en-CA" sz="1400" dirty="0">
              <a:solidFill>
                <a:schemeClr val="tx1"/>
              </a:solidFill>
            </a:endParaRPr>
          </a:p>
        </p:txBody>
      </p:sp>
      <p:grpSp>
        <p:nvGrpSpPr>
          <p:cNvPr id="7" name="Group 6"/>
          <p:cNvGrpSpPr/>
          <p:nvPr/>
        </p:nvGrpSpPr>
        <p:grpSpPr>
          <a:xfrm>
            <a:off x="334541" y="2155357"/>
            <a:ext cx="819773" cy="807264"/>
            <a:chOff x="334541" y="2155357"/>
            <a:chExt cx="819773" cy="807264"/>
          </a:xfrm>
        </p:grpSpPr>
        <p:sp>
          <p:nvSpPr>
            <p:cNvPr id="22" name="Flowchart: Connector 21"/>
            <p:cNvSpPr/>
            <p:nvPr/>
          </p:nvSpPr>
          <p:spPr>
            <a:xfrm>
              <a:off x="334541" y="2155357"/>
              <a:ext cx="819773" cy="807264"/>
            </a:xfrm>
            <a:prstGeom prst="flowChartConnector">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2512" r="-5055"/>
            <a:stretch/>
          </p:blipFill>
          <p:spPr>
            <a:xfrm>
              <a:off x="506302" y="2340426"/>
              <a:ext cx="476250" cy="437127"/>
            </a:xfrm>
            <a:prstGeom prst="rect">
              <a:avLst/>
            </a:prstGeom>
            <a:noFill/>
            <a:ln>
              <a:noFill/>
            </a:ln>
          </p:spPr>
        </p:pic>
      </p:grpSp>
      <p:sp>
        <p:nvSpPr>
          <p:cNvPr id="54" name="Rectangle 53"/>
          <p:cNvSpPr/>
          <p:nvPr/>
        </p:nvSpPr>
        <p:spPr>
          <a:xfrm>
            <a:off x="323113" y="2074247"/>
            <a:ext cx="5942849" cy="369332"/>
          </a:xfrm>
          <a:prstGeom prst="rect">
            <a:avLst/>
          </a:prstGeom>
        </p:spPr>
        <p:txBody>
          <a:bodyPr wrap="square">
            <a:spAutoFit/>
          </a:bodyPr>
          <a:lstStyle/>
          <a:p>
            <a:r>
              <a:rPr lang="en-US" b="1" dirty="0" smtClean="0"/>
              <a:t> </a:t>
            </a:r>
            <a:endParaRPr lang="en-CA" b="1" dirty="0"/>
          </a:p>
        </p:txBody>
      </p:sp>
      <p:grpSp>
        <p:nvGrpSpPr>
          <p:cNvPr id="4" name="Group 3"/>
          <p:cNvGrpSpPr/>
          <p:nvPr/>
        </p:nvGrpSpPr>
        <p:grpSpPr>
          <a:xfrm>
            <a:off x="323113" y="5512558"/>
            <a:ext cx="8350186" cy="992718"/>
            <a:chOff x="447058" y="5465407"/>
            <a:chExt cx="8350186" cy="992718"/>
          </a:xfrm>
        </p:grpSpPr>
        <p:sp>
          <p:nvSpPr>
            <p:cNvPr id="15" name="TextBox 14"/>
            <p:cNvSpPr txBox="1"/>
            <p:nvPr/>
          </p:nvSpPr>
          <p:spPr>
            <a:xfrm>
              <a:off x="652586" y="5550184"/>
              <a:ext cx="7877265" cy="907941"/>
            </a:xfrm>
            <a:prstGeom prst="rect">
              <a:avLst/>
            </a:prstGeom>
            <a:noFill/>
          </p:spPr>
          <p:txBody>
            <a:bodyPr wrap="square" rtlCol="0">
              <a:spAutoFit/>
            </a:bodyPr>
            <a:lstStyle/>
            <a:p>
              <a:pPr algn="ctr">
                <a:spcAft>
                  <a:spcPts val="600"/>
                </a:spcAft>
              </a:pPr>
              <a:r>
                <a:rPr lang="en-US" sz="1600" i="1" dirty="0" smtClean="0">
                  <a:latin typeface="+mj-lt"/>
                </a:rPr>
                <a:t>It is not that innovation is the wild west, it’s that innovation is the other side of everything that made you successful.  </a:t>
              </a:r>
            </a:p>
            <a:p>
              <a:pPr algn="ctr"/>
              <a:r>
                <a:rPr lang="en-US" sz="1400" dirty="0" smtClean="0"/>
                <a:t>– Anonymous, Chief Innovation Officer, Technology Services</a:t>
              </a:r>
              <a:endParaRPr lang="en-CA" sz="1400" dirty="0"/>
            </a:p>
          </p:txBody>
        </p:sp>
        <p:pic>
          <p:nvPicPr>
            <p:cNvPr id="16" name="Picture 108"/>
            <p:cNvPicPr>
              <a:picLocks noChangeAspect="1"/>
            </p:cNvPicPr>
            <p:nvPr/>
          </p:nvPicPr>
          <p:blipFill>
            <a:blip r:embed="rId4"/>
            <a:stretch>
              <a:fillRect/>
            </a:stretch>
          </p:blipFill>
          <p:spPr>
            <a:xfrm>
              <a:off x="447058" y="5465407"/>
              <a:ext cx="573074" cy="414564"/>
            </a:xfrm>
            <a:prstGeom prst="rect">
              <a:avLst/>
            </a:prstGeom>
          </p:spPr>
        </p:pic>
        <p:pic>
          <p:nvPicPr>
            <p:cNvPr id="17" name="Picture 109"/>
            <p:cNvPicPr>
              <a:picLocks noChangeAspect="1"/>
            </p:cNvPicPr>
            <p:nvPr/>
          </p:nvPicPr>
          <p:blipFill>
            <a:blip r:embed="rId5"/>
            <a:stretch>
              <a:fillRect/>
            </a:stretch>
          </p:blipFill>
          <p:spPr>
            <a:xfrm>
              <a:off x="8239599" y="5599948"/>
              <a:ext cx="557645" cy="508852"/>
            </a:xfrm>
            <a:prstGeom prst="rect">
              <a:avLst/>
            </a:prstGeom>
          </p:spPr>
        </p:pic>
      </p:grpSp>
    </p:spTree>
    <p:extLst>
      <p:ext uri="{BB962C8B-B14F-4D97-AF65-F5344CB8AC3E}">
        <p14:creationId xmlns:p14="http://schemas.microsoft.com/office/powerpoint/2010/main" val="3039616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71718" y="3810136"/>
            <a:ext cx="1678576" cy="13743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85750" y="260558"/>
            <a:ext cx="8858250" cy="864096"/>
          </a:xfrm>
        </p:spPr>
        <p:txBody>
          <a:bodyPr/>
          <a:lstStyle/>
          <a:p>
            <a:r>
              <a:rPr lang="en-US" dirty="0" smtClean="0"/>
              <a:t>You need to create an environment in which its safe to pursue out of the box ideas</a:t>
            </a:r>
            <a:endParaRPr lang="en-CA" dirty="0"/>
          </a:p>
        </p:txBody>
      </p:sp>
      <p:sp>
        <p:nvSpPr>
          <p:cNvPr id="30" name="TextBox 29"/>
          <p:cNvSpPr txBox="1"/>
          <p:nvPr/>
        </p:nvSpPr>
        <p:spPr>
          <a:xfrm>
            <a:off x="285750" y="1269379"/>
            <a:ext cx="8500847" cy="830997"/>
          </a:xfrm>
          <a:prstGeom prst="rect">
            <a:avLst/>
          </a:prstGeom>
          <a:noFill/>
        </p:spPr>
        <p:txBody>
          <a:bodyPr wrap="square" rtlCol="0">
            <a:spAutoFit/>
          </a:bodyPr>
          <a:lstStyle/>
          <a:p>
            <a:r>
              <a:rPr lang="en-US" sz="1600" b="1" dirty="0" smtClean="0"/>
              <a:t>The things that make IT an effective service provider – adherence to standards, risk management, and compliance – will also discourage innovation. Ideas might be generated, but fear and doubt will prevent anyone from acting on them.</a:t>
            </a:r>
            <a:endParaRPr lang="en-CA" sz="1600" b="1" dirty="0"/>
          </a:p>
        </p:txBody>
      </p:sp>
      <p:pic>
        <p:nvPicPr>
          <p:cNvPr id="31" name="Picture 30"/>
          <p:cNvPicPr>
            <a:picLocks noChangeAspect="1"/>
          </p:cNvPicPr>
          <p:nvPr/>
        </p:nvPicPr>
        <p:blipFill>
          <a:blip r:embed="rId3">
            <a:duotone>
              <a:prstClr val="black"/>
              <a:schemeClr val="tx2">
                <a:lumMod val="65000"/>
                <a:tint val="45000"/>
                <a:satMod val="400000"/>
              </a:schemeClr>
            </a:duotone>
            <a:extLst>
              <a:ext uri="{28A0092B-C50C-407E-A947-70E740481C1C}">
                <a14:useLocalDpi xmlns:a14="http://schemas.microsoft.com/office/drawing/2010/main" val="0"/>
              </a:ext>
            </a:extLst>
          </a:blip>
          <a:stretch>
            <a:fillRect/>
          </a:stretch>
        </p:blipFill>
        <p:spPr>
          <a:xfrm>
            <a:off x="3911110" y="3094412"/>
            <a:ext cx="507936" cy="812698"/>
          </a:xfrm>
          <a:prstGeom prst="rect">
            <a:avLst/>
          </a:prstGeom>
          <a:noFill/>
        </p:spPr>
      </p:pic>
      <p:sp>
        <p:nvSpPr>
          <p:cNvPr id="32" name="Rectangular Callout 31"/>
          <p:cNvSpPr/>
          <p:nvPr/>
        </p:nvSpPr>
        <p:spPr>
          <a:xfrm>
            <a:off x="1119441" y="2756140"/>
            <a:ext cx="1656981" cy="637055"/>
          </a:xfrm>
          <a:prstGeom prst="wedgeRectCallout">
            <a:avLst>
              <a:gd name="adj1" fmla="val 96149"/>
              <a:gd name="adj2" fmla="val 77172"/>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1"/>
                </a:solidFill>
              </a:rPr>
              <a:t>Management will not approve this </a:t>
            </a:r>
            <a:r>
              <a:rPr lang="en-US" sz="1200" i="1" dirty="0" smtClean="0">
                <a:solidFill>
                  <a:schemeClr val="tx1"/>
                </a:solidFill>
              </a:rPr>
              <a:t>idea.</a:t>
            </a:r>
            <a:endParaRPr lang="en-CA" sz="1200" i="1" dirty="0">
              <a:solidFill>
                <a:schemeClr val="tx1"/>
              </a:solidFill>
            </a:endParaRPr>
          </a:p>
        </p:txBody>
      </p:sp>
      <p:sp>
        <p:nvSpPr>
          <p:cNvPr id="37" name="Rectangular Callout 36"/>
          <p:cNvSpPr/>
          <p:nvPr/>
        </p:nvSpPr>
        <p:spPr>
          <a:xfrm>
            <a:off x="5428345" y="2789902"/>
            <a:ext cx="1656981" cy="657075"/>
          </a:xfrm>
          <a:prstGeom prst="wedgeRectCallout">
            <a:avLst>
              <a:gd name="adj1" fmla="val -97330"/>
              <a:gd name="adj2" fmla="val 80561"/>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solidFill>
              </a:rPr>
              <a:t>If this idea fails, my job might be in jeopardy.</a:t>
            </a:r>
            <a:endParaRPr lang="en-CA" sz="1200" i="1" dirty="0">
              <a:solidFill>
                <a:schemeClr val="tx1"/>
              </a:solidFill>
            </a:endParaRPr>
          </a:p>
        </p:txBody>
      </p:sp>
      <p:sp>
        <p:nvSpPr>
          <p:cNvPr id="38" name="Rectangular Callout 37"/>
          <p:cNvSpPr/>
          <p:nvPr/>
        </p:nvSpPr>
        <p:spPr>
          <a:xfrm>
            <a:off x="3336587" y="2209726"/>
            <a:ext cx="1656981" cy="432392"/>
          </a:xfrm>
          <a:prstGeom prst="wedgeRectCallout">
            <a:avLst>
              <a:gd name="adj1" fmla="val 4397"/>
              <a:gd name="adj2" fmla="val 118578"/>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1"/>
                </a:solidFill>
              </a:rPr>
              <a:t>Failure is </a:t>
            </a:r>
            <a:r>
              <a:rPr lang="en-US" sz="1200" i="1" dirty="0" smtClean="0">
                <a:solidFill>
                  <a:schemeClr val="tx1"/>
                </a:solidFill>
              </a:rPr>
              <a:t>expensive.</a:t>
            </a:r>
            <a:endParaRPr lang="en-CA" sz="1200" i="1" dirty="0">
              <a:solidFill>
                <a:schemeClr val="tx1"/>
              </a:solidFill>
            </a:endParaRPr>
          </a:p>
        </p:txBody>
      </p:sp>
      <p:sp>
        <p:nvSpPr>
          <p:cNvPr id="39" name="Rectangular Callout 38"/>
          <p:cNvSpPr/>
          <p:nvPr/>
        </p:nvSpPr>
        <p:spPr>
          <a:xfrm>
            <a:off x="1119440" y="4126108"/>
            <a:ext cx="1656981" cy="511994"/>
          </a:xfrm>
          <a:prstGeom prst="wedgeRectCallout">
            <a:avLst>
              <a:gd name="adj1" fmla="val 94820"/>
              <a:gd name="adj2" fmla="val -74438"/>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1"/>
                </a:solidFill>
              </a:rPr>
              <a:t>We cannot afford to take risks. </a:t>
            </a:r>
            <a:endParaRPr lang="en-CA" sz="1200" i="1" dirty="0">
              <a:solidFill>
                <a:schemeClr val="tx1"/>
              </a:solidFill>
            </a:endParaRPr>
          </a:p>
        </p:txBody>
      </p:sp>
      <p:sp>
        <p:nvSpPr>
          <p:cNvPr id="40" name="Rectangular Callout 39"/>
          <p:cNvSpPr/>
          <p:nvPr/>
        </p:nvSpPr>
        <p:spPr>
          <a:xfrm>
            <a:off x="5428345" y="4045250"/>
            <a:ext cx="1656981" cy="592852"/>
          </a:xfrm>
          <a:prstGeom prst="wedgeRectCallout">
            <a:avLst>
              <a:gd name="adj1" fmla="val -76718"/>
              <a:gd name="adj2" fmla="val -64423"/>
            </a:avLst>
          </a:prstGeom>
          <a:solidFill>
            <a:schemeClr val="tx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a:solidFill>
                  <a:schemeClr val="tx1"/>
                </a:solidFill>
              </a:rPr>
              <a:t>This will not comply with our </a:t>
            </a:r>
            <a:r>
              <a:rPr lang="en-US" sz="1200" i="1" dirty="0" smtClean="0">
                <a:solidFill>
                  <a:schemeClr val="tx1"/>
                </a:solidFill>
              </a:rPr>
              <a:t>standards.</a:t>
            </a:r>
            <a:endParaRPr lang="en-CA" sz="1200" i="1" dirty="0">
              <a:solidFill>
                <a:schemeClr val="tx1"/>
              </a:solidFill>
            </a:endParaRPr>
          </a:p>
        </p:txBody>
      </p:sp>
      <p:grpSp>
        <p:nvGrpSpPr>
          <p:cNvPr id="47" name="Group 101"/>
          <p:cNvGrpSpPr/>
          <p:nvPr/>
        </p:nvGrpSpPr>
        <p:grpSpPr>
          <a:xfrm>
            <a:off x="315481" y="5293866"/>
            <a:ext cx="8297896" cy="1022316"/>
            <a:chOff x="284594" y="5551420"/>
            <a:chExt cx="8297896" cy="1022316"/>
          </a:xfrm>
        </p:grpSpPr>
        <p:sp>
          <p:nvSpPr>
            <p:cNvPr id="48" name="Rectangle 102"/>
            <p:cNvSpPr/>
            <p:nvPr/>
          </p:nvSpPr>
          <p:spPr>
            <a:xfrm>
              <a:off x="284594" y="5551420"/>
              <a:ext cx="8297896" cy="1022316"/>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4738" fontAlgn="base">
                <a:spcBef>
                  <a:spcPct val="0"/>
                </a:spcBef>
                <a:spcAft>
                  <a:spcPct val="0"/>
                </a:spcAft>
              </a:pPr>
              <a:r>
                <a:rPr lang="en-US" sz="1600" dirty="0" smtClean="0">
                  <a:solidFill>
                    <a:srgbClr val="333333"/>
                  </a:solidFill>
                </a:rPr>
                <a:t>Do not ask staff to innovate without providing a separate outlet for new ideas. Set aside time for facilitated ideation, encourage risk taking, set up a pipeline and reservoir for innovative ideas, and approve prototypes based on the potential benefit of implementing the solution and not the risk or cost. </a:t>
              </a:r>
              <a:endParaRPr lang="en-CA" sz="1600" b="1" dirty="0">
                <a:solidFill>
                  <a:srgbClr val="333333"/>
                </a:solidFill>
              </a:endParaRPr>
            </a:p>
          </p:txBody>
        </p:sp>
        <p:pic>
          <p:nvPicPr>
            <p:cNvPr id="49"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594" y="5551420"/>
              <a:ext cx="965034" cy="1022316"/>
            </a:xfrm>
            <a:prstGeom prst="rect">
              <a:avLst/>
            </a:prstGeom>
          </p:spPr>
        </p:pic>
      </p:grpSp>
    </p:spTree>
    <p:extLst>
      <p:ext uri="{BB962C8B-B14F-4D97-AF65-F5344CB8AC3E}">
        <p14:creationId xmlns:p14="http://schemas.microsoft.com/office/powerpoint/2010/main" val="295254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39801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21620" y="1423905"/>
            <a:ext cx="4572000" cy="553998"/>
          </a:xfrm>
          <a:prstGeom prst="rect">
            <a:avLst/>
          </a:prstGeom>
          <a:solidFill>
            <a:schemeClr val="tx2">
              <a:lumMod val="95000"/>
            </a:schemeClr>
          </a:solidFill>
          <a:ln>
            <a:noFill/>
          </a:ln>
        </p:spPr>
        <p:txBody>
          <a:bodyPr>
            <a:spAutoFit/>
          </a:bodyPr>
          <a:lstStyle/>
          <a:p>
            <a:r>
              <a:rPr lang="en-US" sz="1400" dirty="0" smtClean="0">
                <a:solidFill>
                  <a:schemeClr val="accent1"/>
                </a:solidFill>
              </a:rPr>
              <a:t>Implement our </a:t>
            </a:r>
            <a:r>
              <a:rPr lang="en-US" sz="1600" b="1" dirty="0" smtClean="0">
                <a:solidFill>
                  <a:schemeClr val="accent1"/>
                </a:solidFill>
              </a:rPr>
              <a:t>quick-win tactics </a:t>
            </a:r>
            <a:r>
              <a:rPr lang="en-US" sz="1400" dirty="0" smtClean="0">
                <a:solidFill>
                  <a:schemeClr val="accent1"/>
                </a:solidFill>
              </a:rPr>
              <a:t>at any point to increase the level of innovation in IT. </a:t>
            </a:r>
            <a:endParaRPr lang="en-CA" sz="1400" dirty="0">
              <a:solidFill>
                <a:schemeClr val="accent1"/>
              </a:solidFill>
            </a:endParaRPr>
          </a:p>
        </p:txBody>
      </p:sp>
      <p:sp>
        <p:nvSpPr>
          <p:cNvPr id="100" name="Rectangle 99"/>
          <p:cNvSpPr/>
          <p:nvPr/>
        </p:nvSpPr>
        <p:spPr>
          <a:xfrm rot="21083587">
            <a:off x="1480333" y="4305197"/>
            <a:ext cx="5414301" cy="101242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p:nvPr>
        </p:nvSpPr>
        <p:spPr/>
        <p:txBody>
          <a:bodyPr/>
          <a:lstStyle/>
          <a:p>
            <a:r>
              <a:rPr lang="en-US" dirty="0" smtClean="0"/>
              <a:t>Info-Tech’s approach can get you innovating right away </a:t>
            </a:r>
            <a:endParaRPr lang="en-CA" b="1" dirty="0"/>
          </a:p>
        </p:txBody>
      </p:sp>
      <p:sp>
        <p:nvSpPr>
          <p:cNvPr id="98" name="Left Arrow 97"/>
          <p:cNvSpPr/>
          <p:nvPr/>
        </p:nvSpPr>
        <p:spPr>
          <a:xfrm rot="9518872">
            <a:off x="737278" y="2438795"/>
            <a:ext cx="8406332" cy="2365829"/>
          </a:xfrm>
          <a:prstGeom prst="leftArrow">
            <a:avLst>
              <a:gd name="adj1" fmla="val 50945"/>
              <a:gd name="adj2" fmla="val 5918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99" name="Isosceles Triangle 98"/>
          <p:cNvSpPr/>
          <p:nvPr/>
        </p:nvSpPr>
        <p:spPr>
          <a:xfrm rot="20815931">
            <a:off x="772942" y="4800084"/>
            <a:ext cx="435428" cy="798286"/>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71" name="Right Arrow 70"/>
          <p:cNvSpPr/>
          <p:nvPr/>
        </p:nvSpPr>
        <p:spPr>
          <a:xfrm rot="-5400000">
            <a:off x="-1365094" y="3307584"/>
            <a:ext cx="4393464" cy="4489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02" name="Isosceles Triangle 101"/>
          <p:cNvSpPr/>
          <p:nvPr/>
        </p:nvSpPr>
        <p:spPr>
          <a:xfrm rot="10260169">
            <a:off x="2640192" y="5223845"/>
            <a:ext cx="4283791" cy="520267"/>
          </a:xfrm>
          <a:prstGeom prst="triangle">
            <a:avLst>
              <a:gd name="adj" fmla="val 49779"/>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70" name="Right Arrow 69"/>
          <p:cNvSpPr/>
          <p:nvPr/>
        </p:nvSpPr>
        <p:spPr>
          <a:xfrm>
            <a:off x="715586" y="5447496"/>
            <a:ext cx="7854043" cy="4489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04" name="TextBox 103"/>
          <p:cNvSpPr txBox="1"/>
          <p:nvPr/>
        </p:nvSpPr>
        <p:spPr>
          <a:xfrm>
            <a:off x="2625623" y="5973430"/>
            <a:ext cx="3877575" cy="923330"/>
          </a:xfrm>
          <a:prstGeom prst="rect">
            <a:avLst/>
          </a:prstGeom>
          <a:noFill/>
        </p:spPr>
        <p:txBody>
          <a:bodyPr wrap="square" rtlCol="0">
            <a:spAutoFit/>
          </a:bodyPr>
          <a:lstStyle/>
          <a:p>
            <a:pPr algn="ctr"/>
            <a:r>
              <a:rPr lang="en-CA" b="1" dirty="0" smtClean="0">
                <a:solidFill>
                  <a:srgbClr val="333333"/>
                </a:solidFill>
              </a:rPr>
              <a:t>Resources Invested in Innovation </a:t>
            </a:r>
            <a:endParaRPr lang="en-CA" b="1" dirty="0">
              <a:solidFill>
                <a:srgbClr val="333333"/>
              </a:solidFill>
            </a:endParaRPr>
          </a:p>
        </p:txBody>
      </p:sp>
      <p:sp>
        <p:nvSpPr>
          <p:cNvPr id="105" name="TextBox 104"/>
          <p:cNvSpPr txBox="1"/>
          <p:nvPr/>
        </p:nvSpPr>
        <p:spPr>
          <a:xfrm rot="16200000">
            <a:off x="-1180625" y="3667118"/>
            <a:ext cx="3204607" cy="401321"/>
          </a:xfrm>
          <a:prstGeom prst="rect">
            <a:avLst/>
          </a:prstGeom>
          <a:noFill/>
        </p:spPr>
        <p:txBody>
          <a:bodyPr wrap="square" rtlCol="0">
            <a:spAutoFit/>
          </a:bodyPr>
          <a:lstStyle/>
          <a:p>
            <a:pPr algn="ctr"/>
            <a:r>
              <a:rPr lang="en-CA" b="1" dirty="0" smtClean="0">
                <a:solidFill>
                  <a:srgbClr val="333333"/>
                </a:solidFill>
              </a:rPr>
              <a:t>IT’s Innovation Reputation </a:t>
            </a:r>
            <a:endParaRPr lang="en-CA" b="1" dirty="0">
              <a:solidFill>
                <a:srgbClr val="333333"/>
              </a:solidFill>
            </a:endParaRPr>
          </a:p>
        </p:txBody>
      </p:sp>
      <p:pic>
        <p:nvPicPr>
          <p:cNvPr id="107" name="Picture 10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413785" y="3321818"/>
            <a:ext cx="729940" cy="499432"/>
          </a:xfrm>
          <a:prstGeom prst="rect">
            <a:avLst/>
          </a:prstGeom>
        </p:spPr>
      </p:pic>
      <p:pic>
        <p:nvPicPr>
          <p:cNvPr id="109" name="Picture 108"/>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80330" y="2662465"/>
            <a:ext cx="596572" cy="651221"/>
          </a:xfrm>
          <a:prstGeom prst="rect">
            <a:avLst/>
          </a:prstGeom>
        </p:spPr>
      </p:pic>
      <p:pic>
        <p:nvPicPr>
          <p:cNvPr id="110" name="Picture 109"/>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52080" y="2085106"/>
            <a:ext cx="445639" cy="579658"/>
          </a:xfrm>
          <a:prstGeom prst="rect">
            <a:avLst/>
          </a:prstGeom>
        </p:spPr>
      </p:pic>
      <p:pic>
        <p:nvPicPr>
          <p:cNvPr id="111" name="Picture 110"/>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50893" y="1514129"/>
            <a:ext cx="630957" cy="532903"/>
          </a:xfrm>
          <a:prstGeom prst="rect">
            <a:avLst/>
          </a:prstGeom>
        </p:spPr>
      </p:pic>
      <p:sp>
        <p:nvSpPr>
          <p:cNvPr id="112" name="TextBox 111"/>
          <p:cNvSpPr txBox="1"/>
          <p:nvPr/>
        </p:nvSpPr>
        <p:spPr>
          <a:xfrm>
            <a:off x="1054534" y="3936607"/>
            <a:ext cx="1764445" cy="1523494"/>
          </a:xfrm>
          <a:prstGeom prst="rect">
            <a:avLst/>
          </a:prstGeom>
          <a:noFill/>
        </p:spPr>
        <p:txBody>
          <a:bodyPr wrap="square" rtlCol="0">
            <a:spAutoFit/>
          </a:bodyPr>
          <a:lstStyle/>
          <a:p>
            <a:pPr algn="ctr">
              <a:spcAft>
                <a:spcPts val="600"/>
              </a:spcAft>
            </a:pPr>
            <a:r>
              <a:rPr lang="en-CA" sz="1400" b="1" dirty="0" smtClean="0">
                <a:solidFill>
                  <a:srgbClr val="29475F"/>
                </a:solidFill>
              </a:rPr>
              <a:t>Kick-Start Innovation</a:t>
            </a:r>
          </a:p>
          <a:p>
            <a:pPr algn="ctr"/>
            <a:r>
              <a:rPr lang="en-US" sz="1200" dirty="0" smtClean="0">
                <a:solidFill>
                  <a:srgbClr val="333333"/>
                </a:solidFill>
              </a:rPr>
              <a:t>Assemble a team to start sourcing ideas with IT staff</a:t>
            </a:r>
            <a:r>
              <a:rPr lang="en-US" sz="1200" b="1" dirty="0">
                <a:solidFill>
                  <a:srgbClr val="333333"/>
                </a:solidFill>
              </a:rPr>
              <a:t>.</a:t>
            </a:r>
            <a:r>
              <a:rPr lang="en-US" sz="1200" b="1" dirty="0" smtClean="0">
                <a:solidFill>
                  <a:srgbClr val="333333"/>
                </a:solidFill>
              </a:rPr>
              <a:t> No investment necessary.</a:t>
            </a:r>
            <a:endParaRPr lang="en-CA" sz="1200" b="1" dirty="0">
              <a:solidFill>
                <a:srgbClr val="333333"/>
              </a:solidFill>
            </a:endParaRPr>
          </a:p>
        </p:txBody>
      </p:sp>
      <p:sp>
        <p:nvSpPr>
          <p:cNvPr id="113" name="TextBox 112"/>
          <p:cNvSpPr txBox="1"/>
          <p:nvPr/>
        </p:nvSpPr>
        <p:spPr>
          <a:xfrm>
            <a:off x="2630334" y="3307583"/>
            <a:ext cx="1563044" cy="1708160"/>
          </a:xfrm>
          <a:prstGeom prst="rect">
            <a:avLst/>
          </a:prstGeom>
          <a:noFill/>
        </p:spPr>
        <p:txBody>
          <a:bodyPr wrap="square" rtlCol="0">
            <a:spAutoFit/>
          </a:bodyPr>
          <a:lstStyle/>
          <a:p>
            <a:pPr algn="ctr">
              <a:spcAft>
                <a:spcPts val="600"/>
              </a:spcAft>
            </a:pPr>
            <a:r>
              <a:rPr lang="en-CA" sz="1400" b="1" dirty="0" smtClean="0">
                <a:solidFill>
                  <a:srgbClr val="29475F"/>
                </a:solidFill>
              </a:rPr>
              <a:t>Pilot Innovation Process</a:t>
            </a:r>
          </a:p>
          <a:p>
            <a:pPr algn="ctr">
              <a:spcAft>
                <a:spcPts val="600"/>
              </a:spcAft>
            </a:pPr>
            <a:r>
              <a:rPr lang="en-CA" sz="1200" dirty="0" smtClean="0">
                <a:solidFill>
                  <a:srgbClr val="333333"/>
                </a:solidFill>
              </a:rPr>
              <a:t>For 3-6 months, facilitate ideation and prototyping</a:t>
            </a:r>
            <a:r>
              <a:rPr lang="en-CA" sz="1200" dirty="0">
                <a:solidFill>
                  <a:srgbClr val="333333"/>
                </a:solidFill>
              </a:rPr>
              <a:t> </a:t>
            </a:r>
            <a:r>
              <a:rPr lang="en-CA" sz="1200" dirty="0" smtClean="0">
                <a:solidFill>
                  <a:srgbClr val="333333"/>
                </a:solidFill>
              </a:rPr>
              <a:t>by running mini-workshops. Fill the idea reservoir.</a:t>
            </a:r>
          </a:p>
        </p:txBody>
      </p:sp>
      <p:sp>
        <p:nvSpPr>
          <p:cNvPr id="114" name="TextBox 113"/>
          <p:cNvSpPr txBox="1"/>
          <p:nvPr/>
        </p:nvSpPr>
        <p:spPr>
          <a:xfrm>
            <a:off x="4193378" y="2691949"/>
            <a:ext cx="1563044" cy="2077492"/>
          </a:xfrm>
          <a:prstGeom prst="rect">
            <a:avLst/>
          </a:prstGeom>
          <a:noFill/>
        </p:spPr>
        <p:txBody>
          <a:bodyPr wrap="square" rtlCol="0">
            <a:spAutoFit/>
          </a:bodyPr>
          <a:lstStyle/>
          <a:p>
            <a:pPr algn="ctr">
              <a:spcAft>
                <a:spcPts val="600"/>
              </a:spcAft>
            </a:pPr>
            <a:r>
              <a:rPr lang="en-CA" sz="1400" b="1" dirty="0" smtClean="0">
                <a:solidFill>
                  <a:srgbClr val="29475F"/>
                </a:solidFill>
              </a:rPr>
              <a:t>Innovation Success</a:t>
            </a:r>
          </a:p>
          <a:p>
            <a:pPr algn="ctr">
              <a:spcAft>
                <a:spcPts val="600"/>
              </a:spcAft>
            </a:pPr>
            <a:r>
              <a:rPr lang="en-CA" sz="1200" dirty="0" smtClean="0">
                <a:solidFill>
                  <a:srgbClr val="333333"/>
                </a:solidFill>
              </a:rPr>
              <a:t>Get at least one prototype approved for pilot or full deployment. Gain credibility and generate wider interest in innovation. </a:t>
            </a:r>
          </a:p>
        </p:txBody>
      </p:sp>
      <p:sp>
        <p:nvSpPr>
          <p:cNvPr id="115" name="TextBox 114"/>
          <p:cNvSpPr txBox="1"/>
          <p:nvPr/>
        </p:nvSpPr>
        <p:spPr>
          <a:xfrm>
            <a:off x="5970222" y="2070343"/>
            <a:ext cx="1891283" cy="1892826"/>
          </a:xfrm>
          <a:prstGeom prst="rect">
            <a:avLst/>
          </a:prstGeom>
          <a:noFill/>
        </p:spPr>
        <p:txBody>
          <a:bodyPr wrap="square" rtlCol="0">
            <a:spAutoFit/>
          </a:bodyPr>
          <a:lstStyle/>
          <a:p>
            <a:pPr algn="ctr">
              <a:spcAft>
                <a:spcPts val="600"/>
              </a:spcAft>
            </a:pPr>
            <a:r>
              <a:rPr lang="en-CA" sz="1400" b="1" dirty="0" smtClean="0">
                <a:solidFill>
                  <a:srgbClr val="29475F"/>
                </a:solidFill>
              </a:rPr>
              <a:t>Formalize the Innovation Process</a:t>
            </a:r>
          </a:p>
          <a:p>
            <a:pPr algn="ctr">
              <a:spcAft>
                <a:spcPts val="600"/>
              </a:spcAft>
            </a:pPr>
            <a:r>
              <a:rPr lang="en-CA" sz="1200" dirty="0" smtClean="0">
                <a:solidFill>
                  <a:srgbClr val="333333"/>
                </a:solidFill>
              </a:rPr>
              <a:t>Decide if you need to improve </a:t>
            </a:r>
            <a:r>
              <a:rPr lang="en-CA" sz="1200" dirty="0">
                <a:solidFill>
                  <a:srgbClr val="333333"/>
                </a:solidFill>
              </a:rPr>
              <a:t>the innovation process </a:t>
            </a:r>
            <a:r>
              <a:rPr lang="en-CA" sz="1200" dirty="0" smtClean="0">
                <a:solidFill>
                  <a:srgbClr val="333333"/>
                </a:solidFill>
              </a:rPr>
              <a:t>or invest in a more permanent innovation program to increase the impact of your efforts. </a:t>
            </a:r>
            <a:endParaRPr lang="en-CA" sz="1200" b="1" dirty="0" smtClean="0">
              <a:solidFill>
                <a:srgbClr val="29475F"/>
              </a:solidFill>
            </a:endParaRPr>
          </a:p>
        </p:txBody>
      </p:sp>
      <p:pic>
        <p:nvPicPr>
          <p:cNvPr id="20" name="Picture 19"/>
          <p:cNvPicPr>
            <a:picLocks noChangeAspect="1"/>
          </p:cNvPicPr>
          <p:nvPr/>
        </p:nvPicPr>
        <p:blipFill>
          <a:blip r:embed="rId7"/>
          <a:stretch>
            <a:fillRect/>
          </a:stretch>
        </p:blipFill>
        <p:spPr>
          <a:xfrm>
            <a:off x="1233742" y="1335338"/>
            <a:ext cx="935422" cy="952052"/>
          </a:xfrm>
          <a:prstGeom prst="rect">
            <a:avLst/>
          </a:prstGeom>
          <a:noFill/>
          <a:ln>
            <a:noFill/>
          </a:ln>
        </p:spPr>
      </p:pic>
    </p:spTree>
    <p:extLst>
      <p:ext uri="{BB962C8B-B14F-4D97-AF65-F5344CB8AC3E}">
        <p14:creationId xmlns:p14="http://schemas.microsoft.com/office/powerpoint/2010/main" val="1895405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5749" y="2426676"/>
            <a:ext cx="8530005" cy="3962402"/>
          </a:xfrm>
          <a:prstGeom prst="rect">
            <a:avLst/>
          </a:prstGeom>
        </p:spPr>
      </p:pic>
      <p:sp>
        <p:nvSpPr>
          <p:cNvPr id="2" name="Title 1"/>
          <p:cNvSpPr>
            <a:spLocks noGrp="1"/>
          </p:cNvSpPr>
          <p:nvPr>
            <p:ph type="title"/>
          </p:nvPr>
        </p:nvSpPr>
        <p:spPr>
          <a:xfrm>
            <a:off x="285750" y="260558"/>
            <a:ext cx="8858250" cy="864096"/>
          </a:xfrm>
        </p:spPr>
        <p:txBody>
          <a:bodyPr/>
          <a:lstStyle/>
          <a:p>
            <a:r>
              <a:rPr lang="en-US" dirty="0" smtClean="0"/>
              <a:t>Our process will get you from idea to business case in 4 steps </a:t>
            </a:r>
            <a:endParaRPr lang="en-CA" dirty="0"/>
          </a:p>
        </p:txBody>
      </p:sp>
      <p:sp>
        <p:nvSpPr>
          <p:cNvPr id="4" name="Rectangular Callout 3"/>
          <p:cNvSpPr/>
          <p:nvPr/>
        </p:nvSpPr>
        <p:spPr>
          <a:xfrm>
            <a:off x="2227383" y="1317931"/>
            <a:ext cx="2965939" cy="1108745"/>
          </a:xfrm>
          <a:prstGeom prst="wedgeRectCallout">
            <a:avLst>
              <a:gd name="adj1" fmla="val -66484"/>
              <a:gd name="adj2" fmla="val 2324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1. </a:t>
            </a:r>
            <a:r>
              <a:rPr lang="en-US" sz="1200" dirty="0" smtClean="0">
                <a:solidFill>
                  <a:schemeClr val="tx1"/>
                </a:solidFill>
              </a:rPr>
              <a:t>Collaboration breeds innovation. We recommend that IT </a:t>
            </a:r>
            <a:r>
              <a:rPr lang="en-US" sz="1200" b="1" dirty="0" smtClean="0">
                <a:solidFill>
                  <a:schemeClr val="tx1"/>
                </a:solidFill>
              </a:rPr>
              <a:t>facilitate small group sessions</a:t>
            </a:r>
            <a:r>
              <a:rPr lang="en-US" sz="1200" dirty="0" smtClean="0">
                <a:solidFill>
                  <a:schemeClr val="tx1"/>
                </a:solidFill>
              </a:rPr>
              <a:t> to define and ideate around the problems that matter most and start feeding the idea reservoir. </a:t>
            </a:r>
            <a:endParaRPr lang="en-CA" sz="1200" dirty="0">
              <a:solidFill>
                <a:schemeClr val="tx1"/>
              </a:solidFill>
            </a:endParaRPr>
          </a:p>
        </p:txBody>
      </p:sp>
      <p:sp>
        <p:nvSpPr>
          <p:cNvPr id="6" name="Rectangular Callout 5"/>
          <p:cNvSpPr/>
          <p:nvPr/>
        </p:nvSpPr>
        <p:spPr>
          <a:xfrm>
            <a:off x="5547593" y="5516411"/>
            <a:ext cx="3399694" cy="890955"/>
          </a:xfrm>
          <a:prstGeom prst="wedgeRectCallout">
            <a:avLst>
              <a:gd name="adj1" fmla="val 2403"/>
              <a:gd name="adj2" fmla="val -12681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3. </a:t>
            </a:r>
            <a:r>
              <a:rPr lang="en-US" sz="1200" b="1" dirty="0" smtClean="0">
                <a:solidFill>
                  <a:schemeClr val="tx1"/>
                </a:solidFill>
              </a:rPr>
              <a:t>Prototype cheaply and quickly </a:t>
            </a:r>
            <a:r>
              <a:rPr lang="en-US" sz="1200" dirty="0" smtClean="0">
                <a:solidFill>
                  <a:schemeClr val="tx1"/>
                </a:solidFill>
              </a:rPr>
              <a:t>to increase confidence in potential solutions. Good ideas that cannot be acted upon now will go back to the reservoir until the timing is right. </a:t>
            </a:r>
            <a:endParaRPr lang="en-CA" sz="1200" dirty="0">
              <a:solidFill>
                <a:schemeClr val="tx1"/>
              </a:solidFill>
            </a:endParaRPr>
          </a:p>
        </p:txBody>
      </p:sp>
      <p:pic>
        <p:nvPicPr>
          <p:cNvPr id="8" name="Picture 7"/>
          <p:cNvPicPr>
            <a:picLocks noChangeAspect="1"/>
          </p:cNvPicPr>
          <p:nvPr/>
        </p:nvPicPr>
        <p:blipFill>
          <a:blip r:embed="rId3"/>
          <a:stretch>
            <a:fillRect/>
          </a:stretch>
        </p:blipFill>
        <p:spPr>
          <a:xfrm>
            <a:off x="285749" y="1317931"/>
            <a:ext cx="1680980" cy="1138969"/>
          </a:xfrm>
          <a:prstGeom prst="rect">
            <a:avLst/>
          </a:prstGeom>
        </p:spPr>
      </p:pic>
      <p:sp>
        <p:nvSpPr>
          <p:cNvPr id="9" name="Rectangular Callout 8"/>
          <p:cNvSpPr/>
          <p:nvPr/>
        </p:nvSpPr>
        <p:spPr>
          <a:xfrm>
            <a:off x="1792458" y="2715289"/>
            <a:ext cx="2063261" cy="1108745"/>
          </a:xfrm>
          <a:prstGeom prst="wedgeRectCallout">
            <a:avLst>
              <a:gd name="adj1" fmla="val -15916"/>
              <a:gd name="adj2" fmla="val 15012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2. </a:t>
            </a:r>
            <a:r>
              <a:rPr lang="en-US" sz="1200" dirty="0" smtClean="0">
                <a:solidFill>
                  <a:schemeClr val="tx1"/>
                </a:solidFill>
              </a:rPr>
              <a:t>Avoid premature filtration. As the reservoir grows, you can </a:t>
            </a:r>
            <a:r>
              <a:rPr lang="en-US" sz="1200" b="1" dirty="0" smtClean="0">
                <a:solidFill>
                  <a:schemeClr val="tx1"/>
                </a:solidFill>
              </a:rPr>
              <a:t>integrate like-ideas to develop even better solutions.</a:t>
            </a:r>
            <a:r>
              <a:rPr lang="en-US" sz="1200" dirty="0" smtClean="0">
                <a:solidFill>
                  <a:schemeClr val="tx1"/>
                </a:solidFill>
              </a:rPr>
              <a:t> </a:t>
            </a:r>
            <a:endParaRPr lang="en-CA" sz="1200" dirty="0">
              <a:solidFill>
                <a:schemeClr val="tx1"/>
              </a:solidFill>
            </a:endParaRPr>
          </a:p>
        </p:txBody>
      </p:sp>
      <p:sp>
        <p:nvSpPr>
          <p:cNvPr id="10" name="Rectangular Callout 9"/>
          <p:cNvSpPr/>
          <p:nvPr/>
        </p:nvSpPr>
        <p:spPr>
          <a:xfrm>
            <a:off x="5955323" y="1317932"/>
            <a:ext cx="2860431" cy="1249422"/>
          </a:xfrm>
          <a:prstGeom prst="wedgeRectCallout">
            <a:avLst>
              <a:gd name="adj1" fmla="val 18131"/>
              <a:gd name="adj2" fmla="val 7611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4. </a:t>
            </a:r>
            <a:r>
              <a:rPr lang="en-US" sz="1200" dirty="0" smtClean="0">
                <a:solidFill>
                  <a:schemeClr val="tx1"/>
                </a:solidFill>
              </a:rPr>
              <a:t>Once an idea has been sufficiently prototyped to prove its value and feasibility, </a:t>
            </a:r>
            <a:r>
              <a:rPr lang="en-US" sz="1200" b="1" dirty="0" smtClean="0">
                <a:solidFill>
                  <a:schemeClr val="tx1"/>
                </a:solidFill>
              </a:rPr>
              <a:t>create a business case and seek project approval.</a:t>
            </a:r>
            <a:r>
              <a:rPr lang="en-US" sz="1200" dirty="0" smtClean="0">
                <a:solidFill>
                  <a:schemeClr val="tx1"/>
                </a:solidFill>
              </a:rPr>
              <a:t> It’s time to invest in a pilot or full deployment of the solution. </a:t>
            </a:r>
            <a:endParaRPr lang="en-CA" sz="1200" dirty="0">
              <a:solidFill>
                <a:schemeClr val="tx1"/>
              </a:solidFill>
            </a:endParaRPr>
          </a:p>
        </p:txBody>
      </p:sp>
    </p:spTree>
    <p:extLst>
      <p:ext uri="{BB962C8B-B14F-4D97-AF65-F5344CB8AC3E}">
        <p14:creationId xmlns:p14="http://schemas.microsoft.com/office/powerpoint/2010/main" val="612862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6"/>
          <a:stretch>
            <a:fillRect/>
          </a:stretch>
        </p:blipFill>
        <p:spPr>
          <a:xfrm>
            <a:off x="1337546" y="2056886"/>
            <a:ext cx="5328366" cy="4389500"/>
          </a:xfrm>
          <a:prstGeom prst="rect">
            <a:avLst/>
          </a:prstGeom>
        </p:spPr>
      </p:pic>
      <p:graphicFrame>
        <p:nvGraphicFramePr>
          <p:cNvPr id="14" name="Object 13"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411" name="think-cell Slide" r:id="rId7" imgW="270" imgH="270" progId="TCLayout.ActiveDocument.1">
                  <p:embed/>
                </p:oleObj>
              </mc:Choice>
              <mc:Fallback>
                <p:oleObj name="think-cell Slide" r:id="rId7" imgW="270" imgH="270" progId="TCLayout.ActiveDocument.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endParaRPr lang="en-US" sz="1200" dirty="0">
              <a:solidFill>
                <a:srgbClr val="FFFFFF"/>
              </a:solidFill>
              <a:sym typeface="Arial"/>
            </a:endParaRPr>
          </a:p>
        </p:txBody>
      </p:sp>
      <p:sp>
        <p:nvSpPr>
          <p:cNvPr id="2" name="Title 1"/>
          <p:cNvSpPr>
            <a:spLocks noGrp="1"/>
          </p:cNvSpPr>
          <p:nvPr>
            <p:ph type="title"/>
          </p:nvPr>
        </p:nvSpPr>
        <p:spPr>
          <a:xfrm>
            <a:off x="305309" y="286516"/>
            <a:ext cx="8649593" cy="864096"/>
          </a:xfrm>
        </p:spPr>
        <p:txBody>
          <a:bodyPr/>
          <a:lstStyle/>
          <a:p>
            <a:r>
              <a:rPr lang="en-US" dirty="0" smtClean="0"/>
              <a:t>Our approach will help you deliver solutions that impact the top line</a:t>
            </a:r>
            <a:endParaRPr lang="en-CA" dirty="0"/>
          </a:p>
        </p:txBody>
      </p:sp>
      <p:sp>
        <p:nvSpPr>
          <p:cNvPr id="13" name="TextBox 12"/>
          <p:cNvSpPr txBox="1"/>
          <p:nvPr/>
        </p:nvSpPr>
        <p:spPr>
          <a:xfrm>
            <a:off x="218249" y="1223451"/>
            <a:ext cx="8640001" cy="830997"/>
          </a:xfrm>
          <a:prstGeom prst="rect">
            <a:avLst/>
          </a:prstGeom>
          <a:noFill/>
        </p:spPr>
        <p:txBody>
          <a:bodyPr wrap="square" rtlCol="0">
            <a:spAutoFit/>
          </a:bodyPr>
          <a:lstStyle/>
          <a:p>
            <a:r>
              <a:rPr lang="en-CA" sz="1600" dirty="0" smtClean="0"/>
              <a:t>Historically, IT </a:t>
            </a:r>
            <a:r>
              <a:rPr lang="en-CA" sz="1600" dirty="0"/>
              <a:t>departments have </a:t>
            </a:r>
            <a:r>
              <a:rPr lang="en-CA" sz="1600" dirty="0" smtClean="0"/>
              <a:t>been </a:t>
            </a:r>
            <a:r>
              <a:rPr lang="en-CA" sz="1600" dirty="0"/>
              <a:t>mandated to optimize resources and mitigate risks. This is no longer the core function of </a:t>
            </a:r>
            <a:r>
              <a:rPr lang="en-CA" sz="1600" dirty="0" smtClean="0"/>
              <a:t>IT, and executives want more. We asked CEOs which business objectives IT should be able to support the best, and benefits delivery came first.</a:t>
            </a:r>
            <a:endParaRPr lang="en-CA" sz="1600" dirty="0"/>
          </a:p>
        </p:txBody>
      </p:sp>
      <p:sp>
        <p:nvSpPr>
          <p:cNvPr id="15" name="Freeform 35"/>
          <p:cNvSpPr/>
          <p:nvPr/>
        </p:nvSpPr>
        <p:spPr>
          <a:xfrm flipV="1">
            <a:off x="5735627" y="3889431"/>
            <a:ext cx="848861" cy="0"/>
          </a:xfrm>
          <a:custGeom>
            <a:avLst/>
            <a:gdLst>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703939"/>
              <a:gd name="connsiteX1" fmla="*/ 471055 w 1838037"/>
              <a:gd name="connsiteY1" fmla="*/ 637309 h 703939"/>
              <a:gd name="connsiteX2" fmla="*/ 1838037 w 1838037"/>
              <a:gd name="connsiteY2" fmla="*/ 692727 h 703939"/>
              <a:gd name="connsiteX0" fmla="*/ 0 w 1838037"/>
              <a:gd name="connsiteY0" fmla="*/ 0 h 692727"/>
              <a:gd name="connsiteX1" fmla="*/ 600364 w 1838037"/>
              <a:gd name="connsiteY1" fmla="*/ 230909 h 692727"/>
              <a:gd name="connsiteX2" fmla="*/ 1838037 w 1838037"/>
              <a:gd name="connsiteY2" fmla="*/ 692727 h 692727"/>
              <a:gd name="connsiteX0" fmla="*/ 0 w 1838037"/>
              <a:gd name="connsiteY0" fmla="*/ 0 h 692727"/>
              <a:gd name="connsiteX1" fmla="*/ 600364 w 1838037"/>
              <a:gd name="connsiteY1" fmla="*/ 230909 h 692727"/>
              <a:gd name="connsiteX2" fmla="*/ 1838037 w 1838037"/>
              <a:gd name="connsiteY2" fmla="*/ 692727 h 692727"/>
              <a:gd name="connsiteX0" fmla="*/ 0 w 1838037"/>
              <a:gd name="connsiteY0" fmla="*/ 0 h 802437"/>
              <a:gd name="connsiteX1" fmla="*/ 230910 w 1838037"/>
              <a:gd name="connsiteY1" fmla="*/ 766618 h 802437"/>
              <a:gd name="connsiteX2" fmla="*/ 1838037 w 1838037"/>
              <a:gd name="connsiteY2" fmla="*/ 692727 h 802437"/>
              <a:gd name="connsiteX0" fmla="*/ 0 w 1838037"/>
              <a:gd name="connsiteY0" fmla="*/ 0 h 766618"/>
              <a:gd name="connsiteX1" fmla="*/ 230910 w 1838037"/>
              <a:gd name="connsiteY1" fmla="*/ 766618 h 766618"/>
              <a:gd name="connsiteX2" fmla="*/ 1838037 w 1838037"/>
              <a:gd name="connsiteY2" fmla="*/ 692727 h 766618"/>
              <a:gd name="connsiteX0" fmla="*/ 0 w 1838037"/>
              <a:gd name="connsiteY0" fmla="*/ 0 h 766618"/>
              <a:gd name="connsiteX1" fmla="*/ 230910 w 1838037"/>
              <a:gd name="connsiteY1" fmla="*/ 766618 h 766618"/>
              <a:gd name="connsiteX2" fmla="*/ 1838037 w 1838037"/>
              <a:gd name="connsiteY2" fmla="*/ 692727 h 766618"/>
              <a:gd name="connsiteX0" fmla="*/ 0 w 1838037"/>
              <a:gd name="connsiteY0" fmla="*/ 0 h 692727"/>
              <a:gd name="connsiteX1" fmla="*/ 267855 w 1838037"/>
              <a:gd name="connsiteY1" fmla="*/ 674255 h 692727"/>
              <a:gd name="connsiteX2" fmla="*/ 1838037 w 1838037"/>
              <a:gd name="connsiteY2" fmla="*/ 692727 h 692727"/>
              <a:gd name="connsiteX0" fmla="*/ 0 w 1838037"/>
              <a:gd name="connsiteY0" fmla="*/ 0 h 692727"/>
              <a:gd name="connsiteX1" fmla="*/ 277091 w 1838037"/>
              <a:gd name="connsiteY1" fmla="*/ 683491 h 692727"/>
              <a:gd name="connsiteX2" fmla="*/ 1838037 w 1838037"/>
              <a:gd name="connsiteY2" fmla="*/ 692727 h 692727"/>
              <a:gd name="connsiteX0" fmla="*/ 0 w 1838037"/>
              <a:gd name="connsiteY0" fmla="*/ 0 h 692727"/>
              <a:gd name="connsiteX1" fmla="*/ 286328 w 1838037"/>
              <a:gd name="connsiteY1" fmla="*/ 692727 h 692727"/>
              <a:gd name="connsiteX2" fmla="*/ 1838037 w 1838037"/>
              <a:gd name="connsiteY2" fmla="*/ 692727 h 692727"/>
              <a:gd name="connsiteX0" fmla="*/ 0 w 2041237"/>
              <a:gd name="connsiteY0" fmla="*/ 0 h 452582"/>
              <a:gd name="connsiteX1" fmla="*/ 489528 w 2041237"/>
              <a:gd name="connsiteY1" fmla="*/ 452582 h 452582"/>
              <a:gd name="connsiteX2" fmla="*/ 2041237 w 2041237"/>
              <a:gd name="connsiteY2" fmla="*/ 452582 h 452582"/>
              <a:gd name="connsiteX0" fmla="*/ 0 w 1324606"/>
              <a:gd name="connsiteY0" fmla="*/ 0 h 462749"/>
              <a:gd name="connsiteX1" fmla="*/ 489528 w 1324606"/>
              <a:gd name="connsiteY1" fmla="*/ 452582 h 462749"/>
              <a:gd name="connsiteX2" fmla="*/ 1324606 w 1324606"/>
              <a:gd name="connsiteY2" fmla="*/ 462749 h 462749"/>
              <a:gd name="connsiteX0" fmla="*/ 0 w 1291531"/>
              <a:gd name="connsiteY0" fmla="*/ 0 h 452582"/>
              <a:gd name="connsiteX1" fmla="*/ 489528 w 1291531"/>
              <a:gd name="connsiteY1" fmla="*/ 452582 h 452582"/>
              <a:gd name="connsiteX2" fmla="*/ 1291531 w 1291531"/>
              <a:gd name="connsiteY2" fmla="*/ 452582 h 452582"/>
              <a:gd name="connsiteX0" fmla="*/ 0 w 1772393"/>
              <a:gd name="connsiteY0" fmla="*/ 0 h 461819"/>
              <a:gd name="connsiteX1" fmla="*/ 489528 w 1772393"/>
              <a:gd name="connsiteY1" fmla="*/ 452582 h 461819"/>
              <a:gd name="connsiteX2" fmla="*/ 1772393 w 1772393"/>
              <a:gd name="connsiteY2" fmla="*/ 461819 h 461819"/>
              <a:gd name="connsiteX0" fmla="*/ 0 w 1762375"/>
              <a:gd name="connsiteY0" fmla="*/ 0 h 452582"/>
              <a:gd name="connsiteX1" fmla="*/ 489528 w 1762375"/>
              <a:gd name="connsiteY1" fmla="*/ 452582 h 452582"/>
              <a:gd name="connsiteX2" fmla="*/ 1762375 w 1762375"/>
              <a:gd name="connsiteY2" fmla="*/ 452582 h 452582"/>
              <a:gd name="connsiteX0" fmla="*/ 0 w 1762375"/>
              <a:gd name="connsiteY0" fmla="*/ 0 h 452582"/>
              <a:gd name="connsiteX1" fmla="*/ 251084 w 1762375"/>
              <a:gd name="connsiteY1" fmla="*/ 433332 h 452582"/>
              <a:gd name="connsiteX2" fmla="*/ 1762375 w 1762375"/>
              <a:gd name="connsiteY2" fmla="*/ 452582 h 452582"/>
              <a:gd name="connsiteX0" fmla="*/ 0 w 1762375"/>
              <a:gd name="connsiteY0" fmla="*/ 0 h 452582"/>
              <a:gd name="connsiteX1" fmla="*/ 243858 w 1762375"/>
              <a:gd name="connsiteY1" fmla="*/ 452582 h 452582"/>
              <a:gd name="connsiteX2" fmla="*/ 1762375 w 1762375"/>
              <a:gd name="connsiteY2" fmla="*/ 452582 h 452582"/>
              <a:gd name="connsiteX0" fmla="*/ 0 w 1798503"/>
              <a:gd name="connsiteY0" fmla="*/ 0 h 452582"/>
              <a:gd name="connsiteX1" fmla="*/ 279986 w 1798503"/>
              <a:gd name="connsiteY1" fmla="*/ 452582 h 452582"/>
              <a:gd name="connsiteX2" fmla="*/ 1798503 w 1798503"/>
              <a:gd name="connsiteY2" fmla="*/ 452582 h 452582"/>
              <a:gd name="connsiteX0" fmla="*/ 0 w 279986"/>
              <a:gd name="connsiteY0" fmla="*/ 0 h 452582"/>
              <a:gd name="connsiteX1" fmla="*/ 279986 w 279986"/>
              <a:gd name="connsiteY1" fmla="*/ 452582 h 452582"/>
              <a:gd name="connsiteX0" fmla="*/ 0 w 453485"/>
              <a:gd name="connsiteY0" fmla="*/ 0 h 5920"/>
              <a:gd name="connsiteX1" fmla="*/ 453485 w 453485"/>
              <a:gd name="connsiteY1" fmla="*/ 5920 h 5920"/>
              <a:gd name="connsiteX0" fmla="*/ 0 w 10476"/>
              <a:gd name="connsiteY0" fmla="*/ 1765 h 1765"/>
              <a:gd name="connsiteX1" fmla="*/ 10476 w 10476"/>
              <a:gd name="connsiteY1" fmla="*/ 0 h 1765"/>
            </a:gdLst>
            <a:ahLst/>
            <a:cxnLst>
              <a:cxn ang="0">
                <a:pos x="connsiteX0" y="connsiteY0"/>
              </a:cxn>
              <a:cxn ang="0">
                <a:pos x="connsiteX1" y="connsiteY1"/>
              </a:cxn>
            </a:cxnLst>
            <a:rect l="l" t="t" r="r" b="b"/>
            <a:pathLst>
              <a:path w="10476" h="1765">
                <a:moveTo>
                  <a:pt x="0" y="1765"/>
                </a:moveTo>
                <a:lnTo>
                  <a:pt x="10476" y="0"/>
                </a:lnTo>
              </a:path>
            </a:pathLst>
          </a:custGeom>
          <a:noFill/>
          <a:ln w="28575">
            <a:solidFill>
              <a:schemeClr val="tx1">
                <a:lumMod val="75000"/>
              </a:schemeClr>
            </a:solidFill>
            <a:prstDash val="sysDot"/>
            <a:headEnd type="oval"/>
            <a:tailEnd type="non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6" name="Rectangle 15"/>
          <p:cNvSpPr/>
          <p:nvPr/>
        </p:nvSpPr>
        <p:spPr>
          <a:xfrm>
            <a:off x="6521629" y="3440979"/>
            <a:ext cx="2336622" cy="2062103"/>
          </a:xfrm>
          <a:prstGeom prst="rect">
            <a:avLst/>
          </a:prstGeom>
        </p:spPr>
        <p:txBody>
          <a:bodyPr wrap="square">
            <a:spAutoFit/>
          </a:bodyPr>
          <a:lstStyle/>
          <a:p>
            <a:pPr>
              <a:defRPr sz="1862" b="0" i="0" u="none" strike="noStrike" kern="1200" spc="0" baseline="0">
                <a:solidFill>
                  <a:srgbClr val="333333">
                    <a:lumMod val="65000"/>
                    <a:lumOff val="35000"/>
                  </a:srgbClr>
                </a:solidFill>
                <a:latin typeface="+mn-lt"/>
                <a:ea typeface="+mn-ea"/>
                <a:cs typeface="+mn-cs"/>
              </a:defRPr>
            </a:pPr>
            <a:r>
              <a:rPr lang="en-US" sz="1600" b="1" dirty="0" smtClean="0">
                <a:solidFill>
                  <a:schemeClr val="tx1">
                    <a:lumMod val="50000"/>
                  </a:schemeClr>
                </a:solidFill>
              </a:rPr>
              <a:t>When IT delivers value through new projects, the business takes notice. Innovation will help you identify and act on these opportunities.</a:t>
            </a:r>
            <a:endParaRPr lang="en-US" sz="1600" b="1" dirty="0">
              <a:solidFill>
                <a:schemeClr val="tx1">
                  <a:lumMod val="50000"/>
                </a:schemeClr>
              </a:solidFill>
            </a:endParaRPr>
          </a:p>
        </p:txBody>
      </p:sp>
      <p:sp>
        <p:nvSpPr>
          <p:cNvPr id="17" name="TextBox 16"/>
          <p:cNvSpPr txBox="1"/>
          <p:nvPr/>
        </p:nvSpPr>
        <p:spPr>
          <a:xfrm>
            <a:off x="381000" y="5969198"/>
            <a:ext cx="2466975" cy="461665"/>
          </a:xfrm>
          <a:prstGeom prst="rect">
            <a:avLst/>
          </a:prstGeom>
          <a:noFill/>
        </p:spPr>
        <p:txBody>
          <a:bodyPr wrap="square" rtlCol="0">
            <a:spAutoFit/>
          </a:bodyPr>
          <a:lstStyle/>
          <a:p>
            <a:r>
              <a:rPr lang="en-US" sz="1200" dirty="0" smtClean="0"/>
              <a:t>Source: Info-Tech CEO-CIO Alignment Program; </a:t>
            </a:r>
            <a:r>
              <a:rPr lang="en-US" sz="1200" i="1" dirty="0" smtClean="0"/>
              <a:t>N=60</a:t>
            </a:r>
            <a:endParaRPr lang="en-CA" sz="1200" i="1" dirty="0"/>
          </a:p>
        </p:txBody>
      </p:sp>
    </p:spTree>
    <p:extLst>
      <p:ext uri="{BB962C8B-B14F-4D97-AF65-F5344CB8AC3E}">
        <p14:creationId xmlns:p14="http://schemas.microsoft.com/office/powerpoint/2010/main" val="29048861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60558"/>
            <a:ext cx="8858250" cy="864096"/>
          </a:xfrm>
        </p:spPr>
        <p:txBody>
          <a:bodyPr/>
          <a:lstStyle/>
          <a:p>
            <a:r>
              <a:rPr lang="en-US" dirty="0" smtClean="0"/>
              <a:t>With each successful innovative project, you’ll get one step closer to the boardroom </a:t>
            </a:r>
            <a:endParaRPr lang="en-CA" dirty="0"/>
          </a:p>
        </p:txBody>
      </p:sp>
      <p:sp>
        <p:nvSpPr>
          <p:cNvPr id="3" name="TextBox 2"/>
          <p:cNvSpPr txBox="1"/>
          <p:nvPr/>
        </p:nvSpPr>
        <p:spPr>
          <a:xfrm>
            <a:off x="1132952" y="1949511"/>
            <a:ext cx="3620024" cy="677108"/>
          </a:xfrm>
          <a:prstGeom prst="rect">
            <a:avLst/>
          </a:prstGeom>
          <a:noFill/>
        </p:spPr>
        <p:txBody>
          <a:bodyPr wrap="square" rtlCol="0">
            <a:spAutoFit/>
          </a:bodyPr>
          <a:lstStyle/>
          <a:p>
            <a:r>
              <a:rPr lang="en-CA" sz="1400" dirty="0"/>
              <a:t>o</a:t>
            </a:r>
            <a:r>
              <a:rPr lang="en-CA" sz="1400" dirty="0" smtClean="0"/>
              <a:t>f CEOs believe that innovation drives efficiencies and competitive advantage.</a:t>
            </a:r>
          </a:p>
          <a:p>
            <a:pPr algn="r"/>
            <a:r>
              <a:rPr lang="en-CA" sz="1000" dirty="0" smtClean="0"/>
              <a:t> </a:t>
            </a:r>
            <a:r>
              <a:rPr lang="en-CA" sz="1000" dirty="0" smtClean="0">
                <a:hlinkClick r:id="rId3"/>
              </a:rPr>
              <a:t>PwC </a:t>
            </a:r>
            <a:r>
              <a:rPr lang="en-CA" sz="1000" dirty="0">
                <a:hlinkClick r:id="rId3"/>
              </a:rPr>
              <a:t>14th Annual Global CEO Survey</a:t>
            </a:r>
            <a:r>
              <a:rPr lang="en-CA" sz="1000" dirty="0"/>
              <a:t>, PwC, 2011  </a:t>
            </a:r>
          </a:p>
        </p:txBody>
      </p:sp>
      <p:grpSp>
        <p:nvGrpSpPr>
          <p:cNvPr id="28" name="Group 27"/>
          <p:cNvGrpSpPr/>
          <p:nvPr/>
        </p:nvGrpSpPr>
        <p:grpSpPr>
          <a:xfrm>
            <a:off x="301528" y="1818040"/>
            <a:ext cx="831425" cy="831425"/>
            <a:chOff x="1727201" y="4427613"/>
            <a:chExt cx="1205797" cy="1205797"/>
          </a:xfrm>
          <a:solidFill>
            <a:schemeClr val="accent1"/>
          </a:solidFill>
        </p:grpSpPr>
        <p:sp>
          <p:nvSpPr>
            <p:cNvPr id="29" name="Oval 30"/>
            <p:cNvSpPr/>
            <p:nvPr/>
          </p:nvSpPr>
          <p:spPr>
            <a:xfrm>
              <a:off x="1727201" y="4427613"/>
              <a:ext cx="1205797" cy="1205797"/>
            </a:xfrm>
            <a:prstGeom prst="ellipse">
              <a:avLst/>
            </a:prstGeom>
            <a:grp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800" b="1" dirty="0"/>
            </a:p>
          </p:txBody>
        </p:sp>
        <p:sp>
          <p:nvSpPr>
            <p:cNvPr id="30" name="Oval 29"/>
            <p:cNvSpPr/>
            <p:nvPr/>
          </p:nvSpPr>
          <p:spPr>
            <a:xfrm>
              <a:off x="1819137" y="4519549"/>
              <a:ext cx="1021925" cy="102192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dirty="0" smtClean="0"/>
                <a:t>80%</a:t>
              </a:r>
              <a:endParaRPr lang="en-CA" b="1" dirty="0"/>
            </a:p>
          </p:txBody>
        </p:sp>
      </p:grpSp>
      <p:sp>
        <p:nvSpPr>
          <p:cNvPr id="37" name="Rectangle 36"/>
          <p:cNvSpPr/>
          <p:nvPr/>
        </p:nvSpPr>
        <p:spPr>
          <a:xfrm>
            <a:off x="4935634" y="1542654"/>
            <a:ext cx="2957081" cy="2000548"/>
          </a:xfrm>
          <a:prstGeom prst="rect">
            <a:avLst/>
          </a:prstGeom>
        </p:spPr>
        <p:txBody>
          <a:bodyPr wrap="square">
            <a:spAutoFit/>
          </a:bodyPr>
          <a:lstStyle/>
          <a:p>
            <a:pPr algn="ctr"/>
            <a:r>
              <a:rPr lang="en-CA" sz="1600" i="1" dirty="0">
                <a:solidFill>
                  <a:srgbClr val="000000"/>
                </a:solidFill>
                <a:latin typeface="+mj-lt"/>
              </a:rPr>
              <a:t>The board never looks to the IT department to be the strategic planner. They have to earn the right to contribute to the broader organization</a:t>
            </a:r>
            <a:r>
              <a:rPr lang="en-CA" sz="1600" i="1" dirty="0" smtClean="0">
                <a:solidFill>
                  <a:srgbClr val="000000"/>
                </a:solidFill>
                <a:latin typeface="+mj-lt"/>
              </a:rPr>
              <a:t>.</a:t>
            </a:r>
          </a:p>
          <a:p>
            <a:pPr algn="ctr"/>
            <a:endParaRPr lang="en-CA" sz="1400" dirty="0" smtClean="0">
              <a:solidFill>
                <a:srgbClr val="333333"/>
              </a:solidFill>
              <a:ea typeface="Calibri" panose="020F0502020204030204" pitchFamily="34" charset="0"/>
              <a:cs typeface="Times New Roman" panose="02020603050405020304" pitchFamily="18" charset="0"/>
            </a:endParaRPr>
          </a:p>
          <a:p>
            <a:pPr algn="ctr"/>
            <a:r>
              <a:rPr lang="en-CA" sz="1200" dirty="0" smtClean="0">
                <a:solidFill>
                  <a:srgbClr val="333333"/>
                </a:solidFill>
                <a:ea typeface="Calibri" panose="020F0502020204030204" pitchFamily="34" charset="0"/>
                <a:cs typeface="Times New Roman" panose="02020603050405020304" pitchFamily="18" charset="0"/>
              </a:rPr>
              <a:t>– </a:t>
            </a:r>
            <a:r>
              <a:rPr lang="en-CA" sz="1200" dirty="0">
                <a:solidFill>
                  <a:srgbClr val="333333"/>
                </a:solidFill>
                <a:ea typeface="Calibri" panose="020F0502020204030204" pitchFamily="34" charset="0"/>
                <a:cs typeface="Times New Roman" panose="02020603050405020304" pitchFamily="18" charset="0"/>
              </a:rPr>
              <a:t>Former Chairman, nsight2day</a:t>
            </a:r>
            <a:endParaRPr lang="en-CA" sz="1200" b="1" dirty="0">
              <a:solidFill>
                <a:srgbClr val="333333"/>
              </a:solidFill>
            </a:endParaRPr>
          </a:p>
          <a:p>
            <a:pPr algn="ctr"/>
            <a:endParaRPr lang="en-CA" sz="1600" dirty="0"/>
          </a:p>
        </p:txBody>
      </p:sp>
      <p:pic>
        <p:nvPicPr>
          <p:cNvPr id="38" name="Picture 106"/>
          <p:cNvPicPr>
            <a:picLocks noChangeAspect="1"/>
          </p:cNvPicPr>
          <p:nvPr/>
        </p:nvPicPr>
        <p:blipFill>
          <a:blip r:embed="rId4"/>
          <a:stretch>
            <a:fillRect/>
          </a:stretch>
        </p:blipFill>
        <p:spPr>
          <a:xfrm>
            <a:off x="7585252" y="2732631"/>
            <a:ext cx="342192" cy="310507"/>
          </a:xfrm>
          <a:prstGeom prst="rect">
            <a:avLst/>
          </a:prstGeom>
        </p:spPr>
      </p:pic>
      <p:pic>
        <p:nvPicPr>
          <p:cNvPr id="39" name="Picture 107"/>
          <p:cNvPicPr>
            <a:picLocks noChangeAspect="1"/>
          </p:cNvPicPr>
          <p:nvPr/>
        </p:nvPicPr>
        <p:blipFill>
          <a:blip r:embed="rId5"/>
          <a:stretch>
            <a:fillRect/>
          </a:stretch>
        </p:blipFill>
        <p:spPr>
          <a:xfrm>
            <a:off x="4824195" y="1450804"/>
            <a:ext cx="347502" cy="249958"/>
          </a:xfrm>
          <a:prstGeom prst="rect">
            <a:avLst/>
          </a:prstGeom>
        </p:spPr>
      </p:pic>
      <p:grpSp>
        <p:nvGrpSpPr>
          <p:cNvPr id="51" name="Group 2"/>
          <p:cNvGrpSpPr/>
          <p:nvPr/>
        </p:nvGrpSpPr>
        <p:grpSpPr>
          <a:xfrm>
            <a:off x="5171697" y="1265459"/>
            <a:ext cx="3611123" cy="2615276"/>
            <a:chOff x="3422325" y="1269088"/>
            <a:chExt cx="5248339" cy="2639619"/>
          </a:xfrm>
        </p:grpSpPr>
        <p:sp>
          <p:nvSpPr>
            <p:cNvPr id="52" name="Rectangle 5"/>
            <p:cNvSpPr/>
            <p:nvPr/>
          </p:nvSpPr>
          <p:spPr>
            <a:xfrm>
              <a:off x="7427477" y="1269090"/>
              <a:ext cx="1243185" cy="24286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53" name="Rectangle 7"/>
            <p:cNvSpPr/>
            <p:nvPr/>
          </p:nvSpPr>
          <p:spPr>
            <a:xfrm>
              <a:off x="8347370" y="1363088"/>
              <a:ext cx="323292" cy="2102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54" name="Rectangle 8"/>
            <p:cNvSpPr/>
            <p:nvPr/>
          </p:nvSpPr>
          <p:spPr>
            <a:xfrm>
              <a:off x="3422325" y="3472507"/>
              <a:ext cx="5248339" cy="4030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55" name="Isosceles Triangle 13"/>
            <p:cNvSpPr/>
            <p:nvPr/>
          </p:nvSpPr>
          <p:spPr>
            <a:xfrm rot="10800000">
              <a:off x="7438803" y="1269088"/>
              <a:ext cx="1231858" cy="183803"/>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56" name="Rectangle 14"/>
            <p:cNvSpPr/>
            <p:nvPr/>
          </p:nvSpPr>
          <p:spPr>
            <a:xfrm>
              <a:off x="7427477" y="3465490"/>
              <a:ext cx="919892" cy="2312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57" name="Rounded Rectangle 28"/>
            <p:cNvSpPr/>
            <p:nvPr/>
          </p:nvSpPr>
          <p:spPr>
            <a:xfrm flipH="1">
              <a:off x="7750316" y="2425072"/>
              <a:ext cx="99458" cy="217813"/>
            </a:xfrm>
            <a:prstGeom prst="roundRect">
              <a:avLst/>
            </a:prstGeom>
            <a:solidFill>
              <a:srgbClr val="755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58" name="Rounded Rectangle 31"/>
            <p:cNvSpPr/>
            <p:nvPr/>
          </p:nvSpPr>
          <p:spPr>
            <a:xfrm>
              <a:off x="7750319" y="2403352"/>
              <a:ext cx="398033" cy="111678"/>
            </a:xfrm>
            <a:prstGeom prst="roundRect">
              <a:avLst/>
            </a:prstGeom>
            <a:solidFill>
              <a:srgbClr val="755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59" name="Rectangle 32"/>
            <p:cNvSpPr/>
            <p:nvPr/>
          </p:nvSpPr>
          <p:spPr>
            <a:xfrm rot="494223">
              <a:off x="7273133" y="3582992"/>
              <a:ext cx="1095303" cy="2152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60" name="Isosceles Triangle 33"/>
            <p:cNvSpPr/>
            <p:nvPr/>
          </p:nvSpPr>
          <p:spPr>
            <a:xfrm>
              <a:off x="3422325" y="3505639"/>
              <a:ext cx="5248335" cy="4030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grpSp>
        <p:nvGrpSpPr>
          <p:cNvPr id="71" name="Group 70"/>
          <p:cNvGrpSpPr/>
          <p:nvPr/>
        </p:nvGrpSpPr>
        <p:grpSpPr>
          <a:xfrm>
            <a:off x="285750" y="1265459"/>
            <a:ext cx="4467225" cy="455602"/>
            <a:chOff x="369278" y="1227326"/>
            <a:chExt cx="2751992" cy="455602"/>
          </a:xfrm>
        </p:grpSpPr>
        <p:sp>
          <p:nvSpPr>
            <p:cNvPr id="72" name="Rectangle 71"/>
            <p:cNvSpPr/>
            <p:nvPr/>
          </p:nvSpPr>
          <p:spPr>
            <a:xfrm>
              <a:off x="369278" y="1227326"/>
              <a:ext cx="2751992" cy="455602"/>
            </a:xfrm>
            <a:prstGeom prst="rect">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TextBox 72"/>
            <p:cNvSpPr txBox="1"/>
            <p:nvPr/>
          </p:nvSpPr>
          <p:spPr>
            <a:xfrm>
              <a:off x="415906" y="1285850"/>
              <a:ext cx="2658735" cy="338554"/>
            </a:xfrm>
            <a:prstGeom prst="rect">
              <a:avLst/>
            </a:prstGeom>
            <a:noFill/>
          </p:spPr>
          <p:txBody>
            <a:bodyPr wrap="square" rtlCol="0">
              <a:spAutoFit/>
            </a:bodyPr>
            <a:lstStyle/>
            <a:p>
              <a:r>
                <a:rPr lang="en-CA" sz="1600" b="1" dirty="0" smtClean="0">
                  <a:solidFill>
                    <a:schemeClr val="bg1"/>
                  </a:solidFill>
                </a:rPr>
                <a:t>The Modern CEO Expects </a:t>
              </a:r>
              <a:r>
                <a:rPr lang="en-CA" sz="1600" b="1" dirty="0">
                  <a:solidFill>
                    <a:schemeClr val="bg1"/>
                  </a:solidFill>
                </a:rPr>
                <a:t>I</a:t>
              </a:r>
              <a:r>
                <a:rPr lang="en-CA" sz="1600" b="1" dirty="0" smtClean="0">
                  <a:solidFill>
                    <a:schemeClr val="bg1"/>
                  </a:solidFill>
                </a:rPr>
                <a:t>nnovation</a:t>
              </a:r>
              <a:endParaRPr lang="en-CA" sz="1600" b="1" dirty="0">
                <a:solidFill>
                  <a:schemeClr val="bg1"/>
                </a:solidFill>
              </a:endParaRPr>
            </a:p>
          </p:txBody>
        </p:sp>
      </p:grpSp>
      <p:sp>
        <p:nvSpPr>
          <p:cNvPr id="74" name="TextBox 73"/>
          <p:cNvSpPr txBox="1"/>
          <p:nvPr/>
        </p:nvSpPr>
        <p:spPr>
          <a:xfrm>
            <a:off x="1132952" y="2803466"/>
            <a:ext cx="3620024" cy="1046440"/>
          </a:xfrm>
          <a:prstGeom prst="rect">
            <a:avLst/>
          </a:prstGeom>
          <a:noFill/>
        </p:spPr>
        <p:txBody>
          <a:bodyPr wrap="square" rtlCol="0">
            <a:spAutoFit/>
          </a:bodyPr>
          <a:lstStyle/>
          <a:p>
            <a:r>
              <a:rPr lang="en-CA" sz="1400" dirty="0"/>
              <a:t>o</a:t>
            </a:r>
            <a:r>
              <a:rPr lang="en-CA" sz="1400" dirty="0" smtClean="0"/>
              <a:t>f highly innovative companies make primary IT investments into growth initiatives and leveraging emerging trends. </a:t>
            </a:r>
          </a:p>
          <a:p>
            <a:pPr algn="r"/>
            <a:r>
              <a:rPr lang="en-CA" sz="1000" dirty="0" smtClean="0"/>
              <a:t> </a:t>
            </a:r>
            <a:r>
              <a:rPr lang="en-CA" sz="1000" dirty="0" smtClean="0">
                <a:hlinkClick r:id="rId6"/>
              </a:rPr>
              <a:t>Raising </a:t>
            </a:r>
            <a:r>
              <a:rPr lang="en-CA" sz="1000" dirty="0">
                <a:hlinkClick r:id="rId6"/>
              </a:rPr>
              <a:t>your digital IQ, </a:t>
            </a:r>
            <a:endParaRPr lang="en-CA" sz="1000" dirty="0" smtClean="0">
              <a:hlinkClick r:id="rId6"/>
            </a:endParaRPr>
          </a:p>
          <a:p>
            <a:pPr algn="r"/>
            <a:r>
              <a:rPr lang="en-CA" sz="1000" dirty="0" smtClean="0">
                <a:hlinkClick r:id="rId6"/>
              </a:rPr>
              <a:t>PwC’s 4</a:t>
            </a:r>
            <a:r>
              <a:rPr lang="en-CA" sz="1000" baseline="30000" dirty="0" smtClean="0">
                <a:hlinkClick r:id="rId6"/>
              </a:rPr>
              <a:t>th</a:t>
            </a:r>
            <a:r>
              <a:rPr lang="en-CA" sz="1000" dirty="0" smtClean="0">
                <a:hlinkClick r:id="rId6"/>
              </a:rPr>
              <a:t> annual </a:t>
            </a:r>
            <a:r>
              <a:rPr lang="en-CA" sz="1000" dirty="0">
                <a:hlinkClick r:id="rId6"/>
              </a:rPr>
              <a:t>digital IQ survey</a:t>
            </a:r>
            <a:r>
              <a:rPr lang="en-CA" sz="1000" dirty="0"/>
              <a:t>, 2012</a:t>
            </a:r>
          </a:p>
        </p:txBody>
      </p:sp>
      <p:grpSp>
        <p:nvGrpSpPr>
          <p:cNvPr id="75" name="Group 74"/>
          <p:cNvGrpSpPr/>
          <p:nvPr/>
        </p:nvGrpSpPr>
        <p:grpSpPr>
          <a:xfrm>
            <a:off x="301528" y="2816275"/>
            <a:ext cx="831425" cy="831425"/>
            <a:chOff x="1727201" y="4427613"/>
            <a:chExt cx="1205797" cy="1205797"/>
          </a:xfrm>
          <a:solidFill>
            <a:schemeClr val="accent1"/>
          </a:solidFill>
        </p:grpSpPr>
        <p:sp>
          <p:nvSpPr>
            <p:cNvPr id="76" name="Oval 30"/>
            <p:cNvSpPr/>
            <p:nvPr/>
          </p:nvSpPr>
          <p:spPr>
            <a:xfrm>
              <a:off x="1727201" y="4427613"/>
              <a:ext cx="1205797" cy="1205797"/>
            </a:xfrm>
            <a:prstGeom prst="ellipse">
              <a:avLst/>
            </a:prstGeom>
            <a:grp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4800" b="1" dirty="0"/>
            </a:p>
          </p:txBody>
        </p:sp>
        <p:sp>
          <p:nvSpPr>
            <p:cNvPr id="77" name="Oval 76"/>
            <p:cNvSpPr/>
            <p:nvPr/>
          </p:nvSpPr>
          <p:spPr>
            <a:xfrm>
              <a:off x="1819136" y="4519547"/>
              <a:ext cx="1021925" cy="1021925"/>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b="1" dirty="0" smtClean="0"/>
                <a:t>73%</a:t>
              </a:r>
              <a:endParaRPr lang="en-CA" b="1" dirty="0"/>
            </a:p>
          </p:txBody>
        </p:sp>
      </p:grpSp>
      <p:grpSp>
        <p:nvGrpSpPr>
          <p:cNvPr id="78" name="Group 77"/>
          <p:cNvGrpSpPr/>
          <p:nvPr/>
        </p:nvGrpSpPr>
        <p:grpSpPr>
          <a:xfrm>
            <a:off x="283315" y="3939259"/>
            <a:ext cx="8502562" cy="455602"/>
            <a:chOff x="369278" y="1227326"/>
            <a:chExt cx="3073425" cy="455602"/>
          </a:xfrm>
        </p:grpSpPr>
        <p:sp>
          <p:nvSpPr>
            <p:cNvPr id="79" name="Rectangle 78"/>
            <p:cNvSpPr/>
            <p:nvPr/>
          </p:nvSpPr>
          <p:spPr>
            <a:xfrm>
              <a:off x="369278" y="1227326"/>
              <a:ext cx="3073425" cy="455602"/>
            </a:xfrm>
            <a:prstGeom prst="rect">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TextBox 79"/>
            <p:cNvSpPr txBox="1"/>
            <p:nvPr/>
          </p:nvSpPr>
          <p:spPr>
            <a:xfrm>
              <a:off x="415907" y="1285850"/>
              <a:ext cx="3026796" cy="338554"/>
            </a:xfrm>
            <a:prstGeom prst="rect">
              <a:avLst/>
            </a:prstGeom>
            <a:noFill/>
          </p:spPr>
          <p:txBody>
            <a:bodyPr wrap="square" rtlCol="0">
              <a:spAutoFit/>
            </a:bodyPr>
            <a:lstStyle/>
            <a:p>
              <a:pPr lvl="0"/>
              <a:r>
                <a:rPr lang="en-CA" sz="1600" b="1" dirty="0" smtClean="0">
                  <a:solidFill>
                    <a:schemeClr val="bg1"/>
                  </a:solidFill>
                </a:rPr>
                <a:t>Innovate Iteratively to Bolster IT’s Credibility</a:t>
              </a:r>
              <a:endParaRPr lang="en-CA" sz="1600" b="1" dirty="0">
                <a:solidFill>
                  <a:schemeClr val="bg1"/>
                </a:solidFill>
              </a:endParaRPr>
            </a:p>
          </p:txBody>
        </p:sp>
      </p:grpSp>
      <p:sp>
        <p:nvSpPr>
          <p:cNvPr id="81" name="TextBox 80"/>
          <p:cNvSpPr txBox="1"/>
          <p:nvPr/>
        </p:nvSpPr>
        <p:spPr>
          <a:xfrm>
            <a:off x="962937" y="4453385"/>
            <a:ext cx="7819880" cy="1877437"/>
          </a:xfrm>
          <a:prstGeom prst="rect">
            <a:avLst/>
          </a:prstGeom>
          <a:noFill/>
        </p:spPr>
        <p:txBody>
          <a:bodyPr wrap="square" rtlCol="0">
            <a:spAutoFit/>
          </a:bodyPr>
          <a:lstStyle/>
          <a:p>
            <a:pPr>
              <a:spcBef>
                <a:spcPts val="1200"/>
              </a:spcBef>
            </a:pPr>
            <a:r>
              <a:rPr lang="en-CA" sz="1200" dirty="0" smtClean="0"/>
              <a:t>IT’s contribution to business strategy </a:t>
            </a:r>
            <a:r>
              <a:rPr lang="en-CA" sz="1200" dirty="0"/>
              <a:t>should be </a:t>
            </a:r>
            <a:r>
              <a:rPr lang="en-CA" sz="1200" dirty="0" smtClean="0"/>
              <a:t>enormous. However, IT needs to earn </a:t>
            </a:r>
            <a:r>
              <a:rPr lang="en-CA" sz="1200" dirty="0"/>
              <a:t>the right to </a:t>
            </a:r>
            <a:r>
              <a:rPr lang="en-CA" sz="1200" dirty="0" smtClean="0"/>
              <a:t>contribute first.  Use Info-Tech’s approach to build innovation credibility and demonstrate the art of the possible. </a:t>
            </a:r>
          </a:p>
          <a:p>
            <a:pPr>
              <a:spcBef>
                <a:spcPts val="1200"/>
              </a:spcBef>
            </a:pPr>
            <a:r>
              <a:rPr lang="en-CA" sz="1200" dirty="0" smtClean="0"/>
              <a:t>Use Info-Tech’s methodology to identify unique opportunities and ideate ground-breaking solutions for the business. Prioritize opportunities and solutions appropriately so that IT does not over-extend itself and promise innovative solutions that it cannot deliver.</a:t>
            </a:r>
          </a:p>
          <a:p>
            <a:pPr>
              <a:spcBef>
                <a:spcPts val="1200"/>
              </a:spcBef>
            </a:pPr>
            <a:r>
              <a:rPr lang="en-CA" sz="1200" dirty="0" smtClean="0"/>
              <a:t>Arm </a:t>
            </a:r>
            <a:r>
              <a:rPr lang="en-CA" sz="1200" dirty="0"/>
              <a:t>your IT department with the skills to </a:t>
            </a:r>
            <a:r>
              <a:rPr lang="en-CA" sz="1200" dirty="0" smtClean="0"/>
              <a:t>innovate. Leverage our tactics to build a culture of innovation in IT; as your practice matures, the business will take notice. IT will be viewed as both a source of innovation and a credible innovation facilitator.</a:t>
            </a:r>
            <a:endParaRPr lang="en-CA" sz="1200" dirty="0"/>
          </a:p>
        </p:txBody>
      </p:sp>
      <p:sp>
        <p:nvSpPr>
          <p:cNvPr id="83" name="Oval 145407"/>
          <p:cNvSpPr/>
          <p:nvPr/>
        </p:nvSpPr>
        <p:spPr>
          <a:xfrm>
            <a:off x="472745" y="4491921"/>
            <a:ext cx="400594" cy="400594"/>
          </a:xfrm>
          <a:prstGeom prst="ellipse">
            <a:avLst/>
          </a:prstGeom>
          <a:solidFill>
            <a:srgbClr val="A24130"/>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A</a:t>
            </a:r>
            <a:endParaRPr lang="en-CA" b="1" dirty="0"/>
          </a:p>
        </p:txBody>
      </p:sp>
      <p:sp>
        <p:nvSpPr>
          <p:cNvPr id="84" name="Oval 145408"/>
          <p:cNvSpPr/>
          <p:nvPr/>
        </p:nvSpPr>
        <p:spPr>
          <a:xfrm>
            <a:off x="472745" y="5103835"/>
            <a:ext cx="400594" cy="400594"/>
          </a:xfrm>
          <a:prstGeom prst="ellipse">
            <a:avLst/>
          </a:prstGeom>
          <a:solidFill>
            <a:srgbClr val="A24130"/>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B</a:t>
            </a:r>
            <a:endParaRPr lang="en-CA" b="1" dirty="0"/>
          </a:p>
        </p:txBody>
      </p:sp>
      <p:sp>
        <p:nvSpPr>
          <p:cNvPr id="85" name="Oval 145410"/>
          <p:cNvSpPr/>
          <p:nvPr/>
        </p:nvSpPr>
        <p:spPr>
          <a:xfrm>
            <a:off x="472745" y="5688159"/>
            <a:ext cx="400594" cy="400594"/>
          </a:xfrm>
          <a:prstGeom prst="ellipse">
            <a:avLst/>
          </a:prstGeom>
          <a:solidFill>
            <a:srgbClr val="A24130"/>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C</a:t>
            </a:r>
            <a:endParaRPr lang="en-CA" b="1" dirty="0"/>
          </a:p>
        </p:txBody>
      </p:sp>
    </p:spTree>
    <p:extLst>
      <p:ext uri="{BB962C8B-B14F-4D97-AF65-F5344CB8AC3E}">
        <p14:creationId xmlns:p14="http://schemas.microsoft.com/office/powerpoint/2010/main" val="1340675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V="1">
            <a:off x="4743993" y="1252442"/>
            <a:ext cx="0" cy="516008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86622" y="1252442"/>
            <a:ext cx="4042804" cy="3467360"/>
          </a:xfrm>
          <a:prstGeom prst="rect">
            <a:avLst/>
          </a:prstGeom>
          <a:noFill/>
          <a:ln>
            <a:noFill/>
          </a:ln>
          <a:effectLst/>
        </p:spPr>
        <p:style>
          <a:lnRef idx="3">
            <a:schemeClr val="lt1"/>
          </a:lnRef>
          <a:fillRef idx="1">
            <a:schemeClr val="accent4"/>
          </a:fillRef>
          <a:effectRef idx="1">
            <a:schemeClr val="accent4"/>
          </a:effectRef>
          <a:fontRef idx="minor">
            <a:schemeClr val="lt1"/>
          </a:fontRef>
        </p:style>
        <p:txBody>
          <a:bodyPr rtlCol="0" anchor="t" anchorCtr="0"/>
          <a:lstStyle/>
          <a:p>
            <a:r>
              <a:rPr lang="en-CA" b="1" dirty="0" smtClean="0">
                <a:solidFill>
                  <a:schemeClr val="accent1"/>
                </a:solidFill>
              </a:rPr>
              <a:t>The Ideal Project Lead has:</a:t>
            </a:r>
          </a:p>
          <a:p>
            <a:endParaRPr lang="en-CA" sz="1200" dirty="0">
              <a:solidFill>
                <a:schemeClr val="accent1"/>
              </a:solidFill>
            </a:endParaRPr>
          </a:p>
          <a:p>
            <a:pPr marL="354013" indent="-354013">
              <a:buSzPct val="125000"/>
              <a:buFont typeface="Arial" panose="020B0604020202020204" pitchFamily="34" charset="0"/>
              <a:buChar char="•"/>
            </a:pPr>
            <a:r>
              <a:rPr lang="en-US" sz="1400" dirty="0" smtClean="0">
                <a:solidFill>
                  <a:schemeClr val="tx1"/>
                </a:solidFill>
                <a:latin typeface="Arial" panose="020B0604020202020204" pitchFamily="34" charset="0"/>
              </a:rPr>
              <a:t>A vocal interest in innovation: </a:t>
            </a:r>
            <a:r>
              <a:rPr lang="en-US" sz="1400" dirty="0">
                <a:solidFill>
                  <a:schemeClr val="tx1"/>
                </a:solidFill>
                <a:latin typeface="Arial" panose="020B0604020202020204" pitchFamily="34" charset="0"/>
              </a:rPr>
              <a:t>e</a:t>
            </a:r>
            <a:r>
              <a:rPr lang="en-US" sz="1400" dirty="0" smtClean="0">
                <a:solidFill>
                  <a:schemeClr val="tx1"/>
                </a:solidFill>
                <a:latin typeface="Arial" panose="020B0604020202020204" pitchFamily="34" charset="0"/>
              </a:rPr>
              <a:t>ntrepreneurial or design experience will be a plus. </a:t>
            </a:r>
          </a:p>
          <a:p>
            <a:pPr marL="354013" indent="-354013">
              <a:buSzPct val="125000"/>
              <a:buFont typeface="Arial" panose="020B0604020202020204" pitchFamily="34" charset="0"/>
              <a:buChar char="•"/>
            </a:pPr>
            <a:r>
              <a:rPr lang="en-US" sz="1400" b="1" dirty="0" smtClean="0">
                <a:solidFill>
                  <a:schemeClr val="tx1"/>
                </a:solidFill>
                <a:latin typeface="Arial" panose="020B0604020202020204" pitchFamily="34" charset="0"/>
              </a:rPr>
              <a:t>Extensive facilitation experience:</a:t>
            </a:r>
            <a:r>
              <a:rPr lang="en-US" sz="1400" dirty="0" smtClean="0">
                <a:solidFill>
                  <a:schemeClr val="tx1"/>
                </a:solidFill>
                <a:latin typeface="Arial" panose="020B0604020202020204" pitchFamily="34" charset="0"/>
              </a:rPr>
              <a:t> the best ideas are nurtured through collaborative sessions, and these benefit significantly from impartial and skilled facilitation. This experience might be gained through project work, consulting work, or formal training. </a:t>
            </a:r>
          </a:p>
          <a:p>
            <a:pPr marL="354013" indent="-354013">
              <a:buSzPct val="125000"/>
              <a:buFont typeface="Arial" panose="020B0604020202020204" pitchFamily="34" charset="0"/>
              <a:buChar char="•"/>
            </a:pPr>
            <a:r>
              <a:rPr lang="en-US" sz="1400" dirty="0" smtClean="0">
                <a:solidFill>
                  <a:schemeClr val="tx1"/>
                </a:solidFill>
                <a:latin typeface="Arial" panose="020B0604020202020204" pitchFamily="34" charset="0"/>
              </a:rPr>
              <a:t>Strong relationships with most or all lines of business.</a:t>
            </a:r>
          </a:p>
          <a:p>
            <a:pPr marL="354013" indent="-354013">
              <a:buSzPct val="125000"/>
              <a:buFont typeface="Arial" panose="020B0604020202020204" pitchFamily="34" charset="0"/>
              <a:buChar char="•"/>
            </a:pPr>
            <a:r>
              <a:rPr lang="en-US" sz="1400" dirty="0" smtClean="0">
                <a:solidFill>
                  <a:schemeClr val="tx1"/>
                </a:solidFill>
                <a:latin typeface="Arial" panose="020B0604020202020204" pitchFamily="34" charset="0"/>
              </a:rPr>
              <a:t>Program and project management experience.</a:t>
            </a:r>
          </a:p>
          <a:p>
            <a:pPr marL="354013" indent="-354013">
              <a:buSzPct val="125000"/>
              <a:buFont typeface="Wingdings" panose="05000000000000000000" pitchFamily="2" charset="2"/>
              <a:buChar char="§"/>
            </a:pPr>
            <a:endParaRPr lang="en-US" sz="1200" dirty="0" smtClean="0">
              <a:solidFill>
                <a:schemeClr val="tx1"/>
              </a:solidFill>
              <a:latin typeface="Arial" panose="020B0604020202020204" pitchFamily="34" charset="0"/>
            </a:endParaRPr>
          </a:p>
          <a:p>
            <a:pPr marL="354013" indent="-354013">
              <a:buSzPct val="125000"/>
              <a:buFont typeface="Wingdings" panose="05000000000000000000" pitchFamily="2" charset="2"/>
              <a:buChar char="§"/>
            </a:pPr>
            <a:endParaRPr lang="en-US" sz="1200" dirty="0" smtClean="0">
              <a:solidFill>
                <a:schemeClr val="tx1"/>
              </a:solidFill>
              <a:latin typeface="Arial" panose="020B0604020202020204" pitchFamily="34" charset="0"/>
            </a:endParaRPr>
          </a:p>
          <a:p>
            <a:pPr marL="354013" indent="-354013">
              <a:buSzPct val="125000"/>
              <a:buFont typeface="Wingdings" panose="05000000000000000000" pitchFamily="2" charset="2"/>
              <a:buChar char="§"/>
            </a:pPr>
            <a:endParaRPr lang="en-CA" sz="1400" dirty="0">
              <a:solidFill>
                <a:schemeClr val="tx1"/>
              </a:solidFill>
            </a:endParaRPr>
          </a:p>
        </p:txBody>
      </p:sp>
      <p:sp>
        <p:nvSpPr>
          <p:cNvPr id="2" name="Title 1"/>
          <p:cNvSpPr>
            <a:spLocks noGrp="1"/>
          </p:cNvSpPr>
          <p:nvPr>
            <p:ph type="title"/>
          </p:nvPr>
        </p:nvSpPr>
        <p:spPr>
          <a:xfrm>
            <a:off x="251520" y="260648"/>
            <a:ext cx="8239206" cy="864096"/>
          </a:xfrm>
        </p:spPr>
        <p:txBody>
          <a:bodyPr/>
          <a:lstStyle/>
          <a:p>
            <a:r>
              <a:rPr lang="en-US" dirty="0" smtClean="0"/>
              <a:t>Ready to apply our methodology? Select the right leader first</a:t>
            </a:r>
            <a:endParaRPr lang="en-CA" dirty="0"/>
          </a:p>
        </p:txBody>
      </p:sp>
      <p:cxnSp>
        <p:nvCxnSpPr>
          <p:cNvPr id="5" name="Straight Connector 4"/>
          <p:cNvCxnSpPr/>
          <p:nvPr/>
        </p:nvCxnSpPr>
        <p:spPr>
          <a:xfrm>
            <a:off x="344186" y="1097696"/>
            <a:ext cx="843053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51520" y="1226538"/>
            <a:ext cx="4542436" cy="3493264"/>
          </a:xfrm>
          <a:prstGeom prst="rect">
            <a:avLst/>
          </a:prstGeom>
        </p:spPr>
        <p:txBody>
          <a:bodyPr wrap="square">
            <a:spAutoFit/>
          </a:bodyPr>
          <a:lstStyle/>
          <a:p>
            <a:pPr fontAlgn="base">
              <a:spcAft>
                <a:spcPts val="1200"/>
              </a:spcAft>
            </a:pPr>
            <a:r>
              <a:rPr lang="en-CA" sz="1400" dirty="0" smtClean="0">
                <a:solidFill>
                  <a:srgbClr val="000000"/>
                </a:solidFill>
                <a:latin typeface="Arial" panose="020B0604020202020204" pitchFamily="34" charset="0"/>
              </a:rPr>
              <a:t>You can start asking your department to submit new ideas now, but you will be far more likely to succeed if you task a skilled and committed facilitator to own this as an initiative. </a:t>
            </a:r>
            <a:r>
              <a:rPr lang="en-CA" sz="1400" b="1" i="1" dirty="0" smtClean="0">
                <a:solidFill>
                  <a:srgbClr val="000000"/>
                </a:solidFill>
                <a:latin typeface="Arial" panose="020B0604020202020204" pitchFamily="34" charset="0"/>
              </a:rPr>
              <a:t>For the next 3-6 months, this individual will:</a:t>
            </a:r>
          </a:p>
          <a:p>
            <a:pPr marL="342900" indent="-342900" fontAlgn="base">
              <a:spcAft>
                <a:spcPts val="600"/>
              </a:spcAft>
              <a:buFont typeface="+mj-lt"/>
              <a:buAutoNum type="arabicPeriod"/>
            </a:pPr>
            <a:r>
              <a:rPr lang="en-CA" sz="1400" dirty="0" smtClean="0">
                <a:solidFill>
                  <a:srgbClr val="000000"/>
                </a:solidFill>
                <a:latin typeface="Arial" panose="020B0604020202020204" pitchFamily="34" charset="0"/>
              </a:rPr>
              <a:t>Work </a:t>
            </a:r>
            <a:r>
              <a:rPr lang="en-CA" sz="1400" dirty="0">
                <a:solidFill>
                  <a:srgbClr val="000000"/>
                </a:solidFill>
                <a:latin typeface="Arial" panose="020B0604020202020204" pitchFamily="34" charset="0"/>
              </a:rPr>
              <a:t>with you to define a sponsored mandate for IT-led </a:t>
            </a:r>
            <a:r>
              <a:rPr lang="en-CA" sz="1400" dirty="0" smtClean="0">
                <a:solidFill>
                  <a:srgbClr val="000000"/>
                </a:solidFill>
                <a:latin typeface="Arial" panose="020B0604020202020204" pitchFamily="34" charset="0"/>
              </a:rPr>
              <a:t>innovation.</a:t>
            </a:r>
          </a:p>
          <a:p>
            <a:pPr marL="342900" indent="-342900" fontAlgn="base">
              <a:spcAft>
                <a:spcPts val="600"/>
              </a:spcAft>
              <a:buFont typeface="+mj-lt"/>
              <a:buAutoNum type="arabicPeriod"/>
            </a:pPr>
            <a:r>
              <a:rPr lang="en-US" sz="1400" dirty="0" smtClean="0">
                <a:solidFill>
                  <a:srgbClr val="000000"/>
                </a:solidFill>
                <a:latin typeface="Arial" panose="020B0604020202020204" pitchFamily="34" charset="0"/>
              </a:rPr>
              <a:t>Assemble </a:t>
            </a:r>
            <a:r>
              <a:rPr lang="en-US" sz="1400" dirty="0">
                <a:solidFill>
                  <a:srgbClr val="000000"/>
                </a:solidFill>
                <a:latin typeface="Arial" panose="020B0604020202020204" pitchFamily="34" charset="0"/>
              </a:rPr>
              <a:t>and chair an innovation working </a:t>
            </a:r>
            <a:r>
              <a:rPr lang="en-US" sz="1400" dirty="0" smtClean="0">
                <a:solidFill>
                  <a:srgbClr val="000000"/>
                </a:solidFill>
                <a:latin typeface="Arial" panose="020B0604020202020204" pitchFamily="34" charset="0"/>
              </a:rPr>
              <a:t>group.</a:t>
            </a:r>
          </a:p>
          <a:p>
            <a:pPr marL="342900" indent="-342900" fontAlgn="base">
              <a:spcAft>
                <a:spcPts val="600"/>
              </a:spcAft>
              <a:buFont typeface="+mj-lt"/>
              <a:buAutoNum type="arabicPeriod"/>
            </a:pPr>
            <a:r>
              <a:rPr lang="en-US" sz="1400" dirty="0" smtClean="0">
                <a:solidFill>
                  <a:srgbClr val="000000"/>
                </a:solidFill>
                <a:latin typeface="Arial" panose="020B0604020202020204" pitchFamily="34" charset="0"/>
              </a:rPr>
              <a:t>Guide </a:t>
            </a:r>
            <a:r>
              <a:rPr lang="en-US" sz="1400" dirty="0">
                <a:solidFill>
                  <a:srgbClr val="000000"/>
                </a:solidFill>
                <a:latin typeface="Arial" panose="020B0604020202020204" pitchFamily="34" charset="0"/>
              </a:rPr>
              <a:t>the working group as it sources opportunities for innovation, assesses and prioritizes ideas, and facilitates ideation and </a:t>
            </a:r>
            <a:r>
              <a:rPr lang="en-US" sz="1400" dirty="0" smtClean="0">
                <a:solidFill>
                  <a:srgbClr val="000000"/>
                </a:solidFill>
                <a:latin typeface="Arial" panose="020B0604020202020204" pitchFamily="34" charset="0"/>
              </a:rPr>
              <a:t>prototyping.</a:t>
            </a:r>
          </a:p>
          <a:p>
            <a:pPr marL="342900" indent="-342900" fontAlgn="base">
              <a:spcAft>
                <a:spcPts val="600"/>
              </a:spcAft>
              <a:buFont typeface="+mj-lt"/>
              <a:buAutoNum type="arabicPeriod"/>
            </a:pPr>
            <a:r>
              <a:rPr lang="en-US" sz="1400" dirty="0" smtClean="0">
                <a:solidFill>
                  <a:srgbClr val="000000"/>
                </a:solidFill>
                <a:latin typeface="Arial" panose="020B0604020202020204" pitchFamily="34" charset="0"/>
              </a:rPr>
              <a:t>Maintain </a:t>
            </a:r>
            <a:r>
              <a:rPr lang="en-US" sz="1400" dirty="0">
                <a:solidFill>
                  <a:srgbClr val="000000"/>
                </a:solidFill>
                <a:latin typeface="Arial" panose="020B0604020202020204" pitchFamily="34" charset="0"/>
              </a:rPr>
              <a:t>the idea reservoir and feed the project pipeline</a:t>
            </a:r>
            <a:r>
              <a:rPr lang="en-US" sz="1200" dirty="0" smtClean="0">
                <a:solidFill>
                  <a:srgbClr val="000000"/>
                </a:solidFill>
                <a:latin typeface="Arial" panose="020B0604020202020204" pitchFamily="34" charset="0"/>
              </a:rPr>
              <a:t>.</a:t>
            </a:r>
          </a:p>
        </p:txBody>
      </p:sp>
      <p:sp>
        <p:nvSpPr>
          <p:cNvPr id="35" name="Rectangle 34"/>
          <p:cNvSpPr/>
          <p:nvPr/>
        </p:nvSpPr>
        <p:spPr>
          <a:xfrm>
            <a:off x="4743993" y="4816998"/>
            <a:ext cx="1479892" cy="369332"/>
          </a:xfrm>
          <a:prstGeom prst="rect">
            <a:avLst/>
          </a:prstGeom>
        </p:spPr>
        <p:txBody>
          <a:bodyPr wrap="none">
            <a:spAutoFit/>
          </a:bodyPr>
          <a:lstStyle/>
          <a:p>
            <a:r>
              <a:rPr lang="en-CA" b="1" dirty="0" smtClean="0">
                <a:solidFill>
                  <a:schemeClr val="accent1"/>
                </a:solidFill>
              </a:rPr>
              <a:t>Ideal Roles:</a:t>
            </a:r>
            <a:endParaRPr lang="en-CA" b="1" dirty="0">
              <a:solidFill>
                <a:schemeClr val="accent1"/>
              </a:solidFill>
            </a:endParaRPr>
          </a:p>
        </p:txBody>
      </p:sp>
      <p:sp>
        <p:nvSpPr>
          <p:cNvPr id="43" name="TextBox 42"/>
          <p:cNvSpPr txBox="1"/>
          <p:nvPr/>
        </p:nvSpPr>
        <p:spPr>
          <a:xfrm>
            <a:off x="4886622" y="5208575"/>
            <a:ext cx="4042804" cy="1169551"/>
          </a:xfrm>
          <a:prstGeom prst="rect">
            <a:avLst/>
          </a:prstGeom>
          <a:noFill/>
        </p:spPr>
        <p:txBody>
          <a:bodyPr wrap="square" rtlCol="0">
            <a:spAutoFit/>
          </a:bodyPr>
          <a:lstStyle/>
          <a:p>
            <a:pPr marL="354013" indent="-354013">
              <a:buSzPct val="125000"/>
              <a:buFont typeface="Arial" panose="020B0604020202020204" pitchFamily="34" charset="0"/>
              <a:buChar char="•"/>
            </a:pPr>
            <a:r>
              <a:rPr lang="en-US" sz="1400" dirty="0">
                <a:latin typeface="Arial" panose="020B0604020202020204" pitchFamily="34" charset="0"/>
              </a:rPr>
              <a:t>Chief Architect/Enterprise Architect</a:t>
            </a:r>
          </a:p>
          <a:p>
            <a:pPr marL="354013" indent="-354013">
              <a:buSzPct val="125000"/>
              <a:buFont typeface="Arial" panose="020B0604020202020204" pitchFamily="34" charset="0"/>
              <a:buChar char="•"/>
            </a:pPr>
            <a:r>
              <a:rPr lang="en-US" sz="1400" dirty="0">
                <a:latin typeface="Arial" panose="020B0604020202020204" pitchFamily="34" charset="0"/>
              </a:rPr>
              <a:t>Director/VP of Applications</a:t>
            </a:r>
          </a:p>
          <a:p>
            <a:pPr marL="354013" indent="-354013">
              <a:buSzPct val="125000"/>
              <a:buFont typeface="Arial" panose="020B0604020202020204" pitchFamily="34" charset="0"/>
              <a:buChar char="•"/>
            </a:pPr>
            <a:r>
              <a:rPr lang="en-US" sz="1400" dirty="0">
                <a:latin typeface="Arial" panose="020B0604020202020204" pitchFamily="34" charset="0"/>
              </a:rPr>
              <a:t>Strategy or Planning Manager</a:t>
            </a:r>
          </a:p>
          <a:p>
            <a:pPr marL="354013" indent="-354013">
              <a:buSzPct val="125000"/>
              <a:buFont typeface="Arial" panose="020B0604020202020204" pitchFamily="34" charset="0"/>
              <a:buChar char="•"/>
            </a:pPr>
            <a:r>
              <a:rPr lang="en-US" sz="1400" dirty="0">
                <a:latin typeface="Arial" panose="020B0604020202020204" pitchFamily="34" charset="0"/>
              </a:rPr>
              <a:t>Program Manager</a:t>
            </a:r>
          </a:p>
          <a:p>
            <a:pPr marL="354013" indent="-354013">
              <a:buSzPct val="125000"/>
              <a:buFont typeface="Arial" panose="020B0604020202020204" pitchFamily="34" charset="0"/>
              <a:buChar char="•"/>
            </a:pPr>
            <a:r>
              <a:rPr lang="en-US" sz="1400" dirty="0">
                <a:latin typeface="Arial" panose="020B0604020202020204" pitchFamily="34" charset="0"/>
              </a:rPr>
              <a:t>Senior </a:t>
            </a:r>
            <a:r>
              <a:rPr lang="en-US" sz="1400" dirty="0" smtClean="0">
                <a:latin typeface="Arial" panose="020B0604020202020204" pitchFamily="34" charset="0"/>
              </a:rPr>
              <a:t>BA</a:t>
            </a:r>
            <a:endParaRPr lang="en-CA" sz="1400" dirty="0"/>
          </a:p>
        </p:txBody>
      </p:sp>
      <p:grpSp>
        <p:nvGrpSpPr>
          <p:cNvPr id="17" name="Group 30"/>
          <p:cNvGrpSpPr/>
          <p:nvPr/>
        </p:nvGrpSpPr>
        <p:grpSpPr>
          <a:xfrm>
            <a:off x="436291" y="4837612"/>
            <a:ext cx="3934832" cy="1457101"/>
            <a:chOff x="114976" y="4809412"/>
            <a:chExt cx="3934832" cy="1457101"/>
          </a:xfrm>
        </p:grpSpPr>
        <p:grpSp>
          <p:nvGrpSpPr>
            <p:cNvPr id="18" name="Group 35"/>
            <p:cNvGrpSpPr/>
            <p:nvPr/>
          </p:nvGrpSpPr>
          <p:grpSpPr>
            <a:xfrm>
              <a:off x="114976" y="4809412"/>
              <a:ext cx="3934832" cy="285749"/>
              <a:chOff x="2045263" y="1844804"/>
              <a:chExt cx="3934832" cy="285749"/>
            </a:xfrm>
            <a:solidFill>
              <a:srgbClr val="B0C534"/>
            </a:solidFill>
          </p:grpSpPr>
          <p:sp>
            <p:nvSpPr>
              <p:cNvPr id="20" name="Round Same Side Corner Rectangle 97"/>
              <p:cNvSpPr/>
              <p:nvPr/>
            </p:nvSpPr>
            <p:spPr>
              <a:xfrm>
                <a:off x="2045263" y="1844804"/>
                <a:ext cx="3934832" cy="285749"/>
              </a:xfrm>
              <a:prstGeom prst="rect">
                <a:avLst/>
              </a:prstGeom>
              <a:solidFill>
                <a:srgbClr val="A24130"/>
              </a:solidFill>
              <a:ln w="25400" cap="flat" cmpd="sng" algn="ctr">
                <a:solidFill>
                  <a:srgbClr val="A24130"/>
                </a:solid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CA" sz="1100" b="0" i="1" u="none" strike="noStrike" kern="0" cap="none" spc="0" normalizeH="0" baseline="0" noProof="0" dirty="0" smtClean="0">
                    <a:ln>
                      <a:noFill/>
                    </a:ln>
                    <a:solidFill>
                      <a:srgbClr val="FFFFFF"/>
                    </a:solidFill>
                    <a:effectLst/>
                    <a:uLnTx/>
                    <a:uFillTx/>
                    <a:latin typeface="Georgia"/>
                    <a:ea typeface="+mn-ea"/>
                    <a:cs typeface="+mn-cs"/>
                  </a:rPr>
                  <a:t>Info-Tech Insight</a:t>
                </a:r>
              </a:p>
            </p:txBody>
          </p:sp>
          <p:pic>
            <p:nvPicPr>
              <p:cNvPr id="21" name="Picture 44" descr="insight-sm.wmf"/>
              <p:cNvPicPr>
                <a:picLocks noChangeAspect="1"/>
              </p:cNvPicPr>
              <p:nvPr/>
            </p:nvPicPr>
            <p:blipFill>
              <a:blip r:embed="rId3" cstate="print"/>
              <a:stretch>
                <a:fillRect/>
              </a:stretch>
            </p:blipFill>
            <p:spPr>
              <a:xfrm>
                <a:off x="5666427" y="1903930"/>
                <a:ext cx="240000" cy="180000"/>
              </a:xfrm>
              <a:prstGeom prst="rect">
                <a:avLst/>
              </a:prstGeom>
              <a:solidFill>
                <a:srgbClr val="A24130"/>
              </a:solidFill>
              <a:ln w="25400">
                <a:solidFill>
                  <a:srgbClr val="A24130"/>
                </a:solidFill>
              </a:ln>
            </p:spPr>
          </p:pic>
        </p:grpSp>
        <p:sp>
          <p:nvSpPr>
            <p:cNvPr id="19" name="Text Placeholder 12"/>
            <p:cNvSpPr txBox="1">
              <a:spLocks/>
            </p:cNvSpPr>
            <p:nvPr/>
          </p:nvSpPr>
          <p:spPr>
            <a:xfrm>
              <a:off x="114976" y="5063674"/>
              <a:ext cx="3934832" cy="1202839"/>
            </a:xfrm>
            <a:prstGeom prst="rect">
              <a:avLst/>
            </a:prstGeom>
            <a:ln w="25400">
              <a:solidFill>
                <a:srgbClr val="A24130"/>
              </a:solidFill>
            </a:ln>
          </p:spPr>
          <p:txBody>
            <a:bodyPr anchor="ct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sz="1400" dirty="0">
                  <a:solidFill>
                    <a:srgbClr val="333333"/>
                  </a:solidFill>
                </a:rPr>
                <a:t>The architecture function is innovative by necessity, tasked with understanding the future state of the organization. If you have a strong staff member in this practice, he or she may be your best candidate. </a:t>
              </a:r>
              <a:endParaRPr lang="en-CA" sz="1400" b="1" dirty="0">
                <a:solidFill>
                  <a:srgbClr val="333333"/>
                </a:solidFill>
              </a:endParaRPr>
            </a:p>
          </p:txBody>
        </p:sp>
      </p:grpSp>
    </p:spTree>
    <p:extLst>
      <p:ext uri="{BB962C8B-B14F-4D97-AF65-F5344CB8AC3E}">
        <p14:creationId xmlns:p14="http://schemas.microsoft.com/office/powerpoint/2010/main" val="3894641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p:cNvSpPr/>
          <p:nvPr/>
        </p:nvSpPr>
        <p:spPr>
          <a:xfrm>
            <a:off x="171813" y="1331598"/>
            <a:ext cx="8889422" cy="60283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accent2">
                    <a:lumMod val="50000"/>
                  </a:schemeClr>
                </a:solidFill>
              </a:rPr>
              <a:t>Your participation will be required to launch this initiative. Help your team define the innovation mandate to ensure that the projects generated by this process align with your objectives for IT. </a:t>
            </a:r>
            <a:endParaRPr lang="en-CA" sz="1600" dirty="0">
              <a:solidFill>
                <a:schemeClr val="tx1"/>
              </a:solidFill>
            </a:endParaRPr>
          </a:p>
        </p:txBody>
      </p:sp>
      <p:sp>
        <p:nvSpPr>
          <p:cNvPr id="3" name="Rectangle 2"/>
          <p:cNvSpPr/>
          <p:nvPr/>
        </p:nvSpPr>
        <p:spPr>
          <a:xfrm>
            <a:off x="76200" y="4059971"/>
            <a:ext cx="9067800" cy="35683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Rectangle 39"/>
          <p:cNvSpPr/>
          <p:nvPr/>
        </p:nvSpPr>
        <p:spPr>
          <a:xfrm>
            <a:off x="1185297" y="1820314"/>
            <a:ext cx="6096000" cy="4064000"/>
          </a:xfrm>
          <a:prstGeom prst="rect">
            <a:avLst/>
          </a:prstGeom>
          <a:ln>
            <a:noFill/>
          </a:ln>
        </p:spPr>
      </p:sp>
      <p:sp>
        <p:nvSpPr>
          <p:cNvPr id="2" name="Title 1"/>
          <p:cNvSpPr>
            <a:spLocks noGrp="1"/>
          </p:cNvSpPr>
          <p:nvPr>
            <p:ph type="title"/>
          </p:nvPr>
        </p:nvSpPr>
        <p:spPr/>
        <p:txBody>
          <a:bodyPr/>
          <a:lstStyle/>
          <a:p>
            <a:r>
              <a:rPr lang="en-US" dirty="0" smtClean="0"/>
              <a:t>Blueprint Timeline: It won’t take long to get started; set your team on the right path and watch innovation take flight </a:t>
            </a:r>
            <a:endParaRPr lang="en-CA" dirty="0"/>
          </a:p>
        </p:txBody>
      </p:sp>
      <p:sp>
        <p:nvSpPr>
          <p:cNvPr id="25" name="TextBox 24"/>
          <p:cNvSpPr txBox="1"/>
          <p:nvPr/>
        </p:nvSpPr>
        <p:spPr>
          <a:xfrm rot="18773983">
            <a:off x="-178780" y="2884721"/>
            <a:ext cx="2573140" cy="276999"/>
          </a:xfrm>
          <a:prstGeom prst="rect">
            <a:avLst/>
          </a:prstGeom>
          <a:noFill/>
        </p:spPr>
        <p:txBody>
          <a:bodyPr wrap="none" rtlCol="0">
            <a:spAutoFit/>
          </a:bodyPr>
          <a:lstStyle/>
          <a:p>
            <a:r>
              <a:rPr lang="en-CA" sz="1200" b="1" dirty="0" smtClean="0"/>
              <a:t>1.1</a:t>
            </a:r>
            <a:r>
              <a:rPr lang="en-CA" sz="1200" dirty="0" smtClean="0"/>
              <a:t>  Define the Innovation Mandate</a:t>
            </a:r>
            <a:endParaRPr lang="en-CA" sz="1200" dirty="0"/>
          </a:p>
        </p:txBody>
      </p:sp>
      <p:sp>
        <p:nvSpPr>
          <p:cNvPr id="55" name="TextBox 54"/>
          <p:cNvSpPr txBox="1"/>
          <p:nvPr/>
        </p:nvSpPr>
        <p:spPr>
          <a:xfrm rot="18759866">
            <a:off x="965261" y="2987023"/>
            <a:ext cx="2202847" cy="461665"/>
          </a:xfrm>
          <a:prstGeom prst="rect">
            <a:avLst/>
          </a:prstGeom>
          <a:noFill/>
        </p:spPr>
        <p:txBody>
          <a:bodyPr wrap="none" rtlCol="0">
            <a:spAutoFit/>
          </a:bodyPr>
          <a:lstStyle/>
          <a:p>
            <a:pPr algn="ctr"/>
            <a:r>
              <a:rPr lang="en-CA" sz="1200" b="1" dirty="0" smtClean="0"/>
              <a:t>1.2</a:t>
            </a:r>
            <a:r>
              <a:rPr lang="en-CA" sz="1200" dirty="0" smtClean="0"/>
              <a:t>  Structure and Kick-Start  </a:t>
            </a:r>
          </a:p>
          <a:p>
            <a:pPr algn="ctr"/>
            <a:r>
              <a:rPr lang="en-CA" sz="1200" dirty="0" smtClean="0"/>
              <a:t>the Innovation Initiative</a:t>
            </a:r>
            <a:endParaRPr lang="en-CA" sz="1200" dirty="0"/>
          </a:p>
        </p:txBody>
      </p:sp>
      <p:sp>
        <p:nvSpPr>
          <p:cNvPr id="114" name="Oval 113"/>
          <p:cNvSpPr/>
          <p:nvPr/>
        </p:nvSpPr>
        <p:spPr>
          <a:xfrm>
            <a:off x="6168977" y="3546529"/>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4" name="TextBox 83"/>
          <p:cNvSpPr txBox="1"/>
          <p:nvPr/>
        </p:nvSpPr>
        <p:spPr>
          <a:xfrm>
            <a:off x="4089765" y="4109988"/>
            <a:ext cx="1040670" cy="276999"/>
          </a:xfrm>
          <a:prstGeom prst="rect">
            <a:avLst/>
          </a:prstGeom>
          <a:noFill/>
        </p:spPr>
        <p:txBody>
          <a:bodyPr wrap="none" rtlCol="0">
            <a:spAutoFit/>
          </a:bodyPr>
          <a:lstStyle/>
          <a:p>
            <a:r>
              <a:rPr lang="en-US" sz="1200" b="1" dirty="0" smtClean="0"/>
              <a:t>Months 2-6 </a:t>
            </a:r>
            <a:endParaRPr lang="en-CA" sz="1200" b="1" dirty="0"/>
          </a:p>
        </p:txBody>
      </p:sp>
      <p:grpSp>
        <p:nvGrpSpPr>
          <p:cNvPr id="71" name="Group 70"/>
          <p:cNvGrpSpPr/>
          <p:nvPr/>
        </p:nvGrpSpPr>
        <p:grpSpPr>
          <a:xfrm>
            <a:off x="2744655" y="2232021"/>
            <a:ext cx="3654690" cy="4063051"/>
            <a:chOff x="2405951" y="906388"/>
            <a:chExt cx="3654690" cy="4063051"/>
          </a:xfrm>
        </p:grpSpPr>
        <p:sp>
          <p:nvSpPr>
            <p:cNvPr id="48" name="Freeform 47"/>
            <p:cNvSpPr/>
            <p:nvPr/>
          </p:nvSpPr>
          <p:spPr>
            <a:xfrm>
              <a:off x="5045634" y="3192421"/>
              <a:ext cx="1015007" cy="1015007"/>
            </a:xfrm>
            <a:custGeom>
              <a:avLst/>
              <a:gdLst>
                <a:gd name="connsiteX0" fmla="*/ 0 w 1015007"/>
                <a:gd name="connsiteY0" fmla="*/ 507504 h 1015007"/>
                <a:gd name="connsiteX1" fmla="*/ 507504 w 1015007"/>
                <a:gd name="connsiteY1" fmla="*/ 0 h 1015007"/>
                <a:gd name="connsiteX2" fmla="*/ 1015008 w 1015007"/>
                <a:gd name="connsiteY2" fmla="*/ 507504 h 1015007"/>
                <a:gd name="connsiteX3" fmla="*/ 507504 w 1015007"/>
                <a:gd name="connsiteY3" fmla="*/ 1015008 h 1015007"/>
                <a:gd name="connsiteX4" fmla="*/ 0 w 1015007"/>
                <a:gd name="connsiteY4" fmla="*/ 507504 h 1015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007" h="1015007">
                  <a:moveTo>
                    <a:pt x="0" y="507504"/>
                  </a:moveTo>
                  <a:cubicBezTo>
                    <a:pt x="0" y="227217"/>
                    <a:pt x="227217" y="0"/>
                    <a:pt x="507504" y="0"/>
                  </a:cubicBezTo>
                  <a:cubicBezTo>
                    <a:pt x="787791" y="0"/>
                    <a:pt x="1015008" y="227217"/>
                    <a:pt x="1015008" y="507504"/>
                  </a:cubicBezTo>
                  <a:cubicBezTo>
                    <a:pt x="1015008" y="787791"/>
                    <a:pt x="787791" y="1015008"/>
                    <a:pt x="507504" y="1015008"/>
                  </a:cubicBezTo>
                  <a:cubicBezTo>
                    <a:pt x="227217" y="1015008"/>
                    <a:pt x="0" y="787791"/>
                    <a:pt x="0" y="507504"/>
                  </a:cubicBez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884" tIns="163884" rIns="163884" bIns="163884" numCol="1" spcCol="1270" anchor="ctr" anchorCtr="0">
              <a:noAutofit/>
            </a:bodyPr>
            <a:lstStyle/>
            <a:p>
              <a:pPr lvl="0" algn="ctr" defTabSz="533400">
                <a:lnSpc>
                  <a:spcPct val="90000"/>
                </a:lnSpc>
                <a:spcBef>
                  <a:spcPct val="0"/>
                </a:spcBef>
                <a:spcAft>
                  <a:spcPct val="35000"/>
                </a:spcAft>
              </a:pPr>
              <a:r>
                <a:rPr lang="en-US" sz="1200" kern="1200" dirty="0" smtClean="0"/>
                <a:t>2.3 Prioritize Ideas</a:t>
              </a:r>
              <a:endParaRPr lang="en-CA" sz="1200" kern="1200" dirty="0"/>
            </a:p>
          </p:txBody>
        </p:sp>
        <p:sp>
          <p:nvSpPr>
            <p:cNvPr id="41" name="Freeform 40"/>
            <p:cNvSpPr/>
            <p:nvPr/>
          </p:nvSpPr>
          <p:spPr>
            <a:xfrm>
              <a:off x="3725793" y="906388"/>
              <a:ext cx="1015007" cy="1015007"/>
            </a:xfrm>
            <a:custGeom>
              <a:avLst/>
              <a:gdLst>
                <a:gd name="connsiteX0" fmla="*/ 0 w 1015007"/>
                <a:gd name="connsiteY0" fmla="*/ 507504 h 1015007"/>
                <a:gd name="connsiteX1" fmla="*/ 507504 w 1015007"/>
                <a:gd name="connsiteY1" fmla="*/ 0 h 1015007"/>
                <a:gd name="connsiteX2" fmla="*/ 1015008 w 1015007"/>
                <a:gd name="connsiteY2" fmla="*/ 507504 h 1015007"/>
                <a:gd name="connsiteX3" fmla="*/ 507504 w 1015007"/>
                <a:gd name="connsiteY3" fmla="*/ 1015008 h 1015007"/>
                <a:gd name="connsiteX4" fmla="*/ 0 w 1015007"/>
                <a:gd name="connsiteY4" fmla="*/ 507504 h 1015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007" h="1015007">
                  <a:moveTo>
                    <a:pt x="0" y="507504"/>
                  </a:moveTo>
                  <a:cubicBezTo>
                    <a:pt x="0" y="227217"/>
                    <a:pt x="227217" y="0"/>
                    <a:pt x="507504" y="0"/>
                  </a:cubicBezTo>
                  <a:cubicBezTo>
                    <a:pt x="787791" y="0"/>
                    <a:pt x="1015008" y="227217"/>
                    <a:pt x="1015008" y="507504"/>
                  </a:cubicBezTo>
                  <a:cubicBezTo>
                    <a:pt x="1015008" y="787791"/>
                    <a:pt x="787791" y="1015008"/>
                    <a:pt x="507504" y="1015008"/>
                  </a:cubicBezTo>
                  <a:cubicBezTo>
                    <a:pt x="227217" y="1015008"/>
                    <a:pt x="0" y="787791"/>
                    <a:pt x="0" y="507504"/>
                  </a:cubicBez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884" tIns="163884" rIns="163884" bIns="163884" numCol="1" spcCol="1270" anchor="ctr" anchorCtr="0">
              <a:noAutofit/>
            </a:bodyPr>
            <a:lstStyle/>
            <a:p>
              <a:pPr lvl="0" algn="ctr" defTabSz="533400">
                <a:lnSpc>
                  <a:spcPct val="90000"/>
                </a:lnSpc>
                <a:spcBef>
                  <a:spcPct val="0"/>
                </a:spcBef>
                <a:spcAft>
                  <a:spcPct val="35000"/>
                </a:spcAft>
              </a:pPr>
              <a:r>
                <a:rPr lang="en-US" sz="1200" kern="1200" dirty="0" smtClean="0"/>
                <a:t>2.1 Frame the Problem</a:t>
              </a:r>
              <a:endParaRPr lang="en-CA" sz="1200" kern="1200" dirty="0"/>
            </a:p>
          </p:txBody>
        </p:sp>
        <p:sp>
          <p:nvSpPr>
            <p:cNvPr id="42" name="Freeform 41"/>
            <p:cNvSpPr/>
            <p:nvPr/>
          </p:nvSpPr>
          <p:spPr>
            <a:xfrm rot="1800000">
              <a:off x="4751716" y="1619797"/>
              <a:ext cx="269777" cy="342565"/>
            </a:xfrm>
            <a:custGeom>
              <a:avLst/>
              <a:gdLst>
                <a:gd name="connsiteX0" fmla="*/ 0 w 269777"/>
                <a:gd name="connsiteY0" fmla="*/ 68513 h 342565"/>
                <a:gd name="connsiteX1" fmla="*/ 134889 w 269777"/>
                <a:gd name="connsiteY1" fmla="*/ 68513 h 342565"/>
                <a:gd name="connsiteX2" fmla="*/ 134889 w 269777"/>
                <a:gd name="connsiteY2" fmla="*/ 0 h 342565"/>
                <a:gd name="connsiteX3" fmla="*/ 269777 w 269777"/>
                <a:gd name="connsiteY3" fmla="*/ 171283 h 342565"/>
                <a:gd name="connsiteX4" fmla="*/ 134889 w 269777"/>
                <a:gd name="connsiteY4" fmla="*/ 342565 h 342565"/>
                <a:gd name="connsiteX5" fmla="*/ 134889 w 269777"/>
                <a:gd name="connsiteY5" fmla="*/ 274052 h 342565"/>
                <a:gd name="connsiteX6" fmla="*/ 0 w 269777"/>
                <a:gd name="connsiteY6" fmla="*/ 274052 h 342565"/>
                <a:gd name="connsiteX7" fmla="*/ 0 w 269777"/>
                <a:gd name="connsiteY7" fmla="*/ 68513 h 3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777" h="342565">
                  <a:moveTo>
                    <a:pt x="0" y="68513"/>
                  </a:moveTo>
                  <a:lnTo>
                    <a:pt x="134889" y="68513"/>
                  </a:lnTo>
                  <a:lnTo>
                    <a:pt x="134889" y="0"/>
                  </a:lnTo>
                  <a:lnTo>
                    <a:pt x="269777" y="171283"/>
                  </a:lnTo>
                  <a:lnTo>
                    <a:pt x="134889" y="342565"/>
                  </a:lnTo>
                  <a:lnTo>
                    <a:pt x="134889" y="274052"/>
                  </a:lnTo>
                  <a:lnTo>
                    <a:pt x="0" y="274052"/>
                  </a:lnTo>
                  <a:lnTo>
                    <a:pt x="0" y="6851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8513" rIns="80933" bIns="68512" numCol="1" spcCol="1270" anchor="ctr" anchorCtr="0">
              <a:noAutofit/>
            </a:bodyPr>
            <a:lstStyle/>
            <a:p>
              <a:pPr lvl="0" algn="ctr" defTabSz="444500">
                <a:lnSpc>
                  <a:spcPct val="90000"/>
                </a:lnSpc>
                <a:spcBef>
                  <a:spcPct val="0"/>
                </a:spcBef>
                <a:spcAft>
                  <a:spcPct val="35000"/>
                </a:spcAft>
              </a:pPr>
              <a:endParaRPr lang="en-CA" sz="1000" kern="1200" dirty="0"/>
            </a:p>
          </p:txBody>
        </p:sp>
        <p:sp>
          <p:nvSpPr>
            <p:cNvPr id="45" name="Freeform 44"/>
            <p:cNvSpPr/>
            <p:nvPr/>
          </p:nvSpPr>
          <p:spPr>
            <a:xfrm>
              <a:off x="5045634" y="1668399"/>
              <a:ext cx="1015007" cy="1015007"/>
            </a:xfrm>
            <a:custGeom>
              <a:avLst/>
              <a:gdLst>
                <a:gd name="connsiteX0" fmla="*/ 0 w 1015007"/>
                <a:gd name="connsiteY0" fmla="*/ 507504 h 1015007"/>
                <a:gd name="connsiteX1" fmla="*/ 507504 w 1015007"/>
                <a:gd name="connsiteY1" fmla="*/ 0 h 1015007"/>
                <a:gd name="connsiteX2" fmla="*/ 1015008 w 1015007"/>
                <a:gd name="connsiteY2" fmla="*/ 507504 h 1015007"/>
                <a:gd name="connsiteX3" fmla="*/ 507504 w 1015007"/>
                <a:gd name="connsiteY3" fmla="*/ 1015008 h 1015007"/>
                <a:gd name="connsiteX4" fmla="*/ 0 w 1015007"/>
                <a:gd name="connsiteY4" fmla="*/ 507504 h 1015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007" h="1015007">
                  <a:moveTo>
                    <a:pt x="0" y="507504"/>
                  </a:moveTo>
                  <a:cubicBezTo>
                    <a:pt x="0" y="227217"/>
                    <a:pt x="227217" y="0"/>
                    <a:pt x="507504" y="0"/>
                  </a:cubicBezTo>
                  <a:cubicBezTo>
                    <a:pt x="787791" y="0"/>
                    <a:pt x="1015008" y="227217"/>
                    <a:pt x="1015008" y="507504"/>
                  </a:cubicBezTo>
                  <a:cubicBezTo>
                    <a:pt x="1015008" y="787791"/>
                    <a:pt x="787791" y="1015008"/>
                    <a:pt x="507504" y="1015008"/>
                  </a:cubicBezTo>
                  <a:cubicBezTo>
                    <a:pt x="227217" y="1015008"/>
                    <a:pt x="0" y="787791"/>
                    <a:pt x="0" y="507504"/>
                  </a:cubicBez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884" tIns="163884" rIns="163884" bIns="163884" numCol="1" spcCol="1270" anchor="ctr" anchorCtr="0">
              <a:noAutofit/>
            </a:bodyPr>
            <a:lstStyle/>
            <a:p>
              <a:pPr lvl="0" algn="ctr" defTabSz="533400">
                <a:lnSpc>
                  <a:spcPct val="90000"/>
                </a:lnSpc>
                <a:spcBef>
                  <a:spcPct val="0"/>
                </a:spcBef>
                <a:spcAft>
                  <a:spcPct val="35000"/>
                </a:spcAft>
              </a:pPr>
              <a:r>
                <a:rPr lang="en-US" sz="1200" kern="1200" dirty="0" smtClean="0"/>
                <a:t>2.2 Ideate</a:t>
              </a:r>
              <a:endParaRPr lang="en-CA" sz="1200" kern="1200" dirty="0"/>
            </a:p>
          </p:txBody>
        </p:sp>
        <p:sp>
          <p:nvSpPr>
            <p:cNvPr id="49" name="Freeform 48"/>
            <p:cNvSpPr/>
            <p:nvPr/>
          </p:nvSpPr>
          <p:spPr>
            <a:xfrm rot="19800000">
              <a:off x="4764941" y="3905829"/>
              <a:ext cx="269778" cy="342566"/>
            </a:xfrm>
            <a:custGeom>
              <a:avLst/>
              <a:gdLst>
                <a:gd name="connsiteX0" fmla="*/ 0 w 269777"/>
                <a:gd name="connsiteY0" fmla="*/ 68513 h 342565"/>
                <a:gd name="connsiteX1" fmla="*/ 134889 w 269777"/>
                <a:gd name="connsiteY1" fmla="*/ 68513 h 342565"/>
                <a:gd name="connsiteX2" fmla="*/ 134889 w 269777"/>
                <a:gd name="connsiteY2" fmla="*/ 0 h 342565"/>
                <a:gd name="connsiteX3" fmla="*/ 269777 w 269777"/>
                <a:gd name="connsiteY3" fmla="*/ 171283 h 342565"/>
                <a:gd name="connsiteX4" fmla="*/ 134889 w 269777"/>
                <a:gd name="connsiteY4" fmla="*/ 342565 h 342565"/>
                <a:gd name="connsiteX5" fmla="*/ 134889 w 269777"/>
                <a:gd name="connsiteY5" fmla="*/ 274052 h 342565"/>
                <a:gd name="connsiteX6" fmla="*/ 0 w 269777"/>
                <a:gd name="connsiteY6" fmla="*/ 274052 h 342565"/>
                <a:gd name="connsiteX7" fmla="*/ 0 w 269777"/>
                <a:gd name="connsiteY7" fmla="*/ 68513 h 3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777" h="342565">
                  <a:moveTo>
                    <a:pt x="269777" y="274052"/>
                  </a:moveTo>
                  <a:lnTo>
                    <a:pt x="134888" y="274052"/>
                  </a:lnTo>
                  <a:lnTo>
                    <a:pt x="134888" y="342565"/>
                  </a:lnTo>
                  <a:lnTo>
                    <a:pt x="0" y="171282"/>
                  </a:lnTo>
                  <a:lnTo>
                    <a:pt x="134888" y="0"/>
                  </a:lnTo>
                  <a:lnTo>
                    <a:pt x="134888" y="68513"/>
                  </a:lnTo>
                  <a:lnTo>
                    <a:pt x="269777" y="68513"/>
                  </a:lnTo>
                  <a:lnTo>
                    <a:pt x="269777" y="27405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0933" tIns="68514" rIns="0" bIns="68512" numCol="1" spcCol="1270" anchor="ctr" anchorCtr="0">
              <a:noAutofit/>
            </a:bodyPr>
            <a:lstStyle/>
            <a:p>
              <a:pPr lvl="0" algn="ctr" defTabSz="444500">
                <a:lnSpc>
                  <a:spcPct val="90000"/>
                </a:lnSpc>
                <a:spcBef>
                  <a:spcPct val="0"/>
                </a:spcBef>
                <a:spcAft>
                  <a:spcPct val="35000"/>
                </a:spcAft>
              </a:pPr>
              <a:endParaRPr lang="en-CA" sz="1000" kern="1200" dirty="0"/>
            </a:p>
          </p:txBody>
        </p:sp>
        <p:sp>
          <p:nvSpPr>
            <p:cNvPr id="51" name="Freeform 50"/>
            <p:cNvSpPr/>
            <p:nvPr/>
          </p:nvSpPr>
          <p:spPr>
            <a:xfrm>
              <a:off x="3725793" y="3954432"/>
              <a:ext cx="1015007" cy="1015007"/>
            </a:xfrm>
            <a:custGeom>
              <a:avLst/>
              <a:gdLst>
                <a:gd name="connsiteX0" fmla="*/ 0 w 1015007"/>
                <a:gd name="connsiteY0" fmla="*/ 507504 h 1015007"/>
                <a:gd name="connsiteX1" fmla="*/ 507504 w 1015007"/>
                <a:gd name="connsiteY1" fmla="*/ 0 h 1015007"/>
                <a:gd name="connsiteX2" fmla="*/ 1015008 w 1015007"/>
                <a:gd name="connsiteY2" fmla="*/ 507504 h 1015007"/>
                <a:gd name="connsiteX3" fmla="*/ 507504 w 1015007"/>
                <a:gd name="connsiteY3" fmla="*/ 1015008 h 1015007"/>
                <a:gd name="connsiteX4" fmla="*/ 0 w 1015007"/>
                <a:gd name="connsiteY4" fmla="*/ 507504 h 1015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007" h="1015007">
                  <a:moveTo>
                    <a:pt x="0" y="507504"/>
                  </a:moveTo>
                  <a:cubicBezTo>
                    <a:pt x="0" y="227217"/>
                    <a:pt x="227217" y="0"/>
                    <a:pt x="507504" y="0"/>
                  </a:cubicBezTo>
                  <a:cubicBezTo>
                    <a:pt x="787791" y="0"/>
                    <a:pt x="1015008" y="227217"/>
                    <a:pt x="1015008" y="507504"/>
                  </a:cubicBezTo>
                  <a:cubicBezTo>
                    <a:pt x="1015008" y="787791"/>
                    <a:pt x="787791" y="1015008"/>
                    <a:pt x="507504" y="1015008"/>
                  </a:cubicBezTo>
                  <a:cubicBezTo>
                    <a:pt x="227217" y="1015008"/>
                    <a:pt x="0" y="787791"/>
                    <a:pt x="0" y="507504"/>
                  </a:cubicBez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884" tIns="163884" rIns="163884" bIns="163884" numCol="1" spcCol="1270" anchor="ctr" anchorCtr="0">
              <a:noAutofit/>
            </a:bodyPr>
            <a:lstStyle/>
            <a:p>
              <a:pPr lvl="0" algn="ctr" defTabSz="533400">
                <a:lnSpc>
                  <a:spcPct val="90000"/>
                </a:lnSpc>
                <a:spcBef>
                  <a:spcPct val="0"/>
                </a:spcBef>
                <a:spcAft>
                  <a:spcPct val="35000"/>
                </a:spcAft>
              </a:pPr>
              <a:r>
                <a:rPr lang="en-US" sz="1200" kern="1200" dirty="0" smtClean="0"/>
                <a:t>3.1 Design Prototype</a:t>
              </a:r>
              <a:endParaRPr lang="en-CA" sz="1200" kern="1200" dirty="0"/>
            </a:p>
          </p:txBody>
        </p:sp>
        <p:sp>
          <p:nvSpPr>
            <p:cNvPr id="53" name="Freeform 52"/>
            <p:cNvSpPr/>
            <p:nvPr/>
          </p:nvSpPr>
          <p:spPr>
            <a:xfrm rot="1800000">
              <a:off x="3445099" y="3913464"/>
              <a:ext cx="269778" cy="342566"/>
            </a:xfrm>
            <a:custGeom>
              <a:avLst/>
              <a:gdLst>
                <a:gd name="connsiteX0" fmla="*/ 0 w 269777"/>
                <a:gd name="connsiteY0" fmla="*/ 68513 h 342565"/>
                <a:gd name="connsiteX1" fmla="*/ 134889 w 269777"/>
                <a:gd name="connsiteY1" fmla="*/ 68513 h 342565"/>
                <a:gd name="connsiteX2" fmla="*/ 134889 w 269777"/>
                <a:gd name="connsiteY2" fmla="*/ 0 h 342565"/>
                <a:gd name="connsiteX3" fmla="*/ 269777 w 269777"/>
                <a:gd name="connsiteY3" fmla="*/ 171283 h 342565"/>
                <a:gd name="connsiteX4" fmla="*/ 134889 w 269777"/>
                <a:gd name="connsiteY4" fmla="*/ 342565 h 342565"/>
                <a:gd name="connsiteX5" fmla="*/ 134889 w 269777"/>
                <a:gd name="connsiteY5" fmla="*/ 274052 h 342565"/>
                <a:gd name="connsiteX6" fmla="*/ 0 w 269777"/>
                <a:gd name="connsiteY6" fmla="*/ 274052 h 342565"/>
                <a:gd name="connsiteX7" fmla="*/ 0 w 269777"/>
                <a:gd name="connsiteY7" fmla="*/ 68513 h 3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777" h="342565">
                  <a:moveTo>
                    <a:pt x="269777" y="274052"/>
                  </a:moveTo>
                  <a:lnTo>
                    <a:pt x="134888" y="274052"/>
                  </a:lnTo>
                  <a:lnTo>
                    <a:pt x="134888" y="342565"/>
                  </a:lnTo>
                  <a:lnTo>
                    <a:pt x="0" y="171282"/>
                  </a:lnTo>
                  <a:lnTo>
                    <a:pt x="134888" y="0"/>
                  </a:lnTo>
                  <a:lnTo>
                    <a:pt x="134888" y="68513"/>
                  </a:lnTo>
                  <a:lnTo>
                    <a:pt x="269777" y="68513"/>
                  </a:lnTo>
                  <a:lnTo>
                    <a:pt x="269777" y="274052"/>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80933" tIns="68513" rIns="0" bIns="68513" numCol="1" spcCol="1270" anchor="ctr" anchorCtr="0">
              <a:noAutofit/>
            </a:bodyPr>
            <a:lstStyle/>
            <a:p>
              <a:pPr lvl="0" algn="ctr" defTabSz="444500">
                <a:lnSpc>
                  <a:spcPct val="90000"/>
                </a:lnSpc>
                <a:spcBef>
                  <a:spcPct val="0"/>
                </a:spcBef>
                <a:spcAft>
                  <a:spcPct val="35000"/>
                </a:spcAft>
              </a:pPr>
              <a:endParaRPr lang="en-CA" sz="1000" kern="1200" dirty="0"/>
            </a:p>
          </p:txBody>
        </p:sp>
        <p:sp>
          <p:nvSpPr>
            <p:cNvPr id="54" name="Freeform 53"/>
            <p:cNvSpPr/>
            <p:nvPr/>
          </p:nvSpPr>
          <p:spPr>
            <a:xfrm>
              <a:off x="2405951" y="3192421"/>
              <a:ext cx="1015007" cy="1015007"/>
            </a:xfrm>
            <a:custGeom>
              <a:avLst/>
              <a:gdLst>
                <a:gd name="connsiteX0" fmla="*/ 0 w 1015007"/>
                <a:gd name="connsiteY0" fmla="*/ 507504 h 1015007"/>
                <a:gd name="connsiteX1" fmla="*/ 507504 w 1015007"/>
                <a:gd name="connsiteY1" fmla="*/ 0 h 1015007"/>
                <a:gd name="connsiteX2" fmla="*/ 1015008 w 1015007"/>
                <a:gd name="connsiteY2" fmla="*/ 507504 h 1015007"/>
                <a:gd name="connsiteX3" fmla="*/ 507504 w 1015007"/>
                <a:gd name="connsiteY3" fmla="*/ 1015008 h 1015007"/>
                <a:gd name="connsiteX4" fmla="*/ 0 w 1015007"/>
                <a:gd name="connsiteY4" fmla="*/ 507504 h 1015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007" h="1015007">
                  <a:moveTo>
                    <a:pt x="0" y="507504"/>
                  </a:moveTo>
                  <a:cubicBezTo>
                    <a:pt x="0" y="227217"/>
                    <a:pt x="227217" y="0"/>
                    <a:pt x="507504" y="0"/>
                  </a:cubicBezTo>
                  <a:cubicBezTo>
                    <a:pt x="787791" y="0"/>
                    <a:pt x="1015008" y="227217"/>
                    <a:pt x="1015008" y="507504"/>
                  </a:cubicBezTo>
                  <a:cubicBezTo>
                    <a:pt x="1015008" y="787791"/>
                    <a:pt x="787791" y="1015008"/>
                    <a:pt x="507504" y="1015008"/>
                  </a:cubicBezTo>
                  <a:cubicBezTo>
                    <a:pt x="227217" y="1015008"/>
                    <a:pt x="0" y="787791"/>
                    <a:pt x="0" y="507504"/>
                  </a:cubicBez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884" tIns="163884" rIns="163884" bIns="163884" numCol="1" spcCol="1270" anchor="ctr" anchorCtr="0">
              <a:noAutofit/>
            </a:bodyPr>
            <a:lstStyle/>
            <a:p>
              <a:pPr lvl="0" algn="ctr" defTabSz="533400">
                <a:lnSpc>
                  <a:spcPct val="90000"/>
                </a:lnSpc>
                <a:spcBef>
                  <a:spcPct val="0"/>
                </a:spcBef>
                <a:spcAft>
                  <a:spcPct val="35000"/>
                </a:spcAft>
              </a:pPr>
              <a:r>
                <a:rPr lang="en-US" sz="1200" kern="1200" dirty="0" smtClean="0"/>
                <a:t>3.2 Socialize Prototype</a:t>
              </a:r>
              <a:endParaRPr lang="en-CA" sz="1200" kern="1200" dirty="0"/>
            </a:p>
          </p:txBody>
        </p:sp>
        <p:sp>
          <p:nvSpPr>
            <p:cNvPr id="65" name="Freeform 64"/>
            <p:cNvSpPr/>
            <p:nvPr/>
          </p:nvSpPr>
          <p:spPr>
            <a:xfrm>
              <a:off x="2405951" y="1668399"/>
              <a:ext cx="1015007" cy="1015007"/>
            </a:xfrm>
            <a:custGeom>
              <a:avLst/>
              <a:gdLst>
                <a:gd name="connsiteX0" fmla="*/ 0 w 1015007"/>
                <a:gd name="connsiteY0" fmla="*/ 507504 h 1015007"/>
                <a:gd name="connsiteX1" fmla="*/ 507504 w 1015007"/>
                <a:gd name="connsiteY1" fmla="*/ 0 h 1015007"/>
                <a:gd name="connsiteX2" fmla="*/ 1015008 w 1015007"/>
                <a:gd name="connsiteY2" fmla="*/ 507504 h 1015007"/>
                <a:gd name="connsiteX3" fmla="*/ 507504 w 1015007"/>
                <a:gd name="connsiteY3" fmla="*/ 1015008 h 1015007"/>
                <a:gd name="connsiteX4" fmla="*/ 0 w 1015007"/>
                <a:gd name="connsiteY4" fmla="*/ 507504 h 1015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007" h="1015007">
                  <a:moveTo>
                    <a:pt x="0" y="507504"/>
                  </a:moveTo>
                  <a:cubicBezTo>
                    <a:pt x="0" y="227217"/>
                    <a:pt x="227217" y="0"/>
                    <a:pt x="507504" y="0"/>
                  </a:cubicBezTo>
                  <a:cubicBezTo>
                    <a:pt x="787791" y="0"/>
                    <a:pt x="1015008" y="227217"/>
                    <a:pt x="1015008" y="507504"/>
                  </a:cubicBezTo>
                  <a:cubicBezTo>
                    <a:pt x="1015008" y="787791"/>
                    <a:pt x="787791" y="1015008"/>
                    <a:pt x="507504" y="1015008"/>
                  </a:cubicBezTo>
                  <a:cubicBezTo>
                    <a:pt x="227217" y="1015008"/>
                    <a:pt x="0" y="787791"/>
                    <a:pt x="0" y="507504"/>
                  </a:cubicBez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884" tIns="163884" rIns="163884" bIns="163884" numCol="1" spcCol="1270" anchor="ctr" anchorCtr="0">
              <a:noAutofit/>
            </a:bodyPr>
            <a:lstStyle/>
            <a:p>
              <a:pPr lvl="0" algn="ctr" defTabSz="533400">
                <a:lnSpc>
                  <a:spcPct val="90000"/>
                </a:lnSpc>
                <a:spcBef>
                  <a:spcPct val="0"/>
                </a:spcBef>
                <a:spcAft>
                  <a:spcPct val="35000"/>
                </a:spcAft>
              </a:pPr>
              <a:r>
                <a:rPr lang="en-US" sz="1200" kern="1200" dirty="0" smtClean="0"/>
                <a:t>3.2 Approve Prototype</a:t>
              </a:r>
              <a:endParaRPr lang="en-CA" sz="1200" kern="1200" dirty="0"/>
            </a:p>
          </p:txBody>
        </p:sp>
        <p:sp>
          <p:nvSpPr>
            <p:cNvPr id="66" name="Freeform 65"/>
            <p:cNvSpPr/>
            <p:nvPr/>
          </p:nvSpPr>
          <p:spPr>
            <a:xfrm rot="19800000">
              <a:off x="3431875" y="1627432"/>
              <a:ext cx="269777" cy="342565"/>
            </a:xfrm>
            <a:custGeom>
              <a:avLst/>
              <a:gdLst>
                <a:gd name="connsiteX0" fmla="*/ 0 w 269777"/>
                <a:gd name="connsiteY0" fmla="*/ 68513 h 342565"/>
                <a:gd name="connsiteX1" fmla="*/ 134889 w 269777"/>
                <a:gd name="connsiteY1" fmla="*/ 68513 h 342565"/>
                <a:gd name="connsiteX2" fmla="*/ 134889 w 269777"/>
                <a:gd name="connsiteY2" fmla="*/ 0 h 342565"/>
                <a:gd name="connsiteX3" fmla="*/ 269777 w 269777"/>
                <a:gd name="connsiteY3" fmla="*/ 171283 h 342565"/>
                <a:gd name="connsiteX4" fmla="*/ 134889 w 269777"/>
                <a:gd name="connsiteY4" fmla="*/ 342565 h 342565"/>
                <a:gd name="connsiteX5" fmla="*/ 134889 w 269777"/>
                <a:gd name="connsiteY5" fmla="*/ 274052 h 342565"/>
                <a:gd name="connsiteX6" fmla="*/ 0 w 269777"/>
                <a:gd name="connsiteY6" fmla="*/ 274052 h 342565"/>
                <a:gd name="connsiteX7" fmla="*/ 0 w 269777"/>
                <a:gd name="connsiteY7" fmla="*/ 68513 h 3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777" h="342565">
                  <a:moveTo>
                    <a:pt x="0" y="68513"/>
                  </a:moveTo>
                  <a:lnTo>
                    <a:pt x="134889" y="68513"/>
                  </a:lnTo>
                  <a:lnTo>
                    <a:pt x="134889" y="0"/>
                  </a:lnTo>
                  <a:lnTo>
                    <a:pt x="269777" y="171283"/>
                  </a:lnTo>
                  <a:lnTo>
                    <a:pt x="134889" y="342565"/>
                  </a:lnTo>
                  <a:lnTo>
                    <a:pt x="134889" y="274052"/>
                  </a:lnTo>
                  <a:lnTo>
                    <a:pt x="0" y="274052"/>
                  </a:lnTo>
                  <a:lnTo>
                    <a:pt x="0" y="6851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8512" rIns="80933" bIns="68513" numCol="1" spcCol="1270" anchor="ctr" anchorCtr="0">
              <a:noAutofit/>
            </a:bodyPr>
            <a:lstStyle/>
            <a:p>
              <a:pPr lvl="0" algn="ctr" defTabSz="444500">
                <a:lnSpc>
                  <a:spcPct val="90000"/>
                </a:lnSpc>
                <a:spcBef>
                  <a:spcPct val="0"/>
                </a:spcBef>
                <a:spcAft>
                  <a:spcPct val="35000"/>
                </a:spcAft>
              </a:pPr>
              <a:endParaRPr lang="en-CA" sz="1000" kern="1200" dirty="0"/>
            </a:p>
          </p:txBody>
        </p:sp>
        <p:sp>
          <p:nvSpPr>
            <p:cNvPr id="47" name="Freeform 46"/>
            <p:cNvSpPr/>
            <p:nvPr/>
          </p:nvSpPr>
          <p:spPr>
            <a:xfrm rot="5400000">
              <a:off x="5418250" y="2758996"/>
              <a:ext cx="269777" cy="342565"/>
            </a:xfrm>
            <a:custGeom>
              <a:avLst/>
              <a:gdLst>
                <a:gd name="connsiteX0" fmla="*/ 0 w 269777"/>
                <a:gd name="connsiteY0" fmla="*/ 68513 h 342565"/>
                <a:gd name="connsiteX1" fmla="*/ 134889 w 269777"/>
                <a:gd name="connsiteY1" fmla="*/ 68513 h 342565"/>
                <a:gd name="connsiteX2" fmla="*/ 134889 w 269777"/>
                <a:gd name="connsiteY2" fmla="*/ 0 h 342565"/>
                <a:gd name="connsiteX3" fmla="*/ 269777 w 269777"/>
                <a:gd name="connsiteY3" fmla="*/ 171283 h 342565"/>
                <a:gd name="connsiteX4" fmla="*/ 134889 w 269777"/>
                <a:gd name="connsiteY4" fmla="*/ 342565 h 342565"/>
                <a:gd name="connsiteX5" fmla="*/ 134889 w 269777"/>
                <a:gd name="connsiteY5" fmla="*/ 274052 h 342565"/>
                <a:gd name="connsiteX6" fmla="*/ 0 w 269777"/>
                <a:gd name="connsiteY6" fmla="*/ 274052 h 342565"/>
                <a:gd name="connsiteX7" fmla="*/ 0 w 269777"/>
                <a:gd name="connsiteY7" fmla="*/ 68513 h 3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777" h="342565">
                  <a:moveTo>
                    <a:pt x="0" y="68513"/>
                  </a:moveTo>
                  <a:lnTo>
                    <a:pt x="134889" y="68513"/>
                  </a:lnTo>
                  <a:lnTo>
                    <a:pt x="134889" y="0"/>
                  </a:lnTo>
                  <a:lnTo>
                    <a:pt x="269777" y="171283"/>
                  </a:lnTo>
                  <a:lnTo>
                    <a:pt x="134889" y="342565"/>
                  </a:lnTo>
                  <a:lnTo>
                    <a:pt x="134889" y="274052"/>
                  </a:lnTo>
                  <a:lnTo>
                    <a:pt x="0" y="274052"/>
                  </a:lnTo>
                  <a:lnTo>
                    <a:pt x="0" y="6851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68511" rIns="80932" bIns="68514" numCol="1" spcCol="1270" anchor="ctr" anchorCtr="0">
              <a:noAutofit/>
            </a:bodyPr>
            <a:lstStyle/>
            <a:p>
              <a:pPr lvl="0" algn="ctr" defTabSz="444500">
                <a:lnSpc>
                  <a:spcPct val="90000"/>
                </a:lnSpc>
                <a:spcBef>
                  <a:spcPct val="0"/>
                </a:spcBef>
                <a:spcAft>
                  <a:spcPct val="35000"/>
                </a:spcAft>
              </a:pPr>
              <a:endParaRPr lang="en-CA" sz="1000" kern="1200" dirty="0"/>
            </a:p>
          </p:txBody>
        </p:sp>
        <p:sp>
          <p:nvSpPr>
            <p:cNvPr id="61" name="Freeform 60"/>
            <p:cNvSpPr/>
            <p:nvPr/>
          </p:nvSpPr>
          <p:spPr>
            <a:xfrm rot="16200000">
              <a:off x="2778566" y="2774266"/>
              <a:ext cx="269777" cy="342565"/>
            </a:xfrm>
            <a:custGeom>
              <a:avLst/>
              <a:gdLst>
                <a:gd name="connsiteX0" fmla="*/ 0 w 269777"/>
                <a:gd name="connsiteY0" fmla="*/ 68513 h 342565"/>
                <a:gd name="connsiteX1" fmla="*/ 134889 w 269777"/>
                <a:gd name="connsiteY1" fmla="*/ 68513 h 342565"/>
                <a:gd name="connsiteX2" fmla="*/ 134889 w 269777"/>
                <a:gd name="connsiteY2" fmla="*/ 0 h 342565"/>
                <a:gd name="connsiteX3" fmla="*/ 269777 w 269777"/>
                <a:gd name="connsiteY3" fmla="*/ 171283 h 342565"/>
                <a:gd name="connsiteX4" fmla="*/ 134889 w 269777"/>
                <a:gd name="connsiteY4" fmla="*/ 342565 h 342565"/>
                <a:gd name="connsiteX5" fmla="*/ 134889 w 269777"/>
                <a:gd name="connsiteY5" fmla="*/ 274052 h 342565"/>
                <a:gd name="connsiteX6" fmla="*/ 0 w 269777"/>
                <a:gd name="connsiteY6" fmla="*/ 274052 h 342565"/>
                <a:gd name="connsiteX7" fmla="*/ 0 w 269777"/>
                <a:gd name="connsiteY7" fmla="*/ 68513 h 34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777" h="342565">
                  <a:moveTo>
                    <a:pt x="0" y="68513"/>
                  </a:moveTo>
                  <a:lnTo>
                    <a:pt x="134889" y="68513"/>
                  </a:lnTo>
                  <a:lnTo>
                    <a:pt x="134889" y="0"/>
                  </a:lnTo>
                  <a:lnTo>
                    <a:pt x="269777" y="171283"/>
                  </a:lnTo>
                  <a:lnTo>
                    <a:pt x="134889" y="342565"/>
                  </a:lnTo>
                  <a:lnTo>
                    <a:pt x="134889" y="274052"/>
                  </a:lnTo>
                  <a:lnTo>
                    <a:pt x="0" y="274052"/>
                  </a:lnTo>
                  <a:lnTo>
                    <a:pt x="0" y="6851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2" tIns="68513" rIns="80934" bIns="68512" numCol="1" spcCol="1270" anchor="ctr" anchorCtr="0">
              <a:noAutofit/>
            </a:bodyPr>
            <a:lstStyle/>
            <a:p>
              <a:pPr lvl="0" algn="ctr" defTabSz="444500">
                <a:lnSpc>
                  <a:spcPct val="90000"/>
                </a:lnSpc>
                <a:spcBef>
                  <a:spcPct val="0"/>
                </a:spcBef>
                <a:spcAft>
                  <a:spcPct val="35000"/>
                </a:spcAft>
              </a:pPr>
              <a:endParaRPr lang="en-CA" sz="1000" kern="1200" dirty="0"/>
            </a:p>
          </p:txBody>
        </p:sp>
      </p:grpSp>
      <p:sp>
        <p:nvSpPr>
          <p:cNvPr id="110" name="TextBox 109"/>
          <p:cNvSpPr txBox="1"/>
          <p:nvPr/>
        </p:nvSpPr>
        <p:spPr>
          <a:xfrm>
            <a:off x="143850" y="4103659"/>
            <a:ext cx="797462" cy="276999"/>
          </a:xfrm>
          <a:prstGeom prst="rect">
            <a:avLst/>
          </a:prstGeom>
          <a:noFill/>
        </p:spPr>
        <p:txBody>
          <a:bodyPr wrap="none" rtlCol="0">
            <a:spAutoFit/>
          </a:bodyPr>
          <a:lstStyle/>
          <a:p>
            <a:r>
              <a:rPr lang="en-US" sz="1200" b="1" dirty="0" smtClean="0"/>
              <a:t>Week 1  </a:t>
            </a:r>
            <a:endParaRPr lang="en-CA" sz="1200" b="1" dirty="0"/>
          </a:p>
        </p:txBody>
      </p:sp>
      <p:sp>
        <p:nvSpPr>
          <p:cNvPr id="112" name="TextBox 111"/>
          <p:cNvSpPr txBox="1"/>
          <p:nvPr/>
        </p:nvSpPr>
        <p:spPr>
          <a:xfrm>
            <a:off x="1190672" y="4103659"/>
            <a:ext cx="847155" cy="276999"/>
          </a:xfrm>
          <a:prstGeom prst="rect">
            <a:avLst/>
          </a:prstGeom>
          <a:noFill/>
        </p:spPr>
        <p:txBody>
          <a:bodyPr wrap="none" rtlCol="0">
            <a:spAutoFit/>
          </a:bodyPr>
          <a:lstStyle/>
          <a:p>
            <a:r>
              <a:rPr lang="en-US" sz="1200" b="1" dirty="0" smtClean="0"/>
              <a:t>Week 2-4</a:t>
            </a:r>
            <a:endParaRPr lang="en-CA" sz="1200" b="1" dirty="0"/>
          </a:p>
        </p:txBody>
      </p:sp>
      <p:sp>
        <p:nvSpPr>
          <p:cNvPr id="120" name="TextBox 119"/>
          <p:cNvSpPr txBox="1"/>
          <p:nvPr/>
        </p:nvSpPr>
        <p:spPr>
          <a:xfrm>
            <a:off x="6333639" y="4096053"/>
            <a:ext cx="819455" cy="276999"/>
          </a:xfrm>
          <a:prstGeom prst="rect">
            <a:avLst/>
          </a:prstGeom>
          <a:noFill/>
        </p:spPr>
        <p:txBody>
          <a:bodyPr wrap="none" rtlCol="0">
            <a:spAutoFit/>
          </a:bodyPr>
          <a:lstStyle/>
          <a:p>
            <a:r>
              <a:rPr lang="en-US" sz="1200" b="1" dirty="0" smtClean="0"/>
              <a:t>Month 6 </a:t>
            </a:r>
            <a:endParaRPr lang="en-CA" sz="1200" b="1" dirty="0"/>
          </a:p>
        </p:txBody>
      </p:sp>
      <p:sp>
        <p:nvSpPr>
          <p:cNvPr id="121" name="TextBox 120"/>
          <p:cNvSpPr txBox="1"/>
          <p:nvPr/>
        </p:nvSpPr>
        <p:spPr>
          <a:xfrm>
            <a:off x="7346415" y="4083429"/>
            <a:ext cx="1744388" cy="276999"/>
          </a:xfrm>
          <a:prstGeom prst="rect">
            <a:avLst/>
          </a:prstGeom>
          <a:noFill/>
        </p:spPr>
        <p:txBody>
          <a:bodyPr wrap="none" rtlCol="0">
            <a:spAutoFit/>
          </a:bodyPr>
          <a:lstStyle/>
          <a:p>
            <a:r>
              <a:rPr lang="en-US" sz="1200" b="1" dirty="0" smtClean="0"/>
              <a:t>Month 7 and Beyond </a:t>
            </a:r>
            <a:endParaRPr lang="en-CA" sz="1200" b="1" dirty="0"/>
          </a:p>
        </p:txBody>
      </p:sp>
      <p:sp>
        <p:nvSpPr>
          <p:cNvPr id="136" name="TextBox 135"/>
          <p:cNvSpPr txBox="1"/>
          <p:nvPr/>
        </p:nvSpPr>
        <p:spPr>
          <a:xfrm rot="18773983">
            <a:off x="6087484" y="2859269"/>
            <a:ext cx="2815194" cy="276999"/>
          </a:xfrm>
          <a:prstGeom prst="rect">
            <a:avLst/>
          </a:prstGeom>
          <a:noFill/>
        </p:spPr>
        <p:txBody>
          <a:bodyPr wrap="none" rtlCol="0">
            <a:spAutoFit/>
          </a:bodyPr>
          <a:lstStyle/>
          <a:p>
            <a:r>
              <a:rPr lang="en-CA" sz="1200" b="1" dirty="0" smtClean="0"/>
              <a:t>4.1</a:t>
            </a:r>
            <a:r>
              <a:rPr lang="en-CA" sz="1200" dirty="0" smtClean="0"/>
              <a:t>  Implement Process Improvements</a:t>
            </a:r>
            <a:endParaRPr lang="en-CA" sz="1200" dirty="0"/>
          </a:p>
        </p:txBody>
      </p:sp>
      <p:sp>
        <p:nvSpPr>
          <p:cNvPr id="137" name="TextBox 136"/>
          <p:cNvSpPr txBox="1"/>
          <p:nvPr/>
        </p:nvSpPr>
        <p:spPr>
          <a:xfrm rot="18773983">
            <a:off x="7402947" y="3102903"/>
            <a:ext cx="1866217" cy="461665"/>
          </a:xfrm>
          <a:prstGeom prst="rect">
            <a:avLst/>
          </a:prstGeom>
          <a:noFill/>
        </p:spPr>
        <p:txBody>
          <a:bodyPr wrap="none" rtlCol="0">
            <a:spAutoFit/>
          </a:bodyPr>
          <a:lstStyle/>
          <a:p>
            <a:pPr algn="ctr"/>
            <a:r>
              <a:rPr lang="en-CA" sz="1200" b="1" dirty="0" smtClean="0"/>
              <a:t>4.2</a:t>
            </a:r>
            <a:r>
              <a:rPr lang="en-CA" sz="1200" dirty="0" smtClean="0"/>
              <a:t>  Increase Innovation </a:t>
            </a:r>
          </a:p>
          <a:p>
            <a:pPr algn="ctr"/>
            <a:r>
              <a:rPr lang="en-CA" sz="1200" dirty="0" smtClean="0"/>
              <a:t>Engagement</a:t>
            </a:r>
            <a:endParaRPr lang="en-CA" sz="1200" dirty="0"/>
          </a:p>
        </p:txBody>
      </p:sp>
      <p:sp>
        <p:nvSpPr>
          <p:cNvPr id="126" name="Flowchart: Connector 125"/>
          <p:cNvSpPr/>
          <p:nvPr/>
        </p:nvSpPr>
        <p:spPr>
          <a:xfrm>
            <a:off x="157070" y="3631461"/>
            <a:ext cx="381526" cy="384823"/>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8" name="TextBox 127"/>
          <p:cNvSpPr txBox="1"/>
          <p:nvPr/>
        </p:nvSpPr>
        <p:spPr>
          <a:xfrm>
            <a:off x="3855708" y="3501606"/>
            <a:ext cx="1418492" cy="523220"/>
          </a:xfrm>
          <a:prstGeom prst="rect">
            <a:avLst/>
          </a:prstGeom>
          <a:noFill/>
        </p:spPr>
        <p:txBody>
          <a:bodyPr wrap="square" rtlCol="0">
            <a:spAutoFit/>
          </a:bodyPr>
          <a:lstStyle/>
          <a:p>
            <a:pPr algn="ctr"/>
            <a:r>
              <a:rPr lang="en-US" sz="1400" b="1" i="1" dirty="0" smtClean="0">
                <a:solidFill>
                  <a:schemeClr val="accent2">
                    <a:lumMod val="50000"/>
                  </a:schemeClr>
                </a:solidFill>
              </a:rPr>
              <a:t>Start Innovating!</a:t>
            </a:r>
            <a:endParaRPr lang="en-CA" sz="1400" b="1" i="1" dirty="0">
              <a:solidFill>
                <a:schemeClr val="accent2">
                  <a:lumMod val="50000"/>
                </a:schemeClr>
              </a:solidFill>
            </a:endParaRPr>
          </a:p>
        </p:txBody>
      </p:sp>
      <p:sp>
        <p:nvSpPr>
          <p:cNvPr id="143" name="Flowchart: Connector 142"/>
          <p:cNvSpPr/>
          <p:nvPr/>
        </p:nvSpPr>
        <p:spPr>
          <a:xfrm>
            <a:off x="6897474" y="4861184"/>
            <a:ext cx="381526" cy="384823"/>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2" name="TextBox 141"/>
          <p:cNvSpPr txBox="1"/>
          <p:nvPr/>
        </p:nvSpPr>
        <p:spPr>
          <a:xfrm>
            <a:off x="7406862" y="5123715"/>
            <a:ext cx="1617325" cy="923330"/>
          </a:xfrm>
          <a:prstGeom prst="rect">
            <a:avLst/>
          </a:prstGeom>
          <a:noFill/>
        </p:spPr>
        <p:txBody>
          <a:bodyPr wrap="square" rtlCol="0">
            <a:spAutoFit/>
          </a:bodyPr>
          <a:lstStyle/>
          <a:p>
            <a:r>
              <a:rPr lang="en-US" dirty="0" smtClean="0"/>
              <a:t>CIO involvement suggested</a:t>
            </a:r>
            <a:endParaRPr lang="en-CA" dirty="0"/>
          </a:p>
        </p:txBody>
      </p:sp>
    </p:spTree>
    <p:extLst>
      <p:ext uri="{BB962C8B-B14F-4D97-AF65-F5344CB8AC3E}">
        <p14:creationId xmlns:p14="http://schemas.microsoft.com/office/powerpoint/2010/main" val="410732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35880" y="1357225"/>
            <a:ext cx="7654087" cy="4164602"/>
          </a:xfrm>
          <a:custGeom>
            <a:avLst/>
            <a:gdLst>
              <a:gd name="connsiteX0" fmla="*/ 0 w 7653121"/>
              <a:gd name="connsiteY0" fmla="*/ 0 h 4065514"/>
              <a:gd name="connsiteX1" fmla="*/ 7653121 w 7653121"/>
              <a:gd name="connsiteY1" fmla="*/ 0 h 4065514"/>
              <a:gd name="connsiteX2" fmla="*/ 7653121 w 7653121"/>
              <a:gd name="connsiteY2" fmla="*/ 4065514 h 4065514"/>
              <a:gd name="connsiteX3" fmla="*/ 0 w 7653121"/>
              <a:gd name="connsiteY3" fmla="*/ 4065514 h 4065514"/>
              <a:gd name="connsiteX4" fmla="*/ 0 w 7653121"/>
              <a:gd name="connsiteY4" fmla="*/ 0 h 4065514"/>
              <a:gd name="connsiteX0" fmla="*/ 0 w 7653121"/>
              <a:gd name="connsiteY0" fmla="*/ 482600 h 4548114"/>
              <a:gd name="connsiteX1" fmla="*/ 7644654 w 7653121"/>
              <a:gd name="connsiteY1" fmla="*/ 0 h 4548114"/>
              <a:gd name="connsiteX2" fmla="*/ 7653121 w 7653121"/>
              <a:gd name="connsiteY2" fmla="*/ 4548114 h 4548114"/>
              <a:gd name="connsiteX3" fmla="*/ 0 w 7653121"/>
              <a:gd name="connsiteY3" fmla="*/ 4548114 h 4548114"/>
              <a:gd name="connsiteX4" fmla="*/ 0 w 7653121"/>
              <a:gd name="connsiteY4" fmla="*/ 482600 h 4548114"/>
              <a:gd name="connsiteX0" fmla="*/ 0 w 7653934"/>
              <a:gd name="connsiteY0" fmla="*/ 465667 h 4531181"/>
              <a:gd name="connsiteX1" fmla="*/ 7653120 w 7653934"/>
              <a:gd name="connsiteY1" fmla="*/ 0 h 4531181"/>
              <a:gd name="connsiteX2" fmla="*/ 7653121 w 7653934"/>
              <a:gd name="connsiteY2" fmla="*/ 4531181 h 4531181"/>
              <a:gd name="connsiteX3" fmla="*/ 0 w 7653934"/>
              <a:gd name="connsiteY3" fmla="*/ 4531181 h 4531181"/>
              <a:gd name="connsiteX4" fmla="*/ 0 w 7653934"/>
              <a:gd name="connsiteY4" fmla="*/ 465667 h 4531181"/>
              <a:gd name="connsiteX0" fmla="*/ 0 w 7653934"/>
              <a:gd name="connsiteY0" fmla="*/ 2006601 h 4531181"/>
              <a:gd name="connsiteX1" fmla="*/ 7653120 w 7653934"/>
              <a:gd name="connsiteY1" fmla="*/ 0 h 4531181"/>
              <a:gd name="connsiteX2" fmla="*/ 7653121 w 7653934"/>
              <a:gd name="connsiteY2" fmla="*/ 4531181 h 4531181"/>
              <a:gd name="connsiteX3" fmla="*/ 0 w 7653934"/>
              <a:gd name="connsiteY3" fmla="*/ 4531181 h 4531181"/>
              <a:gd name="connsiteX4" fmla="*/ 0 w 7653934"/>
              <a:gd name="connsiteY4" fmla="*/ 2006601 h 4531181"/>
              <a:gd name="connsiteX0" fmla="*/ 0 w 7653934"/>
              <a:gd name="connsiteY0" fmla="*/ 1871134 h 4395714"/>
              <a:gd name="connsiteX1" fmla="*/ 7653120 w 7653934"/>
              <a:gd name="connsiteY1" fmla="*/ 0 h 4395714"/>
              <a:gd name="connsiteX2" fmla="*/ 7653121 w 7653934"/>
              <a:gd name="connsiteY2" fmla="*/ 4395714 h 4395714"/>
              <a:gd name="connsiteX3" fmla="*/ 0 w 7653934"/>
              <a:gd name="connsiteY3" fmla="*/ 4395714 h 4395714"/>
              <a:gd name="connsiteX4" fmla="*/ 0 w 7653934"/>
              <a:gd name="connsiteY4" fmla="*/ 1871134 h 439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3934" h="4395714">
                <a:moveTo>
                  <a:pt x="0" y="1871134"/>
                </a:moveTo>
                <a:lnTo>
                  <a:pt x="7653120" y="0"/>
                </a:lnTo>
                <a:cubicBezTo>
                  <a:pt x="7655942" y="1516038"/>
                  <a:pt x="7650299" y="2879676"/>
                  <a:pt x="7653121" y="4395714"/>
                </a:cubicBezTo>
                <a:lnTo>
                  <a:pt x="0" y="4395714"/>
                </a:lnTo>
                <a:lnTo>
                  <a:pt x="0" y="1871134"/>
                </a:lnTo>
                <a:close/>
              </a:path>
            </a:pathLst>
          </a:custGeom>
          <a:solidFill>
            <a:schemeClr val="accent2">
              <a:lumMod val="20000"/>
              <a:lumOff val="8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4" name="Rectangle 3"/>
          <p:cNvSpPr/>
          <p:nvPr/>
        </p:nvSpPr>
        <p:spPr>
          <a:xfrm>
            <a:off x="935729" y="2185462"/>
            <a:ext cx="7654239" cy="3342992"/>
          </a:xfrm>
          <a:custGeom>
            <a:avLst/>
            <a:gdLst>
              <a:gd name="connsiteX0" fmla="*/ 0 w 7653121"/>
              <a:gd name="connsiteY0" fmla="*/ 0 h 1372873"/>
              <a:gd name="connsiteX1" fmla="*/ 7653121 w 7653121"/>
              <a:gd name="connsiteY1" fmla="*/ 0 h 1372873"/>
              <a:gd name="connsiteX2" fmla="*/ 7653121 w 7653121"/>
              <a:gd name="connsiteY2" fmla="*/ 1372873 h 1372873"/>
              <a:gd name="connsiteX3" fmla="*/ 0 w 7653121"/>
              <a:gd name="connsiteY3" fmla="*/ 1372873 h 1372873"/>
              <a:gd name="connsiteX4" fmla="*/ 0 w 7653121"/>
              <a:gd name="connsiteY4" fmla="*/ 0 h 1372873"/>
              <a:gd name="connsiteX0" fmla="*/ 0 w 7662646"/>
              <a:gd name="connsiteY0" fmla="*/ 2162175 h 3535048"/>
              <a:gd name="connsiteX1" fmla="*/ 7662646 w 7662646"/>
              <a:gd name="connsiteY1" fmla="*/ 0 h 3535048"/>
              <a:gd name="connsiteX2" fmla="*/ 7653121 w 7662646"/>
              <a:gd name="connsiteY2" fmla="*/ 3535048 h 3535048"/>
              <a:gd name="connsiteX3" fmla="*/ 0 w 7662646"/>
              <a:gd name="connsiteY3" fmla="*/ 3535048 h 3535048"/>
              <a:gd name="connsiteX4" fmla="*/ 0 w 7662646"/>
              <a:gd name="connsiteY4" fmla="*/ 2162175 h 3535048"/>
              <a:gd name="connsiteX0" fmla="*/ 9525 w 7662646"/>
              <a:gd name="connsiteY0" fmla="*/ 1809750 h 3535048"/>
              <a:gd name="connsiteX1" fmla="*/ 7662646 w 7662646"/>
              <a:gd name="connsiteY1" fmla="*/ 0 h 3535048"/>
              <a:gd name="connsiteX2" fmla="*/ 7653121 w 7662646"/>
              <a:gd name="connsiteY2" fmla="*/ 3535048 h 3535048"/>
              <a:gd name="connsiteX3" fmla="*/ 0 w 7662646"/>
              <a:gd name="connsiteY3" fmla="*/ 3535048 h 3535048"/>
              <a:gd name="connsiteX4" fmla="*/ 9525 w 7662646"/>
              <a:gd name="connsiteY4" fmla="*/ 1809750 h 3535048"/>
              <a:gd name="connsiteX0" fmla="*/ 9525 w 7663766"/>
              <a:gd name="connsiteY0" fmla="*/ 1809750 h 3535048"/>
              <a:gd name="connsiteX1" fmla="*/ 7662646 w 7663766"/>
              <a:gd name="connsiteY1" fmla="*/ 0 h 3535048"/>
              <a:gd name="connsiteX2" fmla="*/ 7663766 w 7663766"/>
              <a:gd name="connsiteY2" fmla="*/ 3529732 h 3535048"/>
              <a:gd name="connsiteX3" fmla="*/ 0 w 7663766"/>
              <a:gd name="connsiteY3" fmla="*/ 3535048 h 3535048"/>
              <a:gd name="connsiteX4" fmla="*/ 9525 w 7663766"/>
              <a:gd name="connsiteY4" fmla="*/ 1809750 h 353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766" h="3535048">
                <a:moveTo>
                  <a:pt x="9525" y="1809750"/>
                </a:moveTo>
                <a:lnTo>
                  <a:pt x="7662646" y="0"/>
                </a:lnTo>
                <a:cubicBezTo>
                  <a:pt x="7663019" y="1176577"/>
                  <a:pt x="7663393" y="2353155"/>
                  <a:pt x="7663766" y="3529732"/>
                </a:cubicBezTo>
                <a:lnTo>
                  <a:pt x="0" y="3535048"/>
                </a:lnTo>
                <a:lnTo>
                  <a:pt x="9525" y="1809750"/>
                </a:lnTo>
                <a:close/>
              </a:path>
            </a:pathLst>
          </a:custGeom>
          <a:solidFill>
            <a:schemeClr val="accent1">
              <a:lumMod val="20000"/>
              <a:lumOff val="8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nvGrpSpPr>
          <p:cNvPr id="62" name="Group 61"/>
          <p:cNvGrpSpPr/>
          <p:nvPr/>
        </p:nvGrpSpPr>
        <p:grpSpPr>
          <a:xfrm>
            <a:off x="789798" y="1240949"/>
            <a:ext cx="8017400" cy="4472879"/>
            <a:chOff x="755678" y="1691853"/>
            <a:chExt cx="8017400" cy="4431212"/>
          </a:xfrm>
        </p:grpSpPr>
        <p:sp>
          <p:nvSpPr>
            <p:cNvPr id="58" name="Oval 57"/>
            <p:cNvSpPr/>
            <p:nvPr/>
          </p:nvSpPr>
          <p:spPr>
            <a:xfrm>
              <a:off x="755678" y="5882841"/>
              <a:ext cx="240224" cy="240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61" name="Rectangle 60"/>
            <p:cNvSpPr/>
            <p:nvPr/>
          </p:nvSpPr>
          <p:spPr>
            <a:xfrm>
              <a:off x="883247" y="1691853"/>
              <a:ext cx="7889831" cy="4417405"/>
            </a:xfrm>
            <a:prstGeom prst="rect">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sp>
        <p:nvSpPr>
          <p:cNvPr id="19" name="Right Triangle 18"/>
          <p:cNvSpPr/>
          <p:nvPr/>
        </p:nvSpPr>
        <p:spPr>
          <a:xfrm flipH="1">
            <a:off x="2024024" y="4085453"/>
            <a:ext cx="6620912" cy="149380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p:nvPr>
        </p:nvSpPr>
        <p:spPr/>
        <p:txBody>
          <a:bodyPr/>
          <a:lstStyle/>
          <a:p>
            <a:r>
              <a:rPr lang="en-CA" dirty="0" smtClean="0"/>
              <a:t>Info-Tech offers various levels of project support to best suit your needs</a:t>
            </a:r>
            <a:endParaRPr lang="en-CA" dirty="0"/>
          </a:p>
        </p:txBody>
      </p:sp>
      <p:sp>
        <p:nvSpPr>
          <p:cNvPr id="32" name="TextBox 31"/>
          <p:cNvSpPr txBox="1"/>
          <p:nvPr/>
        </p:nvSpPr>
        <p:spPr>
          <a:xfrm>
            <a:off x="1274686" y="2898532"/>
            <a:ext cx="1620000" cy="540000"/>
          </a:xfrm>
          <a:prstGeom prst="rect">
            <a:avLst/>
          </a:prstGeom>
          <a:noFill/>
        </p:spPr>
        <p:txBody>
          <a:bodyPr wrap="square" rtlCol="0" anchor="b">
            <a:noAutofit/>
          </a:bodyPr>
          <a:lstStyle/>
          <a:p>
            <a:pPr algn="ctr"/>
            <a:r>
              <a:rPr lang="en-CA" sz="1400" b="1" dirty="0">
                <a:solidFill>
                  <a:schemeClr val="accent1"/>
                </a:solidFill>
              </a:rPr>
              <a:t>DIY Toolkit</a:t>
            </a:r>
          </a:p>
        </p:txBody>
      </p:sp>
      <p:sp>
        <p:nvSpPr>
          <p:cNvPr id="33" name="TextBox 32"/>
          <p:cNvSpPr txBox="1"/>
          <p:nvPr/>
        </p:nvSpPr>
        <p:spPr>
          <a:xfrm>
            <a:off x="3062242" y="2502242"/>
            <a:ext cx="1620000" cy="540000"/>
          </a:xfrm>
          <a:prstGeom prst="rect">
            <a:avLst/>
          </a:prstGeom>
          <a:noFill/>
        </p:spPr>
        <p:txBody>
          <a:bodyPr wrap="square" rtlCol="0" anchor="b">
            <a:noAutofit/>
          </a:bodyPr>
          <a:lstStyle/>
          <a:p>
            <a:pPr algn="ctr"/>
            <a:r>
              <a:rPr lang="en-CA" sz="1400" b="1" dirty="0">
                <a:solidFill>
                  <a:schemeClr val="accent1"/>
                </a:solidFill>
              </a:rPr>
              <a:t>Guided Implementation</a:t>
            </a:r>
          </a:p>
        </p:txBody>
      </p:sp>
      <p:sp>
        <p:nvSpPr>
          <p:cNvPr id="34" name="TextBox 33"/>
          <p:cNvSpPr txBox="1"/>
          <p:nvPr/>
        </p:nvSpPr>
        <p:spPr>
          <a:xfrm>
            <a:off x="4849798" y="2207551"/>
            <a:ext cx="1620000" cy="540000"/>
          </a:xfrm>
          <a:prstGeom prst="rect">
            <a:avLst/>
          </a:prstGeom>
          <a:noFill/>
        </p:spPr>
        <p:txBody>
          <a:bodyPr wrap="square" rtlCol="0" anchor="ctr">
            <a:noAutofit/>
          </a:bodyPr>
          <a:lstStyle/>
          <a:p>
            <a:pPr algn="ctr"/>
            <a:r>
              <a:rPr lang="en-CA" sz="1400" b="1" dirty="0" smtClean="0">
                <a:solidFill>
                  <a:schemeClr val="accent1"/>
                </a:solidFill>
              </a:rPr>
              <a:t>Workshop</a:t>
            </a:r>
            <a:endParaRPr lang="en-CA" sz="1400" b="1" dirty="0">
              <a:solidFill>
                <a:schemeClr val="accent1"/>
              </a:solidFill>
            </a:endParaRPr>
          </a:p>
        </p:txBody>
      </p:sp>
      <p:sp>
        <p:nvSpPr>
          <p:cNvPr id="35" name="TextBox 34"/>
          <p:cNvSpPr txBox="1"/>
          <p:nvPr/>
        </p:nvSpPr>
        <p:spPr>
          <a:xfrm>
            <a:off x="6637354" y="1709664"/>
            <a:ext cx="1620000" cy="540000"/>
          </a:xfrm>
          <a:prstGeom prst="rect">
            <a:avLst/>
          </a:prstGeom>
          <a:noFill/>
        </p:spPr>
        <p:txBody>
          <a:bodyPr wrap="square" rtlCol="0" anchor="b">
            <a:noAutofit/>
          </a:bodyPr>
          <a:lstStyle/>
          <a:p>
            <a:pPr algn="ctr"/>
            <a:r>
              <a:rPr lang="en-CA" sz="1400" b="1" dirty="0">
                <a:solidFill>
                  <a:schemeClr val="accent1"/>
                </a:solidFill>
              </a:rPr>
              <a:t>Consulting</a:t>
            </a:r>
          </a:p>
        </p:txBody>
      </p:sp>
      <p:sp>
        <p:nvSpPr>
          <p:cNvPr id="38" name="TextBox 37"/>
          <p:cNvSpPr txBox="1"/>
          <p:nvPr/>
        </p:nvSpPr>
        <p:spPr>
          <a:xfrm rot="16200000">
            <a:off x="-1573244" y="3153772"/>
            <a:ext cx="4410810" cy="338554"/>
          </a:xfrm>
          <a:prstGeom prst="rect">
            <a:avLst/>
          </a:prstGeom>
          <a:noFill/>
        </p:spPr>
        <p:txBody>
          <a:bodyPr wrap="square" rtlCol="0">
            <a:spAutoFit/>
          </a:bodyPr>
          <a:lstStyle/>
          <a:p>
            <a:pPr algn="ctr"/>
            <a:r>
              <a:rPr lang="en-US" sz="1600" b="1" dirty="0">
                <a:solidFill>
                  <a:srgbClr val="243F54">
                    <a:lumMod val="40000"/>
                    <a:lumOff val="60000"/>
                  </a:srgbClr>
                </a:solidFill>
              </a:rPr>
              <a:t>Info-Tech Involvement</a:t>
            </a:r>
          </a:p>
        </p:txBody>
      </p:sp>
      <p:sp>
        <p:nvSpPr>
          <p:cNvPr id="3" name="TextBox 2"/>
          <p:cNvSpPr txBox="1"/>
          <p:nvPr/>
        </p:nvSpPr>
        <p:spPr>
          <a:xfrm>
            <a:off x="1274686" y="3892597"/>
            <a:ext cx="1620000" cy="1440000"/>
          </a:xfrm>
          <a:prstGeom prst="rect">
            <a:avLst/>
          </a:prstGeom>
          <a:noFill/>
        </p:spPr>
        <p:txBody>
          <a:bodyPr wrap="square" rtlCol="0">
            <a:noAutofit/>
          </a:bodyPr>
          <a:lstStyle/>
          <a:p>
            <a:pPr algn="ctr"/>
            <a:r>
              <a:rPr lang="en-CA" sz="1100" dirty="0">
                <a:solidFill>
                  <a:srgbClr val="43759B"/>
                </a:solidFill>
                <a:latin typeface="Georgia"/>
              </a:rPr>
              <a:t>“Our team has already made this critical project a priority, and we have the time and capability, but some guidance along the way would be helpful.”</a:t>
            </a:r>
          </a:p>
        </p:txBody>
      </p:sp>
      <p:sp>
        <p:nvSpPr>
          <p:cNvPr id="24" name="TextBox 23"/>
          <p:cNvSpPr txBox="1"/>
          <p:nvPr/>
        </p:nvSpPr>
        <p:spPr>
          <a:xfrm>
            <a:off x="3062242" y="3496913"/>
            <a:ext cx="1620000" cy="1440000"/>
          </a:xfrm>
          <a:prstGeom prst="rect">
            <a:avLst/>
          </a:prstGeom>
          <a:noFill/>
        </p:spPr>
        <p:txBody>
          <a:bodyPr wrap="square" rtlCol="0">
            <a:noAutofit/>
          </a:bodyPr>
          <a:lstStyle/>
          <a:p>
            <a:pPr algn="ctr"/>
            <a:r>
              <a:rPr lang="en-CA" sz="1100" dirty="0">
                <a:solidFill>
                  <a:srgbClr val="43759B"/>
                </a:solidFill>
                <a:latin typeface="Georgia"/>
              </a:rPr>
              <a:t>“Our team knows that we need to fix a process, but we need assistance to determine where to focus. Some check-ins along the way would help keep us on track.”</a:t>
            </a:r>
          </a:p>
        </p:txBody>
      </p:sp>
      <p:sp>
        <p:nvSpPr>
          <p:cNvPr id="25" name="TextBox 24"/>
          <p:cNvSpPr txBox="1"/>
          <p:nvPr/>
        </p:nvSpPr>
        <p:spPr>
          <a:xfrm>
            <a:off x="4849798" y="3101228"/>
            <a:ext cx="1620000" cy="1440000"/>
          </a:xfrm>
          <a:prstGeom prst="rect">
            <a:avLst/>
          </a:prstGeom>
          <a:noFill/>
        </p:spPr>
        <p:txBody>
          <a:bodyPr wrap="square" rtlCol="0">
            <a:noAutofit/>
          </a:bodyPr>
          <a:lstStyle/>
          <a:p>
            <a:pPr algn="ctr"/>
            <a:r>
              <a:rPr lang="en-CA" sz="1100" dirty="0">
                <a:solidFill>
                  <a:srgbClr val="43759B"/>
                </a:solidFill>
                <a:latin typeface="Georgia"/>
              </a:rPr>
              <a:t>“We need to hit the ground running and get this project kicked off immediately. Our team has the ability to take this over once we get a framework and strategy in place.”</a:t>
            </a:r>
          </a:p>
        </p:txBody>
      </p:sp>
      <p:sp>
        <p:nvSpPr>
          <p:cNvPr id="26" name="TextBox 25"/>
          <p:cNvSpPr txBox="1"/>
          <p:nvPr/>
        </p:nvSpPr>
        <p:spPr>
          <a:xfrm>
            <a:off x="6637354" y="2705543"/>
            <a:ext cx="1620000" cy="1440000"/>
          </a:xfrm>
          <a:prstGeom prst="rect">
            <a:avLst/>
          </a:prstGeom>
          <a:noFill/>
        </p:spPr>
        <p:txBody>
          <a:bodyPr wrap="square" rtlCol="0">
            <a:noAutofit/>
          </a:bodyPr>
          <a:lstStyle/>
          <a:p>
            <a:pPr algn="ctr"/>
            <a:r>
              <a:rPr lang="en-CA" sz="1100" dirty="0">
                <a:solidFill>
                  <a:srgbClr val="43759B"/>
                </a:solidFill>
                <a:latin typeface="Georgia"/>
              </a:rPr>
              <a:t>“Our team does not have the time or the knowledge to take this project on. We need assistance through the entirety of this project.”</a:t>
            </a:r>
          </a:p>
        </p:txBody>
      </p:sp>
      <p:grpSp>
        <p:nvGrpSpPr>
          <p:cNvPr id="66" name="Group 65"/>
          <p:cNvGrpSpPr/>
          <p:nvPr/>
        </p:nvGrpSpPr>
        <p:grpSpPr>
          <a:xfrm>
            <a:off x="7224770" y="2242017"/>
            <a:ext cx="438385" cy="438385"/>
            <a:chOff x="7224770" y="2436861"/>
            <a:chExt cx="438385" cy="438385"/>
          </a:xfrm>
        </p:grpSpPr>
        <p:sp>
          <p:nvSpPr>
            <p:cNvPr id="5" name="Rounded Rectangle 4"/>
            <p:cNvSpPr/>
            <p:nvPr/>
          </p:nvSpPr>
          <p:spPr>
            <a:xfrm>
              <a:off x="7224770" y="2436861"/>
              <a:ext cx="438385" cy="438385"/>
            </a:xfrm>
            <a:prstGeom prst="roundRect">
              <a:avLst>
                <a:gd name="adj" fmla="val 13322"/>
              </a:avLst>
            </a:prstGeom>
            <a:solidFill>
              <a:schemeClr val="accent1">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713" y="2511129"/>
              <a:ext cx="301995" cy="301995"/>
            </a:xfrm>
            <a:prstGeom prst="rect">
              <a:avLst/>
            </a:prstGeom>
          </p:spPr>
        </p:pic>
      </p:grpSp>
      <p:sp>
        <p:nvSpPr>
          <p:cNvPr id="36" name="TextBox 35"/>
          <p:cNvSpPr txBox="1"/>
          <p:nvPr/>
        </p:nvSpPr>
        <p:spPr>
          <a:xfrm>
            <a:off x="926623" y="5630981"/>
            <a:ext cx="7645469" cy="338554"/>
          </a:xfrm>
          <a:prstGeom prst="rect">
            <a:avLst/>
          </a:prstGeom>
          <a:noFill/>
        </p:spPr>
        <p:txBody>
          <a:bodyPr wrap="square" rtlCol="0">
            <a:spAutoFit/>
          </a:bodyPr>
          <a:lstStyle/>
          <a:p>
            <a:pPr algn="ctr"/>
            <a:r>
              <a:rPr lang="en-US" sz="1600" b="1" dirty="0">
                <a:solidFill>
                  <a:srgbClr val="243F54">
                    <a:lumMod val="40000"/>
                    <a:lumOff val="60000"/>
                  </a:srgbClr>
                </a:solidFill>
              </a:rPr>
              <a:t>Degree of Customization</a:t>
            </a:r>
          </a:p>
        </p:txBody>
      </p:sp>
      <p:grpSp>
        <p:nvGrpSpPr>
          <p:cNvPr id="53" name="Group 52"/>
          <p:cNvGrpSpPr/>
          <p:nvPr/>
        </p:nvGrpSpPr>
        <p:grpSpPr>
          <a:xfrm>
            <a:off x="866464" y="1423067"/>
            <a:ext cx="7645468" cy="4256142"/>
            <a:chOff x="757287" y="1485881"/>
            <a:chExt cx="7997720" cy="4511276"/>
          </a:xfrm>
        </p:grpSpPr>
        <p:cxnSp>
          <p:nvCxnSpPr>
            <p:cNvPr id="9" name="Straight Arrow Connector 8"/>
            <p:cNvCxnSpPr/>
            <p:nvPr/>
          </p:nvCxnSpPr>
          <p:spPr>
            <a:xfrm flipV="1">
              <a:off x="763006" y="5926779"/>
              <a:ext cx="7992001" cy="0"/>
            </a:xfrm>
            <a:prstGeom prst="straightConnector1">
              <a:avLst/>
            </a:prstGeom>
            <a:ln w="69850">
              <a:solidFill>
                <a:schemeClr val="accent1">
                  <a:lumMod val="60000"/>
                  <a:lumOff val="40000"/>
                </a:schemeClr>
              </a:solidFill>
              <a:headEnd type="oval"/>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1498351" y="3741519"/>
              <a:ext cx="4511276" cy="0"/>
            </a:xfrm>
            <a:prstGeom prst="straightConnector1">
              <a:avLst/>
            </a:prstGeom>
            <a:ln w="69850">
              <a:solidFill>
                <a:schemeClr val="accent1">
                  <a:lumMod val="60000"/>
                  <a:lumOff val="4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3645976" y="3028319"/>
            <a:ext cx="438385" cy="438385"/>
            <a:chOff x="3645976" y="3295353"/>
            <a:chExt cx="438385" cy="438385"/>
          </a:xfrm>
        </p:grpSpPr>
        <p:sp>
          <p:nvSpPr>
            <p:cNvPr id="40" name="Rounded Rectangle 39"/>
            <p:cNvSpPr/>
            <p:nvPr/>
          </p:nvSpPr>
          <p:spPr>
            <a:xfrm>
              <a:off x="3645976" y="3295353"/>
              <a:ext cx="438385" cy="438385"/>
            </a:xfrm>
            <a:prstGeom prst="roundRect">
              <a:avLst>
                <a:gd name="adj" fmla="val 13322"/>
              </a:avLst>
            </a:prstGeom>
            <a:solidFill>
              <a:schemeClr val="accent1">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429" y="3367258"/>
              <a:ext cx="302400" cy="302400"/>
            </a:xfrm>
            <a:prstGeom prst="rect">
              <a:avLst/>
            </a:prstGeom>
          </p:spPr>
        </p:pic>
      </p:grpSp>
      <p:grpSp>
        <p:nvGrpSpPr>
          <p:cNvPr id="63" name="Group 62"/>
          <p:cNvGrpSpPr/>
          <p:nvPr/>
        </p:nvGrpSpPr>
        <p:grpSpPr>
          <a:xfrm>
            <a:off x="1856579" y="3421469"/>
            <a:ext cx="438385" cy="438385"/>
            <a:chOff x="1856579" y="3724599"/>
            <a:chExt cx="438385" cy="438385"/>
          </a:xfrm>
        </p:grpSpPr>
        <p:sp>
          <p:nvSpPr>
            <p:cNvPr id="39" name="Rounded Rectangle 38"/>
            <p:cNvSpPr/>
            <p:nvPr/>
          </p:nvSpPr>
          <p:spPr>
            <a:xfrm>
              <a:off x="1856579" y="3724599"/>
              <a:ext cx="438385" cy="438385"/>
            </a:xfrm>
            <a:prstGeom prst="roundRect">
              <a:avLst>
                <a:gd name="adj" fmla="val 13322"/>
              </a:avLst>
            </a:prstGeom>
            <a:solidFill>
              <a:schemeClr val="accent1">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4174" y="3791739"/>
              <a:ext cx="264600" cy="302400"/>
            </a:xfrm>
            <a:prstGeom prst="rect">
              <a:avLst/>
            </a:prstGeom>
          </p:spPr>
        </p:pic>
      </p:grpSp>
      <p:grpSp>
        <p:nvGrpSpPr>
          <p:cNvPr id="65" name="Group 64"/>
          <p:cNvGrpSpPr/>
          <p:nvPr/>
        </p:nvGrpSpPr>
        <p:grpSpPr>
          <a:xfrm>
            <a:off x="5435373" y="2635168"/>
            <a:ext cx="438385" cy="438385"/>
            <a:chOff x="5435373" y="2866107"/>
            <a:chExt cx="438385" cy="438385"/>
          </a:xfrm>
        </p:grpSpPr>
        <p:sp>
          <p:nvSpPr>
            <p:cNvPr id="41" name="Rounded Rectangle 40"/>
            <p:cNvSpPr/>
            <p:nvPr/>
          </p:nvSpPr>
          <p:spPr>
            <a:xfrm>
              <a:off x="5435373" y="2866107"/>
              <a:ext cx="438385" cy="438385"/>
            </a:xfrm>
            <a:prstGeom prst="roundRect">
              <a:avLst>
                <a:gd name="adj" fmla="val 13322"/>
              </a:avLst>
            </a:prstGeom>
            <a:solidFill>
              <a:schemeClr val="accent1">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4862" y="2980417"/>
              <a:ext cx="324000" cy="216000"/>
            </a:xfrm>
            <a:prstGeom prst="rect">
              <a:avLst/>
            </a:prstGeom>
          </p:spPr>
        </p:pic>
      </p:grpSp>
      <p:sp>
        <p:nvSpPr>
          <p:cNvPr id="7" name="Right Arrow 6"/>
          <p:cNvSpPr/>
          <p:nvPr/>
        </p:nvSpPr>
        <p:spPr>
          <a:xfrm>
            <a:off x="909910" y="5925973"/>
            <a:ext cx="7602022" cy="484632"/>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rgbClr val="FFFFFF"/>
                </a:solidFill>
              </a:rPr>
              <a:t>Diagnostics and consistent frameworks used throughout four options</a:t>
            </a:r>
            <a:endParaRPr lang="en-CA" sz="1400" b="1" dirty="0">
              <a:solidFill>
                <a:srgbClr val="FFFFFF"/>
              </a:solidFill>
            </a:endParaRPr>
          </a:p>
        </p:txBody>
      </p:sp>
    </p:spTree>
    <p:extLst>
      <p:ext uri="{BB962C8B-B14F-4D97-AF65-F5344CB8AC3E}">
        <p14:creationId xmlns:p14="http://schemas.microsoft.com/office/powerpoint/2010/main" val="503677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p:cNvGraphicFramePr>
            <a:graphicFrameLocks noGrp="1"/>
          </p:cNvGraphicFramePr>
          <p:nvPr>
            <p:extLst>
              <p:ext uri="{D42A27DB-BD31-4B8C-83A1-F6EECF244321}">
                <p14:modId xmlns:p14="http://schemas.microsoft.com/office/powerpoint/2010/main" val="2885957396"/>
              </p:ext>
            </p:extLst>
          </p:nvPr>
        </p:nvGraphicFramePr>
        <p:xfrm>
          <a:off x="72456" y="1707366"/>
          <a:ext cx="8944715" cy="4236720"/>
        </p:xfrm>
        <a:graphic>
          <a:graphicData uri="http://schemas.openxmlformats.org/drawingml/2006/table">
            <a:tbl>
              <a:tblPr firstRow="1" bandRow="1">
                <a:tableStyleId>{5C22544A-7EE6-4342-B048-85BDC9FD1C3A}</a:tableStyleId>
              </a:tblPr>
              <a:tblGrid>
                <a:gridCol w="1192707"/>
                <a:gridCol w="1938002"/>
                <a:gridCol w="1938002"/>
                <a:gridCol w="1938002"/>
                <a:gridCol w="1938002"/>
              </a:tblGrid>
              <a:tr h="1098935">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1.1 Define</a:t>
                      </a:r>
                      <a:r>
                        <a:rPr lang="en-CA" sz="1000" baseline="0" dirty="0" smtClean="0">
                          <a:solidFill>
                            <a:schemeClr val="tx1"/>
                          </a:solidFill>
                        </a:rPr>
                        <a:t> the Innovation Mandate</a:t>
                      </a:r>
                      <a:endParaRPr lang="en-CA" sz="400" b="0" dirty="0" smtClean="0">
                        <a:solidFill>
                          <a:schemeClr val="tx1"/>
                        </a:solidFill>
                      </a:endParaRPr>
                    </a:p>
                    <a:p>
                      <a:pPr>
                        <a:spcAft>
                          <a:spcPts val="600"/>
                        </a:spcAft>
                      </a:pPr>
                      <a:r>
                        <a:rPr lang="en-CA" sz="1000" baseline="0" dirty="0" smtClean="0">
                          <a:solidFill>
                            <a:schemeClr val="tx1"/>
                          </a:solidFill>
                        </a:rPr>
                        <a:t>1.2 Structure and Kick-Start the Innovation Initiative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2.1 Frame the Problem </a:t>
                      </a:r>
                      <a:endParaRPr kumimoji="0" lang="en-CA" sz="400" b="0" i="0" u="none" strike="noStrike" kern="1200" cap="none" spc="0" normalizeH="0" baseline="0" noProof="0" dirty="0" smtClean="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2.2 Ideate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1" i="0" u="none" strike="noStrike" kern="1200" cap="none" spc="0" normalizeH="0" baseline="0" noProof="0" dirty="0" smtClean="0">
                          <a:ln>
                            <a:noFill/>
                          </a:ln>
                          <a:solidFill>
                            <a:srgbClr val="333333"/>
                          </a:solidFill>
                          <a:effectLst/>
                          <a:uLnTx/>
                          <a:uFillTx/>
                          <a:latin typeface="+mn-lt"/>
                        </a:rPr>
                        <a:t>2.3 Prioritize Ideas</a:t>
                      </a:r>
                      <a:endParaRPr kumimoji="0" lang="en-CA" sz="1000" b="1" i="0" u="none" strike="noStrike" kern="1200" cap="none" spc="0" normalizeH="0" baseline="0" noProof="0" dirty="0" smtClean="0">
                        <a:ln>
                          <a:noFill/>
                        </a:ln>
                        <a:solidFill>
                          <a:srgbClr val="333333"/>
                        </a:solidFill>
                        <a:effectLst/>
                        <a:uLnTx/>
                        <a:uFillTx/>
                        <a:latin typeface="+mn-lt"/>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p>
                      <a:pPr>
                        <a:spcAft>
                          <a:spcPts val="600"/>
                        </a:spcAft>
                      </a:pPr>
                      <a:r>
                        <a:rPr lang="en-US" sz="1000" dirty="0" smtClean="0">
                          <a:solidFill>
                            <a:schemeClr val="tx1"/>
                          </a:solidFill>
                        </a:rPr>
                        <a:t>3.1</a:t>
                      </a:r>
                      <a:r>
                        <a:rPr lang="en-US" sz="1000" baseline="0" dirty="0" smtClean="0">
                          <a:solidFill>
                            <a:schemeClr val="tx1"/>
                          </a:solidFill>
                        </a:rPr>
                        <a:t> Design Prototype</a:t>
                      </a:r>
                    </a:p>
                    <a:p>
                      <a:pPr>
                        <a:spcAft>
                          <a:spcPts val="600"/>
                        </a:spcAft>
                      </a:pPr>
                      <a:r>
                        <a:rPr lang="en-US" sz="1000" baseline="0" dirty="0" smtClean="0">
                          <a:solidFill>
                            <a:schemeClr val="tx1"/>
                          </a:solidFill>
                        </a:rPr>
                        <a:t>3.2 Socialize Prototype</a:t>
                      </a:r>
                    </a:p>
                    <a:p>
                      <a:pPr>
                        <a:spcAft>
                          <a:spcPts val="600"/>
                        </a:spcAft>
                      </a:pPr>
                      <a:r>
                        <a:rPr lang="en-US" sz="1000" baseline="0" dirty="0" smtClean="0">
                          <a:solidFill>
                            <a:schemeClr val="tx1"/>
                          </a:solidFill>
                        </a:rPr>
                        <a:t>3.2 Approve Prototype</a:t>
                      </a:r>
                      <a:endParaRPr lang="en-CA" sz="9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p>
                      <a:pPr>
                        <a:spcAft>
                          <a:spcPts val="600"/>
                        </a:spcAft>
                      </a:pPr>
                      <a:r>
                        <a:rPr lang="en-CA" sz="1000" dirty="0" smtClean="0">
                          <a:solidFill>
                            <a:schemeClr val="tx1"/>
                          </a:solidFill>
                        </a:rPr>
                        <a:t>4.1</a:t>
                      </a:r>
                      <a:r>
                        <a:rPr lang="en-CA" sz="1000" baseline="0" dirty="0" smtClean="0">
                          <a:solidFill>
                            <a:schemeClr val="tx1"/>
                          </a:solidFill>
                        </a:rPr>
                        <a:t> Implement Process Improvements</a:t>
                      </a:r>
                      <a:endParaRPr lang="en-CA" sz="1000" dirty="0" smtClean="0">
                        <a:solidFill>
                          <a:schemeClr val="tx1"/>
                        </a:solidFill>
                      </a:endParaRPr>
                    </a:p>
                    <a:p>
                      <a:pPr>
                        <a:spcAft>
                          <a:spcPts val="600"/>
                        </a:spcAft>
                      </a:pPr>
                      <a:r>
                        <a:rPr lang="en-US" sz="1000" dirty="0" smtClean="0">
                          <a:solidFill>
                            <a:schemeClr val="tx1"/>
                          </a:solidFill>
                        </a:rPr>
                        <a:t>4.2</a:t>
                      </a:r>
                      <a:r>
                        <a:rPr lang="en-US" sz="1000" baseline="0" dirty="0" smtClean="0">
                          <a:solidFill>
                            <a:schemeClr val="tx1"/>
                          </a:solidFill>
                        </a:rPr>
                        <a:t> Increase Innovation Engagement</a:t>
                      </a:r>
                    </a:p>
                    <a:p>
                      <a:pPr>
                        <a:spcAft>
                          <a:spcPts val="600"/>
                        </a:spcAft>
                      </a:pPr>
                      <a:r>
                        <a:rPr lang="en-US" sz="1000" baseline="0" dirty="0" smtClean="0">
                          <a:solidFill>
                            <a:schemeClr val="tx1"/>
                          </a:solidFill>
                        </a:rPr>
                        <a:t>4.2 Leverage Quick-Win Tactics</a:t>
                      </a:r>
                      <a:endParaRPr lang="en-CA" sz="100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r>
              <a:tr h="1680334">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2"/>
                        </a:buBlip>
                      </a:pPr>
                      <a:r>
                        <a:rPr lang="en-US" sz="1000" b="0" dirty="0" smtClean="0">
                          <a:cs typeface="Open Sans"/>
                        </a:rPr>
                        <a:t>Introduce</a:t>
                      </a:r>
                      <a:r>
                        <a:rPr lang="en-US" sz="1000" b="0" baseline="0" dirty="0" smtClean="0">
                          <a:cs typeface="Open Sans"/>
                        </a:rPr>
                        <a:t> innovation and set objectives.</a:t>
                      </a:r>
                      <a:endParaRPr lang="en-US" sz="1000" b="0" dirty="0" smtClean="0">
                        <a:cs typeface="Open Sans"/>
                      </a:endParaRPr>
                    </a:p>
                    <a:p>
                      <a:pPr marL="228600" indent="-228600">
                        <a:spcAft>
                          <a:spcPts val="600"/>
                        </a:spcAft>
                        <a:buSzPct val="150000"/>
                        <a:buBlip>
                          <a:blip r:embed="rId2"/>
                        </a:buBlip>
                      </a:pPr>
                      <a:r>
                        <a:rPr lang="en-US" sz="1000" b="0" baseline="0" dirty="0" smtClean="0">
                          <a:cs typeface="Open Sans"/>
                        </a:rPr>
                        <a:t>Select a team to begin facilitating innovation.</a:t>
                      </a:r>
                    </a:p>
                    <a:p>
                      <a:pPr marL="228600" indent="-228600">
                        <a:spcAft>
                          <a:spcPts val="600"/>
                        </a:spcAft>
                        <a:buSzPct val="150000"/>
                        <a:buBlip>
                          <a:blip r:embed="rId2"/>
                        </a:buBlip>
                      </a:pPr>
                      <a:r>
                        <a:rPr lang="en-US" sz="1000" b="0" baseline="0" dirty="0" smtClean="0">
                          <a:latin typeface="Arial" pitchFamily="34" charset="0"/>
                          <a:cs typeface="Arial" pitchFamily="34" charset="0"/>
                        </a:rPr>
                        <a:t>Prepare to roll out the innovation process.</a:t>
                      </a:r>
                      <a:endParaRPr lang="en-US" sz="1000" b="0" dirty="0" smtClean="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2E6"/>
                    </a:solidFill>
                  </a:tcPr>
                </a:tc>
                <a:tc>
                  <a:txBody>
                    <a:bodyPr/>
                    <a:lstStyle/>
                    <a:p>
                      <a:pPr marL="228600" indent="-228600">
                        <a:spcAft>
                          <a:spcPts val="600"/>
                        </a:spcAft>
                        <a:buSzPct val="150000"/>
                        <a:buBlip>
                          <a:blip r:embed="rId2"/>
                        </a:buBlip>
                      </a:pPr>
                      <a:r>
                        <a:rPr lang="en-US" sz="1000" b="0" dirty="0" smtClean="0">
                          <a:cs typeface="Open Sans"/>
                        </a:rPr>
                        <a:t>Identify</a:t>
                      </a:r>
                      <a:r>
                        <a:rPr lang="en-US" sz="1000" b="0" baseline="0" dirty="0" smtClean="0">
                          <a:cs typeface="Open Sans"/>
                        </a:rPr>
                        <a:t> opportunities for IT-led innovation and review any finalized problem statements.</a:t>
                      </a:r>
                      <a:endParaRPr lang="en-US" sz="1000" b="0" dirty="0" smtClean="0">
                        <a:cs typeface="Open Sans"/>
                      </a:endParaRPr>
                    </a:p>
                    <a:p>
                      <a:pPr marL="228600" indent="-228600">
                        <a:spcAft>
                          <a:spcPts val="600"/>
                        </a:spcAft>
                        <a:buSzPct val="150000"/>
                        <a:buBlip>
                          <a:blip r:embed="rId2"/>
                        </a:buBlip>
                      </a:pPr>
                      <a:r>
                        <a:rPr lang="en-US" sz="1000" b="0" baseline="0" dirty="0" smtClean="0">
                          <a:cs typeface="Open Sans"/>
                        </a:rPr>
                        <a:t>Discuss ideation techniques and review any completed idea documents.</a:t>
                      </a:r>
                    </a:p>
                    <a:p>
                      <a:pPr marL="228600" indent="-228600">
                        <a:spcAft>
                          <a:spcPts val="600"/>
                        </a:spcAft>
                        <a:buSzPct val="150000"/>
                        <a:buBlip>
                          <a:blip r:embed="rId2"/>
                        </a:buBlip>
                      </a:pPr>
                      <a:r>
                        <a:rPr lang="en-US" sz="1000" b="0" baseline="0" dirty="0" smtClean="0">
                          <a:cs typeface="Open Sans"/>
                        </a:rPr>
                        <a:t>Establish an idea prioritization approach and help select top ideas.</a:t>
                      </a:r>
                      <a:endParaRPr lang="en-US" sz="1000" b="0" dirty="0" smtClean="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2E6"/>
                    </a:solidFill>
                  </a:tcPr>
                </a:tc>
                <a:tc>
                  <a:txBody>
                    <a:bodyPr/>
                    <a:lstStyle/>
                    <a:p>
                      <a:pPr marL="228600" indent="-228600">
                        <a:spcAft>
                          <a:spcPts val="600"/>
                        </a:spcAft>
                        <a:buSzPct val="150000"/>
                        <a:buBlip>
                          <a:blip r:embed="rId2"/>
                        </a:buBlip>
                      </a:pPr>
                      <a:r>
                        <a:rPr lang="en-US" sz="1000" b="0" dirty="0" smtClean="0">
                          <a:cs typeface="Open Sans"/>
                        </a:rPr>
                        <a:t>Discuss</a:t>
                      </a:r>
                      <a:r>
                        <a:rPr lang="en-US" sz="1000" b="0" baseline="0" dirty="0" smtClean="0">
                          <a:cs typeface="Open Sans"/>
                        </a:rPr>
                        <a:t> prototyping techniques and review any completed prototype design work. </a:t>
                      </a:r>
                      <a:endParaRPr lang="en-US" sz="1000" b="0" dirty="0" smtClean="0">
                        <a:cs typeface="Open Sans"/>
                      </a:endParaRPr>
                    </a:p>
                    <a:p>
                      <a:pPr marL="228600" indent="-228600">
                        <a:spcAft>
                          <a:spcPts val="600"/>
                        </a:spcAft>
                        <a:buSzPct val="150000"/>
                        <a:buBlip>
                          <a:blip r:embed="rId2"/>
                        </a:buBlip>
                      </a:pPr>
                      <a:r>
                        <a:rPr lang="en-US" sz="1000" b="0" baseline="0" dirty="0" smtClean="0">
                          <a:cs typeface="Open Sans"/>
                        </a:rPr>
                        <a:t>Overcome prototyping challenges and review any user feedback.   </a:t>
                      </a:r>
                      <a:endParaRPr lang="en-US" sz="1000" b="0" dirty="0" smtClean="0">
                        <a:cs typeface="Open Sans"/>
                      </a:endParaRPr>
                    </a:p>
                    <a:p>
                      <a:pPr marL="228600" indent="-228600">
                        <a:spcAft>
                          <a:spcPts val="600"/>
                        </a:spcAft>
                        <a:buSzPct val="150000"/>
                        <a:buBlip>
                          <a:blip r:embed="rId2"/>
                        </a:buBlip>
                      </a:pPr>
                      <a:r>
                        <a:rPr lang="en-US" sz="1000" b="0" baseline="0" dirty="0" smtClean="0">
                          <a:latin typeface="Arial" pitchFamily="34" charset="0"/>
                          <a:cs typeface="Arial" pitchFamily="34" charset="0"/>
                        </a:rPr>
                        <a:t>Prepare to submit business cases for completed prototypes.</a:t>
                      </a:r>
                      <a:endParaRPr lang="en-US" sz="1000" b="0" dirty="0" smtClean="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2E6"/>
                    </a:solidFill>
                  </a:tcPr>
                </a:tc>
                <a:tc>
                  <a:txBody>
                    <a:bodyPr/>
                    <a:lstStyle/>
                    <a:p>
                      <a:pPr marL="228600" indent="-228600" algn="l" defTabSz="914400" rtl="0" eaLnBrk="1" latinLnBrk="0" hangingPunct="1">
                        <a:spcAft>
                          <a:spcPts val="600"/>
                        </a:spcAft>
                        <a:buSzPct val="150000"/>
                        <a:buBlip>
                          <a:blip r:embed="rId2"/>
                        </a:buBlip>
                      </a:pPr>
                      <a:r>
                        <a:rPr lang="en-US" sz="1000" b="0" kern="1200" dirty="0" smtClean="0">
                          <a:solidFill>
                            <a:schemeClr val="dk1"/>
                          </a:solidFill>
                          <a:latin typeface="+mn-lt"/>
                          <a:ea typeface="+mn-ea"/>
                          <a:cs typeface="Open Sans"/>
                        </a:rPr>
                        <a:t>Document the target innovation process.</a:t>
                      </a:r>
                    </a:p>
                    <a:p>
                      <a:pPr marL="228600" indent="-228600">
                        <a:spcAft>
                          <a:spcPts val="600"/>
                        </a:spcAft>
                        <a:buSzPct val="150000"/>
                        <a:buBlip>
                          <a:blip r:embed="rId2"/>
                        </a:buBlip>
                      </a:pPr>
                      <a:r>
                        <a:rPr lang="en-US" sz="1000" b="0" dirty="0" smtClean="0">
                          <a:cs typeface="Open Sans"/>
                        </a:rPr>
                        <a:t>Create</a:t>
                      </a:r>
                      <a:r>
                        <a:rPr lang="en-US" sz="1000" b="0" baseline="0" dirty="0" smtClean="0">
                          <a:cs typeface="Open Sans"/>
                        </a:rPr>
                        <a:t> an action plan to operationalize the process.</a:t>
                      </a:r>
                    </a:p>
                    <a:p>
                      <a:pPr marL="228600" indent="-228600">
                        <a:spcAft>
                          <a:spcPts val="600"/>
                        </a:spcAft>
                        <a:buSzPct val="150000"/>
                        <a:buBlip>
                          <a:blip r:embed="rId2"/>
                        </a:buBlip>
                      </a:pPr>
                      <a:r>
                        <a:rPr lang="en-US" sz="1000" b="0" baseline="0" dirty="0" smtClean="0">
                          <a:cs typeface="Open Sans"/>
                        </a:rPr>
                        <a:t>Identify innovation program components.</a:t>
                      </a:r>
                    </a:p>
                    <a:p>
                      <a:pPr marL="228600" indent="-228600">
                        <a:spcAft>
                          <a:spcPts val="600"/>
                        </a:spcAft>
                        <a:buSzPct val="150000"/>
                        <a:buBlip>
                          <a:blip r:embed="rId2"/>
                        </a:buBlip>
                      </a:pPr>
                      <a:r>
                        <a:rPr lang="en-US" sz="1000" b="0" baseline="0" dirty="0" smtClean="0">
                          <a:cs typeface="Open Sans"/>
                        </a:rPr>
                        <a:t>Create an action plan to implement the innovation program.</a:t>
                      </a:r>
                    </a:p>
                    <a:p>
                      <a:pPr marL="228600" indent="-228600">
                        <a:spcAft>
                          <a:spcPts val="600"/>
                        </a:spcAft>
                        <a:buSzPct val="150000"/>
                        <a:buBlip>
                          <a:blip r:embed="rId2"/>
                        </a:buBlip>
                      </a:pPr>
                      <a:r>
                        <a:rPr lang="en-US" sz="1000" b="0" baseline="0" dirty="0" smtClean="0">
                          <a:cs typeface="Open Sans"/>
                        </a:rPr>
                        <a:t>Assess innovation progress and address challenges. </a:t>
                      </a:r>
                      <a:endParaRPr lang="en-US" sz="1000" b="0" dirty="0" smtClean="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EE2E6"/>
                    </a:solidFill>
                  </a:tcPr>
                </a:tc>
              </a:tr>
              <a:tr h="614953">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t>Phase 1 Results:</a:t>
                      </a:r>
                    </a:p>
                    <a:p>
                      <a:pPr marL="171450" indent="-171450">
                        <a:buFont typeface="Arial" panose="020B0604020202020204" pitchFamily="34" charset="0"/>
                        <a:buChar char="•"/>
                      </a:pPr>
                      <a:r>
                        <a:rPr lang="en-US" sz="1000" dirty="0" smtClean="0"/>
                        <a:t>An</a:t>
                      </a:r>
                      <a:r>
                        <a:rPr lang="en-US" sz="1000" baseline="0" dirty="0" smtClean="0"/>
                        <a:t> innovation working group is created.</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AB9E">
                        <a:alpha val="40000"/>
                      </a:srgbClr>
                    </a:solidFill>
                  </a:tcPr>
                </a:tc>
                <a:tc>
                  <a:txBody>
                    <a:bodyPr/>
                    <a:lstStyle/>
                    <a:p>
                      <a:r>
                        <a:rPr lang="en-CA" sz="1000" b="1" dirty="0" smtClean="0"/>
                        <a:t>Phase 2 Results:</a:t>
                      </a:r>
                    </a:p>
                    <a:p>
                      <a:pPr marL="171450" indent="-171450">
                        <a:buFont typeface="Arial" panose="020B0604020202020204" pitchFamily="34" charset="0"/>
                        <a:buChar char="•"/>
                      </a:pPr>
                      <a:r>
                        <a:rPr lang="en-US" sz="1000" dirty="0" smtClean="0"/>
                        <a:t>New</a:t>
                      </a:r>
                      <a:r>
                        <a:rPr lang="en-US" sz="1000" baseline="0" dirty="0" smtClean="0"/>
                        <a:t> ideas are developed and prioritized.</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AB9E">
                        <a:alpha val="40000"/>
                      </a:srgbClr>
                    </a:solidFill>
                  </a:tcPr>
                </a:tc>
                <a:tc>
                  <a:txBody>
                    <a:bodyPr/>
                    <a:lstStyle/>
                    <a:p>
                      <a:r>
                        <a:rPr lang="en-CA" sz="1000" b="1" dirty="0" smtClean="0"/>
                        <a:t>Phase 3 Results:</a:t>
                      </a:r>
                    </a:p>
                    <a:p>
                      <a:pPr marL="171450" indent="-171450">
                        <a:buFont typeface="Arial" panose="020B0604020202020204" pitchFamily="34" charset="0"/>
                        <a:buChar char="•"/>
                      </a:pPr>
                      <a:r>
                        <a:rPr lang="en-US" sz="1000" dirty="0" smtClean="0"/>
                        <a:t>Prototypes</a:t>
                      </a:r>
                      <a:r>
                        <a:rPr lang="en-US" sz="1000" baseline="0" dirty="0" smtClean="0"/>
                        <a:t> are designed, socialized, and approved.</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AB9E">
                        <a:alpha val="40000"/>
                      </a:srgbClr>
                    </a:solidFill>
                  </a:tcPr>
                </a:tc>
                <a:tc>
                  <a:txBody>
                    <a:bodyPr/>
                    <a:lstStyle/>
                    <a:p>
                      <a:r>
                        <a:rPr lang="en-CA" sz="1000" b="1" dirty="0" smtClean="0"/>
                        <a:t>Phase 4 Results:</a:t>
                      </a:r>
                    </a:p>
                    <a:p>
                      <a:pPr marL="171450" indent="-171450">
                        <a:buFont typeface="Arial" panose="020B0604020202020204" pitchFamily="34" charset="0"/>
                        <a:buChar char="•"/>
                      </a:pPr>
                      <a:r>
                        <a:rPr lang="en-US" sz="1000" dirty="0" smtClean="0"/>
                        <a:t>A</a:t>
                      </a:r>
                      <a:r>
                        <a:rPr lang="en-US" sz="1000" baseline="0" dirty="0" smtClean="0"/>
                        <a:t> permanent innovation process and program is implemented.</a:t>
                      </a:r>
                      <a:endParaRPr lang="en-CA" sz="1000" dirty="0" smtClean="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DAB9E">
                        <a:alpha val="40000"/>
                      </a:srgbClr>
                    </a:solidFill>
                  </a:tcPr>
                </a:tc>
              </a:tr>
            </a:tbl>
          </a:graphicData>
        </a:graphic>
      </p:graphicFrame>
      <p:pic>
        <p:nvPicPr>
          <p:cNvPr id="26" name="Picture 25"/>
          <p:cNvPicPr>
            <a:picLocks noChangeAspect="1"/>
          </p:cNvPicPr>
          <p:nvPr/>
        </p:nvPicPr>
        <p:blipFill>
          <a:blip r:embed="rId3"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56455" y="3601236"/>
            <a:ext cx="974520" cy="877885"/>
          </a:xfrm>
          <a:prstGeom prst="rect">
            <a:avLst/>
          </a:prstGeom>
        </p:spPr>
      </p:pic>
      <p:pic>
        <p:nvPicPr>
          <p:cNvPr id="27" name="Picture 26" descr="best-practice-blueprints.png"/>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96527" y="1524577"/>
            <a:ext cx="1094375" cy="1088500"/>
          </a:xfrm>
          <a:prstGeom prst="rect">
            <a:avLst/>
          </a:prstGeom>
          <a:solidFill>
            <a:schemeClr val="accent1">
              <a:alpha val="0"/>
            </a:schemeClr>
          </a:solidFill>
          <a:effectLst/>
        </p:spPr>
      </p:pic>
      <p:sp>
        <p:nvSpPr>
          <p:cNvPr id="29" name="Chevron 28"/>
          <p:cNvSpPr/>
          <p:nvPr/>
        </p:nvSpPr>
        <p:spPr>
          <a:xfrm>
            <a:off x="1270261" y="1254134"/>
            <a:ext cx="2074686" cy="4444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Launch Innovation</a:t>
            </a:r>
            <a:endParaRPr lang="en-US" sz="1400" dirty="0">
              <a:solidFill>
                <a:srgbClr val="FFFFFF"/>
              </a:solidFill>
            </a:endParaRPr>
          </a:p>
        </p:txBody>
      </p:sp>
      <p:sp>
        <p:nvSpPr>
          <p:cNvPr id="39" name="Chevron 38"/>
          <p:cNvSpPr/>
          <p:nvPr/>
        </p:nvSpPr>
        <p:spPr>
          <a:xfrm>
            <a:off x="3208789" y="1254133"/>
            <a:ext cx="2074686" cy="4444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Ideate</a:t>
            </a:r>
            <a:endParaRPr lang="en-US" sz="1400" dirty="0">
              <a:solidFill>
                <a:srgbClr val="FFFFFF"/>
              </a:solidFill>
            </a:endParaRPr>
          </a:p>
        </p:txBody>
      </p:sp>
      <p:sp>
        <p:nvSpPr>
          <p:cNvPr id="40" name="Chevron 39"/>
          <p:cNvSpPr/>
          <p:nvPr/>
        </p:nvSpPr>
        <p:spPr>
          <a:xfrm>
            <a:off x="5147317" y="1254132"/>
            <a:ext cx="2074686" cy="4444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Prototype</a:t>
            </a:r>
            <a:endParaRPr lang="en-US" sz="1400" dirty="0">
              <a:solidFill>
                <a:srgbClr val="FFFFFF"/>
              </a:solidFill>
            </a:endParaRPr>
          </a:p>
        </p:txBody>
      </p:sp>
      <p:sp>
        <p:nvSpPr>
          <p:cNvPr id="41" name="Chevron 40"/>
          <p:cNvSpPr/>
          <p:nvPr/>
        </p:nvSpPr>
        <p:spPr>
          <a:xfrm>
            <a:off x="7085845" y="1254132"/>
            <a:ext cx="1938528" cy="444439"/>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sp>
        <p:nvSpPr>
          <p:cNvPr id="15" name="Title 1"/>
          <p:cNvSpPr txBox="1">
            <a:spLocks/>
          </p:cNvSpPr>
          <p:nvPr/>
        </p:nvSpPr>
        <p:spPr>
          <a:xfrm>
            <a:off x="251519" y="260648"/>
            <a:ext cx="8796571"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rgbClr val="333333"/>
                </a:solidFill>
              </a:rPr>
              <a:t>Ready to innovate? </a:t>
            </a:r>
          </a:p>
          <a:p>
            <a:r>
              <a:rPr lang="en-US" dirty="0" smtClean="0">
                <a:solidFill>
                  <a:srgbClr val="333333"/>
                </a:solidFill>
              </a:rPr>
              <a:t>Start this project today by calling 1-877-876-3322 </a:t>
            </a:r>
            <a:endParaRPr lang="en-US" dirty="0">
              <a:solidFill>
                <a:srgbClr val="333333"/>
              </a:solidFill>
            </a:endParaRPr>
          </a:p>
        </p:txBody>
      </p:sp>
      <p:sp>
        <p:nvSpPr>
          <p:cNvPr id="3" name="TextBox 2"/>
          <p:cNvSpPr txBox="1"/>
          <p:nvPr/>
        </p:nvSpPr>
        <p:spPr>
          <a:xfrm>
            <a:off x="7062128" y="1235875"/>
            <a:ext cx="1985962" cy="523220"/>
          </a:xfrm>
          <a:prstGeom prst="rect">
            <a:avLst/>
          </a:prstGeom>
          <a:noFill/>
        </p:spPr>
        <p:txBody>
          <a:bodyPr wrap="square" rtlCol="0">
            <a:spAutoFit/>
          </a:bodyPr>
          <a:lstStyle/>
          <a:p>
            <a:pPr algn="ctr"/>
            <a:r>
              <a:rPr lang="en-US" sz="1400" dirty="0" smtClean="0">
                <a:solidFill>
                  <a:srgbClr val="FFFFFF"/>
                </a:solidFill>
              </a:rPr>
              <a:t>Mature Innovation Capability </a:t>
            </a:r>
            <a:endParaRPr lang="en-CA" sz="1400" dirty="0">
              <a:solidFill>
                <a:srgbClr val="FFFFFF"/>
              </a:solidFill>
            </a:endParaRPr>
          </a:p>
        </p:txBody>
      </p:sp>
    </p:spTree>
    <p:extLst>
      <p:ext uri="{BB962C8B-B14F-4D97-AF65-F5344CB8AC3E}">
        <p14:creationId xmlns:p14="http://schemas.microsoft.com/office/powerpoint/2010/main" val="40420207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203260222"/>
              </p:ext>
            </p:extLst>
          </p:nvPr>
        </p:nvGraphicFramePr>
        <p:xfrm>
          <a:off x="206370" y="2062429"/>
          <a:ext cx="8789045" cy="3783663"/>
        </p:xfrm>
        <a:graphic>
          <a:graphicData uri="http://schemas.openxmlformats.org/drawingml/2006/table">
            <a:tbl>
              <a:tblPr firstRow="1" bandRow="1">
                <a:tableStyleId>{5C22544A-7EE6-4342-B048-85BDC9FD1C3A}</a:tableStyleId>
              </a:tblPr>
              <a:tblGrid>
                <a:gridCol w="1757809"/>
                <a:gridCol w="1757809"/>
                <a:gridCol w="1757809"/>
                <a:gridCol w="1757809"/>
                <a:gridCol w="1757809"/>
              </a:tblGrid>
              <a:tr h="0">
                <a:tc>
                  <a:txBody>
                    <a:bodyPr/>
                    <a:lstStyle/>
                    <a:p>
                      <a:pPr algn="ctr"/>
                      <a:r>
                        <a:rPr lang="en-CA" sz="1200" b="0" i="1" dirty="0" smtClean="0">
                          <a:solidFill>
                            <a:schemeClr val="tx1"/>
                          </a:solidFill>
                        </a:rPr>
                        <a:t>Day 1</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2</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3</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4</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1" dirty="0" smtClean="0">
                          <a:solidFill>
                            <a:schemeClr val="tx1"/>
                          </a:solidFill>
                        </a:rPr>
                        <a:t>Day 5</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5303">
                <a:tc>
                  <a:txBody>
                    <a:bodyPr/>
                    <a:lstStyle/>
                    <a:p>
                      <a:pPr algn="ctr"/>
                      <a:r>
                        <a:rPr lang="en-CA" sz="1400" b="1" dirty="0" smtClean="0">
                          <a:solidFill>
                            <a:schemeClr val="bg1"/>
                          </a:solidFill>
                        </a:rPr>
                        <a:t>Preparation</a:t>
                      </a:r>
                      <a:endParaRPr lang="en-CA" sz="14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US" sz="1400" b="1" dirty="0" smtClean="0">
                          <a:solidFill>
                            <a:schemeClr val="bg1"/>
                          </a:solidFill>
                        </a:rPr>
                        <a:t>Workshop</a:t>
                      </a:r>
                      <a:r>
                        <a:rPr lang="en-US" sz="1400" b="1" baseline="0" dirty="0" smtClean="0">
                          <a:solidFill>
                            <a:schemeClr val="bg1"/>
                          </a:solidFill>
                        </a:rPr>
                        <a:t>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r>
              <a:tr h="1557020">
                <a:tc rowSpan="2">
                  <a:txBody>
                    <a:bodyPr/>
                    <a:lstStyle/>
                    <a:p>
                      <a:pPr>
                        <a:spcAft>
                          <a:spcPts val="500"/>
                        </a:spcAft>
                      </a:pPr>
                      <a:r>
                        <a:rPr lang="en-CA" sz="1000" b="1" dirty="0" smtClean="0">
                          <a:solidFill>
                            <a:schemeClr val="tx1"/>
                          </a:solidFill>
                        </a:rPr>
                        <a:t>Workshop Preparation</a:t>
                      </a:r>
                    </a:p>
                    <a:p>
                      <a:pPr marL="177800" indent="-177800">
                        <a:buFont typeface="Arial" panose="020B0604020202020204" pitchFamily="34" charset="0"/>
                        <a:buChar char="•"/>
                      </a:pPr>
                      <a:r>
                        <a:rPr lang="en-US" sz="1000" b="0" dirty="0" smtClean="0">
                          <a:solidFill>
                            <a:schemeClr val="tx1"/>
                          </a:solidFill>
                        </a:rPr>
                        <a:t>Complete</a:t>
                      </a:r>
                      <a:r>
                        <a:rPr lang="en-US" sz="1000" b="0" baseline="0" dirty="0" smtClean="0">
                          <a:solidFill>
                            <a:schemeClr val="tx1"/>
                          </a:solidFill>
                        </a:rPr>
                        <a:t> the CIO Business Vision Survey to assess overall IT maturity. </a:t>
                      </a:r>
                      <a:endParaRPr lang="en-CA" sz="1000" b="0" dirty="0" smtClean="0">
                        <a:solidFill>
                          <a:schemeClr val="tx1"/>
                        </a:solidFill>
                      </a:endParaRPr>
                    </a:p>
                    <a:p>
                      <a:pPr marL="177800" indent="-177800">
                        <a:buFont typeface="Arial" panose="020B0604020202020204" pitchFamily="34" charset="0"/>
                        <a:buChar char="•"/>
                      </a:pPr>
                      <a:r>
                        <a:rPr lang="en-US" sz="1000" b="0" dirty="0" smtClean="0">
                          <a:solidFill>
                            <a:schemeClr val="tx1"/>
                          </a:solidFill>
                        </a:rPr>
                        <a:t>Discuss</a:t>
                      </a:r>
                      <a:r>
                        <a:rPr lang="en-US" sz="1000" b="0" baseline="0" dirty="0" smtClean="0">
                          <a:solidFill>
                            <a:schemeClr val="tx1"/>
                          </a:solidFill>
                        </a:rPr>
                        <a:t> the selection of workshop participants (based on the types of process pains you would like to ideate around).</a:t>
                      </a:r>
                      <a:endParaRPr lang="en-CA" sz="1000" b="0"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a:spcAft>
                          <a:spcPts val="500"/>
                        </a:spcAft>
                      </a:pPr>
                      <a:r>
                        <a:rPr lang="en-CA" sz="1000" b="1" dirty="0" smtClean="0">
                          <a:solidFill>
                            <a:schemeClr val="tx1"/>
                          </a:solidFill>
                        </a:rPr>
                        <a:t>Morning</a:t>
                      </a:r>
                      <a:r>
                        <a:rPr lang="en-CA" sz="1000" b="1" baseline="0" dirty="0" smtClean="0">
                          <a:solidFill>
                            <a:schemeClr val="tx1"/>
                          </a:solidFill>
                        </a:rPr>
                        <a:t> Itinerary</a:t>
                      </a:r>
                    </a:p>
                    <a:p>
                      <a:pPr marL="177800" indent="-177800">
                        <a:buFont typeface="Arial" panose="020B0604020202020204" pitchFamily="34" charset="0"/>
                        <a:buChar char="•"/>
                      </a:pPr>
                      <a:r>
                        <a:rPr lang="en-US" sz="1000" b="0" baseline="0" dirty="0" smtClean="0">
                          <a:solidFill>
                            <a:schemeClr val="tx1"/>
                          </a:solidFill>
                        </a:rPr>
                        <a:t>Introduce innovation.</a:t>
                      </a:r>
                    </a:p>
                    <a:p>
                      <a:pPr marL="177800" indent="-177800">
                        <a:buFont typeface="Arial" panose="020B0604020202020204" pitchFamily="34" charset="0"/>
                        <a:buChar char="•"/>
                      </a:pPr>
                      <a:r>
                        <a:rPr lang="en-US" sz="1000" b="0" baseline="0" dirty="0" smtClean="0">
                          <a:solidFill>
                            <a:schemeClr val="tx1"/>
                          </a:solidFill>
                        </a:rPr>
                        <a:t>Assess IT maturity. </a:t>
                      </a:r>
                      <a:endParaRPr lang="en-CA" sz="1000" b="0" baseline="0" dirty="0" smtClean="0">
                        <a:solidFill>
                          <a:schemeClr val="tx1"/>
                        </a:solidFill>
                      </a:endParaRPr>
                    </a:p>
                    <a:p>
                      <a:pPr marL="177800" indent="-177800">
                        <a:buFont typeface="Arial" panose="020B0604020202020204" pitchFamily="34" charset="0"/>
                        <a:buChar char="•"/>
                      </a:pPr>
                      <a:r>
                        <a:rPr lang="en-US" sz="1000" b="0" baseline="0" dirty="0" smtClean="0">
                          <a:solidFill>
                            <a:schemeClr val="tx1"/>
                          </a:solidFill>
                        </a:rPr>
                        <a:t>Define the innovation mandate.</a:t>
                      </a:r>
                      <a:endParaRPr lang="en-CA" sz="1000" b="0" baseline="0" dirty="0" smtClean="0">
                        <a:solidFill>
                          <a:schemeClr val="tx1"/>
                        </a:solidFill>
                      </a:endParaRPr>
                    </a:p>
                    <a:p>
                      <a:pPr marL="0" indent="0">
                        <a:buFont typeface="Arial" panose="020B0604020202020204" pitchFamily="34" charset="0"/>
                        <a:buNone/>
                      </a:pPr>
                      <a:endParaRPr lang="en-CA" sz="1000" b="0" baseline="0" dirty="0" smtClean="0">
                        <a:solidFill>
                          <a:schemeClr val="tx1"/>
                        </a:solidFill>
                      </a:endParaRPr>
                    </a:p>
                    <a:p>
                      <a:pPr marL="0" indent="0">
                        <a:spcAft>
                          <a:spcPts val="500"/>
                        </a:spcAft>
                        <a:buFont typeface="Arial" panose="020B0604020202020204" pitchFamily="34" charset="0"/>
                        <a:buNone/>
                      </a:pPr>
                      <a:endParaRPr lang="en-CA" sz="1000" b="1" baseline="0" dirty="0" smtClean="0">
                        <a:solidFill>
                          <a:schemeClr val="tx1"/>
                        </a:solidFill>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a:spcAft>
                          <a:spcPts val="500"/>
                        </a:spcAft>
                      </a:pPr>
                      <a:r>
                        <a:rPr lang="en-CA" sz="1000" b="1" dirty="0" smtClean="0">
                          <a:solidFill>
                            <a:schemeClr val="tx1"/>
                          </a:solidFill>
                        </a:rPr>
                        <a:t>Morning</a:t>
                      </a:r>
                      <a:r>
                        <a:rPr lang="en-CA" sz="1000" b="1" baseline="0" dirty="0" smtClean="0">
                          <a:solidFill>
                            <a:schemeClr val="tx1"/>
                          </a:solidFill>
                        </a:rPr>
                        <a:t> Itinerary</a:t>
                      </a:r>
                    </a:p>
                    <a:p>
                      <a:pPr marL="171450" indent="-171450">
                        <a:buFont typeface="Arial" panose="020B0604020202020204" pitchFamily="34" charset="0"/>
                        <a:buChar char="•"/>
                      </a:pPr>
                      <a:r>
                        <a:rPr lang="en-US" sz="1000" b="0" baseline="0" dirty="0" smtClean="0">
                          <a:solidFill>
                            <a:schemeClr val="tx1"/>
                          </a:solidFill>
                        </a:rPr>
                        <a:t>Identify processes that present opportunities for IT-led innovation.</a:t>
                      </a:r>
                    </a:p>
                    <a:p>
                      <a:pPr marL="171450" indent="-171450">
                        <a:buFont typeface="Arial" panose="020B0604020202020204" pitchFamily="34" charset="0"/>
                        <a:buChar char="•"/>
                      </a:pPr>
                      <a:r>
                        <a:rPr lang="en-US" sz="1000" b="0" baseline="0" dirty="0" smtClean="0">
                          <a:solidFill>
                            <a:schemeClr val="tx1"/>
                          </a:solidFill>
                        </a:rPr>
                        <a:t>Map selected processes.</a:t>
                      </a:r>
                    </a:p>
                    <a:p>
                      <a:pPr marL="171450" indent="-171450">
                        <a:buFont typeface="Arial" panose="020B0604020202020204" pitchFamily="34" charset="0"/>
                        <a:buChar char="•"/>
                      </a:pPr>
                      <a:r>
                        <a:rPr lang="en-US" sz="1000" b="0" baseline="0" dirty="0" smtClean="0">
                          <a:solidFill>
                            <a:schemeClr val="tx1"/>
                          </a:solidFill>
                        </a:rPr>
                        <a:t>Finalize problem statements.</a:t>
                      </a:r>
                      <a:endParaRPr lang="en-CA" sz="1000" b="0" baseline="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a:spcAft>
                          <a:spcPts val="500"/>
                        </a:spcAft>
                      </a:pPr>
                      <a:r>
                        <a:rPr lang="en-CA" sz="1000" b="1" dirty="0" smtClean="0">
                          <a:solidFill>
                            <a:schemeClr val="tx1"/>
                          </a:solidFill>
                        </a:rPr>
                        <a:t>Morning</a:t>
                      </a:r>
                      <a:r>
                        <a:rPr lang="en-CA" sz="1000" b="1" baseline="0" dirty="0" smtClean="0">
                          <a:solidFill>
                            <a:schemeClr val="tx1"/>
                          </a:solidFill>
                        </a:rPr>
                        <a:t> Itinerary</a:t>
                      </a:r>
                    </a:p>
                    <a:p>
                      <a:pPr marL="177800" indent="-177800">
                        <a:buFont typeface="Arial" panose="020B0604020202020204" pitchFamily="34" charset="0"/>
                        <a:buChar char="•"/>
                      </a:pPr>
                      <a:r>
                        <a:rPr lang="en-US" sz="1000" b="0" baseline="0" dirty="0" smtClean="0">
                          <a:solidFill>
                            <a:schemeClr val="tx1"/>
                          </a:solidFill>
                        </a:rPr>
                        <a:t>Select an urgent opportunity for IT-led innovation. </a:t>
                      </a:r>
                    </a:p>
                    <a:p>
                      <a:pPr marL="177800" indent="-177800">
                        <a:buFont typeface="Arial" panose="020B0604020202020204" pitchFamily="34" charset="0"/>
                        <a:buChar char="•"/>
                      </a:pPr>
                      <a:r>
                        <a:rPr lang="en-US" sz="1000" b="0" baseline="0" dirty="0" smtClean="0">
                          <a:solidFill>
                            <a:schemeClr val="tx1"/>
                          </a:solidFill>
                        </a:rPr>
                        <a:t>Map the associated process. </a:t>
                      </a:r>
                    </a:p>
                    <a:p>
                      <a:pPr marL="177800" indent="-177800">
                        <a:buFont typeface="Arial" panose="020B0604020202020204" pitchFamily="34" charset="0"/>
                        <a:buChar char="•"/>
                      </a:pPr>
                      <a:r>
                        <a:rPr lang="en-US" sz="1000" b="0" baseline="0" dirty="0" smtClean="0">
                          <a:solidFill>
                            <a:schemeClr val="tx1"/>
                          </a:solidFill>
                        </a:rPr>
                        <a:t>Finalize the problem statement.</a:t>
                      </a:r>
                      <a:endParaRPr lang="en-CA" sz="1000" b="0" baseline="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a:spcAft>
                          <a:spcPts val="500"/>
                        </a:spcAft>
                      </a:pPr>
                      <a:r>
                        <a:rPr lang="en-CA" sz="1000" b="1" dirty="0" smtClean="0">
                          <a:solidFill>
                            <a:schemeClr val="tx1"/>
                          </a:solidFill>
                        </a:rPr>
                        <a:t>Morning</a:t>
                      </a:r>
                      <a:r>
                        <a:rPr lang="en-CA" sz="1000" b="1" baseline="0" dirty="0" smtClean="0">
                          <a:solidFill>
                            <a:schemeClr val="tx1"/>
                          </a:solidFill>
                        </a:rPr>
                        <a:t> Itinerary</a:t>
                      </a:r>
                    </a:p>
                    <a:p>
                      <a:pPr marL="177800" indent="-177800">
                        <a:buFont typeface="Arial" panose="020B0604020202020204" pitchFamily="34" charset="0"/>
                        <a:buChar char="•"/>
                      </a:pPr>
                      <a:r>
                        <a:rPr lang="en-US" sz="1000" b="0" baseline="0" dirty="0" smtClean="0">
                          <a:solidFill>
                            <a:schemeClr val="tx1"/>
                          </a:solidFill>
                        </a:rPr>
                        <a:t>Document a process for ideation. </a:t>
                      </a:r>
                    </a:p>
                    <a:p>
                      <a:pPr marL="177800" indent="-177800">
                        <a:buFont typeface="Arial" panose="020B0604020202020204" pitchFamily="34" charset="0"/>
                        <a:buChar char="•"/>
                      </a:pPr>
                      <a:r>
                        <a:rPr lang="en-US" sz="1000" b="0" baseline="0" dirty="0" smtClean="0">
                          <a:solidFill>
                            <a:schemeClr val="tx1"/>
                          </a:solidFill>
                        </a:rPr>
                        <a:t>Assign roles and responsibilities.</a:t>
                      </a:r>
                    </a:p>
                    <a:p>
                      <a:pPr marL="177800" indent="-177800">
                        <a:buFont typeface="Arial" panose="020B0604020202020204" pitchFamily="34" charset="0"/>
                        <a:buChar char="•"/>
                      </a:pPr>
                      <a:r>
                        <a:rPr lang="en-US" sz="1000" b="0" baseline="0" dirty="0" smtClean="0">
                          <a:solidFill>
                            <a:schemeClr val="tx1"/>
                          </a:solidFill>
                        </a:rPr>
                        <a:t>Document an action plan to roll out the process.</a:t>
                      </a:r>
                      <a:endParaRPr lang="en-CA" sz="1000" b="0" baseline="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r h="1557020">
                <a:tc vMerge="1">
                  <a:txBody>
                    <a:bodyPr/>
                    <a:lstStyle/>
                    <a:p>
                      <a:endParaRPr lang="en-CA"/>
                    </a:p>
                  </a:txBody>
                  <a:tcPr/>
                </a:tc>
                <a:tc>
                  <a:txBody>
                    <a:bodyPr/>
                    <a:lstStyle/>
                    <a:p>
                      <a:pPr marL="0" indent="0">
                        <a:spcAft>
                          <a:spcPts val="500"/>
                        </a:spcAft>
                        <a:buFont typeface="Arial" panose="020B0604020202020204" pitchFamily="34" charset="0"/>
                        <a:buNone/>
                      </a:pPr>
                      <a:r>
                        <a:rPr lang="en-CA" sz="1000" b="1" baseline="0" dirty="0" smtClean="0">
                          <a:solidFill>
                            <a:schemeClr val="tx1"/>
                          </a:solidFill>
                        </a:rPr>
                        <a:t>Afternoon Itinerary</a:t>
                      </a:r>
                    </a:p>
                    <a:p>
                      <a:pPr marL="177800" indent="-177800">
                        <a:buFont typeface="Arial" panose="020B0604020202020204" pitchFamily="34" charset="0"/>
                        <a:buChar char="•"/>
                      </a:pPr>
                      <a:r>
                        <a:rPr lang="en-US" sz="1000" b="0" baseline="0" dirty="0" smtClean="0">
                          <a:solidFill>
                            <a:schemeClr val="tx1"/>
                          </a:solidFill>
                        </a:rPr>
                        <a:t>Introduce ideation.</a:t>
                      </a:r>
                    </a:p>
                    <a:p>
                      <a:pPr marL="177800" indent="-177800">
                        <a:buFont typeface="Arial" panose="020B0604020202020204" pitchFamily="34" charset="0"/>
                        <a:buChar char="•"/>
                      </a:pPr>
                      <a:r>
                        <a:rPr lang="en-US" sz="1000" b="0" baseline="0" dirty="0" smtClean="0">
                          <a:solidFill>
                            <a:schemeClr val="tx1"/>
                          </a:solidFill>
                        </a:rPr>
                        <a:t>Practice ideation. </a:t>
                      </a:r>
                      <a:endParaRPr lang="en-CA" sz="1000" b="0" baseline="0" dirty="0" smtClean="0">
                        <a:solidFill>
                          <a:schemeClr val="tx1"/>
                        </a:solidFill>
                      </a:endParaRPr>
                    </a:p>
                    <a:p>
                      <a:pPr marL="177800" indent="-177800">
                        <a:buFont typeface="Arial" panose="020B0604020202020204" pitchFamily="34" charset="0"/>
                        <a:buChar char="•"/>
                      </a:pPr>
                      <a:endParaRPr lang="en-CA" sz="1000" b="0" baseline="0" dirty="0" smtClean="0">
                        <a:solidFill>
                          <a:schemeClr val="tx1"/>
                        </a:solidFill>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indent="0">
                        <a:spcAft>
                          <a:spcPts val="500"/>
                        </a:spcAft>
                        <a:buFont typeface="Arial" panose="020B0604020202020204" pitchFamily="34" charset="0"/>
                        <a:buNone/>
                      </a:pPr>
                      <a:r>
                        <a:rPr lang="en-CA" sz="1000" b="1" baseline="0" dirty="0" smtClean="0">
                          <a:solidFill>
                            <a:schemeClr val="tx1"/>
                          </a:solidFill>
                        </a:rPr>
                        <a:t>Afternoon Itinerary</a:t>
                      </a:r>
                    </a:p>
                    <a:p>
                      <a:pPr marL="177800" indent="-177800">
                        <a:buFont typeface="Arial" panose="020B0604020202020204" pitchFamily="34" charset="0"/>
                        <a:buChar char="•"/>
                      </a:pPr>
                      <a:r>
                        <a:rPr lang="en-US" sz="1000" b="0" baseline="0" dirty="0" smtClean="0">
                          <a:solidFill>
                            <a:schemeClr val="tx1"/>
                          </a:solidFill>
                        </a:rPr>
                        <a:t>Establish ground rules for ideation. </a:t>
                      </a:r>
                    </a:p>
                    <a:p>
                      <a:pPr marL="177800" indent="-177800">
                        <a:buFont typeface="Arial" panose="020B0604020202020204" pitchFamily="34" charset="0"/>
                        <a:buChar char="•"/>
                      </a:pPr>
                      <a:r>
                        <a:rPr lang="en-US" sz="1000" b="0" baseline="0" dirty="0" smtClean="0">
                          <a:solidFill>
                            <a:schemeClr val="tx1"/>
                          </a:solidFill>
                        </a:rPr>
                        <a:t>Generate ideas.</a:t>
                      </a:r>
                    </a:p>
                    <a:p>
                      <a:pPr marL="177800" indent="-177800">
                        <a:buFont typeface="Arial" panose="020B0604020202020204" pitchFamily="34" charset="0"/>
                        <a:buChar char="•"/>
                      </a:pPr>
                      <a:r>
                        <a:rPr lang="en-US" sz="1000" b="0" baseline="0" dirty="0" smtClean="0">
                          <a:solidFill>
                            <a:schemeClr val="tx1"/>
                          </a:solidFill>
                        </a:rPr>
                        <a:t>Assess ideas.</a:t>
                      </a:r>
                    </a:p>
                    <a:p>
                      <a:pPr marL="177800" indent="-177800">
                        <a:buFont typeface="Arial" panose="020B0604020202020204" pitchFamily="34" charset="0"/>
                        <a:buChar char="•"/>
                      </a:pPr>
                      <a:r>
                        <a:rPr lang="en-US" sz="1000" b="0" baseline="0" dirty="0" smtClean="0">
                          <a:solidFill>
                            <a:schemeClr val="tx1"/>
                          </a:solidFill>
                        </a:rPr>
                        <a:t>Pitch and prioritize ideas. </a:t>
                      </a:r>
                    </a:p>
                    <a:p>
                      <a:pPr marL="177800" indent="-177800">
                        <a:buFont typeface="Arial" panose="020B0604020202020204" pitchFamily="34" charset="0"/>
                        <a:buChar char="•"/>
                      </a:pPr>
                      <a:endParaRPr lang="en-US" sz="1000" b="0" baseline="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indent="0">
                        <a:spcAft>
                          <a:spcPts val="500"/>
                        </a:spcAft>
                        <a:buFont typeface="Arial" panose="020B0604020202020204" pitchFamily="34" charset="0"/>
                        <a:buNone/>
                      </a:pPr>
                      <a:r>
                        <a:rPr lang="en-CA" sz="1000" b="1" baseline="0" dirty="0" smtClean="0">
                          <a:solidFill>
                            <a:schemeClr val="tx1"/>
                          </a:solidFill>
                        </a:rPr>
                        <a:t>Afternoon Itinerary</a:t>
                      </a:r>
                    </a:p>
                    <a:p>
                      <a:pPr marL="177800" indent="-177800">
                        <a:buFont typeface="Arial" panose="020B0604020202020204" pitchFamily="34" charset="0"/>
                        <a:buChar char="•"/>
                      </a:pPr>
                      <a:r>
                        <a:rPr lang="en-US" sz="1000" b="0" baseline="0" dirty="0" smtClean="0">
                          <a:solidFill>
                            <a:schemeClr val="tx1"/>
                          </a:solidFill>
                        </a:rPr>
                        <a:t>Generate ideas.</a:t>
                      </a:r>
                    </a:p>
                    <a:p>
                      <a:pPr marL="177800" indent="-177800">
                        <a:buFont typeface="Arial" panose="020B0604020202020204" pitchFamily="34" charset="0"/>
                        <a:buChar char="•"/>
                      </a:pPr>
                      <a:r>
                        <a:rPr lang="en-US" sz="1000" b="0" baseline="0" dirty="0" smtClean="0">
                          <a:solidFill>
                            <a:schemeClr val="tx1"/>
                          </a:solidFill>
                        </a:rPr>
                        <a:t>Assess ideas.</a:t>
                      </a:r>
                    </a:p>
                    <a:p>
                      <a:pPr marL="177800" indent="-177800">
                        <a:buFont typeface="Arial" panose="020B0604020202020204" pitchFamily="34" charset="0"/>
                        <a:buChar char="•"/>
                      </a:pPr>
                      <a:r>
                        <a:rPr lang="en-US" sz="1000" b="0" baseline="0" dirty="0" smtClean="0">
                          <a:solidFill>
                            <a:schemeClr val="tx1"/>
                          </a:solidFill>
                        </a:rPr>
                        <a:t>Pitch and prioritize ideas.</a:t>
                      </a:r>
                    </a:p>
                    <a:p>
                      <a:pPr marL="177800" indent="-177800">
                        <a:buFont typeface="Arial" panose="020B0604020202020204" pitchFamily="34" charset="0"/>
                        <a:buChar char="•"/>
                      </a:pPr>
                      <a:r>
                        <a:rPr lang="en-US" sz="1000" b="0" baseline="0" dirty="0" smtClean="0">
                          <a:solidFill>
                            <a:schemeClr val="tx1"/>
                          </a:solidFill>
                        </a:rPr>
                        <a:t>Introduce prototyping. </a:t>
                      </a:r>
                    </a:p>
                    <a:p>
                      <a:pPr marL="177800" indent="-177800">
                        <a:buFont typeface="Arial" panose="020B0604020202020204" pitchFamily="34" charset="0"/>
                        <a:buChar char="•"/>
                      </a:pPr>
                      <a:r>
                        <a:rPr lang="en-US" sz="1000" b="0" baseline="0" dirty="0" smtClean="0">
                          <a:solidFill>
                            <a:schemeClr val="tx1"/>
                          </a:solidFill>
                        </a:rPr>
                        <a:t>Map the user journey for top ideas.</a:t>
                      </a:r>
                      <a:endParaRPr lang="en-CA" sz="1000" b="0" baseline="0" dirty="0" smtClean="0">
                        <a:solidFill>
                          <a:schemeClr val="tx1"/>
                        </a:solidFill>
                      </a:endParaRPr>
                    </a:p>
                    <a:p>
                      <a:pPr marL="177800" indent="-177800">
                        <a:buFont typeface="Arial" panose="020B0604020202020204" pitchFamily="34" charset="0"/>
                        <a:buChar char="•"/>
                      </a:pPr>
                      <a:endParaRPr lang="en-CA" sz="1000" b="0" baseline="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marL="0" indent="0">
                        <a:spcAft>
                          <a:spcPts val="500"/>
                        </a:spcAft>
                        <a:buFont typeface="Arial" panose="020B0604020202020204" pitchFamily="34" charset="0"/>
                        <a:buNone/>
                      </a:pPr>
                      <a:r>
                        <a:rPr lang="en-CA" sz="1000" b="1" baseline="0" dirty="0" smtClean="0">
                          <a:solidFill>
                            <a:schemeClr val="tx1"/>
                          </a:solidFill>
                        </a:rPr>
                        <a:t>Afternoon Itinerary</a:t>
                      </a:r>
                    </a:p>
                    <a:p>
                      <a:pPr marL="177800" indent="-177800">
                        <a:buFont typeface="Arial" panose="020B0604020202020204" pitchFamily="34" charset="0"/>
                        <a:buChar char="•"/>
                      </a:pPr>
                      <a:r>
                        <a:rPr lang="en-US" sz="1000" b="0" baseline="0" dirty="0" smtClean="0">
                          <a:solidFill>
                            <a:schemeClr val="tx1"/>
                          </a:solidFill>
                        </a:rPr>
                        <a:t>Develop an innovation program. </a:t>
                      </a:r>
                    </a:p>
                    <a:p>
                      <a:pPr marL="177800" indent="-177800">
                        <a:buFont typeface="Arial" panose="020B0604020202020204" pitchFamily="34" charset="0"/>
                        <a:buChar char="•"/>
                      </a:pPr>
                      <a:r>
                        <a:rPr lang="en-US" sz="1000" b="0" baseline="0" dirty="0" smtClean="0">
                          <a:solidFill>
                            <a:schemeClr val="tx1"/>
                          </a:solidFill>
                        </a:rPr>
                        <a:t>Document an action plan to roll out the innovation program.</a:t>
                      </a:r>
                    </a:p>
                    <a:p>
                      <a:pPr marL="177800" indent="-177800">
                        <a:buFont typeface="Arial" panose="020B0604020202020204" pitchFamily="34" charset="0"/>
                        <a:buChar char="•"/>
                      </a:pPr>
                      <a:r>
                        <a:rPr lang="en-US" sz="1000" b="0" baseline="0" dirty="0" smtClean="0">
                          <a:solidFill>
                            <a:schemeClr val="tx1"/>
                          </a:solidFill>
                        </a:rPr>
                        <a:t>Summarize findings and gather feedback. </a:t>
                      </a: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bl>
          </a:graphicData>
        </a:graphic>
      </p:graphicFrame>
      <p:sp>
        <p:nvSpPr>
          <p:cNvPr id="2" name="Title 1"/>
          <p:cNvSpPr>
            <a:spLocks noGrp="1"/>
          </p:cNvSpPr>
          <p:nvPr>
            <p:ph type="title"/>
          </p:nvPr>
        </p:nvSpPr>
        <p:spPr/>
        <p:txBody>
          <a:bodyPr/>
          <a:lstStyle/>
          <a:p>
            <a:r>
              <a:rPr lang="en-CA" dirty="0" smtClean="0"/>
              <a:t>Or, accelerate your initiative with a workshop: </a:t>
            </a:r>
            <a:endParaRPr lang="en-CA" dirty="0"/>
          </a:p>
        </p:txBody>
      </p:sp>
      <p:sp>
        <p:nvSpPr>
          <p:cNvPr id="5" name="TextBox 4"/>
          <p:cNvSpPr txBox="1"/>
          <p:nvPr/>
        </p:nvSpPr>
        <p:spPr>
          <a:xfrm>
            <a:off x="206366" y="1540929"/>
            <a:ext cx="8670933" cy="461665"/>
          </a:xfrm>
          <a:prstGeom prst="rect">
            <a:avLst/>
          </a:prstGeom>
          <a:noFill/>
        </p:spPr>
        <p:txBody>
          <a:bodyPr wrap="square" rtlCol="0">
            <a:spAutoFit/>
          </a:bodyPr>
          <a:lstStyle/>
          <a:p>
            <a:r>
              <a:rPr lang="en-CA" sz="1200" dirty="0" smtClean="0">
                <a:solidFill>
                  <a:srgbClr val="333333"/>
                </a:solidFill>
              </a:rPr>
              <a:t>This workshop can be deployed as either a four or five day engagement depending on the level of preparation completed by the client prior to the facilitator arriving onsite.</a:t>
            </a:r>
          </a:p>
        </p:txBody>
      </p:sp>
      <p:pic>
        <p:nvPicPr>
          <p:cNvPr id="29" name="Picture 28"/>
          <p:cNvPicPr>
            <a:picLocks noChangeAspect="1"/>
          </p:cNvPicPr>
          <p:nvPr/>
        </p:nvPicPr>
        <p:blipFill>
          <a:blip r:embed="rId2"/>
          <a:stretch>
            <a:fillRect/>
          </a:stretch>
        </p:blipFill>
        <p:spPr>
          <a:xfrm>
            <a:off x="251520" y="5658330"/>
            <a:ext cx="1070409" cy="794698"/>
          </a:xfrm>
          <a:prstGeom prst="rect">
            <a:avLst/>
          </a:prstGeom>
          <a:effectLst>
            <a:outerShdw blurRad="50800" dist="38100" dir="2700000" algn="tl" rotWithShape="0">
              <a:prstClr val="black">
                <a:alpha val="40000"/>
              </a:prstClr>
            </a:outerShdw>
          </a:effectLst>
        </p:spPr>
      </p:pic>
      <p:sp>
        <p:nvSpPr>
          <p:cNvPr id="30" name="TextBox 29"/>
          <p:cNvSpPr txBox="1"/>
          <p:nvPr/>
        </p:nvSpPr>
        <p:spPr>
          <a:xfrm>
            <a:off x="1985427" y="6014617"/>
            <a:ext cx="6891872" cy="461665"/>
          </a:xfrm>
          <a:prstGeom prst="rect">
            <a:avLst/>
          </a:prstGeom>
          <a:noFill/>
        </p:spPr>
        <p:txBody>
          <a:bodyPr wrap="square" rtlCol="0">
            <a:spAutoFit/>
          </a:bodyPr>
          <a:lstStyle/>
          <a:p>
            <a:r>
              <a:rPr lang="en-CA" sz="1200" dirty="0" smtClean="0">
                <a:solidFill>
                  <a:srgbClr val="333333"/>
                </a:solidFill>
              </a:rPr>
              <a:t>The light blue slides at the end of each section highlight the key activities and exercises that will be completed during the engagement with our analyst team.</a:t>
            </a:r>
            <a:endParaRPr lang="en-CA" sz="1200" dirty="0">
              <a:solidFill>
                <a:srgbClr val="333333"/>
              </a:solidFill>
            </a:endParaRPr>
          </a:p>
        </p:txBody>
      </p:sp>
      <p:sp>
        <p:nvSpPr>
          <p:cNvPr id="31" name="Chevron 30"/>
          <p:cNvSpPr/>
          <p:nvPr/>
        </p:nvSpPr>
        <p:spPr>
          <a:xfrm rot="10800000">
            <a:off x="1462869" y="6014617"/>
            <a:ext cx="404442" cy="438411"/>
          </a:xfrm>
          <a:prstGeom prst="chevron">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333333"/>
              </a:solidFill>
            </a:endParaRPr>
          </a:p>
        </p:txBody>
      </p:sp>
      <p:pic>
        <p:nvPicPr>
          <p:cNvPr id="32" name="Picture 31" descr="on-site-workshops.png"/>
          <p:cNvPicPr>
            <a:picLocks noChangeAspect="1"/>
          </p:cNvPicPr>
          <p:nvPr/>
        </p:nvPicPr>
        <p:blipFill rotWithShape="1">
          <a:blip r:embed="rId3" cstate="print"/>
          <a:srcRect l="12204" t="22820" r="8463" b="22257"/>
          <a:stretch/>
        </p:blipFill>
        <p:spPr>
          <a:xfrm>
            <a:off x="2022522" y="2427818"/>
            <a:ext cx="276998" cy="197924"/>
          </a:xfrm>
          <a:prstGeom prst="rect">
            <a:avLst/>
          </a:prstGeom>
          <a:effectLst>
            <a:outerShdw blurRad="50800" dist="38100" dir="2700000" algn="tl" rotWithShape="0">
              <a:prstClr val="black">
                <a:alpha val="40000"/>
              </a:prstClr>
            </a:outerShdw>
          </a:effectLst>
        </p:spPr>
      </p:pic>
      <p:pic>
        <p:nvPicPr>
          <p:cNvPr id="33" name="Picture 32" descr="on-site-workshops.png"/>
          <p:cNvPicPr>
            <a:picLocks noChangeAspect="1"/>
          </p:cNvPicPr>
          <p:nvPr/>
        </p:nvPicPr>
        <p:blipFill rotWithShape="1">
          <a:blip r:embed="rId3" cstate="print"/>
          <a:srcRect l="12204" t="22820" r="8463" b="22257"/>
          <a:stretch/>
        </p:blipFill>
        <p:spPr>
          <a:xfrm>
            <a:off x="3772990" y="2427818"/>
            <a:ext cx="276998" cy="197924"/>
          </a:xfrm>
          <a:prstGeom prst="rect">
            <a:avLst/>
          </a:prstGeom>
          <a:effectLst>
            <a:outerShdw blurRad="50800" dist="38100" dir="2700000" algn="tl" rotWithShape="0">
              <a:prstClr val="black">
                <a:alpha val="40000"/>
              </a:prstClr>
            </a:outerShdw>
          </a:effectLst>
        </p:spPr>
      </p:pic>
      <p:pic>
        <p:nvPicPr>
          <p:cNvPr id="34" name="Picture 33" descr="on-site-workshops.png"/>
          <p:cNvPicPr>
            <a:picLocks noChangeAspect="1"/>
          </p:cNvPicPr>
          <p:nvPr/>
        </p:nvPicPr>
        <p:blipFill rotWithShape="1">
          <a:blip r:embed="rId3" cstate="print"/>
          <a:srcRect l="12204" t="22820" r="8463" b="22257"/>
          <a:stretch/>
        </p:blipFill>
        <p:spPr>
          <a:xfrm>
            <a:off x="5536704" y="2427818"/>
            <a:ext cx="276998" cy="197924"/>
          </a:xfrm>
          <a:prstGeom prst="rect">
            <a:avLst/>
          </a:prstGeom>
          <a:effectLst>
            <a:outerShdw blurRad="50800" dist="38100" dir="2700000" algn="tl" rotWithShape="0">
              <a:prstClr val="black">
                <a:alpha val="40000"/>
              </a:prstClr>
            </a:outerShdw>
          </a:effectLst>
        </p:spPr>
      </p:pic>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CA" sz="1400" dirty="0" smtClean="0">
                <a:solidFill>
                  <a:srgbClr val="333333"/>
                </a:solidFill>
              </a:rPr>
              <a:t>Contact your account representative </a:t>
            </a:r>
            <a:r>
              <a:rPr lang="en-US" sz="1400" dirty="0" smtClean="0">
                <a:solidFill>
                  <a:srgbClr val="333333"/>
                </a:solidFill>
              </a:rPr>
              <a:t>or e</a:t>
            </a:r>
            <a:r>
              <a:rPr lang="en-US" sz="1400" dirty="0" smtClean="0">
                <a:solidFill>
                  <a:srgbClr val="333333"/>
                </a:solidFill>
                <a:cs typeface="Open Sans"/>
              </a:rPr>
              <a:t>mail </a:t>
            </a:r>
            <a:r>
              <a:rPr lang="en-US" sz="1400" dirty="0" smtClean="0">
                <a:solidFill>
                  <a:srgbClr val="333333"/>
                </a:solidFill>
                <a:cs typeface="Open Sans"/>
                <a:hlinkClick r:id="rId4"/>
              </a:rPr>
              <a:t>Workshops@InfoTech.com</a:t>
            </a:r>
            <a:r>
              <a:rPr lang="en-US" sz="1400" dirty="0" smtClean="0">
                <a:solidFill>
                  <a:srgbClr val="333333"/>
                </a:solidFill>
                <a:cs typeface="Open Sans"/>
              </a:rPr>
              <a:t> for more information.</a:t>
            </a:r>
            <a:endParaRPr lang="en-CA" sz="1400" dirty="0">
              <a:solidFill>
                <a:srgbClr val="333333"/>
              </a:solidFill>
            </a:endParaRPr>
          </a:p>
        </p:txBody>
      </p:sp>
      <p:pic>
        <p:nvPicPr>
          <p:cNvPr id="14" name="Picture 13" descr="on-site-workshops.png"/>
          <p:cNvPicPr>
            <a:picLocks noChangeAspect="1"/>
          </p:cNvPicPr>
          <p:nvPr/>
        </p:nvPicPr>
        <p:blipFill rotWithShape="1">
          <a:blip r:embed="rId3" cstate="print"/>
          <a:srcRect l="12204" t="22820" r="8463" b="22257"/>
          <a:stretch/>
        </p:blipFill>
        <p:spPr>
          <a:xfrm>
            <a:off x="7300418" y="2427818"/>
            <a:ext cx="276998" cy="1979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6683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04051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300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2560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6-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4716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74700" y="2939513"/>
            <a:ext cx="7454900" cy="655267"/>
          </a:xfrm>
        </p:spPr>
        <p:txBody>
          <a:bodyPr/>
          <a:lstStyle/>
          <a:p>
            <a:r>
              <a:rPr lang="en-US" dirty="0" smtClean="0"/>
              <a:t>Kick Start IT-Led Business Innovation</a:t>
            </a:r>
            <a:endParaRPr lang="en-US" dirty="0"/>
          </a:p>
        </p:txBody>
      </p:sp>
      <p:pic>
        <p:nvPicPr>
          <p:cNvPr id="6" name="Picture 5"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
        <p:nvSpPr>
          <p:cNvPr id="7" name="Text Placeholder 4"/>
          <p:cNvSpPr>
            <a:spLocks noGrp="1"/>
          </p:cNvSpPr>
          <p:nvPr/>
        </p:nvSpPr>
        <p:spPr bwMode="auto">
          <a:xfrm>
            <a:off x="774700" y="3556456"/>
            <a:ext cx="7733196" cy="373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tx1"/>
              </a:buClr>
              <a:buSzPct val="120000"/>
              <a:buFont typeface="Arial" pitchFamily="34" charset="0"/>
              <a:buNone/>
              <a:defRPr lang="en-US" sz="1400" kern="1200" baseline="0" dirty="0" smtClean="0">
                <a:solidFill>
                  <a:schemeClr val="tx1"/>
                </a:solidFill>
                <a:latin typeface="+mn-lt"/>
                <a:ea typeface="+mn-ea"/>
                <a:cs typeface="+mn-cs"/>
              </a:defRPr>
            </a:lvl1pPr>
            <a:lvl2pPr marL="0" indent="0" algn="l" rtl="0" eaLnBrk="1" fontAlgn="base" hangingPunct="1">
              <a:spcBef>
                <a:spcPct val="20000"/>
              </a:spcBef>
              <a:spcAft>
                <a:spcPct val="0"/>
              </a:spcAft>
              <a:buClr>
                <a:schemeClr val="tx1"/>
              </a:buClr>
              <a:buSzPct val="150000"/>
              <a:buFont typeface="Arial" pitchFamily="34" charset="0"/>
              <a:buNone/>
              <a:defRPr sz="1600" kern="1200">
                <a:solidFill>
                  <a:schemeClr val="tx1"/>
                </a:solidFill>
                <a:latin typeface="+mn-lt"/>
                <a:ea typeface="+mn-ea"/>
                <a:cs typeface="+mn-cs"/>
              </a:defRPr>
            </a:lvl2pPr>
            <a:lvl3pPr marL="0" indent="0" algn="l" rtl="0" eaLnBrk="1" fontAlgn="base" hangingPunct="1">
              <a:spcBef>
                <a:spcPct val="20000"/>
              </a:spcBef>
              <a:spcAft>
                <a:spcPct val="0"/>
              </a:spcAft>
              <a:buClr>
                <a:schemeClr val="tx1"/>
              </a:buClr>
              <a:buFont typeface="Arial" pitchFamily="34" charset="0"/>
              <a:buNone/>
              <a:defRPr sz="1600" kern="1200">
                <a:solidFill>
                  <a:schemeClr val="tx1"/>
                </a:solidFill>
                <a:latin typeface="+mn-lt"/>
                <a:ea typeface="+mn-ea"/>
                <a:cs typeface="+mn-cs"/>
              </a:defRPr>
            </a:lvl3pPr>
            <a:lvl4pPr marL="0" indent="0" algn="l" rtl="0" eaLnBrk="1" fontAlgn="base" hangingPunct="1">
              <a:spcBef>
                <a:spcPct val="20000"/>
              </a:spcBef>
              <a:spcAft>
                <a:spcPct val="0"/>
              </a:spcAft>
              <a:buClr>
                <a:schemeClr val="tx1"/>
              </a:buClr>
              <a:buFont typeface="Wingdings" pitchFamily="2" charset="2"/>
              <a:buNone/>
              <a:defRPr sz="1600" kern="1200">
                <a:solidFill>
                  <a:schemeClr val="tx1"/>
                </a:solidFill>
                <a:latin typeface="+mn-lt"/>
                <a:ea typeface="+mn-ea"/>
                <a:cs typeface="+mn-cs"/>
              </a:defRPr>
            </a:lvl4pPr>
            <a:lvl5pPr marL="0" indent="0" algn="l" rtl="0" eaLnBrk="1" fontAlgn="base" hangingPunct="1">
              <a:spcBef>
                <a:spcPct val="20000"/>
              </a:spcBef>
              <a:spcAft>
                <a:spcPct val="0"/>
              </a:spcAft>
              <a:buFont typeface="Arial"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Innovate now – formalize later!</a:t>
            </a:r>
          </a:p>
        </p:txBody>
      </p:sp>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4016955442"/>
              </p:ext>
            </p:extLst>
          </p:nvPr>
        </p:nvGraphicFramePr>
        <p:xfrm>
          <a:off x="199935" y="2499360"/>
          <a:ext cx="8425905" cy="3881771"/>
        </p:xfrm>
        <a:graphic>
          <a:graphicData uri="http://schemas.openxmlformats.org/drawingml/2006/table">
            <a:tbl>
              <a:tblPr firstRow="1" bandRow="1">
                <a:tableStyleId>{5C22544A-7EE6-4342-B048-85BDC9FD1C3A}</a:tableStyleId>
              </a:tblPr>
              <a:tblGrid>
                <a:gridCol w="1685181"/>
                <a:gridCol w="1685181"/>
                <a:gridCol w="1685181"/>
                <a:gridCol w="1685181"/>
                <a:gridCol w="1685181"/>
              </a:tblGrid>
              <a:tr h="2150654">
                <a:tc>
                  <a:txBody>
                    <a:bodyPr/>
                    <a:lstStyle/>
                    <a:p>
                      <a:pPr marL="0" marR="0" lvl="0" indent="0" algn="l" defTabSz="914400" rtl="0" eaLnBrk="1" fontAlgn="auto" latinLnBrk="0" hangingPunct="1">
                        <a:lnSpc>
                          <a:spcPct val="100000"/>
                        </a:lnSpc>
                        <a:spcBef>
                          <a:spcPts val="0"/>
                        </a:spcBef>
                        <a:spcAft>
                          <a:spcPts val="300"/>
                        </a:spcAft>
                        <a:buClrTx/>
                        <a:buSzTx/>
                        <a:buFont typeface="+mj-lt"/>
                        <a:buNone/>
                        <a:tabLst/>
                        <a:defRPr/>
                      </a:pPr>
                      <a:r>
                        <a:rPr kumimoji="0" lang="en-US" sz="1200" b="1" i="0" u="none" strike="noStrike" kern="1200" cap="none" spc="0" normalizeH="0" baseline="0" noProof="0" dirty="0" smtClean="0">
                          <a:ln>
                            <a:noFill/>
                          </a:ln>
                          <a:solidFill>
                            <a:schemeClr val="tx1"/>
                          </a:solidFill>
                          <a:effectLst/>
                          <a:uLnTx/>
                          <a:uFillTx/>
                          <a:latin typeface="+mn-lt"/>
                        </a:rPr>
                        <a:t>You are here to….</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rPr>
                        <a:t>Learn about Info-Tech’s innovation methodology and approach.</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chemeClr val="tx1"/>
                          </a:solidFill>
                          <a:effectLst/>
                          <a:uLnTx/>
                          <a:uFillTx/>
                          <a:latin typeface="+mn-lt"/>
                        </a:rPr>
                        <a:t>Decide if this project is right for your team. </a:t>
                      </a:r>
                    </a:p>
                  </a:txBody>
                  <a:tcPr marL="144000" marR="144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300"/>
                        </a:spcAft>
                        <a:buClrTx/>
                        <a:buSzTx/>
                        <a:buFont typeface="+mj-lt"/>
                        <a:buNone/>
                        <a:tabLst/>
                        <a:defRPr/>
                      </a:pPr>
                      <a:r>
                        <a:rPr kumimoji="0" lang="en-US" sz="1200" b="1" i="0" u="none" strike="noStrike" kern="1200" cap="none" spc="0" normalizeH="0" baseline="0" noProof="0" dirty="0" smtClean="0">
                          <a:ln>
                            <a:noFill/>
                          </a:ln>
                          <a:solidFill>
                            <a:srgbClr val="333333"/>
                          </a:solidFill>
                          <a:effectLst/>
                          <a:uLnTx/>
                          <a:uFillTx/>
                          <a:latin typeface="+mn-lt"/>
                        </a:rPr>
                        <a:t>Go here to…</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rPr>
                        <a:t>Define a sponsored mandate for innovation.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rPr>
                        <a:t>Assemble a team to start facilitating ideation.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CA" sz="1200" b="0" i="0" u="none" strike="noStrike" kern="1200" cap="none" spc="0" normalizeH="0" baseline="0" noProof="0" dirty="0" smtClean="0">
                        <a:ln>
                          <a:noFill/>
                        </a:ln>
                        <a:solidFill>
                          <a:srgbClr val="333333"/>
                        </a:solidFill>
                        <a:effectLst/>
                        <a:uLnTx/>
                        <a:uFillTx/>
                        <a:latin typeface="+mn-lt"/>
                      </a:endParaRPr>
                    </a:p>
                  </a:txBody>
                  <a:tcPr marL="144000" marR="144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300"/>
                        </a:spcAft>
                        <a:buClrTx/>
                        <a:buSzTx/>
                        <a:buFont typeface="+mj-lt"/>
                        <a:buNone/>
                        <a:tabLst/>
                        <a:defRPr/>
                      </a:pPr>
                      <a:r>
                        <a:rPr kumimoji="0" lang="en-US" sz="1200" b="1" i="0" u="none" strike="noStrike" kern="1200" cap="none" spc="0" normalizeH="0" baseline="0" noProof="0" dirty="0" smtClean="0">
                          <a:ln>
                            <a:noFill/>
                          </a:ln>
                          <a:solidFill>
                            <a:srgbClr val="333333"/>
                          </a:solidFill>
                          <a:effectLst/>
                          <a:uLnTx/>
                          <a:uFillTx/>
                          <a:latin typeface="+mn-lt"/>
                        </a:rPr>
                        <a:t>Go here to…</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rPr>
                        <a:t>Identify opportunities for innovation.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rPr>
                        <a:t>Generate ideas.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333333"/>
                          </a:solidFill>
                          <a:effectLst/>
                          <a:uLnTx/>
                          <a:uFillTx/>
                          <a:latin typeface="+mn-lt"/>
                        </a:rPr>
                        <a:t>Prioritize ideas. </a:t>
                      </a:r>
                    </a:p>
                  </a:txBody>
                  <a:tcPr marL="144000" marR="144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indent="0">
                        <a:spcAft>
                          <a:spcPts val="300"/>
                        </a:spcAft>
                        <a:buFont typeface="+mj-lt"/>
                        <a:buNone/>
                      </a:pPr>
                      <a:r>
                        <a:rPr lang="en-US" sz="1200" b="1" baseline="0" dirty="0" smtClean="0">
                          <a:solidFill>
                            <a:schemeClr val="tx1"/>
                          </a:solidFill>
                        </a:rPr>
                        <a:t>Go here to…</a:t>
                      </a:r>
                    </a:p>
                    <a:p>
                      <a:pPr marL="171450" indent="-171450">
                        <a:spcAft>
                          <a:spcPts val="300"/>
                        </a:spcAft>
                        <a:buFont typeface="Arial" panose="020B0604020202020204" pitchFamily="34" charset="0"/>
                        <a:buChar char="•"/>
                      </a:pPr>
                      <a:r>
                        <a:rPr lang="en-US" sz="1200" b="0" baseline="0" dirty="0" smtClean="0">
                          <a:solidFill>
                            <a:schemeClr val="tx1"/>
                          </a:solidFill>
                        </a:rPr>
                        <a:t>Design prototypes.</a:t>
                      </a:r>
                    </a:p>
                    <a:p>
                      <a:pPr marL="171450" indent="-171450">
                        <a:spcAft>
                          <a:spcPts val="300"/>
                        </a:spcAft>
                        <a:buFont typeface="Arial" panose="020B0604020202020204" pitchFamily="34" charset="0"/>
                        <a:buChar char="•"/>
                      </a:pPr>
                      <a:r>
                        <a:rPr lang="en-US" sz="1200" b="0" baseline="0" dirty="0" smtClean="0">
                          <a:solidFill>
                            <a:schemeClr val="tx1"/>
                          </a:solidFill>
                        </a:rPr>
                        <a:t>Socialize prototypes with users.</a:t>
                      </a:r>
                    </a:p>
                    <a:p>
                      <a:pPr marL="171450" indent="-171450">
                        <a:spcAft>
                          <a:spcPts val="300"/>
                        </a:spcAft>
                        <a:buFont typeface="Arial" panose="020B0604020202020204" pitchFamily="34" charset="0"/>
                        <a:buChar char="•"/>
                      </a:pPr>
                      <a:r>
                        <a:rPr lang="en-US" sz="1200" b="0" baseline="0" dirty="0" smtClean="0">
                          <a:solidFill>
                            <a:schemeClr val="tx1"/>
                          </a:solidFill>
                        </a:rPr>
                        <a:t>Get prototypes approved.</a:t>
                      </a:r>
                    </a:p>
                  </a:txBody>
                  <a:tcPr marL="144000" marR="144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indent="0">
                        <a:spcAft>
                          <a:spcPts val="600"/>
                        </a:spcAft>
                        <a:buFont typeface="+mj-lt"/>
                        <a:buNone/>
                      </a:pPr>
                      <a:r>
                        <a:rPr lang="en-US" sz="1200" b="1" dirty="0" smtClean="0">
                          <a:solidFill>
                            <a:schemeClr val="tx1"/>
                          </a:solidFill>
                        </a:rPr>
                        <a:t>Go</a:t>
                      </a:r>
                      <a:r>
                        <a:rPr lang="en-US" sz="1200" b="1" baseline="0" dirty="0" smtClean="0">
                          <a:solidFill>
                            <a:schemeClr val="tx1"/>
                          </a:solidFill>
                        </a:rPr>
                        <a:t> here to…</a:t>
                      </a:r>
                    </a:p>
                    <a:p>
                      <a:pPr marL="171450" indent="-171450">
                        <a:spcAft>
                          <a:spcPts val="300"/>
                        </a:spcAft>
                        <a:buFont typeface="Arial" panose="020B0604020202020204" pitchFamily="34" charset="0"/>
                        <a:buChar char="•"/>
                      </a:pPr>
                      <a:r>
                        <a:rPr lang="en-US" sz="1200" b="0" baseline="0" dirty="0" smtClean="0">
                          <a:solidFill>
                            <a:schemeClr val="tx1"/>
                          </a:solidFill>
                        </a:rPr>
                        <a:t>Design and implement improvements to your innovation process.</a:t>
                      </a:r>
                    </a:p>
                    <a:p>
                      <a:pPr marL="171450" indent="-171450">
                        <a:spcAft>
                          <a:spcPts val="300"/>
                        </a:spcAft>
                        <a:buFont typeface="Arial" panose="020B0604020202020204" pitchFamily="34" charset="0"/>
                        <a:buChar char="•"/>
                      </a:pPr>
                      <a:r>
                        <a:rPr lang="en-US" sz="1200" b="0" baseline="0" dirty="0" smtClean="0">
                          <a:solidFill>
                            <a:schemeClr val="tx1"/>
                          </a:solidFill>
                        </a:rPr>
                        <a:t>Increase innovation engagement.</a:t>
                      </a:r>
                    </a:p>
                    <a:p>
                      <a:pPr marL="171450" indent="-171450">
                        <a:spcAft>
                          <a:spcPts val="300"/>
                        </a:spcAft>
                        <a:buFont typeface="Arial" panose="020B0604020202020204" pitchFamily="34" charset="0"/>
                        <a:buChar char="•"/>
                      </a:pPr>
                      <a:r>
                        <a:rPr lang="en-US" sz="1200" b="0" baseline="0" dirty="0" smtClean="0">
                          <a:solidFill>
                            <a:schemeClr val="tx1"/>
                          </a:solidFill>
                        </a:rPr>
                        <a:t>Leverage our quick-win tactics.</a:t>
                      </a:r>
                      <a:endParaRPr lang="en-CA" sz="1200" b="0" dirty="0" smtClean="0">
                        <a:solidFill>
                          <a:schemeClr val="tx1"/>
                        </a:solidFill>
                      </a:endParaRPr>
                    </a:p>
                  </a:txBody>
                  <a:tcPr marL="144000" marR="144000" marT="180000" marB="180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619331">
                <a:tc>
                  <a:txBody>
                    <a:bodyPr/>
                    <a:lstStyle/>
                    <a:p>
                      <a:pPr marL="27432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1" i="1" u="none" strike="noStrike" kern="1200" cap="none" spc="0" normalizeH="0" baseline="0" noProof="0" dirty="0" smtClean="0">
                          <a:ln>
                            <a:noFill/>
                          </a:ln>
                          <a:solidFill>
                            <a:schemeClr val="bg1"/>
                          </a:solidFill>
                          <a:effectLst/>
                          <a:uLnTx/>
                          <a:uFillTx/>
                          <a:latin typeface="+mn-lt"/>
                        </a:rPr>
                        <a:t>Viewing Executive Brief</a:t>
                      </a:r>
                      <a:endParaRPr kumimoji="0" lang="en-CA" sz="1300" b="1" i="1" u="none" strike="noStrike" kern="1200" cap="none" spc="0" normalizeH="0" baseline="0" noProof="0" dirty="0" smtClean="0">
                        <a:ln>
                          <a:noFill/>
                        </a:ln>
                        <a:solidFill>
                          <a:schemeClr val="bg1"/>
                        </a:solidFill>
                        <a:effectLst/>
                        <a:uLnTx/>
                        <a:uFillTx/>
                        <a:latin typeface="+mn-lt"/>
                      </a:endParaRPr>
                    </a:p>
                  </a:txBody>
                  <a:tcPr marL="144000" marR="144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169863" marR="0" lvl="0" indent="0" algn="ctr" defTabSz="914400" rtl="0" eaLnBrk="1" fontAlgn="auto" latinLnBrk="0" hangingPunct="1">
                        <a:lnSpc>
                          <a:spcPct val="100000"/>
                        </a:lnSpc>
                        <a:spcBef>
                          <a:spcPts val="0"/>
                        </a:spcBef>
                        <a:spcAft>
                          <a:spcPts val="600"/>
                        </a:spcAft>
                        <a:buClrTx/>
                        <a:buSzTx/>
                        <a:buFontTx/>
                        <a:buNone/>
                        <a:tabLst/>
                        <a:defRPr/>
                      </a:pPr>
                      <a:r>
                        <a:rPr kumimoji="0" lang="en-US" sz="1300" b="1" i="1" u="none" strike="noStrike" kern="1200" cap="none" spc="0" normalizeH="0" baseline="0" noProof="0" dirty="0" smtClean="0">
                          <a:ln>
                            <a:noFill/>
                          </a:ln>
                          <a:solidFill>
                            <a:schemeClr val="tx1"/>
                          </a:solidFill>
                          <a:effectLst/>
                          <a:uLnTx/>
                          <a:uFillTx/>
                          <a:latin typeface="+mn-lt"/>
                          <a:hlinkClick r:id="rId3"/>
                        </a:rPr>
                        <a:t>View Phase 1</a:t>
                      </a:r>
                      <a:endParaRPr kumimoji="0" lang="en-CA" sz="1300" b="1" i="1" u="none" strike="noStrike" kern="1200" cap="none" spc="0" normalizeH="0" baseline="0" noProof="0" dirty="0" smtClean="0">
                        <a:ln>
                          <a:noFill/>
                        </a:ln>
                        <a:solidFill>
                          <a:schemeClr val="tx1"/>
                        </a:solidFill>
                        <a:effectLst/>
                        <a:uLnTx/>
                        <a:uFillTx/>
                        <a:latin typeface="+mn-lt"/>
                      </a:endParaRPr>
                    </a:p>
                  </a:txBody>
                  <a:tcPr marL="144000" marR="144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69863" marR="0" lvl="0" indent="0" algn="ctr" defTabSz="914400" rtl="0" eaLnBrk="1" fontAlgn="auto" latinLnBrk="0" hangingPunct="1">
                        <a:lnSpc>
                          <a:spcPct val="100000"/>
                        </a:lnSpc>
                        <a:spcBef>
                          <a:spcPts val="0"/>
                        </a:spcBef>
                        <a:spcAft>
                          <a:spcPts val="600"/>
                        </a:spcAft>
                        <a:buClrTx/>
                        <a:buSzTx/>
                        <a:buFontTx/>
                        <a:buNone/>
                        <a:tabLst/>
                        <a:defRPr/>
                      </a:pPr>
                      <a:r>
                        <a:rPr kumimoji="0" lang="en-US" sz="1300" b="1" i="1" u="none" strike="noStrike" kern="1200" cap="none" spc="0" normalizeH="0" baseline="0" noProof="0" dirty="0" smtClean="0">
                          <a:ln>
                            <a:noFill/>
                          </a:ln>
                          <a:solidFill>
                            <a:schemeClr val="tx1"/>
                          </a:solidFill>
                          <a:effectLst/>
                          <a:uLnTx/>
                          <a:uFillTx/>
                          <a:latin typeface="+mn-lt"/>
                          <a:hlinkClick r:id="rId4"/>
                        </a:rPr>
                        <a:t>View Phase 2</a:t>
                      </a:r>
                      <a:endParaRPr kumimoji="0" lang="en-CA" sz="1300" b="1" i="1" u="none" strike="noStrike" kern="1200" cap="none" spc="0" normalizeH="0" baseline="0" noProof="0" dirty="0" smtClean="0">
                        <a:ln>
                          <a:noFill/>
                        </a:ln>
                        <a:solidFill>
                          <a:schemeClr val="tx1"/>
                        </a:solidFill>
                        <a:effectLst/>
                        <a:uLnTx/>
                        <a:uFillTx/>
                        <a:latin typeface="+mn-lt"/>
                      </a:endParaRPr>
                    </a:p>
                  </a:txBody>
                  <a:tcPr marL="144000" marR="144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69863" marR="0" lvl="0" indent="0" algn="ctr" defTabSz="914400" rtl="0" eaLnBrk="1" fontAlgn="auto" latinLnBrk="0" hangingPunct="1">
                        <a:lnSpc>
                          <a:spcPct val="100000"/>
                        </a:lnSpc>
                        <a:spcBef>
                          <a:spcPts val="0"/>
                        </a:spcBef>
                        <a:spcAft>
                          <a:spcPts val="0"/>
                        </a:spcAft>
                        <a:buClrTx/>
                        <a:buSzTx/>
                        <a:buFontTx/>
                        <a:buNone/>
                        <a:tabLst/>
                        <a:defRPr/>
                      </a:pPr>
                      <a:r>
                        <a:rPr kumimoji="0" lang="en-CA" sz="1300" b="1" i="1" u="none" strike="noStrike" kern="1200" cap="none" spc="0" normalizeH="0" baseline="0" noProof="0" dirty="0" smtClean="0">
                          <a:ln>
                            <a:noFill/>
                          </a:ln>
                          <a:solidFill>
                            <a:schemeClr val="tx1"/>
                          </a:solidFill>
                          <a:effectLst/>
                          <a:uLnTx/>
                          <a:uFillTx/>
                          <a:latin typeface="+mn-lt"/>
                          <a:hlinkClick r:id="rId5"/>
                        </a:rPr>
                        <a:t>View Phase 3</a:t>
                      </a:r>
                      <a:endParaRPr kumimoji="0" lang="en-CA" sz="1300" b="1" i="1" u="none" strike="noStrike" kern="1200" cap="none" spc="0" normalizeH="0" baseline="0" noProof="0" dirty="0" smtClean="0">
                        <a:ln>
                          <a:noFill/>
                        </a:ln>
                        <a:solidFill>
                          <a:schemeClr val="tx1"/>
                        </a:solidFill>
                        <a:effectLst/>
                        <a:uLnTx/>
                        <a:uFillTx/>
                        <a:latin typeface="+mn-lt"/>
                      </a:endParaRPr>
                    </a:p>
                  </a:txBody>
                  <a:tcPr marL="144000" marR="144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169863" marR="0" lvl="0" indent="0" algn="ctr" defTabSz="914400" rtl="0" eaLnBrk="1" fontAlgn="auto" latinLnBrk="0" hangingPunct="1">
                        <a:lnSpc>
                          <a:spcPct val="100000"/>
                        </a:lnSpc>
                        <a:spcBef>
                          <a:spcPts val="0"/>
                        </a:spcBef>
                        <a:spcAft>
                          <a:spcPts val="600"/>
                        </a:spcAft>
                        <a:buClrTx/>
                        <a:buSzTx/>
                        <a:buFontTx/>
                        <a:buNone/>
                        <a:tabLst/>
                        <a:defRPr/>
                      </a:pPr>
                      <a:r>
                        <a:rPr kumimoji="0" lang="en-CA" sz="1300" b="1" i="1" u="none" strike="noStrike" kern="1200" cap="none" spc="0" normalizeH="0" baseline="0" noProof="0" dirty="0" smtClean="0">
                          <a:ln>
                            <a:noFill/>
                          </a:ln>
                          <a:solidFill>
                            <a:schemeClr val="tx1"/>
                          </a:solidFill>
                          <a:effectLst/>
                          <a:uLnTx/>
                          <a:uFillTx/>
                          <a:latin typeface="+mn-lt"/>
                          <a:hlinkClick r:id="rId6"/>
                        </a:rPr>
                        <a:t>View Phase 4</a:t>
                      </a:r>
                      <a:endParaRPr kumimoji="0" lang="en-CA" sz="1300" b="1" i="1" u="none" strike="noStrike" kern="1200" cap="none" spc="0" normalizeH="0" baseline="0" noProof="0" dirty="0" smtClean="0">
                        <a:ln>
                          <a:noFill/>
                        </a:ln>
                        <a:solidFill>
                          <a:schemeClr val="tx1"/>
                        </a:solidFill>
                        <a:effectLst/>
                        <a:uLnTx/>
                        <a:uFillTx/>
                        <a:latin typeface="+mn-lt"/>
                      </a:endParaRPr>
                    </a:p>
                  </a:txBody>
                  <a:tcPr marL="144000" marR="144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619331">
                <a:tc gridSpan="5">
                  <a:txBody>
                    <a:bodyPr/>
                    <a:lstStyle/>
                    <a:p>
                      <a:pPr marL="0" marR="0" lvl="1" indent="0" algn="ctr" defTabSz="914400" rtl="0" eaLnBrk="1" fontAlgn="auto" latinLnBrk="0" hangingPunct="1">
                        <a:lnSpc>
                          <a:spcPct val="100000"/>
                        </a:lnSpc>
                        <a:spcBef>
                          <a:spcPts val="0"/>
                        </a:spcBef>
                        <a:spcAft>
                          <a:spcPts val="600"/>
                        </a:spcAft>
                        <a:buClrTx/>
                        <a:buSzTx/>
                        <a:buFontTx/>
                        <a:buNone/>
                        <a:tabLst/>
                        <a:defRPr/>
                      </a:pPr>
                      <a:r>
                        <a:rPr kumimoji="0" lang="en-CA" sz="1300" b="1" i="1" u="none" strike="noStrike" kern="1200" cap="none" spc="0" normalizeH="0" baseline="0" noProof="0" dirty="0" smtClean="0">
                          <a:ln>
                            <a:noFill/>
                          </a:ln>
                          <a:solidFill>
                            <a:schemeClr val="tx1"/>
                          </a:solidFill>
                          <a:effectLst/>
                          <a:uLnTx/>
                          <a:uFillTx/>
                          <a:latin typeface="+mn-lt"/>
                          <a:hlinkClick r:id="rId7"/>
                        </a:rPr>
                        <a:t>View the entire Blueprint</a:t>
                      </a:r>
                      <a:endParaRPr kumimoji="0" lang="en-CA" sz="1300" b="1" i="1" u="none" strike="noStrike" kern="1200" cap="none" spc="0" normalizeH="0" baseline="0" noProof="0" dirty="0" smtClean="0">
                        <a:ln>
                          <a:noFill/>
                        </a:ln>
                        <a:solidFill>
                          <a:schemeClr val="tx1"/>
                        </a:solidFill>
                        <a:effectLst/>
                        <a:uLnTx/>
                        <a:uFillTx/>
                        <a:latin typeface="+mn-lt"/>
                      </a:endParaRPr>
                    </a:p>
                  </a:txBody>
                  <a:tcPr marL="144000" marR="144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CA" sz="1300" b="1" i="1" u="none" strike="noStrike" kern="1200" cap="none" spc="0" normalizeH="0" baseline="0" noProof="0" dirty="0" smtClean="0">
                        <a:ln>
                          <a:noFill/>
                        </a:ln>
                        <a:solidFill>
                          <a:schemeClr val="bg1"/>
                        </a:solidFill>
                        <a:effectLst/>
                        <a:uLnTx/>
                        <a:uFillTx/>
                        <a:latin typeface="+mn-lt"/>
                      </a:endParaRPr>
                    </a:p>
                  </a:txBody>
                  <a:tcPr marL="144000" marR="144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2"/>
                    </a:solidFill>
                  </a:tcPr>
                </a:tc>
                <a:tc hMerge="1">
                  <a:txBody>
                    <a:bodyPr/>
                    <a:lstStyle/>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CA" sz="1300" b="1" i="1" u="none" strike="noStrike" kern="1200" cap="none" spc="0" normalizeH="0" baseline="0" noProof="0" dirty="0" smtClean="0">
                        <a:ln>
                          <a:noFill/>
                        </a:ln>
                        <a:solidFill>
                          <a:schemeClr val="bg1"/>
                        </a:solidFill>
                        <a:effectLst/>
                        <a:uLnTx/>
                        <a:uFillTx/>
                        <a:latin typeface="+mn-lt"/>
                      </a:endParaRPr>
                    </a:p>
                  </a:txBody>
                  <a:tcPr marL="144000" marR="144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2"/>
                    </a:solidFill>
                  </a:tcPr>
                </a:tc>
                <a:tc hMerge="1">
                  <a:txBody>
                    <a:bodyPr/>
                    <a:lstStyle/>
                    <a:p>
                      <a:pPr marL="627063" marR="0" lvl="1" indent="0" algn="l" defTabSz="914400" rtl="0" eaLnBrk="1" fontAlgn="auto" latinLnBrk="0" hangingPunct="1">
                        <a:lnSpc>
                          <a:spcPct val="100000"/>
                        </a:lnSpc>
                        <a:spcBef>
                          <a:spcPts val="0"/>
                        </a:spcBef>
                        <a:spcAft>
                          <a:spcPts val="0"/>
                        </a:spcAft>
                        <a:buClrTx/>
                        <a:buSzTx/>
                        <a:buFontTx/>
                        <a:buNone/>
                        <a:tabLst/>
                        <a:defRPr/>
                      </a:pPr>
                      <a:endParaRPr kumimoji="0" lang="en-CA" sz="1300" b="1" i="1" u="none" strike="noStrike" kern="1200" cap="none" spc="0" normalizeH="0" baseline="0" noProof="0" dirty="0" smtClean="0">
                        <a:ln>
                          <a:noFill/>
                        </a:ln>
                        <a:solidFill>
                          <a:schemeClr val="bg1"/>
                        </a:solidFill>
                        <a:effectLst/>
                        <a:uLnTx/>
                        <a:uFillTx/>
                        <a:latin typeface="+mn-lt"/>
                      </a:endParaRPr>
                    </a:p>
                  </a:txBody>
                  <a:tcPr marL="144000" marR="144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2"/>
                    </a:solidFill>
                  </a:tcPr>
                </a:tc>
                <a:tc hMerge="1">
                  <a:txBody>
                    <a:bodyPr/>
                    <a:lstStyle/>
                    <a:p>
                      <a:pPr marL="0" marR="0" lvl="1" indent="0" algn="ctr" defTabSz="914400" rtl="0" eaLnBrk="1" fontAlgn="auto" latinLnBrk="0" hangingPunct="1">
                        <a:lnSpc>
                          <a:spcPct val="100000"/>
                        </a:lnSpc>
                        <a:spcBef>
                          <a:spcPts val="0"/>
                        </a:spcBef>
                        <a:spcAft>
                          <a:spcPts val="600"/>
                        </a:spcAft>
                        <a:buClrTx/>
                        <a:buSzTx/>
                        <a:buFontTx/>
                        <a:buNone/>
                        <a:tabLst/>
                        <a:defRPr/>
                      </a:pPr>
                      <a:endParaRPr kumimoji="0" lang="en-CA" sz="1300" b="1" i="1" u="none" strike="noStrike" kern="1200" cap="none" spc="0" normalizeH="0" baseline="0" noProof="0" dirty="0" smtClean="0">
                        <a:ln>
                          <a:noFill/>
                        </a:ln>
                        <a:solidFill>
                          <a:schemeClr val="bg1"/>
                        </a:solidFill>
                        <a:effectLst/>
                        <a:uLnTx/>
                        <a:uFillTx/>
                        <a:latin typeface="+mn-lt"/>
                      </a:endParaRPr>
                    </a:p>
                  </a:txBody>
                  <a:tcPr marL="144000" marR="144000" marT="72000" marB="7200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CD1E2"/>
                    </a:solidFill>
                  </a:tcPr>
                </a:tc>
              </a:tr>
            </a:tbl>
          </a:graphicData>
        </a:graphic>
      </p:graphicFrame>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000" y="5268281"/>
            <a:ext cx="426521" cy="284348"/>
          </a:xfrm>
          <a:prstGeom prst="rect">
            <a:avLst/>
          </a:prstGeom>
        </p:spPr>
      </p:pic>
      <p:grpSp>
        <p:nvGrpSpPr>
          <p:cNvPr id="3" name="Group 2"/>
          <p:cNvGrpSpPr/>
          <p:nvPr/>
        </p:nvGrpSpPr>
        <p:grpSpPr>
          <a:xfrm>
            <a:off x="229318" y="1548245"/>
            <a:ext cx="8823242" cy="937024"/>
            <a:chOff x="229318" y="654165"/>
            <a:chExt cx="9072755" cy="937024"/>
          </a:xfrm>
        </p:grpSpPr>
        <p:grpSp>
          <p:nvGrpSpPr>
            <p:cNvPr id="30" name="Group 29"/>
            <p:cNvGrpSpPr/>
            <p:nvPr/>
          </p:nvGrpSpPr>
          <p:grpSpPr>
            <a:xfrm>
              <a:off x="1958003" y="654168"/>
              <a:ext cx="2146637" cy="937021"/>
              <a:chOff x="1863688" y="2733192"/>
              <a:chExt cx="2342554" cy="937021"/>
            </a:xfrm>
          </p:grpSpPr>
          <p:sp>
            <p:nvSpPr>
              <p:cNvPr id="31" name="Chevron 30"/>
              <p:cNvSpPr/>
              <p:nvPr/>
            </p:nvSpPr>
            <p:spPr>
              <a:xfrm>
                <a:off x="1863688" y="2733192"/>
                <a:ext cx="2342554" cy="93702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dirty="0" smtClean="0"/>
                  <a:t>Phase 1: Launch Innovation</a:t>
                </a:r>
                <a:endParaRPr lang="en-CA" sz="1600" dirty="0"/>
              </a:p>
            </p:txBody>
          </p:sp>
          <p:sp>
            <p:nvSpPr>
              <p:cNvPr id="32" name="Chevron 4"/>
              <p:cNvSpPr/>
              <p:nvPr/>
            </p:nvSpPr>
            <p:spPr>
              <a:xfrm>
                <a:off x="2332199" y="2733192"/>
                <a:ext cx="1405533"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020" tIns="104013" rIns="52007" bIns="104013" numCol="1" spcCol="1270" anchor="ctr" anchorCtr="0">
                <a:noAutofit/>
              </a:bodyPr>
              <a:lstStyle/>
              <a:p>
                <a:pPr lvl="0" algn="ctr" defTabSz="1733550">
                  <a:lnSpc>
                    <a:spcPct val="90000"/>
                  </a:lnSpc>
                  <a:spcBef>
                    <a:spcPct val="0"/>
                  </a:spcBef>
                  <a:spcAft>
                    <a:spcPct val="35000"/>
                  </a:spcAft>
                </a:pPr>
                <a:endParaRPr lang="en-CA" sz="3900" kern="1200" dirty="0"/>
              </a:p>
            </p:txBody>
          </p:sp>
        </p:grpSp>
        <p:grpSp>
          <p:nvGrpSpPr>
            <p:cNvPr id="33" name="Group 32"/>
            <p:cNvGrpSpPr/>
            <p:nvPr/>
          </p:nvGrpSpPr>
          <p:grpSpPr>
            <a:xfrm>
              <a:off x="3686688" y="654167"/>
              <a:ext cx="2146637" cy="937021"/>
              <a:chOff x="1863688" y="2733192"/>
              <a:chExt cx="2342554" cy="937021"/>
            </a:xfrm>
          </p:grpSpPr>
          <p:sp>
            <p:nvSpPr>
              <p:cNvPr id="34" name="Chevron 33"/>
              <p:cNvSpPr/>
              <p:nvPr/>
            </p:nvSpPr>
            <p:spPr>
              <a:xfrm>
                <a:off x="1863688" y="2733192"/>
                <a:ext cx="2342554" cy="93702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dirty="0" smtClean="0"/>
                  <a:t>Phase 2: Ideate</a:t>
                </a:r>
                <a:endParaRPr lang="en-CA" sz="1600" dirty="0"/>
              </a:p>
            </p:txBody>
          </p:sp>
          <p:sp>
            <p:nvSpPr>
              <p:cNvPr id="35" name="Chevron 4"/>
              <p:cNvSpPr/>
              <p:nvPr/>
            </p:nvSpPr>
            <p:spPr>
              <a:xfrm>
                <a:off x="2332199" y="2733192"/>
                <a:ext cx="1405533"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020" tIns="104013" rIns="52007" bIns="104013" numCol="1" spcCol="1270" anchor="ctr" anchorCtr="0">
                <a:noAutofit/>
              </a:bodyPr>
              <a:lstStyle/>
              <a:p>
                <a:pPr lvl="0" algn="ctr" defTabSz="1733550">
                  <a:lnSpc>
                    <a:spcPct val="90000"/>
                  </a:lnSpc>
                  <a:spcBef>
                    <a:spcPct val="0"/>
                  </a:spcBef>
                  <a:spcAft>
                    <a:spcPct val="35000"/>
                  </a:spcAft>
                </a:pPr>
                <a:endParaRPr lang="en-CA" sz="3900" kern="1200" dirty="0"/>
              </a:p>
            </p:txBody>
          </p:sp>
        </p:grpSp>
        <p:grpSp>
          <p:nvGrpSpPr>
            <p:cNvPr id="36" name="Group 35"/>
            <p:cNvGrpSpPr/>
            <p:nvPr/>
          </p:nvGrpSpPr>
          <p:grpSpPr>
            <a:xfrm>
              <a:off x="5415375" y="654166"/>
              <a:ext cx="2146637" cy="937021"/>
              <a:chOff x="1863688" y="2733192"/>
              <a:chExt cx="2342554" cy="937021"/>
            </a:xfrm>
          </p:grpSpPr>
          <p:sp>
            <p:nvSpPr>
              <p:cNvPr id="37" name="Chevron 36"/>
              <p:cNvSpPr/>
              <p:nvPr/>
            </p:nvSpPr>
            <p:spPr>
              <a:xfrm>
                <a:off x="1863688" y="2733192"/>
                <a:ext cx="2342554" cy="93702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dirty="0" smtClean="0"/>
                  <a:t>Phase 3: Prototype</a:t>
                </a:r>
                <a:endParaRPr lang="en-CA" sz="1600" dirty="0"/>
              </a:p>
            </p:txBody>
          </p:sp>
          <p:sp>
            <p:nvSpPr>
              <p:cNvPr id="38" name="Chevron 4"/>
              <p:cNvSpPr/>
              <p:nvPr/>
            </p:nvSpPr>
            <p:spPr>
              <a:xfrm>
                <a:off x="2332199" y="2733192"/>
                <a:ext cx="1405533"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020" tIns="104013" rIns="52007" bIns="104013" numCol="1" spcCol="1270" anchor="ctr" anchorCtr="0">
                <a:noAutofit/>
              </a:bodyPr>
              <a:lstStyle/>
              <a:p>
                <a:pPr lvl="0" algn="ctr" defTabSz="1733550">
                  <a:lnSpc>
                    <a:spcPct val="90000"/>
                  </a:lnSpc>
                  <a:spcBef>
                    <a:spcPct val="0"/>
                  </a:spcBef>
                  <a:spcAft>
                    <a:spcPct val="35000"/>
                  </a:spcAft>
                </a:pPr>
                <a:endParaRPr lang="en-CA" sz="3900" kern="1200" dirty="0"/>
              </a:p>
            </p:txBody>
          </p:sp>
        </p:grpSp>
        <p:grpSp>
          <p:nvGrpSpPr>
            <p:cNvPr id="39" name="Group 38"/>
            <p:cNvGrpSpPr/>
            <p:nvPr/>
          </p:nvGrpSpPr>
          <p:grpSpPr>
            <a:xfrm>
              <a:off x="7155436" y="654166"/>
              <a:ext cx="2146637" cy="937021"/>
              <a:chOff x="1863688" y="2733192"/>
              <a:chExt cx="2342554" cy="937021"/>
            </a:xfrm>
          </p:grpSpPr>
          <p:sp>
            <p:nvSpPr>
              <p:cNvPr id="40" name="Chevron 39"/>
              <p:cNvSpPr/>
              <p:nvPr/>
            </p:nvSpPr>
            <p:spPr>
              <a:xfrm>
                <a:off x="1863688" y="2733192"/>
                <a:ext cx="2342554" cy="93702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dirty="0" smtClean="0"/>
                  <a:t>Phase 4: Mature Capability</a:t>
                </a:r>
                <a:endParaRPr lang="en-CA" sz="1600" dirty="0"/>
              </a:p>
            </p:txBody>
          </p:sp>
          <p:sp>
            <p:nvSpPr>
              <p:cNvPr id="41" name="Chevron 4"/>
              <p:cNvSpPr/>
              <p:nvPr/>
            </p:nvSpPr>
            <p:spPr>
              <a:xfrm>
                <a:off x="2332199" y="2733192"/>
                <a:ext cx="1405533"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020" tIns="104013" rIns="52007" bIns="104013" numCol="1" spcCol="1270" anchor="ctr" anchorCtr="0">
                <a:noAutofit/>
              </a:bodyPr>
              <a:lstStyle/>
              <a:p>
                <a:pPr lvl="0" algn="ctr" defTabSz="1733550">
                  <a:lnSpc>
                    <a:spcPct val="90000"/>
                  </a:lnSpc>
                  <a:spcBef>
                    <a:spcPct val="0"/>
                  </a:spcBef>
                  <a:spcAft>
                    <a:spcPct val="35000"/>
                  </a:spcAft>
                </a:pPr>
                <a:endParaRPr lang="en-CA" sz="3900" kern="1200" dirty="0"/>
              </a:p>
            </p:txBody>
          </p:sp>
        </p:grpSp>
        <p:grpSp>
          <p:nvGrpSpPr>
            <p:cNvPr id="42" name="Group 41"/>
            <p:cNvGrpSpPr/>
            <p:nvPr/>
          </p:nvGrpSpPr>
          <p:grpSpPr>
            <a:xfrm>
              <a:off x="229318" y="654165"/>
              <a:ext cx="2146637" cy="937021"/>
              <a:chOff x="1863688" y="2733192"/>
              <a:chExt cx="2342554" cy="937021"/>
            </a:xfrm>
          </p:grpSpPr>
          <p:sp>
            <p:nvSpPr>
              <p:cNvPr id="43" name="Chevron 42"/>
              <p:cNvSpPr/>
              <p:nvPr/>
            </p:nvSpPr>
            <p:spPr>
              <a:xfrm>
                <a:off x="1863688" y="2733192"/>
                <a:ext cx="2342554" cy="937021"/>
              </a:xfrm>
              <a:prstGeom prst="chevron">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r>
                  <a:rPr lang="en-US" sz="1600" dirty="0" smtClean="0"/>
                  <a:t>Executive Brief</a:t>
                </a:r>
                <a:endParaRPr lang="en-CA" sz="1600" dirty="0"/>
              </a:p>
            </p:txBody>
          </p:sp>
          <p:sp>
            <p:nvSpPr>
              <p:cNvPr id="44" name="Chevron 4"/>
              <p:cNvSpPr/>
              <p:nvPr/>
            </p:nvSpPr>
            <p:spPr>
              <a:xfrm>
                <a:off x="2332199" y="2733192"/>
                <a:ext cx="1405533" cy="937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020" tIns="104013" rIns="52007" bIns="104013" numCol="1" spcCol="1270" anchor="ctr" anchorCtr="0">
                <a:noAutofit/>
              </a:bodyPr>
              <a:lstStyle/>
              <a:p>
                <a:pPr lvl="0" algn="ctr" defTabSz="1733550">
                  <a:lnSpc>
                    <a:spcPct val="90000"/>
                  </a:lnSpc>
                  <a:spcBef>
                    <a:spcPct val="0"/>
                  </a:spcBef>
                  <a:spcAft>
                    <a:spcPct val="35000"/>
                  </a:spcAft>
                </a:pPr>
                <a:endParaRPr lang="en-CA" sz="3900" kern="1200" dirty="0"/>
              </a:p>
            </p:txBody>
          </p:sp>
        </p:grpSp>
      </p:grpSp>
      <p:sp>
        <p:nvSpPr>
          <p:cNvPr id="4" name="Title 3"/>
          <p:cNvSpPr>
            <a:spLocks noGrp="1"/>
          </p:cNvSpPr>
          <p:nvPr>
            <p:ph type="title"/>
          </p:nvPr>
        </p:nvSpPr>
        <p:spPr/>
        <p:txBody>
          <a:bodyPr/>
          <a:lstStyle/>
          <a:p>
            <a:r>
              <a:rPr lang="en-US" dirty="0" smtClean="0"/>
              <a:t>How to navigate this Blueprint:</a:t>
            </a:r>
            <a:endParaRPr lang="en-CA" dirty="0"/>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4946" y="5203485"/>
            <a:ext cx="324732" cy="324732"/>
          </a:xfrm>
          <a:prstGeom prst="rect">
            <a:avLst/>
          </a:prstGeom>
        </p:spPr>
      </p:pic>
      <p:pic>
        <p:nvPicPr>
          <p:cNvPr id="45" name="Picture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9663" y="5203485"/>
            <a:ext cx="324732" cy="324732"/>
          </a:xfrm>
          <a:prstGeom prst="rect">
            <a:avLst/>
          </a:prstGeom>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14380" y="5203485"/>
            <a:ext cx="324732" cy="324732"/>
          </a:xfrm>
          <a:prstGeom prst="rect">
            <a:avLst/>
          </a:prstGeom>
        </p:spPr>
      </p:pic>
      <p:pic>
        <p:nvPicPr>
          <p:cNvPr id="47" name="Pictur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48662" y="5208416"/>
            <a:ext cx="324732" cy="324732"/>
          </a:xfrm>
          <a:prstGeom prst="rect">
            <a:avLst/>
          </a:prstGeom>
        </p:spPr>
      </p:pic>
      <p:pic>
        <p:nvPicPr>
          <p:cNvPr id="48" name="Pictur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26068" y="5851523"/>
            <a:ext cx="324732" cy="324732"/>
          </a:xfrm>
          <a:prstGeom prst="rect">
            <a:avLst/>
          </a:prstGeom>
        </p:spPr>
      </p:pic>
      <p:sp>
        <p:nvSpPr>
          <p:cNvPr id="2" name="TextBox 1"/>
          <p:cNvSpPr txBox="1"/>
          <p:nvPr/>
        </p:nvSpPr>
        <p:spPr>
          <a:xfrm>
            <a:off x="229318" y="1207477"/>
            <a:ext cx="1670083" cy="369332"/>
          </a:xfrm>
          <a:prstGeom prst="rect">
            <a:avLst/>
          </a:prstGeom>
          <a:noFill/>
        </p:spPr>
        <p:txBody>
          <a:bodyPr wrap="square" rtlCol="0">
            <a:spAutoFit/>
          </a:bodyPr>
          <a:lstStyle/>
          <a:p>
            <a:r>
              <a:rPr lang="en-US" b="1" dirty="0" smtClean="0"/>
              <a:t>You are here</a:t>
            </a:r>
            <a:endParaRPr lang="en-CA" b="1" dirty="0"/>
          </a:p>
        </p:txBody>
      </p:sp>
    </p:spTree>
    <p:extLst>
      <p:ext uri="{BB962C8B-B14F-4D97-AF65-F5344CB8AC3E}">
        <p14:creationId xmlns:p14="http://schemas.microsoft.com/office/powerpoint/2010/main" val="889516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p:txBody>
          <a:bodyPr/>
          <a:lstStyle/>
          <a:p>
            <a:r>
              <a:rPr lang="en-US" dirty="0" smtClean="0"/>
              <a:t>CIOs</a:t>
            </a:r>
          </a:p>
          <a:p>
            <a:r>
              <a:rPr lang="en-US" dirty="0" smtClean="0"/>
              <a:t>IT Directors</a:t>
            </a:r>
          </a:p>
          <a:p>
            <a:r>
              <a:rPr lang="en-US" dirty="0" smtClean="0"/>
              <a:t>Senior IT Managers</a:t>
            </a:r>
            <a:endParaRPr lang="en-US" dirty="0"/>
          </a:p>
        </p:txBody>
      </p:sp>
      <p:sp>
        <p:nvSpPr>
          <p:cNvPr id="14" name="Text Placeholder 13"/>
          <p:cNvSpPr>
            <a:spLocks noGrp="1"/>
          </p:cNvSpPr>
          <p:nvPr>
            <p:ph type="body" sz="quarter" idx="26"/>
          </p:nvPr>
        </p:nvSpPr>
        <p:spPr>
          <a:xfrm>
            <a:off x="4835436" y="1607231"/>
            <a:ext cx="4041648" cy="1963283"/>
          </a:xfrm>
        </p:spPr>
        <p:txBody>
          <a:bodyPr/>
          <a:lstStyle/>
          <a:p>
            <a:r>
              <a:rPr lang="en-US" dirty="0" smtClean="0"/>
              <a:t>Establish an innovation mandate for your IT organization. </a:t>
            </a:r>
          </a:p>
          <a:p>
            <a:r>
              <a:rPr lang="en-US" dirty="0" smtClean="0"/>
              <a:t>Identify and capitalize on opportunities for IT-led innovation.</a:t>
            </a:r>
          </a:p>
          <a:p>
            <a:r>
              <a:rPr lang="en-US" dirty="0" smtClean="0"/>
              <a:t>Prioritize ideas and prototype solutions that will fuel organizational success. </a:t>
            </a:r>
          </a:p>
          <a:p>
            <a:r>
              <a:rPr lang="en-US" dirty="0" smtClean="0"/>
              <a:t>Establish and formalize an effective IT-led innovation process.</a:t>
            </a:r>
          </a:p>
        </p:txBody>
      </p:sp>
      <p:sp>
        <p:nvSpPr>
          <p:cNvPr id="15" name="Text Placeholder 14"/>
          <p:cNvSpPr>
            <a:spLocks noGrp="1"/>
          </p:cNvSpPr>
          <p:nvPr>
            <p:ph type="body" sz="quarter" idx="27"/>
          </p:nvPr>
        </p:nvSpPr>
        <p:spPr/>
        <p:txBody>
          <a:bodyPr/>
          <a:lstStyle/>
          <a:p>
            <a:r>
              <a:rPr lang="en-US" dirty="0" smtClean="0"/>
              <a:t>IT Managers</a:t>
            </a:r>
          </a:p>
          <a:p>
            <a:r>
              <a:rPr lang="en-US" dirty="0" smtClean="0"/>
              <a:t>IT Staff</a:t>
            </a:r>
          </a:p>
          <a:p>
            <a:r>
              <a:rPr lang="en-US" dirty="0" smtClean="0"/>
              <a:t>Business Stakeholders</a:t>
            </a:r>
            <a:endParaRPr lang="en-US" dirty="0"/>
          </a:p>
        </p:txBody>
      </p:sp>
      <p:sp>
        <p:nvSpPr>
          <p:cNvPr id="16" name="Text Placeholder 15"/>
          <p:cNvSpPr>
            <a:spLocks noGrp="1"/>
          </p:cNvSpPr>
          <p:nvPr>
            <p:ph type="body" sz="quarter" idx="28"/>
          </p:nvPr>
        </p:nvSpPr>
        <p:spPr/>
        <p:txBody>
          <a:bodyPr/>
          <a:lstStyle/>
          <a:p>
            <a:r>
              <a:rPr lang="en-US" dirty="0" smtClean="0"/>
              <a:t>Identify good opportunities for IT-led innovation.</a:t>
            </a:r>
          </a:p>
          <a:p>
            <a:r>
              <a:rPr lang="en-US" dirty="0" smtClean="0"/>
              <a:t>Ideate around these opportunities.</a:t>
            </a:r>
          </a:p>
          <a:p>
            <a:r>
              <a:rPr lang="en-US" dirty="0" smtClean="0"/>
              <a:t>Prototype effectively.  </a:t>
            </a:r>
          </a:p>
          <a:p>
            <a:r>
              <a:rPr lang="en-US" dirty="0" smtClean="0"/>
              <a:t>Gain business case approval for innovative solutions.</a:t>
            </a:r>
            <a:endParaRPr lang="en-US"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awds2Ihhk6Bun2cAkI1Z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jawds2Ihhk6Bun2cAkI1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jawds2Ihhk6Bun2cAkI1Z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heme/theme1.xml><?xml version="1.0" encoding="utf-8"?>
<a:theme xmlns:a="http://schemas.openxmlformats.org/drawingml/2006/main" name="Theme1">
  <a:themeElements>
    <a:clrScheme name="Custom 1">
      <a:dk1>
        <a:srgbClr val="333333"/>
      </a:dk1>
      <a:lt1>
        <a:srgbClr val="FFFFFF"/>
      </a:lt1>
      <a:dk2>
        <a:srgbClr val="FFFFFF"/>
      </a:dk2>
      <a:lt2>
        <a:srgbClr val="FFFFFF"/>
      </a:lt2>
      <a:accent1>
        <a:srgbClr val="29475F"/>
      </a:accent1>
      <a:accent2>
        <a:srgbClr val="7F919F"/>
      </a:accent2>
      <a:accent3>
        <a:srgbClr val="5A7D5C"/>
      </a:accent3>
      <a:accent4>
        <a:srgbClr val="A24130"/>
      </a:accent4>
      <a:accent5>
        <a:srgbClr val="D9A210"/>
      </a:accent5>
      <a:accent6>
        <a:srgbClr val="D17D08"/>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eme1">
  <a:themeElements>
    <a:clrScheme name="Custom 1">
      <a:dk1>
        <a:srgbClr val="333333"/>
      </a:dk1>
      <a:lt1>
        <a:srgbClr val="FFFFFF"/>
      </a:lt1>
      <a:dk2>
        <a:srgbClr val="FFFFFF"/>
      </a:dk2>
      <a:lt2>
        <a:srgbClr val="FFFFFF"/>
      </a:lt2>
      <a:accent1>
        <a:srgbClr val="29475F"/>
      </a:accent1>
      <a:accent2>
        <a:srgbClr val="7F919F"/>
      </a:accent2>
      <a:accent3>
        <a:srgbClr val="5A7D5C"/>
      </a:accent3>
      <a:accent4>
        <a:srgbClr val="A24130"/>
      </a:accent4>
      <a:accent5>
        <a:srgbClr val="D9A210"/>
      </a:accent5>
      <a:accent6>
        <a:srgbClr val="D17D08"/>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4.xml><?xml version="1.0" encoding="utf-8"?>
<a:theme xmlns:a="http://schemas.openxmlformats.org/drawingml/2006/main" name="2_Office Theme">
  <a:themeElements>
    <a:clrScheme name="Custom 2">
      <a:dk1>
        <a:srgbClr val="333333"/>
      </a:dk1>
      <a:lt1>
        <a:srgbClr val="FFFFFF"/>
      </a:lt1>
      <a:dk2>
        <a:srgbClr val="FFFFFF"/>
      </a:dk2>
      <a:lt2>
        <a:srgbClr val="FFFFFF"/>
      </a:lt2>
      <a:accent1>
        <a:srgbClr val="29475F"/>
      </a:accent1>
      <a:accent2>
        <a:srgbClr val="7F919F"/>
      </a:accent2>
      <a:accent3>
        <a:srgbClr val="5A7D5C"/>
      </a:accent3>
      <a:accent4>
        <a:srgbClr val="A24130"/>
      </a:accent4>
      <a:accent5>
        <a:srgbClr val="D9A210"/>
      </a:accent5>
      <a:accent6>
        <a:srgbClr val="D17D08"/>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3475</Words>
  <Application>Microsoft Office PowerPoint</Application>
  <PresentationFormat>On-screen Show (4:3)</PresentationFormat>
  <Paragraphs>383</Paragraphs>
  <Slides>28</Slides>
  <Notes>14</Notes>
  <HiddenSlides>0</HiddenSlides>
  <MMClips>0</MMClips>
  <ScaleCrop>false</ScaleCrop>
  <HeadingPairs>
    <vt:vector size="10"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28</vt:i4>
      </vt:variant>
      <vt:variant>
        <vt:lpstr>Custom Shows</vt:lpstr>
      </vt:variant>
      <vt:variant>
        <vt:i4>1</vt:i4>
      </vt:variant>
    </vt:vector>
  </HeadingPairs>
  <TitlesOfParts>
    <vt:vector size="42" baseType="lpstr">
      <vt:lpstr>Arial</vt:lpstr>
      <vt:lpstr>Calibri</vt:lpstr>
      <vt:lpstr>Calibri Light</vt:lpstr>
      <vt:lpstr>Georgia</vt:lpstr>
      <vt:lpstr>HelveticaNeueLT Std</vt:lpstr>
      <vt:lpstr>Open Sans</vt:lpstr>
      <vt:lpstr>Times New Roman</vt:lpstr>
      <vt:lpstr>Wingdings</vt:lpstr>
      <vt:lpstr>Theme1</vt:lpstr>
      <vt:lpstr>Custom Design</vt:lpstr>
      <vt:lpstr>2_Theme1</vt:lpstr>
      <vt:lpstr>2_Office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navigate this Blueprint:</vt:lpstr>
      <vt:lpstr>Our understanding of the problem</vt:lpstr>
      <vt:lpstr>Executive Summary </vt:lpstr>
      <vt:lpstr>This blueprint was developed with input from seasoned innovators and IT leaders </vt:lpstr>
      <vt:lpstr>Innovation leadership is highly correlated with overall IT satisfaction</vt:lpstr>
      <vt:lpstr>The CIO wants into the C-Suite, and innovation can be employed at every step</vt:lpstr>
      <vt:lpstr>As IT matures, the goal of innovation can shift from incremental improvement to business transformation</vt:lpstr>
      <vt:lpstr>Making the final leap from operator to innovator is no easy task; succeed and you’ll find yourself ahead of the pack</vt:lpstr>
      <vt:lpstr>Do not be intimidated by the word; innovation is just a purposeful approach to problem solving</vt:lpstr>
      <vt:lpstr>Innovation can be used to solve well-known business problems or the problems no one is talking about</vt:lpstr>
      <vt:lpstr>IT is perfectly suited to facilitate innovation, but is often unable to deliver</vt:lpstr>
      <vt:lpstr>You need to create an environment in which its safe to pursue out of the box ideas</vt:lpstr>
      <vt:lpstr>Info-Tech’s approach can get you innovating right away </vt:lpstr>
      <vt:lpstr>Our process will get you from idea to business case in 4 steps </vt:lpstr>
      <vt:lpstr>Our approach will help you deliver solutions that impact the top line</vt:lpstr>
      <vt:lpstr>With each successful innovative project, you’ll get one step closer to the boardroom </vt:lpstr>
      <vt:lpstr>Ready to apply our methodology? Select the right leader first</vt:lpstr>
      <vt:lpstr>Blueprint Timeline: It won’t take long to get started; set your team on the right path and watch innovation take flight </vt:lpstr>
      <vt:lpstr>Info-Tech offers various levels of project support to best suit your needs</vt:lpstr>
      <vt:lpstr>PowerPoint Presentation</vt:lpstr>
      <vt:lpstr>Or, accelerate your initiative with a workshop: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2015-05-06T15:29:03Z</dcterms:created>
  <dcterms:modified xsi:type="dcterms:W3CDTF">2015-05-12T15:53:42Z</dcterms:modified>
</cp:coreProperties>
</file>