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7.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825" r:id="rId1"/>
    <p:sldMasterId id="2147483879" r:id="rId2"/>
    <p:sldMasterId id="2147484121" r:id="rId3"/>
  </p:sldMasterIdLst>
  <p:notesMasterIdLst>
    <p:notesMasterId r:id="rId17"/>
  </p:notesMasterIdLst>
  <p:handoutMasterIdLst>
    <p:handoutMasterId r:id="rId18"/>
  </p:handoutMasterIdLst>
  <p:sldIdLst>
    <p:sldId id="536" r:id="rId4"/>
    <p:sldId id="368" r:id="rId5"/>
    <p:sldId id="367" r:id="rId6"/>
    <p:sldId id="528" r:id="rId7"/>
    <p:sldId id="447" r:id="rId8"/>
    <p:sldId id="533" r:id="rId9"/>
    <p:sldId id="535" r:id="rId10"/>
    <p:sldId id="532" r:id="rId11"/>
    <p:sldId id="530" r:id="rId12"/>
    <p:sldId id="531" r:id="rId13"/>
    <p:sldId id="381" r:id="rId14"/>
    <p:sldId id="494" r:id="rId15"/>
    <p:sldId id="537" r:id="rId16"/>
  </p:sldIdLst>
  <p:sldSz cx="9144000" cy="6858000" type="screen4x3"/>
  <p:notesSz cx="6858000" cy="9144000"/>
  <p:custShowLst>
    <p:custShow name="Custom Show 1" id="0">
      <p:sldLst/>
    </p:custShow>
  </p:custShowLst>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00000"/>
    <a:srgbClr val="7FAC85"/>
    <a:srgbClr val="D17D08"/>
    <a:srgbClr val="2F76B7"/>
    <a:srgbClr val="787878"/>
    <a:srgbClr val="9D904C"/>
    <a:srgbClr val="1B2F3F"/>
    <a:srgbClr val="998F57"/>
    <a:srgbClr val="B8B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27" autoAdjust="0"/>
    <p:restoredTop sz="92070" autoAdjust="0"/>
  </p:normalViewPr>
  <p:slideViewPr>
    <p:cSldViewPr snapToGrid="0">
      <p:cViewPr varScale="1">
        <p:scale>
          <a:sx n="88" d="100"/>
          <a:sy n="88" d="100"/>
        </p:scale>
        <p:origin x="2016" y="96"/>
      </p:cViewPr>
      <p:guideLst/>
    </p:cSldViewPr>
  </p:slideViewPr>
  <p:outlineViewPr>
    <p:cViewPr>
      <p:scale>
        <a:sx n="33" d="100"/>
        <a:sy n="33" d="100"/>
      </p:scale>
      <p:origin x="0" y="-1626"/>
    </p:cViewPr>
    <p:sldLst>
      <p:sld r:id="rId1" collapse="1"/>
      <p:sld r:id="rId2" collapse="1"/>
      <p:sld r:id="rId3" collapse="1"/>
      <p:sld r:id="rId4"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3.xml"/><Relationship Id="rId1" Type="http://schemas.openxmlformats.org/officeDocument/2006/relationships/slide" Target="slides/slide2.xml"/><Relationship Id="rId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4/27/2015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4/27/2015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20352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204785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a:t>
            </a:fld>
            <a:endParaRPr lang="en-US" dirty="0"/>
          </a:p>
        </p:txBody>
      </p:sp>
    </p:spTree>
    <p:extLst>
      <p:ext uri="{BB962C8B-B14F-4D97-AF65-F5344CB8AC3E}">
        <p14:creationId xmlns:p14="http://schemas.microsoft.com/office/powerpoint/2010/main" val="366637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13393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12868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1384061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1784972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3664652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tags" Target="../tags/tag4.xml"/><Relationship Id="rId7"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mailto:GuidedImplementations@InfoTech.com"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mailto:GuidedImplementations@InfoTech.com"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tags" Target="../tags/tag16.xml"/><Relationship Id="rId7"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tags" Target="../tags/tag22.xml"/><Relationship Id="rId7"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1433173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23528"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78824"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323528" y="4248103"/>
            <a:ext cx="8496622"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328344" y="1287191"/>
            <a:ext cx="4037263" cy="320040"/>
          </a:xfrm>
          <a:prstGeom prst="rect">
            <a:avLst/>
          </a:prstGeom>
          <a:solidFill>
            <a:srgbClr val="29475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783424" y="1287191"/>
            <a:ext cx="4037263" cy="3200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2" name="Rectangle 21"/>
          <p:cNvSpPr/>
          <p:nvPr userDrawn="1"/>
        </p:nvSpPr>
        <p:spPr>
          <a:xfrm>
            <a:off x="323528" y="3928063"/>
            <a:ext cx="8496622" cy="3200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Outcomes of this Research: </a:t>
            </a:r>
          </a:p>
        </p:txBody>
      </p:sp>
      <p:cxnSp>
        <p:nvCxnSpPr>
          <p:cNvPr id="23" name="Straight Connector 22"/>
          <p:cNvCxnSpPr/>
          <p:nvPr userDrawn="1"/>
        </p:nvCxnSpPr>
        <p:spPr>
          <a:xfrm>
            <a:off x="323528" y="3602382"/>
            <a:ext cx="8496622"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55840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p15:clr>
            <a:srgbClr val="FBAE40"/>
          </p15:clr>
        </p15:guide>
        <p15:guide id="2" pos="5556">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41366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041213"/>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93181065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89480773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671847828"/>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pic>
        <p:nvPicPr>
          <p:cNvPr id="42" name="Picture 41" descr="itrg-banner.jpg"/>
          <p:cNvPicPr>
            <a:picLocks noChangeAspect="1"/>
          </p:cNvPicPr>
          <p:nvPr userDrawn="1"/>
        </p:nvPicPr>
        <p:blipFill>
          <a:blip r:embed="rId2" cstate="print"/>
          <a:stretch>
            <a:fillRect/>
          </a:stretch>
        </p:blipFill>
        <p:spPr>
          <a:xfrm>
            <a:off x="0" y="6090047"/>
            <a:ext cx="9144000" cy="767953"/>
          </a:xfrm>
          <a:prstGeom prst="rect">
            <a:avLst/>
          </a:prstGeom>
        </p:spPr>
      </p:pic>
    </p:spTree>
    <p:extLst>
      <p:ext uri="{BB962C8B-B14F-4D97-AF65-F5344CB8AC3E}">
        <p14:creationId xmlns:p14="http://schemas.microsoft.com/office/powerpoint/2010/main" val="331447013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What’s in this Section:</a:t>
            </a:r>
            <a:endParaRPr lang="en-CA" sz="1400" b="1" dirty="0">
              <a:solidFill>
                <a:srgbClr val="333333"/>
              </a:solidFill>
            </a:endParaRP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smtClean="0">
                <a:solidFill>
                  <a:srgbClr val="333333"/>
                </a:solidFill>
              </a:rPr>
              <a:t>Sections:</a:t>
            </a:r>
            <a:endParaRPr lang="en-CA" sz="1400" b="1" dirty="0">
              <a:solidFill>
                <a:srgbClr val="333333"/>
              </a:solidFill>
            </a:endParaRPr>
          </a:p>
        </p:txBody>
      </p:sp>
    </p:spTree>
    <p:extLst>
      <p:ext uri="{BB962C8B-B14F-4D97-AF65-F5344CB8AC3E}">
        <p14:creationId xmlns:p14="http://schemas.microsoft.com/office/powerpoint/2010/main" val="47840164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66" name="Straight Connector 65"/>
          <p:cNvCxnSpPr/>
          <p:nvPr userDrawn="1"/>
        </p:nvCxnSpPr>
        <p:spPr>
          <a:xfrm rot="5400000">
            <a:off x="3419878" y="3573017"/>
            <a:ext cx="2304254"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6" hasCustomPrompt="1"/>
          </p:nvPr>
        </p:nvSpPr>
        <p:spPr>
          <a:xfrm>
            <a:off x="249303" y="2636912"/>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636912"/>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291376354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56959695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33663981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fo Graphic">
    <p:spTree>
      <p:nvGrpSpPr>
        <p:cNvPr id="1" name=""/>
        <p:cNvGrpSpPr/>
        <p:nvPr/>
      </p:nvGrpSpPr>
      <p:grpSpPr>
        <a:xfrm>
          <a:off x="0" y="0"/>
          <a:ext cx="0" cy="0"/>
          <a:chOff x="0" y="0"/>
          <a:chExt cx="0" cy="0"/>
        </a:xfrm>
      </p:grpSpPr>
      <p:sp>
        <p:nvSpPr>
          <p:cNvPr id="12" name="Picture Placeholder 11"/>
          <p:cNvSpPr>
            <a:spLocks noGrp="1"/>
          </p:cNvSpPr>
          <p:nvPr>
            <p:ph type="pic" sz="quarter" idx="17"/>
          </p:nvPr>
        </p:nvSpPr>
        <p:spPr>
          <a:xfrm>
            <a:off x="393847" y="1238250"/>
            <a:ext cx="1047750" cy="4360445"/>
          </a:xfrm>
        </p:spPr>
        <p:txBody>
          <a:bodyPr/>
          <a:lstStyle/>
          <a:p>
            <a:r>
              <a:rPr lang="en-US" dirty="0" smtClean="0"/>
              <a:t>Click icon to add picture</a:t>
            </a:r>
            <a:endParaRPr lang="en-US" dirty="0"/>
          </a:p>
        </p:txBody>
      </p:sp>
      <p:sp>
        <p:nvSpPr>
          <p:cNvPr id="7" name="Title 1"/>
          <p:cNvSpPr>
            <a:spLocks noGrp="1"/>
          </p:cNvSpPr>
          <p:nvPr>
            <p:ph type="title" hasCustomPrompt="1"/>
          </p:nvPr>
        </p:nvSpPr>
        <p:spPr>
          <a:xfrm>
            <a:off x="251520" y="256032"/>
            <a:ext cx="8625780" cy="864096"/>
          </a:xfrm>
        </p:spPr>
        <p:txBody>
          <a:bodyPr/>
          <a:lstStyle>
            <a:lvl1pPr>
              <a:defRPr/>
            </a:lvl1pPr>
          </a:lstStyle>
          <a:p>
            <a:r>
              <a:rPr lang="en-US" dirty="0" err="1" smtClean="0"/>
              <a:t>Infographic</a:t>
            </a:r>
            <a:r>
              <a:rPr lang="en-US" dirty="0" smtClean="0"/>
              <a:t> (Georgia, 24pt)</a:t>
            </a:r>
            <a:endParaRPr lang="en-US" dirty="0"/>
          </a:p>
        </p:txBody>
      </p:sp>
      <p:sp>
        <p:nvSpPr>
          <p:cNvPr id="14" name="Text Placeholder 13"/>
          <p:cNvSpPr>
            <a:spLocks noGrp="1"/>
          </p:cNvSpPr>
          <p:nvPr>
            <p:ph type="body" sz="quarter" idx="18"/>
          </p:nvPr>
        </p:nvSpPr>
        <p:spPr>
          <a:xfrm>
            <a:off x="1723293" y="1238250"/>
            <a:ext cx="7154008" cy="5072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9"/>
          </p:nvPr>
        </p:nvSpPr>
        <p:spPr>
          <a:xfrm>
            <a:off x="393847" y="5699241"/>
            <a:ext cx="1047750" cy="611071"/>
          </a:xfrm>
        </p:spPr>
        <p:txBody>
          <a:bodyPr/>
          <a:lstStyle>
            <a:lvl1pPr marL="0" indent="0" algn="ctr">
              <a:buNone/>
              <a:defRPr/>
            </a:lvl1pPr>
          </a:lstStyle>
          <a:p>
            <a:pPr lvl="0"/>
            <a:r>
              <a:rPr lang="en-US" smtClean="0"/>
              <a:t>Click to edit Master text styles</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80771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8322948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3723623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6035039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834519946"/>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2276085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1534100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14734457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7824791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3967052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3278269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a:solidFill>
                  <a:srgbClr val="333333"/>
                </a:solidFill>
                <a:cs typeface="Arial" pitchFamily="34" charset="0"/>
              </a:rPr>
              <a:t>An Info-Tech Consulting Analyst will discuss with you:</a:t>
            </a: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p>
        </p:txBody>
      </p:sp>
      <p:sp>
        <p:nvSpPr>
          <p:cNvPr id="28" name="Rectangle 27"/>
          <p:cNvSpPr/>
          <p:nvPr/>
        </p:nvSpPr>
        <p:spPr>
          <a:xfrm>
            <a:off x="257174" y="5491804"/>
            <a:ext cx="8646207" cy="320040"/>
          </a:xfrm>
          <a:prstGeom prst="rect">
            <a:avLst/>
          </a:prstGeom>
          <a:solidFill>
            <a:srgbClr val="2576B7"/>
          </a:solidFill>
          <a:ln>
            <a:solidFill>
              <a:srgbClr val="2F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a:solidFill>
                  <a:srgbClr val="FFFFFF"/>
                </a:solidFill>
              </a:rPr>
              <a:t>Arrange a call now:</a:t>
            </a: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GuidedImplementations@InfoTech.com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a:solidFill>
            <a:schemeClr val="accent6"/>
          </a:solidFill>
          <a:ln>
            <a:solidFill>
              <a:schemeClr val="accent6"/>
            </a:solidFill>
          </a:ln>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21621"/>
            <a:ext cx="922384" cy="843383"/>
          </a:xfrm>
          <a:prstGeom prst="rect">
            <a:avLst/>
          </a:prstGeom>
        </p:spPr>
      </p:pic>
    </p:spTree>
    <p:extLst>
      <p:ext uri="{BB962C8B-B14F-4D97-AF65-F5344CB8AC3E}">
        <p14:creationId xmlns:p14="http://schemas.microsoft.com/office/powerpoint/2010/main" val="206845226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0579694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8370622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8648649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737480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0540842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4292348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4817875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0888719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091953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570892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8" name="Text Placeholder 12"/>
          <p:cNvSpPr>
            <a:spLocks noGrp="1"/>
          </p:cNvSpPr>
          <p:nvPr>
            <p:ph type="body" sz="quarter" idx="16" hasCustomPrompt="1"/>
          </p:nvPr>
        </p:nvSpPr>
        <p:spPr>
          <a:xfrm>
            <a:off x="266219" y="1221423"/>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
        <p:nvSpPr>
          <p:cNvPr id="19" name="Text Placeholder 12"/>
          <p:cNvSpPr>
            <a:spLocks noGrp="1"/>
          </p:cNvSpPr>
          <p:nvPr>
            <p:ph type="body" sz="quarter" idx="17" hasCustomPrompt="1"/>
          </p:nvPr>
        </p:nvSpPr>
        <p:spPr>
          <a:xfrm>
            <a:off x="266219" y="2931027"/>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
        <p:nvSpPr>
          <p:cNvPr id="20" name="Text Placeholder 12"/>
          <p:cNvSpPr>
            <a:spLocks noGrp="1"/>
          </p:cNvSpPr>
          <p:nvPr>
            <p:ph type="body" sz="quarter" idx="18" hasCustomPrompt="1"/>
          </p:nvPr>
        </p:nvSpPr>
        <p:spPr>
          <a:xfrm>
            <a:off x="266219" y="4652064"/>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Tree>
    <p:extLst>
      <p:ext uri="{BB962C8B-B14F-4D97-AF65-F5344CB8AC3E}">
        <p14:creationId xmlns:p14="http://schemas.microsoft.com/office/powerpoint/2010/main" val="186151245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82848776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1_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464339" y="1376773"/>
            <a:ext cx="1035598" cy="1136822"/>
          </a:xfrm>
          <a:prstGeom prst="rect">
            <a:avLst/>
          </a:prstGeom>
        </p:spPr>
      </p:pic>
      <p:grpSp>
        <p:nvGrpSpPr>
          <p:cNvPr id="14" name="Group 13"/>
          <p:cNvGrpSpPr/>
          <p:nvPr/>
        </p:nvGrpSpPr>
        <p:grpSpPr>
          <a:xfrm>
            <a:off x="0" y="0"/>
            <a:ext cx="9144000" cy="6876000"/>
            <a:chOff x="0" y="0"/>
            <a:chExt cx="9144000" cy="6876000"/>
          </a:xfrm>
        </p:grpSpPr>
        <p:sp>
          <p:nvSpPr>
            <p:cNvPr id="15" name="Rectangle 14"/>
            <p:cNvSpPr/>
            <p:nvPr/>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pic>
        <p:nvPicPr>
          <p:cNvPr id="19" name="Picture 18" descr="case_study.wmf"/>
          <p:cNvPicPr>
            <a:picLocks noChangeAspect="1"/>
          </p:cNvPicPr>
          <p:nvPr userDrawn="1"/>
        </p:nvPicPr>
        <p:blipFill>
          <a:blip r:embed="rId2" cstate="print"/>
          <a:stretch>
            <a:fillRect/>
          </a:stretch>
        </p:blipFill>
        <p:spPr>
          <a:xfrm>
            <a:off x="464339" y="1376773"/>
            <a:ext cx="1035598" cy="1136822"/>
          </a:xfrm>
          <a:prstGeom prst="rect">
            <a:avLst/>
          </a:prstGeom>
        </p:spPr>
      </p:pic>
      <p:grpSp>
        <p:nvGrpSpPr>
          <p:cNvPr id="20" name="Group 19"/>
          <p:cNvGrpSpPr/>
          <p:nvPr userDrawn="1"/>
        </p:nvGrpSpPr>
        <p:grpSpPr>
          <a:xfrm>
            <a:off x="0" y="0"/>
            <a:ext cx="9144000" cy="6876000"/>
            <a:chOff x="0" y="0"/>
            <a:chExt cx="9144000" cy="6876000"/>
          </a:xfrm>
        </p:grpSpPr>
        <p:sp>
          <p:nvSpPr>
            <p:cNvPr id="21" name="Rectangle 20"/>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4" name="Rectangle 23"/>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28822710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ree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8888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Small 1 Large">
    <p:spTree>
      <p:nvGrpSpPr>
        <p:cNvPr id="1" name=""/>
        <p:cNvGrpSpPr/>
        <p:nvPr/>
      </p:nvGrpSpPr>
      <p:grpSpPr>
        <a:xfrm>
          <a:off x="0" y="0"/>
          <a:ext cx="0" cy="0"/>
          <a:chOff x="0" y="0"/>
          <a:chExt cx="0" cy="0"/>
        </a:xfrm>
      </p:grpSpPr>
      <p:sp>
        <p:nvSpPr>
          <p:cNvPr id="17" name="Text Placeholder 13"/>
          <p:cNvSpPr>
            <a:spLocks noGrp="1"/>
          </p:cNvSpPr>
          <p:nvPr>
            <p:ph type="body" sz="quarter" idx="12" hasCustomPrompt="1"/>
          </p:nvPr>
        </p:nvSpPr>
        <p:spPr>
          <a:xfrm>
            <a:off x="261455" y="3323354"/>
            <a:ext cx="8615844" cy="320040"/>
          </a:xfr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6" name="Text Placeholder 13"/>
          <p:cNvSpPr>
            <a:spLocks noGrp="1"/>
          </p:cNvSpPr>
          <p:nvPr>
            <p:ph type="body" sz="quarter" idx="11" hasCustomPrompt="1"/>
          </p:nvPr>
        </p:nvSpPr>
        <p:spPr>
          <a:xfrm>
            <a:off x="4612662" y="1210647"/>
            <a:ext cx="4267532" cy="320040"/>
          </a:xfr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5" name="Text Placeholder 13"/>
          <p:cNvSpPr>
            <a:spLocks noGrp="1"/>
          </p:cNvSpPr>
          <p:nvPr>
            <p:ph type="body" sz="quarter" idx="10" hasCustomPrompt="1"/>
          </p:nvPr>
        </p:nvSpPr>
        <p:spPr>
          <a:xfrm>
            <a:off x="257727" y="1210647"/>
            <a:ext cx="4267532" cy="320040"/>
          </a:xfrm>
          <a:solidFill>
            <a:schemeClr val="accent1"/>
          </a:solidFill>
          <a:ln w="9525">
            <a:solidFill>
              <a:schemeClr val="accent1"/>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3151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ctivity slide - Group activ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6686" cy="877887"/>
          </a:xfrm>
        </p:spPr>
        <p:txBody>
          <a:bodyPr/>
          <a:lstStyle>
            <a:lvl1pPr>
              <a:defRPr baseline="0"/>
            </a:lvl1pPr>
          </a:lstStyle>
          <a:p>
            <a:r>
              <a:rPr lang="en-US" dirty="0" smtClean="0"/>
              <a:t>Activity slide – Group activity (Georgia, 24pt)</a:t>
            </a:r>
            <a:endParaRPr lang="en-US" dirty="0"/>
          </a:p>
        </p:txBody>
      </p:sp>
      <p:pic>
        <p:nvPicPr>
          <p:cNvPr id="3" name="Picture 2"/>
          <p:cNvPicPr>
            <a:picLocks noChangeAspect="1"/>
          </p:cNvPicPr>
          <p:nvPr/>
        </p:nvPicPr>
        <p:blipFill rotWithShape="1">
          <a:blip r:embed="rId2"/>
          <a:srcRect l="10611" t="14400" r="8358" b="4767"/>
          <a:stretch/>
        </p:blipFill>
        <p:spPr>
          <a:xfrm>
            <a:off x="8174830" y="420243"/>
            <a:ext cx="702469" cy="548575"/>
          </a:xfrm>
          <a:prstGeom prst="rect">
            <a:avLst/>
          </a:prstGeom>
        </p:spPr>
      </p:pic>
      <p:sp>
        <p:nvSpPr>
          <p:cNvPr id="6"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Picture Placeholder 7"/>
          <p:cNvSpPr>
            <a:spLocks noGrp="1"/>
          </p:cNvSpPr>
          <p:nvPr>
            <p:ph type="pic" sz="quarter" idx="11" hasCustomPrompt="1"/>
          </p:nvPr>
        </p:nvSpPr>
        <p:spPr>
          <a:xfrm>
            <a:off x="4872227" y="1419476"/>
            <a:ext cx="4005072" cy="3786187"/>
          </a:xfrm>
        </p:spPr>
        <p:txBody>
          <a:bodyPr/>
          <a:lstStyle>
            <a:lvl1pPr>
              <a:defRPr/>
            </a:lvl1pPr>
          </a:lstStyle>
          <a:p>
            <a:r>
              <a:rPr lang="en-US" dirty="0" smtClean="0"/>
              <a:t>Put a picture, text box, or insight box here.</a:t>
            </a:r>
            <a:endParaRPr lang="en-US" dirty="0"/>
          </a:p>
        </p:txBody>
      </p:sp>
      <p:cxnSp>
        <p:nvCxnSpPr>
          <p:cNvPr id="7" name="Straight Connector 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l="10611" t="14400" r="8358" b="4767"/>
          <a:stretch/>
        </p:blipFill>
        <p:spPr>
          <a:xfrm>
            <a:off x="8174830" y="420243"/>
            <a:ext cx="702469" cy="548575"/>
          </a:xfrm>
          <a:prstGeom prst="rect">
            <a:avLst/>
          </a:prstGeom>
        </p:spPr>
      </p:pic>
    </p:spTree>
    <p:extLst>
      <p:ext uri="{BB962C8B-B14F-4D97-AF65-F5344CB8AC3E}">
        <p14:creationId xmlns:p14="http://schemas.microsoft.com/office/powerpoint/2010/main" val="26192808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ctivity Slide - Whitebo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3256" cy="877887"/>
          </a:xfrm>
        </p:spPr>
        <p:txBody>
          <a:bodyPr/>
          <a:lstStyle>
            <a:lvl1pPr>
              <a:defRPr baseline="0"/>
            </a:lvl1pPr>
          </a:lstStyle>
          <a:p>
            <a:r>
              <a:rPr lang="en-US" dirty="0" smtClean="0"/>
              <a:t>Activity slide – Whiteboard (Georgia, 24pt)</a:t>
            </a:r>
            <a:endParaRPr lang="en-US" dirty="0"/>
          </a:p>
        </p:txBody>
      </p:sp>
      <p:sp>
        <p:nvSpPr>
          <p:cNvPr id="8" name="Picture Placeholder 7"/>
          <p:cNvSpPr>
            <a:spLocks noGrp="1"/>
          </p:cNvSpPr>
          <p:nvPr>
            <p:ph type="pic" sz="quarter" idx="11" hasCustomPrompt="1"/>
          </p:nvPr>
        </p:nvSpPr>
        <p:spPr>
          <a:xfrm>
            <a:off x="4872227" y="1419476"/>
            <a:ext cx="4005072" cy="3786187"/>
          </a:xfrm>
        </p:spPr>
        <p:txBody>
          <a:bodyPr/>
          <a:lstStyle/>
          <a:p>
            <a:r>
              <a:rPr lang="en-US" dirty="0" smtClean="0"/>
              <a:t>Put a picture, text box, or insight box here.</a:t>
            </a:r>
            <a:endParaRPr lang="en-US" dirty="0"/>
          </a:p>
        </p:txBody>
      </p:sp>
      <p:pic>
        <p:nvPicPr>
          <p:cNvPr id="7" name="Picture 6"/>
          <p:cNvPicPr>
            <a:picLocks noChangeAspect="1"/>
          </p:cNvPicPr>
          <p:nvPr/>
        </p:nvPicPr>
        <p:blipFill rotWithShape="1">
          <a:blip r:embed="rId2"/>
          <a:srcRect l="8531" r="19901" b="39093"/>
          <a:stretch/>
        </p:blipFill>
        <p:spPr>
          <a:xfrm>
            <a:off x="8102202" y="360947"/>
            <a:ext cx="796512" cy="713008"/>
          </a:xfrm>
          <a:prstGeom prst="rect">
            <a:avLst/>
          </a:prstGeom>
        </p:spPr>
      </p:pic>
      <p:cxnSp>
        <p:nvCxnSpPr>
          <p:cNvPr id="9" name="Straight Connector 8"/>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0"/>
          </p:nvPr>
        </p:nvSpPr>
        <p:spPr>
          <a:xfrm>
            <a:off x="257174" y="1419476"/>
            <a:ext cx="4002004" cy="37861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0" name="Picture 9"/>
          <p:cNvPicPr>
            <a:picLocks noChangeAspect="1"/>
          </p:cNvPicPr>
          <p:nvPr userDrawn="1"/>
        </p:nvPicPr>
        <p:blipFill rotWithShape="1">
          <a:blip r:embed="rId2"/>
          <a:srcRect l="8531" r="19901" b="39093"/>
          <a:stretch/>
        </p:blipFill>
        <p:spPr>
          <a:xfrm>
            <a:off x="8102202" y="360947"/>
            <a:ext cx="796512" cy="713008"/>
          </a:xfrm>
          <a:prstGeom prst="rect">
            <a:avLst/>
          </a:prstGeom>
        </p:spPr>
      </p:pic>
    </p:spTree>
    <p:extLst>
      <p:ext uri="{BB962C8B-B14F-4D97-AF65-F5344CB8AC3E}">
        <p14:creationId xmlns:p14="http://schemas.microsoft.com/office/powerpoint/2010/main" val="38253320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ool Activity - First use">
    <p:spTree>
      <p:nvGrpSpPr>
        <p:cNvPr id="1" name=""/>
        <p:cNvGrpSpPr/>
        <p:nvPr/>
      </p:nvGrpSpPr>
      <p:grpSpPr>
        <a:xfrm>
          <a:off x="0" y="0"/>
          <a:ext cx="0" cy="0"/>
          <a:chOff x="0" y="0"/>
          <a:chExt cx="0" cy="0"/>
        </a:xfrm>
      </p:grpSpPr>
      <p:sp>
        <p:nvSpPr>
          <p:cNvPr id="15" name="Pentagon 14"/>
          <p:cNvSpPr/>
          <p:nvPr userDrawn="1">
            <p:custDataLst>
              <p:tags r:id="rId1"/>
            </p:custDataLst>
          </p:nvPr>
        </p:nvSpPr>
        <p:spPr>
          <a:xfrm>
            <a:off x="4734057" y="5528703"/>
            <a:ext cx="4143243" cy="719933"/>
          </a:xfrm>
          <a:prstGeom prst="homePlate">
            <a:avLst/>
          </a:prstGeom>
          <a:noFill/>
          <a:ln>
            <a:solidFill>
              <a:srgbClr val="D17D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 (First Use) </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7" name="Rounded Rectangular Callout 6"/>
          <p:cNvSpPr/>
          <p:nvPr/>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srgbClr val="333333">
                    <a:lumMod val="75000"/>
                  </a:srgbClr>
                </a:solidFill>
              </a:rPr>
              <a:t>Look for this icon at the bottom right of slides where recording data into the tool is required.</a:t>
            </a:r>
          </a:p>
        </p:txBody>
      </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4"/>
            <a:ext cx="3917950" cy="3879056"/>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20" name="Picture 19"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sp>
        <p:nvSpPr>
          <p:cNvPr id="21" name="Rounded Rectangular Callout 20"/>
          <p:cNvSpPr/>
          <p:nvPr userDrawn="1"/>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srgbClr val="333333">
                    <a:lumMod val="75000"/>
                  </a:srgbClr>
                </a:solidFill>
              </a:rPr>
              <a:t>Look for this icon at the bottom right of slides where recording data into the tool is required.</a:t>
            </a:r>
          </a:p>
        </p:txBody>
      </p:sp>
      <p:cxnSp>
        <p:nvCxnSpPr>
          <p:cNvPr id="22" name="Straight Connector 21"/>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0597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ool Activity">
    <p:spTree>
      <p:nvGrpSpPr>
        <p:cNvPr id="1" name=""/>
        <p:cNvGrpSpPr/>
        <p:nvPr/>
      </p:nvGrpSpPr>
      <p:grpSpPr>
        <a:xfrm>
          <a:off x="0" y="0"/>
          <a:ext cx="0" cy="0"/>
          <a:chOff x="0" y="0"/>
          <a:chExt cx="0" cy="0"/>
        </a:xfrm>
      </p:grpSpPr>
      <p:sp>
        <p:nvSpPr>
          <p:cNvPr id="13" name="Pentagon 12"/>
          <p:cNvSpPr/>
          <p:nvPr userDrawn="1">
            <p:custDataLst>
              <p:tags r:id="rId1"/>
            </p:custDataLst>
          </p:nvPr>
        </p:nvSpPr>
        <p:spPr>
          <a:xfrm>
            <a:off x="4734057" y="5528703"/>
            <a:ext cx="4143243" cy="719933"/>
          </a:xfrm>
          <a:prstGeom prst="homePlate">
            <a:avLst/>
          </a:prstGeom>
          <a:noFill/>
          <a:ln>
            <a:solidFill>
              <a:srgbClr val="D17D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3"/>
            <a:ext cx="3917950" cy="3879454"/>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9" name="Picture 18"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cxnSp>
        <p:nvCxnSpPr>
          <p:cNvPr id="20" name="Straight Connector 19"/>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4494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_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p:nvCxnSpPr>
        <p:spPr>
          <a:xfrm>
            <a:off x="3749514" y="4311718"/>
            <a:ext cx="0" cy="1906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49514" y="6217856"/>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49514" y="4311718"/>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483790"/>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193842553"/>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278380328"/>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9258054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323528" y="1276140"/>
            <a:ext cx="1075311" cy="1180415"/>
          </a:xfrm>
          <a:prstGeom prst="rect">
            <a:avLst/>
          </a:prstGeom>
        </p:spPr>
      </p:pic>
    </p:spTree>
    <p:extLst>
      <p:ext uri="{BB962C8B-B14F-4D97-AF65-F5344CB8AC3E}">
        <p14:creationId xmlns:p14="http://schemas.microsoft.com/office/powerpoint/2010/main" val="3996770951"/>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323528" y="1653218"/>
            <a:ext cx="771346" cy="846740"/>
          </a:xfrm>
          <a:prstGeom prst="rect">
            <a:avLst/>
          </a:prstGeom>
        </p:spPr>
      </p:pic>
    </p:spTree>
    <p:extLst>
      <p:ext uri="{BB962C8B-B14F-4D97-AF65-F5344CB8AC3E}">
        <p14:creationId xmlns:p14="http://schemas.microsoft.com/office/powerpoint/2010/main" val="1357831284"/>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
        <p:nvSpPr>
          <p:cNvPr id="6" name="Rectangle 5"/>
          <p:cNvSpPr/>
          <p:nvPr userDrawn="1"/>
        </p:nvSpPr>
        <p:spPr>
          <a:xfrm>
            <a:off x="604636" y="1164090"/>
            <a:ext cx="8272663" cy="36469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13" name="Picture 12" descr="case_study.wmf"/>
          <p:cNvPicPr>
            <a:picLocks noChangeAspect="1"/>
          </p:cNvPicPr>
          <p:nvPr/>
        </p:nvPicPr>
        <p:blipFill>
          <a:blip r:embed="rId2" cstate="print"/>
          <a:stretch>
            <a:fillRect/>
          </a:stretch>
        </p:blipFill>
        <p:spPr>
          <a:xfrm>
            <a:off x="251519" y="1161288"/>
            <a:ext cx="353117" cy="375512"/>
          </a:xfrm>
          <a:prstGeom prst="rect">
            <a:avLst/>
          </a:prstGeom>
          <a:solidFill>
            <a:schemeClr val="accent6"/>
          </a:solidFill>
          <a:ln>
            <a:solidFill>
              <a:schemeClr val="accent6"/>
            </a:solidFill>
          </a:ln>
        </p:spPr>
      </p:pic>
      <p:cxnSp>
        <p:nvCxnSpPr>
          <p:cNvPr id="7" name="Straight Connector 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3919632"/>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3" name="Group 2"/>
          <p:cNvGrpSpPr/>
          <p:nvPr userDrawn="1"/>
        </p:nvGrpSpPr>
        <p:grpSpPr>
          <a:xfrm>
            <a:off x="323527" y="4589536"/>
            <a:ext cx="8553771" cy="461665"/>
            <a:chOff x="236721" y="4589536"/>
            <a:chExt cx="8640578" cy="461665"/>
          </a:xfrm>
        </p:grpSpPr>
        <p:sp>
          <p:nvSpPr>
            <p:cNvPr id="9" name="Rectangle 8"/>
            <p:cNvSpPr/>
            <p:nvPr userDrawn="1"/>
          </p:nvSpPr>
          <p:spPr>
            <a:xfrm>
              <a:off x="236721" y="4648058"/>
              <a:ext cx="8640578" cy="3128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88873" y="4589536"/>
              <a:ext cx="314213" cy="461665"/>
            </a:xfrm>
            <a:prstGeom prst="rect">
              <a:avLst/>
            </a:prstGeom>
            <a:noFill/>
          </p:spPr>
          <p:txBody>
            <a:bodyPr wrap="square" rtlCol="0" anchor="ctr">
              <a:spAutoFit/>
            </a:bodyPr>
            <a:lstStyle/>
            <a:p>
              <a:pPr algn="ctr"/>
              <a:r>
                <a:rPr lang="en-US" sz="2400" b="1" dirty="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323528" y="1210905"/>
            <a:ext cx="5413712" cy="325508"/>
            <a:chOff x="277163" y="1210905"/>
            <a:chExt cx="5266944" cy="325508"/>
          </a:xfrm>
        </p:grpSpPr>
        <p:sp>
          <p:nvSpPr>
            <p:cNvPr id="13" name="Rectangle 12"/>
            <p:cNvSpPr/>
            <p:nvPr userDrawn="1"/>
          </p:nvSpPr>
          <p:spPr>
            <a:xfrm>
              <a:off x="277163" y="1210905"/>
              <a:ext cx="5266944" cy="32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Situation</a:t>
              </a: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a:solidFill>
                    <a:srgbClr val="333333"/>
                  </a:solidFill>
                </a:rPr>
                <a:t>!</a:t>
              </a:r>
            </a:p>
          </p:txBody>
        </p:sp>
      </p:grpSp>
      <p:grpSp>
        <p:nvGrpSpPr>
          <p:cNvPr id="24" name="Group 23"/>
          <p:cNvGrpSpPr/>
          <p:nvPr userDrawn="1"/>
        </p:nvGrpSpPr>
        <p:grpSpPr>
          <a:xfrm>
            <a:off x="323528" y="3019097"/>
            <a:ext cx="5413712" cy="369332"/>
            <a:chOff x="251520" y="2526953"/>
            <a:chExt cx="5266944" cy="369332"/>
          </a:xfrm>
        </p:grpSpPr>
        <p:sp>
          <p:nvSpPr>
            <p:cNvPr id="11" name="Rectangle 10"/>
            <p:cNvSpPr/>
            <p:nvPr userDrawn="1"/>
          </p:nvSpPr>
          <p:spPr>
            <a:xfrm>
              <a:off x="251520" y="2547450"/>
              <a:ext cx="5266944"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a:solidFill>
                    <a:srgbClr val="FFFFFF"/>
                  </a:solidFill>
                </a:rPr>
                <a:t>?</a:t>
              </a:r>
            </a:p>
          </p:txBody>
        </p:sp>
      </p:grpSp>
      <p:sp>
        <p:nvSpPr>
          <p:cNvPr id="20" name="Text Placeholder 19"/>
          <p:cNvSpPr>
            <a:spLocks noGrp="1"/>
          </p:cNvSpPr>
          <p:nvPr userDrawn="1">
            <p:ph type="body" sz="quarter" idx="10"/>
          </p:nvPr>
        </p:nvSpPr>
        <p:spPr>
          <a:xfrm>
            <a:off x="323528" y="1535364"/>
            <a:ext cx="5413712"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323528" y="3364288"/>
            <a:ext cx="5413712"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323527" y="4960875"/>
            <a:ext cx="8555948" cy="136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userDrawn="1">
            <p:ph type="body" sz="quarter" idx="13"/>
          </p:nvPr>
        </p:nvSpPr>
        <p:spPr>
          <a:xfrm>
            <a:off x="5914907" y="1495997"/>
            <a:ext cx="2905565" cy="2523241"/>
          </a:xfrm>
          <a:no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userDrawn="1"/>
        </p:nvGrpSpPr>
        <p:grpSpPr>
          <a:xfrm>
            <a:off x="5914907" y="1210905"/>
            <a:ext cx="2905565" cy="285749"/>
            <a:chOff x="2446246" y="1844804"/>
            <a:chExt cx="2905565" cy="285749"/>
          </a:xfrm>
          <a:solidFill>
            <a:schemeClr val="accent6"/>
          </a:solidFill>
        </p:grpSpPr>
        <p:sp>
          <p:nvSpPr>
            <p:cNvPr id="31" name="Round Same Side Corner Rectangle 97"/>
            <p:cNvSpPr/>
            <p:nvPr/>
          </p:nvSpPr>
          <p:spPr>
            <a:xfrm>
              <a:off x="2446246" y="1844804"/>
              <a:ext cx="2905565" cy="28574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a:solidFill>
                    <a:srgbClr val="FFFFFF"/>
                  </a:solidFill>
                  <a:latin typeface="Georgia"/>
                </a:rPr>
                <a:t>Info-Tech Insight</a:t>
              </a:r>
            </a:p>
          </p:txBody>
        </p:sp>
        <p:pic>
          <p:nvPicPr>
            <p:cNvPr id="32" name="Picture 31" descr="insight-sm.wmf"/>
            <p:cNvPicPr>
              <a:picLocks noChangeAspect="1"/>
            </p:cNvPicPr>
            <p:nvPr/>
          </p:nvPicPr>
          <p:blipFill>
            <a:blip r:embed="rId2" cstate="print"/>
            <a:stretch>
              <a:fillRect/>
            </a:stretch>
          </p:blipFill>
          <p:spPr>
            <a:xfrm>
              <a:off x="5094425" y="1889932"/>
              <a:ext cx="240000" cy="180000"/>
            </a:xfrm>
            <a:prstGeom prst="rect">
              <a:avLst/>
            </a:prstGeom>
            <a:grpFill/>
            <a:ln>
              <a:noFill/>
            </a:ln>
          </p:spPr>
        </p:pic>
      </p:grpSp>
    </p:spTree>
    <p:extLst>
      <p:ext uri="{BB962C8B-B14F-4D97-AF65-F5344CB8AC3E}">
        <p14:creationId xmlns:p14="http://schemas.microsoft.com/office/powerpoint/2010/main" val="13639319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extLst>
      <p:ext uri="{BB962C8B-B14F-4D97-AF65-F5344CB8AC3E}">
        <p14:creationId xmlns:p14="http://schemas.microsoft.com/office/powerpoint/2010/main" val="294274562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26528430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241692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9778616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84515783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262363"/>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15"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Tree>
    <p:extLst>
      <p:ext uri="{BB962C8B-B14F-4D97-AF65-F5344CB8AC3E}">
        <p14:creationId xmlns:p14="http://schemas.microsoft.com/office/powerpoint/2010/main" val="112127789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Header">
    <p:bg>
      <p:bgPr>
        <a:solidFill>
          <a:schemeClr val="accent1">
            <a:lumMod val="20000"/>
            <a:lumOff val="80000"/>
          </a:schemeClr>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7" name="TextBox 6"/>
          <p:cNvSpPr txBox="1"/>
          <p:nvPr userDrawn="1"/>
        </p:nvSpPr>
        <p:spPr>
          <a:xfrm>
            <a:off x="251520" y="1080390"/>
            <a:ext cx="8625780" cy="307777"/>
          </a:xfrm>
          <a:prstGeom prst="rect">
            <a:avLst/>
          </a:prstGeom>
          <a:solidFill>
            <a:schemeClr val="accent1"/>
          </a:solidFill>
        </p:spPr>
        <p:txBody>
          <a:bodyPr wrap="square" rtlCol="0">
            <a:spAutoFit/>
          </a:bodyPr>
          <a:lstStyle/>
          <a:p>
            <a:r>
              <a:rPr lang="en-US" sz="1400" b="1" dirty="0">
                <a:solidFill>
                  <a:srgbClr val="FFFFFF"/>
                </a:solidFill>
              </a:rPr>
              <a:t>Book a workshop with an Info-Tech Analyst</a:t>
            </a:r>
          </a:p>
        </p:txBody>
      </p:sp>
    </p:spTree>
    <p:extLst>
      <p:ext uri="{BB962C8B-B14F-4D97-AF65-F5344CB8AC3E}">
        <p14:creationId xmlns:p14="http://schemas.microsoft.com/office/powerpoint/2010/main" val="404359419"/>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Header">
    <p:bg>
      <p:bgPr>
        <a:solidFill>
          <a:schemeClr val="accent1">
            <a:lumMod val="20000"/>
            <a:lumOff val="80000"/>
          </a:schemeClr>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7" name="TextBox 6"/>
          <p:cNvSpPr txBox="1"/>
          <p:nvPr userDrawn="1"/>
        </p:nvSpPr>
        <p:spPr>
          <a:xfrm>
            <a:off x="251520" y="1080390"/>
            <a:ext cx="8625780" cy="307777"/>
          </a:xfrm>
          <a:prstGeom prst="rect">
            <a:avLst/>
          </a:prstGeom>
          <a:solidFill>
            <a:schemeClr val="accent1"/>
          </a:solidFill>
        </p:spPr>
        <p:txBody>
          <a:bodyPr wrap="square" rtlCol="0">
            <a:spAutoFit/>
          </a:bodyPr>
          <a:lstStyle/>
          <a:p>
            <a:endParaRPr lang="en-US" sz="1400" b="1" dirty="0">
              <a:solidFill>
                <a:srgbClr val="FFFFFF"/>
              </a:solidFill>
            </a:endParaRPr>
          </a:p>
        </p:txBody>
      </p:sp>
      <p:sp>
        <p:nvSpPr>
          <p:cNvPr id="8" name="Text Placeholder 26"/>
          <p:cNvSpPr>
            <a:spLocks noGrp="1"/>
          </p:cNvSpPr>
          <p:nvPr>
            <p:ph type="body" sz="quarter" idx="10" hasCustomPrompt="1"/>
          </p:nvPr>
        </p:nvSpPr>
        <p:spPr>
          <a:xfrm>
            <a:off x="323528" y="1052078"/>
            <a:ext cx="3129939" cy="346075"/>
          </a:xfrm>
          <a:noFill/>
          <a:ln>
            <a:noFill/>
          </a:ln>
        </p:spPr>
        <p:txBody>
          <a:bodyPr anchor="ctr"/>
          <a:lstStyle>
            <a:lvl1pPr marL="0" indent="0">
              <a:buNone/>
              <a:defRPr sz="14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Identify Activities</a:t>
            </a:r>
          </a:p>
        </p:txBody>
      </p:sp>
    </p:spTree>
    <p:extLst>
      <p:ext uri="{BB962C8B-B14F-4D97-AF65-F5344CB8AC3E}">
        <p14:creationId xmlns:p14="http://schemas.microsoft.com/office/powerpoint/2010/main" val="582400729"/>
      </p:ext>
    </p:extLst>
  </p:cSld>
  <p:clrMapOvr>
    <a:masterClrMapping/>
  </p:clrMapOvr>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24400"/>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Rectangle 20"/>
          <p:cNvSpPr/>
          <p:nvPr userDrawn="1"/>
        </p:nvSpPr>
        <p:spPr>
          <a:xfrm>
            <a:off x="1362083" y="1051796"/>
            <a:ext cx="7515216" cy="36202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5" name="Rectangle 24"/>
          <p:cNvSpPr/>
          <p:nvPr userDrawn="1"/>
        </p:nvSpPr>
        <p:spPr>
          <a:xfrm>
            <a:off x="251520" y="1051796"/>
            <a:ext cx="1110563" cy="36202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FFFF"/>
              </a:solidFill>
            </a:endParaRPr>
          </a:p>
        </p:txBody>
      </p:sp>
      <p:sp>
        <p:nvSpPr>
          <p:cNvPr id="27" name="Text Placeholder 26"/>
          <p:cNvSpPr>
            <a:spLocks noGrp="1"/>
          </p:cNvSpPr>
          <p:nvPr>
            <p:ph type="body" sz="quarter" idx="10" hasCustomPrompt="1"/>
          </p:nvPr>
        </p:nvSpPr>
        <p:spPr>
          <a:xfrm>
            <a:off x="857513" y="1052078"/>
            <a:ext cx="2595954" cy="346075"/>
          </a:xfrm>
          <a:noFill/>
          <a:ln>
            <a:noFill/>
          </a:ln>
        </p:spPr>
        <p:txBody>
          <a:bodyPr anchor="ctr"/>
          <a:lstStyle>
            <a:lvl1pPr marL="0" indent="0">
              <a:buNone/>
              <a:defRPr sz="14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     Vendor Landscape </a:t>
            </a:r>
          </a:p>
        </p:txBody>
      </p:sp>
      <p:cxnSp>
        <p:nvCxnSpPr>
          <p:cNvPr id="9" name="Straight Connector 8"/>
          <p:cNvCxnSpPr/>
          <p:nvPr userDrawn="1"/>
        </p:nvCxnSpPr>
        <p:spPr>
          <a:xfrm flipV="1">
            <a:off x="291625" y="1317433"/>
            <a:ext cx="421092" cy="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39509" y="1147234"/>
            <a:ext cx="45719" cy="161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userDrawn="1"/>
        </p:nvSpPr>
        <p:spPr>
          <a:xfrm>
            <a:off x="433040" y="1193801"/>
            <a:ext cx="45719" cy="115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userDrawn="1"/>
        </p:nvSpPr>
        <p:spPr>
          <a:xfrm>
            <a:off x="522957" y="1231445"/>
            <a:ext cx="45719" cy="77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userDrawn="1"/>
        </p:nvSpPr>
        <p:spPr>
          <a:xfrm>
            <a:off x="616638" y="1262407"/>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1" name="Rectangle 10"/>
          <p:cNvSpPr/>
          <p:nvPr userDrawn="1"/>
        </p:nvSpPr>
        <p:spPr>
          <a:xfrm rot="20457171">
            <a:off x="1352021" y="3188643"/>
            <a:ext cx="5274045" cy="930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000" dirty="0">
                <a:solidFill>
                  <a:srgbClr val="FFFFFF">
                    <a:lumMod val="65000"/>
                  </a:srgbClr>
                </a:solidFill>
              </a:rPr>
              <a:t>Example</a:t>
            </a:r>
          </a:p>
        </p:txBody>
      </p:sp>
    </p:spTree>
    <p:extLst>
      <p:ext uri="{BB962C8B-B14F-4D97-AF65-F5344CB8AC3E}">
        <p14:creationId xmlns:p14="http://schemas.microsoft.com/office/powerpoint/2010/main" val="276450643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251520" y="1124744"/>
            <a:ext cx="365168"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262621" y="1135606"/>
            <a:ext cx="343307" cy="343307"/>
          </a:xfrm>
          <a:prstGeom prst="rect">
            <a:avLst/>
          </a:prstGeom>
          <a:solidFill>
            <a:srgbClr val="36A1C5"/>
          </a:solidFill>
          <a:effectLst/>
        </p:spPr>
      </p:pic>
      <p:sp>
        <p:nvSpPr>
          <p:cNvPr id="10" name="Rectangle 9"/>
          <p:cNvSpPr/>
          <p:nvPr userDrawn="1"/>
        </p:nvSpPr>
        <p:spPr>
          <a:xfrm>
            <a:off x="604636" y="1124744"/>
            <a:ext cx="1479878"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rgbClr val="FFFFFF"/>
              </a:solidFill>
            </a:endParaRPr>
          </a:p>
        </p:txBody>
      </p:sp>
      <p:sp>
        <p:nvSpPr>
          <p:cNvPr id="13" name="Rectangle 12"/>
          <p:cNvSpPr/>
          <p:nvPr userDrawn="1"/>
        </p:nvSpPr>
        <p:spPr>
          <a:xfrm>
            <a:off x="2084514" y="1124744"/>
            <a:ext cx="6792786"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i="1" dirty="0">
              <a:solidFill>
                <a:srgbClr val="333333"/>
              </a:solidFill>
            </a:endParaRPr>
          </a:p>
        </p:txBody>
      </p:sp>
      <p:sp>
        <p:nvSpPr>
          <p:cNvPr id="16" name="Text Placeholder 26"/>
          <p:cNvSpPr>
            <a:spLocks noGrp="1"/>
          </p:cNvSpPr>
          <p:nvPr>
            <p:ph type="body" sz="quarter" idx="10" hasCustomPrompt="1"/>
          </p:nvPr>
        </p:nvSpPr>
        <p:spPr>
          <a:xfrm>
            <a:off x="704849" y="1132702"/>
            <a:ext cx="1641744" cy="346075"/>
          </a:xfrm>
        </p:spPr>
        <p:txBody>
          <a:bodyPr anchor="ctr"/>
          <a:lstStyle>
            <a:lvl1pPr marL="0" indent="0">
              <a:buNone/>
              <a:defRPr sz="14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
        <p:nvSpPr>
          <p:cNvPr id="18" name="Text Placeholder 26"/>
          <p:cNvSpPr>
            <a:spLocks noGrp="1"/>
          </p:cNvSpPr>
          <p:nvPr>
            <p:ph type="body" sz="quarter" idx="11" hasCustomPrompt="1"/>
          </p:nvPr>
        </p:nvSpPr>
        <p:spPr>
          <a:xfrm>
            <a:off x="2426529" y="1124744"/>
            <a:ext cx="6450769"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overarching guideline for using the tool/template.]</a:t>
            </a:r>
          </a:p>
        </p:txBody>
      </p:sp>
      <p:sp>
        <p:nvSpPr>
          <p:cNvPr id="2" name="Rectangle 1"/>
          <p:cNvSpPr/>
          <p:nvPr userDrawn="1"/>
        </p:nvSpPr>
        <p:spPr>
          <a:xfrm rot="20457171">
            <a:off x="1352021" y="3188643"/>
            <a:ext cx="5274045" cy="930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000" dirty="0">
                <a:solidFill>
                  <a:srgbClr val="FFFFFF">
                    <a:lumMod val="65000"/>
                  </a:srgbClr>
                </a:solidFill>
              </a:rPr>
              <a:t>Example</a:t>
            </a:r>
          </a:p>
        </p:txBody>
      </p:sp>
    </p:spTree>
    <p:extLst>
      <p:ext uri="{BB962C8B-B14F-4D97-AF65-F5344CB8AC3E}">
        <p14:creationId xmlns:p14="http://schemas.microsoft.com/office/powerpoint/2010/main" val="126679703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132006"/>
            <a:ext cx="365168"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1362083" y="1132006"/>
            <a:ext cx="7515216" cy="364691"/>
          </a:xfrm>
          <a:prstGeom prst="rect">
            <a:avLst/>
          </a:prstGeom>
          <a:solidFill>
            <a:srgbClr val="2F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295589" y="1136566"/>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5" name="Rectangle 24"/>
          <p:cNvSpPr/>
          <p:nvPr userDrawn="1"/>
        </p:nvSpPr>
        <p:spPr>
          <a:xfrm>
            <a:off x="604637" y="1132006"/>
            <a:ext cx="757446"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FFFF"/>
              </a:solidFill>
            </a:endParaRPr>
          </a:p>
        </p:txBody>
      </p:sp>
      <p:sp>
        <p:nvSpPr>
          <p:cNvPr id="27" name="Text Placeholder 26"/>
          <p:cNvSpPr>
            <a:spLocks noGrp="1"/>
          </p:cNvSpPr>
          <p:nvPr>
            <p:ph type="body" sz="quarter" idx="10" hasCustomPrompt="1"/>
          </p:nvPr>
        </p:nvSpPr>
        <p:spPr>
          <a:xfrm>
            <a:off x="704850" y="1132702"/>
            <a:ext cx="657225" cy="346075"/>
          </a:xfrm>
        </p:spPr>
        <p:txBody>
          <a:bodyPr anchor="ctr"/>
          <a:lstStyle>
            <a:lvl1pPr marL="0" indent="0">
              <a:buNone/>
              <a:defRPr sz="18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450245" y="1124744"/>
            <a:ext cx="7427054"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
        <p:nvSpPr>
          <p:cNvPr id="11" name="Rectangle 10"/>
          <p:cNvSpPr/>
          <p:nvPr userDrawn="1"/>
        </p:nvSpPr>
        <p:spPr>
          <a:xfrm rot="20457171">
            <a:off x="1352021" y="3188643"/>
            <a:ext cx="5274045" cy="930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000" dirty="0">
                <a:solidFill>
                  <a:srgbClr val="FFFFFF">
                    <a:lumMod val="65000"/>
                  </a:srgbClr>
                </a:solidFill>
              </a:rPr>
              <a:t>Example</a:t>
            </a:r>
          </a:p>
        </p:txBody>
      </p:sp>
    </p:spTree>
    <p:extLst>
      <p:ext uri="{BB962C8B-B14F-4D97-AF65-F5344CB8AC3E}">
        <p14:creationId xmlns:p14="http://schemas.microsoft.com/office/powerpoint/2010/main" val="289529805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Rectangle 1"/>
          <p:cNvSpPr/>
          <p:nvPr userDrawn="1"/>
        </p:nvSpPr>
        <p:spPr>
          <a:xfrm rot="20457171">
            <a:off x="1352021" y="3188643"/>
            <a:ext cx="5274045" cy="930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000" dirty="0">
                <a:solidFill>
                  <a:srgbClr val="FFFFFF">
                    <a:lumMod val="65000"/>
                  </a:srgbClr>
                </a:solidFill>
              </a:rPr>
              <a:t>Example</a:t>
            </a:r>
          </a:p>
        </p:txBody>
      </p:sp>
    </p:spTree>
    <p:extLst>
      <p:ext uri="{BB962C8B-B14F-4D97-AF65-F5344CB8AC3E}">
        <p14:creationId xmlns:p14="http://schemas.microsoft.com/office/powerpoint/2010/main" val="1666669782"/>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4" name="Rectangle 3"/>
          <p:cNvSpPr/>
          <p:nvPr userDrawn="1"/>
        </p:nvSpPr>
        <p:spPr>
          <a:xfrm rot="20457171">
            <a:off x="1352021" y="3188643"/>
            <a:ext cx="5274045" cy="930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000" dirty="0">
                <a:solidFill>
                  <a:srgbClr val="FFFFFF">
                    <a:lumMod val="65000"/>
                  </a:srgbClr>
                </a:solidFill>
              </a:rPr>
              <a:t>Example</a:t>
            </a:r>
          </a:p>
        </p:txBody>
      </p:sp>
    </p:spTree>
    <p:extLst>
      <p:ext uri="{BB962C8B-B14F-4D97-AF65-F5344CB8AC3E}">
        <p14:creationId xmlns:p14="http://schemas.microsoft.com/office/powerpoint/2010/main" val="42754155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with location box">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 name="Text Placeholder 2"/>
          <p:cNvSpPr>
            <a:spLocks noGrp="1"/>
          </p:cNvSpPr>
          <p:nvPr>
            <p:ph type="body" sz="quarter" idx="10" hasCustomPrompt="1"/>
          </p:nvPr>
        </p:nvSpPr>
        <p:spPr>
          <a:xfrm>
            <a:off x="8222311" y="883920"/>
            <a:ext cx="606112" cy="240824"/>
          </a:xfrm>
          <a:solidFill>
            <a:schemeClr val="bg1">
              <a:lumMod val="65000"/>
            </a:schemeClr>
          </a:solidFill>
        </p:spPr>
        <p:txBody>
          <a:bodyPr/>
          <a:lstStyle>
            <a:lvl1pPr marL="0" indent="0" algn="ctr">
              <a:buNone/>
              <a:defRPr/>
            </a:lvl1pPr>
          </a:lstStyle>
          <a:p>
            <a:pPr lvl="0"/>
            <a:r>
              <a:rPr lang="en-US" dirty="0" smtClean="0"/>
              <a:t>#.#</a:t>
            </a:r>
            <a:endParaRPr lang="en-US" dirty="0"/>
          </a:p>
        </p:txBody>
      </p:sp>
    </p:spTree>
    <p:extLst>
      <p:ext uri="{BB962C8B-B14F-4D97-AF65-F5344CB8AC3E}">
        <p14:creationId xmlns:p14="http://schemas.microsoft.com/office/powerpoint/2010/main" val="421604077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1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7" y="1180132"/>
            <a:ext cx="365168"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616689" y="1180132"/>
            <a:ext cx="8203784" cy="364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22" name="Group 21"/>
          <p:cNvGrpSpPr/>
          <p:nvPr userDrawn="1"/>
        </p:nvGrpSpPr>
        <p:grpSpPr>
          <a:xfrm>
            <a:off x="336127" y="1204859"/>
            <a:ext cx="344617" cy="339694"/>
            <a:chOff x="6983446" y="224644"/>
            <a:chExt cx="734136" cy="731520"/>
          </a:xfrm>
          <a:solidFill>
            <a:schemeClr val="accent1"/>
          </a:solidFill>
        </p:grpSpPr>
        <p:sp>
          <p:nvSpPr>
            <p:cNvPr id="23" name="Rectangle 22"/>
            <p:cNvSpPr/>
            <p:nvPr/>
          </p:nvSpPr>
          <p:spPr>
            <a:xfrm>
              <a:off x="6986062" y="224644"/>
              <a:ext cx="731520" cy="73152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chemeClr val="accent1"/>
              </a:solidFill>
            </a:ln>
            <a:effectLst/>
          </p:spPr>
        </p:pic>
      </p:grpSp>
      <p:cxnSp>
        <p:nvCxnSpPr>
          <p:cNvPr id="8" name="Straight Connector 7"/>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72940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251520" y="1124744"/>
            <a:ext cx="365168"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262621" y="1135606"/>
            <a:ext cx="343307" cy="343307"/>
          </a:xfrm>
          <a:prstGeom prst="rect">
            <a:avLst/>
          </a:prstGeom>
          <a:solidFill>
            <a:srgbClr val="36A1C5"/>
          </a:solidFill>
          <a:effectLst/>
        </p:spPr>
      </p:pic>
      <p:sp>
        <p:nvSpPr>
          <p:cNvPr id="10" name="Rectangle 9"/>
          <p:cNvSpPr/>
          <p:nvPr userDrawn="1"/>
        </p:nvSpPr>
        <p:spPr>
          <a:xfrm>
            <a:off x="604636" y="1124744"/>
            <a:ext cx="1479878"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rgbClr val="FFFFFF"/>
              </a:solidFill>
            </a:endParaRPr>
          </a:p>
        </p:txBody>
      </p:sp>
      <p:sp>
        <p:nvSpPr>
          <p:cNvPr id="13" name="Rectangle 12"/>
          <p:cNvSpPr/>
          <p:nvPr userDrawn="1"/>
        </p:nvSpPr>
        <p:spPr>
          <a:xfrm>
            <a:off x="2084514" y="1124744"/>
            <a:ext cx="6792786"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i="1" dirty="0">
              <a:solidFill>
                <a:srgbClr val="333333"/>
              </a:solidFill>
            </a:endParaRPr>
          </a:p>
        </p:txBody>
      </p:sp>
      <p:sp>
        <p:nvSpPr>
          <p:cNvPr id="16" name="Text Placeholder 26"/>
          <p:cNvSpPr>
            <a:spLocks noGrp="1"/>
          </p:cNvSpPr>
          <p:nvPr>
            <p:ph type="body" sz="quarter" idx="10" hasCustomPrompt="1"/>
          </p:nvPr>
        </p:nvSpPr>
        <p:spPr>
          <a:xfrm>
            <a:off x="704849" y="1132702"/>
            <a:ext cx="1641744" cy="346075"/>
          </a:xfrm>
        </p:spPr>
        <p:txBody>
          <a:bodyPr anchor="ctr"/>
          <a:lstStyle>
            <a:lvl1pPr marL="0" indent="0">
              <a:buNone/>
              <a:defRPr sz="14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
        <p:nvSpPr>
          <p:cNvPr id="18" name="Text Placeholder 26"/>
          <p:cNvSpPr>
            <a:spLocks noGrp="1"/>
          </p:cNvSpPr>
          <p:nvPr>
            <p:ph type="body" sz="quarter" idx="11" hasCustomPrompt="1"/>
          </p:nvPr>
        </p:nvSpPr>
        <p:spPr>
          <a:xfrm>
            <a:off x="2426529" y="1124744"/>
            <a:ext cx="6450769"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overarching guideline for using the tool/template.]</a:t>
            </a:r>
          </a:p>
        </p:txBody>
      </p:sp>
    </p:spTree>
    <p:extLst>
      <p:ext uri="{BB962C8B-B14F-4D97-AF65-F5344CB8AC3E}">
        <p14:creationId xmlns:p14="http://schemas.microsoft.com/office/powerpoint/2010/main" val="80470935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132006"/>
            <a:ext cx="365168"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1362083" y="1132006"/>
            <a:ext cx="7515216"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295589" y="1136566"/>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5" name="Rectangle 24"/>
          <p:cNvSpPr/>
          <p:nvPr userDrawn="1"/>
        </p:nvSpPr>
        <p:spPr>
          <a:xfrm>
            <a:off x="604637" y="1132006"/>
            <a:ext cx="757446"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FFFF"/>
              </a:solidFill>
            </a:endParaRPr>
          </a:p>
        </p:txBody>
      </p:sp>
      <p:sp>
        <p:nvSpPr>
          <p:cNvPr id="27" name="Text Placeholder 26"/>
          <p:cNvSpPr>
            <a:spLocks noGrp="1"/>
          </p:cNvSpPr>
          <p:nvPr>
            <p:ph type="body" sz="quarter" idx="10" hasCustomPrompt="1"/>
          </p:nvPr>
        </p:nvSpPr>
        <p:spPr>
          <a:xfrm>
            <a:off x="704850" y="1132702"/>
            <a:ext cx="657225" cy="346075"/>
          </a:xfrm>
        </p:spPr>
        <p:txBody>
          <a:bodyPr anchor="ctr"/>
          <a:lstStyle>
            <a:lvl1pPr marL="0" indent="0">
              <a:buNone/>
              <a:defRPr sz="18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450245" y="1124744"/>
            <a:ext cx="7427054"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226881247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ctivity Title Page 2">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87148" y="755948"/>
            <a:ext cx="745490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071052809"/>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Activity - Basic">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rgbClr val="7B7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6"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329477030"/>
      </p:ext>
    </p:extLst>
  </p:cSld>
  <p:clrMapOvr>
    <a:masterClrMapping/>
  </p:clrMapOvr>
  <p:timing>
    <p:tnLst>
      <p:par>
        <p:cTn id="1" dur="indefinite" restart="never" nodeType="tmRoot"/>
      </p:par>
    </p:tnLst>
  </p:timing>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86646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21427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25168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12623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1741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64849"/>
            <a:ext cx="8496944" cy="364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711"/>
            <a:ext cx="343307" cy="343307"/>
          </a:xfrm>
          <a:prstGeom prst="rect">
            <a:avLst/>
          </a:prstGeom>
          <a:solidFill>
            <a:schemeClr val="accent1"/>
          </a:solidFill>
          <a:effectLst/>
        </p:spPr>
      </p:pic>
      <p:sp>
        <p:nvSpPr>
          <p:cNvPr id="16" name="Text Placeholder 26"/>
          <p:cNvSpPr>
            <a:spLocks noGrp="1"/>
          </p:cNvSpPr>
          <p:nvPr>
            <p:ph type="body" sz="quarter" idx="10" hasCustomPrompt="1"/>
          </p:nvPr>
        </p:nvSpPr>
        <p:spPr>
          <a:xfrm>
            <a:off x="1194576" y="1180828"/>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
        <p:nvSpPr>
          <p:cNvPr id="15" name="Text Placeholder 26"/>
          <p:cNvSpPr>
            <a:spLocks noGrp="1"/>
          </p:cNvSpPr>
          <p:nvPr>
            <p:ph type="body" sz="quarter" idx="11" hasCustomPrompt="1"/>
          </p:nvPr>
        </p:nvSpPr>
        <p:spPr>
          <a:xfrm>
            <a:off x="684997" y="11812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cxnSp>
        <p:nvCxnSpPr>
          <p:cNvPr id="19" name="Straight Connector 1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18597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1927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37758738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69963753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52064889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Tree>
    <p:extLst>
      <p:ext uri="{BB962C8B-B14F-4D97-AF65-F5344CB8AC3E}">
        <p14:creationId xmlns:p14="http://schemas.microsoft.com/office/powerpoint/2010/main" val="5054720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1997-2014 Info-Tech Research Group Inc.</a:t>
            </a:r>
          </a:p>
        </p:txBody>
      </p:sp>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131380672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_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p:nvCxnSpPr>
        <p:spPr>
          <a:xfrm>
            <a:off x="3749514" y="4311718"/>
            <a:ext cx="0" cy="1906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49514" y="6217856"/>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49514" y="4311718"/>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511067"/>
      </p:ext>
    </p:extLst>
  </p:cSld>
  <p:clrMapOvr>
    <a:masterClrMapping/>
  </p:clrMapOvr>
  <p:timing>
    <p:tnLst>
      <p:par>
        <p:cTn id="1" dur="indefinite" restart="never" nodeType="tmRoot"/>
      </p:par>
    </p:tnLst>
  </p:timing>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3289626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eader with location box">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 name="Text Placeholder 2"/>
          <p:cNvSpPr>
            <a:spLocks noGrp="1"/>
          </p:cNvSpPr>
          <p:nvPr>
            <p:ph type="body" sz="quarter" idx="10" hasCustomPrompt="1"/>
          </p:nvPr>
        </p:nvSpPr>
        <p:spPr>
          <a:xfrm>
            <a:off x="8222311" y="883920"/>
            <a:ext cx="606112" cy="240824"/>
          </a:xfrm>
          <a:solidFill>
            <a:schemeClr val="bg1">
              <a:lumMod val="65000"/>
            </a:schemeClr>
          </a:solidFill>
        </p:spPr>
        <p:txBody>
          <a:bodyPr/>
          <a:lstStyle>
            <a:lvl1pPr marL="0" indent="0" algn="ctr">
              <a:buNone/>
              <a:defRPr/>
            </a:lvl1pPr>
          </a:lstStyle>
          <a:p>
            <a:pPr lvl="0"/>
            <a:r>
              <a:rPr lang="en-US" dirty="0" smtClean="0"/>
              <a:t>#.#</a:t>
            </a:r>
            <a:endParaRPr lang="en-US" dirty="0"/>
          </a:p>
        </p:txBody>
      </p:sp>
    </p:spTree>
    <p:extLst>
      <p:ext uri="{BB962C8B-B14F-4D97-AF65-F5344CB8AC3E}">
        <p14:creationId xmlns:p14="http://schemas.microsoft.com/office/powerpoint/2010/main" val="184378991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64849"/>
            <a:ext cx="8496944" cy="364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711"/>
            <a:ext cx="343307" cy="343307"/>
          </a:xfrm>
          <a:prstGeom prst="rect">
            <a:avLst/>
          </a:prstGeom>
          <a:solidFill>
            <a:schemeClr val="accent1"/>
          </a:solidFill>
          <a:effectLst/>
        </p:spPr>
      </p:pic>
      <p:sp>
        <p:nvSpPr>
          <p:cNvPr id="16" name="Text Placeholder 26"/>
          <p:cNvSpPr>
            <a:spLocks noGrp="1"/>
          </p:cNvSpPr>
          <p:nvPr>
            <p:ph type="body" sz="quarter" idx="10" hasCustomPrompt="1"/>
          </p:nvPr>
        </p:nvSpPr>
        <p:spPr>
          <a:xfrm>
            <a:off x="1194576" y="1180828"/>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
        <p:nvSpPr>
          <p:cNvPr id="15" name="Text Placeholder 26"/>
          <p:cNvSpPr>
            <a:spLocks noGrp="1"/>
          </p:cNvSpPr>
          <p:nvPr>
            <p:ph type="body" sz="quarter" idx="11" hasCustomPrompt="1"/>
          </p:nvPr>
        </p:nvSpPr>
        <p:spPr>
          <a:xfrm>
            <a:off x="684997" y="11812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cxnSp>
        <p:nvCxnSpPr>
          <p:cNvPr id="19" name="Straight Connector 1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94273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I Call Header">
    <p:spTree>
      <p:nvGrpSpPr>
        <p:cNvPr id="1" name=""/>
        <p:cNvGrpSpPr/>
        <p:nvPr/>
      </p:nvGrpSpPr>
      <p:grpSpPr>
        <a:xfrm>
          <a:off x="0" y="0"/>
          <a:ext cx="0" cy="0"/>
          <a:chOff x="0" y="0"/>
          <a:chExt cx="0" cy="0"/>
        </a:xfrm>
      </p:grpSpPr>
      <p:cxnSp>
        <p:nvCxnSpPr>
          <p:cNvPr id="11" name="Straight Connector 10"/>
          <p:cNvCxnSpPr/>
          <p:nvPr/>
        </p:nvCxnSpPr>
        <p:spPr>
          <a:xfrm>
            <a:off x="331550" y="1508760"/>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4" name="Rectangle 3"/>
          <p:cNvSpPr/>
          <p:nvPr userDrawn="1"/>
        </p:nvSpPr>
        <p:spPr>
          <a:xfrm>
            <a:off x="259542" y="1161288"/>
            <a:ext cx="365168" cy="347472"/>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573" y="1208660"/>
            <a:ext cx="335105" cy="300100"/>
          </a:xfrm>
          <a:prstGeom prst="rect">
            <a:avLst/>
          </a:prstGeom>
          <a:solidFill>
            <a:schemeClr val="bg1"/>
          </a:solidFill>
        </p:spPr>
      </p:pic>
      <p:sp>
        <p:nvSpPr>
          <p:cNvPr id="6" name="Rectangle 5"/>
          <p:cNvSpPr/>
          <p:nvPr userDrawn="1"/>
        </p:nvSpPr>
        <p:spPr>
          <a:xfrm>
            <a:off x="2373643" y="1161288"/>
            <a:ext cx="6511677" cy="347472"/>
          </a:xfrm>
          <a:prstGeom prst="rect">
            <a:avLst/>
          </a:prstGeom>
          <a:no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333333"/>
                </a:solidFill>
              </a:rPr>
              <a:t>Request via</a:t>
            </a:r>
            <a:r>
              <a:rPr lang="en-CA" sz="1200" dirty="0">
                <a:solidFill>
                  <a:srgbClr val="333333"/>
                </a:solidFill>
              </a:rPr>
              <a:t> </a:t>
            </a:r>
            <a:r>
              <a:rPr lang="en-CA" sz="1200" dirty="0">
                <a:solidFill>
                  <a:srgbClr val="333333"/>
                </a:solidFill>
                <a:hlinkClick r:id="rId3"/>
              </a:rPr>
              <a:t>GuidedImplementations@InfoTech.com</a:t>
            </a:r>
            <a:r>
              <a:rPr lang="en-CA" sz="1200" dirty="0">
                <a:solidFill>
                  <a:srgbClr val="333333"/>
                </a:solidFill>
              </a:rPr>
              <a:t> or 1-888-670-8889</a:t>
            </a:r>
            <a:endParaRPr lang="en-US" sz="1200" i="1" dirty="0">
              <a:solidFill>
                <a:srgbClr val="333333"/>
              </a:solidFill>
            </a:endParaRPr>
          </a:p>
        </p:txBody>
      </p:sp>
      <p:sp>
        <p:nvSpPr>
          <p:cNvPr id="7" name="Rectangle 6"/>
          <p:cNvSpPr/>
          <p:nvPr userDrawn="1"/>
        </p:nvSpPr>
        <p:spPr>
          <a:xfrm>
            <a:off x="612658" y="1161288"/>
            <a:ext cx="1760984" cy="347472"/>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Analyst Call</a:t>
            </a:r>
          </a:p>
        </p:txBody>
      </p:sp>
      <p:cxnSp>
        <p:nvCxnSpPr>
          <p:cNvPr id="8" name="Straight Connector 7"/>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07018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GI Call Header">
    <p:spTree>
      <p:nvGrpSpPr>
        <p:cNvPr id="1" name=""/>
        <p:cNvGrpSpPr/>
        <p:nvPr/>
      </p:nvGrpSpPr>
      <p:grpSpPr>
        <a:xfrm>
          <a:off x="0" y="0"/>
          <a:ext cx="0" cy="0"/>
          <a:chOff x="0" y="0"/>
          <a:chExt cx="0" cy="0"/>
        </a:xfrm>
      </p:grpSpPr>
      <p:cxnSp>
        <p:nvCxnSpPr>
          <p:cNvPr id="11" name="Straight Connector 10"/>
          <p:cNvCxnSpPr/>
          <p:nvPr/>
        </p:nvCxnSpPr>
        <p:spPr>
          <a:xfrm>
            <a:off x="331550" y="1508760"/>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4" name="Rectangle 3"/>
          <p:cNvSpPr/>
          <p:nvPr userDrawn="1"/>
        </p:nvSpPr>
        <p:spPr>
          <a:xfrm>
            <a:off x="259542" y="1161288"/>
            <a:ext cx="365168" cy="347472"/>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573" y="1208660"/>
            <a:ext cx="335105" cy="300100"/>
          </a:xfrm>
          <a:prstGeom prst="rect">
            <a:avLst/>
          </a:prstGeom>
          <a:solidFill>
            <a:schemeClr val="bg1"/>
          </a:solidFill>
        </p:spPr>
      </p:pic>
      <p:sp>
        <p:nvSpPr>
          <p:cNvPr id="6" name="Rectangle 5"/>
          <p:cNvSpPr/>
          <p:nvPr userDrawn="1"/>
        </p:nvSpPr>
        <p:spPr>
          <a:xfrm>
            <a:off x="2373643" y="1161288"/>
            <a:ext cx="6511677" cy="347472"/>
          </a:xfrm>
          <a:prstGeom prst="rect">
            <a:avLst/>
          </a:prstGeom>
          <a:no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333333"/>
                </a:solidFill>
              </a:rPr>
              <a:t>Request via</a:t>
            </a:r>
            <a:r>
              <a:rPr lang="en-CA" sz="1200" dirty="0">
                <a:solidFill>
                  <a:srgbClr val="333333"/>
                </a:solidFill>
              </a:rPr>
              <a:t> </a:t>
            </a:r>
            <a:r>
              <a:rPr lang="en-CA" sz="1200" dirty="0">
                <a:solidFill>
                  <a:srgbClr val="333333"/>
                </a:solidFill>
                <a:hlinkClick r:id="rId3"/>
              </a:rPr>
              <a:t>GuidedImplementations@InfoTech.com</a:t>
            </a:r>
            <a:r>
              <a:rPr lang="en-CA" sz="1200" dirty="0">
                <a:solidFill>
                  <a:srgbClr val="333333"/>
                </a:solidFill>
              </a:rPr>
              <a:t> or 1-888-670-8889</a:t>
            </a:r>
            <a:endParaRPr lang="en-US" sz="1200" i="1" dirty="0">
              <a:solidFill>
                <a:srgbClr val="333333"/>
              </a:solidFill>
            </a:endParaRPr>
          </a:p>
        </p:txBody>
      </p:sp>
      <p:sp>
        <p:nvSpPr>
          <p:cNvPr id="7" name="Rectangle 6"/>
          <p:cNvSpPr/>
          <p:nvPr userDrawn="1"/>
        </p:nvSpPr>
        <p:spPr>
          <a:xfrm>
            <a:off x="612658" y="1161288"/>
            <a:ext cx="1760984" cy="347472"/>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Analyst Call</a:t>
            </a:r>
          </a:p>
        </p:txBody>
      </p:sp>
      <p:cxnSp>
        <p:nvCxnSpPr>
          <p:cNvPr id="8" name="Straight Connector 7"/>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09485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Rectangle 24"/>
          <p:cNvSpPr/>
          <p:nvPr userDrawn="1"/>
        </p:nvSpPr>
        <p:spPr>
          <a:xfrm>
            <a:off x="323451" y="1161288"/>
            <a:ext cx="8497021" cy="362021"/>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FFFF"/>
              </a:solidFill>
            </a:endParaRPr>
          </a:p>
        </p:txBody>
      </p:sp>
      <p:sp>
        <p:nvSpPr>
          <p:cNvPr id="27" name="Text Placeholder 26"/>
          <p:cNvSpPr>
            <a:spLocks noGrp="1"/>
          </p:cNvSpPr>
          <p:nvPr>
            <p:ph type="body" sz="quarter" idx="10" hasCustomPrompt="1"/>
          </p:nvPr>
        </p:nvSpPr>
        <p:spPr>
          <a:xfrm>
            <a:off x="865534" y="1164372"/>
            <a:ext cx="6249140" cy="346075"/>
          </a:xfrm>
          <a:noFill/>
          <a:ln>
            <a:noFill/>
          </a:ln>
        </p:spPr>
        <p:txBody>
          <a:bodyPr anchor="ctr"/>
          <a:lstStyle>
            <a:lvl1pPr marL="0" indent="0" algn="l">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Vendor Landscape </a:t>
            </a:r>
          </a:p>
        </p:txBody>
      </p:sp>
      <p:pic>
        <p:nvPicPr>
          <p:cNvPr id="11" name="Picture 10"/>
          <p:cNvPicPr>
            <a:picLocks noChangeAspect="1"/>
          </p:cNvPicPr>
          <p:nvPr userDrawn="1"/>
        </p:nvPicPr>
        <p:blipFill>
          <a:blip r:embed="rId2"/>
          <a:stretch>
            <a:fillRect/>
          </a:stretch>
        </p:blipFill>
        <p:spPr>
          <a:xfrm>
            <a:off x="354711" y="1224998"/>
            <a:ext cx="478173" cy="208779"/>
          </a:xfrm>
          <a:prstGeom prst="rect">
            <a:avLst/>
          </a:prstGeom>
        </p:spPr>
      </p:pic>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609233"/>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4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157097" y="1173347"/>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67641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Rectangle 20"/>
          <p:cNvSpPr/>
          <p:nvPr userDrawn="1"/>
        </p:nvSpPr>
        <p:spPr>
          <a:xfrm>
            <a:off x="323528" y="1164090"/>
            <a:ext cx="8496944" cy="364691"/>
          </a:xfrm>
          <a:prstGeom prst="rect">
            <a:avLst/>
          </a:prstGeom>
          <a:no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3" name="Rectangle 22"/>
          <p:cNvSpPr/>
          <p:nvPr userDrawn="1"/>
        </p:nvSpPr>
        <p:spPr>
          <a:xfrm>
            <a:off x="339430" y="1173185"/>
            <a:ext cx="343389" cy="339694"/>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331" y="1200005"/>
            <a:ext cx="338488" cy="304923"/>
          </a:xfrm>
          <a:prstGeom prst="rect">
            <a:avLst/>
          </a:prstGeom>
        </p:spPr>
      </p:pic>
    </p:spTree>
    <p:extLst>
      <p:ext uri="{BB962C8B-B14F-4D97-AF65-F5344CB8AC3E}">
        <p14:creationId xmlns:p14="http://schemas.microsoft.com/office/powerpoint/2010/main" val="160069753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23528"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78824"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323528" y="4248103"/>
            <a:ext cx="8496622"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328344" y="1287191"/>
            <a:ext cx="4037263" cy="320040"/>
          </a:xfrm>
          <a:prstGeom prst="rect">
            <a:avLst/>
          </a:prstGeom>
          <a:solidFill>
            <a:srgbClr val="29475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783424" y="1287191"/>
            <a:ext cx="4037263" cy="3200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2" name="Rectangle 21"/>
          <p:cNvSpPr/>
          <p:nvPr userDrawn="1"/>
        </p:nvSpPr>
        <p:spPr>
          <a:xfrm>
            <a:off x="323528" y="3928063"/>
            <a:ext cx="8496622" cy="3200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Outcomes of this Research: </a:t>
            </a:r>
          </a:p>
        </p:txBody>
      </p:sp>
      <p:cxnSp>
        <p:nvCxnSpPr>
          <p:cNvPr id="23" name="Straight Connector 22"/>
          <p:cNvCxnSpPr/>
          <p:nvPr userDrawn="1"/>
        </p:nvCxnSpPr>
        <p:spPr>
          <a:xfrm>
            <a:off x="323528" y="3658529"/>
            <a:ext cx="8496622"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3837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55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Info Graphic">
    <p:spTree>
      <p:nvGrpSpPr>
        <p:cNvPr id="1" name=""/>
        <p:cNvGrpSpPr/>
        <p:nvPr/>
      </p:nvGrpSpPr>
      <p:grpSpPr>
        <a:xfrm>
          <a:off x="0" y="0"/>
          <a:ext cx="0" cy="0"/>
          <a:chOff x="0" y="0"/>
          <a:chExt cx="0" cy="0"/>
        </a:xfrm>
      </p:grpSpPr>
      <p:sp>
        <p:nvSpPr>
          <p:cNvPr id="12" name="Picture Placeholder 11"/>
          <p:cNvSpPr>
            <a:spLocks noGrp="1"/>
          </p:cNvSpPr>
          <p:nvPr>
            <p:ph type="pic" sz="quarter" idx="17"/>
          </p:nvPr>
        </p:nvSpPr>
        <p:spPr>
          <a:xfrm>
            <a:off x="393847" y="1238250"/>
            <a:ext cx="1047750" cy="4360445"/>
          </a:xfrm>
        </p:spPr>
        <p:txBody>
          <a:bodyPr/>
          <a:lstStyle/>
          <a:p>
            <a:r>
              <a:rPr lang="en-US" dirty="0" smtClean="0"/>
              <a:t>Click icon to add picture</a:t>
            </a:r>
            <a:endParaRPr lang="en-US" dirty="0"/>
          </a:p>
        </p:txBody>
      </p:sp>
      <p:sp>
        <p:nvSpPr>
          <p:cNvPr id="7" name="Title 1"/>
          <p:cNvSpPr>
            <a:spLocks noGrp="1"/>
          </p:cNvSpPr>
          <p:nvPr>
            <p:ph type="title" hasCustomPrompt="1"/>
          </p:nvPr>
        </p:nvSpPr>
        <p:spPr>
          <a:xfrm>
            <a:off x="251520" y="256032"/>
            <a:ext cx="8625780" cy="864096"/>
          </a:xfrm>
        </p:spPr>
        <p:txBody>
          <a:bodyPr/>
          <a:lstStyle>
            <a:lvl1pPr>
              <a:defRPr/>
            </a:lvl1pPr>
          </a:lstStyle>
          <a:p>
            <a:r>
              <a:rPr lang="en-US" dirty="0" err="1" smtClean="0"/>
              <a:t>Infographic</a:t>
            </a:r>
            <a:r>
              <a:rPr lang="en-US" dirty="0" smtClean="0"/>
              <a:t> (Georgia, 24pt)</a:t>
            </a:r>
            <a:endParaRPr lang="en-US" dirty="0"/>
          </a:p>
        </p:txBody>
      </p:sp>
      <p:sp>
        <p:nvSpPr>
          <p:cNvPr id="14" name="Text Placeholder 13"/>
          <p:cNvSpPr>
            <a:spLocks noGrp="1"/>
          </p:cNvSpPr>
          <p:nvPr>
            <p:ph type="body" sz="quarter" idx="18"/>
          </p:nvPr>
        </p:nvSpPr>
        <p:spPr>
          <a:xfrm>
            <a:off x="1723293" y="1238250"/>
            <a:ext cx="7154008" cy="5072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9"/>
          </p:nvPr>
        </p:nvSpPr>
        <p:spPr>
          <a:xfrm>
            <a:off x="393847" y="5699241"/>
            <a:ext cx="1047750" cy="611071"/>
          </a:xfrm>
        </p:spPr>
        <p:txBody>
          <a:bodyPr/>
          <a:lstStyle>
            <a:lvl1pPr marL="0" indent="0" algn="ctr">
              <a:buNone/>
              <a:defRPr/>
            </a:lvl1pPr>
          </a:lstStyle>
          <a:p>
            <a:pPr lvl="0"/>
            <a:r>
              <a:rPr lang="en-US" smtClean="0"/>
              <a:t>Click to edit Master text styles</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27477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a:solidFill>
                  <a:srgbClr val="333333"/>
                </a:solidFill>
                <a:cs typeface="Arial" pitchFamily="34" charset="0"/>
              </a:rPr>
              <a:t>An Info-Tech Consulting Analyst will discuss with you:</a:t>
            </a: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p>
        </p:txBody>
      </p:sp>
      <p:sp>
        <p:nvSpPr>
          <p:cNvPr id="28" name="Rectangle 27"/>
          <p:cNvSpPr/>
          <p:nvPr/>
        </p:nvSpPr>
        <p:spPr>
          <a:xfrm>
            <a:off x="257174" y="5491804"/>
            <a:ext cx="8646207" cy="320040"/>
          </a:xfrm>
          <a:prstGeom prst="rect">
            <a:avLst/>
          </a:prstGeom>
          <a:solidFill>
            <a:srgbClr val="2576B7"/>
          </a:solidFill>
          <a:ln>
            <a:solidFill>
              <a:srgbClr val="2F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a:solidFill>
                  <a:srgbClr val="FFFFFF"/>
                </a:solidFill>
              </a:rPr>
              <a:t>Arrange a call now:</a:t>
            </a: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GuidedImplementations@InfoTech.com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a:solidFill>
            <a:schemeClr val="accent6"/>
          </a:solidFill>
          <a:ln>
            <a:solidFill>
              <a:schemeClr val="accent6"/>
            </a:solidFill>
          </a:ln>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21621"/>
            <a:ext cx="922384" cy="843383"/>
          </a:xfrm>
          <a:prstGeom prst="rect">
            <a:avLst/>
          </a:prstGeom>
        </p:spPr>
      </p:pic>
    </p:spTree>
    <p:extLst>
      <p:ext uri="{BB962C8B-B14F-4D97-AF65-F5344CB8AC3E}">
        <p14:creationId xmlns:p14="http://schemas.microsoft.com/office/powerpoint/2010/main" val="226483108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8" name="Text Placeholder 12"/>
          <p:cNvSpPr>
            <a:spLocks noGrp="1"/>
          </p:cNvSpPr>
          <p:nvPr>
            <p:ph type="body" sz="quarter" idx="16" hasCustomPrompt="1"/>
          </p:nvPr>
        </p:nvSpPr>
        <p:spPr>
          <a:xfrm>
            <a:off x="266219" y="1221423"/>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
        <p:nvSpPr>
          <p:cNvPr id="19" name="Text Placeholder 12"/>
          <p:cNvSpPr>
            <a:spLocks noGrp="1"/>
          </p:cNvSpPr>
          <p:nvPr>
            <p:ph type="body" sz="quarter" idx="17" hasCustomPrompt="1"/>
          </p:nvPr>
        </p:nvSpPr>
        <p:spPr>
          <a:xfrm>
            <a:off x="266219" y="2931027"/>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
        <p:nvSpPr>
          <p:cNvPr id="20" name="Text Placeholder 12"/>
          <p:cNvSpPr>
            <a:spLocks noGrp="1"/>
          </p:cNvSpPr>
          <p:nvPr>
            <p:ph type="body" sz="quarter" idx="18" hasCustomPrompt="1"/>
          </p:nvPr>
        </p:nvSpPr>
        <p:spPr>
          <a:xfrm>
            <a:off x="266219" y="4652064"/>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Tree>
    <p:extLst>
      <p:ext uri="{BB962C8B-B14F-4D97-AF65-F5344CB8AC3E}">
        <p14:creationId xmlns:p14="http://schemas.microsoft.com/office/powerpoint/2010/main" val="53843877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hree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85255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 Small 1 Large">
    <p:spTree>
      <p:nvGrpSpPr>
        <p:cNvPr id="1" name=""/>
        <p:cNvGrpSpPr/>
        <p:nvPr/>
      </p:nvGrpSpPr>
      <p:grpSpPr>
        <a:xfrm>
          <a:off x="0" y="0"/>
          <a:ext cx="0" cy="0"/>
          <a:chOff x="0" y="0"/>
          <a:chExt cx="0" cy="0"/>
        </a:xfrm>
      </p:grpSpPr>
      <p:sp>
        <p:nvSpPr>
          <p:cNvPr id="17" name="Text Placeholder 13"/>
          <p:cNvSpPr>
            <a:spLocks noGrp="1"/>
          </p:cNvSpPr>
          <p:nvPr>
            <p:ph type="body" sz="quarter" idx="12" hasCustomPrompt="1"/>
          </p:nvPr>
        </p:nvSpPr>
        <p:spPr>
          <a:xfrm>
            <a:off x="261455" y="3323354"/>
            <a:ext cx="8615844" cy="320040"/>
          </a:xfr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6" name="Text Placeholder 13"/>
          <p:cNvSpPr>
            <a:spLocks noGrp="1"/>
          </p:cNvSpPr>
          <p:nvPr>
            <p:ph type="body" sz="quarter" idx="11" hasCustomPrompt="1"/>
          </p:nvPr>
        </p:nvSpPr>
        <p:spPr>
          <a:xfrm>
            <a:off x="4612662" y="1210647"/>
            <a:ext cx="4267532" cy="320040"/>
          </a:xfr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5" name="Text Placeholder 13"/>
          <p:cNvSpPr>
            <a:spLocks noGrp="1"/>
          </p:cNvSpPr>
          <p:nvPr>
            <p:ph type="body" sz="quarter" idx="10" hasCustomPrompt="1"/>
          </p:nvPr>
        </p:nvSpPr>
        <p:spPr>
          <a:xfrm>
            <a:off x="257727" y="1210647"/>
            <a:ext cx="4267532" cy="320040"/>
          </a:xfrm>
          <a:solidFill>
            <a:schemeClr val="accent1"/>
          </a:solidFill>
          <a:ln w="9525">
            <a:solidFill>
              <a:schemeClr val="accent1"/>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8890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Rectangle 24"/>
          <p:cNvSpPr/>
          <p:nvPr userDrawn="1"/>
        </p:nvSpPr>
        <p:spPr>
          <a:xfrm>
            <a:off x="323451" y="1161288"/>
            <a:ext cx="8497021" cy="362021"/>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FFFF"/>
              </a:solidFill>
            </a:endParaRPr>
          </a:p>
        </p:txBody>
      </p:sp>
      <p:sp>
        <p:nvSpPr>
          <p:cNvPr id="27" name="Text Placeholder 26"/>
          <p:cNvSpPr>
            <a:spLocks noGrp="1"/>
          </p:cNvSpPr>
          <p:nvPr>
            <p:ph type="body" sz="quarter" idx="10" hasCustomPrompt="1"/>
          </p:nvPr>
        </p:nvSpPr>
        <p:spPr>
          <a:xfrm>
            <a:off x="865534" y="1164372"/>
            <a:ext cx="6249140" cy="346075"/>
          </a:xfrm>
          <a:noFill/>
          <a:ln>
            <a:noFill/>
          </a:ln>
        </p:spPr>
        <p:txBody>
          <a:bodyPr anchor="ctr"/>
          <a:lstStyle>
            <a:lvl1pPr marL="0" indent="0" algn="l">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Vendor Landscape </a:t>
            </a:r>
          </a:p>
        </p:txBody>
      </p:sp>
      <p:pic>
        <p:nvPicPr>
          <p:cNvPr id="11" name="Picture 10"/>
          <p:cNvPicPr>
            <a:picLocks noChangeAspect="1"/>
          </p:cNvPicPr>
          <p:nvPr userDrawn="1"/>
        </p:nvPicPr>
        <p:blipFill>
          <a:blip r:embed="rId2"/>
          <a:stretch>
            <a:fillRect/>
          </a:stretch>
        </p:blipFill>
        <p:spPr>
          <a:xfrm>
            <a:off x="354711" y="1224998"/>
            <a:ext cx="478173" cy="208779"/>
          </a:xfrm>
          <a:prstGeom prst="rect">
            <a:avLst/>
          </a:prstGeom>
        </p:spPr>
      </p:pic>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13267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Activity slide - Group activ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6686" cy="877887"/>
          </a:xfrm>
        </p:spPr>
        <p:txBody>
          <a:bodyPr/>
          <a:lstStyle>
            <a:lvl1pPr>
              <a:defRPr baseline="0"/>
            </a:lvl1pPr>
          </a:lstStyle>
          <a:p>
            <a:r>
              <a:rPr lang="en-US" dirty="0" smtClean="0"/>
              <a:t>Activity slide – Group activity (Georgia, 24pt)</a:t>
            </a:r>
            <a:endParaRPr lang="en-US" dirty="0"/>
          </a:p>
        </p:txBody>
      </p:sp>
      <p:pic>
        <p:nvPicPr>
          <p:cNvPr id="3" name="Picture 2"/>
          <p:cNvPicPr>
            <a:picLocks noChangeAspect="1"/>
          </p:cNvPicPr>
          <p:nvPr/>
        </p:nvPicPr>
        <p:blipFill rotWithShape="1">
          <a:blip r:embed="rId2"/>
          <a:srcRect l="10611" t="14400" r="8358" b="4767"/>
          <a:stretch/>
        </p:blipFill>
        <p:spPr>
          <a:xfrm>
            <a:off x="8174830" y="420243"/>
            <a:ext cx="702469" cy="548575"/>
          </a:xfrm>
          <a:prstGeom prst="rect">
            <a:avLst/>
          </a:prstGeom>
        </p:spPr>
      </p:pic>
      <p:sp>
        <p:nvSpPr>
          <p:cNvPr id="6"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Picture Placeholder 7"/>
          <p:cNvSpPr>
            <a:spLocks noGrp="1"/>
          </p:cNvSpPr>
          <p:nvPr>
            <p:ph type="pic" sz="quarter" idx="11" hasCustomPrompt="1"/>
          </p:nvPr>
        </p:nvSpPr>
        <p:spPr>
          <a:xfrm>
            <a:off x="4872227" y="1419476"/>
            <a:ext cx="4005072" cy="3786187"/>
          </a:xfrm>
        </p:spPr>
        <p:txBody>
          <a:bodyPr/>
          <a:lstStyle>
            <a:lvl1pPr>
              <a:defRPr/>
            </a:lvl1pPr>
          </a:lstStyle>
          <a:p>
            <a:r>
              <a:rPr lang="en-US" dirty="0" smtClean="0"/>
              <a:t>Put a picture, text box, or insight box here.</a:t>
            </a:r>
            <a:endParaRPr lang="en-US" dirty="0"/>
          </a:p>
        </p:txBody>
      </p:sp>
      <p:cxnSp>
        <p:nvCxnSpPr>
          <p:cNvPr id="7" name="Straight Connector 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l="10611" t="14400" r="8358" b="4767"/>
          <a:stretch/>
        </p:blipFill>
        <p:spPr>
          <a:xfrm>
            <a:off x="8174830" y="420243"/>
            <a:ext cx="702469" cy="548575"/>
          </a:xfrm>
          <a:prstGeom prst="rect">
            <a:avLst/>
          </a:prstGeom>
        </p:spPr>
      </p:pic>
    </p:spTree>
    <p:extLst>
      <p:ext uri="{BB962C8B-B14F-4D97-AF65-F5344CB8AC3E}">
        <p14:creationId xmlns:p14="http://schemas.microsoft.com/office/powerpoint/2010/main" val="109289259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ctivity Slide - Whitebo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3256" cy="877887"/>
          </a:xfrm>
        </p:spPr>
        <p:txBody>
          <a:bodyPr/>
          <a:lstStyle>
            <a:lvl1pPr>
              <a:defRPr baseline="0"/>
            </a:lvl1pPr>
          </a:lstStyle>
          <a:p>
            <a:r>
              <a:rPr lang="en-US" dirty="0" smtClean="0"/>
              <a:t>Activity slide – Whiteboard (Georgia, 24pt)</a:t>
            </a:r>
            <a:endParaRPr lang="en-US" dirty="0"/>
          </a:p>
        </p:txBody>
      </p:sp>
      <p:sp>
        <p:nvSpPr>
          <p:cNvPr id="8" name="Picture Placeholder 7"/>
          <p:cNvSpPr>
            <a:spLocks noGrp="1"/>
          </p:cNvSpPr>
          <p:nvPr>
            <p:ph type="pic" sz="quarter" idx="11" hasCustomPrompt="1"/>
          </p:nvPr>
        </p:nvSpPr>
        <p:spPr>
          <a:xfrm>
            <a:off x="4872227" y="1419476"/>
            <a:ext cx="4005072" cy="3786187"/>
          </a:xfrm>
        </p:spPr>
        <p:txBody>
          <a:bodyPr/>
          <a:lstStyle/>
          <a:p>
            <a:r>
              <a:rPr lang="en-US" dirty="0" smtClean="0"/>
              <a:t>Put a picture, text box, or insight box here.</a:t>
            </a:r>
            <a:endParaRPr lang="en-US" dirty="0"/>
          </a:p>
        </p:txBody>
      </p:sp>
      <p:pic>
        <p:nvPicPr>
          <p:cNvPr id="7" name="Picture 6"/>
          <p:cNvPicPr>
            <a:picLocks noChangeAspect="1"/>
          </p:cNvPicPr>
          <p:nvPr/>
        </p:nvPicPr>
        <p:blipFill rotWithShape="1">
          <a:blip r:embed="rId2"/>
          <a:srcRect l="8531" r="19901" b="39093"/>
          <a:stretch/>
        </p:blipFill>
        <p:spPr>
          <a:xfrm>
            <a:off x="8102202" y="360947"/>
            <a:ext cx="796512" cy="713008"/>
          </a:xfrm>
          <a:prstGeom prst="rect">
            <a:avLst/>
          </a:prstGeom>
        </p:spPr>
      </p:pic>
      <p:cxnSp>
        <p:nvCxnSpPr>
          <p:cNvPr id="9" name="Straight Connector 8"/>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0"/>
          </p:nvPr>
        </p:nvSpPr>
        <p:spPr>
          <a:xfrm>
            <a:off x="257174" y="1419476"/>
            <a:ext cx="4002004" cy="37861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0" name="Picture 9"/>
          <p:cNvPicPr>
            <a:picLocks noChangeAspect="1"/>
          </p:cNvPicPr>
          <p:nvPr userDrawn="1"/>
        </p:nvPicPr>
        <p:blipFill rotWithShape="1">
          <a:blip r:embed="rId2"/>
          <a:srcRect l="8531" r="19901" b="39093"/>
          <a:stretch/>
        </p:blipFill>
        <p:spPr>
          <a:xfrm>
            <a:off x="8102202" y="360947"/>
            <a:ext cx="796512" cy="713008"/>
          </a:xfrm>
          <a:prstGeom prst="rect">
            <a:avLst/>
          </a:prstGeom>
        </p:spPr>
      </p:pic>
    </p:spTree>
    <p:extLst>
      <p:ext uri="{BB962C8B-B14F-4D97-AF65-F5344CB8AC3E}">
        <p14:creationId xmlns:p14="http://schemas.microsoft.com/office/powerpoint/2010/main" val="46909483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_Tool Activity - First use">
    <p:spTree>
      <p:nvGrpSpPr>
        <p:cNvPr id="1" name=""/>
        <p:cNvGrpSpPr/>
        <p:nvPr/>
      </p:nvGrpSpPr>
      <p:grpSpPr>
        <a:xfrm>
          <a:off x="0" y="0"/>
          <a:ext cx="0" cy="0"/>
          <a:chOff x="0" y="0"/>
          <a:chExt cx="0" cy="0"/>
        </a:xfrm>
      </p:grpSpPr>
      <p:sp>
        <p:nvSpPr>
          <p:cNvPr id="15" name="Pentagon 14"/>
          <p:cNvSpPr/>
          <p:nvPr userDrawn="1">
            <p:custDataLst>
              <p:tags r:id="rId1"/>
            </p:custDataLst>
          </p:nvPr>
        </p:nvSpPr>
        <p:spPr>
          <a:xfrm>
            <a:off x="4734057" y="5528703"/>
            <a:ext cx="4143243" cy="719933"/>
          </a:xfrm>
          <a:prstGeom prst="homePlate">
            <a:avLst/>
          </a:prstGeom>
          <a:noFill/>
          <a:ln>
            <a:solidFill>
              <a:srgbClr val="D17D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 (First Use) </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7" name="Rounded Rectangular Callout 6"/>
          <p:cNvSpPr/>
          <p:nvPr/>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srgbClr val="333333">
                    <a:lumMod val="75000"/>
                  </a:srgbClr>
                </a:solidFill>
              </a:rPr>
              <a:t>Look for this icon at the bottom right of slides where recording data into the tool is required.</a:t>
            </a:r>
          </a:p>
        </p:txBody>
      </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4"/>
            <a:ext cx="3917950" cy="3879056"/>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20" name="Picture 19"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sp>
        <p:nvSpPr>
          <p:cNvPr id="21" name="Rounded Rectangular Callout 20"/>
          <p:cNvSpPr/>
          <p:nvPr userDrawn="1"/>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a:solidFill>
                  <a:srgbClr val="333333">
                    <a:lumMod val="75000"/>
                  </a:srgbClr>
                </a:solidFill>
              </a:rPr>
              <a:t>Look for this icon at the bottom right of slides where recording data into the tool is required.</a:t>
            </a:r>
          </a:p>
        </p:txBody>
      </p:sp>
      <p:cxnSp>
        <p:nvCxnSpPr>
          <p:cNvPr id="22" name="Straight Connector 21"/>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19627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Tool Activity">
    <p:spTree>
      <p:nvGrpSpPr>
        <p:cNvPr id="1" name=""/>
        <p:cNvGrpSpPr/>
        <p:nvPr/>
      </p:nvGrpSpPr>
      <p:grpSpPr>
        <a:xfrm>
          <a:off x="0" y="0"/>
          <a:ext cx="0" cy="0"/>
          <a:chOff x="0" y="0"/>
          <a:chExt cx="0" cy="0"/>
        </a:xfrm>
      </p:grpSpPr>
      <p:sp>
        <p:nvSpPr>
          <p:cNvPr id="13" name="Pentagon 12"/>
          <p:cNvSpPr/>
          <p:nvPr userDrawn="1">
            <p:custDataLst>
              <p:tags r:id="rId1"/>
            </p:custDataLst>
          </p:nvPr>
        </p:nvSpPr>
        <p:spPr>
          <a:xfrm>
            <a:off x="4734057" y="5528703"/>
            <a:ext cx="4143243" cy="719933"/>
          </a:xfrm>
          <a:prstGeom prst="homePlate">
            <a:avLst/>
          </a:prstGeom>
          <a:noFill/>
          <a:ln>
            <a:solidFill>
              <a:srgbClr val="D17D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3"/>
            <a:ext cx="3917950" cy="3879454"/>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9" name="Picture 18"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cxnSp>
        <p:nvCxnSpPr>
          <p:cNvPr id="20" name="Straight Connector 19"/>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46095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120966110"/>
      </p:ext>
    </p:extLst>
  </p:cSld>
  <p:clrMapOvr>
    <a:masterClrMapping/>
  </p:clrMapOvr>
  <p:timing>
    <p:tnLst>
      <p:par>
        <p:cTn id="1" dur="indefinite" restart="never" nodeType="tmRoot"/>
      </p:par>
    </p:tnLst>
  </p:timing>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605594117"/>
      </p:ext>
    </p:extLst>
  </p:cSld>
  <p:clrMapOvr>
    <a:masterClrMapping/>
  </p:clrMapOvr>
  <p:timing>
    <p:tnLst>
      <p:par>
        <p:cTn id="1" dur="indefinite" restart="never" nodeType="tmRoot"/>
      </p:par>
    </p:tnLst>
  </p:timing>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15939150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323528" y="1276140"/>
            <a:ext cx="1075311" cy="1180415"/>
          </a:xfrm>
          <a:prstGeom prst="rect">
            <a:avLst/>
          </a:prstGeom>
        </p:spPr>
      </p:pic>
    </p:spTree>
    <p:extLst>
      <p:ext uri="{BB962C8B-B14F-4D97-AF65-F5344CB8AC3E}">
        <p14:creationId xmlns:p14="http://schemas.microsoft.com/office/powerpoint/2010/main" val="669081943"/>
      </p:ext>
    </p:extLst>
  </p:cSld>
  <p:clrMapOvr>
    <a:masterClrMapping/>
  </p:clrMapOvr>
  <p:timing>
    <p:tnLst>
      <p:par>
        <p:cTn id="1" dur="indefinite" restart="never" nodeType="tmRoot"/>
      </p:par>
    </p:tnLst>
  </p:timing>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_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323528" y="1653218"/>
            <a:ext cx="771346" cy="846740"/>
          </a:xfrm>
          <a:prstGeom prst="rect">
            <a:avLst/>
          </a:prstGeom>
        </p:spPr>
      </p:pic>
    </p:spTree>
    <p:extLst>
      <p:ext uri="{BB962C8B-B14F-4D97-AF65-F5344CB8AC3E}">
        <p14:creationId xmlns:p14="http://schemas.microsoft.com/office/powerpoint/2010/main" val="2880507309"/>
      </p:ext>
    </p:extLst>
  </p:cSld>
  <p:clrMapOvr>
    <a:masterClrMapping/>
  </p:clrMapOvr>
  <p:timing>
    <p:tnLst>
      <p:par>
        <p:cTn id="1" dur="indefinite" restart="never" nodeType="tmRoot"/>
      </p:par>
    </p:tnLst>
  </p:timing>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
        <p:nvSpPr>
          <p:cNvPr id="6" name="Rectangle 5"/>
          <p:cNvSpPr/>
          <p:nvPr userDrawn="1"/>
        </p:nvSpPr>
        <p:spPr>
          <a:xfrm>
            <a:off x="604636" y="1164090"/>
            <a:ext cx="8272663" cy="36469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13" name="Picture 12" descr="case_study.wmf"/>
          <p:cNvPicPr>
            <a:picLocks noChangeAspect="1"/>
          </p:cNvPicPr>
          <p:nvPr/>
        </p:nvPicPr>
        <p:blipFill>
          <a:blip r:embed="rId2" cstate="print"/>
          <a:stretch>
            <a:fillRect/>
          </a:stretch>
        </p:blipFill>
        <p:spPr>
          <a:xfrm>
            <a:off x="251519" y="1161288"/>
            <a:ext cx="353117" cy="375512"/>
          </a:xfrm>
          <a:prstGeom prst="rect">
            <a:avLst/>
          </a:prstGeom>
          <a:solidFill>
            <a:schemeClr val="accent6"/>
          </a:solidFill>
          <a:ln>
            <a:solidFill>
              <a:schemeClr val="accent6"/>
            </a:solidFill>
          </a:ln>
        </p:spPr>
      </p:pic>
      <p:cxnSp>
        <p:nvCxnSpPr>
          <p:cNvPr id="7" name="Straight Connector 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488239"/>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4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157097" y="1173347"/>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73015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3" name="Group 2"/>
          <p:cNvGrpSpPr/>
          <p:nvPr userDrawn="1"/>
        </p:nvGrpSpPr>
        <p:grpSpPr>
          <a:xfrm>
            <a:off x="323527" y="4589536"/>
            <a:ext cx="8553771" cy="461665"/>
            <a:chOff x="236721" y="4589536"/>
            <a:chExt cx="8640578" cy="461665"/>
          </a:xfrm>
        </p:grpSpPr>
        <p:sp>
          <p:nvSpPr>
            <p:cNvPr id="9" name="Rectangle 8"/>
            <p:cNvSpPr/>
            <p:nvPr userDrawn="1"/>
          </p:nvSpPr>
          <p:spPr>
            <a:xfrm>
              <a:off x="236721" y="4648058"/>
              <a:ext cx="8640578" cy="3128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88873" y="4589536"/>
              <a:ext cx="314213" cy="461665"/>
            </a:xfrm>
            <a:prstGeom prst="rect">
              <a:avLst/>
            </a:prstGeom>
            <a:noFill/>
          </p:spPr>
          <p:txBody>
            <a:bodyPr wrap="square" rtlCol="0" anchor="ctr">
              <a:spAutoFit/>
            </a:bodyPr>
            <a:lstStyle/>
            <a:p>
              <a:pPr algn="ctr"/>
              <a:r>
                <a:rPr lang="en-US" sz="2400" b="1" dirty="0">
                  <a:solidFill>
                    <a:srgbClr val="FFFFFF"/>
                  </a:solidFill>
                  <a:sym typeface="Wingdings" panose="05000000000000000000" pitchFamily="2" charset="2"/>
                </a:rPr>
                <a:t></a:t>
              </a:r>
              <a:endParaRPr lang="en-US" sz="2400" b="1" dirty="0">
                <a:solidFill>
                  <a:srgbClr val="FFFFFF"/>
                </a:solidFill>
              </a:endParaRPr>
            </a:p>
          </p:txBody>
        </p:sp>
      </p:grpSp>
      <p:grpSp>
        <p:nvGrpSpPr>
          <p:cNvPr id="25" name="Group 24"/>
          <p:cNvGrpSpPr/>
          <p:nvPr userDrawn="1"/>
        </p:nvGrpSpPr>
        <p:grpSpPr>
          <a:xfrm>
            <a:off x="323528" y="1210905"/>
            <a:ext cx="5413712" cy="325508"/>
            <a:chOff x="277163" y="1210905"/>
            <a:chExt cx="5266944" cy="325508"/>
          </a:xfrm>
        </p:grpSpPr>
        <p:sp>
          <p:nvSpPr>
            <p:cNvPr id="13" name="Rectangle 12"/>
            <p:cNvSpPr/>
            <p:nvPr userDrawn="1"/>
          </p:nvSpPr>
          <p:spPr>
            <a:xfrm>
              <a:off x="277163" y="1210905"/>
              <a:ext cx="5266944" cy="32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Situation</a:t>
              </a: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a:solidFill>
                    <a:srgbClr val="333333"/>
                  </a:solidFill>
                </a:rPr>
                <a:t>!</a:t>
              </a:r>
            </a:p>
          </p:txBody>
        </p:sp>
      </p:grpSp>
      <p:grpSp>
        <p:nvGrpSpPr>
          <p:cNvPr id="24" name="Group 23"/>
          <p:cNvGrpSpPr/>
          <p:nvPr userDrawn="1"/>
        </p:nvGrpSpPr>
        <p:grpSpPr>
          <a:xfrm>
            <a:off x="323528" y="3019097"/>
            <a:ext cx="5413712" cy="369332"/>
            <a:chOff x="251520" y="2526953"/>
            <a:chExt cx="5266944" cy="369332"/>
          </a:xfrm>
        </p:grpSpPr>
        <p:sp>
          <p:nvSpPr>
            <p:cNvPr id="11" name="Rectangle 10"/>
            <p:cNvSpPr/>
            <p:nvPr userDrawn="1"/>
          </p:nvSpPr>
          <p:spPr>
            <a:xfrm>
              <a:off x="251520" y="2547450"/>
              <a:ext cx="5266944"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a:solidFill>
                    <a:srgbClr val="FFFFFF"/>
                  </a:solidFill>
                </a:rPr>
                <a:t>?</a:t>
              </a:r>
            </a:p>
          </p:txBody>
        </p:sp>
      </p:grpSp>
      <p:sp>
        <p:nvSpPr>
          <p:cNvPr id="20" name="Text Placeholder 19"/>
          <p:cNvSpPr>
            <a:spLocks noGrp="1"/>
          </p:cNvSpPr>
          <p:nvPr userDrawn="1">
            <p:ph type="body" sz="quarter" idx="10"/>
          </p:nvPr>
        </p:nvSpPr>
        <p:spPr>
          <a:xfrm>
            <a:off x="323528" y="1535364"/>
            <a:ext cx="5413712"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323528" y="3364288"/>
            <a:ext cx="5413712"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323527" y="4960875"/>
            <a:ext cx="8555948" cy="136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userDrawn="1">
            <p:ph type="body" sz="quarter" idx="13"/>
          </p:nvPr>
        </p:nvSpPr>
        <p:spPr>
          <a:xfrm>
            <a:off x="5914907" y="1495997"/>
            <a:ext cx="2905565" cy="2523241"/>
          </a:xfrm>
          <a:no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spTree>
    <p:extLst>
      <p:ext uri="{BB962C8B-B14F-4D97-AF65-F5344CB8AC3E}">
        <p14:creationId xmlns:p14="http://schemas.microsoft.com/office/powerpoint/2010/main" val="312842983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extLst>
      <p:ext uri="{BB962C8B-B14F-4D97-AF65-F5344CB8AC3E}">
        <p14:creationId xmlns:p14="http://schemas.microsoft.com/office/powerpoint/2010/main" val="262806388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45327581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79923486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_Section Cover Page">
    <p:spTree>
      <p:nvGrpSpPr>
        <p:cNvPr id="1" name=""/>
        <p:cNvGrpSpPr/>
        <p:nvPr/>
      </p:nvGrpSpPr>
      <p:grpSpPr>
        <a:xfrm>
          <a:off x="0" y="0"/>
          <a:ext cx="0" cy="0"/>
          <a:chOff x="0" y="0"/>
          <a:chExt cx="0" cy="0"/>
        </a:xfrm>
      </p:grpSpPr>
      <p:sp>
        <p:nvSpPr>
          <p:cNvPr id="15"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Tree>
    <p:extLst>
      <p:ext uri="{BB962C8B-B14F-4D97-AF65-F5344CB8AC3E}">
        <p14:creationId xmlns:p14="http://schemas.microsoft.com/office/powerpoint/2010/main" val="391225650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4_Header">
    <p:bg>
      <p:bgPr>
        <a:solidFill>
          <a:schemeClr val="accent1">
            <a:lumMod val="20000"/>
            <a:lumOff val="80000"/>
          </a:schemeClr>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7" name="TextBox 6"/>
          <p:cNvSpPr txBox="1"/>
          <p:nvPr userDrawn="1"/>
        </p:nvSpPr>
        <p:spPr>
          <a:xfrm>
            <a:off x="251520" y="1080390"/>
            <a:ext cx="8625780" cy="307777"/>
          </a:xfrm>
          <a:prstGeom prst="rect">
            <a:avLst/>
          </a:prstGeom>
          <a:solidFill>
            <a:schemeClr val="accent1"/>
          </a:solidFill>
        </p:spPr>
        <p:txBody>
          <a:bodyPr wrap="square" rtlCol="0">
            <a:spAutoFit/>
          </a:bodyPr>
          <a:lstStyle/>
          <a:p>
            <a:r>
              <a:rPr lang="en-US" sz="1400" b="1" dirty="0">
                <a:solidFill>
                  <a:srgbClr val="FFFFFF"/>
                </a:solidFill>
              </a:rPr>
              <a:t>Book a workshop with an Info-Tech Analyst</a:t>
            </a:r>
          </a:p>
        </p:txBody>
      </p:sp>
    </p:spTree>
    <p:extLst>
      <p:ext uri="{BB962C8B-B14F-4D97-AF65-F5344CB8AC3E}">
        <p14:creationId xmlns:p14="http://schemas.microsoft.com/office/powerpoint/2010/main" val="1390734816"/>
      </p:ext>
    </p:extLst>
  </p:cSld>
  <p:clrMapOvr>
    <a:masterClrMapping/>
  </p:clrMapOvr>
  <p:timing>
    <p:tnLst>
      <p:par>
        <p:cTn id="1" dur="indefinite" restart="never" nodeType="tmRoot"/>
      </p:par>
    </p:tnLst>
  </p:timing>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_Header">
    <p:bg>
      <p:bgPr>
        <a:solidFill>
          <a:schemeClr val="accent1">
            <a:lumMod val="20000"/>
            <a:lumOff val="80000"/>
          </a:schemeClr>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7" name="TextBox 6"/>
          <p:cNvSpPr txBox="1"/>
          <p:nvPr userDrawn="1"/>
        </p:nvSpPr>
        <p:spPr>
          <a:xfrm>
            <a:off x="251520" y="1080390"/>
            <a:ext cx="8625780" cy="307777"/>
          </a:xfrm>
          <a:prstGeom prst="rect">
            <a:avLst/>
          </a:prstGeom>
          <a:solidFill>
            <a:schemeClr val="accent1"/>
          </a:solidFill>
        </p:spPr>
        <p:txBody>
          <a:bodyPr wrap="square" rtlCol="0">
            <a:spAutoFit/>
          </a:bodyPr>
          <a:lstStyle/>
          <a:p>
            <a:endParaRPr lang="en-US" sz="1400" b="1" dirty="0">
              <a:solidFill>
                <a:srgbClr val="FFFFFF"/>
              </a:solidFill>
            </a:endParaRPr>
          </a:p>
        </p:txBody>
      </p:sp>
      <p:sp>
        <p:nvSpPr>
          <p:cNvPr id="8" name="Text Placeholder 26"/>
          <p:cNvSpPr>
            <a:spLocks noGrp="1"/>
          </p:cNvSpPr>
          <p:nvPr>
            <p:ph type="body" sz="quarter" idx="10" hasCustomPrompt="1"/>
          </p:nvPr>
        </p:nvSpPr>
        <p:spPr>
          <a:xfrm>
            <a:off x="323528" y="1052078"/>
            <a:ext cx="3129939" cy="346075"/>
          </a:xfrm>
          <a:noFill/>
          <a:ln>
            <a:noFill/>
          </a:ln>
        </p:spPr>
        <p:txBody>
          <a:bodyPr anchor="ctr"/>
          <a:lstStyle>
            <a:lvl1pPr marL="0" indent="0">
              <a:buNone/>
              <a:defRPr sz="14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Identify Activities</a:t>
            </a:r>
          </a:p>
        </p:txBody>
      </p:sp>
    </p:spTree>
    <p:extLst>
      <p:ext uri="{BB962C8B-B14F-4D97-AF65-F5344CB8AC3E}">
        <p14:creationId xmlns:p14="http://schemas.microsoft.com/office/powerpoint/2010/main" val="1751612992"/>
      </p:ext>
    </p:extLst>
  </p:cSld>
  <p:clrMapOvr>
    <a:masterClrMapping/>
  </p:clrMapOvr>
  <p:timing>
    <p:tnLst>
      <p:par>
        <p:cTn id="1" dur="indefinite" restart="never" nodeType="tmRoot"/>
      </p:par>
    </p:tnLst>
  </p:timing>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9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24400"/>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Rectangle 20"/>
          <p:cNvSpPr/>
          <p:nvPr userDrawn="1"/>
        </p:nvSpPr>
        <p:spPr>
          <a:xfrm>
            <a:off x="1362083" y="1051796"/>
            <a:ext cx="7515216" cy="36202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5" name="Rectangle 24"/>
          <p:cNvSpPr/>
          <p:nvPr userDrawn="1"/>
        </p:nvSpPr>
        <p:spPr>
          <a:xfrm>
            <a:off x="251520" y="1051796"/>
            <a:ext cx="1110563" cy="36202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FFFF"/>
              </a:solidFill>
            </a:endParaRPr>
          </a:p>
        </p:txBody>
      </p:sp>
      <p:sp>
        <p:nvSpPr>
          <p:cNvPr id="27" name="Text Placeholder 26"/>
          <p:cNvSpPr>
            <a:spLocks noGrp="1"/>
          </p:cNvSpPr>
          <p:nvPr>
            <p:ph type="body" sz="quarter" idx="10" hasCustomPrompt="1"/>
          </p:nvPr>
        </p:nvSpPr>
        <p:spPr>
          <a:xfrm>
            <a:off x="857513" y="1052078"/>
            <a:ext cx="2595954" cy="346075"/>
          </a:xfrm>
          <a:noFill/>
          <a:ln>
            <a:noFill/>
          </a:ln>
        </p:spPr>
        <p:txBody>
          <a:bodyPr anchor="ctr"/>
          <a:lstStyle>
            <a:lvl1pPr marL="0" indent="0">
              <a:buNone/>
              <a:defRPr sz="14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     Vendor Landscape </a:t>
            </a:r>
          </a:p>
        </p:txBody>
      </p:sp>
      <p:cxnSp>
        <p:nvCxnSpPr>
          <p:cNvPr id="9" name="Straight Connector 8"/>
          <p:cNvCxnSpPr/>
          <p:nvPr userDrawn="1"/>
        </p:nvCxnSpPr>
        <p:spPr>
          <a:xfrm flipV="1">
            <a:off x="291625" y="1317433"/>
            <a:ext cx="421092" cy="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39509" y="1147234"/>
            <a:ext cx="45719" cy="161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userDrawn="1"/>
        </p:nvSpPr>
        <p:spPr>
          <a:xfrm>
            <a:off x="433040" y="1193801"/>
            <a:ext cx="45719" cy="115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9" name="Rectangle 18"/>
          <p:cNvSpPr/>
          <p:nvPr userDrawn="1"/>
        </p:nvSpPr>
        <p:spPr>
          <a:xfrm>
            <a:off x="522957" y="1231445"/>
            <a:ext cx="45719" cy="77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0" name="Rectangle 19"/>
          <p:cNvSpPr/>
          <p:nvPr userDrawn="1"/>
        </p:nvSpPr>
        <p:spPr>
          <a:xfrm>
            <a:off x="616638" y="1262407"/>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1" name="Rectangle 10"/>
          <p:cNvSpPr/>
          <p:nvPr userDrawn="1"/>
        </p:nvSpPr>
        <p:spPr>
          <a:xfrm rot="20457171">
            <a:off x="1352021" y="3188643"/>
            <a:ext cx="5274045" cy="930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000" dirty="0">
                <a:solidFill>
                  <a:srgbClr val="FFFFFF">
                    <a:lumMod val="65000"/>
                  </a:srgbClr>
                </a:solidFill>
              </a:rPr>
              <a:t>Example</a:t>
            </a:r>
          </a:p>
        </p:txBody>
      </p:sp>
    </p:spTree>
    <p:extLst>
      <p:ext uri="{BB962C8B-B14F-4D97-AF65-F5344CB8AC3E}">
        <p14:creationId xmlns:p14="http://schemas.microsoft.com/office/powerpoint/2010/main" val="85026891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251520" y="1124744"/>
            <a:ext cx="365168"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262621" y="1135606"/>
            <a:ext cx="343307" cy="343307"/>
          </a:xfrm>
          <a:prstGeom prst="rect">
            <a:avLst/>
          </a:prstGeom>
          <a:solidFill>
            <a:srgbClr val="36A1C5"/>
          </a:solidFill>
          <a:effectLst/>
        </p:spPr>
      </p:pic>
      <p:sp>
        <p:nvSpPr>
          <p:cNvPr id="10" name="Rectangle 9"/>
          <p:cNvSpPr/>
          <p:nvPr userDrawn="1"/>
        </p:nvSpPr>
        <p:spPr>
          <a:xfrm>
            <a:off x="604636" y="1124744"/>
            <a:ext cx="1479878"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rgbClr val="FFFFFF"/>
              </a:solidFill>
            </a:endParaRPr>
          </a:p>
        </p:txBody>
      </p:sp>
      <p:sp>
        <p:nvSpPr>
          <p:cNvPr id="13" name="Rectangle 12"/>
          <p:cNvSpPr/>
          <p:nvPr userDrawn="1"/>
        </p:nvSpPr>
        <p:spPr>
          <a:xfrm>
            <a:off x="2084514" y="1124744"/>
            <a:ext cx="6792786"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i="1" dirty="0">
              <a:solidFill>
                <a:srgbClr val="333333"/>
              </a:solidFill>
            </a:endParaRPr>
          </a:p>
        </p:txBody>
      </p:sp>
      <p:sp>
        <p:nvSpPr>
          <p:cNvPr id="16" name="Text Placeholder 26"/>
          <p:cNvSpPr>
            <a:spLocks noGrp="1"/>
          </p:cNvSpPr>
          <p:nvPr>
            <p:ph type="body" sz="quarter" idx="10" hasCustomPrompt="1"/>
          </p:nvPr>
        </p:nvSpPr>
        <p:spPr>
          <a:xfrm>
            <a:off x="704849" y="1132702"/>
            <a:ext cx="1641744" cy="346075"/>
          </a:xfrm>
        </p:spPr>
        <p:txBody>
          <a:bodyPr anchor="ctr"/>
          <a:lstStyle>
            <a:lvl1pPr marL="0" indent="0">
              <a:buNone/>
              <a:defRPr sz="14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
        <p:nvSpPr>
          <p:cNvPr id="18" name="Text Placeholder 26"/>
          <p:cNvSpPr>
            <a:spLocks noGrp="1"/>
          </p:cNvSpPr>
          <p:nvPr>
            <p:ph type="body" sz="quarter" idx="11" hasCustomPrompt="1"/>
          </p:nvPr>
        </p:nvSpPr>
        <p:spPr>
          <a:xfrm>
            <a:off x="2426529" y="1124744"/>
            <a:ext cx="6450769"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overarching guideline for using the tool/template.]</a:t>
            </a:r>
          </a:p>
        </p:txBody>
      </p:sp>
      <p:sp>
        <p:nvSpPr>
          <p:cNvPr id="2" name="Rectangle 1"/>
          <p:cNvSpPr/>
          <p:nvPr userDrawn="1"/>
        </p:nvSpPr>
        <p:spPr>
          <a:xfrm rot="20457171">
            <a:off x="1352021" y="3188643"/>
            <a:ext cx="5274045" cy="930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000" dirty="0">
                <a:solidFill>
                  <a:srgbClr val="FFFFFF">
                    <a:lumMod val="65000"/>
                  </a:srgbClr>
                </a:solidFill>
              </a:rPr>
              <a:t>Example</a:t>
            </a:r>
          </a:p>
        </p:txBody>
      </p:sp>
    </p:spTree>
    <p:extLst>
      <p:ext uri="{BB962C8B-B14F-4D97-AF65-F5344CB8AC3E}">
        <p14:creationId xmlns:p14="http://schemas.microsoft.com/office/powerpoint/2010/main" val="2389684304"/>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0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132006"/>
            <a:ext cx="365168"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1362083" y="1132006"/>
            <a:ext cx="7515216" cy="364691"/>
          </a:xfrm>
          <a:prstGeom prst="rect">
            <a:avLst/>
          </a:prstGeom>
          <a:solidFill>
            <a:srgbClr val="2F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295589" y="1136566"/>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5" name="Rectangle 24"/>
          <p:cNvSpPr/>
          <p:nvPr userDrawn="1"/>
        </p:nvSpPr>
        <p:spPr>
          <a:xfrm>
            <a:off x="604637" y="1132006"/>
            <a:ext cx="757446"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FFFF"/>
              </a:solidFill>
            </a:endParaRPr>
          </a:p>
        </p:txBody>
      </p:sp>
      <p:sp>
        <p:nvSpPr>
          <p:cNvPr id="27" name="Text Placeholder 26"/>
          <p:cNvSpPr>
            <a:spLocks noGrp="1"/>
          </p:cNvSpPr>
          <p:nvPr>
            <p:ph type="body" sz="quarter" idx="10" hasCustomPrompt="1"/>
          </p:nvPr>
        </p:nvSpPr>
        <p:spPr>
          <a:xfrm>
            <a:off x="704850" y="1132702"/>
            <a:ext cx="657225" cy="346075"/>
          </a:xfrm>
        </p:spPr>
        <p:txBody>
          <a:bodyPr anchor="ctr"/>
          <a:lstStyle>
            <a:lvl1pPr marL="0" indent="0">
              <a:buNone/>
              <a:defRPr sz="18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450245" y="1124744"/>
            <a:ext cx="7427054"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
        <p:nvSpPr>
          <p:cNvPr id="11" name="Rectangle 10"/>
          <p:cNvSpPr/>
          <p:nvPr userDrawn="1"/>
        </p:nvSpPr>
        <p:spPr>
          <a:xfrm rot="20457171">
            <a:off x="1352021" y="3188643"/>
            <a:ext cx="5274045" cy="930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000" dirty="0">
                <a:solidFill>
                  <a:srgbClr val="FFFFFF">
                    <a:lumMod val="65000"/>
                  </a:srgbClr>
                </a:solidFill>
              </a:rPr>
              <a:t>Example</a:t>
            </a:r>
          </a:p>
        </p:txBody>
      </p:sp>
    </p:spTree>
    <p:extLst>
      <p:ext uri="{BB962C8B-B14F-4D97-AF65-F5344CB8AC3E}">
        <p14:creationId xmlns:p14="http://schemas.microsoft.com/office/powerpoint/2010/main" val="23896268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Rectangle 20"/>
          <p:cNvSpPr/>
          <p:nvPr userDrawn="1"/>
        </p:nvSpPr>
        <p:spPr>
          <a:xfrm>
            <a:off x="323528" y="1164090"/>
            <a:ext cx="8496944" cy="364691"/>
          </a:xfrm>
          <a:prstGeom prst="rect">
            <a:avLst/>
          </a:prstGeom>
          <a:no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3" name="Rectangle 22"/>
          <p:cNvSpPr/>
          <p:nvPr userDrawn="1"/>
        </p:nvSpPr>
        <p:spPr>
          <a:xfrm>
            <a:off x="339430" y="1173185"/>
            <a:ext cx="343389" cy="339694"/>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331" y="1200005"/>
            <a:ext cx="338488" cy="304923"/>
          </a:xfrm>
          <a:prstGeom prst="rect">
            <a:avLst/>
          </a:prstGeom>
        </p:spPr>
      </p:pic>
    </p:spTree>
    <p:extLst>
      <p:ext uri="{BB962C8B-B14F-4D97-AF65-F5344CB8AC3E}">
        <p14:creationId xmlns:p14="http://schemas.microsoft.com/office/powerpoint/2010/main" val="82279797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Rectangle 1"/>
          <p:cNvSpPr/>
          <p:nvPr userDrawn="1"/>
        </p:nvSpPr>
        <p:spPr>
          <a:xfrm rot="20457171">
            <a:off x="1352021" y="3188643"/>
            <a:ext cx="5274045" cy="930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000" dirty="0">
                <a:solidFill>
                  <a:srgbClr val="FFFFFF">
                    <a:lumMod val="65000"/>
                  </a:srgbClr>
                </a:solidFill>
              </a:rPr>
              <a:t>Example</a:t>
            </a:r>
          </a:p>
        </p:txBody>
      </p:sp>
    </p:spTree>
    <p:extLst>
      <p:ext uri="{BB962C8B-B14F-4D97-AF65-F5344CB8AC3E}">
        <p14:creationId xmlns:p14="http://schemas.microsoft.com/office/powerpoint/2010/main" val="903651270"/>
      </p:ext>
    </p:extLst>
  </p:cSld>
  <p:clrMapOvr>
    <a:masterClrMapping/>
  </p:clrMapOvr>
  <p:timing>
    <p:tnLst>
      <p:par>
        <p:cTn id="1" dur="indefinite" restart="never" nodeType="tmRoot"/>
      </p:par>
    </p:tnLst>
  </p:timing>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4" name="Rectangle 3"/>
          <p:cNvSpPr/>
          <p:nvPr userDrawn="1"/>
        </p:nvSpPr>
        <p:spPr>
          <a:xfrm rot="20457171">
            <a:off x="1352021" y="3188643"/>
            <a:ext cx="5274045" cy="930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000" dirty="0">
                <a:solidFill>
                  <a:srgbClr val="FFFFFF">
                    <a:lumMod val="65000"/>
                  </a:srgbClr>
                </a:solidFill>
              </a:rPr>
              <a:t>Example</a:t>
            </a:r>
          </a:p>
        </p:txBody>
      </p:sp>
    </p:spTree>
    <p:extLst>
      <p:ext uri="{BB962C8B-B14F-4D97-AF65-F5344CB8AC3E}">
        <p14:creationId xmlns:p14="http://schemas.microsoft.com/office/powerpoint/2010/main" val="95679381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251520" y="1124744"/>
            <a:ext cx="365168"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262621" y="1135606"/>
            <a:ext cx="343307" cy="343307"/>
          </a:xfrm>
          <a:prstGeom prst="rect">
            <a:avLst/>
          </a:prstGeom>
          <a:solidFill>
            <a:srgbClr val="36A1C5"/>
          </a:solidFill>
          <a:effectLst/>
        </p:spPr>
      </p:pic>
      <p:sp>
        <p:nvSpPr>
          <p:cNvPr id="10" name="Rectangle 9"/>
          <p:cNvSpPr/>
          <p:nvPr userDrawn="1"/>
        </p:nvSpPr>
        <p:spPr>
          <a:xfrm>
            <a:off x="604636" y="1124744"/>
            <a:ext cx="1479878"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rgbClr val="FFFFFF"/>
              </a:solidFill>
            </a:endParaRPr>
          </a:p>
        </p:txBody>
      </p:sp>
      <p:sp>
        <p:nvSpPr>
          <p:cNvPr id="13" name="Rectangle 12"/>
          <p:cNvSpPr/>
          <p:nvPr userDrawn="1"/>
        </p:nvSpPr>
        <p:spPr>
          <a:xfrm>
            <a:off x="2084514" y="1124744"/>
            <a:ext cx="6792786"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i="1" dirty="0">
              <a:solidFill>
                <a:srgbClr val="333333"/>
              </a:solidFill>
            </a:endParaRPr>
          </a:p>
        </p:txBody>
      </p:sp>
      <p:sp>
        <p:nvSpPr>
          <p:cNvPr id="16" name="Text Placeholder 26"/>
          <p:cNvSpPr>
            <a:spLocks noGrp="1"/>
          </p:cNvSpPr>
          <p:nvPr>
            <p:ph type="body" sz="quarter" idx="10" hasCustomPrompt="1"/>
          </p:nvPr>
        </p:nvSpPr>
        <p:spPr>
          <a:xfrm>
            <a:off x="704849" y="1132702"/>
            <a:ext cx="1641744" cy="346075"/>
          </a:xfrm>
        </p:spPr>
        <p:txBody>
          <a:bodyPr anchor="ctr"/>
          <a:lstStyle>
            <a:lvl1pPr marL="0" indent="0">
              <a:buNone/>
              <a:defRPr sz="14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
        <p:nvSpPr>
          <p:cNvPr id="18" name="Text Placeholder 26"/>
          <p:cNvSpPr>
            <a:spLocks noGrp="1"/>
          </p:cNvSpPr>
          <p:nvPr>
            <p:ph type="body" sz="quarter" idx="11" hasCustomPrompt="1"/>
          </p:nvPr>
        </p:nvSpPr>
        <p:spPr>
          <a:xfrm>
            <a:off x="2426529" y="1124744"/>
            <a:ext cx="6450769"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overarching guideline for using the tool/template.]</a:t>
            </a:r>
          </a:p>
        </p:txBody>
      </p:sp>
    </p:spTree>
    <p:extLst>
      <p:ext uri="{BB962C8B-B14F-4D97-AF65-F5344CB8AC3E}">
        <p14:creationId xmlns:p14="http://schemas.microsoft.com/office/powerpoint/2010/main" val="277696565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2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132006"/>
            <a:ext cx="365168"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1362083" y="1132006"/>
            <a:ext cx="7515216"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295589" y="1136566"/>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5" name="Rectangle 24"/>
          <p:cNvSpPr/>
          <p:nvPr userDrawn="1"/>
        </p:nvSpPr>
        <p:spPr>
          <a:xfrm>
            <a:off x="604637" y="1132006"/>
            <a:ext cx="757446"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FFFF"/>
              </a:solidFill>
            </a:endParaRPr>
          </a:p>
        </p:txBody>
      </p:sp>
      <p:sp>
        <p:nvSpPr>
          <p:cNvPr id="27" name="Text Placeholder 26"/>
          <p:cNvSpPr>
            <a:spLocks noGrp="1"/>
          </p:cNvSpPr>
          <p:nvPr>
            <p:ph type="body" sz="quarter" idx="10" hasCustomPrompt="1"/>
          </p:nvPr>
        </p:nvSpPr>
        <p:spPr>
          <a:xfrm>
            <a:off x="704850" y="1132702"/>
            <a:ext cx="657225" cy="346075"/>
          </a:xfrm>
        </p:spPr>
        <p:txBody>
          <a:bodyPr anchor="ctr"/>
          <a:lstStyle>
            <a:lvl1pPr marL="0" indent="0">
              <a:buNone/>
              <a:defRPr sz="18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450245" y="1124744"/>
            <a:ext cx="7427054"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282239392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Activity Title Page 2">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87148" y="755948"/>
            <a:ext cx="745490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094010023"/>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Activity - Basic">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rgbClr val="7B7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6"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570358829"/>
      </p:ext>
    </p:extLst>
  </p:cSld>
  <p:clrMapOvr>
    <a:masterClrMapping/>
  </p:clrMapOvr>
  <p:timing>
    <p:tnLst>
      <p:par>
        <p:cTn id="1" dur="indefinite" restart="never" nodeType="tmRoot"/>
      </p:par>
    </p:tnLst>
  </p:timing>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4362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18274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14929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9023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42" Type="http://schemas.openxmlformats.org/officeDocument/2006/relationships/slideLayout" Target="../slideLayouts/slideLayout96.xml"/><Relationship Id="rId47" Type="http://schemas.openxmlformats.org/officeDocument/2006/relationships/slideLayout" Target="../slideLayouts/slideLayout101.xml"/><Relationship Id="rId50" Type="http://schemas.openxmlformats.org/officeDocument/2006/relationships/slideLayout" Target="../slideLayouts/slideLayout104.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46" Type="http://schemas.openxmlformats.org/officeDocument/2006/relationships/slideLayout" Target="../slideLayouts/slideLayout100.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41" Type="http://schemas.openxmlformats.org/officeDocument/2006/relationships/slideLayout" Target="../slideLayouts/slideLayout9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45" Type="http://schemas.openxmlformats.org/officeDocument/2006/relationships/slideLayout" Target="../slideLayouts/slideLayout99.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49" Type="http://schemas.openxmlformats.org/officeDocument/2006/relationships/slideLayout" Target="../slideLayouts/slideLayout10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4" Type="http://schemas.openxmlformats.org/officeDocument/2006/relationships/slideLayout" Target="../slideLayouts/slideLayout98.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slideLayout" Target="../slideLayouts/slideLayout97.xml"/><Relationship Id="rId48" Type="http://schemas.openxmlformats.org/officeDocument/2006/relationships/slideLayout" Target="../slideLayouts/slideLayout102.xml"/><Relationship Id="rId8" Type="http://schemas.openxmlformats.org/officeDocument/2006/relationships/slideLayout" Target="../slideLayouts/slideLayout62.xml"/><Relationship Id="rId5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theme" Target="../theme/theme3.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73713586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 id="2147483850" r:id="rId25"/>
    <p:sldLayoutId id="2147483851" r:id="rId26"/>
    <p:sldLayoutId id="2147483852" r:id="rId27"/>
    <p:sldLayoutId id="2147483853" r:id="rId28"/>
    <p:sldLayoutId id="2147483854" r:id="rId29"/>
    <p:sldLayoutId id="2147483855" r:id="rId30"/>
    <p:sldLayoutId id="2147483856" r:id="rId31"/>
    <p:sldLayoutId id="2147483857" r:id="rId32"/>
    <p:sldLayoutId id="2147483858" r:id="rId33"/>
    <p:sldLayoutId id="2147483859" r:id="rId34"/>
    <p:sldLayoutId id="2147483860" r:id="rId35"/>
    <p:sldLayoutId id="2147483861" r:id="rId36"/>
    <p:sldLayoutId id="2147483862" r:id="rId37"/>
    <p:sldLayoutId id="2147483863" r:id="rId38"/>
    <p:sldLayoutId id="2147483864" r:id="rId39"/>
    <p:sldLayoutId id="2147483865" r:id="rId40"/>
    <p:sldLayoutId id="2147483866" r:id="rId41"/>
    <p:sldLayoutId id="2147483867" r:id="rId42"/>
    <p:sldLayoutId id="2147483868" r:id="rId43"/>
    <p:sldLayoutId id="2147483869" r:id="rId44"/>
    <p:sldLayoutId id="2147483870" r:id="rId45"/>
    <p:sldLayoutId id="2147483871" r:id="rId46"/>
    <p:sldLayoutId id="2147483872" r:id="rId47"/>
    <p:sldLayoutId id="2147483873" r:id="rId48"/>
    <p:sldLayoutId id="2147483874" r:id="rId49"/>
    <p:sldLayoutId id="2147483875" r:id="rId50"/>
    <p:sldLayoutId id="2147483876" r:id="rId51"/>
    <p:sldLayoutId id="2147483877" r:id="rId52"/>
    <p:sldLayoutId id="2147483878" r:id="rId53"/>
    <p:sldLayoutId id="2147484193" r:id="rId5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49230464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 id="2147483903" r:id="rId24"/>
    <p:sldLayoutId id="2147483904" r:id="rId25"/>
    <p:sldLayoutId id="2147484194" r:id="rId26"/>
    <p:sldLayoutId id="2147483906" r:id="rId27"/>
    <p:sldLayoutId id="2147483908" r:id="rId28"/>
    <p:sldLayoutId id="2147483909" r:id="rId29"/>
    <p:sldLayoutId id="2147483911" r:id="rId30"/>
    <p:sldLayoutId id="2147483912" r:id="rId31"/>
    <p:sldLayoutId id="2147483913" r:id="rId32"/>
    <p:sldLayoutId id="2147483914" r:id="rId33"/>
    <p:sldLayoutId id="2147483915" r:id="rId34"/>
    <p:sldLayoutId id="2147483916" r:id="rId35"/>
    <p:sldLayoutId id="2147483917" r:id="rId36"/>
    <p:sldLayoutId id="2147483918" r:id="rId37"/>
    <p:sldLayoutId id="2147483920" r:id="rId38"/>
    <p:sldLayoutId id="2147483921" r:id="rId39"/>
    <p:sldLayoutId id="2147483922" r:id="rId40"/>
    <p:sldLayoutId id="2147483923" r:id="rId41"/>
    <p:sldLayoutId id="2147483924" r:id="rId42"/>
    <p:sldLayoutId id="2147483925" r:id="rId43"/>
    <p:sldLayoutId id="2147483926" r:id="rId44"/>
    <p:sldLayoutId id="2147483927" r:id="rId45"/>
    <p:sldLayoutId id="2147483928" r:id="rId46"/>
    <p:sldLayoutId id="2147483929" r:id="rId47"/>
    <p:sldLayoutId id="2147483930" r:id="rId48"/>
    <p:sldLayoutId id="2147483931" r:id="rId49"/>
    <p:sldLayoutId id="2147483932" r:id="rId50"/>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580622181"/>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 id="2147484137" r:id="rId16"/>
    <p:sldLayoutId id="2147484138" r:id="rId17"/>
    <p:sldLayoutId id="2147484139" r:id="rId18"/>
    <p:sldLayoutId id="2147484140" r:id="rId19"/>
    <p:sldLayoutId id="2147484141" r:id="rId20"/>
    <p:sldLayoutId id="2147484142" r:id="rId21"/>
    <p:sldLayoutId id="2147484143" r:id="rId22"/>
    <p:sldLayoutId id="2147484144" r:id="rId23"/>
    <p:sldLayoutId id="2147484145" r:id="rId24"/>
    <p:sldLayoutId id="2147484146" r:id="rId25"/>
    <p:sldLayoutId id="2147484147" r:id="rId26"/>
    <p:sldLayoutId id="2147484195" r:id="rId27"/>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infotech.com/research/ss/implement-desktop-virtualization-and-transition-to-everything-as-a-service/implement-desktop-virtualization-and-transition-to-everything-as-a-service-storyboard?utm_source=SS_Sample&amp;utm_medium=Collateral&amp;utm_campaign=Collateral" TargetMode="Externa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hyperlink" Target="http://www.infotech.com/research/ss/implement-desktop-virtualization-and-transition-to-everything-as-a-service/implement-desktop-virtualization-and-transition-to-everything-as-a-service-storyboard?utm_source=SS_Sample&amp;utm_medium=Collateral&amp;utm_campaign=Collateral"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tags" Target="../tags/tag63.xml"/><Relationship Id="rId3" Type="http://schemas.openxmlformats.org/officeDocument/2006/relationships/tags" Target="../tags/tag48.xml"/><Relationship Id="rId21" Type="http://schemas.openxmlformats.org/officeDocument/2006/relationships/hyperlink" Target="http://www.infotech.com/research/ss/implement-desktop-virtualization-and-transition-to-everything-as-a-service/implement-desktop-virtualization-and-transition-to-everything-as-a-service-storyboard?utm_source=SS_Sample&amp;utm_medium=Collateral&amp;utm_campaign=Collateral" TargetMode="Externa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tags" Target="../tags/tag62.xml"/><Relationship Id="rId2" Type="http://schemas.openxmlformats.org/officeDocument/2006/relationships/tags" Target="../tags/tag47.xml"/><Relationship Id="rId16" Type="http://schemas.openxmlformats.org/officeDocument/2006/relationships/tags" Target="../tags/tag61.xml"/><Relationship Id="rId20" Type="http://schemas.openxmlformats.org/officeDocument/2006/relationships/notesSlide" Target="../notesSlides/notesSlide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tags" Target="../tags/tag60.xml"/><Relationship Id="rId23" Type="http://schemas.openxmlformats.org/officeDocument/2006/relationships/image" Target="../media/image19.png"/><Relationship Id="rId10" Type="http://schemas.openxmlformats.org/officeDocument/2006/relationships/tags" Target="../tags/tag55.xml"/><Relationship Id="rId19" Type="http://schemas.openxmlformats.org/officeDocument/2006/relationships/slideLayout" Target="../slideLayouts/slideLayout113.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 Id="rId22"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18.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hyperlink" Target="http://www.infotech.com/research/ss/implement-desktop-virtualization-and-transition-to-everything-as-a-service/implement-desktop-virtualization-and-transition-to-everything-as-a-service-storyboard?utm_source=SS_Sample&amp;utm_medium=Collateral&amp;utm_campaign=Collateral" TargetMode="External"/><Relationship Id="rId2" Type="http://schemas.openxmlformats.org/officeDocument/2006/relationships/tags" Target="../tags/tag64.xml"/><Relationship Id="rId1" Type="http://schemas.openxmlformats.org/officeDocument/2006/relationships/vmlDrawing" Target="../drawings/vmlDrawing1.vml"/><Relationship Id="rId6" Type="http://schemas.openxmlformats.org/officeDocument/2006/relationships/tags" Target="../tags/tag68.xml"/><Relationship Id="rId11" Type="http://schemas.openxmlformats.org/officeDocument/2006/relationships/image" Target="../media/image38.emf"/><Relationship Id="rId5" Type="http://schemas.openxmlformats.org/officeDocument/2006/relationships/tags" Target="../tags/tag67.xml"/><Relationship Id="rId10" Type="http://schemas.openxmlformats.org/officeDocument/2006/relationships/oleObject" Target="../embeddings/oleObject1.bin"/><Relationship Id="rId4" Type="http://schemas.openxmlformats.org/officeDocument/2006/relationships/tags" Target="../tags/tag66.xml"/><Relationship Id="rId9" Type="http://schemas.openxmlformats.org/officeDocument/2006/relationships/notesSlide" Target="../notesSlides/notesSlide8.xml"/><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www.infotech.com/research/ss/implement-desktop-virtualization-and-transition-to-everything-as-a-service/implement-desktop-virtualization-and-transition-to-everything-as-a-service-storyboard?utm_source=SS_Sample&amp;utm_medium=Collateral&amp;utm_campaign=Collateral" TargetMode="External"/><Relationship Id="rId7" Type="http://schemas.openxmlformats.org/officeDocument/2006/relationships/image" Target="../media/image19.png"/><Relationship Id="rId2" Type="http://schemas.openxmlformats.org/officeDocument/2006/relationships/hyperlink" Target="http://www.infotech.com/" TargetMode="External"/><Relationship Id="rId1" Type="http://schemas.openxmlformats.org/officeDocument/2006/relationships/slideLayout" Target="../slideLayouts/slideLayout108.xml"/><Relationship Id="rId6" Type="http://schemas.openxmlformats.org/officeDocument/2006/relationships/image" Target="../media/image18.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xml"/><Relationship Id="rId1" Type="http://schemas.openxmlformats.org/officeDocument/2006/relationships/slideLayout" Target="../slideLayouts/slideLayout8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infotech.com/research/ss/implement-desktop-virtualization-and-transition-to-everything-as-a-service/implement-desktop-virtualization-and-transition-to-everything-as-a-service-storyboard?utm_source=SS_Sample&amp;utm_medium=Collateral&amp;utm_campaign=Collatera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infotech.com/research/ss/implement-desktop-virtualization-and-transition-to-everything-as-a-service/implement-desktop-virtualization-and-transition-to-everything-as-a-service-storyboard?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64.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infotech.com/research/ss/implement-desktop-virtualization-and-transition-to-everything-as-a-service/implement-desktop-virtualization-and-transition-to-everything-as-a-service-storyboard?utm_source=SS_Sample&amp;utm_medium=Collateral&amp;utm_campaign=Collateral" TargetMode="External"/></Relationships>
</file>

<file path=ppt/slides/_rels/slide5.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image" Target="../media/image21.jpeg"/><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notesSlide" Target="../notesSlides/notesSlide4.xml"/><Relationship Id="rId2" Type="http://schemas.openxmlformats.org/officeDocument/2006/relationships/tags" Target="../tags/tag27.xml"/><Relationship Id="rId16" Type="http://schemas.openxmlformats.org/officeDocument/2006/relationships/image" Target="../media/image19.pn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slideLayout" Target="../slideLayouts/slideLayout22.xml"/><Relationship Id="rId5" Type="http://schemas.openxmlformats.org/officeDocument/2006/relationships/tags" Target="../tags/tag30.xml"/><Relationship Id="rId15" Type="http://schemas.openxmlformats.org/officeDocument/2006/relationships/image" Target="../media/image18.png"/><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hyperlink" Target="http://www.infotech.com/research/ss/implement-desktop-virtualization-and-transition-to-everything-as-a-service/implement-desktop-virtualization-and-transition-to-everything-as-a-service-storyboard?utm_source=SS_Sample&amp;utm_medium=Collateral&amp;utm_campaign=Collateral" TargetMode="External"/></Relationships>
</file>

<file path=ppt/slides/_rels/slide6.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3.png"/><Relationship Id="rId18" Type="http://schemas.openxmlformats.org/officeDocument/2006/relationships/image" Target="../media/image18.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image" Target="../media/image22.png"/><Relationship Id="rId17" Type="http://schemas.openxmlformats.org/officeDocument/2006/relationships/hyperlink" Target="http://www.infotech.com/research/ss/implement-desktop-virtualization-and-transition-to-everything-as-a-service/implement-desktop-virtualization-and-transition-to-everything-as-a-service-storyboard?utm_source=SS_Sample&amp;utm_medium=Collateral&amp;utm_campaign=Collateral" TargetMode="External"/><Relationship Id="rId2" Type="http://schemas.openxmlformats.org/officeDocument/2006/relationships/tags" Target="../tags/tag37.xml"/><Relationship Id="rId16" Type="http://schemas.microsoft.com/office/2007/relationships/hdphoto" Target="../media/hdphoto1.wdp"/><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slideLayout" Target="../slideLayouts/slideLayout28.xml"/><Relationship Id="rId5" Type="http://schemas.openxmlformats.org/officeDocument/2006/relationships/tags" Target="../tags/tag40.xml"/><Relationship Id="rId15" Type="http://schemas.openxmlformats.org/officeDocument/2006/relationships/image" Target="../media/image25.png"/><Relationship Id="rId10" Type="http://schemas.openxmlformats.org/officeDocument/2006/relationships/tags" Target="../tags/tag45.xml"/><Relationship Id="rId19" Type="http://schemas.openxmlformats.org/officeDocument/2006/relationships/image" Target="../media/image19.png"/><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8.png"/><Relationship Id="rId5" Type="http://schemas.openxmlformats.org/officeDocument/2006/relationships/hyperlink" Target="http://www.infotech.com/research/ss/implement-desktop-virtualization-and-transition-to-everything-as-a-service/implement-desktop-virtualization-and-transition-to-everything-as-a-service-storyboard?utm_source=SS_Sample&amp;utm_medium=Collateral&amp;utm_campaign=Collateral" TargetMode="Externa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hyperlink" Target="http://www.infotech.com/research/ss/implement-desktop-virtualization-and-transition-to-everything-as-a-service/implement-desktop-virtualization-and-transition-to-everything-as-a-service-storyboard?utm_source=SS_Sample&amp;utm_medium=Collateral&amp;utm_campaign=Collateral" TargetMode="External"/><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28.xml"/><Relationship Id="rId6" Type="http://schemas.openxmlformats.org/officeDocument/2006/relationships/image" Target="../media/image32.png"/><Relationship Id="rId5" Type="http://schemas.openxmlformats.org/officeDocument/2006/relationships/image" Target="../media/image31.jpeg"/><Relationship Id="rId10" Type="http://schemas.openxmlformats.org/officeDocument/2006/relationships/image" Target="../media/image19.png"/><Relationship Id="rId4" Type="http://schemas.openxmlformats.org/officeDocument/2006/relationships/image" Target="../media/image30.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www.infotech.com/research/ss/implement-desktop-virtualization-and-transition-to-everything-as-a-service/implement-desktop-virtualization-and-transition-to-everything-as-a-service-storyboard?utm_source=SS_Sample&amp;utm_medium=Collateral&amp;utm_campaign=Collateral" TargetMode="External"/><Relationship Id="rId2" Type="http://schemas.openxmlformats.org/officeDocument/2006/relationships/image" Target="../media/image34.png"/><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774700" y="2919184"/>
            <a:ext cx="7454900" cy="655267"/>
          </a:xfrm>
        </p:spPr>
        <p:txBody>
          <a:bodyPr/>
          <a:lstStyle/>
          <a:p>
            <a:pPr lvl="0"/>
            <a:r>
              <a:rPr lang="en-CA" dirty="0"/>
              <a:t>Implement Desktop Virtualization and Transition to Everything as a Service</a:t>
            </a:r>
            <a:endParaRPr lang="en-US" dirty="0"/>
          </a:p>
        </p:txBody>
      </p:sp>
      <p:sp>
        <p:nvSpPr>
          <p:cNvPr id="8" name="Text Placeholder 7"/>
          <p:cNvSpPr>
            <a:spLocks noGrp="1"/>
          </p:cNvSpPr>
          <p:nvPr>
            <p:ph type="body" sz="quarter" idx="16"/>
          </p:nvPr>
        </p:nvSpPr>
        <p:spPr>
          <a:xfrm>
            <a:off x="774700" y="3876470"/>
            <a:ext cx="7467600" cy="508000"/>
          </a:xfrm>
        </p:spPr>
        <p:txBody>
          <a:bodyPr/>
          <a:lstStyle/>
          <a:p>
            <a:r>
              <a:rPr lang="en-US" dirty="0"/>
              <a:t>Reports of desktop virtualization’s death have been greatly exaggerated; it is more powerful than ever, and part of a future-proof end-user computing strategy.</a:t>
            </a:r>
          </a:p>
          <a:p>
            <a:endParaRPr lang="en-CA" dirty="0"/>
          </a:p>
        </p:txBody>
      </p:sp>
      <p:pic>
        <p:nvPicPr>
          <p:cNvPr id="5" name="Picture 4" descr="sample-titlebar-itrgNEW.gif">
            <a:hlinkClick r:id="rId2"/>
          </p:cNvPr>
          <p:cNvPicPr>
            <a:picLocks noChangeAspect="1"/>
          </p:cNvPicPr>
          <p:nvPr/>
        </p:nvPicPr>
        <p:blipFill>
          <a:blip r:embed="rId3" cstate="print"/>
          <a:srcRect b="40634"/>
          <a:stretch>
            <a:fillRect/>
          </a:stretch>
        </p:blipFill>
        <p:spPr>
          <a:xfrm>
            <a:off x="0" y="5402461"/>
            <a:ext cx="9144000" cy="864096"/>
          </a:xfrm>
          <a:prstGeom prst="rect">
            <a:avLst/>
          </a:prstGeom>
        </p:spPr>
      </p:pic>
      <p:grpSp>
        <p:nvGrpSpPr>
          <p:cNvPr id="15" name="Group 14"/>
          <p:cNvGrpSpPr/>
          <p:nvPr/>
        </p:nvGrpSpPr>
        <p:grpSpPr>
          <a:xfrm>
            <a:off x="0" y="6266557"/>
            <a:ext cx="9144000" cy="591443"/>
            <a:chOff x="0" y="6266557"/>
            <a:chExt cx="9144000" cy="591443"/>
          </a:xfrm>
        </p:grpSpPr>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1997 - 2015 Info-Tech Research Group</a:t>
              </a:r>
              <a:endParaRPr lang="en-CA" sz="800" dirty="0">
                <a:solidFill>
                  <a:schemeClr val="bg1">
                    <a:lumMod val="65000"/>
                  </a:schemeClr>
                </a:solidFill>
              </a:endParaRPr>
            </a:p>
          </p:txBody>
        </p:sp>
        <p:sp>
          <p:nvSpPr>
            <p:cNvPr id="13" name="Rectangle 12"/>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descr="itrg-logo-blue.png"/>
            <p:cNvPicPr>
              <a:picLocks noChangeAspect="1"/>
            </p:cNvPicPr>
            <p:nvPr/>
          </p:nvPicPr>
          <p:blipFill>
            <a:blip r:embed="rId4" cstate="print"/>
            <a:stretch>
              <a:fillRect/>
            </a:stretch>
          </p:blipFill>
          <p:spPr>
            <a:xfrm>
              <a:off x="7529512" y="6360368"/>
              <a:ext cx="1400175" cy="381000"/>
            </a:xfrm>
            <a:prstGeom prst="rect">
              <a:avLst/>
            </a:prstGeom>
          </p:spPr>
        </p:pic>
      </p:grpSp>
    </p:spTree>
    <p:extLst>
      <p:ext uri="{BB962C8B-B14F-4D97-AF65-F5344CB8AC3E}">
        <p14:creationId xmlns:p14="http://schemas.microsoft.com/office/powerpoint/2010/main" val="986796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499" y="261672"/>
            <a:ext cx="8625780" cy="864096"/>
          </a:xfrm>
        </p:spPr>
        <p:txBody>
          <a:bodyPr/>
          <a:lstStyle/>
          <a:p>
            <a:r>
              <a:rPr lang="en-CA" sz="2400" kern="1200" baseline="0" dirty="0">
                <a:solidFill>
                  <a:schemeClr val="tx1"/>
                </a:solidFill>
                <a:effectLst/>
              </a:rPr>
              <a:t>Enable the </a:t>
            </a:r>
            <a:r>
              <a:rPr lang="en-CA" dirty="0"/>
              <a:t>transition </a:t>
            </a:r>
            <a:r>
              <a:rPr lang="en-CA" sz="2400" kern="1200" baseline="0" dirty="0" smtClean="0">
                <a:solidFill>
                  <a:schemeClr val="tx1"/>
                </a:solidFill>
                <a:effectLst/>
              </a:rPr>
              <a:t>to </a:t>
            </a:r>
            <a:r>
              <a:rPr lang="en-CA" sz="2400" kern="1200" baseline="0" dirty="0">
                <a:solidFill>
                  <a:schemeClr val="tx1"/>
                </a:solidFill>
                <a:effectLst/>
              </a:rPr>
              <a:t>the </a:t>
            </a:r>
            <a:r>
              <a:rPr lang="en-CA" dirty="0"/>
              <a:t>post-PC, multi-device </a:t>
            </a:r>
            <a:r>
              <a:rPr lang="en-CA" dirty="0" smtClean="0"/>
              <a:t>world</a:t>
            </a:r>
            <a:endParaRPr lang="en-CA" dirty="0"/>
          </a:p>
        </p:txBody>
      </p:sp>
      <p:sp>
        <p:nvSpPr>
          <p:cNvPr id="3" name="Text Placeholder 2"/>
          <p:cNvSpPr>
            <a:spLocks noGrp="1"/>
          </p:cNvSpPr>
          <p:nvPr>
            <p:ph type="body" sz="quarter" idx="16"/>
          </p:nvPr>
        </p:nvSpPr>
        <p:spPr>
          <a:xfrm>
            <a:off x="249303" y="1232757"/>
            <a:ext cx="8613064" cy="1580007"/>
          </a:xfrm>
        </p:spPr>
        <p:txBody>
          <a:bodyPr/>
          <a:lstStyle/>
          <a:p>
            <a:r>
              <a:rPr lang="en-CA" dirty="0"/>
              <a:t>Concurrent with the everything-as-a-service trend related to cloud computing, another major disruptive force in end-user computing has been the growth of mobile devices – </a:t>
            </a:r>
            <a:r>
              <a:rPr lang="en-CA" dirty="0" smtClean="0"/>
              <a:t>smartphones, tablets, </a:t>
            </a:r>
            <a:r>
              <a:rPr lang="en-CA" dirty="0"/>
              <a:t>and the general mobility </a:t>
            </a:r>
            <a:r>
              <a:rPr lang="en-CA" dirty="0" smtClean="0"/>
              <a:t>of </a:t>
            </a:r>
            <a:r>
              <a:rPr lang="en-CA" dirty="0"/>
              <a:t>users.</a:t>
            </a:r>
            <a:endParaRPr lang="en-CA" sz="1400" kern="1200" baseline="0" dirty="0">
              <a:solidFill>
                <a:schemeClr val="tx1"/>
              </a:solidFill>
              <a:effectLst/>
              <a:latin typeface="+mn-lt"/>
              <a:ea typeface="+mn-ea"/>
              <a:cs typeface="+mn-cs"/>
            </a:endParaRPr>
          </a:p>
          <a:p>
            <a:r>
              <a:rPr lang="en-CA" dirty="0"/>
              <a:t>End-user computing is becoming an affair of multiple device types and multiple device ownership models, with bring-your-own options becoming commonplace. </a:t>
            </a:r>
            <a:endParaRPr lang="en-CA" sz="1400" kern="1200" baseline="0" dirty="0">
              <a:solidFill>
                <a:schemeClr val="tx1"/>
              </a:solidFill>
              <a:effectLst/>
              <a:latin typeface="+mn-lt"/>
              <a:ea typeface="+mn-ea"/>
              <a:cs typeface="+mn-cs"/>
            </a:endParaRPr>
          </a:p>
          <a:p>
            <a:r>
              <a:rPr lang="en-CA" dirty="0"/>
              <a:t>A crucial first step</a:t>
            </a:r>
            <a:r>
              <a:rPr lang="en-CA" sz="1400" kern="1200" baseline="0" dirty="0">
                <a:solidFill>
                  <a:schemeClr val="tx1"/>
                </a:solidFill>
                <a:effectLst/>
                <a:latin typeface="+mn-lt"/>
                <a:ea typeface="+mn-ea"/>
                <a:cs typeface="+mn-cs"/>
              </a:rPr>
              <a:t> </a:t>
            </a:r>
            <a:r>
              <a:rPr lang="en-CA" dirty="0"/>
              <a:t>in moving from the past of distributed PCs to the future of post PC is to break the bond tying Windows apps and desktop environments to those fixed asset distributed PCs. </a:t>
            </a:r>
            <a:endParaRPr lang="en-CA" sz="1400" kern="1200" baseline="0" dirty="0">
              <a:solidFill>
                <a:schemeClr val="tx1"/>
              </a:solidFill>
              <a:effectLst/>
              <a:latin typeface="+mn-lt"/>
              <a:ea typeface="+mn-ea"/>
              <a:cs typeface="+mn-cs"/>
            </a:endParaRPr>
          </a:p>
        </p:txBody>
      </p:sp>
      <p:sp>
        <p:nvSpPr>
          <p:cNvPr id="4" name="Text Placeholder 2"/>
          <p:cNvSpPr>
            <a:spLocks noGrp="1"/>
          </p:cNvSpPr>
          <p:nvPr/>
        </p:nvSpPr>
        <p:spPr bwMode="auto">
          <a:xfrm>
            <a:off x="236586" y="2884344"/>
            <a:ext cx="2456847" cy="191611"/>
          </a:xfrm>
          <a:prstGeom prst="rect">
            <a:avLst/>
          </a:prstGeom>
          <a:solidFill>
            <a:srgbClr val="007698"/>
          </a:solidFill>
          <a:ln w="9525">
            <a:noFill/>
            <a:miter lim="800000"/>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lgn="l" rtl="0" eaLnBrk="1" fontAlgn="base" hangingPunct="1">
              <a:spcBef>
                <a:spcPct val="20000"/>
              </a:spcBef>
              <a:spcAft>
                <a:spcPct val="0"/>
              </a:spcAft>
              <a:buClr>
                <a:schemeClr val="tx1"/>
              </a:buClr>
              <a:buSzPct val="120000"/>
              <a:buFont typeface="Arial" pitchFamily="34" charset="0"/>
              <a:buNone/>
              <a:defRPr lang="en-US" sz="1400" b="1" kern="1200" dirty="0" smtClean="0">
                <a:solidFill>
                  <a:schemeClr val="l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lt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lt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lt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en-CA" sz="1200" dirty="0" smtClean="0"/>
              <a:t>10 Years Ago</a:t>
            </a:r>
            <a:endParaRPr lang="en-CA" sz="1200" dirty="0"/>
          </a:p>
        </p:txBody>
      </p:sp>
      <p:sp>
        <p:nvSpPr>
          <p:cNvPr id="5" name="Text Placeholder 2"/>
          <p:cNvSpPr>
            <a:spLocks noGrp="1"/>
          </p:cNvSpPr>
          <p:nvPr/>
        </p:nvSpPr>
        <p:spPr bwMode="auto">
          <a:xfrm>
            <a:off x="3240350" y="2884344"/>
            <a:ext cx="2458800" cy="194480"/>
          </a:xfrm>
          <a:prstGeom prst="rect">
            <a:avLst/>
          </a:prstGeom>
          <a:solidFill>
            <a:srgbClr val="007698"/>
          </a:solidFill>
          <a:ln w="9525">
            <a:noFill/>
            <a:miter lim="800000"/>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lgn="l" rtl="0" eaLnBrk="1" fontAlgn="base" hangingPunct="1">
              <a:spcBef>
                <a:spcPct val="20000"/>
              </a:spcBef>
              <a:spcAft>
                <a:spcPct val="0"/>
              </a:spcAft>
              <a:buClr>
                <a:schemeClr val="tx1"/>
              </a:buClr>
              <a:buSzPct val="120000"/>
              <a:buFont typeface="Arial" pitchFamily="34" charset="0"/>
              <a:buNone/>
              <a:defRPr lang="en-US" sz="1400" b="1" kern="1200" dirty="0" smtClean="0">
                <a:solidFill>
                  <a:schemeClr val="l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lt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lt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lt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en-CA" sz="1200" dirty="0" smtClean="0"/>
              <a:t>Today</a:t>
            </a:r>
            <a:endParaRPr lang="en-CA" sz="1200" dirty="0"/>
          </a:p>
        </p:txBody>
      </p:sp>
      <p:sp>
        <p:nvSpPr>
          <p:cNvPr id="6" name="Text Placeholder 2"/>
          <p:cNvSpPr>
            <a:spLocks noGrp="1"/>
          </p:cNvSpPr>
          <p:nvPr/>
        </p:nvSpPr>
        <p:spPr bwMode="auto">
          <a:xfrm>
            <a:off x="6403566" y="2884344"/>
            <a:ext cx="2458800" cy="234153"/>
          </a:xfrm>
          <a:prstGeom prst="rect">
            <a:avLst/>
          </a:prstGeom>
          <a:solidFill>
            <a:srgbClr val="007698"/>
          </a:solidFill>
          <a:ln w="9525">
            <a:noFill/>
            <a:miter lim="800000"/>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lgn="l" rtl="0" eaLnBrk="1" fontAlgn="base" hangingPunct="1">
              <a:spcBef>
                <a:spcPct val="20000"/>
              </a:spcBef>
              <a:spcAft>
                <a:spcPct val="0"/>
              </a:spcAft>
              <a:buClr>
                <a:schemeClr val="tx1"/>
              </a:buClr>
              <a:buSzPct val="120000"/>
              <a:buFont typeface="Arial" pitchFamily="34" charset="0"/>
              <a:buNone/>
              <a:defRPr lang="en-US" sz="1400" b="1" kern="1200" dirty="0" smtClean="0">
                <a:solidFill>
                  <a:schemeClr val="lt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lt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lt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lt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en-CA" sz="1200" dirty="0" smtClean="0"/>
              <a:t>10 Years Later</a:t>
            </a:r>
            <a:endParaRPr lang="en-CA" sz="1200" dirty="0"/>
          </a:p>
        </p:txBody>
      </p:sp>
      <p:sp>
        <p:nvSpPr>
          <p:cNvPr id="7" name="Text Placeholder 4"/>
          <p:cNvSpPr>
            <a:spLocks noGrp="1"/>
          </p:cNvSpPr>
          <p:nvPr/>
        </p:nvSpPr>
        <p:spPr bwMode="auto">
          <a:xfrm>
            <a:off x="262993" y="5174129"/>
            <a:ext cx="2354383" cy="10073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dirty="0"/>
              <a:t>Users were assigned to specific workstations to complete daily tasks using applications on the computers. Device variety and BYOD were not </a:t>
            </a:r>
            <a:r>
              <a:rPr lang="en-CA" dirty="0" smtClean="0"/>
              <a:t>major issues.</a:t>
            </a:r>
            <a:endParaRPr lang="en-CA" dirty="0"/>
          </a:p>
        </p:txBody>
      </p:sp>
      <p:sp>
        <p:nvSpPr>
          <p:cNvPr id="13" name="Text Placeholder 4"/>
          <p:cNvSpPr>
            <a:spLocks/>
          </p:cNvSpPr>
          <p:nvPr/>
        </p:nvSpPr>
        <p:spPr>
          <a:xfrm>
            <a:off x="6359819" y="5124843"/>
            <a:ext cx="2595459" cy="122216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CA" sz="1200" dirty="0"/>
              <a:t>End-user computing will infuse itself into aspects of life currently unrelated to computing, further increasing the need to support a variety of devices, applications, and ownership models.</a:t>
            </a:r>
          </a:p>
        </p:txBody>
      </p:sp>
      <p:sp>
        <p:nvSpPr>
          <p:cNvPr id="23" name="Text Placeholder 4"/>
          <p:cNvSpPr>
            <a:spLocks noGrp="1"/>
          </p:cNvSpPr>
          <p:nvPr/>
        </p:nvSpPr>
        <p:spPr bwMode="auto">
          <a:xfrm>
            <a:off x="3209134" y="5174129"/>
            <a:ext cx="2817493" cy="1089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dirty="0"/>
              <a:t>Users </a:t>
            </a:r>
            <a:r>
              <a:rPr lang="en-CA" dirty="0" smtClean="0"/>
              <a:t>have </a:t>
            </a:r>
            <a:r>
              <a:rPr lang="en-CA" dirty="0"/>
              <a:t>multiple endpoint devices, but maintain </a:t>
            </a:r>
            <a:r>
              <a:rPr lang="en-CA" dirty="0" smtClean="0"/>
              <a:t>their </a:t>
            </a:r>
            <a:r>
              <a:rPr lang="en-CA" dirty="0"/>
              <a:t>unique profile across them. Access anywhere, anytime is technologically possible—and expected to be enabled by IT.</a:t>
            </a:r>
          </a:p>
        </p:txBody>
      </p:sp>
      <p:pic>
        <p:nvPicPr>
          <p:cNvPr id="49" name="Picture 48"/>
          <p:cNvPicPr>
            <a:picLocks noChangeAspect="1"/>
          </p:cNvPicPr>
          <p:nvPr/>
        </p:nvPicPr>
        <p:blipFill>
          <a:blip r:embed="rId3"/>
          <a:stretch>
            <a:fillRect/>
          </a:stretch>
        </p:blipFill>
        <p:spPr>
          <a:xfrm flipH="1">
            <a:off x="899958" y="3217984"/>
            <a:ext cx="893466" cy="1906859"/>
          </a:xfrm>
          <a:prstGeom prst="rect">
            <a:avLst/>
          </a:prstGeom>
        </p:spPr>
      </p:pic>
      <p:pic>
        <p:nvPicPr>
          <p:cNvPr id="50" name="Picture 49"/>
          <p:cNvPicPr>
            <a:picLocks noChangeAspect="1"/>
          </p:cNvPicPr>
          <p:nvPr/>
        </p:nvPicPr>
        <p:blipFill>
          <a:blip r:embed="rId4"/>
          <a:stretch>
            <a:fillRect/>
          </a:stretch>
        </p:blipFill>
        <p:spPr>
          <a:xfrm>
            <a:off x="3239437" y="3217984"/>
            <a:ext cx="2508969" cy="1982462"/>
          </a:xfrm>
          <a:prstGeom prst="rect">
            <a:avLst/>
          </a:prstGeom>
        </p:spPr>
      </p:pic>
      <p:pic>
        <p:nvPicPr>
          <p:cNvPr id="51" name="Picture 50"/>
          <p:cNvPicPr>
            <a:picLocks noChangeAspect="1"/>
          </p:cNvPicPr>
          <p:nvPr/>
        </p:nvPicPr>
        <p:blipFill>
          <a:blip r:embed="rId5"/>
          <a:stretch>
            <a:fillRect/>
          </a:stretch>
        </p:blipFill>
        <p:spPr>
          <a:xfrm>
            <a:off x="6537813" y="3217984"/>
            <a:ext cx="2102813" cy="1835279"/>
          </a:xfrm>
          <a:prstGeom prst="rect">
            <a:avLst/>
          </a:prstGeom>
        </p:spPr>
      </p:pic>
      <p:grpSp>
        <p:nvGrpSpPr>
          <p:cNvPr id="14" name="Group 13"/>
          <p:cNvGrpSpPr/>
          <p:nvPr/>
        </p:nvGrpSpPr>
        <p:grpSpPr>
          <a:xfrm>
            <a:off x="0" y="6422955"/>
            <a:ext cx="9144000" cy="437555"/>
            <a:chOff x="0" y="6422955"/>
            <a:chExt cx="9144000" cy="437555"/>
          </a:xfrm>
        </p:grpSpPr>
        <p:pic>
          <p:nvPicPr>
            <p:cNvPr id="15" name="Picture 3">
              <a:hlinkClick r:id="rId6"/>
            </p:cNvPr>
            <p:cNvPicPr>
              <a:picLocks noChangeAspect="1" noChangeArrowheads="1"/>
            </p:cNvPicPr>
            <p:nvPr/>
          </p:nvPicPr>
          <p:blipFill>
            <a:blip r:embed="rId7"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203512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19" y="210112"/>
            <a:ext cx="8625780" cy="864096"/>
          </a:xfrm>
        </p:spPr>
        <p:txBody>
          <a:bodyPr/>
          <a:lstStyle/>
          <a:p>
            <a:r>
              <a:rPr lang="en-CA" dirty="0"/>
              <a:t>Best practice </a:t>
            </a:r>
            <a:r>
              <a:rPr lang="en-CA" dirty="0" smtClean="0"/>
              <a:t>advice: </a:t>
            </a:r>
            <a:r>
              <a:rPr lang="en-CA" dirty="0"/>
              <a:t>plan </a:t>
            </a:r>
            <a:r>
              <a:rPr lang="en-CA" dirty="0" smtClean="0"/>
              <a:t>your </a:t>
            </a:r>
            <a:r>
              <a:rPr lang="en-CA" dirty="0"/>
              <a:t>DV implementation with realistic goals </a:t>
            </a:r>
            <a:r>
              <a:rPr lang="en-CA" dirty="0" smtClean="0"/>
              <a:t>and </a:t>
            </a:r>
            <a:r>
              <a:rPr lang="en-CA" dirty="0"/>
              <a:t>conduct </a:t>
            </a:r>
            <a:r>
              <a:rPr lang="en-CA" dirty="0" smtClean="0"/>
              <a:t>a </a:t>
            </a:r>
            <a:r>
              <a:rPr lang="en-CA" dirty="0"/>
              <a:t>meaningful real-world </a:t>
            </a:r>
            <a:r>
              <a:rPr lang="en-CA" dirty="0" smtClean="0"/>
              <a:t>pilot</a:t>
            </a:r>
            <a:endParaRPr lang="en-CA" dirty="0"/>
          </a:p>
        </p:txBody>
      </p:sp>
      <p:sp>
        <p:nvSpPr>
          <p:cNvPr id="4" name="Content Placeholder 3"/>
          <p:cNvSpPr>
            <a:spLocks noGrp="1"/>
          </p:cNvSpPr>
          <p:nvPr>
            <p:ph sz="quarter" idx="20"/>
          </p:nvPr>
        </p:nvSpPr>
        <p:spPr>
          <a:xfrm>
            <a:off x="251519" y="5010269"/>
            <a:ext cx="3455508" cy="1365817"/>
          </a:xfrm>
          <a:ln w="19050">
            <a:prstDash val="sysDot"/>
          </a:ln>
        </p:spPr>
        <p:style>
          <a:lnRef idx="2">
            <a:schemeClr val="accent4"/>
          </a:lnRef>
          <a:fillRef idx="1">
            <a:schemeClr val="lt1"/>
          </a:fillRef>
          <a:effectRef idx="0">
            <a:schemeClr val="accent4"/>
          </a:effectRef>
          <a:fontRef idx="minor">
            <a:schemeClr val="dk1"/>
          </a:fontRef>
        </p:style>
        <p:txBody>
          <a:bodyPr/>
          <a:lstStyle/>
          <a:p>
            <a:pPr marL="228600" indent="-228600">
              <a:spcAft>
                <a:spcPts val="600"/>
              </a:spcAft>
              <a:buFont typeface="+mj-lt"/>
              <a:buAutoNum type="arabicPeriod" startAt="3"/>
            </a:pPr>
            <a:r>
              <a:rPr lang="en-US" b="1" dirty="0"/>
              <a:t>Explore alternatives that will lower TCO</a:t>
            </a:r>
            <a:br>
              <a:rPr lang="en-US" b="1" dirty="0"/>
            </a:br>
            <a:r>
              <a:rPr lang="en-US" dirty="0"/>
              <a:t>Desktop virtualization </a:t>
            </a:r>
            <a:r>
              <a:rPr lang="en-US" dirty="0" smtClean="0"/>
              <a:t>is </a:t>
            </a:r>
            <a:r>
              <a:rPr lang="en-US" dirty="0"/>
              <a:t>not often a capital savings quick win, but neither </a:t>
            </a:r>
            <a:r>
              <a:rPr lang="en-US" dirty="0" smtClean="0"/>
              <a:t>is </a:t>
            </a:r>
            <a:r>
              <a:rPr lang="en-US" dirty="0"/>
              <a:t>it </a:t>
            </a:r>
            <a:r>
              <a:rPr lang="en-US" dirty="0" smtClean="0"/>
              <a:t>a </a:t>
            </a:r>
            <a:r>
              <a:rPr lang="en-US" dirty="0"/>
              <a:t>cost driver. Look for opportunities to lower TCO and continually revise your TCO calculations as you assess each stage of the project. </a:t>
            </a:r>
            <a:endParaRPr lang="en-US" b="1" dirty="0"/>
          </a:p>
          <a:p>
            <a:pPr>
              <a:buNone/>
            </a:pPr>
            <a:endParaRPr lang="en-CA" dirty="0"/>
          </a:p>
        </p:txBody>
      </p:sp>
      <p:cxnSp>
        <p:nvCxnSpPr>
          <p:cNvPr id="33" name="Straight Arrow Connector 32"/>
          <p:cNvCxnSpPr>
            <a:stCxn id="50" idx="3"/>
            <a:endCxn id="25" idx="1"/>
          </p:cNvCxnSpPr>
          <p:nvPr>
            <p:custDataLst>
              <p:tags r:id="rId1"/>
            </p:custDataLst>
          </p:nvPr>
        </p:nvCxnSpPr>
        <p:spPr>
          <a:xfrm>
            <a:off x="3707027" y="2064786"/>
            <a:ext cx="712934" cy="10107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0" idx="3"/>
            <a:endCxn id="26" idx="1"/>
          </p:cNvCxnSpPr>
          <p:nvPr>
            <p:custDataLst>
              <p:tags r:id="rId2"/>
            </p:custDataLst>
          </p:nvPr>
        </p:nvCxnSpPr>
        <p:spPr>
          <a:xfrm>
            <a:off x="3707027" y="2064786"/>
            <a:ext cx="712934" cy="54224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1" idx="3"/>
            <a:endCxn id="27" idx="1"/>
          </p:cNvCxnSpPr>
          <p:nvPr>
            <p:custDataLst>
              <p:tags r:id="rId3"/>
            </p:custDataLst>
          </p:nvPr>
        </p:nvCxnSpPr>
        <p:spPr>
          <a:xfrm flipV="1">
            <a:off x="3707027" y="3048205"/>
            <a:ext cx="712934" cy="852509"/>
          </a:xfrm>
          <a:prstGeom prst="straightConnector1">
            <a:avLst/>
          </a:prstGeom>
          <a:ln w="19050">
            <a:solidFill>
              <a:srgbClr val="D17D08"/>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51" idx="3"/>
            <a:endCxn id="30" idx="1"/>
          </p:cNvCxnSpPr>
          <p:nvPr>
            <p:custDataLst>
              <p:tags r:id="rId4"/>
            </p:custDataLst>
          </p:nvPr>
        </p:nvCxnSpPr>
        <p:spPr>
          <a:xfrm>
            <a:off x="3707027" y="3900714"/>
            <a:ext cx="712934" cy="471001"/>
          </a:xfrm>
          <a:prstGeom prst="straightConnector1">
            <a:avLst/>
          </a:prstGeom>
          <a:ln w="19050">
            <a:solidFill>
              <a:srgbClr val="D17D08"/>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51" idx="3"/>
            <a:endCxn id="31" idx="1"/>
          </p:cNvCxnSpPr>
          <p:nvPr>
            <p:custDataLst>
              <p:tags r:id="rId5"/>
            </p:custDataLst>
          </p:nvPr>
        </p:nvCxnSpPr>
        <p:spPr>
          <a:xfrm>
            <a:off x="3707027" y="3900714"/>
            <a:ext cx="712934" cy="912171"/>
          </a:xfrm>
          <a:prstGeom prst="straightConnector1">
            <a:avLst/>
          </a:prstGeom>
          <a:ln w="19050">
            <a:solidFill>
              <a:srgbClr val="D17D08"/>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4" idx="3"/>
            <a:endCxn id="32" idx="1"/>
          </p:cNvCxnSpPr>
          <p:nvPr>
            <p:custDataLst>
              <p:tags r:id="rId6"/>
            </p:custDataLst>
          </p:nvPr>
        </p:nvCxnSpPr>
        <p:spPr>
          <a:xfrm flipV="1">
            <a:off x="3707027" y="5254052"/>
            <a:ext cx="712934" cy="439126"/>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7"/>
            </p:custDataLst>
          </p:nvPr>
        </p:nvSpPr>
        <p:spPr>
          <a:xfrm>
            <a:off x="4419961" y="2027365"/>
            <a:ext cx="4248000" cy="276999"/>
          </a:xfrm>
          <a:prstGeom prst="rect">
            <a:avLst/>
          </a:prstGeom>
          <a:solidFill>
            <a:schemeClr val="accent3"/>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a:spcBef>
                <a:spcPct val="0"/>
              </a:spcBef>
              <a:spcAft>
                <a:spcPct val="0"/>
              </a:spcAft>
            </a:pPr>
            <a:r>
              <a:rPr lang="en-CA" sz="1200" dirty="0" smtClean="0">
                <a:solidFill>
                  <a:srgbClr val="333333"/>
                </a:solidFill>
              </a:rPr>
              <a:t>Ensure adequate capacity before implementation</a:t>
            </a:r>
            <a:endParaRPr lang="en-CA" sz="1200" dirty="0">
              <a:solidFill>
                <a:srgbClr val="333333"/>
              </a:solidFill>
            </a:endParaRPr>
          </a:p>
        </p:txBody>
      </p:sp>
      <p:sp>
        <p:nvSpPr>
          <p:cNvPr id="42" name="TextBox 41"/>
          <p:cNvSpPr txBox="1"/>
          <p:nvPr/>
        </p:nvSpPr>
        <p:spPr>
          <a:xfrm>
            <a:off x="8630251" y="2042754"/>
            <a:ext cx="255591" cy="276999"/>
          </a:xfrm>
          <a:prstGeom prst="rect">
            <a:avLst/>
          </a:prstGeom>
          <a:noFill/>
        </p:spPr>
        <p:txBody>
          <a:bodyPr wrap="square" rtlCol="0">
            <a:spAutoFit/>
          </a:bodyPr>
          <a:lstStyle/>
          <a:p>
            <a:pPr algn="ctr" fontAlgn="base">
              <a:spcBef>
                <a:spcPct val="0"/>
              </a:spcBef>
              <a:spcAft>
                <a:spcPct val="0"/>
              </a:spcAft>
            </a:pPr>
            <a:r>
              <a:rPr lang="en-CA" sz="1200" b="1" dirty="0" smtClean="0">
                <a:solidFill>
                  <a:srgbClr val="333333"/>
                </a:solidFill>
              </a:rPr>
              <a:t>1</a:t>
            </a:r>
            <a:endParaRPr lang="en-CA" sz="1200" b="1" dirty="0">
              <a:solidFill>
                <a:srgbClr val="333333"/>
              </a:solidFill>
            </a:endParaRPr>
          </a:p>
        </p:txBody>
      </p:sp>
      <p:sp>
        <p:nvSpPr>
          <p:cNvPr id="26" name="TextBox 25"/>
          <p:cNvSpPr txBox="1"/>
          <p:nvPr>
            <p:custDataLst>
              <p:tags r:id="rId8"/>
            </p:custDataLst>
          </p:nvPr>
        </p:nvSpPr>
        <p:spPr>
          <a:xfrm>
            <a:off x="4419961" y="2468535"/>
            <a:ext cx="3960000" cy="276999"/>
          </a:xfrm>
          <a:prstGeom prst="rect">
            <a:avLst/>
          </a:prstGeom>
          <a:solidFill>
            <a:schemeClr val="accent3"/>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a:spcBef>
                <a:spcPct val="0"/>
              </a:spcBef>
              <a:spcAft>
                <a:spcPct val="0"/>
              </a:spcAft>
            </a:pPr>
            <a:r>
              <a:rPr lang="en-CA" sz="1200" dirty="0" smtClean="0">
                <a:solidFill>
                  <a:srgbClr val="333333"/>
                </a:solidFill>
              </a:rPr>
              <a:t>Gain executive buy-in and support</a:t>
            </a:r>
            <a:endParaRPr lang="en-CA" sz="1200" dirty="0">
              <a:solidFill>
                <a:srgbClr val="333333"/>
              </a:solidFill>
            </a:endParaRPr>
          </a:p>
        </p:txBody>
      </p:sp>
      <p:sp>
        <p:nvSpPr>
          <p:cNvPr id="43" name="TextBox 42"/>
          <p:cNvSpPr txBox="1"/>
          <p:nvPr/>
        </p:nvSpPr>
        <p:spPr>
          <a:xfrm>
            <a:off x="8340370" y="2483924"/>
            <a:ext cx="255591" cy="276999"/>
          </a:xfrm>
          <a:prstGeom prst="rect">
            <a:avLst/>
          </a:prstGeom>
          <a:noFill/>
        </p:spPr>
        <p:txBody>
          <a:bodyPr wrap="square" rtlCol="0">
            <a:spAutoFit/>
          </a:bodyPr>
          <a:lstStyle/>
          <a:p>
            <a:pPr algn="ctr" fontAlgn="base">
              <a:spcBef>
                <a:spcPct val="0"/>
              </a:spcBef>
              <a:spcAft>
                <a:spcPct val="0"/>
              </a:spcAft>
            </a:pPr>
            <a:r>
              <a:rPr lang="en-CA" sz="1200" b="1" dirty="0" smtClean="0">
                <a:solidFill>
                  <a:srgbClr val="333333"/>
                </a:solidFill>
              </a:rPr>
              <a:t>2</a:t>
            </a:r>
            <a:endParaRPr lang="en-CA" sz="1200" b="1" dirty="0">
              <a:solidFill>
                <a:srgbClr val="333333"/>
              </a:solidFill>
            </a:endParaRPr>
          </a:p>
        </p:txBody>
      </p:sp>
      <p:sp>
        <p:nvSpPr>
          <p:cNvPr id="27" name="TextBox 26"/>
          <p:cNvSpPr txBox="1"/>
          <p:nvPr>
            <p:custDataLst>
              <p:tags r:id="rId9"/>
            </p:custDataLst>
          </p:nvPr>
        </p:nvSpPr>
        <p:spPr>
          <a:xfrm>
            <a:off x="4419961" y="2909705"/>
            <a:ext cx="3672000" cy="276999"/>
          </a:xfrm>
          <a:prstGeom prst="rect">
            <a:avLst/>
          </a:prstGeom>
          <a:solidFill>
            <a:schemeClr val="accent3"/>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a:spcBef>
                <a:spcPct val="0"/>
              </a:spcBef>
              <a:spcAft>
                <a:spcPct val="0"/>
              </a:spcAft>
            </a:pPr>
            <a:r>
              <a:rPr lang="en-CA" sz="1200" dirty="0" smtClean="0">
                <a:solidFill>
                  <a:srgbClr val="333333"/>
                </a:solidFill>
              </a:rPr>
              <a:t>Pilot with users</a:t>
            </a:r>
            <a:endParaRPr lang="en-CA" sz="1200" dirty="0">
              <a:solidFill>
                <a:srgbClr val="333333"/>
              </a:solidFill>
            </a:endParaRPr>
          </a:p>
        </p:txBody>
      </p:sp>
      <p:sp>
        <p:nvSpPr>
          <p:cNvPr id="44" name="TextBox 43"/>
          <p:cNvSpPr txBox="1"/>
          <p:nvPr/>
        </p:nvSpPr>
        <p:spPr>
          <a:xfrm>
            <a:off x="8048266" y="2925094"/>
            <a:ext cx="255591" cy="276999"/>
          </a:xfrm>
          <a:prstGeom prst="rect">
            <a:avLst/>
          </a:prstGeom>
          <a:noFill/>
        </p:spPr>
        <p:txBody>
          <a:bodyPr wrap="square" rtlCol="0">
            <a:spAutoFit/>
          </a:bodyPr>
          <a:lstStyle/>
          <a:p>
            <a:pPr algn="ctr" fontAlgn="base">
              <a:spcBef>
                <a:spcPct val="0"/>
              </a:spcBef>
              <a:spcAft>
                <a:spcPct val="0"/>
              </a:spcAft>
            </a:pPr>
            <a:r>
              <a:rPr lang="en-CA" sz="1200" b="1" dirty="0" smtClean="0">
                <a:solidFill>
                  <a:srgbClr val="333333"/>
                </a:solidFill>
              </a:rPr>
              <a:t>3</a:t>
            </a:r>
            <a:endParaRPr lang="en-CA" sz="1200" b="1" dirty="0">
              <a:solidFill>
                <a:srgbClr val="333333"/>
              </a:solidFill>
            </a:endParaRPr>
          </a:p>
        </p:txBody>
      </p:sp>
      <p:sp>
        <p:nvSpPr>
          <p:cNvPr id="28" name="TextBox 27"/>
          <p:cNvSpPr txBox="1"/>
          <p:nvPr>
            <p:custDataLst>
              <p:tags r:id="rId10"/>
            </p:custDataLst>
          </p:nvPr>
        </p:nvSpPr>
        <p:spPr>
          <a:xfrm>
            <a:off x="4419961" y="3350875"/>
            <a:ext cx="3384000" cy="276999"/>
          </a:xfrm>
          <a:prstGeom prst="rect">
            <a:avLst/>
          </a:prstGeom>
          <a:solidFill>
            <a:schemeClr val="accent3"/>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a:spcBef>
                <a:spcPct val="0"/>
              </a:spcBef>
              <a:spcAft>
                <a:spcPct val="0"/>
              </a:spcAft>
            </a:pPr>
            <a:r>
              <a:rPr lang="en-CA" sz="1200" dirty="0" smtClean="0">
                <a:solidFill>
                  <a:srgbClr val="333333"/>
                </a:solidFill>
              </a:rPr>
              <a:t>Conduct ROI or cost benefit analysis</a:t>
            </a:r>
            <a:endParaRPr lang="en-CA" sz="1200" dirty="0">
              <a:solidFill>
                <a:srgbClr val="333333"/>
              </a:solidFill>
            </a:endParaRPr>
          </a:p>
        </p:txBody>
      </p:sp>
      <p:sp>
        <p:nvSpPr>
          <p:cNvPr id="45" name="TextBox 44"/>
          <p:cNvSpPr txBox="1"/>
          <p:nvPr/>
        </p:nvSpPr>
        <p:spPr>
          <a:xfrm>
            <a:off x="7756162" y="3366264"/>
            <a:ext cx="255591" cy="276999"/>
          </a:xfrm>
          <a:prstGeom prst="rect">
            <a:avLst/>
          </a:prstGeom>
          <a:noFill/>
        </p:spPr>
        <p:txBody>
          <a:bodyPr wrap="square" rtlCol="0">
            <a:spAutoFit/>
          </a:bodyPr>
          <a:lstStyle/>
          <a:p>
            <a:pPr algn="ctr" fontAlgn="base">
              <a:spcBef>
                <a:spcPct val="0"/>
              </a:spcBef>
              <a:spcAft>
                <a:spcPct val="0"/>
              </a:spcAft>
            </a:pPr>
            <a:r>
              <a:rPr lang="en-CA" sz="1200" b="1" dirty="0" smtClean="0">
                <a:solidFill>
                  <a:srgbClr val="333333"/>
                </a:solidFill>
              </a:rPr>
              <a:t>4</a:t>
            </a:r>
            <a:endParaRPr lang="en-CA" sz="1200" b="1" dirty="0">
              <a:solidFill>
                <a:srgbClr val="333333"/>
              </a:solidFill>
            </a:endParaRPr>
          </a:p>
        </p:txBody>
      </p:sp>
      <p:sp>
        <p:nvSpPr>
          <p:cNvPr id="29" name="TextBox 28"/>
          <p:cNvSpPr txBox="1"/>
          <p:nvPr>
            <p:custDataLst>
              <p:tags r:id="rId11"/>
            </p:custDataLst>
          </p:nvPr>
        </p:nvSpPr>
        <p:spPr>
          <a:xfrm>
            <a:off x="4419961" y="3792045"/>
            <a:ext cx="3096000" cy="276999"/>
          </a:xfrm>
          <a:prstGeom prst="rect">
            <a:avLst/>
          </a:prstGeom>
          <a:solidFill>
            <a:schemeClr val="accent3"/>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a:spcBef>
                <a:spcPct val="0"/>
              </a:spcBef>
              <a:spcAft>
                <a:spcPct val="0"/>
              </a:spcAft>
            </a:pPr>
            <a:r>
              <a:rPr lang="en-CA" sz="1200" dirty="0" smtClean="0">
                <a:solidFill>
                  <a:srgbClr val="333333"/>
                </a:solidFill>
              </a:rPr>
              <a:t>Test more than one DV solution</a:t>
            </a:r>
            <a:endParaRPr lang="en-CA" sz="1200" dirty="0">
              <a:solidFill>
                <a:srgbClr val="333333"/>
              </a:solidFill>
            </a:endParaRPr>
          </a:p>
        </p:txBody>
      </p:sp>
      <p:sp>
        <p:nvSpPr>
          <p:cNvPr id="46" name="TextBox 45"/>
          <p:cNvSpPr txBox="1"/>
          <p:nvPr/>
        </p:nvSpPr>
        <p:spPr>
          <a:xfrm>
            <a:off x="7464058" y="3807434"/>
            <a:ext cx="255591" cy="276999"/>
          </a:xfrm>
          <a:prstGeom prst="rect">
            <a:avLst/>
          </a:prstGeom>
          <a:noFill/>
        </p:spPr>
        <p:txBody>
          <a:bodyPr wrap="square" rtlCol="0">
            <a:spAutoFit/>
          </a:bodyPr>
          <a:lstStyle/>
          <a:p>
            <a:pPr algn="ctr" fontAlgn="base">
              <a:spcBef>
                <a:spcPct val="0"/>
              </a:spcBef>
              <a:spcAft>
                <a:spcPct val="0"/>
              </a:spcAft>
            </a:pPr>
            <a:r>
              <a:rPr lang="en-CA" sz="1200" b="1" dirty="0" smtClean="0">
                <a:solidFill>
                  <a:srgbClr val="333333"/>
                </a:solidFill>
              </a:rPr>
              <a:t>5</a:t>
            </a:r>
            <a:endParaRPr lang="en-CA" sz="1200" b="1" dirty="0">
              <a:solidFill>
                <a:srgbClr val="333333"/>
              </a:solidFill>
            </a:endParaRPr>
          </a:p>
        </p:txBody>
      </p:sp>
      <p:sp>
        <p:nvSpPr>
          <p:cNvPr id="30" name="TextBox 29"/>
          <p:cNvSpPr txBox="1"/>
          <p:nvPr>
            <p:custDataLst>
              <p:tags r:id="rId12"/>
            </p:custDataLst>
          </p:nvPr>
        </p:nvSpPr>
        <p:spPr>
          <a:xfrm>
            <a:off x="4419961" y="4233215"/>
            <a:ext cx="2808000" cy="276999"/>
          </a:xfrm>
          <a:prstGeom prst="rect">
            <a:avLst/>
          </a:prstGeom>
          <a:solidFill>
            <a:schemeClr val="accent3"/>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a:spcBef>
                <a:spcPct val="0"/>
              </a:spcBef>
              <a:spcAft>
                <a:spcPct val="0"/>
              </a:spcAft>
            </a:pPr>
            <a:r>
              <a:rPr lang="en-CA" sz="1200" dirty="0" smtClean="0">
                <a:solidFill>
                  <a:srgbClr val="333333"/>
                </a:solidFill>
              </a:rPr>
              <a:t>Train IT staff</a:t>
            </a:r>
            <a:endParaRPr lang="en-CA" sz="1200" dirty="0">
              <a:solidFill>
                <a:srgbClr val="333333"/>
              </a:solidFill>
            </a:endParaRPr>
          </a:p>
        </p:txBody>
      </p:sp>
      <p:sp>
        <p:nvSpPr>
          <p:cNvPr id="47" name="TextBox 46"/>
          <p:cNvSpPr txBox="1"/>
          <p:nvPr/>
        </p:nvSpPr>
        <p:spPr>
          <a:xfrm>
            <a:off x="7183384" y="4248604"/>
            <a:ext cx="255591" cy="276999"/>
          </a:xfrm>
          <a:prstGeom prst="rect">
            <a:avLst/>
          </a:prstGeom>
          <a:noFill/>
        </p:spPr>
        <p:txBody>
          <a:bodyPr wrap="square" rtlCol="0">
            <a:spAutoFit/>
          </a:bodyPr>
          <a:lstStyle/>
          <a:p>
            <a:pPr algn="ctr" fontAlgn="base">
              <a:spcBef>
                <a:spcPct val="0"/>
              </a:spcBef>
              <a:spcAft>
                <a:spcPct val="0"/>
              </a:spcAft>
            </a:pPr>
            <a:r>
              <a:rPr lang="en-CA" sz="1200" b="1" dirty="0" smtClean="0">
                <a:solidFill>
                  <a:srgbClr val="333333"/>
                </a:solidFill>
              </a:rPr>
              <a:t>6</a:t>
            </a:r>
            <a:endParaRPr lang="en-CA" sz="1200" b="1" dirty="0">
              <a:solidFill>
                <a:srgbClr val="333333"/>
              </a:solidFill>
            </a:endParaRPr>
          </a:p>
        </p:txBody>
      </p:sp>
      <p:sp>
        <p:nvSpPr>
          <p:cNvPr id="31" name="TextBox 30"/>
          <p:cNvSpPr txBox="1"/>
          <p:nvPr>
            <p:custDataLst>
              <p:tags r:id="rId13"/>
            </p:custDataLst>
          </p:nvPr>
        </p:nvSpPr>
        <p:spPr>
          <a:xfrm>
            <a:off x="4419961" y="4674385"/>
            <a:ext cx="2484000" cy="276999"/>
          </a:xfrm>
          <a:prstGeom prst="rect">
            <a:avLst/>
          </a:prstGeom>
          <a:solidFill>
            <a:schemeClr val="accent3"/>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a:spcBef>
                <a:spcPct val="0"/>
              </a:spcBef>
              <a:spcAft>
                <a:spcPct val="0"/>
              </a:spcAft>
            </a:pPr>
            <a:r>
              <a:rPr lang="en-CA" sz="1200" dirty="0" smtClean="0">
                <a:solidFill>
                  <a:srgbClr val="333333"/>
                </a:solidFill>
              </a:rPr>
              <a:t>Create comm. strategy for users</a:t>
            </a:r>
            <a:endParaRPr lang="en-CA" sz="1200" dirty="0">
              <a:solidFill>
                <a:srgbClr val="333333"/>
              </a:solidFill>
            </a:endParaRPr>
          </a:p>
        </p:txBody>
      </p:sp>
      <p:sp>
        <p:nvSpPr>
          <p:cNvPr id="48" name="TextBox 47"/>
          <p:cNvSpPr txBox="1"/>
          <p:nvPr/>
        </p:nvSpPr>
        <p:spPr>
          <a:xfrm>
            <a:off x="6879850" y="4689774"/>
            <a:ext cx="255591" cy="276999"/>
          </a:xfrm>
          <a:prstGeom prst="rect">
            <a:avLst/>
          </a:prstGeom>
          <a:noFill/>
        </p:spPr>
        <p:txBody>
          <a:bodyPr wrap="square" rtlCol="0">
            <a:spAutoFit/>
          </a:bodyPr>
          <a:lstStyle/>
          <a:p>
            <a:pPr algn="ctr" fontAlgn="base">
              <a:spcBef>
                <a:spcPct val="0"/>
              </a:spcBef>
              <a:spcAft>
                <a:spcPct val="0"/>
              </a:spcAft>
            </a:pPr>
            <a:r>
              <a:rPr lang="en-CA" sz="1200" b="1" dirty="0" smtClean="0">
                <a:solidFill>
                  <a:srgbClr val="333333"/>
                </a:solidFill>
              </a:rPr>
              <a:t>7</a:t>
            </a:r>
            <a:endParaRPr lang="en-CA" sz="1200" b="1" dirty="0">
              <a:solidFill>
                <a:srgbClr val="333333"/>
              </a:solidFill>
            </a:endParaRPr>
          </a:p>
        </p:txBody>
      </p:sp>
      <p:sp>
        <p:nvSpPr>
          <p:cNvPr id="32" name="TextBox 31"/>
          <p:cNvSpPr txBox="1"/>
          <p:nvPr>
            <p:custDataLst>
              <p:tags r:id="rId14"/>
            </p:custDataLst>
          </p:nvPr>
        </p:nvSpPr>
        <p:spPr>
          <a:xfrm>
            <a:off x="4419961" y="5115552"/>
            <a:ext cx="2196000" cy="276999"/>
          </a:xfrm>
          <a:prstGeom prst="rect">
            <a:avLst/>
          </a:prstGeom>
          <a:solidFill>
            <a:schemeClr val="accent3"/>
          </a:soli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a:spcBef>
                <a:spcPct val="0"/>
              </a:spcBef>
              <a:spcAft>
                <a:spcPct val="0"/>
              </a:spcAft>
            </a:pPr>
            <a:r>
              <a:rPr lang="en-CA" sz="1200" dirty="0" smtClean="0">
                <a:solidFill>
                  <a:srgbClr val="333333"/>
                </a:solidFill>
              </a:rPr>
              <a:t>Use consultants/3</a:t>
            </a:r>
            <a:r>
              <a:rPr lang="en-CA" sz="1200" baseline="30000" dirty="0" smtClean="0">
                <a:solidFill>
                  <a:srgbClr val="333333"/>
                </a:solidFill>
              </a:rPr>
              <a:t>rd</a:t>
            </a:r>
            <a:r>
              <a:rPr lang="en-CA" sz="1200" dirty="0" smtClean="0">
                <a:solidFill>
                  <a:srgbClr val="333333"/>
                </a:solidFill>
              </a:rPr>
              <a:t> party help</a:t>
            </a:r>
            <a:endParaRPr lang="en-CA" sz="1200" dirty="0">
              <a:solidFill>
                <a:srgbClr val="333333"/>
              </a:solidFill>
            </a:endParaRPr>
          </a:p>
        </p:txBody>
      </p:sp>
      <p:sp>
        <p:nvSpPr>
          <p:cNvPr id="49" name="TextBox 48"/>
          <p:cNvSpPr txBox="1"/>
          <p:nvPr/>
        </p:nvSpPr>
        <p:spPr>
          <a:xfrm>
            <a:off x="6587746" y="5130941"/>
            <a:ext cx="255591" cy="276999"/>
          </a:xfrm>
          <a:prstGeom prst="rect">
            <a:avLst/>
          </a:prstGeom>
          <a:noFill/>
        </p:spPr>
        <p:txBody>
          <a:bodyPr wrap="square" rtlCol="0">
            <a:spAutoFit/>
          </a:bodyPr>
          <a:lstStyle/>
          <a:p>
            <a:pPr algn="ctr" fontAlgn="base">
              <a:spcBef>
                <a:spcPct val="0"/>
              </a:spcBef>
              <a:spcAft>
                <a:spcPct val="0"/>
              </a:spcAft>
            </a:pPr>
            <a:r>
              <a:rPr lang="en-CA" sz="1200" b="1" dirty="0" smtClean="0">
                <a:solidFill>
                  <a:srgbClr val="333333"/>
                </a:solidFill>
              </a:rPr>
              <a:t>8</a:t>
            </a:r>
            <a:endParaRPr lang="en-CA" sz="1200" b="1" dirty="0">
              <a:solidFill>
                <a:srgbClr val="333333"/>
              </a:solidFill>
            </a:endParaRPr>
          </a:p>
        </p:txBody>
      </p:sp>
      <p:sp>
        <p:nvSpPr>
          <p:cNvPr id="50" name="Rectangle 49"/>
          <p:cNvSpPr/>
          <p:nvPr/>
        </p:nvSpPr>
        <p:spPr>
          <a:xfrm>
            <a:off x="251519" y="1372288"/>
            <a:ext cx="3455508" cy="1384995"/>
          </a:xfrm>
          <a:prstGeom prst="rect">
            <a:avLst/>
          </a:prstGeom>
          <a:ln w="19050">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pPr marL="228600" indent="-228600" fontAlgn="base">
              <a:spcBef>
                <a:spcPct val="0"/>
              </a:spcBef>
              <a:spcAft>
                <a:spcPts val="600"/>
              </a:spcAft>
              <a:buFont typeface="+mj-lt"/>
              <a:buAutoNum type="arabicPeriod"/>
            </a:pPr>
            <a:r>
              <a:rPr lang="en-US" sz="1200" b="1" dirty="0">
                <a:solidFill>
                  <a:srgbClr val="333333"/>
                </a:solidFill>
              </a:rPr>
              <a:t>Set realistic goals and cost estimates</a:t>
            </a:r>
            <a:r>
              <a:rPr lang="en-US" sz="1200" dirty="0">
                <a:solidFill>
                  <a:srgbClr val="333333"/>
                </a:solidFill>
              </a:rPr>
              <a:t/>
            </a:r>
            <a:br>
              <a:rPr lang="en-US" sz="1200" dirty="0">
                <a:solidFill>
                  <a:srgbClr val="333333"/>
                </a:solidFill>
              </a:rPr>
            </a:br>
            <a:r>
              <a:rPr lang="en-US" sz="1200" dirty="0">
                <a:solidFill>
                  <a:srgbClr val="333333"/>
                </a:solidFill>
              </a:rPr>
              <a:t>Bad strategy will invariably lead to bad outcomes. Desktop virtualization </a:t>
            </a:r>
            <a:r>
              <a:rPr lang="en-US" sz="1200" dirty="0" smtClean="0">
                <a:solidFill>
                  <a:srgbClr val="333333"/>
                </a:solidFill>
              </a:rPr>
              <a:t>is </a:t>
            </a:r>
            <a:r>
              <a:rPr lang="en-US" sz="1200" dirty="0">
                <a:solidFill>
                  <a:srgbClr val="333333"/>
                </a:solidFill>
              </a:rPr>
              <a:t>not for everybody. Make sure the use case is appropriate and that total costs are based on a realistic assessment of what it will take to deliver </a:t>
            </a:r>
            <a:r>
              <a:rPr lang="en-US" sz="1200" dirty="0" smtClean="0">
                <a:solidFill>
                  <a:srgbClr val="333333"/>
                </a:solidFill>
              </a:rPr>
              <a:t>the </a:t>
            </a:r>
            <a:r>
              <a:rPr lang="en-US" sz="1200" dirty="0">
                <a:solidFill>
                  <a:srgbClr val="333333"/>
                </a:solidFill>
              </a:rPr>
              <a:t>solution at full scale.</a:t>
            </a:r>
          </a:p>
        </p:txBody>
      </p:sp>
      <p:sp>
        <p:nvSpPr>
          <p:cNvPr id="51" name="Rectangle 50"/>
          <p:cNvSpPr/>
          <p:nvPr/>
        </p:nvSpPr>
        <p:spPr>
          <a:xfrm>
            <a:off x="251519" y="2838885"/>
            <a:ext cx="3455508" cy="2123658"/>
          </a:xfrm>
          <a:prstGeom prst="rect">
            <a:avLst/>
          </a:prstGeom>
          <a:ln w="19050">
            <a:solidFill>
              <a:srgbClr val="D17D08"/>
            </a:solidFill>
            <a:prstDash val="sysDot"/>
          </a:ln>
        </p:spPr>
        <p:style>
          <a:lnRef idx="2">
            <a:schemeClr val="accent2"/>
          </a:lnRef>
          <a:fillRef idx="1">
            <a:schemeClr val="lt1"/>
          </a:fillRef>
          <a:effectRef idx="0">
            <a:schemeClr val="accent2"/>
          </a:effectRef>
          <a:fontRef idx="minor">
            <a:schemeClr val="dk1"/>
          </a:fontRef>
        </p:style>
        <p:txBody>
          <a:bodyPr wrap="square">
            <a:spAutoFit/>
          </a:bodyPr>
          <a:lstStyle/>
          <a:p>
            <a:pPr marL="228600" indent="-228600" fontAlgn="base">
              <a:spcBef>
                <a:spcPct val="0"/>
              </a:spcBef>
              <a:spcAft>
                <a:spcPts val="600"/>
              </a:spcAft>
              <a:buFont typeface="+mj-lt"/>
              <a:buAutoNum type="arabicPeriod" startAt="2"/>
            </a:pPr>
            <a:r>
              <a:rPr lang="en-US" sz="1200" b="1" dirty="0">
                <a:solidFill>
                  <a:srgbClr val="333333"/>
                </a:solidFill>
              </a:rPr>
              <a:t>Pilot to test implementation, not desktop virtualization itself</a:t>
            </a:r>
            <a:br>
              <a:rPr lang="en-US" sz="1200" b="1" dirty="0">
                <a:solidFill>
                  <a:srgbClr val="333333"/>
                </a:solidFill>
              </a:rPr>
            </a:br>
            <a:r>
              <a:rPr lang="en-US" sz="1200" dirty="0" smtClean="0">
                <a:solidFill>
                  <a:srgbClr val="333333"/>
                </a:solidFill>
              </a:rPr>
              <a:t>Successful </a:t>
            </a:r>
            <a:r>
              <a:rPr lang="en-US" sz="1200" dirty="0">
                <a:solidFill>
                  <a:srgbClr val="333333"/>
                </a:solidFill>
              </a:rPr>
              <a:t>proof of concept pilots have not been predictors of implementation success. As the market has gained experience in desktop virtualization </a:t>
            </a:r>
            <a:r>
              <a:rPr lang="en-US" sz="1200" dirty="0" smtClean="0">
                <a:solidFill>
                  <a:srgbClr val="333333"/>
                </a:solidFill>
              </a:rPr>
              <a:t>challenges</a:t>
            </a:r>
            <a:r>
              <a:rPr lang="en-US" sz="1200" dirty="0">
                <a:solidFill>
                  <a:srgbClr val="333333"/>
                </a:solidFill>
              </a:rPr>
              <a:t>, pilots were rated as less important. A meaningful pilot tests assumptions for full implementation and uncovers potential pitfalls and pain points. Use a smaller proof of concept if desktop virtualization is still being evaluated.</a:t>
            </a:r>
          </a:p>
        </p:txBody>
      </p:sp>
      <p:sp>
        <p:nvSpPr>
          <p:cNvPr id="52" name="TextBox 51"/>
          <p:cNvSpPr txBox="1"/>
          <p:nvPr>
            <p:custDataLst>
              <p:tags r:id="rId15"/>
            </p:custDataLst>
          </p:nvPr>
        </p:nvSpPr>
        <p:spPr>
          <a:xfrm>
            <a:off x="4448327" y="5538881"/>
            <a:ext cx="2830995" cy="215444"/>
          </a:xfrm>
          <a:prstGeom prst="rect">
            <a:avLst/>
          </a:prstGeom>
          <a:noFill/>
        </p:spPr>
        <p:txBody>
          <a:bodyPr wrap="square" rtlCol="0">
            <a:spAutoFit/>
          </a:bodyPr>
          <a:lstStyle/>
          <a:p>
            <a:pPr fontAlgn="base">
              <a:spcBef>
                <a:spcPct val="0"/>
              </a:spcBef>
              <a:spcAft>
                <a:spcPct val="0"/>
              </a:spcAft>
            </a:pPr>
            <a:r>
              <a:rPr lang="en-CA" sz="800" dirty="0" smtClean="0">
                <a:solidFill>
                  <a:srgbClr val="333333"/>
                </a:solidFill>
              </a:rPr>
              <a:t>Source: Info-Tech Research Group</a:t>
            </a:r>
            <a:r>
              <a:rPr lang="en-CA" sz="800" i="1" dirty="0" smtClean="0">
                <a:solidFill>
                  <a:srgbClr val="333333"/>
                </a:solidFill>
              </a:rPr>
              <a:t>, N=55</a:t>
            </a:r>
            <a:endParaRPr lang="en-CA" sz="800" i="1" dirty="0">
              <a:solidFill>
                <a:srgbClr val="333333"/>
              </a:solidFill>
            </a:endParaRPr>
          </a:p>
        </p:txBody>
      </p:sp>
      <p:sp>
        <p:nvSpPr>
          <p:cNvPr id="53" name="Rectangle 52"/>
          <p:cNvSpPr/>
          <p:nvPr/>
        </p:nvSpPr>
        <p:spPr>
          <a:xfrm>
            <a:off x="4671961" y="1357815"/>
            <a:ext cx="3708000" cy="523220"/>
          </a:xfrm>
          <a:prstGeom prst="rect">
            <a:avLst/>
          </a:prstGeom>
        </p:spPr>
        <p:txBody>
          <a:bodyPr wrap="square">
            <a:spAutoFit/>
          </a:bodyPr>
          <a:lstStyle/>
          <a:p>
            <a:pPr algn="ctr" fontAlgn="base">
              <a:spcBef>
                <a:spcPct val="0"/>
              </a:spcBef>
              <a:spcAft>
                <a:spcPct val="0"/>
              </a:spcAft>
            </a:pPr>
            <a:r>
              <a:rPr lang="en-CA" sz="1400" b="1" dirty="0" smtClean="0">
                <a:solidFill>
                  <a:srgbClr val="333333"/>
                </a:solidFill>
              </a:rPr>
              <a:t>Info-Tech clients ranked the importance of eight implementation activities</a:t>
            </a:r>
          </a:p>
        </p:txBody>
      </p:sp>
      <p:sp>
        <p:nvSpPr>
          <p:cNvPr id="55" name="Rectangle 54"/>
          <p:cNvSpPr/>
          <p:nvPr/>
        </p:nvSpPr>
        <p:spPr>
          <a:xfrm>
            <a:off x="4348664" y="5829826"/>
            <a:ext cx="4537178"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CA" sz="1200" i="1" dirty="0"/>
              <a:t>Desktop virtualization implementations that succeed focus on goal setting, piloting implementation, and minimizing TCO.</a:t>
            </a:r>
            <a:endParaRPr lang="en-CA" sz="1200" dirty="0"/>
          </a:p>
        </p:txBody>
      </p:sp>
      <p:cxnSp>
        <p:nvCxnSpPr>
          <p:cNvPr id="40" name="Straight Arrow Connector 39"/>
          <p:cNvCxnSpPr>
            <a:stCxn id="4" idx="3"/>
            <a:endCxn id="28" idx="1"/>
          </p:cNvCxnSpPr>
          <p:nvPr>
            <p:custDataLst>
              <p:tags r:id="rId16"/>
            </p:custDataLst>
          </p:nvPr>
        </p:nvCxnSpPr>
        <p:spPr>
          <a:xfrm flipV="1">
            <a:off x="3707027" y="3489375"/>
            <a:ext cx="712934" cy="2203803"/>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4" idx="3"/>
            <a:endCxn id="29" idx="1"/>
          </p:cNvCxnSpPr>
          <p:nvPr>
            <p:custDataLst>
              <p:tags r:id="rId17"/>
            </p:custDataLst>
          </p:nvPr>
        </p:nvCxnSpPr>
        <p:spPr>
          <a:xfrm flipV="1">
            <a:off x="3707027" y="3930545"/>
            <a:ext cx="712934" cy="1762633"/>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0" idx="3"/>
            <a:endCxn id="28" idx="1"/>
          </p:cNvCxnSpPr>
          <p:nvPr>
            <p:custDataLst>
              <p:tags r:id="rId18"/>
            </p:custDataLst>
          </p:nvPr>
        </p:nvCxnSpPr>
        <p:spPr>
          <a:xfrm>
            <a:off x="3707027" y="2064786"/>
            <a:ext cx="712934" cy="142458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0" y="6422955"/>
            <a:ext cx="9144000" cy="437555"/>
            <a:chOff x="0" y="6422955"/>
            <a:chExt cx="9144000" cy="437555"/>
          </a:xfrm>
        </p:grpSpPr>
        <p:pic>
          <p:nvPicPr>
            <p:cNvPr id="56" name="Picture 3">
              <a:hlinkClick r:id="rId21"/>
            </p:cNvPr>
            <p:cNvPicPr>
              <a:picLocks noChangeAspect="1" noChangeArrowheads="1"/>
            </p:cNvPicPr>
            <p:nvPr/>
          </p:nvPicPr>
          <p:blipFill>
            <a:blip r:embed="rId22" cstate="print"/>
            <a:srcRect/>
            <a:stretch>
              <a:fillRect/>
            </a:stretch>
          </p:blipFill>
          <p:spPr bwMode="auto">
            <a:xfrm>
              <a:off x="0" y="6422955"/>
              <a:ext cx="9144000" cy="437555"/>
            </a:xfrm>
            <a:prstGeom prst="rect">
              <a:avLst/>
            </a:prstGeom>
            <a:noFill/>
            <a:ln w="9525">
              <a:noFill/>
              <a:miter lim="800000"/>
              <a:headEnd/>
              <a:tailEnd/>
            </a:ln>
          </p:spPr>
        </p:pic>
        <p:pic>
          <p:nvPicPr>
            <p:cNvPr id="57" name="Picture 56" descr="itrg-logo.png"/>
            <p:cNvPicPr>
              <a:picLocks noChangeAspect="1"/>
            </p:cNvPicPr>
            <p:nvPr/>
          </p:nvPicPr>
          <p:blipFill>
            <a:blip r:embed="rId23"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674009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a:stCxn id="30" idx="13"/>
          </p:cNvCxnSpPr>
          <p:nvPr/>
        </p:nvCxnSpPr>
        <p:spPr>
          <a:xfrm>
            <a:off x="5746053" y="3212863"/>
            <a:ext cx="571907" cy="1030711"/>
          </a:xfrm>
          <a:prstGeom prst="line">
            <a:avLst/>
          </a:prstGeom>
          <a:ln w="12700">
            <a:solidFill>
              <a:srgbClr val="787878"/>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6" name="Object 35"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4260" name="think-cell Slide" r:id="rId10" imgW="360" imgH="360" progId="">
                  <p:embed/>
                </p:oleObj>
              </mc:Choice>
              <mc:Fallback>
                <p:oleObj name="think-cell Slide" r:id="rId10" imgW="360" imgH="36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title"/>
            <p:custDataLst>
              <p:tags r:id="rId3"/>
            </p:custDataLst>
          </p:nvPr>
        </p:nvSpPr>
        <p:spPr>
          <a:xfrm>
            <a:off x="251520" y="260648"/>
            <a:ext cx="8549580" cy="864096"/>
          </a:xfrm>
        </p:spPr>
        <p:txBody>
          <a:bodyPr/>
          <a:lstStyle/>
          <a:p>
            <a:r>
              <a:rPr lang="en-US" dirty="0" smtClean="0"/>
              <a:t>Organizations have improved desktop virtualization success with Info-Tech’s three-phase approach to implementation</a:t>
            </a:r>
            <a:endParaRPr lang="en-CA" dirty="0"/>
          </a:p>
        </p:txBody>
      </p:sp>
      <p:sp>
        <p:nvSpPr>
          <p:cNvPr id="100" name="Text Placeholder 6"/>
          <p:cNvSpPr>
            <a:spLocks noGrp="1"/>
          </p:cNvSpPr>
          <p:nvPr>
            <p:ph type="body" sz="quarter" idx="19"/>
            <p:custDataLst>
              <p:tags r:id="rId4"/>
            </p:custDataLst>
          </p:nvPr>
        </p:nvSpPr>
        <p:spPr bwMode="auto">
          <a:xfrm>
            <a:off x="6745622" y="1170160"/>
            <a:ext cx="2294417" cy="434202"/>
          </a:xfrm>
          <a:prstGeom prst="rect">
            <a:avLst/>
          </a:prstGeom>
          <a:no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pPr>
            <a:r>
              <a:rPr lang="en-US" sz="1200" b="0" i="1" dirty="0">
                <a:solidFill>
                  <a:schemeClr val="tx1"/>
                </a:solidFill>
              </a:rPr>
              <a:t>Critical </a:t>
            </a:r>
            <a:r>
              <a:rPr lang="en-US" sz="1200" b="0" i="1" dirty="0" smtClean="0">
                <a:solidFill>
                  <a:schemeClr val="tx1"/>
                </a:solidFill>
              </a:rPr>
              <a:t>points </a:t>
            </a:r>
            <a:r>
              <a:rPr lang="en-US" sz="1200" b="0" i="1" dirty="0">
                <a:solidFill>
                  <a:schemeClr val="tx1"/>
                </a:solidFill>
              </a:rPr>
              <a:t>where go / no-go decisions have to be made.</a:t>
            </a:r>
            <a:endParaRPr lang="en-CA" sz="1200" b="0" i="1" dirty="0">
              <a:solidFill>
                <a:schemeClr val="tx1"/>
              </a:solidFill>
            </a:endParaRPr>
          </a:p>
        </p:txBody>
      </p:sp>
      <p:sp>
        <p:nvSpPr>
          <p:cNvPr id="25" name="Freeform 24"/>
          <p:cNvSpPr/>
          <p:nvPr/>
        </p:nvSpPr>
        <p:spPr>
          <a:xfrm>
            <a:off x="3570978" y="1976405"/>
            <a:ext cx="2288649" cy="2224357"/>
          </a:xfrm>
          <a:custGeom>
            <a:avLst/>
            <a:gdLst>
              <a:gd name="connsiteX0" fmla="*/ 1216351 w 1625600"/>
              <a:gd name="connsiteY0" fmla="*/ 411724 h 1625600"/>
              <a:gd name="connsiteX1" fmla="*/ 1456182 w 1625600"/>
              <a:gd name="connsiteY1" fmla="*/ 339444 h 1625600"/>
              <a:gd name="connsiteX2" fmla="*/ 1544431 w 1625600"/>
              <a:gd name="connsiteY2" fmla="*/ 492296 h 1625600"/>
              <a:gd name="connsiteX3" fmla="*/ 1361918 w 1625600"/>
              <a:gd name="connsiteY3" fmla="*/ 663855 h 1625600"/>
              <a:gd name="connsiteX4" fmla="*/ 1361918 w 1625600"/>
              <a:gd name="connsiteY4" fmla="*/ 961747 h 1625600"/>
              <a:gd name="connsiteX5" fmla="*/ 1544431 w 1625600"/>
              <a:gd name="connsiteY5" fmla="*/ 1133304 h 1625600"/>
              <a:gd name="connsiteX6" fmla="*/ 1456182 w 1625600"/>
              <a:gd name="connsiteY6" fmla="*/ 1286156 h 1625600"/>
              <a:gd name="connsiteX7" fmla="*/ 1216351 w 1625600"/>
              <a:gd name="connsiteY7" fmla="*/ 1213876 h 1625600"/>
              <a:gd name="connsiteX8" fmla="*/ 958368 w 1625600"/>
              <a:gd name="connsiteY8" fmla="*/ 1362823 h 1625600"/>
              <a:gd name="connsiteX9" fmla="*/ 901050 w 1625600"/>
              <a:gd name="connsiteY9" fmla="*/ 1606663 h 1625600"/>
              <a:gd name="connsiteX10" fmla="*/ 724550 w 1625600"/>
              <a:gd name="connsiteY10" fmla="*/ 1606663 h 1625600"/>
              <a:gd name="connsiteX11" fmla="*/ 667232 w 1625600"/>
              <a:gd name="connsiteY11" fmla="*/ 1362823 h 1625600"/>
              <a:gd name="connsiteX12" fmla="*/ 409249 w 1625600"/>
              <a:gd name="connsiteY12" fmla="*/ 1213876 h 1625600"/>
              <a:gd name="connsiteX13" fmla="*/ 169418 w 1625600"/>
              <a:gd name="connsiteY13" fmla="*/ 1286156 h 1625600"/>
              <a:gd name="connsiteX14" fmla="*/ 81169 w 1625600"/>
              <a:gd name="connsiteY14" fmla="*/ 1133304 h 1625600"/>
              <a:gd name="connsiteX15" fmla="*/ 263682 w 1625600"/>
              <a:gd name="connsiteY15" fmla="*/ 961745 h 1625600"/>
              <a:gd name="connsiteX16" fmla="*/ 263682 w 1625600"/>
              <a:gd name="connsiteY16" fmla="*/ 663853 h 1625600"/>
              <a:gd name="connsiteX17" fmla="*/ 81169 w 1625600"/>
              <a:gd name="connsiteY17" fmla="*/ 492296 h 1625600"/>
              <a:gd name="connsiteX18" fmla="*/ 169418 w 1625600"/>
              <a:gd name="connsiteY18" fmla="*/ 339444 h 1625600"/>
              <a:gd name="connsiteX19" fmla="*/ 409249 w 1625600"/>
              <a:gd name="connsiteY19" fmla="*/ 411724 h 1625600"/>
              <a:gd name="connsiteX20" fmla="*/ 667233 w 1625600"/>
              <a:gd name="connsiteY20" fmla="*/ 262778 h 1625600"/>
              <a:gd name="connsiteX21" fmla="*/ 724550 w 1625600"/>
              <a:gd name="connsiteY21" fmla="*/ 18937 h 1625600"/>
              <a:gd name="connsiteX22" fmla="*/ 901050 w 1625600"/>
              <a:gd name="connsiteY22" fmla="*/ 18937 h 1625600"/>
              <a:gd name="connsiteX23" fmla="*/ 958368 w 1625600"/>
              <a:gd name="connsiteY23" fmla="*/ 262777 h 1625600"/>
              <a:gd name="connsiteX24" fmla="*/ 1216351 w 1625600"/>
              <a:gd name="connsiteY24" fmla="*/ 41172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625600">
                <a:moveTo>
                  <a:pt x="1216351" y="411724"/>
                </a:moveTo>
                <a:lnTo>
                  <a:pt x="1456182" y="339444"/>
                </a:lnTo>
                <a:lnTo>
                  <a:pt x="1544431" y="492296"/>
                </a:lnTo>
                <a:lnTo>
                  <a:pt x="1361918" y="663855"/>
                </a:lnTo>
                <a:cubicBezTo>
                  <a:pt x="1388374" y="761390"/>
                  <a:pt x="1388374" y="864212"/>
                  <a:pt x="1361918" y="961747"/>
                </a:cubicBezTo>
                <a:lnTo>
                  <a:pt x="1544431" y="1133304"/>
                </a:lnTo>
                <a:lnTo>
                  <a:pt x="1456182" y="1286156"/>
                </a:lnTo>
                <a:lnTo>
                  <a:pt x="1216351" y="1213876"/>
                </a:lnTo>
                <a:cubicBezTo>
                  <a:pt x="1145111" y="1285556"/>
                  <a:pt x="1056064" y="1336967"/>
                  <a:pt x="958368" y="1362823"/>
                </a:cubicBezTo>
                <a:lnTo>
                  <a:pt x="901050" y="1606663"/>
                </a:lnTo>
                <a:lnTo>
                  <a:pt x="724550" y="1606663"/>
                </a:lnTo>
                <a:lnTo>
                  <a:pt x="667232" y="1362823"/>
                </a:lnTo>
                <a:cubicBezTo>
                  <a:pt x="569536" y="1336967"/>
                  <a:pt x="480489" y="1285556"/>
                  <a:pt x="409249" y="1213876"/>
                </a:cubicBezTo>
                <a:lnTo>
                  <a:pt x="169418" y="1286156"/>
                </a:lnTo>
                <a:lnTo>
                  <a:pt x="81169" y="1133304"/>
                </a:lnTo>
                <a:lnTo>
                  <a:pt x="263682" y="961745"/>
                </a:lnTo>
                <a:cubicBezTo>
                  <a:pt x="237226" y="864210"/>
                  <a:pt x="237226" y="761388"/>
                  <a:pt x="263682" y="663853"/>
                </a:cubicBezTo>
                <a:lnTo>
                  <a:pt x="81169" y="492296"/>
                </a:lnTo>
                <a:lnTo>
                  <a:pt x="169418" y="339444"/>
                </a:lnTo>
                <a:lnTo>
                  <a:pt x="409249" y="411724"/>
                </a:lnTo>
                <a:cubicBezTo>
                  <a:pt x="480489" y="340045"/>
                  <a:pt x="569536" y="288634"/>
                  <a:pt x="667233" y="262778"/>
                </a:cubicBezTo>
                <a:lnTo>
                  <a:pt x="724550" y="18937"/>
                </a:lnTo>
                <a:lnTo>
                  <a:pt x="901050" y="18937"/>
                </a:lnTo>
                <a:lnTo>
                  <a:pt x="958368" y="262777"/>
                </a:lnTo>
                <a:cubicBezTo>
                  <a:pt x="1056064" y="288633"/>
                  <a:pt x="1145111" y="340044"/>
                  <a:pt x="1216351" y="411724"/>
                </a:cubicBezTo>
                <a:close/>
              </a:path>
            </a:pathLst>
          </a:custGeom>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spcFirstLastPara="0" vert="horz" wrap="square" lIns="440999" tIns="443474" rIns="440999" bIns="443474" numCol="1" spcCol="1270" anchor="ctr" anchorCtr="0">
            <a:noAutofit/>
          </a:bodyPr>
          <a:lstStyle/>
          <a:p>
            <a:pPr algn="ctr" defTabSz="1111250" fontAlgn="base">
              <a:lnSpc>
                <a:spcPct val="90000"/>
              </a:lnSpc>
              <a:spcBef>
                <a:spcPct val="0"/>
              </a:spcBef>
              <a:spcAft>
                <a:spcPct val="35000"/>
              </a:spcAft>
            </a:pPr>
            <a:r>
              <a:rPr lang="en-CA" dirty="0">
                <a:solidFill>
                  <a:srgbClr val="FFFFFF"/>
                </a:solidFill>
                <a:cs typeface="Arial" pitchFamily="34" charset="0"/>
              </a:rPr>
              <a:t>2</a:t>
            </a:r>
            <a:endParaRPr lang="en-CA" sz="1400" dirty="0" smtClean="0">
              <a:solidFill>
                <a:srgbClr val="FFFFFF"/>
              </a:solidFill>
              <a:cs typeface="Arial" pitchFamily="34" charset="0"/>
            </a:endParaRPr>
          </a:p>
          <a:p>
            <a:pPr algn="ctr" defTabSz="1111250" fontAlgn="base">
              <a:lnSpc>
                <a:spcPct val="90000"/>
              </a:lnSpc>
              <a:spcBef>
                <a:spcPct val="0"/>
              </a:spcBef>
              <a:spcAft>
                <a:spcPct val="35000"/>
              </a:spcAft>
            </a:pPr>
            <a:r>
              <a:rPr lang="en-CA" sz="1400" dirty="0" smtClean="0">
                <a:solidFill>
                  <a:srgbClr val="FFFFFF"/>
                </a:solidFill>
                <a:cs typeface="Arial" pitchFamily="34" charset="0"/>
              </a:rPr>
              <a:t>Pilot</a:t>
            </a:r>
            <a:endParaRPr lang="en-CA" sz="1400" dirty="0">
              <a:solidFill>
                <a:srgbClr val="FFFFFF"/>
              </a:solidFill>
              <a:cs typeface="Arial" pitchFamily="34" charset="0"/>
            </a:endParaRPr>
          </a:p>
        </p:txBody>
      </p:sp>
      <p:sp>
        <p:nvSpPr>
          <p:cNvPr id="29" name="Freeform 28"/>
          <p:cNvSpPr/>
          <p:nvPr/>
        </p:nvSpPr>
        <p:spPr>
          <a:xfrm>
            <a:off x="2069268" y="1787616"/>
            <a:ext cx="1800000" cy="1800000"/>
          </a:xfrm>
          <a:custGeom>
            <a:avLst/>
            <a:gdLst>
              <a:gd name="connsiteX0" fmla="*/ 1216351 w 1625600"/>
              <a:gd name="connsiteY0" fmla="*/ 411724 h 1625600"/>
              <a:gd name="connsiteX1" fmla="*/ 1456182 w 1625600"/>
              <a:gd name="connsiteY1" fmla="*/ 339444 h 1625600"/>
              <a:gd name="connsiteX2" fmla="*/ 1544431 w 1625600"/>
              <a:gd name="connsiteY2" fmla="*/ 492296 h 1625600"/>
              <a:gd name="connsiteX3" fmla="*/ 1361918 w 1625600"/>
              <a:gd name="connsiteY3" fmla="*/ 663855 h 1625600"/>
              <a:gd name="connsiteX4" fmla="*/ 1361918 w 1625600"/>
              <a:gd name="connsiteY4" fmla="*/ 961747 h 1625600"/>
              <a:gd name="connsiteX5" fmla="*/ 1544431 w 1625600"/>
              <a:gd name="connsiteY5" fmla="*/ 1133304 h 1625600"/>
              <a:gd name="connsiteX6" fmla="*/ 1456182 w 1625600"/>
              <a:gd name="connsiteY6" fmla="*/ 1286156 h 1625600"/>
              <a:gd name="connsiteX7" fmla="*/ 1216351 w 1625600"/>
              <a:gd name="connsiteY7" fmla="*/ 1213876 h 1625600"/>
              <a:gd name="connsiteX8" fmla="*/ 958368 w 1625600"/>
              <a:gd name="connsiteY8" fmla="*/ 1362823 h 1625600"/>
              <a:gd name="connsiteX9" fmla="*/ 901050 w 1625600"/>
              <a:gd name="connsiteY9" fmla="*/ 1606663 h 1625600"/>
              <a:gd name="connsiteX10" fmla="*/ 724550 w 1625600"/>
              <a:gd name="connsiteY10" fmla="*/ 1606663 h 1625600"/>
              <a:gd name="connsiteX11" fmla="*/ 667232 w 1625600"/>
              <a:gd name="connsiteY11" fmla="*/ 1362823 h 1625600"/>
              <a:gd name="connsiteX12" fmla="*/ 409249 w 1625600"/>
              <a:gd name="connsiteY12" fmla="*/ 1213876 h 1625600"/>
              <a:gd name="connsiteX13" fmla="*/ 169418 w 1625600"/>
              <a:gd name="connsiteY13" fmla="*/ 1286156 h 1625600"/>
              <a:gd name="connsiteX14" fmla="*/ 81169 w 1625600"/>
              <a:gd name="connsiteY14" fmla="*/ 1133304 h 1625600"/>
              <a:gd name="connsiteX15" fmla="*/ 263682 w 1625600"/>
              <a:gd name="connsiteY15" fmla="*/ 961745 h 1625600"/>
              <a:gd name="connsiteX16" fmla="*/ 263682 w 1625600"/>
              <a:gd name="connsiteY16" fmla="*/ 663853 h 1625600"/>
              <a:gd name="connsiteX17" fmla="*/ 81169 w 1625600"/>
              <a:gd name="connsiteY17" fmla="*/ 492296 h 1625600"/>
              <a:gd name="connsiteX18" fmla="*/ 169418 w 1625600"/>
              <a:gd name="connsiteY18" fmla="*/ 339444 h 1625600"/>
              <a:gd name="connsiteX19" fmla="*/ 409249 w 1625600"/>
              <a:gd name="connsiteY19" fmla="*/ 411724 h 1625600"/>
              <a:gd name="connsiteX20" fmla="*/ 667233 w 1625600"/>
              <a:gd name="connsiteY20" fmla="*/ 262778 h 1625600"/>
              <a:gd name="connsiteX21" fmla="*/ 724550 w 1625600"/>
              <a:gd name="connsiteY21" fmla="*/ 18937 h 1625600"/>
              <a:gd name="connsiteX22" fmla="*/ 901050 w 1625600"/>
              <a:gd name="connsiteY22" fmla="*/ 18937 h 1625600"/>
              <a:gd name="connsiteX23" fmla="*/ 958368 w 1625600"/>
              <a:gd name="connsiteY23" fmla="*/ 262777 h 1625600"/>
              <a:gd name="connsiteX24" fmla="*/ 1216351 w 1625600"/>
              <a:gd name="connsiteY24" fmla="*/ 41172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625600">
                <a:moveTo>
                  <a:pt x="1216351" y="411724"/>
                </a:moveTo>
                <a:lnTo>
                  <a:pt x="1456182" y="339444"/>
                </a:lnTo>
                <a:lnTo>
                  <a:pt x="1544431" y="492296"/>
                </a:lnTo>
                <a:lnTo>
                  <a:pt x="1361918" y="663855"/>
                </a:lnTo>
                <a:cubicBezTo>
                  <a:pt x="1388374" y="761390"/>
                  <a:pt x="1388374" y="864212"/>
                  <a:pt x="1361918" y="961747"/>
                </a:cubicBezTo>
                <a:lnTo>
                  <a:pt x="1544431" y="1133304"/>
                </a:lnTo>
                <a:lnTo>
                  <a:pt x="1456182" y="1286156"/>
                </a:lnTo>
                <a:lnTo>
                  <a:pt x="1216351" y="1213876"/>
                </a:lnTo>
                <a:cubicBezTo>
                  <a:pt x="1145111" y="1285556"/>
                  <a:pt x="1056064" y="1336967"/>
                  <a:pt x="958368" y="1362823"/>
                </a:cubicBezTo>
                <a:lnTo>
                  <a:pt x="901050" y="1606663"/>
                </a:lnTo>
                <a:lnTo>
                  <a:pt x="724550" y="1606663"/>
                </a:lnTo>
                <a:lnTo>
                  <a:pt x="667232" y="1362823"/>
                </a:lnTo>
                <a:cubicBezTo>
                  <a:pt x="569536" y="1336967"/>
                  <a:pt x="480489" y="1285556"/>
                  <a:pt x="409249" y="1213876"/>
                </a:cubicBezTo>
                <a:lnTo>
                  <a:pt x="169418" y="1286156"/>
                </a:lnTo>
                <a:lnTo>
                  <a:pt x="81169" y="1133304"/>
                </a:lnTo>
                <a:lnTo>
                  <a:pt x="263682" y="961745"/>
                </a:lnTo>
                <a:cubicBezTo>
                  <a:pt x="237226" y="864210"/>
                  <a:pt x="237226" y="761388"/>
                  <a:pt x="263682" y="663853"/>
                </a:cubicBezTo>
                <a:lnTo>
                  <a:pt x="81169" y="492296"/>
                </a:lnTo>
                <a:lnTo>
                  <a:pt x="169418" y="339444"/>
                </a:lnTo>
                <a:lnTo>
                  <a:pt x="409249" y="411724"/>
                </a:lnTo>
                <a:cubicBezTo>
                  <a:pt x="480489" y="340045"/>
                  <a:pt x="569536" y="288634"/>
                  <a:pt x="667233" y="262778"/>
                </a:cubicBezTo>
                <a:lnTo>
                  <a:pt x="724550" y="18937"/>
                </a:lnTo>
                <a:lnTo>
                  <a:pt x="901050" y="18937"/>
                </a:lnTo>
                <a:lnTo>
                  <a:pt x="958368" y="262777"/>
                </a:lnTo>
                <a:cubicBezTo>
                  <a:pt x="1056064" y="288633"/>
                  <a:pt x="1145111" y="340044"/>
                  <a:pt x="1216351" y="411724"/>
                </a:cubicBezTo>
                <a:close/>
              </a:path>
            </a:pathLst>
          </a:custGeom>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spcFirstLastPara="0" vert="horz" wrap="square" lIns="440999" tIns="443474" rIns="440999" bIns="443474" numCol="1" spcCol="1270" anchor="ctr" anchorCtr="0">
            <a:noAutofit/>
          </a:bodyPr>
          <a:lstStyle/>
          <a:p>
            <a:pPr algn="ctr" defTabSz="1111250" fontAlgn="base">
              <a:lnSpc>
                <a:spcPct val="90000"/>
              </a:lnSpc>
              <a:spcBef>
                <a:spcPct val="0"/>
              </a:spcBef>
              <a:spcAft>
                <a:spcPct val="35000"/>
              </a:spcAft>
            </a:pPr>
            <a:r>
              <a:rPr lang="en-CA" dirty="0">
                <a:solidFill>
                  <a:srgbClr val="FFFFFF"/>
                </a:solidFill>
                <a:cs typeface="Arial" pitchFamily="34" charset="0"/>
              </a:rPr>
              <a:t>1</a:t>
            </a:r>
            <a:endParaRPr lang="en-CA" sz="1400" dirty="0" smtClean="0">
              <a:solidFill>
                <a:srgbClr val="FFFFFF"/>
              </a:solidFill>
              <a:cs typeface="Arial" pitchFamily="34" charset="0"/>
            </a:endParaRPr>
          </a:p>
          <a:p>
            <a:pPr algn="ctr" defTabSz="1111250" fontAlgn="base">
              <a:lnSpc>
                <a:spcPct val="90000"/>
              </a:lnSpc>
              <a:spcBef>
                <a:spcPct val="0"/>
              </a:spcBef>
              <a:spcAft>
                <a:spcPct val="35000"/>
              </a:spcAft>
            </a:pPr>
            <a:r>
              <a:rPr lang="en-CA" sz="1400" dirty="0" smtClean="0">
                <a:solidFill>
                  <a:srgbClr val="FFFFFF"/>
                </a:solidFill>
                <a:cs typeface="Arial" pitchFamily="34" charset="0"/>
              </a:rPr>
              <a:t>Strategy</a:t>
            </a:r>
            <a:endParaRPr lang="en-CA" sz="1400" dirty="0">
              <a:solidFill>
                <a:srgbClr val="FFFFFF"/>
              </a:solidFill>
              <a:cs typeface="Arial" pitchFamily="34" charset="0"/>
            </a:endParaRPr>
          </a:p>
        </p:txBody>
      </p:sp>
      <p:sp>
        <p:nvSpPr>
          <p:cNvPr id="30" name="Freeform 29"/>
          <p:cNvSpPr/>
          <p:nvPr/>
        </p:nvSpPr>
        <p:spPr>
          <a:xfrm>
            <a:off x="5558459" y="1788724"/>
            <a:ext cx="1800000" cy="1800000"/>
          </a:xfrm>
          <a:custGeom>
            <a:avLst/>
            <a:gdLst>
              <a:gd name="connsiteX0" fmla="*/ 1216351 w 1625600"/>
              <a:gd name="connsiteY0" fmla="*/ 411724 h 1625600"/>
              <a:gd name="connsiteX1" fmla="*/ 1456182 w 1625600"/>
              <a:gd name="connsiteY1" fmla="*/ 339444 h 1625600"/>
              <a:gd name="connsiteX2" fmla="*/ 1544431 w 1625600"/>
              <a:gd name="connsiteY2" fmla="*/ 492296 h 1625600"/>
              <a:gd name="connsiteX3" fmla="*/ 1361918 w 1625600"/>
              <a:gd name="connsiteY3" fmla="*/ 663855 h 1625600"/>
              <a:gd name="connsiteX4" fmla="*/ 1361918 w 1625600"/>
              <a:gd name="connsiteY4" fmla="*/ 961747 h 1625600"/>
              <a:gd name="connsiteX5" fmla="*/ 1544431 w 1625600"/>
              <a:gd name="connsiteY5" fmla="*/ 1133304 h 1625600"/>
              <a:gd name="connsiteX6" fmla="*/ 1456182 w 1625600"/>
              <a:gd name="connsiteY6" fmla="*/ 1286156 h 1625600"/>
              <a:gd name="connsiteX7" fmla="*/ 1216351 w 1625600"/>
              <a:gd name="connsiteY7" fmla="*/ 1213876 h 1625600"/>
              <a:gd name="connsiteX8" fmla="*/ 958368 w 1625600"/>
              <a:gd name="connsiteY8" fmla="*/ 1362823 h 1625600"/>
              <a:gd name="connsiteX9" fmla="*/ 901050 w 1625600"/>
              <a:gd name="connsiteY9" fmla="*/ 1606663 h 1625600"/>
              <a:gd name="connsiteX10" fmla="*/ 724550 w 1625600"/>
              <a:gd name="connsiteY10" fmla="*/ 1606663 h 1625600"/>
              <a:gd name="connsiteX11" fmla="*/ 667232 w 1625600"/>
              <a:gd name="connsiteY11" fmla="*/ 1362823 h 1625600"/>
              <a:gd name="connsiteX12" fmla="*/ 409249 w 1625600"/>
              <a:gd name="connsiteY12" fmla="*/ 1213876 h 1625600"/>
              <a:gd name="connsiteX13" fmla="*/ 169418 w 1625600"/>
              <a:gd name="connsiteY13" fmla="*/ 1286156 h 1625600"/>
              <a:gd name="connsiteX14" fmla="*/ 81169 w 1625600"/>
              <a:gd name="connsiteY14" fmla="*/ 1133304 h 1625600"/>
              <a:gd name="connsiteX15" fmla="*/ 263682 w 1625600"/>
              <a:gd name="connsiteY15" fmla="*/ 961745 h 1625600"/>
              <a:gd name="connsiteX16" fmla="*/ 263682 w 1625600"/>
              <a:gd name="connsiteY16" fmla="*/ 663853 h 1625600"/>
              <a:gd name="connsiteX17" fmla="*/ 81169 w 1625600"/>
              <a:gd name="connsiteY17" fmla="*/ 492296 h 1625600"/>
              <a:gd name="connsiteX18" fmla="*/ 169418 w 1625600"/>
              <a:gd name="connsiteY18" fmla="*/ 339444 h 1625600"/>
              <a:gd name="connsiteX19" fmla="*/ 409249 w 1625600"/>
              <a:gd name="connsiteY19" fmla="*/ 411724 h 1625600"/>
              <a:gd name="connsiteX20" fmla="*/ 667233 w 1625600"/>
              <a:gd name="connsiteY20" fmla="*/ 262778 h 1625600"/>
              <a:gd name="connsiteX21" fmla="*/ 724550 w 1625600"/>
              <a:gd name="connsiteY21" fmla="*/ 18937 h 1625600"/>
              <a:gd name="connsiteX22" fmla="*/ 901050 w 1625600"/>
              <a:gd name="connsiteY22" fmla="*/ 18937 h 1625600"/>
              <a:gd name="connsiteX23" fmla="*/ 958368 w 1625600"/>
              <a:gd name="connsiteY23" fmla="*/ 262777 h 1625600"/>
              <a:gd name="connsiteX24" fmla="*/ 1216351 w 1625600"/>
              <a:gd name="connsiteY24" fmla="*/ 411724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25600" h="1625600">
                <a:moveTo>
                  <a:pt x="1216351" y="411724"/>
                </a:moveTo>
                <a:lnTo>
                  <a:pt x="1456182" y="339444"/>
                </a:lnTo>
                <a:lnTo>
                  <a:pt x="1544431" y="492296"/>
                </a:lnTo>
                <a:lnTo>
                  <a:pt x="1361918" y="663855"/>
                </a:lnTo>
                <a:cubicBezTo>
                  <a:pt x="1388374" y="761390"/>
                  <a:pt x="1388374" y="864212"/>
                  <a:pt x="1361918" y="961747"/>
                </a:cubicBezTo>
                <a:lnTo>
                  <a:pt x="1544431" y="1133304"/>
                </a:lnTo>
                <a:lnTo>
                  <a:pt x="1456182" y="1286156"/>
                </a:lnTo>
                <a:lnTo>
                  <a:pt x="1216351" y="1213876"/>
                </a:lnTo>
                <a:cubicBezTo>
                  <a:pt x="1145111" y="1285556"/>
                  <a:pt x="1056064" y="1336967"/>
                  <a:pt x="958368" y="1362823"/>
                </a:cubicBezTo>
                <a:lnTo>
                  <a:pt x="901050" y="1606663"/>
                </a:lnTo>
                <a:lnTo>
                  <a:pt x="724550" y="1606663"/>
                </a:lnTo>
                <a:lnTo>
                  <a:pt x="667232" y="1362823"/>
                </a:lnTo>
                <a:cubicBezTo>
                  <a:pt x="569536" y="1336967"/>
                  <a:pt x="480489" y="1285556"/>
                  <a:pt x="409249" y="1213876"/>
                </a:cubicBezTo>
                <a:lnTo>
                  <a:pt x="169418" y="1286156"/>
                </a:lnTo>
                <a:lnTo>
                  <a:pt x="81169" y="1133304"/>
                </a:lnTo>
                <a:lnTo>
                  <a:pt x="263682" y="961745"/>
                </a:lnTo>
                <a:cubicBezTo>
                  <a:pt x="237226" y="864210"/>
                  <a:pt x="237226" y="761388"/>
                  <a:pt x="263682" y="663853"/>
                </a:cubicBezTo>
                <a:lnTo>
                  <a:pt x="81169" y="492296"/>
                </a:lnTo>
                <a:lnTo>
                  <a:pt x="169418" y="339444"/>
                </a:lnTo>
                <a:lnTo>
                  <a:pt x="409249" y="411724"/>
                </a:lnTo>
                <a:cubicBezTo>
                  <a:pt x="480489" y="340045"/>
                  <a:pt x="569536" y="288634"/>
                  <a:pt x="667233" y="262778"/>
                </a:cubicBezTo>
                <a:lnTo>
                  <a:pt x="724550" y="18937"/>
                </a:lnTo>
                <a:lnTo>
                  <a:pt x="901050" y="18937"/>
                </a:lnTo>
                <a:lnTo>
                  <a:pt x="958368" y="262777"/>
                </a:lnTo>
                <a:cubicBezTo>
                  <a:pt x="1056064" y="288633"/>
                  <a:pt x="1145111" y="340044"/>
                  <a:pt x="1216351" y="411724"/>
                </a:cubicBezTo>
                <a:close/>
              </a:path>
            </a:pathLst>
          </a:custGeom>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spcFirstLastPara="0" vert="horz" wrap="square" lIns="440999" tIns="443474" rIns="440999" bIns="443474" numCol="1" spcCol="1270" anchor="ctr" anchorCtr="0">
            <a:noAutofit/>
          </a:bodyPr>
          <a:lstStyle/>
          <a:p>
            <a:pPr algn="ctr" defTabSz="1111250" fontAlgn="base">
              <a:lnSpc>
                <a:spcPct val="90000"/>
              </a:lnSpc>
              <a:spcBef>
                <a:spcPct val="0"/>
              </a:spcBef>
              <a:spcAft>
                <a:spcPct val="35000"/>
              </a:spcAft>
            </a:pPr>
            <a:r>
              <a:rPr lang="en-CA" dirty="0">
                <a:solidFill>
                  <a:srgbClr val="FFFFFF"/>
                </a:solidFill>
                <a:cs typeface="Arial" pitchFamily="34" charset="0"/>
              </a:rPr>
              <a:t>3</a:t>
            </a:r>
            <a:endParaRPr lang="en-CA" sz="1400" dirty="0" smtClean="0">
              <a:solidFill>
                <a:srgbClr val="FFFFFF"/>
              </a:solidFill>
              <a:cs typeface="Arial" pitchFamily="34" charset="0"/>
            </a:endParaRPr>
          </a:p>
          <a:p>
            <a:pPr algn="ctr" defTabSz="1111250" fontAlgn="base">
              <a:lnSpc>
                <a:spcPct val="90000"/>
              </a:lnSpc>
              <a:spcBef>
                <a:spcPct val="0"/>
              </a:spcBef>
              <a:spcAft>
                <a:spcPct val="35000"/>
              </a:spcAft>
            </a:pPr>
            <a:r>
              <a:rPr lang="en-CA" sz="1400" dirty="0" smtClean="0">
                <a:solidFill>
                  <a:srgbClr val="FFFFFF"/>
                </a:solidFill>
                <a:cs typeface="Arial" pitchFamily="34" charset="0"/>
              </a:rPr>
              <a:t>Implement</a:t>
            </a:r>
            <a:endParaRPr lang="en-CA" sz="1400" dirty="0">
              <a:solidFill>
                <a:srgbClr val="FFFFFF"/>
              </a:solidFill>
              <a:cs typeface="Arial" pitchFamily="34" charset="0"/>
            </a:endParaRPr>
          </a:p>
        </p:txBody>
      </p:sp>
      <p:sp>
        <p:nvSpPr>
          <p:cNvPr id="31" name="Freeform 30"/>
          <p:cNvSpPr/>
          <p:nvPr>
            <p:custDataLst>
              <p:tags r:id="rId5"/>
            </p:custDataLst>
          </p:nvPr>
        </p:nvSpPr>
        <p:spPr>
          <a:xfrm>
            <a:off x="683892" y="4287421"/>
            <a:ext cx="2484000" cy="2136545"/>
          </a:xfrm>
          <a:custGeom>
            <a:avLst/>
            <a:gdLst>
              <a:gd name="connsiteX0" fmla="*/ 0 w 2098006"/>
              <a:gd name="connsiteY0" fmla="*/ 0 h 1258803"/>
              <a:gd name="connsiteX1" fmla="*/ 2098006 w 2098006"/>
              <a:gd name="connsiteY1" fmla="*/ 0 h 1258803"/>
              <a:gd name="connsiteX2" fmla="*/ 2098006 w 2098006"/>
              <a:gd name="connsiteY2" fmla="*/ 1258803 h 1258803"/>
              <a:gd name="connsiteX3" fmla="*/ 0 w 2098006"/>
              <a:gd name="connsiteY3" fmla="*/ 1258803 h 1258803"/>
              <a:gd name="connsiteX4" fmla="*/ 0 w 2098006"/>
              <a:gd name="connsiteY4" fmla="*/ 0 h 125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006" h="1258803">
                <a:moveTo>
                  <a:pt x="0" y="0"/>
                </a:moveTo>
                <a:lnTo>
                  <a:pt x="2098006" y="0"/>
                </a:lnTo>
                <a:lnTo>
                  <a:pt x="2098006" y="1258803"/>
                </a:lnTo>
                <a:lnTo>
                  <a:pt x="0" y="1258803"/>
                </a:lnTo>
                <a:lnTo>
                  <a:pt x="0" y="0"/>
                </a:ln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85344" tIns="85344" rIns="85344" bIns="85344" numCol="1" spcCol="1270" anchor="t" anchorCtr="0">
            <a:noAutofit/>
          </a:bodyPr>
          <a:lstStyle/>
          <a:p>
            <a:pPr algn="ctr" defTabSz="533400" fontAlgn="base">
              <a:spcBef>
                <a:spcPct val="0"/>
              </a:spcBef>
              <a:spcAft>
                <a:spcPts val="600"/>
              </a:spcAft>
            </a:pPr>
            <a:r>
              <a:rPr lang="en-US" sz="1400" b="1" dirty="0">
                <a:solidFill>
                  <a:srgbClr val="333333"/>
                </a:solidFill>
              </a:rPr>
              <a:t>1. Strategy</a:t>
            </a:r>
          </a:p>
          <a:p>
            <a:pPr marL="176213" lvl="1" indent="-176213" defTabSz="400050" fontAlgn="base">
              <a:spcBef>
                <a:spcPct val="0"/>
              </a:spcBef>
              <a:spcAft>
                <a:spcPct val="15000"/>
              </a:spcAft>
              <a:buFontTx/>
              <a:buChar char="••"/>
            </a:pPr>
            <a:r>
              <a:rPr lang="en-US" sz="1200" dirty="0">
                <a:solidFill>
                  <a:srgbClr val="333333"/>
                </a:solidFill>
              </a:rPr>
              <a:t>Why are you doing desktop </a:t>
            </a:r>
            <a:r>
              <a:rPr lang="en-US" sz="1200" dirty="0" smtClean="0">
                <a:solidFill>
                  <a:srgbClr val="333333"/>
                </a:solidFill>
              </a:rPr>
              <a:t>virtualization?</a:t>
            </a:r>
            <a:endParaRPr lang="en-CA" sz="1200" dirty="0">
              <a:solidFill>
                <a:srgbClr val="333333"/>
              </a:solidFill>
            </a:endParaRPr>
          </a:p>
          <a:p>
            <a:pPr marL="176213" lvl="1" indent="-176213" defTabSz="400050" fontAlgn="base">
              <a:spcBef>
                <a:spcPct val="0"/>
              </a:spcBef>
              <a:spcAft>
                <a:spcPct val="15000"/>
              </a:spcAft>
              <a:buFontTx/>
              <a:buChar char="••"/>
            </a:pPr>
            <a:r>
              <a:rPr lang="en-US" sz="1200" dirty="0">
                <a:solidFill>
                  <a:srgbClr val="333333"/>
                </a:solidFill>
              </a:rPr>
              <a:t>Who is going to use it?</a:t>
            </a:r>
          </a:p>
          <a:p>
            <a:pPr marL="176213" lvl="1" indent="-176213" defTabSz="400050" fontAlgn="base">
              <a:spcBef>
                <a:spcPct val="0"/>
              </a:spcBef>
              <a:spcAft>
                <a:spcPct val="15000"/>
              </a:spcAft>
              <a:buFontTx/>
              <a:buChar char="••"/>
            </a:pPr>
            <a:r>
              <a:rPr lang="en-US" sz="1200" dirty="0">
                <a:solidFill>
                  <a:srgbClr val="333333"/>
                </a:solidFill>
              </a:rPr>
              <a:t>How will it be provisioned?</a:t>
            </a:r>
            <a:endParaRPr lang="en-CA" sz="1200" dirty="0">
              <a:solidFill>
                <a:srgbClr val="333333"/>
              </a:solidFill>
            </a:endParaRPr>
          </a:p>
          <a:p>
            <a:pPr marL="176213" lvl="1" indent="-176213" defTabSz="400050" fontAlgn="base">
              <a:spcBef>
                <a:spcPct val="0"/>
              </a:spcBef>
              <a:spcAft>
                <a:spcPct val="15000"/>
              </a:spcAft>
              <a:buFontTx/>
              <a:buChar char="••"/>
            </a:pPr>
            <a:r>
              <a:rPr lang="en-US" sz="1200" dirty="0">
                <a:solidFill>
                  <a:srgbClr val="333333"/>
                </a:solidFill>
              </a:rPr>
              <a:t>What is the total cost?</a:t>
            </a:r>
            <a:endParaRPr lang="en-CA" sz="1200" dirty="0">
              <a:solidFill>
                <a:srgbClr val="333333"/>
              </a:solidFill>
            </a:endParaRPr>
          </a:p>
          <a:p>
            <a:pPr marL="176213" lvl="1" indent="-176213" defTabSz="400050" fontAlgn="base">
              <a:spcBef>
                <a:spcPct val="0"/>
              </a:spcBef>
              <a:spcAft>
                <a:spcPct val="15000"/>
              </a:spcAft>
              <a:buFontTx/>
              <a:buChar char="••"/>
            </a:pPr>
            <a:r>
              <a:rPr lang="en-US" sz="1200" dirty="0" smtClean="0">
                <a:solidFill>
                  <a:srgbClr val="333333"/>
                </a:solidFill>
              </a:rPr>
              <a:t>Go </a:t>
            </a:r>
            <a:r>
              <a:rPr lang="en-US" sz="1200" dirty="0">
                <a:solidFill>
                  <a:srgbClr val="333333"/>
                </a:solidFill>
              </a:rPr>
              <a:t>/ no-go decision. If go, </a:t>
            </a:r>
            <a:r>
              <a:rPr lang="en-US" sz="1200" dirty="0" smtClean="0">
                <a:solidFill>
                  <a:srgbClr val="333333"/>
                </a:solidFill>
              </a:rPr>
              <a:t>pilot</a:t>
            </a:r>
            <a:r>
              <a:rPr lang="en-US" sz="1200" dirty="0">
                <a:solidFill>
                  <a:srgbClr val="333333"/>
                </a:solidFill>
              </a:rPr>
              <a:t>.</a:t>
            </a:r>
            <a:endParaRPr lang="en-CA" sz="1200" dirty="0">
              <a:solidFill>
                <a:srgbClr val="333333"/>
              </a:solidFill>
            </a:endParaRPr>
          </a:p>
        </p:txBody>
      </p:sp>
      <p:sp>
        <p:nvSpPr>
          <p:cNvPr id="32" name="Freeform 31"/>
          <p:cNvSpPr/>
          <p:nvPr>
            <p:custDataLst>
              <p:tags r:id="rId6"/>
            </p:custDataLst>
          </p:nvPr>
        </p:nvSpPr>
        <p:spPr>
          <a:xfrm>
            <a:off x="3321899" y="4292282"/>
            <a:ext cx="2842054" cy="2131570"/>
          </a:xfrm>
          <a:custGeom>
            <a:avLst/>
            <a:gdLst>
              <a:gd name="connsiteX0" fmla="*/ 0 w 2098006"/>
              <a:gd name="connsiteY0" fmla="*/ 0 h 1258803"/>
              <a:gd name="connsiteX1" fmla="*/ 2098006 w 2098006"/>
              <a:gd name="connsiteY1" fmla="*/ 0 h 1258803"/>
              <a:gd name="connsiteX2" fmla="*/ 2098006 w 2098006"/>
              <a:gd name="connsiteY2" fmla="*/ 1258803 h 1258803"/>
              <a:gd name="connsiteX3" fmla="*/ 0 w 2098006"/>
              <a:gd name="connsiteY3" fmla="*/ 1258803 h 1258803"/>
              <a:gd name="connsiteX4" fmla="*/ 0 w 2098006"/>
              <a:gd name="connsiteY4" fmla="*/ 0 h 125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006" h="1258803">
                <a:moveTo>
                  <a:pt x="0" y="0"/>
                </a:moveTo>
                <a:lnTo>
                  <a:pt x="2098006" y="0"/>
                </a:lnTo>
                <a:lnTo>
                  <a:pt x="2098006" y="1258803"/>
                </a:lnTo>
                <a:lnTo>
                  <a:pt x="0" y="1258803"/>
                </a:lnTo>
                <a:lnTo>
                  <a:pt x="0" y="0"/>
                </a:lnTo>
                <a:close/>
              </a:path>
            </a:pathLst>
          </a:custGeom>
          <a:ln/>
        </p:spPr>
        <p:style>
          <a:lnRef idx="2">
            <a:schemeClr val="accent2"/>
          </a:lnRef>
          <a:fillRef idx="1">
            <a:schemeClr val="lt1"/>
          </a:fillRef>
          <a:effectRef idx="0">
            <a:schemeClr val="accent2"/>
          </a:effectRef>
          <a:fontRef idx="minor">
            <a:schemeClr val="dk1"/>
          </a:fontRef>
        </p:style>
        <p:txBody>
          <a:bodyPr spcFirstLastPara="0" vert="horz" wrap="square" lIns="85344" tIns="85344" rIns="72000" bIns="85344" numCol="1" spcCol="1270" anchor="t" anchorCtr="0">
            <a:noAutofit/>
          </a:bodyPr>
          <a:lstStyle/>
          <a:p>
            <a:pPr algn="ctr" defTabSz="533400" fontAlgn="base">
              <a:spcBef>
                <a:spcPct val="0"/>
              </a:spcBef>
              <a:spcAft>
                <a:spcPts val="600"/>
              </a:spcAft>
            </a:pPr>
            <a:r>
              <a:rPr lang="en-US" sz="1400" b="1" dirty="0">
                <a:solidFill>
                  <a:srgbClr val="333333"/>
                </a:solidFill>
              </a:rPr>
              <a:t>2. Pilot</a:t>
            </a:r>
          </a:p>
          <a:p>
            <a:pPr marL="176213" lvl="1" indent="-176213" defTabSz="400050" fontAlgn="base">
              <a:spcBef>
                <a:spcPct val="0"/>
              </a:spcBef>
              <a:spcAft>
                <a:spcPts val="100"/>
              </a:spcAft>
              <a:buFontTx/>
              <a:buChar char="••"/>
            </a:pPr>
            <a:r>
              <a:rPr lang="en-US" sz="1200" dirty="0">
                <a:solidFill>
                  <a:srgbClr val="333333"/>
                </a:solidFill>
              </a:rPr>
              <a:t>Infrastructure and user requirements</a:t>
            </a:r>
            <a:endParaRPr lang="en-CA" sz="1200" dirty="0">
              <a:solidFill>
                <a:srgbClr val="333333"/>
              </a:solidFill>
            </a:endParaRPr>
          </a:p>
          <a:p>
            <a:pPr marL="176213" lvl="1" indent="-176213" defTabSz="400050" fontAlgn="base">
              <a:spcBef>
                <a:spcPct val="0"/>
              </a:spcBef>
              <a:spcAft>
                <a:spcPts val="100"/>
              </a:spcAft>
              <a:buFontTx/>
              <a:buChar char="••"/>
            </a:pPr>
            <a:r>
              <a:rPr lang="en-CA" sz="1200" dirty="0">
                <a:solidFill>
                  <a:srgbClr val="333333"/>
                </a:solidFill>
              </a:rPr>
              <a:t>Desktop configuration</a:t>
            </a:r>
          </a:p>
          <a:p>
            <a:pPr marL="176213" lvl="1" indent="-176213" defTabSz="400050" fontAlgn="base">
              <a:spcBef>
                <a:spcPct val="0"/>
              </a:spcBef>
              <a:spcAft>
                <a:spcPts val="100"/>
              </a:spcAft>
              <a:buFontTx/>
              <a:buChar char="••"/>
            </a:pPr>
            <a:r>
              <a:rPr lang="en-US" sz="1200" dirty="0">
                <a:solidFill>
                  <a:srgbClr val="333333"/>
                </a:solidFill>
              </a:rPr>
              <a:t>What worked?</a:t>
            </a:r>
          </a:p>
          <a:p>
            <a:pPr marL="176213" lvl="1" indent="-176213" defTabSz="400050" fontAlgn="base">
              <a:spcBef>
                <a:spcPct val="0"/>
              </a:spcBef>
              <a:spcAft>
                <a:spcPts val="100"/>
              </a:spcAft>
              <a:buFontTx/>
              <a:buChar char="••"/>
            </a:pPr>
            <a:r>
              <a:rPr lang="en-US" sz="1200" dirty="0">
                <a:solidFill>
                  <a:srgbClr val="333333"/>
                </a:solidFill>
              </a:rPr>
              <a:t>What didn’t work / how </a:t>
            </a:r>
            <a:r>
              <a:rPr lang="en-US" sz="1200" dirty="0" smtClean="0">
                <a:solidFill>
                  <a:srgbClr val="333333"/>
                </a:solidFill>
              </a:rPr>
              <a:t>to </a:t>
            </a:r>
            <a:r>
              <a:rPr lang="en-US" sz="1200" dirty="0">
                <a:solidFill>
                  <a:srgbClr val="333333"/>
                </a:solidFill>
              </a:rPr>
              <a:t>fix it?</a:t>
            </a:r>
          </a:p>
          <a:p>
            <a:pPr marL="176213" lvl="1" indent="-176213" defTabSz="400050" fontAlgn="base">
              <a:spcBef>
                <a:spcPct val="0"/>
              </a:spcBef>
              <a:spcAft>
                <a:spcPts val="100"/>
              </a:spcAft>
              <a:buFontTx/>
              <a:buChar char="••"/>
            </a:pPr>
            <a:r>
              <a:rPr lang="en-US" sz="1200" dirty="0">
                <a:solidFill>
                  <a:srgbClr val="333333"/>
                </a:solidFill>
              </a:rPr>
              <a:t>How will it scale (infrastructure</a:t>
            </a:r>
            <a:r>
              <a:rPr lang="en-US" sz="1200" dirty="0" smtClean="0">
                <a:solidFill>
                  <a:srgbClr val="333333"/>
                </a:solidFill>
              </a:rPr>
              <a:t>)?</a:t>
            </a:r>
            <a:endParaRPr lang="en-US" sz="1200" dirty="0">
              <a:solidFill>
                <a:srgbClr val="333333"/>
              </a:solidFill>
            </a:endParaRPr>
          </a:p>
          <a:p>
            <a:pPr marL="176213" lvl="1" indent="-176213" defTabSz="400050" fontAlgn="base">
              <a:spcBef>
                <a:spcPct val="0"/>
              </a:spcBef>
              <a:spcAft>
                <a:spcPts val="100"/>
              </a:spcAft>
              <a:buFontTx/>
              <a:buChar char="••"/>
            </a:pPr>
            <a:r>
              <a:rPr lang="en-US" sz="1200" dirty="0">
                <a:solidFill>
                  <a:srgbClr val="333333"/>
                </a:solidFill>
              </a:rPr>
              <a:t>How much will it cost to scale (TCO)?</a:t>
            </a:r>
          </a:p>
          <a:p>
            <a:pPr marL="176213" lvl="1" indent="-176213" defTabSz="400050" fontAlgn="base">
              <a:spcBef>
                <a:spcPct val="0"/>
              </a:spcBef>
              <a:spcAft>
                <a:spcPts val="100"/>
              </a:spcAft>
              <a:buFontTx/>
              <a:buChar char="••"/>
            </a:pPr>
            <a:r>
              <a:rPr lang="en-US" sz="1200" dirty="0" smtClean="0">
                <a:solidFill>
                  <a:srgbClr val="333333"/>
                </a:solidFill>
              </a:rPr>
              <a:t>Go </a:t>
            </a:r>
            <a:r>
              <a:rPr lang="en-US" sz="1200" dirty="0">
                <a:solidFill>
                  <a:srgbClr val="333333"/>
                </a:solidFill>
              </a:rPr>
              <a:t>/ no-go decision. If go, </a:t>
            </a:r>
            <a:r>
              <a:rPr lang="en-US" sz="1200" dirty="0" smtClean="0">
                <a:solidFill>
                  <a:srgbClr val="333333"/>
                </a:solidFill>
              </a:rPr>
              <a:t>implement.</a:t>
            </a:r>
            <a:endParaRPr lang="en-CA" sz="1200" dirty="0">
              <a:solidFill>
                <a:srgbClr val="333333"/>
              </a:solidFill>
            </a:endParaRPr>
          </a:p>
        </p:txBody>
      </p:sp>
      <p:sp>
        <p:nvSpPr>
          <p:cNvPr id="33" name="Freeform 32"/>
          <p:cNvSpPr/>
          <p:nvPr>
            <p:custDataLst>
              <p:tags r:id="rId7"/>
            </p:custDataLst>
          </p:nvPr>
        </p:nvSpPr>
        <p:spPr>
          <a:xfrm>
            <a:off x="6317960" y="4289678"/>
            <a:ext cx="2196244" cy="2134235"/>
          </a:xfrm>
          <a:custGeom>
            <a:avLst/>
            <a:gdLst>
              <a:gd name="connsiteX0" fmla="*/ 0 w 2098006"/>
              <a:gd name="connsiteY0" fmla="*/ 0 h 1258803"/>
              <a:gd name="connsiteX1" fmla="*/ 2098006 w 2098006"/>
              <a:gd name="connsiteY1" fmla="*/ 0 h 1258803"/>
              <a:gd name="connsiteX2" fmla="*/ 2098006 w 2098006"/>
              <a:gd name="connsiteY2" fmla="*/ 1258803 h 1258803"/>
              <a:gd name="connsiteX3" fmla="*/ 0 w 2098006"/>
              <a:gd name="connsiteY3" fmla="*/ 1258803 h 1258803"/>
              <a:gd name="connsiteX4" fmla="*/ 0 w 2098006"/>
              <a:gd name="connsiteY4" fmla="*/ 0 h 125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006" h="1258803">
                <a:moveTo>
                  <a:pt x="0" y="0"/>
                </a:moveTo>
                <a:lnTo>
                  <a:pt x="2098006" y="0"/>
                </a:lnTo>
                <a:lnTo>
                  <a:pt x="2098006" y="1258803"/>
                </a:lnTo>
                <a:lnTo>
                  <a:pt x="0" y="1258803"/>
                </a:lnTo>
                <a:lnTo>
                  <a:pt x="0" y="0"/>
                </a:lnTo>
                <a:close/>
              </a:path>
            </a:pathLst>
          </a:custGeom>
          <a:ln/>
        </p:spPr>
        <p:style>
          <a:lnRef idx="2">
            <a:schemeClr val="accent4"/>
          </a:lnRef>
          <a:fillRef idx="1">
            <a:schemeClr val="lt1"/>
          </a:fillRef>
          <a:effectRef idx="0">
            <a:schemeClr val="accent4"/>
          </a:effectRef>
          <a:fontRef idx="minor">
            <a:schemeClr val="dk1"/>
          </a:fontRef>
        </p:style>
        <p:txBody>
          <a:bodyPr spcFirstLastPara="0" vert="horz" wrap="square" lIns="85344" tIns="85344" rIns="85344" bIns="85344" numCol="1" spcCol="1270" anchor="t" anchorCtr="0">
            <a:noAutofit/>
          </a:bodyPr>
          <a:lstStyle/>
          <a:p>
            <a:pPr algn="ctr" defTabSz="533400" fontAlgn="base">
              <a:spcBef>
                <a:spcPct val="0"/>
              </a:spcBef>
              <a:spcAft>
                <a:spcPts val="600"/>
              </a:spcAft>
            </a:pPr>
            <a:r>
              <a:rPr lang="en-US" sz="1400" b="1" dirty="0">
                <a:solidFill>
                  <a:srgbClr val="333333"/>
                </a:solidFill>
              </a:rPr>
              <a:t>3. Implement</a:t>
            </a:r>
          </a:p>
          <a:p>
            <a:pPr marL="176213" lvl="1" indent="-176213" defTabSz="400050" fontAlgn="base">
              <a:spcBef>
                <a:spcPct val="0"/>
              </a:spcBef>
              <a:spcAft>
                <a:spcPct val="15000"/>
              </a:spcAft>
              <a:buFontTx/>
              <a:buChar char="••"/>
            </a:pPr>
            <a:r>
              <a:rPr lang="en-US" sz="1200" dirty="0">
                <a:solidFill>
                  <a:srgbClr val="333333"/>
                </a:solidFill>
              </a:rPr>
              <a:t>Infrastructure </a:t>
            </a:r>
            <a:r>
              <a:rPr lang="en-US" sz="1200" dirty="0" smtClean="0">
                <a:solidFill>
                  <a:srgbClr val="333333"/>
                </a:solidFill>
              </a:rPr>
              <a:t>plan</a:t>
            </a:r>
            <a:endParaRPr lang="en-US" sz="1200" dirty="0">
              <a:solidFill>
                <a:srgbClr val="333333"/>
              </a:solidFill>
            </a:endParaRPr>
          </a:p>
          <a:p>
            <a:pPr marL="176213" lvl="1" indent="-176213" defTabSz="400050" fontAlgn="base">
              <a:spcBef>
                <a:spcPct val="0"/>
              </a:spcBef>
              <a:spcAft>
                <a:spcPct val="15000"/>
              </a:spcAft>
              <a:buFontTx/>
              <a:buChar char="••"/>
            </a:pPr>
            <a:r>
              <a:rPr lang="en-US" sz="1200" dirty="0">
                <a:solidFill>
                  <a:srgbClr val="333333"/>
                </a:solidFill>
              </a:rPr>
              <a:t>Training / </a:t>
            </a:r>
            <a:r>
              <a:rPr lang="en-US" sz="1200" dirty="0" smtClean="0">
                <a:solidFill>
                  <a:srgbClr val="333333"/>
                </a:solidFill>
              </a:rPr>
              <a:t>support</a:t>
            </a:r>
            <a:endParaRPr lang="en-US" sz="1200" dirty="0">
              <a:solidFill>
                <a:srgbClr val="333333"/>
              </a:solidFill>
            </a:endParaRPr>
          </a:p>
          <a:p>
            <a:pPr marL="176213" lvl="1" indent="-176213" defTabSz="400050" fontAlgn="base">
              <a:spcBef>
                <a:spcPct val="0"/>
              </a:spcBef>
              <a:spcAft>
                <a:spcPct val="15000"/>
              </a:spcAft>
              <a:buFontTx/>
              <a:buChar char="••"/>
            </a:pPr>
            <a:r>
              <a:rPr lang="en-US" sz="1200" dirty="0">
                <a:solidFill>
                  <a:srgbClr val="333333"/>
                </a:solidFill>
              </a:rPr>
              <a:t>Success </a:t>
            </a:r>
            <a:r>
              <a:rPr lang="en-US" sz="1200" dirty="0" smtClean="0">
                <a:solidFill>
                  <a:srgbClr val="333333"/>
                </a:solidFill>
              </a:rPr>
              <a:t>measures</a:t>
            </a:r>
            <a:endParaRPr lang="en-US" sz="1200" dirty="0">
              <a:solidFill>
                <a:srgbClr val="333333"/>
              </a:solidFill>
            </a:endParaRPr>
          </a:p>
          <a:p>
            <a:pPr marL="176213" lvl="1" indent="-176213" defTabSz="400050" fontAlgn="base">
              <a:spcBef>
                <a:spcPct val="0"/>
              </a:spcBef>
              <a:spcAft>
                <a:spcPct val="15000"/>
              </a:spcAft>
              <a:buFontTx/>
              <a:buChar char="••"/>
            </a:pPr>
            <a:r>
              <a:rPr lang="en-US" sz="1200" dirty="0">
                <a:solidFill>
                  <a:srgbClr val="333333"/>
                </a:solidFill>
              </a:rPr>
              <a:t>Review / </a:t>
            </a:r>
            <a:r>
              <a:rPr lang="en-US" sz="1200" dirty="0" smtClean="0">
                <a:solidFill>
                  <a:srgbClr val="333333"/>
                </a:solidFill>
              </a:rPr>
              <a:t>checkpoint</a:t>
            </a:r>
            <a:endParaRPr lang="en-US" sz="1200" dirty="0">
              <a:solidFill>
                <a:srgbClr val="333333"/>
              </a:solidFill>
            </a:endParaRPr>
          </a:p>
        </p:txBody>
      </p:sp>
      <p:sp>
        <p:nvSpPr>
          <p:cNvPr id="34" name="5-Point Star 33"/>
          <p:cNvSpPr/>
          <p:nvPr/>
        </p:nvSpPr>
        <p:spPr>
          <a:xfrm>
            <a:off x="3870448" y="2093314"/>
            <a:ext cx="324036" cy="330420"/>
          </a:xfrm>
          <a:prstGeom prst="star5">
            <a:avLst/>
          </a:prstGeom>
          <a:solidFill>
            <a:srgbClr val="D17D08"/>
          </a:solidFill>
          <a:ln>
            <a:solidFill>
              <a:srgbClr val="D17D08"/>
            </a:solidFill>
          </a:ln>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35" name="5-Point Star 34"/>
          <p:cNvSpPr/>
          <p:nvPr/>
        </p:nvSpPr>
        <p:spPr>
          <a:xfrm>
            <a:off x="5263175" y="2093314"/>
            <a:ext cx="324036" cy="330420"/>
          </a:xfrm>
          <a:prstGeom prst="star5">
            <a:avLst/>
          </a:prstGeom>
          <a:solidFill>
            <a:srgbClr val="D17D08"/>
          </a:solidFill>
          <a:ln>
            <a:solidFill>
              <a:srgbClr val="D17D08"/>
            </a:solidFill>
          </a:ln>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cxnSp>
        <p:nvCxnSpPr>
          <p:cNvPr id="17" name="Straight Connector 16"/>
          <p:cNvCxnSpPr>
            <a:stCxn id="29" idx="17"/>
            <a:endCxn id="31" idx="0"/>
          </p:cNvCxnSpPr>
          <p:nvPr/>
        </p:nvCxnSpPr>
        <p:spPr>
          <a:xfrm flipH="1">
            <a:off x="683892" y="2332727"/>
            <a:ext cx="1475253" cy="1954694"/>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0" idx="2"/>
            <a:endCxn id="33" idx="1"/>
          </p:cNvCxnSpPr>
          <p:nvPr/>
        </p:nvCxnSpPr>
        <p:spPr>
          <a:xfrm>
            <a:off x="7268582" y="2333835"/>
            <a:ext cx="1245622" cy="1955843"/>
          </a:xfrm>
          <a:prstGeom prst="line">
            <a:avLst/>
          </a:prstGeom>
          <a:ln w="12700">
            <a:solidFill>
              <a:srgbClr val="787878"/>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9" idx="6"/>
          </p:cNvCxnSpPr>
          <p:nvPr/>
        </p:nvCxnSpPr>
        <p:spPr>
          <a:xfrm flipH="1">
            <a:off x="3167892" y="3211755"/>
            <a:ext cx="513782" cy="1029562"/>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5" idx="14"/>
          </p:cNvCxnSpPr>
          <p:nvPr/>
        </p:nvCxnSpPr>
        <p:spPr>
          <a:xfrm flipH="1">
            <a:off x="3321899" y="3527139"/>
            <a:ext cx="363355" cy="719039"/>
          </a:xfrm>
          <a:prstGeom prst="line">
            <a:avLst/>
          </a:prstGeom>
          <a:ln w="12700">
            <a:solidFill>
              <a:srgbClr val="9D904C"/>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5" idx="5"/>
          </p:cNvCxnSpPr>
          <p:nvPr/>
        </p:nvCxnSpPr>
        <p:spPr>
          <a:xfrm>
            <a:off x="5745351" y="3527139"/>
            <a:ext cx="418602" cy="719039"/>
          </a:xfrm>
          <a:prstGeom prst="line">
            <a:avLst/>
          </a:prstGeom>
          <a:ln w="12700">
            <a:solidFill>
              <a:srgbClr val="9D904C"/>
            </a:solidFill>
            <a:prstDash val="dash"/>
          </a:ln>
        </p:spPr>
        <p:style>
          <a:lnRef idx="1">
            <a:schemeClr val="accent1"/>
          </a:lnRef>
          <a:fillRef idx="0">
            <a:schemeClr val="accent1"/>
          </a:fillRef>
          <a:effectRef idx="0">
            <a:schemeClr val="accent1"/>
          </a:effectRef>
          <a:fontRef idx="minor">
            <a:schemeClr val="tx1"/>
          </a:fontRef>
        </p:style>
      </p:cxnSp>
      <p:sp>
        <p:nvSpPr>
          <p:cNvPr id="24" name="5-Point Star 1"/>
          <p:cNvSpPr/>
          <p:nvPr/>
        </p:nvSpPr>
        <p:spPr>
          <a:xfrm>
            <a:off x="6444026" y="1194421"/>
            <a:ext cx="324036" cy="330420"/>
          </a:xfrm>
          <a:prstGeom prst="star5">
            <a:avLst/>
          </a:prstGeom>
          <a:solidFill>
            <a:srgbClr val="D17D08"/>
          </a:solidFill>
          <a:ln>
            <a:solidFill>
              <a:srgbClr val="D17D08"/>
            </a:solidFill>
          </a:ln>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nvGrpSpPr>
          <p:cNvPr id="23" name="Group 22"/>
          <p:cNvGrpSpPr/>
          <p:nvPr/>
        </p:nvGrpSpPr>
        <p:grpSpPr>
          <a:xfrm>
            <a:off x="0" y="6422955"/>
            <a:ext cx="9144000" cy="437555"/>
            <a:chOff x="0" y="6422955"/>
            <a:chExt cx="9144000" cy="437555"/>
          </a:xfrm>
        </p:grpSpPr>
        <p:pic>
          <p:nvPicPr>
            <p:cNvPr id="26" name="Picture 3">
              <a:hlinkClick r:id="rId12"/>
            </p:cNvPr>
            <p:cNvPicPr>
              <a:picLocks noChangeAspect="1" noChangeArrowheads="1"/>
            </p:cNvPicPr>
            <p:nvPr/>
          </p:nvPicPr>
          <p:blipFill>
            <a:blip r:embed="rId13" cstate="print"/>
            <a:srcRect/>
            <a:stretch>
              <a:fillRect/>
            </a:stretch>
          </p:blipFill>
          <p:spPr bwMode="auto">
            <a:xfrm>
              <a:off x="0" y="6422955"/>
              <a:ext cx="9144000" cy="437555"/>
            </a:xfrm>
            <a:prstGeom prst="rect">
              <a:avLst/>
            </a:prstGeom>
            <a:noFill/>
            <a:ln w="9525">
              <a:noFill/>
              <a:miter lim="800000"/>
              <a:headEnd/>
              <a:tailEnd/>
            </a:ln>
          </p:spPr>
        </p:pic>
        <p:pic>
          <p:nvPicPr>
            <p:cNvPr id="27" name="Picture 26" descr="itrg-logo.png"/>
            <p:cNvPicPr>
              <a:picLocks noChangeAspect="1"/>
            </p:cNvPicPr>
            <p:nvPr/>
          </p:nvPicPr>
          <p:blipFill>
            <a:blip r:embed="rId14"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027173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ts val="0"/>
              </a:spcBef>
              <a:buClr>
                <a:schemeClr val="tx1"/>
              </a:buClr>
              <a:buSzPct val="120000"/>
            </a:pPr>
            <a:r>
              <a:rPr lang="en-CA" b="1" dirty="0" smtClean="0">
                <a:latin typeface="+mn-lt"/>
              </a:rPr>
              <a:t>Sign up for free trial membership to get practical</a:t>
            </a:r>
          </a:p>
          <a:p>
            <a:pPr lvl="0" algn="ctr"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695093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50" y="237056"/>
            <a:ext cx="8620125" cy="877887"/>
          </a:xfrm>
        </p:spPr>
        <p:txBody>
          <a:bodyPr/>
          <a:lstStyle/>
          <a:p>
            <a:r>
              <a:rPr lang="en-US" dirty="0" smtClean="0"/>
              <a:t>Executive summary </a:t>
            </a:r>
            <a:endParaRPr lang="en-US" dirty="0"/>
          </a:p>
        </p:txBody>
      </p:sp>
      <p:sp>
        <p:nvSpPr>
          <p:cNvPr id="7" name="Text Placeholder 6"/>
          <p:cNvSpPr>
            <a:spLocks noGrp="1"/>
          </p:cNvSpPr>
          <p:nvPr>
            <p:ph type="body" sz="quarter" idx="10"/>
          </p:nvPr>
        </p:nvSpPr>
        <p:spPr>
          <a:xfrm>
            <a:off x="333954" y="1535364"/>
            <a:ext cx="5403297" cy="1392486"/>
          </a:xfrm>
        </p:spPr>
        <p:txBody>
          <a:bodyPr/>
          <a:lstStyle/>
          <a:p>
            <a:r>
              <a:rPr lang="en-CA" b="1" dirty="0"/>
              <a:t>Desktop virtualization is </a:t>
            </a:r>
            <a:r>
              <a:rPr lang="en-CA" b="1" dirty="0" smtClean="0"/>
              <a:t>maturing</a:t>
            </a:r>
            <a:r>
              <a:rPr lang="en-CA" b="1" dirty="0"/>
              <a:t>.</a:t>
            </a:r>
            <a:r>
              <a:rPr lang="en-CA" dirty="0" smtClean="0"/>
              <a:t> As </a:t>
            </a:r>
            <a:r>
              <a:rPr lang="en-CA" dirty="0"/>
              <a:t>we move into a post-PC </a:t>
            </a:r>
            <a:r>
              <a:rPr lang="en-CA" dirty="0" smtClean="0"/>
              <a:t>world</a:t>
            </a:r>
            <a:r>
              <a:rPr lang="en-CA" dirty="0"/>
              <a:t>, businesses are looking at easier ways to manage the desktop. There are more virtualization options then ever, and many of the technologies, such as VDI, have made significant advancements in the last few years.</a:t>
            </a:r>
          </a:p>
          <a:p>
            <a:r>
              <a:rPr lang="en-CA" b="1" dirty="0"/>
              <a:t>The push for businesses to be mobile is driving desktop virtualization adoption. </a:t>
            </a:r>
            <a:r>
              <a:rPr lang="en-CA" dirty="0"/>
              <a:t>As legacy PCs are reaching end of life, many businesses are looking for a solution that will support a mobile workforce.</a:t>
            </a:r>
          </a:p>
        </p:txBody>
      </p:sp>
      <p:sp>
        <p:nvSpPr>
          <p:cNvPr id="8" name="Text Placeholder 7"/>
          <p:cNvSpPr>
            <a:spLocks noGrp="1"/>
          </p:cNvSpPr>
          <p:nvPr>
            <p:ph type="body" sz="quarter" idx="11"/>
          </p:nvPr>
        </p:nvSpPr>
        <p:spPr>
          <a:xfrm>
            <a:off x="333954" y="3358650"/>
            <a:ext cx="5403297" cy="1179059"/>
          </a:xfrm>
        </p:spPr>
        <p:txBody>
          <a:bodyPr/>
          <a:lstStyle/>
          <a:p>
            <a:r>
              <a:rPr lang="en-CA" b="1" dirty="0"/>
              <a:t>There isn’t necessarily one desktop virtualization deployment method for all;</a:t>
            </a:r>
            <a:r>
              <a:rPr lang="en-CA" dirty="0"/>
              <a:t> unique evaluation of each user-group for fit with each deployment method is required in order to deploy a solution that is right for your organization.</a:t>
            </a:r>
          </a:p>
          <a:p>
            <a:r>
              <a:rPr lang="en-CA" b="1" dirty="0"/>
              <a:t>Desktop virtualization options abound.</a:t>
            </a:r>
            <a:r>
              <a:rPr lang="en-CA" dirty="0"/>
              <a:t> VDI, DaaS, app </a:t>
            </a:r>
            <a:r>
              <a:rPr lang="en-CA" dirty="0" smtClean="0"/>
              <a:t>virtualization? </a:t>
            </a:r>
            <a:r>
              <a:rPr lang="en-CA" dirty="0"/>
              <a:t>Each has strengths, drawbacks, </a:t>
            </a:r>
            <a:r>
              <a:rPr lang="en-CA" dirty="0" smtClean="0"/>
              <a:t>and </a:t>
            </a:r>
            <a:r>
              <a:rPr lang="en-CA" dirty="0"/>
              <a:t>costs that should be considered. </a:t>
            </a:r>
          </a:p>
        </p:txBody>
      </p:sp>
      <p:sp>
        <p:nvSpPr>
          <p:cNvPr id="9" name="Text Placeholder 8"/>
          <p:cNvSpPr>
            <a:spLocks noGrp="1"/>
          </p:cNvSpPr>
          <p:nvPr>
            <p:ph type="body" sz="quarter" idx="12"/>
          </p:nvPr>
        </p:nvSpPr>
        <p:spPr>
          <a:xfrm>
            <a:off x="333954" y="4968509"/>
            <a:ext cx="8545521" cy="1566106"/>
          </a:xfrm>
        </p:spPr>
        <p:txBody>
          <a:bodyPr/>
          <a:lstStyle/>
          <a:p>
            <a:r>
              <a:rPr lang="en-CA" b="1" dirty="0"/>
              <a:t>Establish and </a:t>
            </a:r>
            <a:r>
              <a:rPr lang="en-CA" b="1" dirty="0" smtClean="0"/>
              <a:t>align </a:t>
            </a:r>
            <a:r>
              <a:rPr lang="en-CA" b="1" dirty="0"/>
              <a:t>your IT goals with the solution requirements.</a:t>
            </a:r>
            <a:r>
              <a:rPr lang="en-CA" dirty="0"/>
              <a:t> Successful desktop virtualization involves implementing a solution that fits with the organization’s vision, but equally important is implementing it </a:t>
            </a:r>
            <a:r>
              <a:rPr lang="en-CA" dirty="0" smtClean="0"/>
              <a:t>at a </a:t>
            </a:r>
            <a:r>
              <a:rPr lang="en-CA" dirty="0"/>
              <a:t>reasonable total cost, which can only be accomplished </a:t>
            </a:r>
            <a:r>
              <a:rPr lang="en-CA" dirty="0" smtClean="0"/>
              <a:t>by </a:t>
            </a:r>
            <a:r>
              <a:rPr lang="en-CA" dirty="0"/>
              <a:t>establishing and aligning the goals and solution requirements.</a:t>
            </a:r>
          </a:p>
          <a:p>
            <a:r>
              <a:rPr lang="en-CA" b="1" dirty="0"/>
              <a:t>Follow Info-Tech’s process for implementing the right desktop virtualization solution</a:t>
            </a:r>
            <a:r>
              <a:rPr lang="en-CA" dirty="0"/>
              <a:t> to create a project plan that will help ensure that you not only choose the right solution but also implement it effectively.</a:t>
            </a:r>
            <a:endParaRPr lang="en-CA" b="1" dirty="0"/>
          </a:p>
          <a:p>
            <a:r>
              <a:rPr lang="en-CA" b="1" dirty="0"/>
              <a:t>Balance user experience, infrastructure complexity, and total cost per desktop carefully </a:t>
            </a:r>
            <a:r>
              <a:rPr lang="en-CA" dirty="0"/>
              <a:t>as you evaluate the different desktop virtualization deployment methods, develop your strategy, run the pilot, and implement the solution.</a:t>
            </a:r>
          </a:p>
        </p:txBody>
      </p:sp>
      <p:sp>
        <p:nvSpPr>
          <p:cNvPr id="10" name="Text Placeholder 9"/>
          <p:cNvSpPr>
            <a:spLocks noGrp="1"/>
          </p:cNvSpPr>
          <p:nvPr>
            <p:ph type="body" sz="quarter" idx="13"/>
          </p:nvPr>
        </p:nvSpPr>
        <p:spPr>
          <a:xfrm>
            <a:off x="5914907" y="1486474"/>
            <a:ext cx="2905565" cy="3038878"/>
          </a:xfrm>
        </p:spPr>
        <p:txBody>
          <a:bodyPr/>
          <a:lstStyle/>
          <a:p>
            <a:pPr marL="228600" indent="-228600">
              <a:buFont typeface="+mj-lt"/>
              <a:buAutoNum type="arabicPeriod"/>
            </a:pPr>
            <a:r>
              <a:rPr lang="en-US" b="1" dirty="0"/>
              <a:t>Desktop virtualization technology has caught up </a:t>
            </a:r>
            <a:r>
              <a:rPr lang="en-US" b="1" dirty="0" smtClean="0"/>
              <a:t>to </a:t>
            </a:r>
            <a:r>
              <a:rPr lang="en-US" b="1" dirty="0"/>
              <a:t>the dream.</a:t>
            </a:r>
            <a:r>
              <a:rPr lang="en-US" dirty="0"/>
              <a:t> The last few hurdles are being overcome, </a:t>
            </a:r>
            <a:r>
              <a:rPr lang="en-US" dirty="0" smtClean="0"/>
              <a:t>and </a:t>
            </a:r>
            <a:r>
              <a:rPr lang="en-US" dirty="0"/>
              <a:t>the value is higher than ever in a mobile, cloud-based </a:t>
            </a:r>
            <a:r>
              <a:rPr lang="en-US" dirty="0" smtClean="0"/>
              <a:t>world.</a:t>
            </a:r>
            <a:endParaRPr lang="en-US" dirty="0"/>
          </a:p>
          <a:p>
            <a:pPr marL="228600" indent="-228600">
              <a:buFont typeface="+mj-lt"/>
              <a:buAutoNum type="arabicPeriod"/>
            </a:pPr>
            <a:r>
              <a:rPr lang="en-US" b="1" dirty="0"/>
              <a:t>Focus on user experience. </a:t>
            </a:r>
            <a:r>
              <a:rPr lang="en-US" dirty="0"/>
              <a:t>If the new user experience is not equal </a:t>
            </a:r>
            <a:r>
              <a:rPr lang="en-US" dirty="0" smtClean="0"/>
              <a:t>to </a:t>
            </a:r>
            <a:r>
              <a:rPr lang="en-US" dirty="0"/>
              <a:t>or better than traditional desktops, the project will fail at the </a:t>
            </a:r>
            <a:r>
              <a:rPr lang="en-US" dirty="0" smtClean="0"/>
              <a:t>pilot stage.</a:t>
            </a:r>
            <a:endParaRPr lang="en-US" dirty="0"/>
          </a:p>
          <a:p>
            <a:pPr marL="228600" indent="-228600">
              <a:buFont typeface="+mj-lt"/>
              <a:buAutoNum type="arabicPeriod"/>
            </a:pPr>
            <a:r>
              <a:rPr lang="en-US" b="1" dirty="0"/>
              <a:t>The virtual desktop is only part of the device-agnostic </a:t>
            </a:r>
            <a:r>
              <a:rPr lang="en-US" b="1" dirty="0" smtClean="0"/>
              <a:t>workspace. </a:t>
            </a:r>
            <a:r>
              <a:rPr lang="en-US" dirty="0"/>
              <a:t>A workspace that enables users from any device can involve desktop virtualization, but it’s only a piece </a:t>
            </a:r>
            <a:r>
              <a:rPr lang="en-US" dirty="0" smtClean="0"/>
              <a:t>of </a:t>
            </a:r>
            <a:r>
              <a:rPr lang="en-US" dirty="0"/>
              <a:t>the </a:t>
            </a:r>
            <a:r>
              <a:rPr lang="en-US" dirty="0" smtClean="0"/>
              <a:t>puzzle.</a:t>
            </a:r>
            <a:endParaRPr lang="en-US" b="1" dirty="0"/>
          </a:p>
        </p:txBody>
      </p:sp>
      <p:grpSp>
        <p:nvGrpSpPr>
          <p:cNvPr id="11" name="Group 2"/>
          <p:cNvGrpSpPr/>
          <p:nvPr/>
        </p:nvGrpSpPr>
        <p:grpSpPr>
          <a:xfrm>
            <a:off x="5914907" y="1210905"/>
            <a:ext cx="2905565" cy="285749"/>
            <a:chOff x="2446246" y="1844804"/>
            <a:chExt cx="2905565" cy="285749"/>
          </a:xfrm>
          <a:solidFill>
            <a:schemeClr val="accent6"/>
          </a:solidFill>
        </p:grpSpPr>
        <p:sp>
          <p:nvSpPr>
            <p:cNvPr id="12" name="Round Same Side Corner Rectangle 97"/>
            <p:cNvSpPr/>
            <p:nvPr/>
          </p:nvSpPr>
          <p:spPr>
            <a:xfrm>
              <a:off x="2446246" y="1844804"/>
              <a:ext cx="2905565" cy="28574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a:solidFill>
                    <a:srgbClr val="FFFFFF"/>
                  </a:solidFill>
                  <a:latin typeface="Georgia"/>
                </a:rPr>
                <a:t>Info-Tech Insight</a:t>
              </a:r>
            </a:p>
          </p:txBody>
        </p:sp>
        <p:pic>
          <p:nvPicPr>
            <p:cNvPr id="13" name="Picture 12" descr="insight-sm.wmf"/>
            <p:cNvPicPr>
              <a:picLocks noChangeAspect="1"/>
            </p:cNvPicPr>
            <p:nvPr/>
          </p:nvPicPr>
          <p:blipFill>
            <a:blip r:embed="rId3" cstate="print"/>
            <a:stretch>
              <a:fillRect/>
            </a:stretch>
          </p:blipFill>
          <p:spPr>
            <a:xfrm>
              <a:off x="5094425" y="1889932"/>
              <a:ext cx="240000" cy="180000"/>
            </a:xfrm>
            <a:prstGeom prst="rect">
              <a:avLst/>
            </a:prstGeom>
            <a:grpFill/>
            <a:ln>
              <a:noFill/>
            </a:ln>
          </p:spPr>
        </p:pic>
      </p:grpSp>
      <p:grpSp>
        <p:nvGrpSpPr>
          <p:cNvPr id="14" name="Group 13"/>
          <p:cNvGrpSpPr/>
          <p:nvPr/>
        </p:nvGrpSpPr>
        <p:grpSpPr>
          <a:xfrm>
            <a:off x="0" y="6422955"/>
            <a:ext cx="9144000" cy="437555"/>
            <a:chOff x="0" y="6422955"/>
            <a:chExt cx="9144000" cy="437555"/>
          </a:xfrm>
        </p:grpSpPr>
        <p:pic>
          <p:nvPicPr>
            <p:cNvPr id="15"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649794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3" name="Text Placeholder 2"/>
          <p:cNvSpPr>
            <a:spLocks noGrp="1"/>
          </p:cNvSpPr>
          <p:nvPr>
            <p:ph type="body" sz="quarter" idx="16"/>
          </p:nvPr>
        </p:nvSpPr>
        <p:spPr>
          <a:xfrm>
            <a:off x="323528" y="1607231"/>
            <a:ext cx="4041648" cy="2001878"/>
          </a:xfrm>
        </p:spPr>
        <p:txBody>
          <a:bodyPr/>
          <a:lstStyle/>
          <a:p>
            <a:r>
              <a:rPr lang="en-US" dirty="0"/>
              <a:t>Enterprises </a:t>
            </a:r>
            <a:r>
              <a:rPr lang="en-US" dirty="0" smtClean="0"/>
              <a:t>exploring desktop virtualization methods, such as virtual desktop infrastructure (VDI) and desktop as a service (DaaS), to replace or supplement </a:t>
            </a:r>
            <a:r>
              <a:rPr lang="en-US" dirty="0"/>
              <a:t>traditional PCs </a:t>
            </a:r>
            <a:r>
              <a:rPr lang="en-US" dirty="0" smtClean="0"/>
              <a:t>and laptops</a:t>
            </a:r>
            <a:r>
              <a:rPr lang="en-US" dirty="0"/>
              <a:t>.</a:t>
            </a:r>
          </a:p>
          <a:p>
            <a:pPr>
              <a:spcBef>
                <a:spcPts val="600"/>
              </a:spcBef>
            </a:pPr>
            <a:r>
              <a:rPr lang="en-CA" dirty="0" smtClean="0"/>
              <a:t>Any size organization looking to enable multi-device access to ubiquitous virtual workspaces for professional workers.</a:t>
            </a:r>
          </a:p>
        </p:txBody>
      </p:sp>
      <p:sp>
        <p:nvSpPr>
          <p:cNvPr id="4" name="Text Placeholder 3"/>
          <p:cNvSpPr>
            <a:spLocks noGrp="1"/>
          </p:cNvSpPr>
          <p:nvPr>
            <p:ph type="body" sz="quarter" idx="27"/>
          </p:nvPr>
        </p:nvSpPr>
        <p:spPr>
          <a:xfrm>
            <a:off x="323529" y="4314976"/>
            <a:ext cx="8496943" cy="1677491"/>
          </a:xfrm>
        </p:spPr>
        <p:txBody>
          <a:bodyPr/>
          <a:lstStyle/>
          <a:p>
            <a:pPr>
              <a:spcBef>
                <a:spcPts val="600"/>
              </a:spcBef>
            </a:pPr>
            <a:r>
              <a:rPr lang="en-CA" dirty="0" smtClean="0"/>
              <a:t>Understand what’s new in the desktop virtualization market.</a:t>
            </a:r>
          </a:p>
          <a:p>
            <a:pPr>
              <a:spcBef>
                <a:spcPts val="600"/>
              </a:spcBef>
            </a:pPr>
            <a:r>
              <a:rPr lang="en-CA" dirty="0" smtClean="0"/>
              <a:t>Determine which solutions are most appropriate for particular user-groups and scenarios.</a:t>
            </a:r>
          </a:p>
          <a:p>
            <a:pPr>
              <a:spcBef>
                <a:spcPts val="600"/>
              </a:spcBef>
            </a:pPr>
            <a:r>
              <a:rPr lang="en-CA" dirty="0"/>
              <a:t>C</a:t>
            </a:r>
            <a:r>
              <a:rPr lang="en-CA" dirty="0" smtClean="0"/>
              <a:t>reate a list of solution requirements, develop an RFP, </a:t>
            </a:r>
            <a:r>
              <a:rPr lang="en-CA" dirty="0"/>
              <a:t>and score the responses to select which </a:t>
            </a:r>
            <a:r>
              <a:rPr lang="en-CA" dirty="0" smtClean="0"/>
              <a:t>solution—or set of solutions—is the </a:t>
            </a:r>
            <a:r>
              <a:rPr lang="en-CA" dirty="0"/>
              <a:t>best </a:t>
            </a:r>
            <a:r>
              <a:rPr lang="en-CA" dirty="0" smtClean="0"/>
              <a:t>fit for the use cases.</a:t>
            </a:r>
          </a:p>
          <a:p>
            <a:pPr>
              <a:spcBef>
                <a:spcPts val="600"/>
              </a:spcBef>
            </a:pPr>
            <a:r>
              <a:rPr lang="en-CA" dirty="0" smtClean="0"/>
              <a:t>Plan the pilot for the chosen solution(s) with the appropriate user-group to gauge project success.</a:t>
            </a:r>
          </a:p>
          <a:p>
            <a:pPr>
              <a:spcBef>
                <a:spcPts val="600"/>
              </a:spcBef>
            </a:pPr>
            <a:r>
              <a:rPr lang="en-CA" dirty="0" smtClean="0"/>
              <a:t>Develop an implementation plan to roll out the desktop virtualization solution to the organization.</a:t>
            </a:r>
          </a:p>
          <a:p>
            <a:pPr>
              <a:spcBef>
                <a:spcPts val="600"/>
              </a:spcBef>
            </a:pPr>
            <a:endParaRPr lang="en-CA" dirty="0" smtClean="0"/>
          </a:p>
          <a:p>
            <a:pPr>
              <a:spcBef>
                <a:spcPts val="600"/>
              </a:spcBef>
            </a:pPr>
            <a:endParaRPr lang="en-CA" dirty="0"/>
          </a:p>
        </p:txBody>
      </p:sp>
      <p:sp>
        <p:nvSpPr>
          <p:cNvPr id="5" name="Text Placeholder 4"/>
          <p:cNvSpPr>
            <a:spLocks noGrp="1"/>
          </p:cNvSpPr>
          <p:nvPr>
            <p:ph type="body" sz="quarter" idx="26"/>
          </p:nvPr>
        </p:nvSpPr>
        <p:spPr>
          <a:xfrm>
            <a:off x="4778824" y="1607231"/>
            <a:ext cx="4098476" cy="1942085"/>
          </a:xfrm>
        </p:spPr>
        <p:txBody>
          <a:bodyPr/>
          <a:lstStyle/>
          <a:p>
            <a:pPr>
              <a:spcBef>
                <a:spcPts val="600"/>
              </a:spcBef>
            </a:pPr>
            <a:r>
              <a:rPr lang="en-CA" dirty="0" smtClean="0"/>
              <a:t>Identify the key challenges and benefits associated with successful desktop virtualization implementation.</a:t>
            </a:r>
          </a:p>
          <a:p>
            <a:pPr>
              <a:spcBef>
                <a:spcPts val="600"/>
              </a:spcBef>
            </a:pPr>
            <a:r>
              <a:rPr lang="en-CA" dirty="0" smtClean="0"/>
              <a:t>Review strategic priorities to ensure the right solution reaches the right users.</a:t>
            </a:r>
          </a:p>
          <a:p>
            <a:pPr>
              <a:spcBef>
                <a:spcPts val="600"/>
              </a:spcBef>
            </a:pPr>
            <a:r>
              <a:rPr lang="en-CA" dirty="0" smtClean="0"/>
              <a:t>Plan and execute a full pilot, roll out the chosen technology, measure success, and enable future optimization.</a:t>
            </a:r>
            <a:endParaRPr lang="en-CA" dirty="0"/>
          </a:p>
        </p:txBody>
      </p:sp>
      <p:grpSp>
        <p:nvGrpSpPr>
          <p:cNvPr id="6" name="Group 5"/>
          <p:cNvGrpSpPr/>
          <p:nvPr/>
        </p:nvGrpSpPr>
        <p:grpSpPr>
          <a:xfrm>
            <a:off x="0" y="6422955"/>
            <a:ext cx="9144000" cy="437555"/>
            <a:chOff x="0" y="6422955"/>
            <a:chExt cx="9144000" cy="437555"/>
          </a:xfrm>
        </p:grpSpPr>
        <p:pic>
          <p:nvPicPr>
            <p:cNvPr id="7"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8" name="Picture 7"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4267751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5"/>
          </p:nvPr>
        </p:nvSpPr>
        <p:spPr>
          <a:xfrm>
            <a:off x="687148" y="3060700"/>
            <a:ext cx="7602610" cy="1800058"/>
          </a:xfrm>
        </p:spPr>
        <p:txBody>
          <a:bodyPr/>
          <a:lstStyle/>
          <a:p>
            <a:r>
              <a:rPr lang="en-CA" dirty="0" smtClean="0"/>
              <a:t>Introduction: </a:t>
            </a:r>
            <a:br>
              <a:rPr lang="en-CA" dirty="0" smtClean="0"/>
            </a:br>
            <a:r>
              <a:rPr lang="en-CA" dirty="0" smtClean="0"/>
              <a:t>Desktop Virtualization for the Cloudy, Post-PC, Everything-as-a-Service World</a:t>
            </a:r>
            <a:endParaRPr lang="en-CA" dirty="0"/>
          </a:p>
        </p:txBody>
      </p:sp>
      <p:sp>
        <p:nvSpPr>
          <p:cNvPr id="13" name="Chevron 12"/>
          <p:cNvSpPr/>
          <p:nvPr/>
        </p:nvSpPr>
        <p:spPr>
          <a:xfrm>
            <a:off x="431540" y="3141978"/>
            <a:ext cx="264872" cy="330797"/>
          </a:xfrm>
          <a:prstGeom prst="chevron">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14" name="Picture 5"/>
          <p:cNvPicPr>
            <a:picLocks noChangeAspect="1" noChangeArrowheads="1"/>
          </p:cNvPicPr>
          <p:nvPr/>
        </p:nvPicPr>
        <p:blipFill>
          <a:blip r:embed="rId3" cstate="print"/>
          <a:srcRect/>
          <a:stretch>
            <a:fillRect/>
          </a:stretch>
        </p:blipFill>
        <p:spPr bwMode="auto">
          <a:xfrm>
            <a:off x="-508" y="1001955"/>
            <a:ext cx="8865410" cy="1774893"/>
          </a:xfrm>
          <a:prstGeom prst="rect">
            <a:avLst/>
          </a:prstGeom>
          <a:noFill/>
          <a:ln w="19050" cap="flat" cmpd="sng" algn="ctr">
            <a:noFill/>
            <a:prstDash val="solid"/>
            <a:miter lim="800000"/>
            <a:headEnd type="none" w="med" len="med"/>
            <a:tailEnd type="none" w="med" len="med"/>
          </a:ln>
        </p:spPr>
      </p:pic>
      <p:grpSp>
        <p:nvGrpSpPr>
          <p:cNvPr id="5" name="Group 4"/>
          <p:cNvGrpSpPr/>
          <p:nvPr/>
        </p:nvGrpSpPr>
        <p:grpSpPr>
          <a:xfrm>
            <a:off x="0" y="6422955"/>
            <a:ext cx="9144000" cy="437555"/>
            <a:chOff x="0" y="6422955"/>
            <a:chExt cx="9144000" cy="437555"/>
          </a:xfrm>
        </p:grpSpPr>
        <p:pic>
          <p:nvPicPr>
            <p:cNvPr id="6"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pic>
          <p:nvPicPr>
            <p:cNvPr id="7" name="Picture 6" descr="itrg-logo.png"/>
            <p:cNvPicPr>
              <a:picLocks noChangeAspect="1"/>
            </p:cNvPicPr>
            <p:nvPr/>
          </p:nvPicPr>
          <p:blipFill>
            <a:blip r:embed="rId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786117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8"/>
          <p:cNvPicPr>
            <a:picLocks noChangeAspect="1" noChangeArrowheads="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bwMode="auto">
          <a:xfrm>
            <a:off x="5158403" y="5547753"/>
            <a:ext cx="481012" cy="34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p:cNvPicPr>
            <a:picLocks noChangeAspect="1" noChangeArrowheads="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bwMode="auto">
          <a:xfrm>
            <a:off x="5163167" y="3285818"/>
            <a:ext cx="481012" cy="34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p:cNvPicPr>
            <a:picLocks noChangeAspect="1" noChangeArrowheads="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bwMode="auto">
          <a:xfrm>
            <a:off x="5163167" y="4077980"/>
            <a:ext cx="481012" cy="34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8"/>
          <p:cNvPicPr>
            <a:picLocks noChangeAspect="1" noChangeArrowheads="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bwMode="auto">
          <a:xfrm>
            <a:off x="5156167" y="4868375"/>
            <a:ext cx="481012" cy="34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p:txBody>
          <a:bodyPr/>
          <a:lstStyle/>
          <a:p>
            <a:r>
              <a:rPr lang="en-CA" dirty="0"/>
              <a:t>There are at least three good reasons </a:t>
            </a:r>
            <a:r>
              <a:rPr lang="en-CA" dirty="0" smtClean="0"/>
              <a:t>to </a:t>
            </a:r>
            <a:r>
              <a:rPr lang="en-CA" dirty="0"/>
              <a:t>pursue desktop </a:t>
            </a:r>
            <a:r>
              <a:rPr lang="en-CA" dirty="0" smtClean="0"/>
              <a:t>virtualization</a:t>
            </a:r>
            <a:endParaRPr lang="en-CA" dirty="0"/>
          </a:p>
        </p:txBody>
      </p:sp>
      <p:sp>
        <p:nvSpPr>
          <p:cNvPr id="2" name="Text Placeholder 1"/>
          <p:cNvSpPr>
            <a:spLocks noGrp="1"/>
          </p:cNvSpPr>
          <p:nvPr>
            <p:ph type="body" sz="quarter" idx="16"/>
          </p:nvPr>
        </p:nvSpPr>
        <p:spPr>
          <a:xfrm>
            <a:off x="252845" y="1243253"/>
            <a:ext cx="8470050" cy="1353032"/>
          </a:xfrm>
        </p:spPr>
        <p:txBody>
          <a:bodyPr/>
          <a:lstStyle/>
          <a:p>
            <a:pPr marL="0" indent="0">
              <a:spcAft>
                <a:spcPts val="600"/>
              </a:spcAft>
              <a:buNone/>
            </a:pPr>
            <a:r>
              <a:rPr lang="en-CA" sz="1600" b="1" dirty="0"/>
              <a:t>What is </a:t>
            </a:r>
            <a:r>
              <a:rPr lang="en-CA" sz="1600" b="1" dirty="0" smtClean="0"/>
              <a:t>desktop virtualization</a:t>
            </a:r>
            <a:r>
              <a:rPr lang="en-CA" sz="1600" b="1" dirty="0"/>
              <a:t>?</a:t>
            </a:r>
            <a:endParaRPr lang="en-CA" sz="1600" b="1" dirty="0">
              <a:latin typeface="+mj-lt"/>
            </a:endParaRPr>
          </a:p>
          <a:p>
            <a:pPr marL="0" indent="0" rtl="0" eaLnBrk="1" fontAlgn="auto" latinLnBrk="0" hangingPunct="1">
              <a:spcAft>
                <a:spcPts val="600"/>
              </a:spcAft>
              <a:buNone/>
            </a:pPr>
            <a:r>
              <a:rPr lang="en-CA" kern="1200" dirty="0">
                <a:solidFill>
                  <a:schemeClr val="tx1"/>
                </a:solidFill>
                <a:effectLst/>
              </a:rPr>
              <a:t>Desktop virtualization (DV) separates the management and operation of desktop </a:t>
            </a:r>
            <a:r>
              <a:rPr lang="en-CA" kern="1200" dirty="0" smtClean="0">
                <a:solidFill>
                  <a:schemeClr val="tx1"/>
                </a:solidFill>
                <a:effectLst/>
              </a:rPr>
              <a:t>applications </a:t>
            </a:r>
            <a:r>
              <a:rPr lang="en-CA" kern="1200" dirty="0">
                <a:solidFill>
                  <a:schemeClr val="tx1"/>
                </a:solidFill>
                <a:effectLst/>
              </a:rPr>
              <a:t>and operating system (OS) from physical machines through the various layers of virtual abstraction. These virtual desktops</a:t>
            </a:r>
            <a:r>
              <a:rPr lang="en-CA" kern="1200" baseline="0" dirty="0">
                <a:solidFill>
                  <a:schemeClr val="tx1"/>
                </a:solidFill>
                <a:effectLst/>
              </a:rPr>
              <a:t> (or workspaces) </a:t>
            </a:r>
            <a:r>
              <a:rPr lang="en-CA" kern="1200" dirty="0">
                <a:solidFill>
                  <a:schemeClr val="tx1"/>
                </a:solidFill>
                <a:effectLst/>
              </a:rPr>
              <a:t>are </a:t>
            </a:r>
            <a:r>
              <a:rPr lang="en-CA" dirty="0"/>
              <a:t>remotely </a:t>
            </a:r>
            <a:r>
              <a:rPr lang="en-CA" kern="1200" dirty="0" smtClean="0">
                <a:solidFill>
                  <a:schemeClr val="tx1"/>
                </a:solidFill>
                <a:effectLst/>
              </a:rPr>
              <a:t>accessed </a:t>
            </a:r>
            <a:r>
              <a:rPr lang="en-CA" kern="1200" dirty="0">
                <a:solidFill>
                  <a:schemeClr val="tx1"/>
                </a:solidFill>
                <a:effectLst/>
              </a:rPr>
              <a:t>from a user access device (i.e. </a:t>
            </a:r>
            <a:r>
              <a:rPr lang="en-CA" dirty="0" smtClean="0"/>
              <a:t>desktop</a:t>
            </a:r>
            <a:r>
              <a:rPr lang="en-CA" kern="1200" dirty="0" smtClean="0">
                <a:solidFill>
                  <a:schemeClr val="tx1"/>
                </a:solidFill>
                <a:effectLst/>
              </a:rPr>
              <a:t>, </a:t>
            </a:r>
            <a:r>
              <a:rPr lang="en-CA" kern="1200" dirty="0">
                <a:solidFill>
                  <a:schemeClr val="tx1"/>
                </a:solidFill>
                <a:effectLst/>
              </a:rPr>
              <a:t>laptop, thin client, or mobile device). Access is managed through a connection broker. The broker connects the user with a specific set of virtualized desktop resources. </a:t>
            </a:r>
          </a:p>
        </p:txBody>
      </p:sp>
      <p:cxnSp>
        <p:nvCxnSpPr>
          <p:cNvPr id="10" name="Straight Connector 9"/>
          <p:cNvCxnSpPr/>
          <p:nvPr>
            <p:custDataLst>
              <p:tags r:id="rId5"/>
            </p:custDataLst>
          </p:nvPr>
        </p:nvCxnSpPr>
        <p:spPr>
          <a:xfrm>
            <a:off x="5390900" y="3880815"/>
            <a:ext cx="32861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6"/>
            </p:custDataLst>
          </p:nvPr>
        </p:nvCxnSpPr>
        <p:spPr>
          <a:xfrm>
            <a:off x="5390900" y="4672977"/>
            <a:ext cx="32861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7"/>
            </p:custDataLst>
          </p:nvPr>
        </p:nvCxnSpPr>
        <p:spPr>
          <a:xfrm>
            <a:off x="5421856" y="5352356"/>
            <a:ext cx="32861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8"/>
            </p:custDataLst>
          </p:nvPr>
        </p:nvCxnSpPr>
        <p:spPr>
          <a:xfrm>
            <a:off x="5421856" y="6073620"/>
            <a:ext cx="3286125"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39"/>
          <p:cNvSpPr txBox="1">
            <a:spLocks noChangeArrowheads="1"/>
          </p:cNvSpPr>
          <p:nvPr>
            <p:custDataLst>
              <p:tags r:id="rId9"/>
            </p:custDataLst>
          </p:nvPr>
        </p:nvSpPr>
        <p:spPr bwMode="auto">
          <a:xfrm>
            <a:off x="5673475" y="3035074"/>
            <a:ext cx="332422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1"/>
            <a:r>
              <a:rPr lang="en-US" altLang="en-US" sz="1200" b="1" dirty="0">
                <a:latin typeface="Arial" panose="020B0604020202020204" pitchFamily="34" charset="0"/>
                <a:cs typeface="Arial" panose="020B0604020202020204" pitchFamily="34" charset="0"/>
              </a:rPr>
              <a:t>Reduce </a:t>
            </a:r>
            <a:r>
              <a:rPr lang="en-US" altLang="en-US" sz="1200" b="1" dirty="0" smtClean="0">
                <a:latin typeface="Arial" panose="020B0604020202020204" pitchFamily="34" charset="0"/>
                <a:cs typeface="Arial" panose="020B0604020202020204" pitchFamily="34" charset="0"/>
              </a:rPr>
              <a:t>deskside </a:t>
            </a:r>
            <a:r>
              <a:rPr lang="en-US" altLang="en-US" sz="1200" b="1" dirty="0">
                <a:latin typeface="Arial" panose="020B0604020202020204" pitchFamily="34" charset="0"/>
                <a:cs typeface="Arial" panose="020B0604020202020204" pitchFamily="34" charset="0"/>
              </a:rPr>
              <a:t>support costs </a:t>
            </a:r>
            <a:r>
              <a:rPr lang="en-US" altLang="en-US" sz="1200" dirty="0">
                <a:latin typeface="Arial" panose="020B0604020202020204" pitchFamily="34" charset="0"/>
                <a:cs typeface="Arial" panose="020B0604020202020204" pitchFamily="34" charset="0"/>
              </a:rPr>
              <a:t>by up to 40% through centralized desktop/app deployment and management, and improved desktop reliability.</a:t>
            </a:r>
          </a:p>
          <a:p>
            <a:pPr marL="0" lvl="1"/>
            <a:endParaRPr lang="en-US" altLang="en-US" sz="1200" dirty="0">
              <a:latin typeface="Arial" panose="020B0604020202020204" pitchFamily="34" charset="0"/>
              <a:cs typeface="Arial" panose="020B0604020202020204" pitchFamily="34" charset="0"/>
            </a:endParaRPr>
          </a:p>
          <a:p>
            <a:pPr marL="0" lvl="1"/>
            <a:r>
              <a:rPr lang="en-US" altLang="en-US" sz="1200" b="1" dirty="0">
                <a:latin typeface="Arial" panose="020B0604020202020204" pitchFamily="34" charset="0"/>
                <a:cs typeface="Arial" panose="020B0604020202020204" pitchFamily="34" charset="0"/>
              </a:rPr>
              <a:t>Boost productivity and flexibility </a:t>
            </a:r>
            <a:r>
              <a:rPr lang="en-US" altLang="en-US" sz="1200" dirty="0">
                <a:latin typeface="Arial" panose="020B0604020202020204" pitchFamily="34" charset="0"/>
                <a:cs typeface="Arial" panose="020B0604020202020204" pitchFamily="34" charset="0"/>
              </a:rPr>
              <a:t>by providing users with anywhere and </a:t>
            </a:r>
            <a:r>
              <a:rPr lang="en-US" altLang="en-US" sz="1200" dirty="0" smtClean="0">
                <a:latin typeface="Arial" panose="020B0604020202020204" pitchFamily="34" charset="0"/>
                <a:cs typeface="Arial" panose="020B0604020202020204" pitchFamily="34" charset="0"/>
              </a:rPr>
              <a:t>any device </a:t>
            </a:r>
            <a:r>
              <a:rPr lang="en-US" altLang="en-US" sz="1200" dirty="0">
                <a:latin typeface="Arial" panose="020B0604020202020204" pitchFamily="34" charset="0"/>
                <a:cs typeface="Arial" panose="020B0604020202020204" pitchFamily="34" charset="0"/>
              </a:rPr>
              <a:t>access to their work.</a:t>
            </a:r>
          </a:p>
          <a:p>
            <a:pPr marL="0" lvl="1"/>
            <a:endParaRPr lang="en-US" altLang="en-US" sz="1200" dirty="0">
              <a:latin typeface="Arial" panose="020B0604020202020204" pitchFamily="34" charset="0"/>
              <a:cs typeface="Arial" panose="020B0604020202020204" pitchFamily="34" charset="0"/>
            </a:endParaRPr>
          </a:p>
          <a:p>
            <a:pPr marL="0" lvl="1"/>
            <a:r>
              <a:rPr lang="en-US" altLang="en-US" sz="1200" b="1" dirty="0">
                <a:latin typeface="Arial" panose="020B0604020202020204" pitchFamily="34" charset="0"/>
                <a:cs typeface="Arial" panose="020B0604020202020204" pitchFamily="34" charset="0"/>
              </a:rPr>
              <a:t>Bolster security of user data, and simplify disaster recovery </a:t>
            </a:r>
            <a:r>
              <a:rPr lang="en-US" altLang="en-US" sz="1200" dirty="0" smtClean="0">
                <a:latin typeface="Arial" panose="020B0604020202020204" pitchFamily="34" charset="0"/>
                <a:cs typeface="Arial" panose="020B0604020202020204" pitchFamily="34" charset="0"/>
              </a:rPr>
              <a:t>by </a:t>
            </a:r>
            <a:r>
              <a:rPr lang="en-US" altLang="en-US" sz="1200" dirty="0">
                <a:latin typeface="Arial" panose="020B0604020202020204" pitchFamily="34" charset="0"/>
                <a:cs typeface="Arial" panose="020B0604020202020204" pitchFamily="34" charset="0"/>
              </a:rPr>
              <a:t>separating desktop processing and storage from </a:t>
            </a:r>
            <a:r>
              <a:rPr lang="en-US" altLang="en-US" sz="1200" dirty="0" smtClean="0">
                <a:latin typeface="Arial" panose="020B0604020202020204" pitchFamily="34" charset="0"/>
                <a:cs typeface="Arial" panose="020B0604020202020204" pitchFamily="34" charset="0"/>
              </a:rPr>
              <a:t>hardware</a:t>
            </a:r>
            <a:r>
              <a:rPr lang="en-US" altLang="en-US" sz="1200" dirty="0">
                <a:latin typeface="Arial" panose="020B0604020202020204" pitchFamily="34" charset="0"/>
                <a:cs typeface="Arial" panose="020B0604020202020204" pitchFamily="34" charset="0"/>
              </a:rPr>
              <a:t>.</a:t>
            </a:r>
          </a:p>
          <a:p>
            <a:pPr marL="0" lvl="1"/>
            <a:endParaRPr lang="en-US" altLang="en-US" sz="1200" dirty="0">
              <a:latin typeface="Arial" panose="020B0604020202020204" pitchFamily="34" charset="0"/>
              <a:cs typeface="Arial" panose="020B0604020202020204" pitchFamily="34" charset="0"/>
            </a:endParaRPr>
          </a:p>
          <a:p>
            <a:pPr marL="0" lvl="1"/>
            <a:r>
              <a:rPr lang="en-US" altLang="en-US" sz="1200" b="1" dirty="0">
                <a:latin typeface="Arial" panose="020B0604020202020204" pitchFamily="34" charset="0"/>
                <a:cs typeface="Arial" panose="020B0604020202020204" pitchFamily="34" charset="0"/>
              </a:rPr>
              <a:t>Lower operational expenses </a:t>
            </a:r>
            <a:r>
              <a:rPr lang="en-US" altLang="en-US" sz="1200" dirty="0">
                <a:latin typeface="Arial" panose="020B0604020202020204" pitchFamily="34" charset="0"/>
                <a:cs typeface="Arial" panose="020B0604020202020204" pitchFamily="34" charset="0"/>
              </a:rPr>
              <a:t>by extending the life of desktop hardware (avoid the dreaded “big bang” refresh).</a:t>
            </a:r>
          </a:p>
          <a:p>
            <a:pPr marL="0" lvl="1"/>
            <a:endParaRPr lang="en-US" altLang="en-US" sz="1200" dirty="0">
              <a:latin typeface="Arial" panose="020B0604020202020204" pitchFamily="34" charset="0"/>
              <a:cs typeface="Arial" panose="020B0604020202020204" pitchFamily="34" charset="0"/>
            </a:endParaRPr>
          </a:p>
        </p:txBody>
      </p:sp>
      <p:sp>
        <p:nvSpPr>
          <p:cNvPr id="15" name="Subtitle 2"/>
          <p:cNvSpPr txBox="1">
            <a:spLocks/>
          </p:cNvSpPr>
          <p:nvPr>
            <p:custDataLst>
              <p:tags r:id="rId10"/>
            </p:custDataLst>
          </p:nvPr>
        </p:nvSpPr>
        <p:spPr>
          <a:xfrm>
            <a:off x="5033712" y="2627939"/>
            <a:ext cx="4000500" cy="506378"/>
          </a:xfrm>
          <a:prstGeom prst="rect">
            <a:avLst/>
          </a:prstGeom>
          <a:ln>
            <a:noFill/>
          </a:ln>
        </p:spPr>
        <p:txBody>
          <a:bodyPr/>
          <a:lstStyle/>
          <a:p>
            <a:pPr fontAlgn="auto">
              <a:spcBef>
                <a:spcPct val="20000"/>
              </a:spcBef>
              <a:spcAft>
                <a:spcPts val="0"/>
              </a:spcAft>
              <a:buFont typeface="Arial" pitchFamily="34" charset="0"/>
              <a:buNone/>
              <a:defRPr/>
            </a:pPr>
            <a:r>
              <a:rPr lang="en-US" sz="1400" b="1" dirty="0">
                <a:cs typeface="Arial" panose="020B0604020202020204" pitchFamily="34" charset="0"/>
              </a:rPr>
              <a:t>Desktop virtualization enables IT to:</a:t>
            </a:r>
            <a:endParaRPr lang="en-US" sz="700" dirty="0">
              <a:latin typeface="Georgia" panose="02040502050405020303" pitchFamily="18" charset="0"/>
              <a:cs typeface="Arial" panose="020B0604020202020204" pitchFamily="34" charset="0"/>
            </a:endParaRPr>
          </a:p>
        </p:txBody>
      </p:sp>
      <p:sp>
        <p:nvSpPr>
          <p:cNvPr id="21" name="Rectangle 20"/>
          <p:cNvSpPr/>
          <p:nvPr/>
        </p:nvSpPr>
        <p:spPr>
          <a:xfrm>
            <a:off x="247003" y="2596285"/>
            <a:ext cx="4572000" cy="3751796"/>
          </a:xfrm>
          <a:prstGeom prst="rect">
            <a:avLst/>
          </a:prstGeom>
        </p:spPr>
        <p:txBody>
          <a:bodyPr>
            <a:spAutoFit/>
          </a:bodyPr>
          <a:lstStyle/>
          <a:p>
            <a:pPr>
              <a:spcAft>
                <a:spcPts val="600"/>
              </a:spcAft>
            </a:pPr>
            <a:r>
              <a:rPr lang="en-US" sz="1400" b="1" dirty="0"/>
              <a:t>Why should we pursue desktop virtualization?</a:t>
            </a:r>
            <a:endParaRPr lang="en-US" sz="1400" b="1" dirty="0">
              <a:latin typeface="+mj-lt"/>
            </a:endParaRPr>
          </a:p>
          <a:p>
            <a:pPr marL="342900" indent="-342900" fontAlgn="auto">
              <a:spcBef>
                <a:spcPct val="20000"/>
              </a:spcBef>
              <a:spcAft>
                <a:spcPts val="600"/>
              </a:spcAft>
              <a:buSzPct val="100000"/>
              <a:buFont typeface="+mj-lt"/>
              <a:buAutoNum type="arabicPeriod"/>
            </a:pPr>
            <a:r>
              <a:rPr lang="en-CA" sz="1200" b="1" dirty="0"/>
              <a:t>The time is </a:t>
            </a:r>
            <a:r>
              <a:rPr lang="en-CA" sz="1200" b="1" dirty="0" smtClean="0"/>
              <a:t>right:</a:t>
            </a:r>
            <a:r>
              <a:rPr lang="en-CA" sz="1200" dirty="0" smtClean="0"/>
              <a:t> </a:t>
            </a:r>
            <a:r>
              <a:rPr lang="en-CA" sz="1200" b="1" dirty="0"/>
              <a:t>software / hardware solutions </a:t>
            </a:r>
            <a:r>
              <a:rPr lang="en-CA" sz="1200" b="1" dirty="0" smtClean="0"/>
              <a:t>are maturing.</a:t>
            </a:r>
            <a:r>
              <a:rPr lang="en-CA" sz="1200" i="1" dirty="0"/>
              <a:t/>
            </a:r>
            <a:br>
              <a:rPr lang="en-CA" sz="1200" i="1" dirty="0"/>
            </a:br>
            <a:r>
              <a:rPr lang="en-CA" sz="1200" dirty="0"/>
              <a:t>DV products are evolving to deliver broader “workspaces” that include access to Windows applications and desktops, but also mobile and cloud-based applications and services. Infrastructure ranging from solid state storage to hyper-converged appliances is enabling performance </a:t>
            </a:r>
            <a:r>
              <a:rPr lang="en-CA" sz="1200" dirty="0" smtClean="0"/>
              <a:t>at a </a:t>
            </a:r>
            <a:r>
              <a:rPr lang="en-CA" sz="1200" dirty="0"/>
              <a:t>lower cost per user. </a:t>
            </a:r>
            <a:endParaRPr lang="en-CA" sz="1200" i="1" dirty="0"/>
          </a:p>
          <a:p>
            <a:pPr marL="342900" indent="-342900" fontAlgn="auto">
              <a:spcBef>
                <a:spcPct val="20000"/>
              </a:spcBef>
              <a:spcAft>
                <a:spcPts val="600"/>
              </a:spcAft>
              <a:buSzPct val="100000"/>
              <a:buFont typeface="+mj-lt"/>
              <a:buAutoNum type="arabicPeriod"/>
            </a:pPr>
            <a:r>
              <a:rPr lang="en-CA" sz="1200" b="1" dirty="0"/>
              <a:t>Contribute </a:t>
            </a:r>
            <a:r>
              <a:rPr lang="en-CA" sz="1200" b="1" dirty="0" smtClean="0"/>
              <a:t>to the </a:t>
            </a:r>
            <a:r>
              <a:rPr lang="en-CA" sz="1200" b="1" dirty="0"/>
              <a:t>IT transformation </a:t>
            </a:r>
            <a:r>
              <a:rPr lang="en-CA" sz="1200" b="1" dirty="0" smtClean="0"/>
              <a:t>to everything-as-a-service. </a:t>
            </a:r>
            <a:r>
              <a:rPr lang="en-CA" sz="1200" dirty="0"/>
              <a:t/>
            </a:r>
            <a:br>
              <a:rPr lang="en-CA" sz="1200" dirty="0"/>
            </a:br>
            <a:r>
              <a:rPr lang="en-CA" sz="1200" dirty="0"/>
              <a:t>The future of IT is less asset management and more brokering of services. This includes less PC management and more Desktop as a </a:t>
            </a:r>
            <a:r>
              <a:rPr lang="en-CA" sz="1200" dirty="0" smtClean="0"/>
              <a:t>Service (DaaS). </a:t>
            </a:r>
            <a:endParaRPr lang="en-CA" sz="1200" dirty="0"/>
          </a:p>
          <a:p>
            <a:pPr marL="342900" indent="-342900" fontAlgn="auto">
              <a:spcAft>
                <a:spcPts val="600"/>
              </a:spcAft>
              <a:buSzPct val="100000"/>
              <a:buFont typeface="+mj-lt"/>
              <a:buAutoNum type="arabicPeriod"/>
            </a:pPr>
            <a:r>
              <a:rPr lang="en-CA" sz="1200" b="1" dirty="0"/>
              <a:t>Enable the transition </a:t>
            </a:r>
            <a:r>
              <a:rPr lang="en-CA" sz="1200" b="1" dirty="0" smtClean="0"/>
              <a:t>to </a:t>
            </a:r>
            <a:r>
              <a:rPr lang="en-CA" sz="1200" b="1" dirty="0"/>
              <a:t>post-PC </a:t>
            </a:r>
            <a:r>
              <a:rPr lang="en-CA" sz="1200" b="1" dirty="0" smtClean="0"/>
              <a:t>end-user computing.</a:t>
            </a:r>
            <a:r>
              <a:rPr lang="en-CA" sz="1200" dirty="0" smtClean="0"/>
              <a:t> </a:t>
            </a:r>
            <a:r>
              <a:rPr lang="en-CA" sz="1200" dirty="0"/>
              <a:t/>
            </a:r>
            <a:br>
              <a:rPr lang="en-CA" sz="1200" dirty="0"/>
            </a:br>
            <a:r>
              <a:rPr lang="en-CA" sz="1200" dirty="0"/>
              <a:t>Mobility and cloud are transforming the end-user experience from the Windows desktop on a fixed asset PC to software and services consumed from a range of devices. </a:t>
            </a:r>
          </a:p>
        </p:txBody>
      </p:sp>
      <p:cxnSp>
        <p:nvCxnSpPr>
          <p:cNvPr id="18" name="Straight Connector 2"/>
          <p:cNvCxnSpPr/>
          <p:nvPr/>
        </p:nvCxnSpPr>
        <p:spPr>
          <a:xfrm flipV="1">
            <a:off x="4918217" y="2714794"/>
            <a:ext cx="0" cy="356616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0" y="6422955"/>
            <a:ext cx="9144000" cy="437555"/>
            <a:chOff x="0" y="6422955"/>
            <a:chExt cx="9144000" cy="437555"/>
          </a:xfrm>
        </p:grpSpPr>
        <p:pic>
          <p:nvPicPr>
            <p:cNvPr id="20" name="Picture 3">
              <a:hlinkClick r:id="rId14"/>
            </p:cNvPr>
            <p:cNvPicPr>
              <a:picLocks noChangeAspect="1" noChangeArrowheads="1"/>
            </p:cNvPicPr>
            <p:nvPr/>
          </p:nvPicPr>
          <p:blipFill>
            <a:blip r:embed="rId15" cstate="print"/>
            <a:srcRect/>
            <a:stretch>
              <a:fillRect/>
            </a:stretch>
          </p:blipFill>
          <p:spPr bwMode="auto">
            <a:xfrm>
              <a:off x="0" y="6422955"/>
              <a:ext cx="9144000" cy="437555"/>
            </a:xfrm>
            <a:prstGeom prst="rect">
              <a:avLst/>
            </a:prstGeom>
            <a:noFill/>
            <a:ln w="9525">
              <a:noFill/>
              <a:miter lim="800000"/>
              <a:headEnd/>
              <a:tailEnd/>
            </a:ln>
          </p:spPr>
        </p:pic>
        <p:pic>
          <p:nvPicPr>
            <p:cNvPr id="22" name="Picture 21" descr="itrg-logo.png"/>
            <p:cNvPicPr>
              <a:picLocks noChangeAspect="1"/>
            </p:cNvPicPr>
            <p:nvPr/>
          </p:nvPicPr>
          <p:blipFill>
            <a:blip r:embed="rId16"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007168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9"/>
          </p:nvPr>
        </p:nvSpPr>
        <p:spPr>
          <a:xfrm>
            <a:off x="257176" y="1242155"/>
            <a:ext cx="8620124" cy="657225"/>
          </a:xfrm>
        </p:spPr>
        <p:txBody>
          <a:bodyPr/>
          <a:lstStyle/>
          <a:p>
            <a:r>
              <a:rPr lang="en-CA" dirty="0"/>
              <a:t>Traditionally, the “</a:t>
            </a:r>
            <a:r>
              <a:rPr lang="en-CA" dirty="0" smtClean="0"/>
              <a:t>desktop” </a:t>
            </a:r>
            <a:r>
              <a:rPr lang="en-CA" dirty="0"/>
              <a:t>in desktop virtualization has been the Microsoft Windows PC desktop and applications delivered as a service. </a:t>
            </a:r>
          </a:p>
          <a:p>
            <a:endParaRPr lang="en-CA" dirty="0"/>
          </a:p>
        </p:txBody>
      </p:sp>
      <p:sp>
        <p:nvSpPr>
          <p:cNvPr id="2" name="Title 1"/>
          <p:cNvSpPr>
            <a:spLocks noGrp="1"/>
          </p:cNvSpPr>
          <p:nvPr>
            <p:ph type="title"/>
          </p:nvPr>
        </p:nvSpPr>
        <p:spPr/>
        <p:txBody>
          <a:bodyPr/>
          <a:lstStyle/>
          <a:p>
            <a:r>
              <a:rPr lang="en-CA" dirty="0"/>
              <a:t>Desktop </a:t>
            </a:r>
            <a:r>
              <a:rPr lang="en-CA" dirty="0" smtClean="0"/>
              <a:t>virtualization: </a:t>
            </a:r>
            <a:r>
              <a:rPr lang="en-CA" dirty="0"/>
              <a:t>the story so </a:t>
            </a:r>
            <a:r>
              <a:rPr lang="en-CA" dirty="0" smtClean="0"/>
              <a:t>far…</a:t>
            </a:r>
            <a:endParaRPr lang="en-CA" dirty="0"/>
          </a:p>
        </p:txBody>
      </p:sp>
      <p:sp>
        <p:nvSpPr>
          <p:cNvPr id="3" name="Text Placeholder 2"/>
          <p:cNvSpPr>
            <a:spLocks noGrp="1"/>
          </p:cNvSpPr>
          <p:nvPr>
            <p:ph type="body" sz="quarter" idx="16"/>
          </p:nvPr>
        </p:nvSpPr>
        <p:spPr>
          <a:xfrm>
            <a:off x="251520" y="1993813"/>
            <a:ext cx="5899990" cy="4164532"/>
          </a:xfrm>
        </p:spPr>
        <p:txBody>
          <a:bodyPr/>
          <a:lstStyle/>
          <a:p>
            <a:pPr marL="0" indent="0">
              <a:lnSpc>
                <a:spcPct val="100000"/>
              </a:lnSpc>
              <a:buFont typeface="Arial" pitchFamily="34" charset="0"/>
              <a:buNone/>
            </a:pPr>
            <a:r>
              <a:rPr lang="en-CA" dirty="0"/>
              <a:t>Desktop virtualization </a:t>
            </a:r>
            <a:r>
              <a:rPr lang="en-CA" dirty="0" smtClean="0"/>
              <a:t>has </a:t>
            </a:r>
            <a:r>
              <a:rPr lang="en-CA" dirty="0"/>
              <a:t>been about the abstraction of Microsoft Windows client applications,</a:t>
            </a:r>
            <a:r>
              <a:rPr lang="en-CA" sz="1400" kern="1200" baseline="0" dirty="0">
                <a:solidFill>
                  <a:schemeClr val="tx1"/>
                </a:solidFill>
                <a:effectLst/>
              </a:rPr>
              <a:t> </a:t>
            </a:r>
            <a:r>
              <a:rPr lang="en-CA" dirty="0"/>
              <a:t>as well as the Windows OS,</a:t>
            </a:r>
            <a:r>
              <a:rPr lang="en-CA" sz="1400" kern="1200" baseline="0" dirty="0">
                <a:solidFill>
                  <a:schemeClr val="tx1"/>
                </a:solidFill>
                <a:effectLst/>
              </a:rPr>
              <a:t> </a:t>
            </a:r>
            <a:r>
              <a:rPr lang="en-CA" dirty="0"/>
              <a:t>away from the desktop PC and managing those end-user computing resources as delivered services.</a:t>
            </a:r>
          </a:p>
          <a:p>
            <a:pPr marL="0" indent="0">
              <a:lnSpc>
                <a:spcPct val="100000"/>
              </a:lnSpc>
              <a:buFont typeface="Arial" pitchFamily="34" charset="0"/>
              <a:buNone/>
            </a:pPr>
            <a:r>
              <a:rPr lang="en-CA" b="1" dirty="0"/>
              <a:t>The traditional methods of accomplishing desktop virtualization have been to:</a:t>
            </a:r>
          </a:p>
          <a:p>
            <a:pPr lvl="1">
              <a:lnSpc>
                <a:spcPct val="100000"/>
              </a:lnSpc>
              <a:buSzPct val="120000"/>
            </a:pPr>
            <a:r>
              <a:rPr lang="en-CA" dirty="0"/>
              <a:t>Host and share applications on a server (shared session hosting). Examples:  Citrix XenApp, Microsoft Terminal Services.</a:t>
            </a:r>
          </a:p>
          <a:p>
            <a:pPr lvl="1">
              <a:lnSpc>
                <a:spcPct val="100000"/>
              </a:lnSpc>
              <a:buSzPct val="120000"/>
            </a:pPr>
            <a:r>
              <a:rPr lang="en-CA" dirty="0"/>
              <a:t>Stream virtualized applications to the desktop where they run within a virtual bubble. Example: Microsoft App-V. </a:t>
            </a:r>
          </a:p>
          <a:p>
            <a:pPr lvl="1">
              <a:lnSpc>
                <a:spcPct val="100000"/>
              </a:lnSpc>
              <a:buSzPct val="120000"/>
            </a:pPr>
            <a:r>
              <a:rPr lang="en-CA" dirty="0"/>
              <a:t>Host the entire desktop stack, </a:t>
            </a:r>
            <a:r>
              <a:rPr lang="en-CA" dirty="0" smtClean="0"/>
              <a:t>OS, </a:t>
            </a:r>
            <a:r>
              <a:rPr lang="en-CA" dirty="0"/>
              <a:t>and </a:t>
            </a:r>
            <a:r>
              <a:rPr lang="en-CA" dirty="0" smtClean="0"/>
              <a:t>applications </a:t>
            </a:r>
            <a:r>
              <a:rPr lang="en-CA" dirty="0"/>
              <a:t>on server-hosted virtual machines (virtual desktop infrastructure,</a:t>
            </a:r>
            <a:r>
              <a:rPr lang="en-CA" sz="1400" kern="1200" baseline="0" dirty="0">
                <a:solidFill>
                  <a:schemeClr val="tx1"/>
                </a:solidFill>
                <a:effectLst/>
              </a:rPr>
              <a:t> </a:t>
            </a:r>
            <a:r>
              <a:rPr lang="en-CA" dirty="0"/>
              <a:t>or VDI). </a:t>
            </a:r>
            <a:r>
              <a:rPr lang="en-CA" dirty="0" smtClean="0"/>
              <a:t>Examples</a:t>
            </a:r>
            <a:r>
              <a:rPr lang="en-CA" dirty="0"/>
              <a:t>: VMware View, Citrix XenDesktop.</a:t>
            </a:r>
          </a:p>
          <a:p>
            <a:pPr marL="0" indent="0">
              <a:lnSpc>
                <a:spcPct val="100000"/>
              </a:lnSpc>
              <a:buFont typeface="Arial" pitchFamily="34" charset="0"/>
              <a:buNone/>
            </a:pPr>
            <a:r>
              <a:rPr lang="en-CA" dirty="0"/>
              <a:t>These methods are not mutually exclusive. For example, a VDI desktop may itself access server session hosted applications. Organizations have had success with desktop virtualization leveraging multiple delivery methods to meet the needs of different types of workers.</a:t>
            </a:r>
          </a:p>
          <a:p>
            <a:pPr marL="0" indent="0">
              <a:lnSpc>
                <a:spcPct val="100000"/>
              </a:lnSpc>
              <a:buFont typeface="Arial" pitchFamily="34" charset="0"/>
              <a:buNone/>
            </a:pPr>
            <a:endParaRPr lang="en-CA" dirty="0"/>
          </a:p>
          <a:p>
            <a:pPr marL="0" indent="0">
              <a:lnSpc>
                <a:spcPct val="100000"/>
              </a:lnSpc>
              <a:buFont typeface="Arial" pitchFamily="34" charset="0"/>
              <a:buNone/>
            </a:pPr>
            <a:r>
              <a:rPr lang="en-CA" b="1" dirty="0"/>
              <a:t>Cloud Desktop-as-a-Service (DaaS) is next: </a:t>
            </a:r>
          </a:p>
          <a:p>
            <a:pPr marL="0" indent="0">
              <a:lnSpc>
                <a:spcPct val="100000"/>
              </a:lnSpc>
              <a:buFont typeface="Arial" pitchFamily="34" charset="0"/>
              <a:buNone/>
            </a:pPr>
            <a:r>
              <a:rPr lang="en-CA" dirty="0"/>
              <a:t>The above are typically hosted in on-premise data centers. The new thing is hosting desktop services in the external cloud. Example: VMware vCloud Air Desktop. </a:t>
            </a:r>
          </a:p>
        </p:txBody>
      </p:sp>
      <p:sp>
        <p:nvSpPr>
          <p:cNvPr id="5" name="Isosceles Triangle 4"/>
          <p:cNvSpPr/>
          <p:nvPr>
            <p:custDataLst>
              <p:tags r:id="rId1"/>
            </p:custDataLst>
          </p:nvPr>
        </p:nvSpPr>
        <p:spPr>
          <a:xfrm>
            <a:off x="7713256" y="2050803"/>
            <a:ext cx="1101658" cy="946562"/>
          </a:xfrm>
          <a:prstGeom prst="triangle">
            <a:avLst>
              <a:gd name="adj" fmla="val 50000"/>
            </a:avLst>
          </a:prstGeom>
          <a:gradFill flip="none" rotWithShape="1">
            <a:gsLst>
              <a:gs pos="0">
                <a:schemeClr val="accent4">
                  <a:lumMod val="75000"/>
                </a:schemeClr>
              </a:gs>
              <a:gs pos="50000">
                <a:schemeClr val="bg1">
                  <a:lumMod val="50000"/>
                  <a:tint val="44500"/>
                  <a:satMod val="160000"/>
                </a:schemeClr>
              </a:gs>
              <a:gs pos="100000">
                <a:schemeClr val="bg1">
                  <a:lumMod val="5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p>
        </p:txBody>
      </p:sp>
      <p:sp>
        <p:nvSpPr>
          <p:cNvPr id="6" name="Isosceles Triangle 5"/>
          <p:cNvSpPr/>
          <p:nvPr>
            <p:custDataLst>
              <p:tags r:id="rId2"/>
            </p:custDataLst>
          </p:nvPr>
        </p:nvSpPr>
        <p:spPr>
          <a:xfrm>
            <a:off x="6945455" y="3580421"/>
            <a:ext cx="1101658" cy="877372"/>
          </a:xfrm>
          <a:prstGeom prst="triangle">
            <a:avLst>
              <a:gd name="adj" fmla="val 50000"/>
            </a:avLst>
          </a:prstGeom>
          <a:gradFill flip="none" rotWithShape="1">
            <a:gsLst>
              <a:gs pos="0">
                <a:schemeClr val="accent5">
                  <a:lumMod val="50000"/>
                </a:schemeClr>
              </a:gs>
              <a:gs pos="50000">
                <a:schemeClr val="accent2">
                  <a:lumMod val="50000"/>
                </a:schemeClr>
              </a:gs>
              <a:gs pos="100000">
                <a:schemeClr val="bg1">
                  <a:lumMod val="5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p>
        </p:txBody>
      </p:sp>
      <p:sp>
        <p:nvSpPr>
          <p:cNvPr id="7" name="Isosceles Triangle 6"/>
          <p:cNvSpPr/>
          <p:nvPr>
            <p:custDataLst>
              <p:tags r:id="rId3"/>
            </p:custDataLst>
          </p:nvPr>
        </p:nvSpPr>
        <p:spPr>
          <a:xfrm>
            <a:off x="6240577" y="2091673"/>
            <a:ext cx="1101658" cy="877372"/>
          </a:xfrm>
          <a:prstGeom prst="triangle">
            <a:avLst>
              <a:gd name="adj" fmla="val 50000"/>
            </a:avLst>
          </a:prstGeom>
          <a:gradFill flip="none" rotWithShape="1">
            <a:gsLst>
              <a:gs pos="0">
                <a:schemeClr val="accent3">
                  <a:lumMod val="50000"/>
                </a:schemeClr>
              </a:gs>
              <a:gs pos="50000">
                <a:schemeClr val="accent3">
                  <a:lumMod val="75000"/>
                </a:schemeClr>
              </a:gs>
              <a:gs pos="100000">
                <a:schemeClr val="accent3">
                  <a:lumMod val="20000"/>
                  <a:lumOff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p>
        </p:txBody>
      </p:sp>
      <p:pic>
        <p:nvPicPr>
          <p:cNvPr id="8" name="Picture 7" descr="temp.png"/>
          <p:cNvPicPr>
            <a:picLocks noChangeAspect="1"/>
          </p:cNvPicPr>
          <p:nvPr>
            <p:custDataLst>
              <p:tags r:id="rId4"/>
            </p:custDataLst>
          </p:nvPr>
        </p:nvPicPr>
        <p:blipFill>
          <a:blip r:embed="rId12"/>
          <a:stretch>
            <a:fillRect/>
          </a:stretch>
        </p:blipFill>
        <p:spPr>
          <a:xfrm>
            <a:off x="6321836" y="1930513"/>
            <a:ext cx="750945" cy="796765"/>
          </a:xfrm>
          <a:prstGeom prst="rect">
            <a:avLst/>
          </a:prstGeom>
          <a:effectLst>
            <a:outerShdw blurRad="50800" dist="38100" dir="2700000" sx="102000" sy="102000" algn="tl" rotWithShape="0">
              <a:prstClr val="black">
                <a:alpha val="40000"/>
              </a:prstClr>
            </a:outerShdw>
          </a:effectLst>
        </p:spPr>
      </p:pic>
      <p:sp>
        <p:nvSpPr>
          <p:cNvPr id="9" name="Rounded Rectangle 8"/>
          <p:cNvSpPr/>
          <p:nvPr>
            <p:custDataLst>
              <p:tags r:id="rId5"/>
            </p:custDataLst>
          </p:nvPr>
        </p:nvSpPr>
        <p:spPr>
          <a:xfrm>
            <a:off x="6236034" y="2823968"/>
            <a:ext cx="1119679" cy="363115"/>
          </a:xfrm>
          <a:prstGeom prst="roundRect">
            <a:avLst/>
          </a:prstGeom>
          <a:solidFill>
            <a:schemeClr val="tx1"/>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a:solidFill>
                  <a:schemeClr val="bg1"/>
                </a:solidFill>
              </a:rPr>
              <a:t>Session Virtualization</a:t>
            </a:r>
          </a:p>
        </p:txBody>
      </p:sp>
      <p:sp>
        <p:nvSpPr>
          <p:cNvPr id="10" name="Rounded Rectangle 9"/>
          <p:cNvSpPr/>
          <p:nvPr>
            <p:custDataLst>
              <p:tags r:id="rId6"/>
            </p:custDataLst>
          </p:nvPr>
        </p:nvSpPr>
        <p:spPr>
          <a:xfrm>
            <a:off x="6942499" y="4397584"/>
            <a:ext cx="1119680" cy="383383"/>
          </a:xfrm>
          <a:prstGeom prst="roundRect">
            <a:avLst/>
          </a:prstGeom>
          <a:solidFill>
            <a:schemeClr val="tx1"/>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a:solidFill>
                  <a:schemeClr val="bg1"/>
                </a:solidFill>
              </a:rPr>
              <a:t>Virtual Desktop Infrastructure</a:t>
            </a:r>
          </a:p>
        </p:txBody>
      </p:sp>
      <p:pic>
        <p:nvPicPr>
          <p:cNvPr id="11" name="Picture 10" descr="temp2.png"/>
          <p:cNvPicPr>
            <a:picLocks noChangeAspect="1"/>
          </p:cNvPicPr>
          <p:nvPr>
            <p:custDataLst>
              <p:tags r:id="rId7"/>
            </p:custDataLst>
          </p:nvPr>
        </p:nvPicPr>
        <p:blipFill>
          <a:blip r:embed="rId13"/>
          <a:stretch>
            <a:fillRect/>
          </a:stretch>
        </p:blipFill>
        <p:spPr>
          <a:xfrm>
            <a:off x="7665598" y="1712228"/>
            <a:ext cx="836645" cy="1080218"/>
          </a:xfrm>
          <a:prstGeom prst="rect">
            <a:avLst/>
          </a:prstGeom>
          <a:effectLst>
            <a:outerShdw blurRad="50800" dist="38100" dir="2700000" sx="102000" sy="102000" algn="tl" rotWithShape="0">
              <a:prstClr val="black">
                <a:alpha val="40000"/>
              </a:prstClr>
            </a:outerShdw>
          </a:effectLst>
        </p:spPr>
      </p:pic>
      <p:sp>
        <p:nvSpPr>
          <p:cNvPr id="12" name="Rounded Rectangle 11"/>
          <p:cNvSpPr/>
          <p:nvPr>
            <p:custDataLst>
              <p:tags r:id="rId8"/>
            </p:custDataLst>
          </p:nvPr>
        </p:nvSpPr>
        <p:spPr>
          <a:xfrm>
            <a:off x="7681725" y="2856022"/>
            <a:ext cx="1119680" cy="357434"/>
          </a:xfrm>
          <a:prstGeom prst="roundRect">
            <a:avLst/>
          </a:prstGeom>
          <a:solidFill>
            <a:schemeClr val="tx1"/>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a:solidFill>
                  <a:schemeClr val="bg1"/>
                </a:solidFill>
              </a:rPr>
              <a:t>Application Virtualization</a:t>
            </a:r>
          </a:p>
        </p:txBody>
      </p:sp>
      <p:pic>
        <p:nvPicPr>
          <p:cNvPr id="13" name="Picture 12" descr="temp3.png"/>
          <p:cNvPicPr>
            <a:picLocks noChangeAspect="1"/>
          </p:cNvPicPr>
          <p:nvPr/>
        </p:nvPicPr>
        <p:blipFill>
          <a:blip r:embed="rId14"/>
          <a:stretch>
            <a:fillRect/>
          </a:stretch>
        </p:blipFill>
        <p:spPr>
          <a:xfrm>
            <a:off x="7080053" y="3415057"/>
            <a:ext cx="824728" cy="910836"/>
          </a:xfrm>
          <a:prstGeom prst="rect">
            <a:avLst/>
          </a:prstGeom>
          <a:effectLst>
            <a:outerShdw blurRad="50800" dist="38100" dir="2700000" sx="102000" sy="102000" algn="tl" rotWithShape="0">
              <a:prstClr val="black">
                <a:alpha val="40000"/>
              </a:prstClr>
            </a:outerShdw>
          </a:effectLst>
        </p:spPr>
      </p:pic>
      <p:sp>
        <p:nvSpPr>
          <p:cNvPr id="14" name="Isosceles Triangle 13"/>
          <p:cNvSpPr/>
          <p:nvPr>
            <p:custDataLst>
              <p:tags r:id="rId9"/>
            </p:custDataLst>
          </p:nvPr>
        </p:nvSpPr>
        <p:spPr>
          <a:xfrm>
            <a:off x="7004213" y="5035164"/>
            <a:ext cx="1101658" cy="877372"/>
          </a:xfrm>
          <a:prstGeom prst="triangle">
            <a:avLst>
              <a:gd name="adj" fmla="val 50000"/>
            </a:avLst>
          </a:prstGeom>
          <a:gradFill flip="none" rotWithShape="1">
            <a:gsLst>
              <a:gs pos="0">
                <a:schemeClr val="accent5">
                  <a:lumMod val="50000"/>
                </a:schemeClr>
              </a:gs>
              <a:gs pos="50000">
                <a:schemeClr val="accent2">
                  <a:lumMod val="50000"/>
                </a:schemeClr>
              </a:gs>
              <a:gs pos="100000">
                <a:schemeClr val="bg1">
                  <a:lumMod val="5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900" dirty="0"/>
          </a:p>
        </p:txBody>
      </p:sp>
      <p:sp>
        <p:nvSpPr>
          <p:cNvPr id="15" name="Rounded Rectangle 14"/>
          <p:cNvSpPr/>
          <p:nvPr>
            <p:custDataLst>
              <p:tags r:id="rId10"/>
            </p:custDataLst>
          </p:nvPr>
        </p:nvSpPr>
        <p:spPr>
          <a:xfrm>
            <a:off x="6977993" y="5924215"/>
            <a:ext cx="1119680" cy="383383"/>
          </a:xfrm>
          <a:prstGeom prst="roundRect">
            <a:avLst/>
          </a:prstGeom>
          <a:solidFill>
            <a:schemeClr val="tx1"/>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smtClean="0">
                <a:solidFill>
                  <a:schemeClr val="bg1"/>
                </a:solidFill>
              </a:rPr>
              <a:t>Desktop-as-a-Service</a:t>
            </a:r>
            <a:endParaRPr lang="en-US" sz="900" dirty="0">
              <a:solidFill>
                <a:schemeClr val="bg1"/>
              </a:solidFill>
            </a:endParaRPr>
          </a:p>
        </p:txBody>
      </p:sp>
      <p:pic>
        <p:nvPicPr>
          <p:cNvPr id="4" name="Picture 3"/>
          <p:cNvPicPr>
            <a:picLocks noChangeAspect="1"/>
          </p:cNvPicPr>
          <p:nvPr/>
        </p:nvPicPr>
        <p:blipFill>
          <a:blip r:embed="rId15" cstate="print">
            <a:extLst>
              <a:ext uri="{BEBA8EAE-BF5A-486C-A8C5-ECC9F3942E4B}">
                <a14:imgProps xmlns:a14="http://schemas.microsoft.com/office/drawing/2010/main">
                  <a14:imgLayer r:embed="rId16">
                    <a14:imgEffect>
                      <a14:backgroundRemoval t="0" b="73297" l="0" r="100000"/>
                    </a14:imgEffect>
                  </a14:imgLayer>
                </a14:imgProps>
              </a:ext>
              <a:ext uri="{28A0092B-C50C-407E-A947-70E740481C1C}">
                <a14:useLocalDpi xmlns:a14="http://schemas.microsoft.com/office/drawing/2010/main" val="0"/>
              </a:ext>
            </a:extLst>
          </a:blip>
          <a:stretch>
            <a:fillRect/>
          </a:stretch>
        </p:blipFill>
        <p:spPr>
          <a:xfrm>
            <a:off x="6977993" y="5192671"/>
            <a:ext cx="807644" cy="634700"/>
          </a:xfrm>
          <a:prstGeom prst="rect">
            <a:avLst/>
          </a:prstGeom>
        </p:spPr>
      </p:pic>
      <p:pic>
        <p:nvPicPr>
          <p:cNvPr id="18" name="Picture 17" descr="temp3.png"/>
          <p:cNvPicPr>
            <a:picLocks noChangeAspect="1"/>
          </p:cNvPicPr>
          <p:nvPr/>
        </p:nvPicPr>
        <p:blipFill rotWithShape="1">
          <a:blip r:embed="rId14"/>
          <a:srcRect l="51707"/>
          <a:stretch/>
        </p:blipFill>
        <p:spPr>
          <a:xfrm>
            <a:off x="7606996" y="4960466"/>
            <a:ext cx="398286" cy="910836"/>
          </a:xfrm>
          <a:prstGeom prst="rect">
            <a:avLst/>
          </a:prstGeom>
          <a:effectLst>
            <a:outerShdw blurRad="50800" dist="38100" dir="2700000" sx="102000" sy="102000" algn="tl" rotWithShape="0">
              <a:prstClr val="black">
                <a:alpha val="40000"/>
              </a:prstClr>
            </a:outerShdw>
          </a:effectLst>
        </p:spPr>
      </p:pic>
      <p:grpSp>
        <p:nvGrpSpPr>
          <p:cNvPr id="19" name="Group 18"/>
          <p:cNvGrpSpPr/>
          <p:nvPr/>
        </p:nvGrpSpPr>
        <p:grpSpPr>
          <a:xfrm>
            <a:off x="0" y="6422955"/>
            <a:ext cx="9144000" cy="437555"/>
            <a:chOff x="0" y="6422955"/>
            <a:chExt cx="9144000" cy="437555"/>
          </a:xfrm>
        </p:grpSpPr>
        <p:pic>
          <p:nvPicPr>
            <p:cNvPr id="20" name="Picture 3">
              <a:hlinkClick r:id="rId17"/>
            </p:cNvPr>
            <p:cNvPicPr>
              <a:picLocks noChangeAspect="1" noChangeArrowheads="1"/>
            </p:cNvPicPr>
            <p:nvPr/>
          </p:nvPicPr>
          <p:blipFill>
            <a:blip r:embed="rId18" cstate="print"/>
            <a:srcRect/>
            <a:stretch>
              <a:fillRect/>
            </a:stretch>
          </p:blipFill>
          <p:spPr bwMode="auto">
            <a:xfrm>
              <a:off x="0" y="6422955"/>
              <a:ext cx="9144000" cy="437555"/>
            </a:xfrm>
            <a:prstGeom prst="rect">
              <a:avLst/>
            </a:prstGeom>
            <a:noFill/>
            <a:ln w="9525">
              <a:noFill/>
              <a:miter lim="800000"/>
              <a:headEnd/>
              <a:tailEnd/>
            </a:ln>
          </p:spPr>
        </p:pic>
        <p:pic>
          <p:nvPicPr>
            <p:cNvPr id="21" name="Picture 20" descr="itrg-logo.png"/>
            <p:cNvPicPr>
              <a:picLocks noChangeAspect="1"/>
            </p:cNvPicPr>
            <p:nvPr/>
          </p:nvPicPr>
          <p:blipFill>
            <a:blip r:embed="rId1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800790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260648"/>
            <a:ext cx="8808259" cy="864096"/>
          </a:xfrm>
        </p:spPr>
        <p:txBody>
          <a:bodyPr/>
          <a:lstStyle/>
          <a:p>
            <a:r>
              <a:rPr lang="en-US" dirty="0"/>
              <a:t>Virtual desktop infrastructure (VDI) has been through several </a:t>
            </a:r>
            <a:r>
              <a:rPr lang="en-US" dirty="0" smtClean="0"/>
              <a:t>challenges</a:t>
            </a:r>
            <a:endParaRPr lang="en-CA" dirty="0"/>
          </a:p>
        </p:txBody>
      </p:sp>
      <p:sp>
        <p:nvSpPr>
          <p:cNvPr id="4" name="Text Placeholder 3"/>
          <p:cNvSpPr>
            <a:spLocks noGrp="1"/>
          </p:cNvSpPr>
          <p:nvPr>
            <p:ph type="body" sz="quarter" idx="16"/>
          </p:nvPr>
        </p:nvSpPr>
        <p:spPr>
          <a:xfrm>
            <a:off x="249303" y="1263211"/>
            <a:ext cx="4635518" cy="5149621"/>
          </a:xfrm>
        </p:spPr>
        <p:txBody>
          <a:bodyPr/>
          <a:lstStyle/>
          <a:p>
            <a:pPr marL="0" indent="0">
              <a:buNone/>
            </a:pPr>
            <a:r>
              <a:rPr lang="en-CA" dirty="0"/>
              <a:t>Though session sharing of applications has been around since the 1990s (think Citrix Metaframe and Microsoft Terminal Services), desktop virtualization had a renewed boost beginning in 2008 with the rise of VDI options concurrent with increased use of server virtualization in the data center (VMware VDI and Citrix XenDesktop). After an initial flood of interest, and a significant amount of proof of concept piloting, adoption of VDI leveled off in about 2012. </a:t>
            </a:r>
          </a:p>
          <a:p>
            <a:pPr marL="0" indent="0">
              <a:buNone/>
            </a:pPr>
            <a:r>
              <a:rPr lang="en-CA" b="1" dirty="0"/>
              <a:t>Main reasons for this stalling of VDI development included:</a:t>
            </a:r>
            <a:endParaRPr lang="en-CA" dirty="0"/>
          </a:p>
          <a:p>
            <a:r>
              <a:rPr lang="en-CA" b="1" dirty="0"/>
              <a:t>Storage performance bottlenecks.</a:t>
            </a:r>
            <a:r>
              <a:rPr lang="en-CA" dirty="0"/>
              <a:t> Early adopters found that VDI tested well but did not scale well. The problem was particularly acute in storage, where traditional network storage arrays could not keep up with aggregate IO spikes, particularly elevated write to disk traffic.</a:t>
            </a:r>
          </a:p>
          <a:p>
            <a:r>
              <a:rPr lang="en-CA" b="1" dirty="0"/>
              <a:t>Cost and complexity of solutions.</a:t>
            </a:r>
            <a:r>
              <a:rPr lang="en-CA" dirty="0"/>
              <a:t> Throwing more storage at the problem meant that in a migration from PC to </a:t>
            </a:r>
            <a:r>
              <a:rPr lang="en-CA" dirty="0" smtClean="0"/>
              <a:t>VDI, </a:t>
            </a:r>
            <a:r>
              <a:rPr lang="en-CA" dirty="0"/>
              <a:t>the most inexpensive storage media available (consumer SATA drives in PCs) was being replaced with the most expensive media (enterprise grade solid state storage). Managing the VDI solutions also proved complex at scale.</a:t>
            </a:r>
          </a:p>
          <a:p>
            <a:r>
              <a:rPr lang="en-CA" b="1" dirty="0"/>
              <a:t>Lack of </a:t>
            </a:r>
            <a:r>
              <a:rPr lang="en-CA" b="1" dirty="0" smtClean="0"/>
              <a:t>necessity.</a:t>
            </a:r>
            <a:r>
              <a:rPr lang="en-CA" dirty="0" smtClean="0"/>
              <a:t> </a:t>
            </a:r>
            <a:r>
              <a:rPr lang="en-CA" dirty="0"/>
              <a:t>A full VDI desktop is not necessary in every case. Traditional application delivery was not replaced by VDI but rather augmented and extended to new use cases by VDI. Focusing on VDI as the only solution for all use cases led to overspending and overprovisioning. </a:t>
            </a:r>
          </a:p>
          <a:p>
            <a:endParaRPr lang="en-CA" dirty="0"/>
          </a:p>
          <a:p>
            <a:endParaRPr lang="en-CA" dirty="0"/>
          </a:p>
        </p:txBody>
      </p:sp>
      <p:sp>
        <p:nvSpPr>
          <p:cNvPr id="5" name="Text Placeholder 3"/>
          <p:cNvSpPr txBox="1">
            <a:spLocks/>
          </p:cNvSpPr>
          <p:nvPr/>
        </p:nvSpPr>
        <p:spPr bwMode="auto">
          <a:xfrm>
            <a:off x="7264433" y="1285202"/>
            <a:ext cx="1482525" cy="21339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lnSpc>
                <a:spcPts val="1350"/>
              </a:lnSpc>
              <a:spcBef>
                <a:spcPts val="500"/>
              </a:spcBef>
              <a:spcAft>
                <a:spcPct val="0"/>
              </a:spcAft>
              <a:buClr>
                <a:schemeClr val="bg1"/>
              </a:buClr>
              <a:buSzPct val="25000"/>
              <a:buFont typeface="Arial" pitchFamily="34" charset="0"/>
              <a:buChar char="•"/>
              <a:defRPr sz="1400" i="1" kern="1200" baseline="0">
                <a:solidFill>
                  <a:schemeClr val="tx1"/>
                </a:solidFill>
                <a:latin typeface="+mj-lt"/>
                <a:ea typeface="+mn-ea"/>
                <a:cs typeface="+mn-cs"/>
              </a:defRPr>
            </a:lvl1pPr>
            <a:lvl2pPr marL="361950" indent="-180975" algn="l" rtl="0" eaLnBrk="1" fontAlgn="base" hangingPunct="1">
              <a:lnSpc>
                <a:spcPts val="1350"/>
              </a:lnSpc>
              <a:spcBef>
                <a:spcPts val="500"/>
              </a:spcBef>
              <a:spcAft>
                <a:spcPct val="0"/>
              </a:spcAft>
              <a:buClr>
                <a:schemeClr val="accent2"/>
              </a:buClr>
              <a:buSzPct val="100000"/>
              <a:buFont typeface="Arial" pitchFamily="34" charset="0"/>
              <a:buChar char="-"/>
              <a:defRPr sz="1200" kern="1200">
                <a:solidFill>
                  <a:schemeClr val="tx1"/>
                </a:solidFill>
                <a:latin typeface="+mn-lt"/>
                <a:ea typeface="+mn-ea"/>
                <a:cs typeface="+mn-cs"/>
              </a:defRPr>
            </a:lvl2pPr>
            <a:lvl3pPr marL="895350" indent="-176213" algn="l" rtl="0" eaLnBrk="1" fontAlgn="base" hangingPunct="1">
              <a:lnSpc>
                <a:spcPts val="1350"/>
              </a:lnSpc>
              <a:spcBef>
                <a:spcPts val="500"/>
              </a:spcBef>
              <a:spcAft>
                <a:spcPct val="0"/>
              </a:spcAft>
              <a:buClr>
                <a:schemeClr val="tx1"/>
              </a:buClr>
              <a:buSzPct val="100000"/>
              <a:buFont typeface="Arial" pitchFamily="34" charset="0"/>
              <a:buChar char="–"/>
              <a:defRPr sz="1200" kern="1200">
                <a:solidFill>
                  <a:schemeClr val="tx1"/>
                </a:solidFill>
                <a:latin typeface="+mn-lt"/>
                <a:ea typeface="+mn-ea"/>
                <a:cs typeface="+mn-cs"/>
              </a:defRPr>
            </a:lvl3pPr>
            <a:lvl4pPr marL="1254125" indent="-174625" algn="l" rtl="0" eaLnBrk="1" fontAlgn="base" hangingPunct="1">
              <a:lnSpc>
                <a:spcPts val="135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1200" dirty="0">
                <a:latin typeface="+mn-lt"/>
              </a:rPr>
              <a:t>After initial enthusiasm, planning and piloting VDI leveled off in 2012. VDI implementation continues to advance but it is not taking the world by storm</a:t>
            </a:r>
            <a:endParaRPr lang="en-CA" dirty="0" smtClean="0"/>
          </a:p>
          <a:p>
            <a:endParaRPr lang="en-CA" dirty="0"/>
          </a:p>
        </p:txBody>
      </p:sp>
      <p:sp>
        <p:nvSpPr>
          <p:cNvPr id="6" name="TextBox 80"/>
          <p:cNvSpPr txBox="1"/>
          <p:nvPr/>
        </p:nvSpPr>
        <p:spPr>
          <a:xfrm>
            <a:off x="5139947" y="3520498"/>
            <a:ext cx="2317802" cy="215444"/>
          </a:xfrm>
          <a:prstGeom prst="rect">
            <a:avLst/>
          </a:prstGeom>
          <a:noFill/>
        </p:spPr>
        <p:txBody>
          <a:bodyPr wrap="square" rtlCol="0">
            <a:spAutoFit/>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CA" sz="800" dirty="0" smtClean="0"/>
              <a:t>Source: Info-Tech Research Group, </a:t>
            </a:r>
            <a:r>
              <a:rPr lang="en-CA" sz="800" i="1" dirty="0"/>
              <a:t>N=102 </a:t>
            </a:r>
          </a:p>
        </p:txBody>
      </p:sp>
      <p:pic>
        <p:nvPicPr>
          <p:cNvPr id="7" name="Picture 6"/>
          <p:cNvPicPr>
            <a:picLocks noChangeAspect="1"/>
          </p:cNvPicPr>
          <p:nvPr/>
        </p:nvPicPr>
        <p:blipFill>
          <a:blip r:embed="rId3"/>
          <a:stretch>
            <a:fillRect/>
          </a:stretch>
        </p:blipFill>
        <p:spPr>
          <a:xfrm>
            <a:off x="5078137" y="1226062"/>
            <a:ext cx="2186296" cy="2330530"/>
          </a:xfrm>
          <a:prstGeom prst="rect">
            <a:avLst/>
          </a:prstGeom>
        </p:spPr>
      </p:pic>
      <p:pic>
        <p:nvPicPr>
          <p:cNvPr id="10" name="Picture 9"/>
          <p:cNvPicPr>
            <a:picLocks noChangeAspect="1"/>
          </p:cNvPicPr>
          <p:nvPr/>
        </p:nvPicPr>
        <p:blipFill rotWithShape="1">
          <a:blip r:embed="rId4"/>
          <a:srcRect b="12872"/>
          <a:stretch/>
        </p:blipFill>
        <p:spPr>
          <a:xfrm>
            <a:off x="4891318" y="3837261"/>
            <a:ext cx="4202653" cy="1439234"/>
          </a:xfrm>
          <a:prstGeom prst="rect">
            <a:avLst/>
          </a:prstGeom>
        </p:spPr>
      </p:pic>
      <p:sp>
        <p:nvSpPr>
          <p:cNvPr id="11" name="Text Placeholder 3"/>
          <p:cNvSpPr txBox="1">
            <a:spLocks/>
          </p:cNvSpPr>
          <p:nvPr/>
        </p:nvSpPr>
        <p:spPr bwMode="auto">
          <a:xfrm>
            <a:off x="5078137" y="5382092"/>
            <a:ext cx="3668821" cy="8964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lnSpc>
                <a:spcPts val="1350"/>
              </a:lnSpc>
              <a:spcBef>
                <a:spcPts val="500"/>
              </a:spcBef>
              <a:spcAft>
                <a:spcPct val="0"/>
              </a:spcAft>
              <a:buClr>
                <a:schemeClr val="bg1"/>
              </a:buClr>
              <a:buSzPct val="25000"/>
              <a:buFont typeface="Arial" pitchFamily="34" charset="0"/>
              <a:buChar char="•"/>
              <a:defRPr sz="1400" i="1" kern="1200" baseline="0">
                <a:solidFill>
                  <a:schemeClr val="tx1"/>
                </a:solidFill>
                <a:latin typeface="+mj-lt"/>
                <a:ea typeface="+mn-ea"/>
                <a:cs typeface="+mn-cs"/>
              </a:defRPr>
            </a:lvl1pPr>
            <a:lvl2pPr marL="361950" indent="-180975" algn="l" rtl="0" eaLnBrk="1" fontAlgn="base" hangingPunct="1">
              <a:lnSpc>
                <a:spcPts val="1350"/>
              </a:lnSpc>
              <a:spcBef>
                <a:spcPts val="500"/>
              </a:spcBef>
              <a:spcAft>
                <a:spcPct val="0"/>
              </a:spcAft>
              <a:buClr>
                <a:schemeClr val="accent2"/>
              </a:buClr>
              <a:buSzPct val="100000"/>
              <a:buFont typeface="Arial" pitchFamily="34" charset="0"/>
              <a:buChar char="-"/>
              <a:defRPr sz="1200" kern="1200">
                <a:solidFill>
                  <a:schemeClr val="tx1"/>
                </a:solidFill>
                <a:latin typeface="+mn-lt"/>
                <a:ea typeface="+mn-ea"/>
                <a:cs typeface="+mn-cs"/>
              </a:defRPr>
            </a:lvl2pPr>
            <a:lvl3pPr marL="895350" indent="-176213" algn="l" rtl="0" eaLnBrk="1" fontAlgn="base" hangingPunct="1">
              <a:lnSpc>
                <a:spcPts val="1350"/>
              </a:lnSpc>
              <a:spcBef>
                <a:spcPts val="500"/>
              </a:spcBef>
              <a:spcAft>
                <a:spcPct val="0"/>
              </a:spcAft>
              <a:buClr>
                <a:schemeClr val="tx1"/>
              </a:buClr>
              <a:buSzPct val="100000"/>
              <a:buFont typeface="Arial" pitchFamily="34" charset="0"/>
              <a:buChar char="–"/>
              <a:defRPr sz="1200" kern="1200">
                <a:solidFill>
                  <a:schemeClr val="tx1"/>
                </a:solidFill>
                <a:latin typeface="+mn-lt"/>
                <a:ea typeface="+mn-ea"/>
                <a:cs typeface="+mn-cs"/>
              </a:defRPr>
            </a:lvl3pPr>
            <a:lvl4pPr marL="1254125" indent="-174625" algn="l" rtl="0" eaLnBrk="1" fontAlgn="base" hangingPunct="1">
              <a:lnSpc>
                <a:spcPts val="135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1200" dirty="0">
                <a:latin typeface="+mn-lt"/>
              </a:rPr>
              <a:t>Those who chose not to implement a VDI solution cited capital expense and total cost as the biggest barriers, followed by VDI not being the right DV solution for their user group. </a:t>
            </a:r>
            <a:endParaRPr lang="en-CA" dirty="0"/>
          </a:p>
          <a:p>
            <a:endParaRPr lang="en-CA" dirty="0"/>
          </a:p>
        </p:txBody>
      </p:sp>
      <p:cxnSp>
        <p:nvCxnSpPr>
          <p:cNvPr id="12" name="Straight Connector 2"/>
          <p:cNvCxnSpPr/>
          <p:nvPr/>
        </p:nvCxnSpPr>
        <p:spPr>
          <a:xfrm flipH="1" flipV="1">
            <a:off x="4897582" y="1285202"/>
            <a:ext cx="0" cy="499575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0" y="6422955"/>
            <a:ext cx="9144000" cy="437555"/>
            <a:chOff x="0" y="6422955"/>
            <a:chExt cx="9144000" cy="437555"/>
          </a:xfrm>
        </p:grpSpPr>
        <p:pic>
          <p:nvPicPr>
            <p:cNvPr id="14"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5" name="Picture 14"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08850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9"/>
          </p:nvPr>
        </p:nvSpPr>
        <p:spPr>
          <a:xfrm>
            <a:off x="257176" y="1229723"/>
            <a:ext cx="8620124" cy="657225"/>
          </a:xfrm>
        </p:spPr>
        <p:txBody>
          <a:bodyPr/>
          <a:lstStyle/>
          <a:p>
            <a:r>
              <a:rPr lang="en-CA" dirty="0"/>
              <a:t>Software and hardware solutions </a:t>
            </a:r>
            <a:r>
              <a:rPr lang="en-CA" dirty="0" smtClean="0"/>
              <a:t>are </a:t>
            </a:r>
            <a:r>
              <a:rPr lang="en-CA" dirty="0"/>
              <a:t>evolving to mitigate performance and cost challenges. DV products are evolving to deliver broader “workspaces.” </a:t>
            </a:r>
          </a:p>
        </p:txBody>
      </p:sp>
      <p:sp>
        <p:nvSpPr>
          <p:cNvPr id="2" name="Title 1"/>
          <p:cNvSpPr>
            <a:spLocks noGrp="1"/>
          </p:cNvSpPr>
          <p:nvPr>
            <p:ph type="title"/>
          </p:nvPr>
        </p:nvSpPr>
        <p:spPr/>
        <p:txBody>
          <a:bodyPr/>
          <a:lstStyle/>
          <a:p>
            <a:r>
              <a:rPr lang="en-CA" dirty="0"/>
              <a:t>Overcome past challenges </a:t>
            </a:r>
            <a:r>
              <a:rPr lang="en-CA" dirty="0" smtClean="0"/>
              <a:t>by improving </a:t>
            </a:r>
            <a:r>
              <a:rPr lang="en-CA" dirty="0"/>
              <a:t>hardware and software options</a:t>
            </a:r>
          </a:p>
        </p:txBody>
      </p:sp>
      <p:sp>
        <p:nvSpPr>
          <p:cNvPr id="3" name="Text Placeholder 2"/>
          <p:cNvSpPr>
            <a:spLocks noGrp="1"/>
          </p:cNvSpPr>
          <p:nvPr>
            <p:ph type="body" sz="quarter" idx="16"/>
          </p:nvPr>
        </p:nvSpPr>
        <p:spPr>
          <a:xfrm>
            <a:off x="249303" y="2022215"/>
            <a:ext cx="4172352" cy="1543177"/>
          </a:xfrm>
        </p:spPr>
        <p:txBody>
          <a:bodyPr/>
          <a:lstStyle/>
          <a:p>
            <a:pPr marL="0" indent="0">
              <a:lnSpc>
                <a:spcPct val="100000"/>
              </a:lnSpc>
              <a:buNone/>
            </a:pPr>
            <a:r>
              <a:rPr lang="en-CA" dirty="0"/>
              <a:t>Key vendors in desktop virtualization software (Citrix, VMware) have evolved their products to deliver broader “workspaces” that include access to Windows applications and desktops, but also mobile and cloud-based applications and services. Microsoft is also making its core products more amenable to as-a-service delivery with their own cloud-first, mobile-first strategy.</a:t>
            </a:r>
            <a:endParaRPr lang="en-CA" sz="1400" dirty="0"/>
          </a:p>
        </p:txBody>
      </p:sp>
      <p:pic>
        <p:nvPicPr>
          <p:cNvPr id="5" name="Picture 4"/>
          <p:cNvPicPr>
            <a:picLocks noChangeAspect="1"/>
          </p:cNvPicPr>
          <p:nvPr/>
        </p:nvPicPr>
        <p:blipFill rotWithShape="1">
          <a:blip r:embed="rId2"/>
          <a:srcRect r="823" b="935"/>
          <a:stretch/>
        </p:blipFill>
        <p:spPr>
          <a:xfrm>
            <a:off x="235231" y="3503950"/>
            <a:ext cx="4160876" cy="2141893"/>
          </a:xfrm>
          <a:prstGeom prst="rect">
            <a:avLst/>
          </a:prstGeom>
        </p:spPr>
      </p:pic>
      <p:sp>
        <p:nvSpPr>
          <p:cNvPr id="12" name="Rectangle 11"/>
          <p:cNvSpPr/>
          <p:nvPr/>
        </p:nvSpPr>
        <p:spPr>
          <a:xfrm>
            <a:off x="4743440" y="1991927"/>
            <a:ext cx="4024345" cy="2277547"/>
          </a:xfrm>
          <a:prstGeom prst="rect">
            <a:avLst/>
          </a:prstGeom>
        </p:spPr>
        <p:txBody>
          <a:bodyPr wrap="square">
            <a:spAutoFit/>
          </a:bodyPr>
          <a:lstStyle/>
          <a:p>
            <a:pPr lvl="0"/>
            <a:r>
              <a:rPr lang="en-CA" sz="1200" dirty="0"/>
              <a:t>Developments in storage technology—including falling cost of solid state storage and emerging hybrid solutions as well as hyperconverged storage/server appliances—are mitigating a number of performance and cost challenges of desktop virtualization (especially VDI).  </a:t>
            </a:r>
            <a:endParaRPr lang="en-CA" sz="1400" dirty="0"/>
          </a:p>
          <a:p>
            <a:pPr lvl="0"/>
            <a:endParaRPr lang="en-CA" sz="1400" dirty="0"/>
          </a:p>
          <a:p>
            <a:pPr lvl="0"/>
            <a:r>
              <a:rPr lang="en-CA" sz="1200" dirty="0"/>
              <a:t>Some vendors of hyperconverged appliances for VDI:</a:t>
            </a:r>
            <a:endParaRPr lang="en-CA" sz="1400" dirty="0"/>
          </a:p>
          <a:p>
            <a:pPr lvl="0"/>
            <a:endParaRPr lang="en-CA" sz="1400" dirty="0"/>
          </a:p>
          <a:p>
            <a:pPr lvl="0"/>
            <a:endParaRPr lang="en-CA" sz="1400" dirty="0"/>
          </a:p>
          <a:p>
            <a:pPr lvl="0"/>
            <a:endParaRPr lang="en-CA" sz="1400" dirty="0"/>
          </a:p>
          <a:p>
            <a:pPr lvl="0"/>
            <a:endParaRPr lang="en-CA" sz="1400" dirty="0"/>
          </a:p>
        </p:txBody>
      </p:sp>
      <p:sp>
        <p:nvSpPr>
          <p:cNvPr id="13" name="TextBox 12"/>
          <p:cNvSpPr txBox="1"/>
          <p:nvPr/>
        </p:nvSpPr>
        <p:spPr>
          <a:xfrm>
            <a:off x="338891" y="5740879"/>
            <a:ext cx="3761370" cy="461665"/>
          </a:xfrm>
          <a:prstGeom prst="rect">
            <a:avLst/>
          </a:prstGeom>
          <a:noFill/>
        </p:spPr>
        <p:txBody>
          <a:bodyPr wrap="square" rtlCol="0">
            <a:spAutoFit/>
          </a:bodyPr>
          <a:lstStyle/>
          <a:p>
            <a:r>
              <a:rPr lang="en-CA" sz="1200" i="1" dirty="0"/>
              <a:t>Example of VMware Horizon workspace. Citrix also has a Workspace product.  </a:t>
            </a:r>
            <a:endParaRPr lang="en-CA" sz="1200" dirty="0"/>
          </a:p>
        </p:txBody>
      </p:sp>
      <p:pic>
        <p:nvPicPr>
          <p:cNvPr id="15" name="Picture 14"/>
          <p:cNvPicPr>
            <a:picLocks noChangeAspect="1"/>
          </p:cNvPicPr>
          <p:nvPr/>
        </p:nvPicPr>
        <p:blipFill>
          <a:blip r:embed="rId3"/>
          <a:stretch>
            <a:fillRect/>
          </a:stretch>
        </p:blipFill>
        <p:spPr>
          <a:xfrm>
            <a:off x="6742712" y="3583885"/>
            <a:ext cx="2025073" cy="364360"/>
          </a:xfrm>
          <a:prstGeom prst="rect">
            <a:avLst/>
          </a:prstGeom>
        </p:spPr>
      </p:pic>
      <p:pic>
        <p:nvPicPr>
          <p:cNvPr id="16" name="Picture 15"/>
          <p:cNvPicPr>
            <a:picLocks noChangeAspect="1"/>
          </p:cNvPicPr>
          <p:nvPr/>
        </p:nvPicPr>
        <p:blipFill>
          <a:blip r:embed="rId4"/>
          <a:stretch>
            <a:fillRect/>
          </a:stretch>
        </p:blipFill>
        <p:spPr>
          <a:xfrm>
            <a:off x="5717205" y="3939258"/>
            <a:ext cx="1788438" cy="460230"/>
          </a:xfrm>
          <a:prstGeom prst="rect">
            <a:avLst/>
          </a:prstGeom>
        </p:spPr>
      </p:pic>
      <p:pic>
        <p:nvPicPr>
          <p:cNvPr id="18" name="Picture 2" descr="Pivot3 - Scale-out storage with server virtualization and virtual unified computing"/>
          <p:cNvPicPr>
            <a:picLocks noChangeAspect="1" noChangeArrowheads="1"/>
          </p:cNvPicPr>
          <p:nvPr/>
        </p:nvPicPr>
        <p:blipFill>
          <a:blip r:embed="rId5" cstate="print">
            <a:clrChange>
              <a:clrFrom>
                <a:srgbClr val="FEFEFC"/>
              </a:clrFrom>
              <a:clrTo>
                <a:srgbClr val="FEFEFC">
                  <a:alpha val="0"/>
                </a:srgbClr>
              </a:clrTo>
            </a:clrChange>
          </a:blip>
          <a:srcRect/>
          <a:stretch>
            <a:fillRect/>
          </a:stretch>
        </p:blipFill>
        <p:spPr bwMode="auto">
          <a:xfrm>
            <a:off x="4921622" y="3499860"/>
            <a:ext cx="1204929" cy="532410"/>
          </a:xfrm>
          <a:prstGeom prst="rect">
            <a:avLst/>
          </a:prstGeom>
          <a:noFill/>
        </p:spPr>
      </p:pic>
      <p:pic>
        <p:nvPicPr>
          <p:cNvPr id="20" name="Picture 2" descr="Site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1782" y="5516595"/>
            <a:ext cx="2046846" cy="2743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www.thessdreview.com/wp-content/uploads/2013/05/tegile-system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8981" y="5312827"/>
            <a:ext cx="1669775" cy="6858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3"/>
          <p:cNvCxnSpPr/>
          <p:nvPr/>
        </p:nvCxnSpPr>
        <p:spPr>
          <a:xfrm flipH="1" flipV="1">
            <a:off x="4582547" y="2022215"/>
            <a:ext cx="0" cy="4313785"/>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4" name="Rectangle 5"/>
          <p:cNvSpPr/>
          <p:nvPr/>
        </p:nvSpPr>
        <p:spPr>
          <a:xfrm>
            <a:off x="4743440" y="4620562"/>
            <a:ext cx="4133860" cy="646331"/>
          </a:xfrm>
          <a:prstGeom prst="rect">
            <a:avLst/>
          </a:prstGeom>
        </p:spPr>
        <p:txBody>
          <a:bodyPr wrap="square">
            <a:spAutoFit/>
          </a:bodyPr>
          <a:lstStyle/>
          <a:p>
            <a:pPr lvl="0"/>
            <a:r>
              <a:rPr lang="en-CA" sz="1200" dirty="0" smtClean="0"/>
              <a:t>Some </a:t>
            </a:r>
            <a:r>
              <a:rPr lang="en-CA" sz="1200" dirty="0"/>
              <a:t>vendors of innovative hybrid solid state/disk storage arrays:</a:t>
            </a:r>
          </a:p>
          <a:p>
            <a:pPr lvl="0"/>
            <a:endParaRPr lang="en-CA" sz="1200" dirty="0"/>
          </a:p>
        </p:txBody>
      </p:sp>
      <p:grpSp>
        <p:nvGrpSpPr>
          <p:cNvPr id="17" name="Group 16"/>
          <p:cNvGrpSpPr/>
          <p:nvPr/>
        </p:nvGrpSpPr>
        <p:grpSpPr>
          <a:xfrm>
            <a:off x="0" y="6422955"/>
            <a:ext cx="9144000" cy="437555"/>
            <a:chOff x="0" y="6422955"/>
            <a:chExt cx="9144000" cy="437555"/>
          </a:xfrm>
        </p:grpSpPr>
        <p:pic>
          <p:nvPicPr>
            <p:cNvPr id="19" name="Picture 3">
              <a:hlinkClick r:id="rId8"/>
            </p:cNvPr>
            <p:cNvPicPr>
              <a:picLocks noChangeAspect="1" noChangeArrowheads="1"/>
            </p:cNvPicPr>
            <p:nvPr/>
          </p:nvPicPr>
          <p:blipFill>
            <a:blip r:embed="rId9" cstate="print"/>
            <a:srcRect/>
            <a:stretch>
              <a:fillRect/>
            </a:stretch>
          </p:blipFill>
          <p:spPr bwMode="auto">
            <a:xfrm>
              <a:off x="0" y="6422955"/>
              <a:ext cx="9144000" cy="437555"/>
            </a:xfrm>
            <a:prstGeom prst="rect">
              <a:avLst/>
            </a:prstGeom>
            <a:noFill/>
            <a:ln w="9525">
              <a:noFill/>
              <a:miter lim="800000"/>
              <a:headEnd/>
              <a:tailEnd/>
            </a:ln>
          </p:spPr>
        </p:pic>
        <p:pic>
          <p:nvPicPr>
            <p:cNvPr id="22" name="Picture 21" descr="itrg-logo.png"/>
            <p:cNvPicPr>
              <a:picLocks noChangeAspect="1"/>
            </p:cNvPicPr>
            <p:nvPr/>
          </p:nvPicPr>
          <p:blipFill>
            <a:blip r:embed="rId10"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171434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Begin </a:t>
            </a:r>
            <a:r>
              <a:rPr lang="en-CA" dirty="0" smtClean="0"/>
              <a:t>the </a:t>
            </a:r>
            <a:r>
              <a:rPr lang="en-CA" sz="2400" kern="1200" baseline="0" dirty="0">
                <a:solidFill>
                  <a:schemeClr val="tx1"/>
                </a:solidFill>
                <a:effectLst/>
              </a:rPr>
              <a:t>IT </a:t>
            </a:r>
            <a:r>
              <a:rPr lang="en-CA" dirty="0"/>
              <a:t>transformation into everything-as-a-service</a:t>
            </a:r>
          </a:p>
        </p:txBody>
      </p:sp>
      <p:pic>
        <p:nvPicPr>
          <p:cNvPr id="7" name="Picture 6"/>
          <p:cNvPicPr/>
          <p:nvPr/>
        </p:nvPicPr>
        <p:blipFill rotWithShape="1">
          <a:blip r:embed="rId2" cstate="print"/>
          <a:srcRect l="25950" t="21704" r="24300" b="15575"/>
          <a:stretch/>
        </p:blipFill>
        <p:spPr bwMode="auto">
          <a:xfrm>
            <a:off x="354232" y="2122923"/>
            <a:ext cx="5986606" cy="4212236"/>
          </a:xfrm>
          <a:prstGeom prst="rect">
            <a:avLst/>
          </a:prstGeom>
          <a:ln>
            <a:noFill/>
          </a:ln>
          <a:effectLst>
            <a:outerShdw blurRad="292100" dist="139700" dir="2700000" algn="tl" rotWithShape="0">
              <a:srgbClr val="333333">
                <a:alpha val="65000"/>
              </a:srgbClr>
            </a:outerShdw>
          </a:effectLst>
        </p:spPr>
      </p:pic>
      <p:sp>
        <p:nvSpPr>
          <p:cNvPr id="6" name="Text Placeholder 5"/>
          <p:cNvSpPr>
            <a:spLocks noGrp="1"/>
          </p:cNvSpPr>
          <p:nvPr>
            <p:ph type="body" sz="quarter" idx="16"/>
          </p:nvPr>
        </p:nvSpPr>
        <p:spPr>
          <a:xfrm>
            <a:off x="249302" y="1232757"/>
            <a:ext cx="8627997" cy="890166"/>
          </a:xfrm>
        </p:spPr>
        <p:txBody>
          <a:bodyPr/>
          <a:lstStyle/>
          <a:p>
            <a:pPr marL="0" indent="0">
              <a:buNone/>
            </a:pPr>
            <a:r>
              <a:rPr lang="en-CA" dirty="0"/>
              <a:t>In response to trends in convergence, virtualization, and cloud computing, IT departments are looking to transform from cost center technical asset managers to business enabling service brokers. Distributed desktop PCs are exemplars of the old asset management approach. </a:t>
            </a:r>
          </a:p>
        </p:txBody>
      </p:sp>
      <p:cxnSp>
        <p:nvCxnSpPr>
          <p:cNvPr id="15" name="Straight Arrow Connector 14"/>
          <p:cNvCxnSpPr/>
          <p:nvPr/>
        </p:nvCxnSpPr>
        <p:spPr>
          <a:xfrm flipH="1" flipV="1">
            <a:off x="5651292" y="4039591"/>
            <a:ext cx="1384160" cy="12918"/>
          </a:xfrm>
          <a:prstGeom prst="straightConnector1">
            <a:avLst/>
          </a:prstGeom>
          <a:ln w="25400">
            <a:solidFill>
              <a:srgbClr val="007698"/>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340838" y="5630621"/>
            <a:ext cx="694614" cy="880"/>
          </a:xfrm>
          <a:prstGeom prst="straightConnector1">
            <a:avLst/>
          </a:prstGeom>
          <a:ln w="25400">
            <a:solidFill>
              <a:srgbClr val="007698"/>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11"/>
          <p:cNvSpPr txBox="1"/>
          <p:nvPr/>
        </p:nvSpPr>
        <p:spPr>
          <a:xfrm>
            <a:off x="6884894" y="3670259"/>
            <a:ext cx="1992405" cy="738664"/>
          </a:xfrm>
          <a:prstGeom prst="rect">
            <a:avLst/>
          </a:prstGeom>
          <a:solidFill>
            <a:srgbClr val="007698"/>
          </a:solidFill>
          <a:ln w="19050">
            <a:noFill/>
          </a:ln>
        </p:spPr>
        <p:style>
          <a:lnRef idx="2">
            <a:schemeClr val="accent2"/>
          </a:lnRef>
          <a:fillRef idx="1">
            <a:schemeClr val="lt1"/>
          </a:fillRef>
          <a:effectRef idx="0">
            <a:schemeClr val="accent2"/>
          </a:effectRef>
          <a:fontRef idx="minor">
            <a:schemeClr val="dk1"/>
          </a:fontRef>
        </p:style>
        <p:txBody>
          <a:bodyPr wrap="square" lIns="0">
            <a:spAutoFit/>
          </a:bodyPr>
          <a:lstStyle>
            <a:defPPr>
              <a:defRPr lang="en-US"/>
            </a:defPPr>
            <a:lvl1pPr algn="ctr" rtl="0" fontAlgn="base">
              <a:spcBef>
                <a:spcPct val="0"/>
              </a:spcBef>
              <a:spcAft>
                <a:spcPct val="0"/>
              </a:spcAft>
              <a:defRPr kern="1200">
                <a:solidFill>
                  <a:schemeClr val="dk1"/>
                </a:solidFill>
                <a:latin typeface="+mn-lt"/>
                <a:ea typeface="+mn-ea"/>
                <a:cs typeface="+mn-cs"/>
              </a:defRPr>
            </a:lvl1pPr>
            <a:lvl2pPr marL="457200" algn="ctr" rtl="0" fontAlgn="base">
              <a:spcBef>
                <a:spcPct val="0"/>
              </a:spcBef>
              <a:spcAft>
                <a:spcPct val="0"/>
              </a:spcAft>
              <a:defRPr kern="1200">
                <a:solidFill>
                  <a:schemeClr val="dk1"/>
                </a:solidFill>
                <a:latin typeface="+mn-lt"/>
                <a:ea typeface="+mn-ea"/>
                <a:cs typeface="+mn-cs"/>
              </a:defRPr>
            </a:lvl2pPr>
            <a:lvl3pPr marL="914400" algn="ctr" rtl="0" fontAlgn="base">
              <a:spcBef>
                <a:spcPct val="0"/>
              </a:spcBef>
              <a:spcAft>
                <a:spcPct val="0"/>
              </a:spcAft>
              <a:defRPr kern="1200">
                <a:solidFill>
                  <a:schemeClr val="dk1"/>
                </a:solidFill>
                <a:latin typeface="+mn-lt"/>
                <a:ea typeface="+mn-ea"/>
                <a:cs typeface="+mn-cs"/>
              </a:defRPr>
            </a:lvl3pPr>
            <a:lvl4pPr marL="1371600" algn="ctr" rtl="0" fontAlgn="base">
              <a:spcBef>
                <a:spcPct val="0"/>
              </a:spcBef>
              <a:spcAft>
                <a:spcPct val="0"/>
              </a:spcAft>
              <a:defRPr kern="1200">
                <a:solidFill>
                  <a:schemeClr val="dk1"/>
                </a:solidFill>
                <a:latin typeface="+mn-lt"/>
                <a:ea typeface="+mn-ea"/>
                <a:cs typeface="+mn-cs"/>
              </a:defRPr>
            </a:lvl4pPr>
            <a:lvl5pPr marL="1828800" algn="ctr"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en-US" sz="1400" dirty="0">
                <a:solidFill>
                  <a:schemeClr val="bg1"/>
                </a:solidFill>
              </a:rPr>
              <a:t>Also referred to as mobile cloud and cloud workspaces</a:t>
            </a:r>
            <a:endParaRPr lang="en-CA" sz="1400" dirty="0"/>
          </a:p>
        </p:txBody>
      </p:sp>
      <p:sp>
        <p:nvSpPr>
          <p:cNvPr id="18" name="TextBox 11"/>
          <p:cNvSpPr txBox="1"/>
          <p:nvPr/>
        </p:nvSpPr>
        <p:spPr>
          <a:xfrm>
            <a:off x="6895432" y="5066339"/>
            <a:ext cx="1992405" cy="1169551"/>
          </a:xfrm>
          <a:prstGeom prst="rect">
            <a:avLst/>
          </a:prstGeom>
          <a:solidFill>
            <a:srgbClr val="007698"/>
          </a:solidFill>
          <a:ln w="19050">
            <a:noFill/>
          </a:ln>
        </p:spPr>
        <p:style>
          <a:lnRef idx="2">
            <a:schemeClr val="accent2"/>
          </a:lnRef>
          <a:fillRef idx="1">
            <a:schemeClr val="lt1"/>
          </a:fillRef>
          <a:effectRef idx="0">
            <a:schemeClr val="accent2"/>
          </a:effectRef>
          <a:fontRef idx="minor">
            <a:schemeClr val="dk1"/>
          </a:fontRef>
        </p:style>
        <p:txBody>
          <a:bodyPr wrap="square" lIns="0">
            <a:spAutoFit/>
          </a:bodyPr>
          <a:lstStyle>
            <a:defPPr>
              <a:defRPr lang="en-US"/>
            </a:defPPr>
            <a:lvl1pPr algn="ctr" rtl="0" fontAlgn="base">
              <a:spcBef>
                <a:spcPct val="0"/>
              </a:spcBef>
              <a:spcAft>
                <a:spcPct val="0"/>
              </a:spcAft>
              <a:defRPr kern="1200">
                <a:solidFill>
                  <a:schemeClr val="dk1"/>
                </a:solidFill>
                <a:latin typeface="+mn-lt"/>
                <a:ea typeface="+mn-ea"/>
                <a:cs typeface="+mn-cs"/>
              </a:defRPr>
            </a:lvl1pPr>
            <a:lvl2pPr marL="457200" algn="ctr" rtl="0" fontAlgn="base">
              <a:spcBef>
                <a:spcPct val="0"/>
              </a:spcBef>
              <a:spcAft>
                <a:spcPct val="0"/>
              </a:spcAft>
              <a:defRPr kern="1200">
                <a:solidFill>
                  <a:schemeClr val="dk1"/>
                </a:solidFill>
                <a:latin typeface="+mn-lt"/>
                <a:ea typeface="+mn-ea"/>
                <a:cs typeface="+mn-cs"/>
              </a:defRPr>
            </a:lvl2pPr>
            <a:lvl3pPr marL="914400" algn="ctr" rtl="0" fontAlgn="base">
              <a:spcBef>
                <a:spcPct val="0"/>
              </a:spcBef>
              <a:spcAft>
                <a:spcPct val="0"/>
              </a:spcAft>
              <a:defRPr kern="1200">
                <a:solidFill>
                  <a:schemeClr val="dk1"/>
                </a:solidFill>
                <a:latin typeface="+mn-lt"/>
                <a:ea typeface="+mn-ea"/>
                <a:cs typeface="+mn-cs"/>
              </a:defRPr>
            </a:lvl3pPr>
            <a:lvl4pPr marL="1371600" algn="ctr" rtl="0" fontAlgn="base">
              <a:spcBef>
                <a:spcPct val="0"/>
              </a:spcBef>
              <a:spcAft>
                <a:spcPct val="0"/>
              </a:spcAft>
              <a:defRPr kern="1200">
                <a:solidFill>
                  <a:schemeClr val="dk1"/>
                </a:solidFill>
                <a:latin typeface="+mn-lt"/>
                <a:ea typeface="+mn-ea"/>
                <a:cs typeface="+mn-cs"/>
              </a:defRPr>
            </a:lvl4pPr>
            <a:lvl5pPr marL="1828800" algn="ctr"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en-US" sz="1400" dirty="0">
                <a:solidFill>
                  <a:schemeClr val="bg1"/>
                </a:solidFill>
              </a:rPr>
              <a:t>Can be hosted on premise (private cloud), off premise, or a combination of both (hybrid cloud)</a:t>
            </a:r>
            <a:endParaRPr lang="en-CA" sz="1400" dirty="0"/>
          </a:p>
        </p:txBody>
      </p:sp>
      <p:grpSp>
        <p:nvGrpSpPr>
          <p:cNvPr id="9" name="Group 8"/>
          <p:cNvGrpSpPr/>
          <p:nvPr/>
        </p:nvGrpSpPr>
        <p:grpSpPr>
          <a:xfrm>
            <a:off x="0" y="6422955"/>
            <a:ext cx="9144000" cy="437555"/>
            <a:chOff x="0" y="6422955"/>
            <a:chExt cx="9144000" cy="437555"/>
          </a:xfrm>
        </p:grpSpPr>
        <p:pic>
          <p:nvPicPr>
            <p:cNvPr id="11"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pic>
          <p:nvPicPr>
            <p:cNvPr id="12" name="Picture 11" descr="itrg-logo.png"/>
            <p:cNvPicPr>
              <a:picLocks noChangeAspect="1"/>
            </p:cNvPicPr>
            <p:nvPr/>
          </p:nvPicPr>
          <p:blipFill>
            <a:blip r:embed="rId5"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6347656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cwofwTKiUq.lHFZkDOy0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60ZUJ4XjlUq5CMVHgXfcW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zs4kfHb4QU2VMoDF1XcQd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O8JjBxEvSkKNoVn3_cAkl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ZL.xSYOWEmT3SXD_h1Zj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O2GuNaIHKEmE.LWNMEQdY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_FAvWy3R3UeNOtwcY108.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7H5_kbm0Dk.HqKJp5FkNd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BGHG3uwz.UCUtYi01A9oP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eX5Ps9QA90KxAWGf6hVUv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WoDunXzR0qwzH9nWp4rf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ZjUgqzxYPUWiZIXeDt.w_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bl.BXa4xkON_eUR_JwT7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5PkL5gmSjEauHFlRl3Cl_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2pc5KfnkUupzHwwg8vA_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2sZwhGEsrUCDGsnASUS8u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7gZwwYZKBkSMDO956Yhn9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mqSxhNrnEib_tJYyZnrp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ZjUgqzxYPUWiZIXeDt.w_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2sZwhGEsrUCDGsnASUS8u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fPDBIWF9yUGwDhX0H5S9y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MFrfpRWfe0WWERSUgd.BA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iHXL5_RgEGI3Aej_s2lA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NhTtx1aba0aBDdeFZ2jSw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VUvOAyEcg028QBJC7KziW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HACbzECWdUOXvlHbzbZvm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RJ1Q8z3Z1EqdFLFD5DNe0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dY_2VY2x5ECHY8JNfEkWW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O1lH6zBBu0a6NKQa9cpPv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K7.ye9y5.EagRefMuMv.E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V0IwKimekCIzPbDBt9YT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v7pL57K82Eu9Cyd_ISfNB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d15KhQStE2fCgd.Nh90i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OWgZeUYiK0uGNfUZDUGzh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lLskIupzzUmP6DPNBk.AV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W_b8eEjvU.M49YNykf6q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HACbzECWdUOXvlHbzbZvm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JJSKsHwaUyN6GmEaiDUX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uUhgVKzFtUWU9a.424KUE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61uqhywL.0OmF5eMMKSvu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UcAhQ_Y6EuZopdOKgTvB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_pWgO0vbp0O97uhWNgnE7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5.fH1LHarESdbx7UMbn94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heme/theme1.xml><?xml version="1.0" encoding="utf-8"?>
<a:theme xmlns:a="http://schemas.openxmlformats.org/drawingml/2006/main" name="2_Theme1">
  <a:themeElements>
    <a:clrScheme name="ITRG">
      <a:dk1>
        <a:srgbClr val="333333"/>
      </a:dk1>
      <a:lt1>
        <a:srgbClr val="FFFFFF"/>
      </a:lt1>
      <a:dk2>
        <a:srgbClr val="FFFFFF"/>
      </a:dk2>
      <a:lt2>
        <a:srgbClr val="FFFFFF"/>
      </a:lt2>
      <a:accent1>
        <a:srgbClr val="29475F"/>
      </a:accent1>
      <a:accent2>
        <a:srgbClr val="007698"/>
      </a:accent2>
      <a:accent3>
        <a:srgbClr val="5A7D5C"/>
      </a:accent3>
      <a:accent4>
        <a:srgbClr val="A24130"/>
      </a:accent4>
      <a:accent5>
        <a:srgbClr val="D9A210"/>
      </a:accent5>
      <a:accent6>
        <a:srgbClr val="D17D08"/>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3_Theme1">
  <a:themeElements>
    <a:clrScheme name="ITRG">
      <a:dk1>
        <a:srgbClr val="333333"/>
      </a:dk1>
      <a:lt1>
        <a:srgbClr val="FFFFFF"/>
      </a:lt1>
      <a:dk2>
        <a:srgbClr val="FFFFFF"/>
      </a:dk2>
      <a:lt2>
        <a:srgbClr val="FFFFFF"/>
      </a:lt2>
      <a:accent1>
        <a:srgbClr val="29475F"/>
      </a:accent1>
      <a:accent2>
        <a:srgbClr val="007698"/>
      </a:accent2>
      <a:accent3>
        <a:srgbClr val="5A7D5C"/>
      </a:accent3>
      <a:accent4>
        <a:srgbClr val="A24130"/>
      </a:accent4>
      <a:accent5>
        <a:srgbClr val="D9A210"/>
      </a:accent5>
      <a:accent6>
        <a:srgbClr val="D17D08"/>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1_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2092</Words>
  <Application>Microsoft Office PowerPoint</Application>
  <PresentationFormat>On-screen Show (4:3)</PresentationFormat>
  <Paragraphs>161</Paragraphs>
  <Slides>13</Slides>
  <Notes>8</Notes>
  <HiddenSlides>0</HiddenSlides>
  <MMClips>0</MMClips>
  <ScaleCrop>false</ScaleCrop>
  <HeadingPairs>
    <vt:vector size="10"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13</vt:i4>
      </vt:variant>
      <vt:variant>
        <vt:lpstr>Custom Shows</vt:lpstr>
      </vt:variant>
      <vt:variant>
        <vt:i4>1</vt:i4>
      </vt:variant>
    </vt:vector>
  </HeadingPairs>
  <TitlesOfParts>
    <vt:vector size="23" baseType="lpstr">
      <vt:lpstr>Arial</vt:lpstr>
      <vt:lpstr>Calibri</vt:lpstr>
      <vt:lpstr>Georgia</vt:lpstr>
      <vt:lpstr>Open Sans</vt:lpstr>
      <vt:lpstr>Wingdings</vt:lpstr>
      <vt:lpstr>2_Theme1</vt:lpstr>
      <vt:lpstr>3_Theme1</vt:lpstr>
      <vt:lpstr>1_Office Theme</vt:lpstr>
      <vt:lpstr>think-cell Slide</vt:lpstr>
      <vt:lpstr>PowerPoint Presentation</vt:lpstr>
      <vt:lpstr>Executive summary </vt:lpstr>
      <vt:lpstr>Our understanding of the problem</vt:lpstr>
      <vt:lpstr>PowerPoint Presentation</vt:lpstr>
      <vt:lpstr>There are at least three good reasons to pursue desktop virtualization</vt:lpstr>
      <vt:lpstr>Desktop virtualization: the story so far…</vt:lpstr>
      <vt:lpstr>Virtual desktop infrastructure (VDI) has been through several challenges</vt:lpstr>
      <vt:lpstr>Overcome past challenges by improving hardware and software options</vt:lpstr>
      <vt:lpstr>Begin the IT transformation into everything-as-a-service</vt:lpstr>
      <vt:lpstr>Enable the transition to the post-PC, multi-device world</vt:lpstr>
      <vt:lpstr>Best practice advice: plan your DV implementation with realistic goals and conduct a meaningful real-world pilot</vt:lpstr>
      <vt:lpstr>Organizations have improved desktop virtualization success with Info-Tech’s three-phase approach to implementation</vt:lpstr>
      <vt:lpstr>Info-Tech Research Group Helps IT Professionals To:</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2015-04-24T20:38:22Z</dcterms:created>
  <dcterms:modified xsi:type="dcterms:W3CDTF">2015-04-27T14:12:04Z</dcterms:modified>
</cp:coreProperties>
</file>