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23"/>
  </p:notesMasterIdLst>
  <p:handoutMasterIdLst>
    <p:handoutMasterId r:id="rId24"/>
  </p:handoutMasterIdLst>
  <p:sldIdLst>
    <p:sldId id="483" r:id="rId2"/>
    <p:sldId id="484" r:id="rId3"/>
    <p:sldId id="403" r:id="rId4"/>
    <p:sldId id="399" r:id="rId5"/>
    <p:sldId id="486" r:id="rId6"/>
    <p:sldId id="594" r:id="rId7"/>
    <p:sldId id="534" r:id="rId8"/>
    <p:sldId id="502" r:id="rId9"/>
    <p:sldId id="599" r:id="rId10"/>
    <p:sldId id="593" r:id="rId11"/>
    <p:sldId id="487" r:id="rId12"/>
    <p:sldId id="503" r:id="rId13"/>
    <p:sldId id="507" r:id="rId14"/>
    <p:sldId id="693" r:id="rId15"/>
    <p:sldId id="506" r:id="rId16"/>
    <p:sldId id="766" r:id="rId17"/>
    <p:sldId id="734" r:id="rId18"/>
    <p:sldId id="426" r:id="rId19"/>
    <p:sldId id="410" r:id="rId20"/>
    <p:sldId id="411" r:id="rId21"/>
    <p:sldId id="413" r:id="rId22"/>
  </p:sldIdLst>
  <p:sldSz cx="9144000" cy="6858000" type="screen4x3"/>
  <p:notesSz cx="6858000" cy="9144000"/>
  <p:custShowLst>
    <p:custShow name="Custom Show 1" id="0">
      <p:sldLst/>
    </p:custShow>
  </p:custShow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Brief" id="{84FCD5F7-ADF0-4D52-A454-FEA42EA2FD55}">
          <p14:sldIdLst>
            <p14:sldId id="483"/>
            <p14:sldId id="484"/>
            <p14:sldId id="403"/>
            <p14:sldId id="399"/>
            <p14:sldId id="486"/>
            <p14:sldId id="594"/>
            <p14:sldId id="534"/>
            <p14:sldId id="502"/>
            <p14:sldId id="599"/>
            <p14:sldId id="593"/>
            <p14:sldId id="487"/>
            <p14:sldId id="503"/>
            <p14:sldId id="507"/>
            <p14:sldId id="693"/>
            <p14:sldId id="506"/>
            <p14:sldId id="766"/>
            <p14:sldId id="734"/>
            <p14:sldId id="426"/>
            <p14:sldId id="410"/>
            <p14:sldId id="411"/>
            <p14:sldId id="4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F54"/>
    <a:srgbClr val="E7E8E9"/>
    <a:srgbClr val="D1D4D6"/>
    <a:srgbClr val="96B8D2"/>
    <a:srgbClr val="406F96"/>
    <a:srgbClr val="ECEDEE"/>
    <a:srgbClr val="B0C534"/>
    <a:srgbClr val="F3F3F3"/>
    <a:srgbClr val="D6D6D6"/>
    <a:srgbClr val="294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Grid="0">
      <p:cViewPr varScale="1">
        <p:scale>
          <a:sx n="116" d="100"/>
          <a:sy n="116" d="100"/>
        </p:scale>
        <p:origin x="2244" y="108"/>
      </p:cViewPr>
      <p:guideLst/>
    </p:cSldViewPr>
  </p:slideViewPr>
  <p:outlineViewPr>
    <p:cViewPr>
      <p:scale>
        <a:sx n="33" d="100"/>
        <a:sy n="33" d="100"/>
      </p:scale>
      <p:origin x="0" y="-11454"/>
    </p:cViewPr>
  </p:outlineViewPr>
  <p:notesTextViewPr>
    <p:cViewPr>
      <p:scale>
        <a:sx n="1" d="1"/>
        <a:sy n="1" d="1"/>
      </p:scale>
      <p:origin x="0" y="0"/>
    </p:cViewPr>
  </p:notesTextViewPr>
  <p:sorterViewPr>
    <p:cViewPr>
      <p:scale>
        <a:sx n="158" d="100"/>
        <a:sy n="158" d="100"/>
      </p:scale>
      <p:origin x="0" y="-16902"/>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65223737132999"/>
          <c:y val="1.4133274178841932E-2"/>
          <c:w val="0.59493661536279729"/>
          <c:h val="0.89635598935515914"/>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1"/>
                <c:pt idx="0">
                  <c:v>1st Qtr</c:v>
                </c:pt>
              </c:strCache>
            </c:strRef>
          </c:cat>
          <c:val>
            <c:numRef>
              <c:f>Sheet1!$B$2:$B$5</c:f>
              <c:numCache>
                <c:formatCode>General</c:formatCode>
                <c:ptCount val="4"/>
                <c:pt idx="0">
                  <c:v>34</c:v>
                </c:pt>
                <c:pt idx="1">
                  <c:v>66</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CA" dirty="0" smtClean="0">
                <a:solidFill>
                  <a:schemeClr val="bg1"/>
                </a:solidFill>
              </a:rPr>
              <a:t>Analytics</a:t>
            </a:r>
            <a:r>
              <a:rPr lang="en-CA" baseline="0" dirty="0" smtClean="0">
                <a:solidFill>
                  <a:schemeClr val="bg1"/>
                </a:solidFill>
              </a:rPr>
              <a:t> Is a Key Factor in Decision Making</a:t>
            </a:r>
            <a:endParaRPr lang="en-CA" dirty="0">
              <a:solidFill>
                <a:schemeClr val="bg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50320429543391543"/>
          <c:y val="0.17761487708130025"/>
          <c:w val="0.39103376054496553"/>
          <c:h val="0.76826424624572742"/>
        </c:manualLayout>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Sheet1!$S$4:$S$10</c:f>
              <c:strCache>
                <c:ptCount val="7"/>
                <c:pt idx="0">
                  <c:v>Better decision making based on data</c:v>
                </c:pt>
                <c:pt idx="1">
                  <c:v>Better enablement of key strategic initiatives</c:v>
                </c:pt>
                <c:pt idx="2">
                  <c:v>Better relationships with customers and business partners</c:v>
                </c:pt>
                <c:pt idx="3">
                  <c:v>Better sense of our risk and better ability to react to changes in the economic environment</c:v>
                </c:pt>
                <c:pt idx="4">
                  <c:v>Better financial performance of the organization</c:v>
                </c:pt>
                <c:pt idx="5">
                  <c:v>Better capability to respond to buying trends in the marketplace</c:v>
                </c:pt>
                <c:pt idx="6">
                  <c:v>Identification and creation of new product and service revenue streams</c:v>
                </c:pt>
              </c:strCache>
            </c:strRef>
          </c:cat>
          <c:val>
            <c:numRef>
              <c:f>Sheet1!$T$4:$T$10</c:f>
              <c:numCache>
                <c:formatCode>0%</c:formatCode>
                <c:ptCount val="7"/>
                <c:pt idx="0">
                  <c:v>0.49</c:v>
                </c:pt>
                <c:pt idx="1">
                  <c:v>0.16</c:v>
                </c:pt>
                <c:pt idx="2">
                  <c:v>0.1</c:v>
                </c:pt>
                <c:pt idx="3">
                  <c:v>0.09</c:v>
                </c:pt>
                <c:pt idx="4">
                  <c:v>0.09</c:v>
                </c:pt>
                <c:pt idx="5">
                  <c:v>0.05</c:v>
                </c:pt>
                <c:pt idx="6">
                  <c:v>0.01</c:v>
                </c:pt>
              </c:numCache>
            </c:numRef>
          </c:val>
        </c:ser>
        <c:dLbls>
          <c:showLegendKey val="0"/>
          <c:showVal val="1"/>
          <c:showCatName val="0"/>
          <c:showSerName val="0"/>
          <c:showPercent val="0"/>
          <c:showBubbleSize val="0"/>
        </c:dLbls>
        <c:gapWidth val="75"/>
        <c:axId val="210160944"/>
        <c:axId val="210161336"/>
      </c:barChart>
      <c:catAx>
        <c:axId val="210160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defRPr sz="900" b="0" i="0" u="none" strike="noStrike" kern="1200" baseline="0">
                <a:solidFill>
                  <a:schemeClr val="bg1"/>
                </a:solidFill>
                <a:latin typeface="+mn-lt"/>
                <a:ea typeface="+mn-ea"/>
                <a:cs typeface="+mn-cs"/>
              </a:defRPr>
            </a:pPr>
            <a:endParaRPr lang="en-US"/>
          </a:p>
        </c:txPr>
        <c:crossAx val="210161336"/>
        <c:crosses val="autoZero"/>
        <c:auto val="1"/>
        <c:lblAlgn val="ctr"/>
        <c:lblOffset val="100"/>
        <c:noMultiLvlLbl val="0"/>
      </c:catAx>
      <c:valAx>
        <c:axId val="210161336"/>
        <c:scaling>
          <c:orientation val="minMax"/>
        </c:scaling>
        <c:delete val="1"/>
        <c:axPos val="t"/>
        <c:numFmt formatCode="0%" sourceLinked="1"/>
        <c:majorTickMark val="none"/>
        <c:minorTickMark val="none"/>
        <c:tickLblPos val="nextTo"/>
        <c:crossAx val="210160944"/>
        <c:crosses val="autoZero"/>
        <c:crossBetween val="between"/>
      </c:valAx>
      <c:spPr>
        <a:noFill/>
        <a:ln>
          <a:noFill/>
        </a:ln>
        <a:effectLst/>
      </c:spPr>
    </c:plotArea>
    <c:plotVisOnly val="1"/>
    <c:dispBlanksAs val="gap"/>
    <c:showDLblsOverMax val="0"/>
  </c:chart>
  <c:spPr>
    <a:solidFill>
      <a:schemeClr val="accen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CA" dirty="0" smtClean="0">
                <a:solidFill>
                  <a:schemeClr val="bg1"/>
                </a:solidFill>
              </a:rPr>
              <a:t>Leading</a:t>
            </a:r>
            <a:r>
              <a:rPr lang="en-CA" baseline="0" dirty="0" smtClean="0">
                <a:solidFill>
                  <a:schemeClr val="bg1"/>
                </a:solidFill>
              </a:rPr>
              <a:t> </a:t>
            </a:r>
            <a:r>
              <a:rPr lang="en-CA" dirty="0" smtClean="0">
                <a:solidFill>
                  <a:schemeClr val="bg1"/>
                </a:solidFill>
              </a:rPr>
              <a:t>Barriers to Analytics Use</a:t>
            </a:r>
            <a:endParaRPr lang="en-CA" dirty="0">
              <a:solidFill>
                <a:schemeClr val="bg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Sheet1!$Q$29:$Q$35</c:f>
              <c:strCache>
                <c:ptCount val="7"/>
                <c:pt idx="0">
                  <c:v>No centralized approach to capturing and analyzing data for our company's use</c:v>
                </c:pt>
                <c:pt idx="1">
                  <c:v>Our company lacks proper technology and infrastructure to capture the data</c:v>
                </c:pt>
                <c:pt idx="2">
                  <c:v>Leadership does not understand or support the use of analytics</c:v>
                </c:pt>
                <c:pt idx="3">
                  <c:v>We lack the correct talent to use our data</c:v>
                </c:pt>
                <c:pt idx="4">
                  <c:v>Our industry hasn't really employed analytics in a significant way</c:v>
                </c:pt>
                <c:pt idx="5">
                  <c:v>Privacy issues</c:v>
                </c:pt>
                <c:pt idx="6">
                  <c:v>Other </c:v>
                </c:pt>
              </c:strCache>
            </c:strRef>
          </c:cat>
          <c:val>
            <c:numRef>
              <c:f>Sheet1!$R$29:$R$35</c:f>
              <c:numCache>
                <c:formatCode>0%</c:formatCode>
                <c:ptCount val="7"/>
                <c:pt idx="0">
                  <c:v>0.32</c:v>
                </c:pt>
                <c:pt idx="1">
                  <c:v>0.23</c:v>
                </c:pt>
                <c:pt idx="2">
                  <c:v>0.12</c:v>
                </c:pt>
                <c:pt idx="3">
                  <c:v>0.1</c:v>
                </c:pt>
                <c:pt idx="4">
                  <c:v>0.08</c:v>
                </c:pt>
                <c:pt idx="5">
                  <c:v>0.03</c:v>
                </c:pt>
                <c:pt idx="6">
                  <c:v>0.12</c:v>
                </c:pt>
              </c:numCache>
            </c:numRef>
          </c:val>
        </c:ser>
        <c:dLbls>
          <c:showLegendKey val="0"/>
          <c:showVal val="1"/>
          <c:showCatName val="0"/>
          <c:showSerName val="0"/>
          <c:showPercent val="0"/>
          <c:showBubbleSize val="0"/>
        </c:dLbls>
        <c:gapWidth val="75"/>
        <c:axId val="210162120"/>
        <c:axId val="273214688"/>
      </c:barChart>
      <c:catAx>
        <c:axId val="210162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73214688"/>
        <c:crosses val="autoZero"/>
        <c:auto val="1"/>
        <c:lblAlgn val="ctr"/>
        <c:lblOffset val="100"/>
        <c:noMultiLvlLbl val="0"/>
      </c:catAx>
      <c:valAx>
        <c:axId val="273214688"/>
        <c:scaling>
          <c:orientation val="minMax"/>
        </c:scaling>
        <c:delete val="1"/>
        <c:axPos val="t"/>
        <c:numFmt formatCode="0%" sourceLinked="1"/>
        <c:majorTickMark val="none"/>
        <c:minorTickMark val="none"/>
        <c:tickLblPos val="nextTo"/>
        <c:crossAx val="210162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256571166053481"/>
          <c:y val="0.16521739130434782"/>
          <c:w val="0.35361380466224401"/>
          <c:h val="0.81408900530894113"/>
        </c:manualLayout>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Sheet1!$A$1:$A$10</c:f>
              <c:strCache>
                <c:ptCount val="10"/>
                <c:pt idx="0">
                  <c:v>Dealing with data quality and consistency issues</c:v>
                </c:pt>
                <c:pt idx="1">
                  <c:v>Integrating data from disparate sources</c:v>
                </c:pt>
                <c:pt idx="2">
                  <c:v>Getting funding/executive support for new projects </c:v>
                </c:pt>
                <c:pt idx="3">
                  <c:v>Managing multiple data warehouses or data marts</c:v>
                </c:pt>
                <c:pt idx="4">
                  <c:v>Integrating DWs with "big data" systems or unstructured data stores</c:v>
                </c:pt>
                <c:pt idx="5">
                  <c:v>Managing growing volumes of data in data warehouses</c:v>
                </c:pt>
                <c:pt idx="6">
                  <c:v>Evaluating and selecting data warehouse technology</c:v>
                </c:pt>
                <c:pt idx="7">
                  <c:v>Maintaining system performance and availability</c:v>
                </c:pt>
                <c:pt idx="8">
                  <c:v>Implementing additional data warehouses</c:v>
                </c:pt>
                <c:pt idx="9">
                  <c:v>Scaling systems to support more users/queries </c:v>
                </c:pt>
              </c:strCache>
            </c:strRef>
          </c:cat>
          <c:val>
            <c:numRef>
              <c:f>Sheet1!$B$1:$B$10</c:f>
              <c:numCache>
                <c:formatCode>0%</c:formatCode>
                <c:ptCount val="10"/>
                <c:pt idx="0">
                  <c:v>0.57999999999999996</c:v>
                </c:pt>
                <c:pt idx="1">
                  <c:v>0.53</c:v>
                </c:pt>
                <c:pt idx="2">
                  <c:v>0.33</c:v>
                </c:pt>
                <c:pt idx="3">
                  <c:v>0.28000000000000003</c:v>
                </c:pt>
                <c:pt idx="4">
                  <c:v>0.27</c:v>
                </c:pt>
                <c:pt idx="5">
                  <c:v>0.25</c:v>
                </c:pt>
                <c:pt idx="6">
                  <c:v>0.25</c:v>
                </c:pt>
                <c:pt idx="7">
                  <c:v>0.21</c:v>
                </c:pt>
                <c:pt idx="8">
                  <c:v>0.15</c:v>
                </c:pt>
                <c:pt idx="9">
                  <c:v>0.14000000000000001</c:v>
                </c:pt>
              </c:numCache>
            </c:numRef>
          </c:val>
        </c:ser>
        <c:dLbls>
          <c:showLegendKey val="0"/>
          <c:showVal val="1"/>
          <c:showCatName val="0"/>
          <c:showSerName val="0"/>
          <c:showPercent val="0"/>
          <c:showBubbleSize val="0"/>
        </c:dLbls>
        <c:gapWidth val="75"/>
        <c:axId val="273215472"/>
        <c:axId val="273215864"/>
      </c:barChart>
      <c:catAx>
        <c:axId val="273215472"/>
        <c:scaling>
          <c:orientation val="maxMin"/>
        </c:scaling>
        <c:delete val="1"/>
        <c:axPos val="l"/>
        <c:numFmt formatCode="General" sourceLinked="1"/>
        <c:majorTickMark val="none"/>
        <c:minorTickMark val="none"/>
        <c:tickLblPos val="nextTo"/>
        <c:crossAx val="273215864"/>
        <c:crosses val="autoZero"/>
        <c:auto val="1"/>
        <c:lblAlgn val="ctr"/>
        <c:lblOffset val="100"/>
        <c:noMultiLvlLbl val="0"/>
      </c:catAx>
      <c:valAx>
        <c:axId val="273215864"/>
        <c:scaling>
          <c:orientation val="minMax"/>
        </c:scaling>
        <c:delete val="1"/>
        <c:axPos val="t"/>
        <c:numFmt formatCode="0%" sourceLinked="1"/>
        <c:majorTickMark val="none"/>
        <c:minorTickMark val="none"/>
        <c:tickLblPos val="nextTo"/>
        <c:crossAx val="273215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993280184160189E-2"/>
          <c:y val="5.0925925925925923E-2"/>
          <c:w val="0.67950463862716948"/>
          <c:h val="0.89814814814814814"/>
        </c:manualLayout>
      </c:layout>
      <c:barChart>
        <c:barDir val="bar"/>
        <c:grouping val="clustered"/>
        <c:varyColors val="0"/>
        <c:ser>
          <c:idx val="0"/>
          <c:order val="0"/>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Sheet1!$A$21:$A$28</c:f>
              <c:strCache>
                <c:ptCount val="8"/>
                <c:pt idx="0">
                  <c:v>Maintstream relational databases/data warehouses</c:v>
                </c:pt>
                <c:pt idx="1">
                  <c:v>Analytical databases (columnar, MPP, etc)</c:v>
                </c:pt>
                <c:pt idx="2">
                  <c:v>Data warehouse applicances</c:v>
                </c:pt>
                <c:pt idx="3">
                  <c:v>Hadoop/MapReduce</c:v>
                </c:pt>
                <c:pt idx="4">
                  <c:v>Data virtualization software</c:v>
                </c:pt>
                <c:pt idx="5">
                  <c:v>Complex event processing/real-time data integration tools</c:v>
                </c:pt>
                <c:pt idx="6">
                  <c:v>NoSQL databases</c:v>
                </c:pt>
                <c:pt idx="7">
                  <c:v>Other </c:v>
                </c:pt>
              </c:strCache>
            </c:strRef>
          </c:cat>
          <c:val>
            <c:numRef>
              <c:f>Sheet1!$B$21:$B$28</c:f>
              <c:numCache>
                <c:formatCode>0%</c:formatCode>
                <c:ptCount val="8"/>
                <c:pt idx="0">
                  <c:v>0.55000000000000004</c:v>
                </c:pt>
                <c:pt idx="1">
                  <c:v>0.52</c:v>
                </c:pt>
                <c:pt idx="2">
                  <c:v>0.46</c:v>
                </c:pt>
                <c:pt idx="3">
                  <c:v>0.41</c:v>
                </c:pt>
                <c:pt idx="4">
                  <c:v>0.28000000000000003</c:v>
                </c:pt>
                <c:pt idx="5">
                  <c:v>0.26</c:v>
                </c:pt>
                <c:pt idx="6">
                  <c:v>0.21</c:v>
                </c:pt>
                <c:pt idx="7">
                  <c:v>0.03</c:v>
                </c:pt>
              </c:numCache>
            </c:numRef>
          </c:val>
        </c:ser>
        <c:dLbls>
          <c:showLegendKey val="0"/>
          <c:showVal val="1"/>
          <c:showCatName val="0"/>
          <c:showSerName val="0"/>
          <c:showPercent val="0"/>
          <c:showBubbleSize val="0"/>
        </c:dLbls>
        <c:gapWidth val="75"/>
        <c:axId val="273216648"/>
        <c:axId val="273217040"/>
      </c:barChart>
      <c:catAx>
        <c:axId val="273216648"/>
        <c:scaling>
          <c:orientation val="maxMin"/>
        </c:scaling>
        <c:delete val="1"/>
        <c:axPos val="l"/>
        <c:numFmt formatCode="General" sourceLinked="1"/>
        <c:majorTickMark val="none"/>
        <c:minorTickMark val="none"/>
        <c:tickLblPos val="nextTo"/>
        <c:crossAx val="273217040"/>
        <c:crosses val="autoZero"/>
        <c:auto val="1"/>
        <c:lblAlgn val="ctr"/>
        <c:lblOffset val="100"/>
        <c:noMultiLvlLbl val="0"/>
      </c:catAx>
      <c:valAx>
        <c:axId val="273217040"/>
        <c:scaling>
          <c:orientation val="minMax"/>
        </c:scaling>
        <c:delete val="1"/>
        <c:axPos val="t"/>
        <c:numFmt formatCode="0%" sourceLinked="1"/>
        <c:majorTickMark val="none"/>
        <c:minorTickMark val="none"/>
        <c:tickLblPos val="nextTo"/>
        <c:crossAx val="273216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C10B72-02C5-49B4-9E79-3EF4821056C1}" type="doc">
      <dgm:prSet loTypeId="urn:microsoft.com/office/officeart/2005/8/layout/pyramid1" loCatId="pyramid" qsTypeId="urn:microsoft.com/office/officeart/2005/8/quickstyle/simple1" qsCatId="simple" csTypeId="urn:microsoft.com/office/officeart/2005/8/colors/accent2_3" csCatId="accent2" phldr="1"/>
      <dgm:spPr/>
    </dgm:pt>
    <dgm:pt modelId="{C7D2AD16-4DBF-4544-BD33-D3F80C6F5514}">
      <dgm:prSet phldrT="[Text]"/>
      <dgm:spPr/>
      <dgm:t>
        <a:bodyPr/>
        <a:lstStyle/>
        <a:p>
          <a:r>
            <a:rPr lang="en-CA" b="1" dirty="0" smtClean="0"/>
            <a:t>Shared Insight</a:t>
          </a:r>
          <a:endParaRPr lang="en-CA" b="1" dirty="0"/>
        </a:p>
      </dgm:t>
    </dgm:pt>
    <dgm:pt modelId="{0895EEB3-EAC9-440F-A5E5-C8A0242A6BB4}" type="parTrans" cxnId="{6D389AC8-8C24-46AC-89B2-3A00249F5F35}">
      <dgm:prSet/>
      <dgm:spPr/>
      <dgm:t>
        <a:bodyPr/>
        <a:lstStyle/>
        <a:p>
          <a:endParaRPr lang="en-CA" b="1">
            <a:solidFill>
              <a:srgbClr val="29475F"/>
            </a:solidFill>
          </a:endParaRPr>
        </a:p>
      </dgm:t>
    </dgm:pt>
    <dgm:pt modelId="{07592FD7-E4EC-4347-B85F-E9B986B95162}" type="sibTrans" cxnId="{6D389AC8-8C24-46AC-89B2-3A00249F5F35}">
      <dgm:prSet/>
      <dgm:spPr/>
      <dgm:t>
        <a:bodyPr/>
        <a:lstStyle/>
        <a:p>
          <a:endParaRPr lang="en-CA" b="1">
            <a:solidFill>
              <a:srgbClr val="29475F"/>
            </a:solidFill>
          </a:endParaRPr>
        </a:p>
      </dgm:t>
    </dgm:pt>
    <dgm:pt modelId="{904F55A6-F9F9-42BE-8CE6-180BF4267FA2}">
      <dgm:prSet phldrT="[Text]"/>
      <dgm:spPr/>
      <dgm:t>
        <a:bodyPr/>
        <a:lstStyle/>
        <a:p>
          <a:r>
            <a:rPr lang="en-CA" b="1" dirty="0" smtClean="0"/>
            <a:t>Knowledge</a:t>
          </a:r>
          <a:endParaRPr lang="en-CA" b="1" dirty="0"/>
        </a:p>
      </dgm:t>
    </dgm:pt>
    <dgm:pt modelId="{AC620556-D8F6-4DC4-824B-9745A8C2A33C}" type="parTrans" cxnId="{B69E3DA8-BC36-4E56-8D9E-D197E464D478}">
      <dgm:prSet/>
      <dgm:spPr/>
      <dgm:t>
        <a:bodyPr/>
        <a:lstStyle/>
        <a:p>
          <a:endParaRPr lang="en-CA" b="1">
            <a:solidFill>
              <a:srgbClr val="29475F"/>
            </a:solidFill>
          </a:endParaRPr>
        </a:p>
      </dgm:t>
    </dgm:pt>
    <dgm:pt modelId="{822102A9-DC3C-4498-B817-2785DE789690}" type="sibTrans" cxnId="{B69E3DA8-BC36-4E56-8D9E-D197E464D478}">
      <dgm:prSet/>
      <dgm:spPr/>
      <dgm:t>
        <a:bodyPr/>
        <a:lstStyle/>
        <a:p>
          <a:endParaRPr lang="en-CA" b="1">
            <a:solidFill>
              <a:srgbClr val="29475F"/>
            </a:solidFill>
          </a:endParaRPr>
        </a:p>
      </dgm:t>
    </dgm:pt>
    <dgm:pt modelId="{C3AA2E96-9DBC-492D-8B6C-D46B3736972F}">
      <dgm:prSet phldrT="[Text]"/>
      <dgm:spPr/>
      <dgm:t>
        <a:bodyPr/>
        <a:lstStyle/>
        <a:p>
          <a:r>
            <a:rPr lang="en-CA" b="1" dirty="0" smtClean="0"/>
            <a:t>Information</a:t>
          </a:r>
          <a:endParaRPr lang="en-CA" b="1" dirty="0"/>
        </a:p>
      </dgm:t>
    </dgm:pt>
    <dgm:pt modelId="{83F92B1F-EE10-4102-AF2A-48EE3DA5CC6B}" type="parTrans" cxnId="{E1CA6041-A7CB-472A-BD50-8F82F7D0D9F3}">
      <dgm:prSet/>
      <dgm:spPr/>
      <dgm:t>
        <a:bodyPr/>
        <a:lstStyle/>
        <a:p>
          <a:endParaRPr lang="en-CA" b="1">
            <a:solidFill>
              <a:srgbClr val="29475F"/>
            </a:solidFill>
          </a:endParaRPr>
        </a:p>
      </dgm:t>
    </dgm:pt>
    <dgm:pt modelId="{2DAA97C5-2CF6-442B-AA84-07562E1F7638}" type="sibTrans" cxnId="{E1CA6041-A7CB-472A-BD50-8F82F7D0D9F3}">
      <dgm:prSet/>
      <dgm:spPr/>
      <dgm:t>
        <a:bodyPr/>
        <a:lstStyle/>
        <a:p>
          <a:endParaRPr lang="en-CA" b="1">
            <a:solidFill>
              <a:srgbClr val="29475F"/>
            </a:solidFill>
          </a:endParaRPr>
        </a:p>
      </dgm:t>
    </dgm:pt>
    <dgm:pt modelId="{D9979E7B-9EC0-4B97-AD51-C0A5080627A0}">
      <dgm:prSet phldrT="[Text]"/>
      <dgm:spPr/>
      <dgm:t>
        <a:bodyPr/>
        <a:lstStyle/>
        <a:p>
          <a:r>
            <a:rPr lang="en-CA" b="1" dirty="0" smtClean="0"/>
            <a:t>Data</a:t>
          </a:r>
          <a:endParaRPr lang="en-CA" b="1" dirty="0"/>
        </a:p>
      </dgm:t>
    </dgm:pt>
    <dgm:pt modelId="{20471D20-3D8D-4008-AFBA-16712384CDBF}" type="parTrans" cxnId="{824D2A26-B5A2-406F-AB95-004ABFCB4F82}">
      <dgm:prSet/>
      <dgm:spPr/>
      <dgm:t>
        <a:bodyPr/>
        <a:lstStyle/>
        <a:p>
          <a:endParaRPr lang="en-CA" b="1">
            <a:solidFill>
              <a:srgbClr val="29475F"/>
            </a:solidFill>
          </a:endParaRPr>
        </a:p>
      </dgm:t>
    </dgm:pt>
    <dgm:pt modelId="{13C2974C-E93D-45EC-8994-9580A426355D}" type="sibTrans" cxnId="{824D2A26-B5A2-406F-AB95-004ABFCB4F82}">
      <dgm:prSet/>
      <dgm:spPr/>
      <dgm:t>
        <a:bodyPr/>
        <a:lstStyle/>
        <a:p>
          <a:endParaRPr lang="en-CA" b="1">
            <a:solidFill>
              <a:srgbClr val="29475F"/>
            </a:solidFill>
          </a:endParaRPr>
        </a:p>
      </dgm:t>
    </dgm:pt>
    <dgm:pt modelId="{148741B8-A523-4961-8A28-A43E282FFF59}" type="pres">
      <dgm:prSet presAssocID="{38C10B72-02C5-49B4-9E79-3EF4821056C1}" presName="Name0" presStyleCnt="0">
        <dgm:presLayoutVars>
          <dgm:dir/>
          <dgm:animLvl val="lvl"/>
          <dgm:resizeHandles val="exact"/>
        </dgm:presLayoutVars>
      </dgm:prSet>
      <dgm:spPr/>
    </dgm:pt>
    <dgm:pt modelId="{AA27B79F-2FF8-49FD-BF29-5711152A3397}" type="pres">
      <dgm:prSet presAssocID="{C7D2AD16-4DBF-4544-BD33-D3F80C6F5514}" presName="Name8" presStyleCnt="0"/>
      <dgm:spPr/>
    </dgm:pt>
    <dgm:pt modelId="{B8EF558E-E275-4B2D-A327-023A0A64BD10}" type="pres">
      <dgm:prSet presAssocID="{C7D2AD16-4DBF-4544-BD33-D3F80C6F5514}" presName="level" presStyleLbl="node1" presStyleIdx="0" presStyleCnt="4">
        <dgm:presLayoutVars>
          <dgm:chMax val="1"/>
          <dgm:bulletEnabled val="1"/>
        </dgm:presLayoutVars>
      </dgm:prSet>
      <dgm:spPr/>
      <dgm:t>
        <a:bodyPr/>
        <a:lstStyle/>
        <a:p>
          <a:endParaRPr lang="en-CA"/>
        </a:p>
      </dgm:t>
    </dgm:pt>
    <dgm:pt modelId="{87CB0BA1-D34F-4242-9311-9152DBB78482}" type="pres">
      <dgm:prSet presAssocID="{C7D2AD16-4DBF-4544-BD33-D3F80C6F5514}" presName="levelTx" presStyleLbl="revTx" presStyleIdx="0" presStyleCnt="0">
        <dgm:presLayoutVars>
          <dgm:chMax val="1"/>
          <dgm:bulletEnabled val="1"/>
        </dgm:presLayoutVars>
      </dgm:prSet>
      <dgm:spPr/>
      <dgm:t>
        <a:bodyPr/>
        <a:lstStyle/>
        <a:p>
          <a:endParaRPr lang="en-CA"/>
        </a:p>
      </dgm:t>
    </dgm:pt>
    <dgm:pt modelId="{04813549-24E1-4F5D-9A86-B8AFC7846B0A}" type="pres">
      <dgm:prSet presAssocID="{904F55A6-F9F9-42BE-8CE6-180BF4267FA2}" presName="Name8" presStyleCnt="0"/>
      <dgm:spPr/>
    </dgm:pt>
    <dgm:pt modelId="{ACA52972-29F5-4A12-8554-75138D89F411}" type="pres">
      <dgm:prSet presAssocID="{904F55A6-F9F9-42BE-8CE6-180BF4267FA2}" presName="level" presStyleLbl="node1" presStyleIdx="1" presStyleCnt="4">
        <dgm:presLayoutVars>
          <dgm:chMax val="1"/>
          <dgm:bulletEnabled val="1"/>
        </dgm:presLayoutVars>
      </dgm:prSet>
      <dgm:spPr/>
      <dgm:t>
        <a:bodyPr/>
        <a:lstStyle/>
        <a:p>
          <a:endParaRPr lang="en-CA"/>
        </a:p>
      </dgm:t>
    </dgm:pt>
    <dgm:pt modelId="{FE40312F-573E-4434-B9A0-C2D6E4781FEA}" type="pres">
      <dgm:prSet presAssocID="{904F55A6-F9F9-42BE-8CE6-180BF4267FA2}" presName="levelTx" presStyleLbl="revTx" presStyleIdx="0" presStyleCnt="0">
        <dgm:presLayoutVars>
          <dgm:chMax val="1"/>
          <dgm:bulletEnabled val="1"/>
        </dgm:presLayoutVars>
      </dgm:prSet>
      <dgm:spPr/>
      <dgm:t>
        <a:bodyPr/>
        <a:lstStyle/>
        <a:p>
          <a:endParaRPr lang="en-CA"/>
        </a:p>
      </dgm:t>
    </dgm:pt>
    <dgm:pt modelId="{BD45F367-5F17-44FA-AA3F-9EC5170E3603}" type="pres">
      <dgm:prSet presAssocID="{C3AA2E96-9DBC-492D-8B6C-D46B3736972F}" presName="Name8" presStyleCnt="0"/>
      <dgm:spPr/>
    </dgm:pt>
    <dgm:pt modelId="{65322E31-8A5D-49BC-AD21-95895785C296}" type="pres">
      <dgm:prSet presAssocID="{C3AA2E96-9DBC-492D-8B6C-D46B3736972F}" presName="level" presStyleLbl="node1" presStyleIdx="2" presStyleCnt="4">
        <dgm:presLayoutVars>
          <dgm:chMax val="1"/>
          <dgm:bulletEnabled val="1"/>
        </dgm:presLayoutVars>
      </dgm:prSet>
      <dgm:spPr/>
      <dgm:t>
        <a:bodyPr/>
        <a:lstStyle/>
        <a:p>
          <a:endParaRPr lang="en-CA"/>
        </a:p>
      </dgm:t>
    </dgm:pt>
    <dgm:pt modelId="{A541ADBA-ECEF-4E07-881A-0EDDC4D5A69B}" type="pres">
      <dgm:prSet presAssocID="{C3AA2E96-9DBC-492D-8B6C-D46B3736972F}" presName="levelTx" presStyleLbl="revTx" presStyleIdx="0" presStyleCnt="0">
        <dgm:presLayoutVars>
          <dgm:chMax val="1"/>
          <dgm:bulletEnabled val="1"/>
        </dgm:presLayoutVars>
      </dgm:prSet>
      <dgm:spPr/>
      <dgm:t>
        <a:bodyPr/>
        <a:lstStyle/>
        <a:p>
          <a:endParaRPr lang="en-CA"/>
        </a:p>
      </dgm:t>
    </dgm:pt>
    <dgm:pt modelId="{9E8E1664-2FD5-4358-AEC8-6F597EB85E7D}" type="pres">
      <dgm:prSet presAssocID="{D9979E7B-9EC0-4B97-AD51-C0A5080627A0}" presName="Name8" presStyleCnt="0"/>
      <dgm:spPr/>
    </dgm:pt>
    <dgm:pt modelId="{42202264-3EAA-4091-9AD3-2B2A6B63A56B}" type="pres">
      <dgm:prSet presAssocID="{D9979E7B-9EC0-4B97-AD51-C0A5080627A0}" presName="level" presStyleLbl="node1" presStyleIdx="3" presStyleCnt="4">
        <dgm:presLayoutVars>
          <dgm:chMax val="1"/>
          <dgm:bulletEnabled val="1"/>
        </dgm:presLayoutVars>
      </dgm:prSet>
      <dgm:spPr/>
      <dgm:t>
        <a:bodyPr/>
        <a:lstStyle/>
        <a:p>
          <a:endParaRPr lang="en-CA"/>
        </a:p>
      </dgm:t>
    </dgm:pt>
    <dgm:pt modelId="{1D0A7F43-16E8-4032-BFCA-B832088502DB}" type="pres">
      <dgm:prSet presAssocID="{D9979E7B-9EC0-4B97-AD51-C0A5080627A0}" presName="levelTx" presStyleLbl="revTx" presStyleIdx="0" presStyleCnt="0">
        <dgm:presLayoutVars>
          <dgm:chMax val="1"/>
          <dgm:bulletEnabled val="1"/>
        </dgm:presLayoutVars>
      </dgm:prSet>
      <dgm:spPr/>
      <dgm:t>
        <a:bodyPr/>
        <a:lstStyle/>
        <a:p>
          <a:endParaRPr lang="en-CA"/>
        </a:p>
      </dgm:t>
    </dgm:pt>
  </dgm:ptLst>
  <dgm:cxnLst>
    <dgm:cxn modelId="{824D2A26-B5A2-406F-AB95-004ABFCB4F82}" srcId="{38C10B72-02C5-49B4-9E79-3EF4821056C1}" destId="{D9979E7B-9EC0-4B97-AD51-C0A5080627A0}" srcOrd="3" destOrd="0" parTransId="{20471D20-3D8D-4008-AFBA-16712384CDBF}" sibTransId="{13C2974C-E93D-45EC-8994-9580A426355D}"/>
    <dgm:cxn modelId="{2B53D70E-9333-4DC3-BBB6-253417C78366}" type="presOf" srcId="{C7D2AD16-4DBF-4544-BD33-D3F80C6F5514}" destId="{B8EF558E-E275-4B2D-A327-023A0A64BD10}" srcOrd="0" destOrd="0" presId="urn:microsoft.com/office/officeart/2005/8/layout/pyramid1"/>
    <dgm:cxn modelId="{B90FF7D4-F669-49D1-ABC6-7F9D75A359B0}" type="presOf" srcId="{C3AA2E96-9DBC-492D-8B6C-D46B3736972F}" destId="{A541ADBA-ECEF-4E07-881A-0EDDC4D5A69B}" srcOrd="1" destOrd="0" presId="urn:microsoft.com/office/officeart/2005/8/layout/pyramid1"/>
    <dgm:cxn modelId="{4DFE8284-D2C1-45EF-82E5-0ED4B285B428}" type="presOf" srcId="{D9979E7B-9EC0-4B97-AD51-C0A5080627A0}" destId="{42202264-3EAA-4091-9AD3-2B2A6B63A56B}" srcOrd="0" destOrd="0" presId="urn:microsoft.com/office/officeart/2005/8/layout/pyramid1"/>
    <dgm:cxn modelId="{B8AE0654-E98B-4950-81EA-4C7EF285615F}" type="presOf" srcId="{904F55A6-F9F9-42BE-8CE6-180BF4267FA2}" destId="{ACA52972-29F5-4A12-8554-75138D89F411}" srcOrd="0" destOrd="0" presId="urn:microsoft.com/office/officeart/2005/8/layout/pyramid1"/>
    <dgm:cxn modelId="{B542A6F2-7542-42EF-991E-0CBB008DC58C}" type="presOf" srcId="{C3AA2E96-9DBC-492D-8B6C-D46B3736972F}" destId="{65322E31-8A5D-49BC-AD21-95895785C296}" srcOrd="0" destOrd="0" presId="urn:microsoft.com/office/officeart/2005/8/layout/pyramid1"/>
    <dgm:cxn modelId="{31161944-E4A2-403C-8C97-2C93152E2D21}" type="presOf" srcId="{D9979E7B-9EC0-4B97-AD51-C0A5080627A0}" destId="{1D0A7F43-16E8-4032-BFCA-B832088502DB}" srcOrd="1" destOrd="0" presId="urn:microsoft.com/office/officeart/2005/8/layout/pyramid1"/>
    <dgm:cxn modelId="{E1CA6041-A7CB-472A-BD50-8F82F7D0D9F3}" srcId="{38C10B72-02C5-49B4-9E79-3EF4821056C1}" destId="{C3AA2E96-9DBC-492D-8B6C-D46B3736972F}" srcOrd="2" destOrd="0" parTransId="{83F92B1F-EE10-4102-AF2A-48EE3DA5CC6B}" sibTransId="{2DAA97C5-2CF6-442B-AA84-07562E1F7638}"/>
    <dgm:cxn modelId="{F06F258C-8C70-416E-8AEC-16002891DC82}" type="presOf" srcId="{38C10B72-02C5-49B4-9E79-3EF4821056C1}" destId="{148741B8-A523-4961-8A28-A43E282FFF59}" srcOrd="0" destOrd="0" presId="urn:microsoft.com/office/officeart/2005/8/layout/pyramid1"/>
    <dgm:cxn modelId="{F7556CFB-BAB2-476B-AE49-47D5480FF71B}" type="presOf" srcId="{C7D2AD16-4DBF-4544-BD33-D3F80C6F5514}" destId="{87CB0BA1-D34F-4242-9311-9152DBB78482}" srcOrd="1" destOrd="0" presId="urn:microsoft.com/office/officeart/2005/8/layout/pyramid1"/>
    <dgm:cxn modelId="{4050BEAA-37DB-407F-BD5A-691B83E4166D}" type="presOf" srcId="{904F55A6-F9F9-42BE-8CE6-180BF4267FA2}" destId="{FE40312F-573E-4434-B9A0-C2D6E4781FEA}" srcOrd="1" destOrd="0" presId="urn:microsoft.com/office/officeart/2005/8/layout/pyramid1"/>
    <dgm:cxn modelId="{B69E3DA8-BC36-4E56-8D9E-D197E464D478}" srcId="{38C10B72-02C5-49B4-9E79-3EF4821056C1}" destId="{904F55A6-F9F9-42BE-8CE6-180BF4267FA2}" srcOrd="1" destOrd="0" parTransId="{AC620556-D8F6-4DC4-824B-9745A8C2A33C}" sibTransId="{822102A9-DC3C-4498-B817-2785DE789690}"/>
    <dgm:cxn modelId="{6D389AC8-8C24-46AC-89B2-3A00249F5F35}" srcId="{38C10B72-02C5-49B4-9E79-3EF4821056C1}" destId="{C7D2AD16-4DBF-4544-BD33-D3F80C6F5514}" srcOrd="0" destOrd="0" parTransId="{0895EEB3-EAC9-440F-A5E5-C8A0242A6BB4}" sibTransId="{07592FD7-E4EC-4347-B85F-E9B986B95162}"/>
    <dgm:cxn modelId="{5E69595C-A85E-4569-A4A2-6E72E8FD46DA}" type="presParOf" srcId="{148741B8-A523-4961-8A28-A43E282FFF59}" destId="{AA27B79F-2FF8-49FD-BF29-5711152A3397}" srcOrd="0" destOrd="0" presId="urn:microsoft.com/office/officeart/2005/8/layout/pyramid1"/>
    <dgm:cxn modelId="{8A158DFA-A3AB-4CAB-B140-00691319B3FB}" type="presParOf" srcId="{AA27B79F-2FF8-49FD-BF29-5711152A3397}" destId="{B8EF558E-E275-4B2D-A327-023A0A64BD10}" srcOrd="0" destOrd="0" presId="urn:microsoft.com/office/officeart/2005/8/layout/pyramid1"/>
    <dgm:cxn modelId="{F9D7D894-1D4D-4359-87CF-923DEC72BC9F}" type="presParOf" srcId="{AA27B79F-2FF8-49FD-BF29-5711152A3397}" destId="{87CB0BA1-D34F-4242-9311-9152DBB78482}" srcOrd="1" destOrd="0" presId="urn:microsoft.com/office/officeart/2005/8/layout/pyramid1"/>
    <dgm:cxn modelId="{76F6E608-E978-43D1-B403-4B4A9BBAA8FC}" type="presParOf" srcId="{148741B8-A523-4961-8A28-A43E282FFF59}" destId="{04813549-24E1-4F5D-9A86-B8AFC7846B0A}" srcOrd="1" destOrd="0" presId="urn:microsoft.com/office/officeart/2005/8/layout/pyramid1"/>
    <dgm:cxn modelId="{B9F296E6-7E83-46C1-99B8-DADABB5A4FAA}" type="presParOf" srcId="{04813549-24E1-4F5D-9A86-B8AFC7846B0A}" destId="{ACA52972-29F5-4A12-8554-75138D89F411}" srcOrd="0" destOrd="0" presId="urn:microsoft.com/office/officeart/2005/8/layout/pyramid1"/>
    <dgm:cxn modelId="{EF850D38-5214-4F2D-80E3-163501F1C90D}" type="presParOf" srcId="{04813549-24E1-4F5D-9A86-B8AFC7846B0A}" destId="{FE40312F-573E-4434-B9A0-C2D6E4781FEA}" srcOrd="1" destOrd="0" presId="urn:microsoft.com/office/officeart/2005/8/layout/pyramid1"/>
    <dgm:cxn modelId="{584F5083-E0C7-49E4-8865-5A55279A3373}" type="presParOf" srcId="{148741B8-A523-4961-8A28-A43E282FFF59}" destId="{BD45F367-5F17-44FA-AA3F-9EC5170E3603}" srcOrd="2" destOrd="0" presId="urn:microsoft.com/office/officeart/2005/8/layout/pyramid1"/>
    <dgm:cxn modelId="{859AF534-B069-43F4-8739-21EB17E0243C}" type="presParOf" srcId="{BD45F367-5F17-44FA-AA3F-9EC5170E3603}" destId="{65322E31-8A5D-49BC-AD21-95895785C296}" srcOrd="0" destOrd="0" presId="urn:microsoft.com/office/officeart/2005/8/layout/pyramid1"/>
    <dgm:cxn modelId="{00BD575B-17D0-4F9B-B63C-A0706D012ED4}" type="presParOf" srcId="{BD45F367-5F17-44FA-AA3F-9EC5170E3603}" destId="{A541ADBA-ECEF-4E07-881A-0EDDC4D5A69B}" srcOrd="1" destOrd="0" presId="urn:microsoft.com/office/officeart/2005/8/layout/pyramid1"/>
    <dgm:cxn modelId="{A42A854F-36FC-44E0-AF20-D8387FFF85A8}" type="presParOf" srcId="{148741B8-A523-4961-8A28-A43E282FFF59}" destId="{9E8E1664-2FD5-4358-AEC8-6F597EB85E7D}" srcOrd="3" destOrd="0" presId="urn:microsoft.com/office/officeart/2005/8/layout/pyramid1"/>
    <dgm:cxn modelId="{7DFFB26C-0637-41FC-B9B9-2A29174C2499}" type="presParOf" srcId="{9E8E1664-2FD5-4358-AEC8-6F597EB85E7D}" destId="{42202264-3EAA-4091-9AD3-2B2A6B63A56B}" srcOrd="0" destOrd="0" presId="urn:microsoft.com/office/officeart/2005/8/layout/pyramid1"/>
    <dgm:cxn modelId="{F3542D60-F724-4219-9FAB-805E8DF9449F}" type="presParOf" srcId="{9E8E1664-2FD5-4358-AEC8-6F597EB85E7D}" destId="{1D0A7F43-16E8-4032-BFCA-B832088502DB}"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F558E-E275-4B2D-A327-023A0A64BD10}">
      <dsp:nvSpPr>
        <dsp:cNvPr id="0" name=""/>
        <dsp:cNvSpPr/>
      </dsp:nvSpPr>
      <dsp:spPr>
        <a:xfrm>
          <a:off x="1253803" y="0"/>
          <a:ext cx="835869" cy="657090"/>
        </a:xfrm>
        <a:prstGeom prst="trapezoid">
          <a:avLst>
            <a:gd name="adj" fmla="val 63604"/>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CA" sz="1500" b="1" kern="1200" dirty="0" smtClean="0"/>
            <a:t>Shared Insight</a:t>
          </a:r>
          <a:endParaRPr lang="en-CA" sz="1500" b="1" kern="1200" dirty="0"/>
        </a:p>
      </dsp:txBody>
      <dsp:txXfrm>
        <a:off x="1253803" y="0"/>
        <a:ext cx="835869" cy="657090"/>
      </dsp:txXfrm>
    </dsp:sp>
    <dsp:sp modelId="{ACA52972-29F5-4A12-8554-75138D89F411}">
      <dsp:nvSpPr>
        <dsp:cNvPr id="0" name=""/>
        <dsp:cNvSpPr/>
      </dsp:nvSpPr>
      <dsp:spPr>
        <a:xfrm>
          <a:off x="835869" y="657090"/>
          <a:ext cx="1671738" cy="657090"/>
        </a:xfrm>
        <a:prstGeom prst="trapezoid">
          <a:avLst>
            <a:gd name="adj" fmla="val 63604"/>
          </a:avLst>
        </a:prstGeom>
        <a:solidFill>
          <a:schemeClr val="accent2">
            <a:shade val="80000"/>
            <a:hueOff val="67928"/>
            <a:satOff val="-4691"/>
            <a:lumOff val="95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CA" sz="1500" b="1" kern="1200" dirty="0" smtClean="0"/>
            <a:t>Knowledge</a:t>
          </a:r>
          <a:endParaRPr lang="en-CA" sz="1500" b="1" kern="1200" dirty="0"/>
        </a:p>
      </dsp:txBody>
      <dsp:txXfrm>
        <a:off x="1128423" y="657090"/>
        <a:ext cx="1086629" cy="657090"/>
      </dsp:txXfrm>
    </dsp:sp>
    <dsp:sp modelId="{65322E31-8A5D-49BC-AD21-95895785C296}">
      <dsp:nvSpPr>
        <dsp:cNvPr id="0" name=""/>
        <dsp:cNvSpPr/>
      </dsp:nvSpPr>
      <dsp:spPr>
        <a:xfrm>
          <a:off x="417934" y="1314181"/>
          <a:ext cx="2507607" cy="657090"/>
        </a:xfrm>
        <a:prstGeom prst="trapezoid">
          <a:avLst>
            <a:gd name="adj" fmla="val 63604"/>
          </a:avLst>
        </a:prstGeom>
        <a:solidFill>
          <a:schemeClr val="accent2">
            <a:shade val="80000"/>
            <a:hueOff val="135857"/>
            <a:satOff val="-9381"/>
            <a:lumOff val="191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CA" sz="1500" b="1" kern="1200" dirty="0" smtClean="0"/>
            <a:t>Information</a:t>
          </a:r>
          <a:endParaRPr lang="en-CA" sz="1500" b="1" kern="1200" dirty="0"/>
        </a:p>
      </dsp:txBody>
      <dsp:txXfrm>
        <a:off x="856765" y="1314181"/>
        <a:ext cx="1629944" cy="657090"/>
      </dsp:txXfrm>
    </dsp:sp>
    <dsp:sp modelId="{42202264-3EAA-4091-9AD3-2B2A6B63A56B}">
      <dsp:nvSpPr>
        <dsp:cNvPr id="0" name=""/>
        <dsp:cNvSpPr/>
      </dsp:nvSpPr>
      <dsp:spPr>
        <a:xfrm>
          <a:off x="0" y="1971271"/>
          <a:ext cx="3343476" cy="657090"/>
        </a:xfrm>
        <a:prstGeom prst="trapezoid">
          <a:avLst>
            <a:gd name="adj" fmla="val 63604"/>
          </a:avLst>
        </a:prstGeom>
        <a:solidFill>
          <a:schemeClr val="accent2">
            <a:shade val="80000"/>
            <a:hueOff val="203785"/>
            <a:satOff val="-14072"/>
            <a:lumOff val="287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CA" sz="1500" b="1" kern="1200" dirty="0" smtClean="0"/>
            <a:t>Data</a:t>
          </a:r>
          <a:endParaRPr lang="en-CA" sz="1500" b="1" kern="1200" dirty="0"/>
        </a:p>
      </dsp:txBody>
      <dsp:txXfrm>
        <a:off x="585108" y="1971271"/>
        <a:ext cx="2173259" cy="6570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0.45473</cdr:x>
      <cdr:y>0.27745</cdr:y>
    </cdr:from>
    <cdr:to>
      <cdr:x>0.93957</cdr:x>
      <cdr:y>0.76448</cdr:y>
    </cdr:to>
    <cdr:sp macro="" textlink="">
      <cdr:nvSpPr>
        <cdr:cNvPr id="2" name="TextBox 1"/>
        <cdr:cNvSpPr txBox="1"/>
      </cdr:nvSpPr>
      <cdr:spPr>
        <a:xfrm xmlns:a="http://schemas.openxmlformats.org/drawingml/2006/main">
          <a:off x="1846910" y="747940"/>
          <a:ext cx="1969202" cy="13129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CA" sz="6000" b="1" i="1" dirty="0" smtClean="0">
              <a:solidFill>
                <a:schemeClr val="accent2"/>
              </a:solidFill>
            </a:rPr>
            <a:t>66%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7/29/2016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7/29/2016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a:t>
            </a:fld>
            <a:endParaRPr lang="en-US" dirty="0"/>
          </a:p>
        </p:txBody>
      </p:sp>
    </p:spTree>
    <p:extLst>
      <p:ext uri="{BB962C8B-B14F-4D97-AF65-F5344CB8AC3E}">
        <p14:creationId xmlns:p14="http://schemas.microsoft.com/office/powerpoint/2010/main" val="2944590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2892227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3484550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12</a:t>
            </a:fld>
            <a:endParaRPr lang="en-US" dirty="0"/>
          </a:p>
        </p:txBody>
      </p:sp>
    </p:spTree>
    <p:extLst>
      <p:ext uri="{BB962C8B-B14F-4D97-AF65-F5344CB8AC3E}">
        <p14:creationId xmlns:p14="http://schemas.microsoft.com/office/powerpoint/2010/main" val="4230054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13</a:t>
            </a:fld>
            <a:endParaRPr lang="en-US" dirty="0"/>
          </a:p>
        </p:txBody>
      </p:sp>
    </p:spTree>
    <p:extLst>
      <p:ext uri="{BB962C8B-B14F-4D97-AF65-F5344CB8AC3E}">
        <p14:creationId xmlns:p14="http://schemas.microsoft.com/office/powerpoint/2010/main" val="1965058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14</a:t>
            </a:fld>
            <a:endParaRPr lang="en-US" dirty="0"/>
          </a:p>
        </p:txBody>
      </p:sp>
    </p:spTree>
    <p:extLst>
      <p:ext uri="{BB962C8B-B14F-4D97-AF65-F5344CB8AC3E}">
        <p14:creationId xmlns:p14="http://schemas.microsoft.com/office/powerpoint/2010/main" val="1075848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15</a:t>
            </a:fld>
            <a:endParaRPr lang="en-US" dirty="0"/>
          </a:p>
        </p:txBody>
      </p:sp>
    </p:spTree>
    <p:extLst>
      <p:ext uri="{BB962C8B-B14F-4D97-AF65-F5344CB8AC3E}">
        <p14:creationId xmlns:p14="http://schemas.microsoft.com/office/powerpoint/2010/main" val="2252847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16</a:t>
            </a:fld>
            <a:endParaRPr lang="en-US" dirty="0"/>
          </a:p>
        </p:txBody>
      </p:sp>
    </p:spTree>
    <p:extLst>
      <p:ext uri="{BB962C8B-B14F-4D97-AF65-F5344CB8AC3E}">
        <p14:creationId xmlns:p14="http://schemas.microsoft.com/office/powerpoint/2010/main" val="3401642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17</a:t>
            </a:fld>
            <a:endParaRPr lang="en-US" dirty="0"/>
          </a:p>
        </p:txBody>
      </p:sp>
    </p:spTree>
    <p:extLst>
      <p:ext uri="{BB962C8B-B14F-4D97-AF65-F5344CB8AC3E}">
        <p14:creationId xmlns:p14="http://schemas.microsoft.com/office/powerpoint/2010/main" val="4092564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18</a:t>
            </a:fld>
            <a:endParaRPr lang="en-US" dirty="0"/>
          </a:p>
        </p:txBody>
      </p:sp>
    </p:spTree>
    <p:extLst>
      <p:ext uri="{BB962C8B-B14F-4D97-AF65-F5344CB8AC3E}">
        <p14:creationId xmlns:p14="http://schemas.microsoft.com/office/powerpoint/2010/main" val="1090111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3472996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20</a:t>
            </a:fld>
            <a:endParaRPr lang="en-US" dirty="0"/>
          </a:p>
        </p:txBody>
      </p:sp>
    </p:spTree>
    <p:extLst>
      <p:ext uri="{BB962C8B-B14F-4D97-AF65-F5344CB8AC3E}">
        <p14:creationId xmlns:p14="http://schemas.microsoft.com/office/powerpoint/2010/main" val="12324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21</a:t>
            </a:fld>
            <a:endParaRPr lang="en-US" dirty="0"/>
          </a:p>
        </p:txBody>
      </p:sp>
    </p:spTree>
    <p:extLst>
      <p:ext uri="{BB962C8B-B14F-4D97-AF65-F5344CB8AC3E}">
        <p14:creationId xmlns:p14="http://schemas.microsoft.com/office/powerpoint/2010/main" val="237788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87984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22558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30749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52695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4217235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1492535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398994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9" name="TextBox 8"/>
          <p:cNvSpPr txBox="1"/>
          <p:nvPr/>
        </p:nvSpPr>
        <p:spPr>
          <a:xfrm>
            <a:off x="8460432" y="214890"/>
            <a:ext cx="539552" cy="276999"/>
          </a:xfrm>
          <a:prstGeom prst="rect">
            <a:avLst/>
          </a:prstGeom>
          <a:noFill/>
        </p:spPr>
        <p:txBody>
          <a:bodyPr wrap="square" rtlCol="0">
            <a:spAutoFit/>
          </a:bodyPr>
          <a:lstStyle/>
          <a:p>
            <a:r>
              <a:rPr lang="en-CA" sz="1200" b="0" dirty="0" smtClean="0">
                <a:solidFill>
                  <a:schemeClr val="bg1"/>
                </a:solidFill>
              </a:rPr>
              <a:t>V4</a:t>
            </a:r>
            <a:endParaRPr lang="en-CA" sz="1200" b="0" dirty="0">
              <a:solidFill>
                <a:schemeClr val="bg1"/>
              </a:solidFill>
            </a:endParaRP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824160603"/>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9" name="TextBox 8"/>
          <p:cNvSpPr txBox="1"/>
          <p:nvPr/>
        </p:nvSpPr>
        <p:spPr>
          <a:xfrm>
            <a:off x="8460432" y="214890"/>
            <a:ext cx="539552" cy="276999"/>
          </a:xfrm>
          <a:prstGeom prst="rect">
            <a:avLst/>
          </a:prstGeom>
          <a:noFill/>
        </p:spPr>
        <p:txBody>
          <a:bodyPr wrap="square" rtlCol="0">
            <a:spAutoFit/>
          </a:bodyPr>
          <a:lstStyle/>
          <a:p>
            <a:r>
              <a:rPr lang="en-CA" sz="1200" b="0" dirty="0" smtClean="0">
                <a:solidFill>
                  <a:schemeClr val="bg1"/>
                </a:solidFill>
              </a:rPr>
              <a:t>V4</a:t>
            </a:r>
            <a:endParaRPr lang="en-CA" sz="1200" b="0" dirty="0">
              <a:solidFill>
                <a:schemeClr val="bg1"/>
              </a:solidFill>
            </a:endParaRPr>
          </a:p>
        </p:txBody>
      </p:sp>
    </p:spTree>
    <p:extLst>
      <p:ext uri="{BB962C8B-B14F-4D97-AF65-F5344CB8AC3E}">
        <p14:creationId xmlns:p14="http://schemas.microsoft.com/office/powerpoint/2010/main" val="14562813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6114073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371279"/>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757712"/>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3071972"/>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684097"/>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424257"/>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814043"/>
            <a:ext cx="211099" cy="211099"/>
          </a:xfrm>
          <a:prstGeom prst="rect">
            <a:avLst/>
          </a:prstGeom>
        </p:spPr>
      </p:pic>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a:t>
            </a:r>
            <a:r>
              <a:rPr lang="en-US" smtClean="0"/>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4071" r:id="rId2"/>
    <p:sldLayoutId id="2147483765" r:id="rId3"/>
    <p:sldLayoutId id="2147483706" r:id="rId4"/>
    <p:sldLayoutId id="2147483721" r:id="rId5"/>
    <p:sldLayoutId id="2147483710" r:id="rId6"/>
    <p:sldLayoutId id="2147483711" r:id="rId7"/>
    <p:sldLayoutId id="2147483699" r:id="rId8"/>
    <p:sldLayoutId id="2147483726" r:id="rId9"/>
    <p:sldLayoutId id="2147483764" r:id="rId10"/>
    <p:sldLayoutId id="2147483761" r:id="rId11"/>
    <p:sldLayoutId id="2147483763"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dn.ttgtmedia.com/rms/pdf/Analytics-Data-Warehousing-Reader%20Survey_2013.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bigdataanalyticsnews.com/wp-content/uploads/2015/03/Data-Warehouse-Survey-Report-FINAL.pdf"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tdwi.org/~/media/21F05F05E4014621B2968B2CDC05BEF5.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www.dotgroup.co.uk/wp-content/uploads/2014/11/Best-in-Class-Data-Warehouse-Aberdeen-Group-Research.pdf"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2.deloitte.com/content/dam/Deloitte/global/Documents/Deloitte-Analytics/dttl-analytics-analytics-advantage-report-061913.pdf" TargetMode="Externa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healthcatalyst.com/wp-content/uploads/2014/08/Why-Your-Healthcare-Business-Intelligence-Strategy-Can%E2%80%99t-Win-without-a-Data-Warehouse.pdf"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technobraingroup.com/wp-content/uploads/2015/06/40.-TB-TZ-EnterpriseDataWarehousingSystem-for-TanzaniaRevenueAuthorit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
        <p:nvSpPr>
          <p:cNvPr id="2" name="Text Placeholder 1"/>
          <p:cNvSpPr>
            <a:spLocks noGrp="1"/>
          </p:cNvSpPr>
          <p:nvPr>
            <p:ph type="body" sz="quarter" idx="15"/>
          </p:nvPr>
        </p:nvSpPr>
        <p:spPr/>
        <p:txBody>
          <a:bodyPr/>
          <a:lstStyle/>
          <a:p>
            <a:r>
              <a:rPr lang="en-US" dirty="0"/>
              <a:t>Build an Extensible Data Warehouse Foundation</a:t>
            </a:r>
          </a:p>
        </p:txBody>
      </p:sp>
      <p:sp>
        <p:nvSpPr>
          <p:cNvPr id="3" name="Text Placeholder 2"/>
          <p:cNvSpPr>
            <a:spLocks noGrp="1"/>
          </p:cNvSpPr>
          <p:nvPr>
            <p:ph type="body" sz="quarter" idx="16"/>
          </p:nvPr>
        </p:nvSpPr>
        <p:spPr>
          <a:xfrm>
            <a:off x="774700" y="3924211"/>
            <a:ext cx="6334554" cy="508000"/>
          </a:xfrm>
        </p:spPr>
        <p:txBody>
          <a:bodyPr/>
          <a:lstStyle/>
          <a:p>
            <a:r>
              <a:rPr lang="en-US" dirty="0" smtClean="0"/>
              <a:t>Establish a well-architected core model with just enough oversight and governance. </a:t>
            </a:r>
            <a:endParaRPr lang="en-US" dirty="0"/>
          </a:p>
        </p:txBody>
      </p:sp>
    </p:spTree>
    <p:extLst>
      <p:ext uri="{BB962C8B-B14F-4D97-AF65-F5344CB8AC3E}">
        <p14:creationId xmlns:p14="http://schemas.microsoft.com/office/powerpoint/2010/main" val="346279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p:nvPr/>
        </p:nvSpPr>
        <p:spPr>
          <a:xfrm>
            <a:off x="0" y="2639350"/>
            <a:ext cx="4886412" cy="37241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5"/>
          <p:cNvSpPr/>
          <p:nvPr/>
        </p:nvSpPr>
        <p:spPr>
          <a:xfrm>
            <a:off x="4818580" y="1133474"/>
            <a:ext cx="4325420" cy="523005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Data warehousing solutions are viewed as essential, but major challenges remain</a:t>
            </a:r>
            <a:endParaRPr lang="en-US" dirty="0"/>
          </a:p>
        </p:txBody>
      </p:sp>
      <p:sp>
        <p:nvSpPr>
          <p:cNvPr id="4" name="TextBox 9"/>
          <p:cNvSpPr txBox="1"/>
          <p:nvPr/>
        </p:nvSpPr>
        <p:spPr>
          <a:xfrm>
            <a:off x="350356" y="1561904"/>
            <a:ext cx="4468224" cy="738664"/>
          </a:xfrm>
          <a:prstGeom prst="rect">
            <a:avLst/>
          </a:prstGeom>
        </p:spPr>
        <p:txBody>
          <a:bodyPr wrap="square" rtlCol="0">
            <a:spAutoFit/>
          </a:bodyPr>
          <a:lstStyle/>
          <a:p>
            <a:r>
              <a:rPr lang="en-US" sz="1400" dirty="0" smtClean="0"/>
              <a:t>A data warehouse is a powerful enabler in converting data to a usable asset, but can quickly turn into a nightmare when issues beyond the technology arise.</a:t>
            </a:r>
          </a:p>
        </p:txBody>
      </p:sp>
      <p:sp>
        <p:nvSpPr>
          <p:cNvPr id="5" name="TextBox 10"/>
          <p:cNvSpPr txBox="1"/>
          <p:nvPr/>
        </p:nvSpPr>
        <p:spPr>
          <a:xfrm>
            <a:off x="5446207" y="1939086"/>
            <a:ext cx="3607998" cy="1169551"/>
          </a:xfrm>
          <a:prstGeom prst="rect">
            <a:avLst/>
          </a:prstGeom>
        </p:spPr>
        <p:txBody>
          <a:bodyPr wrap="square" rtlCol="0">
            <a:spAutoFit/>
          </a:bodyPr>
          <a:lstStyle/>
          <a:p>
            <a:pPr algn="r"/>
            <a:r>
              <a:rPr lang="en-US" sz="1400" dirty="0" smtClean="0"/>
              <a:t>Successful data warehousing is reliant on several data management enablers in Info-Tech’s </a:t>
            </a:r>
            <a:r>
              <a:rPr lang="en-US" sz="1400" i="1" dirty="0" smtClean="0"/>
              <a:t>data management framework,</a:t>
            </a:r>
            <a:r>
              <a:rPr lang="en-US" sz="1400" dirty="0" smtClean="0"/>
              <a:t> namely </a:t>
            </a:r>
            <a:r>
              <a:rPr lang="en-US" sz="1400" b="1" dirty="0" smtClean="0">
                <a:solidFill>
                  <a:schemeClr val="accent2"/>
                </a:solidFill>
              </a:rPr>
              <a:t>data governance</a:t>
            </a:r>
            <a:r>
              <a:rPr lang="en-US" sz="1400" dirty="0" smtClean="0">
                <a:solidFill>
                  <a:schemeClr val="accent2"/>
                </a:solidFill>
              </a:rPr>
              <a:t> </a:t>
            </a:r>
            <a:r>
              <a:rPr lang="en-US" sz="1400" dirty="0" smtClean="0"/>
              <a:t>and </a:t>
            </a:r>
            <a:r>
              <a:rPr lang="en-US" sz="1400" b="1" dirty="0" smtClean="0">
                <a:solidFill>
                  <a:schemeClr val="accent2"/>
                </a:solidFill>
              </a:rPr>
              <a:t>data quality management.</a:t>
            </a:r>
            <a:endParaRPr lang="en-US" sz="1400" dirty="0" smtClean="0"/>
          </a:p>
        </p:txBody>
      </p:sp>
      <p:sp>
        <p:nvSpPr>
          <p:cNvPr id="8" name="TextBox 15"/>
          <p:cNvSpPr txBox="1"/>
          <p:nvPr/>
        </p:nvSpPr>
        <p:spPr>
          <a:xfrm>
            <a:off x="3052878" y="6315963"/>
            <a:ext cx="1983953" cy="246221"/>
          </a:xfrm>
          <a:prstGeom prst="rect">
            <a:avLst/>
          </a:prstGeom>
        </p:spPr>
        <p:txBody>
          <a:bodyPr wrap="square" rtlCol="0">
            <a:spAutoFit/>
          </a:bodyPr>
          <a:lstStyle/>
          <a:p>
            <a:r>
              <a:rPr lang="en-US" sz="1000" dirty="0" smtClean="0">
                <a:solidFill>
                  <a:schemeClr val="accent2"/>
                </a:solidFill>
                <a:hlinkClick r:id="rId3"/>
              </a:rPr>
              <a:t>Source: Tech Target, 2013</a:t>
            </a:r>
            <a:endParaRPr lang="en-US" sz="1000" dirty="0" smtClean="0">
              <a:solidFill>
                <a:schemeClr val="accent2"/>
              </a:solidFill>
            </a:endParaRPr>
          </a:p>
        </p:txBody>
      </p:sp>
      <p:grpSp>
        <p:nvGrpSpPr>
          <p:cNvPr id="13" name="Group 16"/>
          <p:cNvGrpSpPr/>
          <p:nvPr/>
        </p:nvGrpSpPr>
        <p:grpSpPr>
          <a:xfrm>
            <a:off x="-300838" y="2639350"/>
            <a:ext cx="5657250" cy="3497802"/>
            <a:chOff x="-209846" y="2841353"/>
            <a:chExt cx="5657250" cy="3497802"/>
          </a:xfrm>
        </p:grpSpPr>
        <p:graphicFrame>
          <p:nvGraphicFramePr>
            <p:cNvPr id="3" name="Chart 17"/>
            <p:cNvGraphicFramePr>
              <a:graphicFrameLocks/>
            </p:cNvGraphicFramePr>
            <p:nvPr>
              <p:extLst>
                <p:ext uri="{D42A27DB-BD31-4B8C-83A1-F6EECF244321}">
                  <p14:modId xmlns:p14="http://schemas.microsoft.com/office/powerpoint/2010/main" val="1489430693"/>
                </p:ext>
              </p:extLst>
            </p:nvPr>
          </p:nvGraphicFramePr>
          <p:xfrm>
            <a:off x="0" y="2841353"/>
            <a:ext cx="5447404" cy="349780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8"/>
            <p:cNvSpPr txBox="1"/>
            <p:nvPr/>
          </p:nvSpPr>
          <p:spPr>
            <a:xfrm>
              <a:off x="-209846" y="3433188"/>
              <a:ext cx="3218634" cy="2816156"/>
            </a:xfrm>
            <a:prstGeom prst="rect">
              <a:avLst/>
            </a:prstGeom>
          </p:spPr>
          <p:txBody>
            <a:bodyPr wrap="square" rtlCol="0">
              <a:spAutoFit/>
            </a:bodyPr>
            <a:lstStyle/>
            <a:p>
              <a:pPr algn="r">
                <a:spcAft>
                  <a:spcPts val="1200"/>
                </a:spcAft>
              </a:pPr>
              <a:r>
                <a:rPr lang="en-CA" sz="900" dirty="0" smtClean="0">
                  <a:solidFill>
                    <a:schemeClr val="bg1"/>
                  </a:solidFill>
                </a:rPr>
                <a:t>Dealing with data quality and consistency issues</a:t>
              </a:r>
            </a:p>
            <a:p>
              <a:pPr algn="r">
                <a:spcAft>
                  <a:spcPts val="1200"/>
                </a:spcAft>
              </a:pPr>
              <a:r>
                <a:rPr lang="en-CA" sz="900" dirty="0" smtClean="0">
                  <a:solidFill>
                    <a:schemeClr val="bg1"/>
                  </a:solidFill>
                </a:rPr>
                <a:t>Integrating data from disparate sources</a:t>
              </a:r>
            </a:p>
            <a:p>
              <a:pPr algn="r">
                <a:spcAft>
                  <a:spcPts val="1200"/>
                </a:spcAft>
              </a:pPr>
              <a:r>
                <a:rPr lang="en-CA" sz="900" dirty="0" smtClean="0">
                  <a:solidFill>
                    <a:schemeClr val="bg1"/>
                  </a:solidFill>
                </a:rPr>
                <a:t>Getting funding/executive support for new projects</a:t>
              </a:r>
            </a:p>
            <a:p>
              <a:pPr algn="r">
                <a:spcAft>
                  <a:spcPts val="700"/>
                </a:spcAft>
              </a:pPr>
              <a:r>
                <a:rPr lang="en-CA" sz="900" dirty="0" smtClean="0">
                  <a:solidFill>
                    <a:schemeClr val="bg1"/>
                  </a:solidFill>
                </a:rPr>
                <a:t>Managing multiple data warehouses or data marts </a:t>
              </a:r>
            </a:p>
            <a:p>
              <a:pPr algn="r"/>
              <a:r>
                <a:rPr lang="en-CA" sz="900" dirty="0" smtClean="0">
                  <a:solidFill>
                    <a:schemeClr val="bg1"/>
                  </a:solidFill>
                </a:rPr>
                <a:t>Integrating DWs with “big data” systems/</a:t>
              </a:r>
            </a:p>
            <a:p>
              <a:pPr algn="r">
                <a:spcAft>
                  <a:spcPts val="500"/>
                </a:spcAft>
              </a:pPr>
              <a:r>
                <a:rPr lang="en-CA" sz="900" dirty="0" smtClean="0">
                  <a:solidFill>
                    <a:schemeClr val="bg1"/>
                  </a:solidFill>
                </a:rPr>
                <a:t>unstructured data stores</a:t>
              </a:r>
            </a:p>
            <a:p>
              <a:pPr algn="r"/>
              <a:r>
                <a:rPr lang="en-CA" sz="900" dirty="0" smtClean="0">
                  <a:solidFill>
                    <a:schemeClr val="bg1"/>
                  </a:solidFill>
                </a:rPr>
                <a:t>Managing growing volumes of data in data warehouse</a:t>
              </a:r>
            </a:p>
            <a:p>
              <a:pPr algn="r"/>
              <a:endParaRPr lang="en-CA" sz="900" dirty="0" smtClean="0">
                <a:solidFill>
                  <a:schemeClr val="bg1"/>
                </a:solidFill>
              </a:endParaRPr>
            </a:p>
            <a:p>
              <a:pPr algn="r">
                <a:spcAft>
                  <a:spcPts val="1200"/>
                </a:spcAft>
              </a:pPr>
              <a:r>
                <a:rPr lang="en-CA" sz="900" dirty="0" smtClean="0">
                  <a:solidFill>
                    <a:schemeClr val="bg1"/>
                  </a:solidFill>
                </a:rPr>
                <a:t>Evaluating and selecting data warehouse technology</a:t>
              </a:r>
            </a:p>
            <a:p>
              <a:pPr algn="r"/>
              <a:r>
                <a:rPr lang="en-CA" sz="900" dirty="0" smtClean="0">
                  <a:solidFill>
                    <a:schemeClr val="bg1"/>
                  </a:solidFill>
                </a:rPr>
                <a:t>Maintaining system performance and availability</a:t>
              </a:r>
            </a:p>
            <a:p>
              <a:pPr algn="r"/>
              <a:endParaRPr lang="en-CA" sz="900" dirty="0" smtClean="0">
                <a:solidFill>
                  <a:schemeClr val="bg1"/>
                </a:solidFill>
              </a:endParaRPr>
            </a:p>
            <a:p>
              <a:pPr algn="r">
                <a:spcAft>
                  <a:spcPts val="1200"/>
                </a:spcAft>
              </a:pPr>
              <a:r>
                <a:rPr lang="en-CA" sz="900" dirty="0" smtClean="0">
                  <a:solidFill>
                    <a:schemeClr val="bg1"/>
                  </a:solidFill>
                </a:rPr>
                <a:t>Implementing additional data warehouses</a:t>
              </a:r>
            </a:p>
            <a:p>
              <a:pPr algn="r"/>
              <a:r>
                <a:rPr lang="en-CA" sz="900" dirty="0" smtClean="0">
                  <a:solidFill>
                    <a:schemeClr val="bg1"/>
                  </a:solidFill>
                </a:rPr>
                <a:t>Scaling systems to support more users/queries</a:t>
              </a:r>
              <a:endParaRPr lang="en-CA" sz="900" dirty="0" smtClean="0"/>
            </a:p>
          </p:txBody>
        </p:sp>
      </p:grpSp>
      <p:sp>
        <p:nvSpPr>
          <p:cNvPr id="15" name="Right Triangle 19"/>
          <p:cNvSpPr/>
          <p:nvPr/>
        </p:nvSpPr>
        <p:spPr>
          <a:xfrm rot="13441305">
            <a:off x="4403622" y="5440547"/>
            <a:ext cx="646093" cy="65700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9314" y="3108637"/>
            <a:ext cx="4083952" cy="3062964"/>
          </a:xfrm>
          <a:prstGeom prst="rect">
            <a:avLst/>
          </a:prstGeom>
        </p:spPr>
      </p:pic>
    </p:spTree>
    <p:extLst>
      <p:ext uri="{BB962C8B-B14F-4D97-AF65-F5344CB8AC3E}">
        <p14:creationId xmlns:p14="http://schemas.microsoft.com/office/powerpoint/2010/main" val="177572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9"/>
          <p:cNvSpPr/>
          <p:nvPr/>
        </p:nvSpPr>
        <p:spPr>
          <a:xfrm>
            <a:off x="-4764" y="2301949"/>
            <a:ext cx="9144000" cy="3132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20"/>
          <p:cNvSpPr/>
          <p:nvPr/>
        </p:nvSpPr>
        <p:spPr>
          <a:xfrm>
            <a:off x="4984032" y="3600346"/>
            <a:ext cx="1455344" cy="14569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Big data technology might be revolutionizing data warehousing, but the core isn’t going anywhere</a:t>
            </a:r>
            <a:endParaRPr lang="en-US" dirty="0"/>
          </a:p>
        </p:txBody>
      </p:sp>
      <p:sp>
        <p:nvSpPr>
          <p:cNvPr id="8" name="TextBox 7"/>
          <p:cNvSpPr txBox="1"/>
          <p:nvPr/>
        </p:nvSpPr>
        <p:spPr>
          <a:xfrm>
            <a:off x="1922315" y="5542967"/>
            <a:ext cx="6688514" cy="800219"/>
          </a:xfrm>
          <a:prstGeom prst="rect">
            <a:avLst/>
          </a:prstGeom>
        </p:spPr>
        <p:txBody>
          <a:bodyPr wrap="square" rtlCol="0">
            <a:spAutoFit/>
          </a:bodyPr>
          <a:lstStyle/>
          <a:p>
            <a:pPr algn="r"/>
            <a:r>
              <a:rPr lang="en-US" b="1" dirty="0" smtClean="0">
                <a:solidFill>
                  <a:schemeClr val="accent1"/>
                </a:solidFill>
              </a:rPr>
              <a:t>Hadoop, NoSQL,</a:t>
            </a:r>
            <a:r>
              <a:rPr lang="en-US" b="1" dirty="0" smtClean="0"/>
              <a:t> </a:t>
            </a:r>
            <a:r>
              <a:rPr lang="en-US" sz="1400" dirty="0" smtClean="0"/>
              <a:t>and similar platforms are attractive for providing new capabilities for combining and storing data sets, but they </a:t>
            </a:r>
            <a:r>
              <a:rPr lang="en-US" sz="1400" b="1" dirty="0" smtClean="0"/>
              <a:t>do not </a:t>
            </a:r>
            <a:r>
              <a:rPr lang="en-US" sz="1400" dirty="0" smtClean="0"/>
              <a:t>replace a data warehouse; they </a:t>
            </a:r>
            <a:r>
              <a:rPr lang="en-US" sz="1400" b="1" dirty="0" smtClean="0">
                <a:solidFill>
                  <a:schemeClr val="accent2"/>
                </a:solidFill>
              </a:rPr>
              <a:t>COMPLEMENT</a:t>
            </a:r>
            <a:r>
              <a:rPr lang="en-US" sz="1400" dirty="0" smtClean="0">
                <a:solidFill>
                  <a:schemeClr val="accent2"/>
                </a:solidFill>
              </a:rPr>
              <a:t> </a:t>
            </a:r>
            <a:r>
              <a:rPr lang="en-US" sz="1400" dirty="0" smtClean="0"/>
              <a:t>a data warehouse.</a:t>
            </a:r>
            <a:endParaRPr lang="en-US" sz="1200" b="1" dirty="0"/>
          </a:p>
        </p:txBody>
      </p:sp>
      <p:grpSp>
        <p:nvGrpSpPr>
          <p:cNvPr id="9" name="Group 33"/>
          <p:cNvGrpSpPr/>
          <p:nvPr/>
        </p:nvGrpSpPr>
        <p:grpSpPr>
          <a:xfrm>
            <a:off x="5026646" y="3913320"/>
            <a:ext cx="3937892" cy="954107"/>
            <a:chOff x="5352384" y="2973798"/>
            <a:chExt cx="3937892" cy="954107"/>
          </a:xfrm>
        </p:grpSpPr>
        <p:sp>
          <p:nvSpPr>
            <p:cNvPr id="7" name="TextBox 34"/>
            <p:cNvSpPr txBox="1"/>
            <p:nvPr/>
          </p:nvSpPr>
          <p:spPr>
            <a:xfrm>
              <a:off x="6774485" y="2973798"/>
              <a:ext cx="2515791" cy="954107"/>
            </a:xfrm>
            <a:prstGeom prst="rect">
              <a:avLst/>
            </a:prstGeom>
          </p:spPr>
          <p:txBody>
            <a:bodyPr wrap="square" rtlCol="0">
              <a:spAutoFit/>
            </a:bodyPr>
            <a:lstStyle/>
            <a:p>
              <a:r>
                <a:rPr lang="en-CA" sz="1400" b="1" i="1" dirty="0"/>
                <a:t>o</a:t>
              </a:r>
              <a:r>
                <a:rPr lang="en-CA" sz="1400" b="1" i="1" dirty="0" smtClean="0"/>
                <a:t>f organizations do not see big data taking the place of the existing data warehouse infrastructure.</a:t>
              </a:r>
            </a:p>
          </p:txBody>
        </p:sp>
        <p:sp>
          <p:nvSpPr>
            <p:cNvPr id="6" name="TextBox 35"/>
            <p:cNvSpPr txBox="1"/>
            <p:nvPr/>
          </p:nvSpPr>
          <p:spPr>
            <a:xfrm>
              <a:off x="5352384" y="2973798"/>
              <a:ext cx="1580972" cy="830997"/>
            </a:xfrm>
            <a:prstGeom prst="rect">
              <a:avLst/>
            </a:prstGeom>
          </p:spPr>
          <p:txBody>
            <a:bodyPr wrap="square" rtlCol="0">
              <a:spAutoFit/>
            </a:bodyPr>
            <a:lstStyle/>
            <a:p>
              <a:r>
                <a:rPr lang="en-CA" sz="4800" b="1" i="1" dirty="0" smtClean="0">
                  <a:solidFill>
                    <a:schemeClr val="accent3">
                      <a:lumMod val="50000"/>
                    </a:schemeClr>
                  </a:solidFill>
                </a:rPr>
                <a:t>96%</a:t>
              </a:r>
            </a:p>
          </p:txBody>
        </p:sp>
      </p:grpSp>
      <p:grpSp>
        <p:nvGrpSpPr>
          <p:cNvPr id="12" name="Group 39"/>
          <p:cNvGrpSpPr/>
          <p:nvPr/>
        </p:nvGrpSpPr>
        <p:grpSpPr>
          <a:xfrm>
            <a:off x="45780" y="2754368"/>
            <a:ext cx="5907005" cy="2743200"/>
            <a:chOff x="-310850" y="2358922"/>
            <a:chExt cx="5907005" cy="2743200"/>
          </a:xfrm>
        </p:grpSpPr>
        <p:graphicFrame>
          <p:nvGraphicFramePr>
            <p:cNvPr id="10" name="Chart 40"/>
            <p:cNvGraphicFramePr>
              <a:graphicFrameLocks/>
            </p:cNvGraphicFramePr>
            <p:nvPr>
              <p:extLst>
                <p:ext uri="{D42A27DB-BD31-4B8C-83A1-F6EECF244321}">
                  <p14:modId xmlns:p14="http://schemas.microsoft.com/office/powerpoint/2010/main" val="1640505732"/>
                </p:ext>
              </p:extLst>
            </p:nvPr>
          </p:nvGraphicFramePr>
          <p:xfrm>
            <a:off x="2346810" y="2358922"/>
            <a:ext cx="324934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41"/>
            <p:cNvSpPr txBox="1"/>
            <p:nvPr/>
          </p:nvSpPr>
          <p:spPr>
            <a:xfrm>
              <a:off x="-310850" y="2512869"/>
              <a:ext cx="2774152" cy="2428870"/>
            </a:xfrm>
            <a:prstGeom prst="rect">
              <a:avLst/>
            </a:prstGeom>
          </p:spPr>
          <p:txBody>
            <a:bodyPr wrap="square" rtlCol="0">
              <a:spAutoFit/>
            </a:bodyPr>
            <a:lstStyle/>
            <a:p>
              <a:pPr algn="r">
                <a:spcAft>
                  <a:spcPts val="1400"/>
                </a:spcAft>
              </a:pPr>
              <a:r>
                <a:rPr lang="en-CA" sz="900" dirty="0" smtClean="0">
                  <a:solidFill>
                    <a:schemeClr val="bg1"/>
                  </a:solidFill>
                </a:rPr>
                <a:t>Mainstream relational databases/data warehouses</a:t>
              </a:r>
            </a:p>
            <a:p>
              <a:pPr algn="r">
                <a:spcAft>
                  <a:spcPts val="1400"/>
                </a:spcAft>
              </a:pPr>
              <a:r>
                <a:rPr lang="en-CA" sz="900" dirty="0" smtClean="0">
                  <a:solidFill>
                    <a:schemeClr val="bg1"/>
                  </a:solidFill>
                </a:rPr>
                <a:t>Analytics databases (columnar, MPP, etc.)</a:t>
              </a:r>
            </a:p>
            <a:p>
              <a:pPr algn="r">
                <a:spcAft>
                  <a:spcPts val="1200"/>
                </a:spcAft>
              </a:pPr>
              <a:r>
                <a:rPr lang="en-CA" sz="900" dirty="0" smtClean="0">
                  <a:solidFill>
                    <a:schemeClr val="bg1"/>
                  </a:solidFill>
                </a:rPr>
                <a:t>Data warehouse appliances</a:t>
              </a:r>
            </a:p>
            <a:p>
              <a:pPr algn="r">
                <a:spcAft>
                  <a:spcPts val="1400"/>
                </a:spcAft>
              </a:pPr>
              <a:r>
                <a:rPr lang="en-CA" sz="900" dirty="0" smtClean="0">
                  <a:solidFill>
                    <a:schemeClr val="bg1"/>
                  </a:solidFill>
                </a:rPr>
                <a:t>Hadoop/MapReduce</a:t>
              </a:r>
            </a:p>
            <a:p>
              <a:pPr algn="r">
                <a:spcAft>
                  <a:spcPts val="1000"/>
                </a:spcAft>
              </a:pPr>
              <a:r>
                <a:rPr lang="en-CA" sz="900" dirty="0" smtClean="0">
                  <a:solidFill>
                    <a:schemeClr val="bg1"/>
                  </a:solidFill>
                </a:rPr>
                <a:t>Data virtualization software</a:t>
              </a:r>
            </a:p>
            <a:p>
              <a:pPr algn="r">
                <a:spcAft>
                  <a:spcPts val="700"/>
                </a:spcAft>
              </a:pPr>
              <a:r>
                <a:rPr lang="en-CA" sz="900" dirty="0" smtClean="0">
                  <a:solidFill>
                    <a:schemeClr val="bg1"/>
                  </a:solidFill>
                </a:rPr>
                <a:t>Complex event processing/real-time data integration tools</a:t>
              </a:r>
            </a:p>
            <a:p>
              <a:pPr algn="r">
                <a:spcAft>
                  <a:spcPts val="1400"/>
                </a:spcAft>
              </a:pPr>
              <a:r>
                <a:rPr lang="en-CA" sz="900" dirty="0" smtClean="0">
                  <a:solidFill>
                    <a:schemeClr val="bg1"/>
                  </a:solidFill>
                </a:rPr>
                <a:t>NoSQL databases</a:t>
              </a:r>
            </a:p>
            <a:p>
              <a:pPr algn="r"/>
              <a:r>
                <a:rPr lang="en-CA" sz="900" dirty="0" smtClean="0">
                  <a:solidFill>
                    <a:schemeClr val="bg1"/>
                  </a:solidFill>
                </a:rPr>
                <a:t>Other</a:t>
              </a:r>
            </a:p>
          </p:txBody>
        </p:sp>
      </p:grpSp>
      <p:sp>
        <p:nvSpPr>
          <p:cNvPr id="13" name="TextBox 18"/>
          <p:cNvSpPr txBox="1"/>
          <p:nvPr/>
        </p:nvSpPr>
        <p:spPr>
          <a:xfrm>
            <a:off x="6288673" y="2985858"/>
            <a:ext cx="2533493" cy="707886"/>
          </a:xfrm>
          <a:prstGeom prst="rect">
            <a:avLst/>
          </a:prstGeom>
        </p:spPr>
        <p:txBody>
          <a:bodyPr wrap="square" rtlCol="0">
            <a:spAutoFit/>
          </a:bodyPr>
          <a:lstStyle/>
          <a:p>
            <a:r>
              <a:rPr lang="en-US" sz="4000" b="1" i="1" dirty="0" smtClean="0">
                <a:solidFill>
                  <a:schemeClr val="bg1"/>
                </a:solidFill>
              </a:rPr>
              <a:t>and… </a:t>
            </a:r>
            <a:endParaRPr lang="en-US" sz="4000" b="1" i="1" dirty="0" smtClean="0"/>
          </a:p>
        </p:txBody>
      </p:sp>
      <p:grpSp>
        <p:nvGrpSpPr>
          <p:cNvPr id="22" name="Group 46"/>
          <p:cNvGrpSpPr/>
          <p:nvPr/>
        </p:nvGrpSpPr>
        <p:grpSpPr>
          <a:xfrm>
            <a:off x="1432856" y="5498113"/>
            <a:ext cx="753008" cy="752740"/>
            <a:chOff x="392129" y="5485719"/>
            <a:chExt cx="561600" cy="561400"/>
          </a:xfrm>
        </p:grpSpPr>
        <p:sp>
          <p:nvSpPr>
            <p:cNvPr id="21" name="Oval 47"/>
            <p:cNvSpPr/>
            <p:nvPr/>
          </p:nvSpPr>
          <p:spPr>
            <a:xfrm>
              <a:off x="392129" y="5485719"/>
              <a:ext cx="561600" cy="561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64" y="5580154"/>
              <a:ext cx="372529" cy="372529"/>
            </a:xfrm>
            <a:prstGeom prst="rect">
              <a:avLst/>
            </a:prstGeom>
          </p:spPr>
        </p:pic>
      </p:grpSp>
      <p:sp>
        <p:nvSpPr>
          <p:cNvPr id="23" name="TextBox 49"/>
          <p:cNvSpPr txBox="1"/>
          <p:nvPr/>
        </p:nvSpPr>
        <p:spPr>
          <a:xfrm>
            <a:off x="105712" y="2379245"/>
            <a:ext cx="5049764" cy="461665"/>
          </a:xfrm>
          <a:prstGeom prst="rect">
            <a:avLst/>
          </a:prstGeom>
        </p:spPr>
        <p:txBody>
          <a:bodyPr wrap="square" rtlCol="0">
            <a:spAutoFit/>
          </a:bodyPr>
          <a:lstStyle/>
          <a:p>
            <a:pPr algn="ctr"/>
            <a:r>
              <a:rPr lang="en-US" sz="1200" dirty="0" smtClean="0">
                <a:solidFill>
                  <a:schemeClr val="bg1"/>
                </a:solidFill>
              </a:rPr>
              <a:t>What technologies does your organization plan to use to support its big data environment?</a:t>
            </a:r>
          </a:p>
        </p:txBody>
      </p:sp>
      <p:sp>
        <p:nvSpPr>
          <p:cNvPr id="4" name="Rounded Rectangle 4"/>
          <p:cNvSpPr/>
          <p:nvPr/>
        </p:nvSpPr>
        <p:spPr>
          <a:xfrm>
            <a:off x="105712" y="1207926"/>
            <a:ext cx="7024977" cy="88591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With the excitement around big data and associated technologies that allow for ingestion and processing of larger volumes and varieties of data, some have been quick to say that the current state of data warehousing will be a thing of the past.  </a:t>
            </a:r>
            <a:endParaRPr lang="en-US" sz="1100" dirty="0">
              <a:solidFill>
                <a:schemeClr val="tx1"/>
              </a:solidFill>
            </a:endParaRPr>
          </a:p>
        </p:txBody>
      </p:sp>
      <p:sp>
        <p:nvSpPr>
          <p:cNvPr id="16" name="TextBox 45"/>
          <p:cNvSpPr txBox="1"/>
          <p:nvPr/>
        </p:nvSpPr>
        <p:spPr>
          <a:xfrm>
            <a:off x="5265952" y="1801452"/>
            <a:ext cx="2533493" cy="584775"/>
          </a:xfrm>
          <a:prstGeom prst="rect">
            <a:avLst/>
          </a:prstGeom>
        </p:spPr>
        <p:txBody>
          <a:bodyPr wrap="square" rtlCol="0">
            <a:spAutoFit/>
          </a:bodyPr>
          <a:lstStyle/>
          <a:p>
            <a:r>
              <a:rPr lang="en-US" sz="3200" b="1" i="1" dirty="0" smtClean="0">
                <a:solidFill>
                  <a:schemeClr val="accent1"/>
                </a:solidFill>
              </a:rPr>
              <a:t>However,</a:t>
            </a:r>
          </a:p>
        </p:txBody>
      </p:sp>
      <p:sp>
        <p:nvSpPr>
          <p:cNvPr id="3" name="TextBox 2"/>
          <p:cNvSpPr txBox="1"/>
          <p:nvPr/>
        </p:nvSpPr>
        <p:spPr>
          <a:xfrm>
            <a:off x="6623542" y="5119554"/>
            <a:ext cx="2351805" cy="246221"/>
          </a:xfrm>
          <a:prstGeom prst="rect">
            <a:avLst/>
          </a:prstGeom>
        </p:spPr>
        <p:txBody>
          <a:bodyPr wrap="square" rtlCol="0">
            <a:spAutoFit/>
          </a:bodyPr>
          <a:lstStyle/>
          <a:p>
            <a:r>
              <a:rPr lang="en-US" sz="1000" dirty="0" smtClean="0">
                <a:solidFill>
                  <a:schemeClr val="bg1"/>
                </a:solidFill>
                <a:hlinkClick r:id="rId5"/>
              </a:rPr>
              <a:t>Source: Dimensional Research, 2015</a:t>
            </a:r>
            <a:endParaRPr lang="en-US" sz="1000" dirty="0" smtClean="0">
              <a:solidFill>
                <a:schemeClr val="bg1"/>
              </a:solidFill>
            </a:endParaRPr>
          </a:p>
        </p:txBody>
      </p:sp>
    </p:spTree>
    <p:extLst>
      <p:ext uri="{BB962C8B-B14F-4D97-AF65-F5344CB8AC3E}">
        <p14:creationId xmlns:p14="http://schemas.microsoft.com/office/powerpoint/2010/main" val="118094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Info-Tech emphasizes that a successful data warehouse should be framed as a </a:t>
            </a:r>
            <a:r>
              <a:rPr lang="en-US" dirty="0" smtClean="0">
                <a:solidFill>
                  <a:schemeClr val="accent2"/>
                </a:solidFill>
              </a:rPr>
              <a:t>program,</a:t>
            </a:r>
            <a:r>
              <a:rPr lang="en-US" dirty="0" smtClean="0"/>
              <a:t> not a project</a:t>
            </a:r>
            <a:endParaRPr lang="en-US" dirty="0"/>
          </a:p>
        </p:txBody>
      </p:sp>
      <p:sp>
        <p:nvSpPr>
          <p:cNvPr id="6" name="Rectangle 4"/>
          <p:cNvSpPr/>
          <p:nvPr/>
        </p:nvSpPr>
        <p:spPr>
          <a:xfrm>
            <a:off x="257174" y="1484280"/>
            <a:ext cx="8438920" cy="923330"/>
          </a:xfrm>
          <a:prstGeom prst="rect">
            <a:avLst/>
          </a:prstGeom>
        </p:spPr>
        <p:txBody>
          <a:bodyPr wrap="square">
            <a:spAutoFit/>
          </a:bodyPr>
          <a:lstStyle/>
          <a:p>
            <a:r>
              <a:rPr lang="en-US" dirty="0" smtClean="0"/>
              <a:t>Due to the high implementation costs and intensive architectural planning up-front, there is a tendency to assume that the data warehouse will simply run itself once the “project” is completed.</a:t>
            </a:r>
            <a:endParaRPr lang="en-US" dirty="0"/>
          </a:p>
        </p:txBody>
      </p:sp>
      <p:sp>
        <p:nvSpPr>
          <p:cNvPr id="7" name="Rectangle 7"/>
          <p:cNvSpPr/>
          <p:nvPr/>
        </p:nvSpPr>
        <p:spPr>
          <a:xfrm>
            <a:off x="-11017" y="2655064"/>
            <a:ext cx="9144000" cy="183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endParaRPr lang="en-US" dirty="0"/>
          </a:p>
        </p:txBody>
      </p:sp>
      <p:sp>
        <p:nvSpPr>
          <p:cNvPr id="10" name="Rectangle 8"/>
          <p:cNvSpPr/>
          <p:nvPr/>
        </p:nvSpPr>
        <p:spPr>
          <a:xfrm>
            <a:off x="-11017" y="4487464"/>
            <a:ext cx="9144000" cy="183495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Ins="396000" rtlCol="0" anchor="ctr"/>
          <a:lstStyle/>
          <a:p>
            <a:endParaRPr lang="en-US" dirty="0">
              <a:solidFill>
                <a:schemeClr val="accent1"/>
              </a:solidFill>
            </a:endParaRPr>
          </a:p>
        </p:txBody>
      </p:sp>
      <p:pic>
        <p:nvPicPr>
          <p:cNvPr id="3" name="Picture 4"/>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1933" y="4920313"/>
            <a:ext cx="1026273" cy="969258"/>
          </a:xfrm>
          <a:prstGeom prst="rect">
            <a:avLst/>
          </a:prstGeom>
        </p:spPr>
      </p:pic>
      <p:sp>
        <p:nvSpPr>
          <p:cNvPr id="8" name="Rectangle 8"/>
          <p:cNvSpPr/>
          <p:nvPr/>
        </p:nvSpPr>
        <p:spPr>
          <a:xfrm>
            <a:off x="249529" y="2740267"/>
            <a:ext cx="4038085" cy="1661993"/>
          </a:xfrm>
          <a:prstGeom prst="rect">
            <a:avLst/>
          </a:prstGeom>
        </p:spPr>
        <p:txBody>
          <a:bodyPr wrap="square">
            <a:spAutoFit/>
          </a:bodyPr>
          <a:lstStyle/>
          <a:p>
            <a:pPr lvl="0"/>
            <a:r>
              <a:rPr lang="en-US" dirty="0" smtClean="0">
                <a:solidFill>
                  <a:srgbClr val="FFFFFF"/>
                </a:solidFill>
              </a:rPr>
              <a:t>Data warehousing is a </a:t>
            </a:r>
            <a:r>
              <a:rPr lang="en-US" sz="2400" b="1" dirty="0" smtClean="0">
                <a:solidFill>
                  <a:srgbClr val="B0C534"/>
                </a:solidFill>
              </a:rPr>
              <a:t>long-term commitment</a:t>
            </a:r>
            <a:r>
              <a:rPr lang="en-US" sz="2400" dirty="0" smtClean="0">
                <a:solidFill>
                  <a:srgbClr val="B0C534"/>
                </a:solidFill>
              </a:rPr>
              <a:t> </a:t>
            </a:r>
            <a:r>
              <a:rPr lang="en-US" dirty="0" smtClean="0">
                <a:solidFill>
                  <a:srgbClr val="FFFFFF"/>
                </a:solidFill>
              </a:rPr>
              <a:t>to creating an environment that facilitates data delivery and information consolidation for business users</a:t>
            </a:r>
            <a:r>
              <a:rPr lang="en-US" sz="1600" dirty="0" smtClean="0">
                <a:solidFill>
                  <a:srgbClr val="FFFFFF"/>
                </a:solidFill>
              </a:rPr>
              <a:t>.</a:t>
            </a:r>
            <a:endParaRPr lang="en-US" sz="1600" dirty="0">
              <a:solidFill>
                <a:srgbClr val="FFFFFF"/>
              </a:solidFill>
            </a:endParaRPr>
          </a:p>
        </p:txBody>
      </p:sp>
      <p:sp>
        <p:nvSpPr>
          <p:cNvPr id="11" name="Rectangle 11"/>
          <p:cNvSpPr/>
          <p:nvPr/>
        </p:nvSpPr>
        <p:spPr>
          <a:xfrm>
            <a:off x="1821155" y="4979432"/>
            <a:ext cx="6874939" cy="984885"/>
          </a:xfrm>
          <a:prstGeom prst="rect">
            <a:avLst/>
          </a:prstGeom>
        </p:spPr>
        <p:txBody>
          <a:bodyPr wrap="square">
            <a:spAutoFit/>
          </a:bodyPr>
          <a:lstStyle/>
          <a:p>
            <a:pPr lvl="0"/>
            <a:r>
              <a:rPr lang="en-US" dirty="0" smtClean="0">
                <a:solidFill>
                  <a:srgbClr val="29475F"/>
                </a:solidFill>
              </a:rPr>
              <a:t>Investing in </a:t>
            </a:r>
            <a:r>
              <a:rPr lang="en-US" sz="2000" b="1" dirty="0" smtClean="0">
                <a:solidFill>
                  <a:srgbClr val="29475F"/>
                </a:solidFill>
              </a:rPr>
              <a:t>defined processes and governance up-front </a:t>
            </a:r>
            <a:r>
              <a:rPr lang="en-US" dirty="0" smtClean="0">
                <a:solidFill>
                  <a:srgbClr val="29475F"/>
                </a:solidFill>
              </a:rPr>
              <a:t>is arguably just as integral to data warehouse sustainability as architecture or the technology platform. </a:t>
            </a:r>
            <a:endParaRPr lang="en-US" dirty="0">
              <a:solidFill>
                <a:srgbClr val="29475F"/>
              </a:solidFill>
            </a:endParaRPr>
          </a:p>
        </p:txBody>
      </p:sp>
      <p:sp>
        <p:nvSpPr>
          <p:cNvPr id="5" name="Rectangle 4"/>
          <p:cNvSpPr/>
          <p:nvPr/>
        </p:nvSpPr>
        <p:spPr>
          <a:xfrm>
            <a:off x="5178614" y="2825387"/>
            <a:ext cx="3861315" cy="1910203"/>
          </a:xfrm>
          <a:prstGeom prst="rect">
            <a:avLst/>
          </a:prstGeom>
        </p:spPr>
        <p:txBody>
          <a:bodyPr wrap="square">
            <a:spAutoFit/>
          </a:bodyPr>
          <a:lstStyle/>
          <a:p>
            <a:pPr>
              <a:lnSpc>
                <a:spcPct val="107000"/>
              </a:lnSpc>
              <a:spcAft>
                <a:spcPts val="800"/>
              </a:spcAft>
            </a:pPr>
            <a:r>
              <a:rPr lang="en-US" sz="1600" i="1" dirty="0">
                <a:solidFill>
                  <a:schemeClr val="bg1"/>
                </a:solidFill>
                <a:latin typeface="+mj-lt"/>
                <a:ea typeface="Calibri" panose="020F0502020204030204" pitchFamily="34" charset="0"/>
                <a:cs typeface="Times New Roman" panose="02020603050405020304" pitchFamily="18" charset="0"/>
              </a:rPr>
              <a:t>The biggest issue is that data warehouses are funded as a one-time project; they’re a living organism and need to have dedicated resources. </a:t>
            </a:r>
          </a:p>
          <a:p>
            <a:pPr algn="r"/>
            <a:r>
              <a:rPr lang="en-US" sz="1400" b="1" dirty="0">
                <a:solidFill>
                  <a:schemeClr val="bg1"/>
                </a:solidFill>
                <a:effectLst/>
                <a:ea typeface="Calibri" panose="020F0502020204030204" pitchFamily="34" charset="0"/>
                <a:cs typeface="Times New Roman" panose="02020603050405020304" pitchFamily="18" charset="0"/>
              </a:rPr>
              <a:t>– Chris Debo</a:t>
            </a:r>
          </a:p>
          <a:p>
            <a:pPr algn="r"/>
            <a:r>
              <a:rPr lang="en-US" sz="1400" dirty="0">
                <a:solidFill>
                  <a:schemeClr val="bg1"/>
                </a:solidFill>
              </a:rPr>
              <a:t>Senior Manager, Schneider Downs &amp; Co., </a:t>
            </a:r>
            <a:r>
              <a:rPr lang="en-US" sz="1400" dirty="0" smtClean="0">
                <a:solidFill>
                  <a:schemeClr val="bg1"/>
                </a:solidFill>
              </a:rPr>
              <a:t>Inc.</a:t>
            </a:r>
            <a:endParaRPr lang="en-US" sz="1400" dirty="0">
              <a:solidFill>
                <a:schemeClr val="bg1"/>
              </a:solidFill>
              <a:ea typeface="Calibri" panose="020F0502020204030204" pitchFamily="34" charset="0"/>
              <a:cs typeface="Times New Roman" panose="02020603050405020304" pitchFamily="18" charset="0"/>
            </a:endParaRPr>
          </a:p>
          <a:p>
            <a:pPr algn="r">
              <a:lnSpc>
                <a:spcPct val="107000"/>
              </a:lnSpc>
              <a:spcAft>
                <a:spcPts val="800"/>
              </a:spcAft>
            </a:pPr>
            <a:endParaRPr lang="en-US" sz="1400" b="1" dirty="0">
              <a:solidFill>
                <a:schemeClr val="bg1"/>
              </a:solidFill>
              <a:effectLst/>
              <a:ea typeface="Calibri" panose="020F0502020204030204" pitchFamily="34" charset="0"/>
              <a:cs typeface="Times New Roman" panose="02020603050405020304" pitchFamily="18" charset="0"/>
            </a:endParaRPr>
          </a:p>
        </p:txBody>
      </p:sp>
      <p:pic>
        <p:nvPicPr>
          <p:cNvPr id="12" name="Picture 100"/>
          <p:cNvPicPr>
            <a:picLocks noChangeAspect="1"/>
          </p:cNvPicPr>
          <p:nvPr/>
        </p:nvPicPr>
        <p:blipFill>
          <a:blip r:embed="rId4"/>
          <a:stretch>
            <a:fillRect/>
          </a:stretch>
        </p:blipFill>
        <p:spPr>
          <a:xfrm>
            <a:off x="4789182" y="2595428"/>
            <a:ext cx="503721" cy="459918"/>
          </a:xfrm>
          <a:prstGeom prst="rect">
            <a:avLst/>
          </a:prstGeom>
        </p:spPr>
      </p:pic>
      <p:pic>
        <p:nvPicPr>
          <p:cNvPr id="13" name="Picture 101"/>
          <p:cNvPicPr>
            <a:picLocks noChangeAspect="1"/>
          </p:cNvPicPr>
          <p:nvPr/>
        </p:nvPicPr>
        <p:blipFill>
          <a:blip r:embed="rId5"/>
          <a:stretch>
            <a:fillRect/>
          </a:stretch>
        </p:blipFill>
        <p:spPr>
          <a:xfrm>
            <a:off x="8408158" y="3673444"/>
            <a:ext cx="483090" cy="396243"/>
          </a:xfrm>
          <a:prstGeom prst="rect">
            <a:avLst/>
          </a:prstGeom>
        </p:spPr>
      </p:pic>
    </p:spTree>
    <p:extLst>
      <p:ext uri="{BB962C8B-B14F-4D97-AF65-F5344CB8AC3E}">
        <p14:creationId xmlns:p14="http://schemas.microsoft.com/office/powerpoint/2010/main" val="378333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p:nvPr/>
        </p:nvSpPr>
        <p:spPr>
          <a:xfrm>
            <a:off x="-8965" y="1129347"/>
            <a:ext cx="1317310" cy="5396960"/>
          </a:xfrm>
          <a:prstGeom prst="rect">
            <a:avLst/>
          </a:prstGeom>
          <a:solidFill>
            <a:srgbClr val="9CB1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9"/>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91215" y="1129347"/>
            <a:ext cx="7852785" cy="5396960"/>
          </a:xfrm>
          <a:prstGeom prst="rect">
            <a:avLst/>
          </a:prstGeom>
        </p:spPr>
      </p:pic>
      <p:sp>
        <p:nvSpPr>
          <p:cNvPr id="2" name="Title 1"/>
          <p:cNvSpPr>
            <a:spLocks noGrp="1"/>
          </p:cNvSpPr>
          <p:nvPr>
            <p:ph type="title"/>
          </p:nvPr>
        </p:nvSpPr>
        <p:spPr/>
        <p:txBody>
          <a:bodyPr/>
          <a:lstStyle/>
          <a:p>
            <a:r>
              <a:rPr lang="en-US" dirty="0" smtClean="0"/>
              <a:t>Embed </a:t>
            </a:r>
            <a:r>
              <a:rPr lang="en-US" dirty="0" smtClean="0">
                <a:solidFill>
                  <a:schemeClr val="accent2"/>
                </a:solidFill>
              </a:rPr>
              <a:t>extensibility</a:t>
            </a:r>
            <a:r>
              <a:rPr lang="en-US" dirty="0" smtClean="0"/>
              <a:t> within the foundation of your data warehouse program</a:t>
            </a:r>
            <a:endParaRPr lang="en-US" dirty="0"/>
          </a:p>
        </p:txBody>
      </p:sp>
      <p:sp>
        <p:nvSpPr>
          <p:cNvPr id="3" name="Rounded Rectangle 11"/>
          <p:cNvSpPr/>
          <p:nvPr/>
        </p:nvSpPr>
        <p:spPr>
          <a:xfrm>
            <a:off x="640843" y="2221452"/>
            <a:ext cx="7409203" cy="861609"/>
          </a:xfrm>
          <a:prstGeom prst="round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tabLst>
                <a:tab pos="5342890" algn="l"/>
              </a:tabLst>
            </a:pPr>
            <a:r>
              <a:rPr lang="en-US" sz="1600" dirty="0" smtClean="0">
                <a:ea typeface="Calibri" panose="020F0502020204030204" pitchFamily="34" charset="0"/>
                <a:cs typeface="Times New Roman" panose="02020603050405020304" pitchFamily="18" charset="0"/>
              </a:rPr>
              <a:t>Rapid advances in technology are creating new opportunities for data-driven insight, primarily through the harnessing of </a:t>
            </a:r>
            <a:r>
              <a:rPr lang="en-US" sz="1600" b="1" dirty="0" smtClean="0">
                <a:ea typeface="Calibri" panose="020F0502020204030204" pitchFamily="34" charset="0"/>
                <a:cs typeface="Times New Roman" panose="02020603050405020304" pitchFamily="18" charset="0"/>
              </a:rPr>
              <a:t>big data.</a:t>
            </a:r>
            <a:endParaRPr lang="en-US" sz="1600" dirty="0">
              <a:ea typeface="Calibri" panose="020F0502020204030204" pitchFamily="34" charset="0"/>
              <a:cs typeface="Times New Roman" panose="02020603050405020304" pitchFamily="18" charset="0"/>
            </a:endParaRPr>
          </a:p>
        </p:txBody>
      </p:sp>
      <p:sp>
        <p:nvSpPr>
          <p:cNvPr id="8" name="Rounded Rectangle 12"/>
          <p:cNvSpPr/>
          <p:nvPr/>
        </p:nvSpPr>
        <p:spPr>
          <a:xfrm>
            <a:off x="257174" y="1209098"/>
            <a:ext cx="7409203" cy="915671"/>
          </a:xfrm>
          <a:prstGeom prst="round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tabLst>
                <a:tab pos="5342890" algn="l"/>
              </a:tabLst>
            </a:pPr>
            <a:r>
              <a:rPr lang="en-US" sz="1600" dirty="0" smtClean="0">
                <a:ea typeface="Calibri" panose="020F0502020204030204" pitchFamily="34" charset="0"/>
                <a:cs typeface="Times New Roman" panose="02020603050405020304" pitchFamily="18" charset="0"/>
              </a:rPr>
              <a:t>Industry-specific innovation will continue to change the standard for how products and services are delivered to consumers, forcing organizations to find new ways to accommodate these demands.</a:t>
            </a:r>
            <a:endParaRPr lang="en-US" sz="1600" dirty="0">
              <a:ea typeface="Calibri" panose="020F0502020204030204" pitchFamily="34" charset="0"/>
              <a:cs typeface="Times New Roman" panose="02020603050405020304" pitchFamily="18" charset="0"/>
            </a:endParaRPr>
          </a:p>
        </p:txBody>
      </p:sp>
      <p:sp>
        <p:nvSpPr>
          <p:cNvPr id="11" name="Rounded Rectangle 16"/>
          <p:cNvSpPr/>
          <p:nvPr/>
        </p:nvSpPr>
        <p:spPr>
          <a:xfrm>
            <a:off x="3176507" y="5250641"/>
            <a:ext cx="5949909" cy="1035798"/>
          </a:xfrm>
          <a:prstGeom prst="roundRect">
            <a:avLst/>
          </a:prstGeom>
          <a:solidFill>
            <a:schemeClr val="accent2">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Pre-empt user dissatisfaction by building a core that can support a wider variety of business needs.</a:t>
            </a:r>
            <a:endParaRPr lang="en-US" b="1" dirty="0"/>
          </a:p>
        </p:txBody>
      </p:sp>
      <p:grpSp>
        <p:nvGrpSpPr>
          <p:cNvPr id="5" name="Group 4"/>
          <p:cNvGrpSpPr/>
          <p:nvPr/>
        </p:nvGrpSpPr>
        <p:grpSpPr>
          <a:xfrm>
            <a:off x="287280" y="3607490"/>
            <a:ext cx="7379097" cy="1776962"/>
            <a:chOff x="287280" y="3343722"/>
            <a:chExt cx="7379097" cy="1776962"/>
          </a:xfrm>
        </p:grpSpPr>
        <p:sp>
          <p:nvSpPr>
            <p:cNvPr id="7" name="Rectangle 9"/>
            <p:cNvSpPr/>
            <p:nvPr/>
          </p:nvSpPr>
          <p:spPr>
            <a:xfrm>
              <a:off x="1633531" y="3611657"/>
              <a:ext cx="6032846" cy="830997"/>
            </a:xfrm>
            <a:prstGeom prst="rect">
              <a:avLst/>
            </a:prstGeom>
            <a:solidFill>
              <a:schemeClr val="bg1">
                <a:lumMod val="95000"/>
                <a:alpha val="55000"/>
              </a:schemeClr>
            </a:solidFill>
          </p:spPr>
          <p:txBody>
            <a:bodyPr wrap="square" lIns="540000">
              <a:spAutoFit/>
            </a:bodyPr>
            <a:lstStyle/>
            <a:p>
              <a:r>
                <a:rPr lang="en-US" sz="1600" dirty="0" smtClean="0">
                  <a:ea typeface="Calibri" panose="020F0502020204030204" pitchFamily="34" charset="0"/>
                  <a:cs typeface="Times New Roman" panose="02020603050405020304" pitchFamily="18" charset="0"/>
                </a:rPr>
                <a:t>of </a:t>
              </a:r>
              <a:r>
                <a:rPr lang="en-US" sz="1600" dirty="0">
                  <a:ea typeface="Calibri" panose="020F0502020204030204" pitchFamily="34" charset="0"/>
                  <a:cs typeface="Times New Roman" panose="02020603050405020304" pitchFamily="18" charset="0"/>
                </a:rPr>
                <a:t>organizations are currently </a:t>
              </a:r>
              <a:r>
                <a:rPr lang="en-US" sz="1600" b="1" dirty="0">
                  <a:ea typeface="Calibri" panose="020F0502020204030204" pitchFamily="34" charset="0"/>
                  <a:cs typeface="Times New Roman" panose="02020603050405020304" pitchFamily="18" charset="0"/>
                </a:rPr>
                <a:t>unimpressed</a:t>
              </a:r>
              <a:r>
                <a:rPr lang="en-US" sz="1600" dirty="0">
                  <a:ea typeface="Calibri" panose="020F0502020204030204" pitchFamily="34" charset="0"/>
                  <a:cs typeface="Times New Roman" panose="02020603050405020304" pitchFamily="18" charset="0"/>
                </a:rPr>
                <a:t> with the data warehouse’s ability to handle unstructured data (</a:t>
              </a:r>
              <a:r>
                <a:rPr lang="en-US" sz="1600" dirty="0">
                  <a:ea typeface="Calibri" panose="020F0502020204030204" pitchFamily="34" charset="0"/>
                  <a:cs typeface="Times New Roman" panose="02020603050405020304" pitchFamily="18" charset="0"/>
                  <a:hlinkClick r:id="rId4"/>
                </a:rPr>
                <a:t>The Information Difference, 2015</a:t>
              </a:r>
              <a:r>
                <a:rPr lang="en-US" sz="1600" dirty="0" smtClean="0">
                  <a:ea typeface="Calibri" panose="020F0502020204030204" pitchFamily="34" charset="0"/>
                  <a:cs typeface="Times New Roman" panose="02020603050405020304" pitchFamily="18" charset="0"/>
                </a:rPr>
                <a:t>).</a:t>
              </a:r>
              <a:endParaRPr lang="en-CA" dirty="0"/>
            </a:p>
          </p:txBody>
        </p:sp>
        <p:grpSp>
          <p:nvGrpSpPr>
            <p:cNvPr id="14" name="Group 3"/>
            <p:cNvGrpSpPr/>
            <p:nvPr/>
          </p:nvGrpSpPr>
          <p:grpSpPr>
            <a:xfrm>
              <a:off x="287280" y="3343722"/>
              <a:ext cx="1938351" cy="1776962"/>
              <a:chOff x="-570104" y="3262232"/>
              <a:chExt cx="2116633" cy="1940400"/>
            </a:xfrm>
          </p:grpSpPr>
          <p:sp>
            <p:nvSpPr>
              <p:cNvPr id="13" name="Oval 4"/>
              <p:cNvSpPr/>
              <p:nvPr/>
            </p:nvSpPr>
            <p:spPr>
              <a:xfrm>
                <a:off x="-570104" y="3262232"/>
                <a:ext cx="1939894" cy="19404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5"/>
              <p:cNvSpPr/>
              <p:nvPr/>
            </p:nvSpPr>
            <p:spPr>
              <a:xfrm>
                <a:off x="-570104" y="3677892"/>
                <a:ext cx="2116633" cy="1109080"/>
              </a:xfrm>
              <a:prstGeom prst="rect">
                <a:avLst/>
              </a:prstGeom>
            </p:spPr>
            <p:txBody>
              <a:bodyPr wrap="none">
                <a:spAutoFit/>
              </a:bodyPr>
              <a:lstStyle/>
              <a:p>
                <a:pPr algn="ctr"/>
                <a:r>
                  <a:rPr lang="en-US" sz="6000" b="1" dirty="0">
                    <a:solidFill>
                      <a:schemeClr val="accent1">
                        <a:lumMod val="40000"/>
                        <a:lumOff val="60000"/>
                      </a:schemeClr>
                    </a:solidFill>
                    <a:ea typeface="Calibri" panose="020F0502020204030204" pitchFamily="34" charset="0"/>
                    <a:cs typeface="Times New Roman" panose="02020603050405020304" pitchFamily="18" charset="0"/>
                  </a:rPr>
                  <a:t>55% </a:t>
                </a:r>
                <a:endParaRPr lang="en-CA" sz="6000" b="1" dirty="0">
                  <a:solidFill>
                    <a:schemeClr val="accent1">
                      <a:lumMod val="40000"/>
                      <a:lumOff val="60000"/>
                    </a:schemeClr>
                  </a:solidFill>
                </a:endParaRPr>
              </a:p>
            </p:txBody>
          </p:sp>
        </p:grpSp>
      </p:grpSp>
      <p:sp>
        <p:nvSpPr>
          <p:cNvPr id="17" name="TextBox 16"/>
          <p:cNvSpPr txBox="1"/>
          <p:nvPr/>
        </p:nvSpPr>
        <p:spPr>
          <a:xfrm>
            <a:off x="1503485" y="3195512"/>
            <a:ext cx="4339643" cy="461665"/>
          </a:xfrm>
          <a:prstGeom prst="rect">
            <a:avLst/>
          </a:prstGeom>
        </p:spPr>
        <p:txBody>
          <a:bodyPr wrap="square" rtlCol="0">
            <a:spAutoFit/>
          </a:bodyPr>
          <a:lstStyle/>
          <a:p>
            <a:r>
              <a:rPr lang="en-US" sz="2400" b="1" i="1" dirty="0" smtClean="0">
                <a:solidFill>
                  <a:schemeClr val="accent1"/>
                </a:solidFill>
              </a:rPr>
              <a:t>And still…</a:t>
            </a:r>
            <a:endParaRPr lang="en-US" sz="600" b="1" i="1" dirty="0">
              <a:solidFill>
                <a:schemeClr val="accent1"/>
              </a:solidFill>
            </a:endParaRPr>
          </a:p>
        </p:txBody>
      </p:sp>
    </p:spTree>
    <p:extLst>
      <p:ext uri="{BB962C8B-B14F-4D97-AF65-F5344CB8AC3E}">
        <p14:creationId xmlns:p14="http://schemas.microsoft.com/office/powerpoint/2010/main" val="2610562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33475"/>
            <a:ext cx="4960620" cy="54017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Use a three-piece framework to support your foundation</a:t>
            </a:r>
            <a:endParaRPr lang="en-US" dirty="0"/>
          </a:p>
        </p:txBody>
      </p:sp>
      <p:sp>
        <p:nvSpPr>
          <p:cNvPr id="4" name="Rectangle 3"/>
          <p:cNvSpPr/>
          <p:nvPr/>
        </p:nvSpPr>
        <p:spPr>
          <a:xfrm>
            <a:off x="257174" y="1223129"/>
            <a:ext cx="4572000" cy="5109091"/>
          </a:xfrm>
          <a:prstGeom prst="rect">
            <a:avLst/>
          </a:prstGeom>
        </p:spPr>
        <p:txBody>
          <a:bodyPr>
            <a:spAutoFit/>
          </a:bodyPr>
          <a:lstStyle/>
          <a:p>
            <a:pPr>
              <a:spcBef>
                <a:spcPts val="600"/>
              </a:spcBef>
              <a:spcAft>
                <a:spcPts val="600"/>
              </a:spcAft>
            </a:pPr>
            <a:r>
              <a:rPr lang="en-US" dirty="0" smtClean="0"/>
              <a:t>Inspired by architecture, a strong data warehouse foundation can be constructed using a </a:t>
            </a:r>
            <a:r>
              <a:rPr lang="en-US" b="1" dirty="0" smtClean="0">
                <a:solidFill>
                  <a:schemeClr val="bg1"/>
                </a:solidFill>
              </a:rPr>
              <a:t>triangular structure </a:t>
            </a:r>
            <a:r>
              <a:rPr lang="en-US" dirty="0" smtClean="0"/>
              <a:t>that is made of 1) foundational information needs, 2) foundational data architecture, and 3) foundational technology stack.</a:t>
            </a:r>
          </a:p>
          <a:p>
            <a:pPr lvl="0">
              <a:spcBef>
                <a:spcPts val="600"/>
              </a:spcBef>
              <a:spcAft>
                <a:spcPts val="600"/>
              </a:spcAft>
            </a:pPr>
            <a:endParaRPr lang="en-US" dirty="0" smtClean="0"/>
          </a:p>
          <a:p>
            <a:pPr lvl="0">
              <a:spcBef>
                <a:spcPts val="600"/>
              </a:spcBef>
              <a:spcAft>
                <a:spcPts val="600"/>
              </a:spcAft>
            </a:pPr>
            <a:r>
              <a:rPr lang="en-US" dirty="0" smtClean="0"/>
              <a:t>Future iterations will be built on top of this triangular structure. </a:t>
            </a:r>
            <a:r>
              <a:rPr lang="en-US" b="1" dirty="0" smtClean="0">
                <a:solidFill>
                  <a:schemeClr val="bg1"/>
                </a:solidFill>
              </a:rPr>
              <a:t>Foundational understanding of information needs</a:t>
            </a:r>
            <a:r>
              <a:rPr lang="en-US" dirty="0" smtClean="0">
                <a:solidFill>
                  <a:schemeClr val="bg1"/>
                </a:solidFill>
              </a:rPr>
              <a:t> </a:t>
            </a:r>
            <a:r>
              <a:rPr lang="en-US" dirty="0" smtClean="0"/>
              <a:t>has to be established to provide context for the data warehouse. </a:t>
            </a:r>
            <a:r>
              <a:rPr lang="en-US" b="1" dirty="0" smtClean="0">
                <a:solidFill>
                  <a:schemeClr val="bg1"/>
                </a:solidFill>
              </a:rPr>
              <a:t>High-level data modeling</a:t>
            </a:r>
            <a:r>
              <a:rPr lang="en-US" dirty="0" smtClean="0"/>
              <a:t> has to be completed to handle the common business entities of your organization. The </a:t>
            </a:r>
            <a:r>
              <a:rPr lang="en-US" b="1" dirty="0" smtClean="0">
                <a:solidFill>
                  <a:schemeClr val="bg1"/>
                </a:solidFill>
              </a:rPr>
              <a:t>right technologies have to be selected</a:t>
            </a:r>
            <a:r>
              <a:rPr lang="en-US" dirty="0" smtClean="0">
                <a:solidFill>
                  <a:schemeClr val="bg1"/>
                </a:solidFill>
              </a:rPr>
              <a:t> </a:t>
            </a:r>
            <a:r>
              <a:rPr lang="en-US" dirty="0" smtClean="0"/>
              <a:t>so that the stack is flexible yet solid for future development.</a:t>
            </a:r>
            <a:endParaRPr lang="en-US" dirty="0"/>
          </a:p>
        </p:txBody>
      </p:sp>
      <p:pic>
        <p:nvPicPr>
          <p:cNvPr id="5" name="Picture 4"/>
          <p:cNvPicPr>
            <a:picLocks noChangeAspect="1"/>
          </p:cNvPicPr>
          <p:nvPr/>
        </p:nvPicPr>
        <p:blipFill>
          <a:blip r:embed="rId3"/>
          <a:stretch>
            <a:fillRect/>
          </a:stretch>
        </p:blipFill>
        <p:spPr>
          <a:xfrm>
            <a:off x="4984986" y="1825486"/>
            <a:ext cx="3975602" cy="3670853"/>
          </a:xfrm>
          <a:prstGeom prst="rect">
            <a:avLst/>
          </a:prstGeom>
        </p:spPr>
      </p:pic>
      <p:cxnSp>
        <p:nvCxnSpPr>
          <p:cNvPr id="6" name="Straight Connector 2"/>
          <p:cNvCxnSpPr/>
          <p:nvPr/>
        </p:nvCxnSpPr>
        <p:spPr>
          <a:xfrm flipH="1">
            <a:off x="257174" y="3188942"/>
            <a:ext cx="3988613"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419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Info-Tech’s approach to creating a </a:t>
            </a:r>
            <a:r>
              <a:rPr lang="en-US" dirty="0" smtClean="0">
                <a:solidFill>
                  <a:schemeClr val="accent2"/>
                </a:solidFill>
              </a:rPr>
              <a:t>robust</a:t>
            </a:r>
            <a:r>
              <a:rPr lang="en-US" dirty="0" smtClean="0"/>
              <a:t> data warehouse foundation</a:t>
            </a:r>
            <a:endParaRPr lang="en-US" dirty="0"/>
          </a:p>
        </p:txBody>
      </p:sp>
      <p:sp>
        <p:nvSpPr>
          <p:cNvPr id="16" name="Rectangle 11"/>
          <p:cNvSpPr/>
          <p:nvPr/>
        </p:nvSpPr>
        <p:spPr>
          <a:xfrm>
            <a:off x="257174" y="1114247"/>
            <a:ext cx="8620125" cy="977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accent1"/>
                </a:solidFill>
              </a:rPr>
              <a:t>Business needs are going to constantly be evolving, with data and information needs of users following suit. Without creating a base from which you can adapt to these changes, IT runs the risk of alienating business users and hindering your company’s growth.</a:t>
            </a:r>
            <a:endParaRPr lang="en-US" sz="1400" dirty="0">
              <a:solidFill>
                <a:schemeClr val="accent1"/>
              </a:solidFill>
            </a:endParaRPr>
          </a:p>
        </p:txBody>
      </p:sp>
      <p:sp>
        <p:nvSpPr>
          <p:cNvPr id="28" name="Rectangle 3"/>
          <p:cNvSpPr/>
          <p:nvPr/>
        </p:nvSpPr>
        <p:spPr>
          <a:xfrm>
            <a:off x="-17211" y="2430845"/>
            <a:ext cx="9161211" cy="4096580"/>
          </a:xfrm>
          <a:prstGeom prst="rect">
            <a:avLst/>
          </a:prstGeom>
          <a:solidFill>
            <a:srgbClr val="96B8D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endParaRPr lang="en-US" sz="1600" dirty="0">
              <a:solidFill>
                <a:srgbClr val="29475F"/>
              </a:solidFill>
            </a:endParaRPr>
          </a:p>
        </p:txBody>
      </p:sp>
      <p:sp>
        <p:nvSpPr>
          <p:cNvPr id="30" name="Oval 30"/>
          <p:cNvSpPr/>
          <p:nvPr/>
        </p:nvSpPr>
        <p:spPr>
          <a:xfrm>
            <a:off x="161735" y="2576690"/>
            <a:ext cx="373758" cy="373758"/>
          </a:xfrm>
          <a:prstGeom prst="ellipse">
            <a:avLst/>
          </a:prstGeom>
          <a:solidFill>
            <a:srgbClr val="29475F"/>
          </a:solidFill>
          <a:ln w="38100" cap="flat" cmpd="sng" algn="ctr">
            <a:solidFill>
              <a:srgbClr val="29475F"/>
            </a:solidFill>
            <a:prstDash val="solid"/>
          </a:ln>
          <a:effectLst>
            <a:outerShdw dist="12700" dir="2700000" algn="tl" rotWithShape="0">
              <a:prstClr val="black">
                <a:alpha val="14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FFFF"/>
                </a:solidFill>
                <a:effectLst/>
                <a:uLnTx/>
                <a:uFillTx/>
                <a:ea typeface="Roboto" panose="02000000000000000000" pitchFamily="2" charset="0"/>
                <a:cs typeface="+mn-cs"/>
              </a:rPr>
              <a:t>1</a:t>
            </a:r>
          </a:p>
        </p:txBody>
      </p:sp>
      <p:sp>
        <p:nvSpPr>
          <p:cNvPr id="32" name="Oval 30"/>
          <p:cNvSpPr/>
          <p:nvPr/>
        </p:nvSpPr>
        <p:spPr>
          <a:xfrm>
            <a:off x="158640" y="4686639"/>
            <a:ext cx="373758" cy="373758"/>
          </a:xfrm>
          <a:prstGeom prst="ellipse">
            <a:avLst/>
          </a:prstGeom>
          <a:solidFill>
            <a:srgbClr val="29475F"/>
          </a:solidFill>
          <a:ln w="38100" cap="flat" cmpd="sng" algn="ctr">
            <a:solidFill>
              <a:srgbClr val="29475F"/>
            </a:solidFill>
            <a:prstDash val="solid"/>
          </a:ln>
          <a:effectLst>
            <a:outerShdw dist="12700" dir="2700000" algn="tl" rotWithShape="0">
              <a:prstClr val="black">
                <a:alpha val="14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noProof="0" dirty="0" smtClean="0">
                <a:solidFill>
                  <a:schemeClr val="bg1"/>
                </a:solidFill>
                <a:ea typeface="Roboto" panose="02000000000000000000" pitchFamily="2" charset="0"/>
              </a:rPr>
              <a:t>3</a:t>
            </a:r>
            <a:endParaRPr kumimoji="0" lang="en-US" sz="2400" b="1" i="0" u="none" strike="noStrike" kern="0" cap="none" spc="0" normalizeH="0" baseline="0" noProof="0" dirty="0" smtClean="0">
              <a:ln>
                <a:noFill/>
              </a:ln>
              <a:solidFill>
                <a:schemeClr val="bg1"/>
              </a:solidFill>
              <a:effectLst/>
              <a:uLnTx/>
              <a:uFillTx/>
              <a:ea typeface="Roboto" panose="02000000000000000000" pitchFamily="2" charset="0"/>
            </a:endParaRPr>
          </a:p>
        </p:txBody>
      </p:sp>
      <p:sp>
        <p:nvSpPr>
          <p:cNvPr id="33" name="Rectangle 7"/>
          <p:cNvSpPr/>
          <p:nvPr/>
        </p:nvSpPr>
        <p:spPr>
          <a:xfrm>
            <a:off x="564770" y="2599690"/>
            <a:ext cx="3768634" cy="307777"/>
          </a:xfrm>
          <a:prstGeom prst="rect">
            <a:avLst/>
          </a:prstGeom>
        </p:spPr>
        <p:txBody>
          <a:bodyPr wrap="square">
            <a:spAutoFit/>
          </a:bodyPr>
          <a:lstStyle/>
          <a:p>
            <a:r>
              <a:rPr lang="en-US" sz="1400" b="1" dirty="0" smtClean="0">
                <a:solidFill>
                  <a:srgbClr val="29475F"/>
                </a:solidFill>
              </a:rPr>
              <a:t>Identification of business processes</a:t>
            </a:r>
            <a:endParaRPr lang="en-US" sz="1400" b="1" dirty="0">
              <a:solidFill>
                <a:srgbClr val="29475F"/>
              </a:solidFill>
            </a:endParaRPr>
          </a:p>
        </p:txBody>
      </p:sp>
      <p:sp>
        <p:nvSpPr>
          <p:cNvPr id="35" name="Rectangle 9"/>
          <p:cNvSpPr/>
          <p:nvPr/>
        </p:nvSpPr>
        <p:spPr>
          <a:xfrm>
            <a:off x="556403" y="4750351"/>
            <a:ext cx="4189034" cy="307777"/>
          </a:xfrm>
          <a:prstGeom prst="rect">
            <a:avLst/>
          </a:prstGeom>
        </p:spPr>
        <p:txBody>
          <a:bodyPr wrap="square">
            <a:spAutoFit/>
          </a:bodyPr>
          <a:lstStyle/>
          <a:p>
            <a:r>
              <a:rPr lang="en-US" sz="1400" b="1" dirty="0" smtClean="0">
                <a:solidFill>
                  <a:srgbClr val="29475F"/>
                </a:solidFill>
              </a:rPr>
              <a:t>Right-sizing the architecture</a:t>
            </a:r>
            <a:endParaRPr lang="en-US" sz="1400" b="1" dirty="0">
              <a:solidFill>
                <a:srgbClr val="29475F"/>
              </a:solidFill>
            </a:endParaRPr>
          </a:p>
        </p:txBody>
      </p:sp>
      <p:sp>
        <p:nvSpPr>
          <p:cNvPr id="36" name="Rectangle 11"/>
          <p:cNvSpPr/>
          <p:nvPr/>
        </p:nvSpPr>
        <p:spPr>
          <a:xfrm>
            <a:off x="62225" y="2974295"/>
            <a:ext cx="4436850" cy="1692771"/>
          </a:xfrm>
          <a:prstGeom prst="rect">
            <a:avLst/>
          </a:prstGeom>
        </p:spPr>
        <p:txBody>
          <a:bodyPr wrap="square">
            <a:spAutoFit/>
          </a:bodyPr>
          <a:lstStyle/>
          <a:p>
            <a:pPr>
              <a:spcAft>
                <a:spcPts val="600"/>
              </a:spcAft>
            </a:pPr>
            <a:r>
              <a:rPr lang="en-US" sz="1100" dirty="0" smtClean="0">
                <a:solidFill>
                  <a:schemeClr val="bg1"/>
                </a:solidFill>
              </a:rPr>
              <a:t>A data warehouse is destined for failure if its functions are not directly tied to facilitating business processes and activities. In-depth brainstorming sessions to get to the root of business opportunities and frustrations will provide greater insight into how IT can construct the right environment.</a:t>
            </a:r>
          </a:p>
          <a:p>
            <a:pPr>
              <a:spcAft>
                <a:spcPts val="600"/>
              </a:spcAft>
            </a:pPr>
            <a:r>
              <a:rPr lang="en-US" sz="1100" b="1" dirty="0" smtClean="0">
                <a:solidFill>
                  <a:srgbClr val="243F55"/>
                </a:solidFill>
              </a:rPr>
              <a:t>Solution: </a:t>
            </a:r>
            <a:r>
              <a:rPr lang="en-US" sz="1100" dirty="0" smtClean="0">
                <a:solidFill>
                  <a:srgbClr val="243F55"/>
                </a:solidFill>
              </a:rPr>
              <a:t>Our blueprint uses in-depth brainstorming sessions as a starting point to get to the root of business opportunities and frustrations to provide greater insight into how IT can construct the right environment.</a:t>
            </a:r>
            <a:endParaRPr lang="en-US" sz="1100" dirty="0">
              <a:solidFill>
                <a:schemeClr val="bg1"/>
              </a:solidFill>
            </a:endParaRPr>
          </a:p>
        </p:txBody>
      </p:sp>
      <p:sp>
        <p:nvSpPr>
          <p:cNvPr id="37" name="Rectangle 13"/>
          <p:cNvSpPr/>
          <p:nvPr/>
        </p:nvSpPr>
        <p:spPr>
          <a:xfrm>
            <a:off x="-17929" y="2099693"/>
            <a:ext cx="9161929" cy="367012"/>
          </a:xfrm>
          <a:prstGeom prst="rect">
            <a:avLst/>
          </a:prstGeom>
          <a:solidFill>
            <a:srgbClr val="335775"/>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Info-Tech’s methodology will take you through the following challenges:</a:t>
            </a:r>
            <a:endParaRPr lang="en-US" sz="1600" b="1" dirty="0"/>
          </a:p>
        </p:txBody>
      </p:sp>
      <p:cxnSp>
        <p:nvCxnSpPr>
          <p:cNvPr id="38" name="Straight Connector 16"/>
          <p:cNvCxnSpPr/>
          <p:nvPr/>
        </p:nvCxnSpPr>
        <p:spPr>
          <a:xfrm flipH="1">
            <a:off x="4540738" y="2756171"/>
            <a:ext cx="1988" cy="1798734"/>
          </a:xfrm>
          <a:prstGeom prst="line">
            <a:avLst/>
          </a:prstGeom>
          <a:ln w="19050">
            <a:solidFill>
              <a:srgbClr val="F2F2F2"/>
            </a:solidFill>
          </a:ln>
        </p:spPr>
        <p:style>
          <a:lnRef idx="1">
            <a:schemeClr val="accent1"/>
          </a:lnRef>
          <a:fillRef idx="0">
            <a:schemeClr val="accent1"/>
          </a:fillRef>
          <a:effectRef idx="0">
            <a:schemeClr val="accent1"/>
          </a:effectRef>
          <a:fontRef idx="minor">
            <a:schemeClr val="tx1"/>
          </a:fontRef>
        </p:style>
      </p:cxnSp>
      <p:sp>
        <p:nvSpPr>
          <p:cNvPr id="40" name="Rectangle 18"/>
          <p:cNvSpPr/>
          <p:nvPr/>
        </p:nvSpPr>
        <p:spPr>
          <a:xfrm>
            <a:off x="100458" y="5039791"/>
            <a:ext cx="4502798" cy="1523494"/>
          </a:xfrm>
          <a:prstGeom prst="rect">
            <a:avLst/>
          </a:prstGeom>
        </p:spPr>
        <p:txBody>
          <a:bodyPr wrap="square">
            <a:spAutoFit/>
          </a:bodyPr>
          <a:lstStyle/>
          <a:p>
            <a:pPr>
              <a:spcAft>
                <a:spcPts val="600"/>
              </a:spcAft>
            </a:pPr>
            <a:r>
              <a:rPr lang="en-US" sz="1100" dirty="0" smtClean="0">
                <a:solidFill>
                  <a:schemeClr val="bg1"/>
                </a:solidFill>
              </a:rPr>
              <a:t>Data warehouses can be a central part of a data architecture or data delivery model, but it needs to be supported by other components to provide some flexibility. </a:t>
            </a:r>
          </a:p>
          <a:p>
            <a:pPr>
              <a:spcAft>
                <a:spcPts val="600"/>
              </a:spcAft>
            </a:pPr>
            <a:r>
              <a:rPr lang="en-US" sz="1100" b="1" dirty="0" smtClean="0">
                <a:solidFill>
                  <a:srgbClr val="243F55"/>
                </a:solidFill>
              </a:rPr>
              <a:t>Solution:</a:t>
            </a:r>
            <a:r>
              <a:rPr lang="en-US" sz="1100" dirty="0" smtClean="0">
                <a:solidFill>
                  <a:srgbClr val="243F55"/>
                </a:solidFill>
              </a:rPr>
              <a:t> By having a thorough understanding of the business objectives, selecting the right pieces to your data warehousing puzzle is much more straightforward. Thorough descriptions of the different architectural pieces will help your data warehouse project team pick the best technologies for your business environment.</a:t>
            </a:r>
            <a:endParaRPr lang="en-US" sz="1100" dirty="0">
              <a:solidFill>
                <a:srgbClr val="243F55"/>
              </a:solidFill>
            </a:endParaRPr>
          </a:p>
        </p:txBody>
      </p:sp>
      <p:cxnSp>
        <p:nvCxnSpPr>
          <p:cNvPr id="44" name="Straight Connector 20"/>
          <p:cNvCxnSpPr/>
          <p:nvPr/>
        </p:nvCxnSpPr>
        <p:spPr>
          <a:xfrm>
            <a:off x="4540000" y="4916321"/>
            <a:ext cx="866" cy="1516461"/>
          </a:xfrm>
          <a:prstGeom prst="line">
            <a:avLst/>
          </a:prstGeom>
          <a:ln w="19050">
            <a:solidFill>
              <a:srgbClr val="F2F2F2"/>
            </a:solidFill>
          </a:ln>
        </p:spPr>
        <p:style>
          <a:lnRef idx="1">
            <a:schemeClr val="accent1"/>
          </a:lnRef>
          <a:fillRef idx="0">
            <a:schemeClr val="accent1"/>
          </a:fillRef>
          <a:effectRef idx="0">
            <a:schemeClr val="accent1"/>
          </a:effectRef>
          <a:fontRef idx="minor">
            <a:schemeClr val="tx1"/>
          </a:fontRef>
        </p:style>
      </p:cxnSp>
      <p:sp>
        <p:nvSpPr>
          <p:cNvPr id="25" name="Oval 4"/>
          <p:cNvSpPr/>
          <p:nvPr/>
        </p:nvSpPr>
        <p:spPr>
          <a:xfrm>
            <a:off x="4805373" y="4667835"/>
            <a:ext cx="373758" cy="373758"/>
          </a:xfrm>
          <a:prstGeom prst="ellipse">
            <a:avLst/>
          </a:prstGeom>
          <a:solidFill>
            <a:srgbClr val="29475F"/>
          </a:solidFill>
          <a:ln w="38100" cap="flat" cmpd="sng" algn="ctr">
            <a:solidFill>
              <a:srgbClr val="29475F"/>
            </a:solidFill>
            <a:prstDash val="solid"/>
          </a:ln>
          <a:effectLst>
            <a:outerShdw dist="12700" dir="2700000" algn="tl" rotWithShape="0">
              <a:prstClr val="black">
                <a:alpha val="14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smtClean="0">
                <a:solidFill>
                  <a:schemeClr val="bg1"/>
                </a:solidFill>
                <a:ea typeface="Roboto" panose="02000000000000000000" pitchFamily="2" charset="0"/>
              </a:rPr>
              <a:t>4</a:t>
            </a:r>
            <a:endParaRPr kumimoji="0" lang="en-US" sz="2400" b="1" i="0" u="none" strike="noStrike" kern="0" cap="none" spc="0" normalizeH="0" baseline="0" noProof="0" dirty="0" smtClean="0">
              <a:ln>
                <a:noFill/>
              </a:ln>
              <a:solidFill>
                <a:schemeClr val="bg1"/>
              </a:solidFill>
              <a:effectLst/>
              <a:uLnTx/>
              <a:uFillTx/>
              <a:ea typeface="Roboto" panose="02000000000000000000" pitchFamily="2" charset="0"/>
            </a:endParaRPr>
          </a:p>
        </p:txBody>
      </p:sp>
      <p:sp>
        <p:nvSpPr>
          <p:cNvPr id="26" name="Rectangle 8"/>
          <p:cNvSpPr/>
          <p:nvPr/>
        </p:nvSpPr>
        <p:spPr>
          <a:xfrm>
            <a:off x="5179131" y="4750351"/>
            <a:ext cx="3926201" cy="307777"/>
          </a:xfrm>
          <a:prstGeom prst="rect">
            <a:avLst/>
          </a:prstGeom>
        </p:spPr>
        <p:txBody>
          <a:bodyPr wrap="square">
            <a:spAutoFit/>
          </a:bodyPr>
          <a:lstStyle/>
          <a:p>
            <a:r>
              <a:rPr lang="en-US" sz="1400" b="1" dirty="0" smtClean="0">
                <a:solidFill>
                  <a:srgbClr val="29475F"/>
                </a:solidFill>
              </a:rPr>
              <a:t>Creating sustainable governance</a:t>
            </a:r>
            <a:endParaRPr lang="en-US" sz="1400" b="1" dirty="0">
              <a:solidFill>
                <a:srgbClr val="29475F"/>
              </a:solidFill>
            </a:endParaRPr>
          </a:p>
        </p:txBody>
      </p:sp>
      <p:sp>
        <p:nvSpPr>
          <p:cNvPr id="27" name="Rectangle 17"/>
          <p:cNvSpPr/>
          <p:nvPr/>
        </p:nvSpPr>
        <p:spPr>
          <a:xfrm>
            <a:off x="4634407" y="5115727"/>
            <a:ext cx="4548790" cy="1354217"/>
          </a:xfrm>
          <a:prstGeom prst="rect">
            <a:avLst/>
          </a:prstGeom>
        </p:spPr>
        <p:txBody>
          <a:bodyPr wrap="square">
            <a:spAutoFit/>
          </a:bodyPr>
          <a:lstStyle/>
          <a:p>
            <a:pPr>
              <a:spcAft>
                <a:spcPts val="600"/>
              </a:spcAft>
            </a:pPr>
            <a:r>
              <a:rPr lang="en-US" sz="1100" dirty="0" smtClean="0">
                <a:solidFill>
                  <a:schemeClr val="bg1"/>
                </a:solidFill>
              </a:rPr>
              <a:t>Without a robust governance plan for how the data warehouse will be continually used and expanded upon, even the most sophisticated platform will become a data management nightmare.</a:t>
            </a:r>
          </a:p>
          <a:p>
            <a:pPr>
              <a:spcAft>
                <a:spcPts val="600"/>
              </a:spcAft>
            </a:pPr>
            <a:r>
              <a:rPr lang="en-US" sz="1100" b="1" dirty="0" smtClean="0">
                <a:solidFill>
                  <a:srgbClr val="243F55"/>
                </a:solidFill>
              </a:rPr>
              <a:t>Solution:</a:t>
            </a:r>
            <a:r>
              <a:rPr lang="en-US" sz="1100" dirty="0" smtClean="0">
                <a:solidFill>
                  <a:srgbClr val="243F55"/>
                </a:solidFill>
              </a:rPr>
              <a:t> By discussing a wide variety of processes to consider before jumping into the technology, your project team will have a set of flexible guidelines to ensure the integrity of the data warehouse as the program grows.</a:t>
            </a:r>
            <a:endParaRPr lang="en-US" sz="1100" dirty="0">
              <a:solidFill>
                <a:schemeClr val="bg1"/>
              </a:solidFill>
            </a:endParaRPr>
          </a:p>
        </p:txBody>
      </p:sp>
      <p:sp>
        <p:nvSpPr>
          <p:cNvPr id="48" name="Oval 4"/>
          <p:cNvSpPr/>
          <p:nvPr/>
        </p:nvSpPr>
        <p:spPr>
          <a:xfrm>
            <a:off x="4805373" y="2600537"/>
            <a:ext cx="373758" cy="373758"/>
          </a:xfrm>
          <a:prstGeom prst="ellipse">
            <a:avLst/>
          </a:prstGeom>
          <a:solidFill>
            <a:srgbClr val="29475F"/>
          </a:solidFill>
          <a:ln w="38100" cap="flat" cmpd="sng" algn="ctr">
            <a:solidFill>
              <a:srgbClr val="29475F"/>
            </a:solidFill>
            <a:prstDash val="solid"/>
          </a:ln>
          <a:effectLst>
            <a:outerShdw dist="12700" dir="2700000" algn="tl" rotWithShape="0">
              <a:prstClr val="black">
                <a:alpha val="14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smtClean="0">
                <a:solidFill>
                  <a:schemeClr val="bg1"/>
                </a:solidFill>
                <a:ea typeface="Roboto" panose="02000000000000000000" pitchFamily="2" charset="0"/>
              </a:rPr>
              <a:t>2</a:t>
            </a:r>
            <a:endParaRPr kumimoji="0" lang="en-US" sz="2400" b="1" i="0" u="none" strike="noStrike" kern="0" cap="none" spc="0" normalizeH="0" baseline="0" noProof="0" dirty="0" smtClean="0">
              <a:ln>
                <a:noFill/>
              </a:ln>
              <a:solidFill>
                <a:schemeClr val="bg1"/>
              </a:solidFill>
              <a:effectLst/>
              <a:uLnTx/>
              <a:uFillTx/>
              <a:ea typeface="Roboto" panose="02000000000000000000" pitchFamily="2" charset="0"/>
            </a:endParaRPr>
          </a:p>
        </p:txBody>
      </p:sp>
      <p:sp>
        <p:nvSpPr>
          <p:cNvPr id="31" name="Rectangle 22"/>
          <p:cNvSpPr/>
          <p:nvPr/>
        </p:nvSpPr>
        <p:spPr>
          <a:xfrm>
            <a:off x="5282525" y="2609680"/>
            <a:ext cx="3691427" cy="307777"/>
          </a:xfrm>
          <a:prstGeom prst="rect">
            <a:avLst/>
          </a:prstGeom>
        </p:spPr>
        <p:txBody>
          <a:bodyPr wrap="square">
            <a:spAutoFit/>
          </a:bodyPr>
          <a:lstStyle/>
          <a:p>
            <a:r>
              <a:rPr lang="en-US" sz="1400" b="1" dirty="0" smtClean="0">
                <a:solidFill>
                  <a:srgbClr val="29475F"/>
                </a:solidFill>
              </a:rPr>
              <a:t>Standardizing data modeling guidelines</a:t>
            </a:r>
            <a:endParaRPr lang="en-US" sz="1400" b="1" dirty="0">
              <a:solidFill>
                <a:srgbClr val="29475F"/>
              </a:solidFill>
            </a:endParaRPr>
          </a:p>
        </p:txBody>
      </p:sp>
      <p:sp>
        <p:nvSpPr>
          <p:cNvPr id="34" name="Rectangle 23"/>
          <p:cNvSpPr/>
          <p:nvPr/>
        </p:nvSpPr>
        <p:spPr>
          <a:xfrm>
            <a:off x="4826147" y="2982405"/>
            <a:ext cx="4279185" cy="1354217"/>
          </a:xfrm>
          <a:prstGeom prst="rect">
            <a:avLst/>
          </a:prstGeom>
        </p:spPr>
        <p:txBody>
          <a:bodyPr wrap="square">
            <a:spAutoFit/>
          </a:bodyPr>
          <a:lstStyle/>
          <a:p>
            <a:pPr>
              <a:spcAft>
                <a:spcPts val="600"/>
              </a:spcAft>
            </a:pPr>
            <a:r>
              <a:rPr lang="en-US" sz="1100" dirty="0" smtClean="0">
                <a:solidFill>
                  <a:schemeClr val="bg1"/>
                </a:solidFill>
              </a:rPr>
              <a:t>Neglecting to devote appropriate time and resources to ensuring the relationships between data assets are sound will compromise reaching the end goal of an enterprise-wide view. </a:t>
            </a:r>
          </a:p>
          <a:p>
            <a:pPr>
              <a:spcAft>
                <a:spcPts val="600"/>
              </a:spcAft>
            </a:pPr>
            <a:r>
              <a:rPr lang="en-US" sz="1100" b="1" dirty="0" smtClean="0">
                <a:solidFill>
                  <a:srgbClr val="243F55"/>
                </a:solidFill>
              </a:rPr>
              <a:t>Solution:</a:t>
            </a:r>
            <a:r>
              <a:rPr lang="en-US" sz="1100" dirty="0" smtClean="0">
                <a:solidFill>
                  <a:srgbClr val="243F55"/>
                </a:solidFill>
              </a:rPr>
              <a:t> Info-Tech will provide your organization with a set of comprehensive templates containing important considerations that need to inform how data is characterized and linked within your data warehouse.</a:t>
            </a:r>
            <a:endParaRPr lang="en-US" sz="1100" dirty="0">
              <a:solidFill>
                <a:schemeClr val="bg1"/>
              </a:solidFill>
            </a:endParaRPr>
          </a:p>
        </p:txBody>
      </p:sp>
    </p:spTree>
    <p:extLst>
      <p:ext uri="{BB962C8B-B14F-4D97-AF65-F5344CB8AC3E}">
        <p14:creationId xmlns:p14="http://schemas.microsoft.com/office/powerpoint/2010/main" val="204232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66362" y="1122400"/>
            <a:ext cx="2595921" cy="54048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Keep track of your data warehouse success as your program develops</a:t>
            </a:r>
            <a:endParaRPr lang="en-US" dirty="0"/>
          </a:p>
        </p:txBody>
      </p:sp>
      <p:grpSp>
        <p:nvGrpSpPr>
          <p:cNvPr id="16" name="Group 15"/>
          <p:cNvGrpSpPr/>
          <p:nvPr/>
        </p:nvGrpSpPr>
        <p:grpSpPr>
          <a:xfrm>
            <a:off x="6758373" y="2682120"/>
            <a:ext cx="2118926" cy="1325044"/>
            <a:chOff x="6267648" y="2686706"/>
            <a:chExt cx="2118926" cy="1325044"/>
          </a:xfrm>
        </p:grpSpPr>
        <p:grpSp>
          <p:nvGrpSpPr>
            <p:cNvPr id="21" name="Group 20"/>
            <p:cNvGrpSpPr>
              <a:grpSpLocks noChangeAspect="1"/>
            </p:cNvGrpSpPr>
            <p:nvPr/>
          </p:nvGrpSpPr>
          <p:grpSpPr>
            <a:xfrm>
              <a:off x="7470901" y="2686706"/>
              <a:ext cx="915673" cy="1325044"/>
              <a:chOff x="3773750" y="1462632"/>
              <a:chExt cx="1258273" cy="1820813"/>
            </a:xfrm>
          </p:grpSpPr>
          <p:sp>
            <p:nvSpPr>
              <p:cNvPr id="39" name="Flowchart: Multidocument 38"/>
              <p:cNvSpPr/>
              <p:nvPr/>
            </p:nvSpPr>
            <p:spPr>
              <a:xfrm>
                <a:off x="3773750" y="1462632"/>
                <a:ext cx="1252748" cy="562870"/>
              </a:xfrm>
              <a:prstGeom prst="flowChartMultidocument">
                <a:avLst/>
              </a:prstGeom>
              <a:solidFill>
                <a:schemeClr val="accent1"/>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CA" sz="850" dirty="0" smtClean="0">
                    <a:solidFill>
                      <a:srgbClr val="FFFFFF"/>
                    </a:solidFill>
                  </a:rPr>
                  <a:t>Analytics</a:t>
                </a:r>
                <a:endParaRPr lang="en-CA" sz="850" dirty="0">
                  <a:solidFill>
                    <a:srgbClr val="FFFFFF"/>
                  </a:solidFill>
                </a:endParaRPr>
              </a:p>
            </p:txBody>
          </p:sp>
          <p:sp>
            <p:nvSpPr>
              <p:cNvPr id="42" name="Flowchart: Multidocument 41"/>
              <p:cNvSpPr/>
              <p:nvPr/>
            </p:nvSpPr>
            <p:spPr>
              <a:xfrm>
                <a:off x="3779275" y="2103042"/>
                <a:ext cx="1252748" cy="562868"/>
              </a:xfrm>
              <a:prstGeom prst="flowChartMultidocument">
                <a:avLst/>
              </a:prstGeom>
              <a:solidFill>
                <a:schemeClr val="accent1"/>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10000"/>
              </a:bodyPr>
              <a:lstStyle/>
              <a:p>
                <a:pPr algn="ctr"/>
                <a:r>
                  <a:rPr lang="en-CA" sz="850" dirty="0" smtClean="0">
                    <a:solidFill>
                      <a:srgbClr val="FFFFFF"/>
                    </a:solidFill>
                  </a:rPr>
                  <a:t>Self-Service BI</a:t>
                </a:r>
                <a:endParaRPr lang="en-CA" sz="850" dirty="0">
                  <a:solidFill>
                    <a:srgbClr val="FFFFFF"/>
                  </a:solidFill>
                </a:endParaRPr>
              </a:p>
            </p:txBody>
          </p:sp>
          <p:sp>
            <p:nvSpPr>
              <p:cNvPr id="43" name="Flowchart: Multidocument 42"/>
              <p:cNvSpPr/>
              <p:nvPr/>
            </p:nvSpPr>
            <p:spPr>
              <a:xfrm>
                <a:off x="3779275" y="2720577"/>
                <a:ext cx="1252746" cy="562868"/>
              </a:xfrm>
              <a:prstGeom prst="flowChartMultidocument">
                <a:avLst/>
              </a:prstGeom>
              <a:solidFill>
                <a:schemeClr val="accent1"/>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CA" sz="850" dirty="0" smtClean="0">
                    <a:solidFill>
                      <a:srgbClr val="FFFFFF"/>
                    </a:solidFill>
                  </a:rPr>
                  <a:t>Data Mining</a:t>
                </a:r>
                <a:endParaRPr lang="en-CA" sz="850" dirty="0">
                  <a:solidFill>
                    <a:srgbClr val="FFFFFF"/>
                  </a:solidFill>
                </a:endParaRPr>
              </a:p>
            </p:txBody>
          </p:sp>
        </p:grpSp>
        <p:sp>
          <p:nvSpPr>
            <p:cNvPr id="64" name="Pentagon 63"/>
            <p:cNvSpPr/>
            <p:nvPr/>
          </p:nvSpPr>
          <p:spPr>
            <a:xfrm>
              <a:off x="6267648" y="2891510"/>
              <a:ext cx="1159756" cy="942079"/>
            </a:xfrm>
            <a:prstGeom prst="homePlate">
              <a:avLst>
                <a:gd name="adj" fmla="val 13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t>Data Warehouse Program</a:t>
              </a:r>
              <a:endParaRPr lang="en-CA" sz="1200" b="1" dirty="0"/>
            </a:p>
          </p:txBody>
        </p:sp>
      </p:grpSp>
      <p:grpSp>
        <p:nvGrpSpPr>
          <p:cNvPr id="11" name="Group 10"/>
          <p:cNvGrpSpPr/>
          <p:nvPr/>
        </p:nvGrpSpPr>
        <p:grpSpPr>
          <a:xfrm>
            <a:off x="295841" y="2604606"/>
            <a:ext cx="2507210" cy="1449019"/>
            <a:chOff x="480664" y="2604606"/>
            <a:chExt cx="2507210" cy="1449019"/>
          </a:xfrm>
        </p:grpSpPr>
        <p:grpSp>
          <p:nvGrpSpPr>
            <p:cNvPr id="45" name="Group 44"/>
            <p:cNvGrpSpPr/>
            <p:nvPr/>
          </p:nvGrpSpPr>
          <p:grpSpPr>
            <a:xfrm>
              <a:off x="480664" y="2698761"/>
              <a:ext cx="2507210" cy="1254570"/>
              <a:chOff x="2047358" y="3847376"/>
              <a:chExt cx="3520472" cy="1254570"/>
            </a:xfrm>
          </p:grpSpPr>
          <p:grpSp>
            <p:nvGrpSpPr>
              <p:cNvPr id="46" name="Group 45"/>
              <p:cNvGrpSpPr>
                <a:grpSpLocks noChangeAspect="1"/>
              </p:cNvGrpSpPr>
              <p:nvPr/>
            </p:nvGrpSpPr>
            <p:grpSpPr>
              <a:xfrm>
                <a:off x="2047358" y="3847376"/>
                <a:ext cx="3520472" cy="1254570"/>
                <a:chOff x="479681" y="1499018"/>
                <a:chExt cx="4837652" cy="1723969"/>
              </a:xfrm>
            </p:grpSpPr>
            <p:sp>
              <p:nvSpPr>
                <p:cNvPr id="57" name="Rectangle 56"/>
                <p:cNvSpPr/>
                <p:nvPr/>
              </p:nvSpPr>
              <p:spPr>
                <a:xfrm>
                  <a:off x="479685" y="1499018"/>
                  <a:ext cx="1736548" cy="341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50" dirty="0" smtClean="0">
                      <a:solidFill>
                        <a:srgbClr val="FFFFFF"/>
                      </a:solidFill>
                    </a:rPr>
                    <a:t>Data Source 1</a:t>
                  </a:r>
                  <a:endParaRPr lang="en-CA" sz="850" dirty="0">
                    <a:solidFill>
                      <a:srgbClr val="FFFFFF"/>
                    </a:solidFill>
                  </a:endParaRPr>
                </a:p>
              </p:txBody>
            </p:sp>
            <p:sp>
              <p:nvSpPr>
                <p:cNvPr id="58" name="Rectangle 57"/>
                <p:cNvSpPr/>
                <p:nvPr/>
              </p:nvSpPr>
              <p:spPr>
                <a:xfrm>
                  <a:off x="479683" y="1968900"/>
                  <a:ext cx="1736548" cy="341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50" dirty="0">
                      <a:solidFill>
                        <a:srgbClr val="FFFFFF"/>
                      </a:solidFill>
                    </a:rPr>
                    <a:t>Data Source </a:t>
                  </a:r>
                  <a:r>
                    <a:rPr lang="en-CA" sz="850" dirty="0" smtClean="0">
                      <a:solidFill>
                        <a:srgbClr val="FFFFFF"/>
                      </a:solidFill>
                    </a:rPr>
                    <a:t>2</a:t>
                  </a:r>
                  <a:endParaRPr lang="en-CA" sz="850" dirty="0">
                    <a:solidFill>
                      <a:srgbClr val="FFFFFF"/>
                    </a:solidFill>
                  </a:endParaRPr>
                </a:p>
              </p:txBody>
            </p:sp>
            <p:sp>
              <p:nvSpPr>
                <p:cNvPr id="59" name="Rectangle 58"/>
                <p:cNvSpPr/>
                <p:nvPr/>
              </p:nvSpPr>
              <p:spPr>
                <a:xfrm>
                  <a:off x="479683" y="2438782"/>
                  <a:ext cx="1736548" cy="341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50" dirty="0">
                      <a:solidFill>
                        <a:srgbClr val="FFFFFF"/>
                      </a:solidFill>
                    </a:rPr>
                    <a:t>Data Source </a:t>
                  </a:r>
                  <a:r>
                    <a:rPr lang="en-CA" sz="850" dirty="0" smtClean="0">
                      <a:solidFill>
                        <a:srgbClr val="FFFFFF"/>
                      </a:solidFill>
                    </a:rPr>
                    <a:t>3</a:t>
                  </a:r>
                  <a:endParaRPr lang="en-CA" sz="850" dirty="0">
                    <a:solidFill>
                      <a:srgbClr val="FFFFFF"/>
                    </a:solidFill>
                  </a:endParaRPr>
                </a:p>
              </p:txBody>
            </p:sp>
            <p:sp>
              <p:nvSpPr>
                <p:cNvPr id="60" name="Rectangle 59"/>
                <p:cNvSpPr/>
                <p:nvPr/>
              </p:nvSpPr>
              <p:spPr>
                <a:xfrm>
                  <a:off x="479681" y="2881296"/>
                  <a:ext cx="1736548" cy="341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50" dirty="0">
                      <a:solidFill>
                        <a:srgbClr val="FFFFFF"/>
                      </a:solidFill>
                    </a:rPr>
                    <a:t>Data Source </a:t>
                  </a:r>
                  <a:r>
                    <a:rPr lang="en-CA" sz="850" dirty="0" smtClean="0">
                      <a:solidFill>
                        <a:srgbClr val="FFFFFF"/>
                      </a:solidFill>
                    </a:rPr>
                    <a:t>4</a:t>
                  </a:r>
                  <a:endParaRPr lang="en-CA" sz="850" dirty="0">
                    <a:solidFill>
                      <a:srgbClr val="FFFFFF"/>
                    </a:solidFill>
                  </a:endParaRPr>
                </a:p>
              </p:txBody>
            </p:sp>
            <p:sp>
              <p:nvSpPr>
                <p:cNvPr id="61" name="Flowchart: Multidocument 60"/>
                <p:cNvSpPr/>
                <p:nvPr/>
              </p:nvSpPr>
              <p:spPr>
                <a:xfrm>
                  <a:off x="4064588" y="1499816"/>
                  <a:ext cx="1252745" cy="562869"/>
                </a:xfrm>
                <a:prstGeom prst="flowChartMultidocument">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CA" sz="850" dirty="0" smtClean="0">
                      <a:solidFill>
                        <a:srgbClr val="FFFFFF"/>
                      </a:solidFill>
                    </a:rPr>
                    <a:t>Report</a:t>
                  </a:r>
                  <a:endParaRPr lang="en-CA" sz="850" dirty="0">
                    <a:solidFill>
                      <a:srgbClr val="FFFFFF"/>
                    </a:solidFill>
                  </a:endParaRPr>
                </a:p>
              </p:txBody>
            </p:sp>
            <p:sp>
              <p:nvSpPr>
                <p:cNvPr id="62" name="Flowchart: Multidocument 61"/>
                <p:cNvSpPr/>
                <p:nvPr/>
              </p:nvSpPr>
              <p:spPr>
                <a:xfrm>
                  <a:off x="4064588" y="2082105"/>
                  <a:ext cx="1252745" cy="562867"/>
                </a:xfrm>
                <a:prstGeom prst="flowChartMultidocument">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CA" sz="850" dirty="0" smtClean="0">
                      <a:solidFill>
                        <a:srgbClr val="FFFFFF"/>
                      </a:solidFill>
                    </a:rPr>
                    <a:t>Report</a:t>
                  </a:r>
                  <a:endParaRPr lang="en-CA" sz="850" dirty="0">
                    <a:solidFill>
                      <a:srgbClr val="FFFFFF"/>
                    </a:solidFill>
                  </a:endParaRPr>
                </a:p>
              </p:txBody>
            </p:sp>
            <p:sp>
              <p:nvSpPr>
                <p:cNvPr id="63" name="Flowchart: Multidocument 62"/>
                <p:cNvSpPr/>
                <p:nvPr/>
              </p:nvSpPr>
              <p:spPr>
                <a:xfrm>
                  <a:off x="4064588" y="2660120"/>
                  <a:ext cx="1252745" cy="562867"/>
                </a:xfrm>
                <a:prstGeom prst="flowChartMultidocument">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en-CA" sz="850" dirty="0" smtClean="0">
                      <a:solidFill>
                        <a:srgbClr val="FFFFFF"/>
                      </a:solidFill>
                    </a:rPr>
                    <a:t>Query</a:t>
                  </a:r>
                  <a:endParaRPr lang="en-CA" sz="850" dirty="0">
                    <a:solidFill>
                      <a:srgbClr val="FFFFFF"/>
                    </a:solidFill>
                  </a:endParaRPr>
                </a:p>
              </p:txBody>
            </p:sp>
          </p:grpSp>
          <p:cxnSp>
            <p:nvCxnSpPr>
              <p:cNvPr id="47" name="Straight Connector 46"/>
              <p:cNvCxnSpPr>
                <a:stCxn id="57" idx="3"/>
                <a:endCxn id="61" idx="1"/>
              </p:cNvCxnSpPr>
              <p:nvPr/>
            </p:nvCxnSpPr>
            <p:spPr>
              <a:xfrm>
                <a:off x="3311088" y="3971704"/>
                <a:ext cx="1345091" cy="81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8" idx="3"/>
                <a:endCxn id="61" idx="1"/>
              </p:cNvCxnSpPr>
              <p:nvPr/>
            </p:nvCxnSpPr>
            <p:spPr>
              <a:xfrm flipV="1">
                <a:off x="3311086" y="4052763"/>
                <a:ext cx="1345092" cy="260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9" idx="3"/>
                <a:endCxn id="63" idx="1"/>
              </p:cNvCxnSpPr>
              <p:nvPr/>
            </p:nvCxnSpPr>
            <p:spPr>
              <a:xfrm>
                <a:off x="3311086" y="4655591"/>
                <a:ext cx="1345092" cy="241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60" idx="3"/>
                <a:endCxn id="62" idx="1"/>
              </p:cNvCxnSpPr>
              <p:nvPr/>
            </p:nvCxnSpPr>
            <p:spPr>
              <a:xfrm flipV="1">
                <a:off x="3311085" y="4476507"/>
                <a:ext cx="1345094" cy="50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60" idx="3"/>
                <a:endCxn id="63" idx="1"/>
              </p:cNvCxnSpPr>
              <p:nvPr/>
            </p:nvCxnSpPr>
            <p:spPr>
              <a:xfrm flipV="1">
                <a:off x="3311085" y="4897141"/>
                <a:ext cx="1345094" cy="80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7" idx="3"/>
                <a:endCxn id="63" idx="1"/>
              </p:cNvCxnSpPr>
              <p:nvPr/>
            </p:nvCxnSpPr>
            <p:spPr>
              <a:xfrm>
                <a:off x="3311088" y="3971704"/>
                <a:ext cx="1345091" cy="925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9" idx="3"/>
                <a:endCxn id="62" idx="1"/>
              </p:cNvCxnSpPr>
              <p:nvPr/>
            </p:nvCxnSpPr>
            <p:spPr>
              <a:xfrm flipV="1">
                <a:off x="3311086" y="4476507"/>
                <a:ext cx="1345092" cy="1790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9" idx="3"/>
                <a:endCxn id="61" idx="1"/>
              </p:cNvCxnSpPr>
              <p:nvPr/>
            </p:nvCxnSpPr>
            <p:spPr>
              <a:xfrm flipV="1">
                <a:off x="3311086" y="4052763"/>
                <a:ext cx="1345092" cy="602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8" idx="3"/>
                <a:endCxn id="63" idx="1"/>
              </p:cNvCxnSpPr>
              <p:nvPr/>
            </p:nvCxnSpPr>
            <p:spPr>
              <a:xfrm>
                <a:off x="3311086" y="4313647"/>
                <a:ext cx="1345092" cy="5834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1426828" y="2604606"/>
              <a:ext cx="861603" cy="14490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 name="TextBox 2"/>
          <p:cNvSpPr txBox="1"/>
          <p:nvPr/>
        </p:nvSpPr>
        <p:spPr>
          <a:xfrm>
            <a:off x="560299" y="2042070"/>
            <a:ext cx="2075935" cy="369332"/>
          </a:xfrm>
          <a:prstGeom prst="rect">
            <a:avLst/>
          </a:prstGeom>
        </p:spPr>
        <p:txBody>
          <a:bodyPr wrap="square" rtlCol="0">
            <a:spAutoFit/>
          </a:bodyPr>
          <a:lstStyle/>
          <a:p>
            <a:pPr algn="ctr"/>
            <a:r>
              <a:rPr lang="en-US" b="1" dirty="0" smtClean="0"/>
              <a:t>Data Hoarder</a:t>
            </a:r>
          </a:p>
        </p:txBody>
      </p:sp>
      <p:sp>
        <p:nvSpPr>
          <p:cNvPr id="68" name="TextBox 67"/>
          <p:cNvSpPr txBox="1"/>
          <p:nvPr/>
        </p:nvSpPr>
        <p:spPr>
          <a:xfrm>
            <a:off x="6425118" y="2047310"/>
            <a:ext cx="2075935" cy="369332"/>
          </a:xfrm>
          <a:prstGeom prst="rect">
            <a:avLst/>
          </a:prstGeom>
        </p:spPr>
        <p:txBody>
          <a:bodyPr wrap="square" rtlCol="0">
            <a:spAutoFit/>
          </a:bodyPr>
          <a:lstStyle/>
          <a:p>
            <a:r>
              <a:rPr lang="en-US" b="1" dirty="0" smtClean="0">
                <a:solidFill>
                  <a:schemeClr val="accent2"/>
                </a:solidFill>
              </a:rPr>
              <a:t>Data Facilitator</a:t>
            </a:r>
          </a:p>
        </p:txBody>
      </p:sp>
      <p:grpSp>
        <p:nvGrpSpPr>
          <p:cNvPr id="18" name="Group 17"/>
          <p:cNvGrpSpPr/>
          <p:nvPr/>
        </p:nvGrpSpPr>
        <p:grpSpPr>
          <a:xfrm>
            <a:off x="3590200" y="2585118"/>
            <a:ext cx="1759476" cy="1401377"/>
            <a:chOff x="3271093" y="2756378"/>
            <a:chExt cx="1382310" cy="1100974"/>
          </a:xfrm>
        </p:grpSpPr>
        <p:grpSp>
          <p:nvGrpSpPr>
            <p:cNvPr id="7" name="Group 6"/>
            <p:cNvGrpSpPr/>
            <p:nvPr/>
          </p:nvGrpSpPr>
          <p:grpSpPr>
            <a:xfrm>
              <a:off x="3301274" y="2852334"/>
              <a:ext cx="1352129" cy="1005018"/>
              <a:chOff x="2789102" y="4629663"/>
              <a:chExt cx="1352129" cy="1005018"/>
            </a:xfrm>
          </p:grpSpPr>
          <p:sp>
            <p:nvSpPr>
              <p:cNvPr id="5" name="Rectangle 4"/>
              <p:cNvSpPr/>
              <p:nvPr/>
            </p:nvSpPr>
            <p:spPr>
              <a:xfrm>
                <a:off x="2789102" y="4629663"/>
                <a:ext cx="1049731" cy="1005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Isosceles Triangle 5"/>
              <p:cNvSpPr/>
              <p:nvPr/>
            </p:nvSpPr>
            <p:spPr>
              <a:xfrm rot="5400000">
                <a:off x="3487524" y="4980974"/>
                <a:ext cx="1005016" cy="30239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 name="Rectangle 8"/>
            <p:cNvSpPr/>
            <p:nvPr/>
          </p:nvSpPr>
          <p:spPr>
            <a:xfrm>
              <a:off x="3271093" y="2756378"/>
              <a:ext cx="1301578" cy="1039743"/>
            </a:xfrm>
            <a:prstGeom prst="rect">
              <a:avLst/>
            </a:prstGeom>
            <a:noFill/>
          </p:spPr>
          <p:txBody>
            <a:bodyPr wrap="square">
              <a:spAutoFit/>
            </a:bodyPr>
            <a:lstStyle/>
            <a:p>
              <a:pPr algn="ctr"/>
              <a:endParaRPr lang="en-US" sz="1200" b="1" dirty="0" smtClean="0">
                <a:solidFill>
                  <a:schemeClr val="bg1"/>
                </a:solidFill>
              </a:endParaRPr>
            </a:p>
            <a:p>
              <a:pPr algn="ctr"/>
              <a:endParaRPr lang="en-US" sz="1200" b="1" dirty="0" smtClean="0">
                <a:solidFill>
                  <a:schemeClr val="bg1"/>
                </a:solidFill>
              </a:endParaRPr>
            </a:p>
            <a:p>
              <a:pPr algn="ctr"/>
              <a:r>
                <a:rPr lang="en-US" sz="1400" b="1" dirty="0" smtClean="0">
                  <a:solidFill>
                    <a:schemeClr val="bg1"/>
                  </a:solidFill>
                </a:rPr>
                <a:t>Build </a:t>
              </a:r>
              <a:r>
                <a:rPr lang="en-US" sz="1400" b="1" dirty="0">
                  <a:solidFill>
                    <a:schemeClr val="bg1"/>
                  </a:solidFill>
                </a:rPr>
                <a:t>an Extensible Data Warehouse Foundation</a:t>
              </a:r>
            </a:p>
          </p:txBody>
        </p:sp>
      </p:grpSp>
      <p:grpSp>
        <p:nvGrpSpPr>
          <p:cNvPr id="25" name="Group 24"/>
          <p:cNvGrpSpPr/>
          <p:nvPr/>
        </p:nvGrpSpPr>
        <p:grpSpPr>
          <a:xfrm>
            <a:off x="5630034" y="2886926"/>
            <a:ext cx="1112173" cy="1110243"/>
            <a:chOff x="4412542" y="2704056"/>
            <a:chExt cx="1398149" cy="1319750"/>
          </a:xfrm>
        </p:grpSpPr>
        <p:grpSp>
          <p:nvGrpSpPr>
            <p:cNvPr id="19" name="Group 18"/>
            <p:cNvGrpSpPr/>
            <p:nvPr/>
          </p:nvGrpSpPr>
          <p:grpSpPr>
            <a:xfrm>
              <a:off x="4412542" y="2722228"/>
              <a:ext cx="819911" cy="1301578"/>
              <a:chOff x="4412542" y="2722228"/>
              <a:chExt cx="819911" cy="1301578"/>
            </a:xfrm>
          </p:grpSpPr>
          <p:sp>
            <p:nvSpPr>
              <p:cNvPr id="66" name="Chevron 65"/>
              <p:cNvSpPr/>
              <p:nvPr>
                <p:custDataLst>
                  <p:tags r:id="rId2"/>
                </p:custDataLst>
              </p:nvPr>
            </p:nvSpPr>
            <p:spPr>
              <a:xfrm>
                <a:off x="4412542" y="2852336"/>
                <a:ext cx="819911" cy="1005016"/>
              </a:xfrm>
              <a:prstGeom prst="chevron">
                <a:avLst>
                  <a:gd name="adj" fmla="val 366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0" name="Rectangle 69"/>
              <p:cNvSpPr/>
              <p:nvPr/>
            </p:nvSpPr>
            <p:spPr>
              <a:xfrm rot="16200000">
                <a:off x="4176410" y="3208577"/>
                <a:ext cx="1301578" cy="328879"/>
              </a:xfrm>
              <a:prstGeom prst="rect">
                <a:avLst/>
              </a:prstGeom>
            </p:spPr>
            <p:txBody>
              <a:bodyPr wrap="square">
                <a:spAutoFit/>
              </a:bodyPr>
              <a:lstStyle/>
              <a:p>
                <a:pPr algn="ctr"/>
                <a:r>
                  <a:rPr lang="en-US" sz="1050" dirty="0" smtClean="0"/>
                  <a:t>Iteration 1</a:t>
                </a:r>
                <a:endParaRPr lang="en-US" sz="1050" dirty="0"/>
              </a:p>
            </p:txBody>
          </p:sp>
        </p:grpSp>
        <p:grpSp>
          <p:nvGrpSpPr>
            <p:cNvPr id="20" name="Group 19"/>
            <p:cNvGrpSpPr/>
            <p:nvPr/>
          </p:nvGrpSpPr>
          <p:grpSpPr>
            <a:xfrm>
              <a:off x="4990780" y="2704056"/>
              <a:ext cx="819911" cy="1301578"/>
              <a:chOff x="4990780" y="2704056"/>
              <a:chExt cx="819911" cy="1301578"/>
            </a:xfrm>
          </p:grpSpPr>
          <p:sp>
            <p:nvSpPr>
              <p:cNvPr id="69" name="Chevron 68"/>
              <p:cNvSpPr/>
              <p:nvPr>
                <p:custDataLst>
                  <p:tags r:id="rId1"/>
                </p:custDataLst>
              </p:nvPr>
            </p:nvSpPr>
            <p:spPr>
              <a:xfrm>
                <a:off x="4990780" y="2852336"/>
                <a:ext cx="819911" cy="1005016"/>
              </a:xfrm>
              <a:prstGeom prst="chevron">
                <a:avLst>
                  <a:gd name="adj" fmla="val 3669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1" name="Rectangle 70"/>
              <p:cNvSpPr/>
              <p:nvPr/>
            </p:nvSpPr>
            <p:spPr>
              <a:xfrm rot="16200000">
                <a:off x="4745245" y="3190405"/>
                <a:ext cx="1301578" cy="328879"/>
              </a:xfrm>
              <a:prstGeom prst="rect">
                <a:avLst/>
              </a:prstGeom>
            </p:spPr>
            <p:txBody>
              <a:bodyPr wrap="square">
                <a:spAutoFit/>
              </a:bodyPr>
              <a:lstStyle/>
              <a:p>
                <a:pPr algn="ctr"/>
                <a:r>
                  <a:rPr lang="en-US" sz="1050" dirty="0" smtClean="0"/>
                  <a:t>Iteration 2</a:t>
                </a:r>
                <a:endParaRPr lang="en-US" sz="1050" dirty="0"/>
              </a:p>
            </p:txBody>
          </p:sp>
        </p:grpSp>
      </p:grpSp>
      <p:sp>
        <p:nvSpPr>
          <p:cNvPr id="4" name="TextBox 3"/>
          <p:cNvSpPr txBox="1"/>
          <p:nvPr/>
        </p:nvSpPr>
        <p:spPr>
          <a:xfrm>
            <a:off x="6352163" y="4185437"/>
            <a:ext cx="2521116" cy="1446550"/>
          </a:xfrm>
          <a:prstGeom prst="rect">
            <a:avLst/>
          </a:prstGeom>
        </p:spPr>
        <p:txBody>
          <a:bodyPr wrap="square" rtlCol="0">
            <a:spAutoFit/>
          </a:bodyPr>
          <a:lstStyle/>
          <a:p>
            <a:r>
              <a:rPr lang="en-US" sz="1100" dirty="0" smtClean="0"/>
              <a:t>By establishing a </a:t>
            </a:r>
            <a:r>
              <a:rPr lang="en-US" sz="1100" b="1" dirty="0" smtClean="0">
                <a:solidFill>
                  <a:schemeClr val="accent2"/>
                </a:solidFill>
              </a:rPr>
              <a:t>program</a:t>
            </a:r>
            <a:r>
              <a:rPr lang="en-US" sz="1100" dirty="0" smtClean="0"/>
              <a:t> that places emphasis on governance as well as technology, your organization’s data warehouse environment becomes more sustainable, extensible, and capable of providing critical value to your business users.</a:t>
            </a:r>
          </a:p>
        </p:txBody>
      </p:sp>
      <p:sp>
        <p:nvSpPr>
          <p:cNvPr id="67" name="TextBox 66"/>
          <p:cNvSpPr txBox="1"/>
          <p:nvPr/>
        </p:nvSpPr>
        <p:spPr>
          <a:xfrm>
            <a:off x="230741" y="4185437"/>
            <a:ext cx="2572859" cy="1615827"/>
          </a:xfrm>
          <a:prstGeom prst="rect">
            <a:avLst/>
          </a:prstGeom>
        </p:spPr>
        <p:txBody>
          <a:bodyPr wrap="square" rtlCol="0">
            <a:spAutoFit/>
          </a:bodyPr>
          <a:lstStyle/>
          <a:p>
            <a:r>
              <a:rPr lang="en-US" sz="1100" dirty="0" smtClean="0"/>
              <a:t>Your current environment is too heavily reliant on point-to-point sourcing of data that produces inconsistent reporting. Without a proper understanding of what your users want and what the underlying data model should be, business intelligence capabilities are impaired and business satisfaction decreases.</a:t>
            </a:r>
          </a:p>
        </p:txBody>
      </p:sp>
      <p:sp>
        <p:nvSpPr>
          <p:cNvPr id="75" name="TextBox 74"/>
          <p:cNvSpPr txBox="1"/>
          <p:nvPr/>
        </p:nvSpPr>
        <p:spPr>
          <a:xfrm>
            <a:off x="3165541" y="4128723"/>
            <a:ext cx="2506034" cy="1615827"/>
          </a:xfrm>
          <a:prstGeom prst="rect">
            <a:avLst/>
          </a:prstGeom>
        </p:spPr>
        <p:txBody>
          <a:bodyPr wrap="square" rtlCol="0">
            <a:spAutoFit/>
          </a:bodyPr>
          <a:lstStyle/>
          <a:p>
            <a:r>
              <a:rPr lang="en-US" sz="1100" b="1" dirty="0" smtClean="0"/>
              <a:t>This blueprint focuses on building a foundation that allows for later iterations to be layered on top by detailing business processes that will inform data model and architecture design. Combined with creating governance bodies and policies, this is the beginning of your data warehouse program. </a:t>
            </a:r>
          </a:p>
        </p:txBody>
      </p:sp>
      <p:sp>
        <p:nvSpPr>
          <p:cNvPr id="76" name="TextBox 75"/>
          <p:cNvSpPr txBox="1"/>
          <p:nvPr/>
        </p:nvSpPr>
        <p:spPr>
          <a:xfrm>
            <a:off x="3380590" y="2042070"/>
            <a:ext cx="2075935" cy="369332"/>
          </a:xfrm>
          <a:prstGeom prst="rect">
            <a:avLst/>
          </a:prstGeom>
        </p:spPr>
        <p:txBody>
          <a:bodyPr wrap="square" rtlCol="0">
            <a:spAutoFit/>
          </a:bodyPr>
          <a:lstStyle/>
          <a:p>
            <a:r>
              <a:rPr lang="en-US" b="1" dirty="0" smtClean="0">
                <a:solidFill>
                  <a:schemeClr val="accent3">
                    <a:lumMod val="75000"/>
                  </a:schemeClr>
                </a:solidFill>
              </a:rPr>
              <a:t>Data Organizer</a:t>
            </a:r>
          </a:p>
        </p:txBody>
      </p:sp>
    </p:spTree>
    <p:extLst>
      <p:ext uri="{BB962C8B-B14F-4D97-AF65-F5344CB8AC3E}">
        <p14:creationId xmlns:p14="http://schemas.microsoft.com/office/powerpoint/2010/main" val="4252100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Blueprint overview – Build an Extensible Data Warehouse Foundation</a:t>
            </a:r>
            <a:endParaRPr lang="en-US" dirty="0"/>
          </a:p>
        </p:txBody>
      </p:sp>
      <p:grpSp>
        <p:nvGrpSpPr>
          <p:cNvPr id="37" name="Group 36"/>
          <p:cNvGrpSpPr/>
          <p:nvPr/>
        </p:nvGrpSpPr>
        <p:grpSpPr>
          <a:xfrm>
            <a:off x="94040" y="1230290"/>
            <a:ext cx="8946392" cy="416582"/>
            <a:chOff x="45657" y="1298424"/>
            <a:chExt cx="8946392" cy="416582"/>
          </a:xfrm>
        </p:grpSpPr>
        <p:cxnSp>
          <p:nvCxnSpPr>
            <p:cNvPr id="3" name="Straight Arrow Connector 2"/>
            <p:cNvCxnSpPr>
              <a:stCxn id="5" idx="3"/>
              <a:endCxn id="6" idx="1"/>
            </p:cNvCxnSpPr>
            <p:nvPr/>
          </p:nvCxnSpPr>
          <p:spPr>
            <a:xfrm flipV="1">
              <a:off x="6459200" y="1505424"/>
              <a:ext cx="246507" cy="2217"/>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45657" y="1301873"/>
              <a:ext cx="2547991" cy="41313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Prepare for the Data Warehouse Foundation Project</a:t>
              </a:r>
            </a:p>
          </p:txBody>
        </p:sp>
        <p:sp>
          <p:nvSpPr>
            <p:cNvPr id="5" name="Rounded Rectangle 4"/>
            <p:cNvSpPr/>
            <p:nvPr/>
          </p:nvSpPr>
          <p:spPr>
            <a:xfrm>
              <a:off x="2840155" y="1300275"/>
              <a:ext cx="3619045" cy="414731"/>
            </a:xfrm>
            <a:prstGeom prst="roundRect">
              <a:avLst/>
            </a:prstGeom>
            <a:solidFill>
              <a:srgbClr val="406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Establish the Business Drivers and Data Warehouse Strategy</a:t>
              </a:r>
              <a:endParaRPr lang="en-US" sz="1200" b="1" dirty="0"/>
            </a:p>
          </p:txBody>
        </p:sp>
        <p:sp>
          <p:nvSpPr>
            <p:cNvPr id="6" name="Rounded Rectangle 5"/>
            <p:cNvSpPr/>
            <p:nvPr/>
          </p:nvSpPr>
          <p:spPr>
            <a:xfrm>
              <a:off x="6705707" y="1298424"/>
              <a:ext cx="2286342" cy="414000"/>
            </a:xfrm>
            <a:prstGeom prst="roundRect">
              <a:avLst/>
            </a:prstGeom>
            <a:solidFill>
              <a:srgbClr val="96B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t>Plan for Data Warehouse Governance</a:t>
              </a:r>
              <a:endParaRPr lang="en-CA" sz="1200" b="1" dirty="0"/>
            </a:p>
          </p:txBody>
        </p:sp>
        <p:cxnSp>
          <p:nvCxnSpPr>
            <p:cNvPr id="7" name="Straight Arrow Connector 6"/>
            <p:cNvCxnSpPr>
              <a:stCxn id="4" idx="3"/>
              <a:endCxn id="5" idx="1"/>
            </p:cNvCxnSpPr>
            <p:nvPr/>
          </p:nvCxnSpPr>
          <p:spPr>
            <a:xfrm flipV="1">
              <a:off x="2593648" y="1507641"/>
              <a:ext cx="246507" cy="799"/>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804352" y="4379253"/>
            <a:ext cx="1670400" cy="1827065"/>
            <a:chOff x="-159412" y="4444810"/>
            <a:chExt cx="1670400" cy="1827065"/>
          </a:xfrm>
          <a:solidFill>
            <a:srgbClr val="406F96"/>
          </a:solidFill>
        </p:grpSpPr>
        <p:sp>
          <p:nvSpPr>
            <p:cNvPr id="21" name="Rounded Rectangle 11"/>
            <p:cNvSpPr/>
            <p:nvPr/>
          </p:nvSpPr>
          <p:spPr>
            <a:xfrm>
              <a:off x="-159412" y="4444810"/>
              <a:ext cx="1670400" cy="1827065"/>
            </a:xfrm>
            <a:prstGeom prst="roundRect">
              <a:avLst>
                <a:gd name="adj" fmla="val 6411"/>
              </a:avLst>
            </a:prstGeom>
            <a:grp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8900" indent="-88900">
                <a:buFont typeface="Arial" panose="020B0604020202020204" pitchFamily="34" charset="0"/>
                <a:buChar char="•"/>
              </a:pPr>
              <a:endParaRPr lang="en-CA" sz="800" dirty="0"/>
            </a:p>
            <a:p>
              <a:r>
                <a:rPr lang="en-CA" sz="800" b="1" dirty="0" smtClean="0"/>
                <a:t>Create an </a:t>
              </a:r>
              <a:r>
                <a:rPr lang="en-CA" sz="800" b="1" dirty="0"/>
                <a:t>Architectural </a:t>
              </a:r>
              <a:r>
                <a:rPr lang="en-CA" sz="800" b="1" dirty="0" smtClean="0"/>
                <a:t>Strategy</a:t>
              </a:r>
              <a:endParaRPr lang="en-CA" sz="800" b="1" dirty="0"/>
            </a:p>
            <a:p>
              <a:r>
                <a:rPr lang="en-CA" sz="800" i="1" dirty="0"/>
                <a:t>Inputs:</a:t>
              </a:r>
            </a:p>
            <a:p>
              <a:pPr marL="171450" indent="-171450">
                <a:buFont typeface="Arial" panose="020B0604020202020204" pitchFamily="34" charset="0"/>
                <a:buChar char="•"/>
              </a:pPr>
              <a:r>
                <a:rPr lang="en-CA" sz="800" dirty="0"/>
                <a:t>Key processes</a:t>
              </a:r>
            </a:p>
            <a:p>
              <a:endParaRPr lang="en-CA" sz="800" i="1" dirty="0" smtClean="0"/>
            </a:p>
            <a:p>
              <a:r>
                <a:rPr lang="en-CA" sz="800" i="1" dirty="0" smtClean="0"/>
                <a:t>Outputs</a:t>
              </a:r>
              <a:r>
                <a:rPr lang="en-CA" sz="800" i="1" dirty="0"/>
                <a:t>:</a:t>
              </a:r>
            </a:p>
            <a:p>
              <a:pPr marL="171450" indent="-171450">
                <a:buFont typeface="Arial" panose="020B0604020202020204" pitchFamily="34" charset="0"/>
                <a:buChar char="•"/>
              </a:pPr>
              <a:r>
                <a:rPr lang="en-CA" sz="800" dirty="0"/>
                <a:t>High-level data warehouse architecture </a:t>
              </a:r>
              <a:r>
                <a:rPr lang="en-CA" sz="800" dirty="0" smtClean="0"/>
                <a:t>model</a:t>
              </a:r>
              <a:endParaRPr lang="en-CA" sz="800" dirty="0"/>
            </a:p>
          </p:txBody>
        </p:sp>
        <p:pic>
          <p:nvPicPr>
            <p:cNvPr id="22"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50" y="5729526"/>
              <a:ext cx="223200" cy="223200"/>
            </a:xfrm>
            <a:prstGeom prst="rect">
              <a:avLst/>
            </a:prstGeom>
            <a:grpFill/>
          </p:spPr>
        </p:pic>
        <p:sp>
          <p:nvSpPr>
            <p:cNvPr id="23" name="TextBox 7"/>
            <p:cNvSpPr txBox="1"/>
            <p:nvPr/>
          </p:nvSpPr>
          <p:spPr>
            <a:xfrm>
              <a:off x="165292" y="5680382"/>
              <a:ext cx="1306587" cy="461665"/>
            </a:xfrm>
            <a:prstGeom prst="rect">
              <a:avLst/>
            </a:prstGeom>
            <a:grpFill/>
          </p:spPr>
          <p:txBody>
            <a:bodyPr wrap="square" rtlCol="0">
              <a:spAutoFit/>
            </a:bodyPr>
            <a:lstStyle/>
            <a:p>
              <a:r>
                <a:rPr lang="en-CA" sz="800" b="1" dirty="0" smtClean="0">
                  <a:solidFill>
                    <a:schemeClr val="bg1"/>
                  </a:solidFill>
                </a:rPr>
                <a:t>Data Warehouse Architecture Planning Tool</a:t>
              </a:r>
            </a:p>
          </p:txBody>
        </p:sp>
      </p:grpSp>
      <p:grpSp>
        <p:nvGrpSpPr>
          <p:cNvPr id="25" name="Group 24"/>
          <p:cNvGrpSpPr/>
          <p:nvPr/>
        </p:nvGrpSpPr>
        <p:grpSpPr>
          <a:xfrm>
            <a:off x="4804352" y="1728921"/>
            <a:ext cx="1670400" cy="1671274"/>
            <a:chOff x="6900260" y="4585659"/>
            <a:chExt cx="1670400" cy="1671274"/>
          </a:xfrm>
          <a:solidFill>
            <a:srgbClr val="406F96"/>
          </a:solidFill>
        </p:grpSpPr>
        <p:sp>
          <p:nvSpPr>
            <p:cNvPr id="26" name="Rounded Rectangle 25"/>
            <p:cNvSpPr/>
            <p:nvPr/>
          </p:nvSpPr>
          <p:spPr>
            <a:xfrm>
              <a:off x="6900260" y="4585659"/>
              <a:ext cx="1670400" cy="1671274"/>
            </a:xfrm>
            <a:prstGeom prst="roundRect">
              <a:avLst>
                <a:gd name="adj" fmla="val 6411"/>
              </a:avLst>
            </a:prstGeom>
            <a:grp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800" b="1" dirty="0"/>
                <a:t>Explore Technology Options</a:t>
              </a:r>
            </a:p>
            <a:p>
              <a:pPr>
                <a:spcAft>
                  <a:spcPts val="300"/>
                </a:spcAft>
              </a:pPr>
              <a:r>
                <a:rPr lang="en-CA" sz="800" i="1" dirty="0"/>
                <a:t>Inputs:</a:t>
              </a:r>
            </a:p>
            <a:p>
              <a:pPr marL="88900" indent="-88900">
                <a:buFont typeface="Arial" panose="020B0604020202020204" pitchFamily="34" charset="0"/>
                <a:buChar char="•"/>
              </a:pPr>
              <a:r>
                <a:rPr lang="en-CA" sz="800" dirty="0"/>
                <a:t>Architecture model</a:t>
              </a:r>
            </a:p>
            <a:p>
              <a:pPr>
                <a:spcBef>
                  <a:spcPts val="300"/>
                </a:spcBef>
              </a:pPr>
              <a:endParaRPr lang="en-CA" sz="800" i="1" dirty="0"/>
            </a:p>
            <a:p>
              <a:pPr>
                <a:spcBef>
                  <a:spcPts val="300"/>
                </a:spcBef>
              </a:pPr>
              <a:r>
                <a:rPr lang="en-CA" sz="800" i="1" dirty="0"/>
                <a:t>Outputs  </a:t>
              </a:r>
              <a:endParaRPr lang="en-CA" sz="800" dirty="0"/>
            </a:p>
            <a:p>
              <a:pPr marL="88900" indent="-88900">
                <a:buFont typeface="Arial" panose="020B0604020202020204" pitchFamily="34" charset="0"/>
                <a:buChar char="•"/>
              </a:pPr>
              <a:r>
                <a:rPr lang="en-CA" sz="800" dirty="0"/>
                <a:t>Understanding of current vendor offerings for data warehouse solutions</a:t>
              </a:r>
            </a:p>
            <a:p>
              <a:pPr marL="88900" indent="-88900">
                <a:buFont typeface="Arial" panose="020B0604020202020204" pitchFamily="34" charset="0"/>
                <a:buChar char="•"/>
              </a:pPr>
              <a:endParaRPr lang="en-CA" sz="800" dirty="0"/>
            </a:p>
            <a:p>
              <a:pPr marL="88900" indent="-88900">
                <a:buFont typeface="Arial" panose="020B0604020202020204" pitchFamily="34" charset="0"/>
                <a:buChar char="•"/>
              </a:pPr>
              <a:endParaRPr lang="en-CA" sz="800" dirty="0"/>
            </a:p>
          </p:txBody>
        </p:sp>
        <p:sp>
          <p:nvSpPr>
            <p:cNvPr id="27" name="TextBox 13"/>
            <p:cNvSpPr txBox="1"/>
            <p:nvPr/>
          </p:nvSpPr>
          <p:spPr>
            <a:xfrm>
              <a:off x="7264962" y="5886847"/>
              <a:ext cx="1188183" cy="338554"/>
            </a:xfrm>
            <a:prstGeom prst="rect">
              <a:avLst/>
            </a:prstGeom>
            <a:grpFill/>
          </p:spPr>
          <p:txBody>
            <a:bodyPr wrap="square" rtlCol="0">
              <a:spAutoFit/>
            </a:bodyPr>
            <a:lstStyle/>
            <a:p>
              <a:r>
                <a:rPr lang="en-CA" sz="800" b="1" dirty="0" smtClean="0">
                  <a:solidFill>
                    <a:schemeClr val="bg1"/>
                  </a:solidFill>
                </a:rPr>
                <a:t>Technology Capability Map</a:t>
              </a:r>
              <a:endParaRPr lang="en-CA" sz="800" b="1" dirty="0">
                <a:solidFill>
                  <a:schemeClr val="bg1"/>
                </a:solidFill>
              </a:endParaRPr>
            </a:p>
          </p:txBody>
        </p:sp>
        <p:pic>
          <p:nvPicPr>
            <p:cNvPr id="28"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0555" y="5922685"/>
              <a:ext cx="233518" cy="266878"/>
            </a:xfrm>
            <a:prstGeom prst="rect">
              <a:avLst/>
            </a:prstGeom>
            <a:grpFill/>
          </p:spPr>
        </p:pic>
      </p:grpSp>
      <p:grpSp>
        <p:nvGrpSpPr>
          <p:cNvPr id="29" name="Group 28"/>
          <p:cNvGrpSpPr/>
          <p:nvPr/>
        </p:nvGrpSpPr>
        <p:grpSpPr>
          <a:xfrm>
            <a:off x="2727982" y="3913240"/>
            <a:ext cx="1674348" cy="2493598"/>
            <a:chOff x="6436981" y="1908171"/>
            <a:chExt cx="1674348" cy="2493598"/>
          </a:xfrm>
          <a:solidFill>
            <a:srgbClr val="406F96"/>
          </a:solidFill>
        </p:grpSpPr>
        <p:sp>
          <p:nvSpPr>
            <p:cNvPr id="30" name="Rounded Rectangle 32"/>
            <p:cNvSpPr/>
            <p:nvPr/>
          </p:nvSpPr>
          <p:spPr>
            <a:xfrm>
              <a:off x="6436981" y="1908171"/>
              <a:ext cx="1665295" cy="2493598"/>
            </a:xfrm>
            <a:prstGeom prst="roundRect">
              <a:avLst>
                <a:gd name="adj" fmla="val 6411"/>
              </a:avLst>
            </a:prstGeom>
            <a:grp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smtClean="0"/>
                <a:t>Create the Core Data Model</a:t>
              </a:r>
              <a:endParaRPr lang="en-CA" sz="800" b="1" dirty="0"/>
            </a:p>
            <a:p>
              <a:r>
                <a:rPr lang="en-CA" sz="800" i="1" dirty="0"/>
                <a:t>Inputs:</a:t>
              </a:r>
            </a:p>
            <a:p>
              <a:pPr marL="171450" indent="-171450">
                <a:buFont typeface="Arial" panose="020B0604020202020204" pitchFamily="34" charset="0"/>
                <a:buChar char="•"/>
              </a:pPr>
              <a:r>
                <a:rPr lang="en-CA" sz="800" dirty="0" smtClean="0"/>
                <a:t>Identified data elements that support business processes</a:t>
              </a:r>
            </a:p>
            <a:p>
              <a:pPr marL="171450" indent="-171450">
                <a:buFont typeface="Arial" panose="020B0604020202020204" pitchFamily="34" charset="0"/>
                <a:buChar char="•"/>
              </a:pPr>
              <a:endParaRPr lang="en-CA" sz="800" dirty="0"/>
            </a:p>
            <a:p>
              <a:r>
                <a:rPr lang="en-CA" sz="800" i="1" dirty="0"/>
                <a:t>Outputs</a:t>
              </a:r>
              <a:r>
                <a:rPr lang="en-CA" sz="800" i="1" dirty="0" smtClean="0"/>
                <a:t>:</a:t>
              </a:r>
            </a:p>
            <a:p>
              <a:pPr marL="171450" indent="-171450">
                <a:buFont typeface="Arial" panose="020B0604020202020204" pitchFamily="34" charset="0"/>
                <a:buChar char="•"/>
              </a:pPr>
              <a:r>
                <a:rPr lang="en-CA" sz="800" dirty="0" smtClean="0"/>
                <a:t>Core “Rosetta Stone” documents that will inform core data warehouse tables</a:t>
              </a:r>
              <a:endParaRPr lang="en-CA" sz="800" dirty="0"/>
            </a:p>
            <a:p>
              <a:pPr marL="171450" indent="-171450">
                <a:buFont typeface="Arial" panose="020B0604020202020204" pitchFamily="34" charset="0"/>
                <a:buChar char="•"/>
              </a:pPr>
              <a:endParaRPr lang="en-CA" sz="800" i="1" dirty="0"/>
            </a:p>
          </p:txBody>
        </p:sp>
        <p:pic>
          <p:nvPicPr>
            <p:cNvPr id="31"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570" y="3433441"/>
              <a:ext cx="233518" cy="266878"/>
            </a:xfrm>
            <a:prstGeom prst="rect">
              <a:avLst/>
            </a:prstGeom>
            <a:grpFill/>
          </p:spPr>
        </p:pic>
        <p:sp>
          <p:nvSpPr>
            <p:cNvPr id="32" name="TextBox 11"/>
            <p:cNvSpPr txBox="1"/>
            <p:nvPr/>
          </p:nvSpPr>
          <p:spPr>
            <a:xfrm>
              <a:off x="6713578" y="3479445"/>
              <a:ext cx="1397751" cy="215444"/>
            </a:xfrm>
            <a:prstGeom prst="rect">
              <a:avLst/>
            </a:prstGeom>
            <a:noFill/>
          </p:spPr>
          <p:txBody>
            <a:bodyPr wrap="square" rtlCol="0">
              <a:spAutoFit/>
            </a:bodyPr>
            <a:lstStyle/>
            <a:p>
              <a:r>
                <a:rPr lang="en-CA" sz="800" b="1" dirty="0" smtClean="0">
                  <a:solidFill>
                    <a:schemeClr val="bg1"/>
                  </a:solidFill>
                </a:rPr>
                <a:t>Business Data Glossary </a:t>
              </a:r>
            </a:p>
          </p:txBody>
        </p:sp>
      </p:grpSp>
      <p:sp>
        <p:nvSpPr>
          <p:cNvPr id="34" name="Rounded Rectangle 64"/>
          <p:cNvSpPr/>
          <p:nvPr/>
        </p:nvSpPr>
        <p:spPr>
          <a:xfrm>
            <a:off x="454339" y="5030184"/>
            <a:ext cx="1671327" cy="1470419"/>
          </a:xfrm>
          <a:prstGeom prst="roundRect">
            <a:avLst>
              <a:gd name="adj" fmla="val 6411"/>
            </a:avLst>
          </a:prstGeom>
          <a:solidFill>
            <a:schemeClr val="accent1"/>
          </a:solid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tabLst>
                <a:tab pos="88900" algn="l"/>
              </a:tabLst>
            </a:pPr>
            <a:r>
              <a:rPr lang="en-US" sz="800" b="1" dirty="0" smtClean="0">
                <a:solidFill>
                  <a:schemeClr val="bg1"/>
                </a:solidFill>
              </a:rPr>
              <a:t>Review Data Management Impacts</a:t>
            </a:r>
          </a:p>
          <a:p>
            <a:pPr>
              <a:tabLst>
                <a:tab pos="88900" algn="l"/>
              </a:tabLst>
            </a:pPr>
            <a:r>
              <a:rPr lang="en-US" sz="800" i="1" dirty="0" smtClean="0">
                <a:solidFill>
                  <a:schemeClr val="bg1"/>
                </a:solidFill>
              </a:rPr>
              <a:t>Inputs:</a:t>
            </a:r>
          </a:p>
          <a:p>
            <a:pPr marL="171450" indent="-171450">
              <a:buFont typeface="Arial" panose="020B0604020202020204" pitchFamily="34" charset="0"/>
              <a:buChar char="•"/>
              <a:tabLst>
                <a:tab pos="88900" algn="l"/>
              </a:tabLst>
            </a:pPr>
            <a:r>
              <a:rPr lang="en-US" sz="800" dirty="0" smtClean="0">
                <a:solidFill>
                  <a:schemeClr val="bg1"/>
                </a:solidFill>
              </a:rPr>
              <a:t>Current state of data management practices</a:t>
            </a:r>
          </a:p>
          <a:p>
            <a:pPr>
              <a:tabLst>
                <a:tab pos="88900" algn="l"/>
              </a:tabLst>
            </a:pPr>
            <a:endParaRPr lang="en-US" sz="800" i="1" dirty="0" smtClean="0">
              <a:solidFill>
                <a:schemeClr val="bg1"/>
              </a:solidFill>
            </a:endParaRPr>
          </a:p>
          <a:p>
            <a:pPr>
              <a:tabLst>
                <a:tab pos="88900" algn="l"/>
              </a:tabLst>
            </a:pPr>
            <a:r>
              <a:rPr lang="en-US" sz="800" i="1" dirty="0" smtClean="0">
                <a:solidFill>
                  <a:schemeClr val="bg1"/>
                </a:solidFill>
              </a:rPr>
              <a:t>Outputs:</a:t>
            </a:r>
          </a:p>
          <a:p>
            <a:pPr marL="171450" indent="-171450">
              <a:buFont typeface="Arial" panose="020B0604020202020204" pitchFamily="34" charset="0"/>
              <a:buChar char="•"/>
              <a:tabLst>
                <a:tab pos="88900" algn="l"/>
              </a:tabLst>
            </a:pPr>
            <a:r>
              <a:rPr lang="en-US" sz="800" dirty="0" smtClean="0">
                <a:solidFill>
                  <a:schemeClr val="bg1"/>
                </a:solidFill>
              </a:rPr>
              <a:t>Identified data management initiatives that will support data warehouse success</a:t>
            </a:r>
          </a:p>
          <a:p>
            <a:pPr>
              <a:tabLst>
                <a:tab pos="88900" algn="l"/>
              </a:tabLst>
            </a:pPr>
            <a:endParaRPr lang="en-US" sz="800" i="1" dirty="0" smtClean="0">
              <a:solidFill>
                <a:schemeClr val="bg1"/>
              </a:solidFill>
            </a:endParaRPr>
          </a:p>
          <a:p>
            <a:pPr>
              <a:tabLst>
                <a:tab pos="88900" algn="l"/>
              </a:tabLst>
            </a:pPr>
            <a:endParaRPr lang="en-US" sz="800" i="1" dirty="0">
              <a:solidFill>
                <a:schemeClr val="bg1"/>
              </a:solidFill>
            </a:endParaRPr>
          </a:p>
        </p:txBody>
      </p:sp>
      <p:sp>
        <p:nvSpPr>
          <p:cNvPr id="15" name="Rounded Rectangle 53"/>
          <p:cNvSpPr/>
          <p:nvPr/>
        </p:nvSpPr>
        <p:spPr>
          <a:xfrm>
            <a:off x="7013678" y="1728921"/>
            <a:ext cx="1670400" cy="1752424"/>
          </a:xfrm>
          <a:prstGeom prst="roundRect">
            <a:avLst>
              <a:gd name="adj" fmla="val 6411"/>
            </a:avLst>
          </a:prstGeom>
          <a:solidFill>
            <a:schemeClr val="accent3"/>
          </a:solid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800" b="1" dirty="0" smtClean="0"/>
              <a:t>Plan for the Data Warehouse Centre of Excellence</a:t>
            </a:r>
            <a:endParaRPr lang="en-US" sz="800" i="1" dirty="0" smtClean="0"/>
          </a:p>
          <a:p>
            <a:r>
              <a:rPr lang="en-US" sz="800" i="1" dirty="0" smtClean="0"/>
              <a:t>Inputs:</a:t>
            </a:r>
          </a:p>
          <a:p>
            <a:pPr marL="171450" indent="-171450">
              <a:buFont typeface="Arial" panose="020B0604020202020204" pitchFamily="34" charset="0"/>
              <a:buChar char="•"/>
            </a:pPr>
            <a:r>
              <a:rPr lang="en-US" sz="800" dirty="0" smtClean="0"/>
              <a:t>Data warehouse foundation scope</a:t>
            </a:r>
          </a:p>
          <a:p>
            <a:endParaRPr lang="en-US" sz="800" i="1" dirty="0" smtClean="0"/>
          </a:p>
          <a:p>
            <a:r>
              <a:rPr lang="en-US" sz="800" i="1" dirty="0" smtClean="0"/>
              <a:t>Outputs:</a:t>
            </a:r>
          </a:p>
          <a:p>
            <a:pPr marL="171450" indent="-171450">
              <a:buFont typeface="Arial" panose="020B0604020202020204" pitchFamily="34" charset="0"/>
              <a:buChar char="•"/>
            </a:pPr>
            <a:r>
              <a:rPr lang="en-US" sz="800" dirty="0" smtClean="0"/>
              <a:t>Plan for establishing a data warehouse center of excellence</a:t>
            </a:r>
          </a:p>
          <a:p>
            <a:pPr marL="171450" indent="-171450">
              <a:buFont typeface="Arial" panose="020B0604020202020204" pitchFamily="34" charset="0"/>
              <a:buChar char="•"/>
            </a:pPr>
            <a:r>
              <a:rPr lang="en-US" sz="800" dirty="0" smtClean="0"/>
              <a:t>Roadmap for data warehouse foundation activities</a:t>
            </a:r>
          </a:p>
          <a:p>
            <a:endParaRPr lang="en-US" sz="800" dirty="0"/>
          </a:p>
        </p:txBody>
      </p:sp>
      <p:sp>
        <p:nvSpPr>
          <p:cNvPr id="24" name="Rounded Rectangle 23"/>
          <p:cNvSpPr/>
          <p:nvPr/>
        </p:nvSpPr>
        <p:spPr>
          <a:xfrm>
            <a:off x="2727982" y="1728921"/>
            <a:ext cx="1670400" cy="1761401"/>
          </a:xfrm>
          <a:prstGeom prst="roundRect">
            <a:avLst>
              <a:gd name="adj" fmla="val 6411"/>
            </a:avLst>
          </a:prstGeom>
          <a:solidFill>
            <a:srgbClr val="406F96"/>
          </a:solid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800" b="1" dirty="0" smtClean="0">
                <a:solidFill>
                  <a:schemeClr val="bg1"/>
                </a:solidFill>
              </a:rPr>
              <a:t>Identify Essential Business Processes to Support</a:t>
            </a:r>
          </a:p>
          <a:p>
            <a:r>
              <a:rPr lang="en-US" sz="800" i="1" dirty="0" smtClean="0">
                <a:solidFill>
                  <a:schemeClr val="bg1"/>
                </a:solidFill>
              </a:rPr>
              <a:t>Inputs:</a:t>
            </a:r>
          </a:p>
          <a:p>
            <a:pPr marL="171450" indent="-171450">
              <a:buFont typeface="Arial" panose="020B0604020202020204" pitchFamily="34" charset="0"/>
              <a:buChar char="•"/>
            </a:pPr>
            <a:r>
              <a:rPr lang="en-US" sz="800" dirty="0" smtClean="0">
                <a:solidFill>
                  <a:schemeClr val="bg1"/>
                </a:solidFill>
              </a:rPr>
              <a:t>Detailed business objectives and processes</a:t>
            </a:r>
          </a:p>
          <a:p>
            <a:endParaRPr lang="en-US" sz="800" i="1" dirty="0" smtClean="0">
              <a:solidFill>
                <a:schemeClr val="bg1"/>
              </a:solidFill>
            </a:endParaRPr>
          </a:p>
          <a:p>
            <a:r>
              <a:rPr lang="en-US" sz="800" i="1" dirty="0" smtClean="0">
                <a:solidFill>
                  <a:schemeClr val="bg1"/>
                </a:solidFill>
              </a:rPr>
              <a:t>Outputs:</a:t>
            </a:r>
          </a:p>
          <a:p>
            <a:pPr marL="171450" indent="-171450">
              <a:buFont typeface="Arial" panose="020B0604020202020204" pitchFamily="34" charset="0"/>
              <a:buChar char="•"/>
            </a:pPr>
            <a:r>
              <a:rPr lang="en-US" sz="800" dirty="0" smtClean="0">
                <a:solidFill>
                  <a:schemeClr val="bg1"/>
                </a:solidFill>
              </a:rPr>
              <a:t>Prioritized list of processes to guide data warehouse design</a:t>
            </a:r>
          </a:p>
          <a:p>
            <a:pPr marL="171450" indent="-171450">
              <a:buFont typeface="Arial" panose="020B0604020202020204" pitchFamily="34" charset="0"/>
              <a:buChar char="•"/>
            </a:pPr>
            <a:endParaRPr lang="en-US" sz="900" dirty="0">
              <a:solidFill>
                <a:schemeClr val="bg1"/>
              </a:solidFill>
            </a:endParaRPr>
          </a:p>
        </p:txBody>
      </p:sp>
      <p:grpSp>
        <p:nvGrpSpPr>
          <p:cNvPr id="61" name="Group 48"/>
          <p:cNvGrpSpPr/>
          <p:nvPr/>
        </p:nvGrpSpPr>
        <p:grpSpPr>
          <a:xfrm>
            <a:off x="7013678" y="4145194"/>
            <a:ext cx="1670400" cy="2061124"/>
            <a:chOff x="4681031" y="2640591"/>
            <a:chExt cx="1670400" cy="2061124"/>
          </a:xfrm>
          <a:solidFill>
            <a:schemeClr val="accent3"/>
          </a:solidFill>
        </p:grpSpPr>
        <p:sp>
          <p:nvSpPr>
            <p:cNvPr id="64" name="Rounded Rectangle 53"/>
            <p:cNvSpPr/>
            <p:nvPr/>
          </p:nvSpPr>
          <p:spPr>
            <a:xfrm>
              <a:off x="4681031" y="2640591"/>
              <a:ext cx="1670400" cy="2061124"/>
            </a:xfrm>
            <a:prstGeom prst="roundRect">
              <a:avLst>
                <a:gd name="adj" fmla="val 6411"/>
              </a:avLst>
            </a:prstGeom>
            <a:grp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800" b="1" dirty="0" smtClean="0"/>
                <a:t>Define Operating Procedures</a:t>
              </a:r>
              <a:endParaRPr lang="en-CA" sz="800" b="1" dirty="0"/>
            </a:p>
            <a:p>
              <a:r>
                <a:rPr lang="en-CA" sz="800" i="1" dirty="0"/>
                <a:t>Inputs:</a:t>
              </a:r>
            </a:p>
            <a:p>
              <a:pPr marL="171450" indent="-171450">
                <a:buFont typeface="Arial" panose="020B0604020202020204" pitchFamily="34" charset="0"/>
                <a:buChar char="•"/>
              </a:pPr>
              <a:r>
                <a:rPr lang="en-CA" sz="800" dirty="0"/>
                <a:t>Data warehouse foundation scope</a:t>
              </a:r>
            </a:p>
            <a:p>
              <a:endParaRPr lang="en-CA" sz="800" i="1" dirty="0"/>
            </a:p>
            <a:p>
              <a:r>
                <a:rPr lang="en-CA" sz="800" i="1" dirty="0"/>
                <a:t>Outputs:</a:t>
              </a:r>
            </a:p>
            <a:p>
              <a:pPr marL="171450" indent="-171450">
                <a:buFont typeface="Arial" panose="020B0604020202020204" pitchFamily="34" charset="0"/>
                <a:buChar char="•"/>
              </a:pPr>
              <a:r>
                <a:rPr lang="en-CA" sz="800" dirty="0" smtClean="0"/>
                <a:t>Documented procedures for data handling/manipulation</a:t>
              </a:r>
            </a:p>
            <a:p>
              <a:pPr marL="171450" indent="-171450">
                <a:buFont typeface="Arial" panose="020B0604020202020204" pitchFamily="34" charset="0"/>
                <a:buChar char="•"/>
              </a:pPr>
              <a:r>
                <a:rPr lang="en-CA" sz="800" dirty="0" smtClean="0"/>
                <a:t>Service-level agreements</a:t>
              </a:r>
            </a:p>
            <a:p>
              <a:endParaRPr lang="en-CA" sz="800" dirty="0"/>
            </a:p>
          </p:txBody>
        </p:sp>
        <p:pic>
          <p:nvPicPr>
            <p:cNvPr id="65"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9030" y="4105488"/>
              <a:ext cx="223200" cy="228564"/>
            </a:xfrm>
            <a:prstGeom prst="rect">
              <a:avLst/>
            </a:prstGeom>
            <a:grpFill/>
          </p:spPr>
        </p:pic>
        <p:sp>
          <p:nvSpPr>
            <p:cNvPr id="66" name="TextBox 11"/>
            <p:cNvSpPr txBox="1"/>
            <p:nvPr/>
          </p:nvSpPr>
          <p:spPr>
            <a:xfrm>
              <a:off x="5024646" y="4025742"/>
              <a:ext cx="1188183" cy="338554"/>
            </a:xfrm>
            <a:prstGeom prst="rect">
              <a:avLst/>
            </a:prstGeom>
            <a:noFill/>
          </p:spPr>
          <p:txBody>
            <a:bodyPr wrap="square" rtlCol="0">
              <a:spAutoFit/>
            </a:bodyPr>
            <a:lstStyle/>
            <a:p>
              <a:r>
                <a:rPr lang="en-CA" sz="800" b="1" dirty="0" smtClean="0">
                  <a:solidFill>
                    <a:schemeClr val="bg1"/>
                  </a:solidFill>
                </a:rPr>
                <a:t>Data Warehouse SOP Workbook</a:t>
              </a:r>
            </a:p>
          </p:txBody>
        </p:sp>
      </p:grpSp>
      <p:grpSp>
        <p:nvGrpSpPr>
          <p:cNvPr id="16" name="Group 15"/>
          <p:cNvGrpSpPr/>
          <p:nvPr/>
        </p:nvGrpSpPr>
        <p:grpSpPr>
          <a:xfrm>
            <a:off x="454339" y="1728920"/>
            <a:ext cx="1671327" cy="3247482"/>
            <a:chOff x="454339" y="1770960"/>
            <a:chExt cx="1671327" cy="3247482"/>
          </a:xfrm>
        </p:grpSpPr>
        <p:grpSp>
          <p:nvGrpSpPr>
            <p:cNvPr id="49" name="Group 48"/>
            <p:cNvGrpSpPr/>
            <p:nvPr/>
          </p:nvGrpSpPr>
          <p:grpSpPr>
            <a:xfrm>
              <a:off x="454339" y="1770960"/>
              <a:ext cx="1671327" cy="3247482"/>
              <a:chOff x="722551" y="1880757"/>
              <a:chExt cx="1671327" cy="3247482"/>
            </a:xfrm>
            <a:solidFill>
              <a:schemeClr val="accent1"/>
            </a:solidFill>
          </p:grpSpPr>
          <p:grpSp>
            <p:nvGrpSpPr>
              <p:cNvPr id="8" name="Group 63"/>
              <p:cNvGrpSpPr/>
              <p:nvPr/>
            </p:nvGrpSpPr>
            <p:grpSpPr>
              <a:xfrm>
                <a:off x="722551" y="1880757"/>
                <a:ext cx="1671327" cy="3247482"/>
                <a:chOff x="3101725" y="2486887"/>
                <a:chExt cx="1671327" cy="3247482"/>
              </a:xfrm>
              <a:grpFill/>
            </p:grpSpPr>
            <p:sp>
              <p:nvSpPr>
                <p:cNvPr id="9" name="Rounded Rectangle 64"/>
                <p:cNvSpPr/>
                <p:nvPr/>
              </p:nvSpPr>
              <p:spPr>
                <a:xfrm>
                  <a:off x="3101725" y="2486887"/>
                  <a:ext cx="1671327" cy="3247482"/>
                </a:xfrm>
                <a:prstGeom prst="roundRect">
                  <a:avLst>
                    <a:gd name="adj" fmla="val 6411"/>
                  </a:avLst>
                </a:prstGeom>
                <a:grpFill/>
                <a:ln>
                  <a:noFill/>
                </a:ln>
                <a:effectLst>
                  <a:outerShdw blurRad="25400" dist="25400" dir="2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tabLst>
                      <a:tab pos="88900" algn="l"/>
                    </a:tabLst>
                  </a:pPr>
                  <a:r>
                    <a:rPr lang="en-CA" sz="800" b="1" dirty="0">
                      <a:solidFill>
                        <a:schemeClr val="bg1"/>
                      </a:solidFill>
                    </a:rPr>
                    <a:t>Structure the Data Warehouse Project</a:t>
                  </a:r>
                </a:p>
                <a:p>
                  <a:pPr>
                    <a:tabLst>
                      <a:tab pos="88900" algn="l"/>
                    </a:tabLst>
                  </a:pPr>
                  <a:r>
                    <a:rPr lang="en-CA" sz="800" i="1" dirty="0">
                      <a:solidFill>
                        <a:schemeClr val="bg1"/>
                      </a:solidFill>
                    </a:rPr>
                    <a:t>Inputs:</a:t>
                  </a:r>
                </a:p>
                <a:p>
                  <a:pPr marL="171450" indent="-171450">
                    <a:buFont typeface="Arial" panose="020B0604020202020204" pitchFamily="34" charset="0"/>
                    <a:buChar char="•"/>
                    <a:tabLst>
                      <a:tab pos="88900" algn="l"/>
                    </a:tabLst>
                  </a:pPr>
                  <a:r>
                    <a:rPr lang="en-CA" sz="800" dirty="0">
                      <a:solidFill>
                        <a:schemeClr val="bg1"/>
                      </a:solidFill>
                    </a:rPr>
                    <a:t>Current state and business context</a:t>
                  </a:r>
                </a:p>
                <a:p>
                  <a:pPr>
                    <a:tabLst>
                      <a:tab pos="88900" algn="l"/>
                    </a:tabLst>
                  </a:pPr>
                  <a:endParaRPr lang="en-CA" sz="800" i="1" dirty="0">
                    <a:solidFill>
                      <a:schemeClr val="bg1"/>
                    </a:solidFill>
                  </a:endParaRPr>
                </a:p>
                <a:p>
                  <a:pPr>
                    <a:tabLst>
                      <a:tab pos="88900" algn="l"/>
                    </a:tabLst>
                  </a:pPr>
                  <a:r>
                    <a:rPr lang="en-CA" sz="800" i="1" dirty="0">
                      <a:solidFill>
                        <a:schemeClr val="bg1"/>
                      </a:solidFill>
                    </a:rPr>
                    <a:t>Outputs:</a:t>
                  </a:r>
                </a:p>
                <a:p>
                  <a:pPr marL="171450" indent="-171450">
                    <a:buFont typeface="Arial" panose="020B0604020202020204" pitchFamily="34" charset="0"/>
                    <a:buChar char="•"/>
                    <a:tabLst>
                      <a:tab pos="88900" algn="l"/>
                    </a:tabLst>
                  </a:pPr>
                  <a:r>
                    <a:rPr lang="en-CA" sz="800" dirty="0" smtClean="0">
                      <a:solidFill>
                        <a:schemeClr val="bg1"/>
                      </a:solidFill>
                    </a:rPr>
                    <a:t>Understanding of relevant roles and responsibilities</a:t>
                  </a:r>
                </a:p>
                <a:p>
                  <a:pPr marL="171450" indent="-171450">
                    <a:buFont typeface="Arial" panose="020B0604020202020204" pitchFamily="34" charset="0"/>
                    <a:buChar char="•"/>
                    <a:tabLst>
                      <a:tab pos="88900" algn="l"/>
                    </a:tabLst>
                  </a:pPr>
                  <a:r>
                    <a:rPr lang="en-CA" sz="800" dirty="0" smtClean="0">
                      <a:solidFill>
                        <a:schemeClr val="bg1"/>
                      </a:solidFill>
                    </a:rPr>
                    <a:t>Detailed project risks</a:t>
                  </a:r>
                  <a:endParaRPr lang="en-CA" sz="800" dirty="0">
                    <a:solidFill>
                      <a:schemeClr val="bg1"/>
                    </a:solidFill>
                  </a:endParaRPr>
                </a:p>
                <a:p>
                  <a:pPr>
                    <a:tabLst>
                      <a:tab pos="88900" algn="l"/>
                    </a:tabLst>
                  </a:pPr>
                  <a:endParaRPr lang="en-CA" sz="800" i="1" dirty="0">
                    <a:solidFill>
                      <a:schemeClr val="bg1"/>
                    </a:solidFill>
                  </a:endParaRPr>
                </a:p>
                <a:p>
                  <a:pPr>
                    <a:tabLst>
                      <a:tab pos="88900" algn="l"/>
                    </a:tabLst>
                  </a:pPr>
                  <a:endParaRPr lang="en-CA" sz="800" i="1" dirty="0">
                    <a:solidFill>
                      <a:schemeClr val="bg1"/>
                    </a:solidFill>
                  </a:endParaRPr>
                </a:p>
              </p:txBody>
            </p:sp>
            <p:pic>
              <p:nvPicPr>
                <p:cNvPr id="10"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2064" y="4210557"/>
                  <a:ext cx="233518" cy="266878"/>
                </a:xfrm>
                <a:prstGeom prst="rect">
                  <a:avLst/>
                </a:prstGeom>
                <a:grpFill/>
              </p:spPr>
            </p:pic>
            <p:sp>
              <p:nvSpPr>
                <p:cNvPr id="11" name="Rectangle 66"/>
                <p:cNvSpPr/>
                <p:nvPr/>
              </p:nvSpPr>
              <p:spPr>
                <a:xfrm>
                  <a:off x="3465448" y="4248289"/>
                  <a:ext cx="1275185" cy="215444"/>
                </a:xfrm>
                <a:prstGeom prst="rect">
                  <a:avLst/>
                </a:prstGeom>
                <a:grpFill/>
              </p:spPr>
              <p:txBody>
                <a:bodyPr wrap="square">
                  <a:spAutoFit/>
                </a:bodyPr>
                <a:lstStyle/>
                <a:p>
                  <a:r>
                    <a:rPr lang="en-CA" sz="800" b="1" dirty="0" smtClean="0">
                      <a:solidFill>
                        <a:srgbClr val="FFFFFF"/>
                      </a:solidFill>
                    </a:rPr>
                    <a:t>Position Descriptions</a:t>
                  </a:r>
                  <a:endParaRPr lang="en-CA" sz="800" b="1" dirty="0">
                    <a:solidFill>
                      <a:srgbClr val="FFFFFF"/>
                    </a:solidFill>
                  </a:endParaRPr>
                </a:p>
              </p:txBody>
            </p:sp>
            <p:sp>
              <p:nvSpPr>
                <p:cNvPr id="12" name="TextBox 13"/>
                <p:cNvSpPr txBox="1"/>
                <p:nvPr/>
              </p:nvSpPr>
              <p:spPr>
                <a:xfrm>
                  <a:off x="3454033" y="3836227"/>
                  <a:ext cx="1316635" cy="461665"/>
                </a:xfrm>
                <a:prstGeom prst="rect">
                  <a:avLst/>
                </a:prstGeom>
                <a:grpFill/>
              </p:spPr>
              <p:txBody>
                <a:bodyPr wrap="square" rtlCol="0">
                  <a:spAutoFit/>
                </a:bodyPr>
                <a:lstStyle/>
                <a:p>
                  <a:r>
                    <a:rPr lang="en-CA" sz="800" b="1" dirty="0">
                      <a:solidFill>
                        <a:schemeClr val="bg1"/>
                      </a:solidFill>
                    </a:rPr>
                    <a:t>Data Warehouse Foundation Project </a:t>
                  </a:r>
                  <a:r>
                    <a:rPr lang="en-CA" sz="800" b="1" dirty="0" smtClean="0">
                      <a:solidFill>
                        <a:schemeClr val="bg1"/>
                      </a:solidFill>
                    </a:rPr>
                    <a:t>Plan</a:t>
                  </a:r>
                  <a:endParaRPr lang="en-CA" sz="800" b="1" dirty="0">
                    <a:solidFill>
                      <a:schemeClr val="bg1"/>
                    </a:solidFill>
                  </a:endParaRPr>
                </a:p>
              </p:txBody>
            </p:sp>
            <p:pic>
              <p:nvPicPr>
                <p:cNvPr id="13" name="Picture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4448" y="3876852"/>
                  <a:ext cx="233518" cy="266878"/>
                </a:xfrm>
                <a:prstGeom prst="rect">
                  <a:avLst/>
                </a:prstGeom>
                <a:grpFill/>
              </p:spPr>
            </p:pic>
          </p:grpSp>
          <p:sp>
            <p:nvSpPr>
              <p:cNvPr id="43" name="TextBox 11"/>
              <p:cNvSpPr txBox="1"/>
              <p:nvPr/>
            </p:nvSpPr>
            <p:spPr>
              <a:xfrm>
                <a:off x="1063767" y="3869859"/>
                <a:ext cx="1231692" cy="461665"/>
              </a:xfrm>
              <a:prstGeom prst="rect">
                <a:avLst/>
              </a:prstGeom>
              <a:grpFill/>
            </p:spPr>
            <p:txBody>
              <a:bodyPr wrap="square" rtlCol="0">
                <a:spAutoFit/>
              </a:bodyPr>
              <a:lstStyle/>
              <a:p>
                <a:r>
                  <a:rPr lang="en-CA" sz="800" b="1" dirty="0" smtClean="0">
                    <a:solidFill>
                      <a:schemeClr val="bg1"/>
                    </a:solidFill>
                  </a:rPr>
                  <a:t>Data Warehouse Foundation Work Breakdown Structure</a:t>
                </a:r>
              </a:p>
            </p:txBody>
          </p:sp>
          <p:pic>
            <p:nvPicPr>
              <p:cNvPr id="44"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556" y="3955856"/>
                <a:ext cx="219303" cy="224573"/>
              </a:xfrm>
              <a:prstGeom prst="rect">
                <a:avLst/>
              </a:prstGeom>
              <a:grpFill/>
            </p:spPr>
          </p:pic>
        </p:grpSp>
        <p:pic>
          <p:nvPicPr>
            <p:cNvPr id="47"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591" y="4642336"/>
              <a:ext cx="233518" cy="266878"/>
            </a:xfrm>
            <a:prstGeom prst="rect">
              <a:avLst/>
            </a:prstGeom>
            <a:noFill/>
          </p:spPr>
        </p:pic>
        <p:sp>
          <p:nvSpPr>
            <p:cNvPr id="48" name="Rectangle 66"/>
            <p:cNvSpPr/>
            <p:nvPr/>
          </p:nvSpPr>
          <p:spPr>
            <a:xfrm>
              <a:off x="821976" y="4606498"/>
              <a:ext cx="1112034" cy="338554"/>
            </a:xfrm>
            <a:prstGeom prst="rect">
              <a:avLst/>
            </a:prstGeom>
            <a:noFill/>
          </p:spPr>
          <p:txBody>
            <a:bodyPr wrap="square">
              <a:spAutoFit/>
            </a:bodyPr>
            <a:lstStyle/>
            <a:p>
              <a:r>
                <a:rPr lang="en-CA" sz="800" b="1" dirty="0" smtClean="0">
                  <a:solidFill>
                    <a:srgbClr val="FFFFFF"/>
                  </a:solidFill>
                </a:rPr>
                <a:t>Data Warehouse Program Charter</a:t>
              </a:r>
              <a:endParaRPr lang="en-CA" sz="800" b="1" dirty="0">
                <a:solidFill>
                  <a:srgbClr val="FFFFFF"/>
                </a:solidFill>
              </a:endParaRPr>
            </a:p>
          </p:txBody>
        </p:sp>
        <p:pic>
          <p:nvPicPr>
            <p:cNvPr id="50"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677" y="4240519"/>
              <a:ext cx="253919" cy="266878"/>
            </a:xfrm>
            <a:prstGeom prst="rect">
              <a:avLst/>
            </a:prstGeom>
          </p:spPr>
        </p:pic>
        <p:sp>
          <p:nvSpPr>
            <p:cNvPr id="51" name="Rectangle 66"/>
            <p:cNvSpPr/>
            <p:nvPr/>
          </p:nvSpPr>
          <p:spPr>
            <a:xfrm>
              <a:off x="818062" y="4173151"/>
              <a:ext cx="1209185" cy="461665"/>
            </a:xfrm>
            <a:prstGeom prst="rect">
              <a:avLst/>
            </a:prstGeom>
          </p:spPr>
          <p:txBody>
            <a:bodyPr wrap="square">
              <a:spAutoFit/>
            </a:bodyPr>
            <a:lstStyle/>
            <a:p>
              <a:r>
                <a:rPr lang="en-CA" sz="800" b="1" dirty="0" smtClean="0">
                  <a:solidFill>
                    <a:srgbClr val="FFFFFF"/>
                  </a:solidFill>
                </a:rPr>
                <a:t>Data Warehouse Steering Committee Charter</a:t>
              </a:r>
              <a:endParaRPr lang="en-CA" sz="800" b="1" dirty="0">
                <a:solidFill>
                  <a:srgbClr val="FFFFFF"/>
                </a:solidFill>
              </a:endParaRPr>
            </a:p>
          </p:txBody>
        </p:sp>
      </p:grpSp>
      <p:cxnSp>
        <p:nvCxnSpPr>
          <p:cNvPr id="42" name="Elbow Connector 41"/>
          <p:cNvCxnSpPr>
            <a:stCxn id="34" idx="3"/>
            <a:endCxn id="24" idx="1"/>
          </p:cNvCxnSpPr>
          <p:nvPr/>
        </p:nvCxnSpPr>
        <p:spPr>
          <a:xfrm flipV="1">
            <a:off x="2125666" y="2609622"/>
            <a:ext cx="602316" cy="3155772"/>
          </a:xfrm>
          <a:prstGeom prst="bentConnector3">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4" idx="2"/>
            <a:endCxn id="30" idx="0"/>
          </p:cNvCxnSpPr>
          <p:nvPr/>
        </p:nvCxnSpPr>
        <p:spPr>
          <a:xfrm flipH="1">
            <a:off x="3560630" y="3490322"/>
            <a:ext cx="2552" cy="422918"/>
          </a:xfrm>
          <a:prstGeom prst="straightConnector1">
            <a:avLst/>
          </a:prstGeom>
          <a:ln w="381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21" idx="1"/>
          </p:cNvCxnSpPr>
          <p:nvPr/>
        </p:nvCxnSpPr>
        <p:spPr>
          <a:xfrm>
            <a:off x="4440741" y="5292785"/>
            <a:ext cx="363611" cy="1"/>
          </a:xfrm>
          <a:prstGeom prst="straightConnector1">
            <a:avLst/>
          </a:prstGeom>
          <a:ln w="381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1" idx="0"/>
            <a:endCxn id="26" idx="2"/>
          </p:cNvCxnSpPr>
          <p:nvPr/>
        </p:nvCxnSpPr>
        <p:spPr>
          <a:xfrm flipV="1">
            <a:off x="5639552" y="3400195"/>
            <a:ext cx="0" cy="979058"/>
          </a:xfrm>
          <a:prstGeom prst="straightConnector1">
            <a:avLst/>
          </a:prstGeom>
          <a:ln w="381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6" idx="3"/>
          </p:cNvCxnSpPr>
          <p:nvPr/>
        </p:nvCxnSpPr>
        <p:spPr>
          <a:xfrm>
            <a:off x="6474752" y="2564558"/>
            <a:ext cx="538926"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5" idx="2"/>
            <a:endCxn id="64" idx="0"/>
          </p:cNvCxnSpPr>
          <p:nvPr/>
        </p:nvCxnSpPr>
        <p:spPr>
          <a:xfrm>
            <a:off x="7848878" y="3481345"/>
            <a:ext cx="0" cy="663849"/>
          </a:xfrm>
          <a:prstGeom prst="straightConnector1">
            <a:avLst/>
          </a:prstGeom>
          <a:ln w="38100">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6" name="TextBox 13"/>
          <p:cNvSpPr txBox="1"/>
          <p:nvPr/>
        </p:nvSpPr>
        <p:spPr>
          <a:xfrm>
            <a:off x="7367612" y="5842051"/>
            <a:ext cx="1188183" cy="338554"/>
          </a:xfrm>
          <a:prstGeom prst="rect">
            <a:avLst/>
          </a:prstGeom>
          <a:noFill/>
        </p:spPr>
        <p:txBody>
          <a:bodyPr wrap="square" rtlCol="0">
            <a:spAutoFit/>
          </a:bodyPr>
          <a:lstStyle/>
          <a:p>
            <a:r>
              <a:rPr lang="en-US" sz="800" b="1" dirty="0" smtClean="0">
                <a:solidFill>
                  <a:schemeClr val="bg1"/>
                </a:solidFill>
              </a:rPr>
              <a:t>Data Warehouse SLA</a:t>
            </a:r>
            <a:endParaRPr lang="en-US" sz="800" b="1" dirty="0">
              <a:solidFill>
                <a:schemeClr val="bg1"/>
              </a:solidFill>
            </a:endParaRPr>
          </a:p>
        </p:txBody>
      </p:sp>
      <p:pic>
        <p:nvPicPr>
          <p:cNvPr id="77"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1678" y="5877889"/>
            <a:ext cx="233518" cy="266878"/>
          </a:xfrm>
          <a:prstGeom prst="rect">
            <a:avLst/>
          </a:prstGeom>
          <a:noFill/>
        </p:spPr>
      </p:pic>
      <p:sp>
        <p:nvSpPr>
          <p:cNvPr id="53" name="TextBox 11"/>
          <p:cNvSpPr txBox="1"/>
          <p:nvPr/>
        </p:nvSpPr>
        <p:spPr>
          <a:xfrm>
            <a:off x="3042990" y="5775569"/>
            <a:ext cx="1397751" cy="338554"/>
          </a:xfrm>
          <a:prstGeom prst="rect">
            <a:avLst/>
          </a:prstGeom>
          <a:noFill/>
        </p:spPr>
        <p:txBody>
          <a:bodyPr wrap="square" rtlCol="0">
            <a:spAutoFit/>
          </a:bodyPr>
          <a:lstStyle/>
          <a:p>
            <a:r>
              <a:rPr lang="en-US" sz="800" b="1" dirty="0" smtClean="0">
                <a:solidFill>
                  <a:schemeClr val="bg1"/>
                </a:solidFill>
              </a:rPr>
              <a:t>Data Classification Inventory Tool</a:t>
            </a:r>
          </a:p>
        </p:txBody>
      </p:sp>
      <p:pic>
        <p:nvPicPr>
          <p:cNvPr id="54"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2471" y="5809032"/>
            <a:ext cx="223200" cy="223200"/>
          </a:xfrm>
          <a:prstGeom prst="rect">
            <a:avLst/>
          </a:prstGeom>
          <a:solidFill>
            <a:srgbClr val="406F96"/>
          </a:solidFill>
        </p:spPr>
      </p:pic>
      <p:sp>
        <p:nvSpPr>
          <p:cNvPr id="52" name="TextBox 11"/>
          <p:cNvSpPr txBox="1"/>
          <p:nvPr/>
        </p:nvSpPr>
        <p:spPr>
          <a:xfrm>
            <a:off x="3042990" y="6085579"/>
            <a:ext cx="1397751" cy="338554"/>
          </a:xfrm>
          <a:prstGeom prst="rect">
            <a:avLst/>
          </a:prstGeom>
          <a:noFill/>
        </p:spPr>
        <p:txBody>
          <a:bodyPr wrap="square" rtlCol="0">
            <a:spAutoFit/>
          </a:bodyPr>
          <a:lstStyle/>
          <a:p>
            <a:r>
              <a:rPr lang="en-US" sz="800" b="1" dirty="0" smtClean="0">
                <a:solidFill>
                  <a:schemeClr val="bg1"/>
                </a:solidFill>
              </a:rPr>
              <a:t>Master Data Mapping Tool</a:t>
            </a:r>
          </a:p>
        </p:txBody>
      </p:sp>
      <p:pic>
        <p:nvPicPr>
          <p:cNvPr id="5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2471" y="6119042"/>
            <a:ext cx="223200" cy="223200"/>
          </a:xfrm>
          <a:prstGeom prst="rect">
            <a:avLst/>
          </a:prstGeom>
          <a:solidFill>
            <a:srgbClr val="406F96"/>
          </a:solidFill>
        </p:spPr>
      </p:pic>
    </p:spTree>
    <p:extLst>
      <p:ext uri="{BB962C8B-B14F-4D97-AF65-F5344CB8AC3E}">
        <p14:creationId xmlns:p14="http://schemas.microsoft.com/office/powerpoint/2010/main" val="2811230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these icons to help direct you as you navigate this research </a:t>
            </a:r>
            <a:endParaRPr lang="en-US" dirty="0"/>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smtClean="0"/>
              <a:t>This icon denotes a slide where a supporting Info-Tech tool or template will help you perform the activity or step associated with the slide. Refer to the supporting tool or template to get the best results and proceed to the next step of the project.</a:t>
            </a:r>
            <a:endParaRPr lang="en-US" sz="1400" dirty="0"/>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smtClean="0"/>
              <a:t>This icon denotes a slide with an associated activity. The activity can be performed either as part of your project or with the support of Info-Tech team members, who will come onsite to facilitate a workshop for your organization.</a:t>
            </a:r>
            <a:endParaRPr lang="en-US" sz="1400" dirty="0"/>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smtClean="0"/>
              <a:t>Use these icons to help guide you through each step of the blueprint and direct you to content related to the recommended activities. </a:t>
            </a:r>
            <a:endParaRPr lang="en-US" sz="1400" dirty="0"/>
          </a:p>
        </p:txBody>
      </p:sp>
    </p:spTree>
    <p:extLst>
      <p:ext uri="{BB962C8B-B14F-4D97-AF65-F5344CB8AC3E}">
        <p14:creationId xmlns:p14="http://schemas.microsoft.com/office/powerpoint/2010/main" val="4239230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4947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6" name="Rounded Rectangle 45"/>
          <p:cNvSpPr/>
          <p:nvPr/>
        </p:nvSpPr>
        <p:spPr>
          <a:xfrm>
            <a:off x="36134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cxnSp>
        <p:nvCxnSpPr>
          <p:cNvPr id="48" name="Straight Arrow Connector 47"/>
          <p:cNvCxnSpPr>
            <a:stCxn id="60" idx="2"/>
          </p:cNvCxnSpPr>
          <p:nvPr/>
        </p:nvCxnSpPr>
        <p:spPr>
          <a:xfrm>
            <a:off x="811401" y="2920539"/>
            <a:ext cx="7769458"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44182"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34987"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365D7E"/>
                  </a:solidFill>
                  <a:effectLst/>
                  <a:uLnTx/>
                  <a:uFillTx/>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67160"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69850"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68616"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sp>
        <p:nvSpPr>
          <p:cNvPr id="3" name="Title 2"/>
          <p:cNvSpPr>
            <a:spLocks noGrp="1"/>
          </p:cNvSpPr>
          <p:nvPr>
            <p:ph type="title"/>
          </p:nvPr>
        </p:nvSpPr>
        <p:spPr>
          <a:xfrm>
            <a:off x="257175" y="255588"/>
            <a:ext cx="8554316" cy="877887"/>
          </a:xfrm>
        </p:spPr>
        <p:txBody>
          <a:bodyPr/>
          <a:lstStyle/>
          <a:p>
            <a:pPr lvl="0">
              <a:lnSpc>
                <a:spcPts val="2600"/>
              </a:lnSpc>
              <a:defRPr/>
            </a:pPr>
            <a:r>
              <a:rPr lang="en-US" dirty="0" smtClean="0"/>
              <a:t>Info-Tech offers various levels of support to best suit your needs</a:t>
            </a:r>
            <a:endParaRPr lang="en-US" dirty="0"/>
          </a:p>
        </p:txBody>
      </p:sp>
    </p:spTree>
    <p:extLst>
      <p:ext uri="{BB962C8B-B14F-4D97-AF65-F5344CB8AC3E}">
        <p14:creationId xmlns:p14="http://schemas.microsoft.com/office/powerpoint/2010/main" val="3960344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151134" y="2190328"/>
            <a:ext cx="6589368" cy="3108543"/>
          </a:xfrm>
          <a:prstGeom prst="rect">
            <a:avLst/>
          </a:prstGeom>
        </p:spPr>
        <p:txBody>
          <a:bodyPr wrap="square" rtlCol="0">
            <a:spAutoFit/>
          </a:bodyPr>
          <a:lstStyle/>
          <a:p>
            <a:pPr>
              <a:spcAft>
                <a:spcPts val="1200"/>
              </a:spcAft>
            </a:pPr>
            <a:r>
              <a:rPr lang="en-US" sz="1600" i="1" dirty="0" smtClean="0">
                <a:solidFill>
                  <a:schemeClr val="bg1"/>
                </a:solidFill>
                <a:latin typeface="+mj-lt"/>
              </a:rPr>
              <a:t>Data warehouse projects are some of the most challenging projects for IT because of their complexity. That being said, the data warehouse is still a technology that can help you gain a significant competitive advantage. </a:t>
            </a:r>
          </a:p>
          <a:p>
            <a:pPr>
              <a:spcAft>
                <a:spcPts val="1200"/>
              </a:spcAft>
            </a:pPr>
            <a:r>
              <a:rPr lang="en-US" sz="1600" i="1" dirty="0" smtClean="0">
                <a:solidFill>
                  <a:schemeClr val="bg1"/>
                </a:solidFill>
                <a:latin typeface="+mj-lt"/>
              </a:rPr>
              <a:t>Start by architecting a data warehouse correctly and build it one subject area at a time.</a:t>
            </a:r>
          </a:p>
          <a:p>
            <a:pPr>
              <a:spcAft>
                <a:spcPts val="1200"/>
              </a:spcAft>
            </a:pPr>
            <a:r>
              <a:rPr lang="en-US" sz="1600" i="1" dirty="0" smtClean="0">
                <a:solidFill>
                  <a:schemeClr val="bg1"/>
                </a:solidFill>
                <a:latin typeface="+mj-lt"/>
              </a:rPr>
              <a:t>Similar to building a house, the key to success is creating manageable pieces and integrating those pieces based on a well-architected plan and foundation with just enough oversight and governance. With this approach, you are able to develop a program around the data warehouse that will be able to empower your business over time. </a:t>
            </a:r>
            <a:endParaRPr lang="en-US" sz="1600" b="1" i="1" dirty="0">
              <a:solidFill>
                <a:schemeClr val="bg1"/>
              </a:solidFill>
              <a:latin typeface="+mj-lt"/>
            </a:endParaRPr>
          </a:p>
        </p:txBody>
      </p:sp>
      <p:sp>
        <p:nvSpPr>
          <p:cNvPr id="9" name="TextBox 8"/>
          <p:cNvSpPr txBox="1"/>
          <p:nvPr/>
        </p:nvSpPr>
        <p:spPr>
          <a:xfrm>
            <a:off x="3279585" y="5745663"/>
            <a:ext cx="4460917" cy="738664"/>
          </a:xfrm>
          <a:prstGeom prst="rect">
            <a:avLst/>
          </a:prstGeom>
        </p:spPr>
        <p:txBody>
          <a:bodyPr wrap="square" rtlCol="0">
            <a:spAutoFit/>
          </a:bodyPr>
          <a:lstStyle/>
          <a:p>
            <a:pPr algn="r"/>
            <a:r>
              <a:rPr lang="en-US" sz="1400" b="1" i="1" dirty="0" smtClean="0">
                <a:solidFill>
                  <a:schemeClr val="bg1"/>
                </a:solidFill>
              </a:rPr>
              <a:t>Daniel Ko,</a:t>
            </a:r>
          </a:p>
          <a:p>
            <a:pPr algn="r"/>
            <a:r>
              <a:rPr lang="en-US" sz="1400" i="1" dirty="0" smtClean="0">
                <a:solidFill>
                  <a:schemeClr val="bg1"/>
                </a:solidFill>
              </a:rPr>
              <a:t>Manager, Information Management </a:t>
            </a:r>
          </a:p>
          <a:p>
            <a:pPr algn="r"/>
            <a:r>
              <a:rPr lang="en-US" sz="1400" i="1" dirty="0" smtClean="0">
                <a:solidFill>
                  <a:schemeClr val="bg1"/>
                </a:solidFill>
              </a:rPr>
              <a:t>Info-Tech Research Group</a:t>
            </a:r>
          </a:p>
        </p:txBody>
      </p:sp>
      <p:sp>
        <p:nvSpPr>
          <p:cNvPr id="10" name="TextBox 9"/>
          <p:cNvSpPr txBox="1"/>
          <p:nvPr/>
        </p:nvSpPr>
        <p:spPr>
          <a:xfrm>
            <a:off x="545852" y="1558819"/>
            <a:ext cx="5944995" cy="338554"/>
          </a:xfrm>
          <a:prstGeom prst="rect">
            <a:avLst/>
          </a:prstGeom>
        </p:spPr>
        <p:txBody>
          <a:bodyPr wrap="square" rtlCol="0">
            <a:spAutoFit/>
          </a:bodyPr>
          <a:lstStyle/>
          <a:p>
            <a:r>
              <a:rPr lang="en-US" sz="1600" b="1" dirty="0" smtClean="0">
                <a:solidFill>
                  <a:schemeClr val="bg1"/>
                </a:solidFill>
              </a:rPr>
              <a:t>Don’t just build a data warehouse, build it smartly.</a:t>
            </a:r>
            <a:endParaRPr lang="en-US" sz="1600" b="1" dirty="0">
              <a:solidFill>
                <a:schemeClr val="bg1"/>
              </a:solidFill>
            </a:endParaRP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US" sz="4000" b="1" dirty="0" smtClean="0">
                <a:solidFill>
                  <a:schemeClr val="bg1"/>
                </a:solidFill>
              </a:rPr>
              <a:t>ANALYST PERSPECTIVE </a:t>
            </a:r>
            <a:endParaRPr lang="en-US" sz="4000" b="1" dirty="0">
              <a:solidFill>
                <a:schemeClr val="bg1"/>
              </a:solidFill>
            </a:endParaRPr>
          </a:p>
        </p:txBody>
      </p:sp>
      <p:pic>
        <p:nvPicPr>
          <p:cNvPr id="14" name="Picture 100"/>
          <p:cNvPicPr>
            <a:picLocks noChangeAspect="1"/>
          </p:cNvPicPr>
          <p:nvPr/>
        </p:nvPicPr>
        <p:blipFill>
          <a:blip r:embed="rId3"/>
          <a:stretch>
            <a:fillRect/>
          </a:stretch>
        </p:blipFill>
        <p:spPr>
          <a:xfrm>
            <a:off x="545852" y="2045626"/>
            <a:ext cx="678666" cy="619651"/>
          </a:xfrm>
          <a:prstGeom prst="rect">
            <a:avLst/>
          </a:prstGeom>
        </p:spPr>
      </p:pic>
      <p:pic>
        <p:nvPicPr>
          <p:cNvPr id="15" name="Picture 101"/>
          <p:cNvPicPr>
            <a:picLocks noChangeAspect="1"/>
          </p:cNvPicPr>
          <p:nvPr/>
        </p:nvPicPr>
        <p:blipFill>
          <a:blip r:embed="rId4"/>
          <a:stretch>
            <a:fillRect/>
          </a:stretch>
        </p:blipFill>
        <p:spPr>
          <a:xfrm>
            <a:off x="7590593" y="4914201"/>
            <a:ext cx="656535" cy="538507"/>
          </a:xfrm>
          <a:prstGeom prst="rect">
            <a:avLst/>
          </a:prstGeom>
        </p:spPr>
      </p:pic>
    </p:spTree>
    <p:extLst>
      <p:ext uri="{BB962C8B-B14F-4D97-AF65-F5344CB8AC3E}">
        <p14:creationId xmlns:p14="http://schemas.microsoft.com/office/powerpoint/2010/main" val="3785094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7482792"/>
              </p:ext>
            </p:extLst>
          </p:nvPr>
        </p:nvGraphicFramePr>
        <p:xfrm>
          <a:off x="86984" y="1817610"/>
          <a:ext cx="8799876" cy="4043113"/>
        </p:xfrm>
        <a:graphic>
          <a:graphicData uri="http://schemas.openxmlformats.org/drawingml/2006/table">
            <a:tbl>
              <a:tblPr firstRow="1" bandRow="1">
                <a:tableStyleId>{5C22544A-7EE6-4342-B048-85BDC9FD1C3A}</a:tableStyleId>
              </a:tblPr>
              <a:tblGrid>
                <a:gridCol w="1191600"/>
                <a:gridCol w="2536092"/>
                <a:gridCol w="2536092"/>
                <a:gridCol w="2536092"/>
              </a:tblGrid>
              <a:tr h="1287540">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smtClean="0">
                          <a:solidFill>
                            <a:schemeClr val="tx1"/>
                          </a:solidFill>
                        </a:rPr>
                        <a:t>1.1 Structure the data warehouse project</a:t>
                      </a:r>
                    </a:p>
                    <a:p>
                      <a:pPr>
                        <a:spcAft>
                          <a:spcPts val="600"/>
                        </a:spcAft>
                      </a:pPr>
                      <a:r>
                        <a:rPr lang="en-CA" sz="1000" dirty="0" smtClean="0">
                          <a:solidFill>
                            <a:schemeClr val="tx1"/>
                          </a:solidFill>
                        </a:rPr>
                        <a:t>1.2 Review data management impacts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2.1 Identify essential business processes to support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2.2 Create the core data model</a:t>
                      </a:r>
                    </a:p>
                    <a:p>
                      <a:pPr marL="0" indent="0">
                        <a:spcAft>
                          <a:spcPts val="600"/>
                        </a:spcAft>
                        <a:buSzPct val="175000"/>
                        <a:buNone/>
                      </a:pPr>
                      <a:r>
                        <a:rPr lang="en-CA" sz="1000" b="1" dirty="0" smtClean="0">
                          <a:solidFill>
                            <a:schemeClr val="tx1"/>
                          </a:solidFill>
                        </a:rPr>
                        <a:t>2.3</a:t>
                      </a:r>
                      <a:r>
                        <a:rPr lang="en-CA" sz="1000" b="1" baseline="0" dirty="0" smtClean="0">
                          <a:solidFill>
                            <a:schemeClr val="tx1"/>
                          </a:solidFill>
                        </a:rPr>
                        <a:t> Create an architectural strategy</a:t>
                      </a:r>
                    </a:p>
                    <a:p>
                      <a:pPr marL="0" indent="0">
                        <a:spcAft>
                          <a:spcPts val="600"/>
                        </a:spcAft>
                        <a:buSzPct val="175000"/>
                        <a:buNone/>
                      </a:pPr>
                      <a:r>
                        <a:rPr lang="en-CA" sz="1000" b="1" dirty="0" smtClean="0">
                          <a:solidFill>
                            <a:schemeClr val="tx1"/>
                          </a:solidFill>
                        </a:rPr>
                        <a:t>2.4 Explore technology options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smtClean="0">
                          <a:solidFill>
                            <a:schemeClr val="tx1"/>
                          </a:solidFill>
                        </a:rPr>
                        <a:t>3.1 Plan for the</a:t>
                      </a:r>
                      <a:r>
                        <a:rPr lang="en-CA" sz="1000" baseline="0" dirty="0" smtClean="0">
                          <a:solidFill>
                            <a:schemeClr val="tx1"/>
                          </a:solidFill>
                        </a:rPr>
                        <a:t> data warehouse centre of excellence</a:t>
                      </a:r>
                      <a:endParaRPr lang="en-CA" sz="1000" dirty="0" smtClean="0">
                        <a:solidFill>
                          <a:schemeClr val="tx1"/>
                        </a:solidFill>
                      </a:endParaRPr>
                    </a:p>
                    <a:p>
                      <a:pPr>
                        <a:spcAft>
                          <a:spcPts val="600"/>
                        </a:spcAft>
                      </a:pPr>
                      <a:r>
                        <a:rPr lang="en-CA" sz="1000" baseline="0" dirty="0" smtClean="0">
                          <a:solidFill>
                            <a:schemeClr val="tx1"/>
                          </a:solidFill>
                        </a:rPr>
                        <a:t>3.2 Refine operating procedures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855573">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smtClean="0">
                          <a:cs typeface="Open Sans"/>
                        </a:rPr>
                        <a:t>Discuss</a:t>
                      </a:r>
                      <a:r>
                        <a:rPr lang="en-US" sz="1000" b="0" baseline="0" dirty="0" smtClean="0">
                          <a:cs typeface="Open Sans"/>
                        </a:rPr>
                        <a:t> structuring your project team, defining success metrics and risks, and organizing a steering committee.</a:t>
                      </a:r>
                      <a:endParaRPr lang="en-US" sz="1000" b="0" dirty="0" smtClean="0">
                        <a:cs typeface="Open Sans"/>
                      </a:endParaRPr>
                    </a:p>
                    <a:p>
                      <a:pPr marL="228600" indent="-228600">
                        <a:spcAft>
                          <a:spcPts val="600"/>
                        </a:spcAft>
                        <a:buSzPct val="150000"/>
                        <a:buBlip>
                          <a:blip r:embed="rId3"/>
                        </a:buBlip>
                      </a:pPr>
                      <a:r>
                        <a:rPr lang="en-US" sz="1000" b="0" dirty="0" smtClean="0">
                          <a:cs typeface="Open Sans"/>
                        </a:rPr>
                        <a:t>Discuss the</a:t>
                      </a:r>
                      <a:r>
                        <a:rPr lang="en-US" sz="1000" b="0" baseline="0" dirty="0" smtClean="0">
                          <a:cs typeface="Open Sans"/>
                        </a:rPr>
                        <a:t> impacts of other data management practices on your data warehouse foundation project.</a:t>
                      </a:r>
                      <a:endParaRPr lang="en-US" sz="1000" b="0" dirty="0" smtClean="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smtClean="0">
                          <a:cs typeface="Open Sans"/>
                        </a:rPr>
                        <a:t>Walk through</a:t>
                      </a:r>
                      <a:r>
                        <a:rPr lang="en-US" sz="1000" b="0" baseline="0" dirty="0" smtClean="0">
                          <a:cs typeface="Open Sans"/>
                        </a:rPr>
                        <a:t> how to characterize operational, tactical, and ad hoc business processes that will guide the data warehouse.</a:t>
                      </a:r>
                      <a:endParaRPr lang="en-US" sz="1000" b="0" dirty="0" smtClean="0">
                        <a:cs typeface="Open Sans"/>
                      </a:endParaRPr>
                    </a:p>
                    <a:p>
                      <a:pPr marL="228600" indent="-228600">
                        <a:spcAft>
                          <a:spcPts val="600"/>
                        </a:spcAft>
                        <a:buSzPct val="150000"/>
                        <a:buBlip>
                          <a:blip r:embed="rId3"/>
                        </a:buBlip>
                      </a:pPr>
                      <a:r>
                        <a:rPr lang="en-US" sz="1000" b="0" dirty="0" smtClean="0">
                          <a:cs typeface="Open Sans"/>
                        </a:rPr>
                        <a:t>Discuss the four “Rosetta Stones” for</a:t>
                      </a:r>
                      <a:r>
                        <a:rPr lang="en-US" sz="1000" b="0" baseline="0" dirty="0" smtClean="0">
                          <a:cs typeface="Open Sans"/>
                        </a:rPr>
                        <a:t> data modeling.</a:t>
                      </a:r>
                      <a:endParaRPr lang="en-US" sz="1000" b="0" dirty="0" smtClean="0">
                        <a:cs typeface="Open Sans"/>
                      </a:endParaRPr>
                    </a:p>
                    <a:p>
                      <a:pPr marL="228600" indent="-228600">
                        <a:spcAft>
                          <a:spcPts val="600"/>
                        </a:spcAft>
                        <a:buSzPct val="150000"/>
                        <a:buBlip>
                          <a:blip r:embed="rId3"/>
                        </a:buBlip>
                      </a:pPr>
                      <a:r>
                        <a:rPr lang="en-US" sz="1000" b="0" baseline="0" dirty="0" smtClean="0">
                          <a:cs typeface="Open Sans"/>
                        </a:rPr>
                        <a:t>Develop an architecture strategy based on business and data needs, and review </a:t>
                      </a:r>
                      <a:r>
                        <a:rPr lang="en-US" sz="1000" b="0" baseline="0" dirty="0" smtClean="0">
                          <a:cs typeface="Open Sans"/>
                        </a:rPr>
                        <a:t>the data </a:t>
                      </a:r>
                      <a:r>
                        <a:rPr lang="en-US" sz="1000" b="0" baseline="0" dirty="0" smtClean="0">
                          <a:cs typeface="Open Sans"/>
                        </a:rPr>
                        <a:t>warehouse vendor landscape.</a:t>
                      </a:r>
                      <a:endParaRPr lang="en-US" sz="1000" b="0" dirty="0" smtClean="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smtClean="0">
                          <a:cs typeface="Open Sans"/>
                        </a:rPr>
                        <a:t>Plan</a:t>
                      </a:r>
                      <a:r>
                        <a:rPr lang="en-US" sz="1000" b="0" baseline="0" dirty="0" smtClean="0">
                          <a:cs typeface="Open Sans"/>
                        </a:rPr>
                        <a:t> for the formation of a data warehouse center of excellence. </a:t>
                      </a:r>
                      <a:endParaRPr lang="en-US" sz="1000" b="0" dirty="0" smtClean="0">
                        <a:cs typeface="Open Sans"/>
                      </a:endParaRPr>
                    </a:p>
                    <a:p>
                      <a:pPr marL="228600" indent="-228600">
                        <a:spcAft>
                          <a:spcPts val="600"/>
                        </a:spcAft>
                        <a:buSzPct val="150000"/>
                        <a:buBlip>
                          <a:blip r:embed="rId3"/>
                        </a:buBlip>
                      </a:pPr>
                      <a:r>
                        <a:rPr lang="en-US" sz="1000" b="0" dirty="0" smtClean="0">
                          <a:cs typeface="Open Sans"/>
                        </a:rPr>
                        <a:t>Discuss defining</a:t>
                      </a:r>
                      <a:r>
                        <a:rPr lang="en-US" sz="1000" b="0" baseline="0" dirty="0" smtClean="0">
                          <a:cs typeface="Open Sans"/>
                        </a:rPr>
                        <a:t> standard </a:t>
                      </a:r>
                      <a:r>
                        <a:rPr lang="en-US" sz="1000" b="0" baseline="0" dirty="0" smtClean="0">
                          <a:cs typeface="Open Sans"/>
                        </a:rPr>
                        <a:t>operating </a:t>
                      </a:r>
                      <a:r>
                        <a:rPr lang="en-US" sz="1000" b="0" baseline="0" dirty="0" smtClean="0">
                          <a:cs typeface="Open Sans"/>
                        </a:rPr>
                        <a:t>procedures and service-level agreements for the data warehouse.</a:t>
                      </a:r>
                      <a:endParaRPr lang="en-US" sz="1000" b="0" dirty="0" smtClean="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00000">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smtClean="0"/>
                        <a:t>Module</a:t>
                      </a:r>
                      <a:r>
                        <a:rPr lang="en-CA" sz="1000" b="1" baseline="0" dirty="0" smtClean="0"/>
                        <a:t> 1</a:t>
                      </a:r>
                      <a:r>
                        <a:rPr lang="en-CA" sz="1000" b="1" dirty="0" smtClean="0"/>
                        <a:t>:</a:t>
                      </a:r>
                    </a:p>
                    <a:p>
                      <a:r>
                        <a:rPr lang="en-CA" sz="1000" dirty="0" smtClean="0">
                          <a:solidFill>
                            <a:schemeClr val="tx1"/>
                          </a:solidFill>
                        </a:rPr>
                        <a:t>Prepare for the Data Warehouse Foundation Project</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Module</a:t>
                      </a:r>
                      <a:r>
                        <a:rPr lang="en-CA" sz="1000" b="1" baseline="0" dirty="0" smtClean="0"/>
                        <a:t> 2</a:t>
                      </a:r>
                      <a:r>
                        <a:rPr lang="en-CA" sz="1000" b="1" dirty="0" smtClean="0"/>
                        <a:t>:</a:t>
                      </a:r>
                    </a:p>
                    <a:p>
                      <a:r>
                        <a:rPr lang="en-CA" sz="1000" dirty="0" smtClean="0">
                          <a:solidFill>
                            <a:schemeClr val="tx1"/>
                          </a:solidFill>
                        </a:rPr>
                        <a:t>Establish the Business Drivers and Data Warehouse Strategy</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Module</a:t>
                      </a:r>
                      <a:r>
                        <a:rPr lang="en-CA" sz="1000" b="1" baseline="0" dirty="0" smtClean="0"/>
                        <a:t> 3</a:t>
                      </a:r>
                      <a:r>
                        <a:rPr lang="en-CA" sz="1000" b="1" dirty="0" smtClean="0"/>
                        <a:t>:</a:t>
                      </a:r>
                    </a:p>
                    <a:p>
                      <a:r>
                        <a:rPr lang="en-CA" sz="1000" dirty="0" smtClean="0">
                          <a:solidFill>
                            <a:schemeClr val="tx1"/>
                          </a:solidFill>
                        </a:rPr>
                        <a:t>Plan for Data Warehouse Operations</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65510" y="3501133"/>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05582" y="1808814"/>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82240" y="5044900"/>
            <a:ext cx="752006" cy="483279"/>
          </a:xfrm>
          <a:prstGeom prst="rect">
            <a:avLst/>
          </a:prstGeom>
          <a:effectLst/>
        </p:spPr>
      </p:pic>
      <p:sp>
        <p:nvSpPr>
          <p:cNvPr id="15" name="Chevron 14"/>
          <p:cNvSpPr/>
          <p:nvPr/>
        </p:nvSpPr>
        <p:spPr>
          <a:xfrm>
            <a:off x="1301687" y="1364376"/>
            <a:ext cx="269254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Prepare for the Data Warehouse Foundation Project</a:t>
            </a:r>
            <a:endParaRPr lang="en-US" sz="1050" b="1" dirty="0"/>
          </a:p>
        </p:txBody>
      </p:sp>
      <p:sp>
        <p:nvSpPr>
          <p:cNvPr id="16" name="Chevron 15"/>
          <p:cNvSpPr/>
          <p:nvPr/>
        </p:nvSpPr>
        <p:spPr>
          <a:xfrm>
            <a:off x="3838233" y="1364375"/>
            <a:ext cx="269748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Establish the Business Drivers and Data Warehouse Strategy</a:t>
            </a:r>
          </a:p>
        </p:txBody>
      </p:sp>
      <p:sp>
        <p:nvSpPr>
          <p:cNvPr id="17" name="Chevron 16"/>
          <p:cNvSpPr/>
          <p:nvPr/>
        </p:nvSpPr>
        <p:spPr>
          <a:xfrm>
            <a:off x="6371121" y="1364375"/>
            <a:ext cx="253288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Plan for Data Warehouse Governance</a:t>
            </a:r>
            <a:endParaRPr lang="en-US" sz="1050" b="1" dirty="0"/>
          </a:p>
        </p:txBody>
      </p:sp>
      <p:sp>
        <p:nvSpPr>
          <p:cNvPr id="4" name="Title 3"/>
          <p:cNvSpPr>
            <a:spLocks noGrp="1"/>
          </p:cNvSpPr>
          <p:nvPr>
            <p:ph type="title"/>
          </p:nvPr>
        </p:nvSpPr>
        <p:spPr/>
        <p:txBody>
          <a:bodyPr/>
          <a:lstStyle/>
          <a:p>
            <a:r>
              <a:rPr lang="en-US" dirty="0" smtClean="0"/>
              <a:t>Build an Extensible Data Warehouse Foundation – project </a:t>
            </a:r>
            <a:r>
              <a:rPr lang="en-US" dirty="0"/>
              <a:t>o</a:t>
            </a:r>
            <a:r>
              <a:rPr lang="en-US" dirty="0" smtClean="0"/>
              <a:t>verview</a:t>
            </a:r>
            <a:endParaRPr lang="en-US" dirty="0"/>
          </a:p>
        </p:txBody>
      </p:sp>
    </p:spTree>
    <p:extLst>
      <p:ext uri="{BB962C8B-B14F-4D97-AF65-F5344CB8AC3E}">
        <p14:creationId xmlns:p14="http://schemas.microsoft.com/office/powerpoint/2010/main" val="2371893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 </a:t>
            </a:r>
            <a:endParaRPr lang="en-US" dirty="0"/>
          </a:p>
        </p:txBody>
      </p:sp>
      <p:sp>
        <p:nvSpPr>
          <p:cNvPr id="12" name="Text Placeholder 2"/>
          <p:cNvSpPr txBox="1">
            <a:spLocks/>
          </p:cNvSpPr>
          <p:nvPr/>
        </p:nvSpPr>
        <p:spPr bwMode="auto">
          <a:xfrm>
            <a:off x="639475" y="1133475"/>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smtClean="0">
                <a:solidFill>
                  <a:srgbClr val="333333"/>
                </a:solidFill>
              </a:rPr>
              <a:t>Contact your account representative or e</a:t>
            </a:r>
            <a:r>
              <a:rPr lang="en-US" sz="1400" dirty="0" smtClean="0">
                <a:solidFill>
                  <a:srgbClr val="333333"/>
                </a:solidFill>
                <a:cs typeface="Open Sans"/>
              </a:rPr>
              <a:t>mail </a:t>
            </a:r>
            <a:r>
              <a:rPr lang="en-US" sz="1400" dirty="0" smtClean="0">
                <a:solidFill>
                  <a:srgbClr val="333333"/>
                </a:solidFill>
                <a:cs typeface="Open Sans"/>
                <a:hlinkClick r:id="rId3"/>
              </a:rPr>
              <a:t>Workshops@InfoTech.com</a:t>
            </a:r>
            <a:r>
              <a:rPr lang="en-US" sz="1400" dirty="0" smtClean="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2009032817"/>
              </p:ext>
            </p:extLst>
          </p:nvPr>
        </p:nvGraphicFramePr>
        <p:xfrm>
          <a:off x="213131" y="1492232"/>
          <a:ext cx="8625781" cy="4806250"/>
        </p:xfrm>
        <a:graphic>
          <a:graphicData uri="http://schemas.openxmlformats.org/drawingml/2006/table">
            <a:tbl>
              <a:tblPr firstRow="1" bandRow="1">
                <a:tableStyleId>{5C22544A-7EE6-4342-B048-85BDC9FD1C3A}</a:tableStyleId>
              </a:tblPr>
              <a:tblGrid>
                <a:gridCol w="325131"/>
                <a:gridCol w="1660130"/>
                <a:gridCol w="1764008"/>
                <a:gridCol w="1556252"/>
                <a:gridCol w="1660130"/>
                <a:gridCol w="1660130"/>
              </a:tblGrid>
              <a:tr h="252142">
                <a:tc>
                  <a:txBody>
                    <a:bodyPr/>
                    <a:lstStyle/>
                    <a:p>
                      <a:pPr algn="ctr"/>
                      <a:endParaRPr lang="en-CA" sz="11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100" b="1" dirty="0" smtClean="0">
                          <a:solidFill>
                            <a:schemeClr val="bg1"/>
                          </a:solidFill>
                        </a:rPr>
                        <a:t>Preparation</a:t>
                      </a:r>
                      <a:endParaRPr lang="en-CA" sz="11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100" b="1" dirty="0" smtClean="0">
                          <a:solidFill>
                            <a:schemeClr val="bg1"/>
                          </a:solidFill>
                        </a:rPr>
                        <a:t>Workshop Day 1</a:t>
                      </a:r>
                      <a:endParaRPr lang="en-CA" sz="11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100" b="1" dirty="0" smtClean="0">
                          <a:solidFill>
                            <a:schemeClr val="bg1"/>
                          </a:solidFill>
                        </a:rPr>
                        <a:t>Workshop Day 2</a:t>
                      </a:r>
                      <a:endParaRPr lang="en-CA" sz="11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100" b="1" dirty="0" smtClean="0">
                          <a:solidFill>
                            <a:schemeClr val="bg1"/>
                          </a:solidFill>
                        </a:rPr>
                        <a:t>Workshop Day 3</a:t>
                      </a:r>
                      <a:endParaRPr lang="en-CA" sz="11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ctr"/>
                      <a:r>
                        <a:rPr lang="en-CA" sz="1100" b="1" dirty="0" smtClean="0">
                          <a:solidFill>
                            <a:schemeClr val="bg1"/>
                          </a:solidFill>
                        </a:rPr>
                        <a:t>Workshop Day 4</a:t>
                      </a:r>
                      <a:endParaRPr lang="en-CA" sz="1100" b="1" dirty="0">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tr>
              <a:tr h="3165788">
                <a:tc>
                  <a:txBody>
                    <a:bodyPr/>
                    <a:lstStyle/>
                    <a:p>
                      <a:pPr marL="216000" indent="-457200" algn="ctr">
                        <a:spcAft>
                          <a:spcPts val="500"/>
                        </a:spcAft>
                      </a:pPr>
                      <a:r>
                        <a:rPr lang="en-CA" sz="1100" b="1" baseline="0" dirty="0" smtClean="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Aft>
                          <a:spcPts val="1200"/>
                        </a:spcAft>
                      </a:pPr>
                      <a:r>
                        <a:rPr lang="en-CA" sz="900" b="1" dirty="0" smtClean="0">
                          <a:solidFill>
                            <a:schemeClr val="tx1"/>
                          </a:solidFill>
                        </a:rPr>
                        <a:t>Pre-Workshop</a:t>
                      </a:r>
                    </a:p>
                    <a:p>
                      <a:pPr marL="171450" indent="-171450">
                        <a:spcAft>
                          <a:spcPts val="0"/>
                        </a:spcAft>
                        <a:buFont typeface="Arial" panose="020B0604020202020204" pitchFamily="34" charset="0"/>
                        <a:buChar char="•"/>
                      </a:pPr>
                      <a:r>
                        <a:rPr lang="en-CA" sz="900" b="0" dirty="0" smtClean="0">
                          <a:solidFill>
                            <a:schemeClr val="tx1"/>
                          </a:solidFill>
                        </a:rPr>
                        <a:t>Finalize workshop itinerary</a:t>
                      </a:r>
                      <a:r>
                        <a:rPr lang="en-CA" sz="900" b="0" baseline="0" dirty="0" smtClean="0">
                          <a:solidFill>
                            <a:schemeClr val="tx1"/>
                          </a:solidFill>
                        </a:rPr>
                        <a:t> and scope. </a:t>
                      </a:r>
                      <a:endParaRPr lang="en-CA" sz="900" b="0" dirty="0" smtClean="0">
                        <a:solidFill>
                          <a:schemeClr val="tx1"/>
                        </a:solidFill>
                      </a:endParaRPr>
                    </a:p>
                    <a:p>
                      <a:pPr marL="171450" indent="-171450">
                        <a:spcAft>
                          <a:spcPts val="0"/>
                        </a:spcAft>
                        <a:buFont typeface="Arial" panose="020B0604020202020204" pitchFamily="34" charset="0"/>
                        <a:buChar char="•"/>
                      </a:pPr>
                      <a:r>
                        <a:rPr lang="en-CA" sz="900" b="0" dirty="0" smtClean="0">
                          <a:solidFill>
                            <a:schemeClr val="tx1"/>
                          </a:solidFill>
                        </a:rPr>
                        <a:t>Identify workshop participants.  </a:t>
                      </a:r>
                    </a:p>
                    <a:p>
                      <a:pPr marL="171450" indent="-171450">
                        <a:spcAft>
                          <a:spcPts val="0"/>
                        </a:spcAft>
                        <a:buFont typeface="Arial" panose="020B0604020202020204" pitchFamily="34" charset="0"/>
                        <a:buChar char="•"/>
                      </a:pPr>
                      <a:r>
                        <a:rPr lang="en-CA" sz="900" b="0" dirty="0" smtClean="0">
                          <a:solidFill>
                            <a:schemeClr val="tx1"/>
                          </a:solidFill>
                        </a:rPr>
                        <a:t>Gather strategic</a:t>
                      </a:r>
                      <a:r>
                        <a:rPr lang="en-CA" sz="900" b="0" baseline="0" dirty="0" smtClean="0">
                          <a:solidFill>
                            <a:schemeClr val="tx1"/>
                          </a:solidFill>
                        </a:rPr>
                        <a:t> documentation. </a:t>
                      </a:r>
                    </a:p>
                    <a:p>
                      <a:pPr marL="171450" indent="-171450">
                        <a:spcAft>
                          <a:spcPts val="0"/>
                        </a:spcAft>
                        <a:buFont typeface="Arial" panose="020B0604020202020204" pitchFamily="34" charset="0"/>
                        <a:buChar char="•"/>
                      </a:pPr>
                      <a:r>
                        <a:rPr lang="en-CA" sz="900" b="0" baseline="0" dirty="0" smtClean="0">
                          <a:solidFill>
                            <a:schemeClr val="tx1"/>
                          </a:solidFill>
                        </a:rPr>
                        <a:t>Engage necessary stakeholders.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900" b="1" dirty="0" smtClean="0">
                          <a:solidFill>
                            <a:schemeClr val="tx1"/>
                          </a:solidFill>
                        </a:rPr>
                        <a:t>Structure the Foundation Project</a:t>
                      </a:r>
                      <a:endParaRPr lang="en-CA" sz="900" b="1" baseline="0" dirty="0" smtClean="0">
                        <a:solidFill>
                          <a:schemeClr val="tx1"/>
                        </a:solidFill>
                      </a:endParaRPr>
                    </a:p>
                    <a:p>
                      <a:pPr marL="216000" indent="-457200">
                        <a:spcAft>
                          <a:spcPts val="0"/>
                        </a:spcAft>
                      </a:pPr>
                      <a:r>
                        <a:rPr lang="en-CA" sz="900" b="1" dirty="0" smtClean="0">
                          <a:solidFill>
                            <a:schemeClr val="tx1"/>
                          </a:solidFill>
                        </a:rPr>
                        <a:t>1.1</a:t>
                      </a:r>
                      <a:r>
                        <a:rPr lang="en-CA" sz="900" b="0" dirty="0" smtClean="0">
                          <a:solidFill>
                            <a:schemeClr val="tx1"/>
                          </a:solidFill>
                        </a:rPr>
                        <a:t> Identif</a:t>
                      </a:r>
                      <a:r>
                        <a:rPr lang="en-CA" sz="900" b="0" baseline="0" dirty="0" smtClean="0">
                          <a:solidFill>
                            <a:schemeClr val="tx1"/>
                          </a:solidFill>
                        </a:rPr>
                        <a:t>y foundation project team and create a RACI chart. </a:t>
                      </a:r>
                    </a:p>
                    <a:p>
                      <a:pPr marL="216000" indent="-457200">
                        <a:spcAft>
                          <a:spcPts val="0"/>
                        </a:spcAft>
                      </a:pPr>
                      <a:r>
                        <a:rPr lang="en-CA" sz="900" b="1" dirty="0" smtClean="0">
                          <a:solidFill>
                            <a:schemeClr val="tx1"/>
                          </a:solidFill>
                        </a:rPr>
                        <a:t>1.2</a:t>
                      </a:r>
                      <a:r>
                        <a:rPr lang="en-CA" sz="900" b="0" dirty="0" smtClean="0">
                          <a:solidFill>
                            <a:schemeClr val="tx1"/>
                          </a:solidFill>
                        </a:rPr>
                        <a:t> Develop timelines for foundation project completion.</a:t>
                      </a:r>
                    </a:p>
                    <a:p>
                      <a:pPr marL="216000" indent="-457200">
                        <a:spcAft>
                          <a:spcPts val="0"/>
                        </a:spcAft>
                      </a:pPr>
                      <a:r>
                        <a:rPr lang="en-CA" sz="900" b="1" dirty="0" smtClean="0">
                          <a:solidFill>
                            <a:schemeClr val="tx1"/>
                          </a:solidFill>
                        </a:rPr>
                        <a:t>1.3</a:t>
                      </a:r>
                      <a:r>
                        <a:rPr lang="en-CA" sz="900" b="0" dirty="0" smtClean="0">
                          <a:solidFill>
                            <a:schemeClr val="tx1"/>
                          </a:solidFill>
                        </a:rPr>
                        <a:t> Define critical success factors,</a:t>
                      </a:r>
                      <a:r>
                        <a:rPr lang="en-CA" sz="900" b="0" baseline="0" dirty="0" smtClean="0">
                          <a:solidFill>
                            <a:schemeClr val="tx1"/>
                          </a:solidFill>
                        </a:rPr>
                        <a:t> </a:t>
                      </a:r>
                      <a:r>
                        <a:rPr lang="en-CA" sz="900" b="0" dirty="0" smtClean="0">
                          <a:solidFill>
                            <a:schemeClr val="tx1"/>
                          </a:solidFill>
                        </a:rPr>
                        <a:t>key performance metrics, and project risks.</a:t>
                      </a:r>
                    </a:p>
                    <a:p>
                      <a:pPr marL="216000" indent="-457200">
                        <a:spcAft>
                          <a:spcPts val="0"/>
                        </a:spcAft>
                      </a:pPr>
                      <a:r>
                        <a:rPr lang="en-CA" sz="900" b="1" dirty="0" smtClean="0">
                          <a:solidFill>
                            <a:schemeClr val="tx1"/>
                          </a:solidFill>
                        </a:rPr>
                        <a:t>1.4</a:t>
                      </a:r>
                      <a:r>
                        <a:rPr lang="en-CA" sz="900" b="0" dirty="0" smtClean="0">
                          <a:solidFill>
                            <a:schemeClr val="tx1"/>
                          </a:solidFill>
                        </a:rPr>
                        <a:t> Define the current and future states for key data management practices.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900" b="1" dirty="0" smtClean="0">
                          <a:solidFill>
                            <a:schemeClr val="tx1"/>
                          </a:solidFill>
                        </a:rPr>
                        <a:t>Identify the Business</a:t>
                      </a:r>
                      <a:r>
                        <a:rPr lang="en-CA" sz="900" b="1" baseline="0" dirty="0" smtClean="0">
                          <a:solidFill>
                            <a:schemeClr val="tx1"/>
                          </a:solidFill>
                        </a:rPr>
                        <a:t> Processes</a:t>
                      </a:r>
                      <a:endParaRPr lang="en-CA" sz="900" b="1" dirty="0" smtClean="0">
                        <a:solidFill>
                          <a:schemeClr val="tx1"/>
                        </a:solidFill>
                      </a:endParaRPr>
                    </a:p>
                    <a:p>
                      <a:pPr marL="216000" indent="-457200">
                        <a:spcAft>
                          <a:spcPts val="0"/>
                        </a:spcAft>
                      </a:pPr>
                      <a:r>
                        <a:rPr lang="en-CA" sz="900" b="1" dirty="0" smtClean="0">
                          <a:solidFill>
                            <a:schemeClr val="tx1"/>
                          </a:solidFill>
                        </a:rPr>
                        <a:t>2.1 </a:t>
                      </a:r>
                      <a:r>
                        <a:rPr lang="en-CA" sz="900" b="0" dirty="0" smtClean="0">
                          <a:solidFill>
                            <a:schemeClr val="tx1"/>
                          </a:solidFill>
                        </a:rPr>
                        <a:t>Understand the most fundamental needs of the business. </a:t>
                      </a:r>
                    </a:p>
                    <a:p>
                      <a:pPr marL="216000" indent="-457200">
                        <a:spcAft>
                          <a:spcPts val="0"/>
                        </a:spcAft>
                      </a:pPr>
                      <a:r>
                        <a:rPr lang="en-CA" sz="900" b="1" dirty="0" smtClean="0">
                          <a:solidFill>
                            <a:schemeClr val="tx1"/>
                          </a:solidFill>
                        </a:rPr>
                        <a:t>2.2 </a:t>
                      </a:r>
                      <a:r>
                        <a:rPr lang="en-CA" sz="900" b="0" dirty="0" smtClean="0">
                          <a:solidFill>
                            <a:schemeClr val="tx1"/>
                          </a:solidFill>
                        </a:rPr>
                        <a:t>Define the data warehouse vision, mission, purpose, and goals.</a:t>
                      </a:r>
                    </a:p>
                    <a:p>
                      <a:pPr marL="216000" indent="-457200">
                        <a:spcAft>
                          <a:spcPts val="0"/>
                        </a:spcAft>
                      </a:pPr>
                      <a:r>
                        <a:rPr lang="en-CA" sz="900" b="1" dirty="0" smtClean="0">
                          <a:solidFill>
                            <a:schemeClr val="tx1"/>
                          </a:solidFill>
                        </a:rPr>
                        <a:t>2.3</a:t>
                      </a:r>
                      <a:r>
                        <a:rPr lang="en-CA" sz="900" b="0" dirty="0" smtClean="0">
                          <a:solidFill>
                            <a:schemeClr val="tx1"/>
                          </a:solidFill>
                        </a:rPr>
                        <a:t> Detail the most important operational, tactical, and ad hoc activities the data warehouse should support. </a:t>
                      </a:r>
                    </a:p>
                    <a:p>
                      <a:pPr marL="216000" indent="-457200">
                        <a:spcAft>
                          <a:spcPts val="0"/>
                        </a:spcAft>
                      </a:pPr>
                      <a:r>
                        <a:rPr lang="en-CA" sz="900" b="1" dirty="0" smtClean="0">
                          <a:solidFill>
                            <a:schemeClr val="tx1"/>
                          </a:solidFill>
                        </a:rPr>
                        <a:t>2.4</a:t>
                      </a:r>
                      <a:r>
                        <a:rPr lang="en-CA" sz="900" b="0" dirty="0" smtClean="0">
                          <a:solidFill>
                            <a:schemeClr val="tx1"/>
                          </a:solidFill>
                        </a:rPr>
                        <a:t> Link the processes that will be central to the data warehouse foundation.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900" b="1" dirty="0" smtClean="0">
                          <a:solidFill>
                            <a:schemeClr val="tx1"/>
                          </a:solidFill>
                        </a:rPr>
                        <a:t>Develop</a:t>
                      </a:r>
                      <a:r>
                        <a:rPr lang="en-CA" sz="900" b="1" baseline="0" dirty="0" smtClean="0">
                          <a:solidFill>
                            <a:schemeClr val="tx1"/>
                          </a:solidFill>
                        </a:rPr>
                        <a:t> the Data and Architecture Models</a:t>
                      </a:r>
                      <a:endParaRPr lang="en-CA" sz="900" b="1" dirty="0" smtClean="0">
                        <a:solidFill>
                          <a:schemeClr val="tx1"/>
                        </a:solidFill>
                      </a:endParaRPr>
                    </a:p>
                    <a:p>
                      <a:pPr marL="216000" indent="-457200">
                        <a:spcAft>
                          <a:spcPts val="0"/>
                        </a:spcAft>
                      </a:pPr>
                      <a:r>
                        <a:rPr lang="en-CA" sz="900" b="1" dirty="0" smtClean="0">
                          <a:solidFill>
                            <a:schemeClr val="tx1"/>
                          </a:solidFill>
                        </a:rPr>
                        <a:t>3.1 </a:t>
                      </a:r>
                      <a:r>
                        <a:rPr lang="en-CA" sz="900" b="0" dirty="0" smtClean="0">
                          <a:solidFill>
                            <a:schemeClr val="tx1"/>
                          </a:solidFill>
                        </a:rPr>
                        <a:t>Walk through the four-column model and business</a:t>
                      </a:r>
                      <a:r>
                        <a:rPr lang="en-CA" sz="900" b="0" baseline="0" dirty="0" smtClean="0">
                          <a:solidFill>
                            <a:schemeClr val="tx1"/>
                          </a:solidFill>
                        </a:rPr>
                        <a:t> entity modeling </a:t>
                      </a:r>
                      <a:r>
                        <a:rPr lang="en-CA" sz="900" b="0" dirty="0" smtClean="0">
                          <a:solidFill>
                            <a:schemeClr val="tx1"/>
                          </a:solidFill>
                        </a:rPr>
                        <a:t>as a starting point for data modeling.</a:t>
                      </a:r>
                    </a:p>
                    <a:p>
                      <a:pPr marL="216000" indent="-457200">
                        <a:spcAft>
                          <a:spcPts val="0"/>
                        </a:spcAft>
                      </a:pPr>
                      <a:r>
                        <a:rPr lang="en-CA" sz="900" b="1" dirty="0" smtClean="0">
                          <a:solidFill>
                            <a:schemeClr val="tx1"/>
                          </a:solidFill>
                        </a:rPr>
                        <a:t>3.2</a:t>
                      </a:r>
                      <a:r>
                        <a:rPr lang="en-CA" sz="900" b="0" dirty="0" smtClean="0">
                          <a:solidFill>
                            <a:schemeClr val="tx1"/>
                          </a:solidFill>
                        </a:rPr>
                        <a:t> Create data models using</a:t>
                      </a:r>
                      <a:r>
                        <a:rPr lang="en-CA" sz="900" b="0" baseline="0" dirty="0" smtClean="0">
                          <a:solidFill>
                            <a:schemeClr val="tx1"/>
                          </a:solidFill>
                        </a:rPr>
                        <a:t> the business data glossary and data classification.</a:t>
                      </a:r>
                      <a:endParaRPr lang="en-CA" sz="900" b="0" dirty="0" smtClean="0">
                        <a:solidFill>
                          <a:schemeClr val="tx1"/>
                        </a:solidFill>
                      </a:endParaRPr>
                    </a:p>
                    <a:p>
                      <a:pPr marL="216000" indent="-457200">
                        <a:spcAft>
                          <a:spcPts val="0"/>
                        </a:spcAft>
                      </a:pPr>
                      <a:r>
                        <a:rPr lang="en-CA" sz="900" b="1" dirty="0" smtClean="0">
                          <a:solidFill>
                            <a:schemeClr val="tx1"/>
                          </a:solidFill>
                        </a:rPr>
                        <a:t>3.3</a:t>
                      </a:r>
                      <a:r>
                        <a:rPr lang="en-CA" sz="900" b="0" dirty="0" smtClean="0">
                          <a:solidFill>
                            <a:schemeClr val="tx1"/>
                          </a:solidFill>
                        </a:rPr>
                        <a:t> </a:t>
                      </a:r>
                      <a:r>
                        <a:rPr lang="en-CA" sz="900" dirty="0" smtClean="0"/>
                        <a:t>Identify master data elements to define dimensions</a:t>
                      </a:r>
                      <a:r>
                        <a:rPr lang="en-CA" sz="900" b="0" dirty="0" smtClean="0">
                          <a:solidFill>
                            <a:schemeClr val="tx1"/>
                          </a:solidFill>
                        </a:rPr>
                        <a:t>.</a:t>
                      </a:r>
                    </a:p>
                    <a:p>
                      <a:pPr marL="216000" indent="-457200">
                        <a:spcAft>
                          <a:spcPts val="0"/>
                        </a:spcAft>
                      </a:pPr>
                      <a:r>
                        <a:rPr lang="en-CA" sz="900" b="1" dirty="0" smtClean="0">
                          <a:solidFill>
                            <a:schemeClr val="tx1"/>
                          </a:solidFill>
                        </a:rPr>
                        <a:t>3.4</a:t>
                      </a:r>
                      <a:r>
                        <a:rPr lang="en-CA" sz="900" b="0" dirty="0" smtClean="0">
                          <a:solidFill>
                            <a:schemeClr val="tx1"/>
                          </a:solidFill>
                        </a:rPr>
                        <a:t> </a:t>
                      </a:r>
                      <a:r>
                        <a:rPr lang="en-CA" sz="900" dirty="0" smtClean="0"/>
                        <a:t>Design lookup tables based on reference data.</a:t>
                      </a:r>
                    </a:p>
                    <a:p>
                      <a:pPr marL="216000" indent="-457200">
                        <a:spcAft>
                          <a:spcPts val="0"/>
                        </a:spcAft>
                      </a:pPr>
                      <a:r>
                        <a:rPr lang="en-CA" sz="900" b="1" dirty="0" smtClean="0">
                          <a:solidFill>
                            <a:schemeClr val="tx1"/>
                          </a:solidFill>
                        </a:rPr>
                        <a:t>3.5 </a:t>
                      </a:r>
                      <a:r>
                        <a:rPr lang="en-CA" sz="900" dirty="0" smtClean="0"/>
                        <a:t>Create a fit-for-purpose data warehousing model.</a:t>
                      </a:r>
                      <a:endParaRPr lang="en-CA" sz="900" b="1"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900" b="1" dirty="0" smtClean="0">
                          <a:solidFill>
                            <a:schemeClr val="tx1"/>
                          </a:solidFill>
                        </a:rPr>
                        <a:t>Review</a:t>
                      </a:r>
                      <a:r>
                        <a:rPr lang="en-CA" sz="900" b="1" baseline="0" dirty="0" smtClean="0">
                          <a:solidFill>
                            <a:schemeClr val="tx1"/>
                          </a:solidFill>
                        </a:rPr>
                        <a:t> Technology and Plan for Governance</a:t>
                      </a:r>
                    </a:p>
                    <a:p>
                      <a:pPr marL="216000" indent="-457200">
                        <a:spcAft>
                          <a:spcPts val="0"/>
                        </a:spcAft>
                      </a:pPr>
                      <a:r>
                        <a:rPr lang="en-CA" sz="900" b="1" dirty="0" smtClean="0">
                          <a:solidFill>
                            <a:schemeClr val="tx1"/>
                          </a:solidFill>
                        </a:rPr>
                        <a:t>4.1 </a:t>
                      </a:r>
                      <a:r>
                        <a:rPr lang="en-CA" sz="900" dirty="0" smtClean="0"/>
                        <a:t>Develop a technology capability map to visualize your desired state.</a:t>
                      </a:r>
                    </a:p>
                    <a:p>
                      <a:pPr marL="216000" indent="-457200">
                        <a:spcAft>
                          <a:spcPts val="0"/>
                        </a:spcAft>
                      </a:pPr>
                      <a:r>
                        <a:rPr lang="en-CA" sz="900" b="1" dirty="0" smtClean="0">
                          <a:solidFill>
                            <a:schemeClr val="tx1"/>
                          </a:solidFill>
                        </a:rPr>
                        <a:t>4.2</a:t>
                      </a:r>
                      <a:r>
                        <a:rPr lang="en-CA" sz="900" b="0" dirty="0" smtClean="0">
                          <a:solidFill>
                            <a:schemeClr val="tx1"/>
                          </a:solidFill>
                        </a:rPr>
                        <a:t> Establish a data warehouse center of excellence.</a:t>
                      </a:r>
                    </a:p>
                    <a:p>
                      <a:pPr marL="216000" indent="-457200">
                        <a:spcAft>
                          <a:spcPts val="0"/>
                        </a:spcAft>
                      </a:pPr>
                      <a:r>
                        <a:rPr lang="en-CA" sz="900" b="1" dirty="0" smtClean="0">
                          <a:solidFill>
                            <a:schemeClr val="tx1"/>
                          </a:solidFill>
                        </a:rPr>
                        <a:t>4.3</a:t>
                      </a:r>
                      <a:r>
                        <a:rPr lang="en-CA" sz="900" b="0" dirty="0" smtClean="0">
                          <a:solidFill>
                            <a:schemeClr val="tx1"/>
                          </a:solidFill>
                        </a:rPr>
                        <a:t> Create a data</a:t>
                      </a:r>
                      <a:r>
                        <a:rPr lang="en-CA" sz="900" b="0" baseline="0" dirty="0" smtClean="0">
                          <a:solidFill>
                            <a:schemeClr val="tx1"/>
                          </a:solidFill>
                        </a:rPr>
                        <a:t> warehouse foundation roadmap.</a:t>
                      </a:r>
                      <a:endParaRPr lang="en-CA" sz="900" b="0" dirty="0" smtClean="0">
                        <a:solidFill>
                          <a:schemeClr val="tx1"/>
                        </a:solidFill>
                      </a:endParaRPr>
                    </a:p>
                    <a:p>
                      <a:pPr marL="216000" indent="-457200">
                        <a:spcAft>
                          <a:spcPts val="0"/>
                        </a:spcAft>
                      </a:pPr>
                      <a:r>
                        <a:rPr lang="en-CA" sz="900" b="1" dirty="0" smtClean="0">
                          <a:solidFill>
                            <a:schemeClr val="tx1"/>
                          </a:solidFill>
                        </a:rPr>
                        <a:t>4.4</a:t>
                      </a:r>
                      <a:r>
                        <a:rPr lang="en-CA" sz="900" b="0" dirty="0" smtClean="0">
                          <a:solidFill>
                            <a:schemeClr val="tx1"/>
                          </a:solidFill>
                        </a:rPr>
                        <a:t> Define</a:t>
                      </a:r>
                      <a:r>
                        <a:rPr lang="en-CA" sz="900" b="0" baseline="0" dirty="0" smtClean="0">
                          <a:solidFill>
                            <a:schemeClr val="tx1"/>
                          </a:solidFill>
                        </a:rPr>
                        <a:t> data warehouse </a:t>
                      </a:r>
                      <a:r>
                        <a:rPr lang="en-CA" sz="900" b="0" dirty="0" smtClean="0">
                          <a:solidFill>
                            <a:schemeClr val="tx1"/>
                          </a:solidFill>
                        </a:rPr>
                        <a:t>service-level agreements.</a:t>
                      </a:r>
                    </a:p>
                    <a:p>
                      <a:pPr marL="216000" indent="-457200">
                        <a:spcAft>
                          <a:spcPts val="0"/>
                        </a:spcAft>
                      </a:pPr>
                      <a:r>
                        <a:rPr lang="en-CA" sz="900" b="1" dirty="0" smtClean="0">
                          <a:solidFill>
                            <a:schemeClr val="tx1"/>
                          </a:solidFill>
                        </a:rPr>
                        <a:t>4.5 </a:t>
                      </a:r>
                      <a:r>
                        <a:rPr lang="en-CA" sz="900" b="0" dirty="0" smtClean="0">
                          <a:solidFill>
                            <a:schemeClr val="tx1"/>
                          </a:solidFill>
                        </a:rPr>
                        <a:t>Create standard</a:t>
                      </a:r>
                      <a:r>
                        <a:rPr lang="en-CA" sz="900" b="0" baseline="0" dirty="0" smtClean="0">
                          <a:solidFill>
                            <a:schemeClr val="tx1"/>
                          </a:solidFill>
                        </a:rPr>
                        <a:t> operating procedures.</a:t>
                      </a:r>
                      <a:endParaRPr lang="en-CA" sz="900" b="1"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381382">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100" b="1" dirty="0" smtClean="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mj-lt"/>
                        <a:buAutoNum type="arabicPeriod"/>
                      </a:pPr>
                      <a:r>
                        <a:rPr lang="en-CA" sz="900" b="0" i="0" baseline="0" dirty="0" smtClean="0">
                          <a:solidFill>
                            <a:schemeClr val="tx1"/>
                          </a:solidFill>
                        </a:rPr>
                        <a:t>Workshop Itinerary </a:t>
                      </a:r>
                    </a:p>
                    <a:p>
                      <a:pPr marL="228600" indent="-228600">
                        <a:spcAft>
                          <a:spcPts val="0"/>
                        </a:spcAft>
                        <a:buClrTx/>
                        <a:buFont typeface="+mj-lt"/>
                        <a:buAutoNum type="arabicPeriod"/>
                      </a:pPr>
                      <a:r>
                        <a:rPr lang="en-CA" sz="900" b="0" i="0" baseline="0" dirty="0" smtClean="0">
                          <a:solidFill>
                            <a:schemeClr val="tx1"/>
                          </a:solidFill>
                        </a:rPr>
                        <a:t>Workshop Participant List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900" b="0" dirty="0" smtClean="0">
                          <a:solidFill>
                            <a:schemeClr val="tx1"/>
                          </a:solidFill>
                        </a:rPr>
                        <a:t>Job Descriptions and RACI</a:t>
                      </a:r>
                    </a:p>
                    <a:p>
                      <a:pPr marL="144000" indent="-144000">
                        <a:spcAft>
                          <a:spcPts val="0"/>
                        </a:spcAft>
                        <a:buClrTx/>
                        <a:buFont typeface="+mj-lt"/>
                        <a:buAutoNum type="arabicPeriod"/>
                      </a:pPr>
                      <a:r>
                        <a:rPr lang="en-CA" sz="900" b="0" baseline="0" dirty="0" smtClean="0">
                          <a:solidFill>
                            <a:schemeClr val="tx1"/>
                          </a:solidFill>
                        </a:rPr>
                        <a:t>Data Warehouse Foundation Project Plan </a:t>
                      </a:r>
                    </a:p>
                    <a:p>
                      <a:pPr marL="144000" indent="-144000">
                        <a:spcAft>
                          <a:spcPts val="0"/>
                        </a:spcAft>
                        <a:buClrTx/>
                        <a:buFont typeface="+mj-lt"/>
                        <a:buAutoNum type="arabicPeriod"/>
                      </a:pPr>
                      <a:r>
                        <a:rPr lang="en-CA" sz="900" b="0" dirty="0" smtClean="0">
                          <a:solidFill>
                            <a:schemeClr val="tx1"/>
                          </a:solidFill>
                        </a:rPr>
                        <a:t>Work Breakdown</a:t>
                      </a:r>
                      <a:r>
                        <a:rPr lang="en-CA" sz="900" b="0" baseline="0" dirty="0" smtClean="0">
                          <a:solidFill>
                            <a:schemeClr val="tx1"/>
                          </a:solidFill>
                        </a:rPr>
                        <a:t> Structure</a:t>
                      </a:r>
                    </a:p>
                    <a:p>
                      <a:pPr marL="144000" indent="-144000">
                        <a:spcAft>
                          <a:spcPts val="0"/>
                        </a:spcAft>
                        <a:buClrTx/>
                        <a:buFont typeface="+mj-lt"/>
                        <a:buAutoNum type="arabicPeriod"/>
                      </a:pPr>
                      <a:r>
                        <a:rPr lang="en-CA" sz="900" b="0" baseline="0" dirty="0" smtClean="0">
                          <a:solidFill>
                            <a:schemeClr val="tx1"/>
                          </a:solidFill>
                        </a:rPr>
                        <a:t>Data Warehouse Steering Committee Charter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900" b="0" dirty="0" smtClean="0">
                          <a:solidFill>
                            <a:schemeClr val="tx1"/>
                          </a:solidFill>
                        </a:rPr>
                        <a:t>Data Warehouse</a:t>
                      </a:r>
                      <a:r>
                        <a:rPr lang="en-CA" sz="900" b="0" baseline="0" dirty="0" smtClean="0">
                          <a:solidFill>
                            <a:schemeClr val="tx1"/>
                          </a:solidFill>
                        </a:rPr>
                        <a:t> Vision and Mission</a:t>
                      </a:r>
                    </a:p>
                    <a:p>
                      <a:pPr marL="144000" indent="-144000">
                        <a:spcAft>
                          <a:spcPts val="0"/>
                        </a:spcAft>
                        <a:buClrTx/>
                        <a:buFont typeface="+mj-lt"/>
                        <a:buAutoNum type="arabicPeriod"/>
                      </a:pPr>
                      <a:r>
                        <a:rPr lang="en-CA" sz="900" b="0" dirty="0" smtClean="0">
                          <a:solidFill>
                            <a:schemeClr val="tx1"/>
                          </a:solidFill>
                        </a:rPr>
                        <a:t>Documentation</a:t>
                      </a:r>
                      <a:r>
                        <a:rPr lang="en-CA" sz="900" b="0" baseline="0" dirty="0" smtClean="0">
                          <a:solidFill>
                            <a:schemeClr val="tx1"/>
                          </a:solidFill>
                        </a:rPr>
                        <a:t> of Business Processes</a:t>
                      </a:r>
                    </a:p>
                    <a:p>
                      <a:pPr marL="144000" indent="-144000">
                        <a:spcAft>
                          <a:spcPts val="0"/>
                        </a:spcAft>
                        <a:buClrTx/>
                        <a:buFont typeface="+mj-lt"/>
                        <a:buAutoNum type="arabicPeriod"/>
                      </a:pPr>
                      <a:r>
                        <a:rPr lang="en-CA" sz="900" b="0" dirty="0" smtClean="0">
                          <a:solidFill>
                            <a:schemeClr val="tx1"/>
                          </a:solidFill>
                        </a:rPr>
                        <a:t>Data Warehouse Program</a:t>
                      </a:r>
                      <a:r>
                        <a:rPr lang="en-CA" sz="900" b="0" baseline="0" dirty="0" smtClean="0">
                          <a:solidFill>
                            <a:schemeClr val="tx1"/>
                          </a:solidFill>
                        </a:rPr>
                        <a:t> Charter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900" b="0" baseline="0" dirty="0" smtClean="0">
                          <a:solidFill>
                            <a:schemeClr val="tx1"/>
                          </a:solidFill>
                        </a:rPr>
                        <a:t>Business Entity Map</a:t>
                      </a:r>
                    </a:p>
                    <a:p>
                      <a:pPr marL="144000" indent="-144000">
                        <a:spcAft>
                          <a:spcPts val="0"/>
                        </a:spcAft>
                        <a:buClrTx/>
                        <a:buFont typeface="+mj-lt"/>
                        <a:buAutoNum type="arabicPeriod"/>
                      </a:pPr>
                      <a:r>
                        <a:rPr lang="en-CA" sz="900" b="0" dirty="0" smtClean="0">
                          <a:solidFill>
                            <a:schemeClr val="tx1"/>
                          </a:solidFill>
                        </a:rPr>
                        <a:t>Business Data Glossary</a:t>
                      </a:r>
                    </a:p>
                    <a:p>
                      <a:pPr marL="144000" indent="-144000">
                        <a:spcAft>
                          <a:spcPts val="0"/>
                        </a:spcAft>
                        <a:buClrTx/>
                        <a:buFont typeface="+mj-lt"/>
                        <a:buAutoNum type="arabicPeriod"/>
                      </a:pPr>
                      <a:r>
                        <a:rPr lang="en-CA" sz="900" b="0" baseline="0" dirty="0" smtClean="0">
                          <a:solidFill>
                            <a:schemeClr val="tx1"/>
                          </a:solidFill>
                        </a:rPr>
                        <a:t>Data Classification Scheme</a:t>
                      </a:r>
                    </a:p>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CA" sz="900" b="0" dirty="0" smtClean="0">
                          <a:solidFill>
                            <a:schemeClr val="tx1"/>
                          </a:solidFill>
                        </a:rPr>
                        <a:t>Data Warehouse</a:t>
                      </a:r>
                      <a:r>
                        <a:rPr lang="en-CA" sz="900" b="0" baseline="0" dirty="0" smtClean="0">
                          <a:solidFill>
                            <a:schemeClr val="tx1"/>
                          </a:solidFill>
                        </a:rPr>
                        <a:t> Architecture Model</a:t>
                      </a:r>
                    </a:p>
                    <a:p>
                      <a:pPr marL="144000" indent="-144000">
                        <a:spcAft>
                          <a:spcPts val="0"/>
                        </a:spcAft>
                        <a:buClrTx/>
                        <a:buFont typeface="+mj-lt"/>
                        <a:buAutoNum type="arabicPeriod"/>
                      </a:pPr>
                      <a:endParaRPr lang="en-CA" sz="9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900" b="0" dirty="0" smtClean="0">
                          <a:solidFill>
                            <a:schemeClr val="tx1"/>
                          </a:solidFill>
                        </a:rPr>
                        <a:t>Technology Capability Map</a:t>
                      </a:r>
                      <a:endParaRPr lang="en-CA" sz="900" b="0" baseline="0" dirty="0" smtClean="0">
                        <a:solidFill>
                          <a:schemeClr val="tx1"/>
                        </a:solidFill>
                      </a:endParaRPr>
                    </a:p>
                    <a:p>
                      <a:pPr marL="144000" indent="-144000">
                        <a:spcAft>
                          <a:spcPts val="0"/>
                        </a:spcAft>
                        <a:buClrTx/>
                        <a:buFont typeface="+mj-lt"/>
                        <a:buAutoNum type="arabicPeriod"/>
                      </a:pPr>
                      <a:r>
                        <a:rPr lang="en-CA" sz="900" b="0" baseline="0" dirty="0" smtClean="0">
                          <a:solidFill>
                            <a:schemeClr val="tx1"/>
                          </a:solidFill>
                        </a:rPr>
                        <a:t>Project Roadmap</a:t>
                      </a:r>
                    </a:p>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CA" sz="900" b="0" dirty="0" smtClean="0">
                          <a:solidFill>
                            <a:schemeClr val="tx1"/>
                          </a:solidFill>
                        </a:rPr>
                        <a:t>Service-Level Agreement </a:t>
                      </a:r>
                    </a:p>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CA" sz="900" b="0" baseline="0" dirty="0" smtClean="0">
                          <a:solidFill>
                            <a:schemeClr val="tx1"/>
                          </a:solidFill>
                        </a:rPr>
                        <a:t>Data Warehouse Standard Operating Procedure Workbook </a:t>
                      </a:r>
                    </a:p>
                    <a:p>
                      <a:pPr marL="144000" indent="-144000">
                        <a:spcAft>
                          <a:spcPts val="0"/>
                        </a:spcAft>
                        <a:buClrTx/>
                        <a:buFont typeface="+mj-lt"/>
                        <a:buAutoNum type="arabicPeriod"/>
                      </a:pPr>
                      <a:endParaRPr lang="en-CA" sz="9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Tree>
    <p:extLst>
      <p:ext uri="{BB962C8B-B14F-4D97-AF65-F5344CB8AC3E}">
        <p14:creationId xmlns:p14="http://schemas.microsoft.com/office/powerpoint/2010/main" val="52918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p:txBody>
          <a:bodyPr/>
          <a:lstStyle/>
          <a:p>
            <a:r>
              <a:rPr lang="en-US" dirty="0" smtClean="0"/>
              <a:t>CIOs who want to build a data warehouse (DW) that helps business users make informed decisions.</a:t>
            </a:r>
          </a:p>
          <a:p>
            <a:r>
              <a:rPr lang="en-US" dirty="0" smtClean="0"/>
              <a:t>Business executives who want to work with IT to leverage a data warehouse to improve business processes and access to correct data.</a:t>
            </a:r>
            <a:endParaRPr lang="en-US" dirty="0"/>
          </a:p>
        </p:txBody>
      </p:sp>
      <p:sp>
        <p:nvSpPr>
          <p:cNvPr id="14" name="Text Placeholder 13"/>
          <p:cNvSpPr>
            <a:spLocks noGrp="1"/>
          </p:cNvSpPr>
          <p:nvPr>
            <p:ph type="body" sz="quarter" idx="26"/>
          </p:nvPr>
        </p:nvSpPr>
        <p:spPr/>
        <p:txBody>
          <a:bodyPr/>
          <a:lstStyle/>
          <a:p>
            <a:r>
              <a:rPr lang="en-US" dirty="0"/>
              <a:t>Establish an overall vision and identify key business processes for data </a:t>
            </a:r>
            <a:r>
              <a:rPr lang="en-US" dirty="0" smtClean="0"/>
              <a:t>warehousing.</a:t>
            </a:r>
            <a:endParaRPr lang="en-US" dirty="0"/>
          </a:p>
          <a:p>
            <a:r>
              <a:rPr lang="en-US" dirty="0"/>
              <a:t>Create </a:t>
            </a:r>
            <a:r>
              <a:rPr lang="en-US" dirty="0" smtClean="0"/>
              <a:t>the minimal </a:t>
            </a:r>
            <a:r>
              <a:rPr lang="en-US" dirty="0"/>
              <a:t>level of data warehouse governance </a:t>
            </a:r>
            <a:r>
              <a:rPr lang="en-US" dirty="0" smtClean="0"/>
              <a:t>to maintain your data warehouse.</a:t>
            </a:r>
            <a:endParaRPr lang="en-US" dirty="0"/>
          </a:p>
          <a:p>
            <a:r>
              <a:rPr lang="en-US" dirty="0"/>
              <a:t>Understand </a:t>
            </a:r>
            <a:r>
              <a:rPr lang="en-US" dirty="0" smtClean="0"/>
              <a:t>business </a:t>
            </a:r>
            <a:r>
              <a:rPr lang="en-US" dirty="0"/>
              <a:t>needs </a:t>
            </a:r>
            <a:r>
              <a:rPr lang="en-US" dirty="0" smtClean="0"/>
              <a:t>to </a:t>
            </a:r>
            <a:r>
              <a:rPr lang="en-US" dirty="0"/>
              <a:t>pick the most suitable technological option for the data </a:t>
            </a:r>
            <a:r>
              <a:rPr lang="en-US" dirty="0" smtClean="0"/>
              <a:t>warehouse.</a:t>
            </a:r>
            <a:endParaRPr lang="en-US" dirty="0"/>
          </a:p>
        </p:txBody>
      </p:sp>
      <p:sp>
        <p:nvSpPr>
          <p:cNvPr id="15" name="Text Placeholder 14"/>
          <p:cNvSpPr>
            <a:spLocks noGrp="1"/>
          </p:cNvSpPr>
          <p:nvPr>
            <p:ph type="body" sz="quarter" idx="27"/>
          </p:nvPr>
        </p:nvSpPr>
        <p:spPr/>
        <p:txBody>
          <a:bodyPr/>
          <a:lstStyle/>
          <a:p>
            <a:r>
              <a:rPr lang="en-US" dirty="0"/>
              <a:t>Project </a:t>
            </a:r>
            <a:r>
              <a:rPr lang="en-US" dirty="0" smtClean="0"/>
              <a:t>managers and business analysts in </a:t>
            </a:r>
            <a:r>
              <a:rPr lang="en-US" dirty="0"/>
              <a:t>accelerating a data warehousing project by following a </a:t>
            </a:r>
            <a:r>
              <a:rPr lang="en-US" dirty="0" smtClean="0"/>
              <a:t>best-practice </a:t>
            </a:r>
            <a:r>
              <a:rPr lang="en-US" dirty="0"/>
              <a:t>data warehousing approach that leverages emerging data </a:t>
            </a:r>
            <a:r>
              <a:rPr lang="en-US" dirty="0" smtClean="0"/>
              <a:t>modeling </a:t>
            </a:r>
            <a:r>
              <a:rPr lang="en-US" dirty="0"/>
              <a:t>patterns and data technologies</a:t>
            </a:r>
            <a:r>
              <a:rPr lang="en-US" dirty="0" smtClean="0"/>
              <a:t>.</a:t>
            </a:r>
          </a:p>
          <a:p>
            <a:r>
              <a:rPr lang="en-US" dirty="0" smtClean="0"/>
              <a:t>Architects who want to make the most logical data warehouse decisions.</a:t>
            </a:r>
            <a:endParaRPr lang="en-US" dirty="0"/>
          </a:p>
        </p:txBody>
      </p:sp>
      <p:sp>
        <p:nvSpPr>
          <p:cNvPr id="16" name="Text Placeholder 15"/>
          <p:cNvSpPr>
            <a:spLocks noGrp="1"/>
          </p:cNvSpPr>
          <p:nvPr>
            <p:ph type="body" sz="quarter" idx="28"/>
          </p:nvPr>
        </p:nvSpPr>
        <p:spPr/>
        <p:txBody>
          <a:bodyPr/>
          <a:lstStyle/>
          <a:p>
            <a:r>
              <a:rPr lang="en-US" dirty="0"/>
              <a:t>Identify which architectural components suit your </a:t>
            </a:r>
            <a:r>
              <a:rPr lang="en-US" dirty="0" smtClean="0"/>
              <a:t>needs.</a:t>
            </a:r>
          </a:p>
          <a:p>
            <a:r>
              <a:rPr lang="en-US" dirty="0" smtClean="0"/>
              <a:t>Populate source data into the data warehouse using the Rosetta Stone approach.</a:t>
            </a:r>
            <a:endParaRPr lang="en-US" dirty="0"/>
          </a:p>
          <a:p>
            <a:r>
              <a:rPr lang="en-US" dirty="0"/>
              <a:t>Detail the essential data elements that will feed tables in the core of the data </a:t>
            </a:r>
            <a:r>
              <a:rPr lang="en-US" dirty="0" smtClean="0"/>
              <a:t>warehouse.</a:t>
            </a:r>
            <a:endParaRPr lang="en-US" dirty="0"/>
          </a:p>
          <a:p>
            <a:endParaRPr lang="en-US" dirty="0"/>
          </a:p>
        </p:txBody>
      </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a:xfrm>
            <a:off x="247848" y="1496289"/>
            <a:ext cx="5257800" cy="1264840"/>
          </a:xfrm>
        </p:spPr>
        <p:txBody>
          <a:bodyPr/>
          <a:lstStyle/>
          <a:p>
            <a:r>
              <a:rPr lang="en-US" dirty="0" smtClean="0"/>
              <a:t>Organizations are fully aware that data is a critical asset and an indispensable element in successful decision making.</a:t>
            </a:r>
          </a:p>
          <a:p>
            <a:r>
              <a:rPr lang="en-US" dirty="0" smtClean="0"/>
              <a:t>The data and information landscapes have drastically expanded and diversified; combined with the increase in the speed of business, decision makers are in need of a system that provides the right information at the right time.</a:t>
            </a:r>
            <a:endParaRPr lang="en-US" dirty="0"/>
          </a:p>
        </p:txBody>
      </p:sp>
      <p:sp>
        <p:nvSpPr>
          <p:cNvPr id="4" name="Text Placeholder 3"/>
          <p:cNvSpPr>
            <a:spLocks noGrp="1"/>
          </p:cNvSpPr>
          <p:nvPr>
            <p:ph type="body" sz="quarter" idx="11"/>
          </p:nvPr>
        </p:nvSpPr>
        <p:spPr/>
        <p:txBody>
          <a:bodyPr/>
          <a:lstStyle/>
          <a:p>
            <a:r>
              <a:rPr lang="en-US" dirty="0" smtClean="0"/>
              <a:t>Data warehouse implementation is a costly and complex undertaking, and can end up not serving the business needs appropriately.</a:t>
            </a:r>
          </a:p>
          <a:p>
            <a:r>
              <a:rPr lang="en-US" dirty="0" smtClean="0"/>
              <a:t>Too heavy a focus on technology creates a data warehouse that isn’t sustainable and ends up with poor adoption.</a:t>
            </a:r>
            <a:endParaRPr lang="en-US" sz="1100" dirty="0" smtClean="0"/>
          </a:p>
          <a:p>
            <a:r>
              <a:rPr lang="en-US" dirty="0" smtClean="0"/>
              <a:t>Emerging data sources and technologies add complexity to how the appropriate data is made available to business users.</a:t>
            </a:r>
            <a:endParaRPr lang="en-US" sz="1100" dirty="0"/>
          </a:p>
        </p:txBody>
      </p:sp>
      <p:sp>
        <p:nvSpPr>
          <p:cNvPr id="5" name="Text Placeholder 4"/>
          <p:cNvSpPr>
            <a:spLocks noGrp="1"/>
          </p:cNvSpPr>
          <p:nvPr>
            <p:ph type="body" sz="quarter" idx="12"/>
          </p:nvPr>
        </p:nvSpPr>
        <p:spPr/>
        <p:txBody>
          <a:bodyPr/>
          <a:lstStyle/>
          <a:p>
            <a:r>
              <a:rPr lang="en-US" dirty="0" smtClean="0"/>
              <a:t>Leverage an approach that focuses on constructing a data warehouse foundation that is able to address a combination of operational, tactical, and ad hoc business needs. </a:t>
            </a:r>
          </a:p>
          <a:p>
            <a:r>
              <a:rPr lang="en-US" dirty="0" smtClean="0"/>
              <a:t>Invest time and effort to put together pre-project governance to inform and provide guidance to your data warehouse implementation with minimal ongoing operations requirements to keep the data warehouse healthy.</a:t>
            </a:r>
          </a:p>
          <a:p>
            <a:r>
              <a:rPr lang="en-US" dirty="0" smtClean="0"/>
              <a:t>Develop the “Rosetta Stone” views of your data assets to facilitate data modeling and the order of building your data warehouse environment.</a:t>
            </a:r>
          </a:p>
          <a:p>
            <a:r>
              <a:rPr lang="en-US" dirty="0" smtClean="0"/>
              <a:t>Select the most suitable architecture pattern to ensure the data warehouse is “built right” at the very beginning.</a:t>
            </a:r>
            <a:endParaRPr lang="en-US" dirty="0"/>
          </a:p>
        </p:txBody>
      </p:sp>
      <p:sp>
        <p:nvSpPr>
          <p:cNvPr id="6" name="Text Placeholder 5"/>
          <p:cNvSpPr>
            <a:spLocks noGrp="1"/>
          </p:cNvSpPr>
          <p:nvPr>
            <p:ph type="body" sz="quarter" idx="13"/>
          </p:nvPr>
        </p:nvSpPr>
        <p:spPr>
          <a:xfrm>
            <a:off x="5698870" y="1515248"/>
            <a:ext cx="3178429" cy="2599552"/>
          </a:xfrm>
        </p:spPr>
        <p:txBody>
          <a:bodyPr/>
          <a:lstStyle/>
          <a:p>
            <a:pPr marL="228600" indent="-228600">
              <a:spcBef>
                <a:spcPts val="600"/>
              </a:spcBef>
              <a:spcAft>
                <a:spcPts val="600"/>
              </a:spcAft>
              <a:buSzPct val="100000"/>
              <a:buFont typeface="+mj-lt"/>
              <a:buAutoNum type="arabicPeriod"/>
            </a:pPr>
            <a:r>
              <a:rPr lang="en-US" b="1" dirty="0"/>
              <a:t>A data warehouse is a </a:t>
            </a:r>
            <a:r>
              <a:rPr lang="en-US" b="1" dirty="0" smtClean="0">
                <a:solidFill>
                  <a:schemeClr val="tx1"/>
                </a:solidFill>
              </a:rPr>
              <a:t>project;</a:t>
            </a:r>
            <a:r>
              <a:rPr lang="en-US" b="1" dirty="0" smtClean="0"/>
              <a:t> </a:t>
            </a:r>
            <a:r>
              <a:rPr lang="en-US" b="1" dirty="0">
                <a:solidFill>
                  <a:schemeClr val="tx2"/>
                </a:solidFill>
              </a:rPr>
              <a:t>but successful data warehousing is a </a:t>
            </a:r>
            <a:r>
              <a:rPr lang="en-US" b="1" i="1" dirty="0">
                <a:solidFill>
                  <a:schemeClr val="tx1"/>
                </a:solidFill>
              </a:rPr>
              <a:t>program</a:t>
            </a:r>
            <a:r>
              <a:rPr lang="en-US" b="1" dirty="0">
                <a:solidFill>
                  <a:schemeClr val="tx1"/>
                </a:solidFill>
              </a:rPr>
              <a:t>. </a:t>
            </a:r>
            <a:r>
              <a:rPr lang="en-US" dirty="0">
                <a:solidFill>
                  <a:schemeClr val="tx1"/>
                </a:solidFill>
              </a:rPr>
              <a:t>An </a:t>
            </a:r>
            <a:r>
              <a:rPr lang="en-US" dirty="0"/>
              <a:t>effective data warehouse requires planning beyond the </a:t>
            </a:r>
            <a:r>
              <a:rPr lang="en-US" dirty="0" smtClean="0"/>
              <a:t>initial technology </a:t>
            </a:r>
            <a:r>
              <a:rPr lang="en-US" dirty="0"/>
              <a:t>implementation.</a:t>
            </a:r>
            <a:endParaRPr lang="en-US" dirty="0">
              <a:solidFill>
                <a:srgbClr val="333333"/>
              </a:solidFill>
            </a:endParaRPr>
          </a:p>
          <a:p>
            <a:pPr marL="228600" indent="-228600">
              <a:spcBef>
                <a:spcPts val="600"/>
              </a:spcBef>
              <a:spcAft>
                <a:spcPts val="600"/>
              </a:spcAft>
              <a:buSzPct val="100000"/>
              <a:buFont typeface="+mj-lt"/>
              <a:buAutoNum type="arabicPeriod"/>
            </a:pPr>
            <a:r>
              <a:rPr lang="en-US" b="1" dirty="0">
                <a:solidFill>
                  <a:schemeClr val="tx1"/>
                </a:solidFill>
              </a:rPr>
              <a:t>Governance, not technology</a:t>
            </a:r>
            <a:r>
              <a:rPr lang="en-US" dirty="0">
                <a:solidFill>
                  <a:schemeClr val="tx1"/>
                </a:solidFill>
              </a:rPr>
              <a:t> needs to be the core support system for enabling a data warehouse </a:t>
            </a:r>
            <a:r>
              <a:rPr lang="en-US" dirty="0" smtClean="0">
                <a:solidFill>
                  <a:schemeClr val="tx1"/>
                </a:solidFill>
              </a:rPr>
              <a:t>program.</a:t>
            </a:r>
            <a:endParaRPr lang="en-US" dirty="0">
              <a:solidFill>
                <a:schemeClr val="tx1"/>
              </a:solidFill>
            </a:endParaRPr>
          </a:p>
          <a:p>
            <a:pPr marL="228600" indent="-228600">
              <a:spcBef>
                <a:spcPts val="600"/>
              </a:spcBef>
              <a:spcAft>
                <a:spcPts val="600"/>
              </a:spcAft>
              <a:buSzPct val="100000"/>
              <a:buFont typeface="+mj-lt"/>
              <a:buAutoNum type="arabicPeriod"/>
            </a:pPr>
            <a:r>
              <a:rPr lang="en-US" dirty="0" smtClean="0">
                <a:solidFill>
                  <a:schemeClr val="tx1"/>
                </a:solidFill>
              </a:rPr>
              <a:t>Understand </a:t>
            </a:r>
            <a:r>
              <a:rPr lang="en-US" b="1" dirty="0">
                <a:solidFill>
                  <a:schemeClr val="tx1"/>
                </a:solidFill>
              </a:rPr>
              <a:t>business processes </a:t>
            </a:r>
            <a:r>
              <a:rPr lang="en-US" dirty="0">
                <a:solidFill>
                  <a:schemeClr val="tx1"/>
                </a:solidFill>
              </a:rPr>
              <a:t>at the </a:t>
            </a:r>
            <a:r>
              <a:rPr lang="en-US" b="1" dirty="0">
                <a:solidFill>
                  <a:schemeClr val="tx1"/>
                </a:solidFill>
              </a:rPr>
              <a:t>operational, </a:t>
            </a:r>
            <a:r>
              <a:rPr lang="en-US" b="1" dirty="0" smtClean="0">
                <a:solidFill>
                  <a:schemeClr val="tx1"/>
                </a:solidFill>
              </a:rPr>
              <a:t>tactical, </a:t>
            </a:r>
            <a:r>
              <a:rPr lang="en-US" b="1" dirty="0">
                <a:solidFill>
                  <a:schemeClr val="tx1"/>
                </a:solidFill>
              </a:rPr>
              <a:t>and </a:t>
            </a:r>
            <a:r>
              <a:rPr lang="en-US" b="1" dirty="0" smtClean="0">
                <a:solidFill>
                  <a:schemeClr val="tx1"/>
                </a:solidFill>
              </a:rPr>
              <a:t>ad hoc </a:t>
            </a:r>
            <a:r>
              <a:rPr lang="en-US" b="1" dirty="0">
                <a:solidFill>
                  <a:schemeClr val="tx1"/>
                </a:solidFill>
              </a:rPr>
              <a:t>levels </a:t>
            </a:r>
            <a:r>
              <a:rPr lang="en-US" dirty="0">
                <a:solidFill>
                  <a:schemeClr val="tx1"/>
                </a:solidFill>
              </a:rPr>
              <a:t>to ensure a fit-for-purpose </a:t>
            </a:r>
            <a:r>
              <a:rPr lang="en-US" dirty="0" smtClean="0">
                <a:solidFill>
                  <a:schemeClr val="tx1"/>
                </a:solidFill>
              </a:rPr>
              <a:t>data </a:t>
            </a:r>
            <a:r>
              <a:rPr lang="en-US" dirty="0" smtClean="0"/>
              <a:t>warehouse is built.</a:t>
            </a:r>
            <a:endParaRPr lang="en-US" sz="800" dirty="0">
              <a:solidFill>
                <a:srgbClr val="333333"/>
              </a:solidFill>
            </a:endParaRPr>
          </a:p>
        </p:txBody>
      </p:sp>
    </p:spTree>
    <p:extLst>
      <p:ext uri="{BB962C8B-B14F-4D97-AF65-F5344CB8AC3E}">
        <p14:creationId xmlns:p14="http://schemas.microsoft.com/office/powerpoint/2010/main" val="6198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 y="1133473"/>
            <a:ext cx="9144000" cy="5248807"/>
          </a:xfrm>
          <a:prstGeom prst="rect">
            <a:avLst/>
          </a:prstGeom>
          <a:noFill/>
          <a:ln>
            <a:noFill/>
          </a:ln>
        </p:spPr>
      </p:pic>
      <p:sp>
        <p:nvSpPr>
          <p:cNvPr id="12" name="Rectangle 6"/>
          <p:cNvSpPr/>
          <p:nvPr/>
        </p:nvSpPr>
        <p:spPr>
          <a:xfrm>
            <a:off x="325" y="1133474"/>
            <a:ext cx="3205583" cy="5248807"/>
          </a:xfrm>
          <a:prstGeom prst="rect">
            <a:avLst/>
          </a:prstGeom>
          <a:solidFill>
            <a:schemeClr val="accent4">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The speed of business is showing </a:t>
            </a:r>
            <a:r>
              <a:rPr lang="en-US" dirty="0" smtClean="0">
                <a:solidFill>
                  <a:schemeClr val="accent2"/>
                </a:solidFill>
              </a:rPr>
              <a:t>no signs of slowing down</a:t>
            </a:r>
            <a:endParaRPr lang="en-US" dirty="0">
              <a:solidFill>
                <a:schemeClr val="accent2"/>
              </a:solidFill>
            </a:endParaRPr>
          </a:p>
        </p:txBody>
      </p:sp>
      <p:sp>
        <p:nvSpPr>
          <p:cNvPr id="4" name="TextBox 3"/>
          <p:cNvSpPr txBox="1"/>
          <p:nvPr/>
        </p:nvSpPr>
        <p:spPr>
          <a:xfrm>
            <a:off x="318071" y="5274286"/>
            <a:ext cx="2904054" cy="738664"/>
          </a:xfrm>
          <a:prstGeom prst="rect">
            <a:avLst/>
          </a:prstGeom>
        </p:spPr>
        <p:txBody>
          <a:bodyPr wrap="square" rtlCol="0">
            <a:spAutoFit/>
          </a:bodyPr>
          <a:lstStyle/>
          <a:p>
            <a:r>
              <a:rPr lang="en-US" sz="1400" dirty="0" smtClean="0"/>
              <a:t>Sixty-six percent of business users reported a “shortening of their decision-making window”</a:t>
            </a:r>
            <a:endParaRPr lang="en-US" sz="1400" b="1" dirty="0"/>
          </a:p>
        </p:txBody>
      </p:sp>
      <p:sp>
        <p:nvSpPr>
          <p:cNvPr id="6" name="TextBox 5"/>
          <p:cNvSpPr txBox="1"/>
          <p:nvPr/>
        </p:nvSpPr>
        <p:spPr>
          <a:xfrm>
            <a:off x="3256620" y="4904951"/>
            <a:ext cx="1494202" cy="1015663"/>
          </a:xfrm>
          <a:prstGeom prst="rect">
            <a:avLst/>
          </a:prstGeom>
        </p:spPr>
        <p:txBody>
          <a:bodyPr wrap="square" rtlCol="0">
            <a:spAutoFit/>
          </a:bodyPr>
          <a:lstStyle/>
          <a:p>
            <a:r>
              <a:rPr lang="en-US" sz="6000" b="1" i="1" dirty="0" smtClean="0">
                <a:solidFill>
                  <a:schemeClr val="accent2"/>
                </a:solidFill>
              </a:rPr>
              <a:t>yet</a:t>
            </a:r>
            <a:endParaRPr lang="en-US" sz="1400" b="1" i="1" dirty="0"/>
          </a:p>
        </p:txBody>
      </p:sp>
      <p:sp>
        <p:nvSpPr>
          <p:cNvPr id="8" name="Rectangle 9"/>
          <p:cNvSpPr/>
          <p:nvPr/>
        </p:nvSpPr>
        <p:spPr>
          <a:xfrm>
            <a:off x="257174" y="1327946"/>
            <a:ext cx="4572000" cy="1077218"/>
          </a:xfrm>
          <a:prstGeom prst="rect">
            <a:avLst/>
          </a:prstGeom>
          <a:solidFill>
            <a:schemeClr val="accent4">
              <a:lumMod val="95000"/>
              <a:alpha val="57000"/>
            </a:schemeClr>
          </a:solidFill>
        </p:spPr>
        <p:txBody>
          <a:bodyPr>
            <a:spAutoFit/>
          </a:bodyPr>
          <a:lstStyle/>
          <a:p>
            <a:r>
              <a:rPr lang="en-US" sz="1600" dirty="0" smtClean="0">
                <a:solidFill>
                  <a:schemeClr val="accent1"/>
                </a:solidFill>
              </a:rPr>
              <a:t>Globalization of commerce and the shift towards creating customer experiences are significant drivers in the quickening of business users’ information needs. </a:t>
            </a:r>
            <a:endParaRPr lang="en-US" sz="1600" dirty="0">
              <a:solidFill>
                <a:schemeClr val="accent1"/>
              </a:solidFill>
            </a:endParaRPr>
          </a:p>
        </p:txBody>
      </p:sp>
      <p:graphicFrame>
        <p:nvGraphicFramePr>
          <p:cNvPr id="23" name="Chart 10"/>
          <p:cNvGraphicFramePr/>
          <p:nvPr>
            <p:extLst>
              <p:ext uri="{D42A27DB-BD31-4B8C-83A1-F6EECF244321}">
                <p14:modId xmlns:p14="http://schemas.microsoft.com/office/powerpoint/2010/main" val="137389331"/>
              </p:ext>
            </p:extLst>
          </p:nvPr>
        </p:nvGraphicFramePr>
        <p:xfrm>
          <a:off x="-1432172" y="2774496"/>
          <a:ext cx="4061552" cy="2695766"/>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2"/>
          <p:cNvGrpSpPr/>
          <p:nvPr/>
        </p:nvGrpSpPr>
        <p:grpSpPr>
          <a:xfrm>
            <a:off x="5083142" y="2866221"/>
            <a:ext cx="3975348" cy="1233474"/>
            <a:chOff x="5168652" y="2695365"/>
            <a:chExt cx="3975348" cy="1233474"/>
          </a:xfrm>
        </p:grpSpPr>
        <p:sp>
          <p:nvSpPr>
            <p:cNvPr id="5" name="TextBox 4"/>
            <p:cNvSpPr txBox="1"/>
            <p:nvPr/>
          </p:nvSpPr>
          <p:spPr>
            <a:xfrm>
              <a:off x="6292296" y="2896603"/>
              <a:ext cx="2851704" cy="830997"/>
            </a:xfrm>
            <a:prstGeom prst="rect">
              <a:avLst/>
            </a:prstGeom>
            <a:solidFill>
              <a:schemeClr val="accent3">
                <a:lumMod val="20000"/>
                <a:lumOff val="80000"/>
                <a:alpha val="77000"/>
              </a:schemeClr>
            </a:solidFill>
          </p:spPr>
          <p:txBody>
            <a:bodyPr wrap="square" lIns="252000" rtlCol="0">
              <a:spAutoFit/>
            </a:bodyPr>
            <a:lstStyle/>
            <a:p>
              <a:r>
                <a:rPr lang="en-CA" sz="1600" dirty="0" smtClean="0"/>
                <a:t>Of business users are unsatisfied with the speed of information delivery </a:t>
              </a:r>
            </a:p>
          </p:txBody>
        </p:sp>
        <p:sp>
          <p:nvSpPr>
            <p:cNvPr id="3" name="Oval 10"/>
            <p:cNvSpPr/>
            <p:nvPr/>
          </p:nvSpPr>
          <p:spPr>
            <a:xfrm>
              <a:off x="5168652" y="2695365"/>
              <a:ext cx="1284339" cy="12334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CA" sz="2800" b="1" dirty="0" smtClean="0"/>
                <a:t>57%</a:t>
              </a:r>
              <a:endParaRPr lang="en-CA" sz="2800" b="1" dirty="0"/>
            </a:p>
          </p:txBody>
        </p:sp>
      </p:grpSp>
      <p:grpSp>
        <p:nvGrpSpPr>
          <p:cNvPr id="7" name="Group 13"/>
          <p:cNvGrpSpPr/>
          <p:nvPr/>
        </p:nvGrpSpPr>
        <p:grpSpPr>
          <a:xfrm>
            <a:off x="5083142" y="4873992"/>
            <a:ext cx="3975348" cy="1233474"/>
            <a:chOff x="5168652" y="4138750"/>
            <a:chExt cx="3975348" cy="1233474"/>
          </a:xfrm>
        </p:grpSpPr>
        <p:sp>
          <p:nvSpPr>
            <p:cNvPr id="13" name="TextBox 15"/>
            <p:cNvSpPr txBox="1"/>
            <p:nvPr/>
          </p:nvSpPr>
          <p:spPr>
            <a:xfrm>
              <a:off x="6235724" y="4307045"/>
              <a:ext cx="2908276" cy="830997"/>
            </a:xfrm>
            <a:prstGeom prst="rect">
              <a:avLst/>
            </a:prstGeom>
            <a:solidFill>
              <a:schemeClr val="accent3">
                <a:lumMod val="20000"/>
                <a:lumOff val="80000"/>
                <a:alpha val="77000"/>
              </a:schemeClr>
            </a:solidFill>
          </p:spPr>
          <p:txBody>
            <a:bodyPr wrap="square" lIns="252000" rtlCol="0">
              <a:spAutoFit/>
            </a:bodyPr>
            <a:lstStyle/>
            <a:p>
              <a:r>
                <a:rPr lang="en-CA" sz="1600" dirty="0" smtClean="0"/>
                <a:t>Don’t feel they have access to data relevant to decision making</a:t>
              </a:r>
            </a:p>
          </p:txBody>
        </p:sp>
        <p:sp>
          <p:nvSpPr>
            <p:cNvPr id="11" name="Oval 16"/>
            <p:cNvSpPr/>
            <p:nvPr/>
          </p:nvSpPr>
          <p:spPr>
            <a:xfrm>
              <a:off x="5168652" y="4138750"/>
              <a:ext cx="1284339" cy="12334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CA" sz="2800" b="1" dirty="0" smtClean="0"/>
                <a:t>55%</a:t>
              </a:r>
              <a:endParaRPr lang="en-CA" sz="2800" b="1" dirty="0"/>
            </a:p>
          </p:txBody>
        </p:sp>
      </p:grpSp>
      <p:sp>
        <p:nvSpPr>
          <p:cNvPr id="15" name="TextBox 17"/>
          <p:cNvSpPr txBox="1"/>
          <p:nvPr/>
        </p:nvSpPr>
        <p:spPr>
          <a:xfrm>
            <a:off x="7431846" y="4006900"/>
            <a:ext cx="1445453" cy="769441"/>
          </a:xfrm>
          <a:prstGeom prst="rect">
            <a:avLst/>
          </a:prstGeom>
          <a:solidFill>
            <a:schemeClr val="bg1">
              <a:lumMod val="75000"/>
              <a:alpha val="22000"/>
            </a:schemeClr>
          </a:solidFill>
        </p:spPr>
        <p:txBody>
          <a:bodyPr wrap="square" rtlCol="0">
            <a:spAutoFit/>
          </a:bodyPr>
          <a:lstStyle/>
          <a:p>
            <a:r>
              <a:rPr lang="en-US" sz="4400" b="1" i="1" dirty="0" smtClean="0">
                <a:solidFill>
                  <a:schemeClr val="bg1"/>
                </a:solidFill>
              </a:rPr>
              <a:t>and</a:t>
            </a:r>
            <a:endParaRPr lang="en-US" sz="6000" b="1" i="1" dirty="0" smtClean="0">
              <a:solidFill>
                <a:schemeClr val="bg1"/>
              </a:solidFill>
            </a:endParaRPr>
          </a:p>
        </p:txBody>
      </p:sp>
      <p:sp>
        <p:nvSpPr>
          <p:cNvPr id="14" name="TextBox 13"/>
          <p:cNvSpPr txBox="1"/>
          <p:nvPr/>
        </p:nvSpPr>
        <p:spPr>
          <a:xfrm>
            <a:off x="1244196" y="6043728"/>
            <a:ext cx="2124203" cy="246221"/>
          </a:xfrm>
          <a:prstGeom prst="rect">
            <a:avLst/>
          </a:prstGeom>
        </p:spPr>
        <p:txBody>
          <a:bodyPr wrap="square" rtlCol="0">
            <a:spAutoFit/>
          </a:bodyPr>
          <a:lstStyle/>
          <a:p>
            <a:r>
              <a:rPr lang="en-US" sz="1000" dirty="0" smtClean="0">
                <a:hlinkClick r:id="rId5"/>
              </a:rPr>
              <a:t>Source: Aberdeen Group, 2014</a:t>
            </a:r>
            <a:endParaRPr lang="en-US" sz="1000" dirty="0" smtClean="0"/>
          </a:p>
        </p:txBody>
      </p:sp>
      <p:sp>
        <p:nvSpPr>
          <p:cNvPr id="17" name="TextBox 16"/>
          <p:cNvSpPr txBox="1"/>
          <p:nvPr/>
        </p:nvSpPr>
        <p:spPr>
          <a:xfrm>
            <a:off x="7065574" y="6041579"/>
            <a:ext cx="2124203" cy="246221"/>
          </a:xfrm>
          <a:prstGeom prst="rect">
            <a:avLst/>
          </a:prstGeom>
        </p:spPr>
        <p:txBody>
          <a:bodyPr wrap="square" rtlCol="0">
            <a:spAutoFit/>
          </a:bodyPr>
          <a:lstStyle/>
          <a:p>
            <a:r>
              <a:rPr lang="en-US" sz="1000" dirty="0" smtClean="0">
                <a:hlinkClick r:id="rId5"/>
              </a:rPr>
              <a:t>Source: Aberdeen Group, 2014</a:t>
            </a:r>
            <a:endParaRPr lang="en-US" sz="1000" dirty="0" smtClean="0"/>
          </a:p>
        </p:txBody>
      </p:sp>
    </p:spTree>
    <p:extLst>
      <p:ext uri="{BB962C8B-B14F-4D97-AF65-F5344CB8AC3E}">
        <p14:creationId xmlns:p14="http://schemas.microsoft.com/office/powerpoint/2010/main" val="1781659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p:nvPr/>
        </p:nvSpPr>
        <p:spPr>
          <a:xfrm>
            <a:off x="0" y="3722823"/>
            <a:ext cx="3903406" cy="258126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Ins="180000" rtlCol="0" anchor="ctr"/>
          <a:lstStyle/>
          <a:p>
            <a:r>
              <a:rPr lang="en-US" sz="1600" dirty="0" smtClean="0">
                <a:solidFill>
                  <a:schemeClr val="accent1"/>
                </a:solidFill>
                <a:ea typeface="Calibri" panose="020F0502020204030204" pitchFamily="34" charset="0"/>
                <a:cs typeface="Times New Roman" panose="02020603050405020304" pitchFamily="18" charset="0"/>
              </a:rPr>
              <a:t>By creating a data warehouse environment layer that focuses on integrating real-time and historical data from multiple data sources and can be dedicated to reporting, your organization is in a better position for information sharing and enterprise-wide collaborative decision making that is efficient, effective, and timely. </a:t>
            </a:r>
            <a:endParaRPr lang="en-US" sz="1600" dirty="0">
              <a:solidFill>
                <a:schemeClr val="accent1"/>
              </a:solidFill>
            </a:endParaRPr>
          </a:p>
        </p:txBody>
      </p:sp>
      <p:sp>
        <p:nvSpPr>
          <p:cNvPr id="10" name="Rectangle 7"/>
          <p:cNvSpPr/>
          <p:nvPr/>
        </p:nvSpPr>
        <p:spPr>
          <a:xfrm>
            <a:off x="0" y="1123950"/>
            <a:ext cx="9144000" cy="25988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Enterprise-wide views of data drive more </a:t>
            </a:r>
            <a:r>
              <a:rPr lang="en-US" dirty="0" smtClean="0">
                <a:solidFill>
                  <a:schemeClr val="accent2"/>
                </a:solidFill>
              </a:rPr>
              <a:t>holistic</a:t>
            </a:r>
            <a:r>
              <a:rPr lang="en-US" dirty="0" smtClean="0"/>
              <a:t> insights</a:t>
            </a:r>
            <a:endParaRPr lang="en-US" dirty="0"/>
          </a:p>
        </p:txBody>
      </p:sp>
      <p:sp>
        <p:nvSpPr>
          <p:cNvPr id="3" name="Rectangle 4"/>
          <p:cNvSpPr/>
          <p:nvPr/>
        </p:nvSpPr>
        <p:spPr>
          <a:xfrm>
            <a:off x="5254295" y="1221552"/>
            <a:ext cx="3623003" cy="2397451"/>
          </a:xfrm>
          <a:prstGeom prst="rect">
            <a:avLst/>
          </a:prstGeom>
        </p:spPr>
        <p:txBody>
          <a:bodyPr wrap="square">
            <a:spAutoFit/>
          </a:bodyPr>
          <a:lstStyle/>
          <a:p>
            <a:pPr>
              <a:lnSpc>
                <a:spcPct val="107000"/>
              </a:lnSpc>
              <a:spcAft>
                <a:spcPts val="800"/>
              </a:spcAft>
              <a:tabLst>
                <a:tab pos="5342890" algn="l"/>
              </a:tabLst>
            </a:pPr>
            <a:r>
              <a:rPr lang="en-US" sz="1400" dirty="0" smtClean="0">
                <a:solidFill>
                  <a:schemeClr val="bg1"/>
                </a:solidFill>
                <a:ea typeface="Calibri" panose="020F0502020204030204" pitchFamily="34" charset="0"/>
                <a:cs typeface="Times New Roman" panose="02020603050405020304" pitchFamily="18" charset="0"/>
              </a:rPr>
              <a:t>Application-level reporting is ideal for short-term, operational decision making, and time-based reporting for in-application data. However, this same data becomes difficult to access and costly to leverage when trying to combine with other datasets to make enterprise strategic decisions if there is no data warehouse that has already defined the true sources of data for just such purposes. </a:t>
            </a:r>
            <a:endParaRPr lang="en-US" sz="1400" dirty="0">
              <a:effectLst/>
              <a:ea typeface="Calibri" panose="020F0502020204030204" pitchFamily="34" charset="0"/>
              <a:cs typeface="Times New Roman" panose="02020603050405020304" pitchFamily="18" charset="0"/>
            </a:endParaRPr>
          </a:p>
        </p:txBody>
      </p:sp>
      <p:graphicFrame>
        <p:nvGraphicFramePr>
          <p:cNvPr id="6" name="Chart 14"/>
          <p:cNvGraphicFramePr>
            <a:graphicFrameLocks/>
          </p:cNvGraphicFramePr>
          <p:nvPr>
            <p:extLst>
              <p:ext uri="{D42A27DB-BD31-4B8C-83A1-F6EECF244321}">
                <p14:modId xmlns:p14="http://schemas.microsoft.com/office/powerpoint/2010/main" val="1689954118"/>
              </p:ext>
            </p:extLst>
          </p:nvPr>
        </p:nvGraphicFramePr>
        <p:xfrm>
          <a:off x="3903406" y="3722824"/>
          <a:ext cx="5240594" cy="25812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12"/>
          <p:cNvGraphicFramePr>
            <a:graphicFrameLocks/>
          </p:cNvGraphicFramePr>
          <p:nvPr>
            <p:extLst>
              <p:ext uri="{D42A27DB-BD31-4B8C-83A1-F6EECF244321}">
                <p14:modId xmlns:p14="http://schemas.microsoft.com/office/powerpoint/2010/main" val="1957024666"/>
              </p:ext>
            </p:extLst>
          </p:nvPr>
        </p:nvGraphicFramePr>
        <p:xfrm>
          <a:off x="154112" y="1133475"/>
          <a:ext cx="4701689" cy="2589349"/>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2"/>
          <p:cNvCxnSpPr/>
          <p:nvPr/>
        </p:nvCxnSpPr>
        <p:spPr>
          <a:xfrm>
            <a:off x="5055048" y="1506543"/>
            <a:ext cx="0" cy="200864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00551" y="6284793"/>
            <a:ext cx="1476747" cy="246221"/>
          </a:xfrm>
          <a:prstGeom prst="rect">
            <a:avLst/>
          </a:prstGeom>
        </p:spPr>
        <p:txBody>
          <a:bodyPr wrap="square" rtlCol="0">
            <a:spAutoFit/>
          </a:bodyPr>
          <a:lstStyle/>
          <a:p>
            <a:r>
              <a:rPr lang="en-US" sz="1000" dirty="0" smtClean="0">
                <a:solidFill>
                  <a:schemeClr val="bg1"/>
                </a:solidFill>
                <a:hlinkClick r:id="rId5"/>
              </a:rPr>
              <a:t>Source: Deloitte, 2013</a:t>
            </a:r>
            <a:endParaRPr lang="en-US" sz="1000" dirty="0" smtClean="0">
              <a:solidFill>
                <a:schemeClr val="bg1"/>
              </a:solidFill>
            </a:endParaRPr>
          </a:p>
        </p:txBody>
      </p:sp>
      <p:sp>
        <p:nvSpPr>
          <p:cNvPr id="14" name="TextBox 13"/>
          <p:cNvSpPr txBox="1"/>
          <p:nvPr/>
        </p:nvSpPr>
        <p:spPr>
          <a:xfrm>
            <a:off x="257174" y="3353493"/>
            <a:ext cx="1476747" cy="246221"/>
          </a:xfrm>
          <a:prstGeom prst="rect">
            <a:avLst/>
          </a:prstGeom>
        </p:spPr>
        <p:txBody>
          <a:bodyPr wrap="square" rtlCol="0">
            <a:spAutoFit/>
          </a:bodyPr>
          <a:lstStyle/>
          <a:p>
            <a:r>
              <a:rPr lang="en-US" sz="1000" dirty="0" smtClean="0">
                <a:solidFill>
                  <a:schemeClr val="bg1"/>
                </a:solidFill>
                <a:hlinkClick r:id="rId5"/>
              </a:rPr>
              <a:t>Source: Deloitte, 2013</a:t>
            </a:r>
            <a:endParaRPr lang="en-US" sz="1000" dirty="0" smtClean="0">
              <a:solidFill>
                <a:schemeClr val="bg1"/>
              </a:solidFill>
            </a:endParaRPr>
          </a:p>
        </p:txBody>
      </p:sp>
    </p:spTree>
    <p:extLst>
      <p:ext uri="{BB962C8B-B14F-4D97-AF65-F5344CB8AC3E}">
        <p14:creationId xmlns:p14="http://schemas.microsoft.com/office/powerpoint/2010/main" val="3861121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6"/>
          <p:cNvSpPr/>
          <p:nvPr/>
        </p:nvSpPr>
        <p:spPr>
          <a:xfrm>
            <a:off x="0" y="2810587"/>
            <a:ext cx="9144000" cy="35394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Bent Arrow 14"/>
          <p:cNvSpPr/>
          <p:nvPr/>
        </p:nvSpPr>
        <p:spPr>
          <a:xfrm rot="5400000" flipH="1">
            <a:off x="4861223" y="4054176"/>
            <a:ext cx="1263051" cy="1841500"/>
          </a:xfrm>
          <a:prstGeom prst="ben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ectangle 9"/>
          <p:cNvSpPr/>
          <p:nvPr/>
        </p:nvSpPr>
        <p:spPr>
          <a:xfrm>
            <a:off x="0" y="1123950"/>
            <a:ext cx="9144000" cy="16866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r>
              <a:rPr lang="en-US" sz="1600" dirty="0" smtClean="0">
                <a:solidFill>
                  <a:schemeClr val="accent1"/>
                </a:solidFill>
              </a:rPr>
              <a:t>An integrated, centralized decision-support database and the related software programs used to collect, cleanse, transform, and store data from a variety of operational sources to support business intelligence. A data warehouse may also include dependent data marts (DAMA-DMBOK Guide, 2009).</a:t>
            </a:r>
            <a:endParaRPr lang="en-US" sz="1600" dirty="0">
              <a:solidFill>
                <a:schemeClr val="accent1"/>
              </a:solidFill>
            </a:endParaRPr>
          </a:p>
        </p:txBody>
      </p:sp>
      <p:sp>
        <p:nvSpPr>
          <p:cNvPr id="2" name="Title 1"/>
          <p:cNvSpPr>
            <a:spLocks noGrp="1"/>
          </p:cNvSpPr>
          <p:nvPr>
            <p:ph type="title"/>
          </p:nvPr>
        </p:nvSpPr>
        <p:spPr/>
        <p:txBody>
          <a:bodyPr/>
          <a:lstStyle/>
          <a:p>
            <a:r>
              <a:rPr lang="en-US" dirty="0" smtClean="0"/>
              <a:t>What is a data warehouse and why do you </a:t>
            </a:r>
            <a:r>
              <a:rPr lang="en-US" dirty="0" smtClean="0">
                <a:solidFill>
                  <a:schemeClr val="accent2"/>
                </a:solidFill>
              </a:rPr>
              <a:t>need</a:t>
            </a:r>
            <a:r>
              <a:rPr lang="en-US" dirty="0" smtClean="0"/>
              <a:t> it?</a:t>
            </a:r>
            <a:endParaRPr lang="en-US" dirty="0"/>
          </a:p>
        </p:txBody>
      </p:sp>
      <p:sp>
        <p:nvSpPr>
          <p:cNvPr id="3" name="TextBox 2"/>
          <p:cNvSpPr txBox="1"/>
          <p:nvPr/>
        </p:nvSpPr>
        <p:spPr>
          <a:xfrm>
            <a:off x="668215" y="1739119"/>
            <a:ext cx="1441939" cy="369332"/>
          </a:xfrm>
          <a:prstGeom prst="rect">
            <a:avLst/>
          </a:prstGeom>
        </p:spPr>
        <p:txBody>
          <a:bodyPr wrap="square" rtlCol="0">
            <a:spAutoFit/>
          </a:bodyPr>
          <a:lstStyle/>
          <a:p>
            <a:endParaRPr lang="en-US" dirty="0" smtClean="0"/>
          </a:p>
        </p:txBody>
      </p:sp>
      <p:sp>
        <p:nvSpPr>
          <p:cNvPr id="8" name="Rectangle 6"/>
          <p:cNvSpPr/>
          <p:nvPr/>
        </p:nvSpPr>
        <p:spPr>
          <a:xfrm>
            <a:off x="261214" y="3139834"/>
            <a:ext cx="4572000" cy="830997"/>
          </a:xfrm>
          <a:prstGeom prst="rect">
            <a:avLst/>
          </a:prstGeom>
        </p:spPr>
        <p:txBody>
          <a:bodyPr>
            <a:spAutoFit/>
          </a:bodyPr>
          <a:lstStyle/>
          <a:p>
            <a:r>
              <a:rPr lang="en-US" sz="1600" dirty="0" smtClean="0"/>
              <a:t>Business intelligence is becoming a </a:t>
            </a:r>
            <a:r>
              <a:rPr lang="en-US" sz="1600" b="1" dirty="0" smtClean="0">
                <a:solidFill>
                  <a:schemeClr val="accent2"/>
                </a:solidFill>
              </a:rPr>
              <a:t>table stakes activity;</a:t>
            </a:r>
            <a:r>
              <a:rPr lang="en-US" sz="1600" dirty="0" smtClean="0"/>
              <a:t> all organizations need hard evidence to support decision making.</a:t>
            </a:r>
            <a:endParaRPr lang="en-US" sz="1400" dirty="0"/>
          </a:p>
        </p:txBody>
      </p:sp>
      <p:sp>
        <p:nvSpPr>
          <p:cNvPr id="11" name="Rectangle 8"/>
          <p:cNvSpPr/>
          <p:nvPr/>
        </p:nvSpPr>
        <p:spPr>
          <a:xfrm>
            <a:off x="257174" y="4116957"/>
            <a:ext cx="4936847" cy="1169551"/>
          </a:xfrm>
          <a:prstGeom prst="rect">
            <a:avLst/>
          </a:prstGeom>
        </p:spPr>
        <p:txBody>
          <a:bodyPr>
            <a:spAutoFit/>
          </a:bodyPr>
          <a:lstStyle/>
          <a:p>
            <a:r>
              <a:rPr lang="en-US" sz="1400" dirty="0" smtClean="0"/>
              <a:t>Data warehouses (and associated architecture) bridge the gap between mass accumulation of data in source systems and comprehensive views of information, en route to creating shared insight and institutional knowledge at the top of the data value chain.</a:t>
            </a:r>
            <a:endParaRPr lang="en-US" sz="1400" dirty="0"/>
          </a:p>
        </p:txBody>
      </p:sp>
      <p:graphicFrame>
        <p:nvGraphicFramePr>
          <p:cNvPr id="12" name="Diagram 15"/>
          <p:cNvGraphicFramePr/>
          <p:nvPr>
            <p:extLst>
              <p:ext uri="{D42A27DB-BD31-4B8C-83A1-F6EECF244321}">
                <p14:modId xmlns:p14="http://schemas.microsoft.com/office/powerpoint/2010/main" val="1529000924"/>
              </p:ext>
            </p:extLst>
          </p:nvPr>
        </p:nvGraphicFramePr>
        <p:xfrm>
          <a:off x="5533823" y="3456540"/>
          <a:ext cx="3343476" cy="2628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6"/>
          <p:cNvSpPr/>
          <p:nvPr/>
        </p:nvSpPr>
        <p:spPr>
          <a:xfrm>
            <a:off x="5746723" y="2947689"/>
            <a:ext cx="2917676" cy="487506"/>
          </a:xfrm>
          <a:prstGeom prst="rect">
            <a:avLst/>
          </a:prstGeom>
        </p:spPr>
        <p:txBody>
          <a:bodyPr wrap="square">
            <a:spAutoFit/>
          </a:bodyPr>
          <a:lstStyle/>
          <a:p>
            <a:pPr algn="ctr">
              <a:lnSpc>
                <a:spcPct val="107000"/>
              </a:lnSpc>
              <a:spcAft>
                <a:spcPts val="800"/>
              </a:spcAft>
            </a:pPr>
            <a:r>
              <a:rPr lang="en-US" sz="2400" b="1" dirty="0" smtClean="0">
                <a:solidFill>
                  <a:srgbClr val="29475F"/>
                </a:solidFill>
                <a:latin typeface="Arial" panose="020B0604020202020204" pitchFamily="34" charset="0"/>
                <a:ea typeface="Calibri" panose="020F0502020204030204" pitchFamily="34" charset="0"/>
                <a:cs typeface="Arial" panose="020B0604020202020204" pitchFamily="34" charset="0"/>
              </a:rPr>
              <a:t>Data Value Chain</a:t>
            </a:r>
            <a:endParaRPr lang="en-US" sz="1400" b="1" dirty="0">
              <a:solidFill>
                <a:srgbClr val="29475F"/>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705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773361" y="1150157"/>
            <a:ext cx="7370640" cy="5170870"/>
          </a:xfrm>
          <a:prstGeom prst="rect">
            <a:avLst/>
          </a:prstGeom>
        </p:spPr>
      </p:pic>
      <p:sp>
        <p:nvSpPr>
          <p:cNvPr id="2" name="Title 1"/>
          <p:cNvSpPr>
            <a:spLocks noGrp="1"/>
          </p:cNvSpPr>
          <p:nvPr>
            <p:ph type="title"/>
          </p:nvPr>
        </p:nvSpPr>
        <p:spPr/>
        <p:txBody>
          <a:bodyPr/>
          <a:lstStyle/>
          <a:p>
            <a:r>
              <a:rPr lang="en-US" dirty="0" smtClean="0"/>
              <a:t>Industry Spotlight: Enterprise data warehouses are driving new value in the US healthcare sector</a:t>
            </a:r>
            <a:endParaRPr lang="en-US" dirty="0"/>
          </a:p>
        </p:txBody>
      </p:sp>
      <p:sp>
        <p:nvSpPr>
          <p:cNvPr id="7" name="Rectangle 6"/>
          <p:cNvSpPr/>
          <p:nvPr/>
        </p:nvSpPr>
        <p:spPr>
          <a:xfrm>
            <a:off x="1271" y="1133475"/>
            <a:ext cx="2210734" cy="5405573"/>
          </a:xfrm>
          <a:prstGeom prst="rect">
            <a:avLst/>
          </a:prstGeom>
          <a:solidFill>
            <a:srgbClr val="F2F2F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5" name="Rectangle 4"/>
          <p:cNvSpPr/>
          <p:nvPr/>
        </p:nvSpPr>
        <p:spPr>
          <a:xfrm>
            <a:off x="125428" y="1233212"/>
            <a:ext cx="8908040" cy="1113014"/>
          </a:xfrm>
          <a:prstGeom prst="rect">
            <a:avLst/>
          </a:prstGeom>
          <a:solidFill>
            <a:schemeClr val="accent4">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400" dirty="0" smtClean="0">
                <a:solidFill>
                  <a:schemeClr val="tx1"/>
                </a:solidFill>
              </a:rPr>
              <a:t>As healthcare organizations today are motivated more than ever to provide better patient outcomes per dollar spent, the use of business intelligence tools to facilitate data-driven decision making is imperative. Data comes from multiple sources, such as electronic health records (EHRs), financial systems, patient satisfaction surveys, and external laboratory testing databases – all may be used to improve services delivered. </a:t>
            </a:r>
            <a:endParaRPr lang="en-US" sz="1600" dirty="0">
              <a:solidFill>
                <a:schemeClr val="tx1"/>
              </a:solidFill>
            </a:endParaRPr>
          </a:p>
        </p:txBody>
      </p:sp>
      <p:sp>
        <p:nvSpPr>
          <p:cNvPr id="8" name="Isosceles Triangle 7"/>
          <p:cNvSpPr/>
          <p:nvPr/>
        </p:nvSpPr>
        <p:spPr>
          <a:xfrm>
            <a:off x="0" y="5002155"/>
            <a:ext cx="9129486" cy="1529273"/>
          </a:xfrm>
          <a:prstGeom prst="triangle">
            <a:avLst>
              <a:gd name="adj" fmla="val 0"/>
            </a:avLst>
          </a:prstGeom>
          <a:solidFill>
            <a:srgbClr val="F2F2F2">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06638" y="4594578"/>
            <a:ext cx="2110695" cy="801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23698" y="2632423"/>
            <a:ext cx="4256101" cy="1636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dirty="0" smtClean="0">
                <a:solidFill>
                  <a:schemeClr val="tx1"/>
                </a:solidFill>
              </a:rPr>
              <a:t>the enterprise data warehouse cost </a:t>
            </a:r>
            <a:r>
              <a:rPr lang="en-US" sz="4000" b="1" dirty="0" smtClean="0">
                <a:solidFill>
                  <a:schemeClr val="accent2"/>
                </a:solidFill>
              </a:rPr>
              <a:t>70%</a:t>
            </a:r>
            <a:r>
              <a:rPr lang="en-US" dirty="0" smtClean="0">
                <a:solidFill>
                  <a:schemeClr val="tx1"/>
                </a:solidFill>
              </a:rPr>
              <a:t> </a:t>
            </a:r>
            <a:r>
              <a:rPr lang="en-US" sz="1400" dirty="0" smtClean="0">
                <a:solidFill>
                  <a:schemeClr val="tx1"/>
                </a:solidFill>
              </a:rPr>
              <a:t>less to build than reports created directly from EHRs; one well-planned and flexible data visualization was able to replace ten static reports. </a:t>
            </a:r>
            <a:endParaRPr lang="en-US" sz="1400" dirty="0">
              <a:solidFill>
                <a:schemeClr val="tx1"/>
              </a:solidFill>
            </a:endParaRPr>
          </a:p>
        </p:txBody>
      </p:sp>
      <p:sp>
        <p:nvSpPr>
          <p:cNvPr id="11" name="TextBox 14"/>
          <p:cNvSpPr txBox="1"/>
          <p:nvPr/>
        </p:nvSpPr>
        <p:spPr>
          <a:xfrm>
            <a:off x="5273881" y="2950878"/>
            <a:ext cx="3446586" cy="646331"/>
          </a:xfrm>
          <a:prstGeom prst="rect">
            <a:avLst/>
          </a:prstGeom>
        </p:spPr>
        <p:txBody>
          <a:bodyPr wrap="square" rtlCol="0">
            <a:spAutoFit/>
          </a:bodyPr>
          <a:lstStyle/>
          <a:p>
            <a:pPr algn="r"/>
            <a:r>
              <a:rPr lang="en-US" b="1" dirty="0" smtClean="0">
                <a:solidFill>
                  <a:schemeClr val="accent3"/>
                </a:solidFill>
              </a:rPr>
              <a:t>Key Benefits of the Healthcare Data Warehouse:</a:t>
            </a:r>
          </a:p>
        </p:txBody>
      </p:sp>
      <p:sp>
        <p:nvSpPr>
          <p:cNvPr id="12" name="TextBox 15"/>
          <p:cNvSpPr txBox="1"/>
          <p:nvPr/>
        </p:nvSpPr>
        <p:spPr>
          <a:xfrm>
            <a:off x="6192713" y="3848777"/>
            <a:ext cx="2717660" cy="523220"/>
          </a:xfrm>
          <a:prstGeom prst="rect">
            <a:avLst/>
          </a:prstGeom>
        </p:spPr>
        <p:txBody>
          <a:bodyPr wrap="square" rtlCol="0">
            <a:spAutoFit/>
          </a:bodyPr>
          <a:lstStyle/>
          <a:p>
            <a:r>
              <a:rPr lang="en-US" sz="1400" b="1" dirty="0" smtClean="0"/>
              <a:t>Enabling a More Efficient, Scalable Reporting Process</a:t>
            </a:r>
          </a:p>
        </p:txBody>
      </p:sp>
      <p:sp>
        <p:nvSpPr>
          <p:cNvPr id="13" name="TextBox 16"/>
          <p:cNvSpPr txBox="1"/>
          <p:nvPr/>
        </p:nvSpPr>
        <p:spPr>
          <a:xfrm>
            <a:off x="6192713" y="4417470"/>
            <a:ext cx="2620683" cy="523220"/>
          </a:xfrm>
          <a:prstGeom prst="rect">
            <a:avLst/>
          </a:prstGeom>
        </p:spPr>
        <p:txBody>
          <a:bodyPr wrap="square" rtlCol="0">
            <a:spAutoFit/>
          </a:bodyPr>
          <a:lstStyle/>
          <a:p>
            <a:r>
              <a:rPr lang="en-US" sz="1400" b="1" dirty="0" smtClean="0"/>
              <a:t>Ensuring Consistent Data That Everyone Can Trust </a:t>
            </a:r>
          </a:p>
        </p:txBody>
      </p:sp>
      <p:sp>
        <p:nvSpPr>
          <p:cNvPr id="14" name="TextBox 17"/>
          <p:cNvSpPr txBox="1"/>
          <p:nvPr/>
        </p:nvSpPr>
        <p:spPr>
          <a:xfrm>
            <a:off x="6192713" y="4985473"/>
            <a:ext cx="2763015" cy="523220"/>
          </a:xfrm>
          <a:prstGeom prst="rect">
            <a:avLst/>
          </a:prstGeom>
        </p:spPr>
        <p:txBody>
          <a:bodyPr wrap="square" rtlCol="0">
            <a:spAutoFit/>
          </a:bodyPr>
          <a:lstStyle/>
          <a:p>
            <a:r>
              <a:rPr lang="en-US" sz="1400" b="1" dirty="0" smtClean="0"/>
              <a:t>Enabling Meaningful, Targeted Quality Improvement</a:t>
            </a:r>
          </a:p>
        </p:txBody>
      </p:sp>
      <p:grpSp>
        <p:nvGrpSpPr>
          <p:cNvPr id="20" name="Group 18"/>
          <p:cNvGrpSpPr/>
          <p:nvPr/>
        </p:nvGrpSpPr>
        <p:grpSpPr>
          <a:xfrm>
            <a:off x="5639383" y="3869176"/>
            <a:ext cx="482400" cy="482445"/>
            <a:chOff x="3587261" y="4913644"/>
            <a:chExt cx="482400" cy="482445"/>
          </a:xfrm>
        </p:grpSpPr>
        <p:sp>
          <p:nvSpPr>
            <p:cNvPr id="19" name="Oval 21"/>
            <p:cNvSpPr/>
            <p:nvPr/>
          </p:nvSpPr>
          <p:spPr>
            <a:xfrm>
              <a:off x="3587261" y="4913644"/>
              <a:ext cx="482400" cy="48244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7"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390" y="4965795"/>
              <a:ext cx="378141" cy="378141"/>
            </a:xfrm>
            <a:prstGeom prst="rect">
              <a:avLst/>
            </a:prstGeom>
          </p:spPr>
        </p:pic>
      </p:grpSp>
      <p:grpSp>
        <p:nvGrpSpPr>
          <p:cNvPr id="24" name="Group 30"/>
          <p:cNvGrpSpPr/>
          <p:nvPr/>
        </p:nvGrpSpPr>
        <p:grpSpPr>
          <a:xfrm>
            <a:off x="5639383" y="5006543"/>
            <a:ext cx="482400" cy="482445"/>
            <a:chOff x="3587261" y="4913644"/>
            <a:chExt cx="482400" cy="482445"/>
          </a:xfrm>
        </p:grpSpPr>
        <p:sp>
          <p:nvSpPr>
            <p:cNvPr id="25" name="Oval 31"/>
            <p:cNvSpPr/>
            <p:nvPr/>
          </p:nvSpPr>
          <p:spPr>
            <a:xfrm>
              <a:off x="3587261" y="4913644"/>
              <a:ext cx="482400" cy="48244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6"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390" y="4965795"/>
              <a:ext cx="378141" cy="378141"/>
            </a:xfrm>
            <a:prstGeom prst="rect">
              <a:avLst/>
            </a:prstGeom>
          </p:spPr>
        </p:pic>
      </p:grpSp>
      <p:sp>
        <p:nvSpPr>
          <p:cNvPr id="29" name="Rectangle 34"/>
          <p:cNvSpPr/>
          <p:nvPr/>
        </p:nvSpPr>
        <p:spPr>
          <a:xfrm>
            <a:off x="270026" y="4397503"/>
            <a:ext cx="4256101" cy="1636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endParaRPr>
          </a:p>
        </p:txBody>
      </p:sp>
      <p:sp>
        <p:nvSpPr>
          <p:cNvPr id="30" name="Rectangle 35"/>
          <p:cNvSpPr/>
          <p:nvPr/>
        </p:nvSpPr>
        <p:spPr>
          <a:xfrm>
            <a:off x="323698" y="4488977"/>
            <a:ext cx="4256101" cy="1636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dirty="0" smtClean="0">
                <a:solidFill>
                  <a:schemeClr val="tx1"/>
                </a:solidFill>
              </a:rPr>
              <a:t>Using the enterprise data warehouse as </a:t>
            </a:r>
            <a:r>
              <a:rPr lang="en-US" sz="1400" b="1" dirty="0" smtClean="0">
                <a:solidFill>
                  <a:schemeClr val="tx1"/>
                </a:solidFill>
              </a:rPr>
              <a:t>a single source of truth,</a:t>
            </a:r>
            <a:r>
              <a:rPr lang="en-US" sz="1400" dirty="0" smtClean="0">
                <a:solidFill>
                  <a:schemeClr val="tx1"/>
                </a:solidFill>
              </a:rPr>
              <a:t> North Memorial Healthcare was able to coordinate multiple groups of healthcare professionals to reduce the number of pre-39 week deliveries by </a:t>
            </a:r>
            <a:r>
              <a:rPr lang="en-US" sz="3600" b="1" dirty="0" smtClean="0">
                <a:solidFill>
                  <a:schemeClr val="accent2"/>
                </a:solidFill>
              </a:rPr>
              <a:t>75%.</a:t>
            </a:r>
            <a:endParaRPr lang="en-US" sz="1400" b="1" dirty="0">
              <a:solidFill>
                <a:schemeClr val="accent2"/>
              </a:solidFill>
            </a:endParaRPr>
          </a:p>
        </p:txBody>
      </p:sp>
      <p:grpSp>
        <p:nvGrpSpPr>
          <p:cNvPr id="34" name="Group 36"/>
          <p:cNvGrpSpPr/>
          <p:nvPr/>
        </p:nvGrpSpPr>
        <p:grpSpPr>
          <a:xfrm>
            <a:off x="4637793" y="4023313"/>
            <a:ext cx="783706" cy="637875"/>
            <a:chOff x="4608590" y="3956703"/>
            <a:chExt cx="783706" cy="637875"/>
          </a:xfrm>
          <a:solidFill>
            <a:schemeClr val="accent1"/>
          </a:solidFill>
        </p:grpSpPr>
        <p:sp>
          <p:nvSpPr>
            <p:cNvPr id="32" name="Chevron 37"/>
            <p:cNvSpPr/>
            <p:nvPr/>
          </p:nvSpPr>
          <p:spPr>
            <a:xfrm>
              <a:off x="4608590" y="3956703"/>
              <a:ext cx="478756" cy="637875"/>
            </a:xfrm>
            <a:prstGeom prst="chevron">
              <a:avLst>
                <a:gd name="adj" fmla="val 589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Chevron 38"/>
            <p:cNvSpPr/>
            <p:nvPr/>
          </p:nvSpPr>
          <p:spPr>
            <a:xfrm>
              <a:off x="4913540" y="3956703"/>
              <a:ext cx="478756" cy="63787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3" name="Rectangle 2"/>
          <p:cNvSpPr/>
          <p:nvPr/>
        </p:nvSpPr>
        <p:spPr>
          <a:xfrm>
            <a:off x="6871676" y="6099698"/>
            <a:ext cx="2311482" cy="276999"/>
          </a:xfrm>
          <a:prstGeom prst="rect">
            <a:avLst/>
          </a:prstGeom>
        </p:spPr>
        <p:txBody>
          <a:bodyPr wrap="square">
            <a:spAutoFit/>
          </a:bodyPr>
          <a:lstStyle/>
          <a:p>
            <a:r>
              <a:rPr lang="en-US" sz="1200" dirty="0" smtClean="0">
                <a:hlinkClick r:id="rId5"/>
              </a:rPr>
              <a:t>Source: Health Catalyst, 2014</a:t>
            </a:r>
            <a:endParaRPr lang="en-US" sz="1200" dirty="0"/>
          </a:p>
        </p:txBody>
      </p:sp>
      <p:sp>
        <p:nvSpPr>
          <p:cNvPr id="4" name="Rectangle 3"/>
          <p:cNvSpPr/>
          <p:nvPr/>
        </p:nvSpPr>
        <p:spPr>
          <a:xfrm>
            <a:off x="323698" y="2526665"/>
            <a:ext cx="2449526" cy="523220"/>
          </a:xfrm>
          <a:prstGeom prst="rect">
            <a:avLst/>
          </a:prstGeom>
        </p:spPr>
        <p:txBody>
          <a:bodyPr wrap="square">
            <a:spAutoFit/>
          </a:bodyPr>
          <a:lstStyle/>
          <a:p>
            <a:r>
              <a:rPr lang="en-US" sz="1400" dirty="0" smtClean="0"/>
              <a:t>At Texas Children’s Hospital, reports sourced from </a:t>
            </a:r>
            <a:endParaRPr lang="en-US" sz="1400" dirty="0"/>
          </a:p>
        </p:txBody>
      </p:sp>
      <p:grpSp>
        <p:nvGrpSpPr>
          <p:cNvPr id="37" name="Group 30"/>
          <p:cNvGrpSpPr/>
          <p:nvPr/>
        </p:nvGrpSpPr>
        <p:grpSpPr>
          <a:xfrm>
            <a:off x="5639382" y="4437859"/>
            <a:ext cx="482400" cy="482445"/>
            <a:chOff x="3587261" y="4913644"/>
            <a:chExt cx="482400" cy="482445"/>
          </a:xfrm>
        </p:grpSpPr>
        <p:sp>
          <p:nvSpPr>
            <p:cNvPr id="38" name="Oval 31"/>
            <p:cNvSpPr/>
            <p:nvPr/>
          </p:nvSpPr>
          <p:spPr>
            <a:xfrm>
              <a:off x="3587261" y="4913644"/>
              <a:ext cx="482400" cy="48244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9"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390" y="4965795"/>
              <a:ext cx="378141" cy="378141"/>
            </a:xfrm>
            <a:prstGeom prst="rect">
              <a:avLst/>
            </a:prstGeom>
          </p:spPr>
        </p:pic>
      </p:grpSp>
    </p:spTree>
    <p:extLst>
      <p:ext uri="{BB962C8B-B14F-4D97-AF65-F5344CB8AC3E}">
        <p14:creationId xmlns:p14="http://schemas.microsoft.com/office/powerpoint/2010/main" val="3232380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0" y="1124683"/>
            <a:ext cx="9144000" cy="5405218"/>
          </a:xfrm>
          <a:prstGeom prst="rect">
            <a:avLst/>
          </a:prstGeom>
          <a:noFill/>
          <a:ln>
            <a:noFill/>
          </a:ln>
        </p:spPr>
      </p:pic>
      <p:sp>
        <p:nvSpPr>
          <p:cNvPr id="4" name="Rectangle 3"/>
          <p:cNvSpPr/>
          <p:nvPr/>
        </p:nvSpPr>
        <p:spPr>
          <a:xfrm>
            <a:off x="0" y="1133475"/>
            <a:ext cx="9144000" cy="4344743"/>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hape 16"/>
          <p:cNvSpPr/>
          <p:nvPr/>
        </p:nvSpPr>
        <p:spPr>
          <a:xfrm rot="10800000" flipH="1">
            <a:off x="844215" y="2449915"/>
            <a:ext cx="2799926" cy="1749954"/>
          </a:xfrm>
          <a:prstGeom prst="swooshArrow">
            <a:avLst>
              <a:gd name="adj1" fmla="val 25000"/>
              <a:gd name="adj2" fmla="val 25000"/>
            </a:avLst>
          </a:prstGeom>
          <a:solidFill>
            <a:schemeClr val="accent2">
              <a:lumMod val="40000"/>
              <a:lumOff val="60000"/>
              <a:alpha val="87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 name="Title 1"/>
          <p:cNvSpPr>
            <a:spLocks noGrp="1"/>
          </p:cNvSpPr>
          <p:nvPr>
            <p:ph type="title"/>
          </p:nvPr>
        </p:nvSpPr>
        <p:spPr/>
        <p:txBody>
          <a:bodyPr/>
          <a:lstStyle/>
          <a:p>
            <a:r>
              <a:rPr lang="en-US" dirty="0" smtClean="0"/>
              <a:t>Industry Spotlight: Streamlining data availability to improve reporting in government finance</a:t>
            </a:r>
            <a:endParaRPr lang="en-US" dirty="0"/>
          </a:p>
        </p:txBody>
      </p:sp>
      <p:sp>
        <p:nvSpPr>
          <p:cNvPr id="9" name="Rectangle 8"/>
          <p:cNvSpPr/>
          <p:nvPr/>
        </p:nvSpPr>
        <p:spPr>
          <a:xfrm>
            <a:off x="1106638" y="4594578"/>
            <a:ext cx="2110695" cy="801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762376" y="3596377"/>
            <a:ext cx="5220260" cy="1569660"/>
          </a:xfrm>
          <a:prstGeom prst="rect">
            <a:avLst/>
          </a:prstGeom>
          <a:solidFill>
            <a:schemeClr val="accent3">
              <a:lumMod val="20000"/>
              <a:lumOff val="80000"/>
              <a:alpha val="81000"/>
            </a:schemeClr>
          </a:solidFill>
        </p:spPr>
        <p:txBody>
          <a:bodyPr wrap="square">
            <a:spAutoFit/>
          </a:bodyPr>
          <a:lstStyle/>
          <a:p>
            <a:r>
              <a:rPr lang="en-US" sz="1600" dirty="0" smtClean="0"/>
              <a:t>TRA established an </a:t>
            </a:r>
            <a:r>
              <a:rPr lang="en-US" sz="1600" b="1" dirty="0" smtClean="0">
                <a:solidFill>
                  <a:schemeClr val="accent1"/>
                </a:solidFill>
              </a:rPr>
              <a:t>enterprise data warehouse </a:t>
            </a:r>
            <a:r>
              <a:rPr lang="en-US" sz="1600" dirty="0" smtClean="0">
                <a:solidFill>
                  <a:schemeClr val="accent1"/>
                </a:solidFill>
              </a:rPr>
              <a:t>that </a:t>
            </a:r>
            <a:r>
              <a:rPr lang="en-US" sz="1600" dirty="0" smtClean="0"/>
              <a:t>served as a hub to link internal and external data sources across departments. In addition to the storage infrastructure, the enterprise DW was designed for easy linkage to business intelligence tools and incorporated strict data validation and security procedures.</a:t>
            </a:r>
            <a:endParaRPr lang="en-US" sz="1600" dirty="0"/>
          </a:p>
        </p:txBody>
      </p:sp>
      <p:sp>
        <p:nvSpPr>
          <p:cNvPr id="15" name="Rectangle 14"/>
          <p:cNvSpPr/>
          <p:nvPr/>
        </p:nvSpPr>
        <p:spPr>
          <a:xfrm>
            <a:off x="0" y="5478218"/>
            <a:ext cx="9144000" cy="10604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b="1" dirty="0" smtClean="0">
                <a:solidFill>
                  <a:schemeClr val="accent1"/>
                </a:solidFill>
              </a:rPr>
              <a:t>DW Adoption</a:t>
            </a:r>
          </a:p>
          <a:p>
            <a:r>
              <a:rPr lang="en-US" b="1" dirty="0" smtClean="0">
                <a:solidFill>
                  <a:schemeClr val="accent1"/>
                </a:solidFill>
              </a:rPr>
              <a:t>Benefits:</a:t>
            </a:r>
            <a:endParaRPr lang="en-US" b="1" dirty="0">
              <a:solidFill>
                <a:schemeClr val="accent1"/>
              </a:solidFill>
            </a:endParaRPr>
          </a:p>
        </p:txBody>
      </p:sp>
      <p:sp>
        <p:nvSpPr>
          <p:cNvPr id="12" name="Rectangle 11"/>
          <p:cNvSpPr/>
          <p:nvPr/>
        </p:nvSpPr>
        <p:spPr>
          <a:xfrm>
            <a:off x="257174" y="1133475"/>
            <a:ext cx="5279021" cy="1705916"/>
          </a:xfrm>
          <a:prstGeom prst="rect">
            <a:avLst/>
          </a:prstGeom>
          <a:solidFill>
            <a:srgbClr val="96B8D2">
              <a:alpha val="18000"/>
            </a:srgbClr>
          </a:solidFill>
        </p:spPr>
        <p:txBody>
          <a:bodyPr wrap="square">
            <a:spAutoFit/>
          </a:bodyPr>
          <a:lstStyle/>
          <a:p>
            <a:pPr>
              <a:lnSpc>
                <a:spcPct val="107000"/>
              </a:lnSpc>
              <a:spcAft>
                <a:spcPts val="800"/>
              </a:spcAft>
              <a:tabLst>
                <a:tab pos="5342890" algn="l"/>
              </a:tabLst>
            </a:pPr>
            <a:r>
              <a:rPr lang="en-US" sz="1400" dirty="0" smtClean="0">
                <a:ea typeface="Calibri" panose="020F0502020204030204" pitchFamily="34" charset="0"/>
                <a:cs typeface="Arial" panose="020B0604020202020204" pitchFamily="34" charset="0"/>
              </a:rPr>
              <a:t>Tanzanian Revenue Authority (TRA) is responsible for several financial functions of the government, including the collection of tax revenues and conducting research to advise changes to tax policies. The Research, Policy and Planning department of the TRA ran into significant challenges with </a:t>
            </a:r>
            <a:r>
              <a:rPr lang="en-US" sz="1400" b="1" dirty="0" smtClean="0">
                <a:solidFill>
                  <a:schemeClr val="bg1"/>
                </a:solidFill>
                <a:ea typeface="Calibri" panose="020F0502020204030204" pitchFamily="34" charset="0"/>
                <a:cs typeface="Arial" panose="020B0604020202020204" pitchFamily="34" charset="0"/>
              </a:rPr>
              <a:t>reporting and analysis </a:t>
            </a:r>
            <a:r>
              <a:rPr lang="en-US" sz="1400" dirty="0" smtClean="0">
                <a:ea typeface="Calibri" panose="020F0502020204030204" pitchFamily="34" charset="0"/>
                <a:cs typeface="Arial" panose="020B0604020202020204" pitchFamily="34" charset="0"/>
              </a:rPr>
              <a:t>as a result of having no centralized point of access for data residing in multiple siloes.   </a:t>
            </a:r>
            <a:endParaRPr lang="en-US" sz="1400" dirty="0">
              <a:effectLst/>
              <a:ea typeface="Calibri" panose="020F0502020204030204" pitchFamily="34" charset="0"/>
              <a:cs typeface="Arial" panose="020B0604020202020204" pitchFamily="34" charset="0"/>
            </a:endParaRPr>
          </a:p>
        </p:txBody>
      </p:sp>
      <p:grpSp>
        <p:nvGrpSpPr>
          <p:cNvPr id="31" name="Group 30"/>
          <p:cNvGrpSpPr/>
          <p:nvPr/>
        </p:nvGrpSpPr>
        <p:grpSpPr>
          <a:xfrm>
            <a:off x="1875242" y="5582513"/>
            <a:ext cx="2810610" cy="400594"/>
            <a:chOff x="1532342" y="5635202"/>
            <a:chExt cx="2810610" cy="400594"/>
          </a:xfrm>
        </p:grpSpPr>
        <p:sp>
          <p:nvSpPr>
            <p:cNvPr id="18" name="Oval 145407"/>
            <p:cNvSpPr/>
            <p:nvPr/>
          </p:nvSpPr>
          <p:spPr>
            <a:xfrm>
              <a:off x="1532342" y="5635202"/>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21" name="TextBox 20"/>
            <p:cNvSpPr txBox="1"/>
            <p:nvPr/>
          </p:nvSpPr>
          <p:spPr>
            <a:xfrm>
              <a:off x="1932936" y="5700516"/>
              <a:ext cx="2410016" cy="276999"/>
            </a:xfrm>
            <a:prstGeom prst="rect">
              <a:avLst/>
            </a:prstGeom>
          </p:spPr>
          <p:txBody>
            <a:bodyPr wrap="square" rtlCol="0">
              <a:spAutoFit/>
            </a:bodyPr>
            <a:lstStyle/>
            <a:p>
              <a:r>
                <a:rPr lang="en-CA" sz="1200" b="1" dirty="0"/>
                <a:t>Automated Data Integration</a:t>
              </a:r>
              <a:endParaRPr lang="en-CA" sz="1200" b="1" dirty="0" smtClean="0"/>
            </a:p>
          </p:txBody>
        </p:sp>
      </p:grpSp>
      <p:grpSp>
        <p:nvGrpSpPr>
          <p:cNvPr id="30" name="Group 29"/>
          <p:cNvGrpSpPr/>
          <p:nvPr/>
        </p:nvGrpSpPr>
        <p:grpSpPr>
          <a:xfrm>
            <a:off x="1875242" y="6087761"/>
            <a:ext cx="3084924" cy="400594"/>
            <a:chOff x="1684742" y="5787602"/>
            <a:chExt cx="3084924" cy="400594"/>
          </a:xfrm>
        </p:grpSpPr>
        <p:sp>
          <p:nvSpPr>
            <p:cNvPr id="22" name="Oval 145407"/>
            <p:cNvSpPr/>
            <p:nvPr/>
          </p:nvSpPr>
          <p:spPr>
            <a:xfrm>
              <a:off x="1684742" y="5787602"/>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3" name="TextBox 22"/>
            <p:cNvSpPr txBox="1"/>
            <p:nvPr/>
          </p:nvSpPr>
          <p:spPr>
            <a:xfrm>
              <a:off x="2085335" y="5852916"/>
              <a:ext cx="2684331" cy="276999"/>
            </a:xfrm>
            <a:prstGeom prst="rect">
              <a:avLst/>
            </a:prstGeom>
          </p:spPr>
          <p:txBody>
            <a:bodyPr wrap="square" rtlCol="0">
              <a:spAutoFit/>
            </a:bodyPr>
            <a:lstStyle/>
            <a:p>
              <a:r>
                <a:rPr lang="en-CA" sz="1200" b="1" dirty="0" smtClean="0"/>
                <a:t>Automation of Business </a:t>
              </a:r>
              <a:r>
                <a:rPr lang="en-CA" sz="1200" b="1" dirty="0"/>
                <a:t>Process</a:t>
              </a:r>
              <a:endParaRPr lang="en-CA" sz="1200" b="1" dirty="0" smtClean="0"/>
            </a:p>
          </p:txBody>
        </p:sp>
      </p:grpSp>
      <p:grpSp>
        <p:nvGrpSpPr>
          <p:cNvPr id="28" name="Group 27"/>
          <p:cNvGrpSpPr/>
          <p:nvPr/>
        </p:nvGrpSpPr>
        <p:grpSpPr>
          <a:xfrm>
            <a:off x="5355990" y="6087761"/>
            <a:ext cx="3755440" cy="400594"/>
            <a:chOff x="1837142" y="5940002"/>
            <a:chExt cx="3755440" cy="400594"/>
          </a:xfrm>
        </p:grpSpPr>
        <p:sp>
          <p:nvSpPr>
            <p:cNvPr id="24" name="Oval 145407"/>
            <p:cNvSpPr/>
            <p:nvPr/>
          </p:nvSpPr>
          <p:spPr>
            <a:xfrm>
              <a:off x="1837142" y="5940002"/>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25" name="TextBox 24"/>
            <p:cNvSpPr txBox="1"/>
            <p:nvPr/>
          </p:nvSpPr>
          <p:spPr>
            <a:xfrm>
              <a:off x="2237735" y="6005316"/>
              <a:ext cx="3354847" cy="276999"/>
            </a:xfrm>
            <a:prstGeom prst="rect">
              <a:avLst/>
            </a:prstGeom>
          </p:spPr>
          <p:txBody>
            <a:bodyPr wrap="square" rtlCol="0">
              <a:spAutoFit/>
            </a:bodyPr>
            <a:lstStyle/>
            <a:p>
              <a:r>
                <a:rPr lang="en-CA" sz="1200" b="1" dirty="0"/>
                <a:t>Centralized Database Management System</a:t>
              </a:r>
              <a:endParaRPr lang="en-CA" sz="1200" b="1" dirty="0" smtClean="0"/>
            </a:p>
          </p:txBody>
        </p:sp>
      </p:grpSp>
      <p:grpSp>
        <p:nvGrpSpPr>
          <p:cNvPr id="29" name="Group 28"/>
          <p:cNvGrpSpPr/>
          <p:nvPr/>
        </p:nvGrpSpPr>
        <p:grpSpPr>
          <a:xfrm>
            <a:off x="5355990" y="5582513"/>
            <a:ext cx="3169444" cy="400594"/>
            <a:chOff x="5536195" y="5599487"/>
            <a:chExt cx="3169444" cy="400594"/>
          </a:xfrm>
        </p:grpSpPr>
        <p:sp>
          <p:nvSpPr>
            <p:cNvPr id="26" name="Oval 145407"/>
            <p:cNvSpPr/>
            <p:nvPr/>
          </p:nvSpPr>
          <p:spPr>
            <a:xfrm>
              <a:off x="5536195" y="5599487"/>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27" name="TextBox 26"/>
            <p:cNvSpPr txBox="1"/>
            <p:nvPr/>
          </p:nvSpPr>
          <p:spPr>
            <a:xfrm>
              <a:off x="5936788" y="5664801"/>
              <a:ext cx="2768851" cy="276999"/>
            </a:xfrm>
            <a:prstGeom prst="rect">
              <a:avLst/>
            </a:prstGeom>
          </p:spPr>
          <p:txBody>
            <a:bodyPr wrap="square" rtlCol="0">
              <a:spAutoFit/>
            </a:bodyPr>
            <a:lstStyle/>
            <a:p>
              <a:r>
                <a:rPr lang="en-CA" sz="1200" b="1" dirty="0" smtClean="0"/>
                <a:t>Third-Party System </a:t>
              </a:r>
              <a:r>
                <a:rPr lang="en-CA" sz="1200" b="1" dirty="0"/>
                <a:t>I</a:t>
              </a:r>
              <a:r>
                <a:rPr lang="en-CA" sz="1200" b="1" dirty="0" smtClean="0"/>
                <a:t>ntegration</a:t>
              </a:r>
            </a:p>
          </p:txBody>
        </p:sp>
      </p:grpSp>
      <p:sp>
        <p:nvSpPr>
          <p:cNvPr id="3" name="TextBox 2"/>
          <p:cNvSpPr txBox="1"/>
          <p:nvPr/>
        </p:nvSpPr>
        <p:spPr>
          <a:xfrm>
            <a:off x="7198456" y="1215604"/>
            <a:ext cx="1912974" cy="261610"/>
          </a:xfrm>
          <a:prstGeom prst="rect">
            <a:avLst/>
          </a:prstGeom>
          <a:noFill/>
        </p:spPr>
        <p:txBody>
          <a:bodyPr wrap="square" rtlCol="0">
            <a:spAutoFit/>
          </a:bodyPr>
          <a:lstStyle/>
          <a:p>
            <a:r>
              <a:rPr lang="en-US" sz="1100" dirty="0" smtClean="0">
                <a:hlinkClick r:id="rId4"/>
              </a:rPr>
              <a:t>Source: TechnoBrain, 2015</a:t>
            </a:r>
            <a:endParaRPr lang="en-US" sz="1100" dirty="0" smtClean="0"/>
          </a:p>
        </p:txBody>
      </p:sp>
    </p:spTree>
    <p:extLst>
      <p:ext uri="{BB962C8B-B14F-4D97-AF65-F5344CB8AC3E}">
        <p14:creationId xmlns:p14="http://schemas.microsoft.com/office/powerpoint/2010/main" val="37116519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uYHa9la2UOahBSXKpDh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uYHa9la2UOahBSXKpDh8Q"/>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themeOverride>
</file>

<file path=docProps/app.xml><?xml version="1.0" encoding="utf-8"?>
<Properties xmlns="http://schemas.openxmlformats.org/officeDocument/2006/extended-properties" xmlns:vt="http://schemas.openxmlformats.org/officeDocument/2006/docPropsVTypes">
  <Template/>
  <TotalTime>0</TotalTime>
  <Words>3632</Words>
  <Application>Microsoft Office PowerPoint</Application>
  <PresentationFormat>On-screen Show (4:3)</PresentationFormat>
  <Paragraphs>364</Paragraphs>
  <Slides>21</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21</vt:i4>
      </vt:variant>
      <vt:variant>
        <vt:lpstr>Custom Shows</vt:lpstr>
      </vt:variant>
      <vt:variant>
        <vt:i4>1</vt:i4>
      </vt:variant>
    </vt:vector>
  </HeadingPairs>
  <TitlesOfParts>
    <vt:vector size="30" baseType="lpstr">
      <vt:lpstr>Arial</vt:lpstr>
      <vt:lpstr>Calibri</vt:lpstr>
      <vt:lpstr>Georgia</vt:lpstr>
      <vt:lpstr>Open Sans</vt:lpstr>
      <vt:lpstr>Roboto</vt:lpstr>
      <vt:lpstr>Times New Roman</vt:lpstr>
      <vt:lpstr>Wingdings</vt:lpstr>
      <vt:lpstr>Theme1</vt:lpstr>
      <vt:lpstr>PowerPoint Presentation</vt:lpstr>
      <vt:lpstr>PowerPoint Presentation</vt:lpstr>
      <vt:lpstr>Our understanding of the problem</vt:lpstr>
      <vt:lpstr>Executive summary</vt:lpstr>
      <vt:lpstr>The speed of business is showing no signs of slowing down</vt:lpstr>
      <vt:lpstr>Enterprise-wide views of data drive more holistic insights</vt:lpstr>
      <vt:lpstr>What is a data warehouse and why do you need it?</vt:lpstr>
      <vt:lpstr>Industry Spotlight: Enterprise data warehouses are driving new value in the US healthcare sector</vt:lpstr>
      <vt:lpstr>Industry Spotlight: Streamlining data availability to improve reporting in government finance</vt:lpstr>
      <vt:lpstr>Data warehousing solutions are viewed as essential, but major challenges remain</vt:lpstr>
      <vt:lpstr>Big data technology might be revolutionizing data warehousing, but the core isn’t going anywhere</vt:lpstr>
      <vt:lpstr>Info-Tech emphasizes that a successful data warehouse should be framed as a program, not a project</vt:lpstr>
      <vt:lpstr>Embed extensibility within the foundation of your data warehouse program</vt:lpstr>
      <vt:lpstr>Use a three-piece framework to support your foundation</vt:lpstr>
      <vt:lpstr>Follow Info-Tech’s approach to creating a robust data warehouse foundation</vt:lpstr>
      <vt:lpstr>Keep track of your data warehouse success as your program develops</vt:lpstr>
      <vt:lpstr>Blueprint overview – Build an Extensible Data Warehouse Foundation</vt:lpstr>
      <vt:lpstr>Use these icons to help direct you as you navigate this research </vt:lpstr>
      <vt:lpstr>Info-Tech offers various levels of support to best suit your needs</vt:lpstr>
      <vt:lpstr>Build an Extensible Data Warehouse Foundation – project overview</vt:lpstr>
      <vt:lpstr>Workshop overview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2016-07-29T14:42:19Z</dcterms:created>
  <dcterms:modified xsi:type="dcterms:W3CDTF">2016-07-29T15:18:29Z</dcterms:modified>
</cp:coreProperties>
</file>