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fntdata" ContentType="application/x-fontdata"/>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notesSlides/notesSlide4.xml" ContentType="application/vnd.openxmlformats-officedocument.presentationml.notesSlide+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7.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8.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p:sldMasterIdLst>
    <p:sldMasterId id="2147483661" r:id="rId1"/>
  </p:sldMasterIdLst>
  <p:notesMasterIdLst>
    <p:notesMasterId r:id="rId14"/>
  </p:notesMasterIdLst>
  <p:handoutMasterIdLst>
    <p:handoutMasterId r:id="rId15"/>
  </p:handoutMasterIdLst>
  <p:sldIdLst>
    <p:sldId id="256" r:id="rId2"/>
    <p:sldId id="257" r:id="rId3"/>
    <p:sldId id="259" r:id="rId4"/>
    <p:sldId id="260" r:id="rId5"/>
    <p:sldId id="362" r:id="rId6"/>
    <p:sldId id="261" r:id="rId7"/>
    <p:sldId id="272" r:id="rId8"/>
    <p:sldId id="370" r:id="rId9"/>
    <p:sldId id="389" r:id="rId10"/>
    <p:sldId id="390" r:id="rId11"/>
    <p:sldId id="391" r:id="rId12"/>
    <p:sldId id="392" r:id="rId13"/>
  </p:sldIdLst>
  <p:sldSz cx="9144000" cy="6858000" type="screen4x3"/>
  <p:notesSz cx="6950075" cy="9236075"/>
  <p:embeddedFontLst>
    <p:embeddedFont>
      <p:font typeface="Calibri" panose="020F0502020204030204" pitchFamily="34" charset="0"/>
      <p:regular r:id="rId16"/>
      <p:bold r:id="rId17"/>
      <p:italic r:id="rId18"/>
      <p:boldItalic r:id="rId19"/>
    </p:embeddedFont>
    <p:embeddedFont>
      <p:font typeface="Helvetica" panose="020B0604020202020204" pitchFamily="34" charset="0"/>
      <p:regular r:id="rId20"/>
      <p:bold r:id="rId21"/>
      <p:italic r:id="rId22"/>
      <p:boldItalic r:id="rId23"/>
    </p:embeddedFont>
    <p:embeddedFont>
      <p:font typeface="Georgia" panose="02040502050405020303" pitchFamily="18" charset="0"/>
      <p:regular r:id="rId24"/>
      <p:bold r:id="rId25"/>
      <p:italic r:id="rId26"/>
      <p:boldItalic r:id="rId27"/>
    </p:embeddedFont>
  </p:embeddedFontLst>
  <p:custDataLst>
    <p:tags r:id="rId28"/>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173">
          <p15:clr>
            <a:srgbClr val="A4A3A4"/>
          </p15:clr>
        </p15:guide>
        <p15:guide id="3" orient="horz" pos="432">
          <p15:clr>
            <a:srgbClr val="A4A3A4"/>
          </p15:clr>
        </p15:guide>
        <p15:guide id="4" orient="horz" pos="1958">
          <p15:clr>
            <a:srgbClr val="A4A3A4"/>
          </p15:clr>
        </p15:guide>
        <p15:guide id="5" orient="horz" pos="4291">
          <p15:clr>
            <a:srgbClr val="A4A3A4"/>
          </p15:clr>
        </p15:guide>
        <p15:guide id="6" orient="horz" pos="2995">
          <p15:clr>
            <a:srgbClr val="A4A3A4"/>
          </p15:clr>
        </p15:guide>
        <p15:guide id="7" orient="horz" pos="691">
          <p15:clr>
            <a:srgbClr val="A4A3A4"/>
          </p15:clr>
        </p15:guide>
        <p15:guide id="8" orient="horz" pos="2477">
          <p15:clr>
            <a:srgbClr val="A4A3A4"/>
          </p15:clr>
        </p15:guide>
        <p15:guide id="9" orient="horz" pos="3542">
          <p15:clr>
            <a:srgbClr val="A4A3A4"/>
          </p15:clr>
        </p15:guide>
        <p15:guide id="10" pos="230">
          <p15:clr>
            <a:srgbClr val="A4A3A4"/>
          </p15:clr>
        </p15:guide>
        <p15:guide id="11" pos="979">
          <p15:clr>
            <a:srgbClr val="A4A3A4"/>
          </p15:clr>
        </p15:guide>
        <p15:guide id="12" pos="202">
          <p15:clr>
            <a:srgbClr val="A4A3A4"/>
          </p15:clr>
        </p15:guide>
        <p15:guide id="13" pos="5616">
          <p15:clr>
            <a:srgbClr val="A4A3A4"/>
          </p15:clr>
        </p15:guide>
        <p15:guide id="14" pos="5098">
          <p15:clr>
            <a:srgbClr val="A4A3A4"/>
          </p15:clr>
        </p15:guide>
        <p15:guide id="15" pos="4579">
          <p15:clr>
            <a:srgbClr val="A4A3A4"/>
          </p15:clr>
        </p15:guide>
        <p15:guide id="16" pos="691">
          <p15:clr>
            <a:srgbClr val="A4A3A4"/>
          </p15:clr>
        </p15:guide>
        <p15:guide id="17" pos="3571">
          <p15:clr>
            <a:srgbClr val="A4A3A4"/>
          </p15:clr>
        </p15:guide>
        <p15:guide id="18" pos="3600">
          <p15:clr>
            <a:srgbClr val="A4A3A4"/>
          </p15:clr>
        </p15:guide>
        <p15:guide id="19" pos="2477">
          <p15:clr>
            <a:srgbClr val="A4A3A4"/>
          </p15:clr>
        </p15:guide>
        <p15:guide id="20" pos="4003">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1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7709"/>
    <a:srgbClr val="D17D08"/>
    <a:srgbClr val="D9D9D9"/>
    <a:srgbClr val="EBE9DD"/>
    <a:srgbClr val="D8D3BA"/>
    <a:srgbClr val="C4BE98"/>
    <a:srgbClr val="998F57"/>
    <a:srgbClr val="F2F2F2"/>
    <a:srgbClr val="C8DAE8"/>
    <a:srgbClr val="92B5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44" autoAdjust="0"/>
    <p:restoredTop sz="95501" autoAdjust="0"/>
  </p:normalViewPr>
  <p:slideViewPr>
    <p:cSldViewPr snapToObjects="1">
      <p:cViewPr varScale="1">
        <p:scale>
          <a:sx n="129" d="100"/>
          <a:sy n="129" d="100"/>
        </p:scale>
        <p:origin x="1164" y="120"/>
      </p:cViewPr>
      <p:guideLst>
        <p:guide orient="horz" pos="4032"/>
        <p:guide orient="horz" pos="173"/>
        <p:guide orient="horz" pos="432"/>
        <p:guide orient="horz" pos="1958"/>
        <p:guide orient="horz" pos="4291"/>
        <p:guide orient="horz" pos="2995"/>
        <p:guide orient="horz" pos="691"/>
        <p:guide orient="horz" pos="2477"/>
        <p:guide orient="horz" pos="3542"/>
        <p:guide pos="230"/>
        <p:guide pos="979"/>
        <p:guide pos="202"/>
        <p:guide pos="5616"/>
        <p:guide pos="5098"/>
        <p:guide pos="4579"/>
        <p:guide pos="691"/>
        <p:guide pos="3571"/>
        <p:guide pos="3600"/>
        <p:guide pos="2477"/>
        <p:guide pos="4003"/>
      </p:guideLst>
    </p:cSldViewPr>
  </p:slideViewPr>
  <p:outlineViewPr>
    <p:cViewPr>
      <p:scale>
        <a:sx n="33" d="100"/>
        <a:sy n="33" d="100"/>
      </p:scale>
      <p:origin x="0" y="10692"/>
    </p:cViewPr>
  </p:outlineViewPr>
  <p:notesTextViewPr>
    <p:cViewPr>
      <p:scale>
        <a:sx n="100" d="100"/>
        <a:sy n="100" d="100"/>
      </p:scale>
      <p:origin x="0" y="0"/>
    </p:cViewPr>
  </p:notesTextViewPr>
  <p:sorterViewPr>
    <p:cViewPr varScale="1">
      <p:scale>
        <a:sx n="1" d="1"/>
        <a:sy n="1" d="1"/>
      </p:scale>
      <p:origin x="0" y="-8922"/>
    </p:cViewPr>
  </p:sorterViewPr>
  <p:notesViewPr>
    <p:cSldViewPr snapToObjects="1">
      <p:cViewPr varScale="1">
        <p:scale>
          <a:sx n="80" d="100"/>
          <a:sy n="80" d="100"/>
        </p:scale>
        <p:origin x="-1974" y="-90"/>
      </p:cViewPr>
      <p:guideLst>
        <p:guide orient="horz" pos="2909"/>
        <p:guide pos="2189"/>
      </p:guideLst>
    </p:cSldViewPr>
  </p:notesViewPr>
  <p:gridSpacing cx="45720" cy="4572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font" Target="fonts/font8.fntdata"/><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018565339883"/>
          <c:y val="5.55379843108579E-2"/>
          <c:w val="0.61699301348800295"/>
          <c:h val="0.81930901339075701"/>
        </c:manualLayout>
      </c:layout>
      <c:doughnutChart>
        <c:varyColors val="1"/>
        <c:ser>
          <c:idx val="0"/>
          <c:order val="0"/>
          <c:tx>
            <c:strRef>
              <c:f>Sheet1!$B$1</c:f>
              <c:strCache>
                <c:ptCount val="1"/>
                <c:pt idx="0">
                  <c:v>Column1</c:v>
                </c:pt>
              </c:strCache>
            </c:strRef>
          </c:tx>
          <c:dPt>
            <c:idx val="0"/>
            <c:bubble3D val="0"/>
            <c:spPr>
              <a:solidFill>
                <a:srgbClr val="243F54">
                  <a:lumMod val="40000"/>
                  <a:lumOff val="60000"/>
                </a:srgbClr>
              </a:solidFill>
            </c:spPr>
          </c:dPt>
          <c:dPt>
            <c:idx val="1"/>
            <c:bubble3D val="0"/>
            <c:spPr>
              <a:solidFill>
                <a:srgbClr val="243F54">
                  <a:lumMod val="20000"/>
                  <a:lumOff val="80000"/>
                </a:srgbClr>
              </a:solidFill>
            </c:spPr>
          </c:dPt>
          <c:dPt>
            <c:idx val="2"/>
            <c:bubble3D val="0"/>
            <c:spPr>
              <a:solidFill>
                <a:srgbClr val="FFFFFF">
                  <a:lumMod val="95000"/>
                </a:srgbClr>
              </a:solidFill>
            </c:spPr>
          </c:dPt>
          <c:dPt>
            <c:idx val="3"/>
            <c:bubble3D val="0"/>
            <c:spPr>
              <a:solidFill>
                <a:srgbClr val="243F54">
                  <a:lumMod val="60000"/>
                  <a:lumOff val="40000"/>
                </a:srgbClr>
              </a:solidFill>
            </c:spPr>
          </c:dPt>
          <c:dLbls>
            <c:spPr>
              <a:noFill/>
              <a:ln>
                <a:noFill/>
              </a:ln>
              <a:effectLst/>
            </c:spPr>
            <c:txPr>
              <a:bodyPr/>
              <a:lstStyle/>
              <a:p>
                <a:pPr>
                  <a:defRPr sz="1050" b="1"/>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Architecture</c:v>
                </c:pt>
                <c:pt idx="1">
                  <c:v>Usability</c:v>
                </c:pt>
                <c:pt idx="2">
                  <c:v>Features</c:v>
                </c:pt>
              </c:strCache>
            </c:strRef>
          </c:cat>
          <c:val>
            <c:numRef>
              <c:f>Sheet1!$B$2:$B$4</c:f>
              <c:numCache>
                <c:formatCode>0%</c:formatCode>
                <c:ptCount val="3"/>
                <c:pt idx="0">
                  <c:v>0.3</c:v>
                </c:pt>
                <c:pt idx="1">
                  <c:v>0.35</c:v>
                </c:pt>
                <c:pt idx="2">
                  <c:v>0.35</c:v>
                </c:pt>
              </c:numCache>
            </c:numRef>
          </c:val>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5599415204678"/>
          <c:y val="0.150219298245614"/>
          <c:w val="0.71418128654970803"/>
          <c:h val="0.71418128654970803"/>
        </c:manualLayout>
      </c:layout>
      <c:doughnutChart>
        <c:varyColors val="1"/>
        <c:ser>
          <c:idx val="0"/>
          <c:order val="0"/>
          <c:tx>
            <c:strRef>
              <c:f>Sheet1!$B$1</c:f>
              <c:strCache>
                <c:ptCount val="1"/>
                <c:pt idx="0">
                  <c:v>Column1</c:v>
                </c:pt>
              </c:strCache>
            </c:strRef>
          </c:tx>
          <c:dPt>
            <c:idx val="0"/>
            <c:bubble3D val="0"/>
            <c:spPr>
              <a:solidFill>
                <a:srgbClr val="998F57">
                  <a:lumMod val="75000"/>
                </a:srgbClr>
              </a:solidFill>
            </c:spPr>
          </c:dPt>
          <c:dPt>
            <c:idx val="1"/>
            <c:bubble3D val="0"/>
            <c:spPr>
              <a:solidFill>
                <a:srgbClr val="243F54"/>
              </a:solidFill>
            </c:spPr>
          </c:dPt>
          <c:dPt>
            <c:idx val="2"/>
            <c:bubble3D val="0"/>
            <c:spPr>
              <a:solidFill>
                <a:schemeClr val="accent1">
                  <a:lumMod val="20000"/>
                  <a:lumOff val="80000"/>
                </a:schemeClr>
              </a:solidFill>
            </c:spPr>
          </c:dPt>
          <c:dLbls>
            <c:dLbl>
              <c:idx val="2"/>
              <c:delete val="1"/>
              <c:extLst>
                <c:ext xmlns:c15="http://schemas.microsoft.com/office/drawing/2012/chart" uri="{CE6537A1-D6FC-4f65-9D91-7224C49458BB}"/>
              </c:extLst>
            </c:dLbl>
            <c:spPr>
              <a:noFill/>
              <a:ln>
                <a:noFill/>
              </a:ln>
              <a:effectLst/>
            </c:spPr>
            <c:txPr>
              <a:bodyPr/>
              <a:lstStyle/>
              <a:p>
                <a:pPr>
                  <a:defRPr sz="1050" b="1">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2"/>
                <c:pt idx="0">
                  <c:v>Vendor</c:v>
                </c:pt>
                <c:pt idx="1">
                  <c:v>Product</c:v>
                </c:pt>
              </c:strCache>
            </c:strRef>
          </c:cat>
          <c:val>
            <c:numRef>
              <c:f>Sheet1!$B$2:$B$4</c:f>
              <c:numCache>
                <c:formatCode>0%</c:formatCode>
                <c:ptCount val="3"/>
                <c:pt idx="0">
                  <c:v>0.5</c:v>
                </c:pt>
                <c:pt idx="1">
                  <c:v>0.5</c:v>
                </c:pt>
              </c:numCache>
            </c:numRef>
          </c:val>
        </c:ser>
        <c:dLbls>
          <c:showLegendKey val="0"/>
          <c:showVal val="0"/>
          <c:showCatName val="0"/>
          <c:showSerName val="0"/>
          <c:showPercent val="0"/>
          <c:showBubbleSize val="0"/>
          <c:showLeaderLines val="1"/>
        </c:dLbls>
        <c:firstSliceAng val="9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102362204724"/>
          <c:y val="8.3383991505871502E-2"/>
          <c:w val="0.62731350798131302"/>
          <c:h val="0.833232016988257"/>
        </c:manualLayout>
      </c:layout>
      <c:doughnutChart>
        <c:varyColors val="1"/>
        <c:ser>
          <c:idx val="0"/>
          <c:order val="0"/>
          <c:tx>
            <c:strRef>
              <c:f>Sheet1!$B$1</c:f>
              <c:strCache>
                <c:ptCount val="1"/>
                <c:pt idx="0">
                  <c:v>Column1</c:v>
                </c:pt>
              </c:strCache>
            </c:strRef>
          </c:tx>
          <c:dPt>
            <c:idx val="0"/>
            <c:bubble3D val="0"/>
            <c:spPr>
              <a:solidFill>
                <a:srgbClr val="998F57">
                  <a:lumMod val="60000"/>
                  <a:lumOff val="40000"/>
                </a:srgbClr>
              </a:solidFill>
            </c:spPr>
          </c:dPt>
          <c:dPt>
            <c:idx val="1"/>
            <c:bubble3D val="0"/>
            <c:spPr>
              <a:solidFill>
                <a:srgbClr val="998F57">
                  <a:lumMod val="40000"/>
                  <a:lumOff val="60000"/>
                </a:srgbClr>
              </a:solidFill>
            </c:spPr>
          </c:dPt>
          <c:dPt>
            <c:idx val="2"/>
            <c:bubble3D val="0"/>
            <c:spPr>
              <a:solidFill>
                <a:srgbClr val="998F57">
                  <a:lumMod val="20000"/>
                  <a:lumOff val="80000"/>
                </a:srgbClr>
              </a:solidFill>
            </c:spPr>
          </c:dPt>
          <c:dPt>
            <c:idx val="3"/>
            <c:bubble3D val="0"/>
            <c:spPr>
              <a:solidFill>
                <a:srgbClr val="998F57"/>
              </a:solidFill>
            </c:spPr>
          </c:dPt>
          <c:dLbls>
            <c:spPr>
              <a:noFill/>
              <a:ln>
                <a:noFill/>
              </a:ln>
              <a:effectLst/>
            </c:spPr>
            <c:txPr>
              <a:bodyPr/>
              <a:lstStyle/>
              <a:p>
                <a:pPr>
                  <a:defRPr sz="1050" b="1"/>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Strategy</c:v>
                </c:pt>
                <c:pt idx="1">
                  <c:v>Reach</c:v>
                </c:pt>
                <c:pt idx="2">
                  <c:v>Integration</c:v>
                </c:pt>
                <c:pt idx="3">
                  <c:v>Viability</c:v>
                </c:pt>
              </c:strCache>
            </c:strRef>
          </c:cat>
          <c:val>
            <c:numRef>
              <c:f>Sheet1!$B$2:$B$5</c:f>
              <c:numCache>
                <c:formatCode>0%</c:formatCode>
                <c:ptCount val="4"/>
                <c:pt idx="0">
                  <c:v>0.25</c:v>
                </c:pt>
                <c:pt idx="1">
                  <c:v>0.2</c:v>
                </c:pt>
                <c:pt idx="2">
                  <c:v>0.3</c:v>
                </c:pt>
                <c:pt idx="3">
                  <c:v>0.25</c:v>
                </c:pt>
              </c:numCache>
            </c:numRef>
          </c:val>
        </c:ser>
        <c:dLbls>
          <c:showLegendKey val="0"/>
          <c:showVal val="1"/>
          <c:showCatName val="0"/>
          <c:showSerName val="0"/>
          <c:showPercent val="0"/>
          <c:showBubbleSize val="0"/>
          <c:showLeaderLines val="1"/>
        </c:dLbls>
        <c:firstSliceAng val="0"/>
        <c:holeSize val="50"/>
      </c:doughnutChart>
    </c:plotArea>
    <c:plotVisOnly val="1"/>
    <c:dispBlanksAs val="zero"/>
    <c:showDLblsOverMax val="0"/>
  </c:chart>
  <c:spPr>
    <a:ln>
      <a:noFill/>
    </a:ln>
  </c:spPr>
  <c:txPr>
    <a:bodyPr/>
    <a:lstStyle/>
    <a:p>
      <a:pPr>
        <a:defRPr sz="1800"/>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26/02/2015</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112112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37867235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3511376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2150441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11</a:t>
            </a:fld>
            <a:endParaRPr lang="en-US" dirty="0">
              <a:solidFill>
                <a:srgbClr val="000000"/>
              </a:solidFill>
            </a:endParaRPr>
          </a:p>
        </p:txBody>
      </p:sp>
    </p:spTree>
    <p:extLst>
      <p:ext uri="{BB962C8B-B14F-4D97-AF65-F5344CB8AC3E}">
        <p14:creationId xmlns:p14="http://schemas.microsoft.com/office/powerpoint/2010/main" val="2110523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722807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1221974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911423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1064150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195358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2138874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181893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30820213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7" name="Rectangle 6"/>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1997-2015</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sp>
        <p:nvSpPr>
          <p:cNvPr id="8" name="Rectangle 7"/>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CA" sz="800" dirty="0">
              <a:solidFill>
                <a:srgbClr val="ADB7C3"/>
              </a:solidFill>
            </a:endParaRPr>
          </a:p>
        </p:txBody>
      </p:sp>
      <p:pic>
        <p:nvPicPr>
          <p:cNvPr id="9" name="Picture 8"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66" name="Straight Connector 65"/>
          <p:cNvCxnSpPr/>
          <p:nvPr userDrawn="1"/>
        </p:nvCxnSpPr>
        <p:spPr>
          <a:xfrm rot="5400000">
            <a:off x="3079725" y="3808933"/>
            <a:ext cx="2984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19074"/>
            <a:ext cx="2373549" cy="1938535"/>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10pt)</a:t>
            </a:r>
          </a:p>
          <a:p>
            <a:pPr lvl="0"/>
            <a:endParaRPr lang="en-US" dirty="0" smtClean="0"/>
          </a:p>
          <a:p>
            <a:pPr lvl="0"/>
            <a:endParaRPr lang="en-US" dirty="0" smtClean="0"/>
          </a:p>
        </p:txBody>
      </p:sp>
      <p:sp>
        <p:nvSpPr>
          <p:cNvPr id="54" name="Text Placeholder 53"/>
          <p:cNvSpPr>
            <a:spLocks noGrp="1"/>
          </p:cNvSpPr>
          <p:nvPr userDrawn="1">
            <p:ph type="body" sz="quarter" idx="19" hasCustomPrompt="1"/>
          </p:nvPr>
        </p:nvSpPr>
        <p:spPr>
          <a:xfrm>
            <a:off x="798362" y="3969266"/>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What’s in this Section:</a:t>
            </a:r>
            <a:endParaRPr lang="en-CA" dirty="0"/>
          </a:p>
        </p:txBody>
      </p:sp>
      <p:sp>
        <p:nvSpPr>
          <p:cNvPr id="55" name="Text Placeholder 53"/>
          <p:cNvSpPr>
            <a:spLocks noGrp="1"/>
          </p:cNvSpPr>
          <p:nvPr userDrawn="1">
            <p:ph type="body" sz="quarter" idx="20" hasCustomPrompt="1"/>
          </p:nvPr>
        </p:nvSpPr>
        <p:spPr>
          <a:xfrm>
            <a:off x="6096687" y="3966023"/>
            <a:ext cx="2130425" cy="223365"/>
          </a:xfrm>
        </p:spPr>
        <p:txBody>
          <a:bodyPr/>
          <a:lstStyle>
            <a:lvl1pPr marL="228600" indent="-228600">
              <a:buNone/>
              <a:defRPr sz="1200" b="1"/>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Sections:</a:t>
            </a:r>
            <a:endParaRPr lang="en-CA" dirty="0"/>
          </a:p>
        </p:txBody>
      </p:sp>
      <p:sp>
        <p:nvSpPr>
          <p:cNvPr id="30" name="Text Placeholder 41"/>
          <p:cNvSpPr>
            <a:spLocks noGrp="1"/>
          </p:cNvSpPr>
          <p:nvPr>
            <p:ph type="body" sz="quarter" idx="21" hasCustomPrompt="1"/>
          </p:nvPr>
        </p:nvSpPr>
        <p:spPr>
          <a:xfrm>
            <a:off x="791580" y="4232015"/>
            <a:ext cx="4436996" cy="1906138"/>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12pt)</a:t>
            </a:r>
          </a:p>
          <a:p>
            <a:pPr lvl="1"/>
            <a:r>
              <a:rPr lang="en-US" dirty="0" smtClean="0"/>
              <a:t>Second Level</a:t>
            </a:r>
          </a:p>
          <a:p>
            <a:pPr lvl="2"/>
            <a:r>
              <a:rPr lang="en-US" dirty="0" smtClean="0"/>
              <a:t>Third Level</a:t>
            </a:r>
          </a:p>
          <a:p>
            <a:pPr lvl="3"/>
            <a:r>
              <a:rPr lang="en-US" dirty="0" smtClean="0"/>
              <a:t>Forth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rot="5400000">
            <a:off x="2163422" y="3086579"/>
            <a:ext cx="344900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cxnSp>
        <p:nvCxnSpPr>
          <p:cNvPr id="20" name="Straight Connector 19"/>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defTabSz="895350">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000" baseline="0"/>
            </a:lvl1pPr>
            <a:lvl2pPr marL="361950" indent="-180975">
              <a:buClr>
                <a:schemeClr val="tx1"/>
              </a:buClr>
              <a:buSzPct val="150000"/>
              <a:buFont typeface="Arial" pitchFamily="34" charset="0"/>
              <a:buChar char="◦"/>
              <a:defRPr sz="1000" baseline="0"/>
            </a:lvl2pPr>
            <a:lvl3pPr marL="542925" indent="-180975">
              <a:buClr>
                <a:schemeClr val="tx1"/>
              </a:buClr>
              <a:buSzPct val="100000"/>
              <a:buFont typeface="Arial" pitchFamily="34" charset="0"/>
              <a:buChar char="–"/>
              <a:defRPr sz="1000" baseline="0"/>
            </a:lvl3pPr>
            <a:lvl4pPr marL="714375" indent="-171450">
              <a:buClr>
                <a:schemeClr val="tx1"/>
              </a:buClr>
              <a:buSzPct val="100000"/>
              <a:buFont typeface="Wingdings" pitchFamily="2" charset="2"/>
              <a:buChar char="§"/>
              <a:defRPr sz="1000" baseline="0"/>
            </a:lvl4pPr>
            <a:lvl5pPr marL="1619250" indent="-180975">
              <a:buSzPct val="150000"/>
              <a:buFont typeface="Arial" pitchFamily="34" charset="0"/>
              <a:buChar char="◦"/>
              <a:defRPr sz="1200"/>
            </a:lvl5pPr>
          </a:lstStyle>
          <a:p>
            <a:pPr lvl="0"/>
            <a:r>
              <a:rPr lang="en-US" dirty="0" smtClean="0"/>
              <a:t>First Level (Arial, 10pt)</a:t>
            </a:r>
          </a:p>
          <a:p>
            <a:pPr lvl="1"/>
            <a:r>
              <a:rPr lang="en-US" dirty="0" smtClean="0"/>
              <a:t>Second Level (Arial, 10pt)</a:t>
            </a:r>
          </a:p>
          <a:p>
            <a:pPr lvl="2"/>
            <a:r>
              <a:rPr lang="en-US" dirty="0" smtClean="0"/>
              <a:t>Third Level (Arial, 10pt)</a:t>
            </a:r>
          </a:p>
          <a:p>
            <a:pPr lvl="3"/>
            <a:r>
              <a:rPr lang="en-US" dirty="0" smtClean="0"/>
              <a:t>Forth Level (Arial, 10pt)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12pt)</a:t>
            </a:r>
          </a:p>
          <a:p>
            <a:pPr lvl="1"/>
            <a:r>
              <a:rPr lang="en-US" dirty="0" smtClean="0"/>
              <a:t>IT Role, IT Industry (Arial, 10pt)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7" name="Straight Connector 36"/>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2943223"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22" name="Straight Connector 21"/>
          <p:cNvCxnSpPr/>
          <p:nvPr userDrawn="1"/>
        </p:nvCxnSpPr>
        <p:spPr>
          <a:xfrm rot="5400000">
            <a:off x="3185634" y="3424714"/>
            <a:ext cx="277273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ts val="1350"/>
              </a:lnSpc>
              <a:spcBef>
                <a:spcPts val="500"/>
              </a:spcBef>
              <a:buClr>
                <a:schemeClr val="tx1"/>
              </a:buClr>
              <a:buSzPct val="120000"/>
              <a:buFontTx/>
              <a:buNone/>
              <a:defRPr sz="10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10pt)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cxnSp>
        <p:nvCxnSpPr>
          <p:cNvPr id="23" name="Straight Connector 22"/>
          <p:cNvCxnSpPr/>
          <p:nvPr userDrawn="1"/>
        </p:nvCxnSpPr>
        <p:spPr>
          <a:xfrm rot="5400000">
            <a:off x="2443161" y="4167188"/>
            <a:ext cx="4257679"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ts val="1350"/>
              </a:lnSpc>
              <a:spcBef>
                <a:spcPts val="500"/>
              </a:spcBef>
              <a:spcAft>
                <a:spcPct val="0"/>
              </a:spcAft>
              <a:buClr>
                <a:schemeClr val="tx1"/>
              </a:buClr>
              <a:buSzPct val="120000"/>
              <a:buFontTx/>
              <a:buNone/>
              <a:tabLst/>
              <a:defRPr sz="10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10pt)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3" y="2924944"/>
            <a:ext cx="4034665"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63" name="Text Placeholder 53"/>
          <p:cNvSpPr>
            <a:spLocks noGrp="1"/>
          </p:cNvSpPr>
          <p:nvPr>
            <p:ph type="body" sz="quarter" idx="21" hasCustomPrompt="1"/>
          </p:nvPr>
        </p:nvSpPr>
        <p:spPr>
          <a:xfrm>
            <a:off x="249302" y="2316656"/>
            <a:ext cx="4034666"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Is Designed For:</a:t>
            </a:r>
            <a:endParaRPr lang="en-CA" dirty="0"/>
          </a:p>
        </p:txBody>
      </p:sp>
      <p:sp>
        <p:nvSpPr>
          <p:cNvPr id="64" name="Text Placeholder 53"/>
          <p:cNvSpPr>
            <a:spLocks noGrp="1"/>
          </p:cNvSpPr>
          <p:nvPr>
            <p:ph type="body" sz="quarter" idx="22" hasCustomPrompt="1"/>
          </p:nvPr>
        </p:nvSpPr>
        <p:spPr>
          <a:xfrm>
            <a:off x="4860032" y="2316656"/>
            <a:ext cx="4032448" cy="608288"/>
          </a:xfrm>
        </p:spPr>
        <p:txBody>
          <a:bodyPr/>
          <a:lstStyle>
            <a:lvl1pPr marL="0" indent="0">
              <a:buNone/>
              <a:defRPr sz="14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This Research Will Help You:</a:t>
            </a:r>
            <a:endParaRPr lang="en-CA" dirty="0"/>
          </a:p>
        </p:txBody>
      </p:sp>
      <p:sp>
        <p:nvSpPr>
          <p:cNvPr id="65" name="Text Placeholder 41"/>
          <p:cNvSpPr>
            <a:spLocks noGrp="1"/>
          </p:cNvSpPr>
          <p:nvPr>
            <p:ph type="body" sz="quarter" idx="23" hasCustomPrompt="1"/>
          </p:nvPr>
        </p:nvSpPr>
        <p:spPr>
          <a:xfrm>
            <a:off x="4860032" y="2924944"/>
            <a:ext cx="4032448" cy="2376264"/>
          </a:xfrm>
        </p:spPr>
        <p:txBody>
          <a:bodyPr/>
          <a:lstStyle>
            <a:lvl1pPr marL="174625" indent="-174625">
              <a:lnSpc>
                <a:spcPts val="1350"/>
              </a:lnSpc>
              <a:spcBef>
                <a:spcPts val="500"/>
              </a:spcBef>
              <a:buClr>
                <a:schemeClr val="tx1"/>
              </a:buClr>
              <a:buSzPct val="120000"/>
              <a:buFont typeface="Wingdings" pitchFamily="2" charset="2"/>
              <a:buChar char="ü"/>
              <a:defRPr sz="1200" baseline="0"/>
            </a:lvl1pPr>
            <a:lvl2pPr marL="361950" indent="-180975">
              <a:lnSpc>
                <a:spcPts val="1350"/>
              </a:lnSpc>
              <a:spcBef>
                <a:spcPts val="500"/>
              </a:spcBef>
              <a:buClr>
                <a:schemeClr val="tx1"/>
              </a:buClr>
              <a:buSzPct val="120000"/>
              <a:buFont typeface="Arial" pitchFamily="34" charset="0"/>
              <a:buChar char="•"/>
              <a:defRPr sz="1200"/>
            </a:lvl2pPr>
            <a:lvl3pPr marL="542925" indent="-180975">
              <a:lnSpc>
                <a:spcPts val="1350"/>
              </a:lnSpc>
              <a:spcBef>
                <a:spcPts val="500"/>
              </a:spcBef>
              <a:buClr>
                <a:schemeClr val="tx1"/>
              </a:buClr>
              <a:buSzPct val="150000"/>
              <a:buFont typeface="Arial" pitchFamily="34" charset="0"/>
              <a:buChar char="◦"/>
              <a:defRPr sz="1200" baseline="0"/>
            </a:lvl3pPr>
            <a:lvl4pPr marL="714375" indent="-171450">
              <a:lnSpc>
                <a:spcPts val="1350"/>
              </a:lnSpc>
              <a:spcBef>
                <a:spcPts val="500"/>
              </a:spcBef>
              <a:buSzPct val="100000"/>
              <a:buFont typeface="Arial" pitchFamily="34" charset="0"/>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34" name="Straight Connector 33"/>
          <p:cNvCxnSpPr/>
          <p:nvPr userDrawn="1"/>
        </p:nvCxnSpPr>
        <p:spPr>
          <a:xfrm rot="5400000">
            <a:off x="3637736" y="3667125"/>
            <a:ext cx="3257553"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sp>
        <p:nvSpPr>
          <p:cNvPr id="9" name="Rectangle 8"/>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 Research Group</a:t>
            </a:r>
            <a:endParaRPr lang="en-CA" sz="1000" dirty="0"/>
          </a:p>
        </p:txBody>
      </p:sp>
      <p:sp>
        <p:nvSpPr>
          <p:cNvPr id="2" name="Rectangle 1"/>
          <p:cNvSpPr/>
          <p:nvPr userDrawn="1"/>
        </p:nvSpPr>
        <p:spPr>
          <a:xfrm>
            <a:off x="254048" y="6571247"/>
            <a:ext cx="4572000" cy="246221"/>
          </a:xfrm>
          <a:prstGeom prst="rect">
            <a:avLst/>
          </a:prstGeom>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CA" sz="1000" dirty="0" smtClean="0">
                <a:solidFill>
                  <a:schemeClr val="bg1"/>
                </a:solidFill>
              </a:rPr>
              <a:t>Vendor Landscape: iGaming Platforms</a:t>
            </a:r>
            <a:endParaRPr lang="en-US" sz="1000" dirty="0" smtClean="0">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0" r:id="rId7"/>
    <p:sldLayoutId id="2147483697" r:id="rId8"/>
    <p:sldLayoutId id="2147483682" r:id="rId9"/>
    <p:sldLayoutId id="2147483696" r:id="rId10"/>
    <p:sldLayoutId id="2147483677" r:id="rId11"/>
    <p:sldLayoutId id="2147483667" r:id="rId12"/>
    <p:sldLayoutId id="2147483684" r:id="rId13"/>
    <p:sldLayoutId id="2147483700" r:id="rId14"/>
    <p:sldLayoutId id="2147483683" r:id="rId15"/>
    <p:sldLayoutId id="2147483694" r:id="rId16"/>
    <p:sldLayoutId id="2147483701" r:id="rId17"/>
    <p:sldLayoutId id="2147483702" r:id="rId18"/>
    <p:sldLayoutId id="2147483704" r:id="rId19"/>
    <p:sldLayoutId id="2147483705" r:id="rId20"/>
    <p:sldLayoutId id="2147483706" r:id="rId21"/>
    <p:sldLayoutId id="2147483707" r:id="rId22"/>
    <p:sldLayoutId id="2147483708" r:id="rId23"/>
    <p:sldLayoutId id="2147483709" r:id="rId24"/>
    <p:sldLayoutId id="2147483710" r:id="rId25"/>
    <p:sldLayoutId id="2147483711" r:id="rId26"/>
    <p:sldLayoutId id="2147483712" r:id="rId27"/>
    <p:sldLayoutId id="2147483713"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vendor-landscape-igaming-platform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hyperlink" Target="http://www.infotech.com/research/ss/vendor-landscape-igaming-platforms?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vendor-landscape-igaming-platforms?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vendor-landscape-igaming-platforms?utm_source=SS_Sample&amp;utm_medium=Collateral&amp;utm_campaign=Collateral" TargetMode="External"/><Relationship Id="rId7" Type="http://schemas.openxmlformats.org/officeDocument/2006/relationships/image" Target="../media/image6.png"/><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vendor-landscape-igaming-platform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oleObject" Target="../embeddings/oleObject1.bin"/><Relationship Id="rId18" Type="http://schemas.openxmlformats.org/officeDocument/2006/relationships/image" Target="../media/image6.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notesSlide" Target="../notesSlides/notesSlide3.xml"/><Relationship Id="rId17" Type="http://schemas.openxmlformats.org/officeDocument/2006/relationships/image" Target="../media/image5.png"/><Relationship Id="rId2" Type="http://schemas.openxmlformats.org/officeDocument/2006/relationships/tags" Target="../tags/tag2.xml"/><Relationship Id="rId16" Type="http://schemas.openxmlformats.org/officeDocument/2006/relationships/hyperlink" Target="http://www.infotech.com/research/ss/vendor-landscape-igaming-platforms?utm_source=SS_Sample&amp;utm_medium=Collateral&amp;utm_campaign=Collateral" TargetMode="Externa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slideLayout" Target="../slideLayouts/slideLayout3.xml"/><Relationship Id="rId5" Type="http://schemas.openxmlformats.org/officeDocument/2006/relationships/tags" Target="../tags/tag5.xml"/><Relationship Id="rId15" Type="http://schemas.openxmlformats.org/officeDocument/2006/relationships/image" Target="../media/image8.png"/><Relationship Id="rId10" Type="http://schemas.openxmlformats.org/officeDocument/2006/relationships/tags" Target="../tags/tag1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7.emf"/></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hyperlink" Target="http://www.infotech.com/research/ss/vendor-landscape-igaming-platforms?utm_source=SS_Sample&amp;utm_medium=Collateral&amp;utm_campaign=Collateral" TargetMode="External"/><Relationship Id="rId2" Type="http://schemas.openxmlformats.org/officeDocument/2006/relationships/tags" Target="../tags/tag11.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notesSlide" Target="../notesSlides/notesSlide4.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hyperlink" Target="http://www.infotech.com/research/ss/vendor-landscape-igaming-platforms?utm_source=SS_Sample&amp;utm_medium=Collateral&amp;utm_campaign=Collateral" TargetMode="External"/><Relationship Id="rId3" Type="http://schemas.openxmlformats.org/officeDocument/2006/relationships/slideLayout" Target="../slideLayouts/slideLayout3.xml"/><Relationship Id="rId7" Type="http://schemas.openxmlformats.org/officeDocument/2006/relationships/image" Target="../media/image9.wmf"/><Relationship Id="rId2" Type="http://schemas.openxmlformats.org/officeDocument/2006/relationships/tags" Target="../tags/tag1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3.bin"/><Relationship Id="rId10" Type="http://schemas.openxmlformats.org/officeDocument/2006/relationships/image" Target="../media/image6.png"/><Relationship Id="rId4" Type="http://schemas.openxmlformats.org/officeDocument/2006/relationships/notesSlide" Target="../notesSlides/notesSlide5.xml"/><Relationship Id="rId9"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tags" Target="../tags/tag24.xml"/><Relationship Id="rId18" Type="http://schemas.openxmlformats.org/officeDocument/2006/relationships/tags" Target="../tags/tag29.xml"/><Relationship Id="rId26" Type="http://schemas.openxmlformats.org/officeDocument/2006/relationships/chart" Target="../charts/chart2.xml"/><Relationship Id="rId3" Type="http://schemas.openxmlformats.org/officeDocument/2006/relationships/tags" Target="../tags/tag14.xml"/><Relationship Id="rId21" Type="http://schemas.openxmlformats.org/officeDocument/2006/relationships/slideLayout" Target="../slideLayouts/slideLayout10.xml"/><Relationship Id="rId7" Type="http://schemas.openxmlformats.org/officeDocument/2006/relationships/tags" Target="../tags/tag18.xml"/><Relationship Id="rId12" Type="http://schemas.openxmlformats.org/officeDocument/2006/relationships/tags" Target="../tags/tag23.xml"/><Relationship Id="rId17" Type="http://schemas.openxmlformats.org/officeDocument/2006/relationships/tags" Target="../tags/tag28.xml"/><Relationship Id="rId25" Type="http://schemas.openxmlformats.org/officeDocument/2006/relationships/chart" Target="../charts/chart1.xml"/><Relationship Id="rId2" Type="http://schemas.openxmlformats.org/officeDocument/2006/relationships/tags" Target="../tags/tag13.xml"/><Relationship Id="rId16" Type="http://schemas.openxmlformats.org/officeDocument/2006/relationships/tags" Target="../tags/tag27.xml"/><Relationship Id="rId20" Type="http://schemas.openxmlformats.org/officeDocument/2006/relationships/tags" Target="../tags/tag31.xml"/><Relationship Id="rId29" Type="http://schemas.openxmlformats.org/officeDocument/2006/relationships/image" Target="../media/image5.png"/><Relationship Id="rId1" Type="http://schemas.openxmlformats.org/officeDocument/2006/relationships/vmlDrawing" Target="../drawings/vmlDrawing4.vml"/><Relationship Id="rId6" Type="http://schemas.openxmlformats.org/officeDocument/2006/relationships/tags" Target="../tags/tag17.xml"/><Relationship Id="rId11" Type="http://schemas.openxmlformats.org/officeDocument/2006/relationships/tags" Target="../tags/tag22.xml"/><Relationship Id="rId24" Type="http://schemas.openxmlformats.org/officeDocument/2006/relationships/image" Target="../media/image7.emf"/><Relationship Id="rId5" Type="http://schemas.openxmlformats.org/officeDocument/2006/relationships/tags" Target="../tags/tag16.xml"/><Relationship Id="rId15" Type="http://schemas.openxmlformats.org/officeDocument/2006/relationships/tags" Target="../tags/tag26.xml"/><Relationship Id="rId23" Type="http://schemas.openxmlformats.org/officeDocument/2006/relationships/oleObject" Target="../embeddings/oleObject4.bin"/><Relationship Id="rId28" Type="http://schemas.openxmlformats.org/officeDocument/2006/relationships/hyperlink" Target="http://www.infotech.com/research/ss/vendor-landscape-igaming-platforms?utm_source=SS_Sample&amp;utm_medium=Collateral&amp;utm_campaign=Collateral" TargetMode="External"/><Relationship Id="rId10" Type="http://schemas.openxmlformats.org/officeDocument/2006/relationships/tags" Target="../tags/tag21.xml"/><Relationship Id="rId19" Type="http://schemas.openxmlformats.org/officeDocument/2006/relationships/tags" Target="../tags/tag30.xml"/><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tags" Target="../tags/tag25.xml"/><Relationship Id="rId22" Type="http://schemas.openxmlformats.org/officeDocument/2006/relationships/notesSlide" Target="../notesSlides/notesSlide6.xml"/><Relationship Id="rId27" Type="http://schemas.openxmlformats.org/officeDocument/2006/relationships/chart" Target="../charts/chart3.xml"/><Relationship Id="rId30"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tags" Target="../tags/tag39.xml"/><Relationship Id="rId13" Type="http://schemas.openxmlformats.org/officeDocument/2006/relationships/tags" Target="../tags/tag44.xml"/><Relationship Id="rId18" Type="http://schemas.openxmlformats.org/officeDocument/2006/relationships/image" Target="../media/image8.png"/><Relationship Id="rId3" Type="http://schemas.openxmlformats.org/officeDocument/2006/relationships/tags" Target="../tags/tag34.xml"/><Relationship Id="rId21" Type="http://schemas.openxmlformats.org/officeDocument/2006/relationships/image" Target="../media/image6.png"/><Relationship Id="rId7" Type="http://schemas.openxmlformats.org/officeDocument/2006/relationships/tags" Target="../tags/tag38.xml"/><Relationship Id="rId12" Type="http://schemas.openxmlformats.org/officeDocument/2006/relationships/tags" Target="../tags/tag43.xml"/><Relationship Id="rId17" Type="http://schemas.openxmlformats.org/officeDocument/2006/relationships/notesSlide" Target="../notesSlides/notesSlide7.xml"/><Relationship Id="rId2" Type="http://schemas.openxmlformats.org/officeDocument/2006/relationships/tags" Target="../tags/tag33.xml"/><Relationship Id="rId16" Type="http://schemas.openxmlformats.org/officeDocument/2006/relationships/slideLayout" Target="../slideLayouts/slideLayout10.xml"/><Relationship Id="rId20" Type="http://schemas.openxmlformats.org/officeDocument/2006/relationships/image" Target="../media/image5.png"/><Relationship Id="rId1" Type="http://schemas.openxmlformats.org/officeDocument/2006/relationships/tags" Target="../tags/tag32.xml"/><Relationship Id="rId6" Type="http://schemas.openxmlformats.org/officeDocument/2006/relationships/tags" Target="../tags/tag37.xml"/><Relationship Id="rId11" Type="http://schemas.openxmlformats.org/officeDocument/2006/relationships/tags" Target="../tags/tag42.xml"/><Relationship Id="rId5" Type="http://schemas.openxmlformats.org/officeDocument/2006/relationships/tags" Target="../tags/tag36.xml"/><Relationship Id="rId15" Type="http://schemas.openxmlformats.org/officeDocument/2006/relationships/tags" Target="../tags/tag46.xml"/><Relationship Id="rId10" Type="http://schemas.openxmlformats.org/officeDocument/2006/relationships/tags" Target="../tags/tag41.xml"/><Relationship Id="rId19" Type="http://schemas.openxmlformats.org/officeDocument/2006/relationships/hyperlink" Target="http://www.infotech.com/research/ss/vendor-landscape-igaming-platforms?utm_source=SS_Sample&amp;utm_medium=Collateral&amp;utm_campaign=Collateral" TargetMode="External"/><Relationship Id="rId4" Type="http://schemas.openxmlformats.org/officeDocument/2006/relationships/tags" Target="../tags/tag35.xml"/><Relationship Id="rId9" Type="http://schemas.openxmlformats.org/officeDocument/2006/relationships/tags" Target="../tags/tag40.xml"/><Relationship Id="rId14" Type="http://schemas.openxmlformats.org/officeDocument/2006/relationships/tags" Target="../tags/tag45.xml"/></Relationships>
</file>

<file path=ppt/slides/_rels/slide8.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tags" Target="../tags/tag59.xml"/><Relationship Id="rId18" Type="http://schemas.openxmlformats.org/officeDocument/2006/relationships/tags" Target="../tags/tag64.xml"/><Relationship Id="rId26" Type="http://schemas.openxmlformats.org/officeDocument/2006/relationships/image" Target="../media/image5.png"/><Relationship Id="rId3" Type="http://schemas.openxmlformats.org/officeDocument/2006/relationships/tags" Target="../tags/tag49.xml"/><Relationship Id="rId21" Type="http://schemas.openxmlformats.org/officeDocument/2006/relationships/tags" Target="../tags/tag67.xml"/><Relationship Id="rId7" Type="http://schemas.openxmlformats.org/officeDocument/2006/relationships/tags" Target="../tags/tag53.xml"/><Relationship Id="rId12" Type="http://schemas.openxmlformats.org/officeDocument/2006/relationships/tags" Target="../tags/tag58.xml"/><Relationship Id="rId17" Type="http://schemas.openxmlformats.org/officeDocument/2006/relationships/tags" Target="../tags/tag63.xml"/><Relationship Id="rId25" Type="http://schemas.openxmlformats.org/officeDocument/2006/relationships/hyperlink" Target="http://www.infotech.com/research/ss/vendor-landscape-igaming-platforms?utm_source=SS_Sample&amp;utm_medium=Collateral&amp;utm_campaign=Collateral" TargetMode="External"/><Relationship Id="rId2" Type="http://schemas.openxmlformats.org/officeDocument/2006/relationships/tags" Target="../tags/tag48.xml"/><Relationship Id="rId16" Type="http://schemas.openxmlformats.org/officeDocument/2006/relationships/tags" Target="../tags/tag62.xml"/><Relationship Id="rId20" Type="http://schemas.openxmlformats.org/officeDocument/2006/relationships/tags" Target="../tags/tag66.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tags" Target="../tags/tag57.xml"/><Relationship Id="rId24" Type="http://schemas.openxmlformats.org/officeDocument/2006/relationships/notesSlide" Target="../notesSlides/notesSlide8.xml"/><Relationship Id="rId5" Type="http://schemas.openxmlformats.org/officeDocument/2006/relationships/tags" Target="../tags/tag51.xml"/><Relationship Id="rId15" Type="http://schemas.openxmlformats.org/officeDocument/2006/relationships/tags" Target="../tags/tag61.xml"/><Relationship Id="rId23" Type="http://schemas.openxmlformats.org/officeDocument/2006/relationships/slideLayout" Target="../slideLayouts/slideLayout4.xml"/><Relationship Id="rId10" Type="http://schemas.openxmlformats.org/officeDocument/2006/relationships/tags" Target="../tags/tag56.xml"/><Relationship Id="rId19" Type="http://schemas.openxmlformats.org/officeDocument/2006/relationships/tags" Target="../tags/tag65.xml"/><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tags" Target="../tags/tag60.xml"/><Relationship Id="rId22" Type="http://schemas.openxmlformats.org/officeDocument/2006/relationships/tags" Target="../tags/tag68.xml"/><Relationship Id="rId27"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tags" Target="../tags/tag70.xml"/><Relationship Id="rId7" Type="http://schemas.openxmlformats.org/officeDocument/2006/relationships/oleObject" Target="../embeddings/oleObject5.bin"/><Relationship Id="rId2" Type="http://schemas.openxmlformats.org/officeDocument/2006/relationships/tags" Target="../tags/tag69.xml"/><Relationship Id="rId1" Type="http://schemas.openxmlformats.org/officeDocument/2006/relationships/vmlDrawing" Target="../drawings/vmlDrawing5.vml"/><Relationship Id="rId6" Type="http://schemas.openxmlformats.org/officeDocument/2006/relationships/notesSlide" Target="../notesSlides/notesSlide9.xml"/><Relationship Id="rId11" Type="http://schemas.openxmlformats.org/officeDocument/2006/relationships/image" Target="../media/image6.png"/><Relationship Id="rId5" Type="http://schemas.openxmlformats.org/officeDocument/2006/relationships/slideLayout" Target="../slideLayouts/slideLayout7.xml"/><Relationship Id="rId10" Type="http://schemas.openxmlformats.org/officeDocument/2006/relationships/image" Target="../media/image5.png"/><Relationship Id="rId4" Type="http://schemas.openxmlformats.org/officeDocument/2006/relationships/tags" Target="../tags/tag71.xml"/><Relationship Id="rId9" Type="http://schemas.openxmlformats.org/officeDocument/2006/relationships/hyperlink" Target="http://www.infotech.com/research/ss/vendor-landscape-igaming-platforms?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Vendor Landscape: iGaming Platforms</a:t>
            </a:r>
            <a:endParaRPr lang="en-US" dirty="0" smtClean="0"/>
          </a:p>
        </p:txBody>
      </p:sp>
      <p:sp>
        <p:nvSpPr>
          <p:cNvPr id="8" name="Text Placeholder 7"/>
          <p:cNvSpPr>
            <a:spLocks noGrp="1"/>
          </p:cNvSpPr>
          <p:nvPr>
            <p:ph type="body" sz="quarter" idx="16"/>
          </p:nvPr>
        </p:nvSpPr>
        <p:spPr>
          <a:xfrm>
            <a:off x="774700" y="3724072"/>
            <a:ext cx="7546340" cy="508000"/>
          </a:xfrm>
        </p:spPr>
        <p:txBody>
          <a:bodyPr/>
          <a:lstStyle/>
          <a:p>
            <a:r>
              <a:rPr lang="en-CA" dirty="0" smtClean="0"/>
              <a:t>Choosing the right partner is critical when bringing your brick and mortar into the online world.</a:t>
            </a:r>
            <a:endParaRPr lang="en-CA" dirty="0"/>
          </a:p>
        </p:txBody>
      </p:sp>
      <p:grpSp>
        <p:nvGrpSpPr>
          <p:cNvPr id="4" name="Group 3"/>
          <p:cNvGrpSpPr/>
          <p:nvPr/>
        </p:nvGrpSpPr>
        <p:grpSpPr>
          <a:xfrm>
            <a:off x="0" y="544818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6" name="Group 5"/>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0" name="Rectangle 9"/>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005468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Overview</a:t>
            </a:r>
            <a:endParaRPr lang="en-CA" dirty="0"/>
          </a:p>
        </p:txBody>
      </p:sp>
      <p:sp>
        <p:nvSpPr>
          <p:cNvPr id="3" name="Text Placeholder 2"/>
          <p:cNvSpPr>
            <a:spLocks noGrp="1"/>
          </p:cNvSpPr>
          <p:nvPr>
            <p:ph type="body" sz="quarter" idx="16"/>
          </p:nvPr>
        </p:nvSpPr>
        <p:spPr>
          <a:xfrm>
            <a:off x="249302" y="1279525"/>
            <a:ext cx="8627997" cy="5166995"/>
          </a:xfrm>
        </p:spPr>
        <p:txBody>
          <a:bodyPr/>
          <a:lstStyle/>
          <a:p>
            <a:pPr marL="0" indent="0">
              <a:lnSpc>
                <a:spcPct val="100000"/>
              </a:lnSpc>
              <a:spcBef>
                <a:spcPts val="0"/>
              </a:spcBef>
              <a:spcAft>
                <a:spcPts val="600"/>
              </a:spcAft>
              <a:buNone/>
            </a:pPr>
            <a:r>
              <a:rPr lang="en-CA" sz="1050" dirty="0" smtClean="0"/>
              <a:t>Info-Tech’s Vendor Landscapes are research materials that review a particular IT market space, evaluating the strengths and abilities of both the products available in that space, as well as the vendors of those products. These materials are created by a team of dedicated analysts operating under the direction of a senior subject matter expert over a period of six weeks.</a:t>
            </a:r>
          </a:p>
          <a:p>
            <a:pPr marL="0" indent="0">
              <a:lnSpc>
                <a:spcPct val="100000"/>
              </a:lnSpc>
              <a:spcBef>
                <a:spcPts val="0"/>
              </a:spcBef>
              <a:spcAft>
                <a:spcPts val="0"/>
              </a:spcAft>
              <a:buNone/>
            </a:pPr>
            <a:r>
              <a:rPr lang="en-CA" sz="1050" dirty="0" smtClean="0"/>
              <a:t>Evaluations weigh selected vendors and their products (collectively “solutions”) on the following six criteria to determine overall standing:</a:t>
            </a:r>
          </a:p>
          <a:p>
            <a:pPr marL="231775" indent="-122238">
              <a:lnSpc>
                <a:spcPct val="100000"/>
              </a:lnSpc>
              <a:spcBef>
                <a:spcPts val="0"/>
              </a:spcBef>
              <a:spcAft>
                <a:spcPts val="0"/>
              </a:spcAft>
            </a:pPr>
            <a:r>
              <a:rPr lang="en-CA" sz="1050" dirty="0" smtClean="0"/>
              <a:t>Features: The presence of advanced and market-differentiating capabilities.</a:t>
            </a:r>
          </a:p>
          <a:p>
            <a:pPr marL="231775" indent="-122238">
              <a:lnSpc>
                <a:spcPct val="100000"/>
              </a:lnSpc>
              <a:spcBef>
                <a:spcPts val="0"/>
              </a:spcBef>
              <a:spcAft>
                <a:spcPts val="0"/>
              </a:spcAft>
            </a:pPr>
            <a:r>
              <a:rPr lang="en-CA" sz="1050" dirty="0" smtClean="0"/>
              <a:t>Usability: The intuitiveness, power, and integrated nature of administrative consoles and client software components.</a:t>
            </a:r>
          </a:p>
          <a:p>
            <a:pPr marL="231775" indent="-122238">
              <a:lnSpc>
                <a:spcPct val="100000"/>
              </a:lnSpc>
              <a:spcBef>
                <a:spcPts val="0"/>
              </a:spcBef>
              <a:spcAft>
                <a:spcPts val="0"/>
              </a:spcAft>
            </a:pPr>
            <a:r>
              <a:rPr lang="en-CA" sz="1050" dirty="0" smtClean="0"/>
              <a:t>Architecture: The degree of integration with the vendor’s other tools, flexibility of deployment, and breadth of platform applicability.</a:t>
            </a:r>
          </a:p>
          <a:p>
            <a:pPr marL="231775" indent="-122238">
              <a:lnSpc>
                <a:spcPct val="100000"/>
              </a:lnSpc>
              <a:spcBef>
                <a:spcPts val="0"/>
              </a:spcBef>
              <a:spcAft>
                <a:spcPts val="0"/>
              </a:spcAft>
            </a:pPr>
            <a:r>
              <a:rPr lang="en-CA" sz="1050" dirty="0" smtClean="0"/>
              <a:t>Viability: The stability of the company as measured by its history in the market, the size of its client base, and its financial performance.</a:t>
            </a:r>
          </a:p>
          <a:p>
            <a:pPr marL="231775" indent="-122238">
              <a:lnSpc>
                <a:spcPct val="100000"/>
              </a:lnSpc>
              <a:spcBef>
                <a:spcPts val="0"/>
              </a:spcBef>
              <a:spcAft>
                <a:spcPts val="0"/>
              </a:spcAft>
            </a:pPr>
            <a:r>
              <a:rPr lang="en-CA" sz="1050" dirty="0" smtClean="0"/>
              <a:t>Strategy: The commitment to both the market-space, as well as to the various sized clients (small, mid-sized, and enterprise clients).</a:t>
            </a:r>
          </a:p>
          <a:p>
            <a:pPr marL="231775" indent="-122238">
              <a:lnSpc>
                <a:spcPct val="100000"/>
              </a:lnSpc>
              <a:spcBef>
                <a:spcPts val="0"/>
              </a:spcBef>
              <a:spcAft>
                <a:spcPts val="0"/>
              </a:spcAft>
            </a:pPr>
            <a:r>
              <a:rPr lang="en-CA" sz="1050" dirty="0" smtClean="0"/>
              <a:t>Reach: The ability of the vendor to support its products on a global scale.</a:t>
            </a:r>
          </a:p>
          <a:p>
            <a:pPr marL="231775" indent="-122238">
              <a:lnSpc>
                <a:spcPct val="100000"/>
              </a:lnSpc>
              <a:spcBef>
                <a:spcPts val="0"/>
              </a:spcBef>
              <a:spcAft>
                <a:spcPts val="0"/>
              </a:spcAft>
            </a:pPr>
            <a:endParaRPr lang="en-CA" sz="1050" dirty="0" smtClean="0"/>
          </a:p>
          <a:p>
            <a:pPr marL="0" indent="0">
              <a:lnSpc>
                <a:spcPct val="100000"/>
              </a:lnSpc>
              <a:spcBef>
                <a:spcPts val="0"/>
              </a:spcBef>
              <a:spcAft>
                <a:spcPts val="0"/>
              </a:spcAft>
              <a:buNone/>
            </a:pPr>
            <a:r>
              <a:rPr lang="en-CA" sz="1050" dirty="0" smtClean="0"/>
              <a:t>Evaluated solutions are plotted on a standard two by two matrix:</a:t>
            </a:r>
          </a:p>
          <a:p>
            <a:pPr marL="231775" indent="-122238">
              <a:lnSpc>
                <a:spcPct val="100000"/>
              </a:lnSpc>
              <a:spcBef>
                <a:spcPts val="0"/>
              </a:spcBef>
              <a:spcAft>
                <a:spcPts val="0"/>
              </a:spcAft>
            </a:pPr>
            <a:r>
              <a:rPr lang="en-CA" sz="1050" dirty="0" smtClean="0"/>
              <a:t>Champions: Both the product and the vendor receive scores that are above the average score for the evaluated group.</a:t>
            </a:r>
          </a:p>
          <a:p>
            <a:pPr marL="231775" indent="-122238">
              <a:lnSpc>
                <a:spcPct val="100000"/>
              </a:lnSpc>
              <a:spcBef>
                <a:spcPts val="0"/>
              </a:spcBef>
              <a:spcAft>
                <a:spcPts val="0"/>
              </a:spcAft>
            </a:pPr>
            <a:r>
              <a:rPr lang="en-CA" sz="1050" dirty="0" smtClean="0"/>
              <a:t>Innovators: The product receives a score that is above the average score for the evaluated group, but the vendor receives a score that is below the average score for the evaluated group.</a:t>
            </a:r>
          </a:p>
          <a:p>
            <a:pPr marL="231775" indent="-122238">
              <a:lnSpc>
                <a:spcPct val="100000"/>
              </a:lnSpc>
              <a:spcBef>
                <a:spcPts val="0"/>
              </a:spcBef>
              <a:spcAft>
                <a:spcPts val="0"/>
              </a:spcAft>
            </a:pPr>
            <a:r>
              <a:rPr lang="en-CA" sz="1050" dirty="0" smtClean="0"/>
              <a:t>Market Pillars: The product receives a score that is below the average score for the evaluated group, but the vendor receives a score that is above the average score for the evaluated group.</a:t>
            </a:r>
          </a:p>
          <a:p>
            <a:pPr marL="231775" indent="-122238">
              <a:lnSpc>
                <a:spcPct val="100000"/>
              </a:lnSpc>
              <a:spcBef>
                <a:spcPts val="0"/>
              </a:spcBef>
              <a:spcAft>
                <a:spcPts val="600"/>
              </a:spcAft>
            </a:pPr>
            <a:r>
              <a:rPr lang="en-CA" sz="1050" dirty="0" smtClean="0"/>
              <a:t>Emerging Players: Both the product and the vendor receive scores that are below the average score for the evaluated group.</a:t>
            </a:r>
          </a:p>
          <a:p>
            <a:pPr marL="0" indent="0">
              <a:lnSpc>
                <a:spcPct val="100000"/>
              </a:lnSpc>
              <a:spcBef>
                <a:spcPts val="0"/>
              </a:spcBef>
              <a:buNone/>
            </a:pPr>
            <a:r>
              <a:rPr lang="en-CA" sz="1050" dirty="0" smtClean="0"/>
              <a:t>Info-Tech’s Vendor Landscapes are researched and produced according to a strictly adhered to process that includes the following steps:</a:t>
            </a:r>
          </a:p>
          <a:p>
            <a:pPr marL="231775" lvl="0" indent="-122238">
              <a:lnSpc>
                <a:spcPct val="100000"/>
              </a:lnSpc>
              <a:spcBef>
                <a:spcPts val="0"/>
              </a:spcBef>
            </a:pPr>
            <a:r>
              <a:rPr lang="en-CA" sz="1050" dirty="0" smtClean="0"/>
              <a:t>Vendor/product selection</a:t>
            </a:r>
          </a:p>
          <a:p>
            <a:pPr marL="231775" lvl="0" indent="-122238">
              <a:lnSpc>
                <a:spcPct val="100000"/>
              </a:lnSpc>
              <a:spcBef>
                <a:spcPts val="0"/>
              </a:spcBef>
            </a:pPr>
            <a:r>
              <a:rPr lang="en-CA" sz="1050" dirty="0" smtClean="0"/>
              <a:t>Information gathering</a:t>
            </a:r>
          </a:p>
          <a:p>
            <a:pPr marL="231775" lvl="0" indent="-122238">
              <a:lnSpc>
                <a:spcPct val="100000"/>
              </a:lnSpc>
              <a:spcBef>
                <a:spcPts val="0"/>
              </a:spcBef>
            </a:pPr>
            <a:r>
              <a:rPr lang="en-CA" sz="1050" dirty="0" smtClean="0"/>
              <a:t>Vendor/product scoring</a:t>
            </a:r>
          </a:p>
          <a:p>
            <a:pPr marL="231775" lvl="0" indent="-122238">
              <a:lnSpc>
                <a:spcPct val="100000"/>
              </a:lnSpc>
              <a:spcBef>
                <a:spcPts val="0"/>
              </a:spcBef>
            </a:pPr>
            <a:r>
              <a:rPr lang="en-CA" sz="1050" dirty="0" smtClean="0"/>
              <a:t>Information presentation</a:t>
            </a:r>
          </a:p>
          <a:p>
            <a:pPr marL="231775" lvl="0" indent="-122238">
              <a:lnSpc>
                <a:spcPct val="100000"/>
              </a:lnSpc>
              <a:spcBef>
                <a:spcPts val="0"/>
              </a:spcBef>
            </a:pPr>
            <a:r>
              <a:rPr lang="en-CA" sz="1050" dirty="0" smtClean="0"/>
              <a:t>Fact checking</a:t>
            </a:r>
          </a:p>
          <a:p>
            <a:pPr marL="231775" lvl="0" indent="-122238">
              <a:lnSpc>
                <a:spcPct val="100000"/>
              </a:lnSpc>
              <a:spcBef>
                <a:spcPts val="0"/>
              </a:spcBef>
              <a:spcAft>
                <a:spcPts val="600"/>
              </a:spcAft>
            </a:pPr>
            <a:r>
              <a:rPr lang="en-CA" sz="1050" dirty="0" smtClean="0"/>
              <a:t>Publication</a:t>
            </a:r>
          </a:p>
          <a:p>
            <a:pPr marL="0" indent="0">
              <a:lnSpc>
                <a:spcPct val="100000"/>
              </a:lnSpc>
              <a:spcBef>
                <a:spcPts val="0"/>
              </a:spcBef>
              <a:buNone/>
            </a:pPr>
            <a:r>
              <a:rPr lang="en-CA" sz="1050" dirty="0" smtClean="0"/>
              <a:t>This document outlines how each of these steps is conducted.</a:t>
            </a:r>
            <a:endParaRPr lang="en-CA" sz="1050" dirty="0"/>
          </a:p>
        </p:txBody>
      </p:sp>
      <p:grpSp>
        <p:nvGrpSpPr>
          <p:cNvPr id="4" name="Group 3"/>
          <p:cNvGrpSpPr/>
          <p:nvPr/>
        </p:nvGrpSpPr>
        <p:grpSpPr>
          <a:xfrm>
            <a:off x="0" y="6422955"/>
            <a:ext cx="9144000" cy="437555"/>
            <a:chOff x="0" y="6422955"/>
            <a:chExt cx="9144000" cy="437555"/>
          </a:xfrm>
        </p:grpSpPr>
        <p:pic>
          <p:nvPicPr>
            <p:cNvPr id="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6" name="Picture 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443748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Vendor Landscape Methodology:</a:t>
            </a:r>
            <a:br>
              <a:rPr lang="en-CA" dirty="0" smtClean="0"/>
            </a:br>
            <a:r>
              <a:rPr lang="en-CA" dirty="0" smtClean="0"/>
              <a:t>Vendor/Product Selection &amp; Information Gathering</a:t>
            </a:r>
            <a:endParaRPr lang="en-CA" dirty="0"/>
          </a:p>
        </p:txBody>
      </p:sp>
      <p:sp>
        <p:nvSpPr>
          <p:cNvPr id="3" name="Text Placeholder 2"/>
          <p:cNvSpPr>
            <a:spLocks noGrp="1"/>
          </p:cNvSpPr>
          <p:nvPr>
            <p:ph type="body" sz="quarter" idx="16"/>
          </p:nvPr>
        </p:nvSpPr>
        <p:spPr>
          <a:xfrm>
            <a:off x="249302" y="1279525"/>
            <a:ext cx="8627997" cy="4973925"/>
          </a:xfrm>
        </p:spPr>
        <p:txBody>
          <a:bodyPr/>
          <a:lstStyle/>
          <a:p>
            <a:pPr marL="0" indent="0">
              <a:lnSpc>
                <a:spcPct val="100000"/>
              </a:lnSpc>
              <a:spcBef>
                <a:spcPts val="0"/>
              </a:spcBef>
              <a:spcAft>
                <a:spcPts val="600"/>
              </a:spcAft>
              <a:buNone/>
            </a:pPr>
            <a:r>
              <a:rPr lang="en-CA" sz="1050" dirty="0" smtClean="0"/>
              <a:t>Info-Tech works closely with its client base to solicit guidance in terms of understanding the vendors with whom clients wish to work and the products that they wish evaluated; this demand pool forms the basis of the vendor selection process for Vendor Landscapes. Balancing this demand, Info-Tech also relies upon the deep subject matter expertise and market awareness of its Senior, Lead, and Principle Research Analysts to ensure that appropriate solutions are included in the evaluation. As an aspect of that expertise and awareness, Info-Tech’s analysts may, at their discretion, determine the specific capabilities that are required of the products under evaluation, and include in the Vendor Landscape only those solutions that meet all specified requirements. </a:t>
            </a:r>
          </a:p>
          <a:p>
            <a:pPr marL="0" indent="0">
              <a:lnSpc>
                <a:spcPct val="100000"/>
              </a:lnSpc>
              <a:spcBef>
                <a:spcPts val="0"/>
              </a:spcBef>
              <a:spcAft>
                <a:spcPts val="600"/>
              </a:spcAft>
              <a:buNone/>
            </a:pPr>
            <a:r>
              <a:rPr lang="en-CA" sz="1050" dirty="0" smtClean="0"/>
              <a:t>Information on vendors and products is gathered in a number of ways via a number of channels.</a:t>
            </a:r>
          </a:p>
          <a:p>
            <a:pPr marL="0" indent="0">
              <a:lnSpc>
                <a:spcPct val="100000"/>
              </a:lnSpc>
              <a:spcBef>
                <a:spcPts val="0"/>
              </a:spcBef>
              <a:spcAft>
                <a:spcPts val="0"/>
              </a:spcAft>
              <a:buNone/>
            </a:pPr>
            <a:r>
              <a:rPr lang="en-CA" sz="1050" dirty="0" smtClean="0"/>
              <a:t>Initially, a request package is submitted to vendors to solicit information on a broad range of topics. The request package includes:</a:t>
            </a:r>
          </a:p>
          <a:p>
            <a:pPr lvl="0">
              <a:lnSpc>
                <a:spcPct val="100000"/>
              </a:lnSpc>
              <a:spcBef>
                <a:spcPts val="0"/>
              </a:spcBef>
              <a:spcAft>
                <a:spcPts val="0"/>
              </a:spcAft>
            </a:pPr>
            <a:r>
              <a:rPr lang="en-CA" sz="1050" dirty="0" smtClean="0"/>
              <a:t>A detailed survey.</a:t>
            </a:r>
          </a:p>
          <a:p>
            <a:pPr lvl="0">
              <a:lnSpc>
                <a:spcPct val="100000"/>
              </a:lnSpc>
              <a:spcBef>
                <a:spcPts val="0"/>
              </a:spcBef>
              <a:spcAft>
                <a:spcPts val="0"/>
              </a:spcAft>
            </a:pPr>
            <a:r>
              <a:rPr lang="en-CA" sz="1050" dirty="0" smtClean="0"/>
              <a:t>A request for reference clients.</a:t>
            </a:r>
          </a:p>
          <a:p>
            <a:pPr lvl="0">
              <a:lnSpc>
                <a:spcPct val="100000"/>
              </a:lnSpc>
              <a:spcBef>
                <a:spcPts val="0"/>
              </a:spcBef>
              <a:spcAft>
                <a:spcPts val="600"/>
              </a:spcAft>
            </a:pPr>
            <a:r>
              <a:rPr lang="en-CA" sz="1050" dirty="0" smtClean="0"/>
              <a:t>A request for a briefing and, where applicable, guided product demonstration.</a:t>
            </a:r>
          </a:p>
          <a:p>
            <a:pPr marL="0" indent="0">
              <a:lnSpc>
                <a:spcPct val="100000"/>
              </a:lnSpc>
              <a:spcBef>
                <a:spcPts val="0"/>
              </a:spcBef>
              <a:spcAft>
                <a:spcPts val="600"/>
              </a:spcAft>
              <a:buNone/>
            </a:pPr>
            <a:r>
              <a:rPr lang="en-CA" sz="1050" dirty="0" smtClean="0"/>
              <a:t>These request packages are distributed approximately twelve weeks prior to the initiation of the actual research project to allow vendors ample time to consolidate the required information and schedule appropriate resources.</a:t>
            </a:r>
          </a:p>
          <a:p>
            <a:pPr marL="0" indent="0">
              <a:lnSpc>
                <a:spcPct val="100000"/>
              </a:lnSpc>
              <a:spcBef>
                <a:spcPts val="0"/>
              </a:spcBef>
              <a:spcAft>
                <a:spcPts val="600"/>
              </a:spcAft>
              <a:buNone/>
            </a:pPr>
            <a:r>
              <a:rPr lang="en-CA" sz="1050" dirty="0" smtClean="0"/>
              <a:t>During the course of the research project, briefings and demonstrations are scheduled (generally for one hour each session, though more time is scheduled as required) to allow the analyst team to discuss the information provided in the survey, validate vendor claims, and gain direct exposure to the evaluated products. Additionally, an end-user survey is circulated to Info-Tech’s client base and vendor-supplied reference accounts are interviewed to solicit their feedback on their experiences with the evaluated solutions and with the vendors of those solutions.</a:t>
            </a:r>
          </a:p>
          <a:p>
            <a:pPr marL="0" indent="0">
              <a:lnSpc>
                <a:spcPct val="100000"/>
              </a:lnSpc>
              <a:spcBef>
                <a:spcPts val="0"/>
              </a:spcBef>
              <a:spcAft>
                <a:spcPts val="600"/>
              </a:spcAft>
              <a:buNone/>
            </a:pPr>
            <a:r>
              <a:rPr lang="en-CA" sz="1050" dirty="0" smtClean="0"/>
              <a:t>These materials are supplemented by a thorough review of all product briefs, technical manuals, and publicly available marketing materials about the product, as well as about the vendor itself.</a:t>
            </a:r>
          </a:p>
          <a:p>
            <a:pPr marL="0" indent="0">
              <a:lnSpc>
                <a:spcPct val="100000"/>
              </a:lnSpc>
              <a:spcBef>
                <a:spcPts val="0"/>
              </a:spcBef>
              <a:spcAft>
                <a:spcPts val="600"/>
              </a:spcAft>
              <a:buNone/>
            </a:pPr>
            <a:r>
              <a:rPr lang="en-CA" sz="1050" dirty="0" smtClean="0"/>
              <a:t>Refusal by a vendor to supply completed surveys or submit to participation in briefings and demonstrations does not eliminate a vendor from inclusion in the evaluation. Where analyst and client input has determined that a vendor belongs in a particular evaluation, it will be evaluated as best as possible based on publicly available materials only. As these materials are not as comprehensive as a survey, briefing, and demonstration, the possibility exists that the evaluation may not be as thorough or accurate. Since Info-Tech includes vendors regardless of vendor participation, it is always in the vendor’s best interest to participate fully.</a:t>
            </a:r>
          </a:p>
          <a:p>
            <a:pPr marL="0" indent="0">
              <a:lnSpc>
                <a:spcPct val="100000"/>
              </a:lnSpc>
              <a:spcBef>
                <a:spcPts val="0"/>
              </a:spcBef>
              <a:spcAft>
                <a:spcPts val="600"/>
              </a:spcAft>
              <a:buNone/>
            </a:pPr>
            <a:r>
              <a:rPr lang="en-CA" sz="1050" dirty="0" smtClean="0"/>
              <a:t>All information is recorded and catalogued, as required, to facilitate scoring and for future reference.</a:t>
            </a:r>
            <a:endParaRPr lang="en-CA" sz="1050" dirty="0"/>
          </a:p>
        </p:txBody>
      </p:sp>
      <p:grpSp>
        <p:nvGrpSpPr>
          <p:cNvPr id="4" name="Group 3"/>
          <p:cNvGrpSpPr/>
          <p:nvPr/>
        </p:nvGrpSpPr>
        <p:grpSpPr>
          <a:xfrm>
            <a:off x="0" y="6422955"/>
            <a:ext cx="9144000" cy="437555"/>
            <a:chOff x="0" y="6422955"/>
            <a:chExt cx="9144000" cy="437555"/>
          </a:xfrm>
        </p:grpSpPr>
        <p:pic>
          <p:nvPicPr>
            <p:cNvPr id="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6" name="Picture 5"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59203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03406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 Placeholder 18"/>
          <p:cNvSpPr>
            <a:spLocks noGrp="1"/>
          </p:cNvSpPr>
          <p:nvPr>
            <p:ph type="body" sz="quarter" idx="19"/>
          </p:nvPr>
        </p:nvSpPr>
        <p:spPr>
          <a:xfrm>
            <a:off x="320674" y="1179510"/>
            <a:ext cx="8502651" cy="1792290"/>
          </a:xfrm>
        </p:spPr>
        <p:txBody>
          <a:bodyPr/>
          <a:lstStyle/>
          <a:p>
            <a:r>
              <a:rPr lang="en-CA" dirty="0"/>
              <a:t>As gaming markets open up, operators are vying to establish and advance their brand among patrons both new and </a:t>
            </a:r>
            <a:r>
              <a:rPr lang="en-CA" dirty="0" smtClean="0"/>
              <a:t>old while generating additional revenues. </a:t>
            </a:r>
            <a:r>
              <a:rPr lang="en-CA" dirty="0"/>
              <a:t>To do this successfully, most are looking for the right partner with which to venture into this virtual world</a:t>
            </a:r>
            <a:r>
              <a:rPr lang="en-CA" dirty="0" smtClean="0"/>
              <a:t>. During the last 12 months, there have been many substantial acquisitions and iGaming industry consolidations. Anticipate further vendor and solution consolidation.</a:t>
            </a:r>
            <a:endParaRPr lang="en-CA" dirty="0"/>
          </a:p>
          <a:p>
            <a:r>
              <a:rPr lang="en-CA" dirty="0" smtClean="0">
                <a:solidFill>
                  <a:srgbClr val="FF0000"/>
                </a:solidFill>
              </a:rPr>
              <a:t> </a:t>
            </a:r>
          </a:p>
          <a:p>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8" name="Text Placeholder 17"/>
          <p:cNvSpPr>
            <a:spLocks noGrp="1"/>
          </p:cNvSpPr>
          <p:nvPr>
            <p:ph type="body" sz="quarter" idx="16"/>
          </p:nvPr>
        </p:nvSpPr>
        <p:spPr>
          <a:xfrm>
            <a:off x="320674" y="3572910"/>
            <a:ext cx="4159251" cy="2376264"/>
          </a:xfrm>
        </p:spPr>
        <p:txBody>
          <a:bodyPr/>
          <a:lstStyle/>
          <a:p>
            <a:pPr>
              <a:lnSpc>
                <a:spcPct val="100000"/>
              </a:lnSpc>
              <a:spcBef>
                <a:spcPts val="1200"/>
              </a:spcBef>
            </a:pPr>
            <a:r>
              <a:rPr lang="en-CA" sz="1400" dirty="0">
                <a:solidFill>
                  <a:srgbClr val="000000"/>
                </a:solidFill>
              </a:rPr>
              <a:t>Operators seeking to select a platform for managing an </a:t>
            </a:r>
            <a:r>
              <a:rPr lang="en-CA" sz="1400" dirty="0" smtClean="0">
                <a:solidFill>
                  <a:srgbClr val="000000"/>
                </a:solidFill>
              </a:rPr>
              <a:t>online/iGaming </a:t>
            </a:r>
            <a:r>
              <a:rPr lang="en-CA" sz="1400" dirty="0">
                <a:solidFill>
                  <a:srgbClr val="000000"/>
                </a:solidFill>
              </a:rPr>
              <a:t>casino.</a:t>
            </a:r>
          </a:p>
          <a:p>
            <a:pPr>
              <a:lnSpc>
                <a:spcPct val="100000"/>
              </a:lnSpc>
              <a:spcBef>
                <a:spcPts val="1200"/>
              </a:spcBef>
            </a:pPr>
            <a:r>
              <a:rPr lang="en-CA" sz="1400" dirty="0" smtClean="0">
                <a:solidFill>
                  <a:srgbClr val="000000"/>
                </a:solidFill>
              </a:rPr>
              <a:t>iGaming use </a:t>
            </a:r>
            <a:r>
              <a:rPr lang="en-CA" sz="1400" dirty="0">
                <a:solidFill>
                  <a:srgbClr val="000000"/>
                </a:solidFill>
              </a:rPr>
              <a:t>case may include:</a:t>
            </a:r>
          </a:p>
          <a:p>
            <a:pPr lvl="1">
              <a:lnSpc>
                <a:spcPct val="100000"/>
              </a:lnSpc>
            </a:pPr>
            <a:r>
              <a:rPr lang="en-CA" sz="1400" dirty="0">
                <a:solidFill>
                  <a:srgbClr val="000000"/>
                </a:solidFill>
              </a:rPr>
              <a:t>Promoting an existing </a:t>
            </a:r>
            <a:r>
              <a:rPr lang="en-CA" sz="1400" dirty="0" smtClean="0">
                <a:solidFill>
                  <a:srgbClr val="000000"/>
                </a:solidFill>
              </a:rPr>
              <a:t>brick-and-mortar </a:t>
            </a:r>
            <a:r>
              <a:rPr lang="en-CA" sz="1400" dirty="0">
                <a:solidFill>
                  <a:srgbClr val="000000"/>
                </a:solidFill>
              </a:rPr>
              <a:t>casino brand.</a:t>
            </a:r>
          </a:p>
          <a:p>
            <a:pPr lvl="1">
              <a:lnSpc>
                <a:spcPct val="100000"/>
              </a:lnSpc>
            </a:pPr>
            <a:r>
              <a:rPr lang="en-CA" sz="1400" dirty="0">
                <a:solidFill>
                  <a:srgbClr val="000000"/>
                </a:solidFill>
              </a:rPr>
              <a:t>Creating a new online brand and casino.</a:t>
            </a:r>
          </a:p>
        </p:txBody>
      </p:sp>
      <p:sp>
        <p:nvSpPr>
          <p:cNvPr id="20" name="Text Placeholder 19"/>
          <p:cNvSpPr>
            <a:spLocks noGrp="1"/>
          </p:cNvSpPr>
          <p:nvPr>
            <p:ph type="body" sz="quarter" idx="21"/>
          </p:nvPr>
        </p:nvSpPr>
        <p:spPr>
          <a:xfrm>
            <a:off x="320675" y="3070307"/>
            <a:ext cx="4159250" cy="365760"/>
          </a:xfrm>
        </p:spPr>
        <p:txBody>
          <a:bodyPr/>
          <a:lstStyle/>
          <a:p>
            <a:r>
              <a:rPr lang="en-CA" dirty="0" smtClean="0"/>
              <a:t>This Research Is Designed For:</a:t>
            </a:r>
            <a:endParaRPr lang="en-CA" dirty="0"/>
          </a:p>
        </p:txBody>
      </p:sp>
      <p:sp>
        <p:nvSpPr>
          <p:cNvPr id="21" name="Text Placeholder 20"/>
          <p:cNvSpPr>
            <a:spLocks noGrp="1"/>
          </p:cNvSpPr>
          <p:nvPr>
            <p:ph type="body" sz="quarter" idx="22"/>
          </p:nvPr>
        </p:nvSpPr>
        <p:spPr>
          <a:xfrm>
            <a:off x="4664075" y="3070307"/>
            <a:ext cx="4159250" cy="365760"/>
          </a:xfrm>
        </p:spPr>
        <p:txBody>
          <a:bodyPr/>
          <a:lstStyle/>
          <a:p>
            <a:r>
              <a:rPr lang="en-CA" dirty="0" smtClean="0"/>
              <a:t>This Research Will Help You:</a:t>
            </a:r>
            <a:endParaRPr lang="en-CA" dirty="0"/>
          </a:p>
        </p:txBody>
      </p:sp>
      <p:sp>
        <p:nvSpPr>
          <p:cNvPr id="22" name="Text Placeholder 21"/>
          <p:cNvSpPr>
            <a:spLocks noGrp="1"/>
          </p:cNvSpPr>
          <p:nvPr>
            <p:ph type="body" sz="quarter" idx="23"/>
          </p:nvPr>
        </p:nvSpPr>
        <p:spPr>
          <a:xfrm>
            <a:off x="4664075" y="3572910"/>
            <a:ext cx="4159250" cy="2376264"/>
          </a:xfrm>
        </p:spPr>
        <p:txBody>
          <a:bodyPr/>
          <a:lstStyle/>
          <a:p>
            <a:pPr>
              <a:lnSpc>
                <a:spcPct val="100000"/>
              </a:lnSpc>
              <a:spcBef>
                <a:spcPts val="1200"/>
              </a:spcBef>
            </a:pPr>
            <a:r>
              <a:rPr lang="en-CA" sz="1400" dirty="0">
                <a:solidFill>
                  <a:srgbClr val="000000"/>
                </a:solidFill>
              </a:rPr>
              <a:t>Understand what’s new in the </a:t>
            </a:r>
            <a:r>
              <a:rPr lang="en-CA" sz="1400" dirty="0" smtClean="0">
                <a:solidFill>
                  <a:srgbClr val="000000"/>
                </a:solidFill>
              </a:rPr>
              <a:t>iGaming </a:t>
            </a:r>
            <a:r>
              <a:rPr lang="en-CA" sz="1400" dirty="0">
                <a:solidFill>
                  <a:srgbClr val="000000"/>
                </a:solidFill>
              </a:rPr>
              <a:t>market.</a:t>
            </a:r>
          </a:p>
          <a:p>
            <a:pPr>
              <a:lnSpc>
                <a:spcPct val="100000"/>
              </a:lnSpc>
              <a:spcBef>
                <a:spcPts val="1200"/>
              </a:spcBef>
            </a:pPr>
            <a:r>
              <a:rPr lang="en-CA" sz="1400" dirty="0">
                <a:solidFill>
                  <a:srgbClr val="000000"/>
                </a:solidFill>
              </a:rPr>
              <a:t>Evaluate online </a:t>
            </a:r>
            <a:r>
              <a:rPr lang="en-CA" sz="1400" dirty="0" smtClean="0">
                <a:solidFill>
                  <a:srgbClr val="000000"/>
                </a:solidFill>
              </a:rPr>
              <a:t>gaming vendors and platforms </a:t>
            </a:r>
            <a:r>
              <a:rPr lang="en-CA" sz="1400" dirty="0">
                <a:solidFill>
                  <a:srgbClr val="000000"/>
                </a:solidFill>
              </a:rPr>
              <a:t>for your enterprise needs.</a:t>
            </a:r>
          </a:p>
          <a:p>
            <a:pPr>
              <a:lnSpc>
                <a:spcPct val="100000"/>
              </a:lnSpc>
              <a:spcBef>
                <a:spcPts val="1200"/>
              </a:spcBef>
            </a:pPr>
            <a:r>
              <a:rPr lang="en-CA" sz="1400" dirty="0">
                <a:solidFill>
                  <a:srgbClr val="000000"/>
                </a:solidFill>
              </a:rPr>
              <a:t>Determine which products are most appropriate for particular use cases and scenarios.</a:t>
            </a:r>
          </a:p>
        </p:txBody>
      </p:sp>
      <p:cxnSp>
        <p:nvCxnSpPr>
          <p:cNvPr id="8" name="Straight Connector 7"/>
          <p:cNvCxnSpPr/>
          <p:nvPr/>
        </p:nvCxnSpPr>
        <p:spPr>
          <a:xfrm rot="5400000">
            <a:off x="3338150" y="4808256"/>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grpSp>
        <p:nvGrpSpPr>
          <p:cNvPr id="9" name="Group 8"/>
          <p:cNvGrpSpPr/>
          <p:nvPr/>
        </p:nvGrpSpPr>
        <p:grpSpPr>
          <a:xfrm>
            <a:off x="0" y="6422955"/>
            <a:ext cx="9144000" cy="437555"/>
            <a:chOff x="0" y="6422955"/>
            <a:chExt cx="9144000" cy="437555"/>
          </a:xfrm>
        </p:grpSpPr>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02672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993812" name="think-cell Slide" r:id="rId13" imgW="360" imgH="360" progId="TCLayout.ActiveDocument.1">
                  <p:embed/>
                </p:oleObj>
              </mc:Choice>
              <mc:Fallback>
                <p:oleObj name="think-cell Slide" r:id="rId13" imgW="360" imgH="360" progId="TCLayout.ActiveDocument.1">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Rounded Rectangle 6"/>
          <p:cNvSpPr/>
          <p:nvPr>
            <p:custDataLst>
              <p:tags r:id="rId3"/>
            </p:custDataLst>
          </p:nvPr>
        </p:nvSpPr>
        <p:spPr>
          <a:xfrm rot="10800000">
            <a:off x="319405" y="5166360"/>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8" name="Rounded Rectangle 7"/>
          <p:cNvSpPr/>
          <p:nvPr>
            <p:custDataLst>
              <p:tags r:id="rId4"/>
            </p:custDataLst>
          </p:nvPr>
        </p:nvSpPr>
        <p:spPr>
          <a:xfrm rot="10800000">
            <a:off x="4667514" y="5166732"/>
            <a:ext cx="41605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2" name="Title 1"/>
          <p:cNvSpPr>
            <a:spLocks noGrp="1"/>
          </p:cNvSpPr>
          <p:nvPr>
            <p:ph type="title"/>
            <p:custDataLst>
              <p:tags r:id="rId5"/>
            </p:custDataLst>
          </p:nvPr>
        </p:nvSpPr>
        <p:spPr/>
        <p:txBody>
          <a:bodyPr/>
          <a:lstStyle/>
          <a:p>
            <a:r>
              <a:rPr lang="en-US" dirty="0" smtClean="0"/>
              <a:t>Market Overview</a:t>
            </a:r>
            <a:endParaRPr lang="en-US" dirty="0"/>
          </a:p>
        </p:txBody>
      </p:sp>
      <p:sp>
        <p:nvSpPr>
          <p:cNvPr id="4" name="Rectangle 3"/>
          <p:cNvSpPr/>
          <p:nvPr>
            <p:custDataLst>
              <p:tags r:id="rId6"/>
            </p:custDataLst>
          </p:nvPr>
        </p:nvSpPr>
        <p:spPr>
          <a:xfrm>
            <a:off x="252174" y="1554480"/>
            <a:ext cx="4250915" cy="3978012"/>
          </a:xfrm>
          <a:prstGeom prst="rect">
            <a:avLst/>
          </a:prstGeom>
        </p:spPr>
        <p:txBody>
          <a:bodyPr wrap="square">
            <a:spAutoFit/>
          </a:bodyPr>
          <a:lstStyle/>
          <a:p>
            <a:pPr marL="144000" indent="-144000" algn="l">
              <a:spcBef>
                <a:spcPts val="500"/>
              </a:spcBef>
              <a:buFont typeface="Arial" pitchFamily="34" charset="0"/>
              <a:buChar char="•"/>
            </a:pPr>
            <a:r>
              <a:rPr lang="en-US" sz="1200" dirty="0"/>
              <a:t>Internet gaming started seeing real growth following the Free Trade and Processing Zone Act in Antigua. It wasn’t long before companies began developing solutions to feed this new market, with Microgaming gaining an early lead. </a:t>
            </a:r>
          </a:p>
          <a:p>
            <a:pPr marL="144000" indent="-144000" algn="l">
              <a:spcBef>
                <a:spcPts val="500"/>
              </a:spcBef>
              <a:buFont typeface="Arial" pitchFamily="34" charset="0"/>
              <a:buChar char="•"/>
            </a:pPr>
            <a:r>
              <a:rPr lang="en-US" sz="1200" dirty="0"/>
              <a:t>In October 1996, </a:t>
            </a:r>
            <a:r>
              <a:rPr lang="en-US" sz="1200" dirty="0" smtClean="0"/>
              <a:t>InterCasino </a:t>
            </a:r>
            <a:r>
              <a:rPr lang="en-US" sz="1200" dirty="0"/>
              <a:t>launched the first internet casino that could take actual money bets. Within three years, 700 internet casinos popped up taking real money wagers.</a:t>
            </a:r>
          </a:p>
          <a:p>
            <a:pPr marL="144000" indent="-144000" algn="l">
              <a:spcBef>
                <a:spcPts val="500"/>
              </a:spcBef>
              <a:buFont typeface="Arial" pitchFamily="34" charset="0"/>
              <a:buChar char="•"/>
            </a:pPr>
            <a:r>
              <a:rPr lang="en-US" sz="1200" dirty="0"/>
              <a:t>The industry continued to develop with Boss Media, the first to offer </a:t>
            </a:r>
            <a:r>
              <a:rPr lang="en-US" sz="1200" dirty="0" smtClean="0"/>
              <a:t>multi-player </a:t>
            </a:r>
            <a:r>
              <a:rPr lang="en-US" sz="1200" dirty="0"/>
              <a:t>games, allowing players to interact with one another and form communities.</a:t>
            </a:r>
          </a:p>
          <a:p>
            <a:pPr marL="144000" indent="-144000" algn="l">
              <a:spcBef>
                <a:spcPts val="500"/>
              </a:spcBef>
              <a:buFont typeface="Arial" pitchFamily="34" charset="0"/>
              <a:buChar char="•"/>
            </a:pPr>
            <a:r>
              <a:rPr lang="en-US" sz="1200" dirty="0" smtClean="0"/>
              <a:t>The </a:t>
            </a:r>
            <a:r>
              <a:rPr lang="en-US" sz="1200" dirty="0"/>
              <a:t>Unlawful Internet Gambling Enforcement </a:t>
            </a:r>
            <a:r>
              <a:rPr lang="en-US" sz="1200" dirty="0" smtClean="0"/>
              <a:t>Act (UIGEA) </a:t>
            </a:r>
            <a:r>
              <a:rPr lang="en-US" sz="1200" dirty="0"/>
              <a:t>of 2006 set the industry back. While iGaming has continued to bloom in markets abroad, the US has always had tense relations with regulators. Today there are </a:t>
            </a:r>
            <a:r>
              <a:rPr lang="en-US" sz="1200" dirty="0" smtClean="0"/>
              <a:t>three U.S. </a:t>
            </a:r>
            <a:r>
              <a:rPr lang="en-US" sz="1200" dirty="0"/>
              <a:t>s</a:t>
            </a:r>
            <a:r>
              <a:rPr lang="en-US" sz="1200" dirty="0" smtClean="0"/>
              <a:t>tates </a:t>
            </a:r>
            <a:r>
              <a:rPr lang="en-US" sz="1200" dirty="0"/>
              <a:t>that offer varying degrees of </a:t>
            </a:r>
            <a:r>
              <a:rPr lang="en-US" sz="1200" dirty="0" smtClean="0"/>
              <a:t>regulation (New </a:t>
            </a:r>
            <a:r>
              <a:rPr lang="en-US" sz="1200" dirty="0"/>
              <a:t>Jersey, Nevada, and </a:t>
            </a:r>
            <a:r>
              <a:rPr lang="en-US" sz="1200" dirty="0" smtClean="0"/>
              <a:t>Delaware) and </a:t>
            </a:r>
            <a:r>
              <a:rPr lang="en-US" sz="1200" dirty="0"/>
              <a:t>the expectation is that other states will follow</a:t>
            </a:r>
            <a:r>
              <a:rPr lang="en-US" sz="1200" dirty="0" smtClean="0"/>
              <a:t>. Canadian provinces British Columbia, Manitoba, and Quebec also offer regulation, with Ontario joining them soon.</a:t>
            </a:r>
            <a:endParaRPr lang="en-US" sz="1200" dirty="0"/>
          </a:p>
        </p:txBody>
      </p:sp>
      <p:sp>
        <p:nvSpPr>
          <p:cNvPr id="5" name="Rectangle 4"/>
          <p:cNvSpPr/>
          <p:nvPr>
            <p:custDataLst>
              <p:tags r:id="rId7"/>
            </p:custDataLst>
          </p:nvPr>
        </p:nvSpPr>
        <p:spPr>
          <a:xfrm>
            <a:off x="4664075" y="1552218"/>
            <a:ext cx="4159250" cy="3913892"/>
          </a:xfrm>
          <a:prstGeom prst="rect">
            <a:avLst/>
          </a:prstGeom>
        </p:spPr>
        <p:txBody>
          <a:bodyPr wrap="square">
            <a:spAutoFit/>
          </a:bodyPr>
          <a:lstStyle/>
          <a:p>
            <a:pPr marL="144000" indent="-144000" algn="l">
              <a:spcBef>
                <a:spcPts val="500"/>
              </a:spcBef>
              <a:buFont typeface="Arial" pitchFamily="34" charset="0"/>
              <a:buChar char="•"/>
            </a:pPr>
            <a:r>
              <a:rPr lang="en-US" sz="1200" dirty="0"/>
              <a:t>The future of the iGaming market is somewhat of a mystery at this point. There’s a lot of speculation as to whether </a:t>
            </a:r>
            <a:r>
              <a:rPr lang="en-US" sz="1200" dirty="0" smtClean="0"/>
              <a:t>US regulations </a:t>
            </a:r>
            <a:r>
              <a:rPr lang="en-US" sz="1200" dirty="0"/>
              <a:t>will continue to shift slowly state by state, or whether a federal change will take place. This is crucial because the key to profiting from iGaming will likely come down to leveraging interstate liquidity. With so many eager players, erasing the borders between customers could be the only path to survival.</a:t>
            </a:r>
          </a:p>
          <a:p>
            <a:pPr marL="144000" indent="-144000" algn="l">
              <a:spcBef>
                <a:spcPts val="500"/>
              </a:spcBef>
              <a:buFont typeface="Arial" pitchFamily="34" charset="0"/>
              <a:buChar char="•"/>
            </a:pPr>
            <a:r>
              <a:rPr lang="en-US" sz="1200" dirty="0"/>
              <a:t>As regulations loosen in the US, online poker looks as though it may be treated a little more leniently than other types of gambling. Online poker has always been a popular product, often used as a marketing gateway to the other types of online betting (e.g. sports, </a:t>
            </a:r>
            <a:r>
              <a:rPr lang="en-US" sz="1200" dirty="0" smtClean="0"/>
              <a:t>casino). </a:t>
            </a:r>
            <a:endParaRPr lang="en-US" sz="1200" dirty="0"/>
          </a:p>
          <a:p>
            <a:pPr marL="144000" indent="-144000" algn="l">
              <a:spcBef>
                <a:spcPts val="500"/>
              </a:spcBef>
              <a:buFont typeface="Arial" pitchFamily="34" charset="0"/>
              <a:buChar char="•"/>
            </a:pPr>
            <a:r>
              <a:rPr lang="en-US" sz="1200" dirty="0"/>
              <a:t>Currently, a lot of organizations have created </a:t>
            </a:r>
            <a:r>
              <a:rPr lang="en-US" sz="1200" dirty="0" smtClean="0"/>
              <a:t>play-for-fun and virtual currency sites</a:t>
            </a:r>
            <a:r>
              <a:rPr lang="en-US" sz="1200" dirty="0"/>
              <a:t>. While these don’t support actual gambling, they have been used as a marketing device for </a:t>
            </a:r>
            <a:r>
              <a:rPr lang="en-US" sz="1200" dirty="0" smtClean="0"/>
              <a:t>brick-and-mortar </a:t>
            </a:r>
            <a:r>
              <a:rPr lang="en-US" sz="1200" dirty="0"/>
              <a:t>operations. Moreover, </a:t>
            </a:r>
            <a:r>
              <a:rPr lang="en-US" sz="1200" dirty="0" smtClean="0"/>
              <a:t>play-for-fun </a:t>
            </a:r>
            <a:r>
              <a:rPr lang="en-US" sz="1200" dirty="0"/>
              <a:t>sites develop an online brand that could potentially be leveraged once </a:t>
            </a:r>
            <a:r>
              <a:rPr lang="en-US" sz="1200" dirty="0" smtClean="0"/>
              <a:t>play-for-pay </a:t>
            </a:r>
            <a:r>
              <a:rPr lang="en-US" sz="1200" dirty="0"/>
              <a:t>sites are legalized.</a:t>
            </a:r>
          </a:p>
        </p:txBody>
      </p:sp>
      <p:sp>
        <p:nvSpPr>
          <p:cNvPr id="16" name="Rounded Rectangle 15"/>
          <p:cNvSpPr/>
          <p:nvPr>
            <p:custDataLst>
              <p:tags r:id="rId8"/>
            </p:custDataLst>
          </p:nvPr>
        </p:nvSpPr>
        <p:spPr>
          <a:xfrm>
            <a:off x="320675" y="1189038"/>
            <a:ext cx="415925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rgbClr val="333333"/>
                </a:solidFill>
              </a:rPr>
              <a:t>How it got here</a:t>
            </a:r>
            <a:endParaRPr lang="en-CA" b="1" i="1" dirty="0">
              <a:solidFill>
                <a:srgbClr val="333333"/>
              </a:solidFill>
            </a:endParaRPr>
          </a:p>
        </p:txBody>
      </p:sp>
      <p:sp>
        <p:nvSpPr>
          <p:cNvPr id="17" name="Rounded Rectangle 16"/>
          <p:cNvSpPr/>
          <p:nvPr>
            <p:custDataLst>
              <p:tags r:id="rId9"/>
            </p:custDataLst>
          </p:nvPr>
        </p:nvSpPr>
        <p:spPr>
          <a:xfrm>
            <a:off x="4664075" y="1189038"/>
            <a:ext cx="415925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b="1" i="1" dirty="0" smtClean="0">
                <a:solidFill>
                  <a:srgbClr val="333333"/>
                </a:solidFill>
              </a:rPr>
              <a:t>Where it’s going</a:t>
            </a:r>
            <a:endParaRPr lang="en-CA" b="1" i="1" dirty="0">
              <a:solidFill>
                <a:srgbClr val="333333"/>
              </a:solidFill>
            </a:endParaRPr>
          </a:p>
        </p:txBody>
      </p:sp>
      <p:grpSp>
        <p:nvGrpSpPr>
          <p:cNvPr id="9" name="Group 135"/>
          <p:cNvGrpSpPr/>
          <p:nvPr>
            <p:custDataLst>
              <p:tags r:id="rId10"/>
            </p:custDataLst>
          </p:nvPr>
        </p:nvGrpSpPr>
        <p:grpSpPr>
          <a:xfrm>
            <a:off x="320675" y="5607844"/>
            <a:ext cx="8502650" cy="838201"/>
            <a:chOff x="328291" y="4566547"/>
            <a:chExt cx="8370640" cy="838201"/>
          </a:xfrm>
        </p:grpSpPr>
        <p:sp>
          <p:nvSpPr>
            <p:cNvPr id="10" name="Rounded Rectangle 5"/>
            <p:cNvSpPr/>
            <p:nvPr/>
          </p:nvSpPr>
          <p:spPr>
            <a:xfrm>
              <a:off x="328613" y="4566547"/>
              <a:ext cx="8370318"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6000" algn="l"/>
              <a:r>
                <a:rPr lang="en-CA" sz="1200" dirty="0">
                  <a:solidFill>
                    <a:schemeClr val="tx1"/>
                  </a:solidFill>
                </a:rPr>
                <a:t>As the market evolves, capabilities that were once cutting edge become default and new functionality becomes differentiating. </a:t>
              </a:r>
              <a:r>
                <a:rPr lang="en-CA" sz="1200" dirty="0" smtClean="0">
                  <a:solidFill>
                    <a:schemeClr val="tx1"/>
                  </a:solidFill>
                </a:rPr>
                <a:t>Supporting game content from third-party providers </a:t>
              </a:r>
              <a:r>
                <a:rPr lang="en-CA" sz="1200" dirty="0">
                  <a:solidFill>
                    <a:schemeClr val="tx1"/>
                  </a:solidFill>
                </a:rPr>
                <a:t>has become a Table Stakes capability and should no longer be used to differentiate solutions. Instead </a:t>
              </a:r>
              <a:r>
                <a:rPr lang="en-CA" sz="1200" dirty="0" smtClean="0">
                  <a:solidFill>
                    <a:schemeClr val="tx1"/>
                  </a:solidFill>
                </a:rPr>
                <a:t>focus </a:t>
              </a:r>
              <a:r>
                <a:rPr lang="en-CA" sz="1200" dirty="0">
                  <a:solidFill>
                    <a:schemeClr val="tx1"/>
                  </a:solidFill>
                </a:rPr>
                <a:t>on marketing </a:t>
              </a:r>
              <a:r>
                <a:rPr lang="en-CA" sz="1200" dirty="0" smtClean="0">
                  <a:solidFill>
                    <a:schemeClr val="tx1"/>
                  </a:solidFill>
                </a:rPr>
                <a:t>integrations and </a:t>
              </a:r>
              <a:r>
                <a:rPr lang="en-CA" sz="1200" dirty="0">
                  <a:solidFill>
                    <a:schemeClr val="tx1"/>
                  </a:solidFill>
                </a:rPr>
                <a:t>social media capabilities to get the best fit for your requirements.</a:t>
              </a:r>
            </a:p>
          </p:txBody>
        </p:sp>
        <p:pic>
          <p:nvPicPr>
            <p:cNvPr id="11" name="Picture 12" descr="insight.png"/>
            <p:cNvPicPr>
              <a:picLocks noChangeAspect="1"/>
            </p:cNvPicPr>
            <p:nvPr/>
          </p:nvPicPr>
          <p:blipFill>
            <a:blip r:embed="rId15" cstate="print"/>
            <a:stretch>
              <a:fillRect/>
            </a:stretch>
          </p:blipFill>
          <p:spPr>
            <a:xfrm>
              <a:off x="328291" y="4566547"/>
              <a:ext cx="1000207" cy="838201"/>
            </a:xfrm>
            <a:prstGeom prst="rect">
              <a:avLst/>
            </a:prstGeom>
          </p:spPr>
        </p:pic>
      </p:grpSp>
      <p:grpSp>
        <p:nvGrpSpPr>
          <p:cNvPr id="13" name="Group 12"/>
          <p:cNvGrpSpPr/>
          <p:nvPr/>
        </p:nvGrpSpPr>
        <p:grpSpPr>
          <a:xfrm>
            <a:off x="0" y="6422955"/>
            <a:ext cx="9144000" cy="437555"/>
            <a:chOff x="0" y="6422955"/>
            <a:chExt cx="9144000" cy="437555"/>
          </a:xfrm>
        </p:grpSpPr>
        <p:pic>
          <p:nvPicPr>
            <p:cNvPr id="14" name="Picture 3">
              <a:hlinkClick r:id="rId16"/>
            </p:cNvPr>
            <p:cNvPicPr>
              <a:picLocks noChangeAspect="1" noChangeArrowheads="1"/>
            </p:cNvPicPr>
            <p:nvPr/>
          </p:nvPicPr>
          <p:blipFill>
            <a:blip r:embed="rId17" cstate="print"/>
            <a:srcRect/>
            <a:stretch>
              <a:fillRect/>
            </a:stretch>
          </p:blipFill>
          <p:spPr bwMode="auto">
            <a:xfrm>
              <a:off x="0" y="6422955"/>
              <a:ext cx="9144000" cy="437555"/>
            </a:xfrm>
            <a:prstGeom prst="rect">
              <a:avLst/>
            </a:prstGeom>
            <a:noFill/>
            <a:ln w="9525">
              <a:noFill/>
              <a:miter lim="800000"/>
              <a:headEnd/>
              <a:tailEnd/>
            </a:ln>
          </p:spPr>
        </p:pic>
        <p:pic>
          <p:nvPicPr>
            <p:cNvPr id="15" name="Picture 14" descr="itrg-logo.png"/>
            <p:cNvPicPr>
              <a:picLocks noChangeAspect="1"/>
            </p:cNvPicPr>
            <p:nvPr/>
          </p:nvPicPr>
          <p:blipFill>
            <a:blip r:embed="rId1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86786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994844"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3" name="Title 12"/>
          <p:cNvSpPr>
            <a:spLocks noGrp="1"/>
          </p:cNvSpPr>
          <p:nvPr>
            <p:ph type="title"/>
          </p:nvPr>
        </p:nvSpPr>
        <p:spPr/>
        <p:txBody>
          <a:bodyPr/>
          <a:lstStyle/>
          <a:p>
            <a:pPr lvl="0"/>
            <a:r>
              <a:rPr lang="en-US" dirty="0" smtClean="0"/>
              <a:t>iGaming Platform Vendor selection / knock-out criteria: market share, mind share, and platform coverage</a:t>
            </a:r>
            <a:endParaRPr lang="en-US" dirty="0"/>
          </a:p>
        </p:txBody>
      </p:sp>
      <p:grpSp>
        <p:nvGrpSpPr>
          <p:cNvPr id="15" name="Group 33"/>
          <p:cNvGrpSpPr/>
          <p:nvPr/>
        </p:nvGrpSpPr>
        <p:grpSpPr>
          <a:xfrm>
            <a:off x="320675" y="2240280"/>
            <a:ext cx="8502650" cy="4206240"/>
            <a:chOff x="5543549" y="2722423"/>
            <a:chExt cx="3295651" cy="3914531"/>
          </a:xfrm>
        </p:grpSpPr>
        <p:sp>
          <p:nvSpPr>
            <p:cNvPr id="18" name="Rectangle 17"/>
            <p:cNvSpPr/>
            <p:nvPr/>
          </p:nvSpPr>
          <p:spPr>
            <a:xfrm>
              <a:off x="5543549" y="2980556"/>
              <a:ext cx="3295651" cy="365639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spcBef>
                  <a:spcPts val="600"/>
                </a:spcBef>
                <a:spcAft>
                  <a:spcPts val="0"/>
                </a:spcAft>
                <a:buFont typeface="Arial" pitchFamily="34" charset="0"/>
                <a:buChar char="•"/>
              </a:pPr>
              <a:r>
                <a:rPr lang="en-US" sz="1200" b="1" dirty="0">
                  <a:solidFill>
                    <a:schemeClr val="tx1"/>
                  </a:solidFill>
                </a:rPr>
                <a:t>Amaya.</a:t>
              </a:r>
              <a:r>
                <a:rPr lang="en-US" sz="1200" dirty="0">
                  <a:solidFill>
                    <a:schemeClr val="tx1"/>
                  </a:solidFill>
                </a:rPr>
                <a:t> Amaya is a Canadian company that has always been focused on the iGaming market. It has grown and diversified substantially in the last few years, first through its business arrangement with Chartwell Technology, Inc., and then its acquisition of Cryptologic Limited &amp; Rational Group (PokerStars, Full Tilt).</a:t>
              </a:r>
            </a:p>
            <a:p>
              <a:pPr marL="233363" indent="-233363" algn="l">
                <a:spcBef>
                  <a:spcPts val="600"/>
                </a:spcBef>
                <a:spcAft>
                  <a:spcPts val="0"/>
                </a:spcAft>
                <a:buFont typeface="Arial" pitchFamily="34" charset="0"/>
                <a:buChar char="•"/>
              </a:pPr>
              <a:r>
                <a:rPr lang="en-US" sz="1200" b="1" dirty="0">
                  <a:solidFill>
                    <a:schemeClr val="tx1"/>
                  </a:solidFill>
                </a:rPr>
                <a:t>Aristocrat.</a:t>
              </a:r>
              <a:r>
                <a:rPr lang="en-US" sz="1200" dirty="0">
                  <a:solidFill>
                    <a:schemeClr val="tx1"/>
                  </a:solidFill>
                </a:rPr>
                <a:t> This Australian-based company is one of the world’s largest gaming machine manufacturers. Aristocrat’s iGaming offering has grown significantly since its source code acquisition from GameAccount Network (2012), including a partnership with Ongame to provide online poker.</a:t>
              </a:r>
            </a:p>
            <a:p>
              <a:pPr marL="233363" indent="-233363" algn="l">
                <a:spcBef>
                  <a:spcPts val="600"/>
                </a:spcBef>
                <a:spcAft>
                  <a:spcPts val="0"/>
                </a:spcAft>
                <a:buFont typeface="Arial" pitchFamily="34" charset="0"/>
                <a:buChar char="•"/>
              </a:pPr>
              <a:r>
                <a:rPr lang="en-US" sz="1200" b="1" dirty="0">
                  <a:solidFill>
                    <a:schemeClr val="tx1"/>
                  </a:solidFill>
                </a:rPr>
                <a:t>Bally.</a:t>
              </a:r>
              <a:r>
                <a:rPr lang="en-US" sz="1200" dirty="0">
                  <a:solidFill>
                    <a:schemeClr val="tx1"/>
                  </a:solidFill>
                </a:rPr>
                <a:t> Bally is one of the most trusted names in land-based gaming with more than 80 years in casino machine manufacturing. Bally’s iGaming platform is a fairly new offering and the company was recently acquired by Scientific Games.</a:t>
              </a:r>
            </a:p>
            <a:p>
              <a:pPr marL="233363" indent="-233363" algn="l">
                <a:spcBef>
                  <a:spcPts val="600"/>
                </a:spcBef>
                <a:spcAft>
                  <a:spcPts val="0"/>
                </a:spcAft>
                <a:buFont typeface="Arial" pitchFamily="34" charset="0"/>
                <a:buChar char="•"/>
              </a:pPr>
              <a:r>
                <a:rPr lang="en-US" sz="1200" b="1" dirty="0">
                  <a:solidFill>
                    <a:schemeClr val="tx1"/>
                  </a:solidFill>
                </a:rPr>
                <a:t>Gamesys.</a:t>
              </a:r>
              <a:r>
                <a:rPr lang="en-US" sz="1200" dirty="0">
                  <a:solidFill>
                    <a:schemeClr val="tx1"/>
                  </a:solidFill>
                </a:rPr>
                <a:t> Gamesys has earned its name in the iGaming space through its work in social gaming. It is responsible for the introduction of the first real-money gambling game on Facebook, currently only available in the UK. It has partnered with regulated operators (Tropicana and Caesars) in the past.</a:t>
              </a:r>
            </a:p>
            <a:p>
              <a:pPr marL="233363" indent="-233363" algn="l">
                <a:spcBef>
                  <a:spcPts val="600"/>
                </a:spcBef>
                <a:spcAft>
                  <a:spcPts val="0"/>
                </a:spcAft>
                <a:buFont typeface="Arial" pitchFamily="34" charset="0"/>
                <a:buChar char="•"/>
                <a:defRPr/>
              </a:pPr>
              <a:r>
                <a:rPr lang="en-US" sz="1200" b="1" dirty="0">
                  <a:solidFill>
                    <a:schemeClr val="tx1"/>
                  </a:solidFill>
                </a:rPr>
                <a:t>GameAccount Network. </a:t>
              </a:r>
              <a:r>
                <a:rPr lang="en-US" sz="1200" dirty="0">
                  <a:solidFill>
                    <a:schemeClr val="tx1"/>
                  </a:solidFill>
                </a:rPr>
                <a:t>GameAccount Network is a global online gaming software provider that started in B2C and quickly moved to B2B. It offers online and land-based gaming operators a solution for regulated real-money, virtual, and for fun online gaming.</a:t>
              </a:r>
            </a:p>
            <a:p>
              <a:pPr marL="233363" indent="-233363" algn="l">
                <a:spcBef>
                  <a:spcPts val="600"/>
                </a:spcBef>
                <a:spcAft>
                  <a:spcPts val="0"/>
                </a:spcAft>
                <a:buFont typeface="Arial" pitchFamily="34" charset="0"/>
                <a:buChar char="•"/>
              </a:pPr>
              <a:r>
                <a:rPr lang="en-US" sz="1200" b="1" dirty="0">
                  <a:solidFill>
                    <a:schemeClr val="tx1"/>
                  </a:solidFill>
                </a:rPr>
                <a:t>GTECH.</a:t>
              </a:r>
              <a:r>
                <a:rPr lang="en-US" sz="1200" dirty="0">
                  <a:solidFill>
                    <a:schemeClr val="tx1"/>
                  </a:solidFill>
                </a:rPr>
                <a:t> GTECH is part of the GTECH S.p.A group, formerly Lottomatica Group, offering an online platform and hundreds of proprietary games, primarily in Europe and North America. It has recently purchased IGT to combine game content library, manufacturing &amp; operator capabilities, and interactive solutions</a:t>
              </a:r>
              <a:r>
                <a:rPr lang="en-US" sz="1200" dirty="0" smtClean="0">
                  <a:solidFill>
                    <a:schemeClr val="tx1"/>
                  </a:solidFill>
                </a:rPr>
                <a:t>.</a:t>
              </a:r>
              <a:endParaRPr lang="en-US" sz="1200" dirty="0">
                <a:solidFill>
                  <a:schemeClr val="tx1"/>
                </a:solidFill>
              </a:endParaRPr>
            </a:p>
          </p:txBody>
        </p:sp>
        <p:sp>
          <p:nvSpPr>
            <p:cNvPr id="19" name="Round Same Side Corner Rectangle 18"/>
            <p:cNvSpPr/>
            <p:nvPr/>
          </p:nvSpPr>
          <p:spPr>
            <a:xfrm>
              <a:off x="5543549" y="2722423"/>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FFFFFF"/>
                  </a:solidFill>
                </a:rPr>
                <a:t>Included in this Vendor Landscape:</a:t>
              </a:r>
              <a:endParaRPr lang="en-CA" sz="1400" b="1" dirty="0">
                <a:solidFill>
                  <a:srgbClr val="FFFFFF"/>
                </a:solidFill>
              </a:endParaRPr>
            </a:p>
          </p:txBody>
        </p:sp>
      </p:grpSp>
      <p:sp>
        <p:nvSpPr>
          <p:cNvPr id="20" name="Text Placeholder 2"/>
          <p:cNvSpPr>
            <a:spLocks noGrp="1"/>
          </p:cNvSpPr>
          <p:nvPr>
            <p:ph type="body" sz="quarter" idx="4294967295"/>
          </p:nvPr>
        </p:nvSpPr>
        <p:spPr>
          <a:xfrm>
            <a:off x="320675" y="1143635"/>
            <a:ext cx="8502650" cy="1096644"/>
          </a:xfrm>
          <a:prstGeom prst="rect">
            <a:avLst/>
          </a:prstGeom>
        </p:spPr>
        <p:txBody>
          <a:bodyPr>
            <a:noAutofit/>
          </a:bodyPr>
          <a:lstStyle/>
          <a:p>
            <a:pPr marL="182563" indent="-182563"/>
            <a:r>
              <a:rPr lang="en-US" dirty="0"/>
              <a:t>The industry is at a high point of tension as the world, and especially the United States, waits to see how regulations will fall. Given this uncertainty and the unfamiliar nature of online casinos to most operators, Info-Tech has chosen experienced vendors who have already proven themselves in regulated, legal markets in the US, Canada, and Europe.</a:t>
            </a:r>
          </a:p>
          <a:p>
            <a:pPr marL="182563" indent="-182563">
              <a:spcBef>
                <a:spcPts val="600"/>
              </a:spcBef>
            </a:pPr>
            <a:r>
              <a:rPr lang="en-US" dirty="0"/>
              <a:t>For this Vendor Landscape, Info-Tech focused on those vendors that offer broad capabilities across multiple platforms and that have a strong market presence and/or reputational presence among mid to large-sized enterprises</a:t>
            </a:r>
            <a:r>
              <a:rPr lang="en-US" dirty="0" smtClean="0"/>
              <a:t>.</a:t>
            </a:r>
            <a:endParaRPr lang="en-US" dirty="0"/>
          </a:p>
        </p:txBody>
      </p:sp>
      <p:grpSp>
        <p:nvGrpSpPr>
          <p:cNvPr id="8" name="Group 7"/>
          <p:cNvGrpSpPr/>
          <p:nvPr/>
        </p:nvGrpSpPr>
        <p:grpSpPr>
          <a:xfrm>
            <a:off x="0" y="6422955"/>
            <a:ext cx="9144000" cy="437555"/>
            <a:chOff x="0" y="6422955"/>
            <a:chExt cx="9144000" cy="437555"/>
          </a:xfrm>
        </p:grpSpPr>
        <p:pic>
          <p:nvPicPr>
            <p:cNvPr id="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10" name="Picture 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92194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97196"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3" name="Title 12"/>
          <p:cNvSpPr>
            <a:spLocks noGrp="1"/>
          </p:cNvSpPr>
          <p:nvPr>
            <p:ph type="title"/>
          </p:nvPr>
        </p:nvSpPr>
        <p:spPr/>
        <p:txBody>
          <a:bodyPr/>
          <a:lstStyle/>
          <a:p>
            <a:pPr lvl="0"/>
            <a:r>
              <a:rPr lang="en-US" dirty="0" smtClean="0"/>
              <a:t>iGaming Platform Vendor selection / knock-out criteria: market share, mind share, and platform coverage</a:t>
            </a:r>
            <a:endParaRPr lang="en-US" dirty="0"/>
          </a:p>
        </p:txBody>
      </p:sp>
      <p:grpSp>
        <p:nvGrpSpPr>
          <p:cNvPr id="15" name="Group 33"/>
          <p:cNvGrpSpPr/>
          <p:nvPr/>
        </p:nvGrpSpPr>
        <p:grpSpPr>
          <a:xfrm>
            <a:off x="313085" y="1234440"/>
            <a:ext cx="8502650" cy="3063239"/>
            <a:chOff x="5543549" y="2722423"/>
            <a:chExt cx="3295651" cy="2850798"/>
          </a:xfrm>
        </p:grpSpPr>
        <p:sp>
          <p:nvSpPr>
            <p:cNvPr id="18" name="Rectangle 17"/>
            <p:cNvSpPr/>
            <p:nvPr/>
          </p:nvSpPr>
          <p:spPr>
            <a:xfrm>
              <a:off x="5543549" y="2980556"/>
              <a:ext cx="3295651" cy="2592665"/>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spcBef>
                  <a:spcPts val="600"/>
                </a:spcBef>
                <a:spcAft>
                  <a:spcPts val="0"/>
                </a:spcAft>
                <a:buFont typeface="Arial" pitchFamily="34" charset="0"/>
                <a:buChar char="•"/>
              </a:pPr>
              <a:r>
                <a:rPr lang="en-US" sz="1200" b="1" dirty="0" smtClean="0">
                  <a:solidFill>
                    <a:srgbClr val="333333"/>
                  </a:solidFill>
                </a:rPr>
                <a:t>888 Holdings. </a:t>
              </a:r>
              <a:r>
                <a:rPr lang="en-US" sz="1200" dirty="0" smtClean="0">
                  <a:solidFill>
                    <a:schemeClr val="tx1"/>
                  </a:solidFill>
                </a:rPr>
                <a:t>888 Holdings has a large online gaming presence, particularly in the poker area. It launched its first online casino product in 1997 called Casino-on-Net and has since entered into other areas of online gaming, such as bingo and sports betting. </a:t>
              </a:r>
            </a:p>
            <a:p>
              <a:pPr marL="233363" indent="-233363" algn="l">
                <a:spcBef>
                  <a:spcPts val="600"/>
                </a:spcBef>
                <a:spcAft>
                  <a:spcPts val="0"/>
                </a:spcAft>
                <a:buFont typeface="Arial" pitchFamily="34" charset="0"/>
                <a:buChar char="•"/>
              </a:pPr>
              <a:r>
                <a:rPr lang="en-US" sz="1200" b="1" dirty="0" smtClean="0">
                  <a:solidFill>
                    <a:schemeClr val="tx1"/>
                  </a:solidFill>
                </a:rPr>
                <a:t>Microgaming</a:t>
              </a:r>
              <a:r>
                <a:rPr lang="en-US" sz="1200" b="1" dirty="0">
                  <a:solidFill>
                    <a:schemeClr val="tx1"/>
                  </a:solidFill>
                </a:rPr>
                <a:t>.</a:t>
              </a:r>
              <a:r>
                <a:rPr lang="en-US" sz="1200" dirty="0">
                  <a:solidFill>
                    <a:schemeClr val="tx1"/>
                  </a:solidFill>
                </a:rPr>
                <a:t> Microgaming has always been central to this market. It’s credited with creating one of the first virtual casinos in 1994 and is recognized as one of the world’s largest providers of online gaming software. </a:t>
              </a:r>
            </a:p>
            <a:p>
              <a:pPr marL="233363" indent="-233363" algn="l">
                <a:spcBef>
                  <a:spcPts val="600"/>
                </a:spcBef>
                <a:spcAft>
                  <a:spcPts val="0"/>
                </a:spcAft>
                <a:buFont typeface="Arial" pitchFamily="34" charset="0"/>
                <a:buChar char="•"/>
              </a:pPr>
              <a:r>
                <a:rPr lang="en-US" sz="1200" b="1" dirty="0" smtClean="0">
                  <a:solidFill>
                    <a:schemeClr val="tx1"/>
                  </a:solidFill>
                </a:rPr>
                <a:t>OpenBet.</a:t>
              </a:r>
              <a:r>
                <a:rPr lang="en-US" sz="1200" dirty="0" smtClean="0">
                  <a:solidFill>
                    <a:schemeClr val="tx1"/>
                  </a:solidFill>
                </a:rPr>
                <a:t> OpenBet is a UK-based company, focused exclusively on online gaming. It has online casino, poker, and sports-betting modules with a single centralized account.</a:t>
              </a:r>
            </a:p>
            <a:p>
              <a:pPr marL="233363" indent="-233363" algn="l">
                <a:spcBef>
                  <a:spcPts val="600"/>
                </a:spcBef>
                <a:spcAft>
                  <a:spcPts val="0"/>
                </a:spcAft>
                <a:buFont typeface="Arial" pitchFamily="34" charset="0"/>
                <a:buChar char="•"/>
              </a:pPr>
              <a:r>
                <a:rPr lang="en-US" sz="1200" b="1" dirty="0" smtClean="0">
                  <a:solidFill>
                    <a:schemeClr val="tx1"/>
                  </a:solidFill>
                </a:rPr>
                <a:t>Scientific Games Sciplay.</a:t>
              </a:r>
              <a:r>
                <a:rPr lang="en-US" sz="1200" dirty="0" smtClean="0">
                  <a:solidFill>
                    <a:schemeClr val="tx1"/>
                  </a:solidFill>
                </a:rPr>
                <a:t> </a:t>
              </a:r>
              <a:r>
                <a:rPr lang="en-US" sz="1200" dirty="0">
                  <a:solidFill>
                    <a:schemeClr val="tx1"/>
                  </a:solidFill>
                </a:rPr>
                <a:t>Sciplay is a wholly owned subsidiary of Scientific Games Corporation, and provides a turnkey solution including system software, game content, operational services, and player support. Scientific Games recently acquired WMS </a:t>
              </a:r>
              <a:r>
                <a:rPr lang="en-US" sz="1200" dirty="0" smtClean="0">
                  <a:solidFill>
                    <a:schemeClr val="tx1"/>
                  </a:solidFill>
                </a:rPr>
                <a:t>and </a:t>
              </a:r>
              <a:r>
                <a:rPr lang="en-US" sz="1200" dirty="0">
                  <a:solidFill>
                    <a:schemeClr val="tx1"/>
                  </a:solidFill>
                </a:rPr>
                <a:t>Bally.</a:t>
              </a:r>
            </a:p>
            <a:p>
              <a:pPr marL="233363" indent="-233363" algn="l">
                <a:spcBef>
                  <a:spcPts val="600"/>
                </a:spcBef>
                <a:spcAft>
                  <a:spcPts val="0"/>
                </a:spcAft>
                <a:buFont typeface="Arial" pitchFamily="34" charset="0"/>
                <a:buChar char="•"/>
              </a:pPr>
              <a:r>
                <a:rPr lang="en-US" sz="1200" b="1" dirty="0" smtClean="0">
                  <a:solidFill>
                    <a:schemeClr val="tx1"/>
                  </a:solidFill>
                </a:rPr>
                <a:t>Williams Interactive. </a:t>
              </a:r>
              <a:r>
                <a:rPr lang="en-US" sz="1200" dirty="0">
                  <a:solidFill>
                    <a:schemeClr val="tx1"/>
                  </a:solidFill>
                </a:rPr>
                <a:t>Williams Interactive was formed by WMS Industries in July 2012 to focus solely on iGaming, creating an end-to-end solution for online operators. Scientific Games recently announced that it is acquiring WMS Industries to further </a:t>
              </a:r>
              <a:r>
                <a:rPr lang="en-US" sz="1200" dirty="0" smtClean="0">
                  <a:solidFill>
                    <a:schemeClr val="tx1"/>
                  </a:solidFill>
                </a:rPr>
                <a:t>expand </a:t>
              </a:r>
              <a:r>
                <a:rPr lang="en-US" sz="1200" dirty="0">
                  <a:solidFill>
                    <a:schemeClr val="tx1"/>
                  </a:solidFill>
                </a:rPr>
                <a:t>its online offering.</a:t>
              </a:r>
            </a:p>
          </p:txBody>
        </p:sp>
        <p:sp>
          <p:nvSpPr>
            <p:cNvPr id="19" name="Round Same Side Corner Rectangle 18"/>
            <p:cNvSpPr/>
            <p:nvPr/>
          </p:nvSpPr>
          <p:spPr>
            <a:xfrm>
              <a:off x="5543549" y="2722423"/>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FFFFFF"/>
                  </a:solidFill>
                </a:rPr>
                <a:t>Included in this Vendor Landscape, Continued:</a:t>
              </a:r>
              <a:endParaRPr lang="en-CA" sz="1400" b="1" dirty="0">
                <a:solidFill>
                  <a:srgbClr val="FFFFFF"/>
                </a:solidFill>
              </a:endParaRPr>
            </a:p>
          </p:txBody>
        </p:sp>
      </p:grpSp>
      <p:grpSp>
        <p:nvGrpSpPr>
          <p:cNvPr id="7" name="Group 91"/>
          <p:cNvGrpSpPr/>
          <p:nvPr/>
        </p:nvGrpSpPr>
        <p:grpSpPr>
          <a:xfrm>
            <a:off x="313088" y="4434840"/>
            <a:ext cx="8502647" cy="1903025"/>
            <a:chOff x="4606722" y="121409"/>
            <a:chExt cx="4236594" cy="1432137"/>
          </a:xfrm>
        </p:grpSpPr>
        <p:sp>
          <p:nvSpPr>
            <p:cNvPr id="8" name="Rectangle 2"/>
            <p:cNvSpPr/>
            <p:nvPr/>
          </p:nvSpPr>
          <p:spPr>
            <a:xfrm>
              <a:off x="4606722" y="309527"/>
              <a:ext cx="4236594" cy="1244019"/>
            </a:xfrm>
            <a:prstGeom prst="rect">
              <a:avLst/>
            </a:prstGeom>
            <a:solidFill>
              <a:srgbClr val="F1F2E0"/>
            </a:solidFill>
            <a:ln w="12700">
              <a:solidFill>
                <a:srgbClr val="D3D3B9"/>
              </a:solidFill>
            </a:ln>
            <a:effectLst>
              <a:outerShdw blurRad="25400" dist="381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28600" indent="-228600" algn="l">
                <a:spcBef>
                  <a:spcPts val="0"/>
                </a:spcBef>
                <a:spcAft>
                  <a:spcPts val="600"/>
                </a:spcAft>
                <a:buFont typeface="+mj-lt"/>
                <a:buAutoNum type="arabicPeriod"/>
              </a:pPr>
              <a:r>
                <a:rPr lang="en-CA" sz="1200" b="1" dirty="0" smtClean="0">
                  <a:solidFill>
                    <a:schemeClr val="tx1"/>
                  </a:solidFill>
                </a:rPr>
                <a:t>Security: </a:t>
              </a:r>
              <a:r>
                <a:rPr lang="en-CA" sz="1200" dirty="0" smtClean="0">
                  <a:solidFill>
                    <a:schemeClr val="tx1"/>
                  </a:solidFill>
                </a:rPr>
                <a:t>Whether your iGaming platform is self-hosted or in the vendor’s cloud, security needs to be front of mind. While vendors use varying degrees of security, encryption of player and financial data at rest and in transit along with layers of security and cyber threat prevention tools are mandatory. Review contracts and deployment models with this in mind and ensure to purchase or amend cyber-insurance to offset the very real risks of iGaming.</a:t>
              </a:r>
            </a:p>
            <a:p>
              <a:pPr marL="228600" indent="-228600" algn="l">
                <a:spcBef>
                  <a:spcPts val="0"/>
                </a:spcBef>
                <a:spcAft>
                  <a:spcPts val="600"/>
                </a:spcAft>
                <a:buFont typeface="+mj-lt"/>
                <a:buAutoNum type="arabicPeriod" startAt="2"/>
              </a:pPr>
              <a:r>
                <a:rPr lang="en-CA" sz="1200" b="1" dirty="0" smtClean="0">
                  <a:solidFill>
                    <a:schemeClr val="tx1"/>
                  </a:solidFill>
                </a:rPr>
                <a:t>Procurement/Pricing:</a:t>
              </a:r>
              <a:r>
                <a:rPr lang="en-CA" sz="1200" dirty="0" smtClean="0">
                  <a:solidFill>
                    <a:schemeClr val="tx1"/>
                  </a:solidFill>
                </a:rPr>
                <a:t> </a:t>
              </a:r>
              <a:r>
                <a:rPr lang="en-US" sz="1200" dirty="0" smtClean="0">
                  <a:solidFill>
                    <a:schemeClr val="tx1"/>
                  </a:solidFill>
                </a:rPr>
                <a:t>There </a:t>
              </a:r>
              <a:r>
                <a:rPr lang="en-US" sz="1200" dirty="0">
                  <a:solidFill>
                    <a:schemeClr val="tx1"/>
                  </a:solidFill>
                </a:rPr>
                <a:t>are various pricing models of iGaming solutions and uses. Ranging from </a:t>
              </a:r>
              <a:r>
                <a:rPr lang="en-US" sz="1200" dirty="0" smtClean="0">
                  <a:solidFill>
                    <a:schemeClr val="tx1"/>
                  </a:solidFill>
                </a:rPr>
                <a:t>percent </a:t>
              </a:r>
              <a:r>
                <a:rPr lang="en-US" sz="1200" dirty="0">
                  <a:solidFill>
                    <a:schemeClr val="tx1"/>
                  </a:solidFill>
                </a:rPr>
                <a:t>split of net gaming revenue after taxes for </a:t>
              </a:r>
              <a:r>
                <a:rPr lang="en-US" sz="1200" dirty="0" smtClean="0">
                  <a:solidFill>
                    <a:schemeClr val="tx1"/>
                  </a:solidFill>
                </a:rPr>
                <a:t>“real money” </a:t>
              </a:r>
              <a:r>
                <a:rPr lang="en-US" sz="1200" dirty="0">
                  <a:solidFill>
                    <a:schemeClr val="tx1"/>
                  </a:solidFill>
                </a:rPr>
                <a:t>uses, to fixed cost per month for </a:t>
              </a:r>
              <a:r>
                <a:rPr lang="en-US" sz="1200" dirty="0" smtClean="0">
                  <a:solidFill>
                    <a:schemeClr val="tx1"/>
                  </a:solidFill>
                </a:rPr>
                <a:t>“for play” </a:t>
              </a:r>
              <a:r>
                <a:rPr lang="en-US" sz="1200" dirty="0">
                  <a:solidFill>
                    <a:schemeClr val="tx1"/>
                  </a:solidFill>
                </a:rPr>
                <a:t>uses, to direct commercial agreements with </a:t>
              </a:r>
              <a:r>
                <a:rPr lang="en-US" sz="1200" dirty="0" smtClean="0">
                  <a:solidFill>
                    <a:schemeClr val="tx1"/>
                  </a:solidFill>
                </a:rPr>
                <a:t>third </a:t>
              </a:r>
              <a:r>
                <a:rPr lang="en-US" sz="1200" dirty="0">
                  <a:solidFill>
                    <a:schemeClr val="tx1"/>
                  </a:solidFill>
                </a:rPr>
                <a:t>party content providers. Leverage your relationships and land-based game buying power to negotiate lower rates and prices. </a:t>
              </a:r>
              <a:endParaRPr lang="en-CA" sz="1200" dirty="0">
                <a:solidFill>
                  <a:schemeClr val="tx1"/>
                </a:solidFill>
              </a:endParaRPr>
            </a:p>
          </p:txBody>
        </p:sp>
        <p:grpSp>
          <p:nvGrpSpPr>
            <p:cNvPr id="9" name="Group 88"/>
            <p:cNvGrpSpPr/>
            <p:nvPr/>
          </p:nvGrpSpPr>
          <p:grpSpPr>
            <a:xfrm>
              <a:off x="4606722" y="121409"/>
              <a:ext cx="4236594" cy="194975"/>
              <a:chOff x="1303899" y="2064973"/>
              <a:chExt cx="4236594" cy="194975"/>
            </a:xfrm>
          </p:grpSpPr>
          <p:sp>
            <p:nvSpPr>
              <p:cNvPr id="10" name="Round Same Side Corner Rectangle 11"/>
              <p:cNvSpPr/>
              <p:nvPr/>
            </p:nvSpPr>
            <p:spPr>
              <a:xfrm>
                <a:off x="1303899" y="2064973"/>
                <a:ext cx="4236594" cy="194975"/>
              </a:xfrm>
              <a:prstGeom prst="round2SameRect">
                <a:avLst>
                  <a:gd name="adj1" fmla="val 10667"/>
                  <a:gd name="adj2" fmla="val 0"/>
                </a:avLst>
              </a:prstGeom>
              <a:solidFill>
                <a:srgbClr val="C77709"/>
              </a:solidFill>
              <a:ln w="12700">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CA" sz="1400" b="1" dirty="0" smtClean="0">
                    <a:solidFill>
                      <a:srgbClr val="FFFFFF"/>
                    </a:solidFill>
                  </a:rPr>
                  <a:t>Info-Tech Insight</a:t>
                </a:r>
                <a:endParaRPr lang="en-CA" sz="1400" b="1" dirty="0">
                  <a:solidFill>
                    <a:srgbClr val="FFFFFF"/>
                  </a:solidFill>
                </a:endParaRPr>
              </a:p>
            </p:txBody>
          </p:sp>
          <p:pic>
            <p:nvPicPr>
              <p:cNvPr id="11" name="Picture 12" descr="insight-sm.wmf"/>
              <p:cNvPicPr>
                <a:picLocks noChangeAspect="1"/>
              </p:cNvPicPr>
              <p:nvPr/>
            </p:nvPicPr>
            <p:blipFill>
              <a:blip r:embed="rId7" cstate="print"/>
              <a:stretch>
                <a:fillRect/>
              </a:stretch>
            </p:blipFill>
            <p:spPr>
              <a:xfrm>
                <a:off x="5366625" y="2084855"/>
                <a:ext cx="143917" cy="175093"/>
              </a:xfrm>
              <a:prstGeom prst="rect">
                <a:avLst/>
              </a:prstGeom>
            </p:spPr>
          </p:pic>
        </p:grpSp>
      </p:grpSp>
      <p:grpSp>
        <p:nvGrpSpPr>
          <p:cNvPr id="14" name="Group 13"/>
          <p:cNvGrpSpPr/>
          <p:nvPr/>
        </p:nvGrpSpPr>
        <p:grpSpPr>
          <a:xfrm>
            <a:off x="0" y="6422955"/>
            <a:ext cx="9144000" cy="437555"/>
            <a:chOff x="0" y="6422955"/>
            <a:chExt cx="9144000" cy="437555"/>
          </a:xfrm>
        </p:grpSpPr>
        <p:pic>
          <p:nvPicPr>
            <p:cNvPr id="16" name="Picture 3">
              <a:hlinkClick r:id="rId8"/>
            </p:cNvPr>
            <p:cNvPicPr>
              <a:picLocks noChangeAspect="1" noChangeArrowheads="1"/>
            </p:cNvPicPr>
            <p:nvPr/>
          </p:nvPicPr>
          <p:blipFill>
            <a:blip r:embed="rId9" cstate="print"/>
            <a:srcRect/>
            <a:stretch>
              <a:fillRect/>
            </a:stretch>
          </p:blipFill>
          <p:spPr bwMode="auto">
            <a:xfrm>
              <a:off x="0" y="6422955"/>
              <a:ext cx="9144000" cy="437555"/>
            </a:xfrm>
            <a:prstGeom prst="rect">
              <a:avLst/>
            </a:prstGeom>
            <a:noFill/>
            <a:ln w="9525">
              <a:noFill/>
              <a:miter lim="800000"/>
              <a:headEnd/>
              <a:tailEnd/>
            </a:ln>
          </p:spPr>
        </p:pic>
        <p:pic>
          <p:nvPicPr>
            <p:cNvPr id="17" name="Picture 16" descr="itrg-logo.png"/>
            <p:cNvPicPr>
              <a:picLocks noChangeAspect="1"/>
            </p:cNvPicPr>
            <p:nvPr/>
          </p:nvPicPr>
          <p:blipFill>
            <a:blip r:embed="rId1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054337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Object 75"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995872" name="think-cell Slide" r:id="rId23" imgW="360" imgH="360" progId="TCLayout.ActiveDocument.1">
                  <p:embed/>
                </p:oleObj>
              </mc:Choice>
              <mc:Fallback>
                <p:oleObj name="think-cell Slide" r:id="rId23" imgW="360" imgH="360" progId="TCLayout.ActiveDocument.1">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nvGrpSpPr>
          <p:cNvPr id="57" name="Group 33"/>
          <p:cNvGrpSpPr/>
          <p:nvPr>
            <p:custDataLst>
              <p:tags r:id="rId3"/>
            </p:custDataLst>
          </p:nvPr>
        </p:nvGrpSpPr>
        <p:grpSpPr>
          <a:xfrm>
            <a:off x="5486400" y="1189038"/>
            <a:ext cx="3336924" cy="5257483"/>
            <a:chOff x="5543549" y="1518107"/>
            <a:chExt cx="3295651" cy="4947232"/>
          </a:xfrm>
        </p:grpSpPr>
        <p:sp>
          <p:nvSpPr>
            <p:cNvPr id="58" name="Rectangle 57"/>
            <p:cNvSpPr/>
            <p:nvPr/>
          </p:nvSpPr>
          <p:spPr>
            <a:xfrm>
              <a:off x="5543549" y="1775939"/>
              <a:ext cx="3295651" cy="468940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33363" indent="-233363" algn="l">
                <a:lnSpc>
                  <a:spcPct val="150000"/>
                </a:lnSpc>
                <a:spcBef>
                  <a:spcPts val="300"/>
                </a:spcBef>
                <a:spcAft>
                  <a:spcPts val="300"/>
                </a:spcAft>
              </a:pPr>
              <a:endParaRPr lang="en-US" sz="1200" b="1" i="1" dirty="0" smtClean="0">
                <a:solidFill>
                  <a:srgbClr val="333333">
                    <a:lumMod val="50000"/>
                  </a:srgbClr>
                </a:solidFill>
                <a:latin typeface="Georgia" pitchFamily="18" charset="0"/>
              </a:endParaRPr>
            </a:p>
          </p:txBody>
        </p:sp>
        <p:sp>
          <p:nvSpPr>
            <p:cNvPr id="59" name="Round Same Side Corner Rectangle 58"/>
            <p:cNvSpPr/>
            <p:nvPr/>
          </p:nvSpPr>
          <p:spPr>
            <a:xfrm>
              <a:off x="5543549" y="1518107"/>
              <a:ext cx="3295650" cy="258132"/>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smtClean="0">
                  <a:solidFill>
                    <a:srgbClr val="FFFFFF"/>
                  </a:solidFill>
                </a:rPr>
                <a:t>Criteria Weighting:</a:t>
              </a:r>
              <a:endParaRPr lang="en-CA" sz="1400" b="1" dirty="0">
                <a:solidFill>
                  <a:srgbClr val="FFFFFF"/>
                </a:solidFill>
              </a:endParaRPr>
            </a:p>
          </p:txBody>
        </p:sp>
      </p:grpSp>
      <p:sp>
        <p:nvSpPr>
          <p:cNvPr id="2" name="Title 1"/>
          <p:cNvSpPr>
            <a:spLocks noGrp="1"/>
          </p:cNvSpPr>
          <p:nvPr>
            <p:ph type="title"/>
            <p:custDataLst>
              <p:tags r:id="rId4"/>
            </p:custDataLst>
          </p:nvPr>
        </p:nvSpPr>
        <p:spPr/>
        <p:txBody>
          <a:bodyPr/>
          <a:lstStyle/>
          <a:p>
            <a:r>
              <a:rPr lang="en-US" dirty="0" smtClean="0"/>
              <a:t>Online Casino Platform criteria &amp; weighting factors</a:t>
            </a:r>
            <a:endParaRPr lang="en-US" dirty="0"/>
          </a:p>
        </p:txBody>
      </p:sp>
      <p:graphicFrame>
        <p:nvGraphicFramePr>
          <p:cNvPr id="43" name="Chart 42"/>
          <p:cNvGraphicFramePr/>
          <p:nvPr>
            <p:extLst>
              <p:ext uri="{D42A27DB-BD31-4B8C-83A1-F6EECF244321}">
                <p14:modId xmlns:p14="http://schemas.microsoft.com/office/powerpoint/2010/main" val="4229981483"/>
              </p:ext>
            </p:extLst>
          </p:nvPr>
        </p:nvGraphicFramePr>
        <p:xfrm>
          <a:off x="5943600" y="1463040"/>
          <a:ext cx="2422525" cy="1824319"/>
        </p:xfrm>
        <a:graphic>
          <a:graphicData uri="http://schemas.openxmlformats.org/drawingml/2006/chart">
            <c:chart xmlns:c="http://schemas.openxmlformats.org/drawingml/2006/chart" xmlns:r="http://schemas.openxmlformats.org/officeDocument/2006/relationships" r:id="rId25"/>
          </a:graphicData>
        </a:graphic>
      </p:graphicFrame>
      <p:graphicFrame>
        <p:nvGraphicFramePr>
          <p:cNvPr id="50" name="Chart 49"/>
          <p:cNvGraphicFramePr/>
          <p:nvPr>
            <p:extLst>
              <p:ext uri="{D42A27DB-BD31-4B8C-83A1-F6EECF244321}">
                <p14:modId xmlns:p14="http://schemas.microsoft.com/office/powerpoint/2010/main" val="2312744066"/>
              </p:ext>
            </p:extLst>
          </p:nvPr>
        </p:nvGraphicFramePr>
        <p:xfrm>
          <a:off x="6263640" y="3063875"/>
          <a:ext cx="1737360" cy="1737360"/>
        </p:xfrm>
        <a:graphic>
          <a:graphicData uri="http://schemas.openxmlformats.org/drawingml/2006/chart">
            <c:chart xmlns:c="http://schemas.openxmlformats.org/drawingml/2006/chart" xmlns:r="http://schemas.openxmlformats.org/officeDocument/2006/relationships" r:id="rId26"/>
          </a:graphicData>
        </a:graphic>
      </p:graphicFrame>
      <p:sp>
        <p:nvSpPr>
          <p:cNvPr id="35" name="Flowchart: Stored Data 20"/>
          <p:cNvSpPr>
            <a:spLocks noChangeArrowheads="1"/>
          </p:cNvSpPr>
          <p:nvPr>
            <p:custDataLst>
              <p:tags r:id="rId5"/>
            </p:custDataLst>
          </p:nvPr>
        </p:nvSpPr>
        <p:spPr bwMode="auto">
          <a:xfrm flipH="1">
            <a:off x="1802762" y="4572001"/>
            <a:ext cx="3474720" cy="457200"/>
          </a:xfrm>
          <a:prstGeom prst="rect">
            <a:avLst/>
          </a:prstGeom>
          <a:solidFill>
            <a:srgbClr val="C4BE98"/>
          </a:solidFill>
          <a:ln w="6350">
            <a:noFill/>
            <a:miter lim="800000"/>
            <a:headEnd/>
            <a:tailEnd/>
          </a:ln>
          <a:effectLst/>
        </p:spPr>
        <p:txBody>
          <a:bodyPr anchor="ctr"/>
          <a:lstStyle/>
          <a:p>
            <a:pPr algn="l">
              <a:defRPr/>
            </a:pPr>
            <a:r>
              <a:rPr lang="en-US" sz="1200" dirty="0" smtClean="0">
                <a:latin typeface="Arial" pitchFamily="34" charset="0"/>
                <a:cs typeface="Arial" pitchFamily="34" charset="0"/>
              </a:rPr>
              <a:t>Vendor is committed to the space and has a future product and portfolio roadmap.</a:t>
            </a:r>
            <a:endParaRPr lang="en-US" sz="1200" dirty="0">
              <a:latin typeface="Arial" pitchFamily="34" charset="0"/>
              <a:cs typeface="Arial" pitchFamily="34" charset="0"/>
            </a:endParaRPr>
          </a:p>
        </p:txBody>
      </p:sp>
      <p:sp>
        <p:nvSpPr>
          <p:cNvPr id="36" name="Rectangle 15"/>
          <p:cNvSpPr>
            <a:spLocks noChangeArrowheads="1"/>
          </p:cNvSpPr>
          <p:nvPr>
            <p:custDataLst>
              <p:tags r:id="rId6"/>
            </p:custDataLst>
          </p:nvPr>
        </p:nvSpPr>
        <p:spPr bwMode="auto">
          <a:xfrm flipH="1">
            <a:off x="294002" y="4572001"/>
            <a:ext cx="1463040" cy="457200"/>
          </a:xfrm>
          <a:prstGeom prst="rect">
            <a:avLst/>
          </a:prstGeom>
          <a:solidFill>
            <a:srgbClr val="C4BE98"/>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Strategy</a:t>
            </a:r>
            <a:endParaRPr lang="en-US" sz="1400" dirty="0">
              <a:latin typeface="Arial" pitchFamily="34" charset="0"/>
              <a:cs typeface="Arial" pitchFamily="34" charset="0"/>
            </a:endParaRPr>
          </a:p>
        </p:txBody>
      </p:sp>
      <p:sp>
        <p:nvSpPr>
          <p:cNvPr id="38" name="Flowchart: Stored Data 21"/>
          <p:cNvSpPr>
            <a:spLocks noChangeArrowheads="1"/>
          </p:cNvSpPr>
          <p:nvPr>
            <p:custDataLst>
              <p:tags r:id="rId7"/>
            </p:custDataLst>
          </p:nvPr>
        </p:nvSpPr>
        <p:spPr bwMode="auto">
          <a:xfrm flipH="1">
            <a:off x="1802762" y="5074921"/>
            <a:ext cx="3474720" cy="457200"/>
          </a:xfrm>
          <a:prstGeom prst="rect">
            <a:avLst/>
          </a:prstGeom>
          <a:solidFill>
            <a:srgbClr val="D8D3BA"/>
          </a:solidFill>
          <a:ln w="6350">
            <a:noFill/>
            <a:miter lim="800000"/>
            <a:headEnd/>
            <a:tailEnd/>
          </a:ln>
          <a:effectLst/>
        </p:spPr>
        <p:txBody>
          <a:bodyPr anchor="ctr"/>
          <a:lstStyle/>
          <a:p>
            <a:pPr algn="l">
              <a:defRPr/>
            </a:pPr>
            <a:r>
              <a:rPr lang="en-US" sz="1200" dirty="0" smtClean="0">
                <a:latin typeface="Arial" pitchFamily="34" charset="0"/>
                <a:cs typeface="Arial" pitchFamily="34" charset="0"/>
              </a:rPr>
              <a:t>Vendor offers global coverage and is able to sell and provide post-sales support. </a:t>
            </a:r>
            <a:endParaRPr lang="en-US" sz="1200" dirty="0">
              <a:latin typeface="Arial" pitchFamily="34" charset="0"/>
              <a:cs typeface="Arial" pitchFamily="34" charset="0"/>
            </a:endParaRPr>
          </a:p>
        </p:txBody>
      </p:sp>
      <p:sp>
        <p:nvSpPr>
          <p:cNvPr id="39" name="Rectangle 38"/>
          <p:cNvSpPr>
            <a:spLocks noChangeArrowheads="1"/>
          </p:cNvSpPr>
          <p:nvPr>
            <p:custDataLst>
              <p:tags r:id="rId8"/>
            </p:custDataLst>
          </p:nvPr>
        </p:nvSpPr>
        <p:spPr bwMode="auto">
          <a:xfrm flipH="1">
            <a:off x="294002" y="5074921"/>
            <a:ext cx="1463040" cy="457200"/>
          </a:xfrm>
          <a:prstGeom prst="rect">
            <a:avLst/>
          </a:prstGeom>
          <a:solidFill>
            <a:srgbClr val="D8D3BA"/>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Reach</a:t>
            </a:r>
            <a:endParaRPr lang="en-US" sz="1400" dirty="0">
              <a:latin typeface="Arial" pitchFamily="34" charset="0"/>
              <a:cs typeface="Arial" pitchFamily="34" charset="0"/>
            </a:endParaRPr>
          </a:p>
        </p:txBody>
      </p:sp>
      <p:sp>
        <p:nvSpPr>
          <p:cNvPr id="41" name="Flowchart: Stored Data 19"/>
          <p:cNvSpPr>
            <a:spLocks noChangeArrowheads="1"/>
          </p:cNvSpPr>
          <p:nvPr>
            <p:custDataLst>
              <p:tags r:id="rId9"/>
            </p:custDataLst>
          </p:nvPr>
        </p:nvSpPr>
        <p:spPr bwMode="auto">
          <a:xfrm flipH="1">
            <a:off x="1802762" y="4069081"/>
            <a:ext cx="3474720" cy="457200"/>
          </a:xfrm>
          <a:prstGeom prst="rect">
            <a:avLst/>
          </a:prstGeom>
          <a:solidFill>
            <a:srgbClr val="998F57"/>
          </a:solidFill>
          <a:ln w="6350">
            <a:noFill/>
            <a:miter lim="800000"/>
            <a:headEnd/>
            <a:tailEnd/>
          </a:ln>
        </p:spPr>
        <p:txBody>
          <a:bodyPr anchor="ctr"/>
          <a:lstStyle/>
          <a:p>
            <a:pPr algn="l"/>
            <a:r>
              <a:rPr lang="en-US" sz="1200" dirty="0" smtClean="0">
                <a:latin typeface="Arial" pitchFamily="34" charset="0"/>
                <a:cs typeface="Arial" pitchFamily="34" charset="0"/>
              </a:rPr>
              <a:t>Vendor is profitable, knowledgeable, and will be around for the long term.</a:t>
            </a:r>
          </a:p>
        </p:txBody>
      </p:sp>
      <p:sp>
        <p:nvSpPr>
          <p:cNvPr id="42" name="Rectangle 15"/>
          <p:cNvSpPr>
            <a:spLocks noChangeArrowheads="1"/>
          </p:cNvSpPr>
          <p:nvPr>
            <p:custDataLst>
              <p:tags r:id="rId10"/>
            </p:custDataLst>
          </p:nvPr>
        </p:nvSpPr>
        <p:spPr bwMode="auto">
          <a:xfrm flipH="1">
            <a:off x="294002" y="4069081"/>
            <a:ext cx="1463040" cy="457200"/>
          </a:xfrm>
          <a:prstGeom prst="rect">
            <a:avLst/>
          </a:prstGeom>
          <a:solidFill>
            <a:srgbClr val="998F57"/>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Viability</a:t>
            </a:r>
            <a:endParaRPr lang="en-US" sz="1400" dirty="0">
              <a:latin typeface="Arial" pitchFamily="34" charset="0"/>
              <a:cs typeface="Arial" pitchFamily="34" charset="0"/>
            </a:endParaRPr>
          </a:p>
        </p:txBody>
      </p:sp>
      <p:sp>
        <p:nvSpPr>
          <p:cNvPr id="48" name="Flowchart: Stored Data 21"/>
          <p:cNvSpPr>
            <a:spLocks noChangeArrowheads="1"/>
          </p:cNvSpPr>
          <p:nvPr>
            <p:custDataLst>
              <p:tags r:id="rId11"/>
            </p:custDataLst>
          </p:nvPr>
        </p:nvSpPr>
        <p:spPr bwMode="auto">
          <a:xfrm flipH="1">
            <a:off x="1802762" y="5577841"/>
            <a:ext cx="3474720" cy="457200"/>
          </a:xfrm>
          <a:prstGeom prst="rect">
            <a:avLst/>
          </a:prstGeom>
          <a:solidFill>
            <a:srgbClr val="EBE9DD"/>
          </a:solidFill>
          <a:ln w="6350">
            <a:noFill/>
            <a:miter lim="800000"/>
            <a:headEnd/>
            <a:tailEnd/>
          </a:ln>
          <a:effectLst/>
        </p:spPr>
        <p:txBody>
          <a:bodyPr anchor="ctr"/>
          <a:lstStyle/>
          <a:p>
            <a:pPr algn="l">
              <a:defRPr/>
            </a:pPr>
            <a:r>
              <a:rPr lang="en-CA" sz="1200" dirty="0">
                <a:latin typeface="Arial" pitchFamily="34" charset="0"/>
                <a:cs typeface="Arial" pitchFamily="34" charset="0"/>
              </a:rPr>
              <a:t>Extensive integrations with both online content and core casino systems.</a:t>
            </a:r>
            <a:endParaRPr lang="en-US" sz="1200" dirty="0">
              <a:latin typeface="Arial" pitchFamily="34" charset="0"/>
              <a:cs typeface="Arial" pitchFamily="34" charset="0"/>
            </a:endParaRPr>
          </a:p>
        </p:txBody>
      </p:sp>
      <p:sp>
        <p:nvSpPr>
          <p:cNvPr id="49" name="Rectangle 48"/>
          <p:cNvSpPr>
            <a:spLocks noChangeArrowheads="1"/>
          </p:cNvSpPr>
          <p:nvPr>
            <p:custDataLst>
              <p:tags r:id="rId12"/>
            </p:custDataLst>
          </p:nvPr>
        </p:nvSpPr>
        <p:spPr bwMode="auto">
          <a:xfrm flipH="1">
            <a:off x="294002" y="5577841"/>
            <a:ext cx="1463040" cy="457200"/>
          </a:xfrm>
          <a:prstGeom prst="rect">
            <a:avLst/>
          </a:prstGeom>
          <a:solidFill>
            <a:srgbClr val="EBE9DD"/>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Integration</a:t>
            </a:r>
          </a:p>
        </p:txBody>
      </p:sp>
      <p:sp>
        <p:nvSpPr>
          <p:cNvPr id="45" name="Flowchart: Stored Data 21"/>
          <p:cNvSpPr>
            <a:spLocks noChangeArrowheads="1"/>
          </p:cNvSpPr>
          <p:nvPr>
            <p:custDataLst>
              <p:tags r:id="rId13"/>
            </p:custDataLst>
          </p:nvPr>
        </p:nvSpPr>
        <p:spPr bwMode="auto">
          <a:xfrm flipH="1">
            <a:off x="1802762" y="2601625"/>
            <a:ext cx="3474720" cy="457200"/>
          </a:xfrm>
          <a:prstGeom prst="rect">
            <a:avLst/>
          </a:prstGeom>
          <a:solidFill>
            <a:srgbClr val="F2F2F2"/>
          </a:solidFill>
          <a:ln w="6350">
            <a:noFill/>
            <a:miter lim="800000"/>
            <a:headEnd/>
            <a:tailEnd/>
          </a:ln>
          <a:effectLst/>
        </p:spPr>
        <p:txBody>
          <a:bodyPr anchor="ctr"/>
          <a:lstStyle/>
          <a:p>
            <a:pPr algn="l">
              <a:defRPr/>
            </a:pPr>
            <a:r>
              <a:rPr lang="en-US" sz="1200" dirty="0" smtClean="0">
                <a:latin typeface="Arial" pitchFamily="34" charset="0"/>
                <a:cs typeface="Arial" pitchFamily="34" charset="0"/>
              </a:rPr>
              <a:t>Multiple deployment options and extensive scalability capabilities are available.</a:t>
            </a:r>
            <a:endParaRPr lang="en-US" sz="1200" dirty="0">
              <a:latin typeface="Arial" pitchFamily="34" charset="0"/>
              <a:cs typeface="Arial" pitchFamily="34" charset="0"/>
            </a:endParaRPr>
          </a:p>
        </p:txBody>
      </p:sp>
      <p:sp>
        <p:nvSpPr>
          <p:cNvPr id="46" name="Rectangle 45"/>
          <p:cNvSpPr>
            <a:spLocks noChangeArrowheads="1"/>
          </p:cNvSpPr>
          <p:nvPr>
            <p:custDataLst>
              <p:tags r:id="rId14"/>
            </p:custDataLst>
          </p:nvPr>
        </p:nvSpPr>
        <p:spPr bwMode="auto">
          <a:xfrm flipH="1">
            <a:off x="294002" y="2601625"/>
            <a:ext cx="1463040" cy="457200"/>
          </a:xfrm>
          <a:prstGeom prst="rect">
            <a:avLst/>
          </a:prstGeom>
          <a:solidFill>
            <a:srgbClr val="F2F2F2"/>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Architecture</a:t>
            </a:r>
            <a:endParaRPr lang="en-US" sz="1400" dirty="0">
              <a:latin typeface="Arial" pitchFamily="34" charset="0"/>
              <a:cs typeface="Arial" pitchFamily="34" charset="0"/>
            </a:endParaRPr>
          </a:p>
        </p:txBody>
      </p:sp>
      <p:sp>
        <p:nvSpPr>
          <p:cNvPr id="26" name="Flowchart: Stored Data 20"/>
          <p:cNvSpPr>
            <a:spLocks noChangeArrowheads="1"/>
          </p:cNvSpPr>
          <p:nvPr>
            <p:custDataLst>
              <p:tags r:id="rId15"/>
            </p:custDataLst>
          </p:nvPr>
        </p:nvSpPr>
        <p:spPr bwMode="auto">
          <a:xfrm flipH="1">
            <a:off x="1802762" y="2103121"/>
            <a:ext cx="3474720" cy="457200"/>
          </a:xfrm>
          <a:prstGeom prst="rect">
            <a:avLst/>
          </a:prstGeom>
          <a:solidFill>
            <a:srgbClr val="C8DAE8"/>
          </a:solidFill>
          <a:ln w="6350">
            <a:noFill/>
            <a:miter lim="800000"/>
            <a:headEnd/>
            <a:tailEnd/>
          </a:ln>
          <a:effectLst/>
        </p:spPr>
        <p:txBody>
          <a:bodyPr anchor="ctr"/>
          <a:lstStyle/>
          <a:p>
            <a:pPr algn="l">
              <a:defRPr/>
            </a:pPr>
            <a:r>
              <a:rPr lang="en-US" sz="1200" dirty="0" smtClean="0">
                <a:latin typeface="Arial" pitchFamily="34" charset="0"/>
                <a:cs typeface="Arial" pitchFamily="34" charset="0"/>
              </a:rPr>
              <a:t>The end-user and administrative interfaces are intuitive and offer streamlined workflow.</a:t>
            </a:r>
          </a:p>
        </p:txBody>
      </p:sp>
      <p:sp>
        <p:nvSpPr>
          <p:cNvPr id="78" name="Rectangle 77"/>
          <p:cNvSpPr>
            <a:spLocks noChangeArrowheads="1"/>
          </p:cNvSpPr>
          <p:nvPr>
            <p:custDataLst>
              <p:tags r:id="rId16"/>
            </p:custDataLst>
          </p:nvPr>
        </p:nvSpPr>
        <p:spPr bwMode="auto">
          <a:xfrm flipH="1">
            <a:off x="294002" y="2103121"/>
            <a:ext cx="1463040" cy="457200"/>
          </a:xfrm>
          <a:prstGeom prst="rect">
            <a:avLst/>
          </a:prstGeom>
          <a:solidFill>
            <a:srgbClr val="C8DAE8"/>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Usability</a:t>
            </a:r>
            <a:endParaRPr lang="en-US" sz="1400" dirty="0">
              <a:latin typeface="Arial" pitchFamily="34" charset="0"/>
              <a:cs typeface="Arial" pitchFamily="34" charset="0"/>
            </a:endParaRPr>
          </a:p>
        </p:txBody>
      </p:sp>
      <p:sp>
        <p:nvSpPr>
          <p:cNvPr id="24" name="Flowchart: Stored Data 19"/>
          <p:cNvSpPr>
            <a:spLocks noChangeArrowheads="1"/>
          </p:cNvSpPr>
          <p:nvPr>
            <p:custDataLst>
              <p:tags r:id="rId17"/>
            </p:custDataLst>
          </p:nvPr>
        </p:nvSpPr>
        <p:spPr bwMode="auto">
          <a:xfrm flipH="1">
            <a:off x="1802762" y="1599566"/>
            <a:ext cx="3474720" cy="457200"/>
          </a:xfrm>
          <a:prstGeom prst="rect">
            <a:avLst/>
          </a:prstGeom>
          <a:solidFill>
            <a:srgbClr val="92B5D0"/>
          </a:solidFill>
          <a:ln w="6350">
            <a:noFill/>
            <a:miter lim="800000"/>
            <a:headEnd/>
            <a:tailEnd/>
          </a:ln>
        </p:spPr>
        <p:txBody>
          <a:bodyPr anchor="ctr"/>
          <a:lstStyle/>
          <a:p>
            <a:pPr algn="l"/>
            <a:r>
              <a:rPr lang="en-US" sz="1200" dirty="0" smtClean="0">
                <a:latin typeface="Arial" pitchFamily="34" charset="0"/>
                <a:cs typeface="Arial" pitchFamily="34" charset="0"/>
              </a:rPr>
              <a:t>The solution provides basic and advanced feature/functionality.</a:t>
            </a:r>
          </a:p>
        </p:txBody>
      </p:sp>
      <p:sp>
        <p:nvSpPr>
          <p:cNvPr id="79" name="Rectangle 78"/>
          <p:cNvSpPr>
            <a:spLocks noChangeArrowheads="1"/>
          </p:cNvSpPr>
          <p:nvPr>
            <p:custDataLst>
              <p:tags r:id="rId18"/>
            </p:custDataLst>
          </p:nvPr>
        </p:nvSpPr>
        <p:spPr bwMode="auto">
          <a:xfrm flipH="1">
            <a:off x="294002" y="1600201"/>
            <a:ext cx="1463040" cy="457200"/>
          </a:xfrm>
          <a:prstGeom prst="rect">
            <a:avLst/>
          </a:prstGeom>
          <a:solidFill>
            <a:srgbClr val="92B5D0"/>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Features</a:t>
            </a:r>
            <a:endParaRPr lang="en-US" sz="1400" dirty="0">
              <a:latin typeface="Arial" pitchFamily="34" charset="0"/>
              <a:cs typeface="Arial" pitchFamily="34" charset="0"/>
            </a:endParaRPr>
          </a:p>
        </p:txBody>
      </p:sp>
      <p:graphicFrame>
        <p:nvGraphicFramePr>
          <p:cNvPr id="54" name="Chart 53"/>
          <p:cNvGraphicFramePr/>
          <p:nvPr>
            <p:extLst>
              <p:ext uri="{D42A27DB-BD31-4B8C-83A1-F6EECF244321}">
                <p14:modId xmlns:p14="http://schemas.microsoft.com/office/powerpoint/2010/main" val="3468086683"/>
              </p:ext>
            </p:extLst>
          </p:nvPr>
        </p:nvGraphicFramePr>
        <p:xfrm>
          <a:off x="5943600" y="4668555"/>
          <a:ext cx="2423160" cy="1824319"/>
        </p:xfrm>
        <a:graphic>
          <a:graphicData uri="http://schemas.openxmlformats.org/drawingml/2006/chart">
            <c:chart xmlns:c="http://schemas.openxmlformats.org/drawingml/2006/chart" xmlns:r="http://schemas.openxmlformats.org/officeDocument/2006/relationships" r:id="rId27"/>
          </a:graphicData>
        </a:graphic>
      </p:graphicFrame>
      <p:sp>
        <p:nvSpPr>
          <p:cNvPr id="65" name="TextBox 64"/>
          <p:cNvSpPr txBox="1"/>
          <p:nvPr/>
        </p:nvSpPr>
        <p:spPr>
          <a:xfrm>
            <a:off x="5577840" y="1554480"/>
            <a:ext cx="1005840" cy="276999"/>
          </a:xfrm>
          <a:prstGeom prst="rect">
            <a:avLst/>
          </a:prstGeom>
          <a:noFill/>
        </p:spPr>
        <p:txBody>
          <a:bodyPr wrap="square" rtlCol="0">
            <a:spAutoFit/>
          </a:bodyPr>
          <a:lstStyle/>
          <a:p>
            <a:pPr algn="r"/>
            <a:r>
              <a:rPr lang="en-US" sz="1200" dirty="0" smtClean="0">
                <a:solidFill>
                  <a:srgbClr val="333333"/>
                </a:solidFill>
              </a:rPr>
              <a:t>Features</a:t>
            </a:r>
            <a:endParaRPr lang="en-US" sz="1200" dirty="0">
              <a:solidFill>
                <a:srgbClr val="333333"/>
              </a:solidFill>
            </a:endParaRPr>
          </a:p>
        </p:txBody>
      </p:sp>
      <p:sp>
        <p:nvSpPr>
          <p:cNvPr id="66" name="TextBox 65"/>
          <p:cNvSpPr txBox="1"/>
          <p:nvPr/>
        </p:nvSpPr>
        <p:spPr>
          <a:xfrm>
            <a:off x="7637903" y="2793321"/>
            <a:ext cx="1005840" cy="276999"/>
          </a:xfrm>
          <a:prstGeom prst="rect">
            <a:avLst/>
          </a:prstGeom>
          <a:noFill/>
        </p:spPr>
        <p:txBody>
          <a:bodyPr wrap="square" rtlCol="0">
            <a:spAutoFit/>
          </a:bodyPr>
          <a:lstStyle/>
          <a:p>
            <a:pPr algn="l"/>
            <a:r>
              <a:rPr lang="en-US" sz="1200" dirty="0" smtClean="0">
                <a:solidFill>
                  <a:srgbClr val="333333"/>
                </a:solidFill>
              </a:rPr>
              <a:t>Usability</a:t>
            </a:r>
            <a:endParaRPr lang="en-US" sz="1200" dirty="0">
              <a:solidFill>
                <a:srgbClr val="333333"/>
              </a:solidFill>
            </a:endParaRPr>
          </a:p>
        </p:txBody>
      </p:sp>
      <p:sp>
        <p:nvSpPr>
          <p:cNvPr id="67" name="TextBox 66"/>
          <p:cNvSpPr txBox="1"/>
          <p:nvPr/>
        </p:nvSpPr>
        <p:spPr>
          <a:xfrm>
            <a:off x="7726363" y="1630235"/>
            <a:ext cx="1005105" cy="276999"/>
          </a:xfrm>
          <a:prstGeom prst="rect">
            <a:avLst/>
          </a:prstGeom>
          <a:noFill/>
        </p:spPr>
        <p:txBody>
          <a:bodyPr wrap="square" rtlCol="0">
            <a:spAutoFit/>
          </a:bodyPr>
          <a:lstStyle/>
          <a:p>
            <a:pPr algn="r"/>
            <a:r>
              <a:rPr lang="en-US" sz="1200" dirty="0" smtClean="0">
                <a:solidFill>
                  <a:srgbClr val="333333"/>
                </a:solidFill>
              </a:rPr>
              <a:t>Architecture</a:t>
            </a:r>
          </a:p>
        </p:txBody>
      </p:sp>
      <p:sp>
        <p:nvSpPr>
          <p:cNvPr id="69" name="TextBox 68"/>
          <p:cNvSpPr txBox="1"/>
          <p:nvPr/>
        </p:nvSpPr>
        <p:spPr>
          <a:xfrm>
            <a:off x="6629718" y="3063875"/>
            <a:ext cx="1005840" cy="276999"/>
          </a:xfrm>
          <a:prstGeom prst="rect">
            <a:avLst/>
          </a:prstGeom>
          <a:noFill/>
        </p:spPr>
        <p:txBody>
          <a:bodyPr wrap="square" rtlCol="0" anchor="ctr">
            <a:spAutoFit/>
          </a:bodyPr>
          <a:lstStyle/>
          <a:p>
            <a:r>
              <a:rPr lang="en-US" sz="1200" b="1" dirty="0" smtClean="0">
                <a:solidFill>
                  <a:srgbClr val="333333"/>
                </a:solidFill>
              </a:rPr>
              <a:t>Product</a:t>
            </a:r>
            <a:endParaRPr lang="en-US" sz="1200" b="1" dirty="0">
              <a:solidFill>
                <a:srgbClr val="333333"/>
              </a:solidFill>
            </a:endParaRPr>
          </a:p>
        </p:txBody>
      </p:sp>
      <p:sp>
        <p:nvSpPr>
          <p:cNvPr id="70" name="TextBox 69"/>
          <p:cNvSpPr txBox="1"/>
          <p:nvPr/>
        </p:nvSpPr>
        <p:spPr>
          <a:xfrm>
            <a:off x="6629718" y="4526280"/>
            <a:ext cx="1005840" cy="274320"/>
          </a:xfrm>
          <a:prstGeom prst="rect">
            <a:avLst/>
          </a:prstGeom>
          <a:noFill/>
        </p:spPr>
        <p:txBody>
          <a:bodyPr wrap="square" rtlCol="0" anchor="ctr">
            <a:spAutoFit/>
          </a:bodyPr>
          <a:lstStyle/>
          <a:p>
            <a:r>
              <a:rPr lang="en-US" sz="1200" b="1" dirty="0" smtClean="0">
                <a:solidFill>
                  <a:srgbClr val="333333"/>
                </a:solidFill>
              </a:rPr>
              <a:t>Vendor</a:t>
            </a:r>
            <a:endParaRPr lang="en-US" sz="1200" b="1" dirty="0">
              <a:solidFill>
                <a:srgbClr val="333333"/>
              </a:solidFill>
            </a:endParaRPr>
          </a:p>
        </p:txBody>
      </p:sp>
      <p:sp>
        <p:nvSpPr>
          <p:cNvPr id="71" name="TextBox 70"/>
          <p:cNvSpPr txBox="1"/>
          <p:nvPr/>
        </p:nvSpPr>
        <p:spPr>
          <a:xfrm>
            <a:off x="5623878" y="4861896"/>
            <a:ext cx="1005840" cy="276999"/>
          </a:xfrm>
          <a:prstGeom prst="rect">
            <a:avLst/>
          </a:prstGeom>
          <a:noFill/>
        </p:spPr>
        <p:txBody>
          <a:bodyPr wrap="square" rtlCol="0">
            <a:spAutoFit/>
          </a:bodyPr>
          <a:lstStyle/>
          <a:p>
            <a:pPr algn="r"/>
            <a:r>
              <a:rPr lang="en-US" sz="1200" dirty="0" smtClean="0">
                <a:solidFill>
                  <a:srgbClr val="333333"/>
                </a:solidFill>
              </a:rPr>
              <a:t>Viability</a:t>
            </a:r>
            <a:endParaRPr lang="en-US" sz="1200" dirty="0">
              <a:solidFill>
                <a:srgbClr val="333333"/>
              </a:solidFill>
            </a:endParaRPr>
          </a:p>
        </p:txBody>
      </p:sp>
      <p:sp>
        <p:nvSpPr>
          <p:cNvPr id="72" name="TextBox 71"/>
          <p:cNvSpPr txBox="1"/>
          <p:nvPr/>
        </p:nvSpPr>
        <p:spPr>
          <a:xfrm>
            <a:off x="7642911" y="4890701"/>
            <a:ext cx="1005840" cy="276999"/>
          </a:xfrm>
          <a:prstGeom prst="rect">
            <a:avLst/>
          </a:prstGeom>
          <a:noFill/>
        </p:spPr>
        <p:txBody>
          <a:bodyPr wrap="square" rtlCol="0">
            <a:spAutoFit/>
          </a:bodyPr>
          <a:lstStyle/>
          <a:p>
            <a:pPr algn="l"/>
            <a:r>
              <a:rPr lang="en-US" sz="1200" dirty="0" smtClean="0">
                <a:solidFill>
                  <a:srgbClr val="333333"/>
                </a:solidFill>
              </a:rPr>
              <a:t>Strategy</a:t>
            </a:r>
            <a:endParaRPr lang="en-US" sz="1200" dirty="0">
              <a:solidFill>
                <a:srgbClr val="333333"/>
              </a:solidFill>
            </a:endParaRPr>
          </a:p>
        </p:txBody>
      </p:sp>
      <p:sp>
        <p:nvSpPr>
          <p:cNvPr id="73" name="TextBox 72"/>
          <p:cNvSpPr txBox="1"/>
          <p:nvPr/>
        </p:nvSpPr>
        <p:spPr>
          <a:xfrm>
            <a:off x="5623878" y="6035041"/>
            <a:ext cx="1005840" cy="276999"/>
          </a:xfrm>
          <a:prstGeom prst="rect">
            <a:avLst/>
          </a:prstGeom>
          <a:noFill/>
        </p:spPr>
        <p:txBody>
          <a:bodyPr wrap="square" rtlCol="0">
            <a:spAutoFit/>
          </a:bodyPr>
          <a:lstStyle/>
          <a:p>
            <a:pPr algn="r"/>
            <a:r>
              <a:rPr lang="en-US" sz="1200" dirty="0" smtClean="0">
                <a:solidFill>
                  <a:srgbClr val="333333"/>
                </a:solidFill>
              </a:rPr>
              <a:t>Integration</a:t>
            </a:r>
            <a:endParaRPr lang="en-US" sz="1200" dirty="0">
              <a:solidFill>
                <a:srgbClr val="333333"/>
              </a:solidFill>
            </a:endParaRPr>
          </a:p>
        </p:txBody>
      </p:sp>
      <p:sp>
        <p:nvSpPr>
          <p:cNvPr id="74" name="TextBox 73"/>
          <p:cNvSpPr txBox="1"/>
          <p:nvPr/>
        </p:nvSpPr>
        <p:spPr>
          <a:xfrm>
            <a:off x="7726363" y="5938270"/>
            <a:ext cx="1005840" cy="276999"/>
          </a:xfrm>
          <a:prstGeom prst="rect">
            <a:avLst/>
          </a:prstGeom>
          <a:noFill/>
        </p:spPr>
        <p:txBody>
          <a:bodyPr wrap="square" rtlCol="0">
            <a:spAutoFit/>
          </a:bodyPr>
          <a:lstStyle/>
          <a:p>
            <a:pPr algn="l"/>
            <a:r>
              <a:rPr lang="en-US" sz="1200" dirty="0" smtClean="0">
                <a:solidFill>
                  <a:srgbClr val="333333"/>
                </a:solidFill>
              </a:rPr>
              <a:t>Reach</a:t>
            </a:r>
          </a:p>
        </p:txBody>
      </p:sp>
      <p:sp>
        <p:nvSpPr>
          <p:cNvPr id="75" name="Flowchart: Stored Data 19"/>
          <p:cNvSpPr>
            <a:spLocks noChangeArrowheads="1"/>
          </p:cNvSpPr>
          <p:nvPr>
            <p:custDataLst>
              <p:tags r:id="rId19"/>
            </p:custDataLst>
          </p:nvPr>
        </p:nvSpPr>
        <p:spPr bwMode="auto">
          <a:xfrm flipH="1">
            <a:off x="294635" y="1188404"/>
            <a:ext cx="4983480" cy="366076"/>
          </a:xfrm>
          <a:prstGeom prst="rect">
            <a:avLst/>
          </a:prstGeom>
          <a:solidFill>
            <a:schemeClr val="accent1"/>
          </a:solidFill>
          <a:ln w="6350">
            <a:noFill/>
            <a:miter lim="800000"/>
            <a:headEnd/>
            <a:tailEnd/>
          </a:ln>
        </p:spPr>
        <p:txBody>
          <a:bodyPr anchor="ctr"/>
          <a:lstStyle/>
          <a:p>
            <a:pPr>
              <a:defRPr/>
            </a:pPr>
            <a:r>
              <a:rPr lang="en-US" sz="1400" b="1" dirty="0" smtClean="0">
                <a:solidFill>
                  <a:srgbClr val="FFFFFF"/>
                </a:solidFill>
                <a:latin typeface="Arial" pitchFamily="34" charset="0"/>
                <a:cs typeface="Arial" pitchFamily="34" charset="0"/>
              </a:rPr>
              <a:t>Product Evaluation Criteria</a:t>
            </a:r>
            <a:endParaRPr lang="en-US" sz="1400" b="1" dirty="0">
              <a:solidFill>
                <a:srgbClr val="FFFFFF"/>
              </a:solidFill>
              <a:latin typeface="Arial" pitchFamily="34" charset="0"/>
              <a:cs typeface="Arial" pitchFamily="34" charset="0"/>
            </a:endParaRPr>
          </a:p>
        </p:txBody>
      </p:sp>
      <p:sp>
        <p:nvSpPr>
          <p:cNvPr id="77" name="Flowchart: Stored Data 19"/>
          <p:cNvSpPr>
            <a:spLocks noChangeArrowheads="1"/>
          </p:cNvSpPr>
          <p:nvPr>
            <p:custDataLst>
              <p:tags r:id="rId20"/>
            </p:custDataLst>
          </p:nvPr>
        </p:nvSpPr>
        <p:spPr bwMode="auto">
          <a:xfrm flipH="1">
            <a:off x="294001" y="3656966"/>
            <a:ext cx="4983480" cy="366076"/>
          </a:xfrm>
          <a:prstGeom prst="rect">
            <a:avLst/>
          </a:prstGeom>
          <a:solidFill>
            <a:schemeClr val="accent2">
              <a:lumMod val="75000"/>
            </a:schemeClr>
          </a:solidFill>
          <a:ln w="6350">
            <a:noFill/>
            <a:miter lim="800000"/>
            <a:headEnd/>
            <a:tailEnd/>
          </a:ln>
        </p:spPr>
        <p:txBody>
          <a:bodyPr anchor="ctr"/>
          <a:lstStyle/>
          <a:p>
            <a:pPr>
              <a:defRPr/>
            </a:pPr>
            <a:r>
              <a:rPr lang="en-US" sz="1400" b="1" dirty="0" smtClean="0">
                <a:solidFill>
                  <a:srgbClr val="FFFFFF"/>
                </a:solidFill>
                <a:latin typeface="Arial" pitchFamily="34" charset="0"/>
                <a:cs typeface="Arial" pitchFamily="34" charset="0"/>
              </a:rPr>
              <a:t>Vendor Evaluation Criteria</a:t>
            </a:r>
            <a:endParaRPr lang="en-US" sz="1400" b="1" dirty="0">
              <a:solidFill>
                <a:srgbClr val="FFFFFF"/>
              </a:solidFill>
              <a:latin typeface="Arial" pitchFamily="34" charset="0"/>
              <a:cs typeface="Arial" pitchFamily="34" charset="0"/>
            </a:endParaRPr>
          </a:p>
        </p:txBody>
      </p:sp>
      <p:grpSp>
        <p:nvGrpSpPr>
          <p:cNvPr id="37" name="Group 36"/>
          <p:cNvGrpSpPr/>
          <p:nvPr/>
        </p:nvGrpSpPr>
        <p:grpSpPr>
          <a:xfrm>
            <a:off x="0" y="6422955"/>
            <a:ext cx="9144000" cy="437555"/>
            <a:chOff x="0" y="6422955"/>
            <a:chExt cx="9144000" cy="437555"/>
          </a:xfrm>
        </p:grpSpPr>
        <p:pic>
          <p:nvPicPr>
            <p:cNvPr id="40" name="Picture 3">
              <a:hlinkClick r:id="rId28"/>
            </p:cNvPr>
            <p:cNvPicPr>
              <a:picLocks noChangeAspect="1" noChangeArrowheads="1"/>
            </p:cNvPicPr>
            <p:nvPr/>
          </p:nvPicPr>
          <p:blipFill>
            <a:blip r:embed="rId29" cstate="print"/>
            <a:srcRect/>
            <a:stretch>
              <a:fillRect/>
            </a:stretch>
          </p:blipFill>
          <p:spPr bwMode="auto">
            <a:xfrm>
              <a:off x="0" y="6422955"/>
              <a:ext cx="9144000" cy="437555"/>
            </a:xfrm>
            <a:prstGeom prst="rect">
              <a:avLst/>
            </a:prstGeom>
            <a:noFill/>
            <a:ln w="9525">
              <a:noFill/>
              <a:miter lim="800000"/>
              <a:headEnd/>
              <a:tailEnd/>
            </a:ln>
          </p:spPr>
        </p:pic>
        <p:pic>
          <p:nvPicPr>
            <p:cNvPr id="44" name="Picture 43" descr="itrg-logo.png"/>
            <p:cNvPicPr>
              <a:picLocks noChangeAspect="1"/>
            </p:cNvPicPr>
            <p:nvPr/>
          </p:nvPicPr>
          <p:blipFill>
            <a:blip r:embed="rId30"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406630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Stakes represent the minimum standard; without these, a product doesn’t even get reviewed</a:t>
            </a:r>
            <a:endParaRPr lang="en-US" dirty="0"/>
          </a:p>
        </p:txBody>
      </p:sp>
      <p:sp>
        <p:nvSpPr>
          <p:cNvPr id="95" name="Rectangle 94"/>
          <p:cNvSpPr/>
          <p:nvPr/>
        </p:nvSpPr>
        <p:spPr>
          <a:xfrm>
            <a:off x="5487035" y="2551837"/>
            <a:ext cx="3336925" cy="1754326"/>
          </a:xfrm>
          <a:prstGeom prst="rect">
            <a:avLst/>
          </a:prstGeom>
        </p:spPr>
        <p:txBody>
          <a:bodyPr wrap="square">
            <a:spAutoFit/>
          </a:bodyPr>
          <a:lstStyle/>
          <a:p>
            <a:pPr algn="l"/>
            <a:r>
              <a:rPr lang="en-US" sz="1200" dirty="0" smtClean="0">
                <a:solidFill>
                  <a:srgbClr val="333333"/>
                </a:solidFill>
              </a:rPr>
              <a:t>The products assessed in this Vendor Landscape</a:t>
            </a:r>
            <a:r>
              <a:rPr lang="en-US" sz="1200" baseline="30000" dirty="0" smtClean="0">
                <a:solidFill>
                  <a:srgbClr val="333333"/>
                </a:solidFill>
              </a:rPr>
              <a:t>TM</a:t>
            </a:r>
            <a:r>
              <a:rPr lang="en-US" sz="1200" dirty="0" smtClean="0">
                <a:solidFill>
                  <a:srgbClr val="333333"/>
                </a:solidFill>
              </a:rPr>
              <a:t> meet, at the very least, the requirements outlined as Table Stakes. </a:t>
            </a:r>
          </a:p>
          <a:p>
            <a:pPr algn="l"/>
            <a:endParaRPr lang="en-US" sz="1200" dirty="0" smtClean="0">
              <a:solidFill>
                <a:srgbClr val="333333"/>
              </a:solidFill>
            </a:endParaRPr>
          </a:p>
          <a:p>
            <a:pPr algn="l"/>
            <a:r>
              <a:rPr lang="en-US" sz="1200" dirty="0" smtClean="0">
                <a:solidFill>
                  <a:srgbClr val="333333"/>
                </a:solidFill>
              </a:rPr>
              <a:t>Many of the vendors go above and beyond the outlined Table Stakes, some even do so in multiple categories. This section aims to highlight the products’ capabilities </a:t>
            </a:r>
            <a:r>
              <a:rPr lang="en-US" sz="1200" b="1" dirty="0" smtClean="0">
                <a:solidFill>
                  <a:srgbClr val="333333"/>
                </a:solidFill>
              </a:rPr>
              <a:t>in excess </a:t>
            </a:r>
            <a:r>
              <a:rPr lang="en-US" sz="1200" dirty="0" smtClean="0">
                <a:solidFill>
                  <a:srgbClr val="333333"/>
                </a:solidFill>
              </a:rPr>
              <a:t>of the criteria listed here. </a:t>
            </a:r>
            <a:endParaRPr lang="en-US" sz="1200" dirty="0">
              <a:solidFill>
                <a:srgbClr val="333333"/>
              </a:solidFill>
            </a:endParaRPr>
          </a:p>
        </p:txBody>
      </p:sp>
      <p:sp>
        <p:nvSpPr>
          <p:cNvPr id="106" name="Rounded Rectangle 105"/>
          <p:cNvSpPr/>
          <p:nvPr/>
        </p:nvSpPr>
        <p:spPr>
          <a:xfrm>
            <a:off x="320675" y="1188720"/>
            <a:ext cx="497140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The Table Stakes</a:t>
            </a:r>
            <a:endParaRPr lang="en-CA" b="1" i="1" dirty="0">
              <a:solidFill>
                <a:srgbClr val="333333"/>
              </a:solidFill>
            </a:endParaRPr>
          </a:p>
        </p:txBody>
      </p:sp>
      <p:sp>
        <p:nvSpPr>
          <p:cNvPr id="107" name="Rounded Rectangle 106"/>
          <p:cNvSpPr/>
          <p:nvPr/>
        </p:nvSpPr>
        <p:spPr>
          <a:xfrm>
            <a:off x="5487035" y="2144387"/>
            <a:ext cx="3336925"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What Does This Mean?</a:t>
            </a:r>
            <a:endParaRPr lang="en-CA" b="1" i="1" dirty="0">
              <a:solidFill>
                <a:srgbClr val="333333"/>
              </a:solidFill>
            </a:endParaRPr>
          </a:p>
        </p:txBody>
      </p:sp>
      <p:sp>
        <p:nvSpPr>
          <p:cNvPr id="10" name="Flowchart: Stored Data 21"/>
          <p:cNvSpPr>
            <a:spLocks noChangeArrowheads="1"/>
          </p:cNvSpPr>
          <p:nvPr>
            <p:custDataLst>
              <p:tags r:id="rId1"/>
            </p:custDataLst>
          </p:nvPr>
        </p:nvSpPr>
        <p:spPr bwMode="auto">
          <a:xfrm flipH="1">
            <a:off x="1833846" y="3125532"/>
            <a:ext cx="3474720" cy="509996"/>
          </a:xfrm>
          <a:prstGeom prst="rect">
            <a:avLst/>
          </a:prstGeom>
          <a:solidFill>
            <a:schemeClr val="bg2">
              <a:lumMod val="8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Supports features including age verification, deposit limits, and self-exclusion.</a:t>
            </a:r>
          </a:p>
        </p:txBody>
      </p:sp>
      <p:sp>
        <p:nvSpPr>
          <p:cNvPr id="11" name="Rectangle 10"/>
          <p:cNvSpPr>
            <a:spLocks noChangeArrowheads="1"/>
          </p:cNvSpPr>
          <p:nvPr>
            <p:custDataLst>
              <p:tags r:id="rId2"/>
            </p:custDataLst>
          </p:nvPr>
        </p:nvSpPr>
        <p:spPr bwMode="auto">
          <a:xfrm flipH="1">
            <a:off x="320675" y="3128420"/>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Responsible Gaming</a:t>
            </a:r>
            <a:endParaRPr lang="en-US" sz="1400" dirty="0">
              <a:latin typeface="Arial" pitchFamily="34" charset="0"/>
              <a:cs typeface="Arial" pitchFamily="34" charset="0"/>
            </a:endParaRPr>
          </a:p>
        </p:txBody>
      </p:sp>
      <p:sp>
        <p:nvSpPr>
          <p:cNvPr id="12" name="Flowchart: Stored Data 21"/>
          <p:cNvSpPr>
            <a:spLocks noChangeArrowheads="1"/>
          </p:cNvSpPr>
          <p:nvPr>
            <p:custDataLst>
              <p:tags r:id="rId3"/>
            </p:custDataLst>
          </p:nvPr>
        </p:nvSpPr>
        <p:spPr bwMode="auto">
          <a:xfrm flipH="1">
            <a:off x="1833846" y="3686155"/>
            <a:ext cx="3474720" cy="54864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Comes complete with game content which can be either proprietary or from third-party providers.</a:t>
            </a:r>
          </a:p>
        </p:txBody>
      </p:sp>
      <p:sp>
        <p:nvSpPr>
          <p:cNvPr id="13" name="Rectangle 12"/>
          <p:cNvSpPr>
            <a:spLocks noChangeArrowheads="1"/>
          </p:cNvSpPr>
          <p:nvPr>
            <p:custDataLst>
              <p:tags r:id="rId4"/>
            </p:custDataLst>
          </p:nvPr>
        </p:nvSpPr>
        <p:spPr bwMode="auto">
          <a:xfrm flipH="1">
            <a:off x="320675" y="3686155"/>
            <a:ext cx="1463040" cy="548640"/>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Content</a:t>
            </a:r>
            <a:endParaRPr lang="en-US" sz="1400" dirty="0">
              <a:latin typeface="Arial" pitchFamily="34" charset="0"/>
              <a:cs typeface="Arial" pitchFamily="34" charset="0"/>
            </a:endParaRPr>
          </a:p>
        </p:txBody>
      </p:sp>
      <p:sp>
        <p:nvSpPr>
          <p:cNvPr id="14" name="Flowchart: Stored Data 20"/>
          <p:cNvSpPr>
            <a:spLocks noChangeArrowheads="1"/>
          </p:cNvSpPr>
          <p:nvPr>
            <p:custDataLst>
              <p:tags r:id="rId5"/>
            </p:custDataLst>
          </p:nvPr>
        </p:nvSpPr>
        <p:spPr bwMode="auto">
          <a:xfrm flipH="1">
            <a:off x="1833846" y="2570685"/>
            <a:ext cx="3474720" cy="504220"/>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Platform is able to support basic slot games.</a:t>
            </a:r>
          </a:p>
        </p:txBody>
      </p:sp>
      <p:sp>
        <p:nvSpPr>
          <p:cNvPr id="15" name="Rectangle 14"/>
          <p:cNvSpPr>
            <a:spLocks noChangeArrowheads="1"/>
          </p:cNvSpPr>
          <p:nvPr>
            <p:custDataLst>
              <p:tags r:id="rId6"/>
            </p:custDataLst>
          </p:nvPr>
        </p:nvSpPr>
        <p:spPr bwMode="auto">
          <a:xfrm flipH="1">
            <a:off x="320675" y="2570685"/>
            <a:ext cx="1463040" cy="502920"/>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Slot Functionality</a:t>
            </a:r>
            <a:endParaRPr lang="en-US" sz="1400" dirty="0">
              <a:latin typeface="Arial" pitchFamily="34" charset="0"/>
              <a:cs typeface="Arial" pitchFamily="34" charset="0"/>
            </a:endParaRPr>
          </a:p>
        </p:txBody>
      </p:sp>
      <p:sp>
        <p:nvSpPr>
          <p:cNvPr id="16" name="Flowchart: Stored Data 19"/>
          <p:cNvSpPr>
            <a:spLocks noChangeArrowheads="1"/>
          </p:cNvSpPr>
          <p:nvPr>
            <p:custDataLst>
              <p:tags r:id="rId7"/>
            </p:custDataLst>
          </p:nvPr>
        </p:nvSpPr>
        <p:spPr bwMode="auto">
          <a:xfrm flipH="1">
            <a:off x="1833846" y="2012950"/>
            <a:ext cx="3474720" cy="494678"/>
          </a:xfrm>
          <a:prstGeom prst="rect">
            <a:avLst/>
          </a:prstGeom>
          <a:solidFill>
            <a:schemeClr val="bg2">
              <a:lumMod val="85000"/>
            </a:schemeClr>
          </a:solidFill>
          <a:ln w="6350">
            <a:noFill/>
            <a:miter lim="800000"/>
            <a:headEnd/>
            <a:tailEnd/>
          </a:ln>
        </p:spPr>
        <p:txBody>
          <a:bodyPr anchor="ctr"/>
          <a:lstStyle/>
          <a:p>
            <a:pPr algn="l"/>
            <a:r>
              <a:rPr lang="en-US" sz="1200" dirty="0" smtClean="0">
                <a:latin typeface="Arial" pitchFamily="34" charset="0"/>
                <a:cs typeface="Arial" pitchFamily="34" charset="0"/>
              </a:rPr>
              <a:t>Allows players to deposit and withdraw cash automatically.  </a:t>
            </a:r>
          </a:p>
        </p:txBody>
      </p:sp>
      <p:sp>
        <p:nvSpPr>
          <p:cNvPr id="17" name="Rectangle 16"/>
          <p:cNvSpPr>
            <a:spLocks noChangeArrowheads="1"/>
          </p:cNvSpPr>
          <p:nvPr>
            <p:custDataLst>
              <p:tags r:id="rId8"/>
            </p:custDataLst>
          </p:nvPr>
        </p:nvSpPr>
        <p:spPr bwMode="auto">
          <a:xfrm flipH="1">
            <a:off x="320675" y="2012950"/>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Cashier Functionality</a:t>
            </a:r>
            <a:endParaRPr lang="en-US" sz="1400" dirty="0">
              <a:latin typeface="Arial" pitchFamily="34" charset="0"/>
              <a:cs typeface="Arial" pitchFamily="34" charset="0"/>
            </a:endParaRPr>
          </a:p>
        </p:txBody>
      </p:sp>
      <p:sp>
        <p:nvSpPr>
          <p:cNvPr id="24" name="Flowchart: Stored Data 19"/>
          <p:cNvSpPr>
            <a:spLocks noChangeArrowheads="1"/>
          </p:cNvSpPr>
          <p:nvPr>
            <p:custDataLst>
              <p:tags r:id="rId9"/>
            </p:custDataLst>
          </p:nvPr>
        </p:nvSpPr>
        <p:spPr bwMode="auto">
          <a:xfrm flipH="1">
            <a:off x="1828800" y="1600200"/>
            <a:ext cx="3474720" cy="365760"/>
          </a:xfrm>
          <a:prstGeom prst="rect">
            <a:avLst/>
          </a:prstGeom>
          <a:solidFill>
            <a:schemeClr val="accent1"/>
          </a:solidFill>
          <a:ln w="6350">
            <a:noFill/>
            <a:miter lim="800000"/>
            <a:headEnd/>
            <a:tailEnd/>
          </a:ln>
        </p:spPr>
        <p:txBody>
          <a:bodyPr anchor="ctr"/>
          <a:lstStyle/>
          <a:p>
            <a:r>
              <a:rPr lang="en-US" sz="1400" b="1" dirty="0" smtClean="0">
                <a:solidFill>
                  <a:srgbClr val="FFFFFF"/>
                </a:solidFill>
                <a:latin typeface="Arial" pitchFamily="34" charset="0"/>
                <a:cs typeface="Arial" pitchFamily="34" charset="0"/>
              </a:rPr>
              <a:t>What it is:</a:t>
            </a:r>
          </a:p>
        </p:txBody>
      </p:sp>
      <p:sp>
        <p:nvSpPr>
          <p:cNvPr id="25" name="Rectangle 24"/>
          <p:cNvSpPr>
            <a:spLocks noChangeArrowheads="1"/>
          </p:cNvSpPr>
          <p:nvPr>
            <p:custDataLst>
              <p:tags r:id="rId10"/>
            </p:custDataLst>
          </p:nvPr>
        </p:nvSpPr>
        <p:spPr bwMode="auto">
          <a:xfrm flipH="1">
            <a:off x="320039" y="1600835"/>
            <a:ext cx="1508127" cy="365760"/>
          </a:xfrm>
          <a:prstGeom prst="rect">
            <a:avLst/>
          </a:prstGeom>
          <a:solidFill>
            <a:schemeClr val="accent1"/>
          </a:solidFill>
          <a:ln w="25400">
            <a:noFill/>
            <a:miter lim="800000"/>
            <a:headEnd/>
            <a:tailEnd/>
          </a:ln>
          <a:effectLst/>
        </p:spPr>
        <p:txBody>
          <a:bodyPr anchor="ctr"/>
          <a:lstStyle/>
          <a:p>
            <a:pPr>
              <a:defRPr/>
            </a:pPr>
            <a:r>
              <a:rPr lang="en-US" sz="1400" b="1" dirty="0" smtClean="0">
                <a:solidFill>
                  <a:srgbClr val="FFFFFF"/>
                </a:solidFill>
                <a:latin typeface="Arial" pitchFamily="34" charset="0"/>
                <a:cs typeface="Arial" pitchFamily="34" charset="0"/>
              </a:rPr>
              <a:t>Feature</a:t>
            </a:r>
            <a:endParaRPr lang="en-US" sz="1400" b="1" dirty="0">
              <a:solidFill>
                <a:srgbClr val="FFFFFF"/>
              </a:solidFill>
              <a:latin typeface="Arial" pitchFamily="34" charset="0"/>
              <a:cs typeface="Arial" pitchFamily="34" charset="0"/>
            </a:endParaRPr>
          </a:p>
        </p:txBody>
      </p:sp>
      <p:sp>
        <p:nvSpPr>
          <p:cNvPr id="23" name="Rounded Rectangle 22"/>
          <p:cNvSpPr/>
          <p:nvPr>
            <p:custDataLst>
              <p:tags r:id="rId11"/>
            </p:custDataLst>
          </p:nvPr>
        </p:nvSpPr>
        <p:spPr>
          <a:xfrm rot="10800000">
            <a:off x="5486400" y="4297680"/>
            <a:ext cx="333756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20" name="Rectangle 19"/>
          <p:cNvSpPr>
            <a:spLocks noChangeArrowheads="1"/>
          </p:cNvSpPr>
          <p:nvPr>
            <p:custDataLst>
              <p:tags r:id="rId12"/>
            </p:custDataLst>
          </p:nvPr>
        </p:nvSpPr>
        <p:spPr bwMode="auto">
          <a:xfrm flipH="1">
            <a:off x="320675" y="4297852"/>
            <a:ext cx="1463040" cy="502920"/>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Multi-Currency</a:t>
            </a:r>
            <a:endParaRPr lang="en-US" sz="1400" dirty="0">
              <a:latin typeface="Arial" pitchFamily="34" charset="0"/>
              <a:cs typeface="Arial" pitchFamily="34" charset="0"/>
            </a:endParaRPr>
          </a:p>
        </p:txBody>
      </p:sp>
      <p:sp>
        <p:nvSpPr>
          <p:cNvPr id="21" name="Flowchart: Stored Data 21"/>
          <p:cNvSpPr>
            <a:spLocks noChangeArrowheads="1"/>
          </p:cNvSpPr>
          <p:nvPr>
            <p:custDataLst>
              <p:tags r:id="rId13"/>
            </p:custDataLst>
          </p:nvPr>
        </p:nvSpPr>
        <p:spPr bwMode="auto">
          <a:xfrm flipH="1">
            <a:off x="1833846" y="4297852"/>
            <a:ext cx="3474720" cy="502920"/>
          </a:xfrm>
          <a:prstGeom prst="rect">
            <a:avLst/>
          </a:prstGeom>
          <a:solidFill>
            <a:schemeClr val="bg2">
              <a:lumMod val="85000"/>
            </a:schemeClr>
          </a:solidFill>
          <a:ln w="6350">
            <a:noFill/>
            <a:miter lim="800000"/>
            <a:headEnd/>
            <a:tailEnd/>
          </a:ln>
          <a:effectLst/>
        </p:spPr>
        <p:txBody>
          <a:bodyPr anchor="ctr"/>
          <a:lstStyle/>
          <a:p>
            <a:pPr algn="l"/>
            <a:r>
              <a:rPr lang="en-US" sz="1200" dirty="0">
                <a:latin typeface="Arial" pitchFamily="34" charset="0"/>
                <a:cs typeface="Arial" pitchFamily="34" charset="0"/>
              </a:rPr>
              <a:t>The platform is able to support payouts and deposits in multiple currencies.</a:t>
            </a:r>
            <a:endParaRPr lang="en-US" sz="1200" dirty="0" smtClean="0">
              <a:solidFill>
                <a:srgbClr val="FF0000"/>
              </a:solidFill>
              <a:latin typeface="Arial" pitchFamily="34" charset="0"/>
              <a:cs typeface="Arial" pitchFamily="34" charset="0"/>
            </a:endParaRPr>
          </a:p>
        </p:txBody>
      </p:sp>
      <p:sp>
        <p:nvSpPr>
          <p:cNvPr id="22" name="Rectangle 21"/>
          <p:cNvSpPr>
            <a:spLocks noChangeArrowheads="1"/>
          </p:cNvSpPr>
          <p:nvPr>
            <p:custDataLst>
              <p:tags r:id="rId14"/>
            </p:custDataLst>
          </p:nvPr>
        </p:nvSpPr>
        <p:spPr bwMode="auto">
          <a:xfrm flipH="1">
            <a:off x="320675" y="4847344"/>
            <a:ext cx="1463040" cy="548640"/>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Multi-Language</a:t>
            </a:r>
            <a:endParaRPr lang="en-US" sz="1400" dirty="0">
              <a:latin typeface="Arial" pitchFamily="34" charset="0"/>
              <a:cs typeface="Arial" pitchFamily="34" charset="0"/>
            </a:endParaRPr>
          </a:p>
        </p:txBody>
      </p:sp>
      <p:sp>
        <p:nvSpPr>
          <p:cNvPr id="26" name="Flowchart: Stored Data 21"/>
          <p:cNvSpPr>
            <a:spLocks noChangeArrowheads="1"/>
          </p:cNvSpPr>
          <p:nvPr>
            <p:custDataLst>
              <p:tags r:id="rId15"/>
            </p:custDataLst>
          </p:nvPr>
        </p:nvSpPr>
        <p:spPr bwMode="auto">
          <a:xfrm flipH="1">
            <a:off x="1833846" y="4847345"/>
            <a:ext cx="3474720" cy="548640"/>
          </a:xfrm>
          <a:prstGeom prst="rect">
            <a:avLst/>
          </a:prstGeom>
          <a:solidFill>
            <a:schemeClr val="bg2">
              <a:lumMod val="95000"/>
            </a:schemeClr>
          </a:solidFill>
          <a:ln w="6350">
            <a:noFill/>
            <a:miter lim="800000"/>
            <a:headEnd/>
            <a:tailEnd/>
          </a:ln>
          <a:effectLst/>
        </p:spPr>
        <p:txBody>
          <a:bodyPr anchor="ctr"/>
          <a:lstStyle/>
          <a:p>
            <a:pPr algn="l"/>
            <a:r>
              <a:rPr lang="en-US" sz="1200" dirty="0">
                <a:latin typeface="Arial" pitchFamily="34" charset="0"/>
                <a:cs typeface="Arial" pitchFamily="34" charset="0"/>
              </a:rPr>
              <a:t>The platform is able to support multiple </a:t>
            </a:r>
            <a:r>
              <a:rPr lang="en-US" sz="1200" dirty="0" smtClean="0">
                <a:latin typeface="Arial" pitchFamily="34" charset="0"/>
                <a:cs typeface="Arial" pitchFamily="34" charset="0"/>
              </a:rPr>
              <a:t>languages.</a:t>
            </a:r>
          </a:p>
        </p:txBody>
      </p:sp>
      <p:sp>
        <p:nvSpPr>
          <p:cNvPr id="29" name="Rectangle 28"/>
          <p:cNvSpPr/>
          <p:nvPr/>
        </p:nvSpPr>
        <p:spPr>
          <a:xfrm>
            <a:off x="326232" y="5564586"/>
            <a:ext cx="8491536" cy="822960"/>
          </a:xfrm>
          <a:prstGeom prst="rect">
            <a:avLst/>
          </a:prstGeom>
          <a:solidFill>
            <a:srgbClr val="F1F2E0"/>
          </a:solidFill>
          <a:ln w="12700">
            <a:solidFill>
              <a:srgbClr val="D3D3B9"/>
            </a:solidFill>
          </a:ln>
          <a:effectLst>
            <a:outerShdw blurRad="25400" dist="25400" dir="3600000" sx="98000" sy="98000" algn="ctr" rotWithShape="0">
              <a:schemeClr val="tx1">
                <a:lumMod val="40000"/>
                <a:lumOff val="6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pPr marL="1087438" indent="-11113" algn="l"/>
            <a:r>
              <a:rPr lang="en-US" sz="1200" dirty="0">
                <a:solidFill>
                  <a:srgbClr val="333333"/>
                </a:solidFill>
              </a:rPr>
              <a:t>If Table Stakes are all you need from your iGaming Casino Platform solution, the only true differentiator for the organization is price. Otherwise, dig deeper to find the best price to value for your needs.</a:t>
            </a:r>
          </a:p>
        </p:txBody>
      </p:sp>
      <p:pic>
        <p:nvPicPr>
          <p:cNvPr id="27" name="Picture 26" descr="insight.png"/>
          <p:cNvPicPr>
            <a:picLocks noChangeAspect="1"/>
          </p:cNvPicPr>
          <p:nvPr/>
        </p:nvPicPr>
        <p:blipFill>
          <a:blip r:embed="rId18" cstate="print"/>
          <a:stretch>
            <a:fillRect/>
          </a:stretch>
        </p:blipFill>
        <p:spPr>
          <a:xfrm>
            <a:off x="317611" y="5564586"/>
            <a:ext cx="1000207" cy="838201"/>
          </a:xfrm>
          <a:prstGeom prst="rect">
            <a:avLst/>
          </a:prstGeom>
        </p:spPr>
      </p:pic>
      <p:grpSp>
        <p:nvGrpSpPr>
          <p:cNvPr id="28" name="Group 27"/>
          <p:cNvGrpSpPr/>
          <p:nvPr/>
        </p:nvGrpSpPr>
        <p:grpSpPr>
          <a:xfrm>
            <a:off x="0" y="6422955"/>
            <a:ext cx="9144000" cy="437555"/>
            <a:chOff x="0" y="6422955"/>
            <a:chExt cx="9144000" cy="437555"/>
          </a:xfrm>
        </p:grpSpPr>
        <p:pic>
          <p:nvPicPr>
            <p:cNvPr id="30" name="Picture 3">
              <a:hlinkClick r:id="rId19"/>
            </p:cNvPr>
            <p:cNvPicPr>
              <a:picLocks noChangeAspect="1" noChangeArrowheads="1"/>
            </p:cNvPicPr>
            <p:nvPr/>
          </p:nvPicPr>
          <p:blipFill>
            <a:blip r:embed="rId20" cstate="print"/>
            <a:srcRect/>
            <a:stretch>
              <a:fillRect/>
            </a:stretch>
          </p:blipFill>
          <p:spPr bwMode="auto">
            <a:xfrm>
              <a:off x="0" y="6422955"/>
              <a:ext cx="9144000" cy="437555"/>
            </a:xfrm>
            <a:prstGeom prst="rect">
              <a:avLst/>
            </a:prstGeom>
            <a:noFill/>
            <a:ln w="9525">
              <a:noFill/>
              <a:miter lim="800000"/>
              <a:headEnd/>
              <a:tailEnd/>
            </a:ln>
          </p:spPr>
        </p:pic>
        <p:pic>
          <p:nvPicPr>
            <p:cNvPr id="31" name="Picture 30" descr="itrg-logo.png"/>
            <p:cNvPicPr>
              <a:picLocks noChangeAspect="1"/>
            </p:cNvPicPr>
            <p:nvPr/>
          </p:nvPicPr>
          <p:blipFill>
            <a:blip r:embed="rId21"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837402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US" dirty="0" smtClean="0"/>
              <a:t>Advanced Features are the capabilities that allow for granular market differentiation</a:t>
            </a:r>
            <a:endParaRPr lang="en-US" dirty="0"/>
          </a:p>
        </p:txBody>
      </p:sp>
      <p:sp>
        <p:nvSpPr>
          <p:cNvPr id="42" name="Rounded Rectangle 41"/>
          <p:cNvSpPr/>
          <p:nvPr/>
        </p:nvSpPr>
        <p:spPr>
          <a:xfrm>
            <a:off x="3246116" y="1234440"/>
            <a:ext cx="5631184" cy="314008"/>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Advanced Features</a:t>
            </a:r>
            <a:endParaRPr lang="en-CA" b="1" i="1" dirty="0">
              <a:solidFill>
                <a:srgbClr val="333333"/>
              </a:solidFill>
            </a:endParaRPr>
          </a:p>
        </p:txBody>
      </p:sp>
      <p:sp>
        <p:nvSpPr>
          <p:cNvPr id="43" name="Rectangle 42"/>
          <p:cNvSpPr/>
          <p:nvPr/>
        </p:nvSpPr>
        <p:spPr>
          <a:xfrm>
            <a:off x="329516" y="1597989"/>
            <a:ext cx="2785550" cy="1754326"/>
          </a:xfrm>
          <a:prstGeom prst="rect">
            <a:avLst/>
          </a:prstGeom>
        </p:spPr>
        <p:txBody>
          <a:bodyPr wrap="square">
            <a:spAutoFit/>
          </a:bodyPr>
          <a:lstStyle/>
          <a:p>
            <a:pPr algn="l"/>
            <a:r>
              <a:rPr lang="en-US" sz="1200" dirty="0" smtClean="0">
                <a:solidFill>
                  <a:srgbClr val="333333"/>
                </a:solidFill>
              </a:rPr>
              <a:t>Info-Tech scored each vendor’s features offering as a summation of their individual scores across the listed advanced features. Vendors were given one point for each feature the product inherently provided. Some categories were scored on a more granular scale with vendors receiving half points.</a:t>
            </a:r>
          </a:p>
        </p:txBody>
      </p:sp>
      <p:sp>
        <p:nvSpPr>
          <p:cNvPr id="44" name="Rounded Rectangle 43"/>
          <p:cNvSpPr/>
          <p:nvPr/>
        </p:nvSpPr>
        <p:spPr>
          <a:xfrm>
            <a:off x="323411" y="1234439"/>
            <a:ext cx="2785549" cy="314007"/>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i="1" dirty="0" smtClean="0">
                <a:solidFill>
                  <a:srgbClr val="333333"/>
                </a:solidFill>
              </a:rPr>
              <a:t>Scoring Methodology</a:t>
            </a:r>
            <a:endParaRPr lang="en-CA" b="1" i="1" dirty="0">
              <a:solidFill>
                <a:srgbClr val="333333"/>
              </a:solidFill>
            </a:endParaRPr>
          </a:p>
        </p:txBody>
      </p:sp>
      <p:sp>
        <p:nvSpPr>
          <p:cNvPr id="11" name="Flowchart: Stored Data 20"/>
          <p:cNvSpPr>
            <a:spLocks noChangeArrowheads="1"/>
          </p:cNvSpPr>
          <p:nvPr>
            <p:custDataLst>
              <p:tags r:id="rId1"/>
            </p:custDataLst>
          </p:nvPr>
        </p:nvSpPr>
        <p:spPr bwMode="auto">
          <a:xfrm flipH="1">
            <a:off x="5348604" y="2492314"/>
            <a:ext cx="3528695" cy="402336"/>
          </a:xfrm>
          <a:prstGeom prst="rect">
            <a:avLst/>
          </a:prstGeom>
          <a:solidFill>
            <a:schemeClr val="bg2">
              <a:lumMod val="95000"/>
            </a:schemeClr>
          </a:solidFill>
          <a:ln w="6350">
            <a:noFill/>
            <a:miter lim="800000"/>
            <a:headEnd/>
            <a:tailEnd/>
          </a:ln>
          <a:effectLst/>
        </p:spPr>
        <p:txBody>
          <a:bodyPr anchor="ctr"/>
          <a:lstStyle/>
          <a:p>
            <a:pPr algn="l"/>
            <a:r>
              <a:rPr lang="en-US" sz="1200" dirty="0"/>
              <a:t>Incorporates targeted marketing, promotion </a:t>
            </a:r>
            <a:r>
              <a:rPr lang="en-US" sz="1200" dirty="0" smtClean="0"/>
              <a:t>and </a:t>
            </a:r>
            <a:r>
              <a:rPr lang="en-US" sz="1200" dirty="0"/>
              <a:t>performance tracking, and/or loyalty systems.</a:t>
            </a:r>
            <a:endParaRPr lang="en-US" sz="1200" dirty="0">
              <a:solidFill>
                <a:srgbClr val="FF0000"/>
              </a:solidFill>
              <a:latin typeface="Arial" pitchFamily="34" charset="0"/>
              <a:cs typeface="Arial" pitchFamily="34" charset="0"/>
            </a:endParaRPr>
          </a:p>
        </p:txBody>
      </p:sp>
      <p:sp>
        <p:nvSpPr>
          <p:cNvPr id="12" name="Rectangle 11"/>
          <p:cNvSpPr>
            <a:spLocks noChangeArrowheads="1"/>
          </p:cNvSpPr>
          <p:nvPr>
            <p:custDataLst>
              <p:tags r:id="rId2"/>
            </p:custDataLst>
          </p:nvPr>
        </p:nvSpPr>
        <p:spPr bwMode="auto">
          <a:xfrm flipH="1">
            <a:off x="3246118" y="2492235"/>
            <a:ext cx="2056767" cy="402336"/>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Marketing and Loyalty</a:t>
            </a:r>
            <a:endParaRPr lang="en-US" sz="1400" dirty="0">
              <a:latin typeface="Arial" pitchFamily="34" charset="0"/>
              <a:cs typeface="Arial" pitchFamily="34" charset="0"/>
            </a:endParaRPr>
          </a:p>
        </p:txBody>
      </p:sp>
      <p:sp>
        <p:nvSpPr>
          <p:cNvPr id="13" name="Flowchart: Stored Data 19"/>
          <p:cNvSpPr>
            <a:spLocks noChangeArrowheads="1"/>
          </p:cNvSpPr>
          <p:nvPr>
            <p:custDataLst>
              <p:tags r:id="rId3"/>
            </p:custDataLst>
          </p:nvPr>
        </p:nvSpPr>
        <p:spPr bwMode="auto">
          <a:xfrm flipH="1">
            <a:off x="5348604" y="2044449"/>
            <a:ext cx="3528695" cy="402336"/>
          </a:xfrm>
          <a:prstGeom prst="rect">
            <a:avLst/>
          </a:prstGeom>
          <a:solidFill>
            <a:schemeClr val="bg2">
              <a:lumMod val="85000"/>
            </a:schemeClr>
          </a:solidFill>
          <a:ln w="6350">
            <a:noFill/>
            <a:miter lim="800000"/>
            <a:headEnd/>
            <a:tailEnd/>
          </a:ln>
        </p:spPr>
        <p:txBody>
          <a:bodyPr anchor="ctr"/>
          <a:lstStyle/>
          <a:p>
            <a:pPr algn="l"/>
            <a:r>
              <a:rPr lang="en-US" sz="1200" dirty="0"/>
              <a:t>Gives users the choice of making deposits through debit, credit, or e-wallets.</a:t>
            </a:r>
            <a:endParaRPr lang="en-US" sz="1200" dirty="0">
              <a:solidFill>
                <a:srgbClr val="FF0000"/>
              </a:solidFill>
              <a:latin typeface="Arial" pitchFamily="34" charset="0"/>
              <a:cs typeface="Arial" pitchFamily="34" charset="0"/>
            </a:endParaRPr>
          </a:p>
        </p:txBody>
      </p:sp>
      <p:sp>
        <p:nvSpPr>
          <p:cNvPr id="14" name="Rectangle 13"/>
          <p:cNvSpPr>
            <a:spLocks noChangeArrowheads="1"/>
          </p:cNvSpPr>
          <p:nvPr>
            <p:custDataLst>
              <p:tags r:id="rId4"/>
            </p:custDataLst>
          </p:nvPr>
        </p:nvSpPr>
        <p:spPr bwMode="auto">
          <a:xfrm flipH="1">
            <a:off x="3246118" y="2044449"/>
            <a:ext cx="2056767" cy="402336"/>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Bank Options</a:t>
            </a:r>
            <a:endParaRPr lang="en-US" sz="1400" dirty="0">
              <a:latin typeface="Arial" pitchFamily="34" charset="0"/>
              <a:cs typeface="Arial" pitchFamily="34" charset="0"/>
            </a:endParaRPr>
          </a:p>
        </p:txBody>
      </p:sp>
      <p:sp>
        <p:nvSpPr>
          <p:cNvPr id="16" name="Flowchart: Stored Data 21"/>
          <p:cNvSpPr>
            <a:spLocks noChangeArrowheads="1"/>
          </p:cNvSpPr>
          <p:nvPr>
            <p:custDataLst>
              <p:tags r:id="rId5"/>
            </p:custDataLst>
          </p:nvPr>
        </p:nvSpPr>
        <p:spPr bwMode="auto">
          <a:xfrm flipH="1">
            <a:off x="5348604" y="2940179"/>
            <a:ext cx="3528695" cy="402336"/>
          </a:xfrm>
          <a:prstGeom prst="rect">
            <a:avLst/>
          </a:prstGeom>
          <a:solidFill>
            <a:schemeClr val="bg2">
              <a:lumMod val="85000"/>
            </a:schemeClr>
          </a:solidFill>
          <a:ln w="6350">
            <a:noFill/>
            <a:miter lim="800000"/>
            <a:headEnd/>
            <a:tailEnd/>
          </a:ln>
          <a:effectLst/>
        </p:spPr>
        <p:txBody>
          <a:bodyPr anchor="ctr"/>
          <a:lstStyle/>
          <a:p>
            <a:pPr algn="l"/>
            <a:r>
              <a:rPr lang="en-US" sz="1200" dirty="0"/>
              <a:t>Users </a:t>
            </a:r>
            <a:r>
              <a:rPr lang="en-US" sz="1200" dirty="0" smtClean="0"/>
              <a:t>can </a:t>
            </a:r>
            <a:r>
              <a:rPr lang="en-US" sz="1200" dirty="0"/>
              <a:t>play against other live players rather than just against computer-generated players. </a:t>
            </a:r>
            <a:endParaRPr lang="en-US" sz="1200" dirty="0">
              <a:solidFill>
                <a:srgbClr val="FF0000"/>
              </a:solidFill>
              <a:latin typeface="Arial" pitchFamily="34" charset="0"/>
              <a:cs typeface="Arial" pitchFamily="34" charset="0"/>
            </a:endParaRPr>
          </a:p>
        </p:txBody>
      </p:sp>
      <p:sp>
        <p:nvSpPr>
          <p:cNvPr id="17" name="Rectangle 16"/>
          <p:cNvSpPr>
            <a:spLocks noChangeArrowheads="1"/>
          </p:cNvSpPr>
          <p:nvPr>
            <p:custDataLst>
              <p:tags r:id="rId6"/>
            </p:custDataLst>
          </p:nvPr>
        </p:nvSpPr>
        <p:spPr bwMode="auto">
          <a:xfrm flipH="1">
            <a:off x="3246118" y="2940021"/>
            <a:ext cx="2056767" cy="402336"/>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Multi-Player Games</a:t>
            </a:r>
            <a:endParaRPr lang="en-US" sz="1400" dirty="0">
              <a:latin typeface="Arial" pitchFamily="34" charset="0"/>
              <a:cs typeface="Arial" pitchFamily="34" charset="0"/>
            </a:endParaRPr>
          </a:p>
        </p:txBody>
      </p:sp>
      <p:sp>
        <p:nvSpPr>
          <p:cNvPr id="18" name="Flowchart: Stored Data 21"/>
          <p:cNvSpPr>
            <a:spLocks noChangeArrowheads="1"/>
          </p:cNvSpPr>
          <p:nvPr>
            <p:custDataLst>
              <p:tags r:id="rId7"/>
            </p:custDataLst>
          </p:nvPr>
        </p:nvSpPr>
        <p:spPr bwMode="auto">
          <a:xfrm flipH="1">
            <a:off x="5348604" y="3388044"/>
            <a:ext cx="3528695" cy="402336"/>
          </a:xfrm>
          <a:prstGeom prst="rect">
            <a:avLst/>
          </a:prstGeom>
          <a:solidFill>
            <a:schemeClr val="bg2">
              <a:lumMod val="95000"/>
            </a:schemeClr>
          </a:solidFill>
          <a:ln w="6350">
            <a:noFill/>
            <a:miter lim="800000"/>
            <a:headEnd/>
            <a:tailEnd/>
          </a:ln>
          <a:effectLst/>
        </p:spPr>
        <p:txBody>
          <a:bodyPr anchor="ctr"/>
          <a:lstStyle/>
          <a:p>
            <a:pPr algn="l"/>
            <a:r>
              <a:rPr lang="en-US" sz="1200" dirty="0"/>
              <a:t>Stock reporting templates and/or customizable templates come built into the solution.</a:t>
            </a:r>
            <a:endParaRPr lang="en-US" sz="1200" dirty="0">
              <a:solidFill>
                <a:srgbClr val="FF0000"/>
              </a:solidFill>
              <a:latin typeface="Arial" pitchFamily="34" charset="0"/>
              <a:cs typeface="Arial" pitchFamily="34" charset="0"/>
            </a:endParaRPr>
          </a:p>
        </p:txBody>
      </p:sp>
      <p:sp>
        <p:nvSpPr>
          <p:cNvPr id="19" name="Rectangle 18"/>
          <p:cNvSpPr>
            <a:spLocks noChangeArrowheads="1"/>
          </p:cNvSpPr>
          <p:nvPr>
            <p:custDataLst>
              <p:tags r:id="rId8"/>
            </p:custDataLst>
          </p:nvPr>
        </p:nvSpPr>
        <p:spPr bwMode="auto">
          <a:xfrm flipH="1">
            <a:off x="3246118" y="3387807"/>
            <a:ext cx="2056767" cy="402336"/>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Reporting</a:t>
            </a:r>
            <a:endParaRPr lang="en-US" sz="1400" dirty="0">
              <a:latin typeface="Arial" pitchFamily="34" charset="0"/>
              <a:cs typeface="Arial" pitchFamily="34" charset="0"/>
            </a:endParaRPr>
          </a:p>
        </p:txBody>
      </p:sp>
      <p:sp>
        <p:nvSpPr>
          <p:cNvPr id="22" name="Flowchart: Stored Data 21"/>
          <p:cNvSpPr>
            <a:spLocks noChangeArrowheads="1"/>
          </p:cNvSpPr>
          <p:nvPr>
            <p:custDataLst>
              <p:tags r:id="rId9"/>
            </p:custDataLst>
          </p:nvPr>
        </p:nvSpPr>
        <p:spPr bwMode="auto">
          <a:xfrm flipH="1">
            <a:off x="5348604" y="3835909"/>
            <a:ext cx="3528695" cy="402336"/>
          </a:xfrm>
          <a:prstGeom prst="rect">
            <a:avLst/>
          </a:prstGeom>
          <a:solidFill>
            <a:schemeClr val="bg2">
              <a:lumMod val="8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Features advanced layer security with 40-bit SLL, a dedicated VPN, and security licenses.</a:t>
            </a:r>
          </a:p>
        </p:txBody>
      </p:sp>
      <p:sp>
        <p:nvSpPr>
          <p:cNvPr id="23" name="Rectangle 22"/>
          <p:cNvSpPr>
            <a:spLocks noChangeArrowheads="1"/>
          </p:cNvSpPr>
          <p:nvPr>
            <p:custDataLst>
              <p:tags r:id="rId10"/>
            </p:custDataLst>
          </p:nvPr>
        </p:nvSpPr>
        <p:spPr bwMode="auto">
          <a:xfrm flipH="1">
            <a:off x="3246118" y="3835593"/>
            <a:ext cx="2056767" cy="402336"/>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Security</a:t>
            </a:r>
            <a:endParaRPr lang="en-US" sz="1400" dirty="0">
              <a:latin typeface="Arial" pitchFamily="34" charset="0"/>
              <a:cs typeface="Arial" pitchFamily="34" charset="0"/>
            </a:endParaRPr>
          </a:p>
        </p:txBody>
      </p:sp>
      <p:sp>
        <p:nvSpPr>
          <p:cNvPr id="25" name="Flowchart: Stored Data 21"/>
          <p:cNvSpPr>
            <a:spLocks noChangeArrowheads="1"/>
          </p:cNvSpPr>
          <p:nvPr>
            <p:custDataLst>
              <p:tags r:id="rId11"/>
            </p:custDataLst>
          </p:nvPr>
        </p:nvSpPr>
        <p:spPr bwMode="auto">
          <a:xfrm flipH="1">
            <a:off x="5348604" y="4283774"/>
            <a:ext cx="3528695" cy="402336"/>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Configurable for playing real money for virtual goods including extra lives, bonus features, etc.</a:t>
            </a:r>
          </a:p>
        </p:txBody>
      </p:sp>
      <p:sp>
        <p:nvSpPr>
          <p:cNvPr id="26" name="Rectangle 25"/>
          <p:cNvSpPr>
            <a:spLocks noChangeArrowheads="1"/>
          </p:cNvSpPr>
          <p:nvPr>
            <p:custDataLst>
              <p:tags r:id="rId12"/>
            </p:custDataLst>
          </p:nvPr>
        </p:nvSpPr>
        <p:spPr bwMode="auto">
          <a:xfrm flipH="1">
            <a:off x="3246118" y="4283379"/>
            <a:ext cx="2056767" cy="402336"/>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Virtual Currency</a:t>
            </a:r>
            <a:endParaRPr lang="en-US" sz="1400" dirty="0">
              <a:latin typeface="Arial" pitchFamily="34" charset="0"/>
              <a:cs typeface="Arial" pitchFamily="34" charset="0"/>
            </a:endParaRPr>
          </a:p>
        </p:txBody>
      </p:sp>
      <p:sp>
        <p:nvSpPr>
          <p:cNvPr id="27" name="Flowchart: Stored Data 21"/>
          <p:cNvSpPr>
            <a:spLocks noChangeArrowheads="1"/>
          </p:cNvSpPr>
          <p:nvPr>
            <p:custDataLst>
              <p:tags r:id="rId13"/>
            </p:custDataLst>
          </p:nvPr>
        </p:nvSpPr>
        <p:spPr bwMode="auto">
          <a:xfrm flipH="1">
            <a:off x="5348604" y="4731639"/>
            <a:ext cx="3528695" cy="402336"/>
          </a:xfrm>
          <a:prstGeom prst="rect">
            <a:avLst/>
          </a:prstGeom>
          <a:solidFill>
            <a:schemeClr val="bg2">
              <a:lumMod val="8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Platform is fully customizable, including dealers, casino lobby, card backs, table appearance, etc.</a:t>
            </a:r>
          </a:p>
        </p:txBody>
      </p:sp>
      <p:sp>
        <p:nvSpPr>
          <p:cNvPr id="28" name="Rectangle 27"/>
          <p:cNvSpPr>
            <a:spLocks noChangeArrowheads="1"/>
          </p:cNvSpPr>
          <p:nvPr>
            <p:custDataLst>
              <p:tags r:id="rId14"/>
            </p:custDataLst>
          </p:nvPr>
        </p:nvSpPr>
        <p:spPr bwMode="auto">
          <a:xfrm flipH="1">
            <a:off x="3246118" y="4731165"/>
            <a:ext cx="2056767" cy="402336"/>
          </a:xfrm>
          <a:prstGeom prst="rect">
            <a:avLst/>
          </a:prstGeom>
          <a:solidFill>
            <a:schemeClr val="bg2">
              <a:lumMod val="8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White-Label Capability</a:t>
            </a:r>
            <a:endParaRPr lang="en-US" sz="1400" dirty="0">
              <a:latin typeface="Arial" pitchFamily="34" charset="0"/>
              <a:cs typeface="Arial" pitchFamily="34" charset="0"/>
            </a:endParaRPr>
          </a:p>
        </p:txBody>
      </p:sp>
      <p:sp>
        <p:nvSpPr>
          <p:cNvPr id="30" name="Flowchart: Stored Data 19"/>
          <p:cNvSpPr>
            <a:spLocks noChangeArrowheads="1"/>
          </p:cNvSpPr>
          <p:nvPr>
            <p:custDataLst>
              <p:tags r:id="rId15"/>
            </p:custDataLst>
          </p:nvPr>
        </p:nvSpPr>
        <p:spPr bwMode="auto">
          <a:xfrm flipH="1">
            <a:off x="5349240" y="1600199"/>
            <a:ext cx="3528060" cy="405717"/>
          </a:xfrm>
          <a:prstGeom prst="rect">
            <a:avLst/>
          </a:prstGeom>
          <a:solidFill>
            <a:schemeClr val="accent1"/>
          </a:solidFill>
          <a:ln w="6350">
            <a:noFill/>
            <a:miter lim="800000"/>
            <a:headEnd/>
            <a:tailEnd/>
          </a:ln>
        </p:spPr>
        <p:txBody>
          <a:bodyPr anchor="ctr"/>
          <a:lstStyle/>
          <a:p>
            <a:r>
              <a:rPr lang="en-US" sz="1400" b="1" dirty="0" smtClean="0">
                <a:solidFill>
                  <a:srgbClr val="FFFFFF"/>
                </a:solidFill>
                <a:latin typeface="Arial" pitchFamily="34" charset="0"/>
                <a:cs typeface="Arial" pitchFamily="34" charset="0"/>
              </a:rPr>
              <a:t>What we looked for:</a:t>
            </a:r>
          </a:p>
        </p:txBody>
      </p:sp>
      <p:sp>
        <p:nvSpPr>
          <p:cNvPr id="31" name="Rectangle 30"/>
          <p:cNvSpPr>
            <a:spLocks noChangeArrowheads="1"/>
          </p:cNvSpPr>
          <p:nvPr>
            <p:custDataLst>
              <p:tags r:id="rId16"/>
            </p:custDataLst>
          </p:nvPr>
        </p:nvSpPr>
        <p:spPr bwMode="auto">
          <a:xfrm flipH="1">
            <a:off x="3246118" y="1600834"/>
            <a:ext cx="2102487" cy="405717"/>
          </a:xfrm>
          <a:prstGeom prst="rect">
            <a:avLst/>
          </a:prstGeom>
          <a:solidFill>
            <a:schemeClr val="accent1"/>
          </a:solidFill>
          <a:ln w="25400">
            <a:noFill/>
            <a:miter lim="800000"/>
            <a:headEnd/>
            <a:tailEnd/>
          </a:ln>
          <a:effectLst/>
        </p:spPr>
        <p:txBody>
          <a:bodyPr anchor="ctr"/>
          <a:lstStyle/>
          <a:p>
            <a:pPr>
              <a:defRPr/>
            </a:pPr>
            <a:r>
              <a:rPr lang="en-US" sz="1400" b="1" dirty="0" smtClean="0">
                <a:solidFill>
                  <a:srgbClr val="FFFFFF"/>
                </a:solidFill>
                <a:latin typeface="Arial" pitchFamily="34" charset="0"/>
                <a:cs typeface="Arial" pitchFamily="34" charset="0"/>
              </a:rPr>
              <a:t>Feature</a:t>
            </a:r>
            <a:endParaRPr lang="en-US" sz="1400" b="1" dirty="0">
              <a:solidFill>
                <a:srgbClr val="FFFFFF"/>
              </a:solidFill>
              <a:latin typeface="Arial" pitchFamily="34" charset="0"/>
              <a:cs typeface="Arial" pitchFamily="34" charset="0"/>
            </a:endParaRPr>
          </a:p>
        </p:txBody>
      </p:sp>
      <p:sp>
        <p:nvSpPr>
          <p:cNvPr id="32" name="Rounded Rectangle 31"/>
          <p:cNvSpPr/>
          <p:nvPr>
            <p:custDataLst>
              <p:tags r:id="rId17"/>
            </p:custDataLst>
          </p:nvPr>
        </p:nvSpPr>
        <p:spPr>
          <a:xfrm rot="10800000">
            <a:off x="320039" y="3372661"/>
            <a:ext cx="278892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34" name="TextBox 33"/>
          <p:cNvSpPr txBox="1"/>
          <p:nvPr>
            <p:custDataLst>
              <p:tags r:id="rId18"/>
            </p:custDataLst>
          </p:nvPr>
        </p:nvSpPr>
        <p:spPr>
          <a:xfrm>
            <a:off x="1" y="6246654"/>
            <a:ext cx="9143999" cy="246221"/>
          </a:xfrm>
          <a:prstGeom prst="rect">
            <a:avLst/>
          </a:prstGeom>
          <a:noFill/>
        </p:spPr>
        <p:txBody>
          <a:bodyPr wrap="square" rtlCol="0">
            <a:spAutoFit/>
          </a:bodyPr>
          <a:lstStyle/>
          <a:p>
            <a:r>
              <a:rPr lang="en-US" sz="1000" dirty="0" smtClean="0">
                <a:solidFill>
                  <a:srgbClr val="333333"/>
                </a:solidFill>
                <a:latin typeface="Arial"/>
              </a:rPr>
              <a:t>For an explanation of how Advanced Features are determined, see </a:t>
            </a:r>
            <a:r>
              <a:rPr lang="en-US" sz="1000" dirty="0" smtClean="0">
                <a:solidFill>
                  <a:srgbClr val="333333"/>
                </a:solidFill>
                <a:hlinkClick r:id="" action="ppaction://noaction"/>
              </a:rPr>
              <a:t>Information Presentation – Feature Ranks (Stop Lights)</a:t>
            </a:r>
            <a:r>
              <a:rPr lang="en-US" sz="1000" dirty="0" smtClean="0">
                <a:solidFill>
                  <a:srgbClr val="333333"/>
                </a:solidFill>
              </a:rPr>
              <a:t> in the Appendix</a:t>
            </a:r>
            <a:r>
              <a:rPr lang="en-US" sz="1000" dirty="0" smtClean="0">
                <a:solidFill>
                  <a:srgbClr val="333333"/>
                </a:solidFill>
                <a:latin typeface="Arial"/>
              </a:rPr>
              <a:t>.</a:t>
            </a:r>
          </a:p>
        </p:txBody>
      </p:sp>
      <p:sp>
        <p:nvSpPr>
          <p:cNvPr id="29" name="Flowchart: Stored Data 21"/>
          <p:cNvSpPr>
            <a:spLocks noChangeArrowheads="1"/>
          </p:cNvSpPr>
          <p:nvPr>
            <p:custDataLst>
              <p:tags r:id="rId19"/>
            </p:custDataLst>
          </p:nvPr>
        </p:nvSpPr>
        <p:spPr bwMode="auto">
          <a:xfrm flipH="1">
            <a:off x="5348603" y="5179503"/>
            <a:ext cx="3528695" cy="609047"/>
          </a:xfrm>
          <a:prstGeom prst="rect">
            <a:avLst/>
          </a:prstGeom>
          <a:solidFill>
            <a:schemeClr val="bg2">
              <a:lumMod val="95000"/>
            </a:schemeClr>
          </a:solidFill>
          <a:ln w="6350">
            <a:noFill/>
            <a:miter lim="800000"/>
            <a:headEnd/>
            <a:tailEnd/>
          </a:ln>
          <a:effectLst/>
        </p:spPr>
        <p:txBody>
          <a:bodyPr anchor="ctr"/>
          <a:lstStyle/>
          <a:p>
            <a:pPr algn="l"/>
            <a:r>
              <a:rPr lang="en-US" sz="1200" dirty="0" smtClean="0">
                <a:latin typeface="Arial" pitchFamily="34" charset="0"/>
                <a:cs typeface="Arial" pitchFamily="34" charset="0"/>
              </a:rPr>
              <a:t>Has a volume of game titles, availability of poker, bingo, lottery, popular brands, third party games, etc.</a:t>
            </a:r>
          </a:p>
        </p:txBody>
      </p:sp>
      <p:sp>
        <p:nvSpPr>
          <p:cNvPr id="33" name="Rectangle 32"/>
          <p:cNvSpPr>
            <a:spLocks noChangeArrowheads="1"/>
          </p:cNvSpPr>
          <p:nvPr>
            <p:custDataLst>
              <p:tags r:id="rId20"/>
            </p:custDataLst>
          </p:nvPr>
        </p:nvSpPr>
        <p:spPr bwMode="auto">
          <a:xfrm flipH="1">
            <a:off x="3246117" y="5178950"/>
            <a:ext cx="2056767" cy="607899"/>
          </a:xfrm>
          <a:prstGeom prst="rect">
            <a:avLst/>
          </a:prstGeom>
          <a:solidFill>
            <a:schemeClr val="bg2">
              <a:lumMod val="95000"/>
            </a:schemeClr>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Game Content Variety</a:t>
            </a:r>
            <a:endParaRPr lang="en-US" sz="1400" dirty="0">
              <a:latin typeface="Arial" pitchFamily="34" charset="0"/>
              <a:cs typeface="Arial" pitchFamily="34" charset="0"/>
            </a:endParaRPr>
          </a:p>
        </p:txBody>
      </p:sp>
      <p:sp>
        <p:nvSpPr>
          <p:cNvPr id="35" name="Flowchart: Stored Data 21"/>
          <p:cNvSpPr>
            <a:spLocks noChangeArrowheads="1"/>
          </p:cNvSpPr>
          <p:nvPr>
            <p:custDataLst>
              <p:tags r:id="rId21"/>
            </p:custDataLst>
          </p:nvPr>
        </p:nvSpPr>
        <p:spPr bwMode="auto">
          <a:xfrm flipH="1">
            <a:off x="5348604" y="5815584"/>
            <a:ext cx="3528695" cy="402336"/>
          </a:xfrm>
          <a:prstGeom prst="rect">
            <a:avLst/>
          </a:prstGeom>
          <a:solidFill>
            <a:schemeClr val="bg2">
              <a:lumMod val="85000"/>
            </a:schemeClr>
          </a:solidFill>
          <a:ln w="6350">
            <a:noFill/>
            <a:miter lim="800000"/>
            <a:headEnd/>
            <a:tailEnd/>
          </a:ln>
          <a:effectLst/>
        </p:spPr>
        <p:txBody>
          <a:bodyPr anchor="ctr"/>
          <a:lstStyle/>
          <a:p>
            <a:pPr algn="l"/>
            <a:r>
              <a:rPr lang="en-CA" sz="1200" dirty="0">
                <a:latin typeface="Arial" pitchFamily="34" charset="0"/>
                <a:cs typeface="Arial" pitchFamily="34" charset="0"/>
              </a:rPr>
              <a:t>Integration with social media </a:t>
            </a:r>
            <a:r>
              <a:rPr lang="en-CA" sz="1200" dirty="0" smtClean="0">
                <a:latin typeface="Arial" pitchFamily="34" charset="0"/>
                <a:cs typeface="Arial" pitchFamily="34" charset="0"/>
              </a:rPr>
              <a:t>channels and in-game social features.</a:t>
            </a:r>
            <a:endParaRPr lang="en-US" sz="1200" dirty="0" smtClean="0">
              <a:latin typeface="Arial" pitchFamily="34" charset="0"/>
              <a:cs typeface="Arial" pitchFamily="34" charset="0"/>
            </a:endParaRPr>
          </a:p>
        </p:txBody>
      </p:sp>
      <p:sp>
        <p:nvSpPr>
          <p:cNvPr id="47" name="Rectangle 46"/>
          <p:cNvSpPr>
            <a:spLocks noChangeArrowheads="1"/>
          </p:cNvSpPr>
          <p:nvPr>
            <p:custDataLst>
              <p:tags r:id="rId22"/>
            </p:custDataLst>
          </p:nvPr>
        </p:nvSpPr>
        <p:spPr bwMode="auto">
          <a:xfrm flipH="1">
            <a:off x="3246116" y="5815584"/>
            <a:ext cx="2056767" cy="402336"/>
          </a:xfrm>
          <a:prstGeom prst="rect">
            <a:avLst/>
          </a:prstGeom>
          <a:solidFill>
            <a:srgbClr val="D9D9D9"/>
          </a:solidFill>
          <a:ln w="25400">
            <a:noFill/>
            <a:miter lim="800000"/>
            <a:headEnd/>
            <a:tailEnd/>
          </a:ln>
          <a:effectLst/>
        </p:spPr>
        <p:txBody>
          <a:bodyPr anchor="ctr"/>
          <a:lstStyle/>
          <a:p>
            <a:pPr algn="r">
              <a:defRPr/>
            </a:pPr>
            <a:r>
              <a:rPr lang="en-US" sz="1400" dirty="0" smtClean="0">
                <a:latin typeface="Arial" pitchFamily="34" charset="0"/>
                <a:cs typeface="Arial" pitchFamily="34" charset="0"/>
              </a:rPr>
              <a:t>Social Media</a:t>
            </a:r>
            <a:endParaRPr lang="en-US" sz="1400" dirty="0">
              <a:latin typeface="Arial" pitchFamily="34" charset="0"/>
              <a:cs typeface="Arial" pitchFamily="34" charset="0"/>
            </a:endParaRPr>
          </a:p>
        </p:txBody>
      </p:sp>
      <p:grpSp>
        <p:nvGrpSpPr>
          <p:cNvPr id="36" name="Group 35"/>
          <p:cNvGrpSpPr/>
          <p:nvPr/>
        </p:nvGrpSpPr>
        <p:grpSpPr>
          <a:xfrm>
            <a:off x="0" y="6422955"/>
            <a:ext cx="9144000" cy="437555"/>
            <a:chOff x="0" y="6422955"/>
            <a:chExt cx="9144000" cy="437555"/>
          </a:xfrm>
        </p:grpSpPr>
        <p:pic>
          <p:nvPicPr>
            <p:cNvPr id="37" name="Picture 3">
              <a:hlinkClick r:id="rId25"/>
            </p:cNvPr>
            <p:cNvPicPr>
              <a:picLocks noChangeAspect="1" noChangeArrowheads="1"/>
            </p:cNvPicPr>
            <p:nvPr/>
          </p:nvPicPr>
          <p:blipFill>
            <a:blip r:embed="rId26" cstate="print"/>
            <a:srcRect/>
            <a:stretch>
              <a:fillRect/>
            </a:stretch>
          </p:blipFill>
          <p:spPr bwMode="auto">
            <a:xfrm>
              <a:off x="0" y="6422955"/>
              <a:ext cx="9144000" cy="437555"/>
            </a:xfrm>
            <a:prstGeom prst="rect">
              <a:avLst/>
            </a:prstGeom>
            <a:noFill/>
            <a:ln w="9525">
              <a:noFill/>
              <a:miter lim="800000"/>
              <a:headEnd/>
              <a:tailEnd/>
            </a:ln>
          </p:spPr>
        </p:pic>
        <p:pic>
          <p:nvPicPr>
            <p:cNvPr id="38" name="Picture 37" descr="itrg-logo.png"/>
            <p:cNvPicPr>
              <a:picLocks noChangeAspect="1"/>
            </p:cNvPicPr>
            <p:nvPr/>
          </p:nvPicPr>
          <p:blipFill>
            <a:blip r:embed="rId2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990897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23750" name="think-cell Slide" r:id="rId7" imgW="270" imgH="270" progId="TCLayout.ActiveDocument.1">
                  <p:embed/>
                </p:oleObj>
              </mc:Choice>
              <mc:Fallback>
                <p:oleObj name="think-cell Slide" r:id="rId7" imgW="270" imgH="27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Title 6"/>
          <p:cNvSpPr>
            <a:spLocks noGrp="1"/>
          </p:cNvSpPr>
          <p:nvPr>
            <p:ph type="title"/>
            <p:custDataLst>
              <p:tags r:id="rId3"/>
            </p:custDataLst>
          </p:nvPr>
        </p:nvSpPr>
        <p:spPr/>
        <p:txBody>
          <a:bodyPr/>
          <a:lstStyle/>
          <a:p>
            <a:r>
              <a:rPr lang="en-US" dirty="0" smtClean="0"/>
              <a:t>Appendix</a:t>
            </a:r>
            <a:endParaRPr lang="en-US" dirty="0"/>
          </a:p>
        </p:txBody>
      </p:sp>
      <p:sp>
        <p:nvSpPr>
          <p:cNvPr id="3" name="Text Placeholder 2"/>
          <p:cNvSpPr txBox="1">
            <a:spLocks/>
          </p:cNvSpPr>
          <p:nvPr>
            <p:custDataLst>
              <p:tags r:id="rId4"/>
            </p:custDataLst>
          </p:nvPr>
        </p:nvSpPr>
        <p:spPr>
          <a:xfrm>
            <a:off x="249302" y="1279525"/>
            <a:ext cx="8627997" cy="4973925"/>
          </a:xfrm>
          <a:prstGeom prst="rect">
            <a:avLst/>
          </a:prstGeom>
        </p:spPr>
        <p:txBody>
          <a:bodyPr/>
          <a:lstStyle/>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Overview</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Product Selection &amp; Information Gathering</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Scoring</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Information Presentation</a:t>
            </a:r>
          </a:p>
          <a:p>
            <a:pPr marL="342900" indent="-342900" algn="l" eaLnBrk="0" hangingPunct="0">
              <a:spcBef>
                <a:spcPts val="1200"/>
              </a:spcBef>
              <a:buClr>
                <a:srgbClr val="333333"/>
              </a:buClr>
              <a:buSzPct val="100000"/>
              <a:buFont typeface="+mj-lt"/>
              <a:buAutoNum type="arabicPeriod"/>
              <a:defRPr/>
            </a:pPr>
            <a:r>
              <a:rPr lang="en-US" sz="1400" dirty="0" smtClean="0">
                <a:solidFill>
                  <a:srgbClr val="333333"/>
                </a:solidFill>
                <a:latin typeface="Arial"/>
              </a:rPr>
              <a:t>Vendor Landscape Methodology: Fact Check &amp; Publication</a:t>
            </a:r>
          </a:p>
        </p:txBody>
      </p:sp>
      <p:grpSp>
        <p:nvGrpSpPr>
          <p:cNvPr id="5" name="Group 4"/>
          <p:cNvGrpSpPr/>
          <p:nvPr/>
        </p:nvGrpSpPr>
        <p:grpSpPr>
          <a:xfrm>
            <a:off x="0" y="6422955"/>
            <a:ext cx="9144000" cy="437555"/>
            <a:chOff x="0" y="6422955"/>
            <a:chExt cx="9144000" cy="437555"/>
          </a:xfrm>
        </p:grpSpPr>
        <p:pic>
          <p:nvPicPr>
            <p:cNvPr id="6"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11"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662280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Anti-Malware-VL-Storyboard-flash"/>
  <p:tag name="THINKCELLPRESENTATIONDONOTDELETE" val="&lt;?xml version=&quot;1.0&quot; encoding=&quot;UTF-16&quot; standalone=&quot;yes&quot;?&gt;&#10;&lt;root reqver=&quot;17839&quot;&gt;&lt;version val=&quot;21129&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1&quot;&gt;&lt;elem m_fUsage=&quot;2.71000000000000000000E+000&quot;&gt;&lt;m_ppcolschidx val=&quot;0&quot;/&gt;&lt;m_rgb r=&quot;d1&quot; g=&quot;7d&quot; b=&quot;8&quot;/&gt;&lt;/elem&gt;&lt;/m_vecMRU&gt;&lt;/m_mruColor&gt;&lt;m_mapectfillschemeMRU&gt;&lt;key val=&quot;1&quot;/&gt;&lt;elem&gt;&lt;m_nPartnerID val=&quot;530&quot;/&gt;&lt;m_nIndex val=&quot;2&quot;/&gt;&lt;/elem&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858"/>
  <p:tag name="ISPRING_RESOURCE_PATHS_HASH_2" val="17e9425a4103a93176e5a1534a6ec5c597b884b"/>
  <p:tag name="ISPRING_RESOURCE_PATHS_HASH_PRESENTER" val="17e9425a4103a93176e5a1534a6ec5c597b884b"/>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pv4IxXRV20mpb2k121Jkz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g8iKZnCSV0Of5GB4Q0ME6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RcL3MjiJ0WWlUjLnB2Ba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Mjsa.h1kuE2K.PqnxvYuug"/>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hUXwKMf.UGT770YWD.Pnw"/>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_MVtwGAmQkigkpPLDiPAX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iirRFeCkiU265r1mcB5Kv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i2x._aqRYkumJxZh7Ft54Q"/>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LnSPTs3P8EuG7ErO8LmH3w"/>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QhE.hfLeDE2TvWmkFQP7ww"/>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QgQVILKDdU6JPtxrgQ3mUA"/>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4ypwNA3q7Eieyrrs0alir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aXxYIUrSvE2ADqaQygT1ag"/>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zgEApi8B0OOo76kR7zzk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tTYd8BNbhEu1JwXivR6kl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GFIgv1KgIEmGs6o1y6asG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InfoTech">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2928</Words>
  <Application>Microsoft Office PowerPoint</Application>
  <PresentationFormat>On-screen Show (4:3)</PresentationFormat>
  <Paragraphs>184</Paragraphs>
  <Slides>12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Wingdings</vt:lpstr>
      <vt:lpstr>Calibri</vt:lpstr>
      <vt:lpstr>Arial</vt:lpstr>
      <vt:lpstr>Helvetica</vt:lpstr>
      <vt:lpstr>Georgia</vt:lpstr>
      <vt:lpstr>Office Theme</vt:lpstr>
      <vt:lpstr>think-cell Slide</vt:lpstr>
      <vt:lpstr>PowerPoint Presentation</vt:lpstr>
      <vt:lpstr>Introduction</vt:lpstr>
      <vt:lpstr>Market Overview</vt:lpstr>
      <vt:lpstr>iGaming Platform Vendor selection / knock-out criteria: market share, mind share, and platform coverage</vt:lpstr>
      <vt:lpstr>iGaming Platform Vendor selection / knock-out criteria: market share, mind share, and platform coverage</vt:lpstr>
      <vt:lpstr>Online Casino Platform criteria &amp; weighting factors</vt:lpstr>
      <vt:lpstr>Table Stakes represent the minimum standard; without these, a product doesn’t even get reviewed</vt:lpstr>
      <vt:lpstr>Advanced Features are the capabilities that allow for granular market differentiation</vt:lpstr>
      <vt:lpstr>Appendix</vt:lpstr>
      <vt:lpstr>Vendor Landscape Methodology: Overview</vt:lpstr>
      <vt:lpstr>Vendor Landscape Methodology: Vendor/Product Selection &amp; Information Gathering</vt:lpstr>
      <vt:lpstr>Info-Tech Research Group Helps IT Professionals 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2015-02-06T13:27:57Z</dcterms:created>
  <dcterms:modified xsi:type="dcterms:W3CDTF">2015-02-26T20:25:43Z</dcterms:modified>
  <cp:contentStatus/>
</cp:coreProperties>
</file>