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4.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notesSlides/notesSlide5.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14"/>
  </p:notesMasterIdLst>
  <p:handoutMasterIdLst>
    <p:handoutMasterId r:id="rId15"/>
  </p:handoutMasterIdLst>
  <p:sldIdLst>
    <p:sldId id="278" r:id="rId2"/>
    <p:sldId id="403" r:id="rId3"/>
    <p:sldId id="399" r:id="rId4"/>
    <p:sldId id="507" r:id="rId5"/>
    <p:sldId id="587" r:id="rId6"/>
    <p:sldId id="513" r:id="rId7"/>
    <p:sldId id="549" r:id="rId8"/>
    <p:sldId id="514" r:id="rId9"/>
    <p:sldId id="515" r:id="rId10"/>
    <p:sldId id="516" r:id="rId11"/>
    <p:sldId id="555" r:id="rId12"/>
    <p:sldId id="588" r:id="rId13"/>
  </p:sldIdLst>
  <p:sldSz cx="9144000" cy="6858000" type="screen4x3"/>
  <p:notesSz cx="6858000" cy="9144000"/>
  <p:custShowLst>
    <p:custShow name="Custom Show 1" id="0">
      <p:sldLst>
        <p:sld r:id="rId2"/>
      </p:sldLst>
    </p:custShow>
  </p:custShowLst>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8" name="Author" initials="A" lastIdx="0" clrIdx="7"/>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547"/>
    <a:srgbClr val="D17D08"/>
    <a:srgbClr val="F7ECE7"/>
    <a:srgbClr val="96B8D2"/>
    <a:srgbClr val="6294BB"/>
    <a:srgbClr val="004A82"/>
    <a:srgbClr val="243F54"/>
    <a:srgbClr val="647455"/>
    <a:srgbClr val="A2413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433" autoAdjust="0"/>
  </p:normalViewPr>
  <p:slideViewPr>
    <p:cSldViewPr snapToGrid="0">
      <p:cViewPr varScale="1">
        <p:scale>
          <a:sx n="116" d="100"/>
          <a:sy n="116" d="100"/>
        </p:scale>
        <p:origin x="2244" y="11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1/13/2015</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1/13/2015</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smtClean="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106590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6</a:t>
            </a:fld>
            <a:endParaRPr lang="en-US" dirty="0">
              <a:solidFill>
                <a:srgbClr val="000000"/>
              </a:solidFill>
            </a:endParaRPr>
          </a:p>
        </p:txBody>
      </p:sp>
    </p:spTree>
    <p:extLst>
      <p:ext uri="{BB962C8B-B14F-4D97-AF65-F5344CB8AC3E}">
        <p14:creationId xmlns:p14="http://schemas.microsoft.com/office/powerpoint/2010/main" val="10826344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7</a:t>
            </a:fld>
            <a:endParaRPr lang="en-US" dirty="0"/>
          </a:p>
        </p:txBody>
      </p:sp>
    </p:spTree>
    <p:extLst>
      <p:ext uri="{BB962C8B-B14F-4D97-AF65-F5344CB8AC3E}">
        <p14:creationId xmlns:p14="http://schemas.microsoft.com/office/powerpoint/2010/main" val="2747157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9</a:t>
            </a:fld>
            <a:endParaRPr lang="en-US" dirty="0"/>
          </a:p>
        </p:txBody>
      </p:sp>
    </p:spTree>
    <p:extLst>
      <p:ext uri="{BB962C8B-B14F-4D97-AF65-F5344CB8AC3E}">
        <p14:creationId xmlns:p14="http://schemas.microsoft.com/office/powerpoint/2010/main" val="36346694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11</a:t>
            </a:fld>
            <a:endParaRPr lang="en-US" dirty="0"/>
          </a:p>
        </p:txBody>
      </p:sp>
    </p:spTree>
    <p:extLst>
      <p:ext uri="{BB962C8B-B14F-4D97-AF65-F5344CB8AC3E}">
        <p14:creationId xmlns:p14="http://schemas.microsoft.com/office/powerpoint/2010/main" val="19226011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tags" Target="../tags/tag4.xml"/><Relationship Id="rId7"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s>
</file>

<file path=ppt/slideLayouts/_rels/slideLayout13.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tags" Target="../tags/tag10.xml"/><Relationship Id="rId7"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5" Type="http://schemas.openxmlformats.org/officeDocument/2006/relationships/tags" Target="../tags/tag12.xml"/><Relationship Id="rId4" Type="http://schemas.openxmlformats.org/officeDocument/2006/relationships/tags" Target="../tags/tag1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GuidedImplementations@infotech.com" TargetMode="External"/><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1997-2015 </a:t>
            </a:r>
            <a:r>
              <a:rPr lang="en-CA" sz="800" dirty="0">
                <a:solidFill>
                  <a:srgbClr val="ADB7C3"/>
                </a:solidFill>
              </a:rPr>
              <a:t>Info-Tech Research Group Inc.</a:t>
            </a:r>
          </a:p>
        </p:txBody>
      </p:sp>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grpSp>
        <p:nvGrpSpPr>
          <p:cNvPr id="7" name="Group 6"/>
          <p:cNvGrpSpPr/>
          <p:nvPr userDrawn="1"/>
        </p:nvGrpSpPr>
        <p:grpSpPr>
          <a:xfrm>
            <a:off x="1" y="-27384"/>
            <a:ext cx="8999983" cy="3832009"/>
            <a:chOff x="1" y="-16351"/>
            <a:chExt cx="8999983" cy="3832009"/>
          </a:xfrm>
        </p:grpSpPr>
        <p:grpSp>
          <p:nvGrpSpPr>
            <p:cNvPr id="8" name="Group 76"/>
            <p:cNvGrpSpPr/>
            <p:nvPr/>
          </p:nvGrpSpPr>
          <p:grpSpPr>
            <a:xfrm>
              <a:off x="1" y="745520"/>
              <a:ext cx="252922" cy="3070138"/>
              <a:chOff x="1" y="745520"/>
              <a:chExt cx="252922" cy="3070138"/>
            </a:xfrm>
          </p:grpSpPr>
          <p:cxnSp>
            <p:nvCxnSpPr>
              <p:cNvPr id="11" name="Straight Arrow Connector 10"/>
              <p:cNvCxnSpPr/>
              <p:nvPr/>
            </p:nvCxnSpPr>
            <p:spPr>
              <a:xfrm rot="5400000">
                <a:off x="-70169" y="3617221"/>
                <a:ext cx="395287" cy="1588"/>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rot="16200000">
                <a:off x="-1276085" y="2021606"/>
                <a:ext cx="2805093" cy="25292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t>Headline / Subhead Vertical </a:t>
                </a:r>
                <a:r>
                  <a:rPr lang="en-CA" sz="1200" baseline="0" dirty="0" smtClean="0"/>
                  <a:t>Spacing</a:t>
                </a:r>
                <a:endParaRPr lang="en-CA" sz="1200" dirty="0"/>
              </a:p>
            </p:txBody>
          </p:sp>
        </p:grpSp>
        <p:sp>
          <p:nvSpPr>
            <p:cNvPr id="9" name="TextBox 8"/>
            <p:cNvSpPr txBox="1"/>
            <p:nvPr/>
          </p:nvSpPr>
          <p:spPr>
            <a:xfrm>
              <a:off x="8460432" y="-16351"/>
              <a:ext cx="539552" cy="276999"/>
            </a:xfrm>
            <a:prstGeom prst="rect">
              <a:avLst/>
            </a:prstGeom>
            <a:noFill/>
          </p:spPr>
          <p:txBody>
            <a:bodyPr wrap="square" rtlCol="0">
              <a:spAutoFit/>
            </a:bodyPr>
            <a:lstStyle/>
            <a:p>
              <a:r>
                <a:rPr lang="en-CA" sz="1200" b="0" dirty="0" smtClean="0">
                  <a:solidFill>
                    <a:schemeClr val="bg1"/>
                  </a:solidFill>
                </a:rPr>
                <a:t>V4</a:t>
              </a:r>
              <a:endParaRPr lang="en-CA" sz="1200" b="0" dirty="0">
                <a:solidFill>
                  <a:schemeClr val="bg1"/>
                </a:solidFill>
              </a:endParaRPr>
            </a:p>
          </p:txBody>
        </p:sp>
      </p:gr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Activity slide - Group activit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175" y="255588"/>
            <a:ext cx="7766686" cy="877887"/>
          </a:xfrm>
        </p:spPr>
        <p:txBody>
          <a:bodyPr/>
          <a:lstStyle>
            <a:lvl1pPr>
              <a:defRPr baseline="0"/>
            </a:lvl1pPr>
          </a:lstStyle>
          <a:p>
            <a:r>
              <a:rPr lang="en-US" dirty="0" smtClean="0"/>
              <a:t>Activity slide – Group activity (Georgia, 24pt)</a:t>
            </a:r>
            <a:endParaRPr lang="en-US" dirty="0"/>
          </a:p>
        </p:txBody>
      </p:sp>
      <p:pic>
        <p:nvPicPr>
          <p:cNvPr id="3" name="Picture 2"/>
          <p:cNvPicPr>
            <a:picLocks noChangeAspect="1"/>
          </p:cNvPicPr>
          <p:nvPr/>
        </p:nvPicPr>
        <p:blipFill rotWithShape="1">
          <a:blip r:embed="rId2"/>
          <a:srcRect l="10611" t="14400" r="8358" b="4767"/>
          <a:stretch/>
        </p:blipFill>
        <p:spPr>
          <a:xfrm>
            <a:off x="8174830" y="420243"/>
            <a:ext cx="702469" cy="548575"/>
          </a:xfrm>
          <a:prstGeom prst="rect">
            <a:avLst/>
          </a:prstGeom>
        </p:spPr>
      </p:pic>
      <p:sp>
        <p:nvSpPr>
          <p:cNvPr id="6" name="Text Placeholder 5"/>
          <p:cNvSpPr>
            <a:spLocks noGrp="1"/>
          </p:cNvSpPr>
          <p:nvPr>
            <p:ph type="body" sz="quarter" idx="10"/>
          </p:nvPr>
        </p:nvSpPr>
        <p:spPr>
          <a:xfrm>
            <a:off x="257174" y="1419476"/>
            <a:ext cx="4002004" cy="3786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8" name="Picture Placeholder 7"/>
          <p:cNvSpPr>
            <a:spLocks noGrp="1"/>
          </p:cNvSpPr>
          <p:nvPr>
            <p:ph type="pic" sz="quarter" idx="11" hasCustomPrompt="1"/>
          </p:nvPr>
        </p:nvSpPr>
        <p:spPr>
          <a:xfrm>
            <a:off x="4872227" y="1419476"/>
            <a:ext cx="4005072" cy="3786187"/>
          </a:xfrm>
        </p:spPr>
        <p:txBody>
          <a:bodyPr/>
          <a:lstStyle>
            <a:lvl1pPr>
              <a:defRPr/>
            </a:lvl1pPr>
          </a:lstStyle>
          <a:p>
            <a:r>
              <a:rPr lang="en-US" dirty="0" smtClean="0"/>
              <a:t>Put a picture, text box, or insight box here.</a:t>
            </a:r>
            <a:endParaRPr lang="en-US" dirty="0"/>
          </a:p>
        </p:txBody>
      </p:sp>
      <p:cxnSp>
        <p:nvCxnSpPr>
          <p:cNvPr id="7" name="Straight Connector 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565703"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rotWithShape="1">
          <a:blip r:embed="rId2"/>
          <a:srcRect l="10611" t="14400" r="8358" b="4767"/>
          <a:stretch/>
        </p:blipFill>
        <p:spPr>
          <a:xfrm>
            <a:off x="8174830" y="420243"/>
            <a:ext cx="702469" cy="548575"/>
          </a:xfrm>
          <a:prstGeom prst="rect">
            <a:avLst/>
          </a:prstGeom>
        </p:spPr>
      </p:pic>
    </p:spTree>
    <p:extLst>
      <p:ext uri="{BB962C8B-B14F-4D97-AF65-F5344CB8AC3E}">
        <p14:creationId xmlns:p14="http://schemas.microsoft.com/office/powerpoint/2010/main" val="279533965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Activity Slide - Whiteboar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175" y="255588"/>
            <a:ext cx="7763256" cy="877887"/>
          </a:xfrm>
        </p:spPr>
        <p:txBody>
          <a:bodyPr/>
          <a:lstStyle>
            <a:lvl1pPr>
              <a:defRPr baseline="0"/>
            </a:lvl1pPr>
          </a:lstStyle>
          <a:p>
            <a:r>
              <a:rPr lang="en-US" dirty="0" smtClean="0"/>
              <a:t>Activity slide – Whiteboard (Georgia, 24pt)</a:t>
            </a:r>
            <a:endParaRPr lang="en-US" dirty="0"/>
          </a:p>
        </p:txBody>
      </p:sp>
      <p:sp>
        <p:nvSpPr>
          <p:cNvPr id="8" name="Picture Placeholder 7"/>
          <p:cNvSpPr>
            <a:spLocks noGrp="1"/>
          </p:cNvSpPr>
          <p:nvPr>
            <p:ph type="pic" sz="quarter" idx="11" hasCustomPrompt="1"/>
          </p:nvPr>
        </p:nvSpPr>
        <p:spPr>
          <a:xfrm>
            <a:off x="4872227" y="1419476"/>
            <a:ext cx="4005072" cy="3786187"/>
          </a:xfrm>
        </p:spPr>
        <p:txBody>
          <a:bodyPr/>
          <a:lstStyle/>
          <a:p>
            <a:r>
              <a:rPr lang="en-US" dirty="0" smtClean="0"/>
              <a:t>Put a picture, text box, or insight box here.</a:t>
            </a:r>
            <a:endParaRPr lang="en-US" dirty="0"/>
          </a:p>
        </p:txBody>
      </p:sp>
      <p:pic>
        <p:nvPicPr>
          <p:cNvPr id="7" name="Picture 6"/>
          <p:cNvPicPr>
            <a:picLocks noChangeAspect="1"/>
          </p:cNvPicPr>
          <p:nvPr/>
        </p:nvPicPr>
        <p:blipFill rotWithShape="1">
          <a:blip r:embed="rId2"/>
          <a:srcRect l="8531" r="19901" b="39093"/>
          <a:stretch/>
        </p:blipFill>
        <p:spPr>
          <a:xfrm>
            <a:off x="8102202" y="360947"/>
            <a:ext cx="796512" cy="713008"/>
          </a:xfrm>
          <a:prstGeom prst="rect">
            <a:avLst/>
          </a:prstGeom>
        </p:spPr>
      </p:pic>
      <p:cxnSp>
        <p:nvCxnSpPr>
          <p:cNvPr id="9" name="Straight Connector 8"/>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65703"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Text Placeholder 5"/>
          <p:cNvSpPr>
            <a:spLocks noGrp="1"/>
          </p:cNvSpPr>
          <p:nvPr>
            <p:ph type="body" sz="quarter" idx="10"/>
          </p:nvPr>
        </p:nvSpPr>
        <p:spPr>
          <a:xfrm>
            <a:off x="257174" y="1419476"/>
            <a:ext cx="4002004" cy="3786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0" name="Picture 9"/>
          <p:cNvPicPr>
            <a:picLocks noChangeAspect="1"/>
          </p:cNvPicPr>
          <p:nvPr userDrawn="1"/>
        </p:nvPicPr>
        <p:blipFill rotWithShape="1">
          <a:blip r:embed="rId2"/>
          <a:srcRect l="8531" r="19901" b="39093"/>
          <a:stretch/>
        </p:blipFill>
        <p:spPr>
          <a:xfrm>
            <a:off x="8102202" y="360947"/>
            <a:ext cx="796512" cy="713008"/>
          </a:xfrm>
          <a:prstGeom prst="rect">
            <a:avLst/>
          </a:prstGeom>
        </p:spPr>
      </p:pic>
    </p:spTree>
    <p:extLst>
      <p:ext uri="{BB962C8B-B14F-4D97-AF65-F5344CB8AC3E}">
        <p14:creationId xmlns:p14="http://schemas.microsoft.com/office/powerpoint/2010/main" val="239264077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_Tool Activity - First use">
    <p:spTree>
      <p:nvGrpSpPr>
        <p:cNvPr id="1" name=""/>
        <p:cNvGrpSpPr/>
        <p:nvPr/>
      </p:nvGrpSpPr>
      <p:grpSpPr>
        <a:xfrm>
          <a:off x="0" y="0"/>
          <a:ext cx="0" cy="0"/>
          <a:chOff x="0" y="0"/>
          <a:chExt cx="0" cy="0"/>
        </a:xfrm>
      </p:grpSpPr>
      <p:sp>
        <p:nvSpPr>
          <p:cNvPr id="15" name="Pentagon 14"/>
          <p:cNvSpPr/>
          <p:nvPr userDrawn="1">
            <p:custDataLst>
              <p:tags r:id="rId1"/>
            </p:custDataLst>
          </p:nvPr>
        </p:nvSpPr>
        <p:spPr>
          <a:xfrm>
            <a:off x="4734057" y="5528703"/>
            <a:ext cx="4143243" cy="719933"/>
          </a:xfrm>
          <a:prstGeom prst="homePlate">
            <a:avLst/>
          </a:prstGeom>
          <a:noFill/>
          <a:ln>
            <a:solidFill>
              <a:srgbClr val="D17D08"/>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smtClean="0"/>
              <a:t>Activity Slide – Tool (First Use) </a:t>
            </a:r>
            <a:endParaRPr lang="en-US" dirty="0"/>
          </a:p>
        </p:txBody>
      </p:sp>
      <p:sp>
        <p:nvSpPr>
          <p:cNvPr id="3" name="Pentagon 2"/>
          <p:cNvSpPr/>
          <p:nvPr>
            <p:custDataLst>
              <p:tags r:id="rId2"/>
            </p:custDataLst>
          </p:nvPr>
        </p:nvSpPr>
        <p:spPr>
          <a:xfrm>
            <a:off x="4734057" y="5528703"/>
            <a:ext cx="4143243" cy="719933"/>
          </a:xfrm>
          <a:prstGeom prst="homePlate">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grpSp>
        <p:nvGrpSpPr>
          <p:cNvPr id="4" name="Group 25"/>
          <p:cNvGrpSpPr/>
          <p:nvPr>
            <p:custDataLst>
              <p:tags r:id="rId3"/>
            </p:custDataLst>
          </p:nvPr>
        </p:nvGrpSpPr>
        <p:grpSpPr>
          <a:xfrm>
            <a:off x="4126861" y="5463937"/>
            <a:ext cx="875098" cy="849464"/>
            <a:chOff x="3375893" y="3714688"/>
            <a:chExt cx="815991" cy="792088"/>
          </a:xfrm>
          <a:solidFill>
            <a:schemeClr val="bg1">
              <a:lumMod val="85000"/>
            </a:schemeClr>
          </a:solidFill>
        </p:grpSpPr>
        <p:sp>
          <p:nvSpPr>
            <p:cNvPr id="5" name="Rounded Rectangle 4"/>
            <p:cNvSpPr/>
            <p:nvPr>
              <p:custDataLst>
                <p:tags r:id="rId5"/>
              </p:custDataLst>
            </p:nvPr>
          </p:nvSpPr>
          <p:spPr>
            <a:xfrm>
              <a:off x="3375893" y="3714688"/>
              <a:ext cx="815991" cy="792088"/>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pic>
          <p:nvPicPr>
            <p:cNvPr id="6" name="Picture 5" descr="tool.wmf"/>
            <p:cNvPicPr>
              <a:picLocks noChangeAspect="1"/>
            </p:cNvPicPr>
            <p:nvPr>
              <p:custDataLst>
                <p:tags r:id="rId6"/>
              </p:custDataLst>
            </p:nvPr>
          </p:nvPicPr>
          <p:blipFill>
            <a:blip r:embed="rId8" cstate="print"/>
            <a:stretch>
              <a:fillRect/>
            </a:stretch>
          </p:blipFill>
          <p:spPr>
            <a:xfrm>
              <a:off x="3463829" y="3795631"/>
              <a:ext cx="633902" cy="614790"/>
            </a:xfrm>
            <a:prstGeom prst="rect">
              <a:avLst/>
            </a:prstGeom>
            <a:grpFill/>
          </p:spPr>
        </p:pic>
      </p:grpSp>
      <p:sp>
        <p:nvSpPr>
          <p:cNvPr id="7" name="Rounded Rectangular Callout 6"/>
          <p:cNvSpPr/>
          <p:nvPr/>
        </p:nvSpPr>
        <p:spPr>
          <a:xfrm>
            <a:off x="793670" y="5324398"/>
            <a:ext cx="2700300" cy="989003"/>
          </a:xfrm>
          <a:prstGeom prst="wedgeRoundRectCallout">
            <a:avLst>
              <a:gd name="adj1" fmla="val 70556"/>
              <a:gd name="adj2" fmla="val 23025"/>
              <a:gd name="adj3" fmla="val 16667"/>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dirty="0" smtClean="0">
                <a:solidFill>
                  <a:srgbClr val="333333">
                    <a:lumMod val="75000"/>
                  </a:srgbClr>
                </a:solidFill>
              </a:rPr>
              <a:t>Look for this icon at the bottom right of slides where recording data into the tool is required.</a:t>
            </a:r>
            <a:endParaRPr lang="en-US" sz="1400" dirty="0">
              <a:solidFill>
                <a:srgbClr val="333333">
                  <a:lumMod val="75000"/>
                </a:srgbClr>
              </a:solidFill>
            </a:endParaRPr>
          </a:p>
        </p:txBody>
      </p:sp>
      <p:sp>
        <p:nvSpPr>
          <p:cNvPr id="12" name="Text Placeholder 11"/>
          <p:cNvSpPr>
            <a:spLocks noGrp="1"/>
          </p:cNvSpPr>
          <p:nvPr>
            <p:ph type="body" sz="quarter" idx="10" hasCustomPrompt="1"/>
          </p:nvPr>
        </p:nvSpPr>
        <p:spPr>
          <a:xfrm>
            <a:off x="5096265" y="5605766"/>
            <a:ext cx="3284538" cy="549275"/>
          </a:xfrm>
        </p:spPr>
        <p:txBody>
          <a:bodyPr/>
          <a:lstStyle>
            <a:lvl1pPr marL="0" marR="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sz="1200">
                <a:solidFill>
                  <a:schemeClr val="bg1"/>
                </a:solidFill>
              </a:defRPr>
            </a:lvl1pPr>
          </a:lstStyle>
          <a:p>
            <a:pPr marL="0" marR="0" lvl="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pPr>
            <a:r>
              <a:rPr lang="en-CA" sz="1400" dirty="0" smtClean="0">
                <a:solidFill>
                  <a:srgbClr val="FFFFFF"/>
                </a:solidFill>
              </a:rPr>
              <a:t>Record in Info-Tech’s [</a:t>
            </a:r>
            <a:r>
              <a:rPr lang="en-CA" sz="1400" i="1" dirty="0" smtClean="0">
                <a:solidFill>
                  <a:srgbClr val="FFFFFF"/>
                </a:solidFill>
              </a:rPr>
              <a:t>Tool Name] – [Worksheet Name]</a:t>
            </a:r>
            <a:endParaRPr lang="en-CA" sz="1400" b="1" dirty="0" smtClean="0">
              <a:solidFill>
                <a:srgbClr val="FFFFFF"/>
              </a:solidFill>
            </a:endParaRPr>
          </a:p>
        </p:txBody>
      </p:sp>
      <p:sp>
        <p:nvSpPr>
          <p:cNvPr id="14" name="Picture Placeholder 13"/>
          <p:cNvSpPr>
            <a:spLocks noGrp="1"/>
          </p:cNvSpPr>
          <p:nvPr>
            <p:ph type="pic" sz="quarter" idx="11" hasCustomPrompt="1"/>
          </p:nvPr>
        </p:nvSpPr>
        <p:spPr>
          <a:xfrm>
            <a:off x="4779559" y="1386364"/>
            <a:ext cx="3917950" cy="3879056"/>
          </a:xfrm>
        </p:spPr>
        <p:txBody>
          <a:bodyPr/>
          <a:lstStyle>
            <a:lvl1pPr>
              <a:defRPr/>
            </a:lvl1pPr>
          </a:lstStyle>
          <a:p>
            <a:r>
              <a:rPr lang="en-US" dirty="0" smtClean="0"/>
              <a:t>Tool Screenshot</a:t>
            </a:r>
            <a:endParaRPr lang="en-US" dirty="0"/>
          </a:p>
        </p:txBody>
      </p:sp>
      <p:sp>
        <p:nvSpPr>
          <p:cNvPr id="16" name="Text Placeholder 15"/>
          <p:cNvSpPr>
            <a:spLocks noGrp="1"/>
          </p:cNvSpPr>
          <p:nvPr>
            <p:ph type="body" sz="quarter" idx="12"/>
          </p:nvPr>
        </p:nvSpPr>
        <p:spPr>
          <a:xfrm>
            <a:off x="415286" y="1385967"/>
            <a:ext cx="3711575" cy="3879850"/>
          </a:xfrm>
        </p:spPr>
        <p:txBody>
          <a:bodyPr/>
          <a:lstStyle>
            <a:lvl5pPr marL="1828800" indent="0">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8" name="Straight Connector 17"/>
          <p:cNvCxnSpPr/>
          <p:nvPr/>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20" name="Picture 19" descr="tool.wmf"/>
          <p:cNvPicPr>
            <a:picLocks noChangeAspect="1"/>
          </p:cNvPicPr>
          <p:nvPr>
            <p:custDataLst>
              <p:tags r:id="rId4"/>
            </p:custDataLst>
          </p:nvPr>
        </p:nvPicPr>
        <p:blipFill>
          <a:blip r:embed="rId8" cstate="print"/>
          <a:stretch>
            <a:fillRect/>
          </a:stretch>
        </p:blipFill>
        <p:spPr>
          <a:xfrm>
            <a:off x="4221165" y="5550742"/>
            <a:ext cx="679819" cy="659323"/>
          </a:xfrm>
          <a:prstGeom prst="rect">
            <a:avLst/>
          </a:prstGeom>
        </p:spPr>
      </p:pic>
      <p:sp>
        <p:nvSpPr>
          <p:cNvPr id="21" name="Rounded Rectangular Callout 20"/>
          <p:cNvSpPr/>
          <p:nvPr userDrawn="1"/>
        </p:nvSpPr>
        <p:spPr>
          <a:xfrm>
            <a:off x="793670" y="5324398"/>
            <a:ext cx="2700300" cy="989003"/>
          </a:xfrm>
          <a:prstGeom prst="wedgeRoundRectCallout">
            <a:avLst>
              <a:gd name="adj1" fmla="val 70556"/>
              <a:gd name="adj2" fmla="val 23025"/>
              <a:gd name="adj3" fmla="val 16667"/>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dirty="0" smtClean="0">
                <a:solidFill>
                  <a:srgbClr val="333333">
                    <a:lumMod val="75000"/>
                  </a:srgbClr>
                </a:solidFill>
              </a:rPr>
              <a:t>Look for this icon at the bottom right of slides where recording data into the tool is required.</a:t>
            </a:r>
            <a:endParaRPr lang="en-US" sz="1400" dirty="0">
              <a:solidFill>
                <a:srgbClr val="333333">
                  <a:lumMod val="75000"/>
                </a:srgbClr>
              </a:solidFill>
            </a:endParaRPr>
          </a:p>
        </p:txBody>
      </p:sp>
      <p:cxnSp>
        <p:nvCxnSpPr>
          <p:cNvPr id="22" name="Straight Connector 21"/>
          <p:cNvCxnSpPr/>
          <p:nvPr userDrawn="1"/>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751376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Tool Activity">
    <p:spTree>
      <p:nvGrpSpPr>
        <p:cNvPr id="1" name=""/>
        <p:cNvGrpSpPr/>
        <p:nvPr/>
      </p:nvGrpSpPr>
      <p:grpSpPr>
        <a:xfrm>
          <a:off x="0" y="0"/>
          <a:ext cx="0" cy="0"/>
          <a:chOff x="0" y="0"/>
          <a:chExt cx="0" cy="0"/>
        </a:xfrm>
      </p:grpSpPr>
      <p:sp>
        <p:nvSpPr>
          <p:cNvPr id="13" name="Pentagon 12"/>
          <p:cNvSpPr/>
          <p:nvPr userDrawn="1">
            <p:custDataLst>
              <p:tags r:id="rId1"/>
            </p:custDataLst>
          </p:nvPr>
        </p:nvSpPr>
        <p:spPr>
          <a:xfrm>
            <a:off x="4734057" y="5528703"/>
            <a:ext cx="4143243" cy="719933"/>
          </a:xfrm>
          <a:prstGeom prst="homePlate">
            <a:avLst/>
          </a:prstGeom>
          <a:noFill/>
          <a:ln>
            <a:solidFill>
              <a:srgbClr val="D17D08"/>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smtClean="0"/>
              <a:t>Activity Slide - Tool</a:t>
            </a:r>
            <a:endParaRPr lang="en-US" dirty="0"/>
          </a:p>
        </p:txBody>
      </p:sp>
      <p:sp>
        <p:nvSpPr>
          <p:cNvPr id="3" name="Pentagon 2"/>
          <p:cNvSpPr/>
          <p:nvPr>
            <p:custDataLst>
              <p:tags r:id="rId2"/>
            </p:custDataLst>
          </p:nvPr>
        </p:nvSpPr>
        <p:spPr>
          <a:xfrm>
            <a:off x="4734057" y="5528703"/>
            <a:ext cx="4143243" cy="719933"/>
          </a:xfrm>
          <a:prstGeom prst="homePlate">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grpSp>
        <p:nvGrpSpPr>
          <p:cNvPr id="4" name="Group 25"/>
          <p:cNvGrpSpPr/>
          <p:nvPr>
            <p:custDataLst>
              <p:tags r:id="rId3"/>
            </p:custDataLst>
          </p:nvPr>
        </p:nvGrpSpPr>
        <p:grpSpPr>
          <a:xfrm>
            <a:off x="4126861" y="5463937"/>
            <a:ext cx="875098" cy="849464"/>
            <a:chOff x="3375893" y="3714688"/>
            <a:chExt cx="815991" cy="792088"/>
          </a:xfrm>
          <a:solidFill>
            <a:schemeClr val="bg1">
              <a:lumMod val="85000"/>
            </a:schemeClr>
          </a:solidFill>
        </p:grpSpPr>
        <p:sp>
          <p:nvSpPr>
            <p:cNvPr id="5" name="Rounded Rectangle 4"/>
            <p:cNvSpPr/>
            <p:nvPr>
              <p:custDataLst>
                <p:tags r:id="rId5"/>
              </p:custDataLst>
            </p:nvPr>
          </p:nvSpPr>
          <p:spPr>
            <a:xfrm>
              <a:off x="3375893" y="3714688"/>
              <a:ext cx="815991" cy="792088"/>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pic>
          <p:nvPicPr>
            <p:cNvPr id="6" name="Picture 5" descr="tool.wmf"/>
            <p:cNvPicPr>
              <a:picLocks noChangeAspect="1"/>
            </p:cNvPicPr>
            <p:nvPr>
              <p:custDataLst>
                <p:tags r:id="rId6"/>
              </p:custDataLst>
            </p:nvPr>
          </p:nvPicPr>
          <p:blipFill>
            <a:blip r:embed="rId8" cstate="print"/>
            <a:stretch>
              <a:fillRect/>
            </a:stretch>
          </p:blipFill>
          <p:spPr>
            <a:xfrm>
              <a:off x="3463829" y="3795631"/>
              <a:ext cx="633902" cy="614790"/>
            </a:xfrm>
            <a:prstGeom prst="rect">
              <a:avLst/>
            </a:prstGeom>
            <a:grpFill/>
          </p:spPr>
        </p:pic>
      </p:grpSp>
      <p:sp>
        <p:nvSpPr>
          <p:cNvPr id="12" name="Text Placeholder 11"/>
          <p:cNvSpPr>
            <a:spLocks noGrp="1"/>
          </p:cNvSpPr>
          <p:nvPr>
            <p:ph type="body" sz="quarter" idx="10" hasCustomPrompt="1"/>
          </p:nvPr>
        </p:nvSpPr>
        <p:spPr>
          <a:xfrm>
            <a:off x="5096265" y="5605766"/>
            <a:ext cx="3284538" cy="549275"/>
          </a:xfrm>
        </p:spPr>
        <p:txBody>
          <a:bodyPr/>
          <a:lstStyle>
            <a:lvl1pPr marL="0" marR="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sz="1200">
                <a:solidFill>
                  <a:schemeClr val="bg1"/>
                </a:solidFill>
              </a:defRPr>
            </a:lvl1pPr>
          </a:lstStyle>
          <a:p>
            <a:pPr marL="0" marR="0" lvl="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pPr>
            <a:r>
              <a:rPr lang="en-CA" sz="1400" dirty="0" smtClean="0">
                <a:solidFill>
                  <a:srgbClr val="FFFFFF"/>
                </a:solidFill>
              </a:rPr>
              <a:t>Record in Info-Tech’s [</a:t>
            </a:r>
            <a:r>
              <a:rPr lang="en-CA" sz="1400" i="1" dirty="0" smtClean="0">
                <a:solidFill>
                  <a:srgbClr val="FFFFFF"/>
                </a:solidFill>
              </a:rPr>
              <a:t>Tool Name] – [Worksheet Name]</a:t>
            </a:r>
            <a:endParaRPr lang="en-CA" sz="1400" b="1" dirty="0" smtClean="0">
              <a:solidFill>
                <a:srgbClr val="FFFFFF"/>
              </a:solidFill>
            </a:endParaRPr>
          </a:p>
        </p:txBody>
      </p:sp>
      <p:sp>
        <p:nvSpPr>
          <p:cNvPr id="14" name="Picture Placeholder 13"/>
          <p:cNvSpPr>
            <a:spLocks noGrp="1"/>
          </p:cNvSpPr>
          <p:nvPr>
            <p:ph type="pic" sz="quarter" idx="11" hasCustomPrompt="1"/>
          </p:nvPr>
        </p:nvSpPr>
        <p:spPr>
          <a:xfrm>
            <a:off x="4779559" y="1386363"/>
            <a:ext cx="3917950" cy="3879454"/>
          </a:xfrm>
        </p:spPr>
        <p:txBody>
          <a:bodyPr/>
          <a:lstStyle>
            <a:lvl1pPr>
              <a:defRPr/>
            </a:lvl1pPr>
          </a:lstStyle>
          <a:p>
            <a:r>
              <a:rPr lang="en-US" dirty="0" smtClean="0"/>
              <a:t>Tool Screenshot</a:t>
            </a:r>
            <a:endParaRPr lang="en-US" dirty="0"/>
          </a:p>
        </p:txBody>
      </p:sp>
      <p:sp>
        <p:nvSpPr>
          <p:cNvPr id="16" name="Text Placeholder 15"/>
          <p:cNvSpPr>
            <a:spLocks noGrp="1"/>
          </p:cNvSpPr>
          <p:nvPr>
            <p:ph type="body" sz="quarter" idx="12"/>
          </p:nvPr>
        </p:nvSpPr>
        <p:spPr>
          <a:xfrm>
            <a:off x="415286" y="1385967"/>
            <a:ext cx="3711575" cy="3879850"/>
          </a:xfrm>
        </p:spPr>
        <p:txBody>
          <a:bodyPr/>
          <a:lstStyle>
            <a:lvl5pPr marL="1828800" indent="0">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8" name="Straight Connector 17"/>
          <p:cNvCxnSpPr/>
          <p:nvPr/>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9" name="Picture 18" descr="tool.wmf"/>
          <p:cNvPicPr>
            <a:picLocks noChangeAspect="1"/>
          </p:cNvPicPr>
          <p:nvPr>
            <p:custDataLst>
              <p:tags r:id="rId4"/>
            </p:custDataLst>
          </p:nvPr>
        </p:nvPicPr>
        <p:blipFill>
          <a:blip r:embed="rId8" cstate="print"/>
          <a:stretch>
            <a:fillRect/>
          </a:stretch>
        </p:blipFill>
        <p:spPr>
          <a:xfrm>
            <a:off x="4221165" y="5550742"/>
            <a:ext cx="679819" cy="659323"/>
          </a:xfrm>
          <a:prstGeom prst="rect">
            <a:avLst/>
          </a:prstGeom>
        </p:spPr>
      </p:pic>
      <p:cxnSp>
        <p:nvCxnSpPr>
          <p:cNvPr id="20" name="Straight Connector 19"/>
          <p:cNvCxnSpPr/>
          <p:nvPr userDrawn="1"/>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561927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Header / Bodycop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566405943"/>
      </p:ext>
    </p:extLst>
  </p:cSld>
  <p:clrMapOvr>
    <a:masterClrMapping/>
  </p:clrMapOvr>
  <p:timing>
    <p:tnLst>
      <p:par>
        <p:cTn id="1" dur="indefinite" restart="never" nodeType="tmRoot"/>
      </p:par>
    </p:tnLst>
  </p:timing>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_Header">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3619239665"/>
      </p:ext>
    </p:extLst>
  </p:cSld>
  <p:clrMapOvr>
    <a:masterClrMapping/>
  </p:clrMapOvr>
  <p:timing>
    <p:tnLst>
      <p:par>
        <p:cTn id="1" dur="indefinite" restart="never" nodeType="tmRoot"/>
      </p:par>
    </p:tnLst>
  </p:timing>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Right Blank">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Text Placeholder 41"/>
          <p:cNvSpPr>
            <a:spLocks noGrp="1"/>
          </p:cNvSpPr>
          <p:nvPr>
            <p:ph type="body" sz="quarter" idx="22" hasCustomPrompt="1"/>
          </p:nvPr>
        </p:nvSpPr>
        <p:spPr>
          <a:xfrm>
            <a:off x="249303" y="5269227"/>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263211"/>
            <a:ext cx="4713222" cy="383015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410620276"/>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606908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Header / Subhead / Bodycop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18" name="Straight Connector 17"/>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68975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extLst>
      <p:ext uri="{BB962C8B-B14F-4D97-AF65-F5344CB8AC3E}">
        <p14:creationId xmlns:p14="http://schemas.microsoft.com/office/powerpoint/2010/main" val="380723979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4_Section Cover Page">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p:ph type="body" sz="quarter" idx="18" hasCustomPrompt="1"/>
          </p:nvPr>
        </p:nvSpPr>
        <p:spPr>
          <a:xfrm>
            <a:off x="687148" y="4295384"/>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3919791" y="4307741"/>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p:nvSpPr>
        <p:spPr>
          <a:xfrm>
            <a:off x="3919791" y="3976699"/>
            <a:ext cx="269351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What’s in this Section:</a:t>
            </a:r>
          </a:p>
        </p:txBody>
      </p:sp>
      <p:sp>
        <p:nvSpPr>
          <p:cNvPr id="14" name="TextBox 13"/>
          <p:cNvSpPr txBox="1"/>
          <p:nvPr/>
        </p:nvSpPr>
        <p:spPr>
          <a:xfrm>
            <a:off x="447639" y="3976700"/>
            <a:ext cx="102557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Sections:</a:t>
            </a:r>
          </a:p>
        </p:txBody>
      </p:sp>
      <p:cxnSp>
        <p:nvCxnSpPr>
          <p:cNvPr id="7" name="Straight Connector 6"/>
          <p:cNvCxnSpPr/>
          <p:nvPr/>
        </p:nvCxnSpPr>
        <p:spPr>
          <a:xfrm>
            <a:off x="3749514" y="4311718"/>
            <a:ext cx="0" cy="19061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749514" y="6217856"/>
            <a:ext cx="8281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749514" y="4311718"/>
            <a:ext cx="8281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7502413"/>
      </p:ext>
    </p:extLst>
  </p:cSld>
  <p:clrMapOvr>
    <a:masterClrMapping/>
  </p:clrMapOvr>
  <p:timing>
    <p:tnLst>
      <p:par>
        <p:cTn id="1" dur="indefinite" restart="never" nodeType="tmRoot"/>
      </p:par>
    </p:tnLst>
  </p:timing>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1_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87148" y="4295384"/>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3919791" y="4307741"/>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3919791" y="3976699"/>
            <a:ext cx="269351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What’s in this Section:</a:t>
            </a:r>
          </a:p>
        </p:txBody>
      </p:sp>
      <p:sp>
        <p:nvSpPr>
          <p:cNvPr id="14" name="TextBox 13"/>
          <p:cNvSpPr txBox="1"/>
          <p:nvPr userDrawn="1"/>
        </p:nvSpPr>
        <p:spPr>
          <a:xfrm>
            <a:off x="447639" y="3976700"/>
            <a:ext cx="102557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Sections:</a:t>
            </a:r>
          </a:p>
        </p:txBody>
      </p:sp>
      <p:cxnSp>
        <p:nvCxnSpPr>
          <p:cNvPr id="7" name="Straight Connector 6"/>
          <p:cNvCxnSpPr/>
          <p:nvPr userDrawn="1"/>
        </p:nvCxnSpPr>
        <p:spPr>
          <a:xfrm>
            <a:off x="3749514" y="4311718"/>
            <a:ext cx="0" cy="1906138"/>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3749514" y="6217856"/>
            <a:ext cx="82813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3749514" y="4311718"/>
            <a:ext cx="82813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0917989"/>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3_Introduction">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9303" y="2507593"/>
            <a:ext cx="4034665"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507593"/>
            <a:ext cx="40324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7" name="Text Placeholder 41"/>
          <p:cNvSpPr>
            <a:spLocks noGrp="1"/>
          </p:cNvSpPr>
          <p:nvPr>
            <p:ph type="body" sz="quarter" idx="24" hasCustomPrompt="1"/>
          </p:nvPr>
        </p:nvSpPr>
        <p:spPr>
          <a:xfrm>
            <a:off x="249302" y="4689140"/>
            <a:ext cx="8643178" cy="1706092"/>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extLst>
      <p:ext uri="{BB962C8B-B14F-4D97-AF65-F5344CB8AC3E}">
        <p14:creationId xmlns:p14="http://schemas.microsoft.com/office/powerpoint/2010/main" val="1618898659"/>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1_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userDrawn="1"/>
        </p:nvSpPr>
        <p:spPr>
          <a:xfrm>
            <a:off x="323527" y="1180132"/>
            <a:ext cx="365168" cy="36469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sp>
        <p:nvSpPr>
          <p:cNvPr id="21" name="Rectangle 20"/>
          <p:cNvSpPr/>
          <p:nvPr userDrawn="1"/>
        </p:nvSpPr>
        <p:spPr>
          <a:xfrm>
            <a:off x="616689" y="1180132"/>
            <a:ext cx="8203784" cy="36469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22" name="Group 21"/>
          <p:cNvGrpSpPr/>
          <p:nvPr userDrawn="1"/>
        </p:nvGrpSpPr>
        <p:grpSpPr>
          <a:xfrm>
            <a:off x="336127" y="1204859"/>
            <a:ext cx="344617" cy="339694"/>
            <a:chOff x="6983446" y="224644"/>
            <a:chExt cx="734136" cy="731520"/>
          </a:xfrm>
          <a:solidFill>
            <a:schemeClr val="accent1"/>
          </a:solidFill>
        </p:grpSpPr>
        <p:sp>
          <p:nvSpPr>
            <p:cNvPr id="23" name="Rectangle 22"/>
            <p:cNvSpPr/>
            <p:nvPr/>
          </p:nvSpPr>
          <p:spPr>
            <a:xfrm>
              <a:off x="6986062" y="224644"/>
              <a:ext cx="731520" cy="731520"/>
            </a:xfrm>
            <a:prstGeom prst="rect">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chemeClr val="accent1"/>
              </a:solidFill>
            </a:ln>
            <a:effectLst/>
          </p:spPr>
        </p:pic>
      </p:grpSp>
      <p:cxnSp>
        <p:nvCxnSpPr>
          <p:cNvPr id="8" name="Straight Connector 7"/>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778566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5A7D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5A7D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cxnSp>
        <p:nvCxnSpPr>
          <p:cNvPr id="23" name="Straight Connector 22"/>
          <p:cNvCxnSpPr/>
          <p:nvPr userDrawn="1"/>
        </p:nvCxnSpPr>
        <p:spPr>
          <a:xfrm flipV="1">
            <a:off x="246703" y="3602382"/>
            <a:ext cx="8634981" cy="2159"/>
          </a:xfrm>
          <a:prstGeom prst="line">
            <a:avLst/>
          </a:prstGeom>
          <a:ln w="254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Executive Summary (Georgia, 24pt)</a:t>
            </a:r>
            <a:endParaRPr lang="en-US" dirty="0"/>
          </a:p>
        </p:txBody>
      </p:sp>
      <p:grpSp>
        <p:nvGrpSpPr>
          <p:cNvPr id="26" name="Group 25"/>
          <p:cNvGrpSpPr/>
          <p:nvPr userDrawn="1"/>
        </p:nvGrpSpPr>
        <p:grpSpPr>
          <a:xfrm>
            <a:off x="255868" y="4125411"/>
            <a:ext cx="8640578" cy="461665"/>
            <a:chOff x="247848" y="4125411"/>
            <a:chExt cx="8640578" cy="461665"/>
          </a:xfrm>
        </p:grpSpPr>
        <p:sp>
          <p:nvSpPr>
            <p:cNvPr id="9" name="Rectangle 8"/>
            <p:cNvSpPr/>
            <p:nvPr userDrawn="1"/>
          </p:nvSpPr>
          <p:spPr>
            <a:xfrm>
              <a:off x="247848" y="4199835"/>
              <a:ext cx="8640578" cy="312818"/>
            </a:xfrm>
            <a:prstGeom prst="rect">
              <a:avLst/>
            </a:prstGeom>
            <a:solidFill>
              <a:srgbClr val="5A7D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5" name="TextBox 14"/>
            <p:cNvSpPr txBox="1"/>
            <p:nvPr userDrawn="1"/>
          </p:nvSpPr>
          <p:spPr>
            <a:xfrm>
              <a:off x="8461706" y="4125411"/>
              <a:ext cx="426720" cy="4616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defRPr sz="1400" b="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lvl="0"/>
              <a:r>
                <a:rPr lang="en-US" dirty="0" smtClean="0">
                  <a:sym typeface="Wingdings" panose="05000000000000000000" pitchFamily="2" charset="2"/>
                </a:rPr>
                <a:t></a:t>
              </a:r>
              <a:endParaRPr lang="en-US" dirty="0"/>
            </a:p>
          </p:txBody>
        </p:sp>
      </p:grpSp>
      <p:grpSp>
        <p:nvGrpSpPr>
          <p:cNvPr id="25" name="Group 24"/>
          <p:cNvGrpSpPr/>
          <p:nvPr userDrawn="1"/>
        </p:nvGrpSpPr>
        <p:grpSpPr>
          <a:xfrm>
            <a:off x="247848" y="1210905"/>
            <a:ext cx="5266944" cy="325508"/>
            <a:chOff x="277163" y="1210905"/>
            <a:chExt cx="5266944" cy="325508"/>
          </a:xfrm>
        </p:grpSpPr>
        <p:sp>
          <p:nvSpPr>
            <p:cNvPr id="13" name="Rectangle 12"/>
            <p:cNvSpPr/>
            <p:nvPr userDrawn="1"/>
          </p:nvSpPr>
          <p:spPr>
            <a:xfrm>
              <a:off x="277163" y="1210905"/>
              <a:ext cx="5266944" cy="320040"/>
            </a:xfrm>
            <a:prstGeom prst="rect">
              <a:avLst/>
            </a:prstGeom>
            <a:solidFill>
              <a:srgbClr val="A241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6" name="Isosceles Triangle 15"/>
            <p:cNvSpPr/>
            <p:nvPr userDrawn="1"/>
          </p:nvSpPr>
          <p:spPr>
            <a:xfrm>
              <a:off x="5223565" y="1254045"/>
              <a:ext cx="216694" cy="223838"/>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smtClean="0">
                <a:solidFill>
                  <a:schemeClr val="tx1"/>
                </a:solidFill>
              </a:endParaRPr>
            </a:p>
          </p:txBody>
        </p:sp>
        <p:sp>
          <p:nvSpPr>
            <p:cNvPr id="17" name="TextBox 16"/>
            <p:cNvSpPr txBox="1"/>
            <p:nvPr userDrawn="1"/>
          </p:nvSpPr>
          <p:spPr>
            <a:xfrm>
              <a:off x="5297384" y="1259414"/>
              <a:ext cx="69056" cy="276999"/>
            </a:xfrm>
            <a:prstGeom prst="rect">
              <a:avLst/>
            </a:prstGeom>
            <a:noFill/>
          </p:spPr>
          <p:txBody>
            <a:bodyPr wrap="square" rtlCol="0" anchor="ctr">
              <a:spAutoFit/>
            </a:bodyPr>
            <a:lstStyle/>
            <a:p>
              <a:pPr algn="ctr"/>
              <a:r>
                <a:rPr lang="en-US" sz="1200" dirty="0" smtClean="0">
                  <a:solidFill>
                    <a:srgbClr val="924E6B"/>
                  </a:solidFill>
                </a:rPr>
                <a:t>!</a:t>
              </a:r>
              <a:endParaRPr lang="en-US" sz="1200" dirty="0">
                <a:solidFill>
                  <a:srgbClr val="924E6B"/>
                </a:solidFill>
              </a:endParaRPr>
            </a:p>
          </p:txBody>
        </p:sp>
      </p:grpSp>
      <p:grpSp>
        <p:nvGrpSpPr>
          <p:cNvPr id="24" name="Group 23"/>
          <p:cNvGrpSpPr/>
          <p:nvPr userDrawn="1"/>
        </p:nvGrpSpPr>
        <p:grpSpPr>
          <a:xfrm>
            <a:off x="247848" y="2639247"/>
            <a:ext cx="5266944" cy="369332"/>
            <a:chOff x="251520" y="2526953"/>
            <a:chExt cx="5266944" cy="369332"/>
          </a:xfrm>
        </p:grpSpPr>
        <p:sp>
          <p:nvSpPr>
            <p:cNvPr id="11" name="Rectangle 10"/>
            <p:cNvSpPr/>
            <p:nvPr userDrawn="1"/>
          </p:nvSpPr>
          <p:spPr>
            <a:xfrm>
              <a:off x="251520" y="2547450"/>
              <a:ext cx="5266944"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18" name="TextBox 17"/>
            <p:cNvSpPr txBox="1"/>
            <p:nvPr userDrawn="1"/>
          </p:nvSpPr>
          <p:spPr>
            <a:xfrm>
              <a:off x="5177595" y="2526953"/>
              <a:ext cx="262664" cy="369332"/>
            </a:xfrm>
            <a:prstGeom prst="rect">
              <a:avLst/>
            </a:prstGeom>
            <a:noFill/>
          </p:spPr>
          <p:txBody>
            <a:bodyPr wrap="square" rtlCol="0">
              <a:spAutoFit/>
            </a:bodyPr>
            <a:lstStyle/>
            <a:p>
              <a:r>
                <a:rPr lang="en-US" b="1" dirty="0" smtClean="0">
                  <a:solidFill>
                    <a:schemeClr val="bg1"/>
                  </a:solidFill>
                </a:rPr>
                <a:t>?</a:t>
              </a:r>
              <a:endParaRPr lang="en-US" b="1" dirty="0">
                <a:solidFill>
                  <a:schemeClr val="bg1"/>
                </a:solidFill>
              </a:endParaRPr>
            </a:p>
          </p:txBody>
        </p:sp>
      </p:gr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cxnSp>
        <p:nvCxnSpPr>
          <p:cNvPr id="27" name="Straight Connector 26"/>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9" name="Text Placeholder 28"/>
          <p:cNvSpPr>
            <a:spLocks noGrp="1"/>
          </p:cNvSpPr>
          <p:nvPr>
            <p:ph type="body" sz="quarter" idx="13"/>
          </p:nvPr>
        </p:nvSpPr>
        <p:spPr>
          <a:xfrm>
            <a:off x="5737241" y="1495997"/>
            <a:ext cx="3083231" cy="2523241"/>
          </a:xfrm>
          <a:noFill/>
          <a:ln w="12700"/>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FF3C0D"/>
          </a:solidFill>
        </p:grpSpPr>
        <p:sp>
          <p:nvSpPr>
            <p:cNvPr id="31" name="Round Same Side Corner Rectangle 97"/>
            <p:cNvSpPr/>
            <p:nvPr/>
          </p:nvSpPr>
          <p:spPr>
            <a:xfrm>
              <a:off x="2267744" y="1844804"/>
              <a:ext cx="3084068" cy="285749"/>
            </a:xfrm>
            <a:prstGeom prst="rect">
              <a:avLst/>
            </a:prstGeom>
            <a:solidFill>
              <a:srgbClr val="D17D08"/>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94425" y="1889932"/>
              <a:ext cx="240000" cy="180000"/>
            </a:xfrm>
            <a:prstGeom prst="rect">
              <a:avLst/>
            </a:prstGeom>
            <a:noFill/>
            <a:ln>
              <a:noFill/>
            </a:ln>
          </p:spPr>
        </p:pic>
      </p:grpSp>
    </p:spTree>
    <p:extLst>
      <p:ext uri="{BB962C8B-B14F-4D97-AF65-F5344CB8AC3E}">
        <p14:creationId xmlns:p14="http://schemas.microsoft.com/office/powerpoint/2010/main" val="335530048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Info Graphic">
    <p:spTree>
      <p:nvGrpSpPr>
        <p:cNvPr id="1" name=""/>
        <p:cNvGrpSpPr/>
        <p:nvPr/>
      </p:nvGrpSpPr>
      <p:grpSpPr>
        <a:xfrm>
          <a:off x="0" y="0"/>
          <a:ext cx="0" cy="0"/>
          <a:chOff x="0" y="0"/>
          <a:chExt cx="0" cy="0"/>
        </a:xfrm>
      </p:grpSpPr>
      <p:sp>
        <p:nvSpPr>
          <p:cNvPr id="12" name="Picture Placeholder 11"/>
          <p:cNvSpPr>
            <a:spLocks noGrp="1"/>
          </p:cNvSpPr>
          <p:nvPr>
            <p:ph type="pic" sz="quarter" idx="17"/>
          </p:nvPr>
        </p:nvSpPr>
        <p:spPr>
          <a:xfrm>
            <a:off x="393847" y="1238250"/>
            <a:ext cx="1047750" cy="4360445"/>
          </a:xfrm>
        </p:spPr>
        <p:txBody>
          <a:bodyPr/>
          <a:lstStyle/>
          <a:p>
            <a:r>
              <a:rPr lang="en-US" dirty="0" smtClean="0"/>
              <a:t>Click icon to add picture</a:t>
            </a:r>
            <a:endParaRPr lang="en-US" dirty="0"/>
          </a:p>
        </p:txBody>
      </p:sp>
      <p:sp>
        <p:nvSpPr>
          <p:cNvPr id="7" name="Title 1"/>
          <p:cNvSpPr>
            <a:spLocks noGrp="1"/>
          </p:cNvSpPr>
          <p:nvPr>
            <p:ph type="title" hasCustomPrompt="1"/>
          </p:nvPr>
        </p:nvSpPr>
        <p:spPr>
          <a:xfrm>
            <a:off x="251520" y="260648"/>
            <a:ext cx="8625780" cy="864096"/>
          </a:xfrm>
        </p:spPr>
        <p:txBody>
          <a:bodyPr/>
          <a:lstStyle>
            <a:lvl1pPr>
              <a:defRPr/>
            </a:lvl1pPr>
          </a:lstStyle>
          <a:p>
            <a:r>
              <a:rPr lang="en-US" dirty="0" err="1" smtClean="0"/>
              <a:t>Infographic</a:t>
            </a:r>
            <a:r>
              <a:rPr lang="en-US" dirty="0" smtClean="0"/>
              <a:t> (Georgia, 24pt)</a:t>
            </a:r>
            <a:endParaRPr lang="en-US" dirty="0"/>
          </a:p>
        </p:txBody>
      </p:sp>
      <p:sp>
        <p:nvSpPr>
          <p:cNvPr id="14" name="Text Placeholder 13"/>
          <p:cNvSpPr>
            <a:spLocks noGrp="1"/>
          </p:cNvSpPr>
          <p:nvPr>
            <p:ph type="body" sz="quarter" idx="18"/>
          </p:nvPr>
        </p:nvSpPr>
        <p:spPr>
          <a:xfrm>
            <a:off x="2208213" y="1238250"/>
            <a:ext cx="6669087" cy="50720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5"/>
          <p:cNvSpPr>
            <a:spLocks noGrp="1"/>
          </p:cNvSpPr>
          <p:nvPr>
            <p:ph type="body" sz="quarter" idx="19"/>
          </p:nvPr>
        </p:nvSpPr>
        <p:spPr>
          <a:xfrm>
            <a:off x="393847" y="5699241"/>
            <a:ext cx="1047750" cy="611071"/>
          </a:xfrm>
        </p:spPr>
        <p:txBody>
          <a:bodyPr/>
          <a:lstStyle>
            <a:lvl1pPr marL="0" indent="0" algn="ctr">
              <a:buNone/>
              <a:defRPr/>
            </a:lvl1pPr>
          </a:lstStyle>
          <a:p>
            <a:pPr lvl="0"/>
            <a:r>
              <a:rPr lang="en-US" smtClean="0"/>
              <a:t>Click to edit Master text styles</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350547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GI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175" y="255588"/>
            <a:ext cx="7402966" cy="877887"/>
          </a:xfrm>
        </p:spPr>
        <p:txBody>
          <a:bodyPr/>
          <a:lstStyle>
            <a:lvl1pPr>
              <a:defRPr baseline="0"/>
            </a:lvl1pPr>
          </a:lstStyle>
          <a:p>
            <a:r>
              <a:rPr lang="en-US" dirty="0" smtClean="0"/>
              <a:t>GI Slide (Georgia, 24pt)</a:t>
            </a:r>
            <a:endParaRPr lang="en-US" dirty="0"/>
          </a:p>
        </p:txBody>
      </p:sp>
      <p:sp>
        <p:nvSpPr>
          <p:cNvPr id="5" name="Rectangle 4"/>
          <p:cNvSpPr/>
          <p:nvPr/>
        </p:nvSpPr>
        <p:spPr>
          <a:xfrm>
            <a:off x="269563" y="1204535"/>
            <a:ext cx="2834640" cy="804672"/>
          </a:xfrm>
          <a:prstGeom prst="rect">
            <a:avLst/>
          </a:prstGeom>
          <a:solidFill>
            <a:srgbClr val="5A7D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defRPr/>
            </a:pPr>
            <a:r>
              <a:rPr lang="en-US" sz="1350" b="1" dirty="0">
                <a:solidFill>
                  <a:srgbClr val="FFFFFF"/>
                </a:solidFill>
                <a:effectLst>
                  <a:outerShdw blurRad="50800" dist="38100" dir="2700000" algn="tl" rotWithShape="0">
                    <a:prstClr val="black">
                      <a:alpha val="40000"/>
                    </a:prstClr>
                  </a:outerShdw>
                </a:effectLst>
                <a:cs typeface="Open Sans"/>
              </a:rPr>
              <a:t>Prior to the Guided Implementation</a:t>
            </a:r>
          </a:p>
        </p:txBody>
      </p:sp>
      <p:sp>
        <p:nvSpPr>
          <p:cNvPr id="12" name="Rectangle 11"/>
          <p:cNvSpPr/>
          <p:nvPr/>
        </p:nvSpPr>
        <p:spPr>
          <a:xfrm>
            <a:off x="3144139" y="1204535"/>
            <a:ext cx="2834640" cy="804672"/>
          </a:xfrm>
          <a:prstGeom prst="rect">
            <a:avLst/>
          </a:prstGeom>
          <a:solidFill>
            <a:srgbClr val="36A1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defRPr/>
            </a:pPr>
            <a:r>
              <a:rPr lang="en-US" sz="1350" b="1" dirty="0">
                <a:solidFill>
                  <a:srgbClr val="FFFFFF"/>
                </a:solidFill>
                <a:effectLst>
                  <a:outerShdw blurRad="50800" dist="38100" dir="2700000" algn="tl" rotWithShape="0">
                    <a:prstClr val="black">
                      <a:alpha val="40000"/>
                    </a:prstClr>
                  </a:outerShdw>
                </a:effectLst>
                <a:cs typeface="Open Sans"/>
              </a:rPr>
              <a:t>During the Guided Implementation</a:t>
            </a:r>
          </a:p>
        </p:txBody>
      </p:sp>
      <p:sp>
        <p:nvSpPr>
          <p:cNvPr id="48" name="Freeform 47"/>
          <p:cNvSpPr/>
          <p:nvPr/>
        </p:nvSpPr>
        <p:spPr>
          <a:xfrm>
            <a:off x="3558827" y="1306232"/>
            <a:ext cx="331564" cy="564101"/>
          </a:xfrm>
          <a:custGeom>
            <a:avLst/>
            <a:gdLst>
              <a:gd name="connsiteX0" fmla="*/ 146416 w 331564"/>
              <a:gd name="connsiteY0" fmla="*/ 0 h 564101"/>
              <a:gd name="connsiteX1" fmla="*/ 176895 w 331564"/>
              <a:gd name="connsiteY1" fmla="*/ 0 h 564101"/>
              <a:gd name="connsiteX2" fmla="*/ 184515 w 331564"/>
              <a:gd name="connsiteY2" fmla="*/ 7620 h 564101"/>
              <a:gd name="connsiteX3" fmla="*/ 184515 w 331564"/>
              <a:gd name="connsiteY3" fmla="*/ 72684 h 564101"/>
              <a:gd name="connsiteX4" fmla="*/ 285569 w 331564"/>
              <a:gd name="connsiteY4" fmla="*/ 34770 h 564101"/>
              <a:gd name="connsiteX5" fmla="*/ 331564 w 331564"/>
              <a:gd name="connsiteY5" fmla="*/ 55668 h 564101"/>
              <a:gd name="connsiteX6" fmla="*/ 310666 w 331564"/>
              <a:gd name="connsiteY6" fmla="*/ 101663 h 564101"/>
              <a:gd name="connsiteX7" fmla="*/ 184515 w 331564"/>
              <a:gd name="connsiteY7" fmla="*/ 148993 h 564101"/>
              <a:gd name="connsiteX8" fmla="*/ 184515 w 331564"/>
              <a:gd name="connsiteY8" fmla="*/ 269997 h 564101"/>
              <a:gd name="connsiteX9" fmla="*/ 328899 w 331564"/>
              <a:gd name="connsiteY9" fmla="*/ 292866 h 564101"/>
              <a:gd name="connsiteX10" fmla="*/ 288028 w 331564"/>
              <a:gd name="connsiteY10" fmla="*/ 322560 h 564101"/>
              <a:gd name="connsiteX11" fmla="*/ 317723 w 331564"/>
              <a:gd name="connsiteY11" fmla="*/ 363432 h 564101"/>
              <a:gd name="connsiteX12" fmla="*/ 184515 w 331564"/>
              <a:gd name="connsiteY12" fmla="*/ 342334 h 564101"/>
              <a:gd name="connsiteX13" fmla="*/ 184515 w 331564"/>
              <a:gd name="connsiteY13" fmla="*/ 526856 h 564101"/>
              <a:gd name="connsiteX14" fmla="*/ 176895 w 331564"/>
              <a:gd name="connsiteY14" fmla="*/ 534476 h 564101"/>
              <a:gd name="connsiteX15" fmla="*/ 161683 w 331564"/>
              <a:gd name="connsiteY15" fmla="*/ 534476 h 564101"/>
              <a:gd name="connsiteX16" fmla="*/ 193510 w 331564"/>
              <a:gd name="connsiteY16" fmla="*/ 535639 h 564101"/>
              <a:gd name="connsiteX17" fmla="*/ 243492 w 331564"/>
              <a:gd name="connsiteY17" fmla="*/ 549288 h 564101"/>
              <a:gd name="connsiteX18" fmla="*/ 243491 w 331564"/>
              <a:gd name="connsiteY18" fmla="*/ 564101 h 564101"/>
              <a:gd name="connsiteX19" fmla="*/ 79820 w 331564"/>
              <a:gd name="connsiteY19" fmla="*/ 564101 h 564101"/>
              <a:gd name="connsiteX20" fmla="*/ 79820 w 331564"/>
              <a:gd name="connsiteY20" fmla="*/ 549288 h 564101"/>
              <a:gd name="connsiteX21" fmla="*/ 129802 w 331564"/>
              <a:gd name="connsiteY21" fmla="*/ 535639 h 564101"/>
              <a:gd name="connsiteX22" fmla="*/ 161629 w 331564"/>
              <a:gd name="connsiteY22" fmla="*/ 534476 h 564101"/>
              <a:gd name="connsiteX23" fmla="*/ 146416 w 331564"/>
              <a:gd name="connsiteY23" fmla="*/ 534476 h 564101"/>
              <a:gd name="connsiteX24" fmla="*/ 138796 w 331564"/>
              <a:gd name="connsiteY24" fmla="*/ 526856 h 564101"/>
              <a:gd name="connsiteX25" fmla="*/ 138796 w 331564"/>
              <a:gd name="connsiteY25" fmla="*/ 335093 h 564101"/>
              <a:gd name="connsiteX26" fmla="*/ 29695 w 331564"/>
              <a:gd name="connsiteY26" fmla="*/ 317813 h 564101"/>
              <a:gd name="connsiteX27" fmla="*/ 0 w 331564"/>
              <a:gd name="connsiteY27" fmla="*/ 276941 h 564101"/>
              <a:gd name="connsiteX28" fmla="*/ 40871 w 331564"/>
              <a:gd name="connsiteY28" fmla="*/ 247246 h 564101"/>
              <a:gd name="connsiteX29" fmla="*/ 138796 w 331564"/>
              <a:gd name="connsiteY29" fmla="*/ 262756 h 564101"/>
              <a:gd name="connsiteX30" fmla="*/ 138796 w 331564"/>
              <a:gd name="connsiteY30" fmla="*/ 166146 h 564101"/>
              <a:gd name="connsiteX31" fmla="*/ 37632 w 331564"/>
              <a:gd name="connsiteY31" fmla="*/ 204100 h 564101"/>
              <a:gd name="connsiteX32" fmla="*/ 58530 w 331564"/>
              <a:gd name="connsiteY32" fmla="*/ 158105 h 564101"/>
              <a:gd name="connsiteX33" fmla="*/ 12535 w 331564"/>
              <a:gd name="connsiteY33" fmla="*/ 137207 h 564101"/>
              <a:gd name="connsiteX34" fmla="*/ 138796 w 331564"/>
              <a:gd name="connsiteY34" fmla="*/ 89837 h 564101"/>
              <a:gd name="connsiteX35" fmla="*/ 138796 w 331564"/>
              <a:gd name="connsiteY35" fmla="*/ 7620 h 564101"/>
              <a:gd name="connsiteX36" fmla="*/ 146416 w 331564"/>
              <a:gd name="connsiteY36" fmla="*/ 0 h 564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31564" h="564101">
                <a:moveTo>
                  <a:pt x="146416" y="0"/>
                </a:moveTo>
                <a:lnTo>
                  <a:pt x="176895" y="0"/>
                </a:lnTo>
                <a:cubicBezTo>
                  <a:pt x="181103" y="0"/>
                  <a:pt x="184515" y="3412"/>
                  <a:pt x="184515" y="7620"/>
                </a:cubicBezTo>
                <a:lnTo>
                  <a:pt x="184515" y="72684"/>
                </a:lnTo>
                <a:lnTo>
                  <a:pt x="285569" y="34770"/>
                </a:lnTo>
                <a:lnTo>
                  <a:pt x="331564" y="55668"/>
                </a:lnTo>
                <a:lnTo>
                  <a:pt x="310666" y="101663"/>
                </a:lnTo>
                <a:lnTo>
                  <a:pt x="184515" y="148993"/>
                </a:lnTo>
                <a:lnTo>
                  <a:pt x="184515" y="269997"/>
                </a:lnTo>
                <a:lnTo>
                  <a:pt x="328899" y="292866"/>
                </a:lnTo>
                <a:lnTo>
                  <a:pt x="288028" y="322560"/>
                </a:lnTo>
                <a:lnTo>
                  <a:pt x="317723" y="363432"/>
                </a:lnTo>
                <a:lnTo>
                  <a:pt x="184515" y="342334"/>
                </a:lnTo>
                <a:lnTo>
                  <a:pt x="184515" y="526856"/>
                </a:lnTo>
                <a:cubicBezTo>
                  <a:pt x="184515" y="531064"/>
                  <a:pt x="181103" y="534476"/>
                  <a:pt x="176895" y="534476"/>
                </a:cubicBezTo>
                <a:lnTo>
                  <a:pt x="161683" y="534476"/>
                </a:lnTo>
                <a:lnTo>
                  <a:pt x="193510" y="535639"/>
                </a:lnTo>
                <a:cubicBezTo>
                  <a:pt x="222883" y="537888"/>
                  <a:pt x="243492" y="543152"/>
                  <a:pt x="243492" y="549288"/>
                </a:cubicBezTo>
                <a:lnTo>
                  <a:pt x="243491" y="564101"/>
                </a:lnTo>
                <a:lnTo>
                  <a:pt x="79820" y="564101"/>
                </a:lnTo>
                <a:lnTo>
                  <a:pt x="79820" y="549288"/>
                </a:lnTo>
                <a:cubicBezTo>
                  <a:pt x="79820" y="543152"/>
                  <a:pt x="100429" y="537888"/>
                  <a:pt x="129802" y="535639"/>
                </a:cubicBezTo>
                <a:lnTo>
                  <a:pt x="161629" y="534476"/>
                </a:lnTo>
                <a:lnTo>
                  <a:pt x="146416" y="534476"/>
                </a:lnTo>
                <a:cubicBezTo>
                  <a:pt x="142208" y="534476"/>
                  <a:pt x="138796" y="531064"/>
                  <a:pt x="138796" y="526856"/>
                </a:cubicBezTo>
                <a:lnTo>
                  <a:pt x="138796" y="335093"/>
                </a:lnTo>
                <a:lnTo>
                  <a:pt x="29695" y="317813"/>
                </a:lnTo>
                <a:lnTo>
                  <a:pt x="0" y="276941"/>
                </a:lnTo>
                <a:lnTo>
                  <a:pt x="40871" y="247246"/>
                </a:lnTo>
                <a:lnTo>
                  <a:pt x="138796" y="262756"/>
                </a:lnTo>
                <a:lnTo>
                  <a:pt x="138796" y="166146"/>
                </a:lnTo>
                <a:lnTo>
                  <a:pt x="37632" y="204100"/>
                </a:lnTo>
                <a:lnTo>
                  <a:pt x="58530" y="158105"/>
                </a:lnTo>
                <a:lnTo>
                  <a:pt x="12535" y="137207"/>
                </a:lnTo>
                <a:lnTo>
                  <a:pt x="138796" y="89837"/>
                </a:lnTo>
                <a:lnTo>
                  <a:pt x="138796" y="7620"/>
                </a:lnTo>
                <a:cubicBezTo>
                  <a:pt x="138796" y="3412"/>
                  <a:pt x="142208" y="0"/>
                  <a:pt x="146416"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p:cNvSpPr/>
          <p:nvPr/>
        </p:nvSpPr>
        <p:spPr>
          <a:xfrm>
            <a:off x="6032649" y="1204535"/>
            <a:ext cx="2834640" cy="804672"/>
          </a:xfrm>
          <a:prstGeom prst="rect">
            <a:avLst/>
          </a:prstGeom>
          <a:solidFill>
            <a:srgbClr val="D9A2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defRPr/>
            </a:pPr>
            <a:r>
              <a:rPr lang="en-US" sz="1350" b="1" dirty="0">
                <a:solidFill>
                  <a:srgbClr val="FFFFFF"/>
                </a:solidFill>
                <a:effectLst>
                  <a:outerShdw blurRad="50800" dist="38100" dir="2700000" algn="tl" rotWithShape="0">
                    <a:prstClr val="black">
                      <a:alpha val="40000"/>
                    </a:prstClr>
                  </a:outerShdw>
                </a:effectLst>
                <a:cs typeface="Open Sans"/>
              </a:rPr>
              <a:t>Value &amp; Outcome</a:t>
            </a:r>
          </a:p>
        </p:txBody>
      </p:sp>
      <p:grpSp>
        <p:nvGrpSpPr>
          <p:cNvPr id="20" name="Group 19"/>
          <p:cNvGrpSpPr/>
          <p:nvPr/>
        </p:nvGrpSpPr>
        <p:grpSpPr>
          <a:xfrm>
            <a:off x="6402259" y="1390418"/>
            <a:ext cx="549066" cy="385492"/>
            <a:chOff x="3843717" y="3180543"/>
            <a:chExt cx="1813617" cy="1245818"/>
          </a:xfrm>
          <a:solidFill>
            <a:schemeClr val="bg1"/>
          </a:solidFill>
        </p:grpSpPr>
        <p:sp>
          <p:nvSpPr>
            <p:cNvPr id="21" name="Rectangle 20"/>
            <p:cNvSpPr/>
            <p:nvPr/>
          </p:nvSpPr>
          <p:spPr>
            <a:xfrm>
              <a:off x="3843717" y="4074453"/>
              <a:ext cx="234669" cy="35190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a:off x="4238454" y="3997838"/>
              <a:ext cx="234669" cy="428523"/>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p:nvSpPr>
          <p:spPr>
            <a:xfrm>
              <a:off x="4633191" y="3892573"/>
              <a:ext cx="234669" cy="53378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p:nvSpPr>
          <p:spPr>
            <a:xfrm>
              <a:off x="5027928" y="3576680"/>
              <a:ext cx="234669" cy="849681"/>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p:cNvSpPr/>
            <p:nvPr/>
          </p:nvSpPr>
          <p:spPr>
            <a:xfrm>
              <a:off x="5422665" y="3180543"/>
              <a:ext cx="234669" cy="124581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6" name="Rectangle 25"/>
          <p:cNvSpPr/>
          <p:nvPr/>
        </p:nvSpPr>
        <p:spPr>
          <a:xfrm>
            <a:off x="3154209" y="2025863"/>
            <a:ext cx="2806281" cy="461665"/>
          </a:xfrm>
          <a:prstGeom prst="rect">
            <a:avLst/>
          </a:prstGeom>
        </p:spPr>
        <p:txBody>
          <a:bodyPr wrap="square">
            <a:spAutoFit/>
          </a:bodyPr>
          <a:lstStyle/>
          <a:p>
            <a:r>
              <a:rPr lang="en-US" sz="1200" b="1" dirty="0">
                <a:solidFill>
                  <a:srgbClr val="333333"/>
                </a:solidFill>
                <a:cs typeface="Arial" pitchFamily="34" charset="0"/>
              </a:rPr>
              <a:t>An Info-Tech Consulting Analyst </a:t>
            </a:r>
            <a:r>
              <a:rPr lang="en-US" sz="1200" b="1" dirty="0" smtClean="0">
                <a:solidFill>
                  <a:srgbClr val="333333"/>
                </a:solidFill>
                <a:cs typeface="Arial" pitchFamily="34" charset="0"/>
              </a:rPr>
              <a:t>will discuss </a:t>
            </a:r>
            <a:r>
              <a:rPr lang="en-US" sz="1200" b="1" dirty="0">
                <a:solidFill>
                  <a:srgbClr val="333333"/>
                </a:solidFill>
                <a:cs typeface="Arial" pitchFamily="34" charset="0"/>
              </a:rPr>
              <a:t>with you</a:t>
            </a:r>
            <a:r>
              <a:rPr lang="en-US" sz="1200" b="1" dirty="0" smtClean="0">
                <a:solidFill>
                  <a:srgbClr val="333333"/>
                </a:solidFill>
                <a:cs typeface="Arial" pitchFamily="34" charset="0"/>
              </a:rPr>
              <a:t>:</a:t>
            </a:r>
            <a:endParaRPr lang="en-US" sz="1200" b="1" dirty="0">
              <a:solidFill>
                <a:srgbClr val="333333"/>
              </a:solidFill>
              <a:cs typeface="Arial" pitchFamily="34" charset="0"/>
            </a:endParaRPr>
          </a:p>
        </p:txBody>
      </p:sp>
      <p:sp>
        <p:nvSpPr>
          <p:cNvPr id="27" name="Rectangle 26"/>
          <p:cNvSpPr/>
          <p:nvPr/>
        </p:nvSpPr>
        <p:spPr>
          <a:xfrm>
            <a:off x="6040866" y="2019179"/>
            <a:ext cx="2826423" cy="461665"/>
          </a:xfrm>
          <a:prstGeom prst="rect">
            <a:avLst/>
          </a:prstGeom>
        </p:spPr>
        <p:txBody>
          <a:bodyPr wrap="square">
            <a:spAutoFit/>
          </a:bodyPr>
          <a:lstStyle/>
          <a:p>
            <a:r>
              <a:rPr lang="en-US" sz="1200" b="1" dirty="0">
                <a:solidFill>
                  <a:srgbClr val="333333"/>
                </a:solidFill>
                <a:cs typeface="Arial" pitchFamily="34" charset="0"/>
              </a:rPr>
              <a:t>At the conclusion of the Guided Implementation call, you will have</a:t>
            </a:r>
            <a:r>
              <a:rPr lang="en-US" sz="1200" b="1" dirty="0" smtClean="0">
                <a:solidFill>
                  <a:srgbClr val="333333"/>
                </a:solidFill>
                <a:cs typeface="Arial" pitchFamily="34" charset="0"/>
              </a:rPr>
              <a:t>:</a:t>
            </a:r>
            <a:endParaRPr lang="en-US" sz="1200" b="1" dirty="0">
              <a:solidFill>
                <a:srgbClr val="333333"/>
              </a:solidFill>
              <a:cs typeface="Arial" pitchFamily="34" charset="0"/>
            </a:endParaRPr>
          </a:p>
        </p:txBody>
      </p:sp>
      <p:sp>
        <p:nvSpPr>
          <p:cNvPr id="28" name="Rectangle 27"/>
          <p:cNvSpPr/>
          <p:nvPr/>
        </p:nvSpPr>
        <p:spPr>
          <a:xfrm>
            <a:off x="257174" y="5491804"/>
            <a:ext cx="8646207" cy="320040"/>
          </a:xfrm>
          <a:prstGeom prst="rect">
            <a:avLst/>
          </a:prstGeom>
          <a:solidFill>
            <a:srgbClr val="36A1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400" b="1" dirty="0" smtClean="0">
                <a:solidFill>
                  <a:srgbClr val="FFFFFF"/>
                </a:solidFill>
              </a:rPr>
              <a:t>Arrange a call now:</a:t>
            </a:r>
            <a:endParaRPr lang="en-CA" sz="1400" b="1" dirty="0">
              <a:solidFill>
                <a:srgbClr val="FFFFFF"/>
              </a:solidFill>
            </a:endParaRPr>
          </a:p>
        </p:txBody>
      </p:sp>
      <p:sp>
        <p:nvSpPr>
          <p:cNvPr id="47" name="Freeform 46"/>
          <p:cNvSpPr/>
          <p:nvPr/>
        </p:nvSpPr>
        <p:spPr>
          <a:xfrm rot="19343114">
            <a:off x="8079721" y="337681"/>
            <a:ext cx="286530" cy="702289"/>
          </a:xfrm>
          <a:custGeom>
            <a:avLst/>
            <a:gdLst>
              <a:gd name="connsiteX0" fmla="*/ 252432 w 286530"/>
              <a:gd name="connsiteY0" fmla="*/ 17456 h 702289"/>
              <a:gd name="connsiteX1" fmla="*/ 269887 w 286530"/>
              <a:gd name="connsiteY1" fmla="*/ 59599 h 702289"/>
              <a:gd name="connsiteX2" fmla="*/ 269887 w 286530"/>
              <a:gd name="connsiteY2" fmla="*/ 115944 h 702289"/>
              <a:gd name="connsiteX3" fmla="*/ 210288 w 286530"/>
              <a:gd name="connsiteY3" fmla="*/ 175543 h 702289"/>
              <a:gd name="connsiteX4" fmla="*/ 135246 w 286530"/>
              <a:gd name="connsiteY4" fmla="*/ 175543 h 702289"/>
              <a:gd name="connsiteX5" fmla="*/ 107408 w 286530"/>
              <a:gd name="connsiteY5" fmla="*/ 169922 h 702289"/>
              <a:gd name="connsiteX6" fmla="*/ 98443 w 286530"/>
              <a:gd name="connsiteY6" fmla="*/ 163878 h 702289"/>
              <a:gd name="connsiteX7" fmla="*/ 97499 w 286530"/>
              <a:gd name="connsiteY7" fmla="*/ 170341 h 702289"/>
              <a:gd name="connsiteX8" fmla="*/ 89081 w 286530"/>
              <a:gd name="connsiteY8" fmla="*/ 351864 h 702289"/>
              <a:gd name="connsiteX9" fmla="*/ 97487 w 286530"/>
              <a:gd name="connsiteY9" fmla="*/ 533122 h 702289"/>
              <a:gd name="connsiteX10" fmla="*/ 112880 w 286530"/>
              <a:gd name="connsiteY10" fmla="*/ 526746 h 702289"/>
              <a:gd name="connsiteX11" fmla="*/ 226931 w 286530"/>
              <a:gd name="connsiteY11" fmla="*/ 526746 h 702289"/>
              <a:gd name="connsiteX12" fmla="*/ 286530 w 286530"/>
              <a:gd name="connsiteY12" fmla="*/ 586345 h 702289"/>
              <a:gd name="connsiteX13" fmla="*/ 286529 w 286530"/>
              <a:gd name="connsiteY13" fmla="*/ 642690 h 702289"/>
              <a:gd name="connsiteX14" fmla="*/ 226930 w 286530"/>
              <a:gd name="connsiteY14" fmla="*/ 702289 h 702289"/>
              <a:gd name="connsiteX15" fmla="*/ 112880 w 286530"/>
              <a:gd name="connsiteY15" fmla="*/ 702289 h 702289"/>
              <a:gd name="connsiteX16" fmla="*/ 89892 w 286530"/>
              <a:gd name="connsiteY16" fmla="*/ 692767 h 702289"/>
              <a:gd name="connsiteX17" fmla="*/ 86996 w 286530"/>
              <a:gd name="connsiteY17" fmla="*/ 685776 h 702289"/>
              <a:gd name="connsiteX18" fmla="*/ 74614 w 286530"/>
              <a:gd name="connsiteY18" fmla="*/ 674751 h 702289"/>
              <a:gd name="connsiteX19" fmla="*/ 0 w 286530"/>
              <a:gd name="connsiteY19" fmla="*/ 351865 h 702289"/>
              <a:gd name="connsiteX20" fmla="*/ 97547 w 286530"/>
              <a:gd name="connsiteY20" fmla="*/ 8561 h 702289"/>
              <a:gd name="connsiteX21" fmla="*/ 107177 w 286530"/>
              <a:gd name="connsiteY21" fmla="*/ 5776 h 702289"/>
              <a:gd name="connsiteX22" fmla="*/ 107408 w 286530"/>
              <a:gd name="connsiteY22" fmla="*/ 5620 h 702289"/>
              <a:gd name="connsiteX23" fmla="*/ 108427 w 286530"/>
              <a:gd name="connsiteY23" fmla="*/ 5414 h 702289"/>
              <a:gd name="connsiteX24" fmla="*/ 122168 w 286530"/>
              <a:gd name="connsiteY24" fmla="*/ 1441 h 702289"/>
              <a:gd name="connsiteX25" fmla="*/ 121988 w 286530"/>
              <a:gd name="connsiteY25" fmla="*/ 2677 h 702289"/>
              <a:gd name="connsiteX26" fmla="*/ 135246 w 286530"/>
              <a:gd name="connsiteY26" fmla="*/ 0 h 702289"/>
              <a:gd name="connsiteX27" fmla="*/ 210288 w 286530"/>
              <a:gd name="connsiteY27" fmla="*/ 0 h 702289"/>
              <a:gd name="connsiteX28" fmla="*/ 252432 w 286530"/>
              <a:gd name="connsiteY28" fmla="*/ 17456 h 702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86530" h="702289">
                <a:moveTo>
                  <a:pt x="252432" y="17456"/>
                </a:moveTo>
                <a:cubicBezTo>
                  <a:pt x="263217" y="28241"/>
                  <a:pt x="269887" y="43141"/>
                  <a:pt x="269887" y="59599"/>
                </a:cubicBezTo>
                <a:lnTo>
                  <a:pt x="269887" y="115944"/>
                </a:lnTo>
                <a:cubicBezTo>
                  <a:pt x="269887" y="148860"/>
                  <a:pt x="243204" y="175543"/>
                  <a:pt x="210288" y="175543"/>
                </a:cubicBezTo>
                <a:lnTo>
                  <a:pt x="135246" y="175543"/>
                </a:lnTo>
                <a:cubicBezTo>
                  <a:pt x="125372" y="175543"/>
                  <a:pt x="115965" y="173542"/>
                  <a:pt x="107408" y="169922"/>
                </a:cubicBezTo>
                <a:lnTo>
                  <a:pt x="98443" y="163878"/>
                </a:lnTo>
                <a:lnTo>
                  <a:pt x="97499" y="170341"/>
                </a:lnTo>
                <a:cubicBezTo>
                  <a:pt x="91936" y="229261"/>
                  <a:pt x="89081" y="290286"/>
                  <a:pt x="89081" y="351864"/>
                </a:cubicBezTo>
                <a:lnTo>
                  <a:pt x="97487" y="533122"/>
                </a:lnTo>
                <a:lnTo>
                  <a:pt x="112880" y="526746"/>
                </a:lnTo>
                <a:lnTo>
                  <a:pt x="226931" y="526746"/>
                </a:lnTo>
                <a:cubicBezTo>
                  <a:pt x="259846" y="526746"/>
                  <a:pt x="286530" y="553429"/>
                  <a:pt x="286530" y="586345"/>
                </a:cubicBezTo>
                <a:lnTo>
                  <a:pt x="286529" y="642690"/>
                </a:lnTo>
                <a:cubicBezTo>
                  <a:pt x="286529" y="675606"/>
                  <a:pt x="259847" y="702289"/>
                  <a:pt x="226930" y="702289"/>
                </a:cubicBezTo>
                <a:lnTo>
                  <a:pt x="112880" y="702289"/>
                </a:lnTo>
                <a:cubicBezTo>
                  <a:pt x="103903" y="702289"/>
                  <a:pt x="95775" y="698650"/>
                  <a:pt x="89892" y="692767"/>
                </a:cubicBezTo>
                <a:lnTo>
                  <a:pt x="86996" y="685776"/>
                </a:lnTo>
                <a:lnTo>
                  <a:pt x="74614" y="674751"/>
                </a:lnTo>
                <a:cubicBezTo>
                  <a:pt x="30766" y="621554"/>
                  <a:pt x="0" y="497015"/>
                  <a:pt x="0" y="351865"/>
                </a:cubicBezTo>
                <a:cubicBezTo>
                  <a:pt x="0" y="182523"/>
                  <a:pt x="41876" y="41236"/>
                  <a:pt x="97547" y="8561"/>
                </a:cubicBezTo>
                <a:lnTo>
                  <a:pt x="107177" y="5776"/>
                </a:lnTo>
                <a:lnTo>
                  <a:pt x="107408" y="5620"/>
                </a:lnTo>
                <a:lnTo>
                  <a:pt x="108427" y="5414"/>
                </a:lnTo>
                <a:lnTo>
                  <a:pt x="122168" y="1441"/>
                </a:lnTo>
                <a:lnTo>
                  <a:pt x="121988" y="2677"/>
                </a:lnTo>
                <a:lnTo>
                  <a:pt x="135246" y="0"/>
                </a:lnTo>
                <a:lnTo>
                  <a:pt x="210288" y="0"/>
                </a:lnTo>
                <a:cubicBezTo>
                  <a:pt x="226746" y="0"/>
                  <a:pt x="241646" y="6671"/>
                  <a:pt x="252432" y="17456"/>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6" name="Text Placeholder 35"/>
          <p:cNvSpPr>
            <a:spLocks noGrp="1"/>
          </p:cNvSpPr>
          <p:nvPr>
            <p:ph type="body" sz="quarter" idx="10"/>
          </p:nvPr>
        </p:nvSpPr>
        <p:spPr>
          <a:xfrm>
            <a:off x="283988" y="2025650"/>
            <a:ext cx="2798064" cy="3316288"/>
          </a:xfrm>
        </p:spPr>
        <p:txBody>
          <a:bodyPr/>
          <a:lstStyle>
            <a:lvl1pPr marL="227013" indent="-227013" algn="l" defTabSz="914400" rtl="0" eaLnBrk="1" latinLnBrk="0" hangingPunct="1">
              <a:spcBef>
                <a:spcPts val="400"/>
              </a:spcBef>
              <a:buSzPct val="100000"/>
              <a:buFont typeface="Arial" panose="020B0604020202020204" pitchFamily="34" charset="0"/>
              <a:buChar char="•"/>
              <a:defRPr lang="en-US" sz="1200" kern="1200" dirty="0" smtClean="0">
                <a:solidFill>
                  <a:schemeClr val="tx1"/>
                </a:solidFill>
                <a:latin typeface="+mn-lt"/>
                <a:ea typeface="+mn-ea"/>
                <a:cs typeface="Arial" pitchFamily="34" charset="0"/>
              </a:defRPr>
            </a:lvl1pPr>
          </a:lstStyle>
          <a:p>
            <a:pPr lvl="0"/>
            <a:r>
              <a:rPr lang="en-US" smtClean="0"/>
              <a:t>Click to edit Master text styles</a:t>
            </a:r>
          </a:p>
        </p:txBody>
      </p:sp>
      <p:sp>
        <p:nvSpPr>
          <p:cNvPr id="40" name="Text Placeholder 35"/>
          <p:cNvSpPr>
            <a:spLocks noGrp="1"/>
          </p:cNvSpPr>
          <p:nvPr>
            <p:ph type="body" sz="quarter" idx="13"/>
          </p:nvPr>
        </p:nvSpPr>
        <p:spPr>
          <a:xfrm>
            <a:off x="3144139" y="2420513"/>
            <a:ext cx="2816352" cy="2915761"/>
          </a:xfrm>
        </p:spPr>
        <p:txBody>
          <a:bodyPr/>
          <a:lstStyle>
            <a:lvl1pPr marL="227013" indent="-227013" algn="l" defTabSz="914400" rtl="0" eaLnBrk="1" latinLnBrk="0" hangingPunct="1">
              <a:spcBef>
                <a:spcPts val="400"/>
              </a:spcBef>
              <a:buSzPct val="100000"/>
              <a:buFont typeface="Arial" panose="020B0604020202020204" pitchFamily="34" charset="0"/>
              <a:buChar char="•"/>
              <a:defRPr lang="en-US" sz="1200" kern="1200" dirty="0" smtClean="0">
                <a:solidFill>
                  <a:schemeClr val="tx1"/>
                </a:solidFill>
                <a:latin typeface="+mn-lt"/>
                <a:ea typeface="+mn-ea"/>
                <a:cs typeface="Arial" pitchFamily="34" charset="0"/>
              </a:defRPr>
            </a:lvl1pPr>
          </a:lstStyle>
          <a:p>
            <a:pPr lvl="0"/>
            <a:r>
              <a:rPr lang="en-US" smtClean="0"/>
              <a:t>Click to edit Master text styles</a:t>
            </a:r>
          </a:p>
        </p:txBody>
      </p:sp>
      <p:sp>
        <p:nvSpPr>
          <p:cNvPr id="41" name="Text Placeholder 35"/>
          <p:cNvSpPr>
            <a:spLocks noGrp="1"/>
          </p:cNvSpPr>
          <p:nvPr>
            <p:ph type="body" sz="quarter" idx="14"/>
          </p:nvPr>
        </p:nvSpPr>
        <p:spPr>
          <a:xfrm>
            <a:off x="6032649" y="2420512"/>
            <a:ext cx="2834640" cy="2926525"/>
          </a:xfrm>
        </p:spPr>
        <p:txBody>
          <a:bodyPr/>
          <a:lstStyle>
            <a:lvl1pPr marL="227013" indent="-227013" algn="l" defTabSz="914400" rtl="0" eaLnBrk="1" latinLnBrk="0" hangingPunct="1">
              <a:spcBef>
                <a:spcPts val="400"/>
              </a:spcBef>
              <a:buSzPct val="100000"/>
              <a:buFont typeface="Arial" panose="020B0604020202020204" pitchFamily="34" charset="0"/>
              <a:buChar char="•"/>
              <a:defRPr lang="en-US" sz="1200" kern="1200" dirty="0" smtClean="0">
                <a:solidFill>
                  <a:schemeClr val="tx1"/>
                </a:solidFill>
                <a:latin typeface="+mn-lt"/>
                <a:ea typeface="+mn-ea"/>
                <a:cs typeface="Arial" pitchFamily="34" charset="0"/>
              </a:defRPr>
            </a:lvl1pPr>
          </a:lstStyle>
          <a:p>
            <a:pPr lvl="0"/>
            <a:r>
              <a:rPr lang="en-US" smtClean="0"/>
              <a:t>Click to edit Master text styles</a:t>
            </a:r>
          </a:p>
        </p:txBody>
      </p:sp>
      <p:cxnSp>
        <p:nvCxnSpPr>
          <p:cNvPr id="42" name="Straight Connector 41"/>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15" hasCustomPrompt="1"/>
          </p:nvPr>
        </p:nvSpPr>
        <p:spPr>
          <a:xfrm>
            <a:off x="259937" y="5821933"/>
            <a:ext cx="8622792" cy="482614"/>
          </a:xfrm>
        </p:spPr>
        <p:txBody>
          <a:bodyPr/>
          <a:lstStyle>
            <a:lvl1pPr marL="171450" marR="0" indent="-17145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lvl1pPr>
          </a:lstStyle>
          <a:p>
            <a:pPr marL="0" marR="0" lvl="0" indent="0" algn="l" defTabSz="914400" rtl="0" eaLnBrk="0" fontAlgn="base" latinLnBrk="0" hangingPunct="0">
              <a:lnSpc>
                <a:spcPct val="100000"/>
              </a:lnSpc>
              <a:spcBef>
                <a:spcPct val="20000"/>
              </a:spcBef>
              <a:spcAft>
                <a:spcPct val="0"/>
              </a:spcAft>
              <a:buClr>
                <a:schemeClr val="tx1"/>
              </a:buClr>
              <a:buSzPct val="120000"/>
              <a:tabLst/>
              <a:defRPr/>
            </a:pPr>
            <a:r>
              <a:rPr kumimoji="0" lang="en-US" sz="1200" b="0" i="0" u="none" strike="noStrike" kern="1200" cap="none" spc="0" normalizeH="0" baseline="0" noProof="0" dirty="0" smtClean="0">
                <a:ln>
                  <a:noFill/>
                </a:ln>
                <a:solidFill>
                  <a:srgbClr val="333333"/>
                </a:solidFill>
                <a:effectLst/>
                <a:uLnTx/>
                <a:uFillTx/>
                <a:latin typeface="+mn-lt"/>
                <a:cs typeface="Arial" pitchFamily="34" charset="0"/>
              </a:rPr>
              <a:t>Email </a:t>
            </a:r>
            <a:r>
              <a:rPr kumimoji="0" lang="en-US" sz="1200" b="0" i="0" u="none" strike="noStrike" kern="1200" cap="none" spc="0" normalizeH="0" baseline="0" noProof="0" dirty="0" smtClean="0">
                <a:ln>
                  <a:noFill/>
                </a:ln>
                <a:solidFill>
                  <a:srgbClr val="FFFFFF"/>
                </a:solidFill>
                <a:effectLst/>
                <a:uLnTx/>
                <a:uFillTx/>
                <a:latin typeface="+mn-lt"/>
                <a:cs typeface="Arial" pitchFamily="34" charset="0"/>
                <a:hlinkClick r:id="rId2"/>
              </a:rPr>
              <a:t>GuidedImplementations@InfoTech.com</a:t>
            </a:r>
            <a:r>
              <a:rPr kumimoji="0" lang="en-US" sz="1200" b="0" i="0" u="none" strike="noStrike" kern="1200" cap="none" spc="0" normalizeH="0" baseline="0" noProof="0" dirty="0" smtClean="0">
                <a:ln>
                  <a:noFill/>
                </a:ln>
                <a:solidFill>
                  <a:srgbClr val="FFFFFF"/>
                </a:solidFill>
                <a:effectLst/>
                <a:uLnTx/>
                <a:uFillTx/>
                <a:latin typeface="+mn-lt"/>
                <a:cs typeface="Arial" pitchFamily="34" charset="0"/>
              </a:rPr>
              <a:t> </a:t>
            </a:r>
            <a:r>
              <a:rPr kumimoji="0" lang="en-US" sz="1200" b="0" i="0" u="none" strike="noStrike" kern="1200" cap="none" spc="0" normalizeH="0" baseline="0" noProof="0" dirty="0" smtClean="0">
                <a:ln>
                  <a:noFill/>
                </a:ln>
                <a:solidFill>
                  <a:srgbClr val="333333"/>
                </a:solidFill>
                <a:effectLst/>
                <a:uLnTx/>
                <a:uFillTx/>
                <a:latin typeface="+mn-lt"/>
                <a:cs typeface="Arial" pitchFamily="34" charset="0"/>
              </a:rPr>
              <a:t>or call </a:t>
            </a:r>
            <a:r>
              <a:rPr kumimoji="0" lang="en-CA" sz="1200" b="0" i="0" u="none" strike="noStrike" kern="1200" cap="none" spc="0" normalizeH="0" baseline="0" noProof="0" dirty="0" smtClean="0">
                <a:ln>
                  <a:noFill/>
                </a:ln>
                <a:solidFill>
                  <a:srgbClr val="333333"/>
                </a:solidFill>
                <a:effectLst/>
                <a:uLnTx/>
                <a:uFillTx/>
                <a:latin typeface="+mn-lt"/>
              </a:rPr>
              <a:t>1-888-670-8889 and ask for the Guided Implementation Coordinator to book a Guided Implementation in your organization.</a:t>
            </a:r>
            <a:endParaRPr lang="en-US" dirty="0" smtClean="0"/>
          </a:p>
          <a:p>
            <a:pPr lvl="0"/>
            <a:endParaRPr lang="en-US" dirty="0"/>
          </a:p>
        </p:txBody>
      </p:sp>
      <p:pic>
        <p:nvPicPr>
          <p:cNvPr id="29" name="Picture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30020" y="328771"/>
            <a:ext cx="857643" cy="731520"/>
          </a:xfrm>
          <a:prstGeom prst="rect">
            <a:avLst/>
          </a:prstGeom>
        </p:spPr>
      </p:pic>
      <p:pic>
        <p:nvPicPr>
          <p:cNvPr id="31" name="Picture 3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95534" y="5510359"/>
            <a:ext cx="331710" cy="282929"/>
          </a:xfrm>
          <a:prstGeom prst="rect">
            <a:avLst/>
          </a:prstGeom>
        </p:spPr>
      </p:pic>
      <p:pic>
        <p:nvPicPr>
          <p:cNvPr id="30" name="Picture 2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30020" y="328771"/>
            <a:ext cx="857643" cy="731520"/>
          </a:xfrm>
          <a:prstGeom prst="rect">
            <a:avLst/>
          </a:prstGeom>
        </p:spPr>
      </p:pic>
      <p:pic>
        <p:nvPicPr>
          <p:cNvPr id="32" name="Picture 3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495534" y="5510359"/>
            <a:ext cx="331710" cy="282929"/>
          </a:xfrm>
          <a:prstGeom prst="rect">
            <a:avLst/>
          </a:prstGeom>
        </p:spPr>
      </p:pic>
      <p:pic>
        <p:nvPicPr>
          <p:cNvPr id="33" name="Picture 32"/>
          <p:cNvPicPr>
            <a:picLocks noChangeAspect="1"/>
          </p:cNvPicPr>
          <p:nvPr userDrawn="1"/>
        </p:nvPicPr>
        <p:blipFill>
          <a:blip r:embed="rId5"/>
          <a:stretch>
            <a:fillRect/>
          </a:stretch>
        </p:blipFill>
        <p:spPr>
          <a:xfrm flipH="1">
            <a:off x="323528" y="1221621"/>
            <a:ext cx="922384" cy="843383"/>
          </a:xfrm>
          <a:prstGeom prst="rect">
            <a:avLst/>
          </a:prstGeom>
        </p:spPr>
      </p:pic>
    </p:spTree>
    <p:extLst>
      <p:ext uri="{BB962C8B-B14F-4D97-AF65-F5344CB8AC3E}">
        <p14:creationId xmlns:p14="http://schemas.microsoft.com/office/powerpoint/2010/main" val="235499366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2" name="Text Placeholder 13"/>
          <p:cNvSpPr>
            <a:spLocks noGrp="1"/>
          </p:cNvSpPr>
          <p:nvPr>
            <p:ph type="body" sz="quarter" idx="12" hasCustomPrompt="1"/>
          </p:nvPr>
        </p:nvSpPr>
        <p:spPr>
          <a:xfrm>
            <a:off x="266219" y="4642215"/>
            <a:ext cx="8613648" cy="320040"/>
          </a:xfr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rgbClr val="5A7D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rgbClr val="D9A210"/>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lvl1pPr>
          </a:lstStyle>
          <a:p>
            <a:r>
              <a:rPr lang="en-US" dirty="0" smtClean="0"/>
              <a:t>Three sections (Georgia, 24pt)</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Small 1 Large">
    <p:spTree>
      <p:nvGrpSpPr>
        <p:cNvPr id="1" name=""/>
        <p:cNvGrpSpPr/>
        <p:nvPr/>
      </p:nvGrpSpPr>
      <p:grpSpPr>
        <a:xfrm>
          <a:off x="0" y="0"/>
          <a:ext cx="0" cy="0"/>
          <a:chOff x="0" y="0"/>
          <a:chExt cx="0" cy="0"/>
        </a:xfrm>
      </p:grpSpPr>
      <p:sp>
        <p:nvSpPr>
          <p:cNvPr id="17" name="Text Placeholder 13"/>
          <p:cNvSpPr>
            <a:spLocks noGrp="1"/>
          </p:cNvSpPr>
          <p:nvPr>
            <p:ph type="body" sz="quarter" idx="12" hasCustomPrompt="1"/>
          </p:nvPr>
        </p:nvSpPr>
        <p:spPr>
          <a:xfrm>
            <a:off x="261455" y="3323354"/>
            <a:ext cx="8615844" cy="320040"/>
          </a:xfrm>
          <a:solidFill>
            <a:srgbClr val="D9A2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6" name="Text Placeholder 13"/>
          <p:cNvSpPr>
            <a:spLocks noGrp="1"/>
          </p:cNvSpPr>
          <p:nvPr>
            <p:ph type="body" sz="quarter" idx="11" hasCustomPrompt="1"/>
          </p:nvPr>
        </p:nvSpPr>
        <p:spPr>
          <a:xfrm>
            <a:off x="4612662" y="1210647"/>
            <a:ext cx="4267532" cy="320040"/>
          </a:xfr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solidFill>
                  <a:schemeClr val="lt1"/>
                </a:solidFill>
              </a:defRPr>
            </a:lvl1pPr>
          </a:lstStyle>
          <a:p>
            <a:pPr marL="0" lvl="0" defTabSz="914400" eaLnBrk="1" latinLnBrk="0" hangingPunct="1"/>
            <a:r>
              <a:rPr lang="en-US" dirty="0" smtClean="0"/>
              <a:t>Click to replace text (Arial, 14pt)</a:t>
            </a:r>
          </a:p>
        </p:txBody>
      </p:sp>
      <p:sp>
        <p:nvSpPr>
          <p:cNvPr id="15" name="Text Placeholder 13"/>
          <p:cNvSpPr>
            <a:spLocks noGrp="1"/>
          </p:cNvSpPr>
          <p:nvPr>
            <p:ph type="body" sz="quarter" idx="10" hasCustomPrompt="1"/>
          </p:nvPr>
        </p:nvSpPr>
        <p:spPr>
          <a:xfrm>
            <a:off x="257727" y="1210647"/>
            <a:ext cx="4267532" cy="320040"/>
          </a:xfrm>
          <a:solidFill>
            <a:srgbClr val="5A7D5C"/>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lvl1pPr>
          </a:lstStyle>
          <a:p>
            <a:r>
              <a:rPr lang="en-US" dirty="0" smtClean="0"/>
              <a:t>Two small sections, one large (Georgia, 24pt)</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23" r:id="rId2"/>
    <p:sldLayoutId id="2147483699" r:id="rId3"/>
    <p:sldLayoutId id="2147483706" r:id="rId4"/>
    <p:sldLayoutId id="2147483721" r:id="rId5"/>
    <p:sldLayoutId id="2147483708" r:id="rId6"/>
    <p:sldLayoutId id="2147483709" r:id="rId7"/>
    <p:sldLayoutId id="2147483710" r:id="rId8"/>
    <p:sldLayoutId id="2147483711" r:id="rId9"/>
    <p:sldLayoutId id="2147483712" r:id="rId10"/>
    <p:sldLayoutId id="2147483713" r:id="rId11"/>
    <p:sldLayoutId id="2147483724" r:id="rId12"/>
    <p:sldLayoutId id="2147483725" r:id="rId13"/>
    <p:sldLayoutId id="2147483716" r:id="rId14"/>
    <p:sldLayoutId id="2147483717" r:id="rId15"/>
    <p:sldLayoutId id="2147483718" r:id="rId16"/>
    <p:sldLayoutId id="2147483720" r:id="rId17"/>
    <p:sldLayoutId id="2147483726" r:id="rId18"/>
    <p:sldLayoutId id="2147483728" r:id="rId19"/>
    <p:sldLayoutId id="2147483730" r:id="rId20"/>
    <p:sldLayoutId id="2147483736" r:id="rId21"/>
    <p:sldLayoutId id="2147483737" r:id="rId22"/>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ss/perform-a-data-audit?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gif"/></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www.infotech.com/research/ss/perform-a-data-audit?utm_source=SS_Sample&amp;utm_medium=Collateral&amp;utm_campaign=Collateral" TargetMode="External"/><Relationship Id="rId1" Type="http://schemas.openxmlformats.org/officeDocument/2006/relationships/slideLayout" Target="../slideLayouts/slideLayout18.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8" Type="http://schemas.openxmlformats.org/officeDocument/2006/relationships/hyperlink" Target="http://www.infotech.com/research/ss/perform-a-data-audit?utm_source=SS_Sample&amp;utm_medium=Collateral&amp;utm_campaign=Collateral" TargetMode="External"/><Relationship Id="rId3" Type="http://schemas.openxmlformats.org/officeDocument/2006/relationships/tags" Target="../tags/tag37.xml"/><Relationship Id="rId7" Type="http://schemas.openxmlformats.org/officeDocument/2006/relationships/image" Target="../media/image20.jpeg"/><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image" Target="../media/image19.png"/><Relationship Id="rId5" Type="http://schemas.openxmlformats.org/officeDocument/2006/relationships/notesSlide" Target="../notesSlides/notesSlide6.xml"/><Relationship Id="rId10" Type="http://schemas.openxmlformats.org/officeDocument/2006/relationships/image" Target="../media/image13.png"/><Relationship Id="rId4" Type="http://schemas.openxmlformats.org/officeDocument/2006/relationships/slideLayout" Target="../slideLayouts/slideLayout21.xml"/><Relationship Id="rId9"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research/ss/perform-a-data-audit?utm_source=SS_Sample&amp;utm_medium=Collateral&amp;utm_campaign=Collateral" TargetMode="External"/><Relationship Id="rId7" Type="http://schemas.openxmlformats.org/officeDocument/2006/relationships/image" Target="../media/image13.png"/><Relationship Id="rId2" Type="http://schemas.openxmlformats.org/officeDocument/2006/relationships/hyperlink" Target="http://www.infotech.com/" TargetMode="External"/><Relationship Id="rId1" Type="http://schemas.openxmlformats.org/officeDocument/2006/relationships/slideLayout" Target="../slideLayouts/slideLayout18.xml"/><Relationship Id="rId6" Type="http://schemas.openxmlformats.org/officeDocument/2006/relationships/image" Target="../media/image12.png"/><Relationship Id="rId5" Type="http://schemas.openxmlformats.org/officeDocument/2006/relationships/image" Target="../media/image22.png"/><Relationship Id="rId4" Type="http://schemas.openxmlformats.org/officeDocument/2006/relationships/image" Target="../media/image21.png"/></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www.infotech.com/research/ss/perform-a-data-audit?utm_source=SS_Sample&amp;utm_medium=Collateral&amp;utm_campaign=Collateral" TargetMode="External"/><Relationship Id="rId1" Type="http://schemas.openxmlformats.org/officeDocument/2006/relationships/slideLayout" Target="../slideLayouts/slideLayout4.xm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www.infotech.com/research/ss/perform-a-data-audit?utm_source=SS_Sample&amp;utm_medium=Collateral&amp;utm_campaign=Collateral" TargetMode="External"/><Relationship Id="rId1" Type="http://schemas.openxmlformats.org/officeDocument/2006/relationships/slideLayout" Target="../slideLayouts/slideLayout5.xml"/><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hyperlink" Target="http://www.infotech.com/research/ss/perform-a-data-audit?utm_source=SS_Sample&amp;utm_medium=Collateral&amp;utm_campaign=Collatera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14.png"/><Relationship Id="rId1" Type="http://schemas.openxmlformats.org/officeDocument/2006/relationships/slideLayout" Target="../slideLayouts/slideLayout22.xml"/><Relationship Id="rId6" Type="http://schemas.openxmlformats.org/officeDocument/2006/relationships/image" Target="../media/image12.png"/><Relationship Id="rId5" Type="http://schemas.openxmlformats.org/officeDocument/2006/relationships/hyperlink" Target="http://www.infotech.com/research/ss/perform-a-data-audit?utm_source=SS_Sample&amp;utm_medium=Collateral&amp;utm_campaign=Collateral" TargetMode="External"/><Relationship Id="rId4" Type="http://schemas.openxmlformats.org/officeDocument/2006/relationships/hyperlink" Target="mailto:WorkshopBooking@InfoTech.com"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20.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hyperlink" Target="http://www.infotech.com/research/ss/perform-a-data-audit?utm_source=SS_Sample&amp;utm_medium=Collateral&amp;utm_campaign=Collateral" TargetMode="External"/></Relationships>
</file>

<file path=ppt/slides/_rels/slide7.xml.rels><?xml version="1.0" encoding="UTF-8" standalone="yes"?>
<Relationships xmlns="http://schemas.openxmlformats.org/package/2006/relationships"><Relationship Id="rId8" Type="http://schemas.openxmlformats.org/officeDocument/2006/relationships/tags" Target="../tags/tag21.xml"/><Relationship Id="rId13" Type="http://schemas.openxmlformats.org/officeDocument/2006/relationships/tags" Target="../tags/tag26.xml"/><Relationship Id="rId18" Type="http://schemas.openxmlformats.org/officeDocument/2006/relationships/hyperlink" Target="http://www.infotech.com/research/ss/perform-a-data-audit?utm_source=SS_Sample&amp;utm_medium=Collateral&amp;utm_campaign=Collateral" TargetMode="External"/><Relationship Id="rId3" Type="http://schemas.openxmlformats.org/officeDocument/2006/relationships/tags" Target="../tags/tag16.xml"/><Relationship Id="rId7" Type="http://schemas.openxmlformats.org/officeDocument/2006/relationships/tags" Target="../tags/tag20.xml"/><Relationship Id="rId12" Type="http://schemas.openxmlformats.org/officeDocument/2006/relationships/tags" Target="../tags/tag25.xml"/><Relationship Id="rId17" Type="http://schemas.openxmlformats.org/officeDocument/2006/relationships/slide" Target="slide10.xml"/><Relationship Id="rId2" Type="http://schemas.openxmlformats.org/officeDocument/2006/relationships/tags" Target="../tags/tag15.xml"/><Relationship Id="rId16" Type="http://schemas.openxmlformats.org/officeDocument/2006/relationships/notesSlide" Target="../notesSlides/notesSlide4.xml"/><Relationship Id="rId20" Type="http://schemas.openxmlformats.org/officeDocument/2006/relationships/image" Target="../media/image13.png"/><Relationship Id="rId1" Type="http://schemas.openxmlformats.org/officeDocument/2006/relationships/tags" Target="../tags/tag14.xml"/><Relationship Id="rId6" Type="http://schemas.openxmlformats.org/officeDocument/2006/relationships/tags" Target="../tags/tag19.xml"/><Relationship Id="rId11" Type="http://schemas.openxmlformats.org/officeDocument/2006/relationships/tags" Target="../tags/tag24.xml"/><Relationship Id="rId5" Type="http://schemas.openxmlformats.org/officeDocument/2006/relationships/tags" Target="../tags/tag18.xml"/><Relationship Id="rId15" Type="http://schemas.openxmlformats.org/officeDocument/2006/relationships/slideLayout" Target="../slideLayouts/slideLayout19.xml"/><Relationship Id="rId10" Type="http://schemas.openxmlformats.org/officeDocument/2006/relationships/tags" Target="../tags/tag23.xml"/><Relationship Id="rId19" Type="http://schemas.openxmlformats.org/officeDocument/2006/relationships/image" Target="../media/image12.png"/><Relationship Id="rId4" Type="http://schemas.openxmlformats.org/officeDocument/2006/relationships/tags" Target="../tags/tag17.xml"/><Relationship Id="rId9" Type="http://schemas.openxmlformats.org/officeDocument/2006/relationships/tags" Target="../tags/tag22.xml"/><Relationship Id="rId14" Type="http://schemas.openxmlformats.org/officeDocument/2006/relationships/tags" Target="../tags/tag27.xml"/></Relationships>
</file>

<file path=ppt/slides/_rels/slide8.xml.rels><?xml version="1.0" encoding="UTF-8" standalone="yes"?>
<Relationships xmlns="http://schemas.openxmlformats.org/package/2006/relationships"><Relationship Id="rId3" Type="http://schemas.openxmlformats.org/officeDocument/2006/relationships/tags" Target="../tags/tag30.xml"/><Relationship Id="rId7" Type="http://schemas.openxmlformats.org/officeDocument/2006/relationships/image" Target="../media/image13.png"/><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image" Target="../media/image12.png"/><Relationship Id="rId5" Type="http://schemas.openxmlformats.org/officeDocument/2006/relationships/hyperlink" Target="http://www.infotech.com/research/ss/perform-a-data-audit?utm_source=SS_Sample&amp;utm_medium=Collateral&amp;utm_campaign=Collateral" TargetMode="External"/><Relationship Id="rId4"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12.png"/><Relationship Id="rId3" Type="http://schemas.openxmlformats.org/officeDocument/2006/relationships/tags" Target="../tags/tag32.xml"/><Relationship Id="rId7" Type="http://schemas.openxmlformats.org/officeDocument/2006/relationships/notesSlide" Target="../notesSlides/notesSlide5.xml"/><Relationship Id="rId12" Type="http://schemas.openxmlformats.org/officeDocument/2006/relationships/hyperlink" Target="http://www.infotech.com/research/ss/perform-a-data-audit?utm_source=SS_Sample&amp;utm_medium=Collateral&amp;utm_campaign=Collateral" TargetMode="External"/><Relationship Id="rId2" Type="http://schemas.openxmlformats.org/officeDocument/2006/relationships/tags" Target="../tags/tag31.xml"/><Relationship Id="rId1" Type="http://schemas.openxmlformats.org/officeDocument/2006/relationships/vmlDrawing" Target="../drawings/vmlDrawing1.vml"/><Relationship Id="rId6" Type="http://schemas.openxmlformats.org/officeDocument/2006/relationships/slideLayout" Target="../slideLayouts/slideLayout18.xml"/><Relationship Id="rId11" Type="http://schemas.openxmlformats.org/officeDocument/2006/relationships/image" Target="../media/image18.png"/><Relationship Id="rId5" Type="http://schemas.openxmlformats.org/officeDocument/2006/relationships/tags" Target="../tags/tag34.xml"/><Relationship Id="rId10" Type="http://schemas.openxmlformats.org/officeDocument/2006/relationships/image" Target="../media/image17.jpg"/><Relationship Id="rId4" Type="http://schemas.openxmlformats.org/officeDocument/2006/relationships/tags" Target="../tags/tag33.xml"/><Relationship Id="rId9" Type="http://schemas.openxmlformats.org/officeDocument/2006/relationships/image" Target="../media/image16.emf"/><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p:txBody>
          <a:bodyPr/>
          <a:lstStyle/>
          <a:p>
            <a:r>
              <a:rPr lang="en-US" dirty="0" smtClean="0"/>
              <a:t>Perform a Data Audit </a:t>
            </a:r>
            <a:endParaRPr lang="en-US" dirty="0"/>
          </a:p>
        </p:txBody>
      </p:sp>
      <p:sp>
        <p:nvSpPr>
          <p:cNvPr id="5" name="Tagline"/>
          <p:cNvSpPr>
            <a:spLocks noGrp="1"/>
          </p:cNvSpPr>
          <p:nvPr>
            <p:ph type="body" sz="quarter" idx="16"/>
          </p:nvPr>
        </p:nvSpPr>
        <p:spPr/>
        <p:txBody>
          <a:bodyPr/>
          <a:lstStyle/>
          <a:p>
            <a:r>
              <a:rPr lang="en-US" dirty="0" smtClean="0"/>
              <a:t>Don’t just execute an audit to identify </a:t>
            </a:r>
            <a:r>
              <a:rPr lang="en-US" i="1" dirty="0" smtClean="0"/>
              <a:t>what</a:t>
            </a:r>
            <a:r>
              <a:rPr lang="en-US" dirty="0" smtClean="0"/>
              <a:t> issues exist, probe deeper to unravel </a:t>
            </a:r>
            <a:r>
              <a:rPr lang="en-US" i="1" dirty="0" smtClean="0"/>
              <a:t>why</a:t>
            </a:r>
            <a:r>
              <a:rPr lang="en-US" dirty="0" smtClean="0"/>
              <a:t> they exist. </a:t>
            </a:r>
            <a:endParaRPr lang="en-US" dirty="0"/>
          </a:p>
        </p:txBody>
      </p:sp>
      <p:grpSp>
        <p:nvGrpSpPr>
          <p:cNvPr id="6" name="Group 5"/>
          <p:cNvGrpSpPr/>
          <p:nvPr/>
        </p:nvGrpSpPr>
        <p:grpSpPr>
          <a:xfrm>
            <a:off x="0" y="5402461"/>
            <a:ext cx="9144000" cy="1455539"/>
            <a:chOff x="0" y="5402461"/>
            <a:chExt cx="9144000" cy="1455539"/>
          </a:xfrm>
        </p:grpSpPr>
        <p:pic>
          <p:nvPicPr>
            <p:cNvPr id="7" name="Picture 6"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8" name="Group 7"/>
            <p:cNvGrpSpPr/>
            <p:nvPr/>
          </p:nvGrpSpPr>
          <p:grpSpPr>
            <a:xfrm>
              <a:off x="0" y="6266557"/>
              <a:ext cx="9144000" cy="591443"/>
              <a:chOff x="0" y="6266557"/>
              <a:chExt cx="9144000" cy="591443"/>
            </a:xfrm>
          </p:grpSpPr>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1997 - 2015 Info-Tech Research Group</a:t>
                </a:r>
                <a:endParaRPr lang="en-CA" sz="800" dirty="0">
                  <a:solidFill>
                    <a:schemeClr val="bg1">
                      <a:lumMod val="65000"/>
                    </a:schemeClr>
                  </a:solidFill>
                </a:endParaRPr>
              </a:p>
            </p:txBody>
          </p:sp>
          <p:sp>
            <p:nvSpPr>
              <p:cNvPr id="10" name="Rectangle 9"/>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1" name="Picture 10" descr="itrg-logo-blue.png"/>
              <p:cNvPicPr>
                <a:picLocks noChangeAspect="1"/>
              </p:cNvPicPr>
              <p:nvPr/>
            </p:nvPicPr>
            <p:blipFill>
              <a:blip r:embed="rId5" cstate="print"/>
              <a:stretch>
                <a:fillRect/>
              </a:stretch>
            </p:blipFill>
            <p:spPr>
              <a:xfrm>
                <a:off x="7529512" y="6360368"/>
                <a:ext cx="1400175" cy="381000"/>
              </a:xfrm>
              <a:prstGeom prst="rect">
                <a:avLst/>
              </a:prstGeom>
            </p:spPr>
          </p:pic>
        </p:grpSp>
      </p:grpSp>
    </p:spTree>
    <p:extLst>
      <p:ext uri="{BB962C8B-B14F-4D97-AF65-F5344CB8AC3E}">
        <p14:creationId xmlns:p14="http://schemas.microsoft.com/office/powerpoint/2010/main" val="138369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2827" y="248773"/>
            <a:ext cx="7668986" cy="864096"/>
          </a:xfrm>
        </p:spPr>
        <p:txBody>
          <a:bodyPr/>
          <a:lstStyle/>
          <a:p>
            <a:r>
              <a:rPr lang="en-CA" dirty="0" smtClean="0"/>
              <a:t>Bad data causes pains throughout the organization</a:t>
            </a:r>
            <a:endParaRPr lang="en-CA" dirty="0"/>
          </a:p>
        </p:txBody>
      </p:sp>
      <p:sp>
        <p:nvSpPr>
          <p:cNvPr id="5" name="TextBox 4"/>
          <p:cNvSpPr txBox="1"/>
          <p:nvPr/>
        </p:nvSpPr>
        <p:spPr>
          <a:xfrm>
            <a:off x="251520" y="2332714"/>
            <a:ext cx="4219782" cy="4216539"/>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CA" sz="1400" dirty="0" smtClean="0"/>
              <a:t>There is uncertainty as to whether the data is complying with </a:t>
            </a:r>
            <a:r>
              <a:rPr lang="en-CA" sz="1400" b="1" dirty="0" smtClean="0"/>
              <a:t>laws and regulations. </a:t>
            </a:r>
          </a:p>
          <a:p>
            <a:pPr marL="285750" indent="-285750">
              <a:spcAft>
                <a:spcPts val="600"/>
              </a:spcAft>
              <a:buFont typeface="Arial" panose="020B0604020202020204" pitchFamily="34" charset="0"/>
              <a:buChar char="•"/>
            </a:pPr>
            <a:r>
              <a:rPr lang="en-CA" sz="1400" dirty="0" smtClean="0"/>
              <a:t>The business has trouble executing its main business processes due to bad data. </a:t>
            </a:r>
          </a:p>
          <a:p>
            <a:pPr marL="285750" indent="-285750">
              <a:spcAft>
                <a:spcPts val="600"/>
              </a:spcAft>
              <a:buFont typeface="Arial" panose="020B0604020202020204" pitchFamily="34" charset="0"/>
              <a:buChar char="•"/>
            </a:pPr>
            <a:r>
              <a:rPr lang="en-CA" sz="1400" dirty="0" smtClean="0"/>
              <a:t>Employees get different answers from supposedly the same data sets. </a:t>
            </a:r>
          </a:p>
          <a:p>
            <a:pPr marL="285750" indent="-285750">
              <a:spcAft>
                <a:spcPts val="600"/>
              </a:spcAft>
              <a:buFont typeface="Arial" panose="020B0604020202020204" pitchFamily="34" charset="0"/>
              <a:buChar char="•"/>
            </a:pPr>
            <a:r>
              <a:rPr lang="en-CA" sz="1400" dirty="0"/>
              <a:t>There is a genuine </a:t>
            </a:r>
            <a:r>
              <a:rPr lang="en-CA" sz="1400" b="1" dirty="0">
                <a:solidFill>
                  <a:srgbClr val="A24130"/>
                </a:solidFill>
              </a:rPr>
              <a:t>inability to make good business decisions</a:t>
            </a:r>
            <a:r>
              <a:rPr lang="en-CA" sz="1400" b="1" dirty="0">
                <a:solidFill>
                  <a:srgbClr val="C00000"/>
                </a:solidFill>
              </a:rPr>
              <a:t> </a:t>
            </a:r>
            <a:r>
              <a:rPr lang="en-CA" sz="1400" dirty="0"/>
              <a:t>because </a:t>
            </a:r>
            <a:r>
              <a:rPr lang="en-CA" sz="1400" dirty="0" smtClean="0"/>
              <a:t>the </a:t>
            </a:r>
            <a:r>
              <a:rPr lang="en-CA" sz="1400" dirty="0"/>
              <a:t>data is of such low quality.</a:t>
            </a:r>
          </a:p>
          <a:p>
            <a:pPr marL="285750" indent="-285750">
              <a:spcAft>
                <a:spcPts val="600"/>
              </a:spcAft>
              <a:buFont typeface="Arial" panose="020B0604020202020204" pitchFamily="34" charset="0"/>
              <a:buChar char="•"/>
            </a:pPr>
            <a:r>
              <a:rPr lang="en-CA" sz="1400" dirty="0" smtClean="0"/>
              <a:t>The business is </a:t>
            </a:r>
            <a:r>
              <a:rPr lang="en-CA" sz="1400" dirty="0"/>
              <a:t>experiencing </a:t>
            </a:r>
            <a:r>
              <a:rPr lang="en-CA" sz="1400" b="1" dirty="0"/>
              <a:t>severe dissatisfaction from customers, partners, and suppliers alike</a:t>
            </a:r>
            <a:r>
              <a:rPr lang="en-CA" sz="1400" dirty="0"/>
              <a:t> due to </a:t>
            </a:r>
            <a:r>
              <a:rPr lang="en-CA" sz="1400" dirty="0" smtClean="0"/>
              <a:t>its </a:t>
            </a:r>
            <a:r>
              <a:rPr lang="en-CA" sz="1400" dirty="0"/>
              <a:t>bad data and it is </a:t>
            </a:r>
            <a:r>
              <a:rPr lang="en-CA" sz="1400" b="1" dirty="0">
                <a:solidFill>
                  <a:srgbClr val="A24130"/>
                </a:solidFill>
              </a:rPr>
              <a:t>eroding </a:t>
            </a:r>
            <a:r>
              <a:rPr lang="en-CA" sz="1400" b="1" dirty="0" smtClean="0">
                <a:solidFill>
                  <a:srgbClr val="A24130"/>
                </a:solidFill>
              </a:rPr>
              <a:t>its </a:t>
            </a:r>
            <a:r>
              <a:rPr lang="en-CA" sz="1400" b="1" dirty="0">
                <a:solidFill>
                  <a:srgbClr val="A24130"/>
                </a:solidFill>
              </a:rPr>
              <a:t>reputation.</a:t>
            </a:r>
            <a:endParaRPr lang="en-CA" sz="1600" dirty="0">
              <a:solidFill>
                <a:srgbClr val="A24130"/>
              </a:solidFill>
            </a:endParaRPr>
          </a:p>
          <a:p>
            <a:pPr marL="285750" indent="-285750">
              <a:spcAft>
                <a:spcPts val="600"/>
              </a:spcAft>
              <a:buFont typeface="Arial" panose="020B0604020202020204" pitchFamily="34" charset="0"/>
              <a:buChar char="•"/>
            </a:pPr>
            <a:r>
              <a:rPr lang="en-CA" sz="1400" dirty="0" smtClean="0"/>
              <a:t>The business is leaking </a:t>
            </a:r>
            <a:r>
              <a:rPr lang="en-CA" sz="1400" dirty="0"/>
              <a:t>money all over the place as a result of duplicate mailings, time wasted finding new customer information, etc. </a:t>
            </a:r>
          </a:p>
          <a:p>
            <a:endParaRPr lang="en-CA" sz="1400" dirty="0"/>
          </a:p>
        </p:txBody>
      </p:sp>
      <p:sp>
        <p:nvSpPr>
          <p:cNvPr id="8" name="Rectangle 7"/>
          <p:cNvSpPr/>
          <p:nvPr/>
        </p:nvSpPr>
        <p:spPr>
          <a:xfrm>
            <a:off x="4747320" y="2375656"/>
            <a:ext cx="4143460" cy="3339376"/>
          </a:xfrm>
          <a:prstGeom prst="rect">
            <a:avLst/>
          </a:prstGeom>
        </p:spPr>
        <p:txBody>
          <a:bodyPr wrap="square">
            <a:spAutoFit/>
          </a:bodyPr>
          <a:lstStyle/>
          <a:p>
            <a:pPr marL="285750" indent="-285750">
              <a:spcAft>
                <a:spcPts val="600"/>
              </a:spcAft>
              <a:buFont typeface="Arial" panose="020B0604020202020204" pitchFamily="34" charset="0"/>
              <a:buChar char="•"/>
            </a:pPr>
            <a:r>
              <a:rPr lang="en-CA" sz="1400" dirty="0"/>
              <a:t>The business continues to complain to IT that the organizational </a:t>
            </a:r>
            <a:r>
              <a:rPr lang="en-CA" sz="1400" b="1" dirty="0"/>
              <a:t>data is inadequate </a:t>
            </a:r>
            <a:r>
              <a:rPr lang="en-CA" sz="1400" dirty="0"/>
              <a:t>for </a:t>
            </a:r>
            <a:r>
              <a:rPr lang="en-CA" sz="1400" dirty="0" smtClean="0"/>
              <a:t>its </a:t>
            </a:r>
            <a:r>
              <a:rPr lang="en-CA" sz="1400" dirty="0"/>
              <a:t>operations</a:t>
            </a:r>
            <a:r>
              <a:rPr lang="en-CA" sz="1400" dirty="0" smtClean="0"/>
              <a:t>.</a:t>
            </a:r>
          </a:p>
          <a:p>
            <a:pPr marL="285750" indent="-285750">
              <a:spcAft>
                <a:spcPts val="600"/>
              </a:spcAft>
              <a:buFont typeface="Arial" panose="020B0604020202020204" pitchFamily="34" charset="0"/>
              <a:buChar char="•"/>
            </a:pPr>
            <a:r>
              <a:rPr lang="en-CA" sz="1400" dirty="0" smtClean="0"/>
              <a:t>CIOs and IT departments feel that they need to step in to alleviate pains caused from bad data.</a:t>
            </a:r>
            <a:endParaRPr lang="en-CA" sz="1400" dirty="0"/>
          </a:p>
          <a:p>
            <a:pPr marL="285750" indent="-285750">
              <a:spcAft>
                <a:spcPts val="600"/>
              </a:spcAft>
              <a:buFont typeface="Arial" panose="020B0604020202020204" pitchFamily="34" charset="0"/>
              <a:buChar char="•"/>
            </a:pPr>
            <a:r>
              <a:rPr lang="en-CA" sz="1400" dirty="0" smtClean="0"/>
              <a:t>IT has spent </a:t>
            </a:r>
            <a:r>
              <a:rPr lang="en-CA" sz="1400" b="1" dirty="0">
                <a:solidFill>
                  <a:srgbClr val="A24130"/>
                </a:solidFill>
              </a:rPr>
              <a:t>countless person-hours sifting </a:t>
            </a:r>
            <a:r>
              <a:rPr lang="en-CA" sz="1400" dirty="0"/>
              <a:t>through data to resolve issues, wasting time and money.</a:t>
            </a:r>
          </a:p>
          <a:p>
            <a:pPr marL="285750" indent="-285750">
              <a:spcAft>
                <a:spcPts val="600"/>
              </a:spcAft>
              <a:buFont typeface="Arial" panose="020B0604020202020204" pitchFamily="34" charset="0"/>
              <a:buChar char="•"/>
            </a:pPr>
            <a:r>
              <a:rPr lang="en-CA" sz="1400" dirty="0" smtClean="0"/>
              <a:t>The business insists </a:t>
            </a:r>
            <a:r>
              <a:rPr lang="en-CA" sz="1400" dirty="0"/>
              <a:t>that </a:t>
            </a:r>
            <a:r>
              <a:rPr lang="en-CA" sz="1400" b="1" dirty="0"/>
              <a:t>IT is responsible </a:t>
            </a:r>
            <a:r>
              <a:rPr lang="en-CA" sz="1400" dirty="0"/>
              <a:t>and that </a:t>
            </a:r>
            <a:r>
              <a:rPr lang="en-CA" sz="1400" dirty="0" smtClean="0"/>
              <a:t>it needs to </a:t>
            </a:r>
            <a:r>
              <a:rPr lang="en-CA" sz="1400" dirty="0"/>
              <a:t>take measures to rectify the issue, but </a:t>
            </a:r>
            <a:r>
              <a:rPr lang="en-CA" sz="1400" b="1" dirty="0"/>
              <a:t>clean-up efforts are futile;</a:t>
            </a:r>
            <a:r>
              <a:rPr lang="en-CA" sz="1400" dirty="0"/>
              <a:t> regardless of the tools </a:t>
            </a:r>
            <a:r>
              <a:rPr lang="en-CA" sz="1400" dirty="0" smtClean="0"/>
              <a:t>IT employs, </a:t>
            </a:r>
            <a:r>
              <a:rPr lang="en-CA" sz="1400" dirty="0"/>
              <a:t>the data gets dirty again almost immediately.</a:t>
            </a:r>
          </a:p>
        </p:txBody>
      </p:sp>
      <p:sp>
        <p:nvSpPr>
          <p:cNvPr id="9" name="Rounded Rectangle 8"/>
          <p:cNvSpPr/>
          <p:nvPr/>
        </p:nvSpPr>
        <p:spPr>
          <a:xfrm>
            <a:off x="251520" y="1985030"/>
            <a:ext cx="4219782" cy="318392"/>
          </a:xfrm>
          <a:prstGeom prst="roundRect">
            <a:avLst>
              <a:gd name="adj" fmla="val 15072"/>
            </a:avLst>
          </a:prstGeom>
          <a:solidFill>
            <a:srgbClr val="ADB7C3">
              <a:lumMod val="40000"/>
              <a:lumOff val="60000"/>
            </a:srgbClr>
          </a:solidFill>
          <a:ln w="12700" cap="flat" cmpd="sng" algn="ctr">
            <a:noFill/>
            <a:prstDash val="solid"/>
          </a:ln>
          <a:effectLst/>
        </p:spPr>
        <p:txBody>
          <a:bodyPr rtlCol="0" anchor="ctr"/>
          <a:lstStyle/>
          <a:p>
            <a:r>
              <a:rPr lang="en-CA" sz="1400" b="1" kern="0" dirty="0" smtClean="0">
                <a:solidFill>
                  <a:srgbClr val="A24130"/>
                </a:solidFill>
                <a:latin typeface="Arial"/>
              </a:rPr>
              <a:t>As a Business:</a:t>
            </a:r>
            <a:endParaRPr lang="en-CA" sz="1400" b="1" kern="0" dirty="0">
              <a:solidFill>
                <a:srgbClr val="A24130"/>
              </a:solidFill>
              <a:latin typeface="Arial"/>
            </a:endParaRPr>
          </a:p>
        </p:txBody>
      </p:sp>
      <p:sp>
        <p:nvSpPr>
          <p:cNvPr id="10" name="Rounded Rectangle 9"/>
          <p:cNvSpPr/>
          <p:nvPr/>
        </p:nvSpPr>
        <p:spPr>
          <a:xfrm>
            <a:off x="4670998" y="1992851"/>
            <a:ext cx="4219782" cy="318392"/>
          </a:xfrm>
          <a:prstGeom prst="roundRect">
            <a:avLst>
              <a:gd name="adj" fmla="val 15072"/>
            </a:avLst>
          </a:prstGeom>
          <a:solidFill>
            <a:srgbClr val="ADB7C3">
              <a:lumMod val="40000"/>
              <a:lumOff val="60000"/>
            </a:srgbClr>
          </a:solidFill>
          <a:ln w="12700" cap="flat" cmpd="sng" algn="ctr">
            <a:noFill/>
            <a:prstDash val="solid"/>
          </a:ln>
          <a:effectLst/>
        </p:spPr>
        <p:txBody>
          <a:bodyPr rtlCol="0" anchor="ctr"/>
          <a:lstStyle/>
          <a:p>
            <a:r>
              <a:rPr lang="en-CA" sz="1400" b="1" kern="0" dirty="0" smtClean="0">
                <a:solidFill>
                  <a:srgbClr val="A24130"/>
                </a:solidFill>
                <a:latin typeface="Arial"/>
              </a:rPr>
              <a:t>As a CIO and the IT Department</a:t>
            </a:r>
            <a:r>
              <a:rPr lang="en-CA" sz="1400" b="1" kern="0" dirty="0">
                <a:solidFill>
                  <a:srgbClr val="A24130"/>
                </a:solidFill>
                <a:latin typeface="Arial"/>
              </a:rPr>
              <a:t>:</a:t>
            </a:r>
          </a:p>
        </p:txBody>
      </p:sp>
      <p:cxnSp>
        <p:nvCxnSpPr>
          <p:cNvPr id="11" name="Straight Connector 10"/>
          <p:cNvCxnSpPr/>
          <p:nvPr/>
        </p:nvCxnSpPr>
        <p:spPr>
          <a:xfrm>
            <a:off x="4581942" y="2375656"/>
            <a:ext cx="16156" cy="3790475"/>
          </a:xfrm>
          <a:prstGeom prst="line">
            <a:avLst/>
          </a:prstGeom>
          <a:ln w="19050">
            <a:solidFill>
              <a:schemeClr val="tx1">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520" y="1154036"/>
            <a:ext cx="8112266" cy="646331"/>
          </a:xfrm>
          <a:prstGeom prst="rect">
            <a:avLst/>
          </a:prstGeom>
        </p:spPr>
        <p:txBody>
          <a:bodyPr wrap="square">
            <a:spAutoFit/>
          </a:bodyPr>
          <a:lstStyle/>
          <a:p>
            <a:r>
              <a:rPr lang="en-CA" dirty="0"/>
              <a:t>If you are experiencing the following pains, a data audit is the first step to diagnosing the root cause and alleviating the </a:t>
            </a:r>
            <a:r>
              <a:rPr lang="en-CA" dirty="0" smtClean="0"/>
              <a:t>issue.</a:t>
            </a:r>
            <a:endParaRPr lang="en-CA" dirty="0"/>
          </a:p>
        </p:txBody>
      </p:sp>
      <p:sp>
        <p:nvSpPr>
          <p:cNvPr id="12" name="Pentagon 11"/>
          <p:cNvSpPr/>
          <p:nvPr/>
        </p:nvSpPr>
        <p:spPr>
          <a:xfrm>
            <a:off x="0" y="411616"/>
            <a:ext cx="863588" cy="538410"/>
          </a:xfrm>
          <a:prstGeom prst="homePlate">
            <a:avLst>
              <a:gd name="adj" fmla="val 37631"/>
            </a:avLst>
          </a:prstGeom>
          <a:solidFill>
            <a:srgbClr val="7B7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1.3</a:t>
            </a:r>
            <a:endParaRPr lang="en-US" dirty="0">
              <a:solidFill>
                <a:srgbClr val="FFFFFF"/>
              </a:solidFill>
            </a:endParaRPr>
          </a:p>
        </p:txBody>
      </p:sp>
      <p:grpSp>
        <p:nvGrpSpPr>
          <p:cNvPr id="14" name="Group 13"/>
          <p:cNvGrpSpPr/>
          <p:nvPr/>
        </p:nvGrpSpPr>
        <p:grpSpPr>
          <a:xfrm>
            <a:off x="0" y="6422955"/>
            <a:ext cx="9144000" cy="437555"/>
            <a:chOff x="0" y="6422955"/>
            <a:chExt cx="9144000" cy="437555"/>
          </a:xfrm>
        </p:grpSpPr>
        <p:pic>
          <p:nvPicPr>
            <p:cNvPr id="15"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8580792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099456" y="260648"/>
            <a:ext cx="7777843" cy="864096"/>
          </a:xfrm>
        </p:spPr>
        <p:txBody>
          <a:bodyPr/>
          <a:lstStyle/>
          <a:p>
            <a:pPr>
              <a:lnSpc>
                <a:spcPct val="100000"/>
              </a:lnSpc>
            </a:pPr>
            <a:r>
              <a:rPr lang="en-CA" dirty="0" smtClean="0"/>
              <a:t>Exercise: Determine the organization’s pain points related to data</a:t>
            </a:r>
            <a:endParaRPr lang="en-CA" dirty="0"/>
          </a:p>
        </p:txBody>
      </p:sp>
      <p:sp>
        <p:nvSpPr>
          <p:cNvPr id="12" name="Text Placeholder 11"/>
          <p:cNvSpPr>
            <a:spLocks noGrp="1"/>
          </p:cNvSpPr>
          <p:nvPr>
            <p:ph type="body" sz="quarter" idx="16"/>
          </p:nvPr>
        </p:nvSpPr>
        <p:spPr>
          <a:xfrm>
            <a:off x="384089" y="2566890"/>
            <a:ext cx="5016961" cy="3856211"/>
          </a:xfrm>
        </p:spPr>
        <p:txBody>
          <a:bodyPr/>
          <a:lstStyle/>
          <a:p>
            <a:pPr marL="342900" indent="-342900">
              <a:buSzPct val="100000"/>
              <a:buFont typeface="+mj-lt"/>
              <a:buAutoNum type="arabicPeriod"/>
            </a:pPr>
            <a:r>
              <a:rPr lang="en-US" dirty="0" smtClean="0"/>
              <a:t>Using sticky notes, have participants document pain points related to the organization’s data.</a:t>
            </a:r>
          </a:p>
          <a:p>
            <a:pPr marL="342900" indent="-342900">
              <a:buSzPct val="100000"/>
              <a:buFont typeface="+mj-lt"/>
              <a:buAutoNum type="arabicPeriod"/>
            </a:pPr>
            <a:r>
              <a:rPr lang="en-US" dirty="0" smtClean="0"/>
              <a:t>Ask the questions:</a:t>
            </a:r>
          </a:p>
          <a:p>
            <a:pPr marL="654050" lvl="2" indent="-285750">
              <a:spcBef>
                <a:spcPts val="0"/>
              </a:spcBef>
              <a:spcAft>
                <a:spcPts val="0"/>
              </a:spcAft>
              <a:buFont typeface="Arial" panose="020B0604020202020204" pitchFamily="34" charset="0"/>
              <a:buChar char="•"/>
            </a:pPr>
            <a:r>
              <a:rPr lang="en-US" dirty="0">
                <a:solidFill>
                  <a:srgbClr val="333333"/>
                </a:solidFill>
              </a:rPr>
              <a:t>Does the business understand the value of data in business terms?</a:t>
            </a:r>
          </a:p>
          <a:p>
            <a:pPr marL="654050" lvl="2" indent="-285750">
              <a:spcBef>
                <a:spcPts val="0"/>
              </a:spcBef>
              <a:spcAft>
                <a:spcPts val="0"/>
              </a:spcAft>
              <a:buFont typeface="Arial" panose="020B0604020202020204" pitchFamily="34" charset="0"/>
              <a:buChar char="•"/>
            </a:pPr>
            <a:r>
              <a:rPr lang="en-US" dirty="0">
                <a:solidFill>
                  <a:srgbClr val="333333"/>
                </a:solidFill>
              </a:rPr>
              <a:t>Why do you need to begin treating data as an asset?</a:t>
            </a:r>
          </a:p>
          <a:p>
            <a:pPr marL="654050" lvl="2" indent="-285750">
              <a:spcBef>
                <a:spcPts val="0"/>
              </a:spcBef>
              <a:spcAft>
                <a:spcPts val="0"/>
              </a:spcAft>
              <a:buFont typeface="Arial" panose="020B0604020202020204" pitchFamily="34" charset="0"/>
              <a:buChar char="•"/>
            </a:pPr>
            <a:r>
              <a:rPr lang="en-US" dirty="0">
                <a:solidFill>
                  <a:srgbClr val="333333"/>
                </a:solidFill>
              </a:rPr>
              <a:t>What problems has your organization encountered that you think treating data as an asset will solve</a:t>
            </a:r>
            <a:r>
              <a:rPr lang="en-US" dirty="0" smtClean="0">
                <a:solidFill>
                  <a:srgbClr val="333333"/>
                </a:solidFill>
              </a:rPr>
              <a:t>?</a:t>
            </a:r>
            <a:endParaRPr lang="en-US" dirty="0" smtClean="0"/>
          </a:p>
          <a:p>
            <a:pPr marL="342900" indent="-342900">
              <a:buSzPct val="100000"/>
              <a:buFont typeface="+mj-lt"/>
              <a:buAutoNum type="arabicPeriod"/>
            </a:pPr>
            <a:r>
              <a:rPr lang="en-US" dirty="0" smtClean="0"/>
              <a:t>Have participants place their written sticky notes on a whiteboard or wall. Read through each of the documented pain points and organize them in logical groups. </a:t>
            </a:r>
          </a:p>
          <a:p>
            <a:pPr marL="342900" indent="-342900">
              <a:buSzPct val="100000"/>
              <a:buFont typeface="+mj-lt"/>
              <a:buAutoNum type="arabicPeriod"/>
            </a:pPr>
            <a:r>
              <a:rPr lang="en-US" dirty="0" smtClean="0"/>
              <a:t>Define the groups. </a:t>
            </a:r>
          </a:p>
          <a:p>
            <a:pPr marL="0" indent="0">
              <a:buSzPct val="100000"/>
              <a:buNone/>
            </a:pPr>
            <a:r>
              <a:rPr lang="en-US" dirty="0" smtClean="0"/>
              <a:t>Note: Pay particular attention to discussed pain points, identifying those experienced by IT (process oriented) and those experienced by the business (impact oriented). </a:t>
            </a:r>
          </a:p>
        </p:txBody>
      </p:sp>
      <p:pic>
        <p:nvPicPr>
          <p:cNvPr id="14" name="Picture 13"/>
          <p:cNvPicPr>
            <a:picLocks noChangeAspect="1"/>
          </p:cNvPicPr>
          <p:nvPr/>
        </p:nvPicPr>
        <p:blipFill>
          <a:blip r:embed="rId6"/>
          <a:stretch>
            <a:fillRect/>
          </a:stretch>
        </p:blipFill>
        <p:spPr>
          <a:xfrm>
            <a:off x="5401051" y="2750670"/>
            <a:ext cx="3454465" cy="2833616"/>
          </a:xfrm>
          <a:prstGeom prst="rect">
            <a:avLst/>
          </a:prstGeom>
        </p:spPr>
      </p:pic>
      <p:grpSp>
        <p:nvGrpSpPr>
          <p:cNvPr id="13" name="Group 9"/>
          <p:cNvGrpSpPr/>
          <p:nvPr>
            <p:custDataLst>
              <p:tags r:id="rId1"/>
            </p:custDataLst>
          </p:nvPr>
        </p:nvGrpSpPr>
        <p:grpSpPr>
          <a:xfrm>
            <a:off x="555894" y="1342542"/>
            <a:ext cx="1044200" cy="840533"/>
            <a:chOff x="4013306" y="1220647"/>
            <a:chExt cx="1099981" cy="1148310"/>
          </a:xfrm>
        </p:grpSpPr>
        <p:pic>
          <p:nvPicPr>
            <p:cNvPr id="15" name="Picture 2"/>
            <p:cNvPicPr>
              <a:picLocks noChangeAspect="1" noChangeArrowheads="1"/>
            </p:cNvPicPr>
            <p:nvPr>
              <p:custDataLst>
                <p:tags r:id="rId2"/>
              </p:custDataLst>
            </p:nvPr>
          </p:nvPicPr>
          <p:blipFill>
            <a:blip r:embed="rId7" cstate="print">
              <a:extLst>
                <a:ext uri="{28A0092B-C50C-407E-A947-70E740481C1C}">
                  <a14:useLocalDpi xmlns:a14="http://schemas.microsoft.com/office/drawing/2010/main" val="0"/>
                </a:ext>
              </a:extLst>
            </a:blip>
            <a:stretch>
              <a:fillRect/>
            </a:stretch>
          </p:blipFill>
          <p:spPr bwMode="auto">
            <a:xfrm>
              <a:off x="4106800" y="1220647"/>
              <a:ext cx="912993" cy="896282"/>
            </a:xfrm>
            <a:prstGeom prst="rect">
              <a:avLst/>
            </a:prstGeom>
            <a:noFill/>
          </p:spPr>
        </p:pic>
        <p:sp>
          <p:nvSpPr>
            <p:cNvPr id="16" name="TextBox 15"/>
            <p:cNvSpPr txBox="1"/>
            <p:nvPr>
              <p:custDataLst>
                <p:tags r:id="rId3"/>
              </p:custDataLst>
            </p:nvPr>
          </p:nvSpPr>
          <p:spPr>
            <a:xfrm>
              <a:off x="4013306" y="2061180"/>
              <a:ext cx="1099981" cy="307777"/>
            </a:xfrm>
            <a:prstGeom prst="rect">
              <a:avLst/>
            </a:prstGeom>
            <a:noFill/>
          </p:spPr>
          <p:txBody>
            <a:bodyPr wrap="none" rtlCol="0">
              <a:spAutoFit/>
            </a:bodyPr>
            <a:lstStyle/>
            <a:p>
              <a:pPr algn="ctr" fontAlgn="base">
                <a:spcBef>
                  <a:spcPct val="0"/>
                </a:spcBef>
                <a:spcAft>
                  <a:spcPct val="0"/>
                </a:spcAft>
              </a:pPr>
              <a:r>
                <a:rPr lang="en-CA" sz="1400" dirty="0" smtClean="0">
                  <a:solidFill>
                    <a:srgbClr val="333333"/>
                  </a:solidFill>
                </a:rPr>
                <a:t>Whiteboard</a:t>
              </a:r>
              <a:endParaRPr lang="en-CA" sz="1400" dirty="0">
                <a:solidFill>
                  <a:srgbClr val="333333"/>
                </a:solidFill>
              </a:endParaRPr>
            </a:p>
          </p:txBody>
        </p:sp>
      </p:grpSp>
      <p:sp>
        <p:nvSpPr>
          <p:cNvPr id="17" name="Rounded Rectangle 16"/>
          <p:cNvSpPr/>
          <p:nvPr/>
        </p:nvSpPr>
        <p:spPr>
          <a:xfrm>
            <a:off x="7128284" y="1292320"/>
            <a:ext cx="1695676" cy="105655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fontAlgn="base">
              <a:spcBef>
                <a:spcPct val="0"/>
              </a:spcBef>
              <a:spcAft>
                <a:spcPct val="0"/>
              </a:spcAft>
            </a:pPr>
            <a:r>
              <a:rPr lang="en-CA" sz="1400" b="1" dirty="0" smtClean="0">
                <a:solidFill>
                  <a:srgbClr val="333333"/>
                </a:solidFill>
              </a:rPr>
              <a:t>Time Commitment</a:t>
            </a:r>
          </a:p>
          <a:p>
            <a:pPr algn="ctr" fontAlgn="base">
              <a:spcBef>
                <a:spcPct val="0"/>
              </a:spcBef>
              <a:spcAft>
                <a:spcPct val="0"/>
              </a:spcAft>
            </a:pPr>
            <a:r>
              <a:rPr lang="en-CA" sz="1400" b="1" dirty="0" smtClean="0">
                <a:solidFill>
                  <a:srgbClr val="D07D08"/>
                </a:solidFill>
              </a:rPr>
              <a:t>20 minutes</a:t>
            </a:r>
            <a:endParaRPr lang="en-CA" sz="1400" b="1" dirty="0">
              <a:solidFill>
                <a:srgbClr val="D07D08"/>
              </a:solidFill>
            </a:endParaRPr>
          </a:p>
        </p:txBody>
      </p:sp>
      <p:sp>
        <p:nvSpPr>
          <p:cNvPr id="21" name="Rounded Rectangular Callout 20"/>
          <p:cNvSpPr/>
          <p:nvPr/>
        </p:nvSpPr>
        <p:spPr>
          <a:xfrm>
            <a:off x="2039407" y="1317538"/>
            <a:ext cx="4873618" cy="1056559"/>
          </a:xfrm>
          <a:prstGeom prst="wedgeRoundRectCallout">
            <a:avLst>
              <a:gd name="adj1" fmla="val -59021"/>
              <a:gd name="adj2" fmla="val -31427"/>
              <a:gd name="adj3" fmla="val 16667"/>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Create an affinity map documenting the organization’s </a:t>
            </a:r>
            <a:r>
              <a:rPr lang="en-US" sz="1400" dirty="0" smtClean="0">
                <a:solidFill>
                  <a:schemeClr val="tx1"/>
                </a:solidFill>
              </a:rPr>
              <a:t>data pain </a:t>
            </a:r>
            <a:r>
              <a:rPr lang="en-US" sz="1400" dirty="0">
                <a:solidFill>
                  <a:schemeClr val="tx1"/>
                </a:solidFill>
              </a:rPr>
              <a:t>points. </a:t>
            </a:r>
          </a:p>
        </p:txBody>
      </p:sp>
      <p:sp>
        <p:nvSpPr>
          <p:cNvPr id="22" name="Pentagon 21"/>
          <p:cNvSpPr/>
          <p:nvPr/>
        </p:nvSpPr>
        <p:spPr>
          <a:xfrm>
            <a:off x="0" y="411616"/>
            <a:ext cx="863588" cy="538410"/>
          </a:xfrm>
          <a:prstGeom prst="homePlate">
            <a:avLst>
              <a:gd name="adj" fmla="val 37631"/>
            </a:avLst>
          </a:prstGeom>
          <a:solidFill>
            <a:srgbClr val="7B7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1.4</a:t>
            </a:r>
            <a:endParaRPr lang="en-US" dirty="0">
              <a:solidFill>
                <a:srgbClr val="FFFFFF"/>
              </a:solidFill>
            </a:endParaRPr>
          </a:p>
        </p:txBody>
      </p:sp>
      <p:grpSp>
        <p:nvGrpSpPr>
          <p:cNvPr id="11" name="Group 10"/>
          <p:cNvGrpSpPr/>
          <p:nvPr/>
        </p:nvGrpSpPr>
        <p:grpSpPr>
          <a:xfrm>
            <a:off x="0" y="6422955"/>
            <a:ext cx="9144000" cy="437555"/>
            <a:chOff x="0" y="6422955"/>
            <a:chExt cx="9144000" cy="437555"/>
          </a:xfrm>
        </p:grpSpPr>
        <p:pic>
          <p:nvPicPr>
            <p:cNvPr id="18" name="Picture 3">
              <a:hlinkClick r:id="rId8"/>
            </p:cNvPr>
            <p:cNvPicPr>
              <a:picLocks noChangeAspect="1" noChangeArrowheads="1"/>
            </p:cNvPicPr>
            <p:nvPr/>
          </p:nvPicPr>
          <p:blipFill>
            <a:blip r:embed="rId9" cstate="print"/>
            <a:srcRect/>
            <a:stretch>
              <a:fillRect/>
            </a:stretch>
          </p:blipFill>
          <p:spPr bwMode="auto">
            <a:xfrm>
              <a:off x="0" y="6422955"/>
              <a:ext cx="9144000" cy="437555"/>
            </a:xfrm>
            <a:prstGeom prst="rect">
              <a:avLst/>
            </a:prstGeom>
            <a:noFill/>
            <a:ln w="9525">
              <a:noFill/>
              <a:miter lim="800000"/>
              <a:headEnd/>
              <a:tailEnd/>
            </a:ln>
          </p:spPr>
        </p:pic>
        <p:pic>
          <p:nvPicPr>
            <p:cNvPr id="19" name="Picture 18" descr="itrg-logo.png"/>
            <p:cNvPicPr>
              <a:picLocks noChangeAspect="1"/>
            </p:cNvPicPr>
            <p:nvPr/>
          </p:nvPicPr>
          <p:blipFill>
            <a:blip r:embed="rId10"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8323738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2"/>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2555559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p:txBody>
          <a:bodyPr/>
          <a:lstStyle/>
          <a:p>
            <a:r>
              <a:rPr lang="en-US" dirty="0"/>
              <a:t>Leaders such as CIOs, Senior Executives, IT Managers, Data Owners, Data Stewards, Data Integration (DI) Specialists, Business Analysts, and Process </a:t>
            </a:r>
            <a:r>
              <a:rPr lang="en-US" dirty="0" smtClean="0"/>
              <a:t>Owners.</a:t>
            </a:r>
            <a:endParaRPr lang="en-US" dirty="0"/>
          </a:p>
          <a:p>
            <a:pPr marL="0" indent="0">
              <a:buNone/>
            </a:pPr>
            <a:endParaRPr lang="en-US" dirty="0"/>
          </a:p>
          <a:p>
            <a:endParaRPr lang="en-US" dirty="0"/>
          </a:p>
        </p:txBody>
      </p:sp>
      <p:sp>
        <p:nvSpPr>
          <p:cNvPr id="14" name="Text Placeholder 13"/>
          <p:cNvSpPr>
            <a:spLocks noGrp="1"/>
          </p:cNvSpPr>
          <p:nvPr>
            <p:ph type="body" sz="quarter" idx="26"/>
          </p:nvPr>
        </p:nvSpPr>
        <p:spPr>
          <a:xfrm>
            <a:off x="4835436" y="1607231"/>
            <a:ext cx="4041648" cy="1995940"/>
          </a:xfrm>
        </p:spPr>
        <p:txBody>
          <a:bodyPr/>
          <a:lstStyle/>
          <a:p>
            <a:pPr lvl="0"/>
            <a:r>
              <a:rPr lang="en-US" dirty="0"/>
              <a:t>Provide an overview of data </a:t>
            </a:r>
            <a:r>
              <a:rPr lang="en-US" dirty="0" smtClean="0"/>
              <a:t>audits </a:t>
            </a:r>
            <a:r>
              <a:rPr lang="en-US" dirty="0"/>
              <a:t>and why they are important to your organization.</a:t>
            </a:r>
          </a:p>
          <a:p>
            <a:r>
              <a:rPr lang="en-US" dirty="0"/>
              <a:t>Identify concepts/items to review and </a:t>
            </a:r>
            <a:r>
              <a:rPr lang="en-US" dirty="0" smtClean="0"/>
              <a:t>decide on </a:t>
            </a:r>
            <a:r>
              <a:rPr lang="en-US" dirty="0"/>
              <a:t>prior to performing a data audit.</a:t>
            </a:r>
          </a:p>
          <a:p>
            <a:pPr lvl="0"/>
            <a:r>
              <a:rPr lang="en-US" dirty="0"/>
              <a:t>Provide an audit framework to follow for successful data audit results</a:t>
            </a:r>
            <a:r>
              <a:rPr lang="en-US" dirty="0" smtClean="0"/>
              <a:t>.</a:t>
            </a:r>
          </a:p>
          <a:p>
            <a:pPr lvl="0"/>
            <a:r>
              <a:rPr lang="en-US" dirty="0" smtClean="0"/>
              <a:t>Assist in identifying the root causes for data issues.</a:t>
            </a:r>
            <a:endParaRPr lang="en-US" dirty="0"/>
          </a:p>
          <a:p>
            <a:endParaRPr lang="en-US" dirty="0"/>
          </a:p>
        </p:txBody>
      </p:sp>
      <p:sp>
        <p:nvSpPr>
          <p:cNvPr id="15" name="Text Placeholder 14"/>
          <p:cNvSpPr>
            <a:spLocks noGrp="1"/>
          </p:cNvSpPr>
          <p:nvPr>
            <p:ph type="body" sz="quarter" idx="27"/>
          </p:nvPr>
        </p:nvSpPr>
        <p:spPr/>
        <p:txBody>
          <a:bodyPr/>
          <a:lstStyle/>
          <a:p>
            <a:r>
              <a:rPr lang="en-US" dirty="0"/>
              <a:t>Business </a:t>
            </a:r>
            <a:r>
              <a:rPr lang="en-US" dirty="0" smtClean="0"/>
              <a:t>subject-matter experts and business professionals with </a:t>
            </a:r>
            <a:r>
              <a:rPr lang="en-US" dirty="0"/>
              <a:t>data quality and integrity responsibilities.</a:t>
            </a:r>
          </a:p>
        </p:txBody>
      </p:sp>
      <p:sp>
        <p:nvSpPr>
          <p:cNvPr id="16" name="Text Placeholder 15"/>
          <p:cNvSpPr>
            <a:spLocks noGrp="1"/>
          </p:cNvSpPr>
          <p:nvPr>
            <p:ph type="body" sz="quarter" idx="28"/>
          </p:nvPr>
        </p:nvSpPr>
        <p:spPr/>
        <p:txBody>
          <a:bodyPr/>
          <a:lstStyle/>
          <a:p>
            <a:r>
              <a:rPr lang="en-US" dirty="0" smtClean="0"/>
              <a:t>Understand the high-level data issues and how they are negatively affecting the organization.</a:t>
            </a:r>
          </a:p>
          <a:p>
            <a:r>
              <a:rPr lang="en-US" dirty="0" smtClean="0"/>
              <a:t>Determine short-term and long-term measures that need to be taken to rectify data-related issues.</a:t>
            </a:r>
            <a:endParaRPr lang="en-US" dirty="0"/>
          </a:p>
        </p:txBody>
      </p:sp>
      <p:grpSp>
        <p:nvGrpSpPr>
          <p:cNvPr id="7" name="Group 6"/>
          <p:cNvGrpSpPr/>
          <p:nvPr/>
        </p:nvGrpSpPr>
        <p:grpSpPr>
          <a:xfrm>
            <a:off x="0" y="6422955"/>
            <a:ext cx="9144000" cy="437555"/>
            <a:chOff x="0" y="6422955"/>
            <a:chExt cx="9144000" cy="437555"/>
          </a:xfrm>
        </p:grpSpPr>
        <p:pic>
          <p:nvPicPr>
            <p:cNvPr id="8"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619900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0"/>
          </p:nvPr>
        </p:nvSpPr>
        <p:spPr/>
        <p:txBody>
          <a:bodyPr/>
          <a:lstStyle/>
          <a:p>
            <a:r>
              <a:rPr lang="en-US" dirty="0" smtClean="0"/>
              <a:t>The amount of data within an organization is growing at an exponential rate and this is creating a need for organizations to adopt a formal approach to auditing data. A data audit is the first step an organization should take towards treating data as an asset and leveraging it to create a competitive advantage. </a:t>
            </a:r>
            <a:endParaRPr lang="en-US" dirty="0"/>
          </a:p>
        </p:txBody>
      </p:sp>
      <p:sp>
        <p:nvSpPr>
          <p:cNvPr id="4" name="Text Placeholder 3"/>
          <p:cNvSpPr>
            <a:spLocks noGrp="1"/>
          </p:cNvSpPr>
          <p:nvPr>
            <p:ph type="body" sz="quarter" idx="11"/>
          </p:nvPr>
        </p:nvSpPr>
        <p:spPr/>
        <p:txBody>
          <a:bodyPr/>
          <a:lstStyle/>
          <a:p>
            <a:r>
              <a:rPr lang="en-US" dirty="0" smtClean="0"/>
              <a:t>Data issues are deeply rooted and extremely complex. Not only do organizations have trouble choosing a starting point for bad data, but they also have difficulty finding the root cause of the issue. As a result, data audits can be long, tedious initiatives that offer little insight into the data issues. </a:t>
            </a:r>
            <a:endParaRPr lang="en-US" dirty="0"/>
          </a:p>
        </p:txBody>
      </p:sp>
      <p:sp>
        <p:nvSpPr>
          <p:cNvPr id="5" name="Text Placeholder 4"/>
          <p:cNvSpPr>
            <a:spLocks noGrp="1"/>
          </p:cNvSpPr>
          <p:nvPr>
            <p:ph type="body" sz="quarter" idx="12"/>
          </p:nvPr>
        </p:nvSpPr>
        <p:spPr>
          <a:xfrm>
            <a:off x="189470" y="4512653"/>
            <a:ext cx="8748584" cy="1808438"/>
          </a:xfrm>
        </p:spPr>
        <p:txBody>
          <a:bodyPr/>
          <a:lstStyle/>
          <a:p>
            <a:pPr marL="174625" indent="-174625" eaLnBrk="0" hangingPunct="0">
              <a:spcBef>
                <a:spcPts val="400"/>
              </a:spcBef>
              <a:buClr>
                <a:srgbClr val="333333"/>
              </a:buClr>
              <a:defRPr/>
            </a:pPr>
            <a:r>
              <a:rPr lang="en-US" dirty="0"/>
              <a:t>Step </a:t>
            </a:r>
            <a:r>
              <a:rPr lang="en-US" dirty="0" smtClean="0"/>
              <a:t>1 – </a:t>
            </a:r>
            <a:r>
              <a:rPr lang="en-US" dirty="0"/>
              <a:t>Audit Preparation: Prepare in advance to make the audit process smoother and less time-intensive. Identify and create an inventory of all data sources that are within the scope of your data audit</a:t>
            </a:r>
            <a:r>
              <a:rPr lang="en-US" dirty="0" smtClean="0"/>
              <a:t>. Use these data sources to understand which users would provide a valuable, insightful interview. Schedule interviews and complete technical profiling. </a:t>
            </a:r>
          </a:p>
          <a:p>
            <a:pPr marL="174625" indent="-174625" eaLnBrk="0" hangingPunct="0">
              <a:spcBef>
                <a:spcPts val="400"/>
              </a:spcBef>
              <a:buClr>
                <a:srgbClr val="333333"/>
              </a:buClr>
              <a:defRPr/>
            </a:pPr>
            <a:r>
              <a:rPr lang="en-US" dirty="0" smtClean="0"/>
              <a:t>Step 2 – Conduct Audit: Interview relevant stakeholders identified in the audit preparation. Use insight from these interviews to complete user profiling. Update the data sources and data inventory with any information that may have been missed. </a:t>
            </a:r>
          </a:p>
          <a:p>
            <a:pPr marL="174625" indent="-174625" eaLnBrk="0" hangingPunct="0">
              <a:spcBef>
                <a:spcPts val="400"/>
              </a:spcBef>
              <a:buClr>
                <a:srgbClr val="333333"/>
              </a:buClr>
              <a:defRPr/>
            </a:pPr>
            <a:r>
              <a:rPr lang="en-US" dirty="0" smtClean="0"/>
              <a:t>Step 3 – Analyze and Assess Results: Get to the root of the problem through conducting a root cause analysis. Find out why the issues are occurring. </a:t>
            </a:r>
          </a:p>
          <a:p>
            <a:pPr marL="174625" indent="-174625" eaLnBrk="0" hangingPunct="0">
              <a:spcBef>
                <a:spcPts val="400"/>
              </a:spcBef>
              <a:buClr>
                <a:srgbClr val="333333"/>
              </a:buClr>
              <a:defRPr/>
            </a:pPr>
            <a:r>
              <a:rPr lang="en-US" dirty="0" smtClean="0"/>
              <a:t>Step 4 – Correcting Plan: You know what the issues are and you now know why they are being caused. Create the corrective plan through prioritizing initiatives and data activities. Use a combination of short-term and long-term initiative.</a:t>
            </a:r>
            <a:endParaRPr lang="en-US" dirty="0"/>
          </a:p>
          <a:p>
            <a:pPr marL="174625" indent="-174625" eaLnBrk="0" hangingPunct="0">
              <a:spcBef>
                <a:spcPts val="400"/>
              </a:spcBef>
              <a:buClr>
                <a:srgbClr val="333333"/>
              </a:buClr>
              <a:defRPr/>
            </a:pPr>
            <a:endParaRPr lang="en-US" dirty="0">
              <a:solidFill>
                <a:srgbClr val="FF0000"/>
              </a:solidFill>
            </a:endParaRPr>
          </a:p>
        </p:txBody>
      </p:sp>
      <p:sp>
        <p:nvSpPr>
          <p:cNvPr id="6" name="Text Placeholder 5"/>
          <p:cNvSpPr>
            <a:spLocks noGrp="1"/>
          </p:cNvSpPr>
          <p:nvPr>
            <p:ph type="body" sz="quarter" idx="13"/>
          </p:nvPr>
        </p:nvSpPr>
        <p:spPr>
          <a:xfrm>
            <a:off x="5737241" y="1495998"/>
            <a:ext cx="3083231" cy="2554990"/>
          </a:xfrm>
        </p:spPr>
        <p:txBody>
          <a:bodyPr/>
          <a:lstStyle/>
          <a:p>
            <a:pPr>
              <a:spcAft>
                <a:spcPts val="0"/>
              </a:spcAft>
            </a:pPr>
            <a:r>
              <a:rPr lang="en-CA" dirty="0" smtClean="0"/>
              <a:t>A </a:t>
            </a:r>
            <a:r>
              <a:rPr lang="en-CA" dirty="0"/>
              <a:t>combination of </a:t>
            </a:r>
            <a:r>
              <a:rPr lang="en-CA" b="1" dirty="0"/>
              <a:t>technical profiling </a:t>
            </a:r>
            <a:r>
              <a:rPr lang="en-CA" dirty="0"/>
              <a:t>and </a:t>
            </a:r>
            <a:r>
              <a:rPr lang="en-CA" b="1" dirty="0"/>
              <a:t>user profiling</a:t>
            </a:r>
            <a:r>
              <a:rPr lang="en-CA" dirty="0"/>
              <a:t> will help you understand </a:t>
            </a:r>
            <a:r>
              <a:rPr lang="en-CA" i="1" dirty="0"/>
              <a:t>where issues are </a:t>
            </a:r>
            <a:r>
              <a:rPr lang="en-CA" dirty="0"/>
              <a:t>and </a:t>
            </a:r>
            <a:r>
              <a:rPr lang="en-CA" i="1" dirty="0"/>
              <a:t>why they exist. </a:t>
            </a:r>
          </a:p>
          <a:p>
            <a:pPr>
              <a:spcBef>
                <a:spcPts val="300"/>
              </a:spcBef>
            </a:pPr>
            <a:r>
              <a:rPr lang="en-US" dirty="0">
                <a:solidFill>
                  <a:schemeClr val="tx1"/>
                </a:solidFill>
              </a:rPr>
              <a:t>An annual data audit initiative </a:t>
            </a:r>
            <a:r>
              <a:rPr lang="en-US" b="1" dirty="0">
                <a:solidFill>
                  <a:schemeClr val="tx1"/>
                </a:solidFill>
              </a:rPr>
              <a:t>will continually revise and fine-tune ongoing practices, processes, and procedures </a:t>
            </a:r>
            <a:r>
              <a:rPr lang="en-US" dirty="0">
                <a:solidFill>
                  <a:schemeClr val="tx1"/>
                </a:solidFill>
              </a:rPr>
              <a:t>for the management and handling of data within the </a:t>
            </a:r>
            <a:r>
              <a:rPr lang="en-US" dirty="0" smtClean="0">
                <a:solidFill>
                  <a:schemeClr val="tx1"/>
                </a:solidFill>
              </a:rPr>
              <a:t>organization.</a:t>
            </a:r>
          </a:p>
          <a:p>
            <a:r>
              <a:rPr lang="en-CA" b="1" dirty="0" smtClean="0"/>
              <a:t>You </a:t>
            </a:r>
            <a:r>
              <a:rPr lang="en-CA" b="1" dirty="0"/>
              <a:t>can’t </a:t>
            </a:r>
            <a:r>
              <a:rPr lang="en-CA" b="1" dirty="0" smtClean="0"/>
              <a:t>do everything at once. </a:t>
            </a:r>
            <a:r>
              <a:rPr lang="en-CA" dirty="0" smtClean="0"/>
              <a:t>Pick a process, see </a:t>
            </a:r>
            <a:r>
              <a:rPr lang="en-CA" dirty="0"/>
              <a:t>some early victories, </a:t>
            </a:r>
            <a:r>
              <a:rPr lang="en-CA" dirty="0" smtClean="0"/>
              <a:t>gain </a:t>
            </a:r>
            <a:r>
              <a:rPr lang="en-CA" dirty="0"/>
              <a:t>momentum, and </a:t>
            </a:r>
            <a:r>
              <a:rPr lang="en-CA" dirty="0" smtClean="0"/>
              <a:t>repeat.</a:t>
            </a:r>
            <a:endParaRPr lang="en-CA" dirty="0">
              <a:solidFill>
                <a:srgbClr val="FF0000"/>
              </a:solidFill>
            </a:endParaRPr>
          </a:p>
        </p:txBody>
      </p:sp>
      <p:grpSp>
        <p:nvGrpSpPr>
          <p:cNvPr id="7" name="Group 6"/>
          <p:cNvGrpSpPr/>
          <p:nvPr/>
        </p:nvGrpSpPr>
        <p:grpSpPr>
          <a:xfrm>
            <a:off x="0" y="6422955"/>
            <a:ext cx="9144000" cy="437555"/>
            <a:chOff x="0" y="6422955"/>
            <a:chExt cx="9144000" cy="437555"/>
          </a:xfrm>
        </p:grpSpPr>
        <p:pic>
          <p:nvPicPr>
            <p:cNvPr id="8"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61988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30020" y="328771"/>
            <a:ext cx="857643" cy="731520"/>
          </a:xfrm>
          <a:prstGeom prst="rect">
            <a:avLst/>
          </a:prstGeom>
        </p:spPr>
      </p:pic>
      <p:graphicFrame>
        <p:nvGraphicFramePr>
          <p:cNvPr id="18" name="Table 3"/>
          <p:cNvGraphicFramePr>
            <a:graphicFrameLocks noGrp="1"/>
          </p:cNvGraphicFramePr>
          <p:nvPr>
            <p:extLst>
              <p:ext uri="{D42A27DB-BD31-4B8C-83A1-F6EECF244321}">
                <p14:modId xmlns:p14="http://schemas.microsoft.com/office/powerpoint/2010/main" val="2259845831"/>
              </p:ext>
            </p:extLst>
          </p:nvPr>
        </p:nvGraphicFramePr>
        <p:xfrm>
          <a:off x="253738" y="2297578"/>
          <a:ext cx="8625779" cy="2889102"/>
        </p:xfrm>
        <a:graphic>
          <a:graphicData uri="http://schemas.openxmlformats.org/drawingml/2006/table">
            <a:tbl>
              <a:tblPr bandRow="1">
                <a:tableStyleId>{2D5ABB26-0587-4C30-8999-92F81FD0307C}</a:tableStyleId>
              </a:tblPr>
              <a:tblGrid>
                <a:gridCol w="8625779"/>
              </a:tblGrid>
              <a:tr h="329184">
                <a:tc>
                  <a:txBody>
                    <a:bodyPr/>
                    <a:lstStyle/>
                    <a:p>
                      <a:pPr marL="0" algn="l" defTabSz="914400" rtl="0" eaLnBrk="1" latinLnBrk="0" hangingPunct="1"/>
                      <a:r>
                        <a:rPr lang="en-US" sz="1200" b="1" dirty="0" smtClean="0">
                          <a:solidFill>
                            <a:schemeClr val="bg1"/>
                          </a:solidFill>
                          <a:latin typeface="+mn-lt"/>
                          <a:cs typeface="Open Sans"/>
                        </a:rPr>
                        <a:t>GI</a:t>
                      </a:r>
                      <a:r>
                        <a:rPr lang="en-US" sz="1200" b="1" baseline="0" dirty="0" smtClean="0">
                          <a:solidFill>
                            <a:schemeClr val="bg1"/>
                          </a:solidFill>
                          <a:latin typeface="+mn-lt"/>
                          <a:cs typeface="Open Sans"/>
                        </a:rPr>
                        <a:t> Section</a:t>
                      </a:r>
                      <a:r>
                        <a:rPr lang="en-US" sz="1200" b="1" dirty="0" smtClean="0">
                          <a:solidFill>
                            <a:schemeClr val="bg1"/>
                          </a:solidFill>
                          <a:latin typeface="+mn-lt"/>
                          <a:cs typeface="Open Sans"/>
                        </a:rPr>
                        <a:t> 1:</a:t>
                      </a:r>
                      <a:r>
                        <a:rPr lang="en-US" sz="1200" b="1" baseline="0" dirty="0" smtClean="0">
                          <a:solidFill>
                            <a:schemeClr val="bg1"/>
                          </a:solidFill>
                          <a:latin typeface="+mn-lt"/>
                          <a:cs typeface="Open Sans"/>
                        </a:rPr>
                        <a:t> </a:t>
                      </a:r>
                      <a:r>
                        <a:rPr lang="en-US" sz="1200" b="1" baseline="0" dirty="0" smtClean="0">
                          <a:solidFill>
                            <a:schemeClr val="bg1"/>
                          </a:solidFill>
                          <a:latin typeface="+mn-lt"/>
                          <a:cs typeface="+mn-cs"/>
                        </a:rPr>
                        <a:t>Prepare for a data audit </a:t>
                      </a:r>
                      <a:endParaRPr lang="en-US" sz="1200" b="1" kern="1200" dirty="0" smtClean="0">
                        <a:solidFill>
                          <a:schemeClr val="bg1"/>
                        </a:solidFill>
                        <a:latin typeface="+mn-lt"/>
                        <a:ea typeface="+mn-ea"/>
                        <a:cs typeface="Open Sans"/>
                      </a:endParaRPr>
                    </a:p>
                  </a:txBody>
                  <a:tcPr marL="68580" marR="68580" marT="34290" marB="3429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A7D5C"/>
                    </a:solidFill>
                  </a:tcPr>
                </a:tc>
              </a:tr>
              <a:tr h="989649">
                <a:tc>
                  <a:txBody>
                    <a:bodyPr/>
                    <a:lstStyle/>
                    <a:p>
                      <a:pPr marL="0" marR="0" lvl="1" indent="0" algn="l" defTabSz="914400" rtl="0" eaLnBrk="1" fontAlgn="auto" latinLnBrk="0" hangingPunct="1">
                        <a:lnSpc>
                          <a:spcPct val="100000"/>
                        </a:lnSpc>
                        <a:spcBef>
                          <a:spcPts val="0"/>
                        </a:spcBef>
                        <a:spcAft>
                          <a:spcPts val="600"/>
                        </a:spcAft>
                        <a:buClrTx/>
                        <a:buSzTx/>
                        <a:buFontTx/>
                        <a:buNone/>
                        <a:tabLst/>
                        <a:defRPr/>
                      </a:pPr>
                      <a:r>
                        <a:rPr lang="en-US" sz="1200" b="1" dirty="0" smtClean="0">
                          <a:solidFill>
                            <a:schemeClr val="tx1"/>
                          </a:solidFill>
                          <a:latin typeface="+mn-lt"/>
                          <a:cs typeface="Open Sans"/>
                        </a:rPr>
                        <a:t>Call 1:</a:t>
                      </a:r>
                      <a:r>
                        <a:rPr lang="en-US" sz="1200" dirty="0" smtClean="0">
                          <a:solidFill>
                            <a:schemeClr val="tx1"/>
                          </a:solidFill>
                          <a:latin typeface="+mn-lt"/>
                          <a:cs typeface="Open Sans"/>
                        </a:rPr>
                        <a:t> Determine the benefits a data audit will</a:t>
                      </a:r>
                      <a:r>
                        <a:rPr lang="en-US" sz="1200" baseline="0" dirty="0" smtClean="0">
                          <a:solidFill>
                            <a:schemeClr val="tx1"/>
                          </a:solidFill>
                          <a:latin typeface="+mn-lt"/>
                          <a:cs typeface="Open Sans"/>
                        </a:rPr>
                        <a:t> provide for your organization and whether now is an appropriate time to conduct a data audit. </a:t>
                      </a:r>
                      <a:r>
                        <a:rPr lang="en-US" sz="1200" dirty="0" smtClean="0">
                          <a:solidFill>
                            <a:schemeClr val="tx1"/>
                          </a:solidFill>
                          <a:latin typeface="+mn-lt"/>
                          <a:cs typeface="Open Sans"/>
                        </a:rPr>
                        <a:t>Draft</a:t>
                      </a:r>
                      <a:r>
                        <a:rPr lang="en-US" sz="1200" baseline="0" dirty="0" smtClean="0">
                          <a:solidFill>
                            <a:schemeClr val="tx1"/>
                          </a:solidFill>
                          <a:latin typeface="+mn-lt"/>
                          <a:cs typeface="Open Sans"/>
                        </a:rPr>
                        <a:t> a rough version of the data audit p</a:t>
                      </a:r>
                      <a:r>
                        <a:rPr lang="en-US" sz="1200" dirty="0" smtClean="0">
                          <a:solidFill>
                            <a:schemeClr val="tx1"/>
                          </a:solidFill>
                          <a:latin typeface="+mn-lt"/>
                          <a:cs typeface="Open Sans"/>
                        </a:rPr>
                        <a:t>roject charter</a:t>
                      </a:r>
                      <a:r>
                        <a:rPr lang="en-US" sz="1200" baseline="0" dirty="0" smtClean="0">
                          <a:solidFill>
                            <a:schemeClr val="tx1"/>
                          </a:solidFill>
                          <a:latin typeface="+mn-lt"/>
                          <a:cs typeface="Open Sans"/>
                        </a:rPr>
                        <a:t> </a:t>
                      </a:r>
                      <a:r>
                        <a:rPr lang="en-US" sz="1200" dirty="0" smtClean="0">
                          <a:solidFill>
                            <a:schemeClr val="tx1"/>
                          </a:solidFill>
                          <a:latin typeface="+mn-lt"/>
                          <a:cs typeface="Open Sans"/>
                        </a:rPr>
                        <a:t>and discuss the project</a:t>
                      </a:r>
                      <a:r>
                        <a:rPr lang="en-US" sz="1200" baseline="0" dirty="0" smtClean="0">
                          <a:solidFill>
                            <a:schemeClr val="tx1"/>
                          </a:solidFill>
                          <a:latin typeface="+mn-lt"/>
                          <a:cs typeface="Open Sans"/>
                        </a:rPr>
                        <a:t> stakeholder RACI chart and metrics for success in order to secure stakeholder approval.</a:t>
                      </a:r>
                    </a:p>
                    <a:p>
                      <a:pPr marL="0" marR="0" indent="0" algn="l" defTabSz="914400" rtl="0" eaLnBrk="1" fontAlgn="auto" latinLnBrk="0" hangingPunct="1">
                        <a:lnSpc>
                          <a:spcPct val="100000"/>
                        </a:lnSpc>
                        <a:spcBef>
                          <a:spcPts val="400"/>
                        </a:spcBef>
                        <a:spcAft>
                          <a:spcPts val="0"/>
                        </a:spcAft>
                        <a:buClrTx/>
                        <a:buSzTx/>
                        <a:buFontTx/>
                        <a:buNone/>
                        <a:tabLst/>
                        <a:defRPr/>
                      </a:pPr>
                      <a:r>
                        <a:rPr lang="en-US" sz="1200" b="1" baseline="0" dirty="0" smtClean="0">
                          <a:solidFill>
                            <a:schemeClr val="tx1"/>
                          </a:solidFill>
                          <a:latin typeface="+mn-lt"/>
                          <a:cs typeface="Open Sans"/>
                        </a:rPr>
                        <a:t>Call 2:</a:t>
                      </a:r>
                      <a:r>
                        <a:rPr lang="en-US" sz="1200" baseline="0" dirty="0" smtClean="0">
                          <a:solidFill>
                            <a:schemeClr val="tx1"/>
                          </a:solidFill>
                          <a:latin typeface="+mn-lt"/>
                          <a:cs typeface="Open Sans"/>
                        </a:rPr>
                        <a:t> Prepare a context diagram, stakeholder interview schedule, and data source inventory for review. </a:t>
                      </a:r>
                      <a:endParaRPr lang="en-US" sz="1200" dirty="0" smtClean="0">
                        <a:solidFill>
                          <a:schemeClr val="tx1"/>
                        </a:solidFill>
                        <a:latin typeface="+mn-lt"/>
                        <a:cs typeface="Open Sans"/>
                      </a:endParaRP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r>
              <a:tr h="333289">
                <a:tc>
                  <a:txBody>
                    <a:bodyPr/>
                    <a:lstStyle/>
                    <a:p>
                      <a:pPr algn="l"/>
                      <a:r>
                        <a:rPr lang="en-US" sz="1200" b="1" dirty="0" smtClean="0">
                          <a:solidFill>
                            <a:schemeClr val="bg1"/>
                          </a:solidFill>
                          <a:latin typeface="+mn-lt"/>
                          <a:cs typeface="Open Sans"/>
                        </a:rPr>
                        <a:t>GI Section 2: </a:t>
                      </a:r>
                      <a:r>
                        <a:rPr lang="en-US" sz="1200" b="1" dirty="0" smtClean="0">
                          <a:solidFill>
                            <a:schemeClr val="bg1"/>
                          </a:solidFill>
                          <a:latin typeface="+mn-lt"/>
                          <a:cs typeface="+mn-cs"/>
                        </a:rPr>
                        <a:t>Conduct</a:t>
                      </a:r>
                      <a:r>
                        <a:rPr lang="en-US" sz="1200" b="1" baseline="0" dirty="0" smtClean="0">
                          <a:solidFill>
                            <a:schemeClr val="bg1"/>
                          </a:solidFill>
                          <a:latin typeface="+mn-lt"/>
                          <a:cs typeface="+mn-cs"/>
                        </a:rPr>
                        <a:t> the data audit and review results </a:t>
                      </a:r>
                      <a:endParaRPr lang="en-US" sz="1200" b="1" kern="1200" dirty="0" smtClean="0">
                        <a:solidFill>
                          <a:schemeClr val="bg1"/>
                        </a:solidFill>
                        <a:latin typeface="+mn-lt"/>
                        <a:ea typeface="+mn-ea"/>
                        <a:cs typeface="Open Sans"/>
                      </a:endParaRPr>
                    </a:p>
                  </a:txBody>
                  <a:tcPr marL="68580" marR="68580" marT="34290" marB="3429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rgbClr val="5A7D5C"/>
                    </a:solidFill>
                  </a:tcPr>
                </a:tc>
              </a:tr>
              <a:tr h="690437">
                <a:tc>
                  <a:txBody>
                    <a:bodyPr/>
                    <a:lstStyle/>
                    <a:p>
                      <a:pPr marL="0" marR="0" indent="0" algn="l" defTabSz="914400" rtl="0" eaLnBrk="1" fontAlgn="auto" latinLnBrk="0" hangingPunct="1">
                        <a:lnSpc>
                          <a:spcPct val="100000"/>
                        </a:lnSpc>
                        <a:spcBef>
                          <a:spcPts val="400"/>
                        </a:spcBef>
                        <a:spcAft>
                          <a:spcPts val="600"/>
                        </a:spcAft>
                        <a:buClrTx/>
                        <a:buSzTx/>
                        <a:buFontTx/>
                        <a:buNone/>
                        <a:tabLst/>
                        <a:defRPr/>
                      </a:pPr>
                      <a:r>
                        <a:rPr lang="en-US" sz="1200" b="1" i="0" dirty="0" smtClean="0">
                          <a:solidFill>
                            <a:schemeClr val="tx1"/>
                          </a:solidFill>
                          <a:latin typeface="+mn-lt"/>
                          <a:cs typeface="Open Sans"/>
                        </a:rPr>
                        <a:t>Call 1:</a:t>
                      </a:r>
                      <a:r>
                        <a:rPr lang="en-US" sz="1200" dirty="0" smtClean="0">
                          <a:solidFill>
                            <a:schemeClr val="tx1"/>
                          </a:solidFill>
                          <a:latin typeface="+mn-lt"/>
                          <a:cs typeface="Open Sans"/>
                        </a:rPr>
                        <a:t> Complete</a:t>
                      </a:r>
                      <a:r>
                        <a:rPr lang="en-US" sz="1200" baseline="0" dirty="0" smtClean="0">
                          <a:solidFill>
                            <a:schemeClr val="tx1"/>
                          </a:solidFill>
                          <a:latin typeface="+mn-lt"/>
                          <a:cs typeface="Open Sans"/>
                        </a:rPr>
                        <a:t> user interviews and discuss results. Walk through summarization of key data issues. </a:t>
                      </a:r>
                      <a:endParaRPr lang="en-US" sz="1200" dirty="0" smtClean="0">
                        <a:solidFill>
                          <a:schemeClr val="tx1"/>
                        </a:solidFill>
                        <a:latin typeface="+mn-lt"/>
                        <a:cs typeface="Open Sans"/>
                      </a:endParaRPr>
                    </a:p>
                    <a:p>
                      <a:pPr marL="0" marR="0" indent="0" algn="l" defTabSz="914400" rtl="0" eaLnBrk="1" fontAlgn="auto" latinLnBrk="0" hangingPunct="1">
                        <a:lnSpc>
                          <a:spcPct val="100000"/>
                        </a:lnSpc>
                        <a:spcBef>
                          <a:spcPts val="400"/>
                        </a:spcBef>
                        <a:spcAft>
                          <a:spcPts val="600"/>
                        </a:spcAft>
                        <a:buClrTx/>
                        <a:buSzTx/>
                        <a:buFontTx/>
                        <a:buNone/>
                        <a:tabLst/>
                        <a:defRPr/>
                      </a:pPr>
                      <a:r>
                        <a:rPr lang="en-US" sz="1200" b="1" dirty="0" smtClean="0">
                          <a:solidFill>
                            <a:schemeClr val="tx1"/>
                          </a:solidFill>
                          <a:latin typeface="+mn-lt"/>
                          <a:cs typeface="Open Sans"/>
                        </a:rPr>
                        <a:t>Call 2: </a:t>
                      </a:r>
                      <a:r>
                        <a:rPr lang="en-US" sz="1200" dirty="0" smtClean="0">
                          <a:solidFill>
                            <a:schemeClr val="tx1"/>
                          </a:solidFill>
                          <a:latin typeface="+mn-lt"/>
                          <a:cs typeface="Open Sans"/>
                        </a:rPr>
                        <a:t>Complete</a:t>
                      </a:r>
                      <a:r>
                        <a:rPr lang="en-US" sz="1200" baseline="0" dirty="0" smtClean="0">
                          <a:solidFill>
                            <a:schemeClr val="tx1"/>
                          </a:solidFill>
                          <a:latin typeface="+mn-lt"/>
                          <a:cs typeface="Open Sans"/>
                        </a:rPr>
                        <a:t> the root cause analysis</a:t>
                      </a:r>
                      <a:r>
                        <a:rPr lang="en-CA" sz="1200" baseline="0" dirty="0" smtClean="0">
                          <a:solidFill>
                            <a:schemeClr val="tx1"/>
                          </a:solidFill>
                          <a:latin typeface="+mn-lt"/>
                          <a:cs typeface="Open Sans"/>
                        </a:rPr>
                        <a:t>/ fishbone diagram for data trust, availability, compliance, and security. Discuss results and potential opportunities for improvement. </a:t>
                      </a:r>
                    </a:p>
                    <a:p>
                      <a:pPr marL="0" marR="0" indent="0" algn="l" defTabSz="914400" rtl="0" eaLnBrk="1" fontAlgn="auto" latinLnBrk="0" hangingPunct="1">
                        <a:lnSpc>
                          <a:spcPct val="100000"/>
                        </a:lnSpc>
                        <a:spcBef>
                          <a:spcPts val="400"/>
                        </a:spcBef>
                        <a:spcAft>
                          <a:spcPts val="0"/>
                        </a:spcAft>
                        <a:buClrTx/>
                        <a:buSzTx/>
                        <a:buFontTx/>
                        <a:buNone/>
                        <a:tabLst/>
                        <a:defRPr/>
                      </a:pPr>
                      <a:r>
                        <a:rPr lang="en-CA" sz="1200" b="1" baseline="0" dirty="0" smtClean="0">
                          <a:solidFill>
                            <a:schemeClr val="tx1"/>
                          </a:solidFill>
                          <a:latin typeface="+mn-lt"/>
                          <a:cs typeface="Open Sans"/>
                        </a:rPr>
                        <a:t>Call 3: </a:t>
                      </a:r>
                      <a:r>
                        <a:rPr lang="en-US" sz="1200" kern="1200" dirty="0" smtClean="0">
                          <a:solidFill>
                            <a:schemeClr val="tx1"/>
                          </a:solidFill>
                          <a:latin typeface="+mn-lt"/>
                          <a:ea typeface="+mn-ea"/>
                          <a:cs typeface="Open Sans"/>
                        </a:rPr>
                        <a:t>Reach</a:t>
                      </a:r>
                      <a:r>
                        <a:rPr lang="en-US" sz="1200" kern="1200" baseline="0" dirty="0" smtClean="0">
                          <a:solidFill>
                            <a:schemeClr val="tx1"/>
                          </a:solidFill>
                          <a:latin typeface="+mn-lt"/>
                          <a:ea typeface="+mn-ea"/>
                          <a:cs typeface="Open Sans"/>
                        </a:rPr>
                        <a:t> a consensus amongst stakeholders regarding which issues to prioritize. </a:t>
                      </a:r>
                      <a:r>
                        <a:rPr lang="en-CA" sz="1200" baseline="0" dirty="0" smtClean="0">
                          <a:solidFill>
                            <a:schemeClr val="tx1"/>
                          </a:solidFill>
                          <a:latin typeface="+mn-lt"/>
                          <a:cs typeface="Open Sans"/>
                        </a:rPr>
                        <a:t>Discuss the corrective plan and the short-term and long-term plans to rectify data issues. </a:t>
                      </a:r>
                      <a:endParaRPr lang="en-US" sz="1200" dirty="0" smtClean="0">
                        <a:solidFill>
                          <a:schemeClr val="tx1"/>
                        </a:solidFill>
                        <a:latin typeface="+mn-lt"/>
                        <a:cs typeface="Open Sans"/>
                      </a:endParaRP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bl>
          </a:graphicData>
        </a:graphic>
      </p:graphicFrame>
      <p:sp>
        <p:nvSpPr>
          <p:cNvPr id="3" name="Title 2"/>
          <p:cNvSpPr>
            <a:spLocks noGrp="1"/>
          </p:cNvSpPr>
          <p:nvPr>
            <p:ph type="title"/>
          </p:nvPr>
        </p:nvSpPr>
        <p:spPr>
          <a:xfrm>
            <a:off x="251520" y="260648"/>
            <a:ext cx="7516714" cy="864096"/>
          </a:xfrm>
        </p:spPr>
        <p:txBody>
          <a:bodyPr/>
          <a:lstStyle/>
          <a:p>
            <a:r>
              <a:rPr lang="en-US" dirty="0" smtClean="0"/>
              <a:t>Info-Tech is ready to assist. Book a free guided </a:t>
            </a:r>
            <a:br>
              <a:rPr lang="en-US" dirty="0" smtClean="0"/>
            </a:br>
            <a:r>
              <a:rPr lang="en-US" dirty="0" smtClean="0"/>
              <a:t>implementation today!</a:t>
            </a:r>
            <a:endParaRPr lang="en-US" dirty="0"/>
          </a:p>
        </p:txBody>
      </p:sp>
      <p:sp>
        <p:nvSpPr>
          <p:cNvPr id="11" name="Text Placeholder 3"/>
          <p:cNvSpPr>
            <a:spLocks noGrp="1"/>
          </p:cNvSpPr>
          <p:nvPr>
            <p:ph type="body" sz="quarter" idx="16"/>
          </p:nvPr>
        </p:nvSpPr>
        <p:spPr>
          <a:xfrm>
            <a:off x="251520" y="1124745"/>
            <a:ext cx="8627997" cy="1076642"/>
          </a:xfrm>
        </p:spPr>
        <p:txBody>
          <a:bodyPr/>
          <a:lstStyle/>
          <a:p>
            <a:pPr marL="0" indent="0">
              <a:buNone/>
            </a:pPr>
            <a:r>
              <a:rPr lang="en-CA" sz="1400" b="1" dirty="0">
                <a:cs typeface="Open Sans"/>
              </a:rPr>
              <a:t>Book a Guided Implementation Today:</a:t>
            </a:r>
            <a:r>
              <a:rPr lang="en-CA" sz="1400" dirty="0">
                <a:cs typeface="Open Sans"/>
              </a:rPr>
              <a:t> Info-Tech is just a phone call away and can assist you with your project. Our expert </a:t>
            </a:r>
            <a:r>
              <a:rPr lang="en-CA" sz="1400" dirty="0" smtClean="0">
                <a:cs typeface="Open Sans"/>
              </a:rPr>
              <a:t>Analysts </a:t>
            </a:r>
            <a:r>
              <a:rPr lang="en-CA" sz="1400" dirty="0">
                <a:cs typeface="Open Sans"/>
              </a:rPr>
              <a:t>can guide you to successful project </a:t>
            </a:r>
            <a:r>
              <a:rPr lang="en-CA" sz="1400" dirty="0" smtClean="0">
                <a:cs typeface="Open Sans"/>
              </a:rPr>
              <a:t>completion. </a:t>
            </a:r>
            <a:r>
              <a:rPr lang="en-US" sz="1400" dirty="0">
                <a:cs typeface="Open Sans"/>
              </a:rPr>
              <a:t>For most members, this service is available at no additional cost</a:t>
            </a:r>
            <a:r>
              <a:rPr lang="en-US" sz="1400" dirty="0" smtClean="0">
                <a:cs typeface="Open Sans"/>
              </a:rPr>
              <a:t>.*</a:t>
            </a:r>
            <a:endParaRPr lang="en-CA" sz="1400" dirty="0" smtClean="0">
              <a:cs typeface="Open Sans"/>
            </a:endParaRPr>
          </a:p>
        </p:txBody>
      </p:sp>
      <p:sp>
        <p:nvSpPr>
          <p:cNvPr id="6" name="TextBox 5"/>
          <p:cNvSpPr txBox="1"/>
          <p:nvPr/>
        </p:nvSpPr>
        <p:spPr>
          <a:xfrm>
            <a:off x="4937069" y="6013081"/>
            <a:ext cx="4067139" cy="300082"/>
          </a:xfrm>
          <a:prstGeom prst="rect">
            <a:avLst/>
          </a:prstGeom>
          <a:noFill/>
        </p:spPr>
        <p:txBody>
          <a:bodyPr wrap="none" rtlCol="0">
            <a:spAutoFit/>
          </a:bodyPr>
          <a:lstStyle/>
          <a:p>
            <a:r>
              <a:rPr lang="en-CA" sz="1350" dirty="0" smtClean="0">
                <a:latin typeface="+mn-lt"/>
              </a:rPr>
              <a:t>*</a:t>
            </a:r>
            <a:r>
              <a:rPr lang="en-CA" sz="900" dirty="0" smtClean="0">
                <a:solidFill>
                  <a:srgbClr val="333333"/>
                </a:solidFill>
                <a:cs typeface="Open Sans"/>
              </a:rPr>
              <a:t>Guided </a:t>
            </a:r>
            <a:r>
              <a:rPr lang="en-CA" sz="900" dirty="0">
                <a:solidFill>
                  <a:srgbClr val="333333"/>
                </a:solidFill>
                <a:cs typeface="Open Sans"/>
              </a:rPr>
              <a:t>Implementations are included in most advisory membership seats</a:t>
            </a:r>
            <a:r>
              <a:rPr lang="en-US" sz="900" dirty="0">
                <a:solidFill>
                  <a:srgbClr val="333333"/>
                </a:solidFill>
                <a:cs typeface="Open Sans"/>
              </a:rPr>
              <a:t>.</a:t>
            </a:r>
            <a:endParaRPr lang="en-CA" sz="900" dirty="0">
              <a:latin typeface="+mn-lt"/>
            </a:endParaRPr>
          </a:p>
        </p:txBody>
      </p:sp>
      <p:sp>
        <p:nvSpPr>
          <p:cNvPr id="2" name="Rectangle 1"/>
          <p:cNvSpPr/>
          <p:nvPr/>
        </p:nvSpPr>
        <p:spPr>
          <a:xfrm>
            <a:off x="251520" y="1924387"/>
            <a:ext cx="8560962" cy="276999"/>
          </a:xfrm>
          <a:prstGeom prst="rect">
            <a:avLst/>
          </a:prstGeom>
        </p:spPr>
        <p:txBody>
          <a:bodyPr wrap="square">
            <a:spAutoFit/>
          </a:bodyPr>
          <a:lstStyle/>
          <a:p>
            <a:pPr marL="0" indent="0" algn="l">
              <a:buNone/>
            </a:pPr>
            <a:r>
              <a:rPr lang="en-CA" sz="1200" i="1" dirty="0">
                <a:cs typeface="Open Sans"/>
              </a:rPr>
              <a:t>Here are the suggested Guided Implementation points in the </a:t>
            </a:r>
            <a:r>
              <a:rPr lang="en-CA" sz="1200" i="1" dirty="0" smtClean="0">
                <a:cs typeface="Open Sans"/>
              </a:rPr>
              <a:t>Data Audit project</a:t>
            </a:r>
            <a:r>
              <a:rPr lang="en-CA" sz="1200" i="1" dirty="0">
                <a:cs typeface="Open Sans"/>
              </a:rPr>
              <a:t>:</a:t>
            </a:r>
            <a:endParaRPr lang="en-US" sz="1200" i="1" dirty="0">
              <a:cs typeface="Open Sans"/>
            </a:endParaRPr>
          </a:p>
        </p:txBody>
      </p:sp>
      <p:grpSp>
        <p:nvGrpSpPr>
          <p:cNvPr id="8" name="Group 7"/>
          <p:cNvGrpSpPr/>
          <p:nvPr/>
        </p:nvGrpSpPr>
        <p:grpSpPr>
          <a:xfrm>
            <a:off x="0" y="6422955"/>
            <a:ext cx="9144000" cy="437555"/>
            <a:chOff x="0" y="6422955"/>
            <a:chExt cx="9144000" cy="437555"/>
          </a:xfrm>
        </p:grpSpPr>
        <p:pic>
          <p:nvPicPr>
            <p:cNvPr id="9"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2" name="Picture 11"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223158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841343863"/>
              </p:ext>
            </p:extLst>
          </p:nvPr>
        </p:nvGraphicFramePr>
        <p:xfrm>
          <a:off x="206366" y="1884079"/>
          <a:ext cx="8539316" cy="4240863"/>
        </p:xfrm>
        <a:graphic>
          <a:graphicData uri="http://schemas.openxmlformats.org/drawingml/2006/table">
            <a:tbl>
              <a:tblPr firstRow="1" bandRow="1">
                <a:tableStyleId>{5C22544A-7EE6-4342-B048-85BDC9FD1C3A}</a:tableStyleId>
              </a:tblPr>
              <a:tblGrid>
                <a:gridCol w="1779177"/>
                <a:gridCol w="2490481"/>
                <a:gridCol w="2438764"/>
                <a:gridCol w="1830894"/>
              </a:tblGrid>
              <a:tr h="0">
                <a:tc>
                  <a:txBody>
                    <a:bodyPr/>
                    <a:lstStyle/>
                    <a:p>
                      <a:pPr algn="ctr"/>
                      <a:r>
                        <a:rPr lang="en-CA" sz="1200" b="0" i="1" dirty="0" smtClean="0">
                          <a:solidFill>
                            <a:schemeClr val="tx1"/>
                          </a:solidFill>
                        </a:rPr>
                        <a:t>Day 1</a:t>
                      </a:r>
                      <a:endParaRPr lang="en-CA" sz="1200" b="0" i="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0" i="1" dirty="0" smtClean="0">
                          <a:solidFill>
                            <a:schemeClr val="tx1"/>
                          </a:solidFill>
                        </a:rPr>
                        <a:t>Day 2</a:t>
                      </a:r>
                      <a:endParaRPr lang="en-CA" sz="1200" b="0" i="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0" i="1" dirty="0" smtClean="0">
                          <a:solidFill>
                            <a:schemeClr val="tx1"/>
                          </a:solidFill>
                        </a:rPr>
                        <a:t>Day 3</a:t>
                      </a:r>
                      <a:endParaRPr lang="en-CA" sz="1200" b="0" i="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0" i="1" dirty="0" smtClean="0">
                          <a:solidFill>
                            <a:schemeClr val="tx1"/>
                          </a:solidFill>
                        </a:rPr>
                        <a:t>Day</a:t>
                      </a:r>
                      <a:r>
                        <a:rPr lang="en-CA" sz="1200" b="0" i="1" baseline="0" dirty="0" smtClean="0">
                          <a:solidFill>
                            <a:schemeClr val="tx1"/>
                          </a:solidFill>
                        </a:rPr>
                        <a:t> 5</a:t>
                      </a:r>
                      <a:endParaRPr lang="en-CA" sz="1200" b="0" i="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95303">
                <a:tc>
                  <a:txBody>
                    <a:bodyPr/>
                    <a:lstStyle/>
                    <a:p>
                      <a:pPr algn="ctr"/>
                      <a:r>
                        <a:rPr lang="en-CA" sz="1400" b="1" dirty="0" smtClean="0">
                          <a:solidFill>
                            <a:schemeClr val="bg1"/>
                          </a:solidFill>
                        </a:rPr>
                        <a:t>Preparation</a:t>
                      </a:r>
                      <a:endParaRPr lang="en-CA" sz="14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9475F"/>
                    </a:solidFill>
                  </a:tcPr>
                </a:tc>
                <a:tc>
                  <a:txBody>
                    <a:bodyPr/>
                    <a:lstStyle/>
                    <a:p>
                      <a:pPr algn="ctr"/>
                      <a:r>
                        <a:rPr lang="en-CA" sz="1400" b="1" dirty="0" smtClean="0">
                          <a:solidFill>
                            <a:schemeClr val="bg1"/>
                          </a:solidFill>
                        </a:rPr>
                        <a:t>Workshop Day</a:t>
                      </a:r>
                      <a:endParaRPr lang="en-CA" sz="14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pPr algn="ctr"/>
                      <a:r>
                        <a:rPr lang="en-CA" sz="1400" b="1" dirty="0" smtClean="0">
                          <a:solidFill>
                            <a:schemeClr val="bg1"/>
                          </a:solidFill>
                        </a:rPr>
                        <a:t>Workshop Day</a:t>
                      </a:r>
                      <a:endParaRPr lang="en-CA" sz="14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pPr algn="ctr"/>
                      <a:r>
                        <a:rPr lang="en-CA" sz="1400" b="1" dirty="0" smtClean="0">
                          <a:solidFill>
                            <a:schemeClr val="bg1"/>
                          </a:solidFill>
                        </a:rPr>
                        <a:t>Working Session</a:t>
                      </a:r>
                      <a:endParaRPr lang="en-CA" sz="1400" b="1" dirty="0">
                        <a:solidFill>
                          <a:schemeClr val="bg1"/>
                        </a:solidFill>
                      </a:endParaRPr>
                    </a:p>
                  </a:txBody>
                  <a:tcPr anchor="ct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9475F"/>
                    </a:solidFill>
                  </a:tcPr>
                </a:tc>
              </a:tr>
              <a:tr h="3096000">
                <a:tc>
                  <a:txBody>
                    <a:bodyPr/>
                    <a:lstStyle/>
                    <a:p>
                      <a:pPr>
                        <a:spcAft>
                          <a:spcPts val="500"/>
                        </a:spcAft>
                      </a:pPr>
                      <a:r>
                        <a:rPr lang="en-CA" sz="1000" b="1" dirty="0" smtClean="0">
                          <a:solidFill>
                            <a:schemeClr val="tx1"/>
                          </a:solidFill>
                        </a:rPr>
                        <a:t>Workshop Preparation</a:t>
                      </a:r>
                    </a:p>
                    <a:p>
                      <a:pPr marL="171450" indent="-171450">
                        <a:buFont typeface="Arial" panose="020B0604020202020204" pitchFamily="34" charset="0"/>
                        <a:buChar char="•"/>
                        <a:tabLst>
                          <a:tab pos="93663" algn="l"/>
                        </a:tabLst>
                      </a:pPr>
                      <a:r>
                        <a:rPr lang="en-CA" sz="1000" dirty="0" smtClean="0">
                          <a:solidFill>
                            <a:schemeClr val="tx1"/>
                          </a:solidFill>
                        </a:rPr>
                        <a:t>Define the scope of the data audit. </a:t>
                      </a:r>
                    </a:p>
                    <a:p>
                      <a:pPr marL="171450" indent="-171450">
                        <a:buFont typeface="Arial" panose="020B0604020202020204" pitchFamily="34" charset="0"/>
                        <a:buChar char="•"/>
                        <a:tabLst>
                          <a:tab pos="93663" algn="l"/>
                        </a:tabLst>
                      </a:pPr>
                      <a:r>
                        <a:rPr lang="en-CA" sz="1000" dirty="0" smtClean="0">
                          <a:solidFill>
                            <a:schemeClr val="tx1"/>
                          </a:solidFill>
                        </a:rPr>
                        <a:t>Identify the project team. </a:t>
                      </a:r>
                    </a:p>
                    <a:p>
                      <a:pPr marL="171450" indent="-171450">
                        <a:buFont typeface="Arial" panose="020B0604020202020204" pitchFamily="34" charset="0"/>
                        <a:buChar char="•"/>
                        <a:tabLst>
                          <a:tab pos="93663" algn="l"/>
                        </a:tabLst>
                      </a:pPr>
                      <a:r>
                        <a:rPr lang="en-CA" sz="1000" dirty="0" smtClean="0">
                          <a:solidFill>
                            <a:schemeClr val="tx1"/>
                          </a:solidFill>
                        </a:rPr>
                        <a:t>Draft the data audit charter.</a:t>
                      </a:r>
                    </a:p>
                    <a:p>
                      <a:pPr marL="171450" indent="-171450">
                        <a:buFont typeface="Arial" panose="020B0604020202020204" pitchFamily="34" charset="0"/>
                        <a:buChar char="•"/>
                        <a:tabLst>
                          <a:tab pos="93663" algn="l"/>
                        </a:tabLst>
                      </a:pPr>
                      <a:r>
                        <a:rPr lang="en-CA" sz="1000" dirty="0" smtClean="0">
                          <a:solidFill>
                            <a:schemeClr val="tx1"/>
                          </a:solidFill>
                        </a:rPr>
                        <a:t>Complete technical assessment. Use the </a:t>
                      </a:r>
                      <a:r>
                        <a:rPr lang="en-CA" sz="1000" i="1" dirty="0" smtClean="0">
                          <a:solidFill>
                            <a:schemeClr val="tx1"/>
                          </a:solidFill>
                        </a:rPr>
                        <a:t>Data Audit Report Guidance </a:t>
                      </a:r>
                      <a:r>
                        <a:rPr lang="en-CA" sz="1000" i="0" dirty="0" smtClean="0">
                          <a:solidFill>
                            <a:schemeClr val="tx1"/>
                          </a:solidFill>
                        </a:rPr>
                        <a:t>template</a:t>
                      </a:r>
                      <a:r>
                        <a:rPr lang="en-CA" sz="1000" i="1" dirty="0" smtClean="0">
                          <a:solidFill>
                            <a:schemeClr val="tx1"/>
                          </a:solidFill>
                        </a:rPr>
                        <a:t> </a:t>
                      </a:r>
                      <a:r>
                        <a:rPr lang="en-CA" sz="1000" dirty="0" smtClean="0">
                          <a:solidFill>
                            <a:schemeClr val="tx1"/>
                          </a:solidFill>
                        </a:rPr>
                        <a:t>and have database administrators run tests. The results from the assessment will be reviewed and analyzed in further detail throughout the workshop. </a:t>
                      </a:r>
                    </a:p>
                    <a:p>
                      <a:pPr marL="171450" indent="-171450">
                        <a:buFont typeface="Arial" panose="020B0604020202020204" pitchFamily="34" charset="0"/>
                        <a:buChar char="•"/>
                        <a:tabLst>
                          <a:tab pos="93663" algn="l"/>
                        </a:tabLst>
                      </a:pPr>
                      <a:endParaRPr lang="en-CA" sz="1000" dirty="0" smtClean="0">
                        <a:solidFill>
                          <a:schemeClr val="tx1"/>
                        </a:solidFill>
                      </a:endParaRPr>
                    </a:p>
                    <a:p>
                      <a:pPr marL="0" indent="0">
                        <a:buFont typeface="Arial" panose="020B0604020202020204" pitchFamily="34" charset="0"/>
                        <a:buNone/>
                        <a:tabLst>
                          <a:tab pos="93663" algn="l"/>
                        </a:tabLst>
                      </a:pPr>
                      <a:endParaRPr lang="en-CA" sz="1000" dirty="0" smtClean="0">
                        <a:solidFill>
                          <a:schemeClr val="tx1"/>
                        </a:solidFill>
                      </a:endParaRPr>
                    </a:p>
                  </a:txBody>
                  <a:tcP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95000"/>
                      </a:schemeClr>
                    </a:solidFill>
                  </a:tcPr>
                </a:tc>
                <a:tc>
                  <a:txBody>
                    <a:bodyPr/>
                    <a:lstStyle/>
                    <a:p>
                      <a:pPr>
                        <a:spcAft>
                          <a:spcPts val="500"/>
                        </a:spcAft>
                      </a:pPr>
                      <a:r>
                        <a:rPr lang="en-CA" sz="1000" b="1" dirty="0" smtClean="0">
                          <a:solidFill>
                            <a:schemeClr val="tx1"/>
                          </a:solidFill>
                        </a:rPr>
                        <a:t>Morning</a:t>
                      </a:r>
                      <a:r>
                        <a:rPr lang="en-CA" sz="1000" b="1" baseline="0" dirty="0" smtClean="0">
                          <a:solidFill>
                            <a:schemeClr val="tx1"/>
                          </a:solidFill>
                        </a:rPr>
                        <a:t> Itinerary</a:t>
                      </a:r>
                    </a:p>
                    <a:p>
                      <a:pPr marL="171450" indent="-171450">
                        <a:buFont typeface="Arial" panose="020B0604020202020204" pitchFamily="34" charset="0"/>
                        <a:buChar char="•"/>
                        <a:tabLst>
                          <a:tab pos="93663" algn="l"/>
                        </a:tabLst>
                      </a:pPr>
                      <a:r>
                        <a:rPr lang="en-CA" sz="1000" dirty="0" smtClean="0">
                          <a:solidFill>
                            <a:schemeClr val="tx1"/>
                          </a:solidFill>
                        </a:rPr>
                        <a:t>Align data with the corporate strategy. </a:t>
                      </a:r>
                    </a:p>
                    <a:p>
                      <a:pPr marL="171450" indent="-171450">
                        <a:buFont typeface="Arial" panose="020B0604020202020204" pitchFamily="34" charset="0"/>
                        <a:buChar char="•"/>
                        <a:tabLst>
                          <a:tab pos="93663" algn="l"/>
                        </a:tabLst>
                      </a:pPr>
                      <a:r>
                        <a:rPr lang="en-CA" sz="1000" dirty="0" smtClean="0">
                          <a:solidFill>
                            <a:schemeClr val="tx1"/>
                          </a:solidFill>
                        </a:rPr>
                        <a:t>Identify data pain points and opportunity costs.</a:t>
                      </a:r>
                    </a:p>
                    <a:p>
                      <a:pPr marL="171450" indent="-171450">
                        <a:buFont typeface="Arial" panose="020B0604020202020204" pitchFamily="34" charset="0"/>
                        <a:buChar char="•"/>
                        <a:tabLst>
                          <a:tab pos="93663" algn="l"/>
                        </a:tabLst>
                      </a:pPr>
                      <a:r>
                        <a:rPr lang="en-CA" sz="1000" dirty="0" smtClean="0">
                          <a:solidFill>
                            <a:schemeClr val="tx1"/>
                          </a:solidFill>
                        </a:rPr>
                        <a:t>Identify drivers, goals, and objectives for conducting a data audit. </a:t>
                      </a:r>
                    </a:p>
                    <a:p>
                      <a:pPr marL="171450" indent="-171450">
                        <a:buFont typeface="Arial" panose="020B0604020202020204" pitchFamily="34" charset="0"/>
                        <a:buChar char="•"/>
                        <a:tabLst>
                          <a:tab pos="93663" algn="l"/>
                        </a:tabLst>
                      </a:pPr>
                      <a:r>
                        <a:rPr lang="en-CA" sz="1000" dirty="0" smtClean="0">
                          <a:solidFill>
                            <a:schemeClr val="tx1"/>
                          </a:solidFill>
                        </a:rPr>
                        <a:t>Complete business requirements questionnaire.</a:t>
                      </a:r>
                    </a:p>
                    <a:p>
                      <a:pPr marL="0" indent="0">
                        <a:buFont typeface="Arial" panose="020B0604020202020204" pitchFamily="34" charset="0"/>
                        <a:buNone/>
                        <a:tabLst>
                          <a:tab pos="93663" algn="l"/>
                        </a:tabLst>
                      </a:pPr>
                      <a:r>
                        <a:rPr lang="en-CA" sz="1000" dirty="0" smtClean="0">
                          <a:solidFill>
                            <a:schemeClr val="tx1"/>
                          </a:solidFill>
                        </a:rPr>
                        <a:t> </a:t>
                      </a:r>
                    </a:p>
                    <a:p>
                      <a:pPr marL="0" indent="0">
                        <a:spcAft>
                          <a:spcPts val="500"/>
                        </a:spcAft>
                        <a:buFont typeface="Arial" panose="020B0604020202020204" pitchFamily="34" charset="0"/>
                        <a:buNone/>
                      </a:pPr>
                      <a:r>
                        <a:rPr lang="en-CA" sz="1000" b="1" baseline="0" dirty="0" smtClean="0">
                          <a:solidFill>
                            <a:schemeClr val="tx1"/>
                          </a:solidFill>
                        </a:rPr>
                        <a:t>Afternoon Itinerary</a:t>
                      </a:r>
                    </a:p>
                    <a:p>
                      <a:pPr marL="171450" indent="-171450">
                        <a:buFont typeface="Arial" panose="020B0604020202020204" pitchFamily="34" charset="0"/>
                        <a:buChar char="•"/>
                        <a:tabLst>
                          <a:tab pos="93663" algn="l"/>
                        </a:tabLst>
                      </a:pPr>
                      <a:r>
                        <a:rPr lang="en-CA" sz="1000" dirty="0" smtClean="0">
                          <a:solidFill>
                            <a:schemeClr val="tx1"/>
                          </a:solidFill>
                        </a:rPr>
                        <a:t>Create a context diagram.</a:t>
                      </a:r>
                    </a:p>
                    <a:p>
                      <a:pPr marL="171450" indent="-171450">
                        <a:buFont typeface="Arial" panose="020B0604020202020204" pitchFamily="34" charset="0"/>
                        <a:buChar char="•"/>
                        <a:tabLst>
                          <a:tab pos="93663" algn="l"/>
                        </a:tabLst>
                      </a:pPr>
                      <a:r>
                        <a:rPr lang="en-CA" sz="1000" dirty="0" smtClean="0">
                          <a:solidFill>
                            <a:schemeClr val="tx1"/>
                          </a:solidFill>
                        </a:rPr>
                        <a:t>Document data sources in the </a:t>
                      </a:r>
                      <a:r>
                        <a:rPr lang="en-CA" sz="1000" i="1" dirty="0" smtClean="0">
                          <a:solidFill>
                            <a:schemeClr val="tx1"/>
                          </a:solidFill>
                        </a:rPr>
                        <a:t>Data Source Inventory Tool. </a:t>
                      </a:r>
                    </a:p>
                    <a:p>
                      <a:pPr marL="171450" indent="-171450">
                        <a:buFont typeface="Arial" panose="020B0604020202020204" pitchFamily="34" charset="0"/>
                        <a:buChar char="•"/>
                        <a:tabLst>
                          <a:tab pos="93663" algn="l"/>
                        </a:tabLst>
                      </a:pPr>
                      <a:r>
                        <a:rPr lang="en-CA" sz="1000" dirty="0" smtClean="0">
                          <a:solidFill>
                            <a:schemeClr val="tx1"/>
                          </a:solidFill>
                        </a:rPr>
                        <a:t>Identify users for interviews.</a:t>
                      </a:r>
                    </a:p>
                    <a:p>
                      <a:pPr marL="171450" indent="-171450">
                        <a:buFont typeface="Arial" panose="020B0604020202020204" pitchFamily="34" charset="0"/>
                        <a:buChar char="•"/>
                        <a:tabLst>
                          <a:tab pos="93663" algn="l"/>
                        </a:tabLst>
                      </a:pPr>
                      <a:r>
                        <a:rPr lang="en-CA" sz="1000" dirty="0" smtClean="0">
                          <a:solidFill>
                            <a:schemeClr val="tx1"/>
                          </a:solidFill>
                        </a:rPr>
                        <a:t>Validate interview schedule.</a:t>
                      </a:r>
                    </a:p>
                    <a:p>
                      <a:pPr marL="171450" indent="-171450">
                        <a:buFont typeface="Arial" panose="020B0604020202020204" pitchFamily="34" charset="0"/>
                        <a:buChar char="•"/>
                        <a:tabLst>
                          <a:tab pos="93663" algn="l"/>
                        </a:tabLst>
                      </a:pPr>
                      <a:r>
                        <a:rPr lang="en-CA" sz="1000" dirty="0" smtClean="0">
                          <a:solidFill>
                            <a:schemeClr val="tx1"/>
                          </a:solidFill>
                        </a:rPr>
                        <a:t>Review results of the technical assessment. Discuss and draw hypothesis.</a:t>
                      </a:r>
                      <a:endParaRPr lang="en-CA" sz="1000" dirty="0">
                        <a:solidFill>
                          <a:schemeClr val="tx1"/>
                        </a:solidFill>
                      </a:endParaRPr>
                    </a:p>
                  </a:txBody>
                  <a:tcPr>
                    <a:lnL w="127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95000"/>
                      </a:schemeClr>
                    </a:solidFill>
                  </a:tcPr>
                </a:tc>
                <a:tc>
                  <a:txBody>
                    <a:bodyPr/>
                    <a:lstStyle/>
                    <a:p>
                      <a:pPr>
                        <a:spcAft>
                          <a:spcPts val="500"/>
                        </a:spcAft>
                      </a:pPr>
                      <a:r>
                        <a:rPr lang="en-CA" sz="1000" b="1" dirty="0" smtClean="0">
                          <a:solidFill>
                            <a:schemeClr val="tx1"/>
                          </a:solidFill>
                        </a:rPr>
                        <a:t>Morning</a:t>
                      </a:r>
                      <a:r>
                        <a:rPr lang="en-CA" sz="1000" b="1" baseline="0" dirty="0" smtClean="0">
                          <a:solidFill>
                            <a:schemeClr val="tx1"/>
                          </a:solidFill>
                        </a:rPr>
                        <a:t> Itinerary</a:t>
                      </a:r>
                    </a:p>
                    <a:p>
                      <a:pPr marL="171450" indent="-171450">
                        <a:buFont typeface="Arial" panose="020B0604020202020204" pitchFamily="34" charset="0"/>
                        <a:buChar char="•"/>
                        <a:tabLst>
                          <a:tab pos="93663" algn="l"/>
                        </a:tabLst>
                      </a:pPr>
                      <a:r>
                        <a:rPr lang="en-CA" sz="1000" dirty="0" smtClean="0">
                          <a:solidFill>
                            <a:schemeClr val="tx1"/>
                          </a:solidFill>
                        </a:rPr>
                        <a:t>Tailor the interview guide.</a:t>
                      </a:r>
                    </a:p>
                    <a:p>
                      <a:pPr marL="171450" indent="-171450">
                        <a:buFont typeface="Arial" panose="020B0604020202020204" pitchFamily="34" charset="0"/>
                        <a:buChar char="•"/>
                        <a:tabLst>
                          <a:tab pos="93663" algn="l"/>
                        </a:tabLst>
                      </a:pPr>
                      <a:r>
                        <a:rPr lang="en-CA" sz="1000" dirty="0" smtClean="0">
                          <a:solidFill>
                            <a:schemeClr val="tx1"/>
                          </a:solidFill>
                        </a:rPr>
                        <a:t>Conduct interviews.</a:t>
                      </a:r>
                    </a:p>
                    <a:p>
                      <a:pPr marL="171450" indent="-171450">
                        <a:buFont typeface="Arial" panose="020B0604020202020204" pitchFamily="34" charset="0"/>
                        <a:buChar char="•"/>
                        <a:tabLst>
                          <a:tab pos="93663" algn="l"/>
                        </a:tabLst>
                      </a:pPr>
                      <a:r>
                        <a:rPr lang="en-CA" sz="1000" dirty="0" smtClean="0">
                          <a:solidFill>
                            <a:schemeClr val="tx1"/>
                          </a:solidFill>
                        </a:rPr>
                        <a:t>Complete </a:t>
                      </a:r>
                      <a:r>
                        <a:rPr lang="en-CA" sz="1000" i="0" dirty="0" smtClean="0">
                          <a:solidFill>
                            <a:schemeClr val="tx1"/>
                          </a:solidFill>
                        </a:rPr>
                        <a:t>the </a:t>
                      </a:r>
                      <a:r>
                        <a:rPr lang="en-CA" sz="1000" i="1" dirty="0" smtClean="0">
                          <a:solidFill>
                            <a:schemeClr val="tx1"/>
                          </a:solidFill>
                        </a:rPr>
                        <a:t>Data Audit Scorecard Tool.</a:t>
                      </a:r>
                    </a:p>
                    <a:p>
                      <a:pPr marL="171450" indent="-171450">
                        <a:buFont typeface="Arial" panose="020B0604020202020204" pitchFamily="34" charset="0"/>
                        <a:buChar char="•"/>
                        <a:tabLst>
                          <a:tab pos="93663" algn="l"/>
                        </a:tabLst>
                      </a:pPr>
                      <a:r>
                        <a:rPr lang="en-CA" sz="1000" dirty="0" smtClean="0">
                          <a:solidFill>
                            <a:schemeClr val="tx1"/>
                          </a:solidFill>
                        </a:rPr>
                        <a:t>Update the data context diagram.</a:t>
                      </a:r>
                    </a:p>
                    <a:p>
                      <a:pPr marL="171450" indent="-171450">
                        <a:buFont typeface="Arial" panose="020B0604020202020204" pitchFamily="34" charset="0"/>
                        <a:buChar char="•"/>
                        <a:tabLst>
                          <a:tab pos="93663" algn="l"/>
                        </a:tabLst>
                      </a:pPr>
                      <a:r>
                        <a:rPr lang="en-CA" sz="1000" dirty="0" smtClean="0">
                          <a:solidFill>
                            <a:schemeClr val="tx1"/>
                          </a:solidFill>
                        </a:rPr>
                        <a:t>Analyze the </a:t>
                      </a:r>
                      <a:r>
                        <a:rPr lang="en-CA" sz="1000" i="0" dirty="0" smtClean="0">
                          <a:solidFill>
                            <a:schemeClr val="tx1"/>
                          </a:solidFill>
                        </a:rPr>
                        <a:t>Summary</a:t>
                      </a:r>
                      <a:r>
                        <a:rPr lang="en-CA" sz="1000" dirty="0" smtClean="0">
                          <a:solidFill>
                            <a:schemeClr val="tx1"/>
                          </a:solidFill>
                        </a:rPr>
                        <a:t> tab from the </a:t>
                      </a:r>
                      <a:r>
                        <a:rPr lang="en-CA" sz="1000" i="1" dirty="0" smtClean="0">
                          <a:solidFill>
                            <a:schemeClr val="tx1"/>
                          </a:solidFill>
                        </a:rPr>
                        <a:t>Data Audit Scorecard Tool. </a:t>
                      </a:r>
                    </a:p>
                    <a:p>
                      <a:pPr marL="171450" indent="-171450">
                        <a:buFont typeface="Arial" panose="020B0604020202020204" pitchFamily="34" charset="0"/>
                        <a:buChar char="•"/>
                        <a:tabLst>
                          <a:tab pos="93663" algn="l"/>
                        </a:tabLst>
                      </a:pPr>
                      <a:r>
                        <a:rPr lang="en-CA" sz="1000" dirty="0" smtClean="0">
                          <a:solidFill>
                            <a:schemeClr val="tx1"/>
                          </a:solidFill>
                        </a:rPr>
                        <a:t>Summarize key issues.</a:t>
                      </a:r>
                    </a:p>
                    <a:p>
                      <a:pPr marL="0" indent="0">
                        <a:buFont typeface="Arial" panose="020B0604020202020204" pitchFamily="34" charset="0"/>
                        <a:buNone/>
                      </a:pPr>
                      <a:endParaRPr lang="en-CA" sz="1000" b="0" baseline="0" dirty="0" smtClean="0">
                        <a:solidFill>
                          <a:schemeClr val="tx1"/>
                        </a:solidFill>
                      </a:endParaRPr>
                    </a:p>
                    <a:p>
                      <a:pPr marL="0" indent="0">
                        <a:spcAft>
                          <a:spcPts val="500"/>
                        </a:spcAft>
                        <a:buFont typeface="Arial" panose="020B0604020202020204" pitchFamily="34" charset="0"/>
                        <a:buNone/>
                      </a:pPr>
                      <a:r>
                        <a:rPr lang="en-CA" sz="1000" b="1" baseline="0" dirty="0" smtClean="0">
                          <a:solidFill>
                            <a:schemeClr val="tx1"/>
                          </a:solidFill>
                        </a:rPr>
                        <a:t>Afternoon Itinerary</a:t>
                      </a:r>
                    </a:p>
                    <a:p>
                      <a:pPr marL="171450" indent="-171450">
                        <a:buFont typeface="Arial" panose="020B0604020202020204" pitchFamily="34" charset="0"/>
                        <a:buChar char="•"/>
                      </a:pPr>
                      <a:r>
                        <a:rPr lang="en-CA" sz="1000" dirty="0" smtClean="0">
                          <a:solidFill>
                            <a:schemeClr val="tx1"/>
                          </a:solidFill>
                        </a:rPr>
                        <a:t>Perform a root cause analysis for data trust, availability, compliance, and security. </a:t>
                      </a:r>
                    </a:p>
                    <a:p>
                      <a:pPr marL="171450" indent="-171450">
                        <a:buFont typeface="Arial" panose="020B0604020202020204" pitchFamily="34" charset="0"/>
                        <a:buChar char="•"/>
                      </a:pPr>
                      <a:r>
                        <a:rPr lang="en-CA" sz="1000" dirty="0" smtClean="0">
                          <a:solidFill>
                            <a:schemeClr val="tx1"/>
                          </a:solidFill>
                        </a:rPr>
                        <a:t>Analyze results to find trends and make conclusions. </a:t>
                      </a:r>
                    </a:p>
                    <a:p>
                      <a:pPr marL="171450" indent="-171450">
                        <a:buFont typeface="Arial" panose="020B0604020202020204" pitchFamily="34" charset="0"/>
                        <a:buChar char="•"/>
                      </a:pPr>
                      <a:r>
                        <a:rPr lang="en-CA" sz="1000" dirty="0" smtClean="0">
                          <a:solidFill>
                            <a:schemeClr val="tx1"/>
                          </a:solidFill>
                        </a:rPr>
                        <a:t>Identify immediate opportunities for improvement.</a:t>
                      </a:r>
                    </a:p>
                    <a:p>
                      <a:pPr marL="171450" indent="-171450">
                        <a:buFont typeface="Arial" panose="020B0604020202020204" pitchFamily="34" charset="0"/>
                        <a:buChar char="•"/>
                      </a:pPr>
                      <a:r>
                        <a:rPr lang="en-CA" sz="1000" dirty="0" smtClean="0">
                          <a:solidFill>
                            <a:schemeClr val="tx1"/>
                          </a:solidFill>
                        </a:rPr>
                        <a:t>Assess results on the </a:t>
                      </a:r>
                      <a:r>
                        <a:rPr lang="en-CA" sz="1000" i="0" dirty="0" smtClean="0">
                          <a:solidFill>
                            <a:schemeClr val="tx1"/>
                          </a:solidFill>
                        </a:rPr>
                        <a:t>Initiative Planning tab.</a:t>
                      </a:r>
                    </a:p>
                    <a:p>
                      <a:pPr marL="171450" indent="-171450">
                        <a:buFont typeface="Arial" panose="020B0604020202020204" pitchFamily="34" charset="0"/>
                        <a:buChar char="•"/>
                      </a:pPr>
                      <a:r>
                        <a:rPr lang="en-CA" sz="1000" dirty="0" smtClean="0">
                          <a:solidFill>
                            <a:schemeClr val="tx1"/>
                          </a:solidFill>
                        </a:rPr>
                        <a:t>Prioritize issues and map them to solutions.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95000"/>
                      </a:schemeClr>
                    </a:solidFill>
                  </a:tcPr>
                </a:tc>
                <a:tc>
                  <a:txBody>
                    <a:bodyPr/>
                    <a:lstStyle/>
                    <a:p>
                      <a:r>
                        <a:rPr lang="en-CA" sz="1000" b="1" dirty="0" smtClean="0">
                          <a:solidFill>
                            <a:schemeClr val="tx1"/>
                          </a:solidFill>
                        </a:rPr>
                        <a:t>Workshop conclusion</a:t>
                      </a:r>
                    </a:p>
                    <a:p>
                      <a:pPr marL="171450" indent="-171450">
                        <a:buFont typeface="Arial" panose="020B0604020202020204" pitchFamily="34" charset="0"/>
                        <a:buChar char="•"/>
                      </a:pPr>
                      <a:r>
                        <a:rPr lang="en-CA" sz="1000" dirty="0" smtClean="0">
                          <a:solidFill>
                            <a:schemeClr val="tx1"/>
                          </a:solidFill>
                        </a:rPr>
                        <a:t>Create a communication plan for improvement initiatives. </a:t>
                      </a:r>
                    </a:p>
                    <a:p>
                      <a:pPr marL="171450" indent="-171450">
                        <a:buFont typeface="Arial" panose="020B0604020202020204" pitchFamily="34" charset="0"/>
                        <a:buChar char="•"/>
                      </a:pPr>
                      <a:r>
                        <a:rPr lang="en-CA" sz="1000" dirty="0" smtClean="0">
                          <a:solidFill>
                            <a:schemeClr val="tx1"/>
                          </a:solidFill>
                        </a:rPr>
                        <a:t>Decide on the frequency of data audits. </a:t>
                      </a:r>
                    </a:p>
                    <a:p>
                      <a:pPr marL="171450" indent="-171450">
                        <a:buFont typeface="Arial" panose="020B0604020202020204" pitchFamily="34" charset="0"/>
                        <a:buChar char="•"/>
                      </a:pPr>
                      <a:r>
                        <a:rPr lang="en-CA" sz="1000" dirty="0" smtClean="0">
                          <a:solidFill>
                            <a:schemeClr val="tx1"/>
                          </a:solidFill>
                        </a:rPr>
                        <a:t>Choose additional blueprints of interest. </a:t>
                      </a:r>
                      <a:endParaRPr lang="en-CA" sz="1000" b="1" dirty="0" smtClean="0">
                        <a:solidFill>
                          <a:schemeClr val="tx1"/>
                        </a:solidFill>
                      </a:endParaRPr>
                    </a:p>
                    <a:p>
                      <a:pPr marL="171450" indent="-171450">
                        <a:buFont typeface="Arial" panose="020B0604020202020204" pitchFamily="34" charset="0"/>
                        <a:buChar char="•"/>
                      </a:pPr>
                      <a:r>
                        <a:rPr lang="en-CA" sz="1000" dirty="0" smtClean="0">
                          <a:solidFill>
                            <a:schemeClr val="tx1"/>
                          </a:solidFill>
                        </a:rPr>
                        <a:t>Walkthrough additional blueprints and implement solutions such as policies and procedures. </a:t>
                      </a:r>
                    </a:p>
                    <a:p>
                      <a:endParaRPr lang="en-CA" sz="1000" b="0" dirty="0">
                        <a:solidFill>
                          <a:schemeClr val="tx1"/>
                        </a:solidFill>
                      </a:endParaRPr>
                    </a:p>
                  </a:txBody>
                  <a:tcP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95000"/>
                      </a:schemeClr>
                    </a:solidFill>
                  </a:tcPr>
                </a:tc>
              </a:tr>
            </a:tbl>
          </a:graphicData>
        </a:graphic>
      </p:graphicFrame>
      <p:sp>
        <p:nvSpPr>
          <p:cNvPr id="2" name="Title 1"/>
          <p:cNvSpPr>
            <a:spLocks noGrp="1"/>
          </p:cNvSpPr>
          <p:nvPr>
            <p:ph type="title"/>
          </p:nvPr>
        </p:nvSpPr>
        <p:spPr/>
        <p:txBody>
          <a:bodyPr/>
          <a:lstStyle/>
          <a:p>
            <a:r>
              <a:rPr lang="en-CA" dirty="0" smtClean="0"/>
              <a:t>Workshop Overview </a:t>
            </a:r>
            <a:endParaRPr lang="en-CA" dirty="0"/>
          </a:p>
        </p:txBody>
      </p:sp>
      <p:sp>
        <p:nvSpPr>
          <p:cNvPr id="5" name="TextBox 4"/>
          <p:cNvSpPr txBox="1"/>
          <p:nvPr/>
        </p:nvSpPr>
        <p:spPr>
          <a:xfrm>
            <a:off x="206366" y="1540929"/>
            <a:ext cx="8670933" cy="461665"/>
          </a:xfrm>
          <a:prstGeom prst="rect">
            <a:avLst/>
          </a:prstGeom>
          <a:noFill/>
        </p:spPr>
        <p:txBody>
          <a:bodyPr wrap="square" rtlCol="0">
            <a:spAutoFit/>
          </a:bodyPr>
          <a:lstStyle/>
          <a:p>
            <a:r>
              <a:rPr lang="en-CA" sz="1200" dirty="0">
                <a:solidFill>
                  <a:srgbClr val="333333"/>
                </a:solidFill>
              </a:rPr>
              <a:t>This workshop can be deployed as either a four- or five-day engagement depending on the client’s level of completed preparation prior to the facilitator’s arrival onsite.</a:t>
            </a:r>
            <a:endParaRPr lang="en-CA" sz="1200" dirty="0" smtClean="0">
              <a:solidFill>
                <a:srgbClr val="333333"/>
              </a:solidFill>
            </a:endParaRPr>
          </a:p>
        </p:txBody>
      </p:sp>
      <p:pic>
        <p:nvPicPr>
          <p:cNvPr id="29" name="Picture 28"/>
          <p:cNvPicPr>
            <a:picLocks noChangeAspect="1"/>
          </p:cNvPicPr>
          <p:nvPr/>
        </p:nvPicPr>
        <p:blipFill>
          <a:blip r:embed="rId2"/>
          <a:stretch>
            <a:fillRect/>
          </a:stretch>
        </p:blipFill>
        <p:spPr>
          <a:xfrm>
            <a:off x="354073" y="5650824"/>
            <a:ext cx="1070409" cy="794698"/>
          </a:xfrm>
          <a:prstGeom prst="rect">
            <a:avLst/>
          </a:prstGeom>
          <a:effectLst>
            <a:outerShdw blurRad="50800" dist="38100" dir="2700000" algn="tl" rotWithShape="0">
              <a:prstClr val="black">
                <a:alpha val="40000"/>
              </a:prstClr>
            </a:outerShdw>
          </a:effectLst>
        </p:spPr>
      </p:pic>
      <p:sp>
        <p:nvSpPr>
          <p:cNvPr id="30" name="TextBox 29"/>
          <p:cNvSpPr txBox="1"/>
          <p:nvPr/>
        </p:nvSpPr>
        <p:spPr>
          <a:xfrm>
            <a:off x="1889092" y="6078913"/>
            <a:ext cx="6891872" cy="461665"/>
          </a:xfrm>
          <a:prstGeom prst="rect">
            <a:avLst/>
          </a:prstGeom>
          <a:noFill/>
        </p:spPr>
        <p:txBody>
          <a:bodyPr wrap="square" rtlCol="0">
            <a:spAutoFit/>
          </a:bodyPr>
          <a:lstStyle/>
          <a:p>
            <a:r>
              <a:rPr lang="en-CA" sz="1200" dirty="0" smtClean="0">
                <a:solidFill>
                  <a:srgbClr val="333333"/>
                </a:solidFill>
              </a:rPr>
              <a:t>The light blue slides at the end of each section highlight the key activities and exercises that will be completed during the engagement with our analyst team.</a:t>
            </a:r>
            <a:endParaRPr lang="en-CA" sz="1200" dirty="0">
              <a:solidFill>
                <a:srgbClr val="333333"/>
              </a:solidFill>
            </a:endParaRPr>
          </a:p>
        </p:txBody>
      </p:sp>
      <p:sp>
        <p:nvSpPr>
          <p:cNvPr id="31" name="Chevron 30"/>
          <p:cNvSpPr/>
          <p:nvPr/>
        </p:nvSpPr>
        <p:spPr>
          <a:xfrm rot="10800000">
            <a:off x="1484649" y="6012936"/>
            <a:ext cx="404442" cy="438411"/>
          </a:xfrm>
          <a:prstGeom prst="chevron">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333333"/>
              </a:solidFill>
            </a:endParaRPr>
          </a:p>
        </p:txBody>
      </p:sp>
      <p:pic>
        <p:nvPicPr>
          <p:cNvPr id="32" name="Picture 31" descr="on-site-workshops.png"/>
          <p:cNvPicPr>
            <a:picLocks noChangeAspect="1"/>
          </p:cNvPicPr>
          <p:nvPr/>
        </p:nvPicPr>
        <p:blipFill rotWithShape="1">
          <a:blip r:embed="rId3" cstate="print"/>
          <a:srcRect l="12204" t="22820" r="8463" b="22257"/>
          <a:stretch/>
        </p:blipFill>
        <p:spPr>
          <a:xfrm>
            <a:off x="2223858" y="2220855"/>
            <a:ext cx="276998" cy="197924"/>
          </a:xfrm>
          <a:prstGeom prst="rect">
            <a:avLst/>
          </a:prstGeom>
          <a:effectLst>
            <a:outerShdw blurRad="50800" dist="38100" dir="2700000" algn="tl" rotWithShape="0">
              <a:prstClr val="black">
                <a:alpha val="40000"/>
              </a:prstClr>
            </a:outerShdw>
          </a:effectLst>
        </p:spPr>
      </p:pic>
      <p:pic>
        <p:nvPicPr>
          <p:cNvPr id="33" name="Picture 32" descr="on-site-workshops.png"/>
          <p:cNvPicPr>
            <a:picLocks noChangeAspect="1"/>
          </p:cNvPicPr>
          <p:nvPr/>
        </p:nvPicPr>
        <p:blipFill rotWithShape="1">
          <a:blip r:embed="rId3" cstate="print"/>
          <a:srcRect l="12204" t="22820" r="8463" b="22257"/>
          <a:stretch/>
        </p:blipFill>
        <p:spPr>
          <a:xfrm>
            <a:off x="4737725" y="2220855"/>
            <a:ext cx="276998" cy="197924"/>
          </a:xfrm>
          <a:prstGeom prst="rect">
            <a:avLst/>
          </a:prstGeom>
          <a:effectLst>
            <a:outerShdw blurRad="50800" dist="38100" dir="2700000" algn="tl" rotWithShape="0">
              <a:prstClr val="black">
                <a:alpha val="40000"/>
              </a:prstClr>
            </a:outerShdw>
          </a:effectLst>
        </p:spPr>
      </p:pic>
      <p:sp>
        <p:nvSpPr>
          <p:cNvPr id="12" name="Text Placeholder 2"/>
          <p:cNvSpPr txBox="1">
            <a:spLocks/>
          </p:cNvSpPr>
          <p:nvPr/>
        </p:nvSpPr>
        <p:spPr bwMode="auto">
          <a:xfrm>
            <a:off x="639475" y="118650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CA" sz="1400" dirty="0" smtClean="0">
                <a:solidFill>
                  <a:srgbClr val="333333"/>
                </a:solidFill>
              </a:rPr>
              <a:t>Contact your account representative </a:t>
            </a:r>
            <a:r>
              <a:rPr lang="en-US" sz="1400" dirty="0" smtClean="0">
                <a:solidFill>
                  <a:srgbClr val="333333"/>
                </a:solidFill>
              </a:rPr>
              <a:t>or e</a:t>
            </a:r>
            <a:r>
              <a:rPr lang="en-US" sz="1400" dirty="0" smtClean="0">
                <a:solidFill>
                  <a:srgbClr val="333333"/>
                </a:solidFill>
                <a:cs typeface="Open Sans"/>
              </a:rPr>
              <a:t>mail </a:t>
            </a:r>
            <a:r>
              <a:rPr lang="en-US" sz="1400" dirty="0" smtClean="0">
                <a:solidFill>
                  <a:srgbClr val="333333"/>
                </a:solidFill>
                <a:cs typeface="Open Sans"/>
                <a:hlinkClick r:id="rId4"/>
              </a:rPr>
              <a:t>Workshops@InfoTech.com</a:t>
            </a:r>
            <a:r>
              <a:rPr lang="en-US" sz="1400" dirty="0" smtClean="0">
                <a:solidFill>
                  <a:srgbClr val="333333"/>
                </a:solidFill>
                <a:cs typeface="Open Sans"/>
              </a:rPr>
              <a:t> for more information.</a:t>
            </a:r>
            <a:endParaRPr lang="en-CA" sz="1400" dirty="0">
              <a:solidFill>
                <a:srgbClr val="333333"/>
              </a:solidFill>
            </a:endParaRPr>
          </a:p>
        </p:txBody>
      </p:sp>
      <p:grpSp>
        <p:nvGrpSpPr>
          <p:cNvPr id="11" name="Group 10"/>
          <p:cNvGrpSpPr/>
          <p:nvPr/>
        </p:nvGrpSpPr>
        <p:grpSpPr>
          <a:xfrm>
            <a:off x="0" y="6422955"/>
            <a:ext cx="9144000" cy="437555"/>
            <a:chOff x="0" y="6422955"/>
            <a:chExt cx="9144000" cy="437555"/>
          </a:xfrm>
        </p:grpSpPr>
        <p:pic>
          <p:nvPicPr>
            <p:cNvPr id="13"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4" name="Picture 13"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1552487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a:xfrm>
            <a:off x="687148" y="3060699"/>
            <a:ext cx="7454900" cy="810909"/>
          </a:xfrm>
        </p:spPr>
        <p:txBody>
          <a:bodyPr/>
          <a:lstStyle/>
          <a:p>
            <a:r>
              <a:rPr lang="en-CA" dirty="0" smtClean="0"/>
              <a:t>Project Rationale</a:t>
            </a:r>
            <a:endParaRPr lang="en-US" dirty="0"/>
          </a:p>
          <a:p>
            <a:endParaRPr lang="en-US" dirty="0"/>
          </a:p>
        </p:txBody>
      </p:sp>
      <p:sp>
        <p:nvSpPr>
          <p:cNvPr id="3" name="Text Placeholder 2"/>
          <p:cNvSpPr>
            <a:spLocks noGrp="1"/>
          </p:cNvSpPr>
          <p:nvPr>
            <p:ph type="body" sz="quarter" idx="18"/>
          </p:nvPr>
        </p:nvSpPr>
        <p:spPr>
          <a:xfrm>
            <a:off x="687148" y="4295384"/>
            <a:ext cx="2373549" cy="2222148"/>
          </a:xfrm>
        </p:spPr>
        <p:txBody>
          <a:bodyPr/>
          <a:lstStyle/>
          <a:p>
            <a:pPr>
              <a:spcBef>
                <a:spcPts val="400"/>
              </a:spcBef>
            </a:pPr>
            <a:r>
              <a:rPr lang="en-CA" b="1" dirty="0" smtClean="0"/>
              <a:t>Project Rationale</a:t>
            </a:r>
          </a:p>
          <a:p>
            <a:pPr>
              <a:spcBef>
                <a:spcPts val="400"/>
              </a:spcBef>
            </a:pPr>
            <a:r>
              <a:rPr lang="en-CA" dirty="0" smtClean="0"/>
              <a:t>Structure the Project </a:t>
            </a:r>
          </a:p>
          <a:p>
            <a:pPr>
              <a:spcBef>
                <a:spcPts val="400"/>
              </a:spcBef>
            </a:pPr>
            <a:r>
              <a:rPr lang="en-CA" dirty="0" smtClean="0"/>
              <a:t>Prepare for the Audit </a:t>
            </a:r>
          </a:p>
          <a:p>
            <a:pPr>
              <a:spcBef>
                <a:spcPts val="400"/>
              </a:spcBef>
            </a:pPr>
            <a:r>
              <a:rPr lang="en-CA" dirty="0" smtClean="0"/>
              <a:t>Conduct the Audit </a:t>
            </a:r>
          </a:p>
          <a:p>
            <a:pPr>
              <a:spcBef>
                <a:spcPts val="400"/>
              </a:spcBef>
            </a:pPr>
            <a:r>
              <a:rPr lang="en-CA" dirty="0" smtClean="0"/>
              <a:t>Review and Analyze </a:t>
            </a:r>
            <a:r>
              <a:rPr lang="en-CA" dirty="0"/>
              <a:t>R</a:t>
            </a:r>
            <a:r>
              <a:rPr lang="en-CA" dirty="0" smtClean="0"/>
              <a:t>esults </a:t>
            </a:r>
          </a:p>
          <a:p>
            <a:pPr>
              <a:spcBef>
                <a:spcPts val="400"/>
              </a:spcBef>
            </a:pPr>
            <a:r>
              <a:rPr lang="en-CA" dirty="0" smtClean="0"/>
              <a:t>Create a Corrective Plan </a:t>
            </a:r>
            <a:endParaRPr lang="en-CA" dirty="0"/>
          </a:p>
        </p:txBody>
      </p:sp>
      <p:sp>
        <p:nvSpPr>
          <p:cNvPr id="4" name="Text Placeholder 3"/>
          <p:cNvSpPr>
            <a:spLocks noGrp="1"/>
          </p:cNvSpPr>
          <p:nvPr>
            <p:ph type="body" sz="quarter" idx="21"/>
          </p:nvPr>
        </p:nvSpPr>
        <p:spPr/>
        <p:txBody>
          <a:bodyPr anchor="ctr"/>
          <a:lstStyle/>
          <a:p>
            <a:pPr>
              <a:spcBef>
                <a:spcPts val="300"/>
              </a:spcBef>
              <a:spcAft>
                <a:spcPts val="300"/>
              </a:spcAft>
              <a:buClrTx/>
            </a:pPr>
            <a:r>
              <a:rPr lang="en-CA" sz="1200" dirty="0" smtClean="0"/>
              <a:t>Understand the corporate strategy and the role data has in it. </a:t>
            </a:r>
          </a:p>
          <a:p>
            <a:pPr>
              <a:spcBef>
                <a:spcPts val="300"/>
              </a:spcBef>
              <a:spcAft>
                <a:spcPts val="300"/>
              </a:spcAft>
              <a:buClrTx/>
            </a:pPr>
            <a:r>
              <a:rPr lang="en-CA" sz="1200" dirty="0" smtClean="0"/>
              <a:t>Learn what a data audit is and why it is important for an organization. </a:t>
            </a:r>
          </a:p>
          <a:p>
            <a:pPr>
              <a:spcBef>
                <a:spcPts val="300"/>
              </a:spcBef>
              <a:spcAft>
                <a:spcPts val="300"/>
              </a:spcAft>
              <a:buClrTx/>
            </a:pPr>
            <a:r>
              <a:rPr lang="en-CA" sz="1200" dirty="0" smtClean="0"/>
              <a:t>Discover how bad data can affect the organization. </a:t>
            </a:r>
          </a:p>
          <a:p>
            <a:pPr>
              <a:spcBef>
                <a:spcPts val="300"/>
              </a:spcBef>
              <a:spcAft>
                <a:spcPts val="300"/>
              </a:spcAft>
              <a:buClrTx/>
            </a:pPr>
            <a:r>
              <a:rPr lang="en-CA" sz="1200" dirty="0" smtClean="0"/>
              <a:t>Understand </a:t>
            </a:r>
            <a:r>
              <a:rPr lang="en-CA" sz="1200" b="1" dirty="0" smtClean="0"/>
              <a:t>your </a:t>
            </a:r>
            <a:r>
              <a:rPr lang="en-CA" sz="1200" dirty="0" smtClean="0"/>
              <a:t>motivation behind treating data as an asset.</a:t>
            </a:r>
            <a:endParaRPr lang="en-CA" dirty="0"/>
          </a:p>
        </p:txBody>
      </p:sp>
      <p:sp>
        <p:nvSpPr>
          <p:cNvPr id="9" name="Chevron 8"/>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333333"/>
              </a:solidFill>
            </a:endParaRPr>
          </a:p>
        </p:txBody>
      </p:sp>
      <p:grpSp>
        <p:nvGrpSpPr>
          <p:cNvPr id="15" name="Group 14"/>
          <p:cNvGrpSpPr/>
          <p:nvPr/>
        </p:nvGrpSpPr>
        <p:grpSpPr>
          <a:xfrm>
            <a:off x="555884" y="4364385"/>
            <a:ext cx="3193987" cy="152064"/>
            <a:chOff x="555527" y="4357056"/>
            <a:chExt cx="3193987" cy="152064"/>
          </a:xfrm>
        </p:grpSpPr>
        <p:cxnSp>
          <p:nvCxnSpPr>
            <p:cNvPr id="17" name="Straight Connector 16"/>
            <p:cNvCxnSpPr/>
            <p:nvPr/>
          </p:nvCxnSpPr>
          <p:spPr>
            <a:xfrm flipV="1">
              <a:off x="2969420" y="4433088"/>
              <a:ext cx="780094" cy="211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Chevron 17"/>
            <p:cNvSpPr/>
            <p:nvPr/>
          </p:nvSpPr>
          <p:spPr>
            <a:xfrm>
              <a:off x="555527" y="4357056"/>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333333"/>
                </a:solidFill>
              </a:endParaRPr>
            </a:p>
          </p:txBody>
        </p:sp>
      </p:grpSp>
      <p:pic>
        <p:nvPicPr>
          <p:cNvPr id="10" name="Picture 2"/>
          <p:cNvPicPr>
            <a:picLocks noChangeAspect="1" noChangeArrowheads="1"/>
          </p:cNvPicPr>
          <p:nvPr/>
        </p:nvPicPr>
        <p:blipFill>
          <a:blip r:embed="rId3" cstate="print"/>
          <a:srcRect/>
          <a:stretch>
            <a:fillRect/>
          </a:stretch>
        </p:blipFill>
        <p:spPr bwMode="auto">
          <a:xfrm>
            <a:off x="0" y="1007824"/>
            <a:ext cx="8856475" cy="1773104"/>
          </a:xfrm>
          <a:prstGeom prst="rect">
            <a:avLst/>
          </a:prstGeom>
          <a:noFill/>
          <a:ln w="9525">
            <a:noFill/>
            <a:miter lim="800000"/>
            <a:headEnd/>
            <a:tailEnd/>
          </a:ln>
        </p:spPr>
      </p:pic>
      <p:grpSp>
        <p:nvGrpSpPr>
          <p:cNvPr id="11" name="Group 10"/>
          <p:cNvGrpSpPr/>
          <p:nvPr/>
        </p:nvGrpSpPr>
        <p:grpSpPr>
          <a:xfrm>
            <a:off x="0" y="6422955"/>
            <a:ext cx="9144000" cy="437555"/>
            <a:chOff x="0" y="6422955"/>
            <a:chExt cx="9144000" cy="437555"/>
          </a:xfrm>
        </p:grpSpPr>
        <p:pic>
          <p:nvPicPr>
            <p:cNvPr id="12"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3" name="Picture 12"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3691251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202" y="260648"/>
            <a:ext cx="8556098" cy="864096"/>
          </a:xfrm>
        </p:spPr>
        <p:txBody>
          <a:bodyPr/>
          <a:lstStyle/>
          <a:p>
            <a:r>
              <a:rPr lang="en-CA" dirty="0"/>
              <a:t/>
            </a:r>
            <a:br>
              <a:rPr lang="en-CA" dirty="0"/>
            </a:br>
            <a:r>
              <a:rPr lang="en-CA" dirty="0"/>
              <a:t>Step 1: </a:t>
            </a:r>
            <a:r>
              <a:rPr lang="en-CA" dirty="0" smtClean="0"/>
              <a:t>Project Rationale</a:t>
            </a:r>
            <a:r>
              <a:rPr lang="en-CA" dirty="0"/>
              <a:t/>
            </a:r>
            <a:br>
              <a:rPr lang="en-CA" dirty="0"/>
            </a:br>
            <a:endParaRPr lang="en-US" dirty="0"/>
          </a:p>
        </p:txBody>
      </p:sp>
      <p:sp>
        <p:nvSpPr>
          <p:cNvPr id="18" name="Line 45"/>
          <p:cNvSpPr>
            <a:spLocks noChangeShapeType="1"/>
          </p:cNvSpPr>
          <p:nvPr>
            <p:custDataLst>
              <p:tags r:id="rId1"/>
            </p:custDataLst>
          </p:nvPr>
        </p:nvSpPr>
        <p:spPr bwMode="auto">
          <a:xfrm flipH="1">
            <a:off x="289719" y="4681687"/>
            <a:ext cx="8564562" cy="0"/>
          </a:xfrm>
          <a:prstGeom prst="line">
            <a:avLst/>
          </a:prstGeom>
          <a:noFill/>
          <a:ln w="28575" cap="rnd">
            <a:solidFill>
              <a:srgbClr val="969696"/>
            </a:solidFill>
            <a:prstDash val="sysDot"/>
            <a:round/>
            <a:headEnd/>
            <a:tailEnd type="none" w="lg" len="sm"/>
          </a:ln>
          <a:effectLst/>
        </p:spPr>
        <p:txBody>
          <a:bodyPr wrap="square" lIns="82124" tIns="41061" rIns="82124" bIns="41061" anchor="ctr">
            <a:spAutoFit/>
          </a:bodyPr>
          <a:lstStyle/>
          <a:p>
            <a:pPr algn="l"/>
            <a:endParaRPr lang="en-US" dirty="0">
              <a:solidFill>
                <a:srgbClr val="333333"/>
              </a:solidFill>
            </a:endParaRPr>
          </a:p>
        </p:txBody>
      </p:sp>
      <p:sp>
        <p:nvSpPr>
          <p:cNvPr id="19" name="TextBox 18"/>
          <p:cNvSpPr txBox="1"/>
          <p:nvPr>
            <p:custDataLst>
              <p:tags r:id="rId2"/>
            </p:custDataLst>
          </p:nvPr>
        </p:nvSpPr>
        <p:spPr>
          <a:xfrm>
            <a:off x="321202" y="3535325"/>
            <a:ext cx="4292213" cy="910519"/>
          </a:xfrm>
          <a:prstGeom prst="rect">
            <a:avLst/>
          </a:prstGeom>
          <a:noFill/>
        </p:spPr>
        <p:txBody>
          <a:bodyPr wrap="square" rtlCol="0" anchor="ctr" anchorCtr="0">
            <a:noAutofit/>
          </a:bodyPr>
          <a:lstStyle/>
          <a:p>
            <a:pPr marL="171450" indent="-171450">
              <a:buFont typeface="Arial" panose="020B0604020202020204" pitchFamily="34" charset="0"/>
              <a:buChar char="•"/>
            </a:pPr>
            <a:r>
              <a:rPr lang="en-US" sz="1200" dirty="0" smtClean="0"/>
              <a:t>Understand the corporate strategy and how data fits in it. </a:t>
            </a:r>
            <a:endParaRPr lang="en-US" sz="1200" dirty="0"/>
          </a:p>
          <a:p>
            <a:pPr marL="171450" indent="-171450" algn="l">
              <a:buFont typeface="Arial" panose="020B0604020202020204" pitchFamily="34" charset="0"/>
              <a:buChar char="•"/>
            </a:pPr>
            <a:r>
              <a:rPr lang="en-US" sz="1200" dirty="0" smtClean="0"/>
              <a:t>Uncover the pains related to poor data.</a:t>
            </a:r>
            <a:endParaRPr lang="en-US" sz="1200" dirty="0"/>
          </a:p>
          <a:p>
            <a:pPr marL="171450" indent="-171450" algn="l">
              <a:buFont typeface="Arial" panose="020B0604020202020204" pitchFamily="34" charset="0"/>
              <a:buChar char="•"/>
            </a:pPr>
            <a:r>
              <a:rPr lang="en-US" sz="1200" dirty="0" smtClean="0"/>
              <a:t>Leverage </a:t>
            </a:r>
            <a:r>
              <a:rPr lang="en-US" sz="1200" dirty="0"/>
              <a:t>Info-Tech’s </a:t>
            </a:r>
            <a:r>
              <a:rPr lang="en-US" sz="1200" dirty="0" smtClean="0"/>
              <a:t>methodology.</a:t>
            </a:r>
            <a:endParaRPr lang="en-US" sz="1200" dirty="0"/>
          </a:p>
        </p:txBody>
      </p:sp>
      <p:sp>
        <p:nvSpPr>
          <p:cNvPr id="22" name="TextBox 21"/>
          <p:cNvSpPr txBox="1"/>
          <p:nvPr>
            <p:custDataLst>
              <p:tags r:id="rId3"/>
            </p:custDataLst>
          </p:nvPr>
        </p:nvSpPr>
        <p:spPr>
          <a:xfrm>
            <a:off x="4743392" y="3504926"/>
            <a:ext cx="4023360" cy="1156811"/>
          </a:xfrm>
          <a:prstGeom prst="rect">
            <a:avLst/>
          </a:prstGeom>
          <a:noFill/>
        </p:spPr>
        <p:txBody>
          <a:bodyPr wrap="square" rtlCol="0" anchor="ctr" anchorCtr="0">
            <a:noAutofit/>
          </a:bodyPr>
          <a:lstStyle/>
          <a:p>
            <a:pPr algn="l"/>
            <a:endParaRPr lang="en-US" sz="1200" dirty="0">
              <a:solidFill>
                <a:srgbClr val="FF0000"/>
              </a:solidFill>
            </a:endParaRPr>
          </a:p>
        </p:txBody>
      </p:sp>
      <p:sp>
        <p:nvSpPr>
          <p:cNvPr id="26" name="Rectangle 25"/>
          <p:cNvSpPr/>
          <p:nvPr/>
        </p:nvSpPr>
        <p:spPr>
          <a:xfrm>
            <a:off x="275362" y="4798100"/>
            <a:ext cx="8610705" cy="32004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en-CA" sz="1400" b="1" dirty="0" smtClean="0">
                <a:solidFill>
                  <a:srgbClr val="FFFFFF"/>
                </a:solidFill>
              </a:rPr>
              <a:t>Outcomes of this section:</a:t>
            </a:r>
            <a:endParaRPr lang="en-CA" sz="1400" b="1" dirty="0">
              <a:solidFill>
                <a:srgbClr val="FFFFFF"/>
              </a:solidFill>
            </a:endParaRPr>
          </a:p>
        </p:txBody>
      </p:sp>
      <p:sp>
        <p:nvSpPr>
          <p:cNvPr id="28" name="Line 45"/>
          <p:cNvSpPr>
            <a:spLocks noChangeShapeType="1"/>
          </p:cNvSpPr>
          <p:nvPr>
            <p:custDataLst>
              <p:tags r:id="rId4"/>
            </p:custDataLst>
          </p:nvPr>
        </p:nvSpPr>
        <p:spPr bwMode="auto">
          <a:xfrm flipH="1" flipV="1">
            <a:off x="4613415" y="3295009"/>
            <a:ext cx="0" cy="1280160"/>
          </a:xfrm>
          <a:prstGeom prst="line">
            <a:avLst/>
          </a:prstGeom>
          <a:noFill/>
          <a:ln w="28575" cap="rnd">
            <a:solidFill>
              <a:srgbClr val="969696"/>
            </a:solidFill>
            <a:prstDash val="sysDot"/>
            <a:round/>
            <a:headEnd/>
            <a:tailEnd type="none" w="lg" len="sm"/>
          </a:ln>
          <a:effectLst/>
        </p:spPr>
        <p:txBody>
          <a:bodyPr wrap="square" lIns="82124" tIns="41061" rIns="82124" bIns="41061" anchor="ctr">
            <a:spAutoFit/>
          </a:bodyPr>
          <a:lstStyle/>
          <a:p>
            <a:pPr algn="l"/>
            <a:endParaRPr lang="en-US" dirty="0">
              <a:solidFill>
                <a:srgbClr val="333333"/>
              </a:solidFill>
            </a:endParaRPr>
          </a:p>
        </p:txBody>
      </p:sp>
      <p:grpSp>
        <p:nvGrpSpPr>
          <p:cNvPr id="7" name="Group 3"/>
          <p:cNvGrpSpPr/>
          <p:nvPr/>
        </p:nvGrpSpPr>
        <p:grpSpPr>
          <a:xfrm>
            <a:off x="727381" y="1332506"/>
            <a:ext cx="7489449" cy="1836397"/>
            <a:chOff x="161324" y="1345902"/>
            <a:chExt cx="7489449" cy="1836397"/>
          </a:xfrm>
        </p:grpSpPr>
        <p:sp>
          <p:nvSpPr>
            <p:cNvPr id="16" name="Line 45"/>
            <p:cNvSpPr>
              <a:spLocks noChangeShapeType="1"/>
            </p:cNvSpPr>
            <p:nvPr>
              <p:custDataLst>
                <p:tags r:id="rId7"/>
              </p:custDataLst>
            </p:nvPr>
          </p:nvSpPr>
          <p:spPr bwMode="auto">
            <a:xfrm flipH="1" flipV="1">
              <a:off x="260315" y="3162075"/>
              <a:ext cx="7390458" cy="20224"/>
            </a:xfrm>
            <a:prstGeom prst="line">
              <a:avLst/>
            </a:prstGeom>
            <a:noFill/>
            <a:ln w="28575" cap="rnd">
              <a:solidFill>
                <a:srgbClr val="969696"/>
              </a:solidFill>
              <a:prstDash val="sysDot"/>
              <a:round/>
              <a:headEnd/>
              <a:tailEnd type="none" w="lg" len="sm"/>
            </a:ln>
            <a:effectLst/>
          </p:spPr>
          <p:txBody>
            <a:bodyPr wrap="square" lIns="82124" tIns="41061" rIns="82124" bIns="41061" anchor="ctr">
              <a:spAutoFit/>
            </a:bodyPr>
            <a:lstStyle/>
            <a:p>
              <a:pPr algn="l"/>
              <a:endParaRPr lang="en-US" dirty="0">
                <a:solidFill>
                  <a:srgbClr val="333333"/>
                </a:solidFill>
              </a:endParaRPr>
            </a:p>
          </p:txBody>
        </p:sp>
        <p:grpSp>
          <p:nvGrpSpPr>
            <p:cNvPr id="5" name="Group 9"/>
            <p:cNvGrpSpPr/>
            <p:nvPr/>
          </p:nvGrpSpPr>
          <p:grpSpPr>
            <a:xfrm>
              <a:off x="286230" y="1345902"/>
              <a:ext cx="7239638" cy="739087"/>
              <a:chOff x="321202" y="1345902"/>
              <a:chExt cx="7239638" cy="739087"/>
            </a:xfrm>
          </p:grpSpPr>
          <p:cxnSp>
            <p:nvCxnSpPr>
              <p:cNvPr id="27" name="Straight Connector 20"/>
              <p:cNvCxnSpPr>
                <a:stCxn id="41" idx="3"/>
                <a:endCxn id="33" idx="1"/>
              </p:cNvCxnSpPr>
              <p:nvPr>
                <p:custDataLst>
                  <p:tags r:id="rId8"/>
                </p:custDataLst>
              </p:nvPr>
            </p:nvCxnSpPr>
            <p:spPr>
              <a:xfrm flipH="1">
                <a:off x="321202" y="1706265"/>
                <a:ext cx="7239638" cy="0"/>
              </a:xfrm>
              <a:prstGeom prst="line">
                <a:avLst/>
              </a:prstGeom>
              <a:ln w="41275" cap="rnd">
                <a:solidFill>
                  <a:schemeClr val="tx2">
                    <a:lumMod val="65000"/>
                  </a:schemeClr>
                </a:solidFill>
                <a:prstDash val="sysDot"/>
              </a:ln>
            </p:spPr>
            <p:style>
              <a:lnRef idx="1">
                <a:schemeClr val="accent1"/>
              </a:lnRef>
              <a:fillRef idx="0">
                <a:schemeClr val="accent1"/>
              </a:fillRef>
              <a:effectRef idx="0">
                <a:schemeClr val="accent1"/>
              </a:effectRef>
              <a:fontRef idx="minor">
                <a:schemeClr val="tx1"/>
              </a:fontRef>
            </p:style>
          </p:cxnSp>
          <p:sp>
            <p:nvSpPr>
              <p:cNvPr id="33" name="Pentagon 28">
                <a:hlinkClick r:id="rId17" action="ppaction://hlinksldjump"/>
              </p:cNvPr>
              <p:cNvSpPr/>
              <p:nvPr>
                <p:custDataLst>
                  <p:tags r:id="rId9"/>
                </p:custDataLst>
              </p:nvPr>
            </p:nvSpPr>
            <p:spPr bwMode="auto">
              <a:xfrm>
                <a:off x="321202" y="1345902"/>
                <a:ext cx="805768" cy="720725"/>
              </a:xfrm>
              <a:prstGeom prst="homePlate">
                <a:avLst/>
              </a:prstGeom>
              <a:solidFill>
                <a:schemeClr val="accent6"/>
              </a:solidFill>
              <a:ln>
                <a:solidFill>
                  <a:schemeClr val="accent6"/>
                </a:solid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r>
                  <a:rPr lang="en-US" sz="2400" b="1" i="1" dirty="0">
                    <a:solidFill>
                      <a:schemeClr val="accent6">
                        <a:lumMod val="20000"/>
                        <a:lumOff val="80000"/>
                      </a:schemeClr>
                    </a:solidFill>
                    <a:latin typeface="Georgia"/>
                  </a:rPr>
                  <a:t>1</a:t>
                </a:r>
              </a:p>
            </p:txBody>
          </p:sp>
          <p:sp>
            <p:nvSpPr>
              <p:cNvPr id="25" name="Pentagon 29">
                <a:hlinkClick r:id="rId17" action="ppaction://hlinksldjump"/>
              </p:cNvPr>
              <p:cNvSpPr/>
              <p:nvPr>
                <p:custDataLst>
                  <p:tags r:id="rId10"/>
                </p:custDataLst>
              </p:nvPr>
            </p:nvSpPr>
            <p:spPr bwMode="auto">
              <a:xfrm>
                <a:off x="1499239" y="1352910"/>
                <a:ext cx="805768" cy="720725"/>
              </a:xfrm>
              <a:prstGeom prst="homePlate">
                <a:avLst/>
              </a:prstGeom>
              <a:solidFill>
                <a:schemeClr val="accent1">
                  <a:lumMod val="75000"/>
                </a:schemeClr>
              </a:solidFill>
              <a:ln>
                <a:solidFill>
                  <a:schemeClr val="accent1">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r>
                  <a:rPr lang="en-US" sz="2400" b="1" i="1" dirty="0" smtClean="0">
                    <a:solidFill>
                      <a:schemeClr val="accent1">
                        <a:lumMod val="20000"/>
                        <a:lumOff val="80000"/>
                      </a:schemeClr>
                    </a:solidFill>
                    <a:latin typeface="Georgia"/>
                  </a:rPr>
                  <a:t>2</a:t>
                </a:r>
                <a:endParaRPr lang="en-US" sz="2400" b="1" i="1" dirty="0">
                  <a:solidFill>
                    <a:schemeClr val="accent1">
                      <a:lumMod val="20000"/>
                      <a:lumOff val="80000"/>
                    </a:schemeClr>
                  </a:solidFill>
                  <a:latin typeface="Georgia"/>
                </a:endParaRPr>
              </a:p>
            </p:txBody>
          </p:sp>
          <p:sp>
            <p:nvSpPr>
              <p:cNvPr id="38" name="Pentagon 31">
                <a:hlinkClick r:id="rId17" action="ppaction://hlinksldjump"/>
              </p:cNvPr>
              <p:cNvSpPr/>
              <p:nvPr>
                <p:custDataLst>
                  <p:tags r:id="rId11"/>
                </p:custDataLst>
              </p:nvPr>
            </p:nvSpPr>
            <p:spPr bwMode="auto">
              <a:xfrm>
                <a:off x="2799899" y="1364264"/>
                <a:ext cx="805768" cy="720725"/>
              </a:xfrm>
              <a:prstGeom prst="homePlate">
                <a:avLst/>
              </a:prstGeom>
              <a:solidFill>
                <a:schemeClr val="accent1">
                  <a:lumMod val="75000"/>
                </a:schemeClr>
              </a:solidFill>
              <a:ln>
                <a:solidFill>
                  <a:schemeClr val="accent1">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r>
                  <a:rPr lang="en-US" sz="2400" b="1" i="1" dirty="0">
                    <a:solidFill>
                      <a:schemeClr val="accent1">
                        <a:lumMod val="20000"/>
                        <a:lumOff val="80000"/>
                      </a:schemeClr>
                    </a:solidFill>
                    <a:latin typeface="Georgia"/>
                  </a:rPr>
                  <a:t>3</a:t>
                </a:r>
              </a:p>
            </p:txBody>
          </p:sp>
          <p:sp>
            <p:nvSpPr>
              <p:cNvPr id="39" name="Pentagon 34">
                <a:hlinkClick r:id="rId17" action="ppaction://hlinksldjump"/>
              </p:cNvPr>
              <p:cNvSpPr/>
              <p:nvPr>
                <p:custDataLst>
                  <p:tags r:id="rId12"/>
                </p:custDataLst>
              </p:nvPr>
            </p:nvSpPr>
            <p:spPr bwMode="auto">
              <a:xfrm>
                <a:off x="4121262" y="1363781"/>
                <a:ext cx="805768" cy="720725"/>
              </a:xfrm>
              <a:prstGeom prst="homePlate">
                <a:avLst/>
              </a:prstGeom>
              <a:solidFill>
                <a:schemeClr val="accent1">
                  <a:lumMod val="75000"/>
                </a:schemeClr>
              </a:solidFill>
              <a:ln>
                <a:solidFill>
                  <a:schemeClr val="accent1">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r>
                  <a:rPr lang="en-US" sz="2400" b="1" i="1" dirty="0">
                    <a:solidFill>
                      <a:schemeClr val="accent1">
                        <a:lumMod val="20000"/>
                        <a:lumOff val="80000"/>
                      </a:schemeClr>
                    </a:solidFill>
                    <a:latin typeface="Georgia"/>
                  </a:rPr>
                  <a:t>4</a:t>
                </a:r>
              </a:p>
            </p:txBody>
          </p:sp>
          <p:sp>
            <p:nvSpPr>
              <p:cNvPr id="40" name="Pentagon 35">
                <a:hlinkClick r:id="rId17" action="ppaction://hlinksldjump"/>
              </p:cNvPr>
              <p:cNvSpPr/>
              <p:nvPr>
                <p:custDataLst>
                  <p:tags r:id="rId13"/>
                </p:custDataLst>
              </p:nvPr>
            </p:nvSpPr>
            <p:spPr bwMode="auto">
              <a:xfrm>
                <a:off x="5433709" y="1352910"/>
                <a:ext cx="805768" cy="720725"/>
              </a:xfrm>
              <a:prstGeom prst="homePlate">
                <a:avLst/>
              </a:prstGeom>
              <a:solidFill>
                <a:schemeClr val="accent1">
                  <a:lumMod val="75000"/>
                </a:schemeClr>
              </a:solidFill>
              <a:ln>
                <a:solidFill>
                  <a:schemeClr val="accent1">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r>
                  <a:rPr lang="en-US" sz="2400" b="1" i="1" dirty="0">
                    <a:solidFill>
                      <a:schemeClr val="accent1">
                        <a:lumMod val="20000"/>
                        <a:lumOff val="80000"/>
                      </a:schemeClr>
                    </a:solidFill>
                    <a:latin typeface="Georgia"/>
                  </a:rPr>
                  <a:t>5</a:t>
                </a:r>
              </a:p>
            </p:txBody>
          </p:sp>
          <p:sp>
            <p:nvSpPr>
              <p:cNvPr id="41" name="Pentagon 36">
                <a:hlinkClick r:id="rId17" action="ppaction://hlinksldjump"/>
              </p:cNvPr>
              <p:cNvSpPr/>
              <p:nvPr>
                <p:custDataLst>
                  <p:tags r:id="rId14"/>
                </p:custDataLst>
              </p:nvPr>
            </p:nvSpPr>
            <p:spPr bwMode="auto">
              <a:xfrm>
                <a:off x="6755072" y="1345902"/>
                <a:ext cx="805768" cy="720725"/>
              </a:xfrm>
              <a:prstGeom prst="homePlate">
                <a:avLst/>
              </a:prstGeom>
              <a:solidFill>
                <a:schemeClr val="accent1">
                  <a:lumMod val="75000"/>
                </a:schemeClr>
              </a:solidFill>
              <a:ln>
                <a:solidFill>
                  <a:schemeClr val="accent1">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r>
                  <a:rPr lang="en-US" sz="2400" b="1" i="1" dirty="0">
                    <a:solidFill>
                      <a:schemeClr val="accent1">
                        <a:lumMod val="20000"/>
                        <a:lumOff val="80000"/>
                      </a:schemeClr>
                    </a:solidFill>
                    <a:latin typeface="Georgia"/>
                  </a:rPr>
                  <a:t>6</a:t>
                </a:r>
              </a:p>
            </p:txBody>
          </p:sp>
        </p:grpSp>
        <p:sp>
          <p:nvSpPr>
            <p:cNvPr id="6" name="TextBox 10"/>
            <p:cNvSpPr txBox="1"/>
            <p:nvPr/>
          </p:nvSpPr>
          <p:spPr>
            <a:xfrm>
              <a:off x="1323652" y="2123441"/>
              <a:ext cx="1055579" cy="769441"/>
            </a:xfrm>
            <a:prstGeom prst="rect">
              <a:avLst/>
            </a:prstGeom>
            <a:noFill/>
          </p:spPr>
          <p:txBody>
            <a:bodyPr wrap="square" rtlCol="0">
              <a:spAutoFit/>
            </a:bodyPr>
            <a:lstStyle/>
            <a:p>
              <a:pPr algn="ctr"/>
              <a:r>
                <a:rPr lang="en-CA" sz="1100" dirty="0" smtClean="0"/>
                <a:t>Build the Data Audit Project Charter</a:t>
              </a:r>
              <a:endParaRPr lang="en-CA" sz="1100" dirty="0"/>
            </a:p>
          </p:txBody>
        </p:sp>
        <p:sp>
          <p:nvSpPr>
            <p:cNvPr id="44" name="TextBox 11"/>
            <p:cNvSpPr txBox="1"/>
            <p:nvPr/>
          </p:nvSpPr>
          <p:spPr>
            <a:xfrm>
              <a:off x="2642728" y="2130041"/>
              <a:ext cx="1055579" cy="600164"/>
            </a:xfrm>
            <a:prstGeom prst="rect">
              <a:avLst/>
            </a:prstGeom>
            <a:noFill/>
          </p:spPr>
          <p:txBody>
            <a:bodyPr wrap="square" rtlCol="0">
              <a:spAutoFit/>
            </a:bodyPr>
            <a:lstStyle/>
            <a:p>
              <a:pPr algn="ctr"/>
              <a:r>
                <a:rPr lang="en-CA" sz="1100" dirty="0" smtClean="0"/>
                <a:t>Prepare for the Data Audit</a:t>
              </a:r>
              <a:endParaRPr lang="en-CA" sz="1100" dirty="0"/>
            </a:p>
          </p:txBody>
        </p:sp>
        <p:sp>
          <p:nvSpPr>
            <p:cNvPr id="45" name="TextBox 12"/>
            <p:cNvSpPr txBox="1"/>
            <p:nvPr/>
          </p:nvSpPr>
          <p:spPr>
            <a:xfrm>
              <a:off x="3914200" y="2130041"/>
              <a:ext cx="1055579" cy="430887"/>
            </a:xfrm>
            <a:prstGeom prst="rect">
              <a:avLst/>
            </a:prstGeom>
            <a:noFill/>
          </p:spPr>
          <p:txBody>
            <a:bodyPr wrap="square" rtlCol="0">
              <a:spAutoFit/>
            </a:bodyPr>
            <a:lstStyle/>
            <a:p>
              <a:pPr algn="ctr"/>
              <a:r>
                <a:rPr lang="en-CA" sz="1100" dirty="0" smtClean="0"/>
                <a:t>Conduct the Data Audit</a:t>
              </a:r>
              <a:endParaRPr lang="en-CA" sz="1100" dirty="0"/>
            </a:p>
          </p:txBody>
        </p:sp>
        <p:sp>
          <p:nvSpPr>
            <p:cNvPr id="46" name="TextBox 13"/>
            <p:cNvSpPr txBox="1"/>
            <p:nvPr/>
          </p:nvSpPr>
          <p:spPr>
            <a:xfrm>
              <a:off x="5273831" y="2150630"/>
              <a:ext cx="1055579" cy="938719"/>
            </a:xfrm>
            <a:prstGeom prst="rect">
              <a:avLst/>
            </a:prstGeom>
            <a:noFill/>
          </p:spPr>
          <p:txBody>
            <a:bodyPr wrap="square" rtlCol="0">
              <a:spAutoFit/>
            </a:bodyPr>
            <a:lstStyle/>
            <a:p>
              <a:pPr algn="ctr"/>
              <a:r>
                <a:rPr lang="en-CA" sz="1100" dirty="0" smtClean="0"/>
                <a:t>Review and Analyze Results from the Data Audit</a:t>
              </a:r>
              <a:endParaRPr lang="en-CA" sz="1100" dirty="0"/>
            </a:p>
          </p:txBody>
        </p:sp>
        <p:sp>
          <p:nvSpPr>
            <p:cNvPr id="47" name="TextBox 14"/>
            <p:cNvSpPr txBox="1"/>
            <p:nvPr/>
          </p:nvSpPr>
          <p:spPr>
            <a:xfrm>
              <a:off x="6595194" y="2131024"/>
              <a:ext cx="1055579" cy="769441"/>
            </a:xfrm>
            <a:prstGeom prst="rect">
              <a:avLst/>
            </a:prstGeom>
            <a:noFill/>
          </p:spPr>
          <p:txBody>
            <a:bodyPr wrap="square" rtlCol="0">
              <a:spAutoFit/>
            </a:bodyPr>
            <a:lstStyle/>
            <a:p>
              <a:pPr algn="ctr"/>
              <a:r>
                <a:rPr lang="en-CA" sz="1100" dirty="0" smtClean="0"/>
                <a:t>Create a Corrective Plan for Data Issues</a:t>
              </a:r>
              <a:endParaRPr lang="en-CA" sz="1100" dirty="0"/>
            </a:p>
          </p:txBody>
        </p:sp>
        <p:sp>
          <p:nvSpPr>
            <p:cNvPr id="24" name="TextBox 19"/>
            <p:cNvSpPr txBox="1"/>
            <p:nvPr/>
          </p:nvSpPr>
          <p:spPr>
            <a:xfrm>
              <a:off x="161324" y="2123440"/>
              <a:ext cx="1055579" cy="430887"/>
            </a:xfrm>
            <a:prstGeom prst="rect">
              <a:avLst/>
            </a:prstGeom>
            <a:noFill/>
          </p:spPr>
          <p:txBody>
            <a:bodyPr wrap="square" rtlCol="0">
              <a:spAutoFit/>
            </a:bodyPr>
            <a:lstStyle/>
            <a:p>
              <a:pPr algn="ctr"/>
              <a:r>
                <a:rPr lang="en-CA" sz="1100" b="1" dirty="0" smtClean="0"/>
                <a:t>Project Rational</a:t>
              </a:r>
              <a:endParaRPr lang="en-CA" sz="1100" b="1" dirty="0"/>
            </a:p>
          </p:txBody>
        </p:sp>
      </p:grpSp>
      <p:sp>
        <p:nvSpPr>
          <p:cNvPr id="31" name="TextBox 64"/>
          <p:cNvSpPr txBox="1"/>
          <p:nvPr>
            <p:custDataLst>
              <p:tags r:id="rId5"/>
            </p:custDataLst>
          </p:nvPr>
        </p:nvSpPr>
        <p:spPr>
          <a:xfrm>
            <a:off x="4882058" y="3643913"/>
            <a:ext cx="4241940" cy="705899"/>
          </a:xfrm>
          <a:prstGeom prst="rect">
            <a:avLst/>
          </a:prstGeom>
          <a:noFill/>
        </p:spPr>
        <p:txBody>
          <a:bodyPr wrap="square" rtlCol="0" anchor="ctr" anchorCtr="0">
            <a:noAutofit/>
          </a:bodyPr>
          <a:lstStyle/>
          <a:p>
            <a:pPr marL="171450" indent="-171450" algn="l">
              <a:buFont typeface="Arial" panose="020B0604020202020204" pitchFamily="34" charset="0"/>
              <a:buChar char="•"/>
            </a:pPr>
            <a:r>
              <a:rPr lang="en-US" sz="1200" dirty="0" smtClean="0"/>
              <a:t>Business Stakeholders</a:t>
            </a:r>
            <a:endParaRPr lang="en-CA" sz="1200" dirty="0"/>
          </a:p>
        </p:txBody>
      </p:sp>
      <p:sp>
        <p:nvSpPr>
          <p:cNvPr id="8" name="Rectangle 65"/>
          <p:cNvSpPr/>
          <p:nvPr/>
        </p:nvSpPr>
        <p:spPr>
          <a:xfrm>
            <a:off x="260315" y="3260396"/>
            <a:ext cx="4572000" cy="276999"/>
          </a:xfrm>
          <a:prstGeom prst="rect">
            <a:avLst/>
          </a:prstGeom>
        </p:spPr>
        <p:txBody>
          <a:bodyPr wrap="square">
            <a:spAutoFit/>
          </a:bodyPr>
          <a:lstStyle/>
          <a:p>
            <a:r>
              <a:rPr lang="en-US" sz="1200" b="1" dirty="0"/>
              <a:t>This section will walk you through </a:t>
            </a:r>
            <a:r>
              <a:rPr lang="en-US" sz="1200" b="1" dirty="0" smtClean="0"/>
              <a:t>the following:</a:t>
            </a:r>
            <a:endParaRPr lang="en-US" sz="1200" b="1" dirty="0"/>
          </a:p>
        </p:txBody>
      </p:sp>
      <p:sp>
        <p:nvSpPr>
          <p:cNvPr id="9" name="Rectangle 66"/>
          <p:cNvSpPr/>
          <p:nvPr/>
        </p:nvSpPr>
        <p:spPr>
          <a:xfrm>
            <a:off x="4743392" y="3266246"/>
            <a:ext cx="4519272" cy="276999"/>
          </a:xfrm>
          <a:prstGeom prst="rect">
            <a:avLst/>
          </a:prstGeom>
        </p:spPr>
        <p:txBody>
          <a:bodyPr wrap="square">
            <a:spAutoFit/>
          </a:bodyPr>
          <a:lstStyle/>
          <a:p>
            <a:r>
              <a:rPr lang="en-US" sz="1200" b="1" dirty="0"/>
              <a:t>This section </a:t>
            </a:r>
            <a:r>
              <a:rPr lang="en-US" sz="1200" b="1" dirty="0" smtClean="0"/>
              <a:t>involves the following participants:</a:t>
            </a:r>
            <a:endParaRPr lang="en-US" sz="1200" b="1" dirty="0"/>
          </a:p>
        </p:txBody>
      </p:sp>
      <p:sp>
        <p:nvSpPr>
          <p:cNvPr id="34" name="TextBox 67"/>
          <p:cNvSpPr txBox="1"/>
          <p:nvPr>
            <p:custDataLst>
              <p:tags r:id="rId6"/>
            </p:custDataLst>
          </p:nvPr>
        </p:nvSpPr>
        <p:spPr>
          <a:xfrm>
            <a:off x="300523" y="5137877"/>
            <a:ext cx="8597455" cy="1163167"/>
          </a:xfrm>
          <a:prstGeom prst="rect">
            <a:avLst/>
          </a:prstGeom>
          <a:noFill/>
        </p:spPr>
        <p:txBody>
          <a:bodyPr wrap="square" rtlCol="0" anchor="ctr" anchorCtr="0">
            <a:noAutofit/>
          </a:bodyPr>
          <a:lstStyle/>
          <a:p>
            <a:pPr marL="171450" indent="-171450">
              <a:buFont typeface="Wingdings" panose="05000000000000000000" pitchFamily="2" charset="2"/>
              <a:buChar char="ü"/>
            </a:pPr>
            <a:r>
              <a:rPr lang="en-US" sz="1200" dirty="0" smtClean="0"/>
              <a:t>A firm </a:t>
            </a:r>
            <a:r>
              <a:rPr lang="en-US" sz="1200" dirty="0"/>
              <a:t>understanding of the value of a data audit and how it can help you efficiently manage your data to gain a competitive advantage</a:t>
            </a:r>
            <a:r>
              <a:rPr lang="en-US" sz="1200" dirty="0" smtClean="0"/>
              <a:t>.</a:t>
            </a:r>
          </a:p>
          <a:p>
            <a:pPr marL="171450" indent="-171450">
              <a:buFont typeface="Wingdings" panose="05000000000000000000" pitchFamily="2" charset="2"/>
              <a:buChar char="ü"/>
            </a:pPr>
            <a:r>
              <a:rPr lang="en-US" sz="1200" dirty="0" smtClean="0"/>
              <a:t>How data is impacting the business and IT alike.  </a:t>
            </a:r>
            <a:endParaRPr lang="en-US" sz="1200" dirty="0"/>
          </a:p>
          <a:p>
            <a:pPr marL="171450" indent="-171450" algn="l">
              <a:buFont typeface="Wingdings" panose="05000000000000000000" pitchFamily="2" charset="2"/>
              <a:buChar char="ü"/>
            </a:pPr>
            <a:r>
              <a:rPr lang="en-US" sz="1200" dirty="0" smtClean="0"/>
              <a:t>A high-level view of the data initiatives possible after execution of a successful data audit. </a:t>
            </a:r>
          </a:p>
          <a:p>
            <a:pPr marL="171450" indent="-171450" algn="l">
              <a:buFont typeface="Wingdings" panose="05000000000000000000" pitchFamily="2" charset="2"/>
              <a:buChar char="ü"/>
            </a:pPr>
            <a:r>
              <a:rPr lang="en-US" sz="1200" dirty="0" smtClean="0"/>
              <a:t>An appraisal of the benefits that can be harnessed by taking an approach that combines both user and technical profiling. </a:t>
            </a:r>
          </a:p>
          <a:p>
            <a:pPr marL="171450" indent="-171450" algn="l">
              <a:buFont typeface="Wingdings" panose="05000000000000000000" pitchFamily="2" charset="2"/>
              <a:buChar char="ü"/>
            </a:pPr>
            <a:r>
              <a:rPr lang="en-US" sz="1200" dirty="0" smtClean="0"/>
              <a:t>An appraisal of how Info-Tech’s methodology can help your organization optimize its maintenance efforts.</a:t>
            </a:r>
          </a:p>
        </p:txBody>
      </p:sp>
      <p:grpSp>
        <p:nvGrpSpPr>
          <p:cNvPr id="29" name="Group 28"/>
          <p:cNvGrpSpPr/>
          <p:nvPr/>
        </p:nvGrpSpPr>
        <p:grpSpPr>
          <a:xfrm>
            <a:off x="0" y="6422955"/>
            <a:ext cx="9144000" cy="437555"/>
            <a:chOff x="0" y="6422955"/>
            <a:chExt cx="9144000" cy="437555"/>
          </a:xfrm>
        </p:grpSpPr>
        <p:pic>
          <p:nvPicPr>
            <p:cNvPr id="30" name="Picture 3">
              <a:hlinkClick r:id="rId18"/>
            </p:cNvPr>
            <p:cNvPicPr>
              <a:picLocks noChangeAspect="1" noChangeArrowheads="1"/>
            </p:cNvPicPr>
            <p:nvPr/>
          </p:nvPicPr>
          <p:blipFill>
            <a:blip r:embed="rId19" cstate="print"/>
            <a:srcRect/>
            <a:stretch>
              <a:fillRect/>
            </a:stretch>
          </p:blipFill>
          <p:spPr bwMode="auto">
            <a:xfrm>
              <a:off x="0" y="6422955"/>
              <a:ext cx="9144000" cy="437555"/>
            </a:xfrm>
            <a:prstGeom prst="rect">
              <a:avLst/>
            </a:prstGeom>
            <a:noFill/>
            <a:ln w="9525">
              <a:noFill/>
              <a:miter lim="800000"/>
              <a:headEnd/>
              <a:tailEnd/>
            </a:ln>
          </p:spPr>
        </p:pic>
        <p:pic>
          <p:nvPicPr>
            <p:cNvPr id="32" name="Picture 31" descr="itrg-logo.png"/>
            <p:cNvPicPr>
              <a:picLocks noChangeAspect="1"/>
            </p:cNvPicPr>
            <p:nvPr/>
          </p:nvPicPr>
          <p:blipFill>
            <a:blip r:embed="rId20"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1699937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08046" y="260648"/>
            <a:ext cx="7969253" cy="864096"/>
          </a:xfrm>
        </p:spPr>
        <p:txBody>
          <a:bodyPr/>
          <a:lstStyle/>
          <a:p>
            <a:r>
              <a:rPr lang="en-US" dirty="0" smtClean="0">
                <a:latin typeface="Georgia" pitchFamily="18" charset="0"/>
              </a:rPr>
              <a:t>Activity: </a:t>
            </a:r>
            <a:r>
              <a:rPr lang="en-US" dirty="0">
                <a:latin typeface="Georgia" pitchFamily="18" charset="0"/>
              </a:rPr>
              <a:t>Understand the corporate strategy – background discussion</a:t>
            </a:r>
            <a:endParaRPr lang="en-CA" dirty="0"/>
          </a:p>
        </p:txBody>
      </p:sp>
      <p:sp>
        <p:nvSpPr>
          <p:cNvPr id="18" name="TextBox 17"/>
          <p:cNvSpPr txBox="1"/>
          <p:nvPr/>
        </p:nvSpPr>
        <p:spPr>
          <a:xfrm>
            <a:off x="256476" y="1569436"/>
            <a:ext cx="8525737" cy="902375"/>
          </a:xfrm>
          <a:prstGeom prst="roundRect">
            <a:avLst/>
          </a:prstGeom>
          <a:solidFill>
            <a:schemeClr val="bg2">
              <a:lumMod val="90000"/>
            </a:schemeClr>
          </a:solidFill>
        </p:spPr>
        <p:txBody>
          <a:bodyPr wrap="square" rtlCol="0">
            <a:spAutoFit/>
          </a:bodyPr>
          <a:lstStyle/>
          <a:p>
            <a:pPr marL="236538" indent="-236538">
              <a:spcAft>
                <a:spcPts val="300"/>
              </a:spcAft>
              <a:buFont typeface="Arial" pitchFamily="34" charset="0"/>
              <a:buChar char="•"/>
            </a:pPr>
            <a:r>
              <a:rPr lang="en-US" sz="1400" dirty="0">
                <a:solidFill>
                  <a:srgbClr val="333333"/>
                </a:solidFill>
              </a:rPr>
              <a:t>What products or services do you sell?</a:t>
            </a:r>
          </a:p>
          <a:p>
            <a:pPr marL="236538" indent="-236538">
              <a:spcAft>
                <a:spcPts val="300"/>
              </a:spcAft>
              <a:buFont typeface="Arial" pitchFamily="34" charset="0"/>
              <a:buChar char="•"/>
            </a:pPr>
            <a:r>
              <a:rPr lang="en-US" sz="1400" dirty="0">
                <a:solidFill>
                  <a:srgbClr val="333333"/>
                </a:solidFill>
              </a:rPr>
              <a:t>Who are your main competitors? How does your organization compete?</a:t>
            </a:r>
          </a:p>
          <a:p>
            <a:pPr marL="236538" indent="-236538">
              <a:spcAft>
                <a:spcPts val="300"/>
              </a:spcAft>
              <a:buFont typeface="Arial" pitchFamily="34" charset="0"/>
              <a:buChar char="•"/>
            </a:pPr>
            <a:r>
              <a:rPr lang="en-US" sz="1400" dirty="0">
                <a:solidFill>
                  <a:srgbClr val="333333"/>
                </a:solidFill>
              </a:rPr>
              <a:t>How has the organization grown in the past few years? </a:t>
            </a:r>
          </a:p>
        </p:txBody>
      </p:sp>
      <p:sp>
        <p:nvSpPr>
          <p:cNvPr id="23" name="TextBox 22"/>
          <p:cNvSpPr txBox="1"/>
          <p:nvPr>
            <p:custDataLst>
              <p:tags r:id="rId1"/>
            </p:custDataLst>
          </p:nvPr>
        </p:nvSpPr>
        <p:spPr>
          <a:xfrm>
            <a:off x="256476" y="2860290"/>
            <a:ext cx="8525736" cy="902375"/>
          </a:xfrm>
          <a:prstGeom prst="roundRect">
            <a:avLst/>
          </a:prstGeom>
          <a:solidFill>
            <a:schemeClr val="bg2">
              <a:lumMod val="90000"/>
            </a:schemeClr>
          </a:solidFill>
        </p:spPr>
        <p:txBody>
          <a:bodyPr wrap="square" rtlCol="0">
            <a:spAutoFit/>
          </a:bodyPr>
          <a:lstStyle/>
          <a:p>
            <a:pPr marL="236538" indent="-236538">
              <a:spcAft>
                <a:spcPts val="300"/>
              </a:spcAft>
              <a:buFont typeface="Arial" pitchFamily="34" charset="0"/>
              <a:buChar char="•"/>
            </a:pPr>
            <a:r>
              <a:rPr lang="en-US" sz="1400" dirty="0">
                <a:solidFill>
                  <a:srgbClr val="333333"/>
                </a:solidFill>
              </a:rPr>
              <a:t>How do people </a:t>
            </a:r>
            <a:r>
              <a:rPr lang="en-US" sz="1400" dirty="0" smtClean="0">
                <a:solidFill>
                  <a:srgbClr val="333333"/>
                </a:solidFill>
              </a:rPr>
              <a:t>see the </a:t>
            </a:r>
            <a:r>
              <a:rPr lang="en-US" sz="1400" dirty="0">
                <a:solidFill>
                  <a:srgbClr val="333333"/>
                </a:solidFill>
              </a:rPr>
              <a:t>organization </a:t>
            </a:r>
            <a:r>
              <a:rPr lang="en-US" sz="1400" dirty="0" smtClean="0">
                <a:solidFill>
                  <a:srgbClr val="333333"/>
                </a:solidFill>
              </a:rPr>
              <a:t>changing </a:t>
            </a:r>
            <a:r>
              <a:rPr lang="en-US" sz="1400" dirty="0">
                <a:solidFill>
                  <a:srgbClr val="333333"/>
                </a:solidFill>
              </a:rPr>
              <a:t>going forward?</a:t>
            </a:r>
          </a:p>
          <a:p>
            <a:pPr marL="236538" indent="-236538">
              <a:spcAft>
                <a:spcPts val="300"/>
              </a:spcAft>
              <a:buFont typeface="Arial" pitchFamily="34" charset="0"/>
              <a:buChar char="•"/>
            </a:pPr>
            <a:r>
              <a:rPr lang="en-US" sz="1400" dirty="0">
                <a:solidFill>
                  <a:srgbClr val="333333"/>
                </a:solidFill>
              </a:rPr>
              <a:t>What external and internal factors will drive that change?</a:t>
            </a:r>
          </a:p>
          <a:p>
            <a:pPr marL="236538" indent="-236538">
              <a:spcAft>
                <a:spcPts val="300"/>
              </a:spcAft>
              <a:buFont typeface="Arial" pitchFamily="34" charset="0"/>
              <a:buChar char="•"/>
            </a:pPr>
            <a:r>
              <a:rPr lang="en-US" sz="1400" dirty="0">
                <a:solidFill>
                  <a:srgbClr val="333333"/>
                </a:solidFill>
              </a:rPr>
              <a:t>Is there a high level of optimism inside of the organization?</a:t>
            </a:r>
          </a:p>
        </p:txBody>
      </p:sp>
      <p:sp>
        <p:nvSpPr>
          <p:cNvPr id="24" name="Rectangle 23"/>
          <p:cNvSpPr/>
          <p:nvPr/>
        </p:nvSpPr>
        <p:spPr>
          <a:xfrm>
            <a:off x="431794" y="1218275"/>
            <a:ext cx="3636069" cy="323165"/>
          </a:xfrm>
          <a:prstGeom prst="rect">
            <a:avLst/>
          </a:prstGeom>
        </p:spPr>
        <p:txBody>
          <a:bodyPr wrap="square">
            <a:spAutoFit/>
          </a:bodyPr>
          <a:lstStyle/>
          <a:p>
            <a:pPr>
              <a:spcAft>
                <a:spcPts val="800"/>
              </a:spcAft>
            </a:pPr>
            <a:r>
              <a:rPr lang="en-US" sz="1500" b="1" dirty="0">
                <a:solidFill>
                  <a:srgbClr val="D17D08"/>
                </a:solidFill>
              </a:rPr>
              <a:t>The broader organization</a:t>
            </a:r>
          </a:p>
        </p:txBody>
      </p:sp>
      <p:sp>
        <p:nvSpPr>
          <p:cNvPr id="25" name="Rectangle 24"/>
          <p:cNvSpPr/>
          <p:nvPr/>
        </p:nvSpPr>
        <p:spPr>
          <a:xfrm>
            <a:off x="431794" y="2505780"/>
            <a:ext cx="1124026" cy="323165"/>
          </a:xfrm>
          <a:prstGeom prst="rect">
            <a:avLst/>
          </a:prstGeom>
        </p:spPr>
        <p:txBody>
          <a:bodyPr wrap="none">
            <a:spAutoFit/>
          </a:bodyPr>
          <a:lstStyle/>
          <a:p>
            <a:pPr>
              <a:spcAft>
                <a:spcPts val="800"/>
              </a:spcAft>
            </a:pPr>
            <a:r>
              <a:rPr lang="en-US" sz="1500" b="1" dirty="0">
                <a:solidFill>
                  <a:srgbClr val="D17D08"/>
                </a:solidFill>
              </a:rPr>
              <a:t>The future</a:t>
            </a:r>
          </a:p>
        </p:txBody>
      </p:sp>
      <p:sp>
        <p:nvSpPr>
          <p:cNvPr id="26" name="Rectangle 25"/>
          <p:cNvSpPr/>
          <p:nvPr/>
        </p:nvSpPr>
        <p:spPr>
          <a:xfrm>
            <a:off x="431794" y="3921995"/>
            <a:ext cx="3132013" cy="323165"/>
          </a:xfrm>
          <a:prstGeom prst="rect">
            <a:avLst/>
          </a:prstGeom>
        </p:spPr>
        <p:txBody>
          <a:bodyPr wrap="square">
            <a:spAutoFit/>
          </a:bodyPr>
          <a:lstStyle/>
          <a:p>
            <a:pPr>
              <a:spcAft>
                <a:spcPts val="800"/>
              </a:spcAft>
            </a:pPr>
            <a:r>
              <a:rPr lang="en-US" sz="1500" b="1" dirty="0">
                <a:solidFill>
                  <a:srgbClr val="D17D08"/>
                </a:solidFill>
              </a:rPr>
              <a:t>The current data climate in IT</a:t>
            </a:r>
          </a:p>
        </p:txBody>
      </p:sp>
      <p:sp>
        <p:nvSpPr>
          <p:cNvPr id="11" name="Pentagon 10"/>
          <p:cNvSpPr/>
          <p:nvPr/>
        </p:nvSpPr>
        <p:spPr>
          <a:xfrm>
            <a:off x="0" y="411616"/>
            <a:ext cx="863588" cy="538410"/>
          </a:xfrm>
          <a:prstGeom prst="homePlate">
            <a:avLst>
              <a:gd name="adj" fmla="val 37631"/>
            </a:avLst>
          </a:prstGeom>
          <a:solidFill>
            <a:srgbClr val="7B7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1.1</a:t>
            </a:r>
            <a:endParaRPr lang="en-US" dirty="0">
              <a:solidFill>
                <a:srgbClr val="FFFFFF"/>
              </a:solidFill>
            </a:endParaRPr>
          </a:p>
        </p:txBody>
      </p:sp>
      <p:sp>
        <p:nvSpPr>
          <p:cNvPr id="20" name="Rectangle 19"/>
          <p:cNvSpPr/>
          <p:nvPr/>
        </p:nvSpPr>
        <p:spPr>
          <a:xfrm>
            <a:off x="431794" y="5239626"/>
            <a:ext cx="3132013" cy="323165"/>
          </a:xfrm>
          <a:prstGeom prst="rect">
            <a:avLst/>
          </a:prstGeom>
        </p:spPr>
        <p:txBody>
          <a:bodyPr wrap="square">
            <a:spAutoFit/>
          </a:bodyPr>
          <a:lstStyle/>
          <a:p>
            <a:pPr>
              <a:spcAft>
                <a:spcPts val="800"/>
              </a:spcAft>
            </a:pPr>
            <a:r>
              <a:rPr lang="en-US" sz="1500" b="1" dirty="0" smtClean="0">
                <a:solidFill>
                  <a:srgbClr val="D17D08"/>
                </a:solidFill>
              </a:rPr>
              <a:t>Goals for this session</a:t>
            </a:r>
            <a:endParaRPr lang="en-US" sz="1500" b="1" dirty="0">
              <a:solidFill>
                <a:srgbClr val="D17D08"/>
              </a:solidFill>
            </a:endParaRPr>
          </a:p>
        </p:txBody>
      </p:sp>
      <p:sp>
        <p:nvSpPr>
          <p:cNvPr id="21" name="TextBox 20"/>
          <p:cNvSpPr txBox="1"/>
          <p:nvPr>
            <p:custDataLst>
              <p:tags r:id="rId2"/>
            </p:custDataLst>
          </p:nvPr>
        </p:nvSpPr>
        <p:spPr>
          <a:xfrm>
            <a:off x="256476" y="4272672"/>
            <a:ext cx="8525737" cy="902375"/>
          </a:xfrm>
          <a:prstGeom prst="roundRect">
            <a:avLst/>
          </a:prstGeom>
          <a:solidFill>
            <a:schemeClr val="bg2">
              <a:lumMod val="90000"/>
            </a:schemeClr>
          </a:solidFill>
        </p:spPr>
        <p:txBody>
          <a:bodyPr wrap="square" rtlCol="0">
            <a:spAutoFit/>
          </a:bodyPr>
          <a:lstStyle/>
          <a:p>
            <a:pPr marL="236538" indent="-236538">
              <a:spcAft>
                <a:spcPts val="300"/>
              </a:spcAft>
              <a:buFont typeface="Arial" pitchFamily="34" charset="0"/>
              <a:buChar char="•"/>
            </a:pPr>
            <a:r>
              <a:rPr lang="en-US" sz="1400" dirty="0">
                <a:solidFill>
                  <a:srgbClr val="333333"/>
                </a:solidFill>
              </a:rPr>
              <a:t>Does the business understand the value of data in business terms?</a:t>
            </a:r>
          </a:p>
          <a:p>
            <a:pPr marL="236538" indent="-236538">
              <a:spcAft>
                <a:spcPts val="300"/>
              </a:spcAft>
              <a:buFont typeface="Arial" pitchFamily="34" charset="0"/>
              <a:buChar char="•"/>
            </a:pPr>
            <a:r>
              <a:rPr lang="en-US" sz="1400" dirty="0">
                <a:solidFill>
                  <a:srgbClr val="333333"/>
                </a:solidFill>
              </a:rPr>
              <a:t>Why do you need to begin treating data as an asset?</a:t>
            </a:r>
          </a:p>
          <a:p>
            <a:pPr marL="236538" indent="-236538">
              <a:spcAft>
                <a:spcPts val="300"/>
              </a:spcAft>
              <a:buFont typeface="Arial" pitchFamily="34" charset="0"/>
              <a:buChar char="•"/>
            </a:pPr>
            <a:r>
              <a:rPr lang="en-US" sz="1400" dirty="0">
                <a:solidFill>
                  <a:srgbClr val="333333"/>
                </a:solidFill>
              </a:rPr>
              <a:t>What problems has your organization encountered that you think treating data as an asset will solve?</a:t>
            </a:r>
          </a:p>
        </p:txBody>
      </p:sp>
      <p:sp>
        <p:nvSpPr>
          <p:cNvPr id="27" name="TextBox 26"/>
          <p:cNvSpPr txBox="1"/>
          <p:nvPr>
            <p:custDataLst>
              <p:tags r:id="rId3"/>
            </p:custDataLst>
          </p:nvPr>
        </p:nvSpPr>
        <p:spPr>
          <a:xfrm>
            <a:off x="256477" y="5592227"/>
            <a:ext cx="8525737" cy="621447"/>
          </a:xfrm>
          <a:prstGeom prst="roundRect">
            <a:avLst/>
          </a:prstGeom>
          <a:solidFill>
            <a:schemeClr val="bg2">
              <a:lumMod val="90000"/>
            </a:schemeClr>
          </a:solidFill>
        </p:spPr>
        <p:txBody>
          <a:bodyPr wrap="square" rtlCol="0">
            <a:spAutoFit/>
          </a:bodyPr>
          <a:lstStyle/>
          <a:p>
            <a:pPr marL="236538" indent="-236538">
              <a:spcAft>
                <a:spcPts val="300"/>
              </a:spcAft>
              <a:buFont typeface="Arial" pitchFamily="34" charset="0"/>
              <a:buChar char="•"/>
            </a:pPr>
            <a:r>
              <a:rPr lang="en-US" sz="1400" dirty="0">
                <a:solidFill>
                  <a:srgbClr val="333333"/>
                </a:solidFill>
              </a:rPr>
              <a:t>How do you see this session getting you closer to treating data as an asset?</a:t>
            </a:r>
          </a:p>
          <a:p>
            <a:pPr marL="236538" indent="-236538">
              <a:spcAft>
                <a:spcPts val="300"/>
              </a:spcAft>
              <a:buFont typeface="Arial" pitchFamily="34" charset="0"/>
              <a:buChar char="•"/>
            </a:pPr>
            <a:r>
              <a:rPr lang="en-US" sz="1400" dirty="0">
                <a:solidFill>
                  <a:srgbClr val="333333"/>
                </a:solidFill>
              </a:rPr>
              <a:t>What do you hope to have accomplished at the end of the </a:t>
            </a:r>
            <a:r>
              <a:rPr lang="en-US" sz="1400" dirty="0" smtClean="0">
                <a:solidFill>
                  <a:srgbClr val="333333"/>
                </a:solidFill>
              </a:rPr>
              <a:t>workshop?</a:t>
            </a:r>
            <a:endParaRPr lang="en-US" sz="1400" dirty="0">
              <a:solidFill>
                <a:srgbClr val="333333"/>
              </a:solidFill>
            </a:endParaRPr>
          </a:p>
        </p:txBody>
      </p:sp>
      <p:grpSp>
        <p:nvGrpSpPr>
          <p:cNvPr id="12" name="Group 11"/>
          <p:cNvGrpSpPr/>
          <p:nvPr/>
        </p:nvGrpSpPr>
        <p:grpSpPr>
          <a:xfrm>
            <a:off x="0" y="6422955"/>
            <a:ext cx="9144000" cy="437555"/>
            <a:chOff x="0" y="6422955"/>
            <a:chExt cx="9144000" cy="437555"/>
          </a:xfrm>
        </p:grpSpPr>
        <p:pic>
          <p:nvPicPr>
            <p:cNvPr id="13"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4" name="Picture 13"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0428892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59" name="think-cell Slide" r:id="rId8" imgW="360" imgH="360" progId="">
                  <p:embed/>
                </p:oleObj>
              </mc:Choice>
              <mc:Fallback>
                <p:oleObj name="think-cell Slide" r:id="rId8" imgW="360" imgH="360" progId="">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ounded Rectangle 4"/>
          <p:cNvSpPr/>
          <p:nvPr>
            <p:custDataLst>
              <p:tags r:id="rId3"/>
            </p:custDataLst>
          </p:nvPr>
        </p:nvSpPr>
        <p:spPr>
          <a:xfrm>
            <a:off x="257176" y="2382753"/>
            <a:ext cx="8620124" cy="52120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400" b="1" dirty="0" smtClean="0">
                <a:solidFill>
                  <a:schemeClr val="tx1"/>
                </a:solidFill>
              </a:rPr>
              <a:t>Data is one of the organization’s largest assets and it continues to grow.</a:t>
            </a:r>
            <a:r>
              <a:rPr lang="en-US" sz="1400" dirty="0" smtClean="0">
                <a:solidFill>
                  <a:schemeClr val="tx1"/>
                </a:solidFill>
              </a:rPr>
              <a:t> In order for organizations to utilize their data effectively and benefit from it, </a:t>
            </a:r>
            <a:r>
              <a:rPr lang="en-US" sz="1400" b="1" dirty="0" smtClean="0">
                <a:solidFill>
                  <a:schemeClr val="tx1"/>
                </a:solidFill>
              </a:rPr>
              <a:t>performing regular data audits is essential. </a:t>
            </a:r>
            <a:endParaRPr lang="en-US" sz="1400" b="1" dirty="0">
              <a:solidFill>
                <a:schemeClr val="tx1"/>
              </a:solidFill>
            </a:endParaRPr>
          </a:p>
        </p:txBody>
      </p:sp>
      <p:sp>
        <p:nvSpPr>
          <p:cNvPr id="2" name="Text Placeholder 1"/>
          <p:cNvSpPr>
            <a:spLocks noGrp="1"/>
          </p:cNvSpPr>
          <p:nvPr>
            <p:ph type="body" sz="quarter" idx="19"/>
            <p:custDataLst>
              <p:tags r:id="rId4"/>
            </p:custDataLst>
          </p:nvPr>
        </p:nvSpPr>
        <p:spPr>
          <a:xfrm>
            <a:off x="257176" y="1232756"/>
            <a:ext cx="8620124" cy="1008112"/>
          </a:xfrm>
        </p:spPr>
        <p:txBody>
          <a:bodyPr/>
          <a:lstStyle/>
          <a:p>
            <a:r>
              <a:rPr lang="en-US" dirty="0" smtClean="0"/>
              <a:t>A data audit profiles organizational data located in various data repositories such as databases, data warehouses, Excel spreadsheets, and cloud applications, and assesses the level of data quality and integrity.</a:t>
            </a:r>
          </a:p>
          <a:p>
            <a:endParaRPr lang="en-US" dirty="0"/>
          </a:p>
        </p:txBody>
      </p:sp>
      <p:sp>
        <p:nvSpPr>
          <p:cNvPr id="3" name="Title 2"/>
          <p:cNvSpPr>
            <a:spLocks noGrp="1"/>
          </p:cNvSpPr>
          <p:nvPr>
            <p:ph type="title"/>
            <p:custDataLst>
              <p:tags r:id="rId5"/>
            </p:custDataLst>
          </p:nvPr>
        </p:nvSpPr>
        <p:spPr>
          <a:xfrm>
            <a:off x="863588" y="297717"/>
            <a:ext cx="8013712" cy="864096"/>
          </a:xfrm>
        </p:spPr>
        <p:txBody>
          <a:bodyPr/>
          <a:lstStyle/>
          <a:p>
            <a:r>
              <a:rPr lang="en-US" dirty="0" smtClean="0"/>
              <a:t>What is a data audit?</a:t>
            </a:r>
            <a:endParaRPr lang="en-US" dirty="0"/>
          </a:p>
        </p:txBody>
      </p:sp>
      <p:sp>
        <p:nvSpPr>
          <p:cNvPr id="4" name="TextBox 3"/>
          <p:cNvSpPr txBox="1"/>
          <p:nvPr/>
        </p:nvSpPr>
        <p:spPr>
          <a:xfrm>
            <a:off x="352362" y="3130543"/>
            <a:ext cx="6002934" cy="1892826"/>
          </a:xfrm>
          <a:prstGeom prst="rect">
            <a:avLst/>
          </a:prstGeom>
          <a:noFill/>
        </p:spPr>
        <p:txBody>
          <a:bodyPr wrap="square" rtlCol="0">
            <a:spAutoFit/>
          </a:bodyPr>
          <a:lstStyle/>
          <a:p>
            <a:pPr algn="l">
              <a:spcAft>
                <a:spcPts val="600"/>
              </a:spcAft>
            </a:pPr>
            <a:r>
              <a:rPr lang="en-US" sz="1400" b="1" dirty="0"/>
              <a:t>Data audits will highlight:</a:t>
            </a:r>
          </a:p>
          <a:p>
            <a:pPr marL="228600" indent="-228600" algn="l">
              <a:buFont typeface="Arial" panose="020B0604020202020204" pitchFamily="34" charset="0"/>
              <a:buChar char="•"/>
            </a:pPr>
            <a:r>
              <a:rPr lang="en-US" sz="1400" b="1" dirty="0" smtClean="0"/>
              <a:t>Data </a:t>
            </a:r>
            <a:r>
              <a:rPr lang="en-US" sz="1400" b="1" dirty="0"/>
              <a:t>flaws </a:t>
            </a:r>
            <a:r>
              <a:rPr lang="en-US" sz="1400" dirty="0"/>
              <a:t>such as incomplete, inaccurate, or inconsistent data.</a:t>
            </a:r>
          </a:p>
          <a:p>
            <a:pPr marL="228600" indent="-228600" algn="l">
              <a:buFont typeface="Arial" panose="020B0604020202020204" pitchFamily="34" charset="0"/>
              <a:buChar char="•"/>
            </a:pPr>
            <a:r>
              <a:rPr lang="en-US" sz="1400" dirty="0"/>
              <a:t>Areas where data sets may not be in </a:t>
            </a:r>
            <a:r>
              <a:rPr lang="en-US" sz="1400" b="1" dirty="0"/>
              <a:t>compliance </a:t>
            </a:r>
            <a:r>
              <a:rPr lang="en-US" sz="1400" dirty="0"/>
              <a:t>with privacy and regulatory laws.</a:t>
            </a:r>
          </a:p>
          <a:p>
            <a:pPr marL="228600" indent="-228600" algn="l">
              <a:buFont typeface="Arial" panose="020B0604020202020204" pitchFamily="34" charset="0"/>
              <a:buChar char="•"/>
            </a:pPr>
            <a:r>
              <a:rPr lang="en-US" sz="1400" dirty="0"/>
              <a:t>Gaps in </a:t>
            </a:r>
            <a:r>
              <a:rPr lang="en-US" sz="1400" b="1" dirty="0"/>
              <a:t>data security levels </a:t>
            </a:r>
            <a:r>
              <a:rPr lang="en-US" sz="1400" dirty="0"/>
              <a:t>or processes.</a:t>
            </a:r>
          </a:p>
          <a:p>
            <a:pPr marL="228600" indent="-228600" algn="l">
              <a:buFont typeface="Arial" panose="020B0604020202020204" pitchFamily="34" charset="0"/>
              <a:buChar char="•"/>
            </a:pPr>
            <a:r>
              <a:rPr lang="en-US" sz="1400" dirty="0"/>
              <a:t>The </a:t>
            </a:r>
            <a:r>
              <a:rPr lang="en-US" sz="1400" b="1" dirty="0"/>
              <a:t>location</a:t>
            </a:r>
            <a:r>
              <a:rPr lang="en-US" sz="1400" dirty="0"/>
              <a:t> of all data sources within the organization.</a:t>
            </a:r>
          </a:p>
          <a:p>
            <a:pPr marL="228600" indent="-228600" algn="l">
              <a:buFont typeface="Arial" panose="020B0604020202020204" pitchFamily="34" charset="0"/>
              <a:buChar char="•"/>
            </a:pPr>
            <a:r>
              <a:rPr lang="en-US" sz="1400" b="1" dirty="0"/>
              <a:t>Extraneous data sources</a:t>
            </a:r>
            <a:r>
              <a:rPr lang="en-US" sz="1400" dirty="0"/>
              <a:t> (rogue data) that internal departments or lines-of-business may be using without IT’s knowledge</a:t>
            </a:r>
            <a:r>
              <a:rPr lang="en-US" sz="1400" dirty="0" smtClean="0"/>
              <a:t>.</a:t>
            </a:r>
          </a:p>
        </p:txBody>
      </p:sp>
      <p:pic>
        <p:nvPicPr>
          <p:cNvPr id="6" name="Picture 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682468" y="3045847"/>
            <a:ext cx="1949904" cy="1949904"/>
          </a:xfrm>
          <a:prstGeom prst="rect">
            <a:avLst/>
          </a:prstGeom>
        </p:spPr>
      </p:pic>
      <p:sp>
        <p:nvSpPr>
          <p:cNvPr id="13" name="Rectangle 12"/>
          <p:cNvSpPr/>
          <p:nvPr/>
        </p:nvSpPr>
        <p:spPr>
          <a:xfrm>
            <a:off x="352363" y="5418830"/>
            <a:ext cx="8405065" cy="822960"/>
          </a:xfrm>
          <a:prstGeom prst="rect">
            <a:avLst/>
          </a:prstGeom>
          <a:solidFill>
            <a:srgbClr val="F1F2E0"/>
          </a:solidFill>
          <a:ln w="12700">
            <a:solidFill>
              <a:srgbClr val="D3D3B9"/>
            </a:solidFill>
          </a:ln>
          <a:effectLst>
            <a:outerShdw blurRad="25400" dist="25400" dir="3600000" sx="98000" sy="98000" algn="ctr" rotWithShape="0">
              <a:schemeClr val="tx1">
                <a:lumMod val="40000"/>
                <a:lumOff val="6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04863"/>
            <a:endParaRPr lang="en-US" sz="1200" dirty="0" smtClean="0">
              <a:solidFill>
                <a:schemeClr val="tx1"/>
              </a:solidFill>
            </a:endParaRPr>
          </a:p>
          <a:p>
            <a:pPr marL="804863"/>
            <a:r>
              <a:rPr lang="en-US" sz="1200" dirty="0" smtClean="0">
                <a:solidFill>
                  <a:schemeClr val="tx1"/>
                </a:solidFill>
              </a:rPr>
              <a:t>Organizations </a:t>
            </a:r>
            <a:r>
              <a:rPr lang="en-US" sz="1200" dirty="0">
                <a:solidFill>
                  <a:schemeClr val="tx1"/>
                </a:solidFill>
              </a:rPr>
              <a:t>that perform audits will have </a:t>
            </a:r>
            <a:r>
              <a:rPr lang="en-US" sz="1200" b="1" dirty="0">
                <a:solidFill>
                  <a:schemeClr val="tx1"/>
                </a:solidFill>
              </a:rPr>
              <a:t>a better understanding of what data issues </a:t>
            </a:r>
            <a:r>
              <a:rPr lang="en-US" sz="1200" b="1" dirty="0" smtClean="0">
                <a:solidFill>
                  <a:schemeClr val="tx1"/>
                </a:solidFill>
              </a:rPr>
              <a:t>exist</a:t>
            </a:r>
            <a:r>
              <a:rPr lang="en-US" sz="1200" dirty="0" smtClean="0">
                <a:solidFill>
                  <a:schemeClr val="tx1"/>
                </a:solidFill>
              </a:rPr>
              <a:t> </a:t>
            </a:r>
            <a:r>
              <a:rPr lang="en-US" sz="1200" dirty="0">
                <a:solidFill>
                  <a:schemeClr val="tx1"/>
                </a:solidFill>
              </a:rPr>
              <a:t>and the steps required to create a higher level of data quality. Results of a data audit usually recommend data cleansing processes that organizations can use </a:t>
            </a:r>
            <a:r>
              <a:rPr lang="en-US" sz="1200" b="1" dirty="0">
                <a:solidFill>
                  <a:schemeClr val="tx1"/>
                </a:solidFill>
              </a:rPr>
              <a:t>to promote the health of their data on an </a:t>
            </a:r>
            <a:r>
              <a:rPr lang="en-US" sz="1200" b="1" dirty="0" smtClean="0">
                <a:solidFill>
                  <a:schemeClr val="tx1"/>
                </a:solidFill>
              </a:rPr>
              <a:t>ongoing</a:t>
            </a:r>
            <a:r>
              <a:rPr lang="en-US" sz="1200" b="1" dirty="0">
                <a:solidFill>
                  <a:schemeClr val="tx1"/>
                </a:solidFill>
              </a:rPr>
              <a:t>, long-term basis.</a:t>
            </a:r>
          </a:p>
          <a:p>
            <a:pPr marL="804863"/>
            <a:endParaRPr lang="en-CA" sz="1200" dirty="0">
              <a:solidFill>
                <a:schemeClr val="tx1"/>
              </a:solidFill>
            </a:endParaRPr>
          </a:p>
        </p:txBody>
      </p:sp>
      <p:pic>
        <p:nvPicPr>
          <p:cNvPr id="14" name="Picture 1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52362" y="5418830"/>
            <a:ext cx="818843" cy="831313"/>
          </a:xfrm>
          <a:prstGeom prst="rect">
            <a:avLst/>
          </a:prstGeom>
        </p:spPr>
      </p:pic>
      <p:sp>
        <p:nvSpPr>
          <p:cNvPr id="11" name="Pentagon 10"/>
          <p:cNvSpPr/>
          <p:nvPr/>
        </p:nvSpPr>
        <p:spPr>
          <a:xfrm>
            <a:off x="0" y="411616"/>
            <a:ext cx="863588" cy="538410"/>
          </a:xfrm>
          <a:prstGeom prst="homePlate">
            <a:avLst>
              <a:gd name="adj" fmla="val 37631"/>
            </a:avLst>
          </a:prstGeom>
          <a:solidFill>
            <a:srgbClr val="7B7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1.2</a:t>
            </a:r>
            <a:endParaRPr lang="en-US" dirty="0">
              <a:solidFill>
                <a:srgbClr val="FFFFFF"/>
              </a:solidFill>
            </a:endParaRPr>
          </a:p>
        </p:txBody>
      </p:sp>
      <p:grpSp>
        <p:nvGrpSpPr>
          <p:cNvPr id="12" name="Group 11"/>
          <p:cNvGrpSpPr/>
          <p:nvPr/>
        </p:nvGrpSpPr>
        <p:grpSpPr>
          <a:xfrm>
            <a:off x="0" y="6422955"/>
            <a:ext cx="9144000" cy="437555"/>
            <a:chOff x="0" y="6422955"/>
            <a:chExt cx="9144000" cy="437555"/>
          </a:xfrm>
        </p:grpSpPr>
        <p:pic>
          <p:nvPicPr>
            <p:cNvPr id="16" name="Picture 3">
              <a:hlinkClick r:id="rId12"/>
            </p:cNvPr>
            <p:cNvPicPr>
              <a:picLocks noChangeAspect="1" noChangeArrowheads="1"/>
            </p:cNvPicPr>
            <p:nvPr/>
          </p:nvPicPr>
          <p:blipFill>
            <a:blip r:embed="rId13" cstate="print"/>
            <a:srcRect/>
            <a:stretch>
              <a:fillRect/>
            </a:stretch>
          </p:blipFill>
          <p:spPr bwMode="auto">
            <a:xfrm>
              <a:off x="0" y="6422955"/>
              <a:ext cx="9144000" cy="437555"/>
            </a:xfrm>
            <a:prstGeom prst="rect">
              <a:avLst/>
            </a:prstGeom>
            <a:noFill/>
            <a:ln w="9525">
              <a:noFill/>
              <a:miter lim="800000"/>
              <a:headEnd/>
              <a:tailEnd/>
            </a:ln>
          </p:spPr>
        </p:pic>
        <p:pic>
          <p:nvPicPr>
            <p:cNvPr id="17" name="Picture 16" descr="itrg-logo.png"/>
            <p:cNvPicPr>
              <a:picLocks noChangeAspect="1"/>
            </p:cNvPicPr>
            <p:nvPr/>
          </p:nvPicPr>
          <p:blipFill>
            <a:blip r:embed="rId1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8074826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82e783c9eb7fa07d0b81d432019f8eda34e9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za5tjlK6.E.x4CrBCUWjL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nWEnvIeHi0yXIJdCj4IaU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69pjiPRkkEmYU70cJOm0r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kOO2h.aI2UmSkQkeFlKV4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l3.IgLpmDUC3jK20mthfT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ODkqd2eVOkW7ALzFwqzQs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kOO2h.aI2UmSkQkeFlKV4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kOO2h.aI2UmSkQkeFlKV4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ODkqd2eVOkW7ALzFwqzQs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OGWnekO3c0mQzmfrE9jU2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TpZ1ZSnW5kKfGGM0nambF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TpZ1ZSnW5kKfGGM0nambF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TpZ1ZSnW5kKfGGM0nambF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TpZ1ZSnW5kKfGGM0nambF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TpZ1ZSnW5kKfGGM0nambF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TpZ1ZSnW5kKfGGM0nambF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aopf0PUHO0uN1w31e463Qw"/>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aopf0PUHO0uN1w31e463Q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aopf0PUHO0uN1w31e463Qw"/>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LDysvscAEkqFplrrecoCXg"/>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xTyiqtbfnkuUHKV1rvicQA"/>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Zlpo_W2dBUK.OQO4pslFcQ"/>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VBIrwpxqeUuMLHD_ynh3cw"/>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sGICkiXF00WL3ibp7P9Nhg"/>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C8gJU.P9ekO5Nbf0oFFDd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za5tjlK6.E.x4CrBCUWjL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nWEnvIeHi0yXIJdCj4IaU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heme/theme1.xml><?xml version="1.0" encoding="utf-8"?>
<a:theme xmlns:a="http://schemas.openxmlformats.org/drawingml/2006/main" name="Theme1">
  <a:themeElements>
    <a:clrScheme name="ITRG">
      <a:dk1>
        <a:srgbClr val="333333"/>
      </a:dk1>
      <a:lt1>
        <a:srgbClr val="FFFFFF"/>
      </a:lt1>
      <a:dk2>
        <a:srgbClr val="FFFFFF"/>
      </a:dk2>
      <a:lt2>
        <a:srgbClr val="FFFFFF"/>
      </a:lt2>
      <a:accent1>
        <a:srgbClr val="29475F"/>
      </a:accent1>
      <a:accent2>
        <a:srgbClr val="007698"/>
      </a:accent2>
      <a:accent3>
        <a:srgbClr val="5A7D5C"/>
      </a:accent3>
      <a:accent4>
        <a:srgbClr val="A24130"/>
      </a:accent4>
      <a:accent5>
        <a:srgbClr val="D9A210"/>
      </a:accent5>
      <a:accent6>
        <a:srgbClr val="D17D08"/>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2158</Words>
  <Application>Microsoft Office PowerPoint</Application>
  <PresentationFormat>On-screen Show (4:3)</PresentationFormat>
  <Paragraphs>194</Paragraphs>
  <Slides>12</Slides>
  <Notes>6</Notes>
  <HiddenSlides>0</HiddenSlides>
  <MMClips>0</MMClips>
  <ScaleCrop>false</ScaleCrop>
  <HeadingPairs>
    <vt:vector size="10"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12</vt:i4>
      </vt:variant>
      <vt:variant>
        <vt:lpstr>Custom Shows</vt:lpstr>
      </vt:variant>
      <vt:variant>
        <vt:i4>1</vt:i4>
      </vt:variant>
    </vt:vector>
  </HeadingPairs>
  <TitlesOfParts>
    <vt:vector size="20" baseType="lpstr">
      <vt:lpstr>Arial</vt:lpstr>
      <vt:lpstr>Calibri</vt:lpstr>
      <vt:lpstr>Georgia</vt:lpstr>
      <vt:lpstr>Open Sans</vt:lpstr>
      <vt:lpstr>Wingdings</vt:lpstr>
      <vt:lpstr>Theme1</vt:lpstr>
      <vt:lpstr>think-cell Slide</vt:lpstr>
      <vt:lpstr>PowerPoint Presentation</vt:lpstr>
      <vt:lpstr>Our Understanding of the Problem</vt:lpstr>
      <vt:lpstr>Executive Summary</vt:lpstr>
      <vt:lpstr>Info-Tech is ready to assist. Book a free guided  implementation today!</vt:lpstr>
      <vt:lpstr>Workshop Overview </vt:lpstr>
      <vt:lpstr>PowerPoint Presentation</vt:lpstr>
      <vt:lpstr> Step 1: Project Rationale </vt:lpstr>
      <vt:lpstr>Activity: Understand the corporate strategy – background discussion</vt:lpstr>
      <vt:lpstr>What is a data audit?</vt:lpstr>
      <vt:lpstr>Bad data causes pains throughout the organization</vt:lpstr>
      <vt:lpstr>Exercise: Determine the organization’s pain points related to data</vt:lpstr>
      <vt:lpstr>Info-Tech Research Group Helps IT Professionals To:</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
  <cp:lastModifiedBy/>
  <cp:revision>1</cp:revision>
  <dcterms:created xsi:type="dcterms:W3CDTF">2015-01-13T18:27:22Z</dcterms:created>
  <dcterms:modified xsi:type="dcterms:W3CDTF">2015-01-13T18:31:06Z</dcterms:modified>
  <cp:contentStatus/>
</cp:coreProperties>
</file>