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4"/>
  </p:sldMasterIdLst>
  <p:notesMasterIdLst>
    <p:notesMasterId r:id="rId17"/>
  </p:notesMasterIdLst>
  <p:handoutMasterIdLst>
    <p:handoutMasterId r:id="rId18"/>
  </p:handoutMasterIdLst>
  <p:sldIdLst>
    <p:sldId id="278" r:id="rId5"/>
    <p:sldId id="403" r:id="rId6"/>
    <p:sldId id="399" r:id="rId7"/>
    <p:sldId id="393" r:id="rId8"/>
    <p:sldId id="366" r:id="rId9"/>
    <p:sldId id="570" r:id="rId10"/>
    <p:sldId id="571" r:id="rId11"/>
    <p:sldId id="430" r:id="rId12"/>
    <p:sldId id="547" r:id="rId13"/>
    <p:sldId id="546" r:id="rId14"/>
    <p:sldId id="469" r:id="rId15"/>
    <p:sldId id="572" r:id="rId16"/>
  </p:sldIdLst>
  <p:sldSz cx="9144000" cy="6858000" type="screen4x3"/>
  <p:notesSz cx="6858000" cy="9144000"/>
  <p:custShowLst>
    <p:custShow name="Custom Show 1" id="0">
      <p:sldLst>
        <p:sld r:id="rId5"/>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98"/>
    <a:srgbClr val="638765"/>
    <a:srgbClr val="AD4937"/>
    <a:srgbClr val="E6AD16"/>
    <a:srgbClr val="3A3A3A"/>
    <a:srgbClr val="0580A3"/>
    <a:srgbClr val="79EDFF"/>
    <a:srgbClr val="BACEBB"/>
    <a:srgbClr val="E4ACA2"/>
    <a:srgbClr val="F7DD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356" autoAdjust="0"/>
  </p:normalViewPr>
  <p:slideViewPr>
    <p:cSldViewPr snapToGrid="0">
      <p:cViewPr varScale="1">
        <p:scale>
          <a:sx n="116" d="100"/>
          <a:sy n="116" d="100"/>
        </p:scale>
        <p:origin x="22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574"/>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3D6A24-AC12-4EB1-931B-55966471B74B}" type="doc">
      <dgm:prSet loTypeId="urn:microsoft.com/office/officeart/2005/8/layout/chevron1" loCatId="process" qsTypeId="urn:microsoft.com/office/officeart/2005/8/quickstyle/simple1" qsCatId="simple" csTypeId="urn:microsoft.com/office/officeart/2005/8/colors/accent1_2" csCatId="accent1" phldr="1"/>
      <dgm:spPr/>
    </dgm:pt>
    <dgm:pt modelId="{B9532C0E-AD0A-4FBF-9D98-088816C9FB81}">
      <dgm:prSet phldrT="[Text]"/>
      <dgm:spPr>
        <a:solidFill>
          <a:schemeClr val="accent6"/>
        </a:solidFill>
        <a:ln w="38100">
          <a:solidFill>
            <a:schemeClr val="accent1"/>
          </a:solidFill>
        </a:ln>
      </dgm:spPr>
      <dgm:t>
        <a:bodyPr/>
        <a:lstStyle/>
        <a:p>
          <a:r>
            <a:rPr lang="en-CA" b="1" dirty="0" smtClean="0"/>
            <a:t>Project Foundations</a:t>
          </a:r>
          <a:endParaRPr lang="en-CA" b="1" dirty="0"/>
        </a:p>
      </dgm:t>
    </dgm:pt>
    <dgm:pt modelId="{DC6FFEAE-6039-4665-AFA4-293DE3C8764B}" type="parTrans" cxnId="{B2315F95-EC75-4DEA-97DD-E4B1592A06B5}">
      <dgm:prSet/>
      <dgm:spPr/>
      <dgm:t>
        <a:bodyPr/>
        <a:lstStyle/>
        <a:p>
          <a:endParaRPr lang="en-CA"/>
        </a:p>
      </dgm:t>
    </dgm:pt>
    <dgm:pt modelId="{D18F90B9-CCF6-4319-A364-4957823BDE8F}" type="sibTrans" cxnId="{B2315F95-EC75-4DEA-97DD-E4B1592A06B5}">
      <dgm:prSet/>
      <dgm:spPr/>
      <dgm:t>
        <a:bodyPr/>
        <a:lstStyle/>
        <a:p>
          <a:endParaRPr lang="en-CA"/>
        </a:p>
      </dgm:t>
    </dgm:pt>
    <dgm:pt modelId="{854F8BE9-C29F-4E51-AC03-A0F8A58F47C5}">
      <dgm:prSet phldrT="[Text]"/>
      <dgm:spPr>
        <a:solidFill>
          <a:schemeClr val="accent1"/>
        </a:solidFill>
        <a:ln w="38100">
          <a:solidFill>
            <a:schemeClr val="accent6"/>
          </a:solidFill>
        </a:ln>
      </dgm:spPr>
      <dgm:t>
        <a:bodyPr/>
        <a:lstStyle/>
        <a:p>
          <a:r>
            <a:rPr lang="en-CA" b="0" dirty="0" smtClean="0"/>
            <a:t>Corporate Imperatives</a:t>
          </a:r>
          <a:endParaRPr lang="en-CA" b="0" dirty="0"/>
        </a:p>
      </dgm:t>
    </dgm:pt>
    <dgm:pt modelId="{9A291857-169F-4E73-9DB2-BFE7E3C1548A}" type="parTrans" cxnId="{4811BFFB-6F0E-4BA2-BE12-C7DED2959D3D}">
      <dgm:prSet/>
      <dgm:spPr/>
      <dgm:t>
        <a:bodyPr/>
        <a:lstStyle/>
        <a:p>
          <a:endParaRPr lang="en-CA"/>
        </a:p>
      </dgm:t>
    </dgm:pt>
    <dgm:pt modelId="{8A10A8E9-3DBD-4F00-8C66-FF33C14F2E63}" type="sibTrans" cxnId="{4811BFFB-6F0E-4BA2-BE12-C7DED2959D3D}">
      <dgm:prSet/>
      <dgm:spPr/>
      <dgm:t>
        <a:bodyPr/>
        <a:lstStyle/>
        <a:p>
          <a:endParaRPr lang="en-CA"/>
        </a:p>
      </dgm:t>
    </dgm:pt>
    <dgm:pt modelId="{266BFD3C-552E-434A-A78D-42D20C02845D}">
      <dgm:prSet phldrT="[Text]"/>
      <dgm:spPr>
        <a:solidFill>
          <a:schemeClr val="accent1"/>
        </a:solidFill>
        <a:ln w="38100">
          <a:solidFill>
            <a:schemeClr val="accent6"/>
          </a:solidFill>
        </a:ln>
      </dgm:spPr>
      <dgm:t>
        <a:bodyPr/>
        <a:lstStyle/>
        <a:p>
          <a:r>
            <a:rPr lang="en-CA" b="0" dirty="0" smtClean="0"/>
            <a:t>Corporate Capabilities</a:t>
          </a:r>
        </a:p>
      </dgm:t>
    </dgm:pt>
    <dgm:pt modelId="{AEB26FFE-5DA9-46FA-B5FC-F48B1D42B299}" type="parTrans" cxnId="{FC80231A-6012-444A-93A9-348FFC1C6BC7}">
      <dgm:prSet/>
      <dgm:spPr/>
      <dgm:t>
        <a:bodyPr/>
        <a:lstStyle/>
        <a:p>
          <a:endParaRPr lang="en-CA"/>
        </a:p>
      </dgm:t>
    </dgm:pt>
    <dgm:pt modelId="{5BAEE2F0-1996-4BF9-960D-DE2FCDC9E1D4}" type="sibTrans" cxnId="{FC80231A-6012-444A-93A9-348FFC1C6BC7}">
      <dgm:prSet/>
      <dgm:spPr/>
      <dgm:t>
        <a:bodyPr/>
        <a:lstStyle/>
        <a:p>
          <a:endParaRPr lang="en-CA"/>
        </a:p>
      </dgm:t>
    </dgm:pt>
    <dgm:pt modelId="{0B690428-8332-4496-ACD7-85C3103B3EBD}" type="pres">
      <dgm:prSet presAssocID="{833D6A24-AC12-4EB1-931B-55966471B74B}" presName="Name0" presStyleCnt="0">
        <dgm:presLayoutVars>
          <dgm:dir/>
          <dgm:animLvl val="lvl"/>
          <dgm:resizeHandles val="exact"/>
        </dgm:presLayoutVars>
      </dgm:prSet>
      <dgm:spPr/>
    </dgm:pt>
    <dgm:pt modelId="{FD8CA0A0-7DA6-4BC2-91B5-5E786203A0CB}" type="pres">
      <dgm:prSet presAssocID="{B9532C0E-AD0A-4FBF-9D98-088816C9FB81}" presName="parTxOnly" presStyleLbl="node1" presStyleIdx="0" presStyleCnt="3">
        <dgm:presLayoutVars>
          <dgm:chMax val="0"/>
          <dgm:chPref val="0"/>
          <dgm:bulletEnabled val="1"/>
        </dgm:presLayoutVars>
      </dgm:prSet>
      <dgm:spPr/>
      <dgm:t>
        <a:bodyPr/>
        <a:lstStyle/>
        <a:p>
          <a:endParaRPr lang="en-CA"/>
        </a:p>
      </dgm:t>
    </dgm:pt>
    <dgm:pt modelId="{8E8C3346-A220-466D-9267-945F809E6AE0}" type="pres">
      <dgm:prSet presAssocID="{D18F90B9-CCF6-4319-A364-4957823BDE8F}" presName="parTxOnlySpace" presStyleCnt="0"/>
      <dgm:spPr/>
    </dgm:pt>
    <dgm:pt modelId="{5C2909E0-B36C-473A-8296-E98C46AB1C63}" type="pres">
      <dgm:prSet presAssocID="{854F8BE9-C29F-4E51-AC03-A0F8A58F47C5}" presName="parTxOnly" presStyleLbl="node1" presStyleIdx="1" presStyleCnt="3">
        <dgm:presLayoutVars>
          <dgm:chMax val="0"/>
          <dgm:chPref val="0"/>
          <dgm:bulletEnabled val="1"/>
        </dgm:presLayoutVars>
      </dgm:prSet>
      <dgm:spPr/>
      <dgm:t>
        <a:bodyPr/>
        <a:lstStyle/>
        <a:p>
          <a:endParaRPr lang="en-CA"/>
        </a:p>
      </dgm:t>
    </dgm:pt>
    <dgm:pt modelId="{75ADD066-E65C-46F0-B8FC-D333F0A919E6}" type="pres">
      <dgm:prSet presAssocID="{8A10A8E9-3DBD-4F00-8C66-FF33C14F2E63}" presName="parTxOnlySpace" presStyleCnt="0"/>
      <dgm:spPr/>
    </dgm:pt>
    <dgm:pt modelId="{494EFEB4-E5D0-4F73-8D73-B78C128C9C2E}" type="pres">
      <dgm:prSet presAssocID="{266BFD3C-552E-434A-A78D-42D20C02845D}" presName="parTxOnly" presStyleLbl="node1" presStyleIdx="2" presStyleCnt="3">
        <dgm:presLayoutVars>
          <dgm:chMax val="0"/>
          <dgm:chPref val="0"/>
          <dgm:bulletEnabled val="1"/>
        </dgm:presLayoutVars>
      </dgm:prSet>
      <dgm:spPr/>
      <dgm:t>
        <a:bodyPr/>
        <a:lstStyle/>
        <a:p>
          <a:endParaRPr lang="en-CA"/>
        </a:p>
      </dgm:t>
    </dgm:pt>
  </dgm:ptLst>
  <dgm:cxnLst>
    <dgm:cxn modelId="{FC80231A-6012-444A-93A9-348FFC1C6BC7}" srcId="{833D6A24-AC12-4EB1-931B-55966471B74B}" destId="{266BFD3C-552E-434A-A78D-42D20C02845D}" srcOrd="2" destOrd="0" parTransId="{AEB26FFE-5DA9-46FA-B5FC-F48B1D42B299}" sibTransId="{5BAEE2F0-1996-4BF9-960D-DE2FCDC9E1D4}"/>
    <dgm:cxn modelId="{4811BFFB-6F0E-4BA2-BE12-C7DED2959D3D}" srcId="{833D6A24-AC12-4EB1-931B-55966471B74B}" destId="{854F8BE9-C29F-4E51-AC03-A0F8A58F47C5}" srcOrd="1" destOrd="0" parTransId="{9A291857-169F-4E73-9DB2-BFE7E3C1548A}" sibTransId="{8A10A8E9-3DBD-4F00-8C66-FF33C14F2E63}"/>
    <dgm:cxn modelId="{A51A5142-542C-4C7A-A8FF-739739D478DF}" type="presOf" srcId="{266BFD3C-552E-434A-A78D-42D20C02845D}" destId="{494EFEB4-E5D0-4F73-8D73-B78C128C9C2E}" srcOrd="0" destOrd="0" presId="urn:microsoft.com/office/officeart/2005/8/layout/chevron1"/>
    <dgm:cxn modelId="{25E77268-F9DB-4322-97B8-8B3F29F03452}" type="presOf" srcId="{854F8BE9-C29F-4E51-AC03-A0F8A58F47C5}" destId="{5C2909E0-B36C-473A-8296-E98C46AB1C63}" srcOrd="0" destOrd="0" presId="urn:microsoft.com/office/officeart/2005/8/layout/chevron1"/>
    <dgm:cxn modelId="{D3E18317-8023-4134-B5B6-E317BB5F87F9}" type="presOf" srcId="{B9532C0E-AD0A-4FBF-9D98-088816C9FB81}" destId="{FD8CA0A0-7DA6-4BC2-91B5-5E786203A0CB}" srcOrd="0" destOrd="0" presId="urn:microsoft.com/office/officeart/2005/8/layout/chevron1"/>
    <dgm:cxn modelId="{B2315F95-EC75-4DEA-97DD-E4B1592A06B5}" srcId="{833D6A24-AC12-4EB1-931B-55966471B74B}" destId="{B9532C0E-AD0A-4FBF-9D98-088816C9FB81}" srcOrd="0" destOrd="0" parTransId="{DC6FFEAE-6039-4665-AFA4-293DE3C8764B}" sibTransId="{D18F90B9-CCF6-4319-A364-4957823BDE8F}"/>
    <dgm:cxn modelId="{0922D6B5-7D6B-4B14-8D67-C0393424E7AF}" type="presOf" srcId="{833D6A24-AC12-4EB1-931B-55966471B74B}" destId="{0B690428-8332-4496-ACD7-85C3103B3EBD}" srcOrd="0" destOrd="0" presId="urn:microsoft.com/office/officeart/2005/8/layout/chevron1"/>
    <dgm:cxn modelId="{02C344C6-FF3E-470D-B533-CE2A8F5D5B2B}" type="presParOf" srcId="{0B690428-8332-4496-ACD7-85C3103B3EBD}" destId="{FD8CA0A0-7DA6-4BC2-91B5-5E786203A0CB}" srcOrd="0" destOrd="0" presId="urn:microsoft.com/office/officeart/2005/8/layout/chevron1"/>
    <dgm:cxn modelId="{4D4124E6-0CFD-4E8E-8693-128BC424198B}" type="presParOf" srcId="{0B690428-8332-4496-ACD7-85C3103B3EBD}" destId="{8E8C3346-A220-466D-9267-945F809E6AE0}" srcOrd="1" destOrd="0" presId="urn:microsoft.com/office/officeart/2005/8/layout/chevron1"/>
    <dgm:cxn modelId="{21873146-C15B-4098-A5A9-472223A23263}" type="presParOf" srcId="{0B690428-8332-4496-ACD7-85C3103B3EBD}" destId="{5C2909E0-B36C-473A-8296-E98C46AB1C63}" srcOrd="2" destOrd="0" presId="urn:microsoft.com/office/officeart/2005/8/layout/chevron1"/>
    <dgm:cxn modelId="{2F364811-AF05-4210-87B8-337907DBC55B}" type="presParOf" srcId="{0B690428-8332-4496-ACD7-85C3103B3EBD}" destId="{75ADD066-E65C-46F0-B8FC-D333F0A919E6}" srcOrd="3" destOrd="0" presId="urn:microsoft.com/office/officeart/2005/8/layout/chevron1"/>
    <dgm:cxn modelId="{D4AAF714-D7A9-4D8E-86C3-1879445E7B8D}" type="presParOf" srcId="{0B690428-8332-4496-ACD7-85C3103B3EBD}" destId="{494EFEB4-E5D0-4F73-8D73-B78C128C9C2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CA0A0-7DA6-4BC2-91B5-5E786203A0CB}">
      <dsp:nvSpPr>
        <dsp:cNvPr id="0" name=""/>
        <dsp:cNvSpPr/>
      </dsp:nvSpPr>
      <dsp:spPr>
        <a:xfrm>
          <a:off x="2491" y="0"/>
          <a:ext cx="3035373" cy="1015449"/>
        </a:xfrm>
        <a:prstGeom prst="chevron">
          <a:avLst/>
        </a:prstGeom>
        <a:solidFill>
          <a:schemeClr val="accent6"/>
        </a:solidFill>
        <a:ln w="381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CA" sz="2400" b="1" kern="1200" dirty="0" smtClean="0"/>
            <a:t>Project Foundations</a:t>
          </a:r>
          <a:endParaRPr lang="en-CA" sz="2400" b="1" kern="1200" dirty="0"/>
        </a:p>
      </dsp:txBody>
      <dsp:txXfrm>
        <a:off x="510216" y="0"/>
        <a:ext cx="2019924" cy="1015449"/>
      </dsp:txXfrm>
    </dsp:sp>
    <dsp:sp modelId="{5C2909E0-B36C-473A-8296-E98C46AB1C63}">
      <dsp:nvSpPr>
        <dsp:cNvPr id="0" name=""/>
        <dsp:cNvSpPr/>
      </dsp:nvSpPr>
      <dsp:spPr>
        <a:xfrm>
          <a:off x="2734327" y="0"/>
          <a:ext cx="3035373" cy="1015449"/>
        </a:xfrm>
        <a:prstGeom prst="chevron">
          <a:avLst/>
        </a:prstGeom>
        <a:solidFill>
          <a:schemeClr val="accent1"/>
        </a:solidFill>
        <a:ln w="381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CA" sz="2400" b="0" kern="1200" dirty="0" smtClean="0"/>
            <a:t>Corporate Imperatives</a:t>
          </a:r>
          <a:endParaRPr lang="en-CA" sz="2400" b="0" kern="1200" dirty="0"/>
        </a:p>
      </dsp:txBody>
      <dsp:txXfrm>
        <a:off x="3242052" y="0"/>
        <a:ext cx="2019924" cy="1015449"/>
      </dsp:txXfrm>
    </dsp:sp>
    <dsp:sp modelId="{494EFEB4-E5D0-4F73-8D73-B78C128C9C2E}">
      <dsp:nvSpPr>
        <dsp:cNvPr id="0" name=""/>
        <dsp:cNvSpPr/>
      </dsp:nvSpPr>
      <dsp:spPr>
        <a:xfrm>
          <a:off x="5466163" y="0"/>
          <a:ext cx="3035373" cy="1015449"/>
        </a:xfrm>
        <a:prstGeom prst="chevron">
          <a:avLst/>
        </a:prstGeom>
        <a:solidFill>
          <a:schemeClr val="accent1"/>
        </a:solidFill>
        <a:ln w="381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CA" sz="2400" b="0" kern="1200" dirty="0" smtClean="0"/>
            <a:t>Corporate Capabilities</a:t>
          </a:r>
        </a:p>
      </dsp:txBody>
      <dsp:txXfrm>
        <a:off x="5973888" y="0"/>
        <a:ext cx="2019924" cy="10154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11/25/2014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11/25/2014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01293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671592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7019078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1095374" y="5324398"/>
            <a:ext cx="2398595"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4169633245"/>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Section Cover Page">
    <p:spTree>
      <p:nvGrpSpPr>
        <p:cNvPr id="1" name=""/>
        <p:cNvGrpSpPr/>
        <p:nvPr/>
      </p:nvGrpSpPr>
      <p:grpSpPr>
        <a:xfrm>
          <a:off x="0" y="0"/>
          <a:ext cx="0" cy="0"/>
          <a:chOff x="0" y="0"/>
          <a:chExt cx="0" cy="0"/>
        </a:xfrm>
      </p:grpSpPr>
      <p:sp>
        <p:nvSpPr>
          <p:cNvPr id="15"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Tree>
    <p:extLst>
      <p:ext uri="{BB962C8B-B14F-4D97-AF65-F5344CB8AC3E}">
        <p14:creationId xmlns:p14="http://schemas.microsoft.com/office/powerpoint/2010/main" val="50589859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5790994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12541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2" r:id="rId4"/>
    <p:sldLayoutId id="2147483706" r:id="rId5"/>
    <p:sldLayoutId id="2147483721" r:id="rId6"/>
    <p:sldLayoutId id="2147483708" r:id="rId7"/>
    <p:sldLayoutId id="2147483709" r:id="rId8"/>
    <p:sldLayoutId id="2147483710" r:id="rId9"/>
    <p:sldLayoutId id="2147483711" r:id="rId10"/>
    <p:sldLayoutId id="2147483712" r:id="rId11"/>
    <p:sldLayoutId id="2147483713" r:id="rId12"/>
    <p:sldLayoutId id="2147483724" r:id="rId13"/>
    <p:sldLayoutId id="2147483725" r:id="rId14"/>
    <p:sldLayoutId id="2147483716" r:id="rId15"/>
    <p:sldLayoutId id="2147483717" r:id="rId16"/>
    <p:sldLayoutId id="2147483718" r:id="rId17"/>
    <p:sldLayoutId id="2147483719" r:id="rId18"/>
    <p:sldLayoutId id="2147483720" r:id="rId19"/>
    <p:sldLayoutId id="2147483726" r:id="rId20"/>
    <p:sldLayoutId id="2147483727" r:id="rId2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decode-the-corporate-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decode-the-corporate-strategy?utm_source=SS_Sample&amp;utm_medium=Collateral&amp;utm_campaign=Collateral" TargetMode="External"/><Relationship Id="rId1" Type="http://schemas.openxmlformats.org/officeDocument/2006/relationships/slideLayout" Target="../slideLayouts/slideLayout18.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decode-the-corporate-strategy?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decode-the-corporate-strategy?utm_source=SS_Sample&amp;utm_medium=Collateral&amp;utm_campaign=Collateral" TargetMode="External"/><Relationship Id="rId7" Type="http://schemas.openxmlformats.org/officeDocument/2006/relationships/image" Target="../media/image13.png"/><Relationship Id="rId2" Type="http://schemas.openxmlformats.org/officeDocument/2006/relationships/hyperlink" Target="http://www.infotech.com/" TargetMode="External"/><Relationship Id="rId1" Type="http://schemas.openxmlformats.org/officeDocument/2006/relationships/slideLayout" Target="../slideLayouts/slideLayout21.xml"/><Relationship Id="rId6" Type="http://schemas.openxmlformats.org/officeDocument/2006/relationships/image" Target="../media/image12.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decode-the-corporate-strategy?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decode-the-corporate-strategy?utm_source=SS_Sample&amp;utm_medium=Collateral&amp;utm_campaign=Collateral" TargetMode="Externa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decode-the-corporate-strategy?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9.xml"/><Relationship Id="rId1" Type="http://schemas.openxmlformats.org/officeDocument/2006/relationships/tags" Target="../tags/tag1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decode-the-corporate-strategy?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diagramColors" Target="../diagrams/colors1.xml"/><Relationship Id="rId11" Type="http://schemas.openxmlformats.org/officeDocument/2006/relationships/image" Target="../media/image13.png"/><Relationship Id="rId5" Type="http://schemas.openxmlformats.org/officeDocument/2006/relationships/diagramQuickStyle" Target="../diagrams/quickStyle1.xml"/><Relationship Id="rId10"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hyperlink" Target="http://www.infotech.com/research/ss/decode-the-corporate-strategy?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decode-the-corporate-strategy?utm_source=SS_Sample&amp;utm_medium=Collateral&amp;utm_campaign=Collateral" TargetMode="External"/><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decode-the-corporate-strategy?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decode-the-corporate-strategy?utm_source=SS_Sample&amp;utm_medium=Collateral&amp;utm_campaign=Collateral" TargetMode="External"/><Relationship Id="rId1" Type="http://schemas.openxmlformats.org/officeDocument/2006/relationships/slideLayout" Target="../slideLayouts/slideLayout18.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Decode the Corporate Strategy</a:t>
            </a:r>
            <a:endParaRPr lang="en-US" dirty="0"/>
          </a:p>
        </p:txBody>
      </p:sp>
      <p:sp>
        <p:nvSpPr>
          <p:cNvPr id="5" name="Tagline"/>
          <p:cNvSpPr>
            <a:spLocks noGrp="1"/>
          </p:cNvSpPr>
          <p:nvPr>
            <p:ph type="body" sz="quarter" idx="16"/>
          </p:nvPr>
        </p:nvSpPr>
        <p:spPr/>
        <p:txBody>
          <a:bodyPr/>
          <a:lstStyle/>
          <a:p>
            <a:r>
              <a:rPr lang="en-US" dirty="0" smtClean="0"/>
              <a:t>Access Granted: Commencing IT value delivery.</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5"/>
          <p:cNvSpPr>
            <a:spLocks noGrp="1"/>
          </p:cNvSpPr>
          <p:nvPr>
            <p:ph type="title"/>
          </p:nvPr>
        </p:nvSpPr>
        <p:spPr>
          <a:xfrm>
            <a:off x="251520" y="260648"/>
            <a:ext cx="8625780" cy="864096"/>
          </a:xfrm>
        </p:spPr>
        <p:txBody>
          <a:bodyPr/>
          <a:lstStyle/>
          <a:p>
            <a:r>
              <a:rPr lang="en-CA" dirty="0" smtClean="0"/>
              <a:t>Case Study</a:t>
            </a:r>
            <a:endParaRPr lang="en-CA" dirty="0"/>
          </a:p>
        </p:txBody>
      </p:sp>
      <p:sp>
        <p:nvSpPr>
          <p:cNvPr id="24" name="Chevron 23"/>
          <p:cNvSpPr/>
          <p:nvPr/>
        </p:nvSpPr>
        <p:spPr>
          <a:xfrm>
            <a:off x="5952570" y="4372506"/>
            <a:ext cx="257096" cy="588372"/>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25" name="Group 1"/>
          <p:cNvGrpSpPr/>
          <p:nvPr/>
        </p:nvGrpSpPr>
        <p:grpSpPr>
          <a:xfrm>
            <a:off x="267704" y="3020753"/>
            <a:ext cx="2571569" cy="3422087"/>
            <a:chOff x="267704" y="3020753"/>
            <a:chExt cx="2571569" cy="3422087"/>
          </a:xfrm>
        </p:grpSpPr>
        <p:sp>
          <p:nvSpPr>
            <p:cNvPr id="26" name="Rectangle 2"/>
            <p:cNvSpPr/>
            <p:nvPr/>
          </p:nvSpPr>
          <p:spPr>
            <a:xfrm>
              <a:off x="267704" y="3313399"/>
              <a:ext cx="2571569" cy="3129441"/>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a:solidFill>
                    <a:schemeClr val="tx1"/>
                  </a:solidFill>
                </a:rPr>
                <a:t>S</a:t>
              </a:r>
              <a:r>
                <a:rPr lang="en-CA" sz="1200" dirty="0" smtClean="0">
                  <a:solidFill>
                    <a:schemeClr val="tx1"/>
                  </a:solidFill>
                </a:rPr>
                <a:t>enior </a:t>
              </a:r>
              <a:r>
                <a:rPr lang="en-CA" sz="1200" dirty="0">
                  <a:solidFill>
                    <a:schemeClr val="tx1"/>
                  </a:solidFill>
                </a:rPr>
                <a:t>leadership team felt IT was failing to deliver </a:t>
              </a:r>
              <a:r>
                <a:rPr lang="en-CA" sz="1200" dirty="0" smtClean="0">
                  <a:solidFill>
                    <a:schemeClr val="tx1"/>
                  </a:solidFill>
                </a:rPr>
                <a:t>value.</a:t>
              </a:r>
              <a:endParaRPr lang="en-CA" sz="1200" dirty="0">
                <a:solidFill>
                  <a:schemeClr val="tx1"/>
                </a:solidFill>
              </a:endParaRPr>
            </a:p>
            <a:p>
              <a:pPr marL="115888" indent="-115888">
                <a:spcBef>
                  <a:spcPts val="600"/>
                </a:spcBef>
                <a:buFont typeface="Arial" pitchFamily="34" charset="0"/>
                <a:buChar char="•"/>
              </a:pPr>
              <a:r>
                <a:rPr lang="en-CA" sz="1200" dirty="0" smtClean="0">
                  <a:solidFill>
                    <a:schemeClr val="tx1"/>
                  </a:solidFill>
                </a:rPr>
                <a:t>$</a:t>
              </a:r>
              <a:r>
                <a:rPr lang="en-CA" sz="1200" dirty="0">
                  <a:solidFill>
                    <a:schemeClr val="tx1"/>
                  </a:solidFill>
                </a:rPr>
                <a:t>30 million dollar </a:t>
              </a:r>
              <a:r>
                <a:rPr lang="en-CA" sz="1200" dirty="0" smtClean="0">
                  <a:solidFill>
                    <a:schemeClr val="tx1"/>
                  </a:solidFill>
                </a:rPr>
                <a:t>IT budget </a:t>
              </a:r>
              <a:r>
                <a:rPr lang="en-CA" sz="1200" dirty="0">
                  <a:solidFill>
                    <a:schemeClr val="tx1"/>
                  </a:solidFill>
                </a:rPr>
                <a:t>was large relative to </a:t>
              </a:r>
              <a:r>
                <a:rPr lang="en-CA" sz="1200" dirty="0" smtClean="0">
                  <a:solidFill>
                    <a:schemeClr val="tx1"/>
                  </a:solidFill>
                </a:rPr>
                <a:t>industry.</a:t>
              </a:r>
              <a:endParaRPr lang="en-CA" sz="1200" dirty="0">
                <a:solidFill>
                  <a:schemeClr val="tx1"/>
                </a:solidFill>
              </a:endParaRPr>
            </a:p>
            <a:p>
              <a:pPr marL="115888" indent="-115888">
                <a:spcBef>
                  <a:spcPts val="600"/>
                </a:spcBef>
                <a:buFont typeface="Arial" pitchFamily="34" charset="0"/>
                <a:buChar char="•"/>
              </a:pPr>
              <a:r>
                <a:rPr lang="en-CA" sz="1200" dirty="0" smtClean="0">
                  <a:solidFill>
                    <a:schemeClr val="tx1"/>
                  </a:solidFill>
                </a:rPr>
                <a:t>Business </a:t>
              </a:r>
              <a:r>
                <a:rPr lang="en-CA" sz="1200" dirty="0">
                  <a:solidFill>
                    <a:schemeClr val="tx1"/>
                  </a:solidFill>
                </a:rPr>
                <a:t>units felt IT </a:t>
              </a:r>
              <a:r>
                <a:rPr lang="en-CA" sz="1200" dirty="0" smtClean="0">
                  <a:solidFill>
                    <a:schemeClr val="tx1"/>
                  </a:solidFill>
                </a:rPr>
                <a:t>wasn’t enabling </a:t>
              </a:r>
              <a:r>
                <a:rPr lang="en-CA" sz="1200" dirty="0">
                  <a:solidFill>
                    <a:schemeClr val="tx1"/>
                  </a:solidFill>
                </a:rPr>
                <a:t>them with key technologies. </a:t>
              </a:r>
              <a:endParaRPr lang="en-CA" sz="1200" dirty="0" smtClean="0">
                <a:solidFill>
                  <a:schemeClr val="tx1"/>
                </a:solidFill>
              </a:endParaRPr>
            </a:p>
            <a:p>
              <a:pPr marL="115888" indent="-115888">
                <a:spcBef>
                  <a:spcPts val="600"/>
                </a:spcBef>
                <a:buFont typeface="Arial" pitchFamily="34" charset="0"/>
                <a:buChar char="•"/>
              </a:pPr>
              <a:r>
                <a:rPr lang="en-CA" sz="1200" dirty="0" smtClean="0">
                  <a:solidFill>
                    <a:schemeClr val="tx1"/>
                  </a:solidFill>
                </a:rPr>
                <a:t>Large </a:t>
              </a:r>
              <a:r>
                <a:rPr lang="en-CA" sz="1200" dirty="0">
                  <a:solidFill>
                    <a:schemeClr val="tx1"/>
                  </a:solidFill>
                </a:rPr>
                <a:t>shadow IT investments were made by business units.</a:t>
              </a:r>
            </a:p>
            <a:p>
              <a:pPr marL="115888" indent="-115888">
                <a:spcBef>
                  <a:spcPts val="600"/>
                </a:spcBef>
                <a:buFont typeface="Arial" pitchFamily="34" charset="0"/>
                <a:buChar char="•"/>
              </a:pPr>
              <a:r>
                <a:rPr lang="en-CA" sz="1200" dirty="0" smtClean="0">
                  <a:solidFill>
                    <a:schemeClr val="tx1"/>
                  </a:solidFill>
                </a:rPr>
                <a:t>Poor </a:t>
              </a:r>
              <a:r>
                <a:rPr lang="en-CA" sz="1200" dirty="0">
                  <a:solidFill>
                    <a:schemeClr val="tx1"/>
                  </a:solidFill>
                </a:rPr>
                <a:t>relationships </a:t>
              </a:r>
              <a:r>
                <a:rPr lang="en-CA" sz="1200" dirty="0" smtClean="0">
                  <a:solidFill>
                    <a:schemeClr val="tx1"/>
                  </a:solidFill>
                </a:rPr>
                <a:t>isolated </a:t>
              </a:r>
              <a:r>
                <a:rPr lang="en-CA" sz="1200" dirty="0">
                  <a:solidFill>
                    <a:schemeClr val="tx1"/>
                  </a:solidFill>
                </a:rPr>
                <a:t>IT from strategic </a:t>
              </a:r>
              <a:r>
                <a:rPr lang="en-CA" sz="1200" dirty="0" smtClean="0">
                  <a:solidFill>
                    <a:schemeClr val="tx1"/>
                  </a:solidFill>
                </a:rPr>
                <a:t>information.</a:t>
              </a:r>
            </a:p>
            <a:p>
              <a:pPr marL="115888" indent="-115888">
                <a:spcBef>
                  <a:spcPts val="600"/>
                </a:spcBef>
                <a:buFont typeface="Arial" pitchFamily="34" charset="0"/>
                <a:buChar char="•"/>
              </a:pPr>
              <a:r>
                <a:rPr lang="en-CA" sz="1200" dirty="0" smtClean="0">
                  <a:solidFill>
                    <a:schemeClr val="tx1"/>
                  </a:solidFill>
                </a:rPr>
                <a:t>The </a:t>
              </a:r>
              <a:r>
                <a:rPr lang="en-CA" sz="1200" dirty="0">
                  <a:solidFill>
                    <a:schemeClr val="tx1"/>
                  </a:solidFill>
                </a:rPr>
                <a:t>CIO was </a:t>
              </a:r>
              <a:r>
                <a:rPr lang="en-CA" sz="1200" dirty="0" smtClean="0">
                  <a:solidFill>
                    <a:schemeClr val="tx1"/>
                  </a:solidFill>
                </a:rPr>
                <a:t>fired and a </a:t>
              </a:r>
              <a:r>
                <a:rPr lang="en-CA" sz="1200" dirty="0">
                  <a:solidFill>
                    <a:schemeClr val="tx1"/>
                  </a:solidFill>
                </a:rPr>
                <a:t>new CIO was brought in to </a:t>
              </a:r>
              <a:r>
                <a:rPr lang="en-CA" sz="1200" dirty="0" smtClean="0">
                  <a:solidFill>
                    <a:schemeClr val="tx1"/>
                  </a:solidFill>
                </a:rPr>
                <a:t>improve </a:t>
              </a:r>
              <a:r>
                <a:rPr lang="en-CA" sz="1200" dirty="0">
                  <a:solidFill>
                    <a:schemeClr val="tx1"/>
                  </a:solidFill>
                </a:rPr>
                <a:t>alignment with </a:t>
              </a:r>
              <a:r>
                <a:rPr lang="en-CA" sz="1200" dirty="0" smtClean="0">
                  <a:solidFill>
                    <a:schemeClr val="tx1"/>
                  </a:solidFill>
                </a:rPr>
                <a:t>the business.</a:t>
              </a:r>
              <a:endParaRPr lang="en-CA" sz="1200" dirty="0">
                <a:solidFill>
                  <a:schemeClr val="tx1"/>
                </a:solidFill>
              </a:endParaRPr>
            </a:p>
          </p:txBody>
        </p:sp>
        <p:sp>
          <p:nvSpPr>
            <p:cNvPr id="27" name="Rectangle 21"/>
            <p:cNvSpPr/>
            <p:nvPr/>
          </p:nvSpPr>
          <p:spPr>
            <a:xfrm>
              <a:off x="267706" y="3020753"/>
              <a:ext cx="2571567" cy="288001"/>
            </a:xfrm>
            <a:prstGeom prst="rect">
              <a:avLst/>
            </a:prstGeom>
            <a:solidFill>
              <a:srgbClr val="A24130"/>
            </a:solidFill>
            <a:ln w="12700">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Situation</a:t>
              </a:r>
              <a:endParaRPr lang="en-CA" sz="1200" b="1" dirty="0">
                <a:solidFill>
                  <a:schemeClr val="bg1"/>
                </a:solidFill>
              </a:endParaRPr>
            </a:p>
          </p:txBody>
        </p:sp>
      </p:grpSp>
      <p:grpSp>
        <p:nvGrpSpPr>
          <p:cNvPr id="28" name="Group 32"/>
          <p:cNvGrpSpPr/>
          <p:nvPr/>
        </p:nvGrpSpPr>
        <p:grpSpPr>
          <a:xfrm>
            <a:off x="3286123" y="3023076"/>
            <a:ext cx="2571570" cy="3419763"/>
            <a:chOff x="3286123" y="3023076"/>
            <a:chExt cx="2571570" cy="3419763"/>
          </a:xfrm>
        </p:grpSpPr>
        <p:sp>
          <p:nvSpPr>
            <p:cNvPr id="29" name="Rectangle 33"/>
            <p:cNvSpPr/>
            <p:nvPr/>
          </p:nvSpPr>
          <p:spPr>
            <a:xfrm>
              <a:off x="3286124" y="3311076"/>
              <a:ext cx="2571569" cy="3131763"/>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smtClean="0">
                  <a:solidFill>
                    <a:schemeClr val="tx1"/>
                  </a:solidFill>
                </a:rPr>
                <a:t>CIO </a:t>
              </a:r>
              <a:r>
                <a:rPr lang="en-CA" sz="1200" dirty="0">
                  <a:solidFill>
                    <a:schemeClr val="tx1"/>
                  </a:solidFill>
                </a:rPr>
                <a:t>established a team to </a:t>
              </a:r>
              <a:r>
                <a:rPr lang="en-CA" sz="1200" dirty="0" smtClean="0">
                  <a:solidFill>
                    <a:schemeClr val="tx1"/>
                  </a:solidFill>
                </a:rPr>
                <a:t>align IT </a:t>
              </a:r>
              <a:r>
                <a:rPr lang="en-CA" sz="1200" dirty="0">
                  <a:solidFill>
                    <a:schemeClr val="tx1"/>
                  </a:solidFill>
                </a:rPr>
                <a:t>with business objectives.</a:t>
              </a:r>
            </a:p>
            <a:p>
              <a:pPr marL="115888" indent="-115888">
                <a:spcBef>
                  <a:spcPts val="600"/>
                </a:spcBef>
                <a:buFont typeface="Arial" pitchFamily="34" charset="0"/>
                <a:buChar char="•"/>
              </a:pPr>
              <a:r>
                <a:rPr lang="en-CA" sz="1200" dirty="0" smtClean="0">
                  <a:solidFill>
                    <a:schemeClr val="tx1"/>
                  </a:solidFill>
                </a:rPr>
                <a:t>The </a:t>
              </a:r>
              <a:r>
                <a:rPr lang="en-CA" sz="1200" dirty="0">
                  <a:solidFill>
                    <a:schemeClr val="tx1"/>
                  </a:solidFill>
                </a:rPr>
                <a:t>first stage was eliciting objectives; the team surveyed employees, thought leaders, </a:t>
              </a:r>
              <a:r>
                <a:rPr lang="en-CA" sz="1200" dirty="0" smtClean="0">
                  <a:solidFill>
                    <a:schemeClr val="tx1"/>
                  </a:solidFill>
                </a:rPr>
                <a:t>and senior executives.</a:t>
              </a:r>
              <a:endParaRPr lang="en-CA" sz="1200" dirty="0">
                <a:solidFill>
                  <a:schemeClr val="tx1"/>
                </a:solidFill>
              </a:endParaRPr>
            </a:p>
            <a:p>
              <a:pPr marL="115888" indent="-115888">
                <a:spcBef>
                  <a:spcPts val="600"/>
                </a:spcBef>
                <a:buFont typeface="Arial" pitchFamily="34" charset="0"/>
                <a:buChar char="•"/>
              </a:pPr>
              <a:r>
                <a:rPr lang="en-CA" sz="1200" dirty="0" smtClean="0">
                  <a:solidFill>
                    <a:schemeClr val="tx1"/>
                  </a:solidFill>
                </a:rPr>
                <a:t>Analyzed </a:t>
              </a:r>
              <a:r>
                <a:rPr lang="en-CA" sz="1200" dirty="0">
                  <a:solidFill>
                    <a:schemeClr val="tx1"/>
                  </a:solidFill>
                </a:rPr>
                <a:t>compiled objectives and identified common </a:t>
              </a:r>
              <a:r>
                <a:rPr lang="en-CA" sz="1200" dirty="0" smtClean="0">
                  <a:solidFill>
                    <a:schemeClr val="tx1"/>
                  </a:solidFill>
                </a:rPr>
                <a:t>themes.</a:t>
              </a:r>
            </a:p>
            <a:p>
              <a:pPr marL="115888" indent="-115888">
                <a:spcBef>
                  <a:spcPts val="600"/>
                </a:spcBef>
                <a:buFont typeface="Arial" pitchFamily="34" charset="0"/>
                <a:buChar char="•"/>
              </a:pPr>
              <a:r>
                <a:rPr lang="en-CA" sz="1200" dirty="0" smtClean="0">
                  <a:solidFill>
                    <a:schemeClr val="tx1"/>
                  </a:solidFill>
                </a:rPr>
                <a:t>Deduced </a:t>
              </a:r>
              <a:r>
                <a:rPr lang="en-CA" sz="1200" dirty="0">
                  <a:solidFill>
                    <a:schemeClr val="tx1"/>
                  </a:solidFill>
                </a:rPr>
                <a:t>implications on IT strategy to develop a comprehensive </a:t>
              </a:r>
              <a:r>
                <a:rPr lang="en-CA" sz="1200" dirty="0" smtClean="0">
                  <a:solidFill>
                    <a:schemeClr val="tx1"/>
                  </a:solidFill>
                </a:rPr>
                <a:t>list </a:t>
              </a:r>
              <a:r>
                <a:rPr lang="en-CA" sz="1200" dirty="0">
                  <a:solidFill>
                    <a:schemeClr val="tx1"/>
                  </a:solidFill>
                </a:rPr>
                <a:t>of </a:t>
              </a:r>
              <a:r>
                <a:rPr lang="en-CA" sz="1200" dirty="0" smtClean="0">
                  <a:solidFill>
                    <a:schemeClr val="tx1"/>
                  </a:solidFill>
                </a:rPr>
                <a:t>IT drivers.</a:t>
              </a:r>
              <a:endParaRPr lang="en-CA" sz="1200" dirty="0">
                <a:solidFill>
                  <a:schemeClr val="tx1"/>
                </a:solidFill>
              </a:endParaRPr>
            </a:p>
            <a:p>
              <a:pPr marL="115888" indent="-115888">
                <a:spcBef>
                  <a:spcPts val="600"/>
                </a:spcBef>
                <a:buFont typeface="Arial" pitchFamily="34" charset="0"/>
                <a:buChar char="•"/>
              </a:pPr>
              <a:r>
                <a:rPr lang="en-CA" sz="1200" dirty="0" smtClean="0">
                  <a:solidFill>
                    <a:schemeClr val="tx1"/>
                  </a:solidFill>
                </a:rPr>
                <a:t>Created </a:t>
              </a:r>
              <a:r>
                <a:rPr lang="en-CA" sz="1200" dirty="0">
                  <a:solidFill>
                    <a:schemeClr val="tx1"/>
                  </a:solidFill>
                </a:rPr>
                <a:t>an IT capability catalog and project plan that was directly aligned with </a:t>
              </a:r>
              <a:r>
                <a:rPr lang="en-CA" sz="1200" dirty="0" smtClean="0">
                  <a:solidFill>
                    <a:schemeClr val="tx1"/>
                  </a:solidFill>
                </a:rPr>
                <a:t>required corporate capabilities.</a:t>
              </a:r>
              <a:endParaRPr lang="en-CA" sz="1200" dirty="0">
                <a:solidFill>
                  <a:schemeClr val="tx1"/>
                </a:solidFill>
              </a:endParaRPr>
            </a:p>
          </p:txBody>
        </p:sp>
        <p:sp>
          <p:nvSpPr>
            <p:cNvPr id="30" name="Rectangle 34"/>
            <p:cNvSpPr/>
            <p:nvPr/>
          </p:nvSpPr>
          <p:spPr>
            <a:xfrm>
              <a:off x="3286123" y="3023076"/>
              <a:ext cx="2571568" cy="288001"/>
            </a:xfrm>
            <a:prstGeom prst="rect">
              <a:avLst/>
            </a:prstGeom>
            <a:solidFill>
              <a:srgbClr val="5A7D5C"/>
            </a:solidFill>
            <a:ln w="12700">
              <a:solidFill>
                <a:srgbClr val="5A7D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Action</a:t>
              </a:r>
              <a:endParaRPr lang="en-CA" sz="1200" b="1" dirty="0">
                <a:solidFill>
                  <a:schemeClr val="bg1"/>
                </a:solidFill>
              </a:endParaRPr>
            </a:p>
          </p:txBody>
        </p:sp>
      </p:grpSp>
      <p:grpSp>
        <p:nvGrpSpPr>
          <p:cNvPr id="31" name="Group 38"/>
          <p:cNvGrpSpPr/>
          <p:nvPr/>
        </p:nvGrpSpPr>
        <p:grpSpPr>
          <a:xfrm>
            <a:off x="6304543" y="3022388"/>
            <a:ext cx="2571569" cy="3420451"/>
            <a:chOff x="6304543" y="3022388"/>
            <a:chExt cx="2571569" cy="3420451"/>
          </a:xfrm>
        </p:grpSpPr>
        <p:sp>
          <p:nvSpPr>
            <p:cNvPr id="32" name="Rectangle 39"/>
            <p:cNvSpPr/>
            <p:nvPr/>
          </p:nvSpPr>
          <p:spPr>
            <a:xfrm>
              <a:off x="6304543" y="3310681"/>
              <a:ext cx="2571569" cy="3132158"/>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smtClean="0">
                  <a:solidFill>
                    <a:schemeClr val="tx1"/>
                  </a:solidFill>
                </a:rPr>
                <a:t>A short-term </a:t>
              </a:r>
              <a:r>
                <a:rPr lang="en-CA" sz="1200" dirty="0">
                  <a:solidFill>
                    <a:schemeClr val="tx1"/>
                  </a:solidFill>
                </a:rPr>
                <a:t>and </a:t>
              </a:r>
              <a:r>
                <a:rPr lang="en-CA" sz="1200" dirty="0" smtClean="0">
                  <a:solidFill>
                    <a:schemeClr val="tx1"/>
                  </a:solidFill>
                </a:rPr>
                <a:t>long-term </a:t>
              </a:r>
              <a:r>
                <a:rPr lang="en-CA" sz="1200" dirty="0">
                  <a:solidFill>
                    <a:schemeClr val="tx1"/>
                  </a:solidFill>
                </a:rPr>
                <a:t>IT strategy that promoted efficient use of </a:t>
              </a:r>
              <a:r>
                <a:rPr lang="en-CA" sz="1200" dirty="0" smtClean="0">
                  <a:solidFill>
                    <a:schemeClr val="tx1"/>
                  </a:solidFill>
                </a:rPr>
                <a:t>resources and </a:t>
              </a:r>
              <a:r>
                <a:rPr lang="en-CA" sz="1200" dirty="0">
                  <a:solidFill>
                    <a:schemeClr val="tx1"/>
                  </a:solidFill>
                </a:rPr>
                <a:t>capability </a:t>
              </a:r>
              <a:r>
                <a:rPr lang="en-CA" sz="1200" dirty="0" smtClean="0">
                  <a:solidFill>
                    <a:schemeClr val="tx1"/>
                  </a:solidFill>
                </a:rPr>
                <a:t>growth.</a:t>
              </a:r>
            </a:p>
            <a:p>
              <a:pPr marL="115888" indent="-115888">
                <a:spcBef>
                  <a:spcPts val="600"/>
                </a:spcBef>
                <a:buFont typeface="Arial" pitchFamily="34" charset="0"/>
                <a:buChar char="•"/>
              </a:pPr>
              <a:r>
                <a:rPr lang="en-CA" sz="1200" dirty="0" smtClean="0">
                  <a:solidFill>
                    <a:schemeClr val="tx1"/>
                  </a:solidFill>
                </a:rPr>
                <a:t>Higher client satisfaction.</a:t>
              </a:r>
              <a:endParaRPr lang="en-CA" sz="1200" dirty="0">
                <a:solidFill>
                  <a:schemeClr val="tx1"/>
                </a:solidFill>
              </a:endParaRPr>
            </a:p>
            <a:p>
              <a:pPr marL="115888" indent="-115888">
                <a:spcBef>
                  <a:spcPts val="600"/>
                </a:spcBef>
                <a:buFont typeface="Arial" pitchFamily="34" charset="0"/>
                <a:buChar char="•"/>
              </a:pPr>
              <a:r>
                <a:rPr lang="en-CA" sz="1200" dirty="0">
                  <a:solidFill>
                    <a:schemeClr val="tx1"/>
                  </a:solidFill>
                </a:rPr>
                <a:t>I</a:t>
              </a:r>
              <a:r>
                <a:rPr lang="en-CA" sz="1200" dirty="0" smtClean="0">
                  <a:solidFill>
                    <a:schemeClr val="tx1"/>
                  </a:solidFill>
                </a:rPr>
                <a:t>mproved </a:t>
              </a:r>
              <a:r>
                <a:rPr lang="en-CA" sz="1200" dirty="0">
                  <a:solidFill>
                    <a:schemeClr val="tx1"/>
                  </a:solidFill>
                </a:rPr>
                <a:t>relationships with senior management and business units.</a:t>
              </a:r>
            </a:p>
            <a:p>
              <a:pPr marL="115888" indent="-115888">
                <a:spcBef>
                  <a:spcPts val="600"/>
                </a:spcBef>
                <a:buFont typeface="Arial" pitchFamily="34" charset="0"/>
                <a:buChar char="•"/>
              </a:pPr>
              <a:r>
                <a:rPr lang="en-CA" sz="1200" dirty="0" smtClean="0">
                  <a:solidFill>
                    <a:schemeClr val="tx1"/>
                  </a:solidFill>
                </a:rPr>
                <a:t>Reduced </a:t>
              </a:r>
              <a:r>
                <a:rPr lang="en-CA" sz="1200" dirty="0">
                  <a:solidFill>
                    <a:schemeClr val="tx1"/>
                  </a:solidFill>
                </a:rPr>
                <a:t>shadow IT by promoting centralized purchasing.</a:t>
              </a:r>
            </a:p>
            <a:p>
              <a:pPr marL="115888" indent="-115888">
                <a:spcBef>
                  <a:spcPts val="600"/>
                </a:spcBef>
                <a:buFont typeface="Arial" pitchFamily="34" charset="0"/>
                <a:buChar char="•"/>
              </a:pPr>
              <a:r>
                <a:rPr lang="en-CA" sz="1200" dirty="0" smtClean="0">
                  <a:solidFill>
                    <a:schemeClr val="tx1"/>
                  </a:solidFill>
                </a:rPr>
                <a:t>The </a:t>
              </a:r>
              <a:r>
                <a:rPr lang="en-CA" sz="1200" dirty="0">
                  <a:solidFill>
                    <a:schemeClr val="tx1"/>
                  </a:solidFill>
                </a:rPr>
                <a:t>reduction in misaligned IT projects resulted in an IT budget contraction of 8%, while increasing client satisfaction.</a:t>
              </a:r>
            </a:p>
          </p:txBody>
        </p:sp>
        <p:sp>
          <p:nvSpPr>
            <p:cNvPr id="33" name="Rectangle 40"/>
            <p:cNvSpPr/>
            <p:nvPr/>
          </p:nvSpPr>
          <p:spPr>
            <a:xfrm>
              <a:off x="6304543" y="3022388"/>
              <a:ext cx="2571568" cy="288001"/>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Result</a:t>
              </a:r>
              <a:endParaRPr lang="en-CA" sz="1200" b="1" dirty="0">
                <a:solidFill>
                  <a:schemeClr val="bg1"/>
                </a:solidFill>
              </a:endParaRPr>
            </a:p>
          </p:txBody>
        </p:sp>
      </p:grpSp>
      <p:sp>
        <p:nvSpPr>
          <p:cNvPr id="34" name="Chevron 33"/>
          <p:cNvSpPr/>
          <p:nvPr/>
        </p:nvSpPr>
        <p:spPr>
          <a:xfrm>
            <a:off x="2934150" y="4372506"/>
            <a:ext cx="257096" cy="588373"/>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35" name="Text Placeholder 29"/>
          <p:cNvSpPr>
            <a:spLocks noGrp="1"/>
          </p:cNvSpPr>
          <p:nvPr/>
        </p:nvSpPr>
        <p:spPr bwMode="auto">
          <a:xfrm>
            <a:off x="1698738" y="1180480"/>
            <a:ext cx="6717568"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Footwear Manufacturer</a:t>
            </a:r>
            <a:endParaRPr lang="en-CA" dirty="0"/>
          </a:p>
        </p:txBody>
      </p:sp>
      <p:grpSp>
        <p:nvGrpSpPr>
          <p:cNvPr id="36" name="Group 35"/>
          <p:cNvGrpSpPr/>
          <p:nvPr/>
        </p:nvGrpSpPr>
        <p:grpSpPr>
          <a:xfrm>
            <a:off x="1391493" y="1647132"/>
            <a:ext cx="6804756" cy="276999"/>
            <a:chOff x="2159732" y="2240868"/>
            <a:chExt cx="6804756" cy="276999"/>
          </a:xfrm>
        </p:grpSpPr>
        <p:sp>
          <p:nvSpPr>
            <p:cNvPr id="37"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Employee Count:</a:t>
              </a:r>
              <a:endParaRPr lang="en-CA" sz="1200" b="1" dirty="0"/>
            </a:p>
          </p:txBody>
        </p:sp>
        <p:sp>
          <p:nvSpPr>
            <p:cNvPr id="38" name="TextBox 34"/>
            <p:cNvSpPr txBox="1"/>
            <p:nvPr/>
          </p:nvSpPr>
          <p:spPr>
            <a:xfrm>
              <a:off x="4103948" y="2240868"/>
              <a:ext cx="4860540"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a:t>5</a:t>
              </a:r>
              <a:r>
                <a:rPr lang="en-CA" sz="1200" dirty="0" smtClean="0"/>
                <a:t>,000+</a:t>
              </a:r>
            </a:p>
          </p:txBody>
        </p:sp>
      </p:grpSp>
      <p:grpSp>
        <p:nvGrpSpPr>
          <p:cNvPr id="18" name="Group 17"/>
          <p:cNvGrpSpPr/>
          <p:nvPr/>
        </p:nvGrpSpPr>
        <p:grpSpPr>
          <a:xfrm>
            <a:off x="0" y="6422955"/>
            <a:ext cx="9144000" cy="437555"/>
            <a:chOff x="0" y="6422955"/>
            <a:chExt cx="9144000" cy="437555"/>
          </a:xfrm>
        </p:grpSpPr>
        <p:pic>
          <p:nvPicPr>
            <p:cNvPr id="1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35754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4624423" y="1842483"/>
            <a:ext cx="4252877" cy="45817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Corporate capabilities must be supported by IT capabilities</a:t>
            </a:r>
            <a:endParaRPr lang="en-CA" dirty="0"/>
          </a:p>
        </p:txBody>
      </p:sp>
      <p:sp>
        <p:nvSpPr>
          <p:cNvPr id="3" name="Rectangle 2"/>
          <p:cNvSpPr/>
          <p:nvPr/>
        </p:nvSpPr>
        <p:spPr>
          <a:xfrm>
            <a:off x="699549" y="1942671"/>
            <a:ext cx="1917595" cy="769462"/>
          </a:xfrm>
          <a:prstGeom prst="rect">
            <a:avLst/>
          </a:prstGeom>
          <a:solidFill>
            <a:schemeClr val="accent1"/>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Sales Strategy</a:t>
            </a:r>
            <a:endParaRPr lang="en-CA" sz="1400" b="1" dirty="0">
              <a:solidFill>
                <a:schemeClr val="bg1"/>
              </a:solidFill>
            </a:endParaRPr>
          </a:p>
        </p:txBody>
      </p:sp>
      <p:sp>
        <p:nvSpPr>
          <p:cNvPr id="5" name="Rectangle 4"/>
          <p:cNvSpPr/>
          <p:nvPr/>
        </p:nvSpPr>
        <p:spPr>
          <a:xfrm>
            <a:off x="696384" y="2872806"/>
            <a:ext cx="1917595" cy="769462"/>
          </a:xfrm>
          <a:prstGeom prst="rect">
            <a:avLst/>
          </a:prstGeom>
          <a:solidFill>
            <a:schemeClr val="accent1"/>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Direct Selling</a:t>
            </a:r>
            <a:endParaRPr lang="en-CA" sz="1400" b="1" dirty="0">
              <a:solidFill>
                <a:schemeClr val="bg1"/>
              </a:solidFill>
            </a:endParaRPr>
          </a:p>
        </p:txBody>
      </p:sp>
      <p:sp>
        <p:nvSpPr>
          <p:cNvPr id="7" name="Rectangle 6"/>
          <p:cNvSpPr/>
          <p:nvPr/>
        </p:nvSpPr>
        <p:spPr>
          <a:xfrm>
            <a:off x="689158" y="3800424"/>
            <a:ext cx="1917595" cy="769462"/>
          </a:xfrm>
          <a:prstGeom prst="rect">
            <a:avLst/>
          </a:prstGeom>
          <a:solidFill>
            <a:schemeClr val="accent1"/>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Ecommerce</a:t>
            </a:r>
            <a:endParaRPr lang="en-CA" sz="1400" b="1" dirty="0">
              <a:solidFill>
                <a:schemeClr val="bg1"/>
              </a:solidFill>
            </a:endParaRPr>
          </a:p>
        </p:txBody>
      </p:sp>
      <p:sp>
        <p:nvSpPr>
          <p:cNvPr id="9" name="Rectangle 8"/>
          <p:cNvSpPr/>
          <p:nvPr>
            <p:custDataLst>
              <p:tags r:id="rId1"/>
            </p:custDataLst>
          </p:nvPr>
        </p:nvSpPr>
        <p:spPr>
          <a:xfrm>
            <a:off x="452751" y="1295270"/>
            <a:ext cx="2404861" cy="476875"/>
          </a:xfrm>
          <a:prstGeom prst="rect">
            <a:avLst/>
          </a:prstGeom>
          <a:solidFill>
            <a:schemeClr val="bg1"/>
          </a:solidFill>
          <a:ln w="9525">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Example: Sales Capabilities</a:t>
            </a:r>
            <a:endParaRPr lang="en-US" sz="1400" b="1" dirty="0">
              <a:solidFill>
                <a:schemeClr val="tx1"/>
              </a:solidFill>
            </a:endParaRPr>
          </a:p>
        </p:txBody>
      </p:sp>
      <p:cxnSp>
        <p:nvCxnSpPr>
          <p:cNvPr id="11" name="Straight Arrow Connector 10"/>
          <p:cNvCxnSpPr/>
          <p:nvPr/>
        </p:nvCxnSpPr>
        <p:spPr>
          <a:xfrm flipH="1">
            <a:off x="2653190" y="3257537"/>
            <a:ext cx="1956522" cy="0"/>
          </a:xfrm>
          <a:prstGeom prst="straightConnector1">
            <a:avLst/>
          </a:prstGeom>
          <a:ln w="3810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custDataLst>
              <p:tags r:id="rId2"/>
            </p:custDataLst>
          </p:nvPr>
        </p:nvSpPr>
        <p:spPr>
          <a:xfrm>
            <a:off x="5551226" y="1300960"/>
            <a:ext cx="2404861" cy="476875"/>
          </a:xfrm>
          <a:prstGeom prst="rect">
            <a:avLst/>
          </a:prstGeom>
          <a:solidFill>
            <a:schemeClr val="bg1"/>
          </a:solidFill>
          <a:ln w="9525">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IT Capabilities Supporting Direct Selling</a:t>
            </a:r>
            <a:endParaRPr lang="en-US" sz="1400" b="1" dirty="0">
              <a:solidFill>
                <a:schemeClr val="tx1"/>
              </a:solidFill>
            </a:endParaRPr>
          </a:p>
        </p:txBody>
      </p:sp>
      <p:sp>
        <p:nvSpPr>
          <p:cNvPr id="15" name="Rectangle 14"/>
          <p:cNvSpPr/>
          <p:nvPr/>
        </p:nvSpPr>
        <p:spPr>
          <a:xfrm>
            <a:off x="4769318" y="1942671"/>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IT Strategy Creation</a:t>
            </a:r>
            <a:endParaRPr lang="en-CA" sz="1400" b="1" dirty="0">
              <a:solidFill>
                <a:schemeClr val="bg1"/>
              </a:solidFill>
            </a:endParaRPr>
          </a:p>
        </p:txBody>
      </p:sp>
      <p:sp>
        <p:nvSpPr>
          <p:cNvPr id="16" name="Rectangle 15"/>
          <p:cNvSpPr/>
          <p:nvPr/>
        </p:nvSpPr>
        <p:spPr>
          <a:xfrm>
            <a:off x="4766153" y="2872806"/>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Voice Network Management</a:t>
            </a:r>
            <a:endParaRPr lang="en-CA" sz="1400" b="1" dirty="0">
              <a:solidFill>
                <a:schemeClr val="bg1"/>
              </a:solidFill>
            </a:endParaRPr>
          </a:p>
        </p:txBody>
      </p:sp>
      <p:sp>
        <p:nvSpPr>
          <p:cNvPr id="17" name="Rectangle 16"/>
          <p:cNvSpPr/>
          <p:nvPr/>
        </p:nvSpPr>
        <p:spPr>
          <a:xfrm>
            <a:off x="4758927" y="3800424"/>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Application Support</a:t>
            </a:r>
            <a:endParaRPr lang="en-CA" sz="1400" b="1" dirty="0">
              <a:solidFill>
                <a:schemeClr val="bg1"/>
              </a:solidFill>
            </a:endParaRPr>
          </a:p>
        </p:txBody>
      </p:sp>
      <p:sp>
        <p:nvSpPr>
          <p:cNvPr id="18" name="TextBox 17"/>
          <p:cNvSpPr txBox="1"/>
          <p:nvPr/>
        </p:nvSpPr>
        <p:spPr>
          <a:xfrm>
            <a:off x="2667192" y="2708669"/>
            <a:ext cx="1957231" cy="523220"/>
          </a:xfrm>
          <a:prstGeom prst="rect">
            <a:avLst/>
          </a:prstGeom>
          <a:noFill/>
        </p:spPr>
        <p:txBody>
          <a:bodyPr wrap="square" rtlCol="0">
            <a:spAutoFit/>
          </a:bodyPr>
          <a:lstStyle/>
          <a:p>
            <a:r>
              <a:rPr lang="en-CA" sz="1400" i="1" dirty="0" smtClean="0"/>
              <a:t>These IT capabilities support direct selling.</a:t>
            </a:r>
            <a:endParaRPr lang="en-CA" sz="1400" i="1" dirty="0"/>
          </a:p>
        </p:txBody>
      </p:sp>
      <p:sp>
        <p:nvSpPr>
          <p:cNvPr id="20" name="Rectangle 19"/>
          <p:cNvSpPr/>
          <p:nvPr/>
        </p:nvSpPr>
        <p:spPr>
          <a:xfrm>
            <a:off x="6854427" y="1939207"/>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Telecom</a:t>
            </a:r>
            <a:endParaRPr lang="en-CA" sz="1400" b="1" dirty="0">
              <a:solidFill>
                <a:schemeClr val="bg1"/>
              </a:solidFill>
            </a:endParaRPr>
          </a:p>
        </p:txBody>
      </p:sp>
      <p:sp>
        <p:nvSpPr>
          <p:cNvPr id="21" name="Rectangle 20"/>
          <p:cNvSpPr/>
          <p:nvPr/>
        </p:nvSpPr>
        <p:spPr>
          <a:xfrm>
            <a:off x="6851262" y="2869342"/>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Application Procurement</a:t>
            </a:r>
            <a:endParaRPr lang="en-CA" sz="1400" b="1" dirty="0">
              <a:solidFill>
                <a:schemeClr val="bg1"/>
              </a:solidFill>
            </a:endParaRPr>
          </a:p>
        </p:txBody>
      </p:sp>
      <p:sp>
        <p:nvSpPr>
          <p:cNvPr id="22" name="Rectangle 21"/>
          <p:cNvSpPr/>
          <p:nvPr/>
        </p:nvSpPr>
        <p:spPr>
          <a:xfrm>
            <a:off x="6844036" y="3796960"/>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Data Center Management</a:t>
            </a:r>
            <a:endParaRPr lang="en-CA" sz="1400" b="1" dirty="0">
              <a:solidFill>
                <a:schemeClr val="bg1"/>
              </a:solidFill>
            </a:endParaRPr>
          </a:p>
        </p:txBody>
      </p:sp>
      <p:sp>
        <p:nvSpPr>
          <p:cNvPr id="26" name="Rectangle 25"/>
          <p:cNvSpPr/>
          <p:nvPr/>
        </p:nvSpPr>
        <p:spPr>
          <a:xfrm>
            <a:off x="4758927" y="4724577"/>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Virtualization Management</a:t>
            </a:r>
            <a:endParaRPr lang="en-CA" sz="1400" b="1" dirty="0">
              <a:solidFill>
                <a:schemeClr val="bg1"/>
              </a:solidFill>
            </a:endParaRPr>
          </a:p>
        </p:txBody>
      </p:sp>
      <p:sp>
        <p:nvSpPr>
          <p:cNvPr id="27" name="Rectangle 26"/>
          <p:cNvSpPr/>
          <p:nvPr/>
        </p:nvSpPr>
        <p:spPr>
          <a:xfrm>
            <a:off x="6844036" y="4721113"/>
            <a:ext cx="1917595" cy="769462"/>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Remote Network Management</a:t>
            </a:r>
            <a:endParaRPr lang="en-CA" sz="1400" b="1" dirty="0">
              <a:solidFill>
                <a:schemeClr val="bg1"/>
              </a:solidFill>
            </a:endParaRPr>
          </a:p>
        </p:txBody>
      </p:sp>
      <p:sp>
        <p:nvSpPr>
          <p:cNvPr id="29" name="Rectangle 28"/>
          <p:cNvSpPr/>
          <p:nvPr/>
        </p:nvSpPr>
        <p:spPr>
          <a:xfrm>
            <a:off x="5794858" y="5582813"/>
            <a:ext cx="1917595" cy="754257"/>
          </a:xfrm>
          <a:prstGeom prst="rect">
            <a:avLst/>
          </a:prstGeom>
          <a:solidFill>
            <a:schemeClr val="tx1"/>
          </a:solidFill>
          <a:ln>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Security Management</a:t>
            </a:r>
            <a:endParaRPr lang="en-CA" sz="1400" b="1" dirty="0">
              <a:solidFill>
                <a:schemeClr val="bg1"/>
              </a:solidFill>
            </a:endParaRPr>
          </a:p>
        </p:txBody>
      </p:sp>
      <p:grpSp>
        <p:nvGrpSpPr>
          <p:cNvPr id="23" name="Group 22"/>
          <p:cNvGrpSpPr/>
          <p:nvPr/>
        </p:nvGrpSpPr>
        <p:grpSpPr>
          <a:xfrm>
            <a:off x="0" y="6422955"/>
            <a:ext cx="9144000" cy="437555"/>
            <a:chOff x="0" y="6422955"/>
            <a:chExt cx="9144000" cy="437555"/>
          </a:xfrm>
        </p:grpSpPr>
        <p:pic>
          <p:nvPicPr>
            <p:cNvPr id="2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35284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70863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Chief Information Officers (CIO)</a:t>
            </a:r>
            <a:endParaRPr lang="en-US" dirty="0"/>
          </a:p>
        </p:txBody>
      </p:sp>
      <p:sp>
        <p:nvSpPr>
          <p:cNvPr id="14" name="Text Placeholder 13"/>
          <p:cNvSpPr>
            <a:spLocks noGrp="1"/>
          </p:cNvSpPr>
          <p:nvPr>
            <p:ph type="body" sz="quarter" idx="26"/>
          </p:nvPr>
        </p:nvSpPr>
        <p:spPr/>
        <p:txBody>
          <a:bodyPr/>
          <a:lstStyle/>
          <a:p>
            <a:r>
              <a:rPr lang="en-US" dirty="0" smtClean="0"/>
              <a:t>Identify key corporate </a:t>
            </a:r>
            <a:r>
              <a:rPr lang="en-US" dirty="0"/>
              <a:t>objectives.</a:t>
            </a:r>
          </a:p>
          <a:p>
            <a:r>
              <a:rPr lang="en-US" dirty="0" smtClean="0"/>
              <a:t>Identify </a:t>
            </a:r>
            <a:r>
              <a:rPr lang="en-US" dirty="0"/>
              <a:t>key c</a:t>
            </a:r>
            <a:r>
              <a:rPr lang="en-US" dirty="0" smtClean="0"/>
              <a:t>orporate </a:t>
            </a:r>
            <a:r>
              <a:rPr lang="en-US" dirty="0"/>
              <a:t>initiatives.</a:t>
            </a:r>
          </a:p>
          <a:p>
            <a:r>
              <a:rPr lang="en-US" dirty="0" smtClean="0"/>
              <a:t>Identify how corporate </a:t>
            </a:r>
            <a:r>
              <a:rPr lang="en-US" dirty="0"/>
              <a:t>capabilities will be used </a:t>
            </a:r>
            <a:r>
              <a:rPr lang="en-US" dirty="0" smtClean="0"/>
              <a:t>or </a:t>
            </a:r>
            <a:r>
              <a:rPr lang="en-US" dirty="0"/>
              <a:t>modified.</a:t>
            </a:r>
          </a:p>
          <a:p>
            <a:r>
              <a:rPr lang="en-US" dirty="0"/>
              <a:t>Prioritize IT </a:t>
            </a:r>
            <a:r>
              <a:rPr lang="en-US" dirty="0" smtClean="0"/>
              <a:t>support for corporate </a:t>
            </a:r>
            <a:r>
              <a:rPr lang="en-US" dirty="0"/>
              <a:t>capability use or </a:t>
            </a:r>
            <a:r>
              <a:rPr lang="en-US" dirty="0" smtClean="0"/>
              <a:t>modification.</a:t>
            </a:r>
            <a:endParaRPr lang="en-US" dirty="0"/>
          </a:p>
          <a:p>
            <a:endParaRPr lang="en-US" dirty="0"/>
          </a:p>
        </p:txBody>
      </p:sp>
      <p:sp>
        <p:nvSpPr>
          <p:cNvPr id="15" name="Text Placeholder 14"/>
          <p:cNvSpPr>
            <a:spLocks noGrp="1"/>
          </p:cNvSpPr>
          <p:nvPr>
            <p:ph type="body" sz="quarter" idx="27"/>
          </p:nvPr>
        </p:nvSpPr>
        <p:spPr/>
        <p:txBody>
          <a:bodyPr/>
          <a:lstStyle/>
          <a:p>
            <a:r>
              <a:rPr lang="en-US" dirty="0" smtClean="0"/>
              <a:t>CIO Direct Reports</a:t>
            </a:r>
            <a:endParaRPr lang="en-US" dirty="0"/>
          </a:p>
        </p:txBody>
      </p:sp>
      <p:sp>
        <p:nvSpPr>
          <p:cNvPr id="16" name="Text Placeholder 15"/>
          <p:cNvSpPr>
            <a:spLocks noGrp="1"/>
          </p:cNvSpPr>
          <p:nvPr>
            <p:ph type="body" sz="quarter" idx="28"/>
          </p:nvPr>
        </p:nvSpPr>
        <p:spPr/>
        <p:txBody>
          <a:bodyPr/>
          <a:lstStyle/>
          <a:p>
            <a:r>
              <a:rPr lang="en-US" dirty="0" smtClean="0"/>
              <a:t>Assist in identifying key corporate objectives.</a:t>
            </a:r>
          </a:p>
          <a:p>
            <a:r>
              <a:rPr lang="en-US" dirty="0" smtClean="0"/>
              <a:t>Assist in identifying key corporate initiatives.</a:t>
            </a:r>
          </a:p>
          <a:p>
            <a:r>
              <a:rPr lang="en-US" dirty="0" smtClean="0"/>
              <a:t>Assist in identifying how corporate capabilities will be used or modified.</a:t>
            </a:r>
          </a:p>
          <a:p>
            <a:r>
              <a:rPr lang="en-US" dirty="0" smtClean="0"/>
              <a:t>Assist in prioritizing IT support for corporate capability use or modification.</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CA" dirty="0"/>
              <a:t>CIOs </a:t>
            </a:r>
            <a:r>
              <a:rPr lang="en-CA" dirty="0" smtClean="0"/>
              <a:t>must help the business achieve </a:t>
            </a:r>
            <a:r>
              <a:rPr lang="en-CA" dirty="0"/>
              <a:t>goals and objectives</a:t>
            </a:r>
            <a:r>
              <a:rPr lang="en-CA" dirty="0" smtClean="0"/>
              <a:t>. </a:t>
            </a:r>
            <a:r>
              <a:rPr lang="en-CA" dirty="0"/>
              <a:t>IT planning must be based </a:t>
            </a:r>
            <a:r>
              <a:rPr lang="en-CA" dirty="0" smtClean="0"/>
              <a:t>on </a:t>
            </a:r>
            <a:r>
              <a:rPr lang="en-CA" dirty="0"/>
              <a:t>corporate </a:t>
            </a:r>
            <a:r>
              <a:rPr lang="en-CA" dirty="0" smtClean="0"/>
              <a:t>strategy; </a:t>
            </a:r>
            <a:r>
              <a:rPr lang="en-CA" dirty="0"/>
              <a:t>achieving </a:t>
            </a:r>
            <a:r>
              <a:rPr lang="en-CA" dirty="0" smtClean="0"/>
              <a:t>a clear and agreed upon vision of corporate </a:t>
            </a:r>
            <a:r>
              <a:rPr lang="en-CA" dirty="0"/>
              <a:t>strategy is the foundation upon which the IT strategy is built. </a:t>
            </a:r>
            <a:r>
              <a:rPr lang="en-CA" dirty="0" smtClean="0"/>
              <a:t>However</a:t>
            </a:r>
            <a:r>
              <a:rPr lang="en-CA" dirty="0"/>
              <a:t>, CIOs </a:t>
            </a:r>
            <a:r>
              <a:rPr lang="en-CA" dirty="0" smtClean="0"/>
              <a:t>are often </a:t>
            </a:r>
            <a:r>
              <a:rPr lang="en-CA" dirty="0"/>
              <a:t>left in the </a:t>
            </a:r>
            <a:r>
              <a:rPr lang="en-CA" dirty="0" smtClean="0"/>
              <a:t>dark, </a:t>
            </a:r>
            <a:r>
              <a:rPr lang="en-CA" dirty="0"/>
              <a:t>and </a:t>
            </a:r>
            <a:r>
              <a:rPr lang="en-CA" dirty="0" smtClean="0"/>
              <a:t>an inability to identify corporate imperatives undermines IT-business alignment.</a:t>
            </a:r>
            <a:endParaRPr lang="en-US" dirty="0"/>
          </a:p>
        </p:txBody>
      </p:sp>
      <p:sp>
        <p:nvSpPr>
          <p:cNvPr id="4" name="Text Placeholder 3"/>
          <p:cNvSpPr>
            <a:spLocks noGrp="1"/>
          </p:cNvSpPr>
          <p:nvPr>
            <p:ph type="body" sz="quarter" idx="11"/>
          </p:nvPr>
        </p:nvSpPr>
        <p:spPr/>
        <p:txBody>
          <a:bodyPr/>
          <a:lstStyle/>
          <a:p>
            <a:r>
              <a:rPr lang="en-CA" dirty="0" smtClean="0"/>
              <a:t>IT is not included in corporate strategy discussions and required strategic information is challenging to obtain. </a:t>
            </a:r>
          </a:p>
          <a:p>
            <a:r>
              <a:rPr lang="en-CA" dirty="0" smtClean="0"/>
              <a:t>Corporate objectives are too vague.</a:t>
            </a:r>
          </a:p>
          <a:p>
            <a:r>
              <a:rPr lang="en-CA" dirty="0" smtClean="0"/>
              <a:t>Business units keep changing their minds about corporate imperatives.</a:t>
            </a:r>
          </a:p>
          <a:p>
            <a:r>
              <a:rPr lang="en-CA" dirty="0"/>
              <a:t>Business units demand more than IT can </a:t>
            </a:r>
            <a:r>
              <a:rPr lang="en-CA" dirty="0" smtClean="0"/>
              <a:t>deliver.</a:t>
            </a:r>
          </a:p>
          <a:p>
            <a:endParaRPr lang="en-US" dirty="0"/>
          </a:p>
        </p:txBody>
      </p:sp>
      <p:sp>
        <p:nvSpPr>
          <p:cNvPr id="5" name="Text Placeholder 4"/>
          <p:cNvSpPr>
            <a:spLocks noGrp="1"/>
          </p:cNvSpPr>
          <p:nvPr>
            <p:ph type="body" sz="quarter" idx="12"/>
          </p:nvPr>
        </p:nvSpPr>
        <p:spPr/>
        <p:txBody>
          <a:bodyPr/>
          <a:lstStyle/>
          <a:p>
            <a:r>
              <a:rPr lang="en-CA" dirty="0" smtClean="0"/>
              <a:t>Collect </a:t>
            </a:r>
            <a:r>
              <a:rPr lang="en-CA" dirty="0"/>
              <a:t>all relevant corporate strategy data to get a holistic view of your organization’s structural, customer-related, and operational </a:t>
            </a:r>
            <a:r>
              <a:rPr lang="en-CA" dirty="0" smtClean="0"/>
              <a:t>imperatives. </a:t>
            </a:r>
          </a:p>
          <a:p>
            <a:r>
              <a:rPr lang="en-CA" dirty="0"/>
              <a:t>Analyze corporate strategy data to identify all relevant corporate objectives and initiatives</a:t>
            </a:r>
            <a:r>
              <a:rPr lang="en-CA" dirty="0" smtClean="0"/>
              <a:t>.</a:t>
            </a:r>
          </a:p>
          <a:p>
            <a:r>
              <a:rPr lang="en-CA" dirty="0"/>
              <a:t>Limited IT resources necessitates prioritizing corporate objectives and initiatives; </a:t>
            </a:r>
            <a:r>
              <a:rPr lang="en-CA" dirty="0" smtClean="0"/>
              <a:t>allocate </a:t>
            </a:r>
            <a:r>
              <a:rPr lang="en-CA" dirty="0"/>
              <a:t>IT resources to key imperatives</a:t>
            </a:r>
            <a:r>
              <a:rPr lang="en-CA" dirty="0" smtClean="0"/>
              <a:t>.</a:t>
            </a:r>
          </a:p>
          <a:p>
            <a:r>
              <a:rPr lang="en-CA" dirty="0"/>
              <a:t>Identify the business capabilities required to execute the corporate strategy. Supporting these business capabilities will drive IT strategy formation.</a:t>
            </a:r>
          </a:p>
          <a:p>
            <a:r>
              <a:rPr lang="en-CA" dirty="0" smtClean="0"/>
              <a:t>Prioritize the use and modification of business capabilities required to achieve corporate strategy.</a:t>
            </a:r>
            <a:endParaRPr lang="en-CA" dirty="0"/>
          </a:p>
          <a:p>
            <a:endParaRPr lang="en-CA" dirty="0"/>
          </a:p>
          <a:p>
            <a:endParaRPr lang="en-US" dirty="0"/>
          </a:p>
        </p:txBody>
      </p:sp>
      <p:sp>
        <p:nvSpPr>
          <p:cNvPr id="6" name="Text Placeholder 5"/>
          <p:cNvSpPr>
            <a:spLocks noGrp="1"/>
          </p:cNvSpPr>
          <p:nvPr>
            <p:ph type="body" sz="quarter" idx="13"/>
          </p:nvPr>
        </p:nvSpPr>
        <p:spPr/>
        <p:txBody>
          <a:bodyPr/>
          <a:lstStyle/>
          <a:p>
            <a:pPr marL="0" indent="0">
              <a:spcBef>
                <a:spcPts val="600"/>
              </a:spcBef>
              <a:spcAft>
                <a:spcPts val="600"/>
              </a:spcAft>
              <a:buSzPct val="100000"/>
              <a:buNone/>
            </a:pPr>
            <a:r>
              <a:rPr lang="en-CA" b="1" dirty="0"/>
              <a:t>The corporate strategy is the treasure map to corporate prosperity. The CIO needs his own copy so he doesn’t get </a:t>
            </a:r>
            <a:r>
              <a:rPr lang="en-CA" b="1" dirty="0" smtClean="0"/>
              <a:t>lost. </a:t>
            </a:r>
          </a:p>
          <a:p>
            <a:pPr lvl="0">
              <a:buClr>
                <a:srgbClr val="333333"/>
              </a:buClr>
            </a:pPr>
            <a:r>
              <a:rPr lang="en-CA" dirty="0" smtClean="0"/>
              <a:t>You’ll need data from many sources to fill in the missing pieces of the map.</a:t>
            </a:r>
          </a:p>
          <a:p>
            <a:pPr lvl="0">
              <a:buClr>
                <a:srgbClr val="333333"/>
              </a:buClr>
            </a:pPr>
            <a:r>
              <a:rPr lang="en-CA" dirty="0" smtClean="0"/>
              <a:t>Finding all the treasure is impossible; prioritize IT support.</a:t>
            </a:r>
          </a:p>
          <a:p>
            <a:pPr lvl="0">
              <a:buClr>
                <a:srgbClr val="333333"/>
              </a:buClr>
            </a:pPr>
            <a:r>
              <a:rPr lang="en-CA" dirty="0" smtClean="0"/>
              <a:t>Identify the capabilities required to reach prosperity; a boat and crew will be required.</a:t>
            </a:r>
            <a:endParaRPr lang="en-CA"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731565555"/>
              </p:ext>
            </p:extLst>
          </p:nvPr>
        </p:nvGraphicFramePr>
        <p:xfrm>
          <a:off x="332698" y="2223194"/>
          <a:ext cx="8451770" cy="3501301"/>
        </p:xfrm>
        <a:graphic>
          <a:graphicData uri="http://schemas.openxmlformats.org/drawingml/2006/table">
            <a:tbl>
              <a:tblPr bandRow="1">
                <a:tableStyleId>{2D5ABB26-0587-4C30-8999-92F81FD0307C}</a:tableStyleId>
              </a:tblPr>
              <a:tblGrid>
                <a:gridCol w="8451770"/>
              </a:tblGrid>
              <a:tr h="319407">
                <a:tc>
                  <a:txBody>
                    <a:bodyPr/>
                    <a:lstStyle/>
                    <a:p>
                      <a:pPr marL="0" algn="l" defTabSz="914400" rtl="0" eaLnBrk="1" latinLnBrk="0" hangingPunct="1"/>
                      <a:r>
                        <a:rPr lang="en-US" sz="1200" b="1" dirty="0" smtClean="0">
                          <a:solidFill>
                            <a:schemeClr val="bg1"/>
                          </a:solidFill>
                          <a:latin typeface="+mn-lt"/>
                          <a:cs typeface="Open Sans"/>
                        </a:rPr>
                        <a:t>Section 1.3:</a:t>
                      </a:r>
                      <a:r>
                        <a:rPr lang="en-US" sz="1200" b="1" baseline="0" dirty="0" smtClean="0">
                          <a:solidFill>
                            <a:schemeClr val="bg1"/>
                          </a:solidFill>
                          <a:latin typeface="+mn-lt"/>
                          <a:cs typeface="Open Sans"/>
                        </a:rPr>
                        <a:t> Process Overview</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A7D5C"/>
                    </a:solidFill>
                  </a:tcPr>
                </a:tc>
              </a:tr>
              <a:tr h="463735">
                <a:tc>
                  <a:txBody>
                    <a:bodyPr/>
                    <a:lstStyle/>
                    <a:p>
                      <a:pPr marL="0" lvl="1" algn="l"/>
                      <a:r>
                        <a:rPr lang="en-US" sz="1200" dirty="0" smtClean="0">
                          <a:solidFill>
                            <a:schemeClr val="tx1"/>
                          </a:solidFill>
                          <a:latin typeface="+mn-lt"/>
                          <a:cs typeface="Open Sans"/>
                        </a:rPr>
                        <a:t>Get off to a productive start: Discuss who to include</a:t>
                      </a:r>
                      <a:r>
                        <a:rPr lang="en-US" sz="1200" baseline="0" dirty="0" smtClean="0">
                          <a:solidFill>
                            <a:schemeClr val="tx1"/>
                          </a:solidFill>
                          <a:latin typeface="+mn-lt"/>
                          <a:cs typeface="Open Sans"/>
                        </a:rPr>
                        <a:t> on your project team and what the project team will be doing. Discuss the corporate strategy decoding process at a high level.</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19407">
                <a:tc>
                  <a:txBody>
                    <a:bodyPr/>
                    <a:lstStyle/>
                    <a:p>
                      <a:pPr algn="l"/>
                      <a:r>
                        <a:rPr lang="en-US" sz="1200" b="1" dirty="0" smtClean="0">
                          <a:solidFill>
                            <a:schemeClr val="bg1"/>
                          </a:solidFill>
                          <a:latin typeface="+mn-lt"/>
                          <a:cs typeface="Open Sans"/>
                        </a:rPr>
                        <a:t>Section 2.1: Collect and Organize Data</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473371">
                <a:tc>
                  <a:txBody>
                    <a:bodyPr/>
                    <a:lstStyle/>
                    <a:p>
                      <a:pPr algn="l">
                        <a:spcBef>
                          <a:spcPts val="400"/>
                        </a:spcBef>
                      </a:pPr>
                      <a:r>
                        <a:rPr lang="en-US" sz="1200" dirty="0" smtClean="0">
                          <a:solidFill>
                            <a:schemeClr val="tx1"/>
                          </a:solidFill>
                          <a:latin typeface="+mn-lt"/>
                          <a:cs typeface="Open Sans"/>
                        </a:rPr>
                        <a:t>Get the information you need: Discuss</a:t>
                      </a:r>
                      <a:r>
                        <a:rPr lang="en-US" sz="1200" baseline="0" dirty="0" smtClean="0">
                          <a:solidFill>
                            <a:schemeClr val="tx1"/>
                          </a:solidFill>
                          <a:latin typeface="+mn-lt"/>
                          <a:cs typeface="Open Sans"/>
                        </a:rPr>
                        <a:t> what information available in your organization can help you understand the corporate strategy. Discuss best practices for interviewing stakeholders.</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19407">
                <a:tc>
                  <a:txBody>
                    <a:bodyPr/>
                    <a:lstStyle/>
                    <a:p>
                      <a:pPr algn="l"/>
                      <a:r>
                        <a:rPr lang="en-US" sz="1200" b="1" dirty="0" smtClean="0">
                          <a:solidFill>
                            <a:schemeClr val="bg1"/>
                          </a:solidFill>
                          <a:latin typeface="+mn-lt"/>
                          <a:cs typeface="Open Sans"/>
                        </a:rPr>
                        <a:t>Section 2.3:</a:t>
                      </a:r>
                      <a:r>
                        <a:rPr lang="en-US" sz="1200" b="1" baseline="0" dirty="0" smtClean="0">
                          <a:solidFill>
                            <a:schemeClr val="bg1"/>
                          </a:solidFill>
                          <a:latin typeface="+mn-lt"/>
                          <a:cs typeface="Open Sans"/>
                        </a:rPr>
                        <a:t> Prioritize Corporate Objectives</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486467">
                <a:tc>
                  <a:txBody>
                    <a:bodyPr/>
                    <a:lstStyle/>
                    <a:p>
                      <a:pPr algn="l">
                        <a:spcBef>
                          <a:spcPts val="400"/>
                        </a:spcBef>
                      </a:pPr>
                      <a:r>
                        <a:rPr lang="en-US" sz="1200" kern="1200" dirty="0" smtClean="0">
                          <a:solidFill>
                            <a:schemeClr val="tx1"/>
                          </a:solidFill>
                          <a:latin typeface="+mn-lt"/>
                          <a:ea typeface="+mn-ea"/>
                          <a:cs typeface="Open Sans"/>
                        </a:rPr>
                        <a:t>Identify</a:t>
                      </a:r>
                      <a:r>
                        <a:rPr lang="en-US" sz="1200" kern="1200" baseline="0" dirty="0" smtClean="0">
                          <a:solidFill>
                            <a:schemeClr val="tx1"/>
                          </a:solidFill>
                          <a:latin typeface="+mn-lt"/>
                          <a:ea typeface="+mn-ea"/>
                          <a:cs typeface="Open Sans"/>
                        </a:rPr>
                        <a:t> and prioritize organizational imperatives: Identify and discuss key corporate objectives and initiatives. Evaluate objective and initiative importance to organizational success and the perceived importance to key stakeholders.</a:t>
                      </a: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19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mn-lt"/>
                          <a:cs typeface="Open Sans"/>
                        </a:rPr>
                        <a:t>Section 3.2: Prioritize Corporate</a:t>
                      </a:r>
                      <a:r>
                        <a:rPr lang="en-US" sz="1200" b="1" baseline="0" dirty="0" smtClean="0">
                          <a:solidFill>
                            <a:schemeClr val="bg1"/>
                          </a:solidFill>
                          <a:latin typeface="+mn-lt"/>
                          <a:cs typeface="Open Sans"/>
                        </a:rPr>
                        <a:t> Capability Effects</a:t>
                      </a:r>
                      <a:endParaRPr lang="en-US" sz="1200" b="1" dirty="0" smtClean="0">
                        <a:solidFill>
                          <a:schemeClr val="bg1"/>
                        </a:solidFill>
                        <a:latin typeface="+mn-lt"/>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720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Open Sans"/>
                        </a:rPr>
                        <a:t>Identify</a:t>
                      </a:r>
                      <a:r>
                        <a:rPr lang="en-US" sz="1200" kern="1200" baseline="0" dirty="0" smtClean="0">
                          <a:solidFill>
                            <a:schemeClr val="tx1"/>
                          </a:solidFill>
                          <a:latin typeface="+mn-lt"/>
                          <a:ea typeface="+mn-ea"/>
                          <a:cs typeface="Open Sans"/>
                        </a:rPr>
                        <a:t> the</a:t>
                      </a:r>
                      <a:r>
                        <a:rPr lang="en-US" sz="1200" kern="1200" dirty="0" smtClean="0">
                          <a:solidFill>
                            <a:schemeClr val="tx1"/>
                          </a:solidFill>
                          <a:latin typeface="+mn-lt"/>
                          <a:ea typeface="+mn-ea"/>
                          <a:cs typeface="Open Sans"/>
                        </a:rPr>
                        <a:t> capabilities required to execute corporate strategy: Discus</a:t>
                      </a:r>
                      <a:r>
                        <a:rPr lang="en-US" sz="1200" kern="1200" baseline="0" dirty="0" smtClean="0">
                          <a:solidFill>
                            <a:schemeClr val="tx1"/>
                          </a:solidFill>
                          <a:latin typeface="+mn-lt"/>
                          <a:ea typeface="+mn-ea"/>
                          <a:cs typeface="Open Sans"/>
                        </a:rPr>
                        <a:t> how corporate objectives and initiatives affect business capabilities. Evaluate capability change importance to organizational success and the perceived importance to key stakeholders.</a:t>
                      </a:r>
                      <a:endParaRPr lang="en-US" sz="1200" kern="1200" dirty="0" smtClean="0">
                        <a:solidFill>
                          <a:schemeClr val="tx1"/>
                        </a:solidFill>
                        <a:latin typeface="+mn-lt"/>
                        <a:ea typeface="+mn-ea"/>
                        <a:cs typeface="Open San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251520" y="260648"/>
            <a:ext cx="7516714" cy="864096"/>
          </a:xfrm>
        </p:spPr>
        <p:txBody>
          <a:bodyPr/>
          <a:lstStyle/>
          <a:p>
            <a:r>
              <a:rPr lang="en-US" dirty="0" smtClean="0"/>
              <a:t>Info-Tech is ready to assist. Book a free guided </a:t>
            </a:r>
            <a:br>
              <a:rPr lang="en-US" dirty="0" smtClean="0"/>
            </a:br>
            <a:r>
              <a:rPr lang="en-US" dirty="0" smtClean="0"/>
              <a:t>implementation today!</a:t>
            </a:r>
            <a:endParaRPr lang="en-US" dirty="0"/>
          </a:p>
        </p:txBody>
      </p:sp>
      <p:sp>
        <p:nvSpPr>
          <p:cNvPr id="11" name="Text Placeholder 3"/>
          <p:cNvSpPr>
            <a:spLocks noGrp="1"/>
          </p:cNvSpPr>
          <p:nvPr>
            <p:ph type="body" sz="quarter" idx="16"/>
          </p:nvPr>
        </p:nvSpPr>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 </a:t>
            </a:r>
            <a:r>
              <a:rPr lang="en-US" sz="1400" dirty="0">
                <a:cs typeface="Open Sans"/>
              </a:rPr>
              <a:t>For most members, this service is available at no additional cost</a:t>
            </a:r>
            <a:r>
              <a:rPr lang="en-US" sz="1400" dirty="0" smtClean="0">
                <a:cs typeface="Open Sans"/>
              </a:rPr>
              <a:t>.*</a:t>
            </a:r>
            <a:endParaRPr lang="en-CA" sz="1400" dirty="0" smtClean="0">
              <a:cs typeface="Open Sans"/>
            </a:endParaRPr>
          </a:p>
        </p:txBody>
      </p:sp>
      <p:sp>
        <p:nvSpPr>
          <p:cNvPr id="6" name="TextBox 5"/>
          <p:cNvSpPr txBox="1"/>
          <p:nvPr/>
        </p:nvSpPr>
        <p:spPr>
          <a:xfrm>
            <a:off x="251520" y="6014611"/>
            <a:ext cx="4067139" cy="300082"/>
          </a:xfrm>
          <a:prstGeom prst="rect">
            <a:avLst/>
          </a:prstGeom>
          <a:noFill/>
        </p:spPr>
        <p:txBody>
          <a:bodyPr wrap="none" rtlCol="0">
            <a:spAutoFit/>
          </a:bodyPr>
          <a:lstStyle/>
          <a:p>
            <a:r>
              <a:rPr lang="en-CA" sz="1350" dirty="0" smtClean="0">
                <a:latin typeface="+mn-lt"/>
              </a:rPr>
              <a:t>*</a:t>
            </a:r>
            <a:r>
              <a:rPr lang="en-CA" sz="900" dirty="0" smtClean="0">
                <a:solidFill>
                  <a:srgbClr val="333333"/>
                </a:solidFill>
                <a:cs typeface="Open Sans"/>
              </a:rPr>
              <a:t>Guided </a:t>
            </a:r>
            <a:r>
              <a:rPr lang="en-CA" sz="900" dirty="0">
                <a:solidFill>
                  <a:srgbClr val="333333"/>
                </a:solidFill>
                <a:cs typeface="Open Sans"/>
              </a:rPr>
              <a:t>Implementations are included in most advisory membership seats</a:t>
            </a:r>
            <a:r>
              <a:rPr lang="en-US" sz="900" dirty="0">
                <a:solidFill>
                  <a:srgbClr val="333333"/>
                </a:solidFill>
                <a:cs typeface="Open Sans"/>
              </a:rPr>
              <a:t>.</a:t>
            </a:r>
            <a:endParaRPr lang="en-CA" sz="900" dirty="0">
              <a:latin typeface="+mn-lt"/>
            </a:endParaRPr>
          </a:p>
        </p:txBody>
      </p:sp>
      <p:sp>
        <p:nvSpPr>
          <p:cNvPr id="2" name="Rectangle 1"/>
          <p:cNvSpPr/>
          <p:nvPr/>
        </p:nvSpPr>
        <p:spPr>
          <a:xfrm>
            <a:off x="244696" y="1949839"/>
            <a:ext cx="8560962" cy="276999"/>
          </a:xfrm>
          <a:prstGeom prst="rect">
            <a:avLst/>
          </a:prstGeom>
        </p:spPr>
        <p:txBody>
          <a:bodyPr wrap="square">
            <a:spAutoFit/>
          </a:bodyPr>
          <a:lstStyle/>
          <a:p>
            <a:pPr marL="0" indent="0" algn="l">
              <a:buNone/>
            </a:pPr>
            <a:r>
              <a:rPr lang="en-CA" sz="1200" i="1" dirty="0">
                <a:cs typeface="Open Sans"/>
              </a:rPr>
              <a:t>Here are the suggested Guided Implementation points in </a:t>
            </a:r>
            <a:r>
              <a:rPr lang="en-CA" sz="1200" i="1" dirty="0" smtClean="0">
                <a:cs typeface="Open Sans"/>
              </a:rPr>
              <a:t>the Decode the Corporate Strategy project</a:t>
            </a:r>
            <a:r>
              <a:rPr lang="en-CA" sz="1200" i="1" dirty="0">
                <a:cs typeface="Open Sans"/>
              </a:rPr>
              <a:t>:</a:t>
            </a:r>
            <a:endParaRPr lang="en-US" sz="1200" i="1" dirty="0">
              <a:cs typeface="Open Sans"/>
            </a:endParaRP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0397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baseline metrics</a:t>
            </a:r>
          </a:p>
        </p:txBody>
      </p:sp>
      <p:graphicFrame>
        <p:nvGraphicFramePr>
          <p:cNvPr id="15" name="Table 14"/>
          <p:cNvGraphicFramePr>
            <a:graphicFrameLocks noGrp="1"/>
          </p:cNvGraphicFramePr>
          <p:nvPr>
            <p:extLst>
              <p:ext uri="{D42A27DB-BD31-4B8C-83A1-F6EECF244321}">
                <p14:modId xmlns:p14="http://schemas.microsoft.com/office/powerpoint/2010/main" val="384382507"/>
              </p:ext>
            </p:extLst>
          </p:nvPr>
        </p:nvGraphicFramePr>
        <p:xfrm>
          <a:off x="259111" y="1799163"/>
          <a:ext cx="8625779" cy="822960"/>
        </p:xfrm>
        <a:graphic>
          <a:graphicData uri="http://schemas.openxmlformats.org/drawingml/2006/table">
            <a:tbl>
              <a:tblPr firstRow="1" bandRow="1">
                <a:tableStyleId>{5940675A-B579-460E-94D1-54222C63F5DA}</a:tableStyleId>
              </a:tblPr>
              <a:tblGrid>
                <a:gridCol w="5770628"/>
                <a:gridCol w="1487762"/>
                <a:gridCol w="1367389"/>
              </a:tblGrid>
              <a:tr h="185783">
                <a:tc>
                  <a:txBody>
                    <a:bodyPr/>
                    <a:lstStyle/>
                    <a:p>
                      <a:r>
                        <a:rPr lang="en-US" sz="1200" b="1" dirty="0" smtClean="0">
                          <a:solidFill>
                            <a:schemeClr val="bg1"/>
                          </a:solidFill>
                        </a:rPr>
                        <a:t>Metric</a:t>
                      </a:r>
                      <a:r>
                        <a:rPr lang="en-US" sz="1200" b="1" baseline="0" dirty="0" smtClean="0">
                          <a:solidFill>
                            <a:schemeClr val="bg1"/>
                          </a:solidFill>
                        </a:rPr>
                        <a:t> Description</a:t>
                      </a:r>
                      <a:endParaRPr lang="en-US" sz="1200" b="1" dirty="0">
                        <a:solidFill>
                          <a:schemeClr val="bg1"/>
                        </a:solidFill>
                      </a:endParaRPr>
                    </a:p>
                  </a:txBody>
                  <a:tcPr anchor="ctr">
                    <a:solidFill>
                      <a:srgbClr val="5A7D5C"/>
                    </a:solidFill>
                  </a:tcPr>
                </a:tc>
                <a:tc>
                  <a:txBody>
                    <a:bodyPr/>
                    <a:lstStyle/>
                    <a:p>
                      <a:r>
                        <a:rPr lang="en-US" sz="1200" b="1" dirty="0" smtClean="0">
                          <a:solidFill>
                            <a:schemeClr val="bg1"/>
                          </a:solidFill>
                        </a:rPr>
                        <a:t>Current Metric</a:t>
                      </a:r>
                      <a:endParaRPr lang="en-US" sz="1200" b="1" dirty="0">
                        <a:solidFill>
                          <a:schemeClr val="bg1"/>
                        </a:solidFill>
                      </a:endParaRPr>
                    </a:p>
                  </a:txBody>
                  <a:tcPr anchor="ctr">
                    <a:solidFill>
                      <a:srgbClr val="5A7D5C"/>
                    </a:solidFill>
                  </a:tcPr>
                </a:tc>
                <a:tc>
                  <a:txBody>
                    <a:bodyPr/>
                    <a:lstStyle/>
                    <a:p>
                      <a:r>
                        <a:rPr lang="en-US" sz="1200" b="1" dirty="0" smtClean="0">
                          <a:solidFill>
                            <a:schemeClr val="bg1"/>
                          </a:solidFill>
                        </a:rPr>
                        <a:t>Future Goal</a:t>
                      </a:r>
                      <a:endParaRPr lang="en-US" sz="1200" b="1" dirty="0">
                        <a:solidFill>
                          <a:schemeClr val="bg1"/>
                        </a:solidFill>
                      </a:endParaRPr>
                    </a:p>
                  </a:txBody>
                  <a:tcPr anchor="ctr">
                    <a:solidFill>
                      <a:srgbClr val="5A7D5C"/>
                    </a:solidFill>
                  </a:tcPr>
                </a:tc>
              </a:tr>
              <a:tr h="151900">
                <a:tc>
                  <a:txBody>
                    <a:bodyPr/>
                    <a:lstStyle/>
                    <a:p>
                      <a:r>
                        <a:rPr lang="en-US" sz="1200" dirty="0" smtClean="0"/>
                        <a:t>Spending on IT</a:t>
                      </a:r>
                      <a:r>
                        <a:rPr lang="en-US" sz="1200" baseline="0" dirty="0" smtClean="0"/>
                        <a:t> Strategy Consulting ($)</a:t>
                      </a:r>
                      <a:r>
                        <a:rPr lang="en-US" sz="1200" baseline="30000" dirty="0" smtClean="0"/>
                        <a:t>1</a:t>
                      </a:r>
                      <a:endParaRPr lang="en-US" sz="1200" baseline="30000" dirty="0"/>
                    </a:p>
                  </a:txBody>
                  <a:tcPr/>
                </a:tc>
                <a:tc>
                  <a:txBody>
                    <a:bodyPr/>
                    <a:lstStyle/>
                    <a:p>
                      <a:pPr algn="ctr"/>
                      <a:r>
                        <a:rPr lang="en-US" sz="1200" dirty="0" smtClean="0"/>
                        <a:t>0% Reduction</a:t>
                      </a:r>
                      <a:endParaRPr lang="en-US" sz="1200" dirty="0"/>
                    </a:p>
                  </a:txBody>
                  <a:tcPr/>
                </a:tc>
                <a:tc>
                  <a:txBody>
                    <a:bodyPr/>
                    <a:lstStyle/>
                    <a:p>
                      <a:pPr algn="ctr"/>
                      <a:r>
                        <a:rPr lang="en-US" sz="1200" dirty="0" smtClean="0"/>
                        <a:t>60% Reduction</a:t>
                      </a:r>
                      <a:endParaRPr lang="en-US" sz="1200" dirty="0"/>
                    </a:p>
                  </a:txBody>
                  <a:tcPr/>
                </a:tc>
              </a:tr>
              <a:tr h="151900">
                <a:tc>
                  <a:txBody>
                    <a:bodyPr/>
                    <a:lstStyle/>
                    <a:p>
                      <a:r>
                        <a:rPr lang="en-US" sz="1200" dirty="0" smtClean="0"/>
                        <a:t>Dollar</a:t>
                      </a:r>
                      <a:r>
                        <a:rPr lang="en-US" sz="1200" baseline="0" dirty="0" smtClean="0"/>
                        <a:t> Value of Cancelled IT Projects</a:t>
                      </a:r>
                      <a:r>
                        <a:rPr lang="en-US" sz="1200" baseline="30000" dirty="0" smtClean="0"/>
                        <a:t>2</a:t>
                      </a:r>
                      <a:endParaRPr lang="en-US" sz="1200" baseline="30000" dirty="0"/>
                    </a:p>
                  </a:txBody>
                  <a:tcPr/>
                </a:tc>
                <a:tc>
                  <a:txBody>
                    <a:bodyPr/>
                    <a:lstStyle/>
                    <a:p>
                      <a:pPr algn="ctr"/>
                      <a:endParaRPr lang="en-US" sz="1200" dirty="0"/>
                    </a:p>
                  </a:txBody>
                  <a:tcPr/>
                </a:tc>
                <a:tc>
                  <a:txBody>
                    <a:bodyPr/>
                    <a:lstStyle/>
                    <a:p>
                      <a:pPr algn="ctr"/>
                      <a:r>
                        <a:rPr lang="en-US" sz="1200" dirty="0" smtClean="0"/>
                        <a:t>Size dependent</a:t>
                      </a:r>
                      <a:endParaRPr lang="en-US" sz="1200" dirty="0"/>
                    </a:p>
                  </a:txBody>
                  <a:tcPr/>
                </a:tc>
              </a:tr>
            </a:tbl>
          </a:graphicData>
        </a:graphic>
      </p:graphicFrame>
      <p:sp>
        <p:nvSpPr>
          <p:cNvPr id="14" name="TextBox 13"/>
          <p:cNvSpPr txBox="1"/>
          <p:nvPr>
            <p:custDataLst>
              <p:tags r:id="rId1"/>
            </p:custDataLst>
          </p:nvPr>
        </p:nvSpPr>
        <p:spPr>
          <a:xfrm>
            <a:off x="259234" y="1285372"/>
            <a:ext cx="3190297" cy="307777"/>
          </a:xfrm>
          <a:prstGeom prst="rect">
            <a:avLst/>
          </a:prstGeom>
          <a:noFill/>
        </p:spPr>
        <p:txBody>
          <a:bodyPr wrap="none" rtlCol="0">
            <a:spAutoFit/>
          </a:bodyPr>
          <a:lstStyle/>
          <a:p>
            <a:pPr fontAlgn="base">
              <a:spcBef>
                <a:spcPct val="0"/>
              </a:spcBef>
              <a:spcAft>
                <a:spcPct val="0"/>
              </a:spcAft>
            </a:pPr>
            <a:r>
              <a:rPr lang="en-CA" sz="1400" dirty="0" smtClean="0">
                <a:solidFill>
                  <a:srgbClr val="333333"/>
                </a:solidFill>
              </a:rPr>
              <a:t>Baseline metrics will improve through:</a:t>
            </a:r>
            <a:endParaRPr lang="en-CA" sz="1400" dirty="0">
              <a:solidFill>
                <a:srgbClr val="333333"/>
              </a:solidFill>
            </a:endParaRPr>
          </a:p>
        </p:txBody>
      </p:sp>
      <p:sp>
        <p:nvSpPr>
          <p:cNvPr id="7" name="Text Placeholder 3"/>
          <p:cNvSpPr txBox="1">
            <a:spLocks/>
          </p:cNvSpPr>
          <p:nvPr/>
        </p:nvSpPr>
        <p:spPr bwMode="auto">
          <a:xfrm>
            <a:off x="305526" y="2711869"/>
            <a:ext cx="8517768" cy="12505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Clr>
                <a:srgbClr val="333333"/>
              </a:buClr>
              <a:buSzPct val="100000"/>
              <a:buFont typeface="+mj-lt"/>
              <a:buAutoNum type="arabicPeriod"/>
            </a:pPr>
            <a:r>
              <a:rPr lang="en-CA" b="1" dirty="0" smtClean="0">
                <a:solidFill>
                  <a:srgbClr val="333333"/>
                </a:solidFill>
              </a:rPr>
              <a:t>Spending on IT Strategy Phase 1 Consulting: </a:t>
            </a:r>
            <a:r>
              <a:rPr lang="en-CA" dirty="0" smtClean="0">
                <a:solidFill>
                  <a:srgbClr val="333333"/>
                </a:solidFill>
              </a:rPr>
              <a:t>The amount of money that your organization would pay an external consultant to do business strategy analysis during an IT strategy formation engagement. These fees generally range from $50,000-200,000.</a:t>
            </a:r>
          </a:p>
          <a:p>
            <a:pPr marL="228600" indent="-228600">
              <a:buClr>
                <a:srgbClr val="333333"/>
              </a:buClr>
              <a:buSzPct val="100000"/>
              <a:buFont typeface="+mj-lt"/>
              <a:buAutoNum type="arabicPeriod"/>
            </a:pPr>
            <a:r>
              <a:rPr lang="en-CA" b="1" dirty="0" smtClean="0">
                <a:solidFill>
                  <a:srgbClr val="333333"/>
                </a:solidFill>
              </a:rPr>
              <a:t>Dollar Value of Cancelled IT Projects: </a:t>
            </a:r>
            <a:r>
              <a:rPr lang="en-CA" dirty="0" smtClean="0">
                <a:solidFill>
                  <a:srgbClr val="333333"/>
                </a:solidFill>
              </a:rPr>
              <a:t>The amount of money that would have been spent on IT projects that are not aligned with business strategy. Understanding the corporate strategy will allow you to identify these projects and defer them in favor of more aligned initiatives.</a:t>
            </a:r>
            <a:endParaRPr lang="en-CA" b="1" dirty="0">
              <a:solidFill>
                <a:srgbClr val="333333"/>
              </a:solidFill>
            </a:endParaRPr>
          </a:p>
        </p:txBody>
      </p:sp>
      <p:grpSp>
        <p:nvGrpSpPr>
          <p:cNvPr id="6" name="Group 5"/>
          <p:cNvGrpSpPr/>
          <p:nvPr/>
        </p:nvGrpSpPr>
        <p:grpSpPr>
          <a:xfrm>
            <a:off x="0" y="6422955"/>
            <a:ext cx="9144000" cy="437555"/>
            <a:chOff x="0" y="6422955"/>
            <a:chExt cx="9144000" cy="437555"/>
          </a:xfrm>
        </p:grpSpPr>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77166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b="1" dirty="0"/>
              <a:t>Phase 1: </a:t>
            </a:r>
            <a:r>
              <a:rPr lang="en-US" dirty="0" smtClean="0"/>
              <a:t>Project </a:t>
            </a:r>
            <a:r>
              <a:rPr lang="en-US" dirty="0"/>
              <a:t>Foundations</a:t>
            </a:r>
          </a:p>
        </p:txBody>
      </p:sp>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6" name="TextBox 15"/>
          <p:cNvSpPr txBox="1"/>
          <p:nvPr/>
        </p:nvSpPr>
        <p:spPr>
          <a:xfrm>
            <a:off x="3910905" y="4432803"/>
            <a:ext cx="1288208" cy="369332"/>
          </a:xfrm>
          <a:prstGeom prst="rect">
            <a:avLst/>
          </a:prstGeom>
          <a:noFill/>
        </p:spPr>
        <p:txBody>
          <a:bodyPr wrap="square" rtlCol="0">
            <a:spAutoFit/>
          </a:bodyPr>
          <a:lstStyle/>
          <a:p>
            <a:pPr algn="ctr"/>
            <a:r>
              <a:rPr lang="en-US" b="1" i="1" dirty="0" smtClean="0">
                <a:solidFill>
                  <a:srgbClr val="333333"/>
                </a:solidFill>
              </a:rPr>
              <a:t>Phase 2:</a:t>
            </a:r>
            <a:endParaRPr lang="en-US" b="1" i="1" dirty="0">
              <a:solidFill>
                <a:srgbClr val="333333"/>
              </a:solidFill>
            </a:endParaRPr>
          </a:p>
        </p:txBody>
      </p:sp>
      <p:sp>
        <p:nvSpPr>
          <p:cNvPr id="19" name="TextBox 18"/>
          <p:cNvSpPr txBox="1"/>
          <p:nvPr/>
        </p:nvSpPr>
        <p:spPr>
          <a:xfrm>
            <a:off x="6645734" y="4432806"/>
            <a:ext cx="1288208" cy="369332"/>
          </a:xfrm>
          <a:prstGeom prst="rect">
            <a:avLst/>
          </a:prstGeom>
          <a:noFill/>
        </p:spPr>
        <p:txBody>
          <a:bodyPr wrap="square" rtlCol="0">
            <a:spAutoFit/>
          </a:bodyPr>
          <a:lstStyle/>
          <a:p>
            <a:pPr algn="ctr"/>
            <a:r>
              <a:rPr lang="en-US" b="1" i="1" dirty="0" smtClean="0">
                <a:solidFill>
                  <a:srgbClr val="333333"/>
                </a:solidFill>
              </a:rPr>
              <a:t>Phase 3:</a:t>
            </a:r>
            <a:endParaRPr lang="en-US" b="1" i="1" dirty="0">
              <a:solidFill>
                <a:srgbClr val="333333"/>
              </a:solidFill>
            </a:endParaRPr>
          </a:p>
        </p:txBody>
      </p:sp>
      <p:sp>
        <p:nvSpPr>
          <p:cNvPr id="23" name="TextBox 22"/>
          <p:cNvSpPr txBox="1"/>
          <p:nvPr/>
        </p:nvSpPr>
        <p:spPr>
          <a:xfrm>
            <a:off x="1176076" y="4432804"/>
            <a:ext cx="1288208" cy="369332"/>
          </a:xfrm>
          <a:prstGeom prst="rect">
            <a:avLst/>
          </a:prstGeom>
          <a:noFill/>
        </p:spPr>
        <p:txBody>
          <a:bodyPr wrap="square" rtlCol="0">
            <a:spAutoFit/>
          </a:bodyPr>
          <a:lstStyle/>
          <a:p>
            <a:pPr algn="ctr"/>
            <a:r>
              <a:rPr lang="en-US" b="1" i="1" dirty="0" smtClean="0">
                <a:solidFill>
                  <a:srgbClr val="333333"/>
                </a:solidFill>
              </a:rPr>
              <a:t>Phase 1:</a:t>
            </a:r>
            <a:endParaRPr lang="en-US" b="1" i="1" dirty="0">
              <a:solidFill>
                <a:srgbClr val="333333"/>
              </a:solidFill>
            </a:endParaRPr>
          </a:p>
        </p:txBody>
      </p:sp>
      <p:sp>
        <p:nvSpPr>
          <p:cNvPr id="11" name="TextBox 10"/>
          <p:cNvSpPr txBox="1"/>
          <p:nvPr/>
        </p:nvSpPr>
        <p:spPr>
          <a:xfrm>
            <a:off x="948295" y="5728204"/>
            <a:ext cx="1743769" cy="369332"/>
          </a:xfrm>
          <a:prstGeom prst="rect">
            <a:avLst/>
          </a:prstGeom>
          <a:noFill/>
        </p:spPr>
        <p:txBody>
          <a:bodyPr wrap="square" rtlCol="0">
            <a:spAutoFit/>
          </a:bodyPr>
          <a:lstStyle/>
          <a:p>
            <a:pPr algn="ctr"/>
            <a:r>
              <a:rPr lang="en-US" i="1" dirty="0" smtClean="0">
                <a:solidFill>
                  <a:srgbClr val="333333"/>
                </a:solidFill>
              </a:rPr>
              <a:t>We are here.</a:t>
            </a:r>
            <a:endParaRPr lang="en-US" i="1" dirty="0">
              <a:solidFill>
                <a:srgbClr val="333333"/>
              </a:solidFill>
            </a:endParaRPr>
          </a:p>
        </p:txBody>
      </p:sp>
      <p:graphicFrame>
        <p:nvGraphicFramePr>
          <p:cNvPr id="10" name="Diagram 5"/>
          <p:cNvGraphicFramePr/>
          <p:nvPr>
            <p:extLst>
              <p:ext uri="{D42A27DB-BD31-4B8C-83A1-F6EECF244321}">
                <p14:modId xmlns:p14="http://schemas.microsoft.com/office/powerpoint/2010/main" val="117005093"/>
              </p:ext>
            </p:extLst>
          </p:nvPr>
        </p:nvGraphicFramePr>
        <p:xfrm>
          <a:off x="319986" y="4767942"/>
          <a:ext cx="8504028" cy="1015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5"/>
          <p:cNvPicPr>
            <a:picLocks noChangeAspect="1" noChangeArrowheads="1"/>
          </p:cNvPicPr>
          <p:nvPr/>
        </p:nvPicPr>
        <p:blipFill>
          <a:blip r:embed="rId8"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grpSp>
        <p:nvGrpSpPr>
          <p:cNvPr id="12" name="Group 11"/>
          <p:cNvGrpSpPr/>
          <p:nvPr/>
        </p:nvGrpSpPr>
        <p:grpSpPr>
          <a:xfrm>
            <a:off x="0" y="6422955"/>
            <a:ext cx="9144000" cy="437555"/>
            <a:chOff x="0" y="6422955"/>
            <a:chExt cx="9144000" cy="437555"/>
          </a:xfrm>
        </p:grpSpPr>
        <p:pic>
          <p:nvPicPr>
            <p:cNvPr id="14"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88614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CA" b="1" dirty="0" smtClean="0"/>
              <a:t>Section 1.1 – </a:t>
            </a:r>
            <a:r>
              <a:rPr lang="en-CA" dirty="0" smtClean="0"/>
              <a:t>Make the Case</a:t>
            </a:r>
            <a:endParaRPr lang="en-CA" dirty="0"/>
          </a:p>
        </p:txBody>
      </p:sp>
      <p:sp>
        <p:nvSpPr>
          <p:cNvPr id="3" name="Text Placeholder 2"/>
          <p:cNvSpPr>
            <a:spLocks noGrp="1"/>
          </p:cNvSpPr>
          <p:nvPr>
            <p:ph type="body" sz="quarter" idx="18"/>
          </p:nvPr>
        </p:nvSpPr>
        <p:spPr>
          <a:xfrm>
            <a:off x="687148" y="4295384"/>
            <a:ext cx="2991234" cy="1938535"/>
          </a:xfrm>
        </p:spPr>
        <p:txBody>
          <a:bodyPr/>
          <a:lstStyle/>
          <a:p>
            <a:r>
              <a:rPr lang="en-CA" sz="1400" dirty="0" smtClean="0"/>
              <a:t>1.1 </a:t>
            </a:r>
            <a:r>
              <a:rPr lang="en-CA" sz="1400" dirty="0"/>
              <a:t>Make the Case</a:t>
            </a:r>
          </a:p>
          <a:p>
            <a:r>
              <a:rPr lang="en-CA" sz="1400" dirty="0" smtClean="0"/>
              <a:t>1.2 Quick Tips and Tricks</a:t>
            </a:r>
          </a:p>
          <a:p>
            <a:r>
              <a:rPr lang="en-CA" sz="1400" dirty="0" smtClean="0"/>
              <a:t>1.3 Process Overview</a:t>
            </a:r>
          </a:p>
        </p:txBody>
      </p:sp>
      <p:sp>
        <p:nvSpPr>
          <p:cNvPr id="4" name="Text Placeholder 3"/>
          <p:cNvSpPr>
            <a:spLocks noGrp="1"/>
          </p:cNvSpPr>
          <p:nvPr>
            <p:ph type="body" sz="quarter" idx="21"/>
          </p:nvPr>
        </p:nvSpPr>
        <p:spPr/>
        <p:txBody>
          <a:bodyPr/>
          <a:lstStyle/>
          <a:p>
            <a:r>
              <a:rPr lang="en-CA" dirty="0" smtClean="0"/>
              <a:t>Benefits </a:t>
            </a:r>
            <a:r>
              <a:rPr lang="en-CA" dirty="0"/>
              <a:t>of decoding the corporate </a:t>
            </a:r>
            <a:r>
              <a:rPr lang="en-CA" dirty="0" smtClean="0"/>
              <a:t>strategy.</a:t>
            </a:r>
            <a:endParaRPr lang="en-CA" dirty="0"/>
          </a:p>
          <a:p>
            <a:r>
              <a:rPr lang="en-CA" dirty="0"/>
              <a:t>Pain points experienced when corporate strategy isn’t </a:t>
            </a:r>
            <a:r>
              <a:rPr lang="en-CA" dirty="0" smtClean="0"/>
              <a:t>understood.</a:t>
            </a:r>
            <a:endParaRPr lang="en-CA" dirty="0"/>
          </a:p>
        </p:txBody>
      </p:sp>
      <p:grpSp>
        <p:nvGrpSpPr>
          <p:cNvPr id="5" name="Group 4"/>
          <p:cNvGrpSpPr/>
          <p:nvPr/>
        </p:nvGrpSpPr>
        <p:grpSpPr>
          <a:xfrm>
            <a:off x="555884" y="4356570"/>
            <a:ext cx="3201802" cy="152064"/>
            <a:chOff x="555527" y="4357056"/>
            <a:chExt cx="3201802" cy="152064"/>
          </a:xfrm>
        </p:grpSpPr>
        <p:cxnSp>
          <p:nvCxnSpPr>
            <p:cNvPr id="6" name="Straight Connector 5"/>
            <p:cNvCxnSpPr/>
            <p:nvPr/>
          </p:nvCxnSpPr>
          <p:spPr>
            <a:xfrm>
              <a:off x="2493461" y="4433088"/>
              <a:ext cx="12638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a:off x="55552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8" name="Chevron 7"/>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pic>
        <p:nvPicPr>
          <p:cNvPr id="11" name="Picture 2"/>
          <p:cNvPicPr>
            <a:picLocks noChangeAspect="1" noChangeArrowheads="1"/>
          </p:cNvPicPr>
          <p:nvPr/>
        </p:nvPicPr>
        <p:blipFill>
          <a:blip r:embed="rId2" cstate="print"/>
          <a:srcRect/>
          <a:stretch>
            <a:fillRect/>
          </a:stretch>
        </p:blipFill>
        <p:spPr bwMode="auto">
          <a:xfrm>
            <a:off x="-507" y="1006035"/>
            <a:ext cx="8865409" cy="1774893"/>
          </a:xfrm>
          <a:prstGeom prst="rect">
            <a:avLst/>
          </a:prstGeom>
          <a:noFill/>
          <a:ln w="9525">
            <a:noFill/>
            <a:miter lim="800000"/>
            <a:headEnd/>
            <a:tailEnd/>
          </a:ln>
        </p:spPr>
      </p:pic>
      <p:grpSp>
        <p:nvGrpSpPr>
          <p:cNvPr id="10" name="Group 9"/>
          <p:cNvGrpSpPr/>
          <p:nvPr/>
        </p:nvGrpSpPr>
        <p:grpSpPr>
          <a:xfrm>
            <a:off x="0" y="6422955"/>
            <a:ext cx="9144000" cy="437555"/>
            <a:chOff x="0" y="6422955"/>
            <a:chExt cx="9144000" cy="437555"/>
          </a:xfrm>
        </p:grpSpPr>
        <p:pic>
          <p:nvPicPr>
            <p:cNvPr id="1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84961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p:cNvSpPr>
          <p:nvPr/>
        </p:nvSpPr>
        <p:spPr bwMode="auto">
          <a:xfrm>
            <a:off x="266219" y="2931098"/>
            <a:ext cx="8613648" cy="320040"/>
          </a:xfrm>
          <a:prstGeom prst="rect">
            <a:avLst/>
          </a:prstGeom>
          <a:solidFill>
            <a:schemeClr val="accent3"/>
          </a:solidFill>
          <a:ln w="25400" cap="flat" cmpd="sng" algn="ctr">
            <a:solidFill>
              <a:schemeClr val="accent3"/>
            </a:solidFill>
            <a:prstDash val="solid"/>
            <a:miter lim="800000"/>
            <a:headEnd/>
            <a:tailEnd/>
          </a:ln>
          <a:effectLst/>
        </p:spPr>
        <p:txBody>
          <a:bodyPr vert="horz" wrap="square" lIns="91440" tIns="45720" rIns="91440" bIns="45720" numCol="1" rtlCol="0" anchor="ctr" anchorCtr="0" compatLnSpc="1">
            <a:prstTxWarp prst="textNoShape">
              <a:avLst/>
            </a:prstTxWarp>
          </a:bodyPr>
          <a:lstStyle>
            <a:lvl1pPr marL="0" indent="0" algn="l" rtl="0" eaLnBrk="1" fontAlgn="base" hangingPunct="1">
              <a:spcBef>
                <a:spcPct val="20000"/>
              </a:spcBef>
              <a:spcAft>
                <a:spcPct val="0"/>
              </a:spcAft>
              <a:buClr>
                <a:schemeClr val="tx1"/>
              </a:buClr>
              <a:buSzPct val="120000"/>
              <a:buFont typeface="Arial" pitchFamily="34" charset="0"/>
              <a:buNone/>
              <a:defRPr lang="en-US" sz="1400" b="1" kern="1200" dirty="0" smtClean="0">
                <a:solidFill>
                  <a:schemeClr val="lt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lt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lt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lt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333333"/>
              </a:buClr>
              <a:buSzPct val="120000"/>
              <a:buFont typeface="Arial" pitchFamily="34" charset="0"/>
              <a:buNone/>
              <a:tabLst/>
              <a:defRPr/>
            </a:pPr>
            <a:r>
              <a:rPr kumimoji="0" lang="en-CA" sz="1400" b="1" i="0" u="none" strike="noStrike" kern="1200" cap="none" spc="0" normalizeH="0" baseline="0" noProof="0" dirty="0" smtClean="0">
                <a:ln>
                  <a:noFill/>
                </a:ln>
                <a:solidFill>
                  <a:srgbClr val="FFFFFF"/>
                </a:solidFill>
                <a:effectLst/>
                <a:uLnTx/>
                <a:uFillTx/>
                <a:latin typeface="Arial"/>
              </a:rPr>
              <a:t>What You Will Achieve in this Section</a:t>
            </a:r>
            <a:endParaRPr kumimoji="0" lang="en-CA" sz="1400" b="1" i="0" u="none" strike="noStrike" kern="1200" cap="none" spc="0" normalizeH="0" baseline="0" noProof="0" dirty="0">
              <a:ln>
                <a:noFill/>
              </a:ln>
              <a:solidFill>
                <a:srgbClr val="FFFFFF"/>
              </a:solidFill>
              <a:effectLst/>
              <a:uLnTx/>
              <a:uFillTx/>
              <a:latin typeface="Arial"/>
            </a:endParaRPr>
          </a:p>
        </p:txBody>
      </p:sp>
      <p:sp>
        <p:nvSpPr>
          <p:cNvPr id="8" name="Text Placeholder 1"/>
          <p:cNvSpPr txBox="1">
            <a:spLocks/>
          </p:cNvSpPr>
          <p:nvPr/>
        </p:nvSpPr>
        <p:spPr bwMode="auto">
          <a:xfrm>
            <a:off x="266219" y="1226948"/>
            <a:ext cx="8611080" cy="320040"/>
          </a:xfrm>
          <a:prstGeom prst="rect">
            <a:avLst/>
          </a:prstGeom>
          <a:solidFill>
            <a:schemeClr val="accent2"/>
          </a:solidFill>
          <a:ln w="9525">
            <a:solidFill>
              <a:schemeClr val="accent2"/>
            </a:solid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SzPct val="120000"/>
              <a:buFont typeface="Arial" pitchFamily="34" charset="0"/>
              <a:buNone/>
              <a:defRPr lang="en-US" sz="1400" b="1" kern="1200" dirty="0" smtClean="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333333"/>
              </a:buClr>
              <a:buSzPct val="120000"/>
              <a:buFont typeface="Arial" pitchFamily="34" charset="0"/>
              <a:buNone/>
              <a:tabLst/>
              <a:defRPr/>
            </a:pPr>
            <a:r>
              <a:rPr kumimoji="0" lang="en-CA" sz="1400" b="1" i="0" u="none" strike="noStrike" kern="1200" cap="none" spc="0" normalizeH="0" baseline="0" noProof="0" dirty="0" smtClean="0">
                <a:ln>
                  <a:noFill/>
                </a:ln>
                <a:solidFill>
                  <a:srgbClr val="FFFFFF"/>
                </a:solidFill>
                <a:effectLst/>
                <a:uLnTx/>
                <a:uFillTx/>
                <a:latin typeface="Arial"/>
              </a:rPr>
              <a:t>Insight</a:t>
            </a:r>
            <a:endParaRPr kumimoji="0" lang="en-CA" sz="1400" b="1" i="0" u="none" strike="noStrike" kern="1200" cap="none" spc="0" normalizeH="0" baseline="0" noProof="0" dirty="0">
              <a:ln>
                <a:noFill/>
              </a:ln>
              <a:solidFill>
                <a:srgbClr val="FFFFFF"/>
              </a:solidFill>
              <a:effectLst/>
              <a:uLnTx/>
              <a:uFillTx/>
              <a:latin typeface="Arial"/>
            </a:endParaRPr>
          </a:p>
        </p:txBody>
      </p:sp>
      <p:sp>
        <p:nvSpPr>
          <p:cNvPr id="9" name="Title 6"/>
          <p:cNvSpPr txBox="1">
            <a:spLocks/>
          </p:cNvSpPr>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333333"/>
                </a:solidFill>
                <a:effectLst/>
                <a:uLnTx/>
                <a:uFillTx/>
                <a:latin typeface="Georgia"/>
              </a:rPr>
              <a:t>Section 1.1: Make The Case</a:t>
            </a:r>
            <a:endParaRPr kumimoji="0" lang="en-CA" sz="2400" b="0" i="0" u="none" strike="noStrike" kern="1200" cap="none" spc="0" normalizeH="0" baseline="0" noProof="0" dirty="0">
              <a:ln>
                <a:noFill/>
              </a:ln>
              <a:solidFill>
                <a:srgbClr val="333333"/>
              </a:solidFill>
              <a:effectLst/>
              <a:uLnTx/>
              <a:uFillTx/>
              <a:latin typeface="Georgia"/>
            </a:endParaRPr>
          </a:p>
        </p:txBody>
      </p:sp>
      <p:sp>
        <p:nvSpPr>
          <p:cNvPr id="10" name="Text Placeholder 4"/>
          <p:cNvSpPr txBox="1">
            <a:spLocks/>
          </p:cNvSpPr>
          <p:nvPr/>
        </p:nvSpPr>
        <p:spPr bwMode="auto">
          <a:xfrm>
            <a:off x="266219" y="1546727"/>
            <a:ext cx="8595360" cy="1384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Clr>
                <a:srgbClr val="333333"/>
              </a:buClr>
              <a:defRPr/>
            </a:pPr>
            <a:r>
              <a:rPr lang="en-CA" b="1" dirty="0">
                <a:solidFill>
                  <a:srgbClr val="333333"/>
                </a:solidFill>
              </a:rPr>
              <a:t>You shouldn’t start sailing for treasure until you have a map. </a:t>
            </a:r>
            <a:r>
              <a:rPr lang="en-CA" dirty="0">
                <a:solidFill>
                  <a:srgbClr val="333333"/>
                </a:solidFill>
              </a:rPr>
              <a:t>Building an IT strategy without a concrete understanding of the corporate strategy is </a:t>
            </a:r>
            <a:r>
              <a:rPr lang="en-CA" dirty="0" smtClean="0">
                <a:solidFill>
                  <a:srgbClr val="333333"/>
                </a:solidFill>
              </a:rPr>
              <a:t>like sailing </a:t>
            </a:r>
            <a:r>
              <a:rPr lang="en-CA" dirty="0">
                <a:solidFill>
                  <a:srgbClr val="333333"/>
                </a:solidFill>
              </a:rPr>
              <a:t>without a map. You’ll get lost and fail to deliver the IT capabilities required to support business capabilities</a:t>
            </a:r>
            <a:r>
              <a:rPr lang="en-CA" dirty="0" smtClean="0">
                <a:solidFill>
                  <a:srgbClr val="333333"/>
                </a:solidFill>
              </a:rPr>
              <a:t>.</a:t>
            </a:r>
          </a:p>
          <a:p>
            <a:pPr lvl="0">
              <a:buClr>
                <a:srgbClr val="333333"/>
              </a:buClr>
              <a:defRPr/>
            </a:pPr>
            <a:r>
              <a:rPr lang="en-CA" dirty="0">
                <a:solidFill>
                  <a:srgbClr val="333333"/>
                </a:solidFill>
              </a:rPr>
              <a:t>Failure to </a:t>
            </a:r>
            <a:r>
              <a:rPr lang="en-CA" dirty="0" smtClean="0">
                <a:solidFill>
                  <a:srgbClr val="333333"/>
                </a:solidFill>
              </a:rPr>
              <a:t>deliver even </a:t>
            </a:r>
            <a:r>
              <a:rPr lang="en-CA" dirty="0">
                <a:solidFill>
                  <a:srgbClr val="333333"/>
                </a:solidFill>
              </a:rPr>
              <a:t>one of the supporting IT capabilities undermines the efficacy of the corporate capability</a:t>
            </a:r>
            <a:r>
              <a:rPr lang="en-CA" dirty="0" smtClean="0">
                <a:solidFill>
                  <a:srgbClr val="333333"/>
                </a:solidFill>
              </a:rPr>
              <a:t>.</a:t>
            </a:r>
          </a:p>
          <a:p>
            <a:pPr lvl="0">
              <a:buClr>
                <a:srgbClr val="333333"/>
              </a:buClr>
              <a:defRPr/>
            </a:pPr>
            <a:r>
              <a:rPr lang="en-CA" dirty="0">
                <a:solidFill>
                  <a:srgbClr val="333333"/>
                </a:solidFill>
              </a:rPr>
              <a:t>The signs of poor IT-business alignment are easy to miss. And failing to align IT and corporate strategy will cripple your ability to deliver value</a:t>
            </a:r>
            <a:r>
              <a:rPr lang="en-CA" dirty="0" smtClean="0">
                <a:solidFill>
                  <a:srgbClr val="333333"/>
                </a:solidFill>
              </a:rPr>
              <a:t>.</a:t>
            </a:r>
          </a:p>
        </p:txBody>
      </p:sp>
      <p:sp>
        <p:nvSpPr>
          <p:cNvPr id="11" name="Text Placeholder 5"/>
          <p:cNvSpPr txBox="1">
            <a:spLocks/>
          </p:cNvSpPr>
          <p:nvPr/>
        </p:nvSpPr>
        <p:spPr bwMode="auto">
          <a:xfrm>
            <a:off x="266219" y="3257915"/>
            <a:ext cx="8595360" cy="1384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smtClean="0">
                <a:ln>
                  <a:noFill/>
                </a:ln>
                <a:solidFill>
                  <a:srgbClr val="333333"/>
                </a:solidFill>
                <a:effectLst/>
                <a:uLnTx/>
                <a:uFillTx/>
                <a:latin typeface="Arial"/>
              </a:rPr>
              <a:t>Identify the benefits of decoding the corporate strategy.</a:t>
            </a:r>
          </a:p>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lang="en-US" dirty="0" smtClean="0">
                <a:solidFill>
                  <a:srgbClr val="333333"/>
                </a:solidFill>
                <a:latin typeface="Arial"/>
              </a:rPr>
              <a:t>Determine the scope of the project.</a:t>
            </a:r>
            <a:endParaRPr kumimoji="0" lang="en-US" sz="1200" b="0" i="0" u="none" strike="noStrike" kern="1200" cap="none" spc="0" normalizeH="0" baseline="0" noProof="0" dirty="0">
              <a:ln>
                <a:noFill/>
              </a:ln>
              <a:solidFill>
                <a:srgbClr val="333333"/>
              </a:solidFill>
              <a:effectLst/>
              <a:uLnTx/>
              <a:uFillTx/>
              <a:latin typeface="Arial"/>
            </a:endParaRPr>
          </a:p>
        </p:txBody>
      </p:sp>
      <p:grpSp>
        <p:nvGrpSpPr>
          <p:cNvPr id="12" name="Group 11"/>
          <p:cNvGrpSpPr/>
          <p:nvPr/>
        </p:nvGrpSpPr>
        <p:grpSpPr>
          <a:xfrm>
            <a:off x="0" y="6422955"/>
            <a:ext cx="9144000" cy="437555"/>
            <a:chOff x="0" y="6422955"/>
            <a:chExt cx="9144000" cy="437555"/>
          </a:xfrm>
        </p:grpSpPr>
        <p:pic>
          <p:nvPicPr>
            <p:cNvPr id="13"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2768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Illustrative case </a:t>
            </a:r>
            <a:r>
              <a:rPr lang="en-CA" dirty="0"/>
              <a:t>s</a:t>
            </a:r>
            <a:r>
              <a:rPr lang="en-CA" dirty="0" smtClean="0"/>
              <a:t>tudy: IT strategy time at Capital Life Insurance</a:t>
            </a:r>
            <a:endParaRPr lang="en-CA" dirty="0"/>
          </a:p>
        </p:txBody>
      </p:sp>
      <p:sp>
        <p:nvSpPr>
          <p:cNvPr id="7" name="Chevron 6"/>
          <p:cNvSpPr/>
          <p:nvPr/>
        </p:nvSpPr>
        <p:spPr>
          <a:xfrm>
            <a:off x="5952570" y="4372506"/>
            <a:ext cx="257096" cy="588372"/>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8" name="Group 1"/>
          <p:cNvGrpSpPr/>
          <p:nvPr/>
        </p:nvGrpSpPr>
        <p:grpSpPr>
          <a:xfrm>
            <a:off x="267704" y="3020753"/>
            <a:ext cx="2571569" cy="3422087"/>
            <a:chOff x="267704" y="3020753"/>
            <a:chExt cx="2571569" cy="3422087"/>
          </a:xfrm>
        </p:grpSpPr>
        <p:sp>
          <p:nvSpPr>
            <p:cNvPr id="9" name="Rectangle 2"/>
            <p:cNvSpPr/>
            <p:nvPr/>
          </p:nvSpPr>
          <p:spPr>
            <a:xfrm>
              <a:off x="267704" y="3313399"/>
              <a:ext cx="2571569" cy="3129441"/>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a:solidFill>
                    <a:schemeClr val="tx1"/>
                  </a:solidFill>
                </a:rPr>
                <a:t>Capital Life Insurance is a </a:t>
              </a:r>
              <a:r>
                <a:rPr lang="en-CA" sz="1200" dirty="0" smtClean="0">
                  <a:solidFill>
                    <a:schemeClr val="tx1"/>
                  </a:solidFill>
                </a:rPr>
                <a:t>mid-sized </a:t>
              </a:r>
              <a:r>
                <a:rPr lang="en-CA" sz="1200" dirty="0">
                  <a:solidFill>
                    <a:schemeClr val="tx1"/>
                  </a:solidFill>
                </a:rPr>
                <a:t>insurance company that provides a combination of home and life insurance. </a:t>
              </a:r>
              <a:endParaRPr lang="en-CA" sz="1200" dirty="0" smtClean="0">
                <a:solidFill>
                  <a:schemeClr val="tx1"/>
                </a:solidFill>
              </a:endParaRPr>
            </a:p>
            <a:p>
              <a:pPr marL="115888" indent="-115888">
                <a:spcBef>
                  <a:spcPts val="600"/>
                </a:spcBef>
                <a:buFont typeface="Arial" pitchFamily="34" charset="0"/>
                <a:buChar char="•"/>
              </a:pPr>
              <a:r>
                <a:rPr lang="en-CA" sz="1200" dirty="0" smtClean="0">
                  <a:solidFill>
                    <a:schemeClr val="tx1"/>
                  </a:solidFill>
                </a:rPr>
                <a:t>Their </a:t>
              </a:r>
              <a:r>
                <a:rPr lang="en-CA" sz="1200" dirty="0">
                  <a:solidFill>
                    <a:schemeClr val="tx1"/>
                  </a:solidFill>
                </a:rPr>
                <a:t>primary target market is high net </a:t>
              </a:r>
              <a:r>
                <a:rPr lang="en-CA" sz="1200" dirty="0" smtClean="0">
                  <a:solidFill>
                    <a:schemeClr val="tx1"/>
                  </a:solidFill>
                </a:rPr>
                <a:t>worth, middle-aged </a:t>
              </a:r>
              <a:r>
                <a:rPr lang="en-CA" sz="1200" dirty="0">
                  <a:solidFill>
                    <a:schemeClr val="tx1"/>
                  </a:solidFill>
                </a:rPr>
                <a:t>adults. Significant cross-selling occurs, and a relatively high retention rate contributes to a very high lifetime value of each customer</a:t>
              </a:r>
              <a:r>
                <a:rPr lang="en-CA" sz="1200" dirty="0" smtClean="0">
                  <a:solidFill>
                    <a:schemeClr val="tx1"/>
                  </a:solidFill>
                </a:rPr>
                <a:t>.</a:t>
              </a:r>
            </a:p>
            <a:p>
              <a:pPr marL="115888" indent="-115888">
                <a:spcBef>
                  <a:spcPts val="600"/>
                </a:spcBef>
                <a:buFont typeface="Arial" pitchFamily="34" charset="0"/>
                <a:buChar char="•"/>
              </a:pPr>
              <a:r>
                <a:rPr lang="en-CA" sz="1200" dirty="0" smtClean="0">
                  <a:solidFill>
                    <a:schemeClr val="tx1"/>
                  </a:solidFill>
                </a:rPr>
                <a:t>Capital </a:t>
              </a:r>
              <a:r>
                <a:rPr lang="en-CA" sz="1200" dirty="0">
                  <a:solidFill>
                    <a:schemeClr val="tx1"/>
                  </a:solidFill>
                </a:rPr>
                <a:t>Life Insurance’s operating model is designed to service these highly valued </a:t>
              </a:r>
              <a:r>
                <a:rPr lang="en-CA" sz="1200" dirty="0" smtClean="0">
                  <a:solidFill>
                    <a:schemeClr val="tx1"/>
                  </a:solidFill>
                </a:rPr>
                <a:t>customers: </a:t>
              </a:r>
              <a:r>
                <a:rPr lang="en-CA" sz="1200" dirty="0">
                  <a:solidFill>
                    <a:schemeClr val="tx1"/>
                  </a:solidFill>
                </a:rPr>
                <a:t>dedicated sales representatives service individual accounts.</a:t>
              </a:r>
            </a:p>
          </p:txBody>
        </p:sp>
        <p:sp>
          <p:nvSpPr>
            <p:cNvPr id="10" name="Rectangle 21"/>
            <p:cNvSpPr/>
            <p:nvPr/>
          </p:nvSpPr>
          <p:spPr>
            <a:xfrm>
              <a:off x="267706" y="3020753"/>
              <a:ext cx="2571567" cy="288001"/>
            </a:xfrm>
            <a:prstGeom prst="rect">
              <a:avLst/>
            </a:prstGeom>
            <a:solidFill>
              <a:srgbClr val="A24130"/>
            </a:solidFill>
            <a:ln w="12700">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Company Background</a:t>
              </a:r>
              <a:endParaRPr lang="en-CA" sz="1200" b="1" dirty="0">
                <a:solidFill>
                  <a:schemeClr val="bg1"/>
                </a:solidFill>
              </a:endParaRPr>
            </a:p>
          </p:txBody>
        </p:sp>
      </p:grpSp>
      <p:grpSp>
        <p:nvGrpSpPr>
          <p:cNvPr id="11" name="Group 32"/>
          <p:cNvGrpSpPr/>
          <p:nvPr/>
        </p:nvGrpSpPr>
        <p:grpSpPr>
          <a:xfrm>
            <a:off x="3286123" y="3023076"/>
            <a:ext cx="2571570" cy="3419763"/>
            <a:chOff x="3286123" y="3023076"/>
            <a:chExt cx="2571570" cy="3419763"/>
          </a:xfrm>
        </p:grpSpPr>
        <p:sp>
          <p:nvSpPr>
            <p:cNvPr id="12" name="Rectangle 33"/>
            <p:cNvSpPr/>
            <p:nvPr/>
          </p:nvSpPr>
          <p:spPr>
            <a:xfrm>
              <a:off x="3286124" y="3311076"/>
              <a:ext cx="2571569" cy="3131763"/>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smtClean="0">
                  <a:solidFill>
                    <a:schemeClr val="tx1"/>
                  </a:solidFill>
                </a:rPr>
                <a:t>Roger </a:t>
              </a:r>
              <a:r>
                <a:rPr lang="en-CA" sz="1200" dirty="0">
                  <a:solidFill>
                    <a:schemeClr val="tx1"/>
                  </a:solidFill>
                </a:rPr>
                <a:t>Montgomery, the Chief </a:t>
              </a:r>
              <a:r>
                <a:rPr lang="en-CA" sz="1200" dirty="0" smtClean="0">
                  <a:solidFill>
                    <a:schemeClr val="tx1"/>
                  </a:solidFill>
                </a:rPr>
                <a:t>Information </a:t>
              </a:r>
              <a:r>
                <a:rPr lang="en-CA" sz="1200" dirty="0">
                  <a:solidFill>
                    <a:schemeClr val="tx1"/>
                  </a:solidFill>
                </a:rPr>
                <a:t>Officer, continues to experience downward budgetary pressure despite IT costs being kept </a:t>
              </a:r>
              <a:r>
                <a:rPr lang="en-CA" sz="1200" dirty="0" smtClean="0">
                  <a:solidFill>
                    <a:schemeClr val="tx1"/>
                  </a:solidFill>
                </a:rPr>
                <a:t>steady.</a:t>
              </a:r>
            </a:p>
            <a:p>
              <a:pPr marL="115888" indent="-115888">
                <a:spcBef>
                  <a:spcPts val="600"/>
                </a:spcBef>
                <a:buFont typeface="Arial" pitchFamily="34" charset="0"/>
                <a:buChar char="•"/>
              </a:pPr>
              <a:r>
                <a:rPr lang="en-CA" sz="1200" dirty="0" smtClean="0">
                  <a:solidFill>
                    <a:schemeClr val="tx1"/>
                  </a:solidFill>
                </a:rPr>
                <a:t>Common </a:t>
              </a:r>
              <a:r>
                <a:rPr lang="en-CA" sz="1200" dirty="0">
                  <a:solidFill>
                    <a:schemeClr val="tx1"/>
                  </a:solidFill>
                </a:rPr>
                <a:t>criticisms include IT investing in services that the business doesn’t need and failing to fully support the agendas of individual business </a:t>
              </a:r>
              <a:r>
                <a:rPr lang="en-CA" sz="1200" dirty="0" smtClean="0">
                  <a:solidFill>
                    <a:schemeClr val="tx1"/>
                  </a:solidFill>
                </a:rPr>
                <a:t>units.</a:t>
              </a:r>
            </a:p>
            <a:p>
              <a:pPr marL="115888" indent="-115888">
                <a:spcBef>
                  <a:spcPts val="600"/>
                </a:spcBef>
                <a:buFont typeface="Arial" pitchFamily="34" charset="0"/>
                <a:buChar char="•"/>
              </a:pPr>
              <a:r>
                <a:rPr lang="en-CA" sz="1200" dirty="0" smtClean="0">
                  <a:solidFill>
                    <a:schemeClr val="tx1"/>
                  </a:solidFill>
                </a:rPr>
                <a:t>Roger </a:t>
              </a:r>
              <a:r>
                <a:rPr lang="en-CA" sz="1200" dirty="0">
                  <a:solidFill>
                    <a:schemeClr val="tx1"/>
                  </a:solidFill>
                </a:rPr>
                <a:t>Montgomery feels that he </a:t>
              </a:r>
              <a:r>
                <a:rPr lang="en-CA" sz="1200" dirty="0" smtClean="0">
                  <a:solidFill>
                    <a:schemeClr val="tx1"/>
                  </a:solidFill>
                </a:rPr>
                <a:t>doesn’t have </a:t>
              </a:r>
              <a:r>
                <a:rPr lang="en-CA" sz="1200" dirty="0">
                  <a:solidFill>
                    <a:schemeClr val="tx1"/>
                  </a:solidFill>
                </a:rPr>
                <a:t>a clear picture </a:t>
              </a:r>
              <a:r>
                <a:rPr lang="en-CA" sz="1200" dirty="0" smtClean="0">
                  <a:solidFill>
                    <a:schemeClr val="tx1"/>
                  </a:solidFill>
                </a:rPr>
                <a:t>of </a:t>
              </a:r>
              <a:r>
                <a:rPr lang="en-CA" sz="1200" dirty="0">
                  <a:solidFill>
                    <a:schemeClr val="tx1"/>
                  </a:solidFill>
                </a:rPr>
                <a:t>the </a:t>
              </a:r>
              <a:r>
                <a:rPr lang="en-CA" sz="1200" dirty="0" smtClean="0">
                  <a:solidFill>
                    <a:schemeClr val="tx1"/>
                  </a:solidFill>
                </a:rPr>
                <a:t>corporate </a:t>
              </a:r>
              <a:r>
                <a:rPr lang="en-CA" sz="1200" dirty="0">
                  <a:solidFill>
                    <a:schemeClr val="tx1"/>
                  </a:solidFill>
                </a:rPr>
                <a:t>direction and needs to better understand the business strategy in order to serve business stakeholders </a:t>
              </a:r>
              <a:r>
                <a:rPr lang="en-CA" sz="1200" dirty="0" smtClean="0">
                  <a:solidFill>
                    <a:schemeClr val="tx1"/>
                  </a:solidFill>
                </a:rPr>
                <a:t>better. </a:t>
              </a:r>
              <a:endParaRPr lang="en-CA" sz="1200" dirty="0">
                <a:solidFill>
                  <a:schemeClr val="tx1"/>
                </a:solidFill>
              </a:endParaRPr>
            </a:p>
          </p:txBody>
        </p:sp>
        <p:sp>
          <p:nvSpPr>
            <p:cNvPr id="13" name="Rectangle 34"/>
            <p:cNvSpPr/>
            <p:nvPr/>
          </p:nvSpPr>
          <p:spPr>
            <a:xfrm>
              <a:off x="3286123" y="3023076"/>
              <a:ext cx="2571568" cy="288001"/>
            </a:xfrm>
            <a:prstGeom prst="rect">
              <a:avLst/>
            </a:prstGeom>
            <a:solidFill>
              <a:srgbClr val="5A7D5C"/>
            </a:solidFill>
            <a:ln w="12700">
              <a:solidFill>
                <a:srgbClr val="5A7D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IT Background</a:t>
              </a:r>
              <a:endParaRPr lang="en-CA" sz="1200" b="1" dirty="0">
                <a:solidFill>
                  <a:schemeClr val="bg1"/>
                </a:solidFill>
              </a:endParaRPr>
            </a:p>
          </p:txBody>
        </p:sp>
      </p:grpSp>
      <p:grpSp>
        <p:nvGrpSpPr>
          <p:cNvPr id="14" name="Group 38"/>
          <p:cNvGrpSpPr/>
          <p:nvPr/>
        </p:nvGrpSpPr>
        <p:grpSpPr>
          <a:xfrm>
            <a:off x="6304543" y="3022388"/>
            <a:ext cx="2571569" cy="3420451"/>
            <a:chOff x="6304543" y="3022388"/>
            <a:chExt cx="2571569" cy="3420451"/>
          </a:xfrm>
        </p:grpSpPr>
        <p:sp>
          <p:nvSpPr>
            <p:cNvPr id="15" name="Rectangle 39"/>
            <p:cNvSpPr/>
            <p:nvPr/>
          </p:nvSpPr>
          <p:spPr>
            <a:xfrm>
              <a:off x="6304543" y="3310681"/>
              <a:ext cx="2571569" cy="3132158"/>
            </a:xfrm>
            <a:prstGeom prst="rect">
              <a:avLst/>
            </a:prstGeom>
            <a:solidFill>
              <a:schemeClr val="bg1"/>
            </a:solidFill>
            <a:ln w="12700">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200" dirty="0">
                  <a:solidFill>
                    <a:schemeClr val="tx1"/>
                  </a:solidFill>
                </a:rPr>
                <a:t>Capital Life </a:t>
              </a:r>
              <a:r>
                <a:rPr lang="en-CA" sz="1200" dirty="0" smtClean="0">
                  <a:solidFill>
                    <a:schemeClr val="tx1"/>
                  </a:solidFill>
                </a:rPr>
                <a:t>Insurance </a:t>
              </a:r>
              <a:r>
                <a:rPr lang="en-CA" sz="1200" dirty="0">
                  <a:solidFill>
                    <a:schemeClr val="tx1"/>
                  </a:solidFill>
                </a:rPr>
                <a:t>does not have an up-to-date </a:t>
              </a:r>
              <a:r>
                <a:rPr lang="en-CA" sz="1200" dirty="0" smtClean="0">
                  <a:solidFill>
                    <a:schemeClr val="tx1"/>
                  </a:solidFill>
                </a:rPr>
                <a:t>corporate </a:t>
              </a:r>
              <a:r>
                <a:rPr lang="en-CA" sz="1200" dirty="0">
                  <a:solidFill>
                    <a:schemeClr val="tx1"/>
                  </a:solidFill>
                </a:rPr>
                <a:t>strategy document, with the latest version having been completed five years ago. </a:t>
              </a:r>
              <a:endParaRPr lang="en-CA" sz="1200" dirty="0" smtClean="0">
                <a:solidFill>
                  <a:schemeClr val="tx1"/>
                </a:solidFill>
              </a:endParaRPr>
            </a:p>
            <a:p>
              <a:pPr marL="115888" indent="-115888">
                <a:spcBef>
                  <a:spcPts val="600"/>
                </a:spcBef>
                <a:buFont typeface="Arial" pitchFamily="34" charset="0"/>
                <a:buChar char="•"/>
              </a:pPr>
              <a:r>
                <a:rPr lang="en-CA" sz="1200" dirty="0" smtClean="0">
                  <a:solidFill>
                    <a:schemeClr val="tx1"/>
                  </a:solidFill>
                </a:rPr>
                <a:t>Business </a:t>
              </a:r>
              <a:r>
                <a:rPr lang="en-CA" sz="1200" dirty="0">
                  <a:solidFill>
                    <a:schemeClr val="tx1"/>
                  </a:solidFill>
                </a:rPr>
                <a:t>units frequently change their individual strategies, creating and abandoning initiatives after formal planning in an </a:t>
              </a:r>
              <a:r>
                <a:rPr lang="en-CA" sz="1200" dirty="0" smtClean="0">
                  <a:solidFill>
                    <a:schemeClr val="tx1"/>
                  </a:solidFill>
                </a:rPr>
                <a:t>ad hoc </a:t>
              </a:r>
              <a:r>
                <a:rPr lang="en-CA" sz="1200" dirty="0">
                  <a:solidFill>
                    <a:schemeClr val="tx1"/>
                  </a:solidFill>
                </a:rPr>
                <a:t>manner. </a:t>
              </a:r>
              <a:endParaRPr lang="en-CA" sz="1200" dirty="0" smtClean="0">
                <a:solidFill>
                  <a:schemeClr val="tx1"/>
                </a:solidFill>
              </a:endParaRPr>
            </a:p>
            <a:p>
              <a:pPr marL="115888" indent="-115888">
                <a:spcBef>
                  <a:spcPts val="600"/>
                </a:spcBef>
                <a:buFont typeface="Arial" pitchFamily="34" charset="0"/>
                <a:buChar char="•"/>
              </a:pPr>
              <a:r>
                <a:rPr lang="en-CA" sz="1200" dirty="0" smtClean="0">
                  <a:solidFill>
                    <a:schemeClr val="tx1"/>
                  </a:solidFill>
                </a:rPr>
                <a:t>Business </a:t>
              </a:r>
              <a:r>
                <a:rPr lang="en-CA" sz="1200" dirty="0">
                  <a:solidFill>
                    <a:schemeClr val="tx1"/>
                  </a:solidFill>
                </a:rPr>
                <a:t>units and C-level executives rarely include IT in strategic planning discussions.</a:t>
              </a:r>
            </a:p>
          </p:txBody>
        </p:sp>
        <p:sp>
          <p:nvSpPr>
            <p:cNvPr id="16" name="Rectangle 40"/>
            <p:cNvSpPr/>
            <p:nvPr/>
          </p:nvSpPr>
          <p:spPr>
            <a:xfrm>
              <a:off x="6304543" y="3022388"/>
              <a:ext cx="2571568" cy="288001"/>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IT Complications</a:t>
              </a:r>
              <a:endParaRPr lang="en-CA" sz="1200" b="1" dirty="0">
                <a:solidFill>
                  <a:schemeClr val="bg1"/>
                </a:solidFill>
              </a:endParaRPr>
            </a:p>
          </p:txBody>
        </p:sp>
      </p:grpSp>
      <p:sp>
        <p:nvSpPr>
          <p:cNvPr id="17" name="Chevron 16"/>
          <p:cNvSpPr/>
          <p:nvPr/>
        </p:nvSpPr>
        <p:spPr>
          <a:xfrm>
            <a:off x="2934150" y="4372506"/>
            <a:ext cx="257096" cy="588373"/>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Text Placeholder 29"/>
          <p:cNvSpPr>
            <a:spLocks noGrp="1"/>
          </p:cNvSpPr>
          <p:nvPr/>
        </p:nvSpPr>
        <p:spPr bwMode="auto">
          <a:xfrm>
            <a:off x="1698738" y="1180480"/>
            <a:ext cx="6717568"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Multinational Insurance Conglomerate</a:t>
            </a:r>
            <a:endParaRPr lang="en-CA" dirty="0"/>
          </a:p>
        </p:txBody>
      </p:sp>
      <p:grpSp>
        <p:nvGrpSpPr>
          <p:cNvPr id="19" name="Group 18"/>
          <p:cNvGrpSpPr/>
          <p:nvPr/>
        </p:nvGrpSpPr>
        <p:grpSpPr>
          <a:xfrm>
            <a:off x="1391493" y="1647132"/>
            <a:ext cx="6804756" cy="276999"/>
            <a:chOff x="2159732" y="2240868"/>
            <a:chExt cx="6804756" cy="276999"/>
          </a:xfrm>
        </p:grpSpPr>
        <p:sp>
          <p:nvSpPr>
            <p:cNvPr id="20"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Employee Count:</a:t>
              </a:r>
              <a:endParaRPr lang="en-CA" sz="1200" b="1" dirty="0"/>
            </a:p>
          </p:txBody>
        </p:sp>
        <p:sp>
          <p:nvSpPr>
            <p:cNvPr id="21" name="TextBox 34"/>
            <p:cNvSpPr txBox="1"/>
            <p:nvPr/>
          </p:nvSpPr>
          <p:spPr>
            <a:xfrm>
              <a:off x="4103948" y="2240868"/>
              <a:ext cx="4860540"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smtClean="0"/>
                <a:t>20,000+</a:t>
              </a:r>
            </a:p>
          </p:txBody>
        </p:sp>
      </p:grpSp>
      <p:grpSp>
        <p:nvGrpSpPr>
          <p:cNvPr id="22" name="Group 21"/>
          <p:cNvGrpSpPr/>
          <p:nvPr/>
        </p:nvGrpSpPr>
        <p:grpSpPr>
          <a:xfrm>
            <a:off x="1391493" y="1938834"/>
            <a:ext cx="6804756" cy="1015663"/>
            <a:chOff x="2159732" y="2240868"/>
            <a:chExt cx="6804756" cy="1015663"/>
          </a:xfrm>
        </p:grpSpPr>
        <p:sp>
          <p:nvSpPr>
            <p:cNvPr id="23" name="TextBox 31"/>
            <p:cNvSpPr txBox="1"/>
            <p:nvPr/>
          </p:nvSpPr>
          <p:spPr>
            <a:xfrm>
              <a:off x="2159732" y="2240868"/>
              <a:ext cx="1944216" cy="276999"/>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CA" sz="1200" b="1" dirty="0" smtClean="0"/>
                <a:t>Note:</a:t>
              </a:r>
              <a:endParaRPr lang="en-CA" sz="1200" b="1" dirty="0"/>
            </a:p>
          </p:txBody>
        </p:sp>
        <p:sp>
          <p:nvSpPr>
            <p:cNvPr id="24" name="TextBox 34"/>
            <p:cNvSpPr txBox="1"/>
            <p:nvPr/>
          </p:nvSpPr>
          <p:spPr>
            <a:xfrm>
              <a:off x="4103948" y="2240868"/>
              <a:ext cx="4860540" cy="1015663"/>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CA" sz="1200" dirty="0"/>
                <a:t>This case study is fictitious. It is designed purely for educational purposes. Any resemblance to real cases is purely coincidental</a:t>
              </a:r>
              <a:r>
                <a:rPr lang="en-CA" sz="1200" dirty="0" smtClean="0"/>
                <a:t>.</a:t>
              </a:r>
            </a:p>
            <a:p>
              <a:pPr algn="l"/>
              <a:endParaRPr lang="en-CA" sz="1200" dirty="0" smtClean="0"/>
            </a:p>
            <a:p>
              <a:pPr algn="l"/>
              <a:r>
                <a:rPr lang="en-CA" sz="1200" i="1" dirty="0"/>
                <a:t>This blueprint will follow Roger Montgomery’s journey using the Info-Tech methodology to decode </a:t>
              </a:r>
              <a:r>
                <a:rPr lang="en-CA" sz="1200" i="1" dirty="0" smtClean="0"/>
                <a:t>Capital Life’s corporate </a:t>
              </a:r>
              <a:r>
                <a:rPr lang="en-CA" sz="1200" i="1" dirty="0"/>
                <a:t>strategy.</a:t>
              </a:r>
              <a:endParaRPr lang="en-CA" sz="1200" i="1" dirty="0" smtClean="0"/>
            </a:p>
          </p:txBody>
        </p:sp>
      </p:grpSp>
      <p:grpSp>
        <p:nvGrpSpPr>
          <p:cNvPr id="25" name="Group 24"/>
          <p:cNvGrpSpPr/>
          <p:nvPr/>
        </p:nvGrpSpPr>
        <p:grpSpPr>
          <a:xfrm>
            <a:off x="0" y="6422955"/>
            <a:ext cx="9144000" cy="437555"/>
            <a:chOff x="0" y="6422955"/>
            <a:chExt cx="9144000" cy="437555"/>
          </a:xfrm>
        </p:grpSpPr>
        <p:pic>
          <p:nvPicPr>
            <p:cNvPr id="26"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458363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86de5d51fdb3d04c3485496e3d254daa7d776ba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ct:contentTypeSchema ct:_="" ma:_="" ma:contentTypeName="Document" ma:contentTypeID="0x0101002A2FBE536206334A8D2D289FA784C7D9" ma:contentTypeVersion="0" ma:contentTypeDescription="Create a new document." ma:contentTypeScope="" ma:versionID="eb648ee7c0bd835acef600650ae6ec16" xmlns:ct="http://schemas.microsoft.com/office/2006/metadata/contentType" xmlns:ma="http://schemas.microsoft.com/office/2006/metadata/properties/metaAttributes">
<xsd:schema targetNamespace="http://schemas.microsoft.com/office/2006/metadata/properties" ma:root="true" ma:fieldsID="98ca96fc5ed2b85075f3bb8a8a3b5ac6" ns2:_="" ns3:_="" xmlns:xsd="http://www.w3.org/2001/XMLSchema" xmlns:xs="http://www.w3.org/2001/XMLSchema" xmlns:p="http://schemas.microsoft.com/office/2006/metadata/properties" xmlns:ns2="http://schemas.microsoft.com/sharepoint/v3/fields" xmlns:ns3="$ListId:Shared Documents;">
<xsd:import namespace="http://schemas.microsoft.com/sharepoint/v3/fields"/>
<xsd:import namespace="$ListId:Shared Documents;"/>
<xsd:element name="properties">
<xsd:complexType>
<xsd:sequence>
<xsd:element name="documentManagement">
<xsd:complexType>
<xsd:all>
<xsd:element ref="ns2:_Status" minOccurs="0"/>
<xsd:element ref="ns3:Production_x0020_Status"/>
</xsd:all>
</xsd:complexType>
</xsd:element>
</xsd:sequence>
</xsd:complexType>
</xsd:element>
</xsd:schema>
<xsd:schema targetNamespace="http://schemas.microsoft.com/sharepoint/v3/field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_Status" ma:index="9"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targetNamespace="$ListId:Shared Document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Production_x0020_Status" ma:index="10" ma:displayName="Production Status" ma:default="In Research"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p:properties xmlns:p="http://schemas.microsoft.com/office/2006/metadata/properties" xmlns:xsi="http://www.w3.org/2001/XMLSchema-instance" xmlns:pc="http://schemas.microsoft.com/office/infopath/2007/PartnerControls"><documentManagement><_Status xmlns="http://schemas.microsoft.com/sharepoint/v3/fields">Not Started</_Status><Production_x0020_Status xmlns="$ListId:Shared Documents;">Awaiting Publication</Production_x0020_Status></documentManagement></p:properties>
</file>

<file path=customXml/itemProps1.xml><?xml version="1.0" encoding="utf-8"?>
<ds:datastoreItem xmlns:ds="http://schemas.openxmlformats.org/officeDocument/2006/customXml" ds:itemID="{2558E9EF-77C6-484D-AF73-77E1F048DA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ListId:Shared Document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A79335-A029-4BC0-A143-75603FBBC6C5}">
  <ds:schemaRefs>
    <ds:schemaRef ds:uri="http://schemas.microsoft.com/sharepoint/v3/contenttype/forms"/>
  </ds:schemaRefs>
</ds:datastoreItem>
</file>

<file path=customXml/itemProps3.xml><?xml version="1.0" encoding="utf-8"?>
<ds:datastoreItem xmlns:ds="http://schemas.openxmlformats.org/officeDocument/2006/customXml" ds:itemID="{46DC3254-CC0B-4CCE-96C9-CB5EF038667A}">
  <ds:schemaRefs>
    <ds:schemaRef ds:uri="http://purl.org/dc/terms/"/>
    <ds:schemaRef ds:uri="http://schemas.microsoft.com/office/2006/documentManagement/types"/>
    <ds:schemaRef ds:uri="$ListId:Shared Document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schemas.microsoft.com/sharepoint/v3/field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1483</Words>
  <Application>Microsoft Office PowerPoint</Application>
  <PresentationFormat>On-screen Show (4:3)</PresentationFormat>
  <Paragraphs>151</Paragraphs>
  <Slides>12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Open Sans</vt:lpstr>
      <vt:lpstr>Wingdings</vt:lpstr>
      <vt:lpstr>Theme1</vt:lpstr>
      <vt:lpstr>PowerPoint Presentation</vt:lpstr>
      <vt:lpstr>Our Understanding of the Problem</vt:lpstr>
      <vt:lpstr>Executive Summary</vt:lpstr>
      <vt:lpstr>Info-Tech is ready to assist. Book a free guided  implementation today!</vt:lpstr>
      <vt:lpstr>Establish baseline metrics</vt:lpstr>
      <vt:lpstr>PowerPoint Presentation</vt:lpstr>
      <vt:lpstr>PowerPoint Presentation</vt:lpstr>
      <vt:lpstr>PowerPoint Presentation</vt:lpstr>
      <vt:lpstr>Illustrative case study: IT strategy time at Capital Life Insurance</vt:lpstr>
      <vt:lpstr>Case Study</vt:lpstr>
      <vt:lpstr>Corporate capabilities must be supported by IT capabilities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edited; need to attach workshop</dc:description>
  <cp:lastModifiedBy/>
  <cp:revision>1</cp:revision>
  <dcterms:created xsi:type="dcterms:W3CDTF">2014-11-25T21:14:41Z</dcterms:created>
  <dcterms:modified xsi:type="dcterms:W3CDTF">2014-11-25T21:51:11Z</dcterms:modified>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0x0101002A2FBE536206334A8D2D289FA784C7D9</vt:lpwstr>
  </property>
</Properties>
</file>