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69" r:id="rId2"/>
  </p:sldMasterIdLst>
  <p:notesMasterIdLst>
    <p:notesMasterId r:id="rId14"/>
  </p:notesMasterIdLst>
  <p:handoutMasterIdLst>
    <p:handoutMasterId r:id="rId15"/>
  </p:handoutMasterIdLst>
  <p:sldIdLst>
    <p:sldId id="278" r:id="rId3"/>
    <p:sldId id="484" r:id="rId4"/>
    <p:sldId id="403" r:id="rId5"/>
    <p:sldId id="399" r:id="rId6"/>
    <p:sldId id="565" r:id="rId7"/>
    <p:sldId id="544" r:id="rId8"/>
    <p:sldId id="532" r:id="rId9"/>
    <p:sldId id="533" r:id="rId10"/>
    <p:sldId id="534" r:id="rId11"/>
    <p:sldId id="547" r:id="rId12"/>
    <p:sldId id="566" r:id="rId13"/>
  </p:sldIdLst>
  <p:sldSz cx="9144000" cy="6858000" type="screen4x3"/>
  <p:notesSz cx="6858000" cy="9144000"/>
  <p:custShowLst>
    <p:custShow name="Custom Show 1" id="0">
      <p:sldLst>
        <p:sld r:id="rId3"/>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25"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4130"/>
    <a:srgbClr val="D9A210"/>
    <a:srgbClr val="687B8A"/>
    <a:srgbClr val="29475F"/>
    <a:srgbClr val="243F54"/>
    <a:srgbClr val="5C6974"/>
    <a:srgbClr val="7F919F"/>
    <a:srgbClr val="BFBFBF"/>
    <a:srgbClr val="000000"/>
    <a:srgbClr val="CBDB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varScale="1">
        <p:scale>
          <a:sx n="118" d="100"/>
          <a:sy n="118" d="100"/>
        </p:scale>
        <p:origin x="2106"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3/5/2018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3/5/2018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932410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4197173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293699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1418629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22813632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863588" y="260648"/>
            <a:ext cx="8013712"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4" name="Pentagon 3"/>
          <p:cNvSpPr/>
          <p:nvPr userDrawn="1"/>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Tree>
    <p:extLst>
      <p:ext uri="{BB962C8B-B14F-4D97-AF65-F5344CB8AC3E}">
        <p14:creationId xmlns:p14="http://schemas.microsoft.com/office/powerpoint/2010/main" val="3540482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3500325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41051952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997892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019551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Tree>
    <p:extLst>
      <p:ext uri="{BB962C8B-B14F-4D97-AF65-F5344CB8AC3E}">
        <p14:creationId xmlns:p14="http://schemas.microsoft.com/office/powerpoint/2010/main" val="284110989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237212"/>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5621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one large (Georgia, 24pt)</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 id="2147483767" r:id="rId14"/>
    <p:sldLayoutId id="2147483768" r:id="rId15"/>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fontAlgn="base">
                <a:spcBef>
                  <a:spcPct val="0"/>
                </a:spcBef>
                <a:spcAft>
                  <a:spcPct val="0"/>
                </a:spcAft>
              </a:pPr>
              <a:fld id="{FF20F8B6-5AB9-41C4-A82C-4155E8A92B2C}" type="slidenum">
                <a:rPr lang="en-CA" sz="1000" smtClean="0">
                  <a:solidFill>
                    <a:srgbClr val="FFFFFF"/>
                  </a:solidFill>
                </a:rPr>
                <a:pPr marL="2151063" fontAlgn="base">
                  <a:spcBef>
                    <a:spcPct val="0"/>
                  </a:spcBef>
                  <a:spcAft>
                    <a:spcPct val="0"/>
                  </a:spcAft>
                </a:pPr>
                <a:t>‹#›</a:t>
              </a:fld>
              <a:endParaRPr lang="en-CA" sz="1000" dirty="0">
                <a:solidFill>
                  <a:srgbClr val="FFFFFF"/>
                </a:solidFill>
              </a:endParaRPr>
            </a:p>
          </p:txBody>
        </p:sp>
      </p:grpSp>
    </p:spTree>
    <p:extLst>
      <p:ext uri="{BB962C8B-B14F-4D97-AF65-F5344CB8AC3E}">
        <p14:creationId xmlns:p14="http://schemas.microsoft.com/office/powerpoint/2010/main" val="1788185150"/>
      </p:ext>
    </p:extLst>
  </p:cSld>
  <p:clrMap bg1="lt1" tx1="dk1" bg2="lt2" tx2="dk2" accent1="accent1" accent2="accent2" accent3="accent3" accent4="accent4" accent5="accent5" accent6="accent6" hlink="hlink" folHlink="folHlink"/>
  <p:sldLayoutIdLst>
    <p:sldLayoutId id="2147483770" r:id="rId1"/>
    <p:sldLayoutId id="2147483771"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develop-and-implement-a-security-risk-management-program-phases-1-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gif"/></Relationships>
</file>

<file path=ppt/slides/_rels/slide10.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hyperlink" Target="http://www.infotech.com/research/ss/define-the-information-security-risk-tolerance-level" TargetMode="External"/><Relationship Id="rId7" Type="http://schemas.openxmlformats.org/officeDocument/2006/relationships/image" Target="../media/image20.png"/><Relationship Id="rId12" Type="http://schemas.openxmlformats.org/officeDocument/2006/relationships/image" Target="../media/image15.png"/><Relationship Id="rId2" Type="http://schemas.openxmlformats.org/officeDocument/2006/relationships/hyperlink" Target="http://www.infotech.com/research/security-risk-register-tool" TargetMode="External"/><Relationship Id="rId1" Type="http://schemas.openxmlformats.org/officeDocument/2006/relationships/slideLayout" Target="../slideLayouts/slideLayout15.xml"/><Relationship Id="rId6" Type="http://schemas.openxmlformats.org/officeDocument/2006/relationships/image" Target="../media/image19.PNG"/><Relationship Id="rId11" Type="http://schemas.openxmlformats.org/officeDocument/2006/relationships/image" Target="../media/image14.png"/><Relationship Id="rId5" Type="http://schemas.openxmlformats.org/officeDocument/2006/relationships/hyperlink" Target="http://www.infotech.com/research/ss/optimize-security-mitigation-effectiveness-using-stride" TargetMode="External"/><Relationship Id="rId10" Type="http://schemas.openxmlformats.org/officeDocument/2006/relationships/hyperlink" Target="https://www.infotech.com/research/develop-and-implement-a-security-risk-management-program-phases-1-3" TargetMode="External"/><Relationship Id="rId4" Type="http://schemas.openxmlformats.org/officeDocument/2006/relationships/hyperlink" Target="http://www.infotech.com/research/ss/develop-and-conduct-threat-and-risk-assessments" TargetMode="External"/><Relationship Id="rId9" Type="http://schemas.openxmlformats.org/officeDocument/2006/relationships/image" Target="../media/image22.png"/></Relationships>
</file>

<file path=ppt/slides/_rels/slide11.xml.rels><?xml version="1.0" encoding="UTF-8" standalone="yes"?>
<Relationships xmlns="http://schemas.openxmlformats.org/package/2006/relationships"><Relationship Id="rId3" Type="http://schemas.openxmlformats.org/officeDocument/2006/relationships/hyperlink" Target="https://www.infotech.com/research/develop-and-implement-a-security-risk-management-program-phases-1-3" TargetMode="External"/><Relationship Id="rId7" Type="http://schemas.openxmlformats.org/officeDocument/2006/relationships/image" Target="../media/image15.png"/><Relationship Id="rId2" Type="http://schemas.openxmlformats.org/officeDocument/2006/relationships/hyperlink" Target="http://www.infotech.com/" TargetMode="External"/><Relationship Id="rId1" Type="http://schemas.openxmlformats.org/officeDocument/2006/relationships/slideLayout" Target="../slideLayouts/slideLayout17.xml"/><Relationship Id="rId6" Type="http://schemas.openxmlformats.org/officeDocument/2006/relationships/image" Target="../media/image14.png"/><Relationship Id="rId5" Type="http://schemas.openxmlformats.org/officeDocument/2006/relationships/image" Target="../media/image24.png"/><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9.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develop-and-implement-a-security-risk-management-program-phases-1-3"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develop-and-implement-a-security-risk-management-program-phases-1-3"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develop-and-implement-a-security-risk-management-program-phases-1-3"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infotech.com/research/develop-and-implement-a-security-risk-management-program-phases-1-3" TargetMode="Externa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infotech.com/research/develop-and-implement-a-security-risk-management-program-phases-1-3" TargetMode="Externa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4.xml"/><Relationship Id="rId1" Type="http://schemas.openxmlformats.org/officeDocument/2006/relationships/slideLayout" Target="../slideLayouts/slideLayout15.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develop-and-implement-a-security-risk-management-program-phases-1-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5.xml"/><Relationship Id="rId1" Type="http://schemas.openxmlformats.org/officeDocument/2006/relationships/slideLayout" Target="../slideLayouts/slideLayout15.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develop-and-implement-a-security-risk-management-program-phases-1-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6.xml"/><Relationship Id="rId1" Type="http://schemas.openxmlformats.org/officeDocument/2006/relationships/slideLayout" Target="../slideLayouts/slideLayout15.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develop-and-implement-a-security-risk-management-program-phases-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a:t>Develop and Implement a Security Risk Management Program</a:t>
            </a:r>
          </a:p>
        </p:txBody>
      </p:sp>
      <p:sp>
        <p:nvSpPr>
          <p:cNvPr id="5" name="Tagline"/>
          <p:cNvSpPr>
            <a:spLocks noGrp="1"/>
          </p:cNvSpPr>
          <p:nvPr>
            <p:ph type="body" sz="quarter" idx="16"/>
          </p:nvPr>
        </p:nvSpPr>
        <p:spPr>
          <a:xfrm>
            <a:off x="774700" y="3999200"/>
            <a:ext cx="7467600" cy="508000"/>
          </a:xfrm>
        </p:spPr>
        <p:txBody>
          <a:bodyPr/>
          <a:lstStyle/>
          <a:p>
            <a:r>
              <a:rPr lang="en-US" dirty="0"/>
              <a:t>With great risk management comes a great security program.</a:t>
            </a:r>
          </a:p>
        </p:txBody>
      </p:sp>
      <p:grpSp>
        <p:nvGrpSpPr>
          <p:cNvPr id="6" name="Group 5"/>
          <p:cNvGrpSpPr/>
          <p:nvPr/>
        </p:nvGrpSpPr>
        <p:grpSpPr>
          <a:xfrm>
            <a:off x="0" y="5402461"/>
            <a:ext cx="9144000" cy="1455539"/>
            <a:chOff x="0" y="5402461"/>
            <a:chExt cx="9144000" cy="1455539"/>
          </a:xfrm>
        </p:grpSpPr>
        <p:sp>
          <p:nvSpPr>
            <p:cNvPr id="7" name="Rectangle 6"/>
            <p:cNvSpPr/>
            <p:nvPr/>
          </p:nvSpPr>
          <p:spPr>
            <a:xfrm>
              <a:off x="0" y="5402461"/>
              <a:ext cx="9144000" cy="14555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0" y="5402461"/>
              <a:ext cx="9144000" cy="1455539"/>
              <a:chOff x="0" y="5402461"/>
              <a:chExt cx="9144000" cy="1455539"/>
            </a:xfrm>
          </p:grpSpPr>
          <p:pic>
            <p:nvPicPr>
              <p:cNvPr id="9" name="Picture 8"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0" name="Group 9"/>
              <p:cNvGrpSpPr/>
              <p:nvPr/>
            </p:nvGrpSpPr>
            <p:grpSpPr>
              <a:xfrm>
                <a:off x="0" y="6266557"/>
                <a:ext cx="9144000" cy="591443"/>
                <a:chOff x="0" y="6266557"/>
                <a:chExt cx="9144000" cy="591443"/>
              </a:xfrm>
            </p:grpSpPr>
            <p:sp>
              <p:nvSpPr>
                <p:cNvPr id="11" name="Rectangle 10"/>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1997-2018 Info-Tech Research Group</a:t>
                  </a:r>
                  <a:endParaRPr lang="en-CA" sz="800" dirty="0">
                    <a:solidFill>
                      <a:schemeClr val="bg1">
                        <a:lumMod val="65000"/>
                      </a:schemeClr>
                    </a:solidFill>
                  </a:endParaRPr>
                </a:p>
              </p:txBody>
            </p:sp>
            <p:sp>
              <p:nvSpPr>
                <p:cNvPr id="12" name="Rectangle 11"/>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Picture 12"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grpSp>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To build a highly mature risk management program, you must complete the following steps</a:t>
            </a:r>
          </a:p>
        </p:txBody>
      </p:sp>
      <p:sp>
        <p:nvSpPr>
          <p:cNvPr id="3" name="TextBox 2"/>
          <p:cNvSpPr txBox="1"/>
          <p:nvPr/>
        </p:nvSpPr>
        <p:spPr>
          <a:xfrm>
            <a:off x="261937" y="2473392"/>
            <a:ext cx="8620126" cy="584775"/>
          </a:xfrm>
          <a:prstGeom prst="rect">
            <a:avLst/>
          </a:prstGeom>
        </p:spPr>
        <p:txBody>
          <a:bodyPr wrap="square" rtlCol="0">
            <a:spAutoFit/>
          </a:bodyPr>
          <a:lstStyle/>
          <a:p>
            <a:r>
              <a:rPr lang="en-CA" sz="1600" b="1" dirty="0"/>
              <a:t>Info-Tech has an entire suite of security risk management projects that should also be completed, including: </a:t>
            </a:r>
          </a:p>
        </p:txBody>
      </p:sp>
      <p:sp>
        <p:nvSpPr>
          <p:cNvPr id="4" name="TextBox 3"/>
          <p:cNvSpPr txBox="1"/>
          <p:nvPr/>
        </p:nvSpPr>
        <p:spPr>
          <a:xfrm>
            <a:off x="247119" y="1343325"/>
            <a:ext cx="5330827" cy="1015663"/>
          </a:xfrm>
          <a:prstGeom prst="rect">
            <a:avLst/>
          </a:prstGeom>
        </p:spPr>
        <p:txBody>
          <a:bodyPr wrap="square" rtlCol="0">
            <a:spAutoFit/>
          </a:bodyPr>
          <a:lstStyle/>
          <a:p>
            <a:r>
              <a:rPr lang="en-CA" sz="1200" dirty="0"/>
              <a:t>Determine the overall level of risk facing the organization by completing the </a:t>
            </a:r>
            <a:r>
              <a:rPr lang="en-CA" sz="1200" i="1" dirty="0">
                <a:hlinkClick r:id="rId2"/>
              </a:rPr>
              <a:t>Security Risk Register Tool</a:t>
            </a:r>
            <a:r>
              <a:rPr lang="en-CA" sz="1200" dirty="0"/>
              <a:t>. This will allow you to collect and aggregate all the IT security risks, and it helps make risk-based security decisions to ensure that spend and resources are allocated accordingly. Info-Tech’s risk model allows risk to be defensible in a quantified and meaningful way.</a:t>
            </a:r>
          </a:p>
        </p:txBody>
      </p:sp>
      <p:sp>
        <p:nvSpPr>
          <p:cNvPr id="8" name="TextBox 7"/>
          <p:cNvSpPr txBox="1"/>
          <p:nvPr/>
        </p:nvSpPr>
        <p:spPr>
          <a:xfrm>
            <a:off x="257173" y="4804458"/>
            <a:ext cx="2526487" cy="1569660"/>
          </a:xfrm>
          <a:prstGeom prst="rect">
            <a:avLst/>
          </a:prstGeom>
        </p:spPr>
        <p:txBody>
          <a:bodyPr wrap="square" rtlCol="0">
            <a:spAutoFit/>
          </a:bodyPr>
          <a:lstStyle/>
          <a:p>
            <a:r>
              <a:rPr lang="en-CA" sz="1200" i="1" dirty="0">
                <a:hlinkClick r:id="rId3"/>
              </a:rPr>
              <a:t>Define the Information Security Risk Tolerance Level</a:t>
            </a:r>
            <a:endParaRPr lang="en-CA" sz="1200" i="1" dirty="0"/>
          </a:p>
          <a:p>
            <a:r>
              <a:rPr lang="en-CA" sz="1200" dirty="0"/>
              <a:t>Determine what the organization is willing to accept in terms of </a:t>
            </a:r>
            <a:r>
              <a:rPr lang="en-CA" sz="1200" dirty="0" smtClean="0"/>
              <a:t>risk to understand </a:t>
            </a:r>
            <a:r>
              <a:rPr lang="en-CA" sz="1200" dirty="0"/>
              <a:t>when you’ve gone past that point. Do this step </a:t>
            </a:r>
            <a:r>
              <a:rPr lang="en-CA" sz="1200" b="1" dirty="0" smtClean="0"/>
              <a:t>first,</a:t>
            </a:r>
            <a:r>
              <a:rPr lang="en-CA" sz="1200" dirty="0" smtClean="0"/>
              <a:t> </a:t>
            </a:r>
            <a:r>
              <a:rPr lang="en-CA" sz="1200" dirty="0"/>
              <a:t>before the other risk management projects.</a:t>
            </a:r>
          </a:p>
        </p:txBody>
      </p:sp>
      <p:sp>
        <p:nvSpPr>
          <p:cNvPr id="9" name="TextBox 8"/>
          <p:cNvSpPr txBox="1"/>
          <p:nvPr/>
        </p:nvSpPr>
        <p:spPr>
          <a:xfrm>
            <a:off x="3235575" y="4755906"/>
            <a:ext cx="2338390" cy="1015663"/>
          </a:xfrm>
          <a:prstGeom prst="rect">
            <a:avLst/>
          </a:prstGeom>
        </p:spPr>
        <p:txBody>
          <a:bodyPr wrap="square" rtlCol="0">
            <a:spAutoFit/>
          </a:bodyPr>
          <a:lstStyle/>
          <a:p>
            <a:r>
              <a:rPr lang="en-CA" sz="1200" i="1" dirty="0">
                <a:hlinkClick r:id="rId4"/>
              </a:rPr>
              <a:t>Develop and Conduct Threat and Risk Assessments</a:t>
            </a:r>
            <a:endParaRPr lang="en-CA" sz="1200" i="1" dirty="0"/>
          </a:p>
          <a:p>
            <a:r>
              <a:rPr lang="en-CA" sz="1200" dirty="0"/>
              <a:t>Assess the risk associated with a particular IT project or initiative with this blueprint.</a:t>
            </a:r>
          </a:p>
        </p:txBody>
      </p:sp>
      <p:sp>
        <p:nvSpPr>
          <p:cNvPr id="10" name="TextBox 9"/>
          <p:cNvSpPr txBox="1"/>
          <p:nvPr/>
        </p:nvSpPr>
        <p:spPr>
          <a:xfrm>
            <a:off x="6053979" y="4804458"/>
            <a:ext cx="2348774" cy="1384995"/>
          </a:xfrm>
          <a:prstGeom prst="rect">
            <a:avLst/>
          </a:prstGeom>
        </p:spPr>
        <p:txBody>
          <a:bodyPr wrap="square" rtlCol="0">
            <a:spAutoFit/>
          </a:bodyPr>
          <a:lstStyle/>
          <a:p>
            <a:r>
              <a:rPr lang="en-CA" sz="1200" i="1" dirty="0">
                <a:hlinkClick r:id="rId5"/>
              </a:rPr>
              <a:t>Optimize Security Mitigation Effectiveness Using STRIDE</a:t>
            </a:r>
            <a:endParaRPr lang="en-CA" sz="1200" i="1" dirty="0"/>
          </a:p>
          <a:p>
            <a:r>
              <a:rPr lang="en-CA" sz="1200" dirty="0"/>
              <a:t>Review the organizational threat model and determine how the current mitigations and security controls are faring against those threats.</a:t>
            </a:r>
          </a:p>
        </p:txBody>
      </p:sp>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87803" y="1231124"/>
            <a:ext cx="2888868" cy="1240066"/>
          </a:xfrm>
          <a:prstGeom prst="rect">
            <a:avLst/>
          </a:prstGeom>
          <a:effectLst>
            <a:outerShdw blurRad="50800" dist="25400" dir="2700000" algn="tl" rotWithShape="0">
              <a:prstClr val="black">
                <a:alpha val="40000"/>
              </a:prstClr>
            </a:outerShdw>
          </a:effectLst>
        </p:spPr>
      </p:pic>
      <p:pic>
        <p:nvPicPr>
          <p:cNvPr id="13" name="Picture 12"/>
          <p:cNvPicPr>
            <a:picLocks noChangeAspect="1"/>
          </p:cNvPicPr>
          <p:nvPr/>
        </p:nvPicPr>
        <p:blipFill>
          <a:blip r:embed="rId7"/>
          <a:stretch>
            <a:fillRect/>
          </a:stretch>
        </p:blipFill>
        <p:spPr>
          <a:xfrm>
            <a:off x="3263483" y="2995154"/>
            <a:ext cx="2234480" cy="1680345"/>
          </a:xfrm>
          <a:prstGeom prst="rect">
            <a:avLst/>
          </a:prstGeom>
          <a:effectLst>
            <a:outerShdw blurRad="50800" dist="25400" dir="2700000" algn="tl" rotWithShape="0">
              <a:prstClr val="black">
                <a:alpha val="40000"/>
              </a:prstClr>
            </a:outerShdw>
          </a:effectLst>
        </p:spPr>
      </p:pic>
      <p:pic>
        <p:nvPicPr>
          <p:cNvPr id="14" name="Picture 13"/>
          <p:cNvPicPr>
            <a:picLocks noChangeAspect="1"/>
          </p:cNvPicPr>
          <p:nvPr/>
        </p:nvPicPr>
        <p:blipFill>
          <a:blip r:embed="rId8"/>
          <a:stretch>
            <a:fillRect/>
          </a:stretch>
        </p:blipFill>
        <p:spPr>
          <a:xfrm>
            <a:off x="403176" y="3074074"/>
            <a:ext cx="2234480" cy="1679355"/>
          </a:xfrm>
          <a:prstGeom prst="rect">
            <a:avLst/>
          </a:prstGeom>
          <a:effectLst>
            <a:outerShdw blurRad="50800" dist="25400" dir="2700000" algn="tl" rotWithShape="0">
              <a:prstClr val="black">
                <a:alpha val="40000"/>
              </a:prstClr>
            </a:outerShdw>
          </a:effectLst>
        </p:spPr>
      </p:pic>
      <p:pic>
        <p:nvPicPr>
          <p:cNvPr id="15" name="Picture 14"/>
          <p:cNvPicPr>
            <a:picLocks noChangeAspect="1"/>
          </p:cNvPicPr>
          <p:nvPr/>
        </p:nvPicPr>
        <p:blipFill>
          <a:blip r:embed="rId9"/>
          <a:stretch>
            <a:fillRect/>
          </a:stretch>
        </p:blipFill>
        <p:spPr>
          <a:xfrm>
            <a:off x="6123790" y="3074074"/>
            <a:ext cx="2209153" cy="1658346"/>
          </a:xfrm>
          <a:prstGeom prst="rect">
            <a:avLst/>
          </a:prstGeom>
          <a:effectLst>
            <a:outerShdw blurRad="50800" dist="25400" dir="2700000" algn="tl" rotWithShape="0">
              <a:prstClr val="black">
                <a:alpha val="40000"/>
              </a:prstClr>
            </a:outerShdw>
          </a:effectLst>
        </p:spPr>
      </p:pic>
      <p:grpSp>
        <p:nvGrpSpPr>
          <p:cNvPr id="16" name="Group 15"/>
          <p:cNvGrpSpPr/>
          <p:nvPr/>
        </p:nvGrpSpPr>
        <p:grpSpPr>
          <a:xfrm>
            <a:off x="0" y="6422955"/>
            <a:ext cx="9144000" cy="437555"/>
            <a:chOff x="0" y="6422955"/>
            <a:chExt cx="9144000" cy="437555"/>
          </a:xfrm>
        </p:grpSpPr>
        <p:pic>
          <p:nvPicPr>
            <p:cNvPr id="17" name="Picture 3">
              <a:hlinkClick r:id="rId10"/>
            </p:cNvPr>
            <p:cNvPicPr>
              <a:picLocks noChangeAspect="1" noChangeArrowheads="1"/>
            </p:cNvPicPr>
            <p:nvPr/>
          </p:nvPicPr>
          <p:blipFill>
            <a:blip r:embed="rId11" cstate="print"/>
            <a:srcRect/>
            <a:stretch>
              <a:fillRect/>
            </a:stretch>
          </p:blipFill>
          <p:spPr bwMode="auto">
            <a:xfrm>
              <a:off x="0" y="6422955"/>
              <a:ext cx="9144000" cy="437555"/>
            </a:xfrm>
            <a:prstGeom prst="rect">
              <a:avLst/>
            </a:prstGeom>
            <a:noFill/>
            <a:ln w="9525">
              <a:noFill/>
              <a:miter lim="800000"/>
              <a:headEnd/>
              <a:tailEnd/>
            </a:ln>
          </p:spPr>
        </p:pic>
        <p:pic>
          <p:nvPicPr>
            <p:cNvPr id="18" name="Picture 17" descr="itrg-logo.png"/>
            <p:cNvPicPr>
              <a:picLocks noChangeAspect="1"/>
            </p:cNvPicPr>
            <p:nvPr/>
          </p:nvPicPr>
          <p:blipFill>
            <a:blip r:embed="rId12"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812641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Aft>
                <a:spcPct val="0"/>
              </a:spcAft>
              <a:buClr>
                <a:srgbClr val="333333"/>
              </a:buClr>
              <a:buSzPct val="120000"/>
            </a:pPr>
            <a:r>
              <a:rPr lang="en-CA" b="1" dirty="0" smtClean="0">
                <a:solidFill>
                  <a:srgbClr val="333333"/>
                </a:solidFill>
              </a:rPr>
              <a:t>Sign up for free trial membership to get practical</a:t>
            </a:r>
          </a:p>
          <a:p>
            <a:pPr algn="ctr" eaLnBrk="0" fontAlgn="base" hangingPunct="0">
              <a:spcAft>
                <a:spcPct val="0"/>
              </a:spcAft>
              <a:buClr>
                <a:srgbClr val="333333"/>
              </a:buClr>
              <a:buSzPct val="120000"/>
            </a:pPr>
            <a:r>
              <a:rPr lang="en-CA" b="1" dirty="0" smtClean="0">
                <a:solidFill>
                  <a:srgbClr val="333333"/>
                </a:solidFil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fontAlgn="base" hangingPunct="0">
              <a:lnSpc>
                <a:spcPts val="1350"/>
              </a:lnSpc>
              <a:spcBef>
                <a:spcPts val="500"/>
              </a:spcBef>
              <a:spcAft>
                <a:spcPct val="0"/>
              </a:spcAft>
              <a:buClr>
                <a:srgbClr val="333333"/>
              </a:buClr>
              <a:buSzPct val="120000"/>
              <a:buFont typeface="Arial" pitchFamily="34" charset="0"/>
              <a:buNone/>
              <a:defRPr/>
            </a:pPr>
            <a:r>
              <a:rPr lang="en-CA" sz="1400" b="1" dirty="0" smtClean="0">
                <a:solidFill>
                  <a:srgbClr val="333333"/>
                </a:solidFill>
                <a:hlinkClick r:id="rId2"/>
              </a:rPr>
              <a:t>www.infotech.com</a:t>
            </a:r>
            <a:endParaRPr lang="en-CA" sz="1400" dirty="0">
              <a:solidFill>
                <a:srgbClr val="333333"/>
              </a:solidFil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pPr algn="ctr" fontAlgn="base">
              <a:spcBef>
                <a:spcPct val="0"/>
              </a:spcBef>
              <a:spcAft>
                <a:spcPct val="0"/>
              </a:spcAft>
            </a:pPr>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fontAlgn="base" hangingPunct="0">
              <a:lnSpc>
                <a:spcPts val="1350"/>
              </a:lnSpc>
              <a:spcBef>
                <a:spcPts val="500"/>
              </a:spcBef>
              <a:spcAft>
                <a:spcPct val="0"/>
              </a:spcAft>
              <a:buClr>
                <a:srgbClr val="333333"/>
              </a:buClr>
              <a:buSzPct val="120000"/>
              <a:buFont typeface="Arial" pitchFamily="34" charset="0"/>
              <a:buNone/>
              <a:defRPr/>
            </a:pPr>
            <a:r>
              <a:rPr lang="en-CA" sz="1200" b="1" dirty="0" smtClean="0">
                <a:solidFill>
                  <a:srgbClr val="333333"/>
                </a:solidFill>
              </a:rPr>
              <a:t>Toll Free: </a:t>
            </a:r>
            <a:r>
              <a:rPr lang="en-CA" sz="1200" dirty="0" smtClean="0">
                <a:solidFill>
                  <a:srgbClr val="333333"/>
                </a:solidFill>
              </a:rPr>
              <a:t>1-888-670-8889</a:t>
            </a:r>
            <a:endParaRPr lang="en-CA" sz="1200" dirty="0">
              <a:solidFill>
                <a:srgbClr val="333333"/>
              </a:solidFill>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362365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906584" y="1938159"/>
            <a:ext cx="7354913" cy="4224233"/>
          </a:xfrm>
          <a:prstGeom prst="rect">
            <a:avLst/>
          </a:prstGeom>
        </p:spPr>
        <p:txBody>
          <a:bodyPr wrap="square" rtlCol="0">
            <a:spAutoFit/>
          </a:bodyPr>
          <a:lstStyle/>
          <a:p>
            <a:pPr lvl="0">
              <a:spcAft>
                <a:spcPts val="500"/>
              </a:spcAft>
            </a:pPr>
            <a:r>
              <a:rPr lang="en-CA" sz="1600" i="1" dirty="0">
                <a:solidFill>
                  <a:srgbClr val="FFFFFF"/>
                </a:solidFill>
                <a:latin typeface="Georgia"/>
              </a:rPr>
              <a:t>While organizations continue to build security programs these days, there is </a:t>
            </a:r>
            <a:r>
              <a:rPr lang="en-CA" sz="1600" i="1" dirty="0" smtClean="0">
                <a:solidFill>
                  <a:srgbClr val="FFFFFF"/>
                </a:solidFill>
                <a:latin typeface="Georgia"/>
              </a:rPr>
              <a:t>often </a:t>
            </a:r>
            <a:r>
              <a:rPr lang="en-CA" sz="1600" i="1" dirty="0">
                <a:solidFill>
                  <a:srgbClr val="FFFFFF"/>
                </a:solidFill>
                <a:latin typeface="Georgia"/>
              </a:rPr>
              <a:t>something missing. Controls are put into place based on best-practice frameworks and are often prioritized based on assumptions around where there is the most benefit. Many businesses are still relying on “hunches” about risk, often with qualitative rankings such as “high, medium, or low.” </a:t>
            </a:r>
          </a:p>
          <a:p>
            <a:pPr lvl="0">
              <a:spcAft>
                <a:spcPts val="500"/>
              </a:spcAft>
            </a:pPr>
            <a:r>
              <a:rPr lang="en-CA" sz="1600" i="1" dirty="0">
                <a:solidFill>
                  <a:srgbClr val="FFFFFF"/>
                </a:solidFill>
                <a:latin typeface="Georgia"/>
              </a:rPr>
              <a:t>To really bring a security program to the next level, security risk management is needed. There needs to be a unique quantitative risk model based upon the organization’s tolerance of risk, which can allow for better security initiative planning, prioritization, and budgeting. Only with a regular dynamic view into risk can a company confidently say that it is providing the necessary level of security needed.</a:t>
            </a:r>
          </a:p>
          <a:p>
            <a:pPr lvl="0">
              <a:spcAft>
                <a:spcPts val="500"/>
              </a:spcAft>
            </a:pPr>
            <a:r>
              <a:rPr lang="en-CA" sz="1600" i="1" dirty="0">
                <a:solidFill>
                  <a:srgbClr val="FFFFFF"/>
                </a:solidFill>
                <a:latin typeface="Georgia"/>
              </a:rPr>
              <a:t>Take advantage of Info-Tech’s approach to a security risk program to evolve your security program </a:t>
            </a:r>
            <a:r>
              <a:rPr lang="en-CA" sz="1600" i="1" dirty="0" smtClean="0">
                <a:solidFill>
                  <a:srgbClr val="FFFFFF"/>
                </a:solidFill>
                <a:latin typeface="Georgia"/>
              </a:rPr>
              <a:t>into </a:t>
            </a:r>
            <a:r>
              <a:rPr lang="en-CA" sz="1600" i="1" dirty="0">
                <a:solidFill>
                  <a:srgbClr val="FFFFFF"/>
                </a:solidFill>
                <a:latin typeface="Georgia"/>
              </a:rPr>
              <a:t>one that is right-sized for your organization.</a:t>
            </a:r>
          </a:p>
          <a:p>
            <a:pPr>
              <a:spcAft>
                <a:spcPts val="500"/>
              </a:spcAft>
            </a:pPr>
            <a:r>
              <a:rPr lang="en-CA" sz="1600" i="1" dirty="0">
                <a:solidFill>
                  <a:schemeClr val="bg1"/>
                </a:solidFill>
                <a:latin typeface="+mj-lt"/>
              </a:rPr>
              <a:t/>
            </a:r>
            <a:br>
              <a:rPr lang="en-CA" sz="1600" i="1" dirty="0">
                <a:solidFill>
                  <a:schemeClr val="bg1"/>
                </a:solidFill>
                <a:latin typeface="+mj-lt"/>
              </a:rPr>
            </a:br>
            <a:r>
              <a:rPr lang="en-CA" sz="1600" b="1" i="1" dirty="0">
                <a:solidFill>
                  <a:schemeClr val="bg1"/>
                </a:solidFill>
                <a:latin typeface="+mj-lt"/>
              </a:rPr>
              <a:t/>
            </a:r>
            <a:br>
              <a:rPr lang="en-CA" sz="1600" b="1" i="1" dirty="0">
                <a:solidFill>
                  <a:schemeClr val="bg1"/>
                </a:solidFill>
                <a:latin typeface="+mj-lt"/>
              </a:rPr>
            </a:br>
            <a:endParaRPr lang="en-CA" sz="1600" b="1" i="1" dirty="0">
              <a:solidFill>
                <a:schemeClr val="bg1"/>
              </a:solidFill>
              <a:latin typeface="+mj-lt"/>
            </a:endParaRPr>
          </a:p>
        </p:txBody>
      </p:sp>
      <p:sp>
        <p:nvSpPr>
          <p:cNvPr id="9" name="TextBox 8"/>
          <p:cNvSpPr txBox="1"/>
          <p:nvPr/>
        </p:nvSpPr>
        <p:spPr>
          <a:xfrm>
            <a:off x="3463204" y="5455098"/>
            <a:ext cx="4460917" cy="738664"/>
          </a:xfrm>
          <a:prstGeom prst="rect">
            <a:avLst/>
          </a:prstGeom>
        </p:spPr>
        <p:txBody>
          <a:bodyPr wrap="square" rtlCol="0">
            <a:spAutoFit/>
          </a:bodyPr>
          <a:lstStyle/>
          <a:p>
            <a:pPr algn="r"/>
            <a:r>
              <a:rPr lang="en-CA" sz="1400" b="1" dirty="0">
                <a:solidFill>
                  <a:schemeClr val="bg1"/>
                </a:solidFill>
              </a:rPr>
              <a:t>Filipe De Souza, </a:t>
            </a:r>
          </a:p>
          <a:p>
            <a:pPr algn="r"/>
            <a:r>
              <a:rPr lang="en-CA" sz="1400" dirty="0">
                <a:solidFill>
                  <a:schemeClr val="bg1"/>
                </a:solidFill>
              </a:rPr>
              <a:t>Research Manager – Security, Risk &amp; Compliance </a:t>
            </a:r>
            <a:br>
              <a:rPr lang="en-CA" sz="1400" dirty="0">
                <a:solidFill>
                  <a:schemeClr val="bg1"/>
                </a:solidFill>
              </a:rPr>
            </a:br>
            <a:r>
              <a:rPr lang="en-CA" sz="1400" dirty="0">
                <a:solidFill>
                  <a:schemeClr val="bg1"/>
                </a:solidFill>
              </a:rPr>
              <a:t>Info-Tech Research Group</a:t>
            </a:r>
          </a:p>
        </p:txBody>
      </p:sp>
      <p:sp>
        <p:nvSpPr>
          <p:cNvPr id="10" name="TextBox 9"/>
          <p:cNvSpPr txBox="1"/>
          <p:nvPr/>
        </p:nvSpPr>
        <p:spPr>
          <a:xfrm>
            <a:off x="545852" y="1484976"/>
            <a:ext cx="6790613" cy="338554"/>
          </a:xfrm>
          <a:prstGeom prst="rect">
            <a:avLst/>
          </a:prstGeom>
        </p:spPr>
        <p:txBody>
          <a:bodyPr wrap="square" rtlCol="0">
            <a:spAutoFit/>
          </a:bodyPr>
          <a:lstStyle/>
          <a:p>
            <a:r>
              <a:rPr lang="en-CA" sz="1600" b="1" dirty="0">
                <a:solidFill>
                  <a:schemeClr val="bg1"/>
                </a:solidFill>
              </a:rPr>
              <a:t>Elevate your security program with a formal understanding of risk.</a:t>
            </a: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8"/>
          <p:cNvPicPr>
            <a:picLocks noChangeAspect="1"/>
          </p:cNvPicPr>
          <p:nvPr/>
        </p:nvPicPr>
        <p:blipFill>
          <a:blip r:embed="rId2"/>
          <a:stretch>
            <a:fillRect/>
          </a:stretch>
        </p:blipFill>
        <p:spPr>
          <a:xfrm>
            <a:off x="301303" y="1777613"/>
            <a:ext cx="693419" cy="501622"/>
          </a:xfrm>
          <a:prstGeom prst="rect">
            <a:avLst/>
          </a:prstGeom>
        </p:spPr>
      </p:pic>
      <p:pic>
        <p:nvPicPr>
          <p:cNvPr id="15" name="Picture 109"/>
          <p:cNvPicPr>
            <a:picLocks noChangeAspect="1"/>
          </p:cNvPicPr>
          <p:nvPr/>
        </p:nvPicPr>
        <p:blipFill>
          <a:blip r:embed="rId3"/>
          <a:stretch>
            <a:fillRect/>
          </a:stretch>
        </p:blipFill>
        <p:spPr>
          <a:xfrm>
            <a:off x="7924121" y="5021802"/>
            <a:ext cx="674751" cy="615711"/>
          </a:xfrm>
          <a:prstGeom prst="rect">
            <a:avLst/>
          </a:prstGeom>
        </p:spPr>
      </p:pic>
      <p:grpSp>
        <p:nvGrpSpPr>
          <p:cNvPr id="12" name="Group 11"/>
          <p:cNvGrpSpPr/>
          <p:nvPr/>
        </p:nvGrpSpPr>
        <p:grpSpPr>
          <a:xfrm>
            <a:off x="0" y="6422955"/>
            <a:ext cx="9144000" cy="437555"/>
            <a:chOff x="0" y="6422955"/>
            <a:chExt cx="9144000" cy="437555"/>
          </a:xfrm>
        </p:grpSpPr>
        <p:pic>
          <p:nvPicPr>
            <p:cNvPr id="13"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273679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CISOs</a:t>
            </a:r>
          </a:p>
          <a:p>
            <a:r>
              <a:rPr lang="en-US" dirty="0"/>
              <a:t>Security Directors and Managers</a:t>
            </a:r>
          </a:p>
        </p:txBody>
      </p:sp>
      <p:sp>
        <p:nvSpPr>
          <p:cNvPr id="14" name="Text Placeholder 13"/>
          <p:cNvSpPr>
            <a:spLocks noGrp="1"/>
          </p:cNvSpPr>
          <p:nvPr>
            <p:ph type="body" sz="quarter" idx="26"/>
          </p:nvPr>
        </p:nvSpPr>
        <p:spPr>
          <a:xfrm>
            <a:off x="4835436" y="1607231"/>
            <a:ext cx="4041648" cy="1737102"/>
          </a:xfrm>
        </p:spPr>
        <p:txBody>
          <a:bodyPr/>
          <a:lstStyle/>
          <a:p>
            <a:r>
              <a:rPr lang="en-US" dirty="0"/>
              <a:t>Build an information security risk management program.</a:t>
            </a:r>
          </a:p>
          <a:p>
            <a:r>
              <a:rPr lang="en-US" dirty="0"/>
              <a:t>Develop a risk register to act as a repository of the organizational risks and threats.</a:t>
            </a:r>
          </a:p>
          <a:p>
            <a:r>
              <a:rPr lang="en-US" dirty="0"/>
              <a:t>Tie together your threat and risk assessments, risk tolerance, and mitigation effectiveness into a </a:t>
            </a:r>
            <a:r>
              <a:rPr lang="en-US" dirty="0" smtClean="0"/>
              <a:t>larger, </a:t>
            </a:r>
            <a:r>
              <a:rPr lang="en-US" dirty="0"/>
              <a:t>enterprise-wide program.</a:t>
            </a:r>
          </a:p>
        </p:txBody>
      </p:sp>
      <p:sp>
        <p:nvSpPr>
          <p:cNvPr id="15" name="Text Placeholder 14"/>
          <p:cNvSpPr>
            <a:spLocks noGrp="1"/>
          </p:cNvSpPr>
          <p:nvPr>
            <p:ph type="body" sz="quarter" idx="27"/>
          </p:nvPr>
        </p:nvSpPr>
        <p:spPr/>
        <p:txBody>
          <a:bodyPr/>
          <a:lstStyle/>
          <a:p>
            <a:r>
              <a:rPr lang="en-US" dirty="0"/>
              <a:t>CIOs</a:t>
            </a:r>
          </a:p>
          <a:p>
            <a:r>
              <a:rPr lang="en-US" dirty="0"/>
              <a:t>CxOs</a:t>
            </a:r>
          </a:p>
          <a:p>
            <a:r>
              <a:rPr lang="en-US" dirty="0"/>
              <a:t>Audit </a:t>
            </a:r>
            <a:r>
              <a:rPr lang="en-US" dirty="0" smtClean="0"/>
              <a:t>and </a:t>
            </a:r>
            <a:r>
              <a:rPr lang="en-US" dirty="0"/>
              <a:t>Compliance Individuals</a:t>
            </a:r>
          </a:p>
        </p:txBody>
      </p:sp>
      <p:sp>
        <p:nvSpPr>
          <p:cNvPr id="16" name="Text Placeholder 15"/>
          <p:cNvSpPr>
            <a:spLocks noGrp="1"/>
          </p:cNvSpPr>
          <p:nvPr>
            <p:ph type="body" sz="quarter" idx="28"/>
          </p:nvPr>
        </p:nvSpPr>
        <p:spPr/>
        <p:txBody>
          <a:bodyPr/>
          <a:lstStyle/>
          <a:p>
            <a:r>
              <a:rPr lang="en-US" dirty="0"/>
              <a:t>Gain an understanding of information security risk management.</a:t>
            </a:r>
          </a:p>
          <a:p>
            <a:r>
              <a:rPr lang="en-US" dirty="0"/>
              <a:t>Make informed decisions about spending on security controls or managing security risks.</a:t>
            </a:r>
          </a:p>
          <a:p>
            <a:r>
              <a:rPr lang="en-US" dirty="0"/>
              <a:t>Support the direction of the security program.</a:t>
            </a: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p:txBody>
          <a:bodyPr/>
          <a:lstStyle/>
          <a:p>
            <a:r>
              <a:rPr lang="en-US" dirty="0"/>
              <a:t>To build an information security program, there needs to be a strong understanding of the risks the organization faces to help prioritize the controls or initiatives that need to be completed.</a:t>
            </a:r>
          </a:p>
          <a:p>
            <a:r>
              <a:rPr lang="en-US" dirty="0"/>
              <a:t>Security risk is often very difficult for business leaders to </a:t>
            </a:r>
            <a:r>
              <a:rPr lang="en-US" dirty="0" smtClean="0"/>
              <a:t>understand </a:t>
            </a:r>
            <a:r>
              <a:rPr lang="en-US" dirty="0"/>
              <a:t>as it falls out of the realm of their typical expertise.</a:t>
            </a:r>
          </a:p>
        </p:txBody>
      </p:sp>
      <p:sp>
        <p:nvSpPr>
          <p:cNvPr id="4" name="Text Placeholder 3"/>
          <p:cNvSpPr>
            <a:spLocks noGrp="1"/>
          </p:cNvSpPr>
          <p:nvPr>
            <p:ph type="body" sz="quarter" idx="11"/>
          </p:nvPr>
        </p:nvSpPr>
        <p:spPr/>
        <p:txBody>
          <a:bodyPr/>
          <a:lstStyle/>
          <a:p>
            <a:r>
              <a:rPr lang="en-US" dirty="0"/>
              <a:t>There is no one universal framework or methodology that can be used when it comes to risk management.</a:t>
            </a:r>
          </a:p>
          <a:p>
            <a:r>
              <a:rPr lang="en-US" dirty="0"/>
              <a:t>Much of assessing and managing risk comes from making assumptions around certain threats, which are weakly informed at best.</a:t>
            </a:r>
          </a:p>
        </p:txBody>
      </p:sp>
      <p:sp>
        <p:nvSpPr>
          <p:cNvPr id="5" name="Text Placeholder 4"/>
          <p:cNvSpPr>
            <a:spLocks noGrp="1"/>
          </p:cNvSpPr>
          <p:nvPr>
            <p:ph type="body" sz="quarter" idx="12"/>
          </p:nvPr>
        </p:nvSpPr>
        <p:spPr/>
        <p:txBody>
          <a:bodyPr/>
          <a:lstStyle/>
          <a:p>
            <a:r>
              <a:rPr lang="en-US" dirty="0"/>
              <a:t>Develop a security risk management program to properly assess and manage the risk that </a:t>
            </a:r>
            <a:r>
              <a:rPr lang="en-US" dirty="0" smtClean="0"/>
              <a:t>information </a:t>
            </a:r>
            <a:r>
              <a:rPr lang="en-US" dirty="0"/>
              <a:t>systems face.</a:t>
            </a:r>
          </a:p>
          <a:p>
            <a:r>
              <a:rPr lang="en-US" dirty="0"/>
              <a:t>Tie together all </a:t>
            </a:r>
            <a:r>
              <a:rPr lang="en-US" dirty="0" smtClean="0"/>
              <a:t>aspects </a:t>
            </a:r>
            <a:r>
              <a:rPr lang="en-US" dirty="0"/>
              <a:t>of your risk management program, including your information security risk tolerance level, threat and risk assessments, and mitigation effectiveness models.</a:t>
            </a:r>
          </a:p>
          <a:p>
            <a:r>
              <a:rPr lang="en-US" dirty="0"/>
              <a:t>Move away from framework-driven security programs and build one that is based on the </a:t>
            </a:r>
            <a:r>
              <a:rPr lang="en-US" dirty="0" smtClean="0"/>
              <a:t>organization’s unique </a:t>
            </a:r>
            <a:r>
              <a:rPr lang="en-US" dirty="0"/>
              <a:t>risk </a:t>
            </a:r>
            <a:r>
              <a:rPr lang="en-US" dirty="0" smtClean="0"/>
              <a:t>profile.</a:t>
            </a:r>
            <a:endParaRPr lang="en-US" dirty="0"/>
          </a:p>
          <a:p>
            <a:r>
              <a:rPr lang="en-US" dirty="0"/>
              <a:t>Use Info-Tech’s </a:t>
            </a:r>
            <a:r>
              <a:rPr lang="en-US" i="1" dirty="0"/>
              <a:t>Security Risk Register Tool</a:t>
            </a:r>
            <a:r>
              <a:rPr lang="en-US" dirty="0"/>
              <a:t> to track all the different threats the organization faces and </a:t>
            </a:r>
            <a:r>
              <a:rPr lang="en-US" dirty="0" smtClean="0"/>
              <a:t>understand </a:t>
            </a:r>
            <a:r>
              <a:rPr lang="en-US" dirty="0"/>
              <a:t>what is above or below the acceptable level of risk the organization is willing to accept.</a:t>
            </a:r>
          </a:p>
        </p:txBody>
      </p:sp>
      <p:sp>
        <p:nvSpPr>
          <p:cNvPr id="6" name="Text Placeholder 5"/>
          <p:cNvSpPr>
            <a:spLocks noGrp="1"/>
          </p:cNvSpPr>
          <p:nvPr>
            <p:ph type="body" sz="quarter" idx="13"/>
          </p:nvPr>
        </p:nvSpPr>
        <p:spPr>
          <a:xfrm>
            <a:off x="5737241" y="1495997"/>
            <a:ext cx="3140058" cy="2703863"/>
          </a:xfrm>
        </p:spPr>
        <p:txBody>
          <a:bodyPr/>
          <a:lstStyle/>
          <a:p>
            <a:pPr marL="228600" indent="-228600">
              <a:spcBef>
                <a:spcPts val="600"/>
              </a:spcBef>
              <a:spcAft>
                <a:spcPts val="600"/>
              </a:spcAft>
              <a:buSzPct val="100000"/>
              <a:buFont typeface="+mj-lt"/>
              <a:buAutoNum type="arabicPeriod"/>
            </a:pPr>
            <a:r>
              <a:rPr lang="en-US" b="1" dirty="0">
                <a:solidFill>
                  <a:srgbClr val="333333"/>
                </a:solidFill>
              </a:rPr>
              <a:t>The best security programs are built upon defensible risk management.</a:t>
            </a:r>
            <a:r>
              <a:rPr lang="en-US" dirty="0">
                <a:solidFill>
                  <a:srgbClr val="333333"/>
                </a:solidFill>
              </a:rPr>
              <a:t> With an appropriate risk management program in place, </a:t>
            </a:r>
            <a:r>
              <a:rPr lang="en-US" dirty="0" smtClean="0">
                <a:solidFill>
                  <a:srgbClr val="333333"/>
                </a:solidFill>
              </a:rPr>
              <a:t>you can </a:t>
            </a:r>
            <a:r>
              <a:rPr lang="en-US" dirty="0">
                <a:solidFill>
                  <a:srgbClr val="333333"/>
                </a:solidFill>
              </a:rPr>
              <a:t>ensure that security decisions are made strategically instead of based on frameworks and gut feelings. This will </a:t>
            </a:r>
            <a:r>
              <a:rPr lang="en-US" dirty="0"/>
              <a:t>optimize any security planning and budgeting.</a:t>
            </a:r>
          </a:p>
          <a:p>
            <a:pPr marL="228600" indent="-228600">
              <a:spcBef>
                <a:spcPts val="600"/>
              </a:spcBef>
              <a:spcAft>
                <a:spcPts val="600"/>
              </a:spcAft>
              <a:buSzPct val="100000"/>
              <a:buFont typeface="+mj-lt"/>
              <a:buAutoNum type="arabicPeriod"/>
            </a:pPr>
            <a:r>
              <a:rPr lang="en-US" b="1" dirty="0"/>
              <a:t>All risks can be quantified.</a:t>
            </a:r>
            <a:r>
              <a:rPr lang="en-US" dirty="0"/>
              <a:t> Security, compliance, legal, or other risks can be quantified using Info-Tech’s methodology.</a:t>
            </a:r>
            <a:endParaRPr lang="en-US" b="1"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Shape 1">
            <a:extLst>
              <a:ext uri="{FF2B5EF4-FFF2-40B4-BE49-F238E27FC236}">
                <a16:creationId xmlns="" xmlns:a16="http://schemas.microsoft.com/office/drawing/2014/main" id="{1A45CD86-CA13-4554-A93C-F487C3280BFF}"/>
              </a:ext>
            </a:extLst>
          </p:cNvPr>
          <p:cNvSpPr/>
          <p:nvPr/>
        </p:nvSpPr>
        <p:spPr>
          <a:xfrm flipH="1">
            <a:off x="74541" y="1169378"/>
            <a:ext cx="9003790" cy="5249008"/>
          </a:xfrm>
          <a:prstGeom prst="corner">
            <a:avLst>
              <a:gd name="adj1" fmla="val 13122"/>
              <a:gd name="adj2" fmla="val 85486"/>
            </a:avLst>
          </a:prstGeom>
          <a:solidFill>
            <a:schemeClr val="accent3">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144000"/>
            <a:r>
              <a:rPr lang="en-CA" sz="1600" b="1" dirty="0">
                <a:solidFill>
                  <a:schemeClr val="tx1"/>
                </a:solidFill>
              </a:rPr>
              <a:t>This blueprint addresses the RESPOND and MONITOR steps of risk management – where assessments are </a:t>
            </a:r>
            <a:r>
              <a:rPr lang="en-CA" sz="1600" b="1" dirty="0" smtClean="0">
                <a:solidFill>
                  <a:schemeClr val="tx1"/>
                </a:solidFill>
              </a:rPr>
              <a:t>used </a:t>
            </a:r>
            <a:r>
              <a:rPr lang="en-CA" sz="1600" b="1" dirty="0">
                <a:solidFill>
                  <a:schemeClr val="tx1"/>
                </a:solidFill>
              </a:rPr>
              <a:t>to guide action and insight.</a:t>
            </a:r>
            <a:endParaRPr lang="en-CA" sz="1600" dirty="0">
              <a:solidFill>
                <a:schemeClr val="tx1"/>
              </a:solidFill>
            </a:endParaRPr>
          </a:p>
        </p:txBody>
      </p:sp>
      <p:sp>
        <p:nvSpPr>
          <p:cNvPr id="6" name="Title 5"/>
          <p:cNvSpPr>
            <a:spLocks noGrp="1"/>
          </p:cNvSpPr>
          <p:nvPr>
            <p:ph type="title"/>
          </p:nvPr>
        </p:nvSpPr>
        <p:spPr/>
        <p:txBody>
          <a:bodyPr/>
          <a:lstStyle/>
          <a:p>
            <a:r>
              <a:rPr lang="en-CA" dirty="0"/>
              <a:t>The FARM acronym defines </a:t>
            </a:r>
            <a:r>
              <a:rPr lang="en-CA" dirty="0" smtClean="0"/>
              <a:t>the risk management lifecycle</a:t>
            </a:r>
            <a:endParaRPr lang="en-CA" dirty="0"/>
          </a:p>
        </p:txBody>
      </p:sp>
      <p:sp>
        <p:nvSpPr>
          <p:cNvPr id="19" name="TextBox 18"/>
          <p:cNvSpPr txBox="1"/>
          <p:nvPr/>
        </p:nvSpPr>
        <p:spPr>
          <a:xfrm>
            <a:off x="122711" y="3202203"/>
            <a:ext cx="2189668" cy="2308324"/>
          </a:xfrm>
          <a:prstGeom prst="rect">
            <a:avLst/>
          </a:prstGeom>
        </p:spPr>
        <p:txBody>
          <a:bodyPr wrap="square" rtlCol="0">
            <a:spAutoFit/>
          </a:bodyPr>
          <a:lstStyle/>
          <a:p>
            <a:r>
              <a:rPr lang="en-CA" sz="1200" dirty="0"/>
              <a:t>Establish the context for risk-based business decisions.</a:t>
            </a:r>
          </a:p>
          <a:p>
            <a:endParaRPr lang="en-CA" sz="1200" dirty="0"/>
          </a:p>
          <a:p>
            <a:pPr marL="171450" indent="-171450">
              <a:buFont typeface="Arial" panose="020B0604020202020204" pitchFamily="34" charset="0"/>
              <a:buChar char="•"/>
            </a:pPr>
            <a:r>
              <a:rPr lang="en-CA" sz="1200" dirty="0"/>
              <a:t>How do we define risk?</a:t>
            </a:r>
          </a:p>
          <a:p>
            <a:pPr marL="171450" indent="-171450">
              <a:buFont typeface="Arial" panose="020B0604020202020204" pitchFamily="34" charset="0"/>
              <a:buChar char="•"/>
            </a:pPr>
            <a:r>
              <a:rPr lang="en-CA" sz="1200" dirty="0"/>
              <a:t>What is the organizational culture towards risk acceptance </a:t>
            </a:r>
            <a:r>
              <a:rPr lang="en-CA" sz="1200" dirty="0" smtClean="0"/>
              <a:t>or </a:t>
            </a:r>
            <a:r>
              <a:rPr lang="en-CA" sz="1200" dirty="0"/>
              <a:t>avoidance?</a:t>
            </a:r>
          </a:p>
          <a:p>
            <a:pPr marL="171450" indent="-171450">
              <a:buFont typeface="Arial" panose="020B0604020202020204" pitchFamily="34" charset="0"/>
              <a:buChar char="•"/>
            </a:pPr>
            <a:r>
              <a:rPr lang="en-CA" sz="1200" dirty="0"/>
              <a:t>What types of business impact could we </a:t>
            </a:r>
            <a:r>
              <a:rPr lang="en-CA" sz="1200" dirty="0" smtClean="0"/>
              <a:t>tolerate </a:t>
            </a:r>
            <a:r>
              <a:rPr lang="en-CA" sz="1200" dirty="0"/>
              <a:t>and how often?</a:t>
            </a:r>
          </a:p>
          <a:p>
            <a:pPr marL="171450" indent="-171450">
              <a:buFont typeface="Arial" panose="020B0604020202020204" pitchFamily="34" charset="0"/>
              <a:buChar char="•"/>
            </a:pPr>
            <a:r>
              <a:rPr lang="en-CA" sz="1200" dirty="0"/>
              <a:t>What are our strategic business priorities?</a:t>
            </a:r>
          </a:p>
        </p:txBody>
      </p:sp>
      <p:sp>
        <p:nvSpPr>
          <p:cNvPr id="20" name="TextBox 19"/>
          <p:cNvSpPr txBox="1"/>
          <p:nvPr/>
        </p:nvSpPr>
        <p:spPr>
          <a:xfrm>
            <a:off x="2378033" y="3202203"/>
            <a:ext cx="2124000" cy="2308324"/>
          </a:xfrm>
          <a:prstGeom prst="rect">
            <a:avLst/>
          </a:prstGeom>
        </p:spPr>
        <p:txBody>
          <a:bodyPr wrap="square" rtlCol="0">
            <a:spAutoFit/>
          </a:bodyPr>
          <a:lstStyle>
            <a:defPPr>
              <a:defRPr lang="en-US"/>
            </a:defPPr>
            <a:lvl1pPr>
              <a:defRPr sz="1200"/>
            </a:lvl1pPr>
          </a:lstStyle>
          <a:p>
            <a:pPr marL="0" lvl="1"/>
            <a:r>
              <a:rPr lang="en-CA" sz="1200" dirty="0"/>
              <a:t>Develop a formal process for assessing risk that is relevant for the business and will identify:</a:t>
            </a:r>
          </a:p>
          <a:p>
            <a:pPr marL="0" lvl="1"/>
            <a:endParaRPr lang="en-CA" sz="1200" dirty="0"/>
          </a:p>
          <a:p>
            <a:pPr marL="171450" lvl="1" indent="-171450">
              <a:buFont typeface="Arial" panose="020B0604020202020204" pitchFamily="34" charset="0"/>
              <a:buChar char="•"/>
            </a:pPr>
            <a:r>
              <a:rPr lang="en-CA" sz="1200" dirty="0"/>
              <a:t>Threats and vulnerability </a:t>
            </a:r>
            <a:r>
              <a:rPr lang="en-CA" sz="1200" dirty="0" smtClean="0"/>
              <a:t>exposure.</a:t>
            </a:r>
            <a:endParaRPr lang="en-CA" sz="1200" dirty="0"/>
          </a:p>
          <a:p>
            <a:pPr marL="171450" lvl="1" indent="-171450">
              <a:buFont typeface="Arial" panose="020B0604020202020204" pitchFamily="34" charset="0"/>
              <a:buChar char="•"/>
            </a:pPr>
            <a:r>
              <a:rPr lang="en-CA" sz="1200" dirty="0"/>
              <a:t>The impact </a:t>
            </a:r>
            <a:r>
              <a:rPr lang="en-CA" sz="1200" dirty="0" smtClean="0"/>
              <a:t>that </a:t>
            </a:r>
            <a:r>
              <a:rPr lang="en-CA" sz="1200" dirty="0"/>
              <a:t>would occur if a threat were </a:t>
            </a:r>
            <a:r>
              <a:rPr lang="en-CA" sz="1200" dirty="0" smtClean="0"/>
              <a:t>exploited.</a:t>
            </a:r>
            <a:endParaRPr lang="en-CA" sz="1200" dirty="0"/>
          </a:p>
          <a:p>
            <a:pPr marL="171450" lvl="1" indent="-171450">
              <a:buFont typeface="Arial" panose="020B0604020202020204" pitchFamily="34" charset="0"/>
              <a:buChar char="•"/>
            </a:pPr>
            <a:r>
              <a:rPr lang="en-CA" sz="1200" dirty="0"/>
              <a:t>The likelihood that the impact will </a:t>
            </a:r>
            <a:r>
              <a:rPr lang="en-CA" sz="1200" dirty="0" smtClean="0"/>
              <a:t>occur.</a:t>
            </a:r>
            <a:endParaRPr lang="en-CA" sz="1200" dirty="0"/>
          </a:p>
        </p:txBody>
      </p:sp>
      <p:sp>
        <p:nvSpPr>
          <p:cNvPr id="21" name="TextBox 20"/>
          <p:cNvSpPr txBox="1"/>
          <p:nvPr/>
        </p:nvSpPr>
        <p:spPr>
          <a:xfrm>
            <a:off x="4633357" y="3202203"/>
            <a:ext cx="2124000" cy="2492990"/>
          </a:xfrm>
          <a:prstGeom prst="rect">
            <a:avLst/>
          </a:prstGeom>
        </p:spPr>
        <p:txBody>
          <a:bodyPr wrap="square" rtlCol="0">
            <a:spAutoFit/>
          </a:bodyPr>
          <a:lstStyle/>
          <a:p>
            <a:r>
              <a:rPr lang="en-CA" sz="1200" dirty="0"/>
              <a:t>Implement a consistent and formal process to respond to security risks and security assessment </a:t>
            </a:r>
            <a:r>
              <a:rPr lang="en-CA" sz="1200" dirty="0" smtClean="0"/>
              <a:t>results.</a:t>
            </a:r>
            <a:endParaRPr lang="en-CA" sz="1200" dirty="0"/>
          </a:p>
          <a:p>
            <a:endParaRPr lang="en-CA" sz="1200" dirty="0"/>
          </a:p>
          <a:p>
            <a:pPr marL="171450" indent="-171450">
              <a:buFont typeface="Arial" panose="020B0604020202020204" pitchFamily="34" charset="0"/>
              <a:buChar char="•"/>
            </a:pPr>
            <a:r>
              <a:rPr lang="en-CA" sz="1200" dirty="0"/>
              <a:t>Determine whether </a:t>
            </a:r>
            <a:r>
              <a:rPr lang="en-CA" sz="1200" dirty="0" smtClean="0"/>
              <a:t>risks </a:t>
            </a:r>
            <a:r>
              <a:rPr lang="en-CA" sz="1200" dirty="0"/>
              <a:t>are tolerable or </a:t>
            </a:r>
            <a:r>
              <a:rPr lang="en-CA" sz="1200" dirty="0" smtClean="0"/>
              <a:t>not.</a:t>
            </a:r>
            <a:endParaRPr lang="en-CA" sz="1200" dirty="0"/>
          </a:p>
          <a:p>
            <a:pPr marL="171450" indent="-171450">
              <a:buFont typeface="Arial" panose="020B0604020202020204" pitchFamily="34" charset="0"/>
              <a:buChar char="•"/>
            </a:pPr>
            <a:r>
              <a:rPr lang="en-CA" sz="1200" dirty="0"/>
              <a:t>Determine the appropriate course of </a:t>
            </a:r>
            <a:r>
              <a:rPr lang="en-CA" sz="1200" dirty="0" smtClean="0"/>
              <a:t>action.</a:t>
            </a:r>
            <a:endParaRPr lang="en-CA" sz="1200" dirty="0"/>
          </a:p>
          <a:p>
            <a:pPr marL="171450" indent="-171450">
              <a:buFont typeface="Arial" panose="020B0604020202020204" pitchFamily="34" charset="0"/>
              <a:buChar char="•"/>
            </a:pPr>
            <a:r>
              <a:rPr lang="en-CA" sz="1200" dirty="0"/>
              <a:t>Implement the appropriate risk response (</a:t>
            </a:r>
            <a:r>
              <a:rPr lang="en-CA" sz="1200" dirty="0" smtClean="0"/>
              <a:t>accept, reject, or </a:t>
            </a:r>
            <a:r>
              <a:rPr lang="en-CA" sz="1200" dirty="0"/>
              <a:t>additional mitigations</a:t>
            </a:r>
            <a:r>
              <a:rPr lang="en-CA" sz="1200" dirty="0" smtClean="0"/>
              <a:t>).</a:t>
            </a:r>
            <a:endParaRPr lang="en-CA" sz="1200" dirty="0"/>
          </a:p>
        </p:txBody>
      </p:sp>
      <p:grpSp>
        <p:nvGrpSpPr>
          <p:cNvPr id="50" name="Group 49">
            <a:extLst>
              <a:ext uri="{FF2B5EF4-FFF2-40B4-BE49-F238E27FC236}">
                <a16:creationId xmlns="" xmlns:a16="http://schemas.microsoft.com/office/drawing/2014/main" id="{70CDE241-A6A2-47CC-B4CC-523FD9F4594F}"/>
              </a:ext>
            </a:extLst>
          </p:cNvPr>
          <p:cNvGrpSpPr/>
          <p:nvPr/>
        </p:nvGrpSpPr>
        <p:grpSpPr>
          <a:xfrm>
            <a:off x="331648" y="1242677"/>
            <a:ext cx="1666397" cy="548112"/>
            <a:chOff x="505965" y="1116517"/>
            <a:chExt cx="1666397" cy="548112"/>
          </a:xfrm>
        </p:grpSpPr>
        <p:sp>
          <p:nvSpPr>
            <p:cNvPr id="7" name="Rectangle 6"/>
            <p:cNvSpPr/>
            <p:nvPr/>
          </p:nvSpPr>
          <p:spPr>
            <a:xfrm>
              <a:off x="908743" y="1199991"/>
              <a:ext cx="1263619" cy="3880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Frame</a:t>
              </a:r>
            </a:p>
          </p:txBody>
        </p:sp>
        <p:sp>
          <p:nvSpPr>
            <p:cNvPr id="32" name="Oval 31">
              <a:extLst>
                <a:ext uri="{FF2B5EF4-FFF2-40B4-BE49-F238E27FC236}">
                  <a16:creationId xmlns="" xmlns:a16="http://schemas.microsoft.com/office/drawing/2014/main" id="{0C1A681C-5E3F-4F1A-8528-DB6735B3C2AF}"/>
                </a:ext>
              </a:extLst>
            </p:cNvPr>
            <p:cNvSpPr/>
            <p:nvPr/>
          </p:nvSpPr>
          <p:spPr>
            <a:xfrm>
              <a:off x="505965" y="1116517"/>
              <a:ext cx="548112" cy="54811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b="1" dirty="0"/>
                <a:t>F</a:t>
              </a:r>
            </a:p>
          </p:txBody>
        </p:sp>
      </p:grpSp>
      <p:grpSp>
        <p:nvGrpSpPr>
          <p:cNvPr id="49" name="Group 48">
            <a:extLst>
              <a:ext uri="{FF2B5EF4-FFF2-40B4-BE49-F238E27FC236}">
                <a16:creationId xmlns="" xmlns:a16="http://schemas.microsoft.com/office/drawing/2014/main" id="{9277A892-7A7C-4204-B27B-0C9AC00AB9C9}"/>
              </a:ext>
            </a:extLst>
          </p:cNvPr>
          <p:cNvGrpSpPr/>
          <p:nvPr/>
        </p:nvGrpSpPr>
        <p:grpSpPr>
          <a:xfrm>
            <a:off x="2644913" y="1242677"/>
            <a:ext cx="1666397" cy="548112"/>
            <a:chOff x="2680847" y="1121396"/>
            <a:chExt cx="1666397" cy="548112"/>
          </a:xfrm>
        </p:grpSpPr>
        <p:sp>
          <p:nvSpPr>
            <p:cNvPr id="34" name="Rectangle 33">
              <a:extLst>
                <a:ext uri="{FF2B5EF4-FFF2-40B4-BE49-F238E27FC236}">
                  <a16:creationId xmlns="" xmlns:a16="http://schemas.microsoft.com/office/drawing/2014/main" id="{1713B9B5-0B8D-4210-B20C-529489882167}"/>
                </a:ext>
              </a:extLst>
            </p:cNvPr>
            <p:cNvSpPr/>
            <p:nvPr/>
          </p:nvSpPr>
          <p:spPr>
            <a:xfrm>
              <a:off x="3083625" y="1204870"/>
              <a:ext cx="1263619" cy="3880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Assess</a:t>
              </a:r>
            </a:p>
          </p:txBody>
        </p:sp>
        <p:sp>
          <p:nvSpPr>
            <p:cNvPr id="35" name="Oval 34">
              <a:extLst>
                <a:ext uri="{FF2B5EF4-FFF2-40B4-BE49-F238E27FC236}">
                  <a16:creationId xmlns="" xmlns:a16="http://schemas.microsoft.com/office/drawing/2014/main" id="{D59871E7-0975-4AE4-9A06-586F6FCD3F60}"/>
                </a:ext>
              </a:extLst>
            </p:cNvPr>
            <p:cNvSpPr/>
            <p:nvPr/>
          </p:nvSpPr>
          <p:spPr>
            <a:xfrm>
              <a:off x="2680847" y="1121396"/>
              <a:ext cx="548112" cy="54811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b="1" dirty="0"/>
                <a:t>A</a:t>
              </a:r>
            </a:p>
          </p:txBody>
        </p:sp>
      </p:grpSp>
      <p:grpSp>
        <p:nvGrpSpPr>
          <p:cNvPr id="48" name="Group 47">
            <a:extLst>
              <a:ext uri="{FF2B5EF4-FFF2-40B4-BE49-F238E27FC236}">
                <a16:creationId xmlns="" xmlns:a16="http://schemas.microsoft.com/office/drawing/2014/main" id="{12363C14-51E4-416F-BE53-8967EAD0D6BB}"/>
              </a:ext>
            </a:extLst>
          </p:cNvPr>
          <p:cNvGrpSpPr/>
          <p:nvPr/>
        </p:nvGrpSpPr>
        <p:grpSpPr>
          <a:xfrm>
            <a:off x="4808714" y="1242677"/>
            <a:ext cx="1666397" cy="548112"/>
            <a:chOff x="4720411" y="1116517"/>
            <a:chExt cx="1666397" cy="548112"/>
          </a:xfrm>
        </p:grpSpPr>
        <p:sp>
          <p:nvSpPr>
            <p:cNvPr id="36" name="Rectangle 35">
              <a:extLst>
                <a:ext uri="{FF2B5EF4-FFF2-40B4-BE49-F238E27FC236}">
                  <a16:creationId xmlns="" xmlns:a16="http://schemas.microsoft.com/office/drawing/2014/main" id="{9EF4724D-496F-4A42-BDCA-41BE1D063191}"/>
                </a:ext>
              </a:extLst>
            </p:cNvPr>
            <p:cNvSpPr/>
            <p:nvPr/>
          </p:nvSpPr>
          <p:spPr>
            <a:xfrm>
              <a:off x="5123189" y="1199991"/>
              <a:ext cx="1263619" cy="3880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Respond</a:t>
              </a:r>
            </a:p>
          </p:txBody>
        </p:sp>
        <p:sp>
          <p:nvSpPr>
            <p:cNvPr id="37" name="Oval 36">
              <a:extLst>
                <a:ext uri="{FF2B5EF4-FFF2-40B4-BE49-F238E27FC236}">
                  <a16:creationId xmlns="" xmlns:a16="http://schemas.microsoft.com/office/drawing/2014/main" id="{0BC562C8-51BA-4ACE-989E-C61C140D20C0}"/>
                </a:ext>
              </a:extLst>
            </p:cNvPr>
            <p:cNvSpPr/>
            <p:nvPr/>
          </p:nvSpPr>
          <p:spPr>
            <a:xfrm>
              <a:off x="4720411" y="1116517"/>
              <a:ext cx="548112" cy="54811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b="1" dirty="0"/>
                <a:t>R</a:t>
              </a:r>
            </a:p>
          </p:txBody>
        </p:sp>
      </p:grpSp>
      <p:grpSp>
        <p:nvGrpSpPr>
          <p:cNvPr id="33" name="Group 32">
            <a:extLst>
              <a:ext uri="{FF2B5EF4-FFF2-40B4-BE49-F238E27FC236}">
                <a16:creationId xmlns="" xmlns:a16="http://schemas.microsoft.com/office/drawing/2014/main" id="{ECB4CB39-434D-4EBF-8A0C-5AE56F832159}"/>
              </a:ext>
            </a:extLst>
          </p:cNvPr>
          <p:cNvGrpSpPr/>
          <p:nvPr/>
        </p:nvGrpSpPr>
        <p:grpSpPr>
          <a:xfrm>
            <a:off x="6972515" y="1242677"/>
            <a:ext cx="1666397" cy="548112"/>
            <a:chOff x="6789164" y="1116517"/>
            <a:chExt cx="1666397" cy="548112"/>
          </a:xfrm>
        </p:grpSpPr>
        <p:sp>
          <p:nvSpPr>
            <p:cNvPr id="38" name="Rectangle 37">
              <a:extLst>
                <a:ext uri="{FF2B5EF4-FFF2-40B4-BE49-F238E27FC236}">
                  <a16:creationId xmlns="" xmlns:a16="http://schemas.microsoft.com/office/drawing/2014/main" id="{3F024B4A-58D4-41C2-860A-E8D8BF8B3B97}"/>
                </a:ext>
              </a:extLst>
            </p:cNvPr>
            <p:cNvSpPr/>
            <p:nvPr/>
          </p:nvSpPr>
          <p:spPr>
            <a:xfrm>
              <a:off x="7191942" y="1199991"/>
              <a:ext cx="1263619" cy="3880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Monitor</a:t>
              </a:r>
            </a:p>
          </p:txBody>
        </p:sp>
        <p:sp>
          <p:nvSpPr>
            <p:cNvPr id="39" name="Oval 38">
              <a:extLst>
                <a:ext uri="{FF2B5EF4-FFF2-40B4-BE49-F238E27FC236}">
                  <a16:creationId xmlns="" xmlns:a16="http://schemas.microsoft.com/office/drawing/2014/main" id="{61E902F6-3DCA-49E7-9682-AAA96D2950E7}"/>
                </a:ext>
              </a:extLst>
            </p:cNvPr>
            <p:cNvSpPr/>
            <p:nvPr/>
          </p:nvSpPr>
          <p:spPr>
            <a:xfrm>
              <a:off x="6789164" y="1116517"/>
              <a:ext cx="548112" cy="54811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b="1" dirty="0"/>
                <a:t>M</a:t>
              </a:r>
            </a:p>
          </p:txBody>
        </p:sp>
      </p:grpSp>
      <p:sp>
        <p:nvSpPr>
          <p:cNvPr id="40" name="Rectangle 39">
            <a:extLst>
              <a:ext uri="{FF2B5EF4-FFF2-40B4-BE49-F238E27FC236}">
                <a16:creationId xmlns="" xmlns:a16="http://schemas.microsoft.com/office/drawing/2014/main" id="{26F6BD08-16E8-411B-92E4-DACFD99AA981}"/>
              </a:ext>
            </a:extLst>
          </p:cNvPr>
          <p:cNvSpPr/>
          <p:nvPr/>
        </p:nvSpPr>
        <p:spPr>
          <a:xfrm>
            <a:off x="301718" y="1967638"/>
            <a:ext cx="1765985" cy="10577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Determine the organizational risk </a:t>
            </a:r>
            <a:r>
              <a:rPr lang="en-CA" sz="1400" dirty="0" smtClean="0"/>
              <a:t>tolerance.</a:t>
            </a:r>
            <a:endParaRPr lang="en-CA" sz="1400" dirty="0"/>
          </a:p>
        </p:txBody>
      </p:sp>
      <p:sp>
        <p:nvSpPr>
          <p:cNvPr id="42" name="Rectangle 41">
            <a:extLst>
              <a:ext uri="{FF2B5EF4-FFF2-40B4-BE49-F238E27FC236}">
                <a16:creationId xmlns="" xmlns:a16="http://schemas.microsoft.com/office/drawing/2014/main" id="{E834AD7A-DACA-40C5-BD37-25169C86367F}"/>
              </a:ext>
            </a:extLst>
          </p:cNvPr>
          <p:cNvSpPr/>
          <p:nvPr/>
        </p:nvSpPr>
        <p:spPr>
          <a:xfrm>
            <a:off x="2592845" y="1967638"/>
            <a:ext cx="1765985" cy="10577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Develop and implement threat and risk </a:t>
            </a:r>
            <a:r>
              <a:rPr lang="en-CA" sz="1400" dirty="0" smtClean="0"/>
              <a:t>assessments.</a:t>
            </a:r>
            <a:endParaRPr lang="en-CA" sz="1400" dirty="0"/>
          </a:p>
        </p:txBody>
      </p:sp>
      <p:sp>
        <p:nvSpPr>
          <p:cNvPr id="43" name="Rectangle 42">
            <a:extLst>
              <a:ext uri="{FF2B5EF4-FFF2-40B4-BE49-F238E27FC236}">
                <a16:creationId xmlns="" xmlns:a16="http://schemas.microsoft.com/office/drawing/2014/main" id="{C0DCD166-A227-4DF3-A1DA-052C3D1FF012}"/>
              </a:ext>
            </a:extLst>
          </p:cNvPr>
          <p:cNvSpPr/>
          <p:nvPr/>
        </p:nvSpPr>
        <p:spPr>
          <a:xfrm>
            <a:off x="4776564" y="1967638"/>
            <a:ext cx="1765985" cy="10577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Implement formal processes for risk approval </a:t>
            </a:r>
            <a:r>
              <a:rPr lang="en-CA" sz="1400" dirty="0" smtClean="0"/>
              <a:t>or rejection.</a:t>
            </a:r>
            <a:endParaRPr lang="en-CA" sz="1400" dirty="0"/>
          </a:p>
        </p:txBody>
      </p:sp>
      <p:sp>
        <p:nvSpPr>
          <p:cNvPr id="44" name="Rectangle 43">
            <a:extLst>
              <a:ext uri="{FF2B5EF4-FFF2-40B4-BE49-F238E27FC236}">
                <a16:creationId xmlns="" xmlns:a16="http://schemas.microsoft.com/office/drawing/2014/main" id="{432CF5EA-1CD4-4198-B7D8-00178202111D}"/>
              </a:ext>
            </a:extLst>
          </p:cNvPr>
          <p:cNvSpPr/>
          <p:nvPr/>
        </p:nvSpPr>
        <p:spPr>
          <a:xfrm>
            <a:off x="6960283" y="1967638"/>
            <a:ext cx="1765985" cy="10577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Continuously monitor and manage the organizational risk profile.</a:t>
            </a:r>
          </a:p>
        </p:txBody>
      </p:sp>
      <p:sp>
        <p:nvSpPr>
          <p:cNvPr id="51" name="TextBox 50">
            <a:extLst>
              <a:ext uri="{FF2B5EF4-FFF2-40B4-BE49-F238E27FC236}">
                <a16:creationId xmlns="" xmlns:a16="http://schemas.microsoft.com/office/drawing/2014/main" id="{EC761DB9-80B7-427B-AEAF-638959F77338}"/>
              </a:ext>
            </a:extLst>
          </p:cNvPr>
          <p:cNvSpPr txBox="1"/>
          <p:nvPr/>
        </p:nvSpPr>
        <p:spPr>
          <a:xfrm>
            <a:off x="6888677" y="3202203"/>
            <a:ext cx="2124000" cy="2308324"/>
          </a:xfrm>
          <a:prstGeom prst="rect">
            <a:avLst/>
          </a:prstGeom>
        </p:spPr>
        <p:txBody>
          <a:bodyPr wrap="square" rtlCol="0">
            <a:spAutoFit/>
          </a:bodyPr>
          <a:lstStyle/>
          <a:p>
            <a:r>
              <a:rPr lang="en-CA" sz="1200" dirty="0"/>
              <a:t>Address how the organization plans to:</a:t>
            </a:r>
          </a:p>
          <a:p>
            <a:endParaRPr lang="en-CA" sz="1200" dirty="0"/>
          </a:p>
          <a:p>
            <a:pPr marL="171450" indent="-171450">
              <a:buFont typeface="Arial" panose="020B0604020202020204" pitchFamily="34" charset="0"/>
              <a:buChar char="•"/>
            </a:pPr>
            <a:r>
              <a:rPr lang="en-CA" sz="1200" dirty="0"/>
              <a:t>Verify that the planned risk responses have been </a:t>
            </a:r>
            <a:r>
              <a:rPr lang="en-CA" sz="1200" dirty="0" smtClean="0"/>
              <a:t>implemented.</a:t>
            </a:r>
            <a:endParaRPr lang="en-CA" sz="1200" dirty="0"/>
          </a:p>
          <a:p>
            <a:pPr marL="171450" indent="-171450">
              <a:buFont typeface="Arial" panose="020B0604020202020204" pitchFamily="34" charset="0"/>
              <a:buChar char="•"/>
            </a:pPr>
            <a:r>
              <a:rPr lang="en-CA" sz="1200" dirty="0"/>
              <a:t>Manage ongoing effectiveness of security controls in mitigating </a:t>
            </a:r>
            <a:r>
              <a:rPr lang="en-CA" sz="1200" dirty="0" smtClean="0"/>
              <a:t>risk.</a:t>
            </a:r>
            <a:endParaRPr lang="en-CA" sz="1200" dirty="0"/>
          </a:p>
          <a:p>
            <a:pPr marL="171450" indent="-171450">
              <a:buFont typeface="Arial" panose="020B0604020202020204" pitchFamily="34" charset="0"/>
              <a:buChar char="•"/>
            </a:pPr>
            <a:r>
              <a:rPr lang="en-CA" sz="1200" dirty="0"/>
              <a:t>Monitor and manage the overall risk profile of the </a:t>
            </a:r>
            <a:r>
              <a:rPr lang="en-CA" sz="1200" dirty="0" smtClean="0"/>
              <a:t>organization.</a:t>
            </a:r>
            <a:endParaRPr lang="en-CA" sz="1200" dirty="0"/>
          </a:p>
        </p:txBody>
      </p:sp>
      <p:grpSp>
        <p:nvGrpSpPr>
          <p:cNvPr id="24" name="Group 23"/>
          <p:cNvGrpSpPr/>
          <p:nvPr/>
        </p:nvGrpSpPr>
        <p:grpSpPr>
          <a:xfrm>
            <a:off x="0" y="6422955"/>
            <a:ext cx="9144000" cy="437555"/>
            <a:chOff x="0" y="6422955"/>
            <a:chExt cx="9144000" cy="437555"/>
          </a:xfrm>
        </p:grpSpPr>
        <p:pic>
          <p:nvPicPr>
            <p:cNvPr id="25"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26" name="Picture 25"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09280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225800" y="3904607"/>
            <a:ext cx="5918200" cy="6773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 name="Rectangle 10"/>
          <p:cNvSpPr/>
          <p:nvPr/>
        </p:nvSpPr>
        <p:spPr>
          <a:xfrm>
            <a:off x="0" y="3044025"/>
            <a:ext cx="5875867" cy="689924"/>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4" name="Rectangle 3"/>
          <p:cNvSpPr/>
          <p:nvPr/>
        </p:nvSpPr>
        <p:spPr>
          <a:xfrm>
            <a:off x="3225800" y="2380927"/>
            <a:ext cx="5918200" cy="4924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itle 6"/>
          <p:cNvSpPr>
            <a:spLocks noGrp="1"/>
          </p:cNvSpPr>
          <p:nvPr>
            <p:ph type="title"/>
          </p:nvPr>
        </p:nvSpPr>
        <p:spPr/>
        <p:txBody>
          <a:bodyPr/>
          <a:lstStyle/>
          <a:p>
            <a:r>
              <a:rPr lang="en-CA" dirty="0"/>
              <a:t>You’re not the only one struggling with security risk management</a:t>
            </a:r>
          </a:p>
        </p:txBody>
      </p:sp>
      <p:sp>
        <p:nvSpPr>
          <p:cNvPr id="2" name="TextBox 1"/>
          <p:cNvSpPr txBox="1"/>
          <p:nvPr/>
        </p:nvSpPr>
        <p:spPr>
          <a:xfrm>
            <a:off x="0" y="1112980"/>
            <a:ext cx="9144000" cy="1200329"/>
          </a:xfrm>
          <a:prstGeom prst="rect">
            <a:avLst/>
          </a:prstGeom>
          <a:solidFill>
            <a:schemeClr val="accent5">
              <a:lumMod val="75000"/>
            </a:schemeClr>
          </a:solidFill>
        </p:spPr>
        <p:txBody>
          <a:bodyPr wrap="square" rtlCol="0">
            <a:spAutoFit/>
          </a:bodyPr>
          <a:lstStyle/>
          <a:p>
            <a:pPr marL="174625">
              <a:tabLst>
                <a:tab pos="8785225" algn="l"/>
              </a:tabLst>
            </a:pPr>
            <a:r>
              <a:rPr lang="en-CA" sz="1200" dirty="0"/>
              <a:t>Most IT organizations struggle with security risk management. There is a lack of understanding of how to evaluate risk, how to communicate this to the business, and what actions need to be taken. Further, even organizations that do perform some level of risk management are often doing so in a very qualitative </a:t>
            </a:r>
            <a:r>
              <a:rPr lang="en-CA" sz="1200" dirty="0" smtClean="0"/>
              <a:t>manner </a:t>
            </a:r>
            <a:r>
              <a:rPr lang="en-CA" sz="1200" dirty="0"/>
              <a:t>instead of a repeatable, quantifiable method.</a:t>
            </a:r>
          </a:p>
          <a:p>
            <a:pPr marL="174625">
              <a:tabLst>
                <a:tab pos="8785225" algn="l"/>
              </a:tabLst>
            </a:pPr>
            <a:endParaRPr lang="en-CA" sz="1200" dirty="0"/>
          </a:p>
          <a:p>
            <a:pPr marL="174625">
              <a:tabLst>
                <a:tab pos="8785225" algn="l"/>
              </a:tabLst>
            </a:pPr>
            <a:r>
              <a:rPr lang="en-CA" sz="1200" dirty="0"/>
              <a:t>While this is better than no program at all, organizations are not well equipped to become dynamic </a:t>
            </a:r>
            <a:r>
              <a:rPr lang="en-CA" sz="1200" dirty="0" smtClean="0"/>
              <a:t>– where </a:t>
            </a:r>
            <a:r>
              <a:rPr lang="en-CA" sz="1200" dirty="0"/>
              <a:t>changes to the risk model can be viewed and worked upon.</a:t>
            </a:r>
          </a:p>
        </p:txBody>
      </p:sp>
      <p:sp>
        <p:nvSpPr>
          <p:cNvPr id="5" name="TextBox 4"/>
          <p:cNvSpPr txBox="1"/>
          <p:nvPr/>
        </p:nvSpPr>
        <p:spPr>
          <a:xfrm>
            <a:off x="257172" y="3056841"/>
            <a:ext cx="5638800" cy="677108"/>
          </a:xfrm>
          <a:prstGeom prst="rect">
            <a:avLst/>
          </a:prstGeom>
        </p:spPr>
        <p:txBody>
          <a:bodyPr wrap="square" rtlCol="0">
            <a:spAutoFit/>
          </a:bodyPr>
          <a:lstStyle/>
          <a:p>
            <a:r>
              <a:rPr lang="en-CA" sz="1400" b="1" dirty="0" smtClean="0">
                <a:solidFill>
                  <a:schemeClr val="bg1"/>
                </a:solidFill>
              </a:rPr>
              <a:t>Sixty percent </a:t>
            </a:r>
            <a:r>
              <a:rPr lang="en-CA" sz="1200" dirty="0" smtClean="0">
                <a:solidFill>
                  <a:schemeClr val="bg1"/>
                </a:solidFill>
              </a:rPr>
              <a:t>of </a:t>
            </a:r>
            <a:r>
              <a:rPr lang="en-CA" sz="1200" dirty="0">
                <a:solidFill>
                  <a:schemeClr val="bg1"/>
                </a:solidFill>
              </a:rPr>
              <a:t>respondents to a NopSec survey indicated that company executives are only “somewhat” to “not at all” informed about the risk posed to their business from today’s security threats (NopSec, 2016).</a:t>
            </a:r>
          </a:p>
        </p:txBody>
      </p:sp>
      <p:sp>
        <p:nvSpPr>
          <p:cNvPr id="6" name="TextBox 5"/>
          <p:cNvSpPr txBox="1"/>
          <p:nvPr/>
        </p:nvSpPr>
        <p:spPr>
          <a:xfrm>
            <a:off x="3238496" y="3904829"/>
            <a:ext cx="5792215" cy="677108"/>
          </a:xfrm>
          <a:prstGeom prst="rect">
            <a:avLst/>
          </a:prstGeom>
        </p:spPr>
        <p:txBody>
          <a:bodyPr wrap="square" rtlCol="0">
            <a:spAutoFit/>
          </a:bodyPr>
          <a:lstStyle/>
          <a:p>
            <a:r>
              <a:rPr lang="en-CA" sz="1400" b="1" dirty="0" smtClean="0">
                <a:solidFill>
                  <a:schemeClr val="bg1"/>
                </a:solidFill>
              </a:rPr>
              <a:t>Ninety-seven percent </a:t>
            </a:r>
            <a:r>
              <a:rPr lang="en-CA" sz="1200" dirty="0" smtClean="0">
                <a:solidFill>
                  <a:schemeClr val="bg1"/>
                </a:solidFill>
              </a:rPr>
              <a:t>of </a:t>
            </a:r>
            <a:r>
              <a:rPr lang="en-CA" sz="1200" dirty="0">
                <a:solidFill>
                  <a:schemeClr val="bg1"/>
                </a:solidFill>
              </a:rPr>
              <a:t>companies surveyed clearly recognize the importance of collaboration between their risk management and </a:t>
            </a:r>
            <a:r>
              <a:rPr lang="en-CA" sz="1200" dirty="0" smtClean="0">
                <a:solidFill>
                  <a:schemeClr val="bg1"/>
                </a:solidFill>
              </a:rPr>
              <a:t>IT </a:t>
            </a:r>
            <a:r>
              <a:rPr lang="en-CA" sz="1200" dirty="0">
                <a:solidFill>
                  <a:schemeClr val="bg1"/>
                </a:solidFill>
              </a:rPr>
              <a:t>departments on issues related to </a:t>
            </a:r>
            <a:r>
              <a:rPr lang="en-CA" sz="1200" dirty="0" smtClean="0">
                <a:solidFill>
                  <a:schemeClr val="bg1"/>
                </a:solidFill>
              </a:rPr>
              <a:t>cybersecurity </a:t>
            </a:r>
            <a:r>
              <a:rPr lang="en-CA" sz="1200" dirty="0">
                <a:solidFill>
                  <a:schemeClr val="bg1"/>
                </a:solidFill>
              </a:rPr>
              <a:t>(Advisen, 2016).</a:t>
            </a:r>
          </a:p>
        </p:txBody>
      </p:sp>
      <p:sp>
        <p:nvSpPr>
          <p:cNvPr id="9" name="TextBox 8"/>
          <p:cNvSpPr txBox="1"/>
          <p:nvPr/>
        </p:nvSpPr>
        <p:spPr>
          <a:xfrm>
            <a:off x="3238497" y="2380927"/>
            <a:ext cx="5638800" cy="492443"/>
          </a:xfrm>
          <a:prstGeom prst="rect">
            <a:avLst/>
          </a:prstGeom>
        </p:spPr>
        <p:txBody>
          <a:bodyPr wrap="square" rtlCol="0">
            <a:spAutoFit/>
          </a:bodyPr>
          <a:lstStyle/>
          <a:p>
            <a:r>
              <a:rPr lang="en-CA" sz="1400" b="1" dirty="0" smtClean="0">
                <a:solidFill>
                  <a:schemeClr val="bg1"/>
                </a:solidFill>
              </a:rPr>
              <a:t>Fifty-one percent </a:t>
            </a:r>
            <a:r>
              <a:rPr lang="en-CA" sz="1200" dirty="0" smtClean="0">
                <a:solidFill>
                  <a:schemeClr val="bg1"/>
                </a:solidFill>
              </a:rPr>
              <a:t>of </a:t>
            </a:r>
            <a:r>
              <a:rPr lang="en-CA" sz="1200" dirty="0">
                <a:solidFill>
                  <a:schemeClr val="bg1"/>
                </a:solidFill>
              </a:rPr>
              <a:t>all businesses have taken some form of action to identify </a:t>
            </a:r>
            <a:r>
              <a:rPr lang="en-CA" sz="1200" dirty="0" smtClean="0">
                <a:solidFill>
                  <a:schemeClr val="bg1"/>
                </a:solidFill>
              </a:rPr>
              <a:t>cybersecurity </a:t>
            </a:r>
            <a:r>
              <a:rPr lang="en-CA" sz="1200" dirty="0">
                <a:solidFill>
                  <a:schemeClr val="bg1"/>
                </a:solidFill>
              </a:rPr>
              <a:t>risks (NopSec, 2016).</a:t>
            </a:r>
          </a:p>
        </p:txBody>
      </p:sp>
      <p:sp>
        <p:nvSpPr>
          <p:cNvPr id="3" name="TextBox 2"/>
          <p:cNvSpPr txBox="1"/>
          <p:nvPr/>
        </p:nvSpPr>
        <p:spPr>
          <a:xfrm>
            <a:off x="169933" y="5731932"/>
            <a:ext cx="8712129" cy="523220"/>
          </a:xfrm>
          <a:prstGeom prst="rect">
            <a:avLst/>
          </a:prstGeom>
        </p:spPr>
        <p:txBody>
          <a:bodyPr wrap="square" rtlCol="0">
            <a:spAutoFit/>
          </a:bodyPr>
          <a:lstStyle/>
          <a:p>
            <a:pPr algn="ctr"/>
            <a:r>
              <a:rPr lang="en-CA" sz="1400" b="1" dirty="0"/>
              <a:t>Grow the maturity of the security risk management program by determining what needs to be developed. See the next few slides to </a:t>
            </a:r>
            <a:r>
              <a:rPr lang="en-CA" sz="1400" b="1" dirty="0" smtClean="0"/>
              <a:t>review </a:t>
            </a:r>
            <a:r>
              <a:rPr lang="en-CA" sz="1400" b="1" dirty="0"/>
              <a:t>what is needed to develop a risk management program.</a:t>
            </a:r>
          </a:p>
        </p:txBody>
      </p:sp>
      <p:sp>
        <p:nvSpPr>
          <p:cNvPr id="8" name="TextBox 7"/>
          <p:cNvSpPr txBox="1"/>
          <p:nvPr/>
        </p:nvSpPr>
        <p:spPr>
          <a:xfrm>
            <a:off x="257172" y="4650006"/>
            <a:ext cx="8620125" cy="1015663"/>
          </a:xfrm>
          <a:prstGeom prst="rect">
            <a:avLst/>
          </a:prstGeom>
        </p:spPr>
        <p:txBody>
          <a:bodyPr wrap="square" rtlCol="0">
            <a:spAutoFit/>
          </a:bodyPr>
          <a:lstStyle/>
          <a:p>
            <a:pPr marL="1881188" indent="-265113"/>
            <a:r>
              <a:rPr lang="en-CA" sz="1200" dirty="0"/>
              <a:t>Some of the core components of a security risk management program include:</a:t>
            </a:r>
          </a:p>
          <a:p>
            <a:pPr marL="1881188" indent="-265113">
              <a:buFont typeface="Arial" panose="020B0604020202020204" pitchFamily="34" charset="0"/>
              <a:buChar char="•"/>
            </a:pPr>
            <a:r>
              <a:rPr lang="en-CA" sz="1200" dirty="0"/>
              <a:t>Defining the information security risk tolerance level.</a:t>
            </a:r>
          </a:p>
          <a:p>
            <a:pPr marL="1881188" indent="-265113">
              <a:buFont typeface="Arial" panose="020B0604020202020204" pitchFamily="34" charset="0"/>
              <a:buChar char="•"/>
            </a:pPr>
            <a:r>
              <a:rPr lang="en-CA" sz="1200" dirty="0"/>
              <a:t>Developing a process for assessing risks of projects or initiatives.</a:t>
            </a:r>
          </a:p>
          <a:p>
            <a:pPr marL="1881188" indent="-265113">
              <a:buFont typeface="Arial" panose="020B0604020202020204" pitchFamily="34" charset="0"/>
              <a:buChar char="•"/>
            </a:pPr>
            <a:r>
              <a:rPr lang="en-CA" sz="1200" dirty="0"/>
              <a:t>Building a risk register for all organizational risks and processes.</a:t>
            </a:r>
          </a:p>
          <a:p>
            <a:pPr marL="1881188" indent="-265113">
              <a:buFont typeface="Arial" panose="020B0604020202020204" pitchFamily="34" charset="0"/>
              <a:buChar char="•"/>
            </a:pPr>
            <a:r>
              <a:rPr lang="en-CA" sz="1200" dirty="0"/>
              <a:t>Evaluating the effectiveness of the security controls against the risk model.</a:t>
            </a:r>
          </a:p>
        </p:txBody>
      </p:sp>
      <p:grpSp>
        <p:nvGrpSpPr>
          <p:cNvPr id="13" name="Group 12"/>
          <p:cNvGrpSpPr/>
          <p:nvPr/>
        </p:nvGrpSpPr>
        <p:grpSpPr>
          <a:xfrm>
            <a:off x="0" y="6422955"/>
            <a:ext cx="9144000" cy="437555"/>
            <a:chOff x="0" y="6422955"/>
            <a:chExt cx="9144000" cy="437555"/>
          </a:xfrm>
        </p:grpSpPr>
        <p:pic>
          <p:nvPicPr>
            <p:cNvPr id="14"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15" name="Picture 14"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7210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Security Risk Management: Tactical/Low Maturity View</a:t>
            </a:r>
            <a:endParaRPr lang="en-CA" dirty="0"/>
          </a:p>
        </p:txBody>
      </p:sp>
      <p:sp>
        <p:nvSpPr>
          <p:cNvPr id="12" name="TextBox 11"/>
          <p:cNvSpPr txBox="1"/>
          <p:nvPr/>
        </p:nvSpPr>
        <p:spPr>
          <a:xfrm>
            <a:off x="5904000" y="1476000"/>
            <a:ext cx="2992964" cy="2862322"/>
          </a:xfrm>
          <a:prstGeom prst="rect">
            <a:avLst/>
          </a:prstGeom>
        </p:spPr>
        <p:txBody>
          <a:bodyPr wrap="square" rtlCol="0">
            <a:spAutoFit/>
          </a:bodyPr>
          <a:lstStyle/>
          <a:p>
            <a:r>
              <a:rPr lang="en-CA" sz="1200" dirty="0"/>
              <a:t>In a lower maturity risk management program, we commonly see:</a:t>
            </a:r>
          </a:p>
          <a:p>
            <a:pPr marL="285750" indent="-285750">
              <a:buFont typeface="Arial" panose="020B0604020202020204" pitchFamily="34" charset="0"/>
              <a:buChar char="•"/>
            </a:pPr>
            <a:r>
              <a:rPr lang="en-CA" sz="1200" dirty="0"/>
              <a:t>Key elements are missing or highly informal.</a:t>
            </a:r>
          </a:p>
          <a:p>
            <a:pPr marL="285750" indent="-285750">
              <a:buFont typeface="Arial" panose="020B0604020202020204" pitchFamily="34" charset="0"/>
              <a:buChar char="•"/>
            </a:pPr>
            <a:r>
              <a:rPr lang="en-CA" sz="1200" dirty="0"/>
              <a:t>Processes, where they exist, are extremely loosely coupled.</a:t>
            </a:r>
          </a:p>
          <a:p>
            <a:pPr marL="742950" lvl="1" indent="-285750">
              <a:buFont typeface="Courier New" panose="02070309020205020404" pitchFamily="49" charset="0"/>
              <a:buChar char="o"/>
            </a:pPr>
            <a:r>
              <a:rPr lang="en-CA" sz="1200" dirty="0"/>
              <a:t>Typically using intuitive assessments or guesswork.</a:t>
            </a:r>
          </a:p>
          <a:p>
            <a:pPr marL="285750" indent="-285750">
              <a:buFont typeface="Arial" panose="020B0604020202020204" pitchFamily="34" charset="0"/>
              <a:buChar char="•"/>
            </a:pPr>
            <a:r>
              <a:rPr lang="en-CA" sz="1200" dirty="0"/>
              <a:t>Decision-supported information is essentially absent.</a:t>
            </a:r>
          </a:p>
          <a:p>
            <a:pPr marL="742950" lvl="1" indent="-285750">
              <a:buFont typeface="Courier New" panose="02070309020205020404" pitchFamily="49" charset="0"/>
              <a:buChar char="o"/>
            </a:pPr>
            <a:r>
              <a:rPr lang="en-CA" sz="1200" dirty="0"/>
              <a:t>Actions are typically undertaken reactively.</a:t>
            </a:r>
          </a:p>
          <a:p>
            <a:pPr marL="285750" indent="-285750">
              <a:buFont typeface="Arial" panose="020B0604020202020204" pitchFamily="34" charset="0"/>
              <a:buChar char="•"/>
            </a:pPr>
            <a:r>
              <a:rPr lang="en-CA" sz="1200" dirty="0"/>
              <a:t>Security spend can be </a:t>
            </a:r>
            <a:r>
              <a:rPr lang="en-CA" sz="1200" dirty="0" smtClean="0"/>
              <a:t>misguided </a:t>
            </a:r>
            <a:r>
              <a:rPr lang="en-CA" sz="1200" dirty="0"/>
              <a:t>as it is not effectively used for the largest organizational risks</a:t>
            </a:r>
            <a:r>
              <a:rPr lang="en-CA" sz="1200" dirty="0" smtClean="0"/>
              <a:t>.</a:t>
            </a:r>
            <a:endParaRPr lang="en-CA" sz="1200" dirty="0"/>
          </a:p>
        </p:txBody>
      </p:sp>
      <p:pic>
        <p:nvPicPr>
          <p:cNvPr id="4" name="Picture 3"/>
          <p:cNvPicPr>
            <a:picLocks noChangeAspect="1"/>
          </p:cNvPicPr>
          <p:nvPr/>
        </p:nvPicPr>
        <p:blipFill>
          <a:blip r:embed="rId3"/>
          <a:stretch>
            <a:fillRect/>
          </a:stretch>
        </p:blipFill>
        <p:spPr>
          <a:xfrm>
            <a:off x="828000" y="1440000"/>
            <a:ext cx="4918220" cy="4764416"/>
          </a:xfrm>
          <a:prstGeom prst="rect">
            <a:avLst/>
          </a:prstGeom>
        </p:spPr>
      </p:pic>
      <p:sp>
        <p:nvSpPr>
          <p:cNvPr id="3" name="Rectangle 2"/>
          <p:cNvSpPr/>
          <p:nvPr/>
        </p:nvSpPr>
        <p:spPr>
          <a:xfrm>
            <a:off x="5904000" y="4680000"/>
            <a:ext cx="2637365" cy="677108"/>
          </a:xfrm>
          <a:prstGeom prst="rect">
            <a:avLst/>
          </a:prstGeom>
          <a:ln w="38100">
            <a:solidFill>
              <a:srgbClr val="A24130"/>
            </a:solidFill>
          </a:ln>
        </p:spPr>
        <p:txBody>
          <a:bodyPr wrap="square">
            <a:spAutoFit/>
          </a:bodyPr>
          <a:lstStyle/>
          <a:p>
            <a:r>
              <a:rPr lang="en-CA" sz="1400" b="1" dirty="0"/>
              <a:t>Scenario</a:t>
            </a:r>
          </a:p>
          <a:p>
            <a:r>
              <a:rPr lang="en-CA" sz="1200" b="1" dirty="0"/>
              <a:t>Leaders:</a:t>
            </a:r>
            <a:r>
              <a:rPr lang="en-CA" sz="1200" dirty="0"/>
              <a:t> Are we secure?</a:t>
            </a:r>
          </a:p>
          <a:p>
            <a:r>
              <a:rPr lang="en-CA" sz="1200" b="1" dirty="0"/>
              <a:t>CISO:</a:t>
            </a:r>
            <a:r>
              <a:rPr lang="en-CA" sz="1200" dirty="0"/>
              <a:t> Yes?</a:t>
            </a:r>
          </a:p>
        </p:txBody>
      </p:sp>
      <p:grpSp>
        <p:nvGrpSpPr>
          <p:cNvPr id="6" name="Group 5"/>
          <p:cNvGrpSpPr/>
          <p:nvPr/>
        </p:nvGrpSpPr>
        <p:grpSpPr>
          <a:xfrm>
            <a:off x="0" y="6422955"/>
            <a:ext cx="9144000" cy="437555"/>
            <a:chOff x="0" y="6422955"/>
            <a:chExt cx="9144000" cy="437555"/>
          </a:xfrm>
        </p:grpSpPr>
        <p:pic>
          <p:nvPicPr>
            <p:cNvPr id="7"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8" name="Picture 7"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766691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255588"/>
            <a:ext cx="8702268" cy="877887"/>
          </a:xfrm>
        </p:spPr>
        <p:txBody>
          <a:bodyPr/>
          <a:lstStyle/>
          <a:p>
            <a:r>
              <a:rPr lang="en-US" dirty="0"/>
              <a:t>Information Security Risk Management: Qualitative/Moderate Maturity View</a:t>
            </a:r>
            <a:endParaRPr lang="en-CA" dirty="0"/>
          </a:p>
        </p:txBody>
      </p:sp>
      <p:sp>
        <p:nvSpPr>
          <p:cNvPr id="12" name="TextBox 11"/>
          <p:cNvSpPr txBox="1"/>
          <p:nvPr/>
        </p:nvSpPr>
        <p:spPr>
          <a:xfrm>
            <a:off x="5904000" y="1476000"/>
            <a:ext cx="2992963" cy="3231654"/>
          </a:xfrm>
          <a:prstGeom prst="rect">
            <a:avLst/>
          </a:prstGeom>
        </p:spPr>
        <p:txBody>
          <a:bodyPr wrap="square" rtlCol="0">
            <a:spAutoFit/>
          </a:bodyPr>
          <a:lstStyle/>
          <a:p>
            <a:r>
              <a:rPr lang="en-CA" sz="1200" dirty="0"/>
              <a:t>In a qualitative/moderate maturity risk management program, we commonly see:</a:t>
            </a:r>
          </a:p>
          <a:p>
            <a:pPr marL="285750" indent="-285750">
              <a:buFont typeface="Arial" panose="020B0604020202020204" pitchFamily="34" charset="0"/>
              <a:buChar char="•"/>
            </a:pPr>
            <a:r>
              <a:rPr lang="en-CA" sz="1200" dirty="0"/>
              <a:t>All three </a:t>
            </a:r>
            <a:r>
              <a:rPr lang="en-CA" sz="1200" b="1" dirty="0"/>
              <a:t>bolded</a:t>
            </a:r>
            <a:r>
              <a:rPr lang="en-CA" sz="1200" dirty="0"/>
              <a:t> components are more consistently completed but are very unquantified and intuitive.</a:t>
            </a:r>
          </a:p>
          <a:p>
            <a:pPr marL="285750" indent="-285750">
              <a:buFont typeface="Arial" panose="020B0604020202020204" pitchFamily="34" charset="0"/>
              <a:buChar char="•"/>
            </a:pPr>
            <a:r>
              <a:rPr lang="en-CA" sz="1200" dirty="0"/>
              <a:t>Processes are loosely coupled.</a:t>
            </a:r>
          </a:p>
          <a:p>
            <a:pPr marL="742950" lvl="1" indent="-285750">
              <a:buFont typeface="Courier New" panose="02070309020205020404" pitchFamily="49" charset="0"/>
              <a:buChar char="o"/>
            </a:pPr>
            <a:r>
              <a:rPr lang="en-CA" sz="1200" dirty="0"/>
              <a:t>Typically using broad high, medium, </a:t>
            </a:r>
            <a:r>
              <a:rPr lang="en-CA" sz="1200" dirty="0" smtClean="0"/>
              <a:t>and low </a:t>
            </a:r>
            <a:r>
              <a:rPr lang="en-CA" sz="1200" dirty="0"/>
              <a:t>rankings.</a:t>
            </a:r>
          </a:p>
          <a:p>
            <a:pPr marL="285750" indent="-285750">
              <a:buFont typeface="Arial" panose="020B0604020202020204" pitchFamily="34" charset="0"/>
              <a:buChar char="•"/>
            </a:pPr>
            <a:r>
              <a:rPr lang="en-CA" sz="1200" dirty="0"/>
              <a:t>Decision-support information is available, but limited.</a:t>
            </a:r>
          </a:p>
          <a:p>
            <a:pPr marL="285750" indent="-285750">
              <a:buFont typeface="Arial" panose="020B0604020202020204" pitchFamily="34" charset="0"/>
              <a:buChar char="•"/>
            </a:pPr>
            <a:r>
              <a:rPr lang="en-CA" sz="1200" dirty="0"/>
              <a:t>More formalization and documentation exists, but continues to remain largely qualitative.</a:t>
            </a:r>
          </a:p>
          <a:p>
            <a:endParaRPr lang="en-CA" sz="1200" dirty="0"/>
          </a:p>
          <a:p>
            <a:endParaRPr lang="en-CA" sz="1200" dirty="0"/>
          </a:p>
          <a:p>
            <a:pPr marL="285750" indent="-285750">
              <a:buFont typeface="Arial" panose="020B0604020202020204" pitchFamily="34" charset="0"/>
              <a:buChar char="•"/>
            </a:pPr>
            <a:endParaRPr lang="en-CA" sz="1200" dirty="0"/>
          </a:p>
        </p:txBody>
      </p:sp>
      <p:pic>
        <p:nvPicPr>
          <p:cNvPr id="6" name="Picture 5"/>
          <p:cNvPicPr>
            <a:picLocks noChangeAspect="1"/>
          </p:cNvPicPr>
          <p:nvPr/>
        </p:nvPicPr>
        <p:blipFill>
          <a:blip r:embed="rId3"/>
          <a:stretch>
            <a:fillRect/>
          </a:stretch>
        </p:blipFill>
        <p:spPr>
          <a:xfrm>
            <a:off x="827999" y="1440000"/>
            <a:ext cx="4916552" cy="4762800"/>
          </a:xfrm>
          <a:prstGeom prst="rect">
            <a:avLst/>
          </a:prstGeom>
        </p:spPr>
      </p:pic>
      <p:sp>
        <p:nvSpPr>
          <p:cNvPr id="3" name="Rectangle 2"/>
          <p:cNvSpPr/>
          <p:nvPr/>
        </p:nvSpPr>
        <p:spPr>
          <a:xfrm>
            <a:off x="5904000" y="4680000"/>
            <a:ext cx="2743199" cy="1231106"/>
          </a:xfrm>
          <a:prstGeom prst="rect">
            <a:avLst/>
          </a:prstGeom>
          <a:ln w="38100">
            <a:solidFill>
              <a:srgbClr val="A24130"/>
            </a:solidFill>
          </a:ln>
        </p:spPr>
        <p:txBody>
          <a:bodyPr wrap="square">
            <a:spAutoFit/>
          </a:bodyPr>
          <a:lstStyle/>
          <a:p>
            <a:r>
              <a:rPr lang="en-CA" sz="1400" b="1" dirty="0"/>
              <a:t>Scenario</a:t>
            </a:r>
          </a:p>
          <a:p>
            <a:r>
              <a:rPr lang="en-CA" sz="1200" b="1" dirty="0"/>
              <a:t>Leaders:</a:t>
            </a:r>
            <a:r>
              <a:rPr lang="en-CA" sz="1200" dirty="0"/>
              <a:t> Are we secure enough?</a:t>
            </a:r>
          </a:p>
          <a:p>
            <a:r>
              <a:rPr lang="en-CA" sz="1200" b="1" dirty="0"/>
              <a:t>You:</a:t>
            </a:r>
            <a:r>
              <a:rPr lang="en-CA" sz="1200" dirty="0"/>
              <a:t> Yes?</a:t>
            </a:r>
          </a:p>
          <a:p>
            <a:r>
              <a:rPr lang="en-CA" sz="1200" b="1" dirty="0"/>
              <a:t>Leaders:</a:t>
            </a:r>
            <a:r>
              <a:rPr lang="en-CA" sz="1200" dirty="0"/>
              <a:t> How do you (we) know?</a:t>
            </a:r>
          </a:p>
          <a:p>
            <a:r>
              <a:rPr lang="en-CA" sz="1200" b="1" dirty="0"/>
              <a:t>You:</a:t>
            </a:r>
            <a:r>
              <a:rPr lang="en-CA" sz="1200" dirty="0"/>
              <a:t> Let’s review the Risk Register Dashboard…</a:t>
            </a:r>
          </a:p>
        </p:txBody>
      </p:sp>
      <p:grpSp>
        <p:nvGrpSpPr>
          <p:cNvPr id="7" name="Group 6"/>
          <p:cNvGrpSpPr/>
          <p:nvPr/>
        </p:nvGrpSpPr>
        <p:grpSpPr>
          <a:xfrm>
            <a:off x="0" y="6422955"/>
            <a:ext cx="9144000" cy="437555"/>
            <a:chOff x="0" y="6422955"/>
            <a:chExt cx="9144000" cy="437555"/>
          </a:xfrm>
        </p:grpSpPr>
        <p:pic>
          <p:nvPicPr>
            <p:cNvPr id="8"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951199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Security Risk Management: Quantitative/High Maturity View</a:t>
            </a:r>
            <a:endParaRPr lang="en-CA" dirty="0"/>
          </a:p>
        </p:txBody>
      </p:sp>
      <p:sp>
        <p:nvSpPr>
          <p:cNvPr id="12" name="TextBox 11"/>
          <p:cNvSpPr txBox="1"/>
          <p:nvPr/>
        </p:nvSpPr>
        <p:spPr>
          <a:xfrm>
            <a:off x="5904000" y="1476000"/>
            <a:ext cx="3147768" cy="3046988"/>
          </a:xfrm>
          <a:prstGeom prst="rect">
            <a:avLst/>
          </a:prstGeom>
        </p:spPr>
        <p:txBody>
          <a:bodyPr wrap="square" rtlCol="0">
            <a:spAutoFit/>
          </a:bodyPr>
          <a:lstStyle/>
          <a:p>
            <a:r>
              <a:rPr lang="en-CA" sz="1200" dirty="0"/>
              <a:t>In a quantitative/high maturity risk management program, we commonly see:</a:t>
            </a:r>
          </a:p>
          <a:p>
            <a:pPr marL="285750" indent="-285750">
              <a:buFont typeface="Arial" panose="020B0604020202020204" pitchFamily="34" charset="0"/>
              <a:buChar char="•"/>
            </a:pPr>
            <a:r>
              <a:rPr lang="en-CA" sz="1200" dirty="0"/>
              <a:t>All four </a:t>
            </a:r>
            <a:r>
              <a:rPr lang="en-CA" sz="1200" b="1" dirty="0"/>
              <a:t>bolded </a:t>
            </a:r>
            <a:r>
              <a:rPr lang="en-CA" sz="1200" dirty="0"/>
              <a:t>elements are established and formalized.</a:t>
            </a:r>
          </a:p>
          <a:p>
            <a:pPr marL="742950" lvl="1" indent="-285750">
              <a:buFont typeface="Courier New" panose="02070309020205020404" pitchFamily="49" charset="0"/>
              <a:buChar char="o"/>
            </a:pPr>
            <a:r>
              <a:rPr lang="en-CA" sz="1200" dirty="0"/>
              <a:t>In addition, all elements should be built upon the same model, allowing for a defensible risk management approach.</a:t>
            </a:r>
          </a:p>
          <a:p>
            <a:pPr marL="285750" indent="-285750">
              <a:buFont typeface="Arial" panose="020B0604020202020204" pitchFamily="34" charset="0"/>
              <a:buChar char="•"/>
            </a:pPr>
            <a:r>
              <a:rPr lang="en-CA" sz="1200" dirty="0"/>
              <a:t>Three are generally well-understood concepts:</a:t>
            </a:r>
          </a:p>
          <a:p>
            <a:pPr marL="742950" lvl="1" indent="-285750">
              <a:buFont typeface="Courier New" panose="02070309020205020404" pitchFamily="49" charset="0"/>
              <a:buChar char="o"/>
            </a:pPr>
            <a:r>
              <a:rPr lang="en-CA" sz="1200" dirty="0"/>
              <a:t>Risk Tolerance</a:t>
            </a:r>
          </a:p>
          <a:p>
            <a:pPr marL="742950" lvl="1" indent="-285750">
              <a:buFont typeface="Courier New" panose="02070309020205020404" pitchFamily="49" charset="0"/>
              <a:buChar char="o"/>
            </a:pPr>
            <a:r>
              <a:rPr lang="en-CA" sz="1200" dirty="0"/>
              <a:t>Threat &amp; Risk Assessment</a:t>
            </a:r>
          </a:p>
          <a:p>
            <a:pPr marL="742950" lvl="1" indent="-285750">
              <a:buFont typeface="Courier New" panose="02070309020205020404" pitchFamily="49" charset="0"/>
              <a:buChar char="o"/>
            </a:pPr>
            <a:r>
              <a:rPr lang="en-CA" sz="1200" dirty="0"/>
              <a:t>Risk Management</a:t>
            </a:r>
          </a:p>
          <a:p>
            <a:pPr marL="285750" indent="-285750">
              <a:buFont typeface="Arial" panose="020B0604020202020204" pitchFamily="34" charset="0"/>
              <a:buChar char="•"/>
            </a:pPr>
            <a:r>
              <a:rPr lang="en-CA" sz="1200" dirty="0"/>
              <a:t>Note that </a:t>
            </a:r>
            <a:r>
              <a:rPr lang="en-CA" sz="1200" i="1" dirty="0"/>
              <a:t>quantifying </a:t>
            </a:r>
            <a:r>
              <a:rPr lang="en-CA" sz="1200" dirty="0"/>
              <a:t>these processes is an important change in mindset – but without requiring </a:t>
            </a:r>
            <a:r>
              <a:rPr lang="en-CA" sz="1200" dirty="0" smtClean="0"/>
              <a:t>actuaries.</a:t>
            </a:r>
            <a:endParaRPr lang="en-CA" sz="1200" dirty="0"/>
          </a:p>
        </p:txBody>
      </p:sp>
      <p:pic>
        <p:nvPicPr>
          <p:cNvPr id="8" name="Picture 7"/>
          <p:cNvPicPr>
            <a:picLocks noChangeAspect="1"/>
          </p:cNvPicPr>
          <p:nvPr/>
        </p:nvPicPr>
        <p:blipFill>
          <a:blip r:embed="rId3"/>
          <a:stretch>
            <a:fillRect/>
          </a:stretch>
        </p:blipFill>
        <p:spPr>
          <a:xfrm>
            <a:off x="828000" y="1440000"/>
            <a:ext cx="4916552" cy="4762800"/>
          </a:xfrm>
          <a:prstGeom prst="rect">
            <a:avLst/>
          </a:prstGeom>
        </p:spPr>
      </p:pic>
      <p:sp>
        <p:nvSpPr>
          <p:cNvPr id="3" name="Rectangle 2"/>
          <p:cNvSpPr/>
          <p:nvPr/>
        </p:nvSpPr>
        <p:spPr>
          <a:xfrm>
            <a:off x="5904000" y="4680000"/>
            <a:ext cx="3050402" cy="1415772"/>
          </a:xfrm>
          <a:prstGeom prst="rect">
            <a:avLst/>
          </a:prstGeom>
          <a:ln w="38100">
            <a:solidFill>
              <a:srgbClr val="A24130"/>
            </a:solidFill>
          </a:ln>
        </p:spPr>
        <p:txBody>
          <a:bodyPr wrap="square">
            <a:spAutoFit/>
          </a:bodyPr>
          <a:lstStyle/>
          <a:p>
            <a:r>
              <a:rPr lang="en-CA" sz="1400" b="1" dirty="0"/>
              <a:t>Scenario</a:t>
            </a:r>
          </a:p>
          <a:p>
            <a:r>
              <a:rPr lang="en-CA" sz="1200" b="1" dirty="0"/>
              <a:t>Leaders:</a:t>
            </a:r>
            <a:r>
              <a:rPr lang="en-CA" sz="1200" dirty="0"/>
              <a:t> Are we </a:t>
            </a:r>
            <a:r>
              <a:rPr lang="en-CA" sz="1200" b="1" dirty="0"/>
              <a:t>going</a:t>
            </a:r>
            <a:r>
              <a:rPr lang="en-CA" sz="1200" dirty="0"/>
              <a:t> to be secure enough? And are we optimally using our InfoSec investments?</a:t>
            </a:r>
          </a:p>
          <a:p>
            <a:r>
              <a:rPr lang="en-CA" sz="1200" b="1" dirty="0"/>
              <a:t>You:</a:t>
            </a:r>
            <a:r>
              <a:rPr lang="en-CA" sz="1200" dirty="0"/>
              <a:t> Let’s look at the Threat Modeling/Mitigation Effectiveness Analysis Dashboard!</a:t>
            </a:r>
          </a:p>
        </p:txBody>
      </p:sp>
      <p:grpSp>
        <p:nvGrpSpPr>
          <p:cNvPr id="6" name="Group 5"/>
          <p:cNvGrpSpPr/>
          <p:nvPr/>
        </p:nvGrpSpPr>
        <p:grpSpPr>
          <a:xfrm>
            <a:off x="0" y="6422955"/>
            <a:ext cx="9144000" cy="437555"/>
            <a:chOff x="0" y="6422955"/>
            <a:chExt cx="9144000" cy="437555"/>
          </a:xfrm>
        </p:grpSpPr>
        <p:pic>
          <p:nvPicPr>
            <p:cNvPr id="7"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473358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1636</Words>
  <Application>Microsoft Office PowerPoint</Application>
  <PresentationFormat>On-screen Show (4:3)</PresentationFormat>
  <Paragraphs>146</Paragraphs>
  <Slides>11</Slides>
  <Notes>6</Notes>
  <HiddenSlides>0</HiddenSlides>
  <MMClips>0</MMClips>
  <ScaleCrop>false</ScaleCrop>
  <HeadingPairs>
    <vt:vector size="8" baseType="variant">
      <vt:variant>
        <vt:lpstr>Fonts Used</vt:lpstr>
      </vt:variant>
      <vt:variant>
        <vt:i4>5</vt:i4>
      </vt:variant>
      <vt:variant>
        <vt:lpstr>Theme</vt:lpstr>
      </vt:variant>
      <vt:variant>
        <vt:i4>2</vt:i4>
      </vt:variant>
      <vt:variant>
        <vt:lpstr>Slide Titles</vt:lpstr>
      </vt:variant>
      <vt:variant>
        <vt:i4>11</vt:i4>
      </vt:variant>
      <vt:variant>
        <vt:lpstr>Custom Shows</vt:lpstr>
      </vt:variant>
      <vt:variant>
        <vt:i4>1</vt:i4>
      </vt:variant>
    </vt:vector>
  </HeadingPairs>
  <TitlesOfParts>
    <vt:vector size="19" baseType="lpstr">
      <vt:lpstr>Arial</vt:lpstr>
      <vt:lpstr>Calibri</vt:lpstr>
      <vt:lpstr>Courier New</vt:lpstr>
      <vt:lpstr>Georgia</vt:lpstr>
      <vt:lpstr>Wingdings</vt:lpstr>
      <vt:lpstr>Theme1</vt:lpstr>
      <vt:lpstr>Office Theme</vt:lpstr>
      <vt:lpstr>PowerPoint Presentation</vt:lpstr>
      <vt:lpstr>PowerPoint Presentation</vt:lpstr>
      <vt:lpstr>Our understanding of the problem</vt:lpstr>
      <vt:lpstr>Executive summary</vt:lpstr>
      <vt:lpstr>The FARM acronym defines the risk management lifecycle</vt:lpstr>
      <vt:lpstr>You’re not the only one struggling with security risk management</vt:lpstr>
      <vt:lpstr>Information Security Risk Management: Tactical/Low Maturity View</vt:lpstr>
      <vt:lpstr>Information Security Risk Management: Qualitative/Moderate Maturity View</vt:lpstr>
      <vt:lpstr>Information Security Risk Management: Quantitative/High Maturity View</vt:lpstr>
      <vt:lpstr>To build a highly mature risk management program, you must complete the following steps</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2018-03-05T15:20:36Z</dcterms:created>
  <dcterms:modified xsi:type="dcterms:W3CDTF">2018-03-05T15:22:00Z</dcterms:modified>
</cp:coreProperties>
</file>