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3"/>
  </p:notesMasterIdLst>
  <p:handoutMasterIdLst>
    <p:handoutMasterId r:id="rId14"/>
  </p:handoutMasterIdLst>
  <p:sldIdLst>
    <p:sldId id="547" r:id="rId2"/>
    <p:sldId id="403" r:id="rId3"/>
    <p:sldId id="399" r:id="rId4"/>
    <p:sldId id="474" r:id="rId5"/>
    <p:sldId id="414" r:id="rId6"/>
    <p:sldId id="410" r:id="rId7"/>
    <p:sldId id="411" r:id="rId8"/>
    <p:sldId id="412" r:id="rId9"/>
    <p:sldId id="413" r:id="rId10"/>
    <p:sldId id="415" r:id="rId11"/>
    <p:sldId id="548" r:id="rId12"/>
  </p:sldIdLst>
  <p:sldSz cx="9144000" cy="6858000" type="screen4x3"/>
  <p:notesSz cx="6858000" cy="9144000"/>
  <p:custShowLst>
    <p:custShow name="Custom Show 1" id="0">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E36"/>
    <a:srgbClr val="5A7D5C"/>
    <a:srgbClr val="A24130"/>
    <a:srgbClr val="D17D08"/>
    <a:srgbClr val="647455"/>
    <a:srgbClr val="D9A210"/>
    <a:srgbClr val="B2B2B2"/>
    <a:srgbClr val="DDDDDD"/>
    <a:srgbClr val="243F54"/>
    <a:srgbClr val="007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1850"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50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11/17/2014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11/17/2014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468835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90613"/>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782609"/>
            <a:ext cx="8718103" cy="461665"/>
            <a:chOff x="247848" y="4278690"/>
            <a:chExt cx="8718103" cy="461665"/>
          </a:xfrm>
        </p:grpSpPr>
        <p:sp>
          <p:nvSpPr>
            <p:cNvPr id="9" name="Rectangle 8"/>
            <p:cNvSpPr/>
            <p:nvPr userDrawn="1"/>
          </p:nvSpPr>
          <p:spPr>
            <a:xfrm>
              <a:off x="247848" y="4345528"/>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539231" y="4278690"/>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4217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148037"/>
            <a:ext cx="8623607" cy="117305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2" r:id="rId4"/>
    <p:sldLayoutId id="2147483706" r:id="rId5"/>
    <p:sldLayoutId id="2147483721" r:id="rId6"/>
    <p:sldLayoutId id="2147483708" r:id="rId7"/>
    <p:sldLayoutId id="2147483709" r:id="rId8"/>
    <p:sldLayoutId id="2147483710" r:id="rId9"/>
    <p:sldLayoutId id="2147483711" r:id="rId10"/>
    <p:sldLayoutId id="2147483712" r:id="rId11"/>
    <p:sldLayoutId id="2147483713" r:id="rId12"/>
    <p:sldLayoutId id="2147483724" r:id="rId13"/>
    <p:sldLayoutId id="2147483725" r:id="rId14"/>
    <p:sldLayoutId id="2147483716" r:id="rId15"/>
    <p:sldLayoutId id="2147483717" r:id="rId16"/>
    <p:sldLayoutId id="2147483718" r:id="rId17"/>
    <p:sldLayoutId id="2147483726"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26.xml"/><Relationship Id="rId7" Type="http://schemas.openxmlformats.org/officeDocument/2006/relationships/image" Target="../media/image8.wmf"/><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15.xml"/><Relationship Id="rId11" Type="http://schemas.openxmlformats.org/officeDocument/2006/relationships/image" Target="../media/image12.png"/><Relationship Id="rId5" Type="http://schemas.openxmlformats.org/officeDocument/2006/relationships/tags" Target="../tags/tag28.xml"/><Relationship Id="rId10" Type="http://schemas.openxmlformats.org/officeDocument/2006/relationships/image" Target="../media/image11.png"/><Relationship Id="rId4" Type="http://schemas.openxmlformats.org/officeDocument/2006/relationships/tags" Target="../tags/tag27.xml"/><Relationship Id="rId9"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7" Type="http://schemas.openxmlformats.org/officeDocument/2006/relationships/image" Target="../media/image12.png"/><Relationship Id="rId2" Type="http://schemas.openxmlformats.org/officeDocument/2006/relationships/hyperlink" Target="http://www.infotech.com/" TargetMode="External"/><Relationship Id="rId1" Type="http://schemas.openxmlformats.org/officeDocument/2006/relationships/slideLayout" Target="../slideLayouts/slideLayout18.xml"/><Relationship Id="rId6" Type="http://schemas.openxmlformats.org/officeDocument/2006/relationships/image" Target="../media/image11.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4.wmf"/><Relationship Id="rId7" Type="http://schemas.openxmlformats.org/officeDocument/2006/relationships/image" Target="../media/image11.png"/><Relationship Id="rId2" Type="http://schemas.openxmlformats.org/officeDocument/2006/relationships/image" Target="../media/image13.wmf"/><Relationship Id="rId1" Type="http://schemas.openxmlformats.org/officeDocument/2006/relationships/slideLayout" Target="../slideLayouts/slideLayout17.xml"/><Relationship Id="rId6"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5" Type="http://schemas.openxmlformats.org/officeDocument/2006/relationships/image" Target="../media/image16.jpeg"/><Relationship Id="rId4" Type="http://schemas.openxmlformats.org/officeDocument/2006/relationships/image" Target="../media/image15.wmf"/></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2.png"/><Relationship Id="rId2" Type="http://schemas.openxmlformats.org/officeDocument/2006/relationships/image" Target="../media/image18.jpg"/><Relationship Id="rId1" Type="http://schemas.openxmlformats.org/officeDocument/2006/relationships/slideLayout" Target="../slideLayouts/slideLayout17.xml"/><Relationship Id="rId6" Type="http://schemas.openxmlformats.org/officeDocument/2006/relationships/image" Target="../media/image11.png"/><Relationship Id="rId5"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4.wmf"/><Relationship Id="rId7" Type="http://schemas.openxmlformats.org/officeDocument/2006/relationships/image" Target="../media/image11.png"/><Relationship Id="rId2" Type="http://schemas.openxmlformats.org/officeDocument/2006/relationships/image" Target="../media/image13.wmf"/><Relationship Id="rId1" Type="http://schemas.openxmlformats.org/officeDocument/2006/relationships/slideLayout" Target="../slideLayouts/slideLayout17.xml"/><Relationship Id="rId6"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5" Type="http://schemas.openxmlformats.org/officeDocument/2006/relationships/image" Target="../media/image16.jpeg"/><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2.png"/><Relationship Id="rId3" Type="http://schemas.openxmlformats.org/officeDocument/2006/relationships/tags" Target="../tags/tag16.xml"/><Relationship Id="rId7" Type="http://schemas.openxmlformats.org/officeDocument/2006/relationships/hyperlink" Target="http://www.infotech.com/research/printer-consolidation-tool" TargetMode="External"/><Relationship Id="rId12" Type="http://schemas.openxmlformats.org/officeDocument/2006/relationships/image" Target="../media/image11.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15.xml"/><Relationship Id="rId11"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 Id="rId5" Type="http://schemas.openxmlformats.org/officeDocument/2006/relationships/tags" Target="../tags/tag18.xml"/><Relationship Id="rId10" Type="http://schemas.openxmlformats.org/officeDocument/2006/relationships/image" Target="../media/image14.wmf"/><Relationship Id="rId4" Type="http://schemas.openxmlformats.org/officeDocument/2006/relationships/tags" Target="../tags/tag17.xml"/><Relationship Id="rId9" Type="http://schemas.openxmlformats.org/officeDocument/2006/relationships/image" Target="../media/image13.wmf"/></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21.xml"/><Relationship Id="rId7" Type="http://schemas.openxmlformats.org/officeDocument/2006/relationships/image" Target="../media/image8.wmf"/><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15.xml"/><Relationship Id="rId11" Type="http://schemas.openxmlformats.org/officeDocument/2006/relationships/image" Target="../media/image12.png"/><Relationship Id="rId5" Type="http://schemas.openxmlformats.org/officeDocument/2006/relationships/tags" Target="../tags/tag23.xml"/><Relationship Id="rId10" Type="http://schemas.openxmlformats.org/officeDocument/2006/relationships/image" Target="../media/image11.png"/><Relationship Id="rId4" Type="http://schemas.openxmlformats.org/officeDocument/2006/relationships/tags" Target="../tags/tag22.xml"/><Relationship Id="rId9" Type="http://schemas.openxmlformats.org/officeDocument/2006/relationships/hyperlink" Target="http://www.infotech.com/research/ss/reduce-costs-through-printer-consolidation--2/storyboard-reduce-costs-through-printer-consolidation--2?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Reduce Costs Through Printer Consolidation</a:t>
            </a:r>
          </a:p>
        </p:txBody>
      </p:sp>
      <p:sp>
        <p:nvSpPr>
          <p:cNvPr id="8" name="Text Placeholder 7"/>
          <p:cNvSpPr>
            <a:spLocks noGrp="1"/>
          </p:cNvSpPr>
          <p:nvPr>
            <p:ph type="body" sz="quarter" idx="16"/>
          </p:nvPr>
        </p:nvSpPr>
        <p:spPr/>
        <p:txBody>
          <a:bodyPr/>
          <a:lstStyle/>
          <a:p>
            <a:r>
              <a:rPr lang="en-US" dirty="0"/>
              <a:t>Safely confront IT’s third rail.</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29486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Calculate your printing costs</a:t>
            </a:r>
            <a:endParaRPr lang="en-CA" dirty="0"/>
          </a:p>
        </p:txBody>
      </p:sp>
      <p:sp>
        <p:nvSpPr>
          <p:cNvPr id="3" name="Text Placeholder 2"/>
          <p:cNvSpPr>
            <a:spLocks noGrp="1"/>
          </p:cNvSpPr>
          <p:nvPr>
            <p:ph type="body" sz="quarter" idx="16"/>
          </p:nvPr>
        </p:nvSpPr>
        <p:spPr>
          <a:xfrm>
            <a:off x="249302" y="1232756"/>
            <a:ext cx="8627997" cy="4083523"/>
          </a:xfrm>
        </p:spPr>
        <p:txBody>
          <a:bodyPr/>
          <a:lstStyle/>
          <a:p>
            <a:pPr marL="0" indent="0">
              <a:buNone/>
            </a:pPr>
            <a:r>
              <a:rPr lang="en-CA" sz="1800" b="1" dirty="0" smtClean="0"/>
              <a:t>Printer purchases only make up a small fraction of total printing costs. Operating costs typically account for 95% of total printer costs.</a:t>
            </a:r>
            <a:endParaRPr lang="en-CA" dirty="0" smtClean="0"/>
          </a:p>
          <a:p>
            <a:pPr marL="0" indent="0">
              <a:buNone/>
            </a:pPr>
            <a:endParaRPr lang="en-CA" dirty="0" smtClean="0"/>
          </a:p>
          <a:p>
            <a:pPr marL="0" indent="0">
              <a:buNone/>
            </a:pPr>
            <a:r>
              <a:rPr lang="en-CA" dirty="0" smtClean="0"/>
              <a:t>Some other costs you should consider are: </a:t>
            </a:r>
          </a:p>
          <a:p>
            <a:r>
              <a:rPr lang="en-CA" dirty="0" smtClean="0"/>
              <a:t>Paper costs</a:t>
            </a:r>
          </a:p>
          <a:p>
            <a:r>
              <a:rPr lang="en-CA" dirty="0" smtClean="0"/>
              <a:t>Ink or toner costs</a:t>
            </a:r>
          </a:p>
          <a:p>
            <a:r>
              <a:rPr lang="en-CA" dirty="0" smtClean="0"/>
              <a:t>Electricity costs</a:t>
            </a:r>
          </a:p>
          <a:p>
            <a:r>
              <a:rPr lang="en-CA" dirty="0" smtClean="0"/>
              <a:t>Maintenance costs</a:t>
            </a:r>
            <a:endParaRPr lang="en-CA" dirty="0"/>
          </a:p>
          <a:p>
            <a:pPr marL="0" indent="0">
              <a:buNone/>
            </a:pPr>
            <a:r>
              <a:rPr lang="en-CA" b="1" dirty="0" smtClean="0"/>
              <a:t>Participants</a:t>
            </a:r>
            <a:endParaRPr lang="en-CA" dirty="0" smtClean="0"/>
          </a:p>
          <a:p>
            <a:r>
              <a:rPr lang="en-CA" dirty="0" smtClean="0"/>
              <a:t>IT Director</a:t>
            </a:r>
          </a:p>
          <a:p>
            <a:r>
              <a:rPr lang="en-CA" dirty="0" smtClean="0"/>
              <a:t>IT Staff</a:t>
            </a:r>
          </a:p>
          <a:p>
            <a:endParaRPr lang="en-CA" dirty="0"/>
          </a:p>
          <a:p>
            <a:pPr marL="0" indent="0">
              <a:buNone/>
            </a:pPr>
            <a:r>
              <a:rPr lang="en-CA" b="1" dirty="0" smtClean="0"/>
              <a:t>Steps</a:t>
            </a:r>
          </a:p>
          <a:p>
            <a:r>
              <a:rPr lang="en-CA" dirty="0" smtClean="0"/>
              <a:t>Collect invoices, receipts, and service records to sum up the costs of paper, ink or toner, and maintenance for each machine. Estimate electricity costs.</a:t>
            </a:r>
          </a:p>
          <a:p>
            <a:r>
              <a:rPr lang="en-CA" dirty="0" smtClean="0"/>
              <a:t>Record your costs in the second tab of the </a:t>
            </a:r>
            <a:r>
              <a:rPr lang="en-CA" i="1" dirty="0" smtClean="0"/>
              <a:t>Printer Consolidation Tool</a:t>
            </a:r>
            <a:r>
              <a:rPr lang="en-CA" dirty="0" smtClean="0"/>
              <a:t>.</a:t>
            </a:r>
          </a:p>
        </p:txBody>
      </p:sp>
      <p:sp>
        <p:nvSpPr>
          <p:cNvPr id="5" name="Pentagon 4"/>
          <p:cNvSpPr/>
          <p:nvPr>
            <p:custDataLst>
              <p:tags r:id="rId1"/>
            </p:custDataLst>
          </p:nvPr>
        </p:nvSpPr>
        <p:spPr>
          <a:xfrm>
            <a:off x="4734056" y="55913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6" name="Text Placeholder 11"/>
          <p:cNvSpPr txBox="1">
            <a:spLocks/>
          </p:cNvSpPr>
          <p:nvPr/>
        </p:nvSpPr>
        <p:spPr>
          <a:xfrm>
            <a:off x="5104264" y="5613342"/>
            <a:ext cx="3569753" cy="549275"/>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1400" dirty="0" smtClean="0">
                <a:solidFill>
                  <a:schemeClr val="tx1"/>
                </a:solidFill>
              </a:rPr>
              <a:t>Go to the Costs tab in Info-Tech’s </a:t>
            </a:r>
            <a:r>
              <a:rPr lang="en-CA" sz="1400" i="1" dirty="0" smtClean="0">
                <a:solidFill>
                  <a:schemeClr val="tx1"/>
                </a:solidFill>
              </a:rPr>
              <a:t>Printer Consolidation Tool</a:t>
            </a:r>
            <a:r>
              <a:rPr lang="en-CA" sz="1400" dirty="0" smtClean="0">
                <a:solidFill>
                  <a:schemeClr val="tx1"/>
                </a:solidFill>
              </a:rPr>
              <a:t> to record your printing costs.</a:t>
            </a:r>
            <a:endParaRPr lang="en-CA" sz="1400" b="1" dirty="0" smtClean="0">
              <a:solidFill>
                <a:srgbClr val="FFFFFF"/>
              </a:solidFill>
            </a:endParaRPr>
          </a:p>
        </p:txBody>
      </p:sp>
      <p:pic>
        <p:nvPicPr>
          <p:cNvPr id="7" name="Picture 6" descr="tool.wmf"/>
          <p:cNvPicPr>
            <a:picLocks noChangeAspect="1"/>
          </p:cNvPicPr>
          <p:nvPr>
            <p:custDataLst>
              <p:tags r:id="rId2"/>
            </p:custDataLst>
          </p:nvPr>
        </p:nvPicPr>
        <p:blipFill>
          <a:blip r:embed="rId7" cstate="print"/>
          <a:stretch>
            <a:fillRect/>
          </a:stretch>
        </p:blipFill>
        <p:spPr>
          <a:xfrm>
            <a:off x="4221164" y="5613342"/>
            <a:ext cx="679819" cy="659323"/>
          </a:xfrm>
          <a:prstGeom prst="rect">
            <a:avLst/>
          </a:prstGeom>
        </p:spPr>
      </p:pic>
      <p:sp>
        <p:nvSpPr>
          <p:cNvPr id="10" name="TextBox 9"/>
          <p:cNvSpPr txBox="1"/>
          <p:nvPr/>
        </p:nvSpPr>
        <p:spPr>
          <a:xfrm>
            <a:off x="249302" y="5255754"/>
            <a:ext cx="3863280" cy="1264449"/>
          </a:xfrm>
          <a:prstGeom prst="rect">
            <a:avLst/>
          </a:prstGeom>
          <a:noFill/>
        </p:spPr>
        <p:txBody>
          <a:bodyPr wrap="square" rtlCol="0">
            <a:spAutoFit/>
          </a:bodyPr>
          <a:lstStyle/>
          <a:p>
            <a:pPr marL="174625" indent="-174625" fontAlgn="base">
              <a:spcBef>
                <a:spcPts val="500"/>
              </a:spcBef>
              <a:spcAft>
                <a:spcPct val="0"/>
              </a:spcAft>
              <a:buClr>
                <a:schemeClr val="tx1"/>
              </a:buClr>
              <a:buSzPct val="120000"/>
              <a:buFont typeface="Arial" pitchFamily="34" charset="0"/>
              <a:buChar char="•"/>
            </a:pPr>
            <a:r>
              <a:rPr lang="en-CA" sz="1200" dirty="0"/>
              <a:t>Review the costs per page and per user to look for particularly expensive printers and understand the main drivers of the cost. </a:t>
            </a:r>
          </a:p>
          <a:p>
            <a:pPr marL="174625" indent="-174625" fontAlgn="base">
              <a:spcBef>
                <a:spcPts val="500"/>
              </a:spcBef>
              <a:spcAft>
                <a:spcPct val="0"/>
              </a:spcAft>
              <a:buClr>
                <a:schemeClr val="tx1"/>
              </a:buClr>
              <a:buSzPct val="120000"/>
              <a:buFont typeface="Arial" pitchFamily="34" charset="0"/>
              <a:buChar char="•"/>
            </a:pPr>
            <a:r>
              <a:rPr lang="en-CA" sz="1200" dirty="0"/>
              <a:t>Review your average monthly cost and annual cost per user. Do these costs surprise you?</a:t>
            </a:r>
          </a:p>
          <a:p>
            <a:endParaRPr lang="en-CA" sz="1200" dirty="0"/>
          </a:p>
        </p:txBody>
      </p:sp>
      <p:pic>
        <p:nvPicPr>
          <p:cNvPr id="9" name="Picture 8"/>
          <p:cNvPicPr>
            <a:picLocks noChangeAspect="1"/>
          </p:cNvPicPr>
          <p:nvPr/>
        </p:nvPicPr>
        <p:blipFill>
          <a:blip r:embed="rId8"/>
          <a:stretch>
            <a:fillRect/>
          </a:stretch>
        </p:blipFill>
        <p:spPr>
          <a:xfrm>
            <a:off x="3174918" y="2502878"/>
            <a:ext cx="5194299" cy="1813662"/>
          </a:xfrm>
          <a:prstGeom prst="rect">
            <a:avLst/>
          </a:prstGeom>
        </p:spPr>
      </p:pic>
      <p:grpSp>
        <p:nvGrpSpPr>
          <p:cNvPr id="11" name="Group 25"/>
          <p:cNvGrpSpPr/>
          <p:nvPr>
            <p:custDataLst>
              <p:tags r:id="rId3"/>
            </p:custDataLst>
          </p:nvPr>
        </p:nvGrpSpPr>
        <p:grpSpPr>
          <a:xfrm>
            <a:off x="4126860" y="5526537"/>
            <a:ext cx="875098" cy="849464"/>
            <a:chOff x="3375893" y="3714688"/>
            <a:chExt cx="815991" cy="792088"/>
          </a:xfrm>
          <a:solidFill>
            <a:schemeClr val="bg1">
              <a:lumMod val="85000"/>
            </a:schemeClr>
          </a:solidFill>
        </p:grpSpPr>
        <p:sp>
          <p:nvSpPr>
            <p:cNvPr id="12" name="Rounded Rectangle 11"/>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13" name="Picture 12" descr="tool.wmf"/>
            <p:cNvPicPr>
              <a:picLocks noChangeAspect="1"/>
            </p:cNvPicPr>
            <p:nvPr>
              <p:custDataLst>
                <p:tags r:id="rId5"/>
              </p:custDataLst>
            </p:nvPr>
          </p:nvPicPr>
          <p:blipFill>
            <a:blip r:embed="rId7" cstate="print"/>
            <a:stretch>
              <a:fillRect/>
            </a:stretch>
          </p:blipFill>
          <p:spPr>
            <a:xfrm>
              <a:off x="3463829" y="3795631"/>
              <a:ext cx="633902" cy="614790"/>
            </a:xfrm>
            <a:prstGeom prst="rect">
              <a:avLst/>
            </a:prstGeom>
            <a:grpFill/>
          </p:spPr>
        </p:pic>
      </p:grpSp>
      <p:pic>
        <p:nvPicPr>
          <p:cNvPr id="14"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11"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3592332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07419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pPr lvl="0"/>
            <a:r>
              <a:rPr lang="en-US" dirty="0"/>
              <a:t>IT </a:t>
            </a:r>
            <a:r>
              <a:rPr lang="en-US" dirty="0" smtClean="0"/>
              <a:t>directors </a:t>
            </a:r>
            <a:r>
              <a:rPr lang="en-US" dirty="0"/>
              <a:t>and business operations managers who are refreshing their printers or considering consolidating their enterprise printers</a:t>
            </a:r>
            <a:endParaRPr lang="en-CA" dirty="0"/>
          </a:p>
          <a:p>
            <a:endParaRPr lang="en-US" dirty="0"/>
          </a:p>
        </p:txBody>
      </p:sp>
      <p:sp>
        <p:nvSpPr>
          <p:cNvPr id="14" name="Text Placeholder 13"/>
          <p:cNvSpPr>
            <a:spLocks noGrp="1"/>
          </p:cNvSpPr>
          <p:nvPr>
            <p:ph type="body" sz="quarter" idx="26"/>
          </p:nvPr>
        </p:nvSpPr>
        <p:spPr/>
        <p:txBody>
          <a:bodyPr/>
          <a:lstStyle/>
          <a:p>
            <a:pPr lvl="0"/>
            <a:r>
              <a:rPr lang="en-US" dirty="0"/>
              <a:t>Determine your organization’s current printing costs, usage, and capabilities</a:t>
            </a:r>
            <a:endParaRPr lang="en-CA" dirty="0"/>
          </a:p>
          <a:p>
            <a:pPr lvl="0"/>
            <a:r>
              <a:rPr lang="en-US" dirty="0"/>
              <a:t>Define your organization’s printing requirements and select a solution</a:t>
            </a:r>
            <a:endParaRPr lang="en-CA" dirty="0"/>
          </a:p>
          <a:p>
            <a:pPr lvl="0"/>
            <a:r>
              <a:rPr lang="en-US" dirty="0"/>
              <a:t>Make the case for printer consolidation and estimate cost savings</a:t>
            </a:r>
            <a:endParaRPr lang="en-CA" dirty="0"/>
          </a:p>
          <a:p>
            <a:pPr lvl="0"/>
            <a:r>
              <a:rPr lang="en-US" dirty="0"/>
              <a:t>Develop </a:t>
            </a:r>
            <a:r>
              <a:rPr lang="en-US" dirty="0" smtClean="0"/>
              <a:t>a printer strategy and implement the strategy</a:t>
            </a:r>
            <a:endParaRPr lang="en-CA" dirty="0"/>
          </a:p>
        </p:txBody>
      </p:sp>
      <p:sp>
        <p:nvSpPr>
          <p:cNvPr id="15" name="Text Placeholder 14"/>
          <p:cNvSpPr>
            <a:spLocks noGrp="1"/>
          </p:cNvSpPr>
          <p:nvPr>
            <p:ph type="body" sz="quarter" idx="27"/>
          </p:nvPr>
        </p:nvSpPr>
        <p:spPr/>
        <p:txBody>
          <a:bodyPr/>
          <a:lstStyle/>
          <a:p>
            <a:pPr lvl="0"/>
            <a:r>
              <a:rPr lang="en-US" dirty="0"/>
              <a:t>CFOs and COOs of organizations that are refreshing their printers or considering consolidating their enterprise printers </a:t>
            </a:r>
            <a:endParaRPr lang="en-CA" dirty="0"/>
          </a:p>
          <a:p>
            <a:endParaRPr lang="en-US" dirty="0"/>
          </a:p>
        </p:txBody>
      </p:sp>
      <p:sp>
        <p:nvSpPr>
          <p:cNvPr id="16" name="Text Placeholder 15"/>
          <p:cNvSpPr>
            <a:spLocks noGrp="1"/>
          </p:cNvSpPr>
          <p:nvPr>
            <p:ph type="body" sz="quarter" idx="28"/>
          </p:nvPr>
        </p:nvSpPr>
        <p:spPr/>
        <p:txBody>
          <a:bodyPr/>
          <a:lstStyle/>
          <a:p>
            <a:pPr lvl="0"/>
            <a:r>
              <a:rPr lang="en-US" dirty="0"/>
              <a:t>Understand the challenges </a:t>
            </a:r>
            <a:r>
              <a:rPr lang="en-US" dirty="0" smtClean="0"/>
              <a:t>involved in consolidating </a:t>
            </a:r>
            <a:r>
              <a:rPr lang="en-US" dirty="0"/>
              <a:t>printers</a:t>
            </a:r>
            <a:endParaRPr lang="en-CA" dirty="0"/>
          </a:p>
          <a:p>
            <a:r>
              <a:rPr lang="en-CA" dirty="0"/>
              <a:t>Understand the potential this initiative has to reduce </a:t>
            </a:r>
            <a:r>
              <a:rPr lang="en-CA" dirty="0" smtClean="0"/>
              <a:t>costs</a:t>
            </a:r>
            <a:endParaRPr lang="en-US" dirty="0"/>
          </a:p>
        </p:txBody>
      </p:sp>
      <p:pic>
        <p:nvPicPr>
          <p:cNvPr id="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4"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Most organizations do not have an aggregate view of their printing costs. Not surprisingly, printing has become a large hidden expense in IT. Printer consumables are purchased autonomously by each department, non-networked desktop printers are everywhere, and everyone seems to be printing in color.</a:t>
            </a:r>
            <a:endParaRPr lang="en-US" dirty="0"/>
          </a:p>
        </p:txBody>
      </p:sp>
      <p:sp>
        <p:nvSpPr>
          <p:cNvPr id="4" name="Text Placeholder 3"/>
          <p:cNvSpPr>
            <a:spLocks noGrp="1"/>
          </p:cNvSpPr>
          <p:nvPr>
            <p:ph type="body" sz="quarter" idx="11"/>
          </p:nvPr>
        </p:nvSpPr>
        <p:spPr>
          <a:xfrm>
            <a:off x="247848" y="2974004"/>
            <a:ext cx="5257800" cy="1712296"/>
          </a:xfrm>
        </p:spPr>
        <p:txBody>
          <a:bodyPr/>
          <a:lstStyle/>
          <a:p>
            <a:r>
              <a:rPr lang="en-US" dirty="0" smtClean="0"/>
              <a:t>Getting buy-in to control printing costs can be difficult:</a:t>
            </a:r>
          </a:p>
          <a:p>
            <a:pPr lvl="1"/>
            <a:r>
              <a:rPr lang="en-US" dirty="0" smtClean="0"/>
              <a:t>Few organizations can articulate how much printing is costing them, making the urgency of this situation and cost savings opportunities unclear.</a:t>
            </a:r>
          </a:p>
          <a:p>
            <a:pPr lvl="1"/>
            <a:r>
              <a:rPr lang="en-US" dirty="0" smtClean="0"/>
              <a:t>In most cases, nobody is accountable for controlling printing costs so there’s a lack of incentive to do so.</a:t>
            </a:r>
          </a:p>
          <a:p>
            <a:pPr lvl="1"/>
            <a:r>
              <a:rPr lang="en-US" dirty="0" smtClean="0"/>
              <a:t>Printers are a sensitive topic and initiatives involving printers often face extreme end-user resistance.</a:t>
            </a:r>
            <a:endParaRPr lang="en-US" dirty="0"/>
          </a:p>
        </p:txBody>
      </p:sp>
      <p:sp>
        <p:nvSpPr>
          <p:cNvPr id="5" name="Text Placeholder 4"/>
          <p:cNvSpPr>
            <a:spLocks noGrp="1"/>
          </p:cNvSpPr>
          <p:nvPr>
            <p:ph type="body" sz="quarter" idx="12"/>
          </p:nvPr>
        </p:nvSpPr>
        <p:spPr/>
        <p:txBody>
          <a:bodyPr/>
          <a:lstStyle/>
          <a:p>
            <a:r>
              <a:rPr lang="en-US" dirty="0" smtClean="0"/>
              <a:t>Conduct an office walk-around and collect printing purchase receipts/statements/service </a:t>
            </a:r>
            <a:r>
              <a:rPr lang="en-CA" dirty="0" smtClean="0"/>
              <a:t>records to inventory your printers and aggregate printing costs.</a:t>
            </a:r>
          </a:p>
          <a:p>
            <a:r>
              <a:rPr lang="en-CA" dirty="0" smtClean="0"/>
              <a:t>Obtain visible management buy-in early in the project by presenting the current printing costs and cost savings potential. Visible buy-in will set a tone for the rest of the organization and is a crucial step to developing a printing-aware culture.</a:t>
            </a:r>
          </a:p>
          <a:p>
            <a:r>
              <a:rPr lang="en-CA" dirty="0" smtClean="0"/>
              <a:t>Consolidate your printers and re-assess your managed print service model to reduce printing costs.</a:t>
            </a:r>
          </a:p>
        </p:txBody>
      </p:sp>
      <p:sp>
        <p:nvSpPr>
          <p:cNvPr id="6" name="Text Placeholder 5"/>
          <p:cNvSpPr>
            <a:spLocks noGrp="1"/>
          </p:cNvSpPr>
          <p:nvPr>
            <p:ph type="body" sz="quarter" idx="13"/>
          </p:nvPr>
        </p:nvSpPr>
        <p:spPr>
          <a:xfrm>
            <a:off x="5737241" y="1495997"/>
            <a:ext cx="3083231" cy="3190303"/>
          </a:xfrm>
        </p:spPr>
        <p:txBody>
          <a:bodyPr/>
          <a:lstStyle/>
          <a:p>
            <a:pPr marL="228600" indent="-228600">
              <a:spcBef>
                <a:spcPts val="600"/>
              </a:spcBef>
              <a:spcAft>
                <a:spcPts val="600"/>
              </a:spcAft>
              <a:buSzPct val="100000"/>
              <a:buFont typeface="+mj-lt"/>
              <a:buAutoNum type="arabicPeriod"/>
            </a:pPr>
            <a:r>
              <a:rPr lang="en-CA" dirty="0" smtClean="0">
                <a:solidFill>
                  <a:srgbClr val="333333"/>
                </a:solidFill>
              </a:rPr>
              <a:t>Very few organizations know their true printing costs. </a:t>
            </a:r>
            <a:r>
              <a:rPr lang="en-CA" dirty="0" smtClean="0"/>
              <a:t>Discovering how much the company is currently spending on printing is the first step to achieving management buy-in for printer consolidation.</a:t>
            </a:r>
            <a:endParaRPr lang="en-CA" dirty="0">
              <a:solidFill>
                <a:srgbClr val="333333"/>
              </a:solidFill>
            </a:endParaRPr>
          </a:p>
          <a:p>
            <a:pPr marL="228600" indent="-228600">
              <a:spcBef>
                <a:spcPts val="600"/>
              </a:spcBef>
              <a:spcAft>
                <a:spcPts val="600"/>
              </a:spcAft>
              <a:buSzPct val="100000"/>
              <a:buFont typeface="+mj-lt"/>
              <a:buAutoNum type="arabicPeriod"/>
            </a:pPr>
            <a:r>
              <a:rPr lang="en-CA" dirty="0" smtClean="0"/>
              <a:t>Visible management support is important to help drive a printing-aware culture.</a:t>
            </a:r>
            <a:r>
              <a:rPr lang="en-CA" dirty="0" smtClean="0">
                <a:solidFill>
                  <a:srgbClr val="333333"/>
                </a:solidFill>
              </a:rPr>
              <a:t> </a:t>
            </a:r>
            <a:endParaRPr lang="en-CA" dirty="0">
              <a:solidFill>
                <a:srgbClr val="333333"/>
              </a:solidFill>
            </a:endParaRPr>
          </a:p>
          <a:p>
            <a:pPr marL="228600" indent="-228600">
              <a:spcBef>
                <a:spcPts val="600"/>
              </a:spcBef>
              <a:spcAft>
                <a:spcPts val="600"/>
              </a:spcAft>
              <a:buSzPct val="100000"/>
              <a:buFont typeface="+mj-lt"/>
              <a:buAutoNum type="arabicPeriod"/>
            </a:pPr>
            <a:r>
              <a:rPr lang="en-CA" dirty="0" smtClean="0">
                <a:solidFill>
                  <a:srgbClr val="333333"/>
                </a:solidFill>
              </a:rPr>
              <a:t>Simply changing your managed print services pay model can result in large cost savings (i.e. level pay model to pay per click).</a:t>
            </a:r>
            <a:endParaRPr lang="en-CA" dirty="0">
              <a:solidFill>
                <a:srgbClr val="333333"/>
              </a:solidFill>
            </a:endParaRPr>
          </a:p>
        </p:txBody>
      </p:sp>
      <p:pic>
        <p:nvPicPr>
          <p:cNvPr id="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4"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685" y="1370160"/>
            <a:ext cx="2059200" cy="46110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1203568" y="260648"/>
            <a:ext cx="7612186" cy="864096"/>
          </a:xfrm>
        </p:spPr>
        <p:txBody>
          <a:bodyPr/>
          <a:lstStyle/>
          <a:p>
            <a:r>
              <a:rPr lang="en-CA" dirty="0" smtClean="0"/>
              <a:t>Case Study: Amy’s organization has saved 20-30% of total printing costs through printer consolidation</a:t>
            </a:r>
            <a:endParaRPr lang="en-CA" dirty="0"/>
          </a:p>
        </p:txBody>
      </p:sp>
      <p:sp>
        <p:nvSpPr>
          <p:cNvPr id="4" name="Text Placeholder 3"/>
          <p:cNvSpPr>
            <a:spLocks noGrp="1"/>
          </p:cNvSpPr>
          <p:nvPr>
            <p:ph type="body" sz="quarter" idx="16"/>
          </p:nvPr>
        </p:nvSpPr>
        <p:spPr>
          <a:xfrm>
            <a:off x="411685" y="1452523"/>
            <a:ext cx="2048175" cy="4614180"/>
          </a:xfrm>
          <a:ln>
            <a:solidFill>
              <a:schemeClr val="bg1">
                <a:lumMod val="65000"/>
              </a:schemeClr>
            </a:solidFill>
          </a:ln>
        </p:spPr>
        <p:txBody>
          <a:bodyPr/>
          <a:lstStyle/>
          <a:p>
            <a:pPr marL="0" indent="0" algn="ctr">
              <a:buNone/>
            </a:pPr>
            <a:r>
              <a:rPr lang="en-CA" sz="1400" b="1" dirty="0" smtClean="0">
                <a:solidFill>
                  <a:schemeClr val="bg1"/>
                </a:solidFill>
              </a:rPr>
              <a:t>Company Profile</a:t>
            </a:r>
          </a:p>
          <a:p>
            <a:pPr marL="0" indent="0">
              <a:buNone/>
            </a:pPr>
            <a:endParaRPr lang="en-CA" sz="1400" dirty="0" smtClean="0"/>
          </a:p>
          <a:p>
            <a:pPr marL="0" indent="0">
              <a:buNone/>
            </a:pPr>
            <a:r>
              <a:rPr lang="en-CA" b="1" dirty="0" smtClean="0"/>
              <a:t>Industry</a:t>
            </a:r>
            <a:r>
              <a:rPr lang="en-CA" dirty="0" smtClean="0"/>
              <a:t>: Education (School Board)</a:t>
            </a:r>
          </a:p>
          <a:p>
            <a:pPr marL="0" indent="0">
              <a:buNone/>
            </a:pPr>
            <a:r>
              <a:rPr lang="en-CA" b="1" dirty="0" smtClean="0"/>
              <a:t>Location: </a:t>
            </a:r>
            <a:r>
              <a:rPr lang="en-CA" dirty="0" smtClean="0"/>
              <a:t>Canada</a:t>
            </a:r>
            <a:endParaRPr lang="en-CA" b="1" dirty="0" smtClean="0"/>
          </a:p>
          <a:p>
            <a:pPr marL="0" indent="0">
              <a:buNone/>
            </a:pPr>
            <a:endParaRPr lang="en-CA" sz="1400" dirty="0"/>
          </a:p>
          <a:p>
            <a:pPr marL="0" indent="0">
              <a:buNone/>
            </a:pPr>
            <a:endParaRPr lang="en-CA" sz="1400" dirty="0" smtClean="0"/>
          </a:p>
          <a:p>
            <a:pPr marL="0" indent="0">
              <a:buNone/>
            </a:pPr>
            <a:r>
              <a:rPr lang="en-CA" b="1" dirty="0" smtClean="0"/>
              <a:t>  IT Director</a:t>
            </a:r>
            <a:br>
              <a:rPr lang="en-CA" b="1" dirty="0" smtClean="0"/>
            </a:br>
            <a:r>
              <a:rPr lang="en-CA" b="1" dirty="0" smtClean="0"/>
              <a:t>       “Amy”</a:t>
            </a:r>
            <a:endParaRPr lang="en-CA" b="1" dirty="0"/>
          </a:p>
          <a:p>
            <a:pPr marL="0" indent="0">
              <a:buNone/>
            </a:pPr>
            <a:endParaRPr lang="en-CA" dirty="0" smtClean="0"/>
          </a:p>
          <a:p>
            <a:pPr marL="0" indent="0">
              <a:buNone/>
            </a:pPr>
            <a:endParaRPr lang="en-CA" dirty="0"/>
          </a:p>
          <a:p>
            <a:pPr marL="0" indent="0" algn="ctr">
              <a:buNone/>
            </a:pPr>
            <a:r>
              <a:rPr lang="en-CA" dirty="0" smtClean="0"/>
              <a:t>Implemented printer consolidation from </a:t>
            </a:r>
            <a:br>
              <a:rPr lang="en-CA" dirty="0" smtClean="0"/>
            </a:br>
            <a:r>
              <a:rPr lang="en-CA" dirty="0" smtClean="0"/>
              <a:t>2012 - 2013</a:t>
            </a:r>
          </a:p>
          <a:p>
            <a:pPr marL="0" indent="0">
              <a:buNone/>
            </a:pPr>
            <a:endParaRPr lang="en-CA" dirty="0" smtClean="0"/>
          </a:p>
          <a:p>
            <a:pPr marL="0" indent="0">
              <a:buNone/>
            </a:pPr>
            <a:r>
              <a:rPr lang="en-CA" b="1" dirty="0" smtClean="0"/>
              <a:t>Cost savings so far</a:t>
            </a:r>
            <a:r>
              <a:rPr lang="en-CA" dirty="0" smtClean="0"/>
              <a:t>: 20-30%</a:t>
            </a:r>
          </a:p>
          <a:p>
            <a:pPr marL="0" indent="0">
              <a:buNone/>
            </a:pPr>
            <a:r>
              <a:rPr lang="en-CA" b="1" dirty="0" smtClean="0"/>
              <a:t>Anticipated cost savings</a:t>
            </a:r>
            <a:r>
              <a:rPr lang="en-CA" dirty="0" smtClean="0"/>
              <a:t>: $500,000 over the next five years</a:t>
            </a:r>
            <a:endParaRPr lang="en-CA" sz="1400" dirty="0"/>
          </a:p>
          <a:p>
            <a:pPr marL="0" indent="0">
              <a:buNone/>
            </a:pPr>
            <a:endParaRPr lang="en-CA" sz="1400" dirty="0" smtClean="0"/>
          </a:p>
        </p:txBody>
      </p:sp>
      <p:sp>
        <p:nvSpPr>
          <p:cNvPr id="7" name="Rectangle 6"/>
          <p:cNvSpPr/>
          <p:nvPr/>
        </p:nvSpPr>
        <p:spPr>
          <a:xfrm>
            <a:off x="2669030" y="2902443"/>
            <a:ext cx="2882903" cy="3154480"/>
          </a:xfrm>
          <a:prstGeom prst="rect">
            <a:avLst/>
          </a:prstGeom>
          <a:solidFill>
            <a:schemeClr val="bg1"/>
          </a:solidFill>
          <a:ln w="635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CA" sz="1200" dirty="0" smtClean="0">
                <a:solidFill>
                  <a:schemeClr val="tx1"/>
                </a:solidFill>
              </a:rPr>
              <a:t>Cost savings are coming from two areas:</a:t>
            </a:r>
          </a:p>
          <a:p>
            <a:pPr marL="228600" indent="-228600">
              <a:spcBef>
                <a:spcPts val="600"/>
              </a:spcBef>
              <a:buFont typeface="+mj-lt"/>
              <a:buAutoNum type="arabicPeriod"/>
            </a:pPr>
            <a:r>
              <a:rPr lang="en-CA" sz="1200" dirty="0" smtClean="0">
                <a:solidFill>
                  <a:schemeClr val="tx1"/>
                </a:solidFill>
              </a:rPr>
              <a:t>Consolidating purchases with a managed print vendor.</a:t>
            </a:r>
          </a:p>
          <a:p>
            <a:pPr marL="228600" indent="-228600">
              <a:spcBef>
                <a:spcPts val="600"/>
              </a:spcBef>
              <a:buFont typeface="+mj-lt"/>
              <a:buAutoNum type="arabicPeriod"/>
            </a:pPr>
            <a:r>
              <a:rPr lang="en-CA" sz="1200" dirty="0" smtClean="0">
                <a:solidFill>
                  <a:schemeClr val="tx1"/>
                </a:solidFill>
              </a:rPr>
              <a:t>“We’re also finding that a lot of our savings are coming from not just printers. As we try to dispel myths and bring information related to printing, we’ve shone a spotlight on who’s printing and how much is being printed. And this has drawn a ripple effect and people are now more aware of what our printing costs are and choosing to print less.”</a:t>
            </a:r>
          </a:p>
          <a:p>
            <a:pPr marL="171450" indent="-171450">
              <a:spcBef>
                <a:spcPts val="600"/>
              </a:spcBef>
              <a:buFont typeface="Arial" panose="020B0604020202020204" pitchFamily="34" charset="0"/>
              <a:buChar char="•"/>
            </a:pPr>
            <a:endParaRPr lang="en-CA" sz="1200" dirty="0">
              <a:solidFill>
                <a:schemeClr val="tx1"/>
              </a:solidFill>
            </a:endParaRPr>
          </a:p>
        </p:txBody>
      </p:sp>
      <p:sp>
        <p:nvSpPr>
          <p:cNvPr id="8" name="Rectangle 7"/>
          <p:cNvSpPr/>
          <p:nvPr/>
        </p:nvSpPr>
        <p:spPr>
          <a:xfrm>
            <a:off x="2669030" y="2441336"/>
            <a:ext cx="2894400" cy="461107"/>
          </a:xfrm>
          <a:prstGeom prst="rect">
            <a:avLst/>
          </a:prstGeom>
          <a:solidFill>
            <a:srgbClr val="5A7D5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Cost-Saving drivers</a:t>
            </a:r>
            <a:endParaRPr lang="en-CA" sz="1200" b="1" dirty="0">
              <a:solidFill>
                <a:schemeClr val="bg1"/>
              </a:solidFill>
            </a:endParaRPr>
          </a:p>
        </p:txBody>
      </p:sp>
      <p:sp>
        <p:nvSpPr>
          <p:cNvPr id="9" name="Text Placeholder 2"/>
          <p:cNvSpPr>
            <a:spLocks noGrp="1"/>
          </p:cNvSpPr>
          <p:nvPr>
            <p:ph type="body" sz="quarter" idx="22"/>
          </p:nvPr>
        </p:nvSpPr>
        <p:spPr>
          <a:xfrm>
            <a:off x="2883877" y="1370159"/>
            <a:ext cx="5759940" cy="975107"/>
          </a:xfrm>
        </p:spPr>
        <p:txBody>
          <a:bodyPr/>
          <a:lstStyle/>
          <a:p>
            <a:pPr>
              <a:lnSpc>
                <a:spcPct val="100000"/>
              </a:lnSpc>
              <a:buNone/>
            </a:pPr>
            <a:r>
              <a:rPr lang="en-CA" dirty="0" smtClean="0"/>
              <a:t>You can’t manage what you can’t measure…We’ve finally managed to identify all of our costs and instead of buying toner one at a time, we now do a managed print contract with a vendor who buys a container-full at a time.</a:t>
            </a:r>
            <a:endParaRPr lang="en-CA" dirty="0"/>
          </a:p>
        </p:txBody>
      </p:sp>
      <p:sp>
        <p:nvSpPr>
          <p:cNvPr id="10" name="Rectangle 9"/>
          <p:cNvSpPr/>
          <p:nvPr/>
        </p:nvSpPr>
        <p:spPr>
          <a:xfrm>
            <a:off x="5758961" y="2902443"/>
            <a:ext cx="2986456" cy="3154480"/>
          </a:xfrm>
          <a:prstGeom prst="rect">
            <a:avLst/>
          </a:prstGeom>
          <a:solidFill>
            <a:schemeClr val="bg1"/>
          </a:solidFill>
          <a:ln w="635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“One of the things we’ve done a lot of work on is trying to gather information and dispel myths around printing. One of the myths we’ve discovered as we gathered information is this idea that staff have, that students are driving the printing costs. Actually, students are printing about 2% of the total volume. It’s really the staff and teachers printing on behalf of students that are driving the costs.”</a:t>
            </a:r>
            <a:endParaRPr lang="en-CA" sz="1200" dirty="0">
              <a:solidFill>
                <a:schemeClr val="tx1"/>
              </a:solidFill>
            </a:endParaRPr>
          </a:p>
        </p:txBody>
      </p:sp>
      <p:sp>
        <p:nvSpPr>
          <p:cNvPr id="11" name="Rectangle 10"/>
          <p:cNvSpPr/>
          <p:nvPr/>
        </p:nvSpPr>
        <p:spPr>
          <a:xfrm>
            <a:off x="5761525" y="2441336"/>
            <a:ext cx="2995200" cy="461107"/>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Interesting Findings</a:t>
            </a:r>
            <a:endParaRPr lang="en-CA" sz="1200" b="1" dirty="0">
              <a:solidFill>
                <a:schemeClr val="bg1"/>
              </a:solidFill>
            </a:endParaRPr>
          </a:p>
        </p:txBody>
      </p:sp>
      <p:pic>
        <p:nvPicPr>
          <p:cNvPr id="15" name="Picture 14" descr="quote1.wmf"/>
          <p:cNvPicPr>
            <a:picLocks noChangeAspect="1"/>
          </p:cNvPicPr>
          <p:nvPr/>
        </p:nvPicPr>
        <p:blipFill>
          <a:blip r:embed="rId2" cstate="print"/>
          <a:stretch>
            <a:fillRect/>
          </a:stretch>
        </p:blipFill>
        <p:spPr>
          <a:xfrm>
            <a:off x="2653259" y="1370160"/>
            <a:ext cx="230618" cy="164727"/>
          </a:xfrm>
          <a:prstGeom prst="rect">
            <a:avLst/>
          </a:prstGeom>
        </p:spPr>
      </p:pic>
      <p:pic>
        <p:nvPicPr>
          <p:cNvPr id="16" name="Picture 15" descr="quote2.wmf"/>
          <p:cNvPicPr>
            <a:picLocks noChangeAspect="1"/>
          </p:cNvPicPr>
          <p:nvPr/>
        </p:nvPicPr>
        <p:blipFill>
          <a:blip r:embed="rId3" cstate="print"/>
          <a:stretch>
            <a:fillRect/>
          </a:stretch>
        </p:blipFill>
        <p:spPr>
          <a:xfrm>
            <a:off x="8500187" y="2055885"/>
            <a:ext cx="245227" cy="175162"/>
          </a:xfrm>
          <a:prstGeom prst="rect">
            <a:avLst/>
          </a:prstGeom>
        </p:spPr>
      </p:pic>
      <p:pic>
        <p:nvPicPr>
          <p:cNvPr id="17" name="Picture 16" descr="case_study.wmf"/>
          <p:cNvPicPr>
            <a:picLocks noChangeAspect="1"/>
          </p:cNvPicPr>
          <p:nvPr/>
        </p:nvPicPr>
        <p:blipFill>
          <a:blip r:embed="rId4" cstate="print"/>
          <a:stretch>
            <a:fillRect/>
          </a:stretch>
        </p:blipFill>
        <p:spPr>
          <a:xfrm>
            <a:off x="432863" y="333230"/>
            <a:ext cx="654917" cy="718931"/>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5772" y="2922389"/>
            <a:ext cx="947992" cy="1026595"/>
          </a:xfrm>
          <a:prstGeom prst="rect">
            <a:avLst/>
          </a:prstGeom>
        </p:spPr>
      </p:pic>
      <p:pic>
        <p:nvPicPr>
          <p:cNvPr id="14"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8"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413023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CA" dirty="0" smtClean="0"/>
              <a:t>Section 1: Assess the current state</a:t>
            </a:r>
            <a:endParaRPr lang="en-CA" dirty="0"/>
          </a:p>
        </p:txBody>
      </p:sp>
      <p:sp>
        <p:nvSpPr>
          <p:cNvPr id="6" name="Text Placeholder 5"/>
          <p:cNvSpPr>
            <a:spLocks noGrp="1"/>
          </p:cNvSpPr>
          <p:nvPr>
            <p:ph type="body" sz="quarter" idx="18"/>
          </p:nvPr>
        </p:nvSpPr>
        <p:spPr>
          <a:xfrm>
            <a:off x="687148" y="4295384"/>
            <a:ext cx="2642206" cy="1938535"/>
          </a:xfrm>
        </p:spPr>
        <p:txBody>
          <a:bodyPr/>
          <a:lstStyle/>
          <a:p>
            <a:r>
              <a:rPr lang="en-CA" dirty="0" smtClean="0"/>
              <a:t>Section 1. Assess the current state</a:t>
            </a:r>
          </a:p>
          <a:p>
            <a:r>
              <a:rPr lang="en-CA" dirty="0" smtClean="0"/>
              <a:t>Section 2. Define printing requirements</a:t>
            </a:r>
          </a:p>
          <a:p>
            <a:r>
              <a:rPr lang="en-CA" dirty="0" smtClean="0"/>
              <a:t>Section 3: Make the case</a:t>
            </a:r>
          </a:p>
          <a:p>
            <a:r>
              <a:rPr lang="en-CA" dirty="0" smtClean="0"/>
              <a:t>Section 4: Develop a print strategy</a:t>
            </a:r>
          </a:p>
          <a:p>
            <a:r>
              <a:rPr lang="en-CA" dirty="0" smtClean="0"/>
              <a:t>Section 5: Implement the action plan</a:t>
            </a:r>
          </a:p>
          <a:p>
            <a:r>
              <a:rPr lang="en-CA" dirty="0" smtClean="0"/>
              <a:t>Section 6: Measure project success</a:t>
            </a:r>
          </a:p>
          <a:p>
            <a:endParaRPr lang="en-CA" dirty="0" smtClean="0"/>
          </a:p>
          <a:p>
            <a:endParaRPr lang="en-CA" dirty="0"/>
          </a:p>
        </p:txBody>
      </p:sp>
      <p:sp>
        <p:nvSpPr>
          <p:cNvPr id="7" name="Text Placeholder 6"/>
          <p:cNvSpPr>
            <a:spLocks noGrp="1"/>
          </p:cNvSpPr>
          <p:nvPr>
            <p:ph type="body" sz="quarter" idx="21"/>
          </p:nvPr>
        </p:nvSpPr>
        <p:spPr/>
        <p:txBody>
          <a:bodyPr/>
          <a:lstStyle/>
          <a:p>
            <a:r>
              <a:rPr lang="en-CA" dirty="0" smtClean="0"/>
              <a:t>Inventory your printer fleet</a:t>
            </a:r>
          </a:p>
          <a:p>
            <a:r>
              <a:rPr lang="en-CA" dirty="0" smtClean="0"/>
              <a:t>Calculate and analyze your printing costs</a:t>
            </a:r>
          </a:p>
          <a:p>
            <a:r>
              <a:rPr lang="en-CA" dirty="0" smtClean="0"/>
              <a:t>Examine current organizational printing behavior</a:t>
            </a:r>
            <a:endParaRPr lang="en-CA" dirty="0"/>
          </a:p>
        </p:txBody>
      </p:sp>
      <p:pic>
        <p:nvPicPr>
          <p:cNvPr id="8" name="Picture 2"/>
          <p:cNvPicPr>
            <a:picLocks noChangeAspect="1" noChangeArrowheads="1"/>
          </p:cNvPicPr>
          <p:nvPr/>
        </p:nvPicPr>
        <p:blipFill>
          <a:blip r:embed="rId2" cstate="print"/>
          <a:srcRect/>
          <a:stretch>
            <a:fillRect/>
          </a:stretch>
        </p:blipFill>
        <p:spPr bwMode="auto">
          <a:xfrm>
            <a:off x="0" y="1007824"/>
            <a:ext cx="8856475" cy="1773104"/>
          </a:xfrm>
          <a:prstGeom prst="rect">
            <a:avLst/>
          </a:prstGeom>
          <a:noFill/>
          <a:ln w="9525">
            <a:noFill/>
            <a:miter lim="800000"/>
            <a:headEnd/>
            <a:tailEnd/>
          </a:ln>
        </p:spPr>
      </p:pic>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0" name="Chevron 9"/>
          <p:cNvSpPr/>
          <p:nvPr/>
        </p:nvSpPr>
        <p:spPr>
          <a:xfrm>
            <a:off x="555884" y="4364385"/>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5"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3037854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2441" y="1770637"/>
            <a:ext cx="3600450" cy="4324350"/>
          </a:xfrm>
          <a:prstGeom prst="rect">
            <a:avLst/>
          </a:prstGeom>
        </p:spPr>
      </p:pic>
      <p:sp>
        <p:nvSpPr>
          <p:cNvPr id="2" name="Title 1"/>
          <p:cNvSpPr>
            <a:spLocks noGrp="1"/>
          </p:cNvSpPr>
          <p:nvPr>
            <p:ph type="title"/>
          </p:nvPr>
        </p:nvSpPr>
        <p:spPr/>
        <p:txBody>
          <a:bodyPr/>
          <a:lstStyle/>
          <a:p>
            <a:r>
              <a:rPr lang="en-CA" dirty="0" smtClean="0"/>
              <a:t>Most organizations don’t have an aggregate view of their printer usage and costs</a:t>
            </a:r>
            <a:endParaRPr lang="en-CA" dirty="0"/>
          </a:p>
        </p:txBody>
      </p:sp>
      <p:sp>
        <p:nvSpPr>
          <p:cNvPr id="3" name="Text Placeholder 2"/>
          <p:cNvSpPr>
            <a:spLocks noGrp="1"/>
          </p:cNvSpPr>
          <p:nvPr>
            <p:ph type="body" sz="quarter" idx="22"/>
          </p:nvPr>
        </p:nvSpPr>
        <p:spPr>
          <a:xfrm>
            <a:off x="425180" y="4924190"/>
            <a:ext cx="5382572" cy="1245872"/>
          </a:xfrm>
        </p:spPr>
        <p:txBody>
          <a:bodyPr/>
          <a:lstStyle/>
          <a:p>
            <a:pPr>
              <a:lnSpc>
                <a:spcPct val="100000"/>
              </a:lnSpc>
              <a:buNone/>
            </a:pPr>
            <a:r>
              <a:rPr lang="en-CA" dirty="0" smtClean="0"/>
              <a:t>The biggest impact of printer consolidation has not been newer, shinier, print devices… I have way more information at my disposal now than I ever did before. </a:t>
            </a:r>
            <a:r>
              <a:rPr lang="en-CA" sz="1800" b="1" dirty="0" smtClean="0"/>
              <a:t>Knowledge is power</a:t>
            </a:r>
            <a:r>
              <a:rPr lang="en-CA" b="1" dirty="0" smtClean="0"/>
              <a:t>.</a:t>
            </a:r>
            <a:r>
              <a:rPr lang="en-CA" dirty="0" smtClean="0"/>
              <a:t> </a:t>
            </a:r>
            <a:r>
              <a:rPr lang="en-CA" sz="1800" b="1" dirty="0" smtClean="0"/>
              <a:t>What gets measured gets managed</a:t>
            </a:r>
            <a:r>
              <a:rPr lang="en-CA" b="1" dirty="0" smtClean="0"/>
              <a:t>.</a:t>
            </a:r>
          </a:p>
          <a:p>
            <a:pPr>
              <a:lnSpc>
                <a:spcPct val="100000"/>
              </a:lnSpc>
              <a:buNone/>
            </a:pPr>
            <a:r>
              <a:rPr lang="en-CA" sz="1200" i="0" dirty="0" smtClean="0">
                <a:latin typeface="+mn-lt"/>
              </a:rPr>
              <a:t>- IT Director, Education</a:t>
            </a:r>
            <a:endParaRPr lang="en-CA" dirty="0">
              <a:latin typeface="+mn-lt"/>
            </a:endParaRPr>
          </a:p>
        </p:txBody>
      </p:sp>
      <p:sp>
        <p:nvSpPr>
          <p:cNvPr id="4" name="Text Placeholder 3"/>
          <p:cNvSpPr>
            <a:spLocks noGrp="1"/>
          </p:cNvSpPr>
          <p:nvPr>
            <p:ph type="body" sz="quarter" idx="16"/>
          </p:nvPr>
        </p:nvSpPr>
        <p:spPr>
          <a:xfrm>
            <a:off x="249302" y="1263211"/>
            <a:ext cx="8433589" cy="839127"/>
          </a:xfrm>
        </p:spPr>
        <p:txBody>
          <a:bodyPr/>
          <a:lstStyle/>
          <a:p>
            <a:pPr marL="0" indent="0">
              <a:buNone/>
            </a:pPr>
            <a:r>
              <a:rPr lang="en-CA" sz="1800" b="1" dirty="0" smtClean="0"/>
              <a:t>Organizations can save as much as </a:t>
            </a:r>
            <a:r>
              <a:rPr lang="en-CA" sz="2800" b="1" dirty="0" smtClean="0"/>
              <a:t>65%</a:t>
            </a:r>
            <a:r>
              <a:rPr lang="en-CA" sz="1800" b="1" dirty="0" smtClean="0"/>
              <a:t> of total printing costs through printer consolidation efforts.</a:t>
            </a:r>
          </a:p>
        </p:txBody>
      </p:sp>
      <p:sp>
        <p:nvSpPr>
          <p:cNvPr id="5" name="Text Placeholder 3"/>
          <p:cNvSpPr txBox="1">
            <a:spLocks/>
          </p:cNvSpPr>
          <p:nvPr/>
        </p:nvSpPr>
        <p:spPr bwMode="auto">
          <a:xfrm>
            <a:off x="249301" y="2177413"/>
            <a:ext cx="4713223" cy="2487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defTabSz="895350"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Arial" pitchFamily="34" charset="0"/>
              <a:buNone/>
            </a:pPr>
            <a:r>
              <a:rPr lang="en-CA" dirty="0" smtClean="0"/>
              <a:t>Unfortunately, most organizations are unaware of the savings potential.</a:t>
            </a:r>
          </a:p>
          <a:p>
            <a:pPr marL="0" indent="0">
              <a:spcBef>
                <a:spcPts val="600"/>
              </a:spcBef>
              <a:spcAft>
                <a:spcPts val="600"/>
              </a:spcAft>
              <a:buNone/>
            </a:pPr>
            <a:r>
              <a:rPr lang="en-CA" dirty="0" smtClean="0"/>
              <a:t>In most cases, nobody is responsible for managing the printers collectively, resulting in a lack of visibility into printing activity. Without this visibility, it’s difficult to muster executive commitment and support for printer consolidation efforts.</a:t>
            </a:r>
          </a:p>
          <a:p>
            <a:pPr marL="0" indent="0">
              <a:spcBef>
                <a:spcPts val="600"/>
              </a:spcBef>
              <a:spcAft>
                <a:spcPts val="600"/>
              </a:spcAft>
              <a:buNone/>
            </a:pPr>
            <a:r>
              <a:rPr lang="en-CA" b="1" dirty="0" smtClean="0"/>
              <a:t>The first step to consolidating your printers is to inventory all the printers in the organization and look at an aggregate view of the costs. </a:t>
            </a:r>
            <a:r>
              <a:rPr lang="en-CA" dirty="0" smtClean="0"/>
              <a:t>Without understanding the cost saving potential, management will likely continue to avoid printer changes due to its unpopularity with end users.</a:t>
            </a:r>
          </a:p>
        </p:txBody>
      </p:sp>
      <p:pic>
        <p:nvPicPr>
          <p:cNvPr id="7" name="Picture 6" descr="quote1.wmf"/>
          <p:cNvPicPr>
            <a:picLocks noChangeAspect="1"/>
          </p:cNvPicPr>
          <p:nvPr/>
        </p:nvPicPr>
        <p:blipFill>
          <a:blip r:embed="rId3" cstate="print"/>
          <a:stretch>
            <a:fillRect/>
          </a:stretch>
        </p:blipFill>
        <p:spPr>
          <a:xfrm>
            <a:off x="249301" y="4883843"/>
            <a:ext cx="230618" cy="164727"/>
          </a:xfrm>
          <a:prstGeom prst="rect">
            <a:avLst/>
          </a:prstGeom>
        </p:spPr>
      </p:pic>
      <p:pic>
        <p:nvPicPr>
          <p:cNvPr id="9" name="Picture 8" descr="quote2.wmf"/>
          <p:cNvPicPr>
            <a:picLocks noChangeAspect="1"/>
          </p:cNvPicPr>
          <p:nvPr/>
        </p:nvPicPr>
        <p:blipFill>
          <a:blip r:embed="rId4" cstate="print"/>
          <a:stretch>
            <a:fillRect/>
          </a:stretch>
        </p:blipFill>
        <p:spPr>
          <a:xfrm>
            <a:off x="5705441" y="5547126"/>
            <a:ext cx="245227" cy="175162"/>
          </a:xfrm>
          <a:prstGeom prst="rect">
            <a:avLst/>
          </a:prstGeom>
        </p:spPr>
      </p:pic>
      <p:pic>
        <p:nvPicPr>
          <p:cNvPr id="10"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7"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158354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685" y="1370160"/>
            <a:ext cx="2059200" cy="46110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1203568" y="260648"/>
            <a:ext cx="7612186" cy="864096"/>
          </a:xfrm>
        </p:spPr>
        <p:txBody>
          <a:bodyPr/>
          <a:lstStyle/>
          <a:p>
            <a:r>
              <a:rPr lang="en-CA" dirty="0" smtClean="0"/>
              <a:t>Case Study: Aggregating printer costs is a difficult but crucial task </a:t>
            </a:r>
            <a:endParaRPr lang="en-CA" dirty="0"/>
          </a:p>
        </p:txBody>
      </p:sp>
      <p:sp>
        <p:nvSpPr>
          <p:cNvPr id="4" name="Text Placeholder 3"/>
          <p:cNvSpPr>
            <a:spLocks noGrp="1"/>
          </p:cNvSpPr>
          <p:nvPr>
            <p:ph type="body" sz="quarter" idx="16"/>
          </p:nvPr>
        </p:nvSpPr>
        <p:spPr>
          <a:xfrm>
            <a:off x="411685" y="1452523"/>
            <a:ext cx="2048175" cy="4614180"/>
          </a:xfrm>
          <a:ln>
            <a:solidFill>
              <a:schemeClr val="bg1">
                <a:lumMod val="65000"/>
              </a:schemeClr>
            </a:solidFill>
          </a:ln>
        </p:spPr>
        <p:txBody>
          <a:bodyPr/>
          <a:lstStyle/>
          <a:p>
            <a:pPr marL="0" indent="0" algn="ctr">
              <a:buNone/>
            </a:pPr>
            <a:r>
              <a:rPr lang="en-CA" sz="1400" b="1" dirty="0" smtClean="0">
                <a:solidFill>
                  <a:schemeClr val="bg1"/>
                </a:solidFill>
              </a:rPr>
              <a:t>Company Profile</a:t>
            </a:r>
          </a:p>
          <a:p>
            <a:pPr marL="0" indent="0">
              <a:buNone/>
            </a:pPr>
            <a:endParaRPr lang="en-CA" sz="1400" dirty="0" smtClean="0"/>
          </a:p>
          <a:p>
            <a:pPr marL="0" indent="0">
              <a:buNone/>
            </a:pPr>
            <a:r>
              <a:rPr lang="en-CA" b="1" dirty="0" smtClean="0"/>
              <a:t>Industry</a:t>
            </a:r>
            <a:r>
              <a:rPr lang="en-CA" dirty="0" smtClean="0"/>
              <a:t>: Education (School Board)</a:t>
            </a:r>
          </a:p>
          <a:p>
            <a:pPr marL="0" indent="0">
              <a:buNone/>
            </a:pPr>
            <a:r>
              <a:rPr lang="en-CA" b="1" dirty="0" smtClean="0"/>
              <a:t>Location: </a:t>
            </a:r>
            <a:r>
              <a:rPr lang="en-CA" dirty="0" smtClean="0"/>
              <a:t>Canada</a:t>
            </a:r>
            <a:endParaRPr lang="en-CA" b="1" dirty="0" smtClean="0"/>
          </a:p>
          <a:p>
            <a:pPr marL="0" indent="0">
              <a:buNone/>
            </a:pPr>
            <a:endParaRPr lang="en-CA" sz="1400" dirty="0"/>
          </a:p>
          <a:p>
            <a:pPr marL="0" indent="0">
              <a:buNone/>
            </a:pPr>
            <a:endParaRPr lang="en-CA" sz="1400" dirty="0" smtClean="0"/>
          </a:p>
          <a:p>
            <a:pPr marL="0" indent="0">
              <a:buNone/>
            </a:pPr>
            <a:r>
              <a:rPr lang="en-CA" b="1" dirty="0" smtClean="0"/>
              <a:t>  IT Director</a:t>
            </a:r>
            <a:br>
              <a:rPr lang="en-CA" b="1" dirty="0" smtClean="0"/>
            </a:br>
            <a:r>
              <a:rPr lang="en-CA" b="1" dirty="0" smtClean="0"/>
              <a:t>       “Amy”</a:t>
            </a:r>
            <a:endParaRPr lang="en-CA" b="1" dirty="0"/>
          </a:p>
          <a:p>
            <a:pPr marL="0" indent="0">
              <a:buNone/>
            </a:pPr>
            <a:endParaRPr lang="en-CA" dirty="0" smtClean="0"/>
          </a:p>
          <a:p>
            <a:pPr marL="0" indent="0">
              <a:buNone/>
            </a:pPr>
            <a:endParaRPr lang="en-CA" dirty="0"/>
          </a:p>
          <a:p>
            <a:pPr marL="0" indent="0" algn="ctr">
              <a:buNone/>
            </a:pPr>
            <a:r>
              <a:rPr lang="en-CA" dirty="0" smtClean="0"/>
              <a:t>Implemented printer consolidation from </a:t>
            </a:r>
            <a:br>
              <a:rPr lang="en-CA" dirty="0" smtClean="0"/>
            </a:br>
            <a:r>
              <a:rPr lang="en-CA" dirty="0" smtClean="0"/>
              <a:t>2012 - 2013</a:t>
            </a:r>
          </a:p>
          <a:p>
            <a:pPr marL="0" indent="0">
              <a:buNone/>
            </a:pPr>
            <a:endParaRPr lang="en-CA" dirty="0" smtClean="0"/>
          </a:p>
          <a:p>
            <a:pPr marL="0" indent="0">
              <a:buNone/>
            </a:pPr>
            <a:r>
              <a:rPr lang="en-CA" b="1" dirty="0" smtClean="0"/>
              <a:t>Cost savings so far</a:t>
            </a:r>
            <a:r>
              <a:rPr lang="en-CA" dirty="0" smtClean="0"/>
              <a:t>: 20-30%</a:t>
            </a:r>
          </a:p>
          <a:p>
            <a:pPr marL="0" indent="0">
              <a:buNone/>
            </a:pPr>
            <a:r>
              <a:rPr lang="en-CA" b="1" dirty="0" smtClean="0"/>
              <a:t>Anticipated cost savings</a:t>
            </a:r>
            <a:r>
              <a:rPr lang="en-CA" dirty="0" smtClean="0"/>
              <a:t>: $500,000 over the next five years</a:t>
            </a:r>
            <a:endParaRPr lang="en-CA" sz="1400" dirty="0"/>
          </a:p>
          <a:p>
            <a:pPr marL="0" indent="0">
              <a:buNone/>
            </a:pPr>
            <a:endParaRPr lang="en-CA" sz="1400" dirty="0" smtClean="0"/>
          </a:p>
        </p:txBody>
      </p:sp>
      <p:sp>
        <p:nvSpPr>
          <p:cNvPr id="7" name="Rectangle 6"/>
          <p:cNvSpPr/>
          <p:nvPr/>
        </p:nvSpPr>
        <p:spPr>
          <a:xfrm>
            <a:off x="2669030" y="2902443"/>
            <a:ext cx="2882903" cy="3154480"/>
          </a:xfrm>
          <a:prstGeom prst="rect">
            <a:avLst/>
          </a:prstGeom>
          <a:solidFill>
            <a:schemeClr val="bg1"/>
          </a:solidFill>
          <a:ln w="635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Aggregating printing costs involves a lot of investigative work.</a:t>
            </a:r>
          </a:p>
          <a:p>
            <a:pPr marL="171450" indent="-171450">
              <a:spcBef>
                <a:spcPts val="600"/>
              </a:spcBef>
              <a:buFont typeface="Arial" panose="020B0604020202020204" pitchFamily="34" charset="0"/>
              <a:buChar char="•"/>
            </a:pPr>
            <a:r>
              <a:rPr lang="en-CA" sz="1200" dirty="0" smtClean="0">
                <a:solidFill>
                  <a:schemeClr val="tx1"/>
                </a:solidFill>
              </a:rPr>
              <a:t>“When we approached our secretary treasurer and asked how to get a view of what’s going on in the admin office, he said ‘it’s going to be impossible because we’d have to go through every invoice individually. We do a lot of purchasing from places like Grand &amp; Toy.’”</a:t>
            </a:r>
          </a:p>
          <a:p>
            <a:pPr marL="171450" indent="-171450">
              <a:spcBef>
                <a:spcPts val="600"/>
              </a:spcBef>
              <a:buFont typeface="Arial" panose="020B0604020202020204" pitchFamily="34" charset="0"/>
              <a:buChar char="•"/>
            </a:pPr>
            <a:endParaRPr lang="en-CA" sz="1200" dirty="0">
              <a:solidFill>
                <a:schemeClr val="tx1"/>
              </a:solidFill>
            </a:endParaRPr>
          </a:p>
        </p:txBody>
      </p:sp>
      <p:sp>
        <p:nvSpPr>
          <p:cNvPr id="8" name="Rectangle 7"/>
          <p:cNvSpPr/>
          <p:nvPr/>
        </p:nvSpPr>
        <p:spPr>
          <a:xfrm>
            <a:off x="2669030" y="2441336"/>
            <a:ext cx="2894400" cy="461107"/>
          </a:xfrm>
          <a:prstGeom prst="rect">
            <a:avLst/>
          </a:prstGeom>
          <a:solidFill>
            <a:srgbClr val="5A7D5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Challenges</a:t>
            </a:r>
            <a:endParaRPr lang="en-CA" sz="1200" b="1" dirty="0">
              <a:solidFill>
                <a:schemeClr val="bg1"/>
              </a:solidFill>
            </a:endParaRPr>
          </a:p>
        </p:txBody>
      </p:sp>
      <p:sp>
        <p:nvSpPr>
          <p:cNvPr id="9" name="Text Placeholder 2"/>
          <p:cNvSpPr>
            <a:spLocks noGrp="1"/>
          </p:cNvSpPr>
          <p:nvPr>
            <p:ph type="body" sz="quarter" idx="22"/>
          </p:nvPr>
        </p:nvSpPr>
        <p:spPr>
          <a:xfrm>
            <a:off x="2761263" y="1346336"/>
            <a:ext cx="5931227" cy="825760"/>
          </a:xfrm>
        </p:spPr>
        <p:txBody>
          <a:bodyPr/>
          <a:lstStyle/>
          <a:p>
            <a:pPr>
              <a:lnSpc>
                <a:spcPct val="100000"/>
              </a:lnSpc>
              <a:spcBef>
                <a:spcPts val="600"/>
              </a:spcBef>
              <a:spcAft>
                <a:spcPts val="0"/>
              </a:spcAft>
              <a:buNone/>
            </a:pPr>
            <a:r>
              <a:rPr lang="en-CA" dirty="0" smtClean="0"/>
              <a:t>I would challenge those who say that they have an aggregate view of printer costs. Give yourself a week – can you come up with a number? It took us about three months of analyst time part-time digging around, talking to administrative assistants, etc. to get actual costs.</a:t>
            </a:r>
            <a:endParaRPr lang="en-CA" dirty="0"/>
          </a:p>
        </p:txBody>
      </p:sp>
      <p:sp>
        <p:nvSpPr>
          <p:cNvPr id="10" name="Rectangle 9"/>
          <p:cNvSpPr/>
          <p:nvPr/>
        </p:nvSpPr>
        <p:spPr>
          <a:xfrm>
            <a:off x="5758961" y="2902443"/>
            <a:ext cx="2986456" cy="3154480"/>
          </a:xfrm>
          <a:prstGeom prst="rect">
            <a:avLst/>
          </a:prstGeom>
          <a:solidFill>
            <a:schemeClr val="bg1"/>
          </a:solidFill>
          <a:ln w="635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spcBef>
                <a:spcPts val="600"/>
              </a:spcBef>
              <a:buFont typeface="Arial" panose="020B0604020202020204" pitchFamily="34" charset="0"/>
              <a:buChar char="•"/>
            </a:pPr>
            <a:r>
              <a:rPr lang="en-CA" sz="1200" dirty="0" smtClean="0">
                <a:solidFill>
                  <a:schemeClr val="tx1"/>
                </a:solidFill>
              </a:rPr>
              <a:t>“When we sent the schools consolidated printing costs, they were surprised because printing was often decentralized inside the schools… the English department was buying its own toner, the math department was buying its own toner. When they realized that the English department was spending $1,000 a month on toner, it caused a lot of surprise.</a:t>
            </a:r>
          </a:p>
          <a:p>
            <a:pPr marL="171450" indent="-171450">
              <a:spcBef>
                <a:spcPts val="600"/>
              </a:spcBef>
              <a:buFont typeface="Arial" panose="020B0604020202020204" pitchFamily="34" charset="0"/>
              <a:buChar char="•"/>
            </a:pPr>
            <a:r>
              <a:rPr lang="en-CA" sz="1200" dirty="0" smtClean="0">
                <a:solidFill>
                  <a:schemeClr val="tx1"/>
                </a:solidFill>
              </a:rPr>
              <a:t>Aggregating printing costs created awareness around printing and helped to achieve buy-in for printer consolidation and drive a more print-conscious culture.</a:t>
            </a:r>
            <a:endParaRPr lang="en-CA" sz="1200" dirty="0">
              <a:solidFill>
                <a:schemeClr val="tx1"/>
              </a:solidFill>
            </a:endParaRPr>
          </a:p>
        </p:txBody>
      </p:sp>
      <p:sp>
        <p:nvSpPr>
          <p:cNvPr id="11" name="Rectangle 10"/>
          <p:cNvSpPr/>
          <p:nvPr/>
        </p:nvSpPr>
        <p:spPr>
          <a:xfrm>
            <a:off x="5761525" y="2441336"/>
            <a:ext cx="2995200" cy="461107"/>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Value achieved</a:t>
            </a:r>
            <a:endParaRPr lang="en-CA" sz="1200" b="1" dirty="0">
              <a:solidFill>
                <a:schemeClr val="bg1"/>
              </a:solidFill>
            </a:endParaRPr>
          </a:p>
        </p:txBody>
      </p:sp>
      <p:pic>
        <p:nvPicPr>
          <p:cNvPr id="15" name="Picture 14" descr="quote1.wmf"/>
          <p:cNvPicPr>
            <a:picLocks noChangeAspect="1"/>
          </p:cNvPicPr>
          <p:nvPr/>
        </p:nvPicPr>
        <p:blipFill>
          <a:blip r:embed="rId2" cstate="print"/>
          <a:stretch>
            <a:fillRect/>
          </a:stretch>
        </p:blipFill>
        <p:spPr>
          <a:xfrm>
            <a:off x="2553721" y="1370159"/>
            <a:ext cx="230618" cy="164727"/>
          </a:xfrm>
          <a:prstGeom prst="rect">
            <a:avLst/>
          </a:prstGeom>
        </p:spPr>
      </p:pic>
      <p:pic>
        <p:nvPicPr>
          <p:cNvPr id="16" name="Picture 15" descr="quote2.wmf"/>
          <p:cNvPicPr>
            <a:picLocks noChangeAspect="1"/>
          </p:cNvPicPr>
          <p:nvPr/>
        </p:nvPicPr>
        <p:blipFill>
          <a:blip r:embed="rId3" cstate="print"/>
          <a:stretch>
            <a:fillRect/>
          </a:stretch>
        </p:blipFill>
        <p:spPr>
          <a:xfrm>
            <a:off x="7689344" y="2084515"/>
            <a:ext cx="245227" cy="175162"/>
          </a:xfrm>
          <a:prstGeom prst="rect">
            <a:avLst/>
          </a:prstGeom>
        </p:spPr>
      </p:pic>
      <p:pic>
        <p:nvPicPr>
          <p:cNvPr id="17" name="Picture 16" descr="case_study.wmf"/>
          <p:cNvPicPr>
            <a:picLocks noChangeAspect="1"/>
          </p:cNvPicPr>
          <p:nvPr/>
        </p:nvPicPr>
        <p:blipFill>
          <a:blip r:embed="rId4" cstate="print"/>
          <a:stretch>
            <a:fillRect/>
          </a:stretch>
        </p:blipFill>
        <p:spPr>
          <a:xfrm>
            <a:off x="432863" y="333230"/>
            <a:ext cx="654917" cy="718931"/>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5772" y="2922389"/>
            <a:ext cx="947992" cy="1026595"/>
          </a:xfrm>
          <a:prstGeom prst="rect">
            <a:avLst/>
          </a:prstGeom>
        </p:spPr>
      </p:pic>
      <p:pic>
        <p:nvPicPr>
          <p:cNvPr id="14"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8"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416295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Activity: Inventory your printer fleet </a:t>
            </a:r>
            <a:endParaRPr lang="en-CA" dirty="0"/>
          </a:p>
        </p:txBody>
      </p:sp>
      <p:sp>
        <p:nvSpPr>
          <p:cNvPr id="6" name="Text Placeholder 5"/>
          <p:cNvSpPr>
            <a:spLocks noGrp="1"/>
          </p:cNvSpPr>
          <p:nvPr>
            <p:ph type="body" sz="quarter" idx="16"/>
          </p:nvPr>
        </p:nvSpPr>
        <p:spPr>
          <a:xfrm>
            <a:off x="249302" y="1232756"/>
            <a:ext cx="8627997" cy="385029"/>
          </a:xfrm>
        </p:spPr>
        <p:txBody>
          <a:bodyPr/>
          <a:lstStyle/>
          <a:p>
            <a:pPr marL="0" indent="0">
              <a:buNone/>
            </a:pPr>
            <a:r>
              <a:rPr lang="en-CA" sz="1800" b="1" dirty="0" smtClean="0"/>
              <a:t>Office Walk-Around</a:t>
            </a:r>
          </a:p>
        </p:txBody>
      </p:sp>
      <p:sp>
        <p:nvSpPr>
          <p:cNvPr id="7" name="TextBox 6"/>
          <p:cNvSpPr txBox="1"/>
          <p:nvPr/>
        </p:nvSpPr>
        <p:spPr>
          <a:xfrm>
            <a:off x="251519" y="1569150"/>
            <a:ext cx="8625780" cy="646331"/>
          </a:xfrm>
          <a:prstGeom prst="rect">
            <a:avLst/>
          </a:prstGeom>
          <a:noFill/>
        </p:spPr>
        <p:txBody>
          <a:bodyPr wrap="square" rtlCol="0">
            <a:spAutoFit/>
          </a:bodyPr>
          <a:lstStyle/>
          <a:p>
            <a:r>
              <a:rPr lang="en-CA" sz="1200" dirty="0" smtClean="0"/>
              <a:t>Most organizations have no idea how many printers they have until they walk around the office and physically count them. This is especially true in cases where management is allowed to purchase personal printers and keep them at their desks. An office walk-around is often necessary to accurately capture all the printers in your inventory.</a:t>
            </a:r>
          </a:p>
        </p:txBody>
      </p:sp>
      <p:sp>
        <p:nvSpPr>
          <p:cNvPr id="9" name="TextBox 8"/>
          <p:cNvSpPr txBox="1"/>
          <p:nvPr/>
        </p:nvSpPr>
        <p:spPr>
          <a:xfrm>
            <a:off x="251519" y="2254013"/>
            <a:ext cx="2947190" cy="4121641"/>
          </a:xfrm>
          <a:prstGeom prst="rect">
            <a:avLst/>
          </a:prstGeom>
          <a:noFill/>
        </p:spPr>
        <p:txBody>
          <a:bodyPr wrap="square" rtlCol="0">
            <a:spAutoFit/>
          </a:bodyPr>
          <a:lstStyle/>
          <a:p>
            <a:pPr fontAlgn="base">
              <a:spcBef>
                <a:spcPts val="500"/>
              </a:spcBef>
              <a:spcAft>
                <a:spcPct val="0"/>
              </a:spcAft>
              <a:buClr>
                <a:schemeClr val="tx1"/>
              </a:buClr>
            </a:pPr>
            <a:r>
              <a:rPr lang="en-CA" sz="1200" b="1" dirty="0"/>
              <a:t>Participants:</a:t>
            </a:r>
          </a:p>
          <a:p>
            <a:pPr marL="171450" indent="-171450" fontAlgn="base">
              <a:spcBef>
                <a:spcPts val="500"/>
              </a:spcBef>
              <a:spcAft>
                <a:spcPct val="0"/>
              </a:spcAft>
              <a:buClr>
                <a:schemeClr val="tx1"/>
              </a:buClr>
              <a:buFont typeface="Arial" pitchFamily="34" charset="0"/>
              <a:buChar char="•"/>
            </a:pPr>
            <a:r>
              <a:rPr lang="en-CA" sz="1200" dirty="0"/>
              <a:t>IT Director</a:t>
            </a:r>
          </a:p>
          <a:p>
            <a:pPr marL="171450" indent="-171450" fontAlgn="base">
              <a:spcBef>
                <a:spcPts val="500"/>
              </a:spcBef>
              <a:spcAft>
                <a:spcPct val="0"/>
              </a:spcAft>
              <a:buClr>
                <a:schemeClr val="tx1"/>
              </a:buClr>
              <a:buFont typeface="Arial" pitchFamily="34" charset="0"/>
              <a:buChar char="•"/>
            </a:pPr>
            <a:r>
              <a:rPr lang="en-CA" sz="1200" dirty="0"/>
              <a:t>IT </a:t>
            </a:r>
            <a:r>
              <a:rPr lang="en-CA" sz="1200" dirty="0" smtClean="0"/>
              <a:t>Staff</a:t>
            </a:r>
            <a:br>
              <a:rPr lang="en-CA" sz="1200" dirty="0" smtClean="0"/>
            </a:br>
            <a:endParaRPr lang="en-CA" sz="1200" dirty="0"/>
          </a:p>
          <a:p>
            <a:pPr fontAlgn="base">
              <a:spcBef>
                <a:spcPts val="500"/>
              </a:spcBef>
              <a:spcAft>
                <a:spcPct val="0"/>
              </a:spcAft>
              <a:buClr>
                <a:schemeClr val="tx1"/>
              </a:buClr>
            </a:pPr>
            <a:r>
              <a:rPr lang="en-CA" sz="1200" b="1" dirty="0"/>
              <a:t>Steps:</a:t>
            </a:r>
          </a:p>
          <a:p>
            <a:pPr marL="171450" indent="-171450" fontAlgn="base">
              <a:spcBef>
                <a:spcPts val="500"/>
              </a:spcBef>
              <a:spcAft>
                <a:spcPct val="0"/>
              </a:spcAft>
              <a:buClr>
                <a:schemeClr val="tx1"/>
              </a:buClr>
              <a:buFont typeface="Arial" panose="020B0604020202020204" pitchFamily="34" charset="0"/>
              <a:buChar char="•"/>
            </a:pPr>
            <a:r>
              <a:rPr lang="en-CA" sz="1200" dirty="0"/>
              <a:t>Methodologically walk around the office and determine the following for each printer:</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Device type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Make, model, serial </a:t>
            </a:r>
            <a:r>
              <a:rPr lang="en-CA" sz="1200" dirty="0" smtClean="0"/>
              <a:t>number</a:t>
            </a:r>
            <a:endParaRPr lang="en-CA" sz="1200" dirty="0"/>
          </a:p>
          <a:p>
            <a:pPr marL="628650" lvl="1" indent="-171450" fontAlgn="base">
              <a:spcBef>
                <a:spcPts val="500"/>
              </a:spcBef>
              <a:spcAft>
                <a:spcPct val="0"/>
              </a:spcAft>
              <a:buClr>
                <a:schemeClr val="tx1"/>
              </a:buClr>
              <a:buFont typeface="Courier New" panose="02070309020205020404" pitchFamily="49" charset="0"/>
              <a:buChar char="o"/>
            </a:pPr>
            <a:r>
              <a:rPr lang="en-CA" sz="1200" dirty="0"/>
              <a:t>Location</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Number of users supported</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Device owner</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Type of users supported (department, employee position)</a:t>
            </a:r>
          </a:p>
          <a:p>
            <a:pPr marL="171450" indent="-171450" fontAlgn="base">
              <a:spcBef>
                <a:spcPts val="500"/>
              </a:spcBef>
              <a:spcAft>
                <a:spcPct val="0"/>
              </a:spcAft>
              <a:buClr>
                <a:schemeClr val="tx1"/>
              </a:buClr>
              <a:buFont typeface="Arial" panose="020B0604020202020204" pitchFamily="34" charset="0"/>
              <a:buChar char="•"/>
            </a:pPr>
            <a:r>
              <a:rPr lang="en-CA" sz="1200" dirty="0"/>
              <a:t>Record printer details in Info-Tech’s </a:t>
            </a:r>
            <a:r>
              <a:rPr lang="en-CA" sz="1200" i="1" dirty="0"/>
              <a:t>Printer Consolidation </a:t>
            </a:r>
            <a:r>
              <a:rPr lang="en-CA" sz="1200" i="1" dirty="0" smtClean="0"/>
              <a:t>Tool</a:t>
            </a:r>
            <a:r>
              <a:rPr lang="en-CA" sz="1200" dirty="0" smtClean="0"/>
              <a:t>.</a:t>
            </a:r>
            <a:endParaRPr lang="en-CA" sz="1200" dirty="0"/>
          </a:p>
        </p:txBody>
      </p:sp>
      <p:sp>
        <p:nvSpPr>
          <p:cNvPr id="12" name="Pentagon 11"/>
          <p:cNvSpPr/>
          <p:nvPr>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13" name="Text Placeholder 11"/>
          <p:cNvSpPr txBox="1">
            <a:spLocks/>
          </p:cNvSpPr>
          <p:nvPr/>
        </p:nvSpPr>
        <p:spPr>
          <a:xfrm>
            <a:off x="5096265" y="5548528"/>
            <a:ext cx="3454659" cy="66153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1400" dirty="0" smtClean="0">
                <a:solidFill>
                  <a:schemeClr val="tx1"/>
                </a:solidFill>
              </a:rPr>
              <a:t>Go to Info-Tech’s </a:t>
            </a:r>
            <a:r>
              <a:rPr lang="en-CA" sz="1400" i="1" dirty="0" smtClean="0">
                <a:solidFill>
                  <a:schemeClr val="tx1"/>
                </a:solidFill>
                <a:hlinkClick r:id="rId7"/>
              </a:rPr>
              <a:t>Printer Consolidation Tool</a:t>
            </a:r>
            <a:r>
              <a:rPr lang="en-CA" sz="1400" dirty="0" smtClean="0">
                <a:solidFill>
                  <a:schemeClr val="tx1"/>
                </a:solidFill>
              </a:rPr>
              <a:t>’s Inventory Tab to record your printer inventory</a:t>
            </a:r>
            <a:endParaRPr lang="en-CA" sz="1400" b="1" dirty="0" smtClean="0">
              <a:solidFill>
                <a:srgbClr val="FFFFFF"/>
              </a:solidFill>
            </a:endParaRPr>
          </a:p>
        </p:txBody>
      </p:sp>
      <p:pic>
        <p:nvPicPr>
          <p:cNvPr id="14" name="Picture 13" descr="tool.wmf"/>
          <p:cNvPicPr>
            <a:picLocks noChangeAspect="1"/>
          </p:cNvPicPr>
          <p:nvPr>
            <p:custDataLst>
              <p:tags r:id="rId2"/>
            </p:custDataLst>
          </p:nvPr>
        </p:nvPicPr>
        <p:blipFill>
          <a:blip r:embed="rId8" cstate="print"/>
          <a:stretch>
            <a:fillRect/>
          </a:stretch>
        </p:blipFill>
        <p:spPr>
          <a:xfrm>
            <a:off x="4221165" y="5550742"/>
            <a:ext cx="679819" cy="659323"/>
          </a:xfrm>
          <a:prstGeom prst="rect">
            <a:avLst/>
          </a:prstGeom>
        </p:spPr>
      </p:pic>
      <p:sp>
        <p:nvSpPr>
          <p:cNvPr id="15" name="Rectangle 14"/>
          <p:cNvSpPr/>
          <p:nvPr/>
        </p:nvSpPr>
        <p:spPr>
          <a:xfrm>
            <a:off x="3375268" y="2254013"/>
            <a:ext cx="5502031" cy="1456809"/>
          </a:xfrm>
          <a:prstGeom prst="rect">
            <a:avLst/>
          </a:prstGeom>
        </p:spPr>
        <p:txBody>
          <a:bodyPr wrap="square">
            <a:spAutoFit/>
          </a:bodyPr>
          <a:lstStyle/>
          <a:p>
            <a:pPr marL="171450" indent="-171450" fontAlgn="base">
              <a:spcBef>
                <a:spcPts val="500"/>
              </a:spcBef>
              <a:spcAft>
                <a:spcPct val="0"/>
              </a:spcAft>
              <a:buClr>
                <a:schemeClr val="tx1"/>
              </a:buClr>
              <a:buFont typeface="Arial" panose="020B0604020202020204" pitchFamily="34" charset="0"/>
              <a:buChar char="•"/>
            </a:pPr>
            <a:r>
              <a:rPr lang="en-CA" sz="1200" dirty="0"/>
              <a:t>Collaborate with the accounting or purchasing department to determine the following for each printer recorded:</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Purchase price/date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Monthly duty cycle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Estimated remaining useful life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Page count to date</a:t>
            </a:r>
          </a:p>
        </p:txBody>
      </p:sp>
      <p:sp>
        <p:nvSpPr>
          <p:cNvPr id="17" name="Rectangle 16"/>
          <p:cNvSpPr/>
          <p:nvPr/>
        </p:nvSpPr>
        <p:spPr>
          <a:xfrm>
            <a:off x="3953523" y="3869920"/>
            <a:ext cx="4572000" cy="1384995"/>
          </a:xfrm>
          <a:prstGeom prst="rect">
            <a:avLst/>
          </a:prstGeom>
        </p:spPr>
        <p:txBody>
          <a:bodyPr>
            <a:spAutoFit/>
          </a:bodyPr>
          <a:lstStyle/>
          <a:p>
            <a:pPr fontAlgn="base">
              <a:spcBef>
                <a:spcPts val="500"/>
              </a:spcBef>
              <a:spcAft>
                <a:spcPct val="0"/>
              </a:spcAft>
              <a:buClr>
                <a:schemeClr val="bg1"/>
              </a:buClr>
              <a:buSzPct val="25000"/>
            </a:pPr>
            <a:r>
              <a:rPr lang="en-US" sz="1400" i="1" dirty="0">
                <a:latin typeface="+mj-lt"/>
              </a:rPr>
              <a:t>We did a walk-around of the 75,000 square foot office </a:t>
            </a:r>
            <a:r>
              <a:rPr lang="en-US" sz="1400" i="1" dirty="0" smtClean="0">
                <a:latin typeface="+mj-lt"/>
              </a:rPr>
              <a:t>twice… </a:t>
            </a:r>
            <a:r>
              <a:rPr lang="en-US" sz="1400" i="1" dirty="0">
                <a:latin typeface="+mj-lt"/>
              </a:rPr>
              <a:t>and I looked at specific users to see if they hooked up printers that weren’t on the network. … I know all the nooks and crannies, and I think we captured them all.</a:t>
            </a:r>
            <a:br>
              <a:rPr lang="en-US" sz="1400" i="1" dirty="0">
                <a:latin typeface="+mj-lt"/>
              </a:rPr>
            </a:br>
            <a:r>
              <a:rPr lang="en-US" sz="1400" dirty="0"/>
              <a:t>- IT Director, Manufacturing</a:t>
            </a:r>
            <a:endParaRPr lang="en-CA" sz="1400" dirty="0"/>
          </a:p>
        </p:txBody>
      </p:sp>
      <p:pic>
        <p:nvPicPr>
          <p:cNvPr id="18" name="Picture 17" descr="quote1.wmf"/>
          <p:cNvPicPr>
            <a:picLocks noChangeAspect="1"/>
          </p:cNvPicPr>
          <p:nvPr/>
        </p:nvPicPr>
        <p:blipFill>
          <a:blip r:embed="rId9" cstate="print"/>
          <a:stretch>
            <a:fillRect/>
          </a:stretch>
        </p:blipFill>
        <p:spPr>
          <a:xfrm>
            <a:off x="3722905" y="3869920"/>
            <a:ext cx="230618" cy="164727"/>
          </a:xfrm>
          <a:prstGeom prst="rect">
            <a:avLst/>
          </a:prstGeom>
        </p:spPr>
      </p:pic>
      <p:pic>
        <p:nvPicPr>
          <p:cNvPr id="19" name="Picture 18" descr="quote2.wmf"/>
          <p:cNvPicPr>
            <a:picLocks noChangeAspect="1"/>
          </p:cNvPicPr>
          <p:nvPr/>
        </p:nvPicPr>
        <p:blipFill>
          <a:blip r:embed="rId10" cstate="print"/>
          <a:stretch>
            <a:fillRect/>
          </a:stretch>
        </p:blipFill>
        <p:spPr>
          <a:xfrm>
            <a:off x="8280296" y="4812475"/>
            <a:ext cx="245227" cy="175162"/>
          </a:xfrm>
          <a:prstGeom prst="rect">
            <a:avLst/>
          </a:prstGeom>
        </p:spPr>
      </p:pic>
      <p:grpSp>
        <p:nvGrpSpPr>
          <p:cNvPr id="16"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20" name="Rounded Rectangle 19"/>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21" name="Picture 20" descr="tool.wmf"/>
            <p:cNvPicPr>
              <a:picLocks noChangeAspect="1"/>
            </p:cNvPicPr>
            <p:nvPr>
              <p:custDataLst>
                <p:tags r:id="rId5"/>
              </p:custDataLst>
            </p:nvPr>
          </p:nvPicPr>
          <p:blipFill>
            <a:blip r:embed="rId8" cstate="print"/>
            <a:stretch>
              <a:fillRect/>
            </a:stretch>
          </p:blipFill>
          <p:spPr>
            <a:xfrm>
              <a:off x="3463829" y="3795631"/>
              <a:ext cx="633902" cy="614790"/>
            </a:xfrm>
            <a:prstGeom prst="rect">
              <a:avLst/>
            </a:prstGeom>
            <a:grpFill/>
          </p:spPr>
        </p:pic>
      </p:grpSp>
      <p:pic>
        <p:nvPicPr>
          <p:cNvPr id="22" name="Picture 3">
            <a:hlinkClick r:id="rId11"/>
          </p:cNvPr>
          <p:cNvPicPr>
            <a:picLocks noChangeAspect="1" noChangeArrowheads="1"/>
          </p:cNvPicPr>
          <p:nvPr/>
        </p:nvPicPr>
        <p:blipFill>
          <a:blip r:embed="rId12"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13"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307871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Inventory your printer fleet</a:t>
            </a:r>
            <a:endParaRPr lang="en-CA" dirty="0"/>
          </a:p>
        </p:txBody>
      </p:sp>
      <p:sp>
        <p:nvSpPr>
          <p:cNvPr id="3" name="Text Placeholder 2"/>
          <p:cNvSpPr>
            <a:spLocks noGrp="1"/>
          </p:cNvSpPr>
          <p:nvPr>
            <p:ph type="body" sz="quarter" idx="16"/>
          </p:nvPr>
        </p:nvSpPr>
        <p:spPr>
          <a:xfrm>
            <a:off x="251398" y="1879010"/>
            <a:ext cx="3367125" cy="4513975"/>
          </a:xfrm>
        </p:spPr>
        <p:txBody>
          <a:bodyPr/>
          <a:lstStyle/>
          <a:p>
            <a:pPr marL="0" indent="0">
              <a:buNone/>
            </a:pPr>
            <a:r>
              <a:rPr lang="en-CA" b="1" dirty="0" smtClean="0"/>
              <a:t>Participants:</a:t>
            </a:r>
          </a:p>
          <a:p>
            <a:pPr marL="171450" indent="-171450"/>
            <a:r>
              <a:rPr lang="en-CA" dirty="0"/>
              <a:t>IT Director</a:t>
            </a:r>
          </a:p>
          <a:p>
            <a:pPr marL="171450" indent="-171450"/>
            <a:r>
              <a:rPr lang="en-CA" dirty="0"/>
              <a:t>IT Staff</a:t>
            </a:r>
          </a:p>
          <a:p>
            <a:pPr marL="171450" indent="-171450"/>
            <a:r>
              <a:rPr lang="en-CA" dirty="0"/>
              <a:t>Purchasing Manager</a:t>
            </a:r>
          </a:p>
          <a:p>
            <a:pPr marL="0" indent="0">
              <a:buNone/>
            </a:pPr>
            <a:endParaRPr lang="en-CA" dirty="0"/>
          </a:p>
          <a:p>
            <a:pPr marL="0" indent="0">
              <a:buNone/>
            </a:pPr>
            <a:r>
              <a:rPr lang="en-CA" b="1" dirty="0" smtClean="0"/>
              <a:t>Steps:</a:t>
            </a:r>
            <a:endParaRPr lang="en-CA" dirty="0" smtClean="0"/>
          </a:p>
          <a:p>
            <a:pPr indent="-171450"/>
            <a:r>
              <a:rPr lang="en-CA" dirty="0"/>
              <a:t>Ask your purchasing manager for purchase receipts, statements, and service records relating to printing. </a:t>
            </a:r>
          </a:p>
          <a:p>
            <a:pPr indent="-171450"/>
            <a:r>
              <a:rPr lang="en-CA" dirty="0"/>
              <a:t>For documents found, match the printer with your physical inventory. Add any printers found that were not captured in the physical inventory count. Record the following:</a:t>
            </a:r>
          </a:p>
          <a:p>
            <a:pPr marL="628650" lvl="1" indent="-171450">
              <a:buSzPct val="100000"/>
              <a:buFont typeface="Courier New" panose="02070309020205020404" pitchFamily="49" charset="0"/>
              <a:buChar char="o"/>
            </a:pPr>
            <a:r>
              <a:rPr lang="en-CA" dirty="0"/>
              <a:t>Device type</a:t>
            </a:r>
          </a:p>
          <a:p>
            <a:pPr marL="628650" lvl="1" indent="-171450">
              <a:buSzPct val="100000"/>
              <a:buFont typeface="Courier New" panose="02070309020205020404" pitchFamily="49" charset="0"/>
              <a:buChar char="o"/>
            </a:pPr>
            <a:r>
              <a:rPr lang="en-CA" dirty="0"/>
              <a:t>Make, model, serial #</a:t>
            </a:r>
          </a:p>
          <a:p>
            <a:pPr marL="628650" lvl="1" indent="-171450">
              <a:buSzPct val="100000"/>
              <a:buFont typeface="Courier New" panose="02070309020205020404" pitchFamily="49" charset="0"/>
              <a:buChar char="o"/>
            </a:pPr>
            <a:r>
              <a:rPr lang="en-CA" dirty="0"/>
              <a:t>Location</a:t>
            </a:r>
          </a:p>
          <a:p>
            <a:pPr marL="628650" lvl="1" indent="-171450">
              <a:buSzPct val="100000"/>
              <a:buFont typeface="Courier New" panose="02070309020205020404" pitchFamily="49" charset="0"/>
              <a:buChar char="o"/>
            </a:pPr>
            <a:r>
              <a:rPr lang="en-CA" dirty="0"/>
              <a:t>Number of users supported</a:t>
            </a:r>
          </a:p>
          <a:p>
            <a:pPr marL="628650" lvl="1" indent="-171450">
              <a:buSzPct val="100000"/>
              <a:buFont typeface="Courier New" panose="02070309020205020404" pitchFamily="49" charset="0"/>
              <a:buChar char="o"/>
            </a:pPr>
            <a:r>
              <a:rPr lang="en-CA" dirty="0"/>
              <a:t>Device owner</a:t>
            </a:r>
          </a:p>
          <a:p>
            <a:pPr marL="628650" lvl="1" indent="-171450">
              <a:buSzPct val="100000"/>
              <a:buFont typeface="Courier New" panose="02070309020205020404" pitchFamily="49" charset="0"/>
              <a:buChar char="o"/>
            </a:pPr>
            <a:r>
              <a:rPr lang="en-CA" dirty="0"/>
              <a:t>Type of users supported (department, employee position)</a:t>
            </a:r>
          </a:p>
          <a:p>
            <a:pPr marL="0" indent="0">
              <a:buNone/>
            </a:pPr>
            <a:endParaRPr lang="en-CA" dirty="0"/>
          </a:p>
        </p:txBody>
      </p:sp>
      <p:sp>
        <p:nvSpPr>
          <p:cNvPr id="4" name="Text Placeholder 5"/>
          <p:cNvSpPr txBox="1">
            <a:spLocks/>
          </p:cNvSpPr>
          <p:nvPr/>
        </p:nvSpPr>
        <p:spPr bwMode="auto">
          <a:xfrm>
            <a:off x="249302" y="1232756"/>
            <a:ext cx="8627997" cy="3850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800" b="1" dirty="0" smtClean="0"/>
              <a:t>Collect Purchase Receipts/Statements/Service Records</a:t>
            </a:r>
          </a:p>
        </p:txBody>
      </p:sp>
      <p:sp>
        <p:nvSpPr>
          <p:cNvPr id="5" name="TextBox 4"/>
          <p:cNvSpPr txBox="1"/>
          <p:nvPr/>
        </p:nvSpPr>
        <p:spPr>
          <a:xfrm>
            <a:off x="249302" y="1602011"/>
            <a:ext cx="8625780" cy="276999"/>
          </a:xfrm>
          <a:prstGeom prst="rect">
            <a:avLst/>
          </a:prstGeom>
          <a:noFill/>
        </p:spPr>
        <p:txBody>
          <a:bodyPr wrap="square" rtlCol="0">
            <a:spAutoFit/>
          </a:bodyPr>
          <a:lstStyle/>
          <a:p>
            <a:r>
              <a:rPr lang="en-CA" sz="1200" dirty="0" smtClean="0"/>
              <a:t>Double check your printer inventory by referring to purchase receipts, statements, and service records.</a:t>
            </a:r>
          </a:p>
        </p:txBody>
      </p:sp>
      <p:sp>
        <p:nvSpPr>
          <p:cNvPr id="6" name="Pentagon 5"/>
          <p:cNvSpPr/>
          <p:nvPr>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pic>
        <p:nvPicPr>
          <p:cNvPr id="8" name="Picture 7" descr="tool.wmf"/>
          <p:cNvPicPr>
            <a:picLocks noChangeAspect="1"/>
          </p:cNvPicPr>
          <p:nvPr>
            <p:custDataLst>
              <p:tags r:id="rId2"/>
            </p:custDataLst>
          </p:nvPr>
        </p:nvPicPr>
        <p:blipFill>
          <a:blip r:embed="rId7" cstate="print"/>
          <a:stretch>
            <a:fillRect/>
          </a:stretch>
        </p:blipFill>
        <p:spPr>
          <a:xfrm>
            <a:off x="4221165" y="5550742"/>
            <a:ext cx="679819" cy="659323"/>
          </a:xfrm>
          <a:prstGeom prst="rect">
            <a:avLst/>
          </a:prstGeom>
        </p:spPr>
      </p:pic>
      <p:sp>
        <p:nvSpPr>
          <p:cNvPr id="9" name="Rectangle 8"/>
          <p:cNvSpPr/>
          <p:nvPr/>
        </p:nvSpPr>
        <p:spPr>
          <a:xfrm>
            <a:off x="3618523" y="1901049"/>
            <a:ext cx="5256559" cy="1456809"/>
          </a:xfrm>
          <a:prstGeom prst="rect">
            <a:avLst/>
          </a:prstGeom>
        </p:spPr>
        <p:txBody>
          <a:bodyPr wrap="square">
            <a:spAutoFit/>
          </a:bodyPr>
          <a:lstStyle/>
          <a:p>
            <a:pPr marL="171450" indent="-171450" fontAlgn="base">
              <a:spcBef>
                <a:spcPts val="500"/>
              </a:spcBef>
              <a:spcAft>
                <a:spcPct val="0"/>
              </a:spcAft>
              <a:buClr>
                <a:schemeClr val="tx1"/>
              </a:buClr>
              <a:buFont typeface="Arial" panose="020B0604020202020204" pitchFamily="34" charset="0"/>
              <a:buChar char="•"/>
            </a:pPr>
            <a:r>
              <a:rPr lang="en-CA" sz="1200" dirty="0"/>
              <a:t>Collaborate with the accounting or purchasing department to determine the following for each printer recorded:</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Purchase price/date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Monthly duty cycle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Estimated remaining useful life</a:t>
            </a:r>
          </a:p>
          <a:p>
            <a:pPr marL="628650" lvl="1" indent="-171450" fontAlgn="base">
              <a:spcBef>
                <a:spcPts val="500"/>
              </a:spcBef>
              <a:spcAft>
                <a:spcPct val="0"/>
              </a:spcAft>
              <a:buClr>
                <a:schemeClr val="tx1"/>
              </a:buClr>
              <a:buFont typeface="Courier New" panose="02070309020205020404" pitchFamily="49" charset="0"/>
              <a:buChar char="o"/>
            </a:pPr>
            <a:r>
              <a:rPr lang="en-CA" sz="1200" dirty="0"/>
              <a:t>Page count to date</a:t>
            </a:r>
          </a:p>
        </p:txBody>
      </p:sp>
      <p:pic>
        <p:nvPicPr>
          <p:cNvPr id="10" name="Picture 9"/>
          <p:cNvPicPr>
            <a:picLocks noChangeAspect="1"/>
          </p:cNvPicPr>
          <p:nvPr/>
        </p:nvPicPr>
        <p:blipFill>
          <a:blip r:embed="rId8"/>
          <a:stretch>
            <a:fillRect/>
          </a:stretch>
        </p:blipFill>
        <p:spPr>
          <a:xfrm>
            <a:off x="3618523" y="3513257"/>
            <a:ext cx="5256559" cy="1715804"/>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11" name="Text Placeholder 11"/>
          <p:cNvSpPr txBox="1">
            <a:spLocks/>
          </p:cNvSpPr>
          <p:nvPr/>
        </p:nvSpPr>
        <p:spPr>
          <a:xfrm>
            <a:off x="5096265" y="5548528"/>
            <a:ext cx="3454659" cy="66153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CA" sz="1400" dirty="0" smtClean="0">
                <a:solidFill>
                  <a:schemeClr val="tx1"/>
                </a:solidFill>
              </a:rPr>
              <a:t>Go to Info-Tech’s </a:t>
            </a:r>
            <a:r>
              <a:rPr lang="en-CA" sz="1400" i="1" dirty="0" smtClean="0">
                <a:solidFill>
                  <a:schemeClr val="tx1"/>
                </a:solidFill>
              </a:rPr>
              <a:t>Printer Consolidation Tool</a:t>
            </a:r>
            <a:r>
              <a:rPr lang="en-CA" sz="1400" dirty="0" smtClean="0">
                <a:solidFill>
                  <a:schemeClr val="tx1"/>
                </a:solidFill>
              </a:rPr>
              <a:t>’s Inventory Tab to record your printer inventory</a:t>
            </a:r>
            <a:endParaRPr lang="en-CA" sz="1400" b="1" dirty="0" smtClean="0">
              <a:solidFill>
                <a:srgbClr val="FFFFFF"/>
              </a:solidFill>
            </a:endParaRPr>
          </a:p>
        </p:txBody>
      </p:sp>
      <p:grpSp>
        <p:nvGrpSpPr>
          <p:cNvPr id="12"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13" name="Rounded Rectangle 12"/>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14" name="Picture 13" descr="tool.wmf"/>
            <p:cNvPicPr>
              <a:picLocks noChangeAspect="1"/>
            </p:cNvPicPr>
            <p:nvPr>
              <p:custDataLst>
                <p:tags r:id="rId5"/>
              </p:custDataLst>
            </p:nvPr>
          </p:nvPicPr>
          <p:blipFill>
            <a:blip r:embed="rId7" cstate="print"/>
            <a:stretch>
              <a:fillRect/>
            </a:stretch>
          </p:blipFill>
          <p:spPr>
            <a:xfrm>
              <a:off x="3463829" y="3795631"/>
              <a:ext cx="633902" cy="614790"/>
            </a:xfrm>
            <a:prstGeom prst="rect">
              <a:avLst/>
            </a:prstGeom>
            <a:grpFill/>
          </p:spPr>
        </p:pic>
      </p:grpSp>
      <p:pic>
        <p:nvPicPr>
          <p:cNvPr id="15"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11" cstate="print"/>
          <a:stretch>
            <a:fillRect/>
          </a:stretch>
        </p:blipFill>
        <p:spPr>
          <a:xfrm>
            <a:off x="7477125" y="6453336"/>
            <a:ext cx="1400175" cy="381000"/>
          </a:xfrm>
          <a:prstGeom prst="rect">
            <a:avLst/>
          </a:prstGeom>
        </p:spPr>
      </p:pic>
    </p:spTree>
    <p:extLst>
      <p:ext uri="{BB962C8B-B14F-4D97-AF65-F5344CB8AC3E}">
        <p14:creationId xmlns:p14="http://schemas.microsoft.com/office/powerpoint/2010/main" val="791649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15a326264a971177b26bef23557a9279bf240"/>
  <p:tag name="ISPRING_RESOURCE_PATHS_HASH_PRESENTER" val="aa79565a41421d0e5a461827ab8a64c2a6dcf93"/>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1605</Words>
  <Application>Microsoft Office PowerPoint</Application>
  <PresentationFormat>On-screen Show (4:3)</PresentationFormat>
  <Paragraphs>159</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9" baseType="lpstr">
      <vt:lpstr>Arial</vt:lpstr>
      <vt:lpstr>Calibri</vt:lpstr>
      <vt:lpstr>Courier New</vt:lpstr>
      <vt:lpstr>Georgia</vt:lpstr>
      <vt:lpstr>Open Sans</vt:lpstr>
      <vt:lpstr>Wingdings</vt:lpstr>
      <vt:lpstr>Theme1</vt:lpstr>
      <vt:lpstr>PowerPoint Presentation</vt:lpstr>
      <vt:lpstr>Our Understanding of the Problem</vt:lpstr>
      <vt:lpstr>Executive Summary</vt:lpstr>
      <vt:lpstr>Case Study: Amy’s organization has saved 20-30% of total printing costs through printer consolidation</vt:lpstr>
      <vt:lpstr>PowerPoint Presentation</vt:lpstr>
      <vt:lpstr>Most organizations don’t have an aggregate view of their printer usage and costs</vt:lpstr>
      <vt:lpstr>Case Study: Aggregating printer costs is a difficult but crucial task </vt:lpstr>
      <vt:lpstr>Activity: Inventory your printer fleet </vt:lpstr>
      <vt:lpstr>Activity: Inventory your printer fleet</vt:lpstr>
      <vt:lpstr>Activity: Calculate your printing costs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2014-11-17T18:41:25Z</dcterms:created>
  <dcterms:modified xsi:type="dcterms:W3CDTF">2014-11-17T21:51:39Z</dcterms:modified>
  <cp:contentStatus/>
</cp:coreProperties>
</file>