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4"/>
  </p:notesMasterIdLst>
  <p:handoutMasterIdLst>
    <p:handoutMasterId r:id="rId15"/>
  </p:handoutMasterIdLst>
  <p:sldIdLst>
    <p:sldId id="278" r:id="rId2"/>
    <p:sldId id="403" r:id="rId3"/>
    <p:sldId id="542" r:id="rId4"/>
    <p:sldId id="393" r:id="rId5"/>
    <p:sldId id="463" r:id="rId6"/>
    <p:sldId id="415" r:id="rId7"/>
    <p:sldId id="487" r:id="rId8"/>
    <p:sldId id="409" r:id="rId9"/>
    <p:sldId id="411" r:id="rId10"/>
    <p:sldId id="412" r:id="rId11"/>
    <p:sldId id="472" r:id="rId12"/>
    <p:sldId id="543" r:id="rId13"/>
  </p:sldIdLst>
  <p:sldSz cx="9144000" cy="6858000" type="screen4x3"/>
  <p:notesSz cx="6858000" cy="9144000"/>
  <p:custShowLst>
    <p:custShow name="Custom Show 1" id="0">
      <p:sldLst>
        <p:sld r:id="rId2"/>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4130"/>
    <a:srgbClr val="D9A210"/>
    <a:srgbClr val="396687"/>
    <a:srgbClr val="417399"/>
    <a:srgbClr val="477EA7"/>
    <a:srgbClr val="B2B2B2"/>
    <a:srgbClr val="5A7D5C"/>
    <a:srgbClr val="D17D08"/>
    <a:srgbClr val="647455"/>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varScale="1">
        <p:scale>
          <a:sx n="116" d="100"/>
          <a:sy n="116" d="100"/>
        </p:scale>
        <p:origin x="2244" y="12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sz="1200" dirty="0"/>
              <a:t>Value Contribution</a:t>
            </a:r>
          </a:p>
        </c:rich>
      </c:tx>
      <c:layout>
        <c:manualLayout>
          <c:xMode val="edge"/>
          <c:yMode val="edge"/>
          <c:x val="0.34981946887459991"/>
          <c:y val="0.14948494778957491"/>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Value Contribution</c:v>
                </c:pt>
              </c:strCache>
            </c:strRef>
          </c:tx>
          <c:explosion val="19"/>
          <c:dPt>
            <c:idx val="0"/>
            <c:bubble3D val="0"/>
            <c:explosion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extLst>
                <c:ext xmlns:c15="http://schemas.microsoft.com/office/drawing/2012/chart" uri="{02D57815-91ED-43cb-92C2-25804820EDAC}">
                  <c15:fullRef>
                    <c15:sqref>Sheet1!$A$2:$A$5</c15:sqref>
                  </c15:fullRef>
                </c:ext>
              </c:extLst>
              <c:f>Sheet1!$A$2:$A$3</c:f>
              <c:strCache>
                <c:ptCount val="2"/>
                <c:pt idx="0">
                  <c:v>Fully realized</c:v>
                </c:pt>
                <c:pt idx="1">
                  <c:v>Developing</c:v>
                </c:pt>
              </c:strCache>
            </c:strRef>
          </c:cat>
          <c:val>
            <c:numRef>
              <c:extLst>
                <c:ext xmlns:c15="http://schemas.microsoft.com/office/drawing/2012/chart" uri="{02D57815-91ED-43cb-92C2-25804820EDAC}">
                  <c15:fullRef>
                    <c15:sqref>Sheet1!$B$2:$B$5</c15:sqref>
                  </c15:fullRef>
                </c:ext>
              </c:extLst>
              <c:f>Sheet1!$B$2:$B$3</c:f>
              <c:numCache>
                <c:formatCode>General</c:formatCode>
                <c:ptCount val="2"/>
                <c:pt idx="0">
                  <c:v>33</c:v>
                </c:pt>
                <c:pt idx="1">
                  <c:v>67</c:v>
                </c:pt>
              </c:numCache>
            </c:numRef>
          </c:val>
          <c:extLst>
            <c:ext xmlns:c15="http://schemas.microsoft.com/office/drawing/2012/chart" uri="{02D57815-91ED-43cb-92C2-25804820EDAC}">
              <c15:categoryFilterExceptions/>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CA" sz="1200" dirty="0"/>
              <a:t>Has the value of the PMO been questioned?</a:t>
            </a:r>
          </a:p>
        </c:rich>
      </c:tx>
      <c:layout>
        <c:manualLayout>
          <c:xMode val="edge"/>
          <c:yMode val="edge"/>
          <c:x val="0.18269560029998624"/>
          <c:y val="7.7669902912621352E-2"/>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Has the value of the PMO been questioned?</c:v>
                </c:pt>
              </c:strCache>
            </c:strRef>
          </c:tx>
          <c:explosion val="15"/>
          <c:dPt>
            <c:idx val="0"/>
            <c:bubble3D val="0"/>
            <c:explosion val="4"/>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dLbl>
              <c:idx val="0"/>
              <c:layout>
                <c:manualLayout>
                  <c:x val="1.9586041788407508E-2"/>
                  <c:y val="-2.809685803837636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9.7186733967542394E-3"/>
                  <c:y val="-3.6441021328644643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extLst>
                <c:ext xmlns:c15="http://schemas.microsoft.com/office/drawing/2012/chart" uri="{02D57815-91ED-43cb-92C2-25804820EDAC}">
                  <c15:fullRef>
                    <c15:sqref>Sheet1!$A$2:$A$5</c15:sqref>
                  </c15:fullRef>
                </c:ext>
              </c:extLst>
              <c:f>Sheet1!$A$2:$A$3</c:f>
              <c:strCache>
                <c:ptCount val="2"/>
                <c:pt idx="0">
                  <c:v>Yes</c:v>
                </c:pt>
                <c:pt idx="1">
                  <c:v>Never</c:v>
                </c:pt>
              </c:strCache>
            </c:strRef>
          </c:cat>
          <c:val>
            <c:numRef>
              <c:extLst>
                <c:ext xmlns:c15="http://schemas.microsoft.com/office/drawing/2012/chart" uri="{02D57815-91ED-43cb-92C2-25804820EDAC}">
                  <c15:fullRef>
                    <c15:sqref>Sheet1!$B$2:$B$5</c15:sqref>
                  </c15:fullRef>
                </c:ext>
              </c:extLst>
              <c:f>Sheet1!$B$2:$B$3</c:f>
              <c:numCache>
                <c:formatCode>General</c:formatCode>
                <c:ptCount val="2"/>
                <c:pt idx="0">
                  <c:v>60</c:v>
                </c:pt>
                <c:pt idx="1">
                  <c:v>40</c:v>
                </c:pt>
              </c:numCache>
            </c:numRef>
          </c:val>
          <c:extLst>
            <c:ext xmlns:c15="http://schemas.microsoft.com/office/drawing/2012/chart" uri="{02D57815-91ED-43cb-92C2-25804820EDAC}">
              <c15:categoryFilterExceptions/>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9/26/2014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9/26/2014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012939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3169947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val="3692489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21146959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10.xml"/><Relationship Id="rId7"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1997-2014 Info-Tech Research Group Inc.</a:t>
            </a:r>
          </a:p>
        </p:txBody>
      </p:sp>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grpSp>
        <p:nvGrpSpPr>
          <p:cNvPr id="7" name="Group 6"/>
          <p:cNvGrpSpPr/>
          <p:nvPr userDrawn="1"/>
        </p:nvGrpSpPr>
        <p:grpSpPr>
          <a:xfrm>
            <a:off x="1" y="-27384"/>
            <a:ext cx="8999983" cy="3832009"/>
            <a:chOff x="1" y="-16351"/>
            <a:chExt cx="8999983" cy="3832009"/>
          </a:xfrm>
        </p:grpSpPr>
        <p:grpSp>
          <p:nvGrpSpPr>
            <p:cNvPr id="8" name="Group 76"/>
            <p:cNvGrpSpPr/>
            <p:nvPr/>
          </p:nvGrpSpPr>
          <p:grpSpPr>
            <a:xfrm>
              <a:off x="1" y="745520"/>
              <a:ext cx="252922" cy="3070138"/>
              <a:chOff x="1" y="745520"/>
              <a:chExt cx="252922" cy="3070138"/>
            </a:xfrm>
          </p:grpSpPr>
          <p:cxnSp>
            <p:nvCxnSpPr>
              <p:cNvPr id="11" name="Straight Arrow Connector 10"/>
              <p:cNvCxnSpPr/>
              <p:nvPr/>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rot="16200000">
                <a:off x="-1276085" y="2021606"/>
                <a:ext cx="2805093" cy="25292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Headline / Subhead Vertical </a:t>
                </a:r>
                <a:r>
                  <a:rPr lang="en-CA" sz="1200" baseline="0" dirty="0" smtClean="0"/>
                  <a:t>Spacing</a:t>
                </a:r>
                <a:endParaRPr lang="en-CA" sz="1200" dirty="0"/>
              </a:p>
            </p:txBody>
          </p:sp>
        </p:grpSp>
        <p:sp>
          <p:nvSpPr>
            <p:cNvPr id="9" name="TextBox 8"/>
            <p:cNvSpPr txBox="1"/>
            <p:nvPr/>
          </p:nvSpPr>
          <p:spPr>
            <a:xfrm>
              <a:off x="8460432" y="-16351"/>
              <a:ext cx="539552" cy="276999"/>
            </a:xfrm>
            <a:prstGeom prst="rect">
              <a:avLst/>
            </a:prstGeom>
            <a:noFill/>
          </p:spPr>
          <p:txBody>
            <a:bodyPr wrap="square" rtlCol="0">
              <a:spAutoFit/>
            </a:bodyPr>
            <a:lstStyle/>
            <a:p>
              <a:r>
                <a:rPr lang="en-CA" sz="1200" b="0" dirty="0" smtClean="0">
                  <a:solidFill>
                    <a:schemeClr val="bg1"/>
                  </a:solidFill>
                </a:rPr>
                <a:t>V4</a:t>
              </a:r>
              <a:endParaRPr lang="en-CA" sz="1200" b="0" dirty="0">
                <a:solidFill>
                  <a:schemeClr val="bg1"/>
                </a:solidFill>
              </a:endParaRPr>
            </a:p>
          </p:txBody>
        </p:sp>
      </p:gr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 Small 1 Large">
    <p:spTree>
      <p:nvGrpSpPr>
        <p:cNvPr id="1" name=""/>
        <p:cNvGrpSpPr/>
        <p:nvPr/>
      </p:nvGrpSpPr>
      <p:grpSpPr>
        <a:xfrm>
          <a:off x="0" y="0"/>
          <a:ext cx="0" cy="0"/>
          <a:chOff x="0" y="0"/>
          <a:chExt cx="0" cy="0"/>
        </a:xfrm>
      </p:grpSpPr>
      <p:sp>
        <p:nvSpPr>
          <p:cNvPr id="17" name="Text Placeholder 13"/>
          <p:cNvSpPr>
            <a:spLocks noGrp="1"/>
          </p:cNvSpPr>
          <p:nvPr>
            <p:ph type="body" sz="quarter" idx="12" hasCustomPrompt="1"/>
          </p:nvPr>
        </p:nvSpPr>
        <p:spPr>
          <a:xfrm>
            <a:off x="261455" y="3323354"/>
            <a:ext cx="8615844" cy="320040"/>
          </a:xfr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6" name="Text Placeholder 13"/>
          <p:cNvSpPr>
            <a:spLocks noGrp="1"/>
          </p:cNvSpPr>
          <p:nvPr>
            <p:ph type="body" sz="quarter" idx="11" hasCustomPrompt="1"/>
          </p:nvPr>
        </p:nvSpPr>
        <p:spPr>
          <a:xfrm>
            <a:off x="4612662" y="1210647"/>
            <a:ext cx="4267532"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solidFill>
                  <a:schemeClr val="lt1"/>
                </a:solidFill>
              </a:defRPr>
            </a:lvl1pPr>
          </a:lstStyle>
          <a:p>
            <a:pPr marL="0" lvl="0" defTabSz="914400" eaLnBrk="1" latinLnBrk="0" hangingPunct="1"/>
            <a:r>
              <a:rPr lang="en-US" dirty="0" smtClean="0"/>
              <a:t>Click to replace text (Arial, 14pt)</a:t>
            </a:r>
          </a:p>
        </p:txBody>
      </p:sp>
      <p:sp>
        <p:nvSpPr>
          <p:cNvPr id="15" name="Text Placeholder 13"/>
          <p:cNvSpPr>
            <a:spLocks noGrp="1"/>
          </p:cNvSpPr>
          <p:nvPr>
            <p:ph type="body" sz="quarter" idx="10" hasCustomPrompt="1"/>
          </p:nvPr>
        </p:nvSpPr>
        <p:spPr>
          <a:xfrm>
            <a:off x="257727" y="1210647"/>
            <a:ext cx="4267532" cy="320040"/>
          </a:xfrm>
          <a:solidFill>
            <a:srgbClr val="5A7D5C"/>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tivity slide - Group activit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6686" cy="877887"/>
          </a:xfrm>
        </p:spPr>
        <p:txBody>
          <a:bodyPr/>
          <a:lstStyle>
            <a:lvl1pPr>
              <a:defRPr baseline="0"/>
            </a:lvl1pPr>
          </a:lstStyle>
          <a:p>
            <a:r>
              <a:rPr lang="en-US" dirty="0" smtClean="0"/>
              <a:t>Activity slide – Group activity (Georgia, 24pt)</a:t>
            </a:r>
            <a:endParaRPr lang="en-US" dirty="0"/>
          </a:p>
        </p:txBody>
      </p:sp>
      <p:pic>
        <p:nvPicPr>
          <p:cNvPr id="3" name="Picture 2"/>
          <p:cNvPicPr>
            <a:picLocks noChangeAspect="1"/>
          </p:cNvPicPr>
          <p:nvPr/>
        </p:nvPicPr>
        <p:blipFill rotWithShape="1">
          <a:blip r:embed="rId2"/>
          <a:srcRect l="10611" t="14400" r="8358" b="4767"/>
          <a:stretch/>
        </p:blipFill>
        <p:spPr>
          <a:xfrm>
            <a:off x="8174830" y="420243"/>
            <a:ext cx="702469" cy="548575"/>
          </a:xfrm>
          <a:prstGeom prst="rect">
            <a:avLst/>
          </a:prstGeom>
        </p:spPr>
      </p:pic>
      <p:sp>
        <p:nvSpPr>
          <p:cNvPr id="6"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Picture Placeholder 7"/>
          <p:cNvSpPr>
            <a:spLocks noGrp="1"/>
          </p:cNvSpPr>
          <p:nvPr>
            <p:ph type="pic" sz="quarter" idx="11" hasCustomPrompt="1"/>
          </p:nvPr>
        </p:nvSpPr>
        <p:spPr>
          <a:xfrm>
            <a:off x="4872227" y="1419476"/>
            <a:ext cx="4005072" cy="3786187"/>
          </a:xfrm>
        </p:spPr>
        <p:txBody>
          <a:bodyPr/>
          <a:lstStyle>
            <a:lvl1pPr>
              <a:defRPr/>
            </a:lvl1pPr>
          </a:lstStyle>
          <a:p>
            <a:r>
              <a:rPr lang="en-US" dirty="0" smtClean="0"/>
              <a:t>Put a picture, text box, or insight box here.</a:t>
            </a:r>
            <a:endParaRPr lang="en-US" dirty="0"/>
          </a:p>
        </p:txBody>
      </p:sp>
      <p:cxnSp>
        <p:nvCxnSpPr>
          <p:cNvPr id="7" name="Straight Connector 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a:srcRect l="10611" t="14400" r="8358" b="4767"/>
          <a:stretch/>
        </p:blipFill>
        <p:spPr>
          <a:xfrm>
            <a:off x="8174830" y="420243"/>
            <a:ext cx="702469" cy="548575"/>
          </a:xfrm>
          <a:prstGeom prst="rect">
            <a:avLst/>
          </a:prstGeom>
        </p:spPr>
      </p:pic>
    </p:spTree>
    <p:extLst>
      <p:ext uri="{BB962C8B-B14F-4D97-AF65-F5344CB8AC3E}">
        <p14:creationId xmlns:p14="http://schemas.microsoft.com/office/powerpoint/2010/main" val="279533965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ctivity Slide - Whitebo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3256" cy="877887"/>
          </a:xfrm>
        </p:spPr>
        <p:txBody>
          <a:bodyPr/>
          <a:lstStyle>
            <a:lvl1pPr>
              <a:defRPr baseline="0"/>
            </a:lvl1pPr>
          </a:lstStyle>
          <a:p>
            <a:r>
              <a:rPr lang="en-US" dirty="0" smtClean="0"/>
              <a:t>Activity slide – Whiteboard (Georgia, 24pt)</a:t>
            </a:r>
            <a:endParaRPr lang="en-US" dirty="0"/>
          </a:p>
        </p:txBody>
      </p:sp>
      <p:sp>
        <p:nvSpPr>
          <p:cNvPr id="8" name="Picture Placeholder 7"/>
          <p:cNvSpPr>
            <a:spLocks noGrp="1"/>
          </p:cNvSpPr>
          <p:nvPr>
            <p:ph type="pic" sz="quarter" idx="11" hasCustomPrompt="1"/>
          </p:nvPr>
        </p:nvSpPr>
        <p:spPr>
          <a:xfrm>
            <a:off x="4872227" y="1419476"/>
            <a:ext cx="4005072" cy="3786187"/>
          </a:xfrm>
        </p:spPr>
        <p:txBody>
          <a:bodyPr/>
          <a:lstStyle/>
          <a:p>
            <a:r>
              <a:rPr lang="en-US" dirty="0" smtClean="0"/>
              <a:t>Put a picture, text box, or insight box here.</a:t>
            </a:r>
            <a:endParaRPr lang="en-US" dirty="0"/>
          </a:p>
        </p:txBody>
      </p:sp>
      <p:pic>
        <p:nvPicPr>
          <p:cNvPr id="7" name="Picture 6"/>
          <p:cNvPicPr>
            <a:picLocks noChangeAspect="1"/>
          </p:cNvPicPr>
          <p:nvPr/>
        </p:nvPicPr>
        <p:blipFill rotWithShape="1">
          <a:blip r:embed="rId2"/>
          <a:srcRect l="8531" r="19901" b="39093"/>
          <a:stretch/>
        </p:blipFill>
        <p:spPr>
          <a:xfrm>
            <a:off x="8102202" y="360947"/>
            <a:ext cx="796512" cy="713008"/>
          </a:xfrm>
          <a:prstGeom prst="rect">
            <a:avLst/>
          </a:prstGeom>
        </p:spPr>
      </p:pic>
      <p:cxnSp>
        <p:nvCxnSpPr>
          <p:cNvPr id="9" name="Straight Connector 8"/>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0" name="Picture 9"/>
          <p:cNvPicPr>
            <a:picLocks noChangeAspect="1"/>
          </p:cNvPicPr>
          <p:nvPr userDrawn="1"/>
        </p:nvPicPr>
        <p:blipFill rotWithShape="1">
          <a:blip r:embed="rId2"/>
          <a:srcRect l="8531" r="19901" b="39093"/>
          <a:stretch/>
        </p:blipFill>
        <p:spPr>
          <a:xfrm>
            <a:off x="8102202" y="360947"/>
            <a:ext cx="796512" cy="713008"/>
          </a:xfrm>
          <a:prstGeom prst="rect">
            <a:avLst/>
          </a:prstGeom>
        </p:spPr>
      </p:pic>
    </p:spTree>
    <p:extLst>
      <p:ext uri="{BB962C8B-B14F-4D97-AF65-F5344CB8AC3E}">
        <p14:creationId xmlns:p14="http://schemas.microsoft.com/office/powerpoint/2010/main" val="239264077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_Tool Activity - First use">
    <p:spTree>
      <p:nvGrpSpPr>
        <p:cNvPr id="1" name=""/>
        <p:cNvGrpSpPr/>
        <p:nvPr/>
      </p:nvGrpSpPr>
      <p:grpSpPr>
        <a:xfrm>
          <a:off x="0" y="0"/>
          <a:ext cx="0" cy="0"/>
          <a:chOff x="0" y="0"/>
          <a:chExt cx="0" cy="0"/>
        </a:xfrm>
      </p:grpSpPr>
      <p:sp>
        <p:nvSpPr>
          <p:cNvPr id="15" name="Pentagon 14"/>
          <p:cNvSpPr/>
          <p:nvPr userDrawn="1">
            <p:custDataLst>
              <p:tags r:id="rId1"/>
            </p:custDataLst>
          </p:nvPr>
        </p:nvSpPr>
        <p:spPr>
          <a:xfrm>
            <a:off x="4734057" y="55287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 (First Use) </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7" name="Rounded Rectangular Callout 6"/>
          <p:cNvSpPr/>
          <p:nvPr/>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4"/>
            <a:ext cx="3917950" cy="3879056"/>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20" name="Picture 19"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sp>
        <p:nvSpPr>
          <p:cNvPr id="21" name="Rounded Rectangular Callout 20"/>
          <p:cNvSpPr/>
          <p:nvPr userDrawn="1"/>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cxnSp>
        <p:nvCxnSpPr>
          <p:cNvPr id="22" name="Straight Connector 21"/>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751376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ool Activity">
    <p:spTree>
      <p:nvGrpSpPr>
        <p:cNvPr id="1" name=""/>
        <p:cNvGrpSpPr/>
        <p:nvPr/>
      </p:nvGrpSpPr>
      <p:grpSpPr>
        <a:xfrm>
          <a:off x="0" y="0"/>
          <a:ext cx="0" cy="0"/>
          <a:chOff x="0" y="0"/>
          <a:chExt cx="0" cy="0"/>
        </a:xfrm>
      </p:grpSpPr>
      <p:sp>
        <p:nvSpPr>
          <p:cNvPr id="13" name="Pentagon 12"/>
          <p:cNvSpPr/>
          <p:nvPr userDrawn="1">
            <p:custDataLst>
              <p:tags r:id="rId1"/>
            </p:custDataLst>
          </p:nvPr>
        </p:nvSpPr>
        <p:spPr>
          <a:xfrm>
            <a:off x="4734057" y="55287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3"/>
            <a:ext cx="3917950" cy="3879454"/>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9" name="Picture 18"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cxnSp>
        <p:nvCxnSpPr>
          <p:cNvPr id="20" name="Straight Connector 19"/>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61927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566405943"/>
      </p:ext>
    </p:extLst>
  </p:cSld>
  <p:clrMapOvr>
    <a:masterClrMapping/>
  </p:clrMapOvr>
  <p:timing>
    <p:tnLst>
      <p:par>
        <p:cTn id="1" dur="indefinite" restart="never" nodeType="tmRoot"/>
      </p:par>
    </p:tnLst>
  </p:timing>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619239665"/>
      </p:ext>
    </p:extLst>
  </p:cSld>
  <p:clrMapOvr>
    <a:masterClrMapping/>
  </p:clrMapOvr>
  <p:timing>
    <p:tnLst>
      <p:par>
        <p:cTn id="1" dur="indefinite" restart="never" nodeType="tmRoot"/>
      </p:par>
    </p:tnLst>
  </p:timing>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Righ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Text Placeholder 41"/>
          <p:cNvSpPr>
            <a:spLocks noGrp="1"/>
          </p:cNvSpPr>
          <p:nvPr>
            <p:ph type="body" sz="quarter" idx="22" hasCustomPrompt="1"/>
          </p:nvPr>
        </p:nvSpPr>
        <p:spPr>
          <a:xfrm>
            <a:off x="249303" y="5269227"/>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263211"/>
            <a:ext cx="4713222" cy="383015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1062027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06908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userDrawn="1"/>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userDrawn="1"/>
        </p:nvCxnSpPr>
        <p:spPr>
          <a:xfrm>
            <a:off x="3749514" y="4311718"/>
            <a:ext cx="0" cy="190613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749514" y="6217856"/>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749514" y="4311718"/>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922952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p:nvCxnSpPr>
        <p:spPr>
          <a:xfrm>
            <a:off x="3749514" y="4311718"/>
            <a:ext cx="0" cy="19061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49514" y="6217856"/>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749514" y="4311718"/>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7502413"/>
      </p:ext>
    </p:extLst>
  </p:cSld>
  <p:clrMapOvr>
    <a:masterClrMapping/>
  </p:clrMapOvr>
  <p:timing>
    <p:tnLst>
      <p:par>
        <p:cTn id="1" dur="indefinite" restart="never" nodeType="tmRoot"/>
      </p:par>
    </p:tnLst>
  </p:timing>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2855466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cxnSp>
        <p:nvCxnSpPr>
          <p:cNvPr id="23" name="Straight Connector 22"/>
          <p:cNvCxnSpPr/>
          <p:nvPr userDrawn="1"/>
        </p:nvCxnSpPr>
        <p:spPr>
          <a:xfrm flipV="1">
            <a:off x="246703" y="3602382"/>
            <a:ext cx="8634981" cy="2159"/>
          </a:xfrm>
          <a:prstGeom prst="line">
            <a:avLst/>
          </a:prstGeom>
          <a:ln w="254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grpSp>
        <p:nvGrpSpPr>
          <p:cNvPr id="26" name="Group 25"/>
          <p:cNvGrpSpPr/>
          <p:nvPr userDrawn="1"/>
        </p:nvGrpSpPr>
        <p:grpSpPr>
          <a:xfrm>
            <a:off x="255868" y="4125411"/>
            <a:ext cx="8640578" cy="461665"/>
            <a:chOff x="247848" y="4125411"/>
            <a:chExt cx="8640578" cy="461665"/>
          </a:xfrm>
        </p:grpSpPr>
        <p:sp>
          <p:nvSpPr>
            <p:cNvPr id="9" name="Rectangle 8"/>
            <p:cNvSpPr/>
            <p:nvPr userDrawn="1"/>
          </p:nvSpPr>
          <p:spPr>
            <a:xfrm>
              <a:off x="247848" y="4199835"/>
              <a:ext cx="8640578" cy="312818"/>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5" name="TextBox 14"/>
            <p:cNvSpPr txBox="1"/>
            <p:nvPr userDrawn="1"/>
          </p:nvSpPr>
          <p:spPr>
            <a:xfrm>
              <a:off x="8461706" y="4125411"/>
              <a:ext cx="426720"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defRPr sz="1400"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US" dirty="0" smtClean="0">
                  <a:sym typeface="Wingdings" panose="05000000000000000000" pitchFamily="2" charset="2"/>
                </a:rPr>
                <a:t></a:t>
              </a:r>
              <a:endParaRPr lang="en-US" dirty="0"/>
            </a:p>
          </p:txBody>
        </p:sp>
      </p:grpSp>
      <p:grpSp>
        <p:nvGrpSpPr>
          <p:cNvPr id="25" name="Group 24"/>
          <p:cNvGrpSpPr/>
          <p:nvPr userDrawn="1"/>
        </p:nvGrpSpPr>
        <p:grpSpPr>
          <a:xfrm>
            <a:off x="247848" y="1210905"/>
            <a:ext cx="5266944" cy="325508"/>
            <a:chOff x="277163" y="1210905"/>
            <a:chExt cx="5266944" cy="325508"/>
          </a:xfrm>
        </p:grpSpPr>
        <p:sp>
          <p:nvSpPr>
            <p:cNvPr id="13" name="Rectangle 12"/>
            <p:cNvSpPr/>
            <p:nvPr userDrawn="1"/>
          </p:nvSpPr>
          <p:spPr>
            <a:xfrm>
              <a:off x="277163" y="1210905"/>
              <a:ext cx="5266944" cy="320040"/>
            </a:xfrm>
            <a:prstGeom prst="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6" name="Isosceles Triangle 15"/>
            <p:cNvSpPr/>
            <p:nvPr userDrawn="1"/>
          </p:nvSpPr>
          <p:spPr>
            <a:xfrm>
              <a:off x="5223565" y="1254045"/>
              <a:ext cx="216694" cy="22383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17" name="TextBox 16"/>
            <p:cNvSpPr txBox="1"/>
            <p:nvPr userDrawn="1"/>
          </p:nvSpPr>
          <p:spPr>
            <a:xfrm>
              <a:off x="5297384" y="1259414"/>
              <a:ext cx="69056" cy="276999"/>
            </a:xfrm>
            <a:prstGeom prst="rect">
              <a:avLst/>
            </a:prstGeom>
            <a:noFill/>
          </p:spPr>
          <p:txBody>
            <a:bodyPr wrap="square" rtlCol="0" anchor="ctr">
              <a:spAutoFit/>
            </a:bodyPr>
            <a:lstStyle/>
            <a:p>
              <a:pPr algn="ctr"/>
              <a:r>
                <a:rPr lang="en-US" sz="1200" dirty="0" smtClean="0">
                  <a:solidFill>
                    <a:srgbClr val="924E6B"/>
                  </a:solidFill>
                </a:rPr>
                <a:t>!</a:t>
              </a:r>
              <a:endParaRPr lang="en-US" sz="1200" dirty="0">
                <a:solidFill>
                  <a:srgbClr val="924E6B"/>
                </a:solidFill>
              </a:endParaRPr>
            </a:p>
          </p:txBody>
        </p:sp>
      </p:grpSp>
      <p:grpSp>
        <p:nvGrpSpPr>
          <p:cNvPr id="24" name="Group 23"/>
          <p:cNvGrpSpPr/>
          <p:nvPr userDrawn="1"/>
        </p:nvGrpSpPr>
        <p:grpSpPr>
          <a:xfrm>
            <a:off x="247848" y="2639247"/>
            <a:ext cx="5266944" cy="369332"/>
            <a:chOff x="251520" y="2526953"/>
            <a:chExt cx="5266944" cy="369332"/>
          </a:xfrm>
        </p:grpSpPr>
        <p:sp>
          <p:nvSpPr>
            <p:cNvPr id="11" name="Rectangle 10"/>
            <p:cNvSpPr/>
            <p:nvPr userDrawn="1"/>
          </p:nvSpPr>
          <p:spPr>
            <a:xfrm>
              <a:off x="251520" y="2547450"/>
              <a:ext cx="5266944"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18" name="TextBox 17"/>
            <p:cNvSpPr txBox="1"/>
            <p:nvPr userDrawn="1"/>
          </p:nvSpPr>
          <p:spPr>
            <a:xfrm>
              <a:off x="5177595" y="2526953"/>
              <a:ext cx="262664" cy="369332"/>
            </a:xfrm>
            <a:prstGeom prst="rect">
              <a:avLst/>
            </a:prstGeom>
            <a:noFill/>
          </p:spPr>
          <p:txBody>
            <a:bodyPr wrap="square" rtlCol="0">
              <a:spAutoFit/>
            </a:bodyPr>
            <a:lstStyle/>
            <a:p>
              <a:r>
                <a:rPr lang="en-US" b="1" dirty="0" smtClean="0">
                  <a:solidFill>
                    <a:schemeClr val="bg1"/>
                  </a:solidFill>
                </a:rPr>
                <a:t>?</a:t>
              </a:r>
              <a:endParaRPr lang="en-US" b="1" dirty="0">
                <a:solidFill>
                  <a:schemeClr val="bg1"/>
                </a:solidFill>
              </a:endParaRPr>
            </a:p>
          </p:txBody>
        </p:sp>
      </p:gr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9" name="Text Placeholder 28"/>
          <p:cNvSpPr>
            <a:spLocks noGrp="1"/>
          </p:cNvSpPr>
          <p:nvPr>
            <p:ph type="body" sz="quarter" idx="13"/>
          </p:nvPr>
        </p:nvSpPr>
        <p:spPr>
          <a:xfrm>
            <a:off x="5737241" y="1495997"/>
            <a:ext cx="3083231" cy="2523241"/>
          </a:xfrm>
          <a:noFill/>
          <a:ln w="12700"/>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FF3C0D"/>
          </a:solidFill>
        </p:grpSpPr>
        <p:sp>
          <p:nvSpPr>
            <p:cNvPr id="31" name="Round Same Side Corner Rectangle 97"/>
            <p:cNvSpPr/>
            <p:nvPr/>
          </p:nvSpPr>
          <p:spPr>
            <a:xfrm>
              <a:off x="2267744" y="1844804"/>
              <a:ext cx="3084068" cy="285749"/>
            </a:xfrm>
            <a:prstGeom prst="rect">
              <a:avLst/>
            </a:prstGeom>
            <a:solidFill>
              <a:srgbClr val="D17D0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94425" y="1889932"/>
              <a:ext cx="240000" cy="180000"/>
            </a:xfrm>
            <a:prstGeom prst="rect">
              <a:avLst/>
            </a:prstGeom>
            <a:noFill/>
            <a:ln>
              <a:noFill/>
            </a:ln>
          </p:spPr>
        </p:pic>
      </p:grpSp>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Info Graphic">
    <p:spTree>
      <p:nvGrpSpPr>
        <p:cNvPr id="1" name=""/>
        <p:cNvGrpSpPr/>
        <p:nvPr/>
      </p:nvGrpSpPr>
      <p:grpSpPr>
        <a:xfrm>
          <a:off x="0" y="0"/>
          <a:ext cx="0" cy="0"/>
          <a:chOff x="0" y="0"/>
          <a:chExt cx="0" cy="0"/>
        </a:xfrm>
      </p:grpSpPr>
      <p:sp>
        <p:nvSpPr>
          <p:cNvPr id="12" name="Picture Placeholder 11"/>
          <p:cNvSpPr>
            <a:spLocks noGrp="1"/>
          </p:cNvSpPr>
          <p:nvPr>
            <p:ph type="pic" sz="quarter" idx="17"/>
          </p:nvPr>
        </p:nvSpPr>
        <p:spPr>
          <a:xfrm>
            <a:off x="393847" y="1238250"/>
            <a:ext cx="1047750" cy="4360445"/>
          </a:xfrm>
        </p:spPr>
        <p:txBody>
          <a:bodyPr/>
          <a:lstStyle/>
          <a:p>
            <a:r>
              <a:rPr lang="en-US" dirty="0" smtClean="0"/>
              <a:t>Click icon to add picture</a:t>
            </a:r>
            <a:endParaRPr lang="en-US" dirty="0"/>
          </a:p>
        </p:txBody>
      </p:sp>
      <p:sp>
        <p:nvSpPr>
          <p:cNvPr id="7" name="Title 1"/>
          <p:cNvSpPr>
            <a:spLocks noGrp="1"/>
          </p:cNvSpPr>
          <p:nvPr>
            <p:ph type="title" hasCustomPrompt="1"/>
          </p:nvPr>
        </p:nvSpPr>
        <p:spPr>
          <a:xfrm>
            <a:off x="251520" y="260648"/>
            <a:ext cx="8625780" cy="864096"/>
          </a:xfrm>
        </p:spPr>
        <p:txBody>
          <a:bodyPr/>
          <a:lstStyle>
            <a:lvl1pPr>
              <a:defRPr/>
            </a:lvl1pPr>
          </a:lstStyle>
          <a:p>
            <a:r>
              <a:rPr lang="en-US" dirty="0" err="1" smtClean="0"/>
              <a:t>Infographic</a:t>
            </a:r>
            <a:r>
              <a:rPr lang="en-US" dirty="0" smtClean="0"/>
              <a:t> (Georgia, 24pt)</a:t>
            </a:r>
            <a:endParaRPr lang="en-US" dirty="0"/>
          </a:p>
        </p:txBody>
      </p:sp>
      <p:sp>
        <p:nvSpPr>
          <p:cNvPr id="14" name="Text Placeholder 13"/>
          <p:cNvSpPr>
            <a:spLocks noGrp="1"/>
          </p:cNvSpPr>
          <p:nvPr>
            <p:ph type="body" sz="quarter" idx="18"/>
          </p:nvPr>
        </p:nvSpPr>
        <p:spPr>
          <a:xfrm>
            <a:off x="2208213" y="1238250"/>
            <a:ext cx="6669087" cy="5072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5"/>
          <p:cNvSpPr>
            <a:spLocks noGrp="1"/>
          </p:cNvSpPr>
          <p:nvPr>
            <p:ph type="body" sz="quarter" idx="19"/>
          </p:nvPr>
        </p:nvSpPr>
        <p:spPr>
          <a:xfrm>
            <a:off x="393847" y="5699241"/>
            <a:ext cx="1047750" cy="611071"/>
          </a:xfrm>
        </p:spPr>
        <p:txBody>
          <a:bodyPr/>
          <a:lstStyle>
            <a:lvl1pPr marL="0" indent="0" algn="ctr">
              <a:buNone/>
              <a:defRPr/>
            </a:lvl1pPr>
          </a:lstStyle>
          <a:p>
            <a:pPr lvl="0"/>
            <a:r>
              <a:rPr lang="en-US" smtClean="0"/>
              <a:t>Click to edit Master text styles</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350547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I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402966" cy="877887"/>
          </a:xfrm>
        </p:spPr>
        <p:txBody>
          <a:bodyPr/>
          <a:lstStyle>
            <a:lvl1pPr>
              <a:defRPr baseline="0"/>
            </a:lvl1pPr>
          </a:lstStyle>
          <a:p>
            <a:r>
              <a:rPr lang="en-US" dirty="0" smtClean="0"/>
              <a:t>GI Slide (Georgia, 24pt)</a:t>
            </a:r>
            <a:endParaRPr lang="en-US" dirty="0"/>
          </a:p>
        </p:txBody>
      </p:sp>
      <p:sp>
        <p:nvSpPr>
          <p:cNvPr id="5" name="Rectangle 4"/>
          <p:cNvSpPr/>
          <p:nvPr/>
        </p:nvSpPr>
        <p:spPr>
          <a:xfrm>
            <a:off x="269563" y="1204535"/>
            <a:ext cx="2834640" cy="804672"/>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Prior to the Guided Implementation</a:t>
            </a:r>
          </a:p>
        </p:txBody>
      </p:sp>
      <p:sp>
        <p:nvSpPr>
          <p:cNvPr id="12" name="Rectangle 11"/>
          <p:cNvSpPr/>
          <p:nvPr/>
        </p:nvSpPr>
        <p:spPr>
          <a:xfrm>
            <a:off x="3144139" y="1204535"/>
            <a:ext cx="2834640" cy="804672"/>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During the Guided Implementation</a:t>
            </a:r>
          </a:p>
        </p:txBody>
      </p:sp>
      <p:sp>
        <p:nvSpPr>
          <p:cNvPr id="48" name="Freeform 47"/>
          <p:cNvSpPr/>
          <p:nvPr/>
        </p:nvSpPr>
        <p:spPr>
          <a:xfrm>
            <a:off x="3558827" y="1306232"/>
            <a:ext cx="331564" cy="564101"/>
          </a:xfrm>
          <a:custGeom>
            <a:avLst/>
            <a:gdLst>
              <a:gd name="connsiteX0" fmla="*/ 146416 w 331564"/>
              <a:gd name="connsiteY0" fmla="*/ 0 h 564101"/>
              <a:gd name="connsiteX1" fmla="*/ 176895 w 331564"/>
              <a:gd name="connsiteY1" fmla="*/ 0 h 564101"/>
              <a:gd name="connsiteX2" fmla="*/ 184515 w 331564"/>
              <a:gd name="connsiteY2" fmla="*/ 7620 h 564101"/>
              <a:gd name="connsiteX3" fmla="*/ 184515 w 331564"/>
              <a:gd name="connsiteY3" fmla="*/ 72684 h 564101"/>
              <a:gd name="connsiteX4" fmla="*/ 285569 w 331564"/>
              <a:gd name="connsiteY4" fmla="*/ 34770 h 564101"/>
              <a:gd name="connsiteX5" fmla="*/ 331564 w 331564"/>
              <a:gd name="connsiteY5" fmla="*/ 55668 h 564101"/>
              <a:gd name="connsiteX6" fmla="*/ 310666 w 331564"/>
              <a:gd name="connsiteY6" fmla="*/ 101663 h 564101"/>
              <a:gd name="connsiteX7" fmla="*/ 184515 w 331564"/>
              <a:gd name="connsiteY7" fmla="*/ 148993 h 564101"/>
              <a:gd name="connsiteX8" fmla="*/ 184515 w 331564"/>
              <a:gd name="connsiteY8" fmla="*/ 269997 h 564101"/>
              <a:gd name="connsiteX9" fmla="*/ 328899 w 331564"/>
              <a:gd name="connsiteY9" fmla="*/ 292866 h 564101"/>
              <a:gd name="connsiteX10" fmla="*/ 288028 w 331564"/>
              <a:gd name="connsiteY10" fmla="*/ 322560 h 564101"/>
              <a:gd name="connsiteX11" fmla="*/ 317723 w 331564"/>
              <a:gd name="connsiteY11" fmla="*/ 363432 h 564101"/>
              <a:gd name="connsiteX12" fmla="*/ 184515 w 331564"/>
              <a:gd name="connsiteY12" fmla="*/ 342334 h 564101"/>
              <a:gd name="connsiteX13" fmla="*/ 184515 w 331564"/>
              <a:gd name="connsiteY13" fmla="*/ 526856 h 564101"/>
              <a:gd name="connsiteX14" fmla="*/ 176895 w 331564"/>
              <a:gd name="connsiteY14" fmla="*/ 534476 h 564101"/>
              <a:gd name="connsiteX15" fmla="*/ 161683 w 331564"/>
              <a:gd name="connsiteY15" fmla="*/ 534476 h 564101"/>
              <a:gd name="connsiteX16" fmla="*/ 193510 w 331564"/>
              <a:gd name="connsiteY16" fmla="*/ 535639 h 564101"/>
              <a:gd name="connsiteX17" fmla="*/ 243492 w 331564"/>
              <a:gd name="connsiteY17" fmla="*/ 549288 h 564101"/>
              <a:gd name="connsiteX18" fmla="*/ 243491 w 331564"/>
              <a:gd name="connsiteY18" fmla="*/ 564101 h 564101"/>
              <a:gd name="connsiteX19" fmla="*/ 79820 w 331564"/>
              <a:gd name="connsiteY19" fmla="*/ 564101 h 564101"/>
              <a:gd name="connsiteX20" fmla="*/ 79820 w 331564"/>
              <a:gd name="connsiteY20" fmla="*/ 549288 h 564101"/>
              <a:gd name="connsiteX21" fmla="*/ 129802 w 331564"/>
              <a:gd name="connsiteY21" fmla="*/ 535639 h 564101"/>
              <a:gd name="connsiteX22" fmla="*/ 161629 w 331564"/>
              <a:gd name="connsiteY22" fmla="*/ 534476 h 564101"/>
              <a:gd name="connsiteX23" fmla="*/ 146416 w 331564"/>
              <a:gd name="connsiteY23" fmla="*/ 534476 h 564101"/>
              <a:gd name="connsiteX24" fmla="*/ 138796 w 331564"/>
              <a:gd name="connsiteY24" fmla="*/ 526856 h 564101"/>
              <a:gd name="connsiteX25" fmla="*/ 138796 w 331564"/>
              <a:gd name="connsiteY25" fmla="*/ 335093 h 564101"/>
              <a:gd name="connsiteX26" fmla="*/ 29695 w 331564"/>
              <a:gd name="connsiteY26" fmla="*/ 317813 h 564101"/>
              <a:gd name="connsiteX27" fmla="*/ 0 w 331564"/>
              <a:gd name="connsiteY27" fmla="*/ 276941 h 564101"/>
              <a:gd name="connsiteX28" fmla="*/ 40871 w 331564"/>
              <a:gd name="connsiteY28" fmla="*/ 247246 h 564101"/>
              <a:gd name="connsiteX29" fmla="*/ 138796 w 331564"/>
              <a:gd name="connsiteY29" fmla="*/ 262756 h 564101"/>
              <a:gd name="connsiteX30" fmla="*/ 138796 w 331564"/>
              <a:gd name="connsiteY30" fmla="*/ 166146 h 564101"/>
              <a:gd name="connsiteX31" fmla="*/ 37632 w 331564"/>
              <a:gd name="connsiteY31" fmla="*/ 204100 h 564101"/>
              <a:gd name="connsiteX32" fmla="*/ 58530 w 331564"/>
              <a:gd name="connsiteY32" fmla="*/ 158105 h 564101"/>
              <a:gd name="connsiteX33" fmla="*/ 12535 w 331564"/>
              <a:gd name="connsiteY33" fmla="*/ 137207 h 564101"/>
              <a:gd name="connsiteX34" fmla="*/ 138796 w 331564"/>
              <a:gd name="connsiteY34" fmla="*/ 89837 h 564101"/>
              <a:gd name="connsiteX35" fmla="*/ 138796 w 331564"/>
              <a:gd name="connsiteY35" fmla="*/ 7620 h 564101"/>
              <a:gd name="connsiteX36" fmla="*/ 146416 w 331564"/>
              <a:gd name="connsiteY36" fmla="*/ 0 h 56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31564" h="564101">
                <a:moveTo>
                  <a:pt x="146416" y="0"/>
                </a:moveTo>
                <a:lnTo>
                  <a:pt x="176895" y="0"/>
                </a:lnTo>
                <a:cubicBezTo>
                  <a:pt x="181103" y="0"/>
                  <a:pt x="184515" y="3412"/>
                  <a:pt x="184515" y="7620"/>
                </a:cubicBezTo>
                <a:lnTo>
                  <a:pt x="184515" y="72684"/>
                </a:lnTo>
                <a:lnTo>
                  <a:pt x="285569" y="34770"/>
                </a:lnTo>
                <a:lnTo>
                  <a:pt x="331564" y="55668"/>
                </a:lnTo>
                <a:lnTo>
                  <a:pt x="310666" y="101663"/>
                </a:lnTo>
                <a:lnTo>
                  <a:pt x="184515" y="148993"/>
                </a:lnTo>
                <a:lnTo>
                  <a:pt x="184515" y="269997"/>
                </a:lnTo>
                <a:lnTo>
                  <a:pt x="328899" y="292866"/>
                </a:lnTo>
                <a:lnTo>
                  <a:pt x="288028" y="322560"/>
                </a:lnTo>
                <a:lnTo>
                  <a:pt x="317723" y="363432"/>
                </a:lnTo>
                <a:lnTo>
                  <a:pt x="184515" y="342334"/>
                </a:lnTo>
                <a:lnTo>
                  <a:pt x="184515" y="526856"/>
                </a:lnTo>
                <a:cubicBezTo>
                  <a:pt x="184515" y="531064"/>
                  <a:pt x="181103" y="534476"/>
                  <a:pt x="176895" y="534476"/>
                </a:cubicBezTo>
                <a:lnTo>
                  <a:pt x="161683" y="534476"/>
                </a:lnTo>
                <a:lnTo>
                  <a:pt x="193510" y="535639"/>
                </a:lnTo>
                <a:cubicBezTo>
                  <a:pt x="222883" y="537888"/>
                  <a:pt x="243492" y="543152"/>
                  <a:pt x="243492" y="549288"/>
                </a:cubicBezTo>
                <a:lnTo>
                  <a:pt x="243491" y="564101"/>
                </a:lnTo>
                <a:lnTo>
                  <a:pt x="79820" y="564101"/>
                </a:lnTo>
                <a:lnTo>
                  <a:pt x="79820" y="549288"/>
                </a:lnTo>
                <a:cubicBezTo>
                  <a:pt x="79820" y="543152"/>
                  <a:pt x="100429" y="537888"/>
                  <a:pt x="129802" y="535639"/>
                </a:cubicBezTo>
                <a:lnTo>
                  <a:pt x="161629" y="534476"/>
                </a:lnTo>
                <a:lnTo>
                  <a:pt x="146416" y="534476"/>
                </a:lnTo>
                <a:cubicBezTo>
                  <a:pt x="142208" y="534476"/>
                  <a:pt x="138796" y="531064"/>
                  <a:pt x="138796" y="526856"/>
                </a:cubicBezTo>
                <a:lnTo>
                  <a:pt x="138796" y="335093"/>
                </a:lnTo>
                <a:lnTo>
                  <a:pt x="29695" y="317813"/>
                </a:lnTo>
                <a:lnTo>
                  <a:pt x="0" y="276941"/>
                </a:lnTo>
                <a:lnTo>
                  <a:pt x="40871" y="247246"/>
                </a:lnTo>
                <a:lnTo>
                  <a:pt x="138796" y="262756"/>
                </a:lnTo>
                <a:lnTo>
                  <a:pt x="138796" y="166146"/>
                </a:lnTo>
                <a:lnTo>
                  <a:pt x="37632" y="204100"/>
                </a:lnTo>
                <a:lnTo>
                  <a:pt x="58530" y="158105"/>
                </a:lnTo>
                <a:lnTo>
                  <a:pt x="12535" y="137207"/>
                </a:lnTo>
                <a:lnTo>
                  <a:pt x="138796" y="89837"/>
                </a:lnTo>
                <a:lnTo>
                  <a:pt x="138796" y="7620"/>
                </a:lnTo>
                <a:cubicBezTo>
                  <a:pt x="138796" y="3412"/>
                  <a:pt x="142208" y="0"/>
                  <a:pt x="146416"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p:cNvSpPr/>
          <p:nvPr/>
        </p:nvSpPr>
        <p:spPr>
          <a:xfrm>
            <a:off x="6032649" y="1204535"/>
            <a:ext cx="2834640" cy="804672"/>
          </a:xfrm>
          <a:prstGeom prst="rect">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Value &amp; Outcome</a:t>
            </a:r>
          </a:p>
        </p:txBody>
      </p:sp>
      <p:grpSp>
        <p:nvGrpSpPr>
          <p:cNvPr id="20" name="Group 19"/>
          <p:cNvGrpSpPr/>
          <p:nvPr/>
        </p:nvGrpSpPr>
        <p:grpSpPr>
          <a:xfrm>
            <a:off x="6402259" y="1390418"/>
            <a:ext cx="549066" cy="385492"/>
            <a:chOff x="3843717" y="3180543"/>
            <a:chExt cx="1813617" cy="1245818"/>
          </a:xfrm>
          <a:solidFill>
            <a:schemeClr val="bg1"/>
          </a:solidFill>
        </p:grpSpPr>
        <p:sp>
          <p:nvSpPr>
            <p:cNvPr id="21" name="Rectangle 20"/>
            <p:cNvSpPr/>
            <p:nvPr/>
          </p:nvSpPr>
          <p:spPr>
            <a:xfrm>
              <a:off x="3843717" y="4074453"/>
              <a:ext cx="234669" cy="35190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238454" y="3997838"/>
              <a:ext cx="234669" cy="428523"/>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4633191" y="3892573"/>
              <a:ext cx="234669" cy="53378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5027928" y="3576680"/>
              <a:ext cx="234669" cy="849681"/>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5422665" y="3180543"/>
              <a:ext cx="234669" cy="124581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Rectangle 25"/>
          <p:cNvSpPr/>
          <p:nvPr/>
        </p:nvSpPr>
        <p:spPr>
          <a:xfrm>
            <a:off x="3154209" y="2025863"/>
            <a:ext cx="2806281" cy="461665"/>
          </a:xfrm>
          <a:prstGeom prst="rect">
            <a:avLst/>
          </a:prstGeom>
        </p:spPr>
        <p:txBody>
          <a:bodyPr wrap="square">
            <a:spAutoFit/>
          </a:bodyPr>
          <a:lstStyle/>
          <a:p>
            <a:r>
              <a:rPr lang="en-US" sz="1200" b="1" dirty="0">
                <a:solidFill>
                  <a:srgbClr val="333333"/>
                </a:solidFill>
                <a:cs typeface="Arial" pitchFamily="34" charset="0"/>
              </a:rPr>
              <a:t>An Info-Tech Consulting Analyst </a:t>
            </a:r>
            <a:r>
              <a:rPr lang="en-US" sz="1200" b="1" dirty="0" smtClean="0">
                <a:solidFill>
                  <a:srgbClr val="333333"/>
                </a:solidFill>
                <a:cs typeface="Arial" pitchFamily="34" charset="0"/>
              </a:rPr>
              <a:t>will discuss </a:t>
            </a:r>
            <a:r>
              <a:rPr lang="en-US" sz="1200" b="1" dirty="0">
                <a:solidFill>
                  <a:srgbClr val="333333"/>
                </a:solidFill>
                <a:cs typeface="Arial" pitchFamily="34" charset="0"/>
              </a:rPr>
              <a:t>with you</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7" name="Rectangle 26"/>
          <p:cNvSpPr/>
          <p:nvPr/>
        </p:nvSpPr>
        <p:spPr>
          <a:xfrm>
            <a:off x="6040866" y="2019179"/>
            <a:ext cx="2826423" cy="461665"/>
          </a:xfrm>
          <a:prstGeom prst="rect">
            <a:avLst/>
          </a:prstGeom>
        </p:spPr>
        <p:txBody>
          <a:bodyPr wrap="square">
            <a:spAutoFit/>
          </a:bodyPr>
          <a:lstStyle/>
          <a:p>
            <a:r>
              <a:rPr lang="en-US" sz="1200" b="1" dirty="0">
                <a:solidFill>
                  <a:srgbClr val="333333"/>
                </a:solidFill>
                <a:cs typeface="Arial" pitchFamily="34" charset="0"/>
              </a:rPr>
              <a:t>At the conclusion of the Guided Implementation call, you will have</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8" name="Rectangle 27"/>
          <p:cNvSpPr/>
          <p:nvPr/>
        </p:nvSpPr>
        <p:spPr>
          <a:xfrm>
            <a:off x="257174" y="5491804"/>
            <a:ext cx="8646207" cy="320040"/>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400" b="1" dirty="0" smtClean="0">
                <a:solidFill>
                  <a:srgbClr val="FFFFFF"/>
                </a:solidFill>
              </a:rPr>
              <a:t>Arrange a call now:</a:t>
            </a:r>
            <a:endParaRPr lang="en-CA" sz="1400" b="1" dirty="0">
              <a:solidFill>
                <a:srgbClr val="FFFFFF"/>
              </a:solidFill>
            </a:endParaRPr>
          </a:p>
        </p:txBody>
      </p:sp>
      <p:sp>
        <p:nvSpPr>
          <p:cNvPr id="47" name="Freeform 46"/>
          <p:cNvSpPr/>
          <p:nvPr/>
        </p:nvSpPr>
        <p:spPr>
          <a:xfrm rot="19343114">
            <a:off x="8079721" y="337681"/>
            <a:ext cx="286530" cy="702289"/>
          </a:xfrm>
          <a:custGeom>
            <a:avLst/>
            <a:gdLst>
              <a:gd name="connsiteX0" fmla="*/ 252432 w 286530"/>
              <a:gd name="connsiteY0" fmla="*/ 17456 h 702289"/>
              <a:gd name="connsiteX1" fmla="*/ 269887 w 286530"/>
              <a:gd name="connsiteY1" fmla="*/ 59599 h 702289"/>
              <a:gd name="connsiteX2" fmla="*/ 269887 w 286530"/>
              <a:gd name="connsiteY2" fmla="*/ 115944 h 702289"/>
              <a:gd name="connsiteX3" fmla="*/ 210288 w 286530"/>
              <a:gd name="connsiteY3" fmla="*/ 175543 h 702289"/>
              <a:gd name="connsiteX4" fmla="*/ 135246 w 286530"/>
              <a:gd name="connsiteY4" fmla="*/ 175543 h 702289"/>
              <a:gd name="connsiteX5" fmla="*/ 107408 w 286530"/>
              <a:gd name="connsiteY5" fmla="*/ 169922 h 702289"/>
              <a:gd name="connsiteX6" fmla="*/ 98443 w 286530"/>
              <a:gd name="connsiteY6" fmla="*/ 163878 h 702289"/>
              <a:gd name="connsiteX7" fmla="*/ 97499 w 286530"/>
              <a:gd name="connsiteY7" fmla="*/ 170341 h 702289"/>
              <a:gd name="connsiteX8" fmla="*/ 89081 w 286530"/>
              <a:gd name="connsiteY8" fmla="*/ 351864 h 702289"/>
              <a:gd name="connsiteX9" fmla="*/ 97487 w 286530"/>
              <a:gd name="connsiteY9" fmla="*/ 533122 h 702289"/>
              <a:gd name="connsiteX10" fmla="*/ 112880 w 286530"/>
              <a:gd name="connsiteY10" fmla="*/ 526746 h 702289"/>
              <a:gd name="connsiteX11" fmla="*/ 226931 w 286530"/>
              <a:gd name="connsiteY11" fmla="*/ 526746 h 702289"/>
              <a:gd name="connsiteX12" fmla="*/ 286530 w 286530"/>
              <a:gd name="connsiteY12" fmla="*/ 586345 h 702289"/>
              <a:gd name="connsiteX13" fmla="*/ 286529 w 286530"/>
              <a:gd name="connsiteY13" fmla="*/ 642690 h 702289"/>
              <a:gd name="connsiteX14" fmla="*/ 226930 w 286530"/>
              <a:gd name="connsiteY14" fmla="*/ 702289 h 702289"/>
              <a:gd name="connsiteX15" fmla="*/ 112880 w 286530"/>
              <a:gd name="connsiteY15" fmla="*/ 702289 h 702289"/>
              <a:gd name="connsiteX16" fmla="*/ 89892 w 286530"/>
              <a:gd name="connsiteY16" fmla="*/ 692767 h 702289"/>
              <a:gd name="connsiteX17" fmla="*/ 86996 w 286530"/>
              <a:gd name="connsiteY17" fmla="*/ 685776 h 702289"/>
              <a:gd name="connsiteX18" fmla="*/ 74614 w 286530"/>
              <a:gd name="connsiteY18" fmla="*/ 674751 h 702289"/>
              <a:gd name="connsiteX19" fmla="*/ 0 w 286530"/>
              <a:gd name="connsiteY19" fmla="*/ 351865 h 702289"/>
              <a:gd name="connsiteX20" fmla="*/ 97547 w 286530"/>
              <a:gd name="connsiteY20" fmla="*/ 8561 h 702289"/>
              <a:gd name="connsiteX21" fmla="*/ 107177 w 286530"/>
              <a:gd name="connsiteY21" fmla="*/ 5776 h 702289"/>
              <a:gd name="connsiteX22" fmla="*/ 107408 w 286530"/>
              <a:gd name="connsiteY22" fmla="*/ 5620 h 702289"/>
              <a:gd name="connsiteX23" fmla="*/ 108427 w 286530"/>
              <a:gd name="connsiteY23" fmla="*/ 5414 h 702289"/>
              <a:gd name="connsiteX24" fmla="*/ 122168 w 286530"/>
              <a:gd name="connsiteY24" fmla="*/ 1441 h 702289"/>
              <a:gd name="connsiteX25" fmla="*/ 121988 w 286530"/>
              <a:gd name="connsiteY25" fmla="*/ 2677 h 702289"/>
              <a:gd name="connsiteX26" fmla="*/ 135246 w 286530"/>
              <a:gd name="connsiteY26" fmla="*/ 0 h 702289"/>
              <a:gd name="connsiteX27" fmla="*/ 210288 w 286530"/>
              <a:gd name="connsiteY27" fmla="*/ 0 h 702289"/>
              <a:gd name="connsiteX28" fmla="*/ 252432 w 286530"/>
              <a:gd name="connsiteY28" fmla="*/ 17456 h 70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86530" h="702289">
                <a:moveTo>
                  <a:pt x="252432" y="17456"/>
                </a:moveTo>
                <a:cubicBezTo>
                  <a:pt x="263217" y="28241"/>
                  <a:pt x="269887" y="43141"/>
                  <a:pt x="269887" y="59599"/>
                </a:cubicBezTo>
                <a:lnTo>
                  <a:pt x="269887" y="115944"/>
                </a:lnTo>
                <a:cubicBezTo>
                  <a:pt x="269887" y="148860"/>
                  <a:pt x="243204" y="175543"/>
                  <a:pt x="210288" y="175543"/>
                </a:cubicBezTo>
                <a:lnTo>
                  <a:pt x="135246" y="175543"/>
                </a:lnTo>
                <a:cubicBezTo>
                  <a:pt x="125372" y="175543"/>
                  <a:pt x="115965" y="173542"/>
                  <a:pt x="107408" y="169922"/>
                </a:cubicBezTo>
                <a:lnTo>
                  <a:pt x="98443" y="163878"/>
                </a:lnTo>
                <a:lnTo>
                  <a:pt x="97499" y="170341"/>
                </a:lnTo>
                <a:cubicBezTo>
                  <a:pt x="91936" y="229261"/>
                  <a:pt x="89081" y="290286"/>
                  <a:pt x="89081" y="351864"/>
                </a:cubicBezTo>
                <a:lnTo>
                  <a:pt x="97487" y="533122"/>
                </a:lnTo>
                <a:lnTo>
                  <a:pt x="112880" y="526746"/>
                </a:lnTo>
                <a:lnTo>
                  <a:pt x="226931" y="526746"/>
                </a:lnTo>
                <a:cubicBezTo>
                  <a:pt x="259846" y="526746"/>
                  <a:pt x="286530" y="553429"/>
                  <a:pt x="286530" y="586345"/>
                </a:cubicBezTo>
                <a:lnTo>
                  <a:pt x="286529" y="642690"/>
                </a:lnTo>
                <a:cubicBezTo>
                  <a:pt x="286529" y="675606"/>
                  <a:pt x="259847" y="702289"/>
                  <a:pt x="226930" y="702289"/>
                </a:cubicBezTo>
                <a:lnTo>
                  <a:pt x="112880" y="702289"/>
                </a:lnTo>
                <a:cubicBezTo>
                  <a:pt x="103903" y="702289"/>
                  <a:pt x="95775" y="698650"/>
                  <a:pt x="89892" y="692767"/>
                </a:cubicBezTo>
                <a:lnTo>
                  <a:pt x="86996" y="685776"/>
                </a:lnTo>
                <a:lnTo>
                  <a:pt x="74614" y="674751"/>
                </a:lnTo>
                <a:cubicBezTo>
                  <a:pt x="30766" y="621554"/>
                  <a:pt x="0" y="497015"/>
                  <a:pt x="0" y="351865"/>
                </a:cubicBezTo>
                <a:cubicBezTo>
                  <a:pt x="0" y="182523"/>
                  <a:pt x="41876" y="41236"/>
                  <a:pt x="97547" y="8561"/>
                </a:cubicBezTo>
                <a:lnTo>
                  <a:pt x="107177" y="5776"/>
                </a:lnTo>
                <a:lnTo>
                  <a:pt x="107408" y="5620"/>
                </a:lnTo>
                <a:lnTo>
                  <a:pt x="108427" y="5414"/>
                </a:lnTo>
                <a:lnTo>
                  <a:pt x="122168" y="1441"/>
                </a:lnTo>
                <a:lnTo>
                  <a:pt x="121988" y="2677"/>
                </a:lnTo>
                <a:lnTo>
                  <a:pt x="135246" y="0"/>
                </a:lnTo>
                <a:lnTo>
                  <a:pt x="210288" y="0"/>
                </a:lnTo>
                <a:cubicBezTo>
                  <a:pt x="226746" y="0"/>
                  <a:pt x="241646" y="6671"/>
                  <a:pt x="252432" y="1745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Text Placeholder 35"/>
          <p:cNvSpPr>
            <a:spLocks noGrp="1"/>
          </p:cNvSpPr>
          <p:nvPr>
            <p:ph type="body" sz="quarter" idx="10"/>
          </p:nvPr>
        </p:nvSpPr>
        <p:spPr>
          <a:xfrm>
            <a:off x="283988" y="2025650"/>
            <a:ext cx="2798064" cy="3316288"/>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dirty="0" smtClean="0"/>
              <a:t>Click to edit Master text styles</a:t>
            </a:r>
          </a:p>
        </p:txBody>
      </p:sp>
      <p:sp>
        <p:nvSpPr>
          <p:cNvPr id="40" name="Text Placeholder 35"/>
          <p:cNvSpPr>
            <a:spLocks noGrp="1"/>
          </p:cNvSpPr>
          <p:nvPr>
            <p:ph type="body" sz="quarter" idx="13"/>
          </p:nvPr>
        </p:nvSpPr>
        <p:spPr>
          <a:xfrm>
            <a:off x="3144139" y="2420513"/>
            <a:ext cx="2816352" cy="2915761"/>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1" name="Text Placeholder 35"/>
          <p:cNvSpPr>
            <a:spLocks noGrp="1"/>
          </p:cNvSpPr>
          <p:nvPr>
            <p:ph type="body" sz="quarter" idx="14"/>
          </p:nvPr>
        </p:nvSpPr>
        <p:spPr>
          <a:xfrm>
            <a:off x="6032649" y="2420512"/>
            <a:ext cx="2834640" cy="2926525"/>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cxnSp>
        <p:nvCxnSpPr>
          <p:cNvPr id="42" name="Straight Connector 41"/>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29" name="Picture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1" name="Picture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0" name="Picture 2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2" name="Picture 3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3" name="Picture 32"/>
          <p:cNvPicPr>
            <a:picLocks noChangeAspect="1"/>
          </p:cNvPicPr>
          <p:nvPr userDrawn="1"/>
        </p:nvPicPr>
        <p:blipFill>
          <a:blip r:embed="rId4"/>
          <a:stretch>
            <a:fillRect/>
          </a:stretch>
        </p:blipFill>
        <p:spPr>
          <a:xfrm flipH="1">
            <a:off x="323528" y="1221621"/>
            <a:ext cx="922384" cy="843383"/>
          </a:xfrm>
          <a:prstGeom prst="rect">
            <a:avLst/>
          </a:prstGeom>
        </p:spPr>
      </p:pic>
    </p:spTree>
    <p:extLst>
      <p:ext uri="{BB962C8B-B14F-4D97-AF65-F5344CB8AC3E}">
        <p14:creationId xmlns:p14="http://schemas.microsoft.com/office/powerpoint/2010/main" val="23549936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rgbClr val="D9A210"/>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grpSp>
        <p:nvGrpSpPr>
          <p:cNvPr id="15" name="Group 14"/>
          <p:cNvGrpSpPr/>
          <p:nvPr userDrawn="1"/>
        </p:nvGrpSpPr>
        <p:grpSpPr>
          <a:xfrm>
            <a:off x="1" y="-43735"/>
            <a:ext cx="8999983" cy="3832009"/>
            <a:chOff x="1" y="-16351"/>
            <a:chExt cx="8999983" cy="3832009"/>
          </a:xfrm>
        </p:grpSpPr>
        <p:grpSp>
          <p:nvGrpSpPr>
            <p:cNvPr id="16" name="Group 76"/>
            <p:cNvGrpSpPr/>
            <p:nvPr userDrawn="1"/>
          </p:nvGrpSpPr>
          <p:grpSpPr>
            <a:xfrm>
              <a:off x="1" y="745520"/>
              <a:ext cx="252922" cy="3070138"/>
              <a:chOff x="1" y="745520"/>
              <a:chExt cx="252922" cy="3070138"/>
            </a:xfrm>
          </p:grpSpPr>
          <p:cxnSp>
            <p:nvCxnSpPr>
              <p:cNvPr id="19" name="Straight Arrow Connector 18"/>
              <p:cNvCxnSpPr/>
              <p:nvPr userDrawn="1"/>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Rounded Rectangle 19"/>
              <p:cNvSpPr/>
              <p:nvPr userDrawn="1"/>
            </p:nvSpPr>
            <p:spPr>
              <a:xfrm rot="16200000">
                <a:off x="-1276085" y="2021606"/>
                <a:ext cx="2805093" cy="25292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Headline / Subhead Vertical </a:t>
                </a:r>
                <a:r>
                  <a:rPr lang="en-CA" sz="1200" baseline="0" dirty="0" smtClean="0"/>
                  <a:t>pacing</a:t>
                </a:r>
                <a:endParaRPr lang="en-CA" sz="1200" dirty="0"/>
              </a:p>
            </p:txBody>
          </p:sp>
        </p:grpSp>
        <p:sp>
          <p:nvSpPr>
            <p:cNvPr id="17" name="TextBox 16"/>
            <p:cNvSpPr txBox="1"/>
            <p:nvPr userDrawn="1"/>
          </p:nvSpPr>
          <p:spPr>
            <a:xfrm>
              <a:off x="8460432" y="-16351"/>
              <a:ext cx="539552" cy="276999"/>
            </a:xfrm>
            <a:prstGeom prst="rect">
              <a:avLst/>
            </a:prstGeom>
            <a:noFill/>
          </p:spPr>
          <p:txBody>
            <a:bodyPr wrap="square" rtlCol="0">
              <a:spAutoFit/>
            </a:bodyPr>
            <a:lstStyle/>
            <a:p>
              <a:r>
                <a:rPr lang="en-CA" sz="1200" b="0" dirty="0" smtClean="0">
                  <a:solidFill>
                    <a:schemeClr val="bg1"/>
                  </a:solidFill>
                </a:rPr>
                <a:t>V4</a:t>
              </a:r>
              <a:endParaRPr lang="en-CA" sz="1200" b="0" dirty="0">
                <a:solidFill>
                  <a:schemeClr val="bg1"/>
                </a:solidFill>
              </a:endParaRPr>
            </a:p>
          </p:txBody>
        </p:sp>
      </p:gr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23" r:id="rId2"/>
    <p:sldLayoutId id="2147483699" r:id="rId3"/>
    <p:sldLayoutId id="2147483702" r:id="rId4"/>
    <p:sldLayoutId id="2147483706" r:id="rId5"/>
    <p:sldLayoutId id="2147483721" r:id="rId6"/>
    <p:sldLayoutId id="2147483708" r:id="rId7"/>
    <p:sldLayoutId id="2147483709" r:id="rId8"/>
    <p:sldLayoutId id="2147483710" r:id="rId9"/>
    <p:sldLayoutId id="2147483711" r:id="rId10"/>
    <p:sldLayoutId id="2147483712" r:id="rId11"/>
    <p:sldLayoutId id="2147483713" r:id="rId12"/>
    <p:sldLayoutId id="2147483724" r:id="rId13"/>
    <p:sldLayoutId id="2147483725" r:id="rId14"/>
    <p:sldLayoutId id="2147483716" r:id="rId15"/>
    <p:sldLayoutId id="2147483717" r:id="rId16"/>
    <p:sldLayoutId id="2147483718" r:id="rId17"/>
    <p:sldLayoutId id="2147483720" r:id="rId18"/>
    <p:sldLayoutId id="2147483726" r:id="rId19"/>
    <p:sldLayoutId id="2147483727" r:id="rId20"/>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versionone.com/assets/img/files/CHAOSManifesto2013.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gif"/><Relationship Id="rId4" Type="http://schemas.openxmlformats.org/officeDocument/2006/relationships/hyperlink" Target="http://www.infotech.com/research/ss/establish-an-effective-pmo-for-it?utm_source=SS_Sample&amp;utm_medium=Collateral&amp;utm_campaign=Collatera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hyperlink" Target="http://www.infotech.com/research/ss/establish-an-effective-pmo-for-it?utm_source=SS_Sample&amp;utm_medium=Collateral&amp;utm_campaign=Collateral"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6.png"/><Relationship Id="rId7" Type="http://schemas.openxmlformats.org/officeDocument/2006/relationships/image" Target="../media/image11.png"/><Relationship Id="rId2" Type="http://schemas.openxmlformats.org/officeDocument/2006/relationships/image" Target="../media/image17.png"/><Relationship Id="rId1" Type="http://schemas.openxmlformats.org/officeDocument/2006/relationships/slideLayout" Target="../slideLayouts/slideLayout15.xml"/><Relationship Id="rId6" Type="http://schemas.openxmlformats.org/officeDocument/2006/relationships/hyperlink" Target="http://www.infotech.com/research/ss/establish-an-effective-pmo-for-it?utm_source=SS_Sample&amp;utm_medium=Collateral&amp;utm_campaign=Collateral" TargetMode="External"/><Relationship Id="rId5" Type="http://schemas.openxmlformats.org/officeDocument/2006/relationships/image" Target="../media/image18.png"/><Relationship Id="rId4" Type="http://schemas.openxmlformats.org/officeDocument/2006/relationships/image" Target="../media/image8.wmf"/></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establish-an-effective-pmo-for-it?utm_source=SS_Sample&amp;utm_medium=Collateral&amp;utm_campaign=Collateral" TargetMode="External"/><Relationship Id="rId7" Type="http://schemas.openxmlformats.org/officeDocument/2006/relationships/image" Target="../media/image12.png"/><Relationship Id="rId2" Type="http://schemas.openxmlformats.org/officeDocument/2006/relationships/hyperlink" Target="http://www.infotech.com/" TargetMode="External"/><Relationship Id="rId1" Type="http://schemas.openxmlformats.org/officeDocument/2006/relationships/slideLayout" Target="../slideLayouts/slideLayout20.xml"/><Relationship Id="rId6" Type="http://schemas.openxmlformats.org/officeDocument/2006/relationships/image" Target="../media/image11.png"/><Relationship Id="rId5" Type="http://schemas.openxmlformats.org/officeDocument/2006/relationships/image" Target="../media/image20.pn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infotech.com/research/ss/establish-an-effective-pmo-for-it?utm_source=SS_Sample&amp;utm_medium=Collateral&amp;utm_campaign=Collateral" TargetMode="External"/><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infotech.com/research/ss/establish-an-effective-pmo-for-it?utm_source=SS_Sample&amp;utm_medium=Collateral&amp;utm_campaign=Collateral" TargetMode="Externa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hyperlink" Target="http://www.infotech.com/research/ss/establish-an-effective-pmo-for-it?utm_source=SS_Sample&amp;utm_medium=Collateral&amp;utm_campaign=Collatera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infotech.com/research/ss/establish-an-effective-pmo-for-it?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9.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19.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hyperlink" Target="http://www.infotech.com/research/ss/establish-an-effective-pmo-for-it?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nfotech.com/research/ss/establish-an-effective-pmo-for-it?utm_source=SS_Sample&amp;utm_medium=Collateral&amp;utm_campaign=Collateral"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pmsolutions.com/audio/State_of_the_PMO_2012_Research_Report.pdf" TargetMode="Externa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hyperlink" Target="http://www.infotech.com/research/ss/establish-an-effective-pmo-for-it?utm_source=SS_Sample&amp;utm_medium=Collateral&amp;utm_campaign=Collateral" TargetMode="Externa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hyperlink" Target="http://www.infotech.com/research/ss/establish-an-effective-pmo-for-it?utm_source=SS_Sample&amp;utm_medium=Collateral&amp;utm_campaign=Collat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Establish an Effective PMO for IT</a:t>
            </a:r>
            <a:endParaRPr lang="en-US" dirty="0"/>
          </a:p>
        </p:txBody>
      </p:sp>
      <p:sp>
        <p:nvSpPr>
          <p:cNvPr id="5" name="Tagline"/>
          <p:cNvSpPr>
            <a:spLocks noGrp="1"/>
          </p:cNvSpPr>
          <p:nvPr>
            <p:ph type="body" sz="quarter" idx="16"/>
          </p:nvPr>
        </p:nvSpPr>
        <p:spPr/>
        <p:txBody>
          <a:bodyPr/>
          <a:lstStyle/>
          <a:p>
            <a:r>
              <a:rPr lang="en-US" dirty="0" smtClean="0"/>
              <a:t>Over 60% of IT projects don’t succeed</a:t>
            </a:r>
            <a:r>
              <a:rPr lang="en-US" baseline="30000" dirty="0"/>
              <a:t>*</a:t>
            </a:r>
            <a:r>
              <a:rPr lang="en-US" dirty="0" smtClean="0"/>
              <a:t> – build an effective PMO to avoid becoming another statistic.</a:t>
            </a:r>
            <a:endParaRPr lang="en-US" dirty="0"/>
          </a:p>
        </p:txBody>
      </p:sp>
      <p:sp>
        <p:nvSpPr>
          <p:cNvPr id="3" name="TextBox 2"/>
          <p:cNvSpPr txBox="1"/>
          <p:nvPr/>
        </p:nvSpPr>
        <p:spPr>
          <a:xfrm>
            <a:off x="5655734" y="5884333"/>
            <a:ext cx="3249370" cy="215444"/>
          </a:xfrm>
          <a:prstGeom prst="rect">
            <a:avLst/>
          </a:prstGeom>
          <a:noFill/>
        </p:spPr>
        <p:txBody>
          <a:bodyPr wrap="square" rtlCol="0">
            <a:spAutoFit/>
          </a:bodyPr>
          <a:lstStyle/>
          <a:p>
            <a:pPr algn="r"/>
            <a:r>
              <a:rPr lang="en-US" sz="800" dirty="0" smtClean="0"/>
              <a:t>*</a:t>
            </a:r>
            <a:r>
              <a:rPr lang="en-US" sz="800" dirty="0" smtClean="0">
                <a:hlinkClick r:id="rId3"/>
              </a:rPr>
              <a:t>CHAOS Manifesto 2013</a:t>
            </a:r>
            <a:endParaRPr lang="en-US" sz="800" dirty="0"/>
          </a:p>
        </p:txBody>
      </p:sp>
      <p:grpSp>
        <p:nvGrpSpPr>
          <p:cNvPr id="6" name="Group 5"/>
          <p:cNvGrpSpPr/>
          <p:nvPr/>
        </p:nvGrpSpPr>
        <p:grpSpPr>
          <a:xfrm>
            <a:off x="0" y="5402461"/>
            <a:ext cx="9144000" cy="1455539"/>
            <a:chOff x="0" y="5402461"/>
            <a:chExt cx="9144000" cy="1455539"/>
          </a:xfrm>
        </p:grpSpPr>
        <p:pic>
          <p:nvPicPr>
            <p:cNvPr id="7" name="Picture 6" descr="sample-titlebar-itrgNEW.gif">
              <a:hlinkClick r:id="rId4"/>
            </p:cNvPr>
            <p:cNvPicPr>
              <a:picLocks noChangeAspect="1"/>
            </p:cNvPicPr>
            <p:nvPr/>
          </p:nvPicPr>
          <p:blipFill>
            <a:blip r:embed="rId5" cstate="print"/>
            <a:srcRect b="40634"/>
            <a:stretch>
              <a:fillRect/>
            </a:stretch>
          </p:blipFill>
          <p:spPr>
            <a:xfrm>
              <a:off x="0" y="5402461"/>
              <a:ext cx="9144000" cy="864096"/>
            </a:xfrm>
            <a:prstGeom prst="rect">
              <a:avLst/>
            </a:prstGeom>
          </p:spPr>
        </p:pic>
        <p:grpSp>
          <p:nvGrpSpPr>
            <p:cNvPr id="8" name="Group 7"/>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1997 - 2014 Info-Tech Research Group</a:t>
                </a:r>
                <a:endParaRPr lang="en-CA" sz="800" dirty="0">
                  <a:solidFill>
                    <a:schemeClr val="bg1">
                      <a:lumMod val="65000"/>
                    </a:schemeClr>
                  </a:solidFill>
                </a:endParaRPr>
              </a:p>
            </p:txBody>
          </p:sp>
          <p:sp>
            <p:nvSpPr>
              <p:cNvPr id="10" name="Rectangle 9"/>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itrg-logo-blue.png"/>
              <p:cNvPicPr>
                <a:picLocks noChangeAspect="1"/>
              </p:cNvPicPr>
              <p:nvPr/>
            </p:nvPicPr>
            <p:blipFill>
              <a:blip r:embed="rId6"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srcRect t="9842" b="13343"/>
          <a:stretch/>
        </p:blipFill>
        <p:spPr>
          <a:xfrm>
            <a:off x="1266825" y="2577602"/>
            <a:ext cx="1947466" cy="2851647"/>
          </a:xfrm>
          <a:prstGeom prst="rect">
            <a:avLst/>
          </a:prstGeom>
        </p:spPr>
      </p:pic>
      <p:grpSp>
        <p:nvGrpSpPr>
          <p:cNvPr id="15" name="Group 14"/>
          <p:cNvGrpSpPr/>
          <p:nvPr/>
        </p:nvGrpSpPr>
        <p:grpSpPr>
          <a:xfrm>
            <a:off x="4185931" y="2317627"/>
            <a:ext cx="4691368" cy="1059962"/>
            <a:chOff x="533279" y="4617132"/>
            <a:chExt cx="2204387" cy="1059962"/>
          </a:xfrm>
        </p:grpSpPr>
        <p:sp>
          <p:nvSpPr>
            <p:cNvPr id="16" name="Rectangle 15"/>
            <p:cNvSpPr/>
            <p:nvPr/>
          </p:nvSpPr>
          <p:spPr>
            <a:xfrm>
              <a:off x="533279" y="4938167"/>
              <a:ext cx="2204387" cy="738927"/>
            </a:xfrm>
            <a:prstGeom prst="rect">
              <a:avLst/>
            </a:prstGeom>
            <a:solidFill>
              <a:schemeClr val="bg1"/>
            </a:solidFill>
            <a:ln w="12700">
              <a:solidFill>
                <a:schemeClr val="tx1"/>
              </a:solidFill>
            </a:ln>
            <a:effectLst>
              <a:outerShdw blurRad="25400" dist="25400" dir="3600000" sx="98000" sy="98000" algn="ctr" rotWithShape="0">
                <a:schemeClr val="tx1">
                  <a:lumMod val="60000"/>
                  <a:lumOff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fontAlgn="base">
                <a:spcBef>
                  <a:spcPct val="0"/>
                </a:spcBef>
                <a:spcAft>
                  <a:spcPct val="0"/>
                </a:spcAft>
                <a:buFont typeface="Arial" panose="020B0604020202020204" pitchFamily="34" charset="0"/>
                <a:buChar char="•"/>
              </a:pPr>
              <a:r>
                <a:rPr lang="en-CA" sz="1200" dirty="0" smtClean="0">
                  <a:solidFill>
                    <a:srgbClr val="333333"/>
                  </a:solidFill>
                </a:rPr>
                <a:t>Focus on </a:t>
              </a:r>
              <a:r>
                <a:rPr lang="en-CA" sz="1200" dirty="0">
                  <a:solidFill>
                    <a:srgbClr val="333333"/>
                  </a:solidFill>
                </a:rPr>
                <a:t>processes and enforcing </a:t>
              </a:r>
              <a:r>
                <a:rPr lang="en-CA" sz="1200" dirty="0" smtClean="0">
                  <a:solidFill>
                    <a:srgbClr val="333333"/>
                  </a:solidFill>
                </a:rPr>
                <a:t>compliance.</a:t>
              </a:r>
              <a:endParaRPr lang="en-CA" sz="1200" dirty="0">
                <a:solidFill>
                  <a:srgbClr val="333333"/>
                </a:solidFill>
              </a:endParaRPr>
            </a:p>
            <a:p>
              <a:pPr marL="171450" indent="-171450" fontAlgn="base">
                <a:spcBef>
                  <a:spcPct val="0"/>
                </a:spcBef>
                <a:spcAft>
                  <a:spcPct val="0"/>
                </a:spcAft>
                <a:buFont typeface="Arial" panose="020B0604020202020204" pitchFamily="34" charset="0"/>
                <a:buChar char="•"/>
              </a:pPr>
              <a:r>
                <a:rPr lang="en-CA" sz="1200" dirty="0">
                  <a:solidFill>
                    <a:srgbClr val="333333"/>
                  </a:solidFill>
                </a:rPr>
                <a:t>D</a:t>
              </a:r>
              <a:r>
                <a:rPr lang="en-CA" sz="1200" dirty="0" smtClean="0">
                  <a:solidFill>
                    <a:srgbClr val="333333"/>
                  </a:solidFill>
                </a:rPr>
                <a:t>on’t </a:t>
              </a:r>
              <a:r>
                <a:rPr lang="en-CA" sz="1200" dirty="0">
                  <a:solidFill>
                    <a:srgbClr val="333333"/>
                  </a:solidFill>
                </a:rPr>
                <a:t>know their true </a:t>
              </a:r>
              <a:r>
                <a:rPr lang="en-CA" sz="1200" dirty="0" smtClean="0">
                  <a:solidFill>
                    <a:srgbClr val="333333"/>
                  </a:solidFill>
                </a:rPr>
                <a:t>capacity.</a:t>
              </a:r>
              <a:endParaRPr lang="en-CA" sz="1200" dirty="0">
                <a:solidFill>
                  <a:srgbClr val="333333"/>
                </a:solidFill>
              </a:endParaRPr>
            </a:p>
            <a:p>
              <a:pPr marL="171450" indent="-171450" fontAlgn="base">
                <a:spcBef>
                  <a:spcPct val="0"/>
                </a:spcBef>
                <a:spcAft>
                  <a:spcPct val="0"/>
                </a:spcAft>
                <a:buFont typeface="Arial" panose="020B0604020202020204" pitchFamily="34" charset="0"/>
                <a:buChar char="•"/>
              </a:pPr>
              <a:r>
                <a:rPr lang="en-CA" sz="1200" dirty="0">
                  <a:solidFill>
                    <a:srgbClr val="333333"/>
                  </a:solidFill>
                </a:rPr>
                <a:t>G</a:t>
              </a:r>
              <a:r>
                <a:rPr lang="en-CA" sz="1200" dirty="0" smtClean="0">
                  <a:solidFill>
                    <a:srgbClr val="333333"/>
                  </a:solidFill>
                </a:rPr>
                <a:t>ather </a:t>
              </a:r>
              <a:r>
                <a:rPr lang="en-CA" sz="1200" dirty="0">
                  <a:solidFill>
                    <a:srgbClr val="333333"/>
                  </a:solidFill>
                </a:rPr>
                <a:t>unnecessary </a:t>
              </a:r>
              <a:r>
                <a:rPr lang="en-CA" sz="1200" dirty="0" smtClean="0">
                  <a:solidFill>
                    <a:srgbClr val="333333"/>
                  </a:solidFill>
                </a:rPr>
                <a:t>information.</a:t>
              </a:r>
              <a:endParaRPr lang="en-CA" sz="1200" dirty="0">
                <a:solidFill>
                  <a:srgbClr val="333333"/>
                </a:solidFill>
              </a:endParaRPr>
            </a:p>
          </p:txBody>
        </p:sp>
        <p:sp>
          <p:nvSpPr>
            <p:cNvPr id="17" name="Rectangle 16"/>
            <p:cNvSpPr/>
            <p:nvPr/>
          </p:nvSpPr>
          <p:spPr>
            <a:xfrm>
              <a:off x="533280" y="4617132"/>
              <a:ext cx="2204386" cy="321035"/>
            </a:xfrm>
            <a:prstGeom prst="rect">
              <a:avLst/>
            </a:prstGeom>
            <a:solidFill>
              <a:srgbClr val="A24130"/>
            </a:solidFill>
            <a:ln w="12700">
              <a:solidFill>
                <a:srgbClr val="902E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200" b="1" dirty="0" smtClean="0">
                  <a:solidFill>
                    <a:srgbClr val="FFFFFF"/>
                  </a:solidFill>
                </a:rPr>
                <a:t>Low-Performing PMOs</a:t>
              </a:r>
              <a:endParaRPr lang="en-CA" sz="1200" b="1" dirty="0">
                <a:solidFill>
                  <a:srgbClr val="FFFFFF"/>
                </a:solidFill>
              </a:endParaRPr>
            </a:p>
          </p:txBody>
        </p:sp>
      </p:grpSp>
      <p:sp>
        <p:nvSpPr>
          <p:cNvPr id="2" name="Title 1"/>
          <p:cNvSpPr>
            <a:spLocks noGrp="1"/>
          </p:cNvSpPr>
          <p:nvPr>
            <p:ph type="title"/>
          </p:nvPr>
        </p:nvSpPr>
        <p:spPr/>
        <p:txBody>
          <a:bodyPr/>
          <a:lstStyle/>
          <a:p>
            <a:r>
              <a:rPr lang="en-CA" dirty="0" smtClean="0"/>
              <a:t>There is a huge discrepancy between low-performing and high-performing PMOs</a:t>
            </a:r>
            <a:endParaRPr lang="en-CA" dirty="0"/>
          </a:p>
        </p:txBody>
      </p:sp>
      <p:grpSp>
        <p:nvGrpSpPr>
          <p:cNvPr id="10" name="Group 9"/>
          <p:cNvGrpSpPr/>
          <p:nvPr/>
        </p:nvGrpSpPr>
        <p:grpSpPr>
          <a:xfrm>
            <a:off x="290908" y="5632939"/>
            <a:ext cx="8586392" cy="843937"/>
            <a:chOff x="4968043" y="1219803"/>
            <a:chExt cx="8586392" cy="832104"/>
          </a:xfrm>
        </p:grpSpPr>
        <p:sp>
          <p:nvSpPr>
            <p:cNvPr id="11" name="Rectangle 10"/>
            <p:cNvSpPr/>
            <p:nvPr/>
          </p:nvSpPr>
          <p:spPr>
            <a:xfrm>
              <a:off x="4968043" y="1219803"/>
              <a:ext cx="8586392" cy="822960"/>
            </a:xfrm>
            <a:prstGeom prst="rect">
              <a:avLst/>
            </a:prstGeom>
            <a:solidFill>
              <a:srgbClr val="F1F2E0"/>
            </a:solidFill>
            <a:ln w="12700">
              <a:solidFill>
                <a:srgbClr val="D3D3B9"/>
              </a:solidFill>
            </a:ln>
            <a:effectLst>
              <a:outerShdw blurRad="25400" dist="25400" dir="3600000" sx="98000" sy="98000" algn="ctr" rotWithShape="0">
                <a:schemeClr val="tx1">
                  <a:lumMod val="40000"/>
                  <a:lumOff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4000"/>
              <a:r>
                <a:rPr lang="en-US" sz="1200" dirty="0" smtClean="0">
                  <a:solidFill>
                    <a:schemeClr val="tx1"/>
                  </a:solidFill>
                  <a:latin typeface="Arial" panose="020B0604020202020204" pitchFamily="34" charset="0"/>
                  <a:ea typeface="Times New Roman" panose="02020603050405020304" pitchFamily="18" charset="0"/>
                  <a:cs typeface="Times New Roman" panose="02020603050405020304" pitchFamily="18" charset="0"/>
                </a:rPr>
                <a:t>Dealing </a:t>
              </a:r>
              <a:r>
                <a:rPr lang="en-US" sz="1200"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with the PMO should not feel like a trip to the principal’s office. When PMOs become known as the “Process Police” their end is near. Focus on helping PMs achieve their goals instead of rigorously enforcing ill-fitted methodologies</a:t>
              </a:r>
              <a:r>
                <a:rPr lang="en-US" sz="1200" dirty="0" smtClean="0">
                  <a:solidFill>
                    <a:schemeClr val="tx1"/>
                  </a:solidFill>
                  <a:latin typeface="Arial" panose="020B0604020202020204" pitchFamily="34" charset="0"/>
                  <a:ea typeface="Times New Roman" panose="02020603050405020304" pitchFamily="18" charset="0"/>
                  <a:cs typeface="Times New Roman" panose="02020603050405020304" pitchFamily="18" charset="0"/>
                </a:rPr>
                <a:t>.</a:t>
              </a:r>
              <a:endParaRPr lang="en-US" sz="1200" dirty="0">
                <a:solidFill>
                  <a:schemeClr val="tx1"/>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68044" y="1219803"/>
              <a:ext cx="818083" cy="832104"/>
            </a:xfrm>
            <a:prstGeom prst="rect">
              <a:avLst/>
            </a:prstGeom>
          </p:spPr>
        </p:pic>
      </p:grpSp>
      <p:grpSp>
        <p:nvGrpSpPr>
          <p:cNvPr id="18" name="Group 17"/>
          <p:cNvGrpSpPr/>
          <p:nvPr/>
        </p:nvGrpSpPr>
        <p:grpSpPr>
          <a:xfrm>
            <a:off x="4188178" y="3617316"/>
            <a:ext cx="4689121" cy="1733614"/>
            <a:chOff x="533279" y="4617132"/>
            <a:chExt cx="2204387" cy="1733614"/>
          </a:xfrm>
        </p:grpSpPr>
        <p:sp>
          <p:nvSpPr>
            <p:cNvPr id="19" name="Rectangle 18"/>
            <p:cNvSpPr/>
            <p:nvPr/>
          </p:nvSpPr>
          <p:spPr>
            <a:xfrm>
              <a:off x="533279" y="4938167"/>
              <a:ext cx="2204387" cy="1412579"/>
            </a:xfrm>
            <a:prstGeom prst="rect">
              <a:avLst/>
            </a:prstGeom>
            <a:solidFill>
              <a:schemeClr val="bg1"/>
            </a:solidFill>
            <a:ln w="12700">
              <a:solidFill>
                <a:schemeClr val="tx1"/>
              </a:solidFill>
            </a:ln>
            <a:effectLst>
              <a:outerShdw blurRad="25400" dist="25400" dir="3600000" sx="98000" sy="98000" algn="ctr" rotWithShape="0">
                <a:schemeClr val="tx1">
                  <a:lumMod val="60000"/>
                  <a:lumOff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lvl="0" indent="-342900">
                <a:buFont typeface="Symbol" panose="05050102010706020507" pitchFamily="18" charset="2"/>
                <a:buChar char=""/>
              </a:pPr>
              <a:r>
                <a:rPr lang="en-US"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Focus on managing projects as a </a:t>
              </a:r>
              <a:r>
                <a:rPr lang="en-US"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portfolio.</a:t>
              </a:r>
              <a:endParaRPr lang="en-CA" sz="1200" dirty="0">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n-US"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Practice consistent reporting.</a:t>
              </a:r>
            </a:p>
            <a:p>
              <a:pPr marL="342900" lvl="0" indent="-342900">
                <a:buFont typeface="Symbol" panose="05050102010706020507" pitchFamily="18" charset="2"/>
                <a:buChar char=""/>
              </a:pPr>
              <a:r>
                <a:rPr lang="en-US" sz="1200" dirty="0" smtClean="0">
                  <a:solidFill>
                    <a:srgbClr val="000000"/>
                  </a:solidFill>
                  <a:cs typeface="Arial" panose="020B0604020202020204" pitchFamily="34" charset="0"/>
                </a:rPr>
                <a:t>Are </a:t>
              </a:r>
              <a:r>
                <a:rPr lang="en-US" sz="1200" dirty="0">
                  <a:solidFill>
                    <a:srgbClr val="000000"/>
                  </a:solidFill>
                  <a:cs typeface="Arial" panose="020B0604020202020204" pitchFamily="34" charset="0"/>
                </a:rPr>
                <a:t>nearly twice as likely to engage in performance measurement </a:t>
              </a:r>
              <a:r>
                <a:rPr lang="en-US" sz="1200" dirty="0" smtClean="0">
                  <a:solidFill>
                    <a:srgbClr val="000000"/>
                  </a:solidFill>
                  <a:cs typeface="Arial" panose="020B0604020202020204" pitchFamily="34" charset="0"/>
                </a:rPr>
                <a:t>functions.</a:t>
              </a:r>
            </a:p>
            <a:p>
              <a:pPr marL="342900" lvl="0" indent="-342900">
                <a:buFont typeface="Symbol" panose="05050102010706020507" pitchFamily="18" charset="2"/>
                <a:buChar char=""/>
              </a:pPr>
              <a:r>
                <a:rPr lang="en-US" sz="1200" dirty="0" smtClean="0">
                  <a:solidFill>
                    <a:srgbClr val="000000"/>
                  </a:solidFill>
                  <a:cs typeface="Arial" panose="020B0604020202020204" pitchFamily="34" charset="0"/>
                </a:rPr>
                <a:t>Are </a:t>
              </a:r>
              <a:r>
                <a:rPr lang="en-US" sz="1200" dirty="0">
                  <a:solidFill>
                    <a:srgbClr val="000000"/>
                  </a:solidFill>
                  <a:cs typeface="Arial" panose="020B0604020202020204" pitchFamily="34" charset="0"/>
                </a:rPr>
                <a:t>more than twice as likely to practice resource forecasting and capacity management.</a:t>
              </a:r>
              <a:endParaRPr lang="en-CA" sz="1200" dirty="0"/>
            </a:p>
            <a:p>
              <a:pPr algn="r"/>
              <a:r>
                <a:rPr lang="en-US" sz="1200" dirty="0" smtClean="0">
                  <a:solidFill>
                    <a:srgbClr val="000000"/>
                  </a:solidFill>
                  <a:latin typeface="Arial" panose="020B0604020202020204" pitchFamily="34" charset="0"/>
                  <a:ea typeface="Times New Roman" panose="02020603050405020304" pitchFamily="18" charset="0"/>
                </a:rPr>
                <a:t>– “</a:t>
              </a:r>
              <a:r>
                <a:rPr lang="en-US" sz="1200" dirty="0">
                  <a:solidFill>
                    <a:srgbClr val="000000"/>
                  </a:solidFill>
                  <a:latin typeface="Arial" panose="020B0604020202020204" pitchFamily="34" charset="0"/>
                  <a:ea typeface="Times New Roman" panose="02020603050405020304" pitchFamily="18" charset="0"/>
                </a:rPr>
                <a:t>The State of the PMO 2012.” PM Solutions Research</a:t>
              </a:r>
              <a:endParaRPr lang="en-CA" sz="1200" dirty="0"/>
            </a:p>
            <a:p>
              <a:pPr marL="342900" lvl="0" indent="-342900">
                <a:buFont typeface="Symbol" panose="05050102010706020507" pitchFamily="18" charset="2"/>
                <a:buChar char=""/>
              </a:pPr>
              <a:endParaRPr lang="en-CA" sz="12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20" name="Rectangle 19"/>
            <p:cNvSpPr/>
            <p:nvPr/>
          </p:nvSpPr>
          <p:spPr>
            <a:xfrm>
              <a:off x="533280" y="4617132"/>
              <a:ext cx="2204386" cy="321035"/>
            </a:xfrm>
            <a:prstGeom prst="rect">
              <a:avLst/>
            </a:prstGeom>
            <a:solidFill>
              <a:srgbClr val="5A7D5C"/>
            </a:solidFill>
            <a:ln w="12700">
              <a:solidFill>
                <a:srgbClr val="7FAC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200" b="1" dirty="0" smtClean="0">
                  <a:solidFill>
                    <a:srgbClr val="FFFFFF"/>
                  </a:solidFill>
                </a:rPr>
                <a:t>High-Performing PMOs</a:t>
              </a:r>
              <a:endParaRPr lang="en-CA" sz="1200" b="1" dirty="0">
                <a:solidFill>
                  <a:srgbClr val="FFFFFF"/>
                </a:solidFill>
              </a:endParaRPr>
            </a:p>
          </p:txBody>
        </p:sp>
      </p:grpSp>
      <p:sp>
        <p:nvSpPr>
          <p:cNvPr id="4" name="TextBox 3"/>
          <p:cNvSpPr txBox="1"/>
          <p:nvPr/>
        </p:nvSpPr>
        <p:spPr>
          <a:xfrm>
            <a:off x="5594324" y="3319998"/>
            <a:ext cx="1874582" cy="347633"/>
          </a:xfrm>
          <a:prstGeom prst="downArrow">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CA" sz="1100" b="1" dirty="0" smtClean="0"/>
              <a:t>Versus</a:t>
            </a:r>
            <a:endParaRPr lang="en-CA" sz="1100" b="1" dirty="0"/>
          </a:p>
        </p:txBody>
      </p:sp>
      <p:sp>
        <p:nvSpPr>
          <p:cNvPr id="6" name="TextBox 5"/>
          <p:cNvSpPr txBox="1"/>
          <p:nvPr/>
        </p:nvSpPr>
        <p:spPr>
          <a:xfrm>
            <a:off x="251520" y="1188941"/>
            <a:ext cx="3417369" cy="1200329"/>
          </a:xfrm>
          <a:prstGeom prst="rect">
            <a:avLst/>
          </a:prstGeom>
          <a:noFill/>
        </p:spPr>
        <p:txBody>
          <a:bodyPr wrap="square" rtlCol="0">
            <a:spAutoFit/>
          </a:bodyPr>
          <a:lstStyle/>
          <a:p>
            <a:r>
              <a:rPr lang="en-CA" sz="1200" b="1" dirty="0" smtClean="0"/>
              <a:t>High-performing PMOs </a:t>
            </a:r>
            <a:r>
              <a:rPr lang="en-CA" sz="1200" dirty="0" smtClean="0"/>
              <a:t>are </a:t>
            </a:r>
            <a:r>
              <a:rPr lang="en-CA" sz="1200" b="1" dirty="0" smtClean="0"/>
              <a:t>four times </a:t>
            </a:r>
            <a:r>
              <a:rPr lang="en-CA" sz="1200" dirty="0" smtClean="0"/>
              <a:t>more likely to </a:t>
            </a:r>
            <a:r>
              <a:rPr lang="en-CA" sz="1200" b="1" dirty="0" smtClean="0"/>
              <a:t>successfully execute </a:t>
            </a:r>
            <a:r>
              <a:rPr lang="en-CA" sz="1200" dirty="0" smtClean="0"/>
              <a:t>on formulated </a:t>
            </a:r>
            <a:r>
              <a:rPr lang="en-CA" sz="1200" b="1" dirty="0" smtClean="0"/>
              <a:t>strategy. </a:t>
            </a:r>
          </a:p>
          <a:p>
            <a:pPr algn="r"/>
            <a:r>
              <a:rPr lang="en-CA" sz="1100" dirty="0" smtClean="0"/>
              <a:t>– PMI’s “Pulse of the Profession In-Depth Report: The Impact of PMOs on Strategy Implementation.” November 2013</a:t>
            </a:r>
            <a:r>
              <a:rPr lang="en-CA" sz="1200" dirty="0" smtClean="0"/>
              <a:t>.</a:t>
            </a:r>
            <a:endParaRPr lang="en-CA" sz="1200" dirty="0"/>
          </a:p>
        </p:txBody>
      </p:sp>
      <p:sp>
        <p:nvSpPr>
          <p:cNvPr id="3" name="TextBox 2"/>
          <p:cNvSpPr txBox="1"/>
          <p:nvPr/>
        </p:nvSpPr>
        <p:spPr>
          <a:xfrm>
            <a:off x="4185931" y="1169043"/>
            <a:ext cx="4691368" cy="90794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spcAft>
                <a:spcPts val="600"/>
              </a:spcAft>
            </a:pPr>
            <a:r>
              <a:rPr lang="en-CA" sz="1200" b="1" dirty="0" smtClean="0"/>
              <a:t>Because high-performing PMOs focus on the portfolio! </a:t>
            </a:r>
          </a:p>
          <a:p>
            <a:pPr marL="171450" indent="-171450">
              <a:buFont typeface="Arial" panose="020B0604020202020204" pitchFamily="34" charset="0"/>
              <a:buChar char="•"/>
            </a:pPr>
            <a:r>
              <a:rPr lang="en-CA" sz="1200" dirty="0" smtClean="0"/>
              <a:t>High-performing PMOs are actively engaged in the portfolio management function while low-performing PMOs focus on process compliance.</a:t>
            </a:r>
            <a:endParaRPr lang="en-CA" sz="1200" dirty="0"/>
          </a:p>
        </p:txBody>
      </p:sp>
      <p:sp>
        <p:nvSpPr>
          <p:cNvPr id="5" name="TextBox 4"/>
          <p:cNvSpPr txBox="1"/>
          <p:nvPr/>
        </p:nvSpPr>
        <p:spPr>
          <a:xfrm>
            <a:off x="547550" y="4743569"/>
            <a:ext cx="976450" cy="646331"/>
          </a:xfrm>
          <a:prstGeom prst="rect">
            <a:avLst/>
          </a:prstGeom>
          <a:noFill/>
        </p:spPr>
        <p:txBody>
          <a:bodyPr wrap="square" rtlCol="0">
            <a:spAutoFit/>
          </a:bodyPr>
          <a:lstStyle/>
          <a:p>
            <a:r>
              <a:rPr lang="en-US" sz="1200" dirty="0" smtClean="0"/>
              <a:t>Low-Performing PMOs</a:t>
            </a:r>
            <a:endParaRPr lang="en-US" sz="1200" dirty="0"/>
          </a:p>
        </p:txBody>
      </p:sp>
      <p:sp>
        <p:nvSpPr>
          <p:cNvPr id="21" name="TextBox 20"/>
          <p:cNvSpPr txBox="1"/>
          <p:nvPr/>
        </p:nvSpPr>
        <p:spPr>
          <a:xfrm>
            <a:off x="3037942" y="4798276"/>
            <a:ext cx="976450" cy="646331"/>
          </a:xfrm>
          <a:prstGeom prst="rect">
            <a:avLst/>
          </a:prstGeom>
          <a:noFill/>
        </p:spPr>
        <p:txBody>
          <a:bodyPr wrap="square" rtlCol="0">
            <a:spAutoFit/>
          </a:bodyPr>
          <a:lstStyle/>
          <a:p>
            <a:r>
              <a:rPr lang="en-US" sz="1200" dirty="0" smtClean="0"/>
              <a:t>High-Performing PMOs</a:t>
            </a:r>
            <a:endParaRPr lang="en-US" sz="1200" dirty="0"/>
          </a:p>
        </p:txBody>
      </p:sp>
      <p:sp>
        <p:nvSpPr>
          <p:cNvPr id="22" name="TextBox 21"/>
          <p:cNvSpPr txBox="1"/>
          <p:nvPr/>
        </p:nvSpPr>
        <p:spPr>
          <a:xfrm>
            <a:off x="1444654" y="2274411"/>
            <a:ext cx="1769637" cy="307777"/>
          </a:xfrm>
          <a:prstGeom prst="rect">
            <a:avLst/>
          </a:prstGeom>
          <a:noFill/>
        </p:spPr>
        <p:txBody>
          <a:bodyPr wrap="square" rtlCol="0">
            <a:spAutoFit/>
          </a:bodyPr>
          <a:lstStyle/>
          <a:p>
            <a:pPr algn="ctr"/>
            <a:r>
              <a:rPr lang="en-US" sz="1400" dirty="0" smtClean="0"/>
              <a:t>Strategic Execution</a:t>
            </a:r>
            <a:endParaRPr lang="en-US" sz="1400" dirty="0"/>
          </a:p>
        </p:txBody>
      </p:sp>
      <p:grpSp>
        <p:nvGrpSpPr>
          <p:cNvPr id="23" name="Group 22"/>
          <p:cNvGrpSpPr/>
          <p:nvPr/>
        </p:nvGrpSpPr>
        <p:grpSpPr>
          <a:xfrm>
            <a:off x="0" y="6422955"/>
            <a:ext cx="9144000" cy="437555"/>
            <a:chOff x="0" y="6422955"/>
            <a:chExt cx="9144000" cy="437555"/>
          </a:xfrm>
        </p:grpSpPr>
        <p:pic>
          <p:nvPicPr>
            <p:cNvPr id="24"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25" name="Picture 24"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888845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7896960" cy="864096"/>
          </a:xfrm>
        </p:spPr>
        <p:txBody>
          <a:bodyPr/>
          <a:lstStyle/>
          <a:p>
            <a:r>
              <a:rPr lang="en-CA" dirty="0" smtClean="0"/>
              <a:t>Before learning how to implement a high-performing PMO, determine whether you even need one</a:t>
            </a:r>
            <a:endParaRPr lang="en-CA" dirty="0"/>
          </a:p>
        </p:txBody>
      </p:sp>
      <p:sp>
        <p:nvSpPr>
          <p:cNvPr id="3" name="Text Placeholder 2"/>
          <p:cNvSpPr>
            <a:spLocks noGrp="1"/>
          </p:cNvSpPr>
          <p:nvPr>
            <p:ph type="body" sz="quarter" idx="16"/>
          </p:nvPr>
        </p:nvSpPr>
        <p:spPr>
          <a:xfrm>
            <a:off x="290908" y="1195028"/>
            <a:ext cx="8491474" cy="663547"/>
          </a:xfrm>
        </p:spPr>
        <p:txBody>
          <a:bodyPr/>
          <a:lstStyle/>
          <a:p>
            <a:pPr marL="0" indent="0">
              <a:buNone/>
            </a:pPr>
            <a:r>
              <a:rPr lang="en-CA" dirty="0" smtClean="0"/>
              <a:t>Open Info-Tech’s </a:t>
            </a:r>
            <a:r>
              <a:rPr lang="en-CA" i="1" dirty="0" smtClean="0"/>
              <a:t>PMO Needs Assessment Tool </a:t>
            </a:r>
            <a:r>
              <a:rPr lang="en-CA" dirty="0" smtClean="0"/>
              <a:t>to determine if a PMO is right for your organization.</a:t>
            </a:r>
            <a:endParaRPr lang="en-CA" dirty="0"/>
          </a:p>
        </p:txBody>
      </p:sp>
      <p:pic>
        <p:nvPicPr>
          <p:cNvPr id="5" name="Picture 4"/>
          <p:cNvPicPr>
            <a:picLocks noChangeAspect="1"/>
          </p:cNvPicPr>
          <p:nvPr/>
        </p:nvPicPr>
        <p:blipFill>
          <a:blip r:embed="rId2"/>
          <a:stretch>
            <a:fillRect/>
          </a:stretch>
        </p:blipFill>
        <p:spPr>
          <a:xfrm>
            <a:off x="5740534" y="3868523"/>
            <a:ext cx="2250722" cy="1484172"/>
          </a:xfrm>
          <a:prstGeom prst="rect">
            <a:avLst/>
          </a:prstGeom>
        </p:spPr>
      </p:pic>
      <p:grpSp>
        <p:nvGrpSpPr>
          <p:cNvPr id="6" name="Group 5"/>
          <p:cNvGrpSpPr/>
          <p:nvPr/>
        </p:nvGrpSpPr>
        <p:grpSpPr>
          <a:xfrm>
            <a:off x="290908" y="5610578"/>
            <a:ext cx="8586392" cy="875312"/>
            <a:chOff x="4968043" y="1219803"/>
            <a:chExt cx="8586392" cy="832104"/>
          </a:xfrm>
        </p:grpSpPr>
        <p:sp>
          <p:nvSpPr>
            <p:cNvPr id="7" name="Rectangle 6"/>
            <p:cNvSpPr/>
            <p:nvPr/>
          </p:nvSpPr>
          <p:spPr>
            <a:xfrm>
              <a:off x="4968043" y="1219803"/>
              <a:ext cx="8586392" cy="822960"/>
            </a:xfrm>
            <a:prstGeom prst="rect">
              <a:avLst/>
            </a:prstGeom>
            <a:solidFill>
              <a:srgbClr val="F1F2E0"/>
            </a:solidFill>
            <a:ln w="12700">
              <a:solidFill>
                <a:srgbClr val="D3D3B9"/>
              </a:solidFill>
            </a:ln>
            <a:effectLst>
              <a:outerShdw blurRad="25400" dist="25400" dir="3600000" sx="98000" sy="98000" algn="ctr" rotWithShape="0">
                <a:schemeClr val="tx1">
                  <a:lumMod val="40000"/>
                  <a:lumOff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4000"/>
              <a:r>
                <a:rPr lang="en-US" sz="1200" dirty="0" smtClean="0">
                  <a:solidFill>
                    <a:schemeClr val="tx1"/>
                  </a:solidFill>
                </a:rPr>
                <a:t>Just because everybody’s doing it, doesn’t mean it’s the right time for you. While a PMO can add significant value to an organization, it does add an additional administrative layer to project management. If you don’t need one, why implement one? It’s cool to say no.</a:t>
              </a:r>
              <a:endParaRPr lang="en-US" sz="1200" dirty="0">
                <a:solidFill>
                  <a:schemeClr val="tx1"/>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68044" y="1219803"/>
              <a:ext cx="818083" cy="832104"/>
            </a:xfrm>
            <a:prstGeom prst="rect">
              <a:avLst/>
            </a:prstGeom>
          </p:spPr>
        </p:pic>
      </p:grpSp>
      <p:pic>
        <p:nvPicPr>
          <p:cNvPr id="9" name="Picture 8" descr="tool.wmf"/>
          <p:cNvPicPr>
            <a:picLocks noChangeAspect="1"/>
          </p:cNvPicPr>
          <p:nvPr/>
        </p:nvPicPr>
        <p:blipFill>
          <a:blip r:embed="rId4" cstate="print"/>
          <a:stretch>
            <a:fillRect/>
          </a:stretch>
        </p:blipFill>
        <p:spPr>
          <a:xfrm>
            <a:off x="8148480" y="385301"/>
            <a:ext cx="633902" cy="614790"/>
          </a:xfrm>
          <a:prstGeom prst="rect">
            <a:avLst/>
          </a:prstGeom>
        </p:spPr>
      </p:pic>
      <p:pic>
        <p:nvPicPr>
          <p:cNvPr id="11" name="Picture 10"/>
          <p:cNvPicPr>
            <a:picLocks noChangeAspect="1"/>
          </p:cNvPicPr>
          <p:nvPr/>
        </p:nvPicPr>
        <p:blipFill>
          <a:blip r:embed="rId5"/>
          <a:stretch>
            <a:fillRect/>
          </a:stretch>
        </p:blipFill>
        <p:spPr>
          <a:xfrm>
            <a:off x="4949408" y="1613242"/>
            <a:ext cx="3832974" cy="1780566"/>
          </a:xfrm>
          <a:prstGeom prst="rect">
            <a:avLst/>
          </a:prstGeom>
          <a:ln w="19050">
            <a:solidFill>
              <a:schemeClr val="tx1"/>
            </a:solidFill>
          </a:ln>
          <a:effectLst>
            <a:outerShdw blurRad="50800" dist="38100" dir="8100000" algn="tr" rotWithShape="0">
              <a:prstClr val="black">
                <a:alpha val="40000"/>
              </a:prstClr>
            </a:outerShdw>
          </a:effectLst>
        </p:spPr>
      </p:pic>
      <p:sp>
        <p:nvSpPr>
          <p:cNvPr id="12" name="Rectangular Callout 11"/>
          <p:cNvSpPr/>
          <p:nvPr/>
        </p:nvSpPr>
        <p:spPr>
          <a:xfrm>
            <a:off x="290908" y="1710639"/>
            <a:ext cx="4529447" cy="885805"/>
          </a:xfrm>
          <a:prstGeom prst="wedgeRectCallout">
            <a:avLst>
              <a:gd name="adj1" fmla="val 62230"/>
              <a:gd name="adj2" fmla="val 42183"/>
            </a:avLst>
          </a:prstGeom>
        </p:spPr>
        <p:style>
          <a:lnRef idx="2">
            <a:schemeClr val="accent5"/>
          </a:lnRef>
          <a:fillRef idx="1">
            <a:schemeClr val="lt1"/>
          </a:fillRef>
          <a:effectRef idx="0">
            <a:schemeClr val="accent5"/>
          </a:effectRef>
          <a:fontRef idx="minor">
            <a:schemeClr val="dk1"/>
          </a:fontRef>
        </p:style>
        <p:txBody>
          <a:bodyPr rtlCol="0" anchor="ctr"/>
          <a:lstStyle/>
          <a:p>
            <a:r>
              <a:rPr lang="en-CA" sz="1200" dirty="0" smtClean="0"/>
              <a:t>Open tab 2 “Questionnaire”</a:t>
            </a:r>
            <a:r>
              <a:rPr lang="en-CA" sz="1200" i="1" dirty="0" smtClean="0"/>
              <a:t> </a:t>
            </a:r>
            <a:r>
              <a:rPr lang="en-CA" sz="1200" dirty="0" smtClean="0"/>
              <a:t>and answer the seven questions related to the project management function in your organization.</a:t>
            </a:r>
            <a:endParaRPr lang="en-CA" sz="1200" dirty="0"/>
          </a:p>
        </p:txBody>
      </p:sp>
      <p:sp>
        <p:nvSpPr>
          <p:cNvPr id="13" name="Rectangular Callout 12"/>
          <p:cNvSpPr/>
          <p:nvPr/>
        </p:nvSpPr>
        <p:spPr>
          <a:xfrm>
            <a:off x="290908" y="3112055"/>
            <a:ext cx="4529448" cy="2250167"/>
          </a:xfrm>
          <a:prstGeom prst="wedgeRectCallout">
            <a:avLst>
              <a:gd name="adj1" fmla="val 69458"/>
              <a:gd name="adj2" fmla="val 21792"/>
            </a:avLst>
          </a:prstGeom>
        </p:spPr>
        <p:style>
          <a:lnRef idx="2">
            <a:schemeClr val="accent5"/>
          </a:lnRef>
          <a:fillRef idx="1">
            <a:schemeClr val="lt1"/>
          </a:fillRef>
          <a:effectRef idx="0">
            <a:schemeClr val="accent5"/>
          </a:effectRef>
          <a:fontRef idx="minor">
            <a:schemeClr val="dk1"/>
          </a:fontRef>
        </p:style>
        <p:txBody>
          <a:bodyPr rtlCol="0" anchor="ctr"/>
          <a:lstStyle/>
          <a:p>
            <a:r>
              <a:rPr lang="en-CA" sz="1200" dirty="0" smtClean="0"/>
              <a:t>Dependent upon the answers you provided in the questionnaire, the tool will assess whether your organization requires a PMO. </a:t>
            </a:r>
            <a:r>
              <a:rPr lang="en-CA" sz="1200" dirty="0"/>
              <a:t>The </a:t>
            </a:r>
            <a:r>
              <a:rPr lang="en-CA" sz="1200" dirty="0" smtClean="0"/>
              <a:t>results of the assessment are provided on tab 3 “Results” represented by the gauge depicted to the right. </a:t>
            </a:r>
          </a:p>
          <a:p>
            <a:endParaRPr lang="en-CA" sz="1200" dirty="0"/>
          </a:p>
          <a:p>
            <a:pPr marL="628650" lvl="1" indent="-171450">
              <a:buFont typeface="Arial" panose="020B0604020202020204" pitchFamily="34" charset="0"/>
              <a:buChar char="•"/>
            </a:pPr>
            <a:r>
              <a:rPr lang="en-CA" sz="1200" b="1" dirty="0"/>
              <a:t>Green: </a:t>
            </a:r>
            <a:r>
              <a:rPr lang="en-CA" sz="1200" dirty="0"/>
              <a:t>Your organization will likely benefit from a PMO.</a:t>
            </a:r>
          </a:p>
          <a:p>
            <a:pPr marL="628650" lvl="1" indent="-171450">
              <a:buFont typeface="Arial" panose="020B0604020202020204" pitchFamily="34" charset="0"/>
              <a:buChar char="•"/>
            </a:pPr>
            <a:r>
              <a:rPr lang="en-CA" sz="1200" b="1" dirty="0"/>
              <a:t>Yellow: </a:t>
            </a:r>
            <a:r>
              <a:rPr lang="en-CA" sz="1200" dirty="0"/>
              <a:t>Your organization does not require a PMO, but it may still add value.</a:t>
            </a:r>
          </a:p>
          <a:p>
            <a:pPr marL="628650" lvl="1" indent="-171450">
              <a:buFont typeface="Arial" panose="020B0604020202020204" pitchFamily="34" charset="0"/>
              <a:buChar char="•"/>
            </a:pPr>
            <a:r>
              <a:rPr lang="en-CA" sz="1200" b="1" dirty="0"/>
              <a:t>Red: </a:t>
            </a:r>
            <a:r>
              <a:rPr lang="en-CA" sz="1200" dirty="0"/>
              <a:t>Your organization should not implement a PMO at this time.</a:t>
            </a:r>
          </a:p>
        </p:txBody>
      </p:sp>
      <p:grpSp>
        <p:nvGrpSpPr>
          <p:cNvPr id="14" name="Group 13"/>
          <p:cNvGrpSpPr/>
          <p:nvPr/>
        </p:nvGrpSpPr>
        <p:grpSpPr>
          <a:xfrm>
            <a:off x="0" y="6422955"/>
            <a:ext cx="9144000" cy="437555"/>
            <a:chOff x="0" y="6422955"/>
            <a:chExt cx="9144000" cy="437555"/>
          </a:xfrm>
        </p:grpSpPr>
        <p:pic>
          <p:nvPicPr>
            <p:cNvPr id="15"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97971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278323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CIOs </a:t>
            </a:r>
            <a:r>
              <a:rPr lang="en-US" dirty="0"/>
              <a:t>considering or implementing a PMO</a:t>
            </a:r>
          </a:p>
          <a:p>
            <a:r>
              <a:rPr lang="en-US" dirty="0"/>
              <a:t>PMO leaders</a:t>
            </a:r>
          </a:p>
        </p:txBody>
      </p:sp>
      <p:sp>
        <p:nvSpPr>
          <p:cNvPr id="14" name="Text Placeholder 13"/>
          <p:cNvSpPr>
            <a:spLocks noGrp="1"/>
          </p:cNvSpPr>
          <p:nvPr>
            <p:ph type="body" sz="quarter" idx="26"/>
          </p:nvPr>
        </p:nvSpPr>
        <p:spPr/>
        <p:txBody>
          <a:bodyPr/>
          <a:lstStyle/>
          <a:p>
            <a:r>
              <a:rPr lang="en-US" dirty="0"/>
              <a:t>Decide if you need a </a:t>
            </a:r>
            <a:r>
              <a:rPr lang="en-US" dirty="0" smtClean="0"/>
              <a:t>PMO.</a:t>
            </a:r>
            <a:endParaRPr lang="en-US" dirty="0"/>
          </a:p>
          <a:p>
            <a:r>
              <a:rPr lang="en-US" dirty="0"/>
              <a:t>Identify the right PMO model for </a:t>
            </a:r>
            <a:r>
              <a:rPr lang="en-US" dirty="0" smtClean="0"/>
              <a:t>you.</a:t>
            </a:r>
            <a:endParaRPr lang="en-US" dirty="0"/>
          </a:p>
          <a:p>
            <a:r>
              <a:rPr lang="en-US" dirty="0"/>
              <a:t>Recognize the capabilities required for your </a:t>
            </a:r>
            <a:r>
              <a:rPr lang="en-US" dirty="0" smtClean="0"/>
              <a:t>PMO.</a:t>
            </a:r>
            <a:endParaRPr lang="en-US" dirty="0"/>
          </a:p>
          <a:p>
            <a:r>
              <a:rPr lang="en-US" dirty="0"/>
              <a:t>Create a roadmap to enhance your PMO </a:t>
            </a:r>
            <a:r>
              <a:rPr lang="en-US" dirty="0" smtClean="0"/>
              <a:t>capabilities.</a:t>
            </a:r>
            <a:endParaRPr lang="en-US" dirty="0"/>
          </a:p>
        </p:txBody>
      </p:sp>
      <p:sp>
        <p:nvSpPr>
          <p:cNvPr id="15" name="Text Placeholder 14"/>
          <p:cNvSpPr>
            <a:spLocks noGrp="1"/>
          </p:cNvSpPr>
          <p:nvPr>
            <p:ph type="body" sz="quarter" idx="27"/>
          </p:nvPr>
        </p:nvSpPr>
        <p:spPr/>
        <p:txBody>
          <a:bodyPr/>
          <a:lstStyle/>
          <a:p>
            <a:r>
              <a:rPr lang="en-US" dirty="0"/>
              <a:t>Project managers</a:t>
            </a:r>
          </a:p>
          <a:p>
            <a:r>
              <a:rPr lang="en-US" dirty="0"/>
              <a:t>Business unit leaders</a:t>
            </a:r>
          </a:p>
        </p:txBody>
      </p:sp>
      <p:sp>
        <p:nvSpPr>
          <p:cNvPr id="16" name="Text Placeholder 15"/>
          <p:cNvSpPr>
            <a:spLocks noGrp="1"/>
          </p:cNvSpPr>
          <p:nvPr>
            <p:ph type="body" sz="quarter" idx="28"/>
          </p:nvPr>
        </p:nvSpPr>
        <p:spPr/>
        <p:txBody>
          <a:bodyPr/>
          <a:lstStyle/>
          <a:p>
            <a:r>
              <a:rPr lang="en-US" dirty="0"/>
              <a:t>Understand the role(s) that a PMO can </a:t>
            </a:r>
            <a:r>
              <a:rPr lang="en-US" dirty="0" smtClean="0"/>
              <a:t>play.</a:t>
            </a:r>
            <a:endParaRPr lang="en-US" dirty="0"/>
          </a:p>
          <a:p>
            <a:r>
              <a:rPr lang="en-US" dirty="0"/>
              <a:t>Discover how a PMO can benefit </a:t>
            </a:r>
            <a:r>
              <a:rPr lang="en-US" dirty="0" smtClean="0"/>
              <a:t>them.</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r>
              <a:rPr lang="en-US" dirty="0"/>
              <a:t>Many organizations use projects as a method for achieving strategic goals. </a:t>
            </a:r>
            <a:r>
              <a:rPr lang="en-US" dirty="0" smtClean="0"/>
              <a:t>Due </a:t>
            </a:r>
            <a:r>
              <a:rPr lang="en-US" dirty="0"/>
              <a:t>to the projectized nature of most IT departments, IT is often tasked with managing, </a:t>
            </a:r>
            <a:r>
              <a:rPr lang="en-US" dirty="0" smtClean="0"/>
              <a:t>executing, </a:t>
            </a:r>
            <a:r>
              <a:rPr lang="en-US" dirty="0"/>
              <a:t>or </a:t>
            </a:r>
            <a:r>
              <a:rPr lang="en-US" dirty="0" smtClean="0"/>
              <a:t>delivering </a:t>
            </a:r>
            <a:r>
              <a:rPr lang="en-US" dirty="0"/>
              <a:t>many projects or project components for both IT and the business.</a:t>
            </a:r>
          </a:p>
        </p:txBody>
      </p:sp>
      <p:sp>
        <p:nvSpPr>
          <p:cNvPr id="4" name="Text Placeholder 3"/>
          <p:cNvSpPr>
            <a:spLocks noGrp="1"/>
          </p:cNvSpPr>
          <p:nvPr>
            <p:ph type="body" sz="quarter" idx="11"/>
          </p:nvPr>
        </p:nvSpPr>
        <p:spPr/>
        <p:txBody>
          <a:bodyPr/>
          <a:lstStyle/>
          <a:p>
            <a:r>
              <a:rPr lang="en-US" dirty="0"/>
              <a:t>Managing </a:t>
            </a:r>
            <a:r>
              <a:rPr lang="en-US" dirty="0" smtClean="0"/>
              <a:t>many </a:t>
            </a:r>
            <a:r>
              <a:rPr lang="en-US" dirty="0"/>
              <a:t>projects simultaneously in a coordinated manner is beyond the capability of many organizations. This results in a poor understanding of project </a:t>
            </a:r>
            <a:r>
              <a:rPr lang="en-US" dirty="0" smtClean="0"/>
              <a:t>performance and making decisions based </a:t>
            </a:r>
            <a:r>
              <a:rPr lang="en-US" dirty="0"/>
              <a:t>on inadequate </a:t>
            </a:r>
            <a:r>
              <a:rPr lang="en-US" dirty="0" smtClean="0"/>
              <a:t>information. </a:t>
            </a:r>
            <a:r>
              <a:rPr lang="en-US" dirty="0"/>
              <a:t>Projects are more likely to fail and be inefficient in their execution, leading to a destruction of business value.</a:t>
            </a:r>
          </a:p>
        </p:txBody>
      </p:sp>
      <p:sp>
        <p:nvSpPr>
          <p:cNvPr id="5" name="Text Placeholder 4"/>
          <p:cNvSpPr>
            <a:spLocks noGrp="1"/>
          </p:cNvSpPr>
          <p:nvPr>
            <p:ph type="body" sz="quarter" idx="12"/>
          </p:nvPr>
        </p:nvSpPr>
        <p:spPr/>
        <p:txBody>
          <a:bodyPr/>
          <a:lstStyle/>
          <a:p>
            <a:r>
              <a:rPr lang="en-US" dirty="0" smtClean="0"/>
              <a:t>A method to coordinate project activities so that all functions and tasks operate in concert is required.</a:t>
            </a:r>
          </a:p>
          <a:p>
            <a:r>
              <a:rPr lang="en-US" dirty="0" smtClean="0"/>
              <a:t>The leadership role best suited for the coordinated execution of projects is the Project Management Office (PMO).</a:t>
            </a:r>
          </a:p>
          <a:p>
            <a:r>
              <a:rPr lang="en-US" dirty="0" smtClean="0"/>
              <a:t>Implementing a PMO can help to ensure that resources are being used effectively, projects are completed successfully, standardized processes are being followed, and accurate information is being used for decision making.</a:t>
            </a:r>
          </a:p>
          <a:p>
            <a:r>
              <a:rPr lang="en-US" dirty="0" smtClean="0"/>
              <a:t>Locating the PMO within IT (ITPMO) makes sense for organizations where many of the projects are IT projects.</a:t>
            </a:r>
            <a:endParaRPr lang="en-US" dirty="0"/>
          </a:p>
        </p:txBody>
      </p:sp>
      <p:sp>
        <p:nvSpPr>
          <p:cNvPr id="6" name="Text Placeholder 5"/>
          <p:cNvSpPr>
            <a:spLocks noGrp="1"/>
          </p:cNvSpPr>
          <p:nvPr>
            <p:ph type="body" sz="quarter" idx="13"/>
          </p:nvPr>
        </p:nvSpPr>
        <p:spPr>
          <a:xfrm>
            <a:off x="5737241" y="1495997"/>
            <a:ext cx="3083231" cy="2658560"/>
          </a:xfrm>
        </p:spPr>
        <p:txBody>
          <a:bodyPr/>
          <a:lstStyle/>
          <a:p>
            <a:pPr marL="228600" indent="-228600">
              <a:spcBef>
                <a:spcPts val="0"/>
              </a:spcBef>
              <a:spcAft>
                <a:spcPts val="600"/>
              </a:spcAft>
              <a:buSzPct val="100000"/>
              <a:buFont typeface="+mj-lt"/>
              <a:buAutoNum type="arabicPeriod"/>
            </a:pPr>
            <a:r>
              <a:rPr lang="en-CA" b="1" dirty="0">
                <a:solidFill>
                  <a:srgbClr val="333333"/>
                </a:solidFill>
              </a:rPr>
              <a:t>A PMO is the conductor of your project </a:t>
            </a:r>
            <a:r>
              <a:rPr lang="en-CA" b="1" dirty="0" smtClean="0">
                <a:solidFill>
                  <a:srgbClr val="333333"/>
                </a:solidFill>
              </a:rPr>
              <a:t>orchestra.</a:t>
            </a:r>
            <a:r>
              <a:rPr lang="en-CA" b="1" dirty="0">
                <a:solidFill>
                  <a:srgbClr val="333333"/>
                </a:solidFill>
              </a:rPr>
              <a:t/>
            </a:r>
            <a:br>
              <a:rPr lang="en-CA" b="1" dirty="0">
                <a:solidFill>
                  <a:srgbClr val="333333"/>
                </a:solidFill>
              </a:rPr>
            </a:br>
            <a:r>
              <a:rPr lang="en-CA" dirty="0"/>
              <a:t>Without a PMO, projects execute independently in an uncoordinated manner. A PMO brings them together into a single holistic view and maximizes project synergy. </a:t>
            </a:r>
            <a:endParaRPr lang="en-CA" dirty="0" smtClean="0"/>
          </a:p>
          <a:p>
            <a:pPr marL="228600" indent="-228600">
              <a:spcBef>
                <a:spcPts val="0"/>
              </a:spcBef>
              <a:spcAft>
                <a:spcPts val="600"/>
              </a:spcAft>
              <a:buSzPct val="100000"/>
              <a:buFont typeface="+mj-lt"/>
              <a:buAutoNum type="arabicPeriod"/>
            </a:pPr>
            <a:r>
              <a:rPr lang="en-CA" b="1" dirty="0" smtClean="0">
                <a:solidFill>
                  <a:srgbClr val="333333"/>
                </a:solidFill>
              </a:rPr>
              <a:t>A </a:t>
            </a:r>
            <a:r>
              <a:rPr lang="en-CA" b="1" dirty="0">
                <a:solidFill>
                  <a:srgbClr val="333333"/>
                </a:solidFill>
              </a:rPr>
              <a:t>world-class PMO </a:t>
            </a:r>
            <a:r>
              <a:rPr lang="en-CA" b="1" dirty="0"/>
              <a:t>uses finely honed capabilities to maximize project portfolio </a:t>
            </a:r>
            <a:r>
              <a:rPr lang="en-CA" b="1" dirty="0" smtClean="0"/>
              <a:t>execution.</a:t>
            </a:r>
            <a:r>
              <a:rPr lang="en-CA" b="1" dirty="0">
                <a:solidFill>
                  <a:srgbClr val="333333"/>
                </a:solidFill>
              </a:rPr>
              <a:t/>
            </a:r>
            <a:br>
              <a:rPr lang="en-CA" b="1" dirty="0">
                <a:solidFill>
                  <a:srgbClr val="333333"/>
                </a:solidFill>
              </a:rPr>
            </a:br>
            <a:r>
              <a:rPr lang="en-CA" dirty="0"/>
              <a:t>A PMO can maximize the benefits of nine PMO capabilities and focus on the capabilities </a:t>
            </a:r>
            <a:r>
              <a:rPr lang="en-CA" dirty="0" smtClean="0"/>
              <a:t>that are most </a:t>
            </a:r>
            <a:r>
              <a:rPr lang="en-CA" dirty="0"/>
              <a:t>important to you</a:t>
            </a:r>
            <a:r>
              <a:rPr lang="en-CA" dirty="0">
                <a:solidFill>
                  <a:srgbClr val="333333"/>
                </a:solidFill>
              </a:rPr>
              <a:t>. </a:t>
            </a:r>
          </a:p>
        </p:txBody>
      </p:sp>
      <p:grpSp>
        <p:nvGrpSpPr>
          <p:cNvPr id="7" name="Group 6"/>
          <p:cNvGrpSpPr/>
          <p:nvPr/>
        </p:nvGrpSpPr>
        <p:grpSpPr>
          <a:xfrm>
            <a:off x="0" y="6422955"/>
            <a:ext cx="9144000" cy="437555"/>
            <a:chOff x="0" y="6422955"/>
            <a:chExt cx="9144000" cy="437555"/>
          </a:xfrm>
        </p:grpSpPr>
        <p:pic>
          <p:nvPicPr>
            <p:cNvPr id="8"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78169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graphicFrame>
        <p:nvGraphicFramePr>
          <p:cNvPr id="18" name="Table 3"/>
          <p:cNvGraphicFramePr>
            <a:graphicFrameLocks noGrp="1"/>
          </p:cNvGraphicFramePr>
          <p:nvPr>
            <p:extLst>
              <p:ext uri="{D42A27DB-BD31-4B8C-83A1-F6EECF244321}">
                <p14:modId xmlns:p14="http://schemas.microsoft.com/office/powerpoint/2010/main" val="263867243"/>
              </p:ext>
            </p:extLst>
          </p:nvPr>
        </p:nvGraphicFramePr>
        <p:xfrm>
          <a:off x="332698" y="2173499"/>
          <a:ext cx="8451770" cy="4489498"/>
        </p:xfrm>
        <a:graphic>
          <a:graphicData uri="http://schemas.openxmlformats.org/drawingml/2006/table">
            <a:tbl>
              <a:tblPr bandRow="1">
                <a:tableStyleId>{2D5ABB26-0587-4C30-8999-92F81FD0307C}</a:tableStyleId>
              </a:tblPr>
              <a:tblGrid>
                <a:gridCol w="8451770"/>
              </a:tblGrid>
              <a:tr h="290050">
                <a:tc>
                  <a:txBody>
                    <a:bodyPr/>
                    <a:lstStyle/>
                    <a:p>
                      <a:pPr marL="0" algn="l" defTabSz="914400" rtl="0" eaLnBrk="1" latinLnBrk="0" hangingPunct="1"/>
                      <a:r>
                        <a:rPr lang="en-CA" sz="1200" b="1" kern="1200" dirty="0" smtClean="0">
                          <a:solidFill>
                            <a:schemeClr val="bg1"/>
                          </a:solidFill>
                          <a:latin typeface="+mn-lt"/>
                          <a:ea typeface="+mn-ea"/>
                          <a:cs typeface="Open Sans"/>
                        </a:rPr>
                        <a:t>Confirm your need for a PMO</a:t>
                      </a:r>
                      <a:endParaRPr lang="en-US" sz="1200" b="1" kern="1200" dirty="0" smtClean="0">
                        <a:solidFill>
                          <a:schemeClr val="bg1"/>
                        </a:solidFill>
                        <a:latin typeface="+mn-lt"/>
                        <a:ea typeface="+mn-ea"/>
                        <a:cs typeface="Open Sans"/>
                      </a:endParaRP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A7D5C"/>
                    </a:solidFill>
                  </a:tcPr>
                </a:tc>
              </a:tr>
              <a:tr h="394419">
                <a:tc>
                  <a:txBody>
                    <a:bodyPr/>
                    <a:lstStyle/>
                    <a:p>
                      <a:pPr marL="0" lvl="1" algn="l"/>
                      <a:r>
                        <a:rPr lang="en-US" sz="1200" dirty="0" smtClean="0">
                          <a:solidFill>
                            <a:schemeClr val="tx1"/>
                          </a:solidFill>
                          <a:latin typeface="+mn-lt"/>
                          <a:cs typeface="Open Sans"/>
                        </a:rPr>
                        <a:t>Make the PMO decision: Use</a:t>
                      </a:r>
                      <a:r>
                        <a:rPr lang="en-US" sz="1200" baseline="0" dirty="0" smtClean="0">
                          <a:solidFill>
                            <a:schemeClr val="tx1"/>
                          </a:solidFill>
                          <a:latin typeface="+mn-lt"/>
                          <a:cs typeface="Open Sans"/>
                        </a:rPr>
                        <a:t> the included PMO Assessment Tool to inform your decision regarding the need for a PMO. You will discuss the severity of the need and how to begin to select the right type of PMO for your organization.</a:t>
                      </a:r>
                      <a:endParaRPr lang="en-US" sz="1200" dirty="0" smtClean="0">
                        <a:solidFill>
                          <a:schemeClr val="tx1"/>
                        </a:solidFill>
                        <a:latin typeface="+mn-lt"/>
                        <a:cs typeface="Open Sans"/>
                      </a:endParaRP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290050">
                <a:tc>
                  <a:txBody>
                    <a:bodyPr/>
                    <a:lstStyle/>
                    <a:p>
                      <a:pPr algn="l"/>
                      <a:r>
                        <a:rPr lang="en-US" sz="1200" b="1" dirty="0" smtClean="0">
                          <a:solidFill>
                            <a:schemeClr val="bg1"/>
                          </a:solidFill>
                          <a:latin typeface="+mn-lt"/>
                          <a:cs typeface="Open Sans"/>
                        </a:rPr>
                        <a:t>Validate your PMO charter</a:t>
                      </a:r>
                      <a:endParaRPr lang="en-US" sz="1200" b="1" kern="1200" dirty="0" smtClean="0">
                        <a:solidFill>
                          <a:schemeClr val="bg1"/>
                        </a:solidFill>
                        <a:latin typeface="+mn-lt"/>
                        <a:ea typeface="+mn-ea"/>
                        <a:cs typeface="Open Sans"/>
                      </a:endParaRP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5A7D5C"/>
                    </a:solidFill>
                  </a:tcPr>
                </a:tc>
              </a:tr>
              <a:tr h="394419">
                <a:tc>
                  <a:txBody>
                    <a:bodyPr/>
                    <a:lstStyle/>
                    <a:p>
                      <a:pPr algn="l">
                        <a:spcBef>
                          <a:spcPts val="400"/>
                        </a:spcBef>
                      </a:pPr>
                      <a:r>
                        <a:rPr lang="en-US" sz="1200" dirty="0" smtClean="0">
                          <a:solidFill>
                            <a:schemeClr val="tx1"/>
                          </a:solidFill>
                          <a:latin typeface="+mn-lt"/>
                          <a:cs typeface="Open Sans"/>
                        </a:rPr>
                        <a:t>Choose</a:t>
                      </a:r>
                      <a:r>
                        <a:rPr lang="en-US" sz="1200" baseline="0" dirty="0" smtClean="0">
                          <a:solidFill>
                            <a:schemeClr val="tx1"/>
                          </a:solidFill>
                          <a:latin typeface="+mn-lt"/>
                          <a:cs typeface="Open Sans"/>
                        </a:rPr>
                        <a:t> a PMO type and write the charter: </a:t>
                      </a:r>
                      <a:r>
                        <a:rPr lang="en-US" sz="1200" dirty="0" smtClean="0">
                          <a:solidFill>
                            <a:schemeClr val="tx1"/>
                          </a:solidFill>
                          <a:latin typeface="+mn-lt"/>
                          <a:cs typeface="Open Sans"/>
                        </a:rPr>
                        <a:t>Review the</a:t>
                      </a:r>
                      <a:r>
                        <a:rPr lang="en-US" sz="1200" baseline="0" dirty="0" smtClean="0">
                          <a:solidFill>
                            <a:schemeClr val="tx1"/>
                          </a:solidFill>
                          <a:latin typeface="+mn-lt"/>
                          <a:cs typeface="Open Sans"/>
                        </a:rPr>
                        <a:t> six types of PMOs and confirm the selection of the right type of PMO for your organization. Review the selection of the sponsor of the PMO establishment project and the project charter.</a:t>
                      </a:r>
                      <a:endParaRPr lang="en-US" sz="1200" dirty="0" smtClean="0">
                        <a:solidFill>
                          <a:schemeClr val="tx1"/>
                        </a:solidFill>
                        <a:latin typeface="+mn-lt"/>
                        <a:cs typeface="Open Sans"/>
                      </a:endParaRP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290050">
                <a:tc>
                  <a:txBody>
                    <a:bodyPr/>
                    <a:lstStyle/>
                    <a:p>
                      <a:pPr algn="l"/>
                      <a:r>
                        <a:rPr lang="en-US" sz="1200" b="1" dirty="0" smtClean="0">
                          <a:solidFill>
                            <a:schemeClr val="bg1"/>
                          </a:solidFill>
                          <a:latin typeface="+mn-lt"/>
                          <a:cs typeface="Open Sans"/>
                        </a:rPr>
                        <a:t>Confirm your capability gaps</a:t>
                      </a:r>
                      <a:endParaRPr lang="en-US" sz="1200" b="1" kern="1200" dirty="0" smtClean="0">
                        <a:solidFill>
                          <a:schemeClr val="bg1"/>
                        </a:solidFill>
                        <a:latin typeface="+mn-lt"/>
                        <a:ea typeface="+mn-ea"/>
                        <a:cs typeface="Open Sans"/>
                      </a:endParaRP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5A7D5C"/>
                    </a:solidFill>
                  </a:tcPr>
                </a:tc>
              </a:tr>
              <a:tr h="394419">
                <a:tc>
                  <a:txBody>
                    <a:bodyPr/>
                    <a:lstStyle/>
                    <a:p>
                      <a:pPr algn="l">
                        <a:spcBef>
                          <a:spcPts val="400"/>
                        </a:spcBef>
                      </a:pPr>
                      <a:r>
                        <a:rPr lang="en-US" sz="1200" kern="1200" dirty="0" smtClean="0">
                          <a:solidFill>
                            <a:schemeClr val="tx1"/>
                          </a:solidFill>
                          <a:latin typeface="+mn-lt"/>
                          <a:ea typeface="+mn-ea"/>
                          <a:cs typeface="Open Sans"/>
                        </a:rPr>
                        <a:t>Capability gap assessment: Discuss the</a:t>
                      </a:r>
                      <a:r>
                        <a:rPr lang="en-US" sz="1200" kern="1200" baseline="0" dirty="0" smtClean="0">
                          <a:solidFill>
                            <a:schemeClr val="tx1"/>
                          </a:solidFill>
                          <a:latin typeface="+mn-lt"/>
                          <a:ea typeface="+mn-ea"/>
                          <a:cs typeface="Open Sans"/>
                        </a:rPr>
                        <a:t> capabilities required to build an effective PMO and which ones are most important to your specific organization. Review the gaps and the options to close them. </a:t>
                      </a:r>
                      <a:endParaRPr lang="en-US" sz="1200" kern="1200" dirty="0" smtClean="0">
                        <a:solidFill>
                          <a:schemeClr val="tx1"/>
                        </a:solidFill>
                        <a:latin typeface="+mn-lt"/>
                        <a:ea typeface="+mn-ea"/>
                        <a:cs typeface="Open Sans"/>
                      </a:endParaRP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290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latin typeface="+mn-lt"/>
                          <a:cs typeface="Open Sans"/>
                        </a:rPr>
                        <a:t>Determine the “right” tool for your PPM capability</a:t>
                      </a: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5A7D5C"/>
                    </a:solidFill>
                  </a:tcPr>
                </a:tc>
              </a:tr>
              <a:tr h="3944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Open Sans"/>
                        </a:rPr>
                        <a:t>Select</a:t>
                      </a:r>
                      <a:r>
                        <a:rPr lang="en-US" sz="1200" kern="1200" baseline="0" dirty="0" smtClean="0">
                          <a:solidFill>
                            <a:schemeClr val="tx1"/>
                          </a:solidFill>
                          <a:latin typeface="+mn-lt"/>
                          <a:ea typeface="+mn-ea"/>
                          <a:cs typeface="Open Sans"/>
                        </a:rPr>
                        <a:t> a tool</a:t>
                      </a:r>
                      <a:r>
                        <a:rPr lang="en-US" sz="1200" kern="1200" dirty="0" smtClean="0">
                          <a:solidFill>
                            <a:schemeClr val="tx1"/>
                          </a:solidFill>
                          <a:latin typeface="+mn-lt"/>
                          <a:ea typeface="+mn-ea"/>
                          <a:cs typeface="Open Sans"/>
                        </a:rPr>
                        <a:t>: There are many types</a:t>
                      </a:r>
                      <a:r>
                        <a:rPr lang="en-US" sz="1200" kern="1200" baseline="0" dirty="0" smtClean="0">
                          <a:solidFill>
                            <a:schemeClr val="tx1"/>
                          </a:solidFill>
                          <a:latin typeface="+mn-lt"/>
                          <a:ea typeface="+mn-ea"/>
                          <a:cs typeface="Open Sans"/>
                        </a:rPr>
                        <a:t> of tools available to help with project portfolio management. Review the tool options and confirm the type of tool that best suits your organization and level of maturity</a:t>
                      </a:r>
                      <a:r>
                        <a:rPr lang="en-US" sz="1200" kern="1200" dirty="0" smtClean="0">
                          <a:solidFill>
                            <a:schemeClr val="tx1"/>
                          </a:solidFill>
                          <a:latin typeface="+mn-lt"/>
                          <a:ea typeface="+mn-ea"/>
                          <a:cs typeface="Open Sans"/>
                        </a:rPr>
                        <a:t>.</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17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bg1"/>
                          </a:solidFill>
                          <a:latin typeface="+mn-lt"/>
                          <a:ea typeface="+mn-ea"/>
                          <a:cs typeface="Open Sans"/>
                        </a:rPr>
                        <a:t>Validate your roadmap</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A7D5C"/>
                    </a:solidFill>
                  </a:tcPr>
                </a:tc>
              </a:tr>
              <a:tr h="3944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Open Sans"/>
                        </a:rPr>
                        <a:t>Build a roadmap:</a:t>
                      </a:r>
                      <a:r>
                        <a:rPr lang="en-US" sz="1200" kern="1200" baseline="0" dirty="0" smtClean="0">
                          <a:solidFill>
                            <a:schemeClr val="tx1"/>
                          </a:solidFill>
                          <a:latin typeface="+mn-lt"/>
                          <a:ea typeface="+mn-ea"/>
                          <a:cs typeface="Open Sans"/>
                        </a:rPr>
                        <a:t> Design your PMO structure and build a roadmap for its creation. Review the results of your design and plan to maximize the efficiency and success of your project.</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83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bg1"/>
                          </a:solidFill>
                          <a:latin typeface="+mn-lt"/>
                          <a:ea typeface="+mn-ea"/>
                          <a:cs typeface="Open Sans"/>
                        </a:rPr>
                        <a:t>Get your roadmap approved</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A7D5C"/>
                    </a:solidFill>
                  </a:tcPr>
                </a:tc>
              </a:tr>
              <a:tr h="6546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Open Sans"/>
                        </a:rPr>
                        <a:t>Present your roadmap:</a:t>
                      </a:r>
                      <a:r>
                        <a:rPr lang="en-US" sz="1200" kern="1200" baseline="0" dirty="0" smtClean="0">
                          <a:solidFill>
                            <a:schemeClr val="tx1"/>
                          </a:solidFill>
                          <a:latin typeface="+mn-lt"/>
                          <a:ea typeface="+mn-ea"/>
                          <a:cs typeface="Open Sans"/>
                        </a:rPr>
                        <a:t> Develop a presentation to get your project plan approved by management.</a:t>
                      </a:r>
                      <a:endParaRPr lang="en-US" sz="1200" kern="1200" dirty="0" smtClean="0">
                        <a:solidFill>
                          <a:schemeClr val="tx1"/>
                        </a:solidFill>
                        <a:latin typeface="+mn-lt"/>
                        <a:ea typeface="+mn-ea"/>
                        <a:cs typeface="Open Sans"/>
                      </a:endParaRP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Title 2"/>
          <p:cNvSpPr>
            <a:spLocks noGrp="1"/>
          </p:cNvSpPr>
          <p:nvPr>
            <p:ph type="title"/>
          </p:nvPr>
        </p:nvSpPr>
        <p:spPr>
          <a:xfrm>
            <a:off x="251520" y="260648"/>
            <a:ext cx="7516714" cy="864096"/>
          </a:xfrm>
        </p:spPr>
        <p:txBody>
          <a:bodyPr/>
          <a:lstStyle/>
          <a:p>
            <a:r>
              <a:rPr lang="en-US" dirty="0" smtClean="0"/>
              <a:t>Info-Tech is ready to assist. Book a free guided </a:t>
            </a:r>
            <a:br>
              <a:rPr lang="en-US" dirty="0" smtClean="0"/>
            </a:br>
            <a:r>
              <a:rPr lang="en-US" dirty="0" smtClean="0"/>
              <a:t>implementation today!</a:t>
            </a:r>
            <a:endParaRPr lang="en-US" dirty="0"/>
          </a:p>
        </p:txBody>
      </p:sp>
      <p:sp>
        <p:nvSpPr>
          <p:cNvPr id="11" name="Text Placeholder 3"/>
          <p:cNvSpPr>
            <a:spLocks noGrp="1"/>
          </p:cNvSpPr>
          <p:nvPr>
            <p:ph type="body" sz="quarter" idx="16"/>
          </p:nvPr>
        </p:nvSpPr>
        <p:spPr>
          <a:xfrm>
            <a:off x="249302" y="1183062"/>
            <a:ext cx="8627997" cy="707143"/>
          </a:xfrm>
        </p:spPr>
        <p:txBody>
          <a:bodyPr/>
          <a:lstStyle/>
          <a:p>
            <a:pPr marL="0" indent="0">
              <a:buNone/>
            </a:pPr>
            <a:r>
              <a:rPr lang="en-CA" sz="1400" b="1" dirty="0">
                <a:cs typeface="Open Sans"/>
              </a:rPr>
              <a:t>Book a Guided Implementation Today:</a:t>
            </a:r>
            <a:r>
              <a:rPr lang="en-CA" sz="1400" dirty="0">
                <a:cs typeface="Open Sans"/>
              </a:rPr>
              <a:t> Info-Tech is just a phone call away and can assist you with your project. Our expert </a:t>
            </a:r>
            <a:r>
              <a:rPr lang="en-CA" sz="1400" dirty="0" smtClean="0">
                <a:cs typeface="Open Sans"/>
              </a:rPr>
              <a:t>Analysts </a:t>
            </a:r>
            <a:r>
              <a:rPr lang="en-CA" sz="1400" dirty="0">
                <a:cs typeface="Open Sans"/>
              </a:rPr>
              <a:t>can guide you to successful project </a:t>
            </a:r>
            <a:r>
              <a:rPr lang="en-CA" sz="1400" dirty="0" smtClean="0">
                <a:cs typeface="Open Sans"/>
              </a:rPr>
              <a:t>completion. </a:t>
            </a:r>
            <a:r>
              <a:rPr lang="en-US" sz="1400" dirty="0">
                <a:cs typeface="Open Sans"/>
              </a:rPr>
              <a:t>For most members, this service is available at no additional cost</a:t>
            </a:r>
            <a:r>
              <a:rPr lang="en-US" sz="1400" dirty="0" smtClean="0">
                <a:cs typeface="Open Sans"/>
              </a:rPr>
              <a:t>.*</a:t>
            </a:r>
            <a:endParaRPr lang="en-CA" sz="1400" dirty="0" smtClean="0">
              <a:cs typeface="Open Sans"/>
            </a:endParaRPr>
          </a:p>
        </p:txBody>
      </p:sp>
      <p:sp>
        <p:nvSpPr>
          <p:cNvPr id="6" name="TextBox 5"/>
          <p:cNvSpPr txBox="1"/>
          <p:nvPr/>
        </p:nvSpPr>
        <p:spPr>
          <a:xfrm>
            <a:off x="251520" y="6301324"/>
            <a:ext cx="4067139" cy="300082"/>
          </a:xfrm>
          <a:prstGeom prst="rect">
            <a:avLst/>
          </a:prstGeom>
          <a:noFill/>
        </p:spPr>
        <p:txBody>
          <a:bodyPr wrap="none" rtlCol="0">
            <a:spAutoFit/>
          </a:bodyPr>
          <a:lstStyle/>
          <a:p>
            <a:r>
              <a:rPr lang="en-CA" sz="1350" dirty="0" smtClean="0">
                <a:latin typeface="+mn-lt"/>
              </a:rPr>
              <a:t>*</a:t>
            </a:r>
            <a:r>
              <a:rPr lang="en-CA" sz="900" dirty="0" smtClean="0">
                <a:solidFill>
                  <a:srgbClr val="333333"/>
                </a:solidFill>
                <a:cs typeface="Open Sans"/>
              </a:rPr>
              <a:t>Guided </a:t>
            </a:r>
            <a:r>
              <a:rPr lang="en-CA" sz="900" dirty="0">
                <a:solidFill>
                  <a:srgbClr val="333333"/>
                </a:solidFill>
                <a:cs typeface="Open Sans"/>
              </a:rPr>
              <a:t>Implementations are included in most advisory membership seats</a:t>
            </a:r>
            <a:r>
              <a:rPr lang="en-US" sz="900" dirty="0">
                <a:solidFill>
                  <a:srgbClr val="333333"/>
                </a:solidFill>
                <a:cs typeface="Open Sans"/>
              </a:rPr>
              <a:t>.</a:t>
            </a:r>
            <a:endParaRPr lang="en-CA" sz="900" dirty="0">
              <a:latin typeface="+mn-lt"/>
            </a:endParaRPr>
          </a:p>
        </p:txBody>
      </p:sp>
      <p:sp>
        <p:nvSpPr>
          <p:cNvPr id="2" name="Rectangle 1"/>
          <p:cNvSpPr/>
          <p:nvPr/>
        </p:nvSpPr>
        <p:spPr>
          <a:xfrm>
            <a:off x="244696" y="1890205"/>
            <a:ext cx="8560962" cy="276999"/>
          </a:xfrm>
          <a:prstGeom prst="rect">
            <a:avLst/>
          </a:prstGeom>
        </p:spPr>
        <p:txBody>
          <a:bodyPr wrap="square">
            <a:spAutoFit/>
          </a:bodyPr>
          <a:lstStyle/>
          <a:p>
            <a:pPr marL="0" indent="0" algn="l">
              <a:buNone/>
            </a:pPr>
            <a:r>
              <a:rPr lang="en-CA" sz="1200" i="1" dirty="0">
                <a:cs typeface="Open Sans"/>
              </a:rPr>
              <a:t>Here are the suggested Guided Implementation points in the Establish </a:t>
            </a:r>
            <a:r>
              <a:rPr lang="en-CA" sz="1200" i="1" dirty="0" smtClean="0">
                <a:cs typeface="Open Sans"/>
              </a:rPr>
              <a:t>an </a:t>
            </a:r>
            <a:r>
              <a:rPr lang="en-CA" sz="1200" i="1" dirty="0">
                <a:cs typeface="Open Sans"/>
              </a:rPr>
              <a:t>Effective PMO for IT </a:t>
            </a:r>
            <a:r>
              <a:rPr lang="en-CA" sz="1200" i="1" dirty="0" smtClean="0">
                <a:cs typeface="Open Sans"/>
              </a:rPr>
              <a:t>project</a:t>
            </a:r>
            <a:r>
              <a:rPr lang="en-CA" sz="1200" i="1" dirty="0">
                <a:cs typeface="Open Sans"/>
              </a:rPr>
              <a:t>:</a:t>
            </a:r>
            <a:endParaRPr lang="en-US" sz="1200" i="1" dirty="0">
              <a:cs typeface="Open Sans"/>
            </a:endParaRPr>
          </a:p>
        </p:txBody>
      </p:sp>
      <p:grpSp>
        <p:nvGrpSpPr>
          <p:cNvPr id="8" name="Group 7"/>
          <p:cNvGrpSpPr/>
          <p:nvPr/>
        </p:nvGrpSpPr>
        <p:grpSpPr>
          <a:xfrm>
            <a:off x="0" y="6422955"/>
            <a:ext cx="9144000" cy="437555"/>
            <a:chOff x="0" y="6422955"/>
            <a:chExt cx="9144000" cy="437555"/>
          </a:xfrm>
        </p:grpSpPr>
        <p:pic>
          <p:nvPicPr>
            <p:cNvPr id="9"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603976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p:txBody>
          <a:bodyPr/>
          <a:lstStyle/>
          <a:p>
            <a:r>
              <a:rPr lang="en-US" dirty="0" smtClean="0"/>
              <a:t>A Good Conductor has a Keen Ear; A World-Class PMO has Finely Honed Capabilities</a:t>
            </a:r>
            <a:endParaRPr lang="en-US" dirty="0"/>
          </a:p>
        </p:txBody>
      </p:sp>
      <p:sp>
        <p:nvSpPr>
          <p:cNvPr id="3" name="Text Placeholder 2"/>
          <p:cNvSpPr>
            <a:spLocks noGrp="1"/>
          </p:cNvSpPr>
          <p:nvPr>
            <p:ph type="body" sz="quarter" idx="11"/>
          </p:nvPr>
        </p:nvSpPr>
        <p:spPr/>
        <p:txBody>
          <a:bodyPr/>
          <a:lstStyle/>
          <a:p>
            <a:r>
              <a:rPr lang="en-CA" dirty="0"/>
              <a:t>Like </a:t>
            </a:r>
            <a:r>
              <a:rPr lang="en-CA" dirty="0" smtClean="0"/>
              <a:t>Instruments </a:t>
            </a:r>
            <a:r>
              <a:rPr lang="en-CA" dirty="0"/>
              <a:t>in an </a:t>
            </a:r>
            <a:r>
              <a:rPr lang="en-CA" dirty="0" smtClean="0"/>
              <a:t>Orchestra</a:t>
            </a:r>
            <a:r>
              <a:rPr lang="en-CA" dirty="0"/>
              <a:t>, </a:t>
            </a:r>
            <a:r>
              <a:rPr lang="en-CA" dirty="0" smtClean="0"/>
              <a:t>Projects </a:t>
            </a:r>
            <a:r>
              <a:rPr lang="en-CA" dirty="0"/>
              <a:t>are </a:t>
            </a:r>
            <a:r>
              <a:rPr lang="en-CA" dirty="0" smtClean="0"/>
              <a:t>Best Viewed </a:t>
            </a:r>
            <a:r>
              <a:rPr lang="en-CA" dirty="0"/>
              <a:t>as a </a:t>
            </a:r>
            <a:r>
              <a:rPr lang="en-CA" dirty="0" smtClean="0"/>
              <a:t>Holistic Collection</a:t>
            </a:r>
            <a:endParaRPr lang="en-CA" dirty="0"/>
          </a:p>
        </p:txBody>
      </p:sp>
      <p:sp>
        <p:nvSpPr>
          <p:cNvPr id="2" name="Text Placeholder 1"/>
          <p:cNvSpPr>
            <a:spLocks noGrp="1"/>
          </p:cNvSpPr>
          <p:nvPr>
            <p:ph type="body" sz="quarter" idx="10"/>
          </p:nvPr>
        </p:nvSpPr>
        <p:spPr>
          <a:solidFill>
            <a:srgbClr val="A24130"/>
          </a:solidFill>
        </p:spPr>
        <p:txBody>
          <a:bodyPr/>
          <a:lstStyle/>
          <a:p>
            <a:pPr marL="0" indent="0">
              <a:buNone/>
            </a:pPr>
            <a:r>
              <a:rPr lang="en-US" dirty="0" smtClean="0"/>
              <a:t>For Your Projects to Execute Like an Orchestra, Your PMO Needs to Lead Like a Conductor</a:t>
            </a:r>
            <a:endParaRPr lang="en-US" dirty="0"/>
          </a:p>
        </p:txBody>
      </p:sp>
      <p:sp>
        <p:nvSpPr>
          <p:cNvPr id="7" name="Title 6"/>
          <p:cNvSpPr>
            <a:spLocks noGrp="1"/>
          </p:cNvSpPr>
          <p:nvPr>
            <p:ph type="title"/>
          </p:nvPr>
        </p:nvSpPr>
        <p:spPr/>
        <p:txBody>
          <a:bodyPr/>
          <a:lstStyle/>
          <a:p>
            <a:r>
              <a:rPr lang="en-US" dirty="0" smtClean="0"/>
              <a:t>Key Insights</a:t>
            </a:r>
            <a:endParaRPr lang="en-CA" dirty="0"/>
          </a:p>
        </p:txBody>
      </p:sp>
      <p:sp>
        <p:nvSpPr>
          <p:cNvPr id="5" name="Text Placeholder 4"/>
          <p:cNvSpPr>
            <a:spLocks noGrp="1"/>
          </p:cNvSpPr>
          <p:nvPr>
            <p:ph type="body" sz="quarter" idx="13"/>
          </p:nvPr>
        </p:nvSpPr>
        <p:spPr/>
        <p:txBody>
          <a:bodyPr/>
          <a:lstStyle/>
          <a:p>
            <a:r>
              <a:rPr lang="en-US" dirty="0" smtClean="0"/>
              <a:t>View and manage the projects holistically.</a:t>
            </a:r>
          </a:p>
          <a:p>
            <a:r>
              <a:rPr lang="en-US" dirty="0" smtClean="0"/>
              <a:t>Build a set of capabilities that delivers the maximum value back to the organization.</a:t>
            </a:r>
          </a:p>
          <a:p>
            <a:endParaRPr lang="en-US" dirty="0"/>
          </a:p>
        </p:txBody>
      </p:sp>
      <p:sp>
        <p:nvSpPr>
          <p:cNvPr id="6" name="Text Placeholder 5"/>
          <p:cNvSpPr>
            <a:spLocks noGrp="1"/>
          </p:cNvSpPr>
          <p:nvPr>
            <p:ph type="body" sz="quarter" idx="14"/>
          </p:nvPr>
        </p:nvSpPr>
        <p:spPr/>
        <p:txBody>
          <a:bodyPr/>
          <a:lstStyle/>
          <a:p>
            <a:r>
              <a:rPr lang="en-CA" dirty="0" smtClean="0"/>
              <a:t>Good performance out of one project is not enough; how your projects perform as a portfolio can have a major impact on the success of your organization.</a:t>
            </a:r>
          </a:p>
          <a:p>
            <a:r>
              <a:rPr lang="en-CA" dirty="0" smtClean="0"/>
              <a:t>Optimization across the project portfolio and an integrated view of projects will make your PMO more effective.</a:t>
            </a:r>
            <a:endParaRPr lang="en-CA" dirty="0"/>
          </a:p>
        </p:txBody>
      </p:sp>
      <p:sp>
        <p:nvSpPr>
          <p:cNvPr id="8" name="Text Placeholder 7"/>
          <p:cNvSpPr>
            <a:spLocks noGrp="1"/>
          </p:cNvSpPr>
          <p:nvPr>
            <p:ph type="body" sz="quarter" idx="15"/>
          </p:nvPr>
        </p:nvSpPr>
        <p:spPr/>
        <p:txBody>
          <a:bodyPr/>
          <a:lstStyle/>
          <a:p>
            <a:r>
              <a:rPr lang="en-US" dirty="0" smtClean="0"/>
              <a:t>There are nine capabilities that a PMO needs to be successful, but your PMO should focus on the capabilities that are most important for your organization.</a:t>
            </a:r>
          </a:p>
          <a:p>
            <a:r>
              <a:rPr lang="en-US" dirty="0" smtClean="0"/>
              <a:t>The most frequently used capability is a form of compliance, but the best PMOs avoid falling into the trap of becoming the policy police.</a:t>
            </a:r>
            <a:endParaRPr lang="en-US" dirty="0"/>
          </a:p>
        </p:txBody>
      </p:sp>
      <p:grpSp>
        <p:nvGrpSpPr>
          <p:cNvPr id="9" name="Group 8"/>
          <p:cNvGrpSpPr/>
          <p:nvPr/>
        </p:nvGrpSpPr>
        <p:grpSpPr>
          <a:xfrm>
            <a:off x="0" y="6422955"/>
            <a:ext cx="9144000" cy="437555"/>
            <a:chOff x="0" y="6422955"/>
            <a:chExt cx="9144000" cy="437555"/>
          </a:xfrm>
        </p:grpSpPr>
        <p:pic>
          <p:nvPicPr>
            <p:cNvPr id="10"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691413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p:cNvSpPr>
            <a:spLocks noGrp="1"/>
          </p:cNvSpPr>
          <p:nvPr>
            <p:ph type="body" sz="quarter" idx="15"/>
          </p:nvPr>
        </p:nvSpPr>
        <p:spPr/>
        <p:txBody>
          <a:bodyPr/>
          <a:lstStyle/>
          <a:p>
            <a:r>
              <a:rPr lang="en-CA" dirty="0" smtClean="0"/>
              <a:t>Project Rationale </a:t>
            </a:r>
            <a:endParaRPr lang="en-CA" dirty="0"/>
          </a:p>
        </p:txBody>
      </p:sp>
      <p:sp>
        <p:nvSpPr>
          <p:cNvPr id="19" name="Text Placeholder 18"/>
          <p:cNvSpPr>
            <a:spLocks noGrp="1"/>
          </p:cNvSpPr>
          <p:nvPr>
            <p:ph type="body" sz="quarter" idx="18"/>
          </p:nvPr>
        </p:nvSpPr>
        <p:spPr/>
        <p:txBody>
          <a:bodyPr/>
          <a:lstStyle/>
          <a:p>
            <a:r>
              <a:rPr lang="en-CA" dirty="0"/>
              <a:t>Project Rationale</a:t>
            </a:r>
          </a:p>
          <a:p>
            <a:r>
              <a:rPr lang="en-CA" dirty="0"/>
              <a:t>Prepare to </a:t>
            </a:r>
            <a:r>
              <a:rPr lang="en-CA" dirty="0" smtClean="0"/>
              <a:t>Build </a:t>
            </a:r>
            <a:r>
              <a:rPr lang="en-CA" dirty="0"/>
              <a:t>the PMO</a:t>
            </a:r>
          </a:p>
          <a:p>
            <a:r>
              <a:rPr lang="en-CA" dirty="0"/>
              <a:t>Assess Your PMO Capabilities</a:t>
            </a:r>
          </a:p>
          <a:p>
            <a:r>
              <a:rPr lang="en-CA" dirty="0"/>
              <a:t>Build an Implementation Roadmap</a:t>
            </a:r>
          </a:p>
          <a:p>
            <a:r>
              <a:rPr lang="en-CA" dirty="0"/>
              <a:t>Get Your Roadmap </a:t>
            </a:r>
            <a:r>
              <a:rPr lang="en-CA" dirty="0" smtClean="0"/>
              <a:t>Approved</a:t>
            </a:r>
          </a:p>
          <a:p>
            <a:r>
              <a:rPr lang="en-CA" dirty="0" smtClean="0"/>
              <a:t>Appendix</a:t>
            </a:r>
            <a:endParaRPr lang="en-CA" dirty="0"/>
          </a:p>
          <a:p>
            <a:endParaRPr lang="en-CA" dirty="0"/>
          </a:p>
        </p:txBody>
      </p:sp>
      <p:sp>
        <p:nvSpPr>
          <p:cNvPr id="20" name="Text Placeholder 19"/>
          <p:cNvSpPr>
            <a:spLocks noGrp="1"/>
          </p:cNvSpPr>
          <p:nvPr>
            <p:ph type="body" sz="quarter" idx="21"/>
          </p:nvPr>
        </p:nvSpPr>
        <p:spPr/>
        <p:txBody>
          <a:bodyPr/>
          <a:lstStyle/>
          <a:p>
            <a:r>
              <a:rPr lang="en-CA" dirty="0" smtClean="0"/>
              <a:t>Understand the benefits of high-performing PMOs.</a:t>
            </a:r>
          </a:p>
          <a:p>
            <a:r>
              <a:rPr lang="en-CA" dirty="0" smtClean="0"/>
              <a:t>Differentiate between high-performing and low-performing PMOs.</a:t>
            </a:r>
          </a:p>
          <a:p>
            <a:r>
              <a:rPr lang="en-CA" dirty="0" smtClean="0"/>
              <a:t>Determine whether you need a PMO.</a:t>
            </a:r>
          </a:p>
          <a:p>
            <a:r>
              <a:rPr lang="en-CA" dirty="0" smtClean="0"/>
              <a:t>Understand Info-Tech’s approach to implementing an effective PMO.</a:t>
            </a:r>
            <a:endParaRPr lang="en-CA" dirty="0"/>
          </a:p>
        </p:txBody>
      </p:sp>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14" name="Picture 5"/>
          <p:cNvPicPr>
            <a:picLocks noChangeAspect="1" noChangeArrowheads="1"/>
          </p:cNvPicPr>
          <p:nvPr/>
        </p:nvPicPr>
        <p:blipFill>
          <a:blip r:embed="rId3" cstate="print"/>
          <a:srcRect/>
          <a:stretch>
            <a:fillRect/>
          </a:stretch>
        </p:blipFill>
        <p:spPr bwMode="auto">
          <a:xfrm>
            <a:off x="-508" y="1001955"/>
            <a:ext cx="8865410" cy="1774893"/>
          </a:xfrm>
          <a:prstGeom prst="rect">
            <a:avLst/>
          </a:prstGeom>
          <a:noFill/>
          <a:ln w="19050" cap="flat" cmpd="sng" algn="ctr">
            <a:noFill/>
            <a:prstDash val="solid"/>
            <a:miter lim="800000"/>
            <a:headEnd type="none" w="med" len="med"/>
            <a:tailEnd type="none" w="med" len="med"/>
          </a:ln>
        </p:spPr>
      </p:pic>
      <p:grpSp>
        <p:nvGrpSpPr>
          <p:cNvPr id="22" name="Group 21"/>
          <p:cNvGrpSpPr/>
          <p:nvPr/>
        </p:nvGrpSpPr>
        <p:grpSpPr>
          <a:xfrm>
            <a:off x="555884" y="4364385"/>
            <a:ext cx="3193987" cy="152064"/>
            <a:chOff x="555527" y="4357056"/>
            <a:chExt cx="3193987" cy="152064"/>
          </a:xfrm>
        </p:grpSpPr>
        <p:cxnSp>
          <p:nvCxnSpPr>
            <p:cNvPr id="3" name="Straight Connector 2"/>
            <p:cNvCxnSpPr/>
            <p:nvPr/>
          </p:nvCxnSpPr>
          <p:spPr>
            <a:xfrm>
              <a:off x="2551913" y="4433088"/>
              <a:ext cx="119760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hevron 16"/>
            <p:cNvSpPr/>
            <p:nvPr/>
          </p:nvSpPr>
          <p:spPr>
            <a:xfrm>
              <a:off x="55552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grpSp>
        <p:nvGrpSpPr>
          <p:cNvPr id="10" name="Group 9"/>
          <p:cNvGrpSpPr/>
          <p:nvPr/>
        </p:nvGrpSpPr>
        <p:grpSpPr>
          <a:xfrm>
            <a:off x="0" y="6422955"/>
            <a:ext cx="9144000" cy="437555"/>
            <a:chOff x="0" y="6422955"/>
            <a:chExt cx="9144000" cy="437555"/>
          </a:xfrm>
        </p:grpSpPr>
        <p:pic>
          <p:nvPicPr>
            <p:cNvPr id="11"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449429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p:txBody>
          <a:bodyPr/>
          <a:lstStyle/>
          <a:p>
            <a:r>
              <a:rPr lang="en-US" dirty="0" smtClean="0"/>
              <a:t>Deliverables</a:t>
            </a:r>
            <a:endParaRPr lang="en-US" dirty="0"/>
          </a:p>
        </p:txBody>
      </p:sp>
      <p:sp>
        <p:nvSpPr>
          <p:cNvPr id="3" name="Text Placeholder 2"/>
          <p:cNvSpPr>
            <a:spLocks noGrp="1"/>
          </p:cNvSpPr>
          <p:nvPr>
            <p:ph type="body" sz="quarter" idx="11"/>
          </p:nvPr>
        </p:nvSpPr>
        <p:spPr/>
        <p:txBody>
          <a:bodyPr/>
          <a:lstStyle/>
          <a:p>
            <a:r>
              <a:rPr lang="en-US" dirty="0" smtClean="0"/>
              <a:t>What You Will Achieve in this Section</a:t>
            </a:r>
            <a:endParaRPr lang="en-US" dirty="0"/>
          </a:p>
        </p:txBody>
      </p:sp>
      <p:sp>
        <p:nvSpPr>
          <p:cNvPr id="2" name="Text Placeholder 1"/>
          <p:cNvSpPr>
            <a:spLocks noGrp="1"/>
          </p:cNvSpPr>
          <p:nvPr>
            <p:ph type="body" sz="quarter" idx="10"/>
          </p:nvPr>
        </p:nvSpPr>
        <p:spPr/>
        <p:txBody>
          <a:bodyPr/>
          <a:lstStyle/>
          <a:p>
            <a:pPr marL="0" indent="0">
              <a:buNone/>
            </a:pPr>
            <a:r>
              <a:rPr lang="en-US" dirty="0" smtClean="0"/>
              <a:t>Insight</a:t>
            </a:r>
            <a:endParaRPr lang="en-US" dirty="0"/>
          </a:p>
        </p:txBody>
      </p:sp>
      <p:sp>
        <p:nvSpPr>
          <p:cNvPr id="7" name="Title 6"/>
          <p:cNvSpPr>
            <a:spLocks noGrp="1"/>
          </p:cNvSpPr>
          <p:nvPr>
            <p:ph type="title"/>
          </p:nvPr>
        </p:nvSpPr>
        <p:spPr/>
        <p:txBody>
          <a:bodyPr/>
          <a:lstStyle/>
          <a:p>
            <a:r>
              <a:rPr lang="en-US" dirty="0" smtClean="0"/>
              <a:t>Project rationale</a:t>
            </a:r>
            <a:endParaRPr lang="en-CA" dirty="0"/>
          </a:p>
        </p:txBody>
      </p:sp>
      <p:sp>
        <p:nvSpPr>
          <p:cNvPr id="5" name="Text Placeholder 4"/>
          <p:cNvSpPr>
            <a:spLocks noGrp="1"/>
          </p:cNvSpPr>
          <p:nvPr>
            <p:ph type="body" sz="quarter" idx="13"/>
          </p:nvPr>
        </p:nvSpPr>
        <p:spPr/>
        <p:txBody>
          <a:bodyPr/>
          <a:lstStyle/>
          <a:p>
            <a:r>
              <a:rPr lang="en-US" dirty="0" smtClean="0"/>
              <a:t>PMOs </a:t>
            </a:r>
            <a:r>
              <a:rPr lang="en-US" dirty="0"/>
              <a:t>can have a dramatic effect on the success or failure of projects – as much as 30</a:t>
            </a:r>
            <a:r>
              <a:rPr lang="en-US" dirty="0" smtClean="0"/>
              <a:t>%.</a:t>
            </a:r>
            <a:endParaRPr lang="en-US" dirty="0"/>
          </a:p>
          <a:p>
            <a:r>
              <a:rPr lang="en-US" dirty="0"/>
              <a:t>Just having a PMO is insufficient; a high performing, holistic, capability-based PMO can attain quadruple the impact of low performing </a:t>
            </a:r>
            <a:r>
              <a:rPr lang="en-US" dirty="0" smtClean="0"/>
              <a:t>PMOs.</a:t>
            </a:r>
            <a:endParaRPr lang="en-US" dirty="0"/>
          </a:p>
          <a:p>
            <a:r>
              <a:rPr lang="en-US" dirty="0"/>
              <a:t>Not every organization needs a </a:t>
            </a:r>
            <a:r>
              <a:rPr lang="en-US" dirty="0" smtClean="0"/>
              <a:t>PMO.</a:t>
            </a:r>
            <a:endParaRPr lang="en-US" dirty="0"/>
          </a:p>
        </p:txBody>
      </p:sp>
      <p:sp>
        <p:nvSpPr>
          <p:cNvPr id="6" name="Text Placeholder 5"/>
          <p:cNvSpPr>
            <a:spLocks noGrp="1"/>
          </p:cNvSpPr>
          <p:nvPr>
            <p:ph type="body" sz="quarter" idx="14"/>
          </p:nvPr>
        </p:nvSpPr>
        <p:spPr/>
        <p:txBody>
          <a:bodyPr/>
          <a:lstStyle/>
          <a:p>
            <a:r>
              <a:rPr lang="en-US" dirty="0"/>
              <a:t>A clear understanding of the benefits of a </a:t>
            </a:r>
            <a:r>
              <a:rPr lang="en-US" dirty="0" smtClean="0"/>
              <a:t>PMO.</a:t>
            </a:r>
            <a:endParaRPr lang="en-US" dirty="0"/>
          </a:p>
          <a:p>
            <a:r>
              <a:rPr lang="en-US" dirty="0"/>
              <a:t>A realization </a:t>
            </a:r>
            <a:r>
              <a:rPr lang="en-US" dirty="0" smtClean="0"/>
              <a:t>of </a:t>
            </a:r>
            <a:r>
              <a:rPr lang="en-US" dirty="0"/>
              <a:t>the pitfalls that cause </a:t>
            </a:r>
            <a:r>
              <a:rPr lang="en-US" dirty="0" smtClean="0"/>
              <a:t>PMOs </a:t>
            </a:r>
            <a:r>
              <a:rPr lang="en-US" dirty="0"/>
              <a:t>to </a:t>
            </a:r>
            <a:r>
              <a:rPr lang="en-US" dirty="0" smtClean="0"/>
              <a:t>fail.</a:t>
            </a:r>
            <a:endParaRPr lang="en-US" dirty="0"/>
          </a:p>
          <a:p>
            <a:r>
              <a:rPr lang="en-US" dirty="0"/>
              <a:t>A decision as to whether a PMO is right for your </a:t>
            </a:r>
            <a:r>
              <a:rPr lang="en-US" dirty="0" smtClean="0"/>
              <a:t>organization.</a:t>
            </a:r>
            <a:endParaRPr lang="en-US" dirty="0"/>
          </a:p>
          <a:p>
            <a:endParaRPr lang="en-US" dirty="0"/>
          </a:p>
          <a:p>
            <a:endParaRPr lang="en-US" dirty="0"/>
          </a:p>
        </p:txBody>
      </p:sp>
      <p:sp>
        <p:nvSpPr>
          <p:cNvPr id="9" name="Text Placeholder 7"/>
          <p:cNvSpPr>
            <a:spLocks noGrp="1"/>
          </p:cNvSpPr>
          <p:nvPr>
            <p:ph type="body" sz="quarter" idx="15"/>
          </p:nvPr>
        </p:nvSpPr>
        <p:spPr>
          <a:xfrm>
            <a:off x="266219" y="4969032"/>
            <a:ext cx="8595360" cy="1377523"/>
          </a:xfrm>
        </p:spPr>
        <p:txBody>
          <a:bodyPr/>
          <a:lstStyle/>
          <a:p>
            <a:r>
              <a:rPr lang="en-US" dirty="0" smtClean="0"/>
              <a:t>Completed </a:t>
            </a:r>
            <a:r>
              <a:rPr lang="en-US" i="1" dirty="0" smtClean="0"/>
              <a:t>PMO Needs Assessment</a:t>
            </a:r>
            <a:r>
              <a:rPr lang="en-US" dirty="0" smtClean="0"/>
              <a:t>.</a:t>
            </a:r>
            <a:endParaRPr lang="en-US" dirty="0"/>
          </a:p>
        </p:txBody>
      </p:sp>
      <p:grpSp>
        <p:nvGrpSpPr>
          <p:cNvPr id="10" name="Group 9"/>
          <p:cNvGrpSpPr/>
          <p:nvPr/>
        </p:nvGrpSpPr>
        <p:grpSpPr>
          <a:xfrm>
            <a:off x="0" y="6422955"/>
            <a:ext cx="9144000" cy="437555"/>
            <a:chOff x="0" y="6422955"/>
            <a:chExt cx="9144000" cy="437555"/>
          </a:xfrm>
        </p:grpSpPr>
        <p:pic>
          <p:nvPicPr>
            <p:cNvPr id="11"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471868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high-performing PMO can help treat your project management ailments</a:t>
            </a:r>
            <a:endParaRPr lang="en-CA" dirty="0"/>
          </a:p>
        </p:txBody>
      </p:sp>
      <p:grpSp>
        <p:nvGrpSpPr>
          <p:cNvPr id="5" name="Group 4"/>
          <p:cNvGrpSpPr/>
          <p:nvPr/>
        </p:nvGrpSpPr>
        <p:grpSpPr>
          <a:xfrm>
            <a:off x="251518" y="1338909"/>
            <a:ext cx="8625781" cy="1689338"/>
            <a:chOff x="533279" y="4617132"/>
            <a:chExt cx="2204387" cy="1561190"/>
          </a:xfrm>
        </p:grpSpPr>
        <p:sp>
          <p:nvSpPr>
            <p:cNvPr id="6" name="Rectangle 5"/>
            <p:cNvSpPr/>
            <p:nvPr/>
          </p:nvSpPr>
          <p:spPr>
            <a:xfrm>
              <a:off x="533279" y="4927738"/>
              <a:ext cx="2204387" cy="1250584"/>
            </a:xfrm>
            <a:prstGeom prst="rect">
              <a:avLst/>
            </a:prstGeom>
            <a:solidFill>
              <a:schemeClr val="bg1"/>
            </a:solidFill>
            <a:ln w="12700">
              <a:solidFill>
                <a:schemeClr val="tx1"/>
              </a:solidFill>
            </a:ln>
            <a:effectLst>
              <a:outerShdw blurRad="25400" dist="25400" dir="3600000" sx="98000" sy="98000" algn="ctr" rotWithShape="0">
                <a:schemeClr val="tx1">
                  <a:lumMod val="60000"/>
                  <a:lumOff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fontAlgn="base">
                <a:spcAft>
                  <a:spcPts val="600"/>
                </a:spcAft>
                <a:buFont typeface="Arial" panose="020B0604020202020204" pitchFamily="34" charset="0"/>
                <a:buChar char="•"/>
              </a:pPr>
              <a:r>
                <a:rPr lang="en-CA" sz="1200" dirty="0" smtClean="0">
                  <a:solidFill>
                    <a:srgbClr val="333333"/>
                  </a:solidFill>
                </a:rPr>
                <a:t>Projects </a:t>
              </a:r>
              <a:r>
                <a:rPr lang="en-CA" sz="1200" dirty="0">
                  <a:solidFill>
                    <a:srgbClr val="333333"/>
                  </a:solidFill>
                </a:rPr>
                <a:t>routinely over </a:t>
              </a:r>
              <a:r>
                <a:rPr lang="en-CA" sz="1200" dirty="0" smtClean="0">
                  <a:solidFill>
                    <a:srgbClr val="333333"/>
                  </a:solidFill>
                </a:rPr>
                <a:t>time.</a:t>
              </a:r>
              <a:endParaRPr lang="en-CA" sz="1200" dirty="0">
                <a:solidFill>
                  <a:srgbClr val="333333"/>
                </a:solidFill>
              </a:endParaRPr>
            </a:p>
            <a:p>
              <a:pPr marL="171450" indent="-171450" fontAlgn="base">
                <a:spcAft>
                  <a:spcPts val="600"/>
                </a:spcAft>
                <a:buFont typeface="Arial" panose="020B0604020202020204" pitchFamily="34" charset="0"/>
                <a:buChar char="•"/>
              </a:pPr>
              <a:r>
                <a:rPr lang="en-CA" sz="1200" dirty="0">
                  <a:solidFill>
                    <a:srgbClr val="333333"/>
                  </a:solidFill>
                </a:rPr>
                <a:t>Projects </a:t>
              </a:r>
              <a:r>
                <a:rPr lang="en-CA" sz="1200" dirty="0" smtClean="0">
                  <a:solidFill>
                    <a:srgbClr val="333333"/>
                  </a:solidFill>
                </a:rPr>
                <a:t>routinely </a:t>
              </a:r>
              <a:r>
                <a:rPr lang="en-CA" sz="1200" dirty="0">
                  <a:solidFill>
                    <a:srgbClr val="333333"/>
                  </a:solidFill>
                </a:rPr>
                <a:t>over </a:t>
              </a:r>
              <a:r>
                <a:rPr lang="en-CA" sz="1200" dirty="0" smtClean="0">
                  <a:solidFill>
                    <a:srgbClr val="333333"/>
                  </a:solidFill>
                </a:rPr>
                <a:t>budget.</a:t>
              </a:r>
              <a:endParaRPr lang="en-CA" sz="1200" dirty="0">
                <a:solidFill>
                  <a:srgbClr val="333333"/>
                </a:solidFill>
              </a:endParaRPr>
            </a:p>
            <a:p>
              <a:pPr marL="171450" indent="-171450" fontAlgn="base">
                <a:spcAft>
                  <a:spcPts val="600"/>
                </a:spcAft>
                <a:buFont typeface="Arial" panose="020B0604020202020204" pitchFamily="34" charset="0"/>
                <a:buChar char="•"/>
              </a:pPr>
              <a:r>
                <a:rPr lang="en-CA" sz="1200" dirty="0" smtClean="0">
                  <a:solidFill>
                    <a:srgbClr val="333333"/>
                  </a:solidFill>
                </a:rPr>
                <a:t>Wasted </a:t>
              </a:r>
              <a:r>
                <a:rPr lang="en-CA" sz="1200" dirty="0">
                  <a:solidFill>
                    <a:srgbClr val="333333"/>
                  </a:solidFill>
                </a:rPr>
                <a:t>resources and resource </a:t>
              </a:r>
              <a:r>
                <a:rPr lang="en-CA" sz="1200" dirty="0" smtClean="0">
                  <a:solidFill>
                    <a:srgbClr val="333333"/>
                  </a:solidFill>
                </a:rPr>
                <a:t>conflicts.</a:t>
              </a:r>
              <a:endParaRPr lang="en-CA" sz="1200" dirty="0">
                <a:solidFill>
                  <a:srgbClr val="333333"/>
                </a:solidFill>
              </a:endParaRPr>
            </a:p>
            <a:p>
              <a:pPr marL="171450" indent="-171450" fontAlgn="base">
                <a:spcAft>
                  <a:spcPts val="600"/>
                </a:spcAft>
                <a:buFont typeface="Arial" panose="020B0604020202020204" pitchFamily="34" charset="0"/>
                <a:buChar char="•"/>
              </a:pPr>
              <a:r>
                <a:rPr lang="en-CA" sz="1200" dirty="0" smtClean="0">
                  <a:solidFill>
                    <a:srgbClr val="333333"/>
                  </a:solidFill>
                </a:rPr>
                <a:t>No clear </a:t>
              </a:r>
              <a:r>
                <a:rPr lang="en-CA" sz="1200" dirty="0">
                  <a:solidFill>
                    <a:srgbClr val="333333"/>
                  </a:solidFill>
                </a:rPr>
                <a:t>idea of where project interdependencies </a:t>
              </a:r>
              <a:r>
                <a:rPr lang="en-CA" sz="1200" dirty="0" smtClean="0">
                  <a:solidFill>
                    <a:srgbClr val="333333"/>
                  </a:solidFill>
                </a:rPr>
                <a:t>exist.</a:t>
              </a:r>
              <a:endParaRPr lang="en-CA" sz="1200" dirty="0">
                <a:solidFill>
                  <a:srgbClr val="333333"/>
                </a:solidFill>
              </a:endParaRPr>
            </a:p>
            <a:p>
              <a:pPr marL="171450" indent="-171450" fontAlgn="base">
                <a:spcAft>
                  <a:spcPts val="600"/>
                </a:spcAft>
                <a:buFont typeface="Arial" panose="020B0604020202020204" pitchFamily="34" charset="0"/>
                <a:buChar char="•"/>
              </a:pPr>
              <a:r>
                <a:rPr lang="en-CA" sz="1200" b="1" dirty="0" smtClean="0">
                  <a:solidFill>
                    <a:srgbClr val="333333"/>
                  </a:solidFill>
                </a:rPr>
                <a:t>Lack of a </a:t>
              </a:r>
              <a:r>
                <a:rPr lang="en-CA" sz="1200" b="1" dirty="0">
                  <a:solidFill>
                    <a:srgbClr val="333333"/>
                  </a:solidFill>
                </a:rPr>
                <a:t>consistent, clear view of how projects are performing which is leading to suboptimal </a:t>
              </a:r>
              <a:r>
                <a:rPr lang="en-CA" sz="1200" b="1" dirty="0" smtClean="0">
                  <a:solidFill>
                    <a:srgbClr val="333333"/>
                  </a:solidFill>
                </a:rPr>
                <a:t>decisions.</a:t>
              </a:r>
              <a:endParaRPr lang="en-CA" sz="1200" b="1" dirty="0">
                <a:solidFill>
                  <a:srgbClr val="333333"/>
                </a:solidFill>
              </a:endParaRPr>
            </a:p>
          </p:txBody>
        </p:sp>
        <p:sp>
          <p:nvSpPr>
            <p:cNvPr id="7" name="Rectangle 6"/>
            <p:cNvSpPr/>
            <p:nvPr/>
          </p:nvSpPr>
          <p:spPr>
            <a:xfrm>
              <a:off x="533280" y="4617132"/>
              <a:ext cx="2204386" cy="296682"/>
            </a:xfrm>
            <a:prstGeom prst="rect">
              <a:avLst/>
            </a:prstGeom>
            <a:solidFill>
              <a:srgbClr val="A24130"/>
            </a:solidFill>
            <a:ln w="12700">
              <a:solidFill>
                <a:srgbClr val="902E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400" b="1" dirty="0" smtClean="0">
                  <a:solidFill>
                    <a:srgbClr val="FFFFFF"/>
                  </a:solidFill>
                </a:rPr>
                <a:t>Do you suffer from the following symptoms?</a:t>
              </a:r>
              <a:endParaRPr lang="en-CA" sz="1400" b="1" dirty="0">
                <a:solidFill>
                  <a:srgbClr val="FFFFFF"/>
                </a:solidFill>
              </a:endParaRPr>
            </a:p>
          </p:txBody>
        </p:sp>
      </p:grpSp>
      <p:grpSp>
        <p:nvGrpSpPr>
          <p:cNvPr id="9" name="Group 8"/>
          <p:cNvGrpSpPr/>
          <p:nvPr/>
        </p:nvGrpSpPr>
        <p:grpSpPr>
          <a:xfrm>
            <a:off x="251518" y="3957247"/>
            <a:ext cx="4047826" cy="2183224"/>
            <a:chOff x="533279" y="4617132"/>
            <a:chExt cx="2204387" cy="2183224"/>
          </a:xfrm>
        </p:grpSpPr>
        <p:sp>
          <p:nvSpPr>
            <p:cNvPr id="10" name="Rectangle 9"/>
            <p:cNvSpPr/>
            <p:nvPr/>
          </p:nvSpPr>
          <p:spPr>
            <a:xfrm>
              <a:off x="533279" y="4938168"/>
              <a:ext cx="2204387" cy="1862188"/>
            </a:xfrm>
            <a:prstGeom prst="rect">
              <a:avLst/>
            </a:prstGeom>
            <a:solidFill>
              <a:schemeClr val="bg1"/>
            </a:solidFill>
            <a:ln w="12700">
              <a:solidFill>
                <a:schemeClr val="tx1"/>
              </a:solidFill>
            </a:ln>
            <a:effectLst>
              <a:outerShdw blurRad="25400" dist="25400" dir="3600000" sx="98000" sy="98000" algn="ctr" rotWithShape="0">
                <a:schemeClr val="tx1">
                  <a:lumMod val="60000"/>
                  <a:lumOff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spcAft>
                  <a:spcPts val="600"/>
                </a:spcAft>
                <a:buFont typeface="Symbol" panose="05050102010706020507" pitchFamily="18" charset="2"/>
                <a:buChar char=""/>
              </a:pPr>
              <a:r>
                <a:rPr lang="en-CA"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Decrease in failed </a:t>
              </a:r>
              <a:r>
                <a:rPr lang="en-CA"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projects: </a:t>
              </a:r>
              <a:r>
                <a:rPr lang="en-CA"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30</a:t>
              </a:r>
              <a:r>
                <a:rPr lang="en-CA"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n-CA" sz="1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600"/>
                </a:spcAft>
                <a:buFont typeface="Symbol" panose="05050102010706020507" pitchFamily="18" charset="2"/>
                <a:buChar char=""/>
              </a:pPr>
              <a:r>
                <a:rPr lang="en-CA"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Improvement </a:t>
              </a:r>
              <a:r>
                <a:rPr lang="en-CA"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in projects aligned with </a:t>
              </a:r>
              <a:r>
                <a:rPr lang="en-CA"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objectives: 39%.</a:t>
              </a:r>
              <a:endParaRPr lang="en-CA" sz="1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600"/>
                </a:spcAft>
                <a:buFont typeface="Symbol" panose="05050102010706020507" pitchFamily="18" charset="2"/>
                <a:buChar char=""/>
              </a:pPr>
              <a:r>
                <a:rPr lang="en-CA"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Improvement in </a:t>
              </a:r>
              <a:r>
                <a:rPr lang="en-CA"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productivity: </a:t>
              </a:r>
              <a:r>
                <a:rPr lang="en-CA"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22</a:t>
              </a:r>
              <a:r>
                <a:rPr lang="en-CA"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n-CA" sz="1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600"/>
                </a:spcAft>
                <a:buFont typeface="Symbol" panose="05050102010706020507" pitchFamily="18" charset="2"/>
                <a:buChar char=""/>
              </a:pPr>
              <a:r>
                <a:rPr lang="en-CA"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Cost savings per project (% of total project </a:t>
              </a:r>
              <a:r>
                <a:rPr lang="en-CA"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cost): 15%.</a:t>
              </a:r>
              <a:endParaRPr lang="en-CA" sz="1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600"/>
                </a:spcAft>
                <a:buFont typeface="Symbol" panose="05050102010706020507" pitchFamily="18" charset="2"/>
                <a:buChar char=""/>
              </a:pPr>
              <a:r>
                <a:rPr lang="en-CA"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Increase in customer </a:t>
              </a:r>
              <a:r>
                <a:rPr lang="en-CA"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satisfaction: </a:t>
              </a:r>
              <a:r>
                <a:rPr lang="en-CA"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31</a:t>
              </a:r>
              <a:r>
                <a:rPr lang="en-CA"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CA" sz="1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sp>
          <p:nvSpPr>
            <p:cNvPr id="11" name="Rectangle 10"/>
            <p:cNvSpPr/>
            <p:nvPr/>
          </p:nvSpPr>
          <p:spPr>
            <a:xfrm>
              <a:off x="533280" y="4617132"/>
              <a:ext cx="2204386" cy="321035"/>
            </a:xfrm>
            <a:prstGeom prst="rect">
              <a:avLst/>
            </a:prstGeom>
            <a:solidFill>
              <a:srgbClr val="5A7D5C"/>
            </a:solidFill>
            <a:ln w="12700">
              <a:solidFill>
                <a:srgbClr val="7FAC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200" b="1" dirty="0" smtClean="0">
                  <a:solidFill>
                    <a:srgbClr val="FFFFFF"/>
                  </a:solidFill>
                </a:rPr>
                <a:t>Benefits of high-performing PMOs:</a:t>
              </a:r>
              <a:endParaRPr lang="en-CA" sz="1200" b="1" dirty="0">
                <a:solidFill>
                  <a:srgbClr val="FFFFFF"/>
                </a:solidFill>
              </a:endParaRPr>
            </a:p>
          </p:txBody>
        </p:sp>
      </p:grpSp>
      <p:sp>
        <p:nvSpPr>
          <p:cNvPr id="15" name="Rectangle 14"/>
          <p:cNvSpPr/>
          <p:nvPr/>
        </p:nvSpPr>
        <p:spPr>
          <a:xfrm>
            <a:off x="251518" y="6271529"/>
            <a:ext cx="5381635" cy="246221"/>
          </a:xfrm>
          <a:prstGeom prst="rect">
            <a:avLst/>
          </a:prstGeom>
        </p:spPr>
        <p:txBody>
          <a:bodyPr wrap="square">
            <a:spAutoFit/>
          </a:bodyPr>
          <a:lstStyle/>
          <a:p>
            <a:pPr lvl="0"/>
            <a:r>
              <a:rPr lang="en-US" sz="1000" dirty="0">
                <a:ea typeface="Calibri" panose="020F0502020204030204" pitchFamily="34" charset="0"/>
                <a:cs typeface="Times New Roman" panose="02020603050405020304" pitchFamily="18" charset="0"/>
              </a:rPr>
              <a:t>Source: </a:t>
            </a:r>
            <a:r>
              <a:rPr lang="en-US" sz="1000" u="sng" dirty="0" smtClean="0">
                <a:solidFill>
                  <a:srgbClr val="003366"/>
                </a:solidFill>
                <a:ea typeface="Calibri" panose="020F0502020204030204" pitchFamily="34" charset="0"/>
                <a:cs typeface="Times New Roman" panose="02020603050405020304" pitchFamily="18" charset="0"/>
                <a:hlinkClick r:id="rId2"/>
              </a:rPr>
              <a:t>The State of the PMO 2012</a:t>
            </a:r>
            <a:endParaRPr lang="en-CA" sz="1000" dirty="0">
              <a:ea typeface="Calibri" panose="020F0502020204030204" pitchFamily="34" charset="0"/>
              <a:cs typeface="Times New Roman" panose="02020603050405020304" pitchFamily="18" charset="0"/>
            </a:endParaRPr>
          </a:p>
        </p:txBody>
      </p:sp>
      <p:sp>
        <p:nvSpPr>
          <p:cNvPr id="3" name="TextBox 2"/>
          <p:cNvSpPr txBox="1"/>
          <p:nvPr/>
        </p:nvSpPr>
        <p:spPr>
          <a:xfrm>
            <a:off x="4806428" y="3957247"/>
            <a:ext cx="4096807" cy="830997"/>
          </a:xfrm>
          <a:prstGeom prst="rect">
            <a:avLst/>
          </a:prstGeom>
          <a:noFill/>
        </p:spPr>
        <p:txBody>
          <a:bodyPr wrap="square" rtlCol="0">
            <a:spAutoFit/>
          </a:bodyPr>
          <a:lstStyle/>
          <a:p>
            <a:r>
              <a:rPr lang="en-CA" sz="1200" dirty="0" smtClean="0"/>
              <a:t>A 2012 PM Solutions study showed that organization’s with a </a:t>
            </a:r>
            <a:r>
              <a:rPr lang="en-CA" sz="1200" b="1" dirty="0" smtClean="0"/>
              <a:t>PMO</a:t>
            </a:r>
            <a:r>
              <a:rPr lang="en-CA" sz="1200" dirty="0" smtClean="0"/>
              <a:t> were significantly more </a:t>
            </a:r>
            <a:r>
              <a:rPr lang="en-CA" sz="1200" b="1" dirty="0" smtClean="0"/>
              <a:t>successful</a:t>
            </a:r>
            <a:r>
              <a:rPr lang="en-CA" sz="1200" dirty="0" smtClean="0"/>
              <a:t> at executing successful </a:t>
            </a:r>
            <a:r>
              <a:rPr lang="en-CA" sz="1200" b="1" dirty="0" smtClean="0"/>
              <a:t>strategic initiatives </a:t>
            </a:r>
            <a:r>
              <a:rPr lang="en-CA" sz="1200" dirty="0" smtClean="0"/>
              <a:t>than organizations without a PMO.</a:t>
            </a:r>
            <a:endParaRPr lang="en-CA" sz="1200" dirty="0"/>
          </a:p>
        </p:txBody>
      </p:sp>
      <p:sp>
        <p:nvSpPr>
          <p:cNvPr id="8" name="Oval 7"/>
          <p:cNvSpPr/>
          <p:nvPr/>
        </p:nvSpPr>
        <p:spPr>
          <a:xfrm>
            <a:off x="4806428" y="5395433"/>
            <a:ext cx="1781894" cy="95920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CA" sz="1200" b="1" dirty="0" smtClean="0"/>
              <a:t>50% Success rate of strategic initiatives</a:t>
            </a:r>
            <a:endParaRPr lang="en-CA" sz="1200" b="1" dirty="0"/>
          </a:p>
        </p:txBody>
      </p:sp>
      <p:sp>
        <p:nvSpPr>
          <p:cNvPr id="16" name="Oval 15"/>
          <p:cNvSpPr/>
          <p:nvPr/>
        </p:nvSpPr>
        <p:spPr>
          <a:xfrm>
            <a:off x="7095406" y="5370809"/>
            <a:ext cx="1781894" cy="95920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CA" sz="1200" b="1" dirty="0" smtClean="0"/>
              <a:t>58% Success rate of strategic initiatives</a:t>
            </a:r>
            <a:endParaRPr lang="en-CA" sz="1200" b="1" dirty="0"/>
          </a:p>
        </p:txBody>
      </p:sp>
      <p:sp>
        <p:nvSpPr>
          <p:cNvPr id="17" name="TextBox 16"/>
          <p:cNvSpPr txBox="1"/>
          <p:nvPr/>
        </p:nvSpPr>
        <p:spPr>
          <a:xfrm>
            <a:off x="5060161" y="4987376"/>
            <a:ext cx="1274427" cy="276999"/>
          </a:xfrm>
          <a:prstGeom prst="rect">
            <a:avLst/>
          </a:prstGeom>
          <a:noFill/>
        </p:spPr>
        <p:txBody>
          <a:bodyPr wrap="square" rtlCol="0">
            <a:spAutoFit/>
          </a:bodyPr>
          <a:lstStyle/>
          <a:p>
            <a:r>
              <a:rPr lang="en-CA" sz="1200" b="1" dirty="0" smtClean="0"/>
              <a:t>Without a PMO</a:t>
            </a:r>
            <a:endParaRPr lang="en-CA" sz="1200" b="1" dirty="0"/>
          </a:p>
        </p:txBody>
      </p:sp>
      <p:sp>
        <p:nvSpPr>
          <p:cNvPr id="18" name="TextBox 17"/>
          <p:cNvSpPr txBox="1"/>
          <p:nvPr/>
        </p:nvSpPr>
        <p:spPr>
          <a:xfrm>
            <a:off x="7469886" y="4995504"/>
            <a:ext cx="1032934" cy="276999"/>
          </a:xfrm>
          <a:prstGeom prst="rect">
            <a:avLst/>
          </a:prstGeom>
          <a:noFill/>
        </p:spPr>
        <p:txBody>
          <a:bodyPr wrap="square" rtlCol="0">
            <a:spAutoFit/>
          </a:bodyPr>
          <a:lstStyle/>
          <a:p>
            <a:r>
              <a:rPr lang="en-CA" sz="1200" b="1" dirty="0" smtClean="0"/>
              <a:t>With a PMO</a:t>
            </a:r>
            <a:endParaRPr lang="en-CA" sz="1200" b="1"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698860" y="1758248"/>
            <a:ext cx="1061316" cy="900940"/>
          </a:xfrm>
          <a:prstGeom prst="rect">
            <a:avLst/>
          </a:prstGeom>
          <a:noFill/>
          <a:extLst>
            <a:ext uri="{909E8E84-426E-40DD-AFC4-6F175D3DCCD1}">
              <a14:hiddenFill xmlns:a14="http://schemas.microsoft.com/office/drawing/2010/main">
                <a:solidFill>
                  <a:srgbClr val="FFFFFF"/>
                </a:solidFill>
              </a14:hiddenFill>
            </a:ext>
          </a:extLst>
        </p:spPr>
      </p:pic>
      <p:sp>
        <p:nvSpPr>
          <p:cNvPr id="20" name="Flowchart: Decision 19"/>
          <p:cNvSpPr/>
          <p:nvPr/>
        </p:nvSpPr>
        <p:spPr>
          <a:xfrm>
            <a:off x="6461922" y="5674956"/>
            <a:ext cx="785818" cy="400156"/>
          </a:xfrm>
          <a:prstGeom prst="flowChartDecisio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CA" sz="1200" dirty="0"/>
              <a:t>v</a:t>
            </a:r>
            <a:r>
              <a:rPr lang="en-CA" sz="1200" dirty="0" smtClean="0"/>
              <a:t>s.</a:t>
            </a:r>
            <a:endParaRPr lang="en-CA" sz="1200" dirty="0"/>
          </a:p>
        </p:txBody>
      </p:sp>
      <p:sp>
        <p:nvSpPr>
          <p:cNvPr id="21" name="Rectangle 20"/>
          <p:cNvSpPr/>
          <p:nvPr/>
        </p:nvSpPr>
        <p:spPr>
          <a:xfrm>
            <a:off x="251519" y="3405738"/>
            <a:ext cx="8625780" cy="30777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CA" sz="1400" b="1" dirty="0"/>
              <a:t>You could benefit from a </a:t>
            </a:r>
            <a:r>
              <a:rPr lang="en-CA" sz="1400" b="1" dirty="0" smtClean="0"/>
              <a:t>PMO.</a:t>
            </a:r>
            <a:endParaRPr lang="en-CA" sz="1400" b="1" dirty="0"/>
          </a:p>
        </p:txBody>
      </p:sp>
      <p:sp>
        <p:nvSpPr>
          <p:cNvPr id="22" name="Down Arrow 21"/>
          <p:cNvSpPr/>
          <p:nvPr/>
        </p:nvSpPr>
        <p:spPr>
          <a:xfrm>
            <a:off x="1614311" y="3170593"/>
            <a:ext cx="1332088" cy="678918"/>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CA" dirty="0"/>
          </a:p>
        </p:txBody>
      </p:sp>
      <p:sp>
        <p:nvSpPr>
          <p:cNvPr id="24" name="Down Arrow 23"/>
          <p:cNvSpPr/>
          <p:nvPr/>
        </p:nvSpPr>
        <p:spPr>
          <a:xfrm>
            <a:off x="6109915" y="3167087"/>
            <a:ext cx="1332088" cy="678918"/>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CA" dirty="0"/>
          </a:p>
        </p:txBody>
      </p:sp>
      <p:grpSp>
        <p:nvGrpSpPr>
          <p:cNvPr id="23" name="Group 22"/>
          <p:cNvGrpSpPr/>
          <p:nvPr/>
        </p:nvGrpSpPr>
        <p:grpSpPr>
          <a:xfrm>
            <a:off x="0" y="6422955"/>
            <a:ext cx="9144000" cy="437555"/>
            <a:chOff x="0" y="6422955"/>
            <a:chExt cx="9144000" cy="437555"/>
          </a:xfrm>
        </p:grpSpPr>
        <p:pic>
          <p:nvPicPr>
            <p:cNvPr id="25"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26" name="Picture 25"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38270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However, many organizations fail at implementing a PMO</a:t>
            </a:r>
            <a:endParaRPr lang="en-CA" dirty="0"/>
          </a:p>
        </p:txBody>
      </p:sp>
      <p:sp>
        <p:nvSpPr>
          <p:cNvPr id="3" name="TextBox 2"/>
          <p:cNvSpPr txBox="1"/>
          <p:nvPr/>
        </p:nvSpPr>
        <p:spPr>
          <a:xfrm>
            <a:off x="251520" y="1226256"/>
            <a:ext cx="8625780" cy="954107"/>
          </a:xfrm>
          <a:prstGeom prst="rect">
            <a:avLst/>
          </a:prstGeom>
          <a:noFill/>
        </p:spPr>
        <p:txBody>
          <a:bodyPr wrap="square" rtlCol="0">
            <a:spAutoFit/>
          </a:bodyPr>
          <a:lstStyle/>
          <a:p>
            <a:r>
              <a:rPr lang="en-CA" sz="1400" dirty="0" smtClean="0"/>
              <a:t>The concept of implementing a PMO to centralize and coordinate project management in an organization is hardly ground-breaking. In fact, it’s fairly commonplace. From the PM Solutions report, The state of the PMO 2014, </a:t>
            </a:r>
            <a:r>
              <a:rPr lang="en-CA" sz="1400" b="1" dirty="0" smtClean="0"/>
              <a:t>80%</a:t>
            </a:r>
            <a:r>
              <a:rPr lang="en-CA" sz="1400" dirty="0" smtClean="0"/>
              <a:t> of respondents stated that their </a:t>
            </a:r>
            <a:r>
              <a:rPr lang="en-CA" sz="1400" b="1" dirty="0" smtClean="0"/>
              <a:t>organization had a PMO,</a:t>
            </a:r>
            <a:r>
              <a:rPr lang="en-CA" sz="1400" dirty="0" smtClean="0"/>
              <a:t> and a further </a:t>
            </a:r>
            <a:r>
              <a:rPr lang="en-CA" sz="1400" b="1" dirty="0" smtClean="0"/>
              <a:t>30%</a:t>
            </a:r>
            <a:r>
              <a:rPr lang="en-CA" sz="1400" dirty="0" smtClean="0"/>
              <a:t> of those </a:t>
            </a:r>
            <a:r>
              <a:rPr lang="en-CA" sz="1400" b="1" dirty="0" smtClean="0"/>
              <a:t>without a PMO </a:t>
            </a:r>
            <a:r>
              <a:rPr lang="en-CA" sz="1400" dirty="0" smtClean="0"/>
              <a:t>plan to </a:t>
            </a:r>
            <a:r>
              <a:rPr lang="en-CA" sz="1400" b="1" dirty="0" smtClean="0"/>
              <a:t>implement one within the next year. </a:t>
            </a:r>
            <a:endParaRPr lang="en-CA" sz="1400" b="1" dirty="0"/>
          </a:p>
        </p:txBody>
      </p:sp>
      <p:sp>
        <p:nvSpPr>
          <p:cNvPr id="4" name="TextBox 3"/>
          <p:cNvSpPr txBox="1"/>
          <p:nvPr/>
        </p:nvSpPr>
        <p:spPr>
          <a:xfrm>
            <a:off x="251520" y="2263775"/>
            <a:ext cx="5441244" cy="27699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CA" sz="1200" b="1" dirty="0" smtClean="0"/>
              <a:t>However, the success rates of most PMOs is not quite so encouraging. </a:t>
            </a:r>
            <a:endParaRPr lang="en-CA" sz="1200" b="1" dirty="0"/>
          </a:p>
        </p:txBody>
      </p:sp>
      <p:sp>
        <p:nvSpPr>
          <p:cNvPr id="6" name="Rectangle 5"/>
          <p:cNvSpPr/>
          <p:nvPr/>
        </p:nvSpPr>
        <p:spPr>
          <a:xfrm>
            <a:off x="349956" y="3100520"/>
            <a:ext cx="4436534" cy="1154162"/>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en-US"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Just </a:t>
            </a:r>
            <a:r>
              <a:rPr lang="en-US" sz="1200"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30% </a:t>
            </a:r>
            <a:r>
              <a:rPr lang="en-US" sz="1200" b="1" dirty="0">
                <a:solidFill>
                  <a:srgbClr val="000000"/>
                </a:solidFill>
                <a:latin typeface="Arial" panose="020B0604020202020204" pitchFamily="34" charset="0"/>
                <a:ea typeface="Times New Roman" panose="02020603050405020304" pitchFamily="18" charset="0"/>
                <a:cs typeface="Arial" panose="020B0604020202020204" pitchFamily="34" charset="0"/>
              </a:rPr>
              <a:t>of PMO leaders </a:t>
            </a:r>
            <a:r>
              <a:rPr lang="en-US"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feel that their </a:t>
            </a:r>
            <a:r>
              <a:rPr lang="en-US" sz="1200" b="1" dirty="0">
                <a:solidFill>
                  <a:srgbClr val="000000"/>
                </a:solidFill>
                <a:latin typeface="Arial" panose="020B0604020202020204" pitchFamily="34" charset="0"/>
                <a:ea typeface="Times New Roman" panose="02020603050405020304" pitchFamily="18" charset="0"/>
                <a:cs typeface="Arial" panose="020B0604020202020204" pitchFamily="34" charset="0"/>
              </a:rPr>
              <a:t>PMO</a:t>
            </a:r>
            <a:r>
              <a:rPr lang="en-US"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 has realized its </a:t>
            </a:r>
            <a:r>
              <a:rPr lang="en-US" sz="1200" b="1" dirty="0">
                <a:solidFill>
                  <a:srgbClr val="000000"/>
                </a:solidFill>
                <a:latin typeface="Arial" panose="020B0604020202020204" pitchFamily="34" charset="0"/>
                <a:ea typeface="Times New Roman" panose="02020603050405020304" pitchFamily="18" charset="0"/>
                <a:cs typeface="Arial" panose="020B0604020202020204" pitchFamily="34" charset="0"/>
              </a:rPr>
              <a:t>full potential for contributing business value </a:t>
            </a:r>
            <a:r>
              <a:rPr lang="en-US"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to the organization. </a:t>
            </a:r>
            <a:endParaRPr lang="en-US"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lgn="r"/>
            <a:r>
              <a:rPr lang="en-US" sz="11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1100" dirty="0">
                <a:solidFill>
                  <a:srgbClr val="000000"/>
                </a:solidFill>
                <a:latin typeface="Arial" panose="020B0604020202020204" pitchFamily="34" charset="0"/>
                <a:ea typeface="Times New Roman" panose="02020603050405020304" pitchFamily="18" charset="0"/>
                <a:cs typeface="Arial" panose="020B0604020202020204" pitchFamily="34" charset="0"/>
              </a:rPr>
              <a:t>The Boston Consulting Group, Inc. and Project Management </a:t>
            </a:r>
            <a:r>
              <a:rPr lang="en-US" sz="11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Institute, </a:t>
            </a:r>
            <a:r>
              <a:rPr lang="en-US" sz="1100" dirty="0">
                <a:solidFill>
                  <a:srgbClr val="000000"/>
                </a:solidFill>
                <a:latin typeface="Arial" panose="020B0604020202020204" pitchFamily="34" charset="0"/>
                <a:ea typeface="Times New Roman" panose="02020603050405020304" pitchFamily="18" charset="0"/>
                <a:cs typeface="Arial" panose="020B0604020202020204" pitchFamily="34" charset="0"/>
              </a:rPr>
              <a:t>2013, “Strategic Initiative Management. The PMO Imperative”</a:t>
            </a:r>
            <a:endParaRPr lang="en-CA" sz="11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sp>
        <p:nvSpPr>
          <p:cNvPr id="7" name="Rectangle 6"/>
          <p:cNvSpPr/>
          <p:nvPr/>
        </p:nvSpPr>
        <p:spPr>
          <a:xfrm>
            <a:off x="349956" y="5244333"/>
            <a:ext cx="4436534" cy="83099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en-US" sz="1200"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A further 60</a:t>
            </a:r>
            <a:r>
              <a:rPr lang="en-US" sz="12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would go as far as to say their </a:t>
            </a:r>
            <a:r>
              <a:rPr lang="en-US" sz="1200"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value </a:t>
            </a:r>
            <a:r>
              <a:rPr lang="en-US" sz="1200" b="1" dirty="0">
                <a:solidFill>
                  <a:srgbClr val="000000"/>
                </a:solidFill>
                <a:latin typeface="Arial" panose="020B0604020202020204" pitchFamily="34" charset="0"/>
                <a:ea typeface="Times New Roman" panose="02020603050405020304" pitchFamily="18" charset="0"/>
                <a:cs typeface="Arial" panose="020B0604020202020204" pitchFamily="34" charset="0"/>
              </a:rPr>
              <a:t>of the PMO has been </a:t>
            </a:r>
            <a:r>
              <a:rPr lang="en-US" sz="1200"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questioned.</a:t>
            </a:r>
            <a:r>
              <a:rPr lang="en-US"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p>
          <a:p>
            <a:pPr algn="r"/>
            <a:r>
              <a:rPr lang="en-US" sz="1100" i="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11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Project </a:t>
            </a:r>
            <a:r>
              <a:rPr lang="en-US" sz="1100" dirty="0">
                <a:solidFill>
                  <a:srgbClr val="000000"/>
                </a:solidFill>
                <a:latin typeface="Arial" panose="020B0604020202020204" pitchFamily="34" charset="0"/>
                <a:ea typeface="Times New Roman" panose="02020603050405020304" pitchFamily="18" charset="0"/>
                <a:cs typeface="Arial" panose="020B0604020202020204" pitchFamily="34" charset="0"/>
              </a:rPr>
              <a:t>Management Institute, Inc. </a:t>
            </a:r>
            <a:r>
              <a:rPr lang="en-US" sz="11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2012, “The </a:t>
            </a:r>
            <a:r>
              <a:rPr lang="en-US" sz="1100" dirty="0">
                <a:solidFill>
                  <a:srgbClr val="000000"/>
                </a:solidFill>
                <a:latin typeface="Arial" panose="020B0604020202020204" pitchFamily="34" charset="0"/>
                <a:ea typeface="Times New Roman" panose="02020603050405020304" pitchFamily="18" charset="0"/>
                <a:cs typeface="Arial" panose="020B0604020202020204" pitchFamily="34" charset="0"/>
              </a:rPr>
              <a:t>Project Management Office. In Sync with Strategy.”</a:t>
            </a:r>
            <a:endParaRPr lang="en-CA" sz="1100" dirty="0"/>
          </a:p>
        </p:txBody>
      </p:sp>
      <p:graphicFrame>
        <p:nvGraphicFramePr>
          <p:cNvPr id="16" name="Chart 15"/>
          <p:cNvGraphicFramePr/>
          <p:nvPr>
            <p:extLst>
              <p:ext uri="{D42A27DB-BD31-4B8C-83A1-F6EECF244321}">
                <p14:modId xmlns:p14="http://schemas.microsoft.com/office/powerpoint/2010/main" val="3205847584"/>
              </p:ext>
            </p:extLst>
          </p:nvPr>
        </p:nvGraphicFramePr>
        <p:xfrm>
          <a:off x="4289778" y="2235200"/>
          <a:ext cx="5125155" cy="25666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Chart 19"/>
          <p:cNvGraphicFramePr/>
          <p:nvPr>
            <p:extLst>
              <p:ext uri="{D42A27DB-BD31-4B8C-83A1-F6EECF244321}">
                <p14:modId xmlns:p14="http://schemas.microsoft.com/office/powerpoint/2010/main" val="2411069500"/>
              </p:ext>
            </p:extLst>
          </p:nvPr>
        </p:nvGraphicFramePr>
        <p:xfrm>
          <a:off x="4564410" y="4447823"/>
          <a:ext cx="4617155" cy="2175933"/>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0" y="6422955"/>
            <a:ext cx="9144000" cy="437555"/>
            <a:chOff x="0" y="6422955"/>
            <a:chExt cx="9144000" cy="437555"/>
          </a:xfrm>
        </p:grpSpPr>
        <p:pic>
          <p:nvPicPr>
            <p:cNvPr id="10"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1798450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1aa096b5ec341ae8ea8e059b4dbc3c54d7768d9"/>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heme/theme1.xml><?xml version="1.0" encoding="utf-8"?>
<a:theme xmlns:a="http://schemas.openxmlformats.org/drawingml/2006/main" name="Theme1">
  <a:themeElements>
    <a:clrScheme name="ITRG">
      <a:dk1>
        <a:srgbClr val="333333"/>
      </a:dk1>
      <a:lt1>
        <a:srgbClr val="FFFFFF"/>
      </a:lt1>
      <a:dk2>
        <a:srgbClr val="FFFFFF"/>
      </a:dk2>
      <a:lt2>
        <a:srgbClr val="FFFFFF"/>
      </a:lt2>
      <a:accent1>
        <a:srgbClr val="29475F"/>
      </a:accent1>
      <a:accent2>
        <a:srgbClr val="007698"/>
      </a:accent2>
      <a:accent3>
        <a:srgbClr val="5A7D5C"/>
      </a:accent3>
      <a:accent4>
        <a:srgbClr val="A24130"/>
      </a:accent4>
      <a:accent5>
        <a:srgbClr val="D9A210"/>
      </a:accent5>
      <a:accent6>
        <a:srgbClr val="D17D08"/>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1763</Words>
  <Application>Microsoft Office PowerPoint</Application>
  <PresentationFormat>On-screen Show (4:3)</PresentationFormat>
  <Paragraphs>151</Paragraphs>
  <Slides>12</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Slide Titles</vt:lpstr>
      </vt:variant>
      <vt:variant>
        <vt:i4>12</vt:i4>
      </vt:variant>
      <vt:variant>
        <vt:lpstr>Custom Shows</vt:lpstr>
      </vt:variant>
      <vt:variant>
        <vt:i4>1</vt:i4>
      </vt:variant>
    </vt:vector>
  </HeadingPairs>
  <TitlesOfParts>
    <vt:vector size="21" baseType="lpstr">
      <vt:lpstr>Arial</vt:lpstr>
      <vt:lpstr>Calibri</vt:lpstr>
      <vt:lpstr>Georgia</vt:lpstr>
      <vt:lpstr>Open Sans</vt:lpstr>
      <vt:lpstr>Symbol</vt:lpstr>
      <vt:lpstr>Times New Roman</vt:lpstr>
      <vt:lpstr>Wingdings</vt:lpstr>
      <vt:lpstr>Theme1</vt:lpstr>
      <vt:lpstr>PowerPoint Presentation</vt:lpstr>
      <vt:lpstr>Our Understanding of the Problem</vt:lpstr>
      <vt:lpstr>Executive Summary</vt:lpstr>
      <vt:lpstr>Info-Tech is ready to assist. Book a free guided  implementation today!</vt:lpstr>
      <vt:lpstr>Key Insights</vt:lpstr>
      <vt:lpstr>PowerPoint Presentation</vt:lpstr>
      <vt:lpstr>Project rationale</vt:lpstr>
      <vt:lpstr>A high-performing PMO can help treat your project management ailments</vt:lpstr>
      <vt:lpstr>However, many organizations fail at implementing a PMO</vt:lpstr>
      <vt:lpstr>There is a huge discrepancy between low-performing and high-performing PMOs</vt:lpstr>
      <vt:lpstr>Before learning how to implement a high-performing PMO, determine whether you even need one</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2014-09-26T20:01:02Z</dcterms:created>
  <dcterms:modified xsi:type="dcterms:W3CDTF">2014-09-26T20:09:06Z</dcterms:modified>
  <cp:contentStatus/>
</cp:coreProperties>
</file>