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03" r:id="rId3"/>
    <p:sldId id="399" r:id="rId4"/>
    <p:sldId id="410" r:id="rId5"/>
    <p:sldId id="419" r:id="rId6"/>
    <p:sldId id="416" r:id="rId7"/>
    <p:sldId id="576" r:id="rId8"/>
    <p:sldId id="417" r:id="rId9"/>
    <p:sldId id="418" r:id="rId10"/>
    <p:sldId id="420" r:id="rId11"/>
    <p:sldId id="414" r:id="rId12"/>
    <p:sldId id="577"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243F54"/>
    <a:srgbClr val="FF4D40"/>
    <a:srgbClr val="2B9E36"/>
    <a:srgbClr val="B2B2B2"/>
    <a:srgbClr val="DDDDDD"/>
    <a:srgbClr val="647455"/>
    <a:srgbClr val="007698"/>
    <a:srgbClr val="5A7D41"/>
    <a:srgbClr val="CC14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3671"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latin typeface="Arial" panose="020B0604020202020204" pitchFamily="34" charset="0"/>
                <a:cs typeface="Arial" panose="020B0604020202020204" pitchFamily="34" charset="0"/>
              </a:rPr>
              <a:t>SaaS Security Concerns</a:t>
            </a:r>
          </a:p>
        </c:rich>
      </c:tx>
      <c:layout>
        <c:manualLayout>
          <c:xMode val="edge"/>
          <c:yMode val="edge"/>
          <c:x val="0.30963638612141553"/>
          <c:y val="1.4367816091954023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623168088991865E-2"/>
          <c:y val="0.12286247624219386"/>
          <c:w val="0.85592743482470723"/>
          <c:h val="0.42529712756666532"/>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Pt>
            <c:idx val="6"/>
            <c:bubble3D val="0"/>
            <c:spPr>
              <a:solidFill>
                <a:schemeClr val="accent1">
                  <a:lumMod val="60000"/>
                </a:schemeClr>
              </a:solidFill>
              <a:ln w="25400">
                <a:solidFill>
                  <a:schemeClr val="lt1"/>
                </a:solidFill>
              </a:ln>
              <a:effectLst/>
              <a:sp3d contourW="25400">
                <a:contourClr>
                  <a:schemeClr val="lt1"/>
                </a:contourClr>
              </a:sp3d>
            </c:spPr>
          </c:dPt>
          <c:dPt>
            <c:idx val="7"/>
            <c:bubble3D val="0"/>
            <c:spPr>
              <a:solidFill>
                <a:schemeClr val="accent2">
                  <a:lumMod val="60000"/>
                </a:schemeClr>
              </a:solidFill>
              <a:ln w="25400">
                <a:solidFill>
                  <a:schemeClr val="lt1"/>
                </a:solidFill>
              </a:ln>
              <a:effectLst/>
              <a:sp3d contourW="25400">
                <a:contourClr>
                  <a:schemeClr val="lt1"/>
                </a:contourClr>
              </a:sp3d>
            </c:spPr>
          </c:dPt>
          <c:cat>
            <c:strRef>
              <c:f>'AllPollResults Cloud Security'!$D$11:$D$18</c:f>
              <c:strCache>
                <c:ptCount val="8"/>
                <c:pt idx="0">
                  <c:v>Lack of visibility</c:v>
                </c:pt>
                <c:pt idx="1">
                  <c:v>Lack of transparency</c:v>
                </c:pt>
                <c:pt idx="2">
                  <c:v>Data privacy issues</c:v>
                </c:pt>
                <c:pt idx="3">
                  <c:v>Compliance issues (i.e. data residence)</c:v>
                </c:pt>
                <c:pt idx="4">
                  <c:v>Access control issues</c:v>
                </c:pt>
                <c:pt idx="5">
                  <c:v>Accountability and shared responsibilities</c:v>
                </c:pt>
                <c:pt idx="6">
                  <c:v>Incident response issues (including investigation and forensics)</c:v>
                </c:pt>
                <c:pt idx="7">
                  <c:v>Lack of trust for service providers</c:v>
                </c:pt>
              </c:strCache>
            </c:strRef>
          </c:cat>
          <c:val>
            <c:numRef>
              <c:f>'AllPollResults Cloud Security'!$E$11:$E$18</c:f>
              <c:numCache>
                <c:formatCode>0%</c:formatCode>
                <c:ptCount val="8"/>
                <c:pt idx="0">
                  <c:v>0.04</c:v>
                </c:pt>
                <c:pt idx="1">
                  <c:v>0.06</c:v>
                </c:pt>
                <c:pt idx="2">
                  <c:v>0.48</c:v>
                </c:pt>
                <c:pt idx="3">
                  <c:v>0.17</c:v>
                </c:pt>
                <c:pt idx="4">
                  <c:v>0.1</c:v>
                </c:pt>
                <c:pt idx="5">
                  <c:v>0.04</c:v>
                </c:pt>
                <c:pt idx="6">
                  <c:v>0.02</c:v>
                </c:pt>
                <c:pt idx="7">
                  <c:v>0.08</c:v>
                </c:pt>
              </c:numCache>
            </c:numRef>
          </c:val>
        </c:ser>
        <c:dLbls>
          <c:showLegendKey val="0"/>
          <c:showVal val="0"/>
          <c:showCatName val="0"/>
          <c:showSerName val="0"/>
          <c:showPercent val="0"/>
          <c:showBubbleSize val="0"/>
          <c:showLeaderLines val="1"/>
        </c:dLbls>
      </c:pie3DChart>
      <c:spPr>
        <a:noFill/>
        <a:ln>
          <a:noFill/>
        </a:ln>
        <a:effectLst/>
      </c:spPr>
    </c:plotArea>
    <c:legend>
      <c:legendPos val="b"/>
      <c:legendEntry>
        <c:idx val="6"/>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2399445576071641"/>
          <c:y val="0.58086763496763505"/>
          <c:w val="0.84598240827019577"/>
          <c:h val="0.335478662687659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r>
              <a:rPr lang="en-CA" sz="1200" b="1" dirty="0">
                <a:solidFill>
                  <a:schemeClr val="bg1"/>
                </a:solidFill>
              </a:rPr>
              <a:t>Reasons for Not Using Cloud</a:t>
            </a:r>
          </a:p>
        </c:rich>
      </c:tx>
      <c:layout>
        <c:manualLayout>
          <c:xMode val="edge"/>
          <c:yMode val="edge"/>
          <c:x val="0.31469260657694587"/>
          <c:y val="7.2338869440302205E-3"/>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7.421670154838593E-2"/>
          <c:y val="0.10468275069359498"/>
          <c:w val="0.69632766686812397"/>
          <c:h val="0.72475117137704725"/>
        </c:manualLayout>
      </c:layout>
      <c:lineChart>
        <c:grouping val="standard"/>
        <c:varyColors val="0"/>
        <c:ser>
          <c:idx val="0"/>
          <c:order val="0"/>
          <c:tx>
            <c:strRef>
              <c:f>Sheet1!$B$1</c:f>
              <c:strCache>
                <c:ptCount val="1"/>
                <c:pt idx="0">
                  <c:v>Security Concerns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mmm\-yy</c:formatCode>
                <c:ptCount val="8"/>
                <c:pt idx="0">
                  <c:v>40817</c:v>
                </c:pt>
                <c:pt idx="1">
                  <c:v>40909</c:v>
                </c:pt>
                <c:pt idx="2">
                  <c:v>41000</c:v>
                </c:pt>
                <c:pt idx="3">
                  <c:v>41091</c:v>
                </c:pt>
                <c:pt idx="4">
                  <c:v>41183</c:v>
                </c:pt>
                <c:pt idx="5">
                  <c:v>41275</c:v>
                </c:pt>
                <c:pt idx="6">
                  <c:v>41365</c:v>
                </c:pt>
                <c:pt idx="7">
                  <c:v>41456</c:v>
                </c:pt>
              </c:numCache>
            </c:numRef>
          </c:cat>
          <c:val>
            <c:numRef>
              <c:f>Sheet1!$B$2:$B$9</c:f>
              <c:numCache>
                <c:formatCode>0%</c:formatCode>
                <c:ptCount val="8"/>
                <c:pt idx="0">
                  <c:v>0.25</c:v>
                </c:pt>
                <c:pt idx="1">
                  <c:v>0.32</c:v>
                </c:pt>
                <c:pt idx="2">
                  <c:v>0.32</c:v>
                </c:pt>
                <c:pt idx="3">
                  <c:v>0.34</c:v>
                </c:pt>
                <c:pt idx="4">
                  <c:v>0.37</c:v>
                </c:pt>
                <c:pt idx="5">
                  <c:v>0.41</c:v>
                </c:pt>
                <c:pt idx="6">
                  <c:v>0.41</c:v>
                </c:pt>
                <c:pt idx="7">
                  <c:v>0.41</c:v>
                </c:pt>
              </c:numCache>
            </c:numRef>
          </c:val>
          <c:smooth val="0"/>
        </c:ser>
        <c:ser>
          <c:idx val="1"/>
          <c:order val="1"/>
          <c:tx>
            <c:strRef>
              <c:f>Sheet1!$C$1</c:f>
              <c:strCache>
                <c:ptCount val="1"/>
                <c:pt idx="0">
                  <c:v>Complexity of Integrating with Existing IT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mmm\-yy</c:formatCode>
                <c:ptCount val="8"/>
                <c:pt idx="0">
                  <c:v>40817</c:v>
                </c:pt>
                <c:pt idx="1">
                  <c:v>40909</c:v>
                </c:pt>
                <c:pt idx="2">
                  <c:v>41000</c:v>
                </c:pt>
                <c:pt idx="3">
                  <c:v>41091</c:v>
                </c:pt>
                <c:pt idx="4">
                  <c:v>41183</c:v>
                </c:pt>
                <c:pt idx="5">
                  <c:v>41275</c:v>
                </c:pt>
                <c:pt idx="6">
                  <c:v>41365</c:v>
                </c:pt>
                <c:pt idx="7">
                  <c:v>41456</c:v>
                </c:pt>
              </c:numCache>
            </c:numRef>
          </c:cat>
          <c:val>
            <c:numRef>
              <c:f>Sheet1!$C$2:$C$9</c:f>
              <c:numCache>
                <c:formatCode>0%</c:formatCode>
                <c:ptCount val="8"/>
                <c:pt idx="0">
                  <c:v>0.14000000000000001</c:v>
                </c:pt>
                <c:pt idx="1">
                  <c:v>0.12</c:v>
                </c:pt>
                <c:pt idx="2">
                  <c:v>0.12</c:v>
                </c:pt>
                <c:pt idx="3">
                  <c:v>0.14000000000000001</c:v>
                </c:pt>
                <c:pt idx="4">
                  <c:v>0.1</c:v>
                </c:pt>
                <c:pt idx="5">
                  <c:v>0.12</c:v>
                </c:pt>
                <c:pt idx="6">
                  <c:v>0.15</c:v>
                </c:pt>
                <c:pt idx="7">
                  <c:v>0.13</c:v>
                </c:pt>
              </c:numCache>
            </c:numRef>
          </c:val>
          <c:smooth val="0"/>
        </c:ser>
        <c:ser>
          <c:idx val="2"/>
          <c:order val="2"/>
          <c:tx>
            <c:strRef>
              <c:f>Sheet1!$D$1</c:f>
              <c:strCache>
                <c:ptCount val="1"/>
                <c:pt idx="0">
                  <c:v>Cost Too High</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mmm\-yy</c:formatCode>
                <c:ptCount val="8"/>
                <c:pt idx="0">
                  <c:v>40817</c:v>
                </c:pt>
                <c:pt idx="1">
                  <c:v>40909</c:v>
                </c:pt>
                <c:pt idx="2">
                  <c:v>41000</c:v>
                </c:pt>
                <c:pt idx="3">
                  <c:v>41091</c:v>
                </c:pt>
                <c:pt idx="4">
                  <c:v>41183</c:v>
                </c:pt>
                <c:pt idx="5">
                  <c:v>41275</c:v>
                </c:pt>
                <c:pt idx="6">
                  <c:v>41365</c:v>
                </c:pt>
                <c:pt idx="7">
                  <c:v>41456</c:v>
                </c:pt>
              </c:numCache>
            </c:numRef>
          </c:cat>
          <c:val>
            <c:numRef>
              <c:f>Sheet1!$D$2:$D$9</c:f>
              <c:numCache>
                <c:formatCode>0%</c:formatCode>
                <c:ptCount val="8"/>
                <c:pt idx="0">
                  <c:v>7.0000000000000007E-2</c:v>
                </c:pt>
                <c:pt idx="1">
                  <c:v>0.08</c:v>
                </c:pt>
                <c:pt idx="2">
                  <c:v>7.0000000000000007E-2</c:v>
                </c:pt>
                <c:pt idx="3">
                  <c:v>0.06</c:v>
                </c:pt>
                <c:pt idx="4">
                  <c:v>7.0000000000000007E-2</c:v>
                </c:pt>
                <c:pt idx="5">
                  <c:v>7.0000000000000007E-2</c:v>
                </c:pt>
                <c:pt idx="6">
                  <c:v>7.0000000000000007E-2</c:v>
                </c:pt>
                <c:pt idx="7">
                  <c:v>0.05</c:v>
                </c:pt>
              </c:numCache>
            </c:numRef>
          </c:val>
          <c:smooth val="0"/>
        </c:ser>
        <c:dLbls>
          <c:dLblPos val="t"/>
          <c:showLegendKey val="0"/>
          <c:showVal val="1"/>
          <c:showCatName val="0"/>
          <c:showSerName val="0"/>
          <c:showPercent val="0"/>
          <c:showBubbleSize val="0"/>
        </c:dLbls>
        <c:smooth val="0"/>
        <c:axId val="190450248"/>
        <c:axId val="213937992"/>
      </c:lineChart>
      <c:dateAx>
        <c:axId val="190450248"/>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3937992"/>
        <c:crosses val="autoZero"/>
        <c:auto val="1"/>
        <c:lblOffset val="100"/>
        <c:baseTimeUnit val="months"/>
        <c:majorUnit val="3"/>
        <c:majorTimeUnit val="months"/>
      </c:dateAx>
      <c:valAx>
        <c:axId val="2139379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90450248"/>
        <c:crosses val="autoZero"/>
        <c:crossBetween val="between"/>
      </c:valAx>
      <c:spPr>
        <a:noFill/>
        <a:ln>
          <a:noFill/>
        </a:ln>
        <a:effectLst/>
      </c:spPr>
    </c:plotArea>
    <c:legend>
      <c:legendPos val="r"/>
      <c:layout>
        <c:manualLayout>
          <c:xMode val="edge"/>
          <c:yMode val="edge"/>
          <c:x val="0.78633361419912473"/>
          <c:y val="0.21114231416322818"/>
          <c:w val="0.2067625234432334"/>
          <c:h val="0.517809166918384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9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3/30/2015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3/30/2015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solidFill>
            <a:schemeClr val="bg1"/>
          </a:solidFill>
          <a:ln>
            <a:solidFill>
              <a:srgbClr val="FF8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tx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solidFill>
            <a:srgbClr val="FF3C0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solidFill>
            <a:schemeClr val="bg1"/>
          </a:solidFill>
          <a:ln>
            <a:solidFill>
              <a:srgbClr val="FF8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tx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4169633245"/>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0653512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chemeClr val="bg1"/>
                  </a:solidFill>
                  <a:sym typeface="Wingdings" panose="05000000000000000000" pitchFamily="2" charset="2"/>
                </a:rPr>
                <a:t></a:t>
              </a:r>
              <a:endParaRPr lang="en-US" sz="2400" b="1" dirty="0">
                <a:solidFill>
                  <a:schemeClr val="bg1"/>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FF572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4"/>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chemeClr val="accent4"/>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19" r:id="rId17"/>
    <p:sldLayoutId id="2147483726"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securely-implement-a-saas-program?utm_source=SS_Sample&amp;utm_medium=Collateral&amp;utm_campaign=Collateral" TargetMode="Externa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7" Type="http://schemas.openxmlformats.org/officeDocument/2006/relationships/image" Target="../media/image13.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securely-implement-a-saas-program?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securely-implement-a-saas-program?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securely-implement-a-saas-program?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2" Type="http://schemas.openxmlformats.org/officeDocument/2006/relationships/image" Target="../media/image14.png"/><Relationship Id="rId1" Type="http://schemas.openxmlformats.org/officeDocument/2006/relationships/slideLayout" Target="../slideLayouts/slideLayout14.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securely-implement-a-saas-program?utm_source=SS_Sample&amp;utm_medium=Collateral&amp;utm_campaign=Collateral" TargetMode="External"/><Relationship Id="rId2" Type="http://schemas.openxmlformats.org/officeDocument/2006/relationships/chart" Target="../charts/chart1.xml"/><Relationship Id="rId1" Type="http://schemas.openxmlformats.org/officeDocument/2006/relationships/slideLayout" Target="../slideLayouts/slideLayout14.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2.xml"/><Relationship Id="rId1" Type="http://schemas.openxmlformats.org/officeDocument/2006/relationships/slideLayout" Target="../slideLayouts/slideLayout1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securely-implement-a-saas-program?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securely-implement-a-saas-program?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a:t>Ensure Cloud Security in a SaaS Environment</a:t>
            </a:r>
            <a:endParaRPr lang="en-US" dirty="0"/>
          </a:p>
        </p:txBody>
      </p:sp>
      <p:sp>
        <p:nvSpPr>
          <p:cNvPr id="5" name="Tagline"/>
          <p:cNvSpPr>
            <a:spLocks noGrp="1"/>
          </p:cNvSpPr>
          <p:nvPr>
            <p:ph type="body" sz="quarter" idx="16"/>
          </p:nvPr>
        </p:nvSpPr>
        <p:spPr/>
        <p:txBody>
          <a:bodyPr/>
          <a:lstStyle/>
          <a:p>
            <a:r>
              <a:rPr lang="en-US" dirty="0" smtClean="0"/>
              <a:t>The devil’s in the details when securing your SaaS program. </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SaaS security is shifting, allowing more control and power to the consumer</a:t>
            </a:r>
            <a:endParaRPr lang="en-CA" dirty="0"/>
          </a:p>
        </p:txBody>
      </p:sp>
      <p:sp>
        <p:nvSpPr>
          <p:cNvPr id="3" name="Text Placeholder 2"/>
          <p:cNvSpPr>
            <a:spLocks noGrp="1"/>
          </p:cNvSpPr>
          <p:nvPr>
            <p:ph type="body" sz="quarter" idx="22"/>
          </p:nvPr>
        </p:nvSpPr>
        <p:spPr>
          <a:xfrm>
            <a:off x="382002" y="5083653"/>
            <a:ext cx="3807044" cy="1210138"/>
          </a:xfrm>
          <a:prstGeom prst="wedgeRoundRectCallout">
            <a:avLst>
              <a:gd name="adj1" fmla="val -21020"/>
              <a:gd name="adj2" fmla="val -58915"/>
              <a:gd name="adj3" fmla="val 16667"/>
            </a:avLst>
          </a:prstGeom>
        </p:spPr>
        <p:style>
          <a:lnRef idx="1">
            <a:schemeClr val="accent2"/>
          </a:lnRef>
          <a:fillRef idx="2">
            <a:schemeClr val="accent2"/>
          </a:fillRef>
          <a:effectRef idx="1">
            <a:schemeClr val="accent2"/>
          </a:effectRef>
          <a:fontRef idx="minor">
            <a:schemeClr val="dk1"/>
          </a:fontRef>
        </p:style>
        <p:txBody>
          <a:bodyPr/>
          <a:lstStyle/>
          <a:p>
            <a:pPr>
              <a:buNone/>
            </a:pPr>
            <a:r>
              <a:rPr lang="en-US" sz="1200" i="0" dirty="0" smtClean="0">
                <a:latin typeface="+mn-lt"/>
              </a:rPr>
              <a:t>Consumers </a:t>
            </a:r>
            <a:r>
              <a:rPr lang="en-US" sz="1200" i="0" dirty="0">
                <a:latin typeface="+mn-lt"/>
              </a:rPr>
              <a:t>do have the tools and techniques needed to secure a SaaS program – it is just extremely difficult. The evaluation of SaaS provider features, final selection and contract agreement, movement to the </a:t>
            </a:r>
            <a:r>
              <a:rPr lang="en-US" sz="1200" i="0" dirty="0" smtClean="0">
                <a:latin typeface="+mn-lt"/>
              </a:rPr>
              <a:t>cloud, </a:t>
            </a:r>
            <a:r>
              <a:rPr lang="en-US" sz="1200" i="0" dirty="0">
                <a:latin typeface="+mn-lt"/>
              </a:rPr>
              <a:t>and </a:t>
            </a:r>
            <a:r>
              <a:rPr lang="en-US" sz="1200" i="0" dirty="0" smtClean="0">
                <a:latin typeface="+mn-lt"/>
              </a:rPr>
              <a:t>day-to-day </a:t>
            </a:r>
            <a:r>
              <a:rPr lang="en-US" sz="1200" i="0" dirty="0">
                <a:latin typeface="+mn-lt"/>
              </a:rPr>
              <a:t>operations </a:t>
            </a:r>
            <a:r>
              <a:rPr lang="en-US" sz="1200" i="0" dirty="0" smtClean="0">
                <a:latin typeface="+mn-lt"/>
              </a:rPr>
              <a:t>can all be </a:t>
            </a:r>
            <a:r>
              <a:rPr lang="en-US" sz="1200" i="0" dirty="0">
                <a:latin typeface="+mn-lt"/>
              </a:rPr>
              <a:t>done in a secured manner today. </a:t>
            </a:r>
            <a:endParaRPr lang="en-CA" sz="1200" i="0" dirty="0">
              <a:latin typeface="+mn-lt"/>
            </a:endParaRPr>
          </a:p>
          <a:p>
            <a:endParaRPr lang="en-CA" sz="1200" i="0" dirty="0">
              <a:latin typeface="+mn-lt"/>
            </a:endParaRPr>
          </a:p>
        </p:txBody>
      </p:sp>
      <p:sp>
        <p:nvSpPr>
          <p:cNvPr id="4" name="Text Placeholder 3"/>
          <p:cNvSpPr>
            <a:spLocks noGrp="1"/>
          </p:cNvSpPr>
          <p:nvPr>
            <p:ph type="body" sz="quarter" idx="16"/>
          </p:nvPr>
        </p:nvSpPr>
        <p:spPr>
          <a:xfrm>
            <a:off x="249303" y="2057954"/>
            <a:ext cx="8627996" cy="476736"/>
          </a:xfrm>
        </p:spPr>
        <p:txBody>
          <a:bodyPr/>
          <a:lstStyle/>
          <a:p>
            <a:pPr marL="0" indent="0">
              <a:spcBef>
                <a:spcPts val="0"/>
              </a:spcBef>
              <a:buNone/>
            </a:pPr>
            <a:r>
              <a:rPr lang="en-US" dirty="0"/>
              <a:t>There is a general shift within the SaaS market that is </a:t>
            </a:r>
            <a:r>
              <a:rPr lang="en-US" b="1" dirty="0"/>
              <a:t>enabling consumers to have more power in </a:t>
            </a:r>
            <a:r>
              <a:rPr lang="en-US" b="1" dirty="0" smtClean="0"/>
              <a:t>contract negotiation and agreements.</a:t>
            </a:r>
          </a:p>
        </p:txBody>
      </p:sp>
      <p:sp>
        <p:nvSpPr>
          <p:cNvPr id="5" name="Text Placeholder 9"/>
          <p:cNvSpPr txBox="1">
            <a:spLocks/>
          </p:cNvSpPr>
          <p:nvPr/>
        </p:nvSpPr>
        <p:spPr bwMode="auto">
          <a:xfrm>
            <a:off x="249302" y="1139745"/>
            <a:ext cx="8627997" cy="9121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Although technical capabilities to secure a SaaS program are still limited, consumers are gaining negotiating power when determining required security controls. </a:t>
            </a:r>
            <a:endParaRPr lang="en-CA" sz="1800" b="1" dirty="0"/>
          </a:p>
        </p:txBody>
      </p:sp>
      <p:sp>
        <p:nvSpPr>
          <p:cNvPr id="6" name="Text Placeholder 3"/>
          <p:cNvSpPr txBox="1">
            <a:spLocks/>
          </p:cNvSpPr>
          <p:nvPr/>
        </p:nvSpPr>
        <p:spPr bwMode="auto">
          <a:xfrm rot="5400000">
            <a:off x="4295125" y="-765014"/>
            <a:ext cx="537167" cy="8629135"/>
          </a:xfrm>
          <a:prstGeom prst="homePlate">
            <a:avLst>
              <a:gd name="adj" fmla="val 41864"/>
            </a:avLst>
          </a:prstGeom>
          <a:solidFill>
            <a:schemeClr val="accent5">
              <a:lumMod val="20000"/>
              <a:lumOff val="80000"/>
            </a:schemeClr>
          </a:solidFill>
          <a:ln>
            <a:solidFill>
              <a:schemeClr val="accent5"/>
            </a:solidFill>
            <a:headEnd/>
            <a:tailEnd/>
          </a:ln>
        </p:spPr>
        <p:style>
          <a:lnRef idx="2">
            <a:schemeClr val="accent4"/>
          </a:lnRef>
          <a:fillRef idx="1">
            <a:schemeClr val="lt1"/>
          </a:fillRef>
          <a:effectRef idx="0">
            <a:schemeClr val="accent4"/>
          </a:effectRef>
          <a:fontRef idx="minor">
            <a:schemeClr val="dk1"/>
          </a:fontRef>
        </p:style>
        <p:txBody>
          <a:bodyPr vert="vert270"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defTabSz="895350"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t>I</a:t>
            </a:r>
            <a:r>
              <a:rPr lang="en-US" dirty="0" smtClean="0"/>
              <a:t>t </a:t>
            </a:r>
            <a:r>
              <a:rPr lang="en-US" dirty="0"/>
              <a:t>will become more common practice for consumers to perform various </a:t>
            </a:r>
            <a:r>
              <a:rPr lang="en-US" dirty="0" smtClean="0"/>
              <a:t>in-depth </a:t>
            </a:r>
            <a:r>
              <a:rPr lang="en-US" dirty="0"/>
              <a:t>assessments of their providers in a variety of ways. </a:t>
            </a:r>
            <a:endParaRPr lang="en-CA" dirty="0"/>
          </a:p>
        </p:txBody>
      </p:sp>
      <p:sp>
        <p:nvSpPr>
          <p:cNvPr id="8" name="Rectangle 7"/>
          <p:cNvSpPr/>
          <p:nvPr/>
        </p:nvSpPr>
        <p:spPr>
          <a:xfrm>
            <a:off x="4439137" y="5254874"/>
            <a:ext cx="4438161" cy="838201"/>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0"/>
            <a:r>
              <a:rPr lang="en-US" sz="1200" dirty="0" smtClean="0">
                <a:solidFill>
                  <a:schemeClr val="tx1"/>
                </a:solidFill>
              </a:rPr>
              <a:t>With </a:t>
            </a:r>
            <a:r>
              <a:rPr lang="en-US" sz="1200" dirty="0">
                <a:solidFill>
                  <a:schemeClr val="tx1"/>
                </a:solidFill>
              </a:rPr>
              <a:t>increased control comes increased responsibility. Organizations must readily adopt the auditor role of their providers to ensure security requirements are being met. </a:t>
            </a:r>
            <a:endParaRPr lang="en-CA" sz="1200" dirty="0">
              <a:solidFill>
                <a:schemeClr val="tx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7244" y="5263526"/>
            <a:ext cx="802743" cy="850392"/>
          </a:xfrm>
          <a:prstGeom prst="rect">
            <a:avLst/>
          </a:prstGeom>
        </p:spPr>
      </p:pic>
      <p:sp>
        <p:nvSpPr>
          <p:cNvPr id="10" name="Text Placeholder 3"/>
          <p:cNvSpPr txBox="1">
            <a:spLocks/>
          </p:cNvSpPr>
          <p:nvPr/>
        </p:nvSpPr>
        <p:spPr bwMode="auto">
          <a:xfrm>
            <a:off x="249301" y="2570798"/>
            <a:ext cx="3673428" cy="61136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defTabSz="895350"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smtClean="0"/>
              <a:t>More and more people are demanding SaaS programs today, causing security standards to mature and become commoditized. </a:t>
            </a:r>
          </a:p>
        </p:txBody>
      </p:sp>
      <p:sp>
        <p:nvSpPr>
          <p:cNvPr id="11" name="Text Placeholder 3"/>
          <p:cNvSpPr txBox="1">
            <a:spLocks/>
          </p:cNvSpPr>
          <p:nvPr/>
        </p:nvSpPr>
        <p:spPr bwMode="auto">
          <a:xfrm>
            <a:off x="5197231" y="2570797"/>
            <a:ext cx="3680068" cy="611361"/>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defTabSz="895350"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smtClean="0"/>
              <a:t>More and more SaaS vendors are competing for what were once thought of as all but dominated markets (such as CRM and Salesforce dominance). </a:t>
            </a:r>
            <a:endParaRPr lang="en-CA" dirty="0"/>
          </a:p>
        </p:txBody>
      </p:sp>
      <p:sp>
        <p:nvSpPr>
          <p:cNvPr id="12" name="Text Placeholder 3"/>
          <p:cNvSpPr txBox="1">
            <a:spLocks/>
          </p:cNvSpPr>
          <p:nvPr/>
        </p:nvSpPr>
        <p:spPr bwMode="auto">
          <a:xfrm rot="5400000">
            <a:off x="4137280" y="-218492"/>
            <a:ext cx="851878" cy="8628156"/>
          </a:xfrm>
          <a:prstGeom prst="chevron">
            <a:avLst>
              <a:gd name="adj" fmla="val 26717"/>
            </a:avLst>
          </a:prstGeom>
          <a:solidFill>
            <a:schemeClr val="accent5">
              <a:lumMod val="20000"/>
              <a:lumOff val="80000"/>
            </a:schemeClr>
          </a:solidFill>
          <a:ln>
            <a:solidFill>
              <a:schemeClr val="accent5"/>
            </a:solidFill>
            <a:headEnd/>
            <a:tailEnd/>
          </a:ln>
        </p:spPr>
        <p:style>
          <a:lnRef idx="2">
            <a:schemeClr val="accent4"/>
          </a:lnRef>
          <a:fillRef idx="1">
            <a:schemeClr val="lt1"/>
          </a:fillRef>
          <a:effectRef idx="0">
            <a:schemeClr val="accent4"/>
          </a:effectRef>
          <a:fontRef idx="minor">
            <a:schemeClr val="dk1"/>
          </a:fontRef>
        </p:style>
        <p:txBody>
          <a:bodyPr vert="vert270"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defTabSz="895350"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a:t>Mature RFP and demos, questionnaires and response review, review of </a:t>
            </a:r>
            <a:r>
              <a:rPr lang="en-US" dirty="0" smtClean="0"/>
              <a:t>third-party </a:t>
            </a:r>
            <a:r>
              <a:rPr lang="en-US" dirty="0"/>
              <a:t>audit statements, </a:t>
            </a:r>
            <a:r>
              <a:rPr lang="en-US" dirty="0" smtClean="0"/>
              <a:t>onsite audits, </a:t>
            </a:r>
            <a:r>
              <a:rPr lang="en-US" dirty="0"/>
              <a:t>and monitoring of cloud services are all becoming more and more effective and common.  </a:t>
            </a:r>
            <a:endParaRPr lang="en-CA" dirty="0"/>
          </a:p>
        </p:txBody>
      </p:sp>
      <p:sp>
        <p:nvSpPr>
          <p:cNvPr id="13" name="Plus 12"/>
          <p:cNvSpPr/>
          <p:nvPr/>
        </p:nvSpPr>
        <p:spPr>
          <a:xfrm>
            <a:off x="4130134" y="2526342"/>
            <a:ext cx="859692" cy="7198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 Placeholder 2"/>
          <p:cNvSpPr txBox="1">
            <a:spLocks/>
          </p:cNvSpPr>
          <p:nvPr/>
        </p:nvSpPr>
        <p:spPr bwMode="auto">
          <a:xfrm>
            <a:off x="249463" y="4544508"/>
            <a:ext cx="8627834" cy="4057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1350"/>
              </a:lnSpc>
              <a:spcBef>
                <a:spcPts val="500"/>
              </a:spcBef>
              <a:spcAft>
                <a:spcPct val="0"/>
              </a:spcAft>
              <a:buClr>
                <a:schemeClr val="bg1"/>
              </a:buClr>
              <a:buSzPct val="25000"/>
              <a:buFont typeface="Arial" pitchFamily="34" charset="0"/>
              <a:buChar char="•"/>
              <a:defRPr sz="1400" i="1" kern="1200" baseline="0">
                <a:solidFill>
                  <a:schemeClr val="tx1"/>
                </a:solidFill>
                <a:latin typeface="+mj-lt"/>
                <a:ea typeface="+mn-ea"/>
                <a:cs typeface="+mn-cs"/>
              </a:defRPr>
            </a:lvl1pPr>
            <a:lvl2pPr marL="361950" indent="-180975" algn="l" rtl="0" eaLnBrk="1" fontAlgn="base" hangingPunct="1">
              <a:lnSpc>
                <a:spcPts val="1350"/>
              </a:lnSpc>
              <a:spcBef>
                <a:spcPts val="500"/>
              </a:spcBef>
              <a:spcAft>
                <a:spcPct val="0"/>
              </a:spcAft>
              <a:buClr>
                <a:schemeClr val="accent2"/>
              </a:buClr>
              <a:buSzPct val="100000"/>
              <a:buFont typeface="Arial" pitchFamily="34" charset="0"/>
              <a:buChar char="-"/>
              <a:defRPr sz="1200" kern="1200">
                <a:solidFill>
                  <a:schemeClr val="tx1"/>
                </a:solidFill>
                <a:latin typeface="+mn-lt"/>
                <a:ea typeface="+mn-ea"/>
                <a:cs typeface="+mn-cs"/>
              </a:defRPr>
            </a:lvl2pPr>
            <a:lvl3pPr marL="895350" indent="-176213" algn="l" rtl="0" eaLnBrk="1" fontAlgn="base" hangingPunct="1">
              <a:lnSpc>
                <a:spcPts val="1350"/>
              </a:lnSpc>
              <a:spcBef>
                <a:spcPts val="500"/>
              </a:spcBef>
              <a:spcAft>
                <a:spcPct val="0"/>
              </a:spcAft>
              <a:buClr>
                <a:schemeClr val="tx1"/>
              </a:buClr>
              <a:buSzPct val="100000"/>
              <a:buFont typeface="Arial" pitchFamily="34" charset="0"/>
              <a:buChar char="–"/>
              <a:defRPr sz="1200" kern="1200">
                <a:solidFill>
                  <a:schemeClr val="tx1"/>
                </a:solidFill>
                <a:latin typeface="+mn-lt"/>
                <a:ea typeface="+mn-ea"/>
                <a:cs typeface="+mn-cs"/>
              </a:defRPr>
            </a:lvl3pPr>
            <a:lvl4pPr marL="1254125" indent="-174625" algn="l" rtl="0" eaLnBrk="1" fontAlgn="base" hangingPunct="1">
              <a:lnSpc>
                <a:spcPts val="135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200" i="0" dirty="0" smtClean="0">
                <a:latin typeface="+mn-lt"/>
              </a:rPr>
              <a:t>As more organizations adopt SaaS programs the light will be shed on these provisions. SaaS contract agreements will become more standardized and commoditized to empower the consumer.</a:t>
            </a:r>
            <a:endParaRPr lang="en-CA" sz="1200" i="0" dirty="0" smtClean="0">
              <a:latin typeface="+mn-lt"/>
            </a:endParaRPr>
          </a:p>
          <a:p>
            <a:endParaRPr lang="en-CA" sz="1200" i="0" dirty="0">
              <a:latin typeface="+mn-lt"/>
            </a:endParaRPr>
          </a:p>
        </p:txBody>
      </p: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0666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nip Diagonal Corner Rectangle 16"/>
          <p:cNvSpPr/>
          <p:nvPr/>
        </p:nvSpPr>
        <p:spPr>
          <a:xfrm>
            <a:off x="5584599" y="4986013"/>
            <a:ext cx="3292698" cy="1015663"/>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dirty="0"/>
          </a:p>
        </p:txBody>
      </p:sp>
      <p:sp>
        <p:nvSpPr>
          <p:cNvPr id="14" name="Rounded Rectangle 13"/>
          <p:cNvSpPr/>
          <p:nvPr/>
        </p:nvSpPr>
        <p:spPr>
          <a:xfrm rot="20561861">
            <a:off x="5351794" y="4406566"/>
            <a:ext cx="2182532" cy="67630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CA" sz="1600" dirty="0"/>
          </a:p>
        </p:txBody>
      </p:sp>
      <p:sp>
        <p:nvSpPr>
          <p:cNvPr id="12" name="Rounded Rectangular Callout 11"/>
          <p:cNvSpPr/>
          <p:nvPr/>
        </p:nvSpPr>
        <p:spPr>
          <a:xfrm>
            <a:off x="4420996" y="1188196"/>
            <a:ext cx="4242816" cy="830997"/>
          </a:xfrm>
          <a:prstGeom prst="wedgeRoundRectCallout">
            <a:avLst>
              <a:gd name="adj1" fmla="val -71120"/>
              <a:gd name="adj2" fmla="val 325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dirty="0"/>
          </a:p>
        </p:txBody>
      </p:sp>
      <p:sp>
        <p:nvSpPr>
          <p:cNvPr id="6" name="Text Placeholder 5"/>
          <p:cNvSpPr>
            <a:spLocks noGrp="1"/>
          </p:cNvSpPr>
          <p:nvPr>
            <p:ph type="body" sz="quarter" idx="12"/>
          </p:nvPr>
        </p:nvSpPr>
        <p:spPr>
          <a:xfrm>
            <a:off x="257174" y="4101900"/>
            <a:ext cx="5010395" cy="320040"/>
          </a:xfrm>
          <a:prstGeom prst="flowChartAlternateProcess">
            <a:avLst/>
          </a:prstGeom>
        </p:spPr>
        <p:txBody>
          <a:bodyPr/>
          <a:lstStyle/>
          <a:p>
            <a:r>
              <a:rPr lang="en-CA" dirty="0" smtClean="0"/>
              <a:t>Use common sense to evaluate cloud security:</a:t>
            </a:r>
            <a:endParaRPr lang="en-CA" dirty="0"/>
          </a:p>
        </p:txBody>
      </p:sp>
      <p:sp>
        <p:nvSpPr>
          <p:cNvPr id="5" name="Text Placeholder 4"/>
          <p:cNvSpPr>
            <a:spLocks noGrp="1"/>
          </p:cNvSpPr>
          <p:nvPr>
            <p:ph type="body" sz="quarter" idx="11"/>
          </p:nvPr>
        </p:nvSpPr>
        <p:spPr>
          <a:xfrm>
            <a:off x="5580184" y="2097343"/>
            <a:ext cx="3373316" cy="320040"/>
          </a:xfrm>
          <a:prstGeom prst="roundRect">
            <a:avLst/>
          </a:prstGeom>
        </p:spPr>
        <p:txBody>
          <a:bodyPr/>
          <a:lstStyle/>
          <a:p>
            <a:r>
              <a:rPr lang="en-CA" dirty="0" smtClean="0"/>
              <a:t>You’re concerned about three things:</a:t>
            </a:r>
            <a:endParaRPr lang="en-CA" dirty="0"/>
          </a:p>
        </p:txBody>
      </p:sp>
      <p:sp>
        <p:nvSpPr>
          <p:cNvPr id="4" name="Text Placeholder 3"/>
          <p:cNvSpPr>
            <a:spLocks noGrp="1"/>
          </p:cNvSpPr>
          <p:nvPr>
            <p:ph type="body" sz="quarter" idx="10"/>
          </p:nvPr>
        </p:nvSpPr>
        <p:spPr>
          <a:xfrm>
            <a:off x="257727" y="2097343"/>
            <a:ext cx="5173964" cy="320040"/>
          </a:xfrm>
          <a:prstGeom prst="roundRect">
            <a:avLst/>
          </a:prstGeom>
        </p:spPr>
        <p:txBody>
          <a:bodyPr/>
          <a:lstStyle/>
          <a:p>
            <a:r>
              <a:rPr lang="en-CA" dirty="0" smtClean="0"/>
              <a:t>Four layers used by SaaS vendors:</a:t>
            </a:r>
            <a:endParaRPr lang="en-CA" dirty="0"/>
          </a:p>
        </p:txBody>
      </p:sp>
      <p:sp>
        <p:nvSpPr>
          <p:cNvPr id="3" name="Title 2"/>
          <p:cNvSpPr>
            <a:spLocks noGrp="1"/>
          </p:cNvSpPr>
          <p:nvPr>
            <p:ph type="title"/>
          </p:nvPr>
        </p:nvSpPr>
        <p:spPr/>
        <p:txBody>
          <a:bodyPr/>
          <a:lstStyle/>
          <a:p>
            <a:r>
              <a:rPr lang="en-CA" dirty="0" smtClean="0"/>
              <a:t>A CSP can sometimes provide more mature security offerings than what’s capable internally</a:t>
            </a:r>
            <a:endParaRPr lang="en-CA" dirty="0"/>
          </a:p>
        </p:txBody>
      </p:sp>
      <p:sp>
        <p:nvSpPr>
          <p:cNvPr id="7" name="Text Placeholder 6"/>
          <p:cNvSpPr>
            <a:spLocks noGrp="1"/>
          </p:cNvSpPr>
          <p:nvPr>
            <p:ph type="body" sz="quarter" idx="13"/>
          </p:nvPr>
        </p:nvSpPr>
        <p:spPr>
          <a:xfrm>
            <a:off x="269540" y="2417046"/>
            <a:ext cx="5162151" cy="1651564"/>
          </a:xfrm>
        </p:spPr>
        <p:txBody>
          <a:bodyPr/>
          <a:lstStyle/>
          <a:p>
            <a:pPr marL="0" lvl="0" indent="0">
              <a:buNone/>
            </a:pPr>
            <a:r>
              <a:rPr lang="en-US" b="1" dirty="0"/>
              <a:t>Site </a:t>
            </a:r>
            <a:r>
              <a:rPr lang="en-US" b="1" dirty="0" smtClean="0"/>
              <a:t>security: </a:t>
            </a:r>
            <a:r>
              <a:rPr lang="en-US" dirty="0" smtClean="0"/>
              <a:t>How </a:t>
            </a:r>
            <a:r>
              <a:rPr lang="en-US" dirty="0"/>
              <a:t>the physical data center facility is </a:t>
            </a:r>
            <a:r>
              <a:rPr lang="en-US" dirty="0" smtClean="0"/>
              <a:t>secured, and backup </a:t>
            </a:r>
            <a:r>
              <a:rPr lang="en-US" dirty="0"/>
              <a:t>and disaster recovery capabilities</a:t>
            </a:r>
            <a:r>
              <a:rPr lang="en-US" dirty="0" smtClean="0"/>
              <a:t>. </a:t>
            </a:r>
            <a:endParaRPr lang="en-CA" dirty="0"/>
          </a:p>
          <a:p>
            <a:pPr marL="0" lvl="0" indent="0">
              <a:buNone/>
            </a:pPr>
            <a:r>
              <a:rPr lang="en-US" b="1" dirty="0"/>
              <a:t>Communication </a:t>
            </a:r>
            <a:r>
              <a:rPr lang="en-US" b="1" dirty="0" smtClean="0"/>
              <a:t>security: </a:t>
            </a:r>
            <a:r>
              <a:rPr lang="en-US" dirty="0" smtClean="0"/>
              <a:t>How </a:t>
            </a:r>
            <a:r>
              <a:rPr lang="en-US" dirty="0"/>
              <a:t>data is transmitted and </a:t>
            </a:r>
            <a:r>
              <a:rPr lang="en-US" dirty="0" smtClean="0"/>
              <a:t>secured, </a:t>
            </a:r>
            <a:r>
              <a:rPr lang="en-US" dirty="0"/>
              <a:t>as well as how the network is monitored for signs of intrusion and/or vulnerability. </a:t>
            </a:r>
            <a:endParaRPr lang="en-CA" dirty="0"/>
          </a:p>
          <a:p>
            <a:pPr marL="0" lvl="0" indent="0">
              <a:buNone/>
            </a:pPr>
            <a:r>
              <a:rPr lang="en-US" b="1" dirty="0"/>
              <a:t>Application </a:t>
            </a:r>
            <a:r>
              <a:rPr lang="en-US" b="1" dirty="0" smtClean="0"/>
              <a:t>security: </a:t>
            </a:r>
            <a:r>
              <a:rPr lang="en-US" dirty="0" smtClean="0"/>
              <a:t>How </a:t>
            </a:r>
            <a:r>
              <a:rPr lang="en-US" dirty="0"/>
              <a:t>the server is monitored for signs of </a:t>
            </a:r>
            <a:r>
              <a:rPr lang="en-US" dirty="0" smtClean="0"/>
              <a:t>intrusion/vulnerability</a:t>
            </a:r>
            <a:r>
              <a:rPr lang="en-US" dirty="0"/>
              <a:t>, which roles can access which processes, which users can access which data, etc.</a:t>
            </a:r>
            <a:endParaRPr lang="en-CA" dirty="0"/>
          </a:p>
          <a:p>
            <a:pPr marL="0" lvl="0" indent="0">
              <a:buNone/>
            </a:pPr>
            <a:r>
              <a:rPr lang="en-US" b="1" dirty="0"/>
              <a:t>Database </a:t>
            </a:r>
            <a:r>
              <a:rPr lang="en-US" b="1" dirty="0" smtClean="0"/>
              <a:t>security: </a:t>
            </a:r>
            <a:r>
              <a:rPr lang="en-US" dirty="0" smtClean="0"/>
              <a:t>How </a:t>
            </a:r>
            <a:r>
              <a:rPr lang="en-US" dirty="0"/>
              <a:t>data is stored and secured</a:t>
            </a:r>
            <a:r>
              <a:rPr lang="en-US" dirty="0" smtClean="0"/>
              <a:t>.</a:t>
            </a:r>
            <a:endParaRPr lang="en-CA" dirty="0"/>
          </a:p>
        </p:txBody>
      </p:sp>
      <p:sp>
        <p:nvSpPr>
          <p:cNvPr id="8" name="Text Placeholder 7"/>
          <p:cNvSpPr>
            <a:spLocks noGrp="1"/>
          </p:cNvSpPr>
          <p:nvPr>
            <p:ph type="body" sz="quarter" idx="14"/>
          </p:nvPr>
        </p:nvSpPr>
        <p:spPr>
          <a:xfrm>
            <a:off x="5580184" y="2417046"/>
            <a:ext cx="3297113" cy="1651564"/>
          </a:xfrm>
        </p:spPr>
        <p:txBody>
          <a:bodyPr/>
          <a:lstStyle/>
          <a:p>
            <a:pPr marL="0" lvl="0" indent="0">
              <a:buNone/>
            </a:pPr>
            <a:r>
              <a:rPr lang="en-US" b="1" dirty="0"/>
              <a:t>Data </a:t>
            </a:r>
            <a:r>
              <a:rPr lang="en-US" b="1" dirty="0" smtClean="0"/>
              <a:t>protection:</a:t>
            </a:r>
            <a:r>
              <a:rPr lang="en-US" dirty="0" smtClean="0"/>
              <a:t> Managing </a:t>
            </a:r>
            <a:r>
              <a:rPr lang="en-US" dirty="0"/>
              <a:t>and safeguarding the collection, transfer, and storage of </a:t>
            </a:r>
            <a:r>
              <a:rPr lang="en-US" dirty="0" smtClean="0"/>
              <a:t>data</a:t>
            </a:r>
          </a:p>
          <a:p>
            <a:pPr marL="0" lvl="0" indent="0">
              <a:buNone/>
            </a:pPr>
            <a:r>
              <a:rPr lang="en-US" b="1" dirty="0" smtClean="0"/>
              <a:t>Authentication:</a:t>
            </a:r>
            <a:r>
              <a:rPr lang="en-US" dirty="0" smtClean="0"/>
              <a:t> </a:t>
            </a:r>
            <a:r>
              <a:rPr lang="en-US" dirty="0"/>
              <a:t>How users and external web services are authorized to access and process data in the system.</a:t>
            </a:r>
            <a:endParaRPr lang="en-CA" dirty="0"/>
          </a:p>
          <a:p>
            <a:pPr marL="0" lvl="0" indent="0">
              <a:buNone/>
            </a:pPr>
            <a:r>
              <a:rPr lang="en-US" b="1" dirty="0"/>
              <a:t>Data </a:t>
            </a:r>
            <a:r>
              <a:rPr lang="en-US" b="1" dirty="0" smtClean="0"/>
              <a:t>storage: </a:t>
            </a:r>
            <a:r>
              <a:rPr lang="en-US" dirty="0" smtClean="0"/>
              <a:t>Secure </a:t>
            </a:r>
            <a:r>
              <a:rPr lang="en-US" dirty="0"/>
              <a:t>access to </a:t>
            </a:r>
            <a:r>
              <a:rPr lang="en-US" dirty="0" smtClean="0"/>
              <a:t>data </a:t>
            </a:r>
            <a:r>
              <a:rPr lang="en-US" dirty="0"/>
              <a:t>at any time </a:t>
            </a:r>
            <a:r>
              <a:rPr lang="en-US" dirty="0" smtClean="0"/>
              <a:t>with </a:t>
            </a:r>
            <a:r>
              <a:rPr lang="en-US" dirty="0"/>
              <a:t>data backup and restoration policies and procedures in </a:t>
            </a:r>
            <a:r>
              <a:rPr lang="en-US" dirty="0" smtClean="0"/>
              <a:t>the </a:t>
            </a:r>
            <a:r>
              <a:rPr lang="en-US" dirty="0"/>
              <a:t>event of an emergency</a:t>
            </a:r>
            <a:r>
              <a:rPr lang="en-US" dirty="0" smtClean="0"/>
              <a:t>.</a:t>
            </a:r>
            <a:endParaRPr lang="en-CA" dirty="0"/>
          </a:p>
        </p:txBody>
      </p:sp>
      <p:sp>
        <p:nvSpPr>
          <p:cNvPr id="9" name="Text Placeholder 8"/>
          <p:cNvSpPr>
            <a:spLocks noGrp="1"/>
          </p:cNvSpPr>
          <p:nvPr>
            <p:ph type="body" sz="quarter" idx="15"/>
          </p:nvPr>
        </p:nvSpPr>
        <p:spPr>
          <a:xfrm>
            <a:off x="164124" y="4421940"/>
            <a:ext cx="5103445" cy="1924841"/>
          </a:xfrm>
        </p:spPr>
        <p:txBody>
          <a:bodyPr/>
          <a:lstStyle/>
          <a:p>
            <a:r>
              <a:rPr lang="en-CA" dirty="0" smtClean="0"/>
              <a:t>Cloud </a:t>
            </a:r>
            <a:r>
              <a:rPr lang="en-CA" dirty="0"/>
              <a:t>service providers typically have many more resources to assign to security design and monitoring than a single customer </a:t>
            </a:r>
            <a:r>
              <a:rPr lang="en-CA" dirty="0" smtClean="0"/>
              <a:t>does. </a:t>
            </a:r>
          </a:p>
          <a:p>
            <a:r>
              <a:rPr lang="en-CA" dirty="0" smtClean="0"/>
              <a:t>Providers </a:t>
            </a:r>
            <a:r>
              <a:rPr lang="en-CA" dirty="0"/>
              <a:t>have a strong business case for good security since a breach could undermine their entire business. </a:t>
            </a:r>
          </a:p>
          <a:p>
            <a:r>
              <a:rPr lang="en-CA" dirty="0" smtClean="0"/>
              <a:t>Cloud </a:t>
            </a:r>
            <a:r>
              <a:rPr lang="en-CA" dirty="0"/>
              <a:t>service providers </a:t>
            </a:r>
            <a:r>
              <a:rPr lang="en-CA" dirty="0" smtClean="0"/>
              <a:t>have </a:t>
            </a:r>
            <a:r>
              <a:rPr lang="en-CA" dirty="0"/>
              <a:t>more expert resources at their disposal than many of their customers. </a:t>
            </a:r>
          </a:p>
          <a:p>
            <a:r>
              <a:rPr lang="en-CA" dirty="0" smtClean="0"/>
              <a:t>Once </a:t>
            </a:r>
            <a:r>
              <a:rPr lang="en-CA" dirty="0"/>
              <a:t>your data is held in a cloud service, an attacker who specifically wants to gain access to your information no longer knows exactly where to attack. </a:t>
            </a:r>
            <a:endParaRPr lang="en-CA" dirty="0" smtClean="0"/>
          </a:p>
          <a:p>
            <a:endParaRPr lang="en-CA" dirty="0"/>
          </a:p>
        </p:txBody>
      </p:sp>
      <p:sp>
        <p:nvSpPr>
          <p:cNvPr id="10" name="TextBox 9"/>
          <p:cNvSpPr txBox="1"/>
          <p:nvPr/>
        </p:nvSpPr>
        <p:spPr>
          <a:xfrm>
            <a:off x="378957" y="1188196"/>
            <a:ext cx="3309905" cy="830997"/>
          </a:xfrm>
          <a:prstGeom prst="rect">
            <a:avLst/>
          </a:prstGeom>
          <a:noFill/>
        </p:spPr>
        <p:txBody>
          <a:bodyPr wrap="square" rtlCol="0">
            <a:spAutoFit/>
          </a:bodyPr>
          <a:lstStyle/>
          <a:p>
            <a:r>
              <a:rPr lang="en-US" sz="1200" dirty="0" smtClean="0"/>
              <a:t>Security </a:t>
            </a:r>
            <a:r>
              <a:rPr lang="en-US" sz="1200" dirty="0"/>
              <a:t>is </a:t>
            </a:r>
            <a:r>
              <a:rPr lang="en-US" sz="1200" dirty="0" smtClean="0"/>
              <a:t>expensive and hard to achieve. </a:t>
            </a:r>
            <a:r>
              <a:rPr lang="en-US" sz="1200" dirty="0"/>
              <a:t>It is </a:t>
            </a:r>
            <a:r>
              <a:rPr lang="en-US" sz="1200" dirty="0" smtClean="0"/>
              <a:t>a </a:t>
            </a:r>
            <a:r>
              <a:rPr lang="en-US" sz="1200" dirty="0"/>
              <a:t>constant struggle to </a:t>
            </a:r>
            <a:r>
              <a:rPr lang="en-US" sz="1200" dirty="0" smtClean="0"/>
              <a:t>stay on top of the latest threats and get </a:t>
            </a:r>
            <a:r>
              <a:rPr lang="en-US" sz="1200" dirty="0"/>
              <a:t>financing approval from management</a:t>
            </a:r>
            <a:r>
              <a:rPr lang="en-US" sz="1200" dirty="0" smtClean="0"/>
              <a:t>. </a:t>
            </a:r>
            <a:endParaRPr lang="en-CA" sz="1200" dirty="0"/>
          </a:p>
        </p:txBody>
      </p:sp>
      <p:sp>
        <p:nvSpPr>
          <p:cNvPr id="2" name="Rectangle 1"/>
          <p:cNvSpPr/>
          <p:nvPr/>
        </p:nvSpPr>
        <p:spPr>
          <a:xfrm>
            <a:off x="4512357" y="1188196"/>
            <a:ext cx="4060093" cy="830997"/>
          </a:xfrm>
          <a:prstGeom prst="rect">
            <a:avLst/>
          </a:prstGeom>
        </p:spPr>
        <p:txBody>
          <a:bodyPr wrap="square">
            <a:spAutoFit/>
          </a:bodyPr>
          <a:lstStyle/>
          <a:p>
            <a:r>
              <a:rPr lang="en-US" sz="1200" dirty="0"/>
              <a:t>SaaS </a:t>
            </a:r>
            <a:r>
              <a:rPr lang="en-US" sz="1200" dirty="0" smtClean="0"/>
              <a:t>providers, however, </a:t>
            </a:r>
            <a:r>
              <a:rPr lang="en-US" sz="1200" dirty="0"/>
              <a:t>are dependent upon strong security controls to ensure their client’s data is secure. As more and more SaaS vendors come online, competition will ensure the level of security offered will increase. </a:t>
            </a:r>
            <a:endParaRPr lang="en-CA" sz="1200" dirty="0"/>
          </a:p>
        </p:txBody>
      </p:sp>
      <p:sp>
        <p:nvSpPr>
          <p:cNvPr id="13" name="TextBox 12"/>
          <p:cNvSpPr txBox="1"/>
          <p:nvPr/>
        </p:nvSpPr>
        <p:spPr>
          <a:xfrm rot="20549018">
            <a:off x="5323559" y="4445800"/>
            <a:ext cx="2301866" cy="584775"/>
          </a:xfrm>
          <a:prstGeom prst="rect">
            <a:avLst/>
          </a:prstGeom>
          <a:noFill/>
        </p:spPr>
        <p:txBody>
          <a:bodyPr wrap="square" rtlCol="0">
            <a:spAutoFit/>
          </a:bodyPr>
          <a:lstStyle/>
          <a:p>
            <a:pPr algn="ctr"/>
            <a:r>
              <a:rPr lang="en-CA" sz="1600" b="1" dirty="0" smtClean="0"/>
              <a:t>Think of a SaaS as a safety deposit box</a:t>
            </a:r>
            <a:endParaRPr lang="en-CA" sz="1600" b="1" dirty="0"/>
          </a:p>
        </p:txBody>
      </p:sp>
      <p:sp>
        <p:nvSpPr>
          <p:cNvPr id="15" name="TextBox 14"/>
          <p:cNvSpPr txBox="1"/>
          <p:nvPr/>
        </p:nvSpPr>
        <p:spPr>
          <a:xfrm>
            <a:off x="5648767" y="4996113"/>
            <a:ext cx="3228530" cy="1015663"/>
          </a:xfrm>
          <a:prstGeom prst="rect">
            <a:avLst/>
          </a:prstGeom>
          <a:noFill/>
        </p:spPr>
        <p:txBody>
          <a:bodyPr wrap="square" rtlCol="0">
            <a:spAutoFit/>
          </a:bodyPr>
          <a:lstStyle/>
          <a:p>
            <a:pPr algn="r"/>
            <a:r>
              <a:rPr lang="en-CA" sz="1200" dirty="0" smtClean="0"/>
              <a:t>Everyday you give control of </a:t>
            </a:r>
          </a:p>
          <a:p>
            <a:pPr algn="r"/>
            <a:r>
              <a:rPr lang="en-CA" sz="1200" dirty="0" smtClean="0"/>
              <a:t>important things to third parties for their professional processing or safe keeping,</a:t>
            </a:r>
          </a:p>
          <a:p>
            <a:pPr algn="r"/>
            <a:r>
              <a:rPr lang="en-CA" sz="1200" dirty="0" smtClean="0"/>
              <a:t>(Bank </a:t>
            </a:r>
            <a:r>
              <a:rPr lang="en-CA" sz="1200" dirty="0"/>
              <a:t>accounts, </a:t>
            </a:r>
            <a:r>
              <a:rPr lang="en-CA" sz="1200" dirty="0" smtClean="0"/>
              <a:t>Accountants, Lawyers, etc.). </a:t>
            </a:r>
          </a:p>
          <a:p>
            <a:pPr algn="r"/>
            <a:r>
              <a:rPr lang="en-CA" sz="1200" dirty="0" smtClean="0"/>
              <a:t>SaaS can be just one more thing. </a:t>
            </a:r>
            <a:endParaRPr lang="en-CA" sz="1200" dirty="0"/>
          </a:p>
        </p:txBody>
      </p:sp>
      <p:grpSp>
        <p:nvGrpSpPr>
          <p:cNvPr id="16" name="Group 15"/>
          <p:cNvGrpSpPr/>
          <p:nvPr/>
        </p:nvGrpSpPr>
        <p:grpSpPr>
          <a:xfrm>
            <a:off x="0" y="6422955"/>
            <a:ext cx="9144000" cy="437555"/>
            <a:chOff x="0" y="6422955"/>
            <a:chExt cx="9144000" cy="437555"/>
          </a:xfrm>
        </p:grpSpPr>
        <p:pic>
          <p:nvPicPr>
            <p:cNvPr id="1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5710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46781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CISOs</a:t>
            </a:r>
          </a:p>
          <a:p>
            <a:r>
              <a:rPr lang="en-US" dirty="0"/>
              <a:t>Security Directors and Managers</a:t>
            </a:r>
          </a:p>
          <a:p>
            <a:r>
              <a:rPr lang="en-US" dirty="0"/>
              <a:t>Project Managers</a:t>
            </a:r>
          </a:p>
        </p:txBody>
      </p:sp>
      <p:sp>
        <p:nvSpPr>
          <p:cNvPr id="14" name="Text Placeholder 13"/>
          <p:cNvSpPr>
            <a:spLocks noGrp="1"/>
          </p:cNvSpPr>
          <p:nvPr>
            <p:ph type="body" sz="quarter" idx="26"/>
          </p:nvPr>
        </p:nvSpPr>
        <p:spPr>
          <a:xfrm>
            <a:off x="4835436" y="1607231"/>
            <a:ext cx="4041648" cy="1907494"/>
          </a:xfrm>
        </p:spPr>
        <p:txBody>
          <a:bodyPr/>
          <a:lstStyle/>
          <a:p>
            <a:r>
              <a:rPr lang="en-US" dirty="0"/>
              <a:t>Identify the SaaS risk profile </a:t>
            </a:r>
            <a:r>
              <a:rPr lang="en-US" dirty="0" smtClean="0"/>
              <a:t>and security </a:t>
            </a:r>
            <a:r>
              <a:rPr lang="en-US" dirty="0"/>
              <a:t>control gaps that </a:t>
            </a:r>
            <a:r>
              <a:rPr lang="en-US" dirty="0" smtClean="0"/>
              <a:t>must be covered. </a:t>
            </a:r>
            <a:endParaRPr lang="en-US" dirty="0"/>
          </a:p>
          <a:p>
            <a:r>
              <a:rPr lang="en-US" dirty="0"/>
              <a:t>Ensure </a:t>
            </a:r>
            <a:r>
              <a:rPr lang="en-US" dirty="0" smtClean="0"/>
              <a:t>organization’s </a:t>
            </a:r>
            <a:r>
              <a:rPr lang="en-US" dirty="0"/>
              <a:t>SaaS environment is secured and protected from data </a:t>
            </a:r>
            <a:r>
              <a:rPr lang="en-US" dirty="0" smtClean="0"/>
              <a:t>leaks and breaches. </a:t>
            </a:r>
            <a:r>
              <a:rPr lang="en-US" dirty="0"/>
              <a:t>Ensure maintaining privacy of data </a:t>
            </a:r>
            <a:r>
              <a:rPr lang="en-US" dirty="0" smtClean="0"/>
              <a:t>and </a:t>
            </a:r>
            <a:r>
              <a:rPr lang="en-US" dirty="0"/>
              <a:t>other information.</a:t>
            </a:r>
          </a:p>
          <a:p>
            <a:r>
              <a:rPr lang="en-US" dirty="0"/>
              <a:t>Leverage the security capabilities from SaaS </a:t>
            </a:r>
            <a:r>
              <a:rPr lang="en-US" dirty="0" smtClean="0"/>
              <a:t>vendors.</a:t>
            </a:r>
            <a:endParaRPr lang="en-US" dirty="0"/>
          </a:p>
          <a:p>
            <a:endParaRPr lang="en-US" sz="800" dirty="0"/>
          </a:p>
        </p:txBody>
      </p:sp>
      <p:sp>
        <p:nvSpPr>
          <p:cNvPr id="15" name="Text Placeholder 14"/>
          <p:cNvSpPr>
            <a:spLocks noGrp="1"/>
          </p:cNvSpPr>
          <p:nvPr>
            <p:ph type="body" sz="quarter" idx="27"/>
          </p:nvPr>
        </p:nvSpPr>
        <p:spPr/>
        <p:txBody>
          <a:bodyPr/>
          <a:lstStyle/>
          <a:p>
            <a:r>
              <a:rPr lang="en-US" dirty="0"/>
              <a:t>Vendor Management</a:t>
            </a:r>
          </a:p>
          <a:p>
            <a:r>
              <a:rPr lang="en-US" dirty="0"/>
              <a:t>Security Architects</a:t>
            </a:r>
          </a:p>
          <a:p>
            <a:r>
              <a:rPr lang="en-US" dirty="0"/>
              <a:t>Business Managers</a:t>
            </a:r>
          </a:p>
          <a:p>
            <a:endParaRPr lang="en-US" dirty="0"/>
          </a:p>
        </p:txBody>
      </p:sp>
      <p:sp>
        <p:nvSpPr>
          <p:cNvPr id="16" name="Text Placeholder 15"/>
          <p:cNvSpPr>
            <a:spLocks noGrp="1"/>
          </p:cNvSpPr>
          <p:nvPr>
            <p:ph type="body" sz="quarter" idx="28"/>
          </p:nvPr>
        </p:nvSpPr>
        <p:spPr>
          <a:xfrm>
            <a:off x="4830836" y="4248103"/>
            <a:ext cx="4041648" cy="1924097"/>
          </a:xfrm>
        </p:spPr>
        <p:txBody>
          <a:bodyPr/>
          <a:lstStyle/>
          <a:p>
            <a:r>
              <a:rPr lang="en-US" dirty="0"/>
              <a:t>Security’s needs are factored into the contract with the SaaS provider. </a:t>
            </a:r>
          </a:p>
          <a:p>
            <a:r>
              <a:rPr lang="en-US" dirty="0"/>
              <a:t>Security’s needs are addressed in the project plan for configuration of the software and for supporting technology. </a:t>
            </a:r>
          </a:p>
          <a:p>
            <a:r>
              <a:rPr lang="en-US" dirty="0"/>
              <a:t>An ongoing program is put in place to manage the SaaS vendors and monitor security controls. </a:t>
            </a: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 Executive Summary</a:t>
            </a:r>
          </a:p>
        </p:txBody>
      </p:sp>
      <p:sp>
        <p:nvSpPr>
          <p:cNvPr id="3" name="Text Placeholder 2"/>
          <p:cNvSpPr>
            <a:spLocks noGrp="1"/>
          </p:cNvSpPr>
          <p:nvPr>
            <p:ph type="body" sz="quarter" idx="10"/>
          </p:nvPr>
        </p:nvSpPr>
        <p:spPr/>
        <p:txBody>
          <a:bodyPr/>
          <a:lstStyle/>
          <a:p>
            <a:r>
              <a:rPr lang="en-US" dirty="0"/>
              <a:t>Software as a Service (SaaS) offers major business and IT benefits that organizations are looking to take advantage of. </a:t>
            </a:r>
          </a:p>
          <a:p>
            <a:r>
              <a:rPr lang="en-US" dirty="0"/>
              <a:t>An organization has decided to migrate some part of the business into a SaaS environment. This is being done for any numerous cloud rationale. </a:t>
            </a:r>
          </a:p>
        </p:txBody>
      </p:sp>
      <p:sp>
        <p:nvSpPr>
          <p:cNvPr id="4" name="Text Placeholder 3"/>
          <p:cNvSpPr>
            <a:spLocks noGrp="1"/>
          </p:cNvSpPr>
          <p:nvPr>
            <p:ph type="body" sz="quarter" idx="11"/>
          </p:nvPr>
        </p:nvSpPr>
        <p:spPr>
          <a:xfrm>
            <a:off x="255868" y="2974004"/>
            <a:ext cx="5249780" cy="1076983"/>
          </a:xfrm>
        </p:spPr>
        <p:txBody>
          <a:bodyPr/>
          <a:lstStyle/>
          <a:p>
            <a:pPr marL="0" indent="0">
              <a:spcBef>
                <a:spcPts val="0"/>
              </a:spcBef>
              <a:buNone/>
            </a:pPr>
            <a:r>
              <a:rPr lang="en-US" dirty="0" smtClean="0"/>
              <a:t>Security </a:t>
            </a:r>
            <a:r>
              <a:rPr lang="en-US" dirty="0"/>
              <a:t>remains a large impediment to realizing SaaS benefits. Numerous concerns exist around privacy, </a:t>
            </a:r>
            <a:r>
              <a:rPr lang="en-US" dirty="0" smtClean="0"/>
              <a:t>control, </a:t>
            </a:r>
            <a:r>
              <a:rPr lang="en-US" dirty="0"/>
              <a:t>and access around data uploaded to the cloud. When </a:t>
            </a:r>
            <a:r>
              <a:rPr lang="en-US" dirty="0" smtClean="0"/>
              <a:t>an organization decides </a:t>
            </a:r>
            <a:r>
              <a:rPr lang="en-US" dirty="0"/>
              <a:t>to adopt a SaaS program it becomes extremely difficult to determine which vendors can meet </a:t>
            </a:r>
            <a:r>
              <a:rPr lang="en-US" dirty="0" smtClean="0"/>
              <a:t>its </a:t>
            </a:r>
            <a:r>
              <a:rPr lang="en-US" dirty="0"/>
              <a:t>requirements, how to validate any security claims, and maintain </a:t>
            </a:r>
            <a:r>
              <a:rPr lang="en-US" dirty="0" smtClean="0"/>
              <a:t>needed </a:t>
            </a:r>
            <a:r>
              <a:rPr lang="en-US" dirty="0"/>
              <a:t>security. </a:t>
            </a:r>
          </a:p>
        </p:txBody>
      </p:sp>
      <p:sp>
        <p:nvSpPr>
          <p:cNvPr id="5" name="Text Placeholder 4"/>
          <p:cNvSpPr>
            <a:spLocks noGrp="1"/>
          </p:cNvSpPr>
          <p:nvPr>
            <p:ph type="body" sz="quarter" idx="12"/>
          </p:nvPr>
        </p:nvSpPr>
        <p:spPr/>
        <p:txBody>
          <a:bodyPr/>
          <a:lstStyle/>
          <a:p>
            <a:r>
              <a:rPr lang="en-US" dirty="0"/>
              <a:t>The business is adopting a SaaS program and that environment must be secured, which includes: </a:t>
            </a:r>
          </a:p>
          <a:p>
            <a:pPr lvl="1"/>
            <a:r>
              <a:rPr lang="en-US" dirty="0"/>
              <a:t>E</a:t>
            </a:r>
            <a:r>
              <a:rPr lang="en-US" dirty="0" smtClean="0"/>
              <a:t>nsuring </a:t>
            </a:r>
            <a:r>
              <a:rPr lang="en-US" dirty="0"/>
              <a:t>business data cannot be leaked or </a:t>
            </a:r>
            <a:r>
              <a:rPr lang="en-US" dirty="0" smtClean="0"/>
              <a:t>stolen.</a:t>
            </a:r>
            <a:endParaRPr lang="en-US" dirty="0"/>
          </a:p>
          <a:p>
            <a:pPr lvl="1"/>
            <a:r>
              <a:rPr lang="en-US" dirty="0"/>
              <a:t>M</a:t>
            </a:r>
            <a:r>
              <a:rPr lang="en-US" dirty="0" smtClean="0"/>
              <a:t>aintaining </a:t>
            </a:r>
            <a:r>
              <a:rPr lang="en-US" dirty="0"/>
              <a:t>privacy of data and other </a:t>
            </a:r>
            <a:r>
              <a:rPr lang="en-US" dirty="0" smtClean="0"/>
              <a:t>information.</a:t>
            </a:r>
            <a:endParaRPr lang="en-US" dirty="0"/>
          </a:p>
          <a:p>
            <a:pPr lvl="1"/>
            <a:r>
              <a:rPr lang="en-US" dirty="0" smtClean="0"/>
              <a:t>Securing </a:t>
            </a:r>
            <a:r>
              <a:rPr lang="en-US" dirty="0"/>
              <a:t>the network connection </a:t>
            </a:r>
            <a:r>
              <a:rPr lang="en-US" dirty="0" smtClean="0"/>
              <a:t>points.</a:t>
            </a:r>
            <a:endParaRPr lang="en-US" dirty="0"/>
          </a:p>
          <a:p>
            <a:pPr marL="180975" lvl="1">
              <a:buSzPct val="120000"/>
              <a:buFont typeface="Arial" pitchFamily="34" charset="0"/>
              <a:buChar char="•"/>
            </a:pPr>
            <a:r>
              <a:rPr lang="en-US" dirty="0"/>
              <a:t>Use the SaaS vendor to cover some security controls through contractual and configuration requirements to limit the internal controls that must be deployed. </a:t>
            </a:r>
          </a:p>
          <a:p>
            <a:pPr marL="180975" lvl="1">
              <a:buSzPct val="120000"/>
              <a:buFont typeface="Arial" pitchFamily="34" charset="0"/>
              <a:buChar char="•"/>
            </a:pPr>
            <a:r>
              <a:rPr lang="en-US" dirty="0"/>
              <a:t>This blueprint and associated tools are scalable for all types of organizations within various sectors.</a:t>
            </a:r>
          </a:p>
        </p:txBody>
      </p:sp>
      <p:sp>
        <p:nvSpPr>
          <p:cNvPr id="6" name="Text Placeholder 5"/>
          <p:cNvSpPr>
            <a:spLocks noGrp="1"/>
          </p:cNvSpPr>
          <p:nvPr>
            <p:ph type="body" sz="quarter" idx="13"/>
          </p:nvPr>
        </p:nvSpPr>
        <p:spPr>
          <a:xfrm>
            <a:off x="5737241" y="1495997"/>
            <a:ext cx="3083231" cy="2554990"/>
          </a:xfrm>
        </p:spPr>
        <p:txBody>
          <a:bodyPr anchor="t"/>
          <a:lstStyle/>
          <a:p>
            <a:pPr marL="228600" indent="-228600">
              <a:spcBef>
                <a:spcPts val="600"/>
              </a:spcBef>
              <a:spcAft>
                <a:spcPts val="0"/>
              </a:spcAft>
              <a:buSzPct val="100000"/>
              <a:buFont typeface="+mj-lt"/>
              <a:buAutoNum type="arabicPeriod"/>
            </a:pPr>
            <a:r>
              <a:rPr lang="en-US" sz="1400" dirty="0"/>
              <a:t>Handing off data doesn’t hand off </a:t>
            </a:r>
            <a:r>
              <a:rPr lang="en-US" sz="1400" dirty="0" smtClean="0"/>
              <a:t>responsibility. </a:t>
            </a:r>
            <a:r>
              <a:rPr lang="en-US" sz="1400" dirty="0"/>
              <a:t>You must become your vendor’s </a:t>
            </a:r>
            <a:r>
              <a:rPr lang="en-US" sz="1400" dirty="0" smtClean="0"/>
              <a:t>auditor to get the </a:t>
            </a:r>
            <a:r>
              <a:rPr lang="en-US" sz="1400" dirty="0"/>
              <a:t>security controls and confidence you </a:t>
            </a:r>
            <a:r>
              <a:rPr lang="en-US" sz="1400" dirty="0" smtClean="0"/>
              <a:t>need. </a:t>
            </a:r>
            <a:endParaRPr lang="en-CA" sz="1400" dirty="0">
              <a:solidFill>
                <a:srgbClr val="333333"/>
              </a:solidFill>
            </a:endParaRPr>
          </a:p>
          <a:p>
            <a:pPr marL="228600" indent="-228600">
              <a:spcBef>
                <a:spcPts val="600"/>
              </a:spcBef>
              <a:spcAft>
                <a:spcPts val="0"/>
              </a:spcAft>
              <a:buSzPct val="100000"/>
              <a:buFont typeface="+mj-lt"/>
              <a:buAutoNum type="arabicPeriod"/>
            </a:pPr>
            <a:r>
              <a:rPr lang="en-US" sz="1400" dirty="0"/>
              <a:t>You can’t glue on security after the </a:t>
            </a:r>
            <a:r>
              <a:rPr lang="en-US" sz="1400" dirty="0" smtClean="0"/>
              <a:t>fact. </a:t>
            </a:r>
            <a:r>
              <a:rPr lang="en-US" sz="1400" dirty="0"/>
              <a:t>Include security in SaaS negotiations.</a:t>
            </a:r>
            <a:endParaRPr lang="en-CA" sz="1400" dirty="0">
              <a:solidFill>
                <a:srgbClr val="333333"/>
              </a:solidFill>
            </a:endParaRPr>
          </a:p>
          <a:p>
            <a:pPr marL="228600" indent="-228600">
              <a:spcBef>
                <a:spcPts val="600"/>
              </a:spcBef>
              <a:spcAft>
                <a:spcPts val="0"/>
              </a:spcAft>
              <a:buSzPct val="100000"/>
              <a:buFont typeface="+mj-lt"/>
              <a:buAutoNum type="arabicPeriod"/>
            </a:pPr>
            <a:r>
              <a:rPr lang="en-US" sz="1400" dirty="0"/>
              <a:t>Your SaaS vendor can often provide better security controls than you </a:t>
            </a:r>
            <a:r>
              <a:rPr lang="en-US" sz="1400" dirty="0" smtClean="0"/>
              <a:t>can.</a:t>
            </a:r>
            <a:r>
              <a:rPr lang="en-US" dirty="0" smtClean="0"/>
              <a:t> </a:t>
            </a:r>
            <a:endParaRPr lang="en-CA"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Cloud adoption today presents serious and unique security risks</a:t>
            </a:r>
            <a:endParaRPr lang="en-CA" dirty="0"/>
          </a:p>
        </p:txBody>
      </p:sp>
      <p:sp>
        <p:nvSpPr>
          <p:cNvPr id="13" name="Text Placeholder 12"/>
          <p:cNvSpPr>
            <a:spLocks noGrp="1"/>
          </p:cNvSpPr>
          <p:nvPr>
            <p:ph type="body" sz="quarter" idx="16"/>
          </p:nvPr>
        </p:nvSpPr>
        <p:spPr>
          <a:xfrm>
            <a:off x="251520" y="1124744"/>
            <a:ext cx="8625779" cy="493041"/>
          </a:xfrm>
        </p:spPr>
        <p:txBody>
          <a:bodyPr/>
          <a:lstStyle/>
          <a:p>
            <a:pPr marL="0" indent="0">
              <a:buNone/>
            </a:pPr>
            <a:r>
              <a:rPr lang="en-CA" sz="1400" dirty="0"/>
              <a:t>Moving your company's sensitive data into the hands of </a:t>
            </a:r>
            <a:r>
              <a:rPr lang="en-CA" sz="1400" dirty="0" smtClean="0"/>
              <a:t>third-party </a:t>
            </a:r>
            <a:r>
              <a:rPr lang="en-CA" sz="1400" dirty="0"/>
              <a:t>cloud providers expands and complicates the risk landscape in which you operate every day. </a:t>
            </a:r>
          </a:p>
          <a:p>
            <a:pPr marL="0" indent="0">
              <a:buNone/>
            </a:pPr>
            <a:endParaRPr lang="en-CA" dirty="0"/>
          </a:p>
          <a:p>
            <a:pPr marL="0" indent="0">
              <a:buNone/>
            </a:pPr>
            <a:endParaRPr lang="en-CA" dirty="0"/>
          </a:p>
        </p:txBody>
      </p:sp>
      <p:graphicFrame>
        <p:nvGraphicFramePr>
          <p:cNvPr id="17" name="Table 16"/>
          <p:cNvGraphicFramePr>
            <a:graphicFrameLocks noGrp="1"/>
          </p:cNvGraphicFramePr>
          <p:nvPr>
            <p:extLst>
              <p:ext uri="{D42A27DB-BD31-4B8C-83A1-F6EECF244321}">
                <p14:modId xmlns:p14="http://schemas.microsoft.com/office/powerpoint/2010/main" val="1579643869"/>
              </p:ext>
            </p:extLst>
          </p:nvPr>
        </p:nvGraphicFramePr>
        <p:xfrm>
          <a:off x="297696" y="1631501"/>
          <a:ext cx="8579602" cy="3624818"/>
        </p:xfrm>
        <a:graphic>
          <a:graphicData uri="http://schemas.openxmlformats.org/drawingml/2006/table">
            <a:tbl>
              <a:tblPr firstRow="1" bandRow="1">
                <a:tableStyleId>{5C22544A-7EE6-4342-B048-85BDC9FD1C3A}</a:tableStyleId>
              </a:tblPr>
              <a:tblGrid>
                <a:gridCol w="990777"/>
                <a:gridCol w="2795154"/>
                <a:gridCol w="1111828"/>
                <a:gridCol w="3681843"/>
              </a:tblGrid>
              <a:tr h="146030">
                <a:tc gridSpan="4">
                  <a:txBody>
                    <a:bodyPr/>
                    <a:lstStyle/>
                    <a:p>
                      <a:pPr algn="ctr"/>
                      <a:r>
                        <a:rPr lang="en-CA" sz="1050" dirty="0" smtClean="0"/>
                        <a:t>Cloud Security Alliance Notorious</a:t>
                      </a:r>
                      <a:r>
                        <a:rPr lang="en-CA" sz="1050" baseline="0" dirty="0" smtClean="0"/>
                        <a:t> Nine Cloud Security Risks</a:t>
                      </a:r>
                      <a:endParaRPr lang="en-CA" sz="1050" dirty="0"/>
                    </a:p>
                  </a:txBody>
                  <a:tcPr/>
                </a:tc>
                <a:tc hMerge="1">
                  <a:txBody>
                    <a:bodyPr/>
                    <a:lstStyle/>
                    <a:p>
                      <a:endParaRPr lang="en-CA" dirty="0"/>
                    </a:p>
                  </a:txBody>
                  <a:tcPr/>
                </a:tc>
                <a:tc hMerge="1">
                  <a:txBody>
                    <a:bodyPr/>
                    <a:lstStyle/>
                    <a:p>
                      <a:endParaRPr lang="en-CA"/>
                    </a:p>
                  </a:txBody>
                  <a:tcPr/>
                </a:tc>
                <a:tc hMerge="1">
                  <a:txBody>
                    <a:bodyPr/>
                    <a:lstStyle/>
                    <a:p>
                      <a:endParaRPr lang="en-CA"/>
                    </a:p>
                  </a:txBody>
                  <a:tcPr/>
                </a:tc>
              </a:tr>
              <a:tr h="345162">
                <a:tc>
                  <a:txBody>
                    <a:bodyPr/>
                    <a:lstStyle/>
                    <a:p>
                      <a:r>
                        <a:rPr lang="en-CA" sz="1150" dirty="0" smtClean="0"/>
                        <a:t>Data Breach</a:t>
                      </a:r>
                      <a:endParaRPr lang="en-CA" sz="11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Sensitive or valuable data falling into the control of either malicious attackers or competitors. </a:t>
                      </a:r>
                    </a:p>
                  </a:txBody>
                  <a:tcPr/>
                </a:tc>
                <a:tc>
                  <a:txBody>
                    <a:bodyPr/>
                    <a:lstStyle/>
                    <a:p>
                      <a:r>
                        <a:rPr lang="en-CA" sz="1150" dirty="0" smtClean="0"/>
                        <a:t>Cloud Abuse</a:t>
                      </a:r>
                      <a:endParaRPr lang="en-CA" sz="1150" dirty="0"/>
                    </a:p>
                  </a:txBody>
                  <a:tcPr/>
                </a:tc>
                <a:tc>
                  <a:txBody>
                    <a:bodyPr/>
                    <a:lstStyle/>
                    <a:p>
                      <a:pPr lvl="0"/>
                      <a:r>
                        <a:rPr lang="en-CA" sz="1150" kern="1200" dirty="0" smtClean="0">
                          <a:solidFill>
                            <a:schemeClr val="dk1"/>
                          </a:solidFill>
                          <a:effectLst/>
                          <a:latin typeface="+mn-lt"/>
                          <a:ea typeface="+mn-ea"/>
                          <a:cs typeface="+mn-cs"/>
                        </a:rPr>
                        <a:t>Attackers can use</a:t>
                      </a:r>
                      <a:r>
                        <a:rPr lang="en-CA" sz="1150" kern="1200" baseline="0" dirty="0" smtClean="0">
                          <a:solidFill>
                            <a:schemeClr val="dk1"/>
                          </a:solidFill>
                          <a:effectLst/>
                          <a:latin typeface="+mn-lt"/>
                          <a:ea typeface="+mn-ea"/>
                          <a:cs typeface="+mn-cs"/>
                        </a:rPr>
                        <a:t> cloud networks increased computational powers for various malicious activities. </a:t>
                      </a:r>
                      <a:endParaRPr lang="en-CA" sz="1150" kern="1200" dirty="0">
                        <a:solidFill>
                          <a:schemeClr val="dk1"/>
                        </a:solidFill>
                        <a:effectLst/>
                        <a:latin typeface="+mn-lt"/>
                        <a:ea typeface="+mn-ea"/>
                        <a:cs typeface="+mn-cs"/>
                      </a:endParaRPr>
                    </a:p>
                  </a:txBody>
                  <a:tcPr/>
                </a:tc>
              </a:tr>
              <a:tr h="442516">
                <a:tc>
                  <a:txBody>
                    <a:bodyPr/>
                    <a:lstStyle/>
                    <a:p>
                      <a:r>
                        <a:rPr lang="en-CA" sz="1150" dirty="0" smtClean="0"/>
                        <a:t>Data Loss</a:t>
                      </a:r>
                      <a:endParaRPr lang="en-CA" sz="1150" dirty="0"/>
                    </a:p>
                  </a:txBody>
                  <a:tcPr/>
                </a:tc>
                <a:tc>
                  <a:txBody>
                    <a:bodyPr/>
                    <a:lstStyle/>
                    <a:p>
                      <a:pPr lvl="0"/>
                      <a:r>
                        <a:rPr lang="en-CA" sz="1150" kern="1200" dirty="0" smtClean="0">
                          <a:solidFill>
                            <a:schemeClr val="dk1"/>
                          </a:solidFill>
                          <a:effectLst/>
                          <a:latin typeface="+mn-lt"/>
                          <a:ea typeface="+mn-ea"/>
                          <a:cs typeface="+mn-cs"/>
                        </a:rPr>
                        <a:t>The possibility of seeing valuable data disappear without a trace. </a:t>
                      </a:r>
                    </a:p>
                  </a:txBody>
                  <a:tcPr/>
                </a:tc>
                <a:tc>
                  <a:txBody>
                    <a:bodyPr/>
                    <a:lstStyle/>
                    <a:p>
                      <a:r>
                        <a:rPr lang="en-CA" sz="1150" dirty="0" smtClean="0"/>
                        <a:t>Insufficient Due Diligence</a:t>
                      </a:r>
                      <a:endParaRPr lang="en-CA" sz="11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Lack of understanding of the cloud environment poses huge risks for all various cloud vulnerabilities.</a:t>
                      </a:r>
                      <a:endParaRPr lang="en-CA" sz="1150" kern="1200" dirty="0" smtClean="0">
                        <a:solidFill>
                          <a:schemeClr val="dk1"/>
                        </a:solidFill>
                        <a:effectLst/>
                        <a:latin typeface="+mn-lt"/>
                        <a:ea typeface="+mn-ea"/>
                        <a:cs typeface="+mn-cs"/>
                      </a:endParaRPr>
                    </a:p>
                  </a:txBody>
                  <a:tcPr/>
                </a:tc>
              </a:tr>
              <a:tr h="349006">
                <a:tc>
                  <a:txBody>
                    <a:bodyPr/>
                    <a:lstStyle/>
                    <a:p>
                      <a:r>
                        <a:rPr lang="en-CA" sz="1150" dirty="0" smtClean="0"/>
                        <a:t>Credential </a:t>
                      </a:r>
                      <a:r>
                        <a:rPr lang="en-CA" sz="1150" baseline="0" dirty="0" smtClean="0"/>
                        <a:t>Hijacking</a:t>
                      </a:r>
                      <a:endParaRPr lang="en-CA" sz="1150" dirty="0"/>
                    </a:p>
                  </a:txBody>
                  <a:tcPr/>
                </a:tc>
                <a:tc>
                  <a:txBody>
                    <a:bodyPr/>
                    <a:lstStyle/>
                    <a:p>
                      <a:pPr lvl="0"/>
                      <a:r>
                        <a:rPr lang="en-CA" sz="1150" kern="1200" dirty="0" smtClean="0">
                          <a:solidFill>
                            <a:schemeClr val="dk1"/>
                          </a:solidFill>
                          <a:effectLst/>
                          <a:latin typeface="+mn-lt"/>
                          <a:ea typeface="+mn-ea"/>
                          <a:cs typeface="+mn-cs"/>
                        </a:rPr>
                        <a:t>Attacker gaining</a:t>
                      </a:r>
                      <a:r>
                        <a:rPr lang="en-CA" sz="1150" kern="1200" baseline="0" dirty="0" smtClean="0">
                          <a:solidFill>
                            <a:schemeClr val="dk1"/>
                          </a:solidFill>
                          <a:effectLst/>
                          <a:latin typeface="+mn-lt"/>
                          <a:ea typeface="+mn-ea"/>
                          <a:cs typeface="+mn-cs"/>
                        </a:rPr>
                        <a:t> access to credentials for malicious intent</a:t>
                      </a:r>
                      <a:r>
                        <a:rPr lang="en-CA" sz="1150" kern="1200" dirty="0" smtClean="0">
                          <a:solidFill>
                            <a:schemeClr val="dk1"/>
                          </a:solidFill>
                          <a:effectLst/>
                          <a:latin typeface="+mn-lt"/>
                          <a:ea typeface="+mn-ea"/>
                          <a:cs typeface="+mn-cs"/>
                        </a:rPr>
                        <a:t>. </a:t>
                      </a:r>
                      <a:endParaRPr lang="en-CA" sz="1150" dirty="0"/>
                    </a:p>
                  </a:txBody>
                  <a:tcPr/>
                </a:tc>
                <a:tc>
                  <a:txBody>
                    <a:bodyPr/>
                    <a:lstStyle/>
                    <a:p>
                      <a:r>
                        <a:rPr lang="en-CA" sz="1150" dirty="0" smtClean="0"/>
                        <a:t>Shared Technology</a:t>
                      </a:r>
                      <a:endParaRPr lang="en-CA" sz="11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50" kern="1200" dirty="0" smtClean="0">
                          <a:solidFill>
                            <a:schemeClr val="dk1"/>
                          </a:solidFill>
                          <a:effectLst/>
                          <a:latin typeface="+mn-lt"/>
                          <a:ea typeface="+mn-ea"/>
                          <a:cs typeface="+mn-cs"/>
                        </a:rPr>
                        <a:t>One vulnerability or misconfiguration to compromise all data hosted on shared infrastructure. </a:t>
                      </a:r>
                      <a:endParaRPr lang="en-CA" sz="1150" kern="1200" dirty="0" smtClean="0">
                        <a:solidFill>
                          <a:schemeClr val="dk1"/>
                        </a:solidFill>
                        <a:effectLst/>
                        <a:latin typeface="+mn-lt"/>
                        <a:ea typeface="+mn-ea"/>
                        <a:cs typeface="+mn-cs"/>
                      </a:endParaRPr>
                    </a:p>
                  </a:txBody>
                  <a:tcPr/>
                </a:tc>
              </a:tr>
              <a:tr h="637222">
                <a:tc>
                  <a:txBody>
                    <a:bodyPr/>
                    <a:lstStyle/>
                    <a:p>
                      <a:r>
                        <a:rPr lang="en-CA" sz="1150" dirty="0" smtClean="0"/>
                        <a:t>Insecure Interfaces and API’s</a:t>
                      </a:r>
                      <a:endParaRPr lang="en-CA" sz="11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Attackers can discover vulnerabilities within the scripts of interfaces and API’s managing</a:t>
                      </a:r>
                      <a:r>
                        <a:rPr lang="en-CA" sz="1150" kern="1200" baseline="0" dirty="0" smtClean="0">
                          <a:solidFill>
                            <a:schemeClr val="dk1"/>
                          </a:solidFill>
                          <a:effectLst/>
                          <a:latin typeface="+mn-lt"/>
                          <a:ea typeface="+mn-ea"/>
                          <a:cs typeface="+mn-cs"/>
                        </a:rPr>
                        <a:t> </a:t>
                      </a:r>
                      <a:r>
                        <a:rPr lang="en-CA" sz="1150" kern="1200" dirty="0" smtClean="0">
                          <a:solidFill>
                            <a:schemeClr val="dk1"/>
                          </a:solidFill>
                          <a:effectLst/>
                          <a:latin typeface="+mn-lt"/>
                          <a:ea typeface="+mn-ea"/>
                          <a:cs typeface="+mn-cs"/>
                        </a:rPr>
                        <a:t>interfaces. </a:t>
                      </a:r>
                    </a:p>
                  </a:txBody>
                  <a:tcPr/>
                </a:tc>
                <a:tc>
                  <a:txBody>
                    <a:bodyPr/>
                    <a:lstStyle/>
                    <a:p>
                      <a:endParaRPr lang="en-CA" sz="1150" dirty="0"/>
                    </a:p>
                  </a:txBody>
                  <a:tcPr>
                    <a:noFill/>
                  </a:tcPr>
                </a:tc>
                <a:tc>
                  <a:txBody>
                    <a:bodyPr/>
                    <a:lstStyle/>
                    <a:p>
                      <a:endParaRPr lang="en-CA" sz="1150" dirty="0"/>
                    </a:p>
                  </a:txBody>
                  <a:tcPr>
                    <a:noFill/>
                  </a:tcPr>
                </a:tc>
              </a:tr>
              <a:tr h="345162">
                <a:tc>
                  <a:txBody>
                    <a:bodyPr/>
                    <a:lstStyle/>
                    <a:p>
                      <a:r>
                        <a:rPr lang="en-CA" sz="1150" dirty="0" smtClean="0"/>
                        <a:t>Denial of Service</a:t>
                      </a:r>
                      <a:endParaRPr lang="en-CA" sz="11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50" kern="1200" dirty="0" smtClean="0">
                          <a:solidFill>
                            <a:schemeClr val="dk1"/>
                          </a:solidFill>
                          <a:effectLst/>
                          <a:latin typeface="+mn-lt"/>
                          <a:ea typeface="+mn-ea"/>
                          <a:cs typeface="+mn-cs"/>
                        </a:rPr>
                        <a:t>DOS attacks can make cloud programs</a:t>
                      </a:r>
                      <a:r>
                        <a:rPr lang="en-CA" sz="1150" kern="1200" baseline="0" dirty="0" smtClean="0">
                          <a:solidFill>
                            <a:schemeClr val="dk1"/>
                          </a:solidFill>
                          <a:effectLst/>
                          <a:latin typeface="+mn-lt"/>
                          <a:ea typeface="+mn-ea"/>
                          <a:cs typeface="+mn-cs"/>
                        </a:rPr>
                        <a:t> </a:t>
                      </a:r>
                      <a:r>
                        <a:rPr lang="en-CA" sz="1150" kern="1200" dirty="0" smtClean="0">
                          <a:solidFill>
                            <a:schemeClr val="dk1"/>
                          </a:solidFill>
                          <a:effectLst/>
                          <a:latin typeface="+mn-lt"/>
                          <a:ea typeface="+mn-ea"/>
                          <a:cs typeface="+mn-cs"/>
                        </a:rPr>
                        <a:t>unavailable, potentially bringing business to a standstill.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50" kern="1200" dirty="0" smtClean="0">
                        <a:solidFill>
                          <a:schemeClr val="dk1"/>
                        </a:solidFill>
                        <a:effectLst/>
                        <a:latin typeface="+mn-lt"/>
                        <a:ea typeface="+mn-ea"/>
                        <a:cs typeface="+mn-cs"/>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50" kern="1200" dirty="0" smtClean="0">
                        <a:solidFill>
                          <a:schemeClr val="dk1"/>
                        </a:solidFill>
                        <a:effectLst/>
                        <a:latin typeface="+mn-lt"/>
                        <a:ea typeface="+mn-ea"/>
                        <a:cs typeface="+mn-cs"/>
                      </a:endParaRPr>
                    </a:p>
                  </a:txBody>
                  <a:tcPr>
                    <a:noFill/>
                  </a:tcPr>
                </a:tc>
              </a:tr>
              <a:tr h="345162">
                <a:tc>
                  <a:txBody>
                    <a:bodyPr/>
                    <a:lstStyle/>
                    <a:p>
                      <a:r>
                        <a:rPr lang="en-CA" sz="1150" dirty="0" smtClean="0"/>
                        <a:t>Malicious Insiders</a:t>
                      </a:r>
                      <a:endParaRPr lang="en-CA" sz="1150" dirty="0"/>
                    </a:p>
                  </a:txBody>
                  <a:tcPr/>
                </a:tc>
                <a:tc>
                  <a:txBody>
                    <a:bodyPr/>
                    <a:lstStyle/>
                    <a:p>
                      <a:pPr lvl="0"/>
                      <a:r>
                        <a:rPr lang="en-CA" sz="1150" kern="1200" dirty="0" smtClean="0">
                          <a:solidFill>
                            <a:schemeClr val="dk1"/>
                          </a:solidFill>
                          <a:effectLst/>
                          <a:latin typeface="+mn-lt"/>
                          <a:ea typeface="+mn-ea"/>
                          <a:cs typeface="+mn-cs"/>
                        </a:rPr>
                        <a:t>Angry or frustrated</a:t>
                      </a:r>
                      <a:r>
                        <a:rPr lang="en-CA" sz="1150" kern="1200" baseline="0" dirty="0" smtClean="0">
                          <a:solidFill>
                            <a:schemeClr val="dk1"/>
                          </a:solidFill>
                          <a:effectLst/>
                          <a:latin typeface="+mn-lt"/>
                          <a:ea typeface="+mn-ea"/>
                          <a:cs typeface="+mn-cs"/>
                        </a:rPr>
                        <a:t> insiders of a CSP </a:t>
                      </a:r>
                      <a:r>
                        <a:rPr lang="en-CA" sz="1150" kern="1200" dirty="0" smtClean="0">
                          <a:solidFill>
                            <a:schemeClr val="dk1"/>
                          </a:solidFill>
                          <a:effectLst/>
                          <a:latin typeface="+mn-lt"/>
                          <a:ea typeface="+mn-ea"/>
                          <a:cs typeface="+mn-cs"/>
                        </a:rPr>
                        <a:t>may have access to</a:t>
                      </a:r>
                      <a:r>
                        <a:rPr lang="en-CA" sz="1150" kern="1200" baseline="0" dirty="0" smtClean="0">
                          <a:solidFill>
                            <a:schemeClr val="dk1"/>
                          </a:solidFill>
                          <a:effectLst/>
                          <a:latin typeface="+mn-lt"/>
                          <a:ea typeface="+mn-ea"/>
                          <a:cs typeface="+mn-cs"/>
                        </a:rPr>
                        <a:t> a network, system, or data. </a:t>
                      </a:r>
                      <a:endParaRPr lang="en-CA" sz="115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50" kern="1200" dirty="0" smtClean="0">
                        <a:solidFill>
                          <a:schemeClr val="dk1"/>
                        </a:solidFill>
                        <a:effectLst/>
                        <a:latin typeface="+mn-lt"/>
                        <a:ea typeface="+mn-ea"/>
                        <a:cs typeface="+mn-cs"/>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150" kern="1200" dirty="0" smtClean="0">
                        <a:solidFill>
                          <a:schemeClr val="dk1"/>
                        </a:solidFill>
                        <a:effectLst/>
                        <a:latin typeface="+mn-lt"/>
                        <a:ea typeface="+mn-ea"/>
                        <a:cs typeface="+mn-cs"/>
                      </a:endParaRPr>
                    </a:p>
                  </a:txBody>
                  <a:tcPr>
                    <a:noFill/>
                  </a:tcPr>
                </a:tc>
              </a:tr>
            </a:tbl>
          </a:graphicData>
        </a:graphic>
      </p:graphicFrame>
      <p:sp>
        <p:nvSpPr>
          <p:cNvPr id="20" name="Text Placeholder 12"/>
          <p:cNvSpPr>
            <a:spLocks noGrp="1"/>
          </p:cNvSpPr>
          <p:nvPr>
            <p:ph type="body" sz="quarter" idx="16"/>
          </p:nvPr>
        </p:nvSpPr>
        <p:spPr>
          <a:xfrm>
            <a:off x="4685172" y="3933196"/>
            <a:ext cx="3761509" cy="1062841"/>
          </a:xfrm>
          <a:prstGeom prst="flowChartAlternateProcess">
            <a:avLst/>
          </a:prstGeom>
          <a:solidFill>
            <a:schemeClr val="accent4">
              <a:tint val="50000"/>
              <a:satMod val="300000"/>
            </a:schemeClr>
          </a:solidFill>
        </p:spPr>
        <p:style>
          <a:lnRef idx="1">
            <a:schemeClr val="accent4"/>
          </a:lnRef>
          <a:fillRef idx="2">
            <a:schemeClr val="accent4"/>
          </a:fillRef>
          <a:effectRef idx="1">
            <a:schemeClr val="accent4"/>
          </a:effectRef>
          <a:fontRef idx="minor">
            <a:schemeClr val="dk1"/>
          </a:fontRef>
        </p:style>
        <p:txBody>
          <a:bodyPr/>
          <a:lstStyle/>
          <a:p>
            <a:pPr marL="0" indent="0">
              <a:buNone/>
            </a:pPr>
            <a:r>
              <a:rPr lang="en-CA" dirty="0" smtClean="0"/>
              <a:t>All </a:t>
            </a:r>
            <a:r>
              <a:rPr lang="en-CA" b="1" dirty="0"/>
              <a:t>these various risks and attack types </a:t>
            </a:r>
            <a:r>
              <a:rPr lang="en-CA" dirty="0"/>
              <a:t>applicable to cloud environments </a:t>
            </a:r>
            <a:r>
              <a:rPr lang="en-CA" b="1" dirty="0"/>
              <a:t>do not pose any greater systematic risk to normal IT operations. </a:t>
            </a:r>
            <a:r>
              <a:rPr lang="en-CA" dirty="0"/>
              <a:t>When you consider cloud security in a holistic sense it </a:t>
            </a:r>
            <a:r>
              <a:rPr lang="en-CA" dirty="0" smtClean="0"/>
              <a:t>then </a:t>
            </a:r>
            <a:r>
              <a:rPr lang="en-CA" dirty="0"/>
              <a:t>becomes daunting. </a:t>
            </a:r>
          </a:p>
        </p:txBody>
      </p:sp>
      <p:sp>
        <p:nvSpPr>
          <p:cNvPr id="21" name="Rectangle 20"/>
          <p:cNvSpPr/>
          <p:nvPr/>
        </p:nvSpPr>
        <p:spPr>
          <a:xfrm>
            <a:off x="493047" y="5385169"/>
            <a:ext cx="8384251" cy="850392"/>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0"/>
            <a:r>
              <a:rPr lang="en-US" sz="1200" dirty="0">
                <a:solidFill>
                  <a:schemeClr val="tx1"/>
                </a:solidFill>
              </a:rPr>
              <a:t>General perceptions around cloud security are an aggregate of specific concerns. The ability to vet those out may disperse some perceived concerns in lieu of the truth: the cloud can be secure.</a:t>
            </a: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564" y="5385169"/>
            <a:ext cx="802743" cy="850392"/>
          </a:xfrm>
          <a:prstGeom prst="rect">
            <a:avLst/>
          </a:prstGeom>
        </p:spPr>
      </p:pic>
      <p:grpSp>
        <p:nvGrpSpPr>
          <p:cNvPr id="8" name="Group 7"/>
          <p:cNvGrpSpPr/>
          <p:nvPr/>
        </p:nvGrpSpPr>
        <p:grpSpPr>
          <a:xfrm>
            <a:off x="0" y="6422955"/>
            <a:ext cx="9144000" cy="437555"/>
            <a:chOff x="0" y="6422955"/>
            <a:chExt cx="9144000" cy="437555"/>
          </a:xfrm>
        </p:grpSpPr>
        <p:pic>
          <p:nvPicPr>
            <p:cNvPr id="9"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41994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51520" y="1218230"/>
            <a:ext cx="8625780" cy="680910"/>
          </a:xfrm>
        </p:spPr>
        <p:txBody>
          <a:bodyPr/>
          <a:lstStyle/>
          <a:p>
            <a:pPr>
              <a:lnSpc>
                <a:spcPct val="100000"/>
              </a:lnSpc>
            </a:pPr>
            <a:r>
              <a:rPr lang="en-CA" sz="1800" b="1" dirty="0" smtClean="0">
                <a:latin typeface="+mn-lt"/>
              </a:rPr>
              <a:t>It is no easy task to get secure your SaaS program, get what you want from your SaaS provider, verify it, and then maintain it. </a:t>
            </a:r>
            <a:endParaRPr lang="en-CA" sz="1800" b="1" dirty="0">
              <a:latin typeface="+mn-lt"/>
            </a:endParaRPr>
          </a:p>
        </p:txBody>
      </p:sp>
      <p:sp>
        <p:nvSpPr>
          <p:cNvPr id="10" name="Rounded Rectangle 9"/>
          <p:cNvSpPr/>
          <p:nvPr/>
        </p:nvSpPr>
        <p:spPr>
          <a:xfrm>
            <a:off x="236416" y="2682210"/>
            <a:ext cx="3947548" cy="715089"/>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dirty="0" smtClean="0"/>
              <a:t>The required controls and provisions exist </a:t>
            </a:r>
            <a:r>
              <a:rPr lang="en-US" sz="1200" dirty="0"/>
              <a:t>across the various contract agreements and documents and almost always use varying and different language. </a:t>
            </a:r>
          </a:p>
        </p:txBody>
      </p:sp>
      <p:sp>
        <p:nvSpPr>
          <p:cNvPr id="11" name="Text Placeholder 26"/>
          <p:cNvSpPr txBox="1">
            <a:spLocks/>
          </p:cNvSpPr>
          <p:nvPr/>
        </p:nvSpPr>
        <p:spPr>
          <a:xfrm>
            <a:off x="288971" y="5462164"/>
            <a:ext cx="3894993" cy="828129"/>
          </a:xfrm>
          <a:prstGeom prst="roundRect">
            <a:avLst/>
          </a:prstGeom>
        </p:spPr>
        <p:style>
          <a:lnRef idx="2">
            <a:schemeClr val="accent5"/>
          </a:lnRef>
          <a:fillRef idx="1">
            <a:schemeClr val="lt1"/>
          </a:fillRef>
          <a:effectRef idx="0">
            <a:schemeClr val="accent5"/>
          </a:effectRef>
          <a:fontRef idx="minor">
            <a:schemeClr val="dk1"/>
          </a:fontRef>
        </p:style>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SaaS contracts are designed and written to be contracts of adhesion: they are drafted and created by the SaaS vendor and designed to favor their interests and position. </a:t>
            </a:r>
            <a:endParaRPr lang="en-CA" dirty="0" smtClean="0"/>
          </a:p>
        </p:txBody>
      </p:sp>
      <p:sp>
        <p:nvSpPr>
          <p:cNvPr id="12" name="Rectangle 11"/>
          <p:cNvSpPr/>
          <p:nvPr/>
        </p:nvSpPr>
        <p:spPr>
          <a:xfrm>
            <a:off x="249304" y="304800"/>
            <a:ext cx="8627996" cy="8430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lnSpc>
                <a:spcPts val="2600"/>
              </a:lnSpc>
              <a:spcBef>
                <a:spcPct val="0"/>
              </a:spcBef>
              <a:spcAft>
                <a:spcPct val="0"/>
              </a:spcAft>
            </a:pPr>
            <a:r>
              <a:rPr lang="en-CA" sz="2400" dirty="0">
                <a:latin typeface="+mj-lt"/>
                <a:ea typeface="+mj-ea"/>
                <a:cs typeface="+mj-cs"/>
              </a:rPr>
              <a:t>As a security professional, you have </a:t>
            </a:r>
            <a:r>
              <a:rPr lang="en-CA" sz="2400" dirty="0" smtClean="0">
                <a:latin typeface="+mj-lt"/>
                <a:ea typeface="+mj-ea"/>
                <a:cs typeface="+mj-cs"/>
              </a:rPr>
              <a:t>unique obstacles </a:t>
            </a:r>
            <a:r>
              <a:rPr lang="en-CA" sz="2400" dirty="0">
                <a:latin typeface="+mj-lt"/>
                <a:ea typeface="+mj-ea"/>
                <a:cs typeface="+mj-cs"/>
              </a:rPr>
              <a:t>you need help with to overcome</a:t>
            </a:r>
          </a:p>
        </p:txBody>
      </p:sp>
      <p:sp>
        <p:nvSpPr>
          <p:cNvPr id="14" name="Rectangle 13"/>
          <p:cNvSpPr/>
          <p:nvPr/>
        </p:nvSpPr>
        <p:spPr>
          <a:xfrm>
            <a:off x="249303" y="1907084"/>
            <a:ext cx="8627995" cy="738664"/>
          </a:xfrm>
          <a:prstGeom prst="rect">
            <a:avLst/>
          </a:prstGeom>
        </p:spPr>
        <p:txBody>
          <a:bodyPr wrap="square">
            <a:spAutoFit/>
          </a:bodyPr>
          <a:lstStyle/>
          <a:p>
            <a:r>
              <a:rPr lang="en-US" sz="1400" dirty="0"/>
              <a:t>The security controls that most organizations require are generally offered by SaaS providers and a SaaS program can be secured. </a:t>
            </a:r>
            <a:r>
              <a:rPr lang="en-US" sz="1400" dirty="0" smtClean="0"/>
              <a:t>Various problems, obstacles, and inconveniences exist with SaaS programs that keep security professionals awake at night. </a:t>
            </a:r>
          </a:p>
        </p:txBody>
      </p:sp>
      <p:sp>
        <p:nvSpPr>
          <p:cNvPr id="16" name="Rounded Rectangle 15"/>
          <p:cNvSpPr/>
          <p:nvPr/>
        </p:nvSpPr>
        <p:spPr>
          <a:xfrm>
            <a:off x="257513" y="3543379"/>
            <a:ext cx="3926451" cy="919401"/>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CA" sz="1200" dirty="0"/>
              <a:t>Business decisions and strategies </a:t>
            </a:r>
            <a:r>
              <a:rPr lang="en-CA" sz="1200" dirty="0" smtClean="0"/>
              <a:t>are </a:t>
            </a:r>
            <a:r>
              <a:rPr lang="en-CA" sz="1200" dirty="0"/>
              <a:t>made above your head and are not completely conducive to the required security controls or best practices that your organization requires. </a:t>
            </a:r>
          </a:p>
        </p:txBody>
      </p:sp>
      <p:sp>
        <p:nvSpPr>
          <p:cNvPr id="17" name="Rounded Rectangle 16"/>
          <p:cNvSpPr/>
          <p:nvPr/>
        </p:nvSpPr>
        <p:spPr>
          <a:xfrm>
            <a:off x="257513" y="4596369"/>
            <a:ext cx="3937001" cy="715089"/>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CA" sz="1200" dirty="0"/>
              <a:t>Company departments </a:t>
            </a:r>
            <a:r>
              <a:rPr lang="en-CA" sz="1200" dirty="0" smtClean="0"/>
              <a:t>adopt </a:t>
            </a:r>
            <a:r>
              <a:rPr lang="en-CA" sz="1200" dirty="0"/>
              <a:t>SaaS programs on their own terms </a:t>
            </a:r>
            <a:r>
              <a:rPr lang="en-CA" sz="1200" dirty="0" smtClean="0"/>
              <a:t>and evaluate without any </a:t>
            </a:r>
            <a:r>
              <a:rPr lang="en-CA" sz="1200" dirty="0"/>
              <a:t>consultation or even notification </a:t>
            </a:r>
            <a:r>
              <a:rPr lang="en-CA" sz="1200" dirty="0" smtClean="0"/>
              <a:t>to IT </a:t>
            </a:r>
            <a:r>
              <a:rPr lang="en-CA" sz="1200" dirty="0"/>
              <a:t>or security. </a:t>
            </a:r>
          </a:p>
        </p:txBody>
      </p:sp>
      <p:sp>
        <p:nvSpPr>
          <p:cNvPr id="18" name="Rounded Rectangle 17"/>
          <p:cNvSpPr/>
          <p:nvPr/>
        </p:nvSpPr>
        <p:spPr>
          <a:xfrm>
            <a:off x="4961395" y="2681779"/>
            <a:ext cx="3915903" cy="715089"/>
          </a:xfrm>
          <a:prstGeom prst="round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a:t>SaaS providers </a:t>
            </a:r>
            <a:r>
              <a:rPr lang="en-US" sz="1200" dirty="0" smtClean="0"/>
              <a:t>have </a:t>
            </a:r>
            <a:r>
              <a:rPr lang="en-US" sz="1200" dirty="0"/>
              <a:t>teams of lawyers trying protect their interests </a:t>
            </a:r>
            <a:r>
              <a:rPr lang="en-US" sz="1200" dirty="0" smtClean="0"/>
              <a:t>by limiting their liabilities and concessions. </a:t>
            </a:r>
            <a:endParaRPr lang="en-CA" sz="1200" dirty="0"/>
          </a:p>
        </p:txBody>
      </p:sp>
      <p:sp>
        <p:nvSpPr>
          <p:cNvPr id="19" name="Rounded Rectangle 18"/>
          <p:cNvSpPr/>
          <p:nvPr/>
        </p:nvSpPr>
        <p:spPr>
          <a:xfrm>
            <a:off x="4961395" y="4990198"/>
            <a:ext cx="3915903" cy="1328023"/>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200" dirty="0" smtClean="0"/>
              <a:t>Network security, geographic </a:t>
            </a:r>
            <a:r>
              <a:rPr lang="en-US" sz="1200" dirty="0"/>
              <a:t>locations, storage controls, physical </a:t>
            </a:r>
            <a:r>
              <a:rPr lang="en-US" sz="1200" dirty="0" smtClean="0"/>
              <a:t>security, </a:t>
            </a:r>
            <a:r>
              <a:rPr lang="en-US" sz="1200" dirty="0"/>
              <a:t>and so on may not necessarily be known by the consumer. </a:t>
            </a:r>
            <a:r>
              <a:rPr lang="en-US" sz="1200" dirty="0" smtClean="0"/>
              <a:t>Lack </a:t>
            </a:r>
            <a:r>
              <a:rPr lang="en-US" sz="1200" dirty="0"/>
              <a:t>of oversight makes it difficult to determine if the required security controls and regulatory requirements are being met. </a:t>
            </a:r>
            <a:endParaRPr lang="en-CA" sz="1200" dirty="0"/>
          </a:p>
        </p:txBody>
      </p:sp>
      <p:sp>
        <p:nvSpPr>
          <p:cNvPr id="20" name="Rounded Rectangle 19"/>
          <p:cNvSpPr/>
          <p:nvPr/>
        </p:nvSpPr>
        <p:spPr>
          <a:xfrm>
            <a:off x="4961395" y="3529521"/>
            <a:ext cx="3915903" cy="1328023"/>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200" dirty="0"/>
              <a:t>SaaS contracts </a:t>
            </a:r>
            <a:r>
              <a:rPr lang="en-US" sz="1200" dirty="0" smtClean="0"/>
              <a:t>use </a:t>
            </a:r>
            <a:r>
              <a:rPr lang="en-US" sz="1200" dirty="0"/>
              <a:t>very little specific security language and are mostly comprised of broad statements </a:t>
            </a:r>
            <a:r>
              <a:rPr lang="en-US" sz="1200" dirty="0" smtClean="0"/>
              <a:t>about how the provider </a:t>
            </a:r>
            <a:r>
              <a:rPr lang="en-US" sz="1200" dirty="0"/>
              <a:t>will provide </a:t>
            </a:r>
            <a:r>
              <a:rPr lang="en-US" sz="1200" dirty="0" smtClean="0"/>
              <a:t>“commercially </a:t>
            </a:r>
            <a:r>
              <a:rPr lang="en-US" sz="1200" dirty="0"/>
              <a:t>reasonable efforts to establish and maintain security </a:t>
            </a:r>
            <a:r>
              <a:rPr lang="en-US" sz="1200" dirty="0" smtClean="0"/>
              <a:t>safeguards in </a:t>
            </a:r>
            <a:r>
              <a:rPr lang="en-US" sz="1200" dirty="0"/>
              <a:t>line with industry standards</a:t>
            </a:r>
            <a:r>
              <a:rPr lang="en-US" sz="1200" dirty="0" smtClean="0"/>
              <a:t>,” </a:t>
            </a:r>
            <a:r>
              <a:rPr lang="en-US" sz="1200" dirty="0"/>
              <a:t>which are mostly never defined.</a:t>
            </a:r>
            <a:endParaRPr lang="en-CA" sz="1200" dirty="0"/>
          </a:p>
        </p:txBody>
      </p:sp>
      <p:grpSp>
        <p:nvGrpSpPr>
          <p:cNvPr id="13" name="Group 12"/>
          <p:cNvGrpSpPr/>
          <p:nvPr/>
        </p:nvGrpSpPr>
        <p:grpSpPr>
          <a:xfrm>
            <a:off x="0" y="6422955"/>
            <a:ext cx="9144000" cy="437555"/>
            <a:chOff x="0" y="6422955"/>
            <a:chExt cx="9144000" cy="437555"/>
          </a:xfrm>
        </p:grpSpPr>
        <p:pic>
          <p:nvPicPr>
            <p:cNvPr id="15"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15978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It’s </a:t>
            </a:r>
            <a:r>
              <a:rPr lang="en-US" dirty="0"/>
              <a:t>difficult to </a:t>
            </a:r>
            <a:r>
              <a:rPr lang="en-US" dirty="0" smtClean="0"/>
              <a:t>convey your </a:t>
            </a:r>
            <a:r>
              <a:rPr lang="en-US" dirty="0"/>
              <a:t>security </a:t>
            </a:r>
            <a:r>
              <a:rPr lang="en-US" dirty="0" smtClean="0"/>
              <a:t>requirements to </a:t>
            </a:r>
            <a:r>
              <a:rPr lang="en-US" dirty="0"/>
              <a:t>your provider and </a:t>
            </a:r>
            <a:r>
              <a:rPr lang="en-US" dirty="0" smtClean="0"/>
              <a:t>then confidently say </a:t>
            </a:r>
            <a:r>
              <a:rPr lang="en-US" dirty="0"/>
              <a:t>you are </a:t>
            </a:r>
            <a:r>
              <a:rPr lang="en-US" dirty="0" smtClean="0"/>
              <a:t>secure</a:t>
            </a:r>
            <a:endParaRPr lang="en-CA" dirty="0"/>
          </a:p>
        </p:txBody>
      </p:sp>
      <p:sp>
        <p:nvSpPr>
          <p:cNvPr id="10" name="Text Placeholder 9"/>
          <p:cNvSpPr>
            <a:spLocks noGrp="1"/>
          </p:cNvSpPr>
          <p:nvPr>
            <p:ph type="body" sz="quarter" idx="16"/>
          </p:nvPr>
        </p:nvSpPr>
        <p:spPr>
          <a:xfrm>
            <a:off x="249302" y="1185954"/>
            <a:ext cx="8627997" cy="596044"/>
          </a:xfrm>
        </p:spPr>
        <p:txBody>
          <a:bodyPr/>
          <a:lstStyle/>
          <a:p>
            <a:pPr marL="0" indent="0">
              <a:buNone/>
            </a:pPr>
            <a:r>
              <a:rPr lang="en-US" sz="1800" b="1" dirty="0"/>
              <a:t>Hard technical skills </a:t>
            </a:r>
            <a:r>
              <a:rPr lang="en-US" sz="1800" b="1" dirty="0" smtClean="0"/>
              <a:t>take </a:t>
            </a:r>
            <a:r>
              <a:rPr lang="en-US" sz="1800" b="1" dirty="0"/>
              <a:t>a back seat to </a:t>
            </a:r>
            <a:r>
              <a:rPr lang="en-US" sz="1800" b="1" dirty="0" smtClean="0"/>
              <a:t>soft-skilled </a:t>
            </a:r>
            <a:r>
              <a:rPr lang="en-US" sz="1800" b="1" dirty="0"/>
              <a:t>vendor management skills and </a:t>
            </a:r>
            <a:r>
              <a:rPr lang="en-US" sz="1800" b="1" dirty="0" smtClean="0"/>
              <a:t>third-party reassurances. </a:t>
            </a:r>
            <a:endParaRPr lang="en-CA" sz="1800" b="1" dirty="0"/>
          </a:p>
        </p:txBody>
      </p:sp>
      <p:sp>
        <p:nvSpPr>
          <p:cNvPr id="11" name="Text Placeholder 9"/>
          <p:cNvSpPr txBox="1">
            <a:spLocks/>
          </p:cNvSpPr>
          <p:nvPr/>
        </p:nvSpPr>
        <p:spPr bwMode="auto">
          <a:xfrm>
            <a:off x="339474" y="2418225"/>
            <a:ext cx="8480676" cy="6574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SzPct val="120000"/>
              <a:buNone/>
            </a:pPr>
            <a:r>
              <a:rPr lang="en-US" dirty="0" smtClean="0"/>
              <a:t>Current </a:t>
            </a:r>
            <a:r>
              <a:rPr lang="en-US" dirty="0"/>
              <a:t>security components of SaaS agreements are convoluted at </a:t>
            </a:r>
            <a:r>
              <a:rPr lang="en-US" dirty="0" smtClean="0"/>
              <a:t>best. </a:t>
            </a:r>
            <a:r>
              <a:rPr lang="en-CA" dirty="0"/>
              <a:t>For the most </a:t>
            </a:r>
            <a:r>
              <a:rPr lang="en-CA" dirty="0" smtClean="0"/>
              <a:t>part, </a:t>
            </a:r>
            <a:r>
              <a:rPr lang="en-CA" dirty="0"/>
              <a:t>current SLA </a:t>
            </a:r>
            <a:r>
              <a:rPr lang="en-CA" dirty="0" smtClean="0"/>
              <a:t>contract </a:t>
            </a:r>
            <a:r>
              <a:rPr lang="en-CA" dirty="0"/>
              <a:t>terms speak to application uptime and response time to support calls. </a:t>
            </a:r>
            <a:r>
              <a:rPr lang="en-CA" dirty="0" smtClean="0"/>
              <a:t>Unlike the previous two measures, o</a:t>
            </a:r>
            <a:r>
              <a:rPr lang="en-CA" dirty="0" smtClean="0">
                <a:ln w="0"/>
              </a:rPr>
              <a:t>ther measures, </a:t>
            </a:r>
            <a:r>
              <a:rPr lang="en-CA" dirty="0">
                <a:ln w="0"/>
              </a:rPr>
              <a:t>such as recovery </a:t>
            </a:r>
            <a:r>
              <a:rPr lang="en-CA" dirty="0" smtClean="0">
                <a:ln w="0"/>
              </a:rPr>
              <a:t>objectives, </a:t>
            </a:r>
            <a:r>
              <a:rPr lang="en-CA" dirty="0">
                <a:ln w="0"/>
              </a:rPr>
              <a:t>are not common or standard across industries. </a:t>
            </a:r>
            <a:r>
              <a:rPr lang="en-CA" dirty="0"/>
              <a:t>There's no consistent opinion regarding what constitutes a service-level agreement. Generic protective language is often used. </a:t>
            </a:r>
          </a:p>
          <a:p>
            <a:pPr marL="0" indent="0">
              <a:spcBef>
                <a:spcPts val="0"/>
              </a:spcBef>
              <a:buNone/>
            </a:pPr>
            <a:endParaRPr lang="en-CA" dirty="0">
              <a:ln w="0"/>
            </a:endParaRPr>
          </a:p>
        </p:txBody>
      </p:sp>
      <p:sp>
        <p:nvSpPr>
          <p:cNvPr id="12" name="Rectangle 11"/>
          <p:cNvSpPr/>
          <p:nvPr/>
        </p:nvSpPr>
        <p:spPr>
          <a:xfrm>
            <a:off x="328613" y="5477600"/>
            <a:ext cx="8491536" cy="838201"/>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0"/>
            <a:r>
              <a:rPr lang="en-US" sz="1200" dirty="0">
                <a:solidFill>
                  <a:schemeClr val="tx1"/>
                </a:solidFill>
              </a:rPr>
              <a:t>SaaS security is contingent upon proper and effective communication. You need to express your </a:t>
            </a:r>
            <a:r>
              <a:rPr lang="en-US" sz="1200" dirty="0" smtClean="0">
                <a:solidFill>
                  <a:schemeClr val="tx1"/>
                </a:solidFill>
              </a:rPr>
              <a:t>security requirements </a:t>
            </a:r>
            <a:r>
              <a:rPr lang="en-US" sz="1200" dirty="0">
                <a:solidFill>
                  <a:schemeClr val="tx1"/>
                </a:solidFill>
              </a:rPr>
              <a:t>to two parties: </a:t>
            </a:r>
            <a:r>
              <a:rPr lang="en-US" sz="1200" dirty="0" smtClean="0">
                <a:solidFill>
                  <a:schemeClr val="tx1"/>
                </a:solidFill>
              </a:rPr>
              <a:t>First, your SaaS provider </a:t>
            </a:r>
            <a:r>
              <a:rPr lang="en-US" sz="1200" dirty="0">
                <a:solidFill>
                  <a:schemeClr val="tx1"/>
                </a:solidFill>
              </a:rPr>
              <a:t>needs to know </a:t>
            </a:r>
            <a:r>
              <a:rPr lang="en-US" sz="1200" dirty="0" smtClean="0">
                <a:solidFill>
                  <a:schemeClr val="tx1"/>
                </a:solidFill>
              </a:rPr>
              <a:t>your </a:t>
            </a:r>
            <a:r>
              <a:rPr lang="en-US" sz="1200" dirty="0">
                <a:solidFill>
                  <a:schemeClr val="tx1"/>
                </a:solidFill>
              </a:rPr>
              <a:t>requirements </a:t>
            </a:r>
            <a:r>
              <a:rPr lang="en-US" sz="1200" dirty="0" smtClean="0">
                <a:solidFill>
                  <a:schemeClr val="tx1"/>
                </a:solidFill>
              </a:rPr>
              <a:t>so these can be met and verified. Second, your internal SaaS </a:t>
            </a:r>
            <a:r>
              <a:rPr lang="en-US" sz="1200" dirty="0">
                <a:solidFill>
                  <a:schemeClr val="tx1"/>
                </a:solidFill>
              </a:rPr>
              <a:t>project team </a:t>
            </a:r>
            <a:r>
              <a:rPr lang="en-US" sz="1200" dirty="0" smtClean="0">
                <a:solidFill>
                  <a:schemeClr val="tx1"/>
                </a:solidFill>
              </a:rPr>
              <a:t>needs to know the security requirements for project approval/sign off, as well as appreciate the need for security. </a:t>
            </a:r>
            <a:endParaRPr lang="en-CA" sz="1200" dirty="0">
              <a:solidFill>
                <a:schemeClr val="tx1"/>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474" y="5471504"/>
            <a:ext cx="802743" cy="850392"/>
          </a:xfrm>
          <a:prstGeom prst="rect">
            <a:avLst/>
          </a:prstGeom>
        </p:spPr>
      </p:pic>
      <p:sp>
        <p:nvSpPr>
          <p:cNvPr id="8" name="Rounded Rectangle 7"/>
          <p:cNvSpPr/>
          <p:nvPr/>
        </p:nvSpPr>
        <p:spPr>
          <a:xfrm>
            <a:off x="257175" y="1868817"/>
            <a:ext cx="8620124" cy="549408"/>
          </a:xfrm>
          <a:prstGeom prst="roundRect">
            <a:avLst/>
          </a:prstGeom>
          <a:solidFill>
            <a:srgbClr val="00769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en-US" sz="1400" b="1" dirty="0"/>
              <a:t>Can you figure out what your SaaS provider can offer in terms of security controls? Do you know how to test this? Do you even know what is possible? Don’t worry – most people don’t know. </a:t>
            </a:r>
            <a:endParaRPr lang="en-CA" sz="1400" b="1" dirty="0"/>
          </a:p>
        </p:txBody>
      </p:sp>
      <p:grpSp>
        <p:nvGrpSpPr>
          <p:cNvPr id="5" name="Group 4"/>
          <p:cNvGrpSpPr/>
          <p:nvPr/>
        </p:nvGrpSpPr>
        <p:grpSpPr>
          <a:xfrm>
            <a:off x="479069" y="3262806"/>
            <a:ext cx="4777641" cy="2108154"/>
            <a:chOff x="479069" y="3262806"/>
            <a:chExt cx="4777641" cy="2108154"/>
          </a:xfrm>
        </p:grpSpPr>
        <p:sp>
          <p:nvSpPr>
            <p:cNvPr id="6" name="Freeform 5"/>
            <p:cNvSpPr/>
            <p:nvPr/>
          </p:nvSpPr>
          <p:spPr>
            <a:xfrm>
              <a:off x="479069" y="3262806"/>
              <a:ext cx="2299095" cy="985118"/>
            </a:xfrm>
            <a:custGeom>
              <a:avLst/>
              <a:gdLst>
                <a:gd name="connsiteX0" fmla="*/ 0 w 2299095"/>
                <a:gd name="connsiteY0" fmla="*/ 0 h 985118"/>
                <a:gd name="connsiteX1" fmla="*/ 1806536 w 2299095"/>
                <a:gd name="connsiteY1" fmla="*/ 0 h 985118"/>
                <a:gd name="connsiteX2" fmla="*/ 2299095 w 2299095"/>
                <a:gd name="connsiteY2" fmla="*/ 492559 h 985118"/>
                <a:gd name="connsiteX3" fmla="*/ 1806536 w 2299095"/>
                <a:gd name="connsiteY3" fmla="*/ 985118 h 985118"/>
                <a:gd name="connsiteX4" fmla="*/ 0 w 2299095"/>
                <a:gd name="connsiteY4" fmla="*/ 985118 h 985118"/>
                <a:gd name="connsiteX5" fmla="*/ 492559 w 2299095"/>
                <a:gd name="connsiteY5" fmla="*/ 492559 h 985118"/>
                <a:gd name="connsiteX6" fmla="*/ 0 w 2299095"/>
                <a:gd name="connsiteY6" fmla="*/ 0 h 98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9095" h="985118">
                  <a:moveTo>
                    <a:pt x="0" y="0"/>
                  </a:moveTo>
                  <a:lnTo>
                    <a:pt x="1806536" y="0"/>
                  </a:lnTo>
                  <a:lnTo>
                    <a:pt x="2299095" y="492559"/>
                  </a:lnTo>
                  <a:lnTo>
                    <a:pt x="1806536" y="985118"/>
                  </a:lnTo>
                  <a:lnTo>
                    <a:pt x="0" y="985118"/>
                  </a:lnTo>
                  <a:lnTo>
                    <a:pt x="492559" y="49255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6529" tIns="6985" rIns="492559" bIns="6985" numCol="1" spcCol="1270" anchor="ctr" anchorCtr="0">
              <a:noAutofit/>
            </a:bodyPr>
            <a:lstStyle/>
            <a:p>
              <a:pPr lvl="0" algn="ctr" defTabSz="466725" rtl="0">
                <a:lnSpc>
                  <a:spcPct val="90000"/>
                </a:lnSpc>
                <a:spcBef>
                  <a:spcPct val="0"/>
                </a:spcBef>
                <a:spcAft>
                  <a:spcPct val="35000"/>
                </a:spcAft>
              </a:pPr>
              <a:r>
                <a:rPr lang="en-CA" sz="1050" kern="1200" dirty="0" smtClean="0"/>
                <a:t>You want to conduct period audits of the vendors’ security measures and vulnerability testing. </a:t>
              </a:r>
              <a:endParaRPr lang="en-CA" sz="1050" kern="1200" dirty="0"/>
            </a:p>
          </p:txBody>
        </p:sp>
        <p:sp>
          <p:nvSpPr>
            <p:cNvPr id="7" name="Freeform 6"/>
            <p:cNvSpPr/>
            <p:nvPr/>
          </p:nvSpPr>
          <p:spPr>
            <a:xfrm>
              <a:off x="2458001" y="3320863"/>
              <a:ext cx="2798709" cy="841019"/>
            </a:xfrm>
            <a:custGeom>
              <a:avLst/>
              <a:gdLst>
                <a:gd name="connsiteX0" fmla="*/ 0 w 2798709"/>
                <a:gd name="connsiteY0" fmla="*/ 0 h 817648"/>
                <a:gd name="connsiteX1" fmla="*/ 2389885 w 2798709"/>
                <a:gd name="connsiteY1" fmla="*/ 0 h 817648"/>
                <a:gd name="connsiteX2" fmla="*/ 2798709 w 2798709"/>
                <a:gd name="connsiteY2" fmla="*/ 408824 h 817648"/>
                <a:gd name="connsiteX3" fmla="*/ 2389885 w 2798709"/>
                <a:gd name="connsiteY3" fmla="*/ 817648 h 817648"/>
                <a:gd name="connsiteX4" fmla="*/ 0 w 2798709"/>
                <a:gd name="connsiteY4" fmla="*/ 817648 h 817648"/>
                <a:gd name="connsiteX5" fmla="*/ 408824 w 2798709"/>
                <a:gd name="connsiteY5" fmla="*/ 408824 h 817648"/>
                <a:gd name="connsiteX6" fmla="*/ 0 w 2798709"/>
                <a:gd name="connsiteY6" fmla="*/ 0 h 81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8709" h="817648">
                  <a:moveTo>
                    <a:pt x="0" y="0"/>
                  </a:moveTo>
                  <a:lnTo>
                    <a:pt x="2389885" y="0"/>
                  </a:lnTo>
                  <a:lnTo>
                    <a:pt x="2798709" y="408824"/>
                  </a:lnTo>
                  <a:lnTo>
                    <a:pt x="2389885" y="817648"/>
                  </a:lnTo>
                  <a:lnTo>
                    <a:pt x="0" y="817648"/>
                  </a:lnTo>
                  <a:lnTo>
                    <a:pt x="408824" y="40882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22794" tIns="6985" rIns="408824" bIns="6985" numCol="1" spcCol="1270" anchor="ctr" anchorCtr="0">
              <a:noAutofit/>
            </a:bodyPr>
            <a:lstStyle/>
            <a:p>
              <a:pPr lvl="0" algn="ctr" defTabSz="488950" rtl="0">
                <a:lnSpc>
                  <a:spcPct val="90000"/>
                </a:lnSpc>
                <a:spcBef>
                  <a:spcPct val="0"/>
                </a:spcBef>
                <a:spcAft>
                  <a:spcPct val="35000"/>
                </a:spcAft>
              </a:pPr>
              <a:r>
                <a:rPr lang="en-CA" sz="1100" kern="1200" dirty="0" smtClean="0"/>
                <a:t>How do you ask this? Can you even ask this? What are the normal requests of a SaaS vendor?</a:t>
              </a:r>
              <a:endParaRPr lang="en-CA" sz="1100" kern="1200" dirty="0"/>
            </a:p>
          </p:txBody>
        </p:sp>
        <p:sp>
          <p:nvSpPr>
            <p:cNvPr id="14" name="Freeform 13"/>
            <p:cNvSpPr/>
            <p:nvPr/>
          </p:nvSpPr>
          <p:spPr>
            <a:xfrm>
              <a:off x="479069" y="4385842"/>
              <a:ext cx="2282840" cy="985118"/>
            </a:xfrm>
            <a:custGeom>
              <a:avLst/>
              <a:gdLst>
                <a:gd name="connsiteX0" fmla="*/ 0 w 2282840"/>
                <a:gd name="connsiteY0" fmla="*/ 0 h 985118"/>
                <a:gd name="connsiteX1" fmla="*/ 1790281 w 2282840"/>
                <a:gd name="connsiteY1" fmla="*/ 0 h 985118"/>
                <a:gd name="connsiteX2" fmla="*/ 2282840 w 2282840"/>
                <a:gd name="connsiteY2" fmla="*/ 492559 h 985118"/>
                <a:gd name="connsiteX3" fmla="*/ 1790281 w 2282840"/>
                <a:gd name="connsiteY3" fmla="*/ 985118 h 985118"/>
                <a:gd name="connsiteX4" fmla="*/ 0 w 2282840"/>
                <a:gd name="connsiteY4" fmla="*/ 985118 h 985118"/>
                <a:gd name="connsiteX5" fmla="*/ 492559 w 2282840"/>
                <a:gd name="connsiteY5" fmla="*/ 492559 h 985118"/>
                <a:gd name="connsiteX6" fmla="*/ 0 w 2282840"/>
                <a:gd name="connsiteY6" fmla="*/ 0 h 98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2840" h="985118">
                  <a:moveTo>
                    <a:pt x="0" y="0"/>
                  </a:moveTo>
                  <a:lnTo>
                    <a:pt x="1790281" y="0"/>
                  </a:lnTo>
                  <a:lnTo>
                    <a:pt x="2282840" y="492559"/>
                  </a:lnTo>
                  <a:lnTo>
                    <a:pt x="1790281" y="985118"/>
                  </a:lnTo>
                  <a:lnTo>
                    <a:pt x="0" y="985118"/>
                  </a:lnTo>
                  <a:lnTo>
                    <a:pt x="492559" y="49255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6529" tIns="6985" rIns="492559" bIns="6985" numCol="1" spcCol="1270" anchor="ctr" anchorCtr="0">
              <a:noAutofit/>
            </a:bodyPr>
            <a:lstStyle/>
            <a:p>
              <a:pPr lvl="0" algn="ctr" defTabSz="466725" rtl="0">
                <a:lnSpc>
                  <a:spcPct val="90000"/>
                </a:lnSpc>
                <a:spcBef>
                  <a:spcPct val="0"/>
                </a:spcBef>
                <a:spcAft>
                  <a:spcPct val="35000"/>
                </a:spcAft>
              </a:pPr>
              <a:r>
                <a:rPr lang="en-CA" sz="1050" kern="1200" dirty="0" smtClean="0"/>
                <a:t>You want a spectrum of notifications based on severity of incidents. </a:t>
              </a:r>
              <a:endParaRPr lang="en-CA" sz="1050" kern="1200" dirty="0"/>
            </a:p>
          </p:txBody>
        </p:sp>
        <p:sp>
          <p:nvSpPr>
            <p:cNvPr id="15" name="Freeform 14"/>
            <p:cNvSpPr/>
            <p:nvPr/>
          </p:nvSpPr>
          <p:spPr>
            <a:xfrm>
              <a:off x="2441747" y="4436487"/>
              <a:ext cx="2729352" cy="883829"/>
            </a:xfrm>
            <a:custGeom>
              <a:avLst/>
              <a:gdLst>
                <a:gd name="connsiteX0" fmla="*/ 0 w 2729352"/>
                <a:gd name="connsiteY0" fmla="*/ 0 h 883829"/>
                <a:gd name="connsiteX1" fmla="*/ 2287438 w 2729352"/>
                <a:gd name="connsiteY1" fmla="*/ 0 h 883829"/>
                <a:gd name="connsiteX2" fmla="*/ 2729352 w 2729352"/>
                <a:gd name="connsiteY2" fmla="*/ 441915 h 883829"/>
                <a:gd name="connsiteX3" fmla="*/ 2287438 w 2729352"/>
                <a:gd name="connsiteY3" fmla="*/ 883829 h 883829"/>
                <a:gd name="connsiteX4" fmla="*/ 0 w 2729352"/>
                <a:gd name="connsiteY4" fmla="*/ 883829 h 883829"/>
                <a:gd name="connsiteX5" fmla="*/ 441915 w 2729352"/>
                <a:gd name="connsiteY5" fmla="*/ 441915 h 883829"/>
                <a:gd name="connsiteX6" fmla="*/ 0 w 2729352"/>
                <a:gd name="connsiteY6" fmla="*/ 0 h 883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9352" h="883829">
                  <a:moveTo>
                    <a:pt x="0" y="0"/>
                  </a:moveTo>
                  <a:lnTo>
                    <a:pt x="2287438" y="0"/>
                  </a:lnTo>
                  <a:lnTo>
                    <a:pt x="2729352" y="441915"/>
                  </a:lnTo>
                  <a:lnTo>
                    <a:pt x="2287438" y="883829"/>
                  </a:lnTo>
                  <a:lnTo>
                    <a:pt x="0" y="883829"/>
                  </a:lnTo>
                  <a:lnTo>
                    <a:pt x="441915" y="441915"/>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55885" tIns="6985" rIns="441914" bIns="6985" numCol="1" spcCol="1270" anchor="ctr" anchorCtr="0">
              <a:noAutofit/>
            </a:bodyPr>
            <a:lstStyle/>
            <a:p>
              <a:pPr lvl="0" algn="ctr" defTabSz="488950" rtl="0">
                <a:lnSpc>
                  <a:spcPct val="90000"/>
                </a:lnSpc>
                <a:spcBef>
                  <a:spcPct val="0"/>
                </a:spcBef>
                <a:spcAft>
                  <a:spcPct val="35000"/>
                </a:spcAft>
              </a:pPr>
              <a:r>
                <a:rPr lang="en-CA" sz="1100" kern="1200" dirty="0" smtClean="0"/>
                <a:t>But what is that spectrum based on? What is severe to you may not be severe to the vendor. What’s important for notification and what’s a nuisance? </a:t>
              </a:r>
              <a:endParaRPr lang="en-CA" sz="1100" kern="1200" dirty="0"/>
            </a:p>
          </p:txBody>
        </p:sp>
      </p:grpSp>
      <p:grpSp>
        <p:nvGrpSpPr>
          <p:cNvPr id="2" name="Group 1"/>
          <p:cNvGrpSpPr/>
          <p:nvPr/>
        </p:nvGrpSpPr>
        <p:grpSpPr>
          <a:xfrm>
            <a:off x="5574723" y="3387538"/>
            <a:ext cx="3302576" cy="1942997"/>
            <a:chOff x="5574723" y="3387538"/>
            <a:chExt cx="3302576" cy="1942997"/>
          </a:xfrm>
        </p:grpSpPr>
        <p:sp>
          <p:nvSpPr>
            <p:cNvPr id="3" name="Freeform 2"/>
            <p:cNvSpPr/>
            <p:nvPr/>
          </p:nvSpPr>
          <p:spPr>
            <a:xfrm>
              <a:off x="5574723" y="3387538"/>
              <a:ext cx="3302576" cy="455408"/>
            </a:xfrm>
            <a:custGeom>
              <a:avLst/>
              <a:gdLst>
                <a:gd name="connsiteX0" fmla="*/ 0 w 3302576"/>
                <a:gd name="connsiteY0" fmla="*/ 75903 h 455408"/>
                <a:gd name="connsiteX1" fmla="*/ 75903 w 3302576"/>
                <a:gd name="connsiteY1" fmla="*/ 0 h 455408"/>
                <a:gd name="connsiteX2" fmla="*/ 3226673 w 3302576"/>
                <a:gd name="connsiteY2" fmla="*/ 0 h 455408"/>
                <a:gd name="connsiteX3" fmla="*/ 3302576 w 3302576"/>
                <a:gd name="connsiteY3" fmla="*/ 75903 h 455408"/>
                <a:gd name="connsiteX4" fmla="*/ 3302576 w 3302576"/>
                <a:gd name="connsiteY4" fmla="*/ 379505 h 455408"/>
                <a:gd name="connsiteX5" fmla="*/ 3226673 w 3302576"/>
                <a:gd name="connsiteY5" fmla="*/ 455408 h 455408"/>
                <a:gd name="connsiteX6" fmla="*/ 75903 w 3302576"/>
                <a:gd name="connsiteY6" fmla="*/ 455408 h 455408"/>
                <a:gd name="connsiteX7" fmla="*/ 0 w 3302576"/>
                <a:gd name="connsiteY7" fmla="*/ 379505 h 455408"/>
                <a:gd name="connsiteX8" fmla="*/ 0 w 3302576"/>
                <a:gd name="connsiteY8" fmla="*/ 75903 h 455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02576" h="455408">
                  <a:moveTo>
                    <a:pt x="0" y="75903"/>
                  </a:moveTo>
                  <a:cubicBezTo>
                    <a:pt x="0" y="33983"/>
                    <a:pt x="33983" y="0"/>
                    <a:pt x="75903" y="0"/>
                  </a:cubicBezTo>
                  <a:lnTo>
                    <a:pt x="3226673" y="0"/>
                  </a:lnTo>
                  <a:cubicBezTo>
                    <a:pt x="3268593" y="0"/>
                    <a:pt x="3302576" y="33983"/>
                    <a:pt x="3302576" y="75903"/>
                  </a:cubicBezTo>
                  <a:lnTo>
                    <a:pt x="3302576" y="379505"/>
                  </a:lnTo>
                  <a:cubicBezTo>
                    <a:pt x="3302576" y="421425"/>
                    <a:pt x="3268593" y="455408"/>
                    <a:pt x="3226673" y="455408"/>
                  </a:cubicBezTo>
                  <a:lnTo>
                    <a:pt x="75903" y="455408"/>
                  </a:lnTo>
                  <a:cubicBezTo>
                    <a:pt x="33983" y="455408"/>
                    <a:pt x="0" y="421425"/>
                    <a:pt x="0" y="379505"/>
                  </a:cubicBezTo>
                  <a:lnTo>
                    <a:pt x="0" y="75903"/>
                  </a:lnTo>
                  <a:close/>
                </a:path>
              </a:pathLst>
            </a:custGeom>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67951" tIns="67951" rIns="67951" bIns="67951" numCol="1" spcCol="1270" anchor="ctr" anchorCtr="0">
              <a:noAutofit/>
            </a:bodyPr>
            <a:lstStyle/>
            <a:p>
              <a:pPr lvl="0" algn="l" defTabSz="533400" rtl="0">
                <a:lnSpc>
                  <a:spcPct val="90000"/>
                </a:lnSpc>
                <a:spcBef>
                  <a:spcPct val="0"/>
                </a:spcBef>
                <a:spcAft>
                  <a:spcPct val="35000"/>
                </a:spcAft>
              </a:pPr>
              <a:r>
                <a:rPr lang="en-CA" sz="1200" b="1" kern="1200" dirty="0" smtClean="0"/>
                <a:t>Major problems arise from insufficient due diligence: </a:t>
              </a:r>
              <a:endParaRPr lang="en-CA" sz="1200" b="1" kern="1200" dirty="0"/>
            </a:p>
          </p:txBody>
        </p:sp>
        <p:sp>
          <p:nvSpPr>
            <p:cNvPr id="4" name="Freeform 3"/>
            <p:cNvSpPr/>
            <p:nvPr/>
          </p:nvSpPr>
          <p:spPr>
            <a:xfrm>
              <a:off x="5574723" y="3843046"/>
              <a:ext cx="3302576" cy="1487489"/>
            </a:xfrm>
            <a:custGeom>
              <a:avLst/>
              <a:gdLst>
                <a:gd name="connsiteX0" fmla="*/ 0 w 3302576"/>
                <a:gd name="connsiteY0" fmla="*/ 0 h 1487489"/>
                <a:gd name="connsiteX1" fmla="*/ 3302576 w 3302576"/>
                <a:gd name="connsiteY1" fmla="*/ 0 h 1487489"/>
                <a:gd name="connsiteX2" fmla="*/ 3302576 w 3302576"/>
                <a:gd name="connsiteY2" fmla="*/ 1487489 h 1487489"/>
                <a:gd name="connsiteX3" fmla="*/ 0 w 3302576"/>
                <a:gd name="connsiteY3" fmla="*/ 1487489 h 1487489"/>
                <a:gd name="connsiteX4" fmla="*/ 0 w 3302576"/>
                <a:gd name="connsiteY4" fmla="*/ 0 h 1487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576" h="1487489">
                  <a:moveTo>
                    <a:pt x="0" y="0"/>
                  </a:moveTo>
                  <a:lnTo>
                    <a:pt x="3302576" y="0"/>
                  </a:lnTo>
                  <a:lnTo>
                    <a:pt x="3302576" y="1487489"/>
                  </a:lnTo>
                  <a:lnTo>
                    <a:pt x="0" y="148748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4857"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en-CA" sz="1200" kern="1200" dirty="0" smtClean="0"/>
                <a:t>Organizations sometimes adopt a cloud program without fully evaluating the associated risks and business implications. For example: moving to the cloud can create contractual issues over liability and transparency. Operational and configuration issues can arrive if internal development teams cannot operate with cloud technologies. </a:t>
              </a:r>
              <a:endParaRPr lang="en-CA" sz="1200" kern="1200" dirty="0"/>
            </a:p>
          </p:txBody>
        </p:sp>
      </p:grpSp>
      <p:grpSp>
        <p:nvGrpSpPr>
          <p:cNvPr id="16" name="Group 15"/>
          <p:cNvGrpSpPr/>
          <p:nvPr/>
        </p:nvGrpSpPr>
        <p:grpSpPr>
          <a:xfrm>
            <a:off x="0" y="6422955"/>
            <a:ext cx="9144000" cy="437555"/>
            <a:chOff x="0" y="6422955"/>
            <a:chExt cx="9144000" cy="437555"/>
          </a:xfrm>
        </p:grpSpPr>
        <p:pic>
          <p:nvPicPr>
            <p:cNvPr id="1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99195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considering SaaS security, you must understand all </a:t>
            </a:r>
            <a:r>
              <a:rPr lang="en-CA" dirty="0" smtClean="0"/>
              <a:t>that it </a:t>
            </a:r>
            <a:r>
              <a:rPr lang="en-CA" dirty="0"/>
              <a:t>means</a:t>
            </a:r>
          </a:p>
        </p:txBody>
      </p:sp>
      <p:graphicFrame>
        <p:nvGraphicFramePr>
          <p:cNvPr id="8" name="Chart 7"/>
          <p:cNvGraphicFramePr>
            <a:graphicFrameLocks/>
          </p:cNvGraphicFramePr>
          <p:nvPr>
            <p:extLst>
              <p:ext uri="{D42A27DB-BD31-4B8C-83A1-F6EECF244321}">
                <p14:modId xmlns:p14="http://schemas.microsoft.com/office/powerpoint/2010/main" val="4130025264"/>
              </p:ext>
            </p:extLst>
          </p:nvPr>
        </p:nvGraphicFramePr>
        <p:xfrm>
          <a:off x="3730336" y="1124745"/>
          <a:ext cx="5146964" cy="516175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28166" y="1569027"/>
            <a:ext cx="3613897" cy="4401205"/>
          </a:xfrm>
          <a:prstGeom prst="rect">
            <a:avLst/>
          </a:prstGeom>
          <a:noFill/>
        </p:spPr>
        <p:txBody>
          <a:bodyPr wrap="square" rtlCol="0">
            <a:spAutoFit/>
          </a:bodyPr>
          <a:lstStyle/>
          <a:p>
            <a:r>
              <a:rPr lang="en-CA" sz="1400" dirty="0" smtClean="0"/>
              <a:t>Securing a SaaS environment can mean multiple things to multiple people. As a security professional it is your job to ensure that all of the concerns are met, they are addressed, and in the end they are mitigated. </a:t>
            </a:r>
          </a:p>
          <a:p>
            <a:endParaRPr lang="en-CA" sz="1400" dirty="0"/>
          </a:p>
          <a:p>
            <a:r>
              <a:rPr lang="en-CA" sz="1400" dirty="0" smtClean="0"/>
              <a:t>Business people are concerned with:</a:t>
            </a:r>
          </a:p>
          <a:p>
            <a:pPr marL="285750" indent="-285750">
              <a:buFont typeface="Arial" panose="020B0604020202020204" pitchFamily="34" charset="0"/>
              <a:buChar char="•"/>
            </a:pPr>
            <a:r>
              <a:rPr lang="en-CA" sz="1400" dirty="0" smtClean="0"/>
              <a:t>Revenue generation.</a:t>
            </a:r>
          </a:p>
          <a:p>
            <a:pPr marL="285750" indent="-285750">
              <a:buFont typeface="Arial" panose="020B0604020202020204" pitchFamily="34" charset="0"/>
              <a:buChar char="•"/>
            </a:pPr>
            <a:r>
              <a:rPr lang="en-CA" sz="1400" dirty="0" smtClean="0"/>
              <a:t>Improved efficiency. </a:t>
            </a:r>
          </a:p>
          <a:p>
            <a:pPr marL="285750" indent="-285750">
              <a:buFont typeface="Arial" panose="020B0604020202020204" pitchFamily="34" charset="0"/>
              <a:buChar char="•"/>
            </a:pPr>
            <a:r>
              <a:rPr lang="en-CA" sz="1400" dirty="0" smtClean="0"/>
              <a:t>Improved business visibility.</a:t>
            </a:r>
          </a:p>
          <a:p>
            <a:pPr marL="285750" indent="-285750">
              <a:buFont typeface="Arial" panose="020B0604020202020204" pitchFamily="34" charset="0"/>
              <a:buChar char="•"/>
            </a:pPr>
            <a:r>
              <a:rPr lang="en-CA" sz="1400" dirty="0" smtClean="0"/>
              <a:t>Increased capabilities of functionality.</a:t>
            </a:r>
          </a:p>
          <a:p>
            <a:endParaRPr lang="en-CA" sz="1400" dirty="0"/>
          </a:p>
          <a:p>
            <a:r>
              <a:rPr lang="en-CA" sz="1400" dirty="0" smtClean="0"/>
              <a:t>Security professionals are concerned with information security specific issues:</a:t>
            </a:r>
          </a:p>
          <a:p>
            <a:pPr marL="285750" indent="-285750">
              <a:buFont typeface="Arial" panose="020B0604020202020204" pitchFamily="34" charset="0"/>
              <a:buChar char="•"/>
            </a:pPr>
            <a:r>
              <a:rPr lang="en-CA" sz="1400" dirty="0"/>
              <a:t>Lack of visibility </a:t>
            </a:r>
            <a:r>
              <a:rPr lang="en-CA" sz="1400" dirty="0" smtClean="0"/>
              <a:t>transparency.</a:t>
            </a:r>
          </a:p>
          <a:p>
            <a:pPr marL="285750" indent="-285750">
              <a:buFont typeface="Arial" panose="020B0604020202020204" pitchFamily="34" charset="0"/>
              <a:buChar char="•"/>
            </a:pPr>
            <a:r>
              <a:rPr lang="en-CA" sz="1400" dirty="0" smtClean="0"/>
              <a:t>Data privacy and protection.</a:t>
            </a:r>
            <a:endParaRPr lang="en-CA" sz="1400" dirty="0"/>
          </a:p>
          <a:p>
            <a:pPr marL="285750" indent="-285750">
              <a:buFont typeface="Arial" panose="020B0604020202020204" pitchFamily="34" charset="0"/>
              <a:buChar char="•"/>
            </a:pPr>
            <a:r>
              <a:rPr lang="en-CA" sz="1400" dirty="0"/>
              <a:t>Access </a:t>
            </a:r>
            <a:r>
              <a:rPr lang="en-CA" sz="1400" dirty="0" smtClean="0"/>
              <a:t>control. </a:t>
            </a:r>
          </a:p>
          <a:p>
            <a:pPr marL="285750" indent="-285750">
              <a:buFont typeface="Arial" panose="020B0604020202020204" pitchFamily="34" charset="0"/>
              <a:buChar char="•"/>
            </a:pPr>
            <a:r>
              <a:rPr lang="en-CA" sz="1400" dirty="0" smtClean="0"/>
              <a:t>Compliance and regulatory adherence. </a:t>
            </a:r>
          </a:p>
          <a:p>
            <a:pPr marL="285750" indent="-285750">
              <a:buFont typeface="Arial" panose="020B0604020202020204" pitchFamily="34" charset="0"/>
              <a:buChar char="•"/>
            </a:pPr>
            <a:r>
              <a:rPr lang="en-CA" sz="1400" dirty="0" smtClean="0"/>
              <a:t>Incident response.</a:t>
            </a:r>
            <a:endParaRPr lang="en-CA" sz="1400" dirty="0"/>
          </a:p>
        </p:txBody>
      </p:sp>
      <p:grpSp>
        <p:nvGrpSpPr>
          <p:cNvPr id="5" name="Group 4"/>
          <p:cNvGrpSpPr/>
          <p:nvPr/>
        </p:nvGrpSpPr>
        <p:grpSpPr>
          <a:xfrm>
            <a:off x="0" y="6422955"/>
            <a:ext cx="9144000" cy="437555"/>
            <a:chOff x="0" y="6422955"/>
            <a:chExt cx="9144000" cy="437555"/>
          </a:xfrm>
        </p:grpSpPr>
        <p:pic>
          <p:nvPicPr>
            <p:cNvPr id="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96825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5069716" y="1909216"/>
            <a:ext cx="2253299" cy="232199"/>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Snip Diagonal Corner Rectangle 20"/>
          <p:cNvSpPr/>
          <p:nvPr/>
        </p:nvSpPr>
        <p:spPr>
          <a:xfrm>
            <a:off x="420441" y="4068375"/>
            <a:ext cx="2861538" cy="1290786"/>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dirty="0"/>
          </a:p>
        </p:txBody>
      </p:sp>
      <p:sp>
        <p:nvSpPr>
          <p:cNvPr id="18" name="Snip Diagonal Corner Rectangle 17"/>
          <p:cNvSpPr/>
          <p:nvPr/>
        </p:nvSpPr>
        <p:spPr>
          <a:xfrm>
            <a:off x="328291" y="2685814"/>
            <a:ext cx="2881634" cy="1638536"/>
          </a:xfrm>
          <a:prstGeom prst="snip2DiagRect">
            <a:avLst/>
          </a:prstGeom>
        </p:spPr>
        <p:style>
          <a:lnRef idx="1">
            <a:schemeClr val="accent1"/>
          </a:lnRef>
          <a:fillRef idx="2">
            <a:schemeClr val="accent1"/>
          </a:fillRef>
          <a:effectRef idx="1">
            <a:schemeClr val="accent1"/>
          </a:effectRef>
          <a:fontRef idx="minor">
            <a:schemeClr val="dk1"/>
          </a:fontRef>
        </p:style>
        <p:txBody>
          <a:bodyPr lIns="0" tIns="365760" rIns="0" bIns="182880" rtlCol="0" anchor="ctr"/>
          <a:lstStyle/>
          <a:p>
            <a:r>
              <a:rPr lang="en-US" sz="1200" dirty="0"/>
              <a:t>Cloud security is a tractable problem and </a:t>
            </a:r>
            <a:r>
              <a:rPr lang="en-US" sz="1200" b="1" dirty="0"/>
              <a:t>many of the concerns that arise with cloud security stem from either uncertainty or a lack of proper preparation.</a:t>
            </a:r>
            <a:r>
              <a:rPr lang="en-US" sz="1200" dirty="0"/>
              <a:t> In fact, cloud computing can offer many advantages when it comes to security. </a:t>
            </a:r>
            <a:endParaRPr lang="en-CA" sz="1200" dirty="0"/>
          </a:p>
        </p:txBody>
      </p:sp>
      <p:sp>
        <p:nvSpPr>
          <p:cNvPr id="17" name="Snip Diagonal Corner Rectangle 16"/>
          <p:cNvSpPr/>
          <p:nvPr/>
        </p:nvSpPr>
        <p:spPr>
          <a:xfrm>
            <a:off x="251520" y="1794859"/>
            <a:ext cx="2780438" cy="1101969"/>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You can’t get left behind because of security issues</a:t>
            </a:r>
            <a:endParaRPr lang="en-CA" dirty="0"/>
          </a:p>
        </p:txBody>
      </p:sp>
      <p:sp>
        <p:nvSpPr>
          <p:cNvPr id="4" name="Text Placeholder 9"/>
          <p:cNvSpPr txBox="1">
            <a:spLocks/>
          </p:cNvSpPr>
          <p:nvPr/>
        </p:nvSpPr>
        <p:spPr bwMode="auto">
          <a:xfrm>
            <a:off x="251520" y="1124744"/>
            <a:ext cx="8625780" cy="5960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Cloud SaaS programs offer huge advantages. Info-Tech can help you overcome security obstacles to realize these benefits. </a:t>
            </a:r>
            <a:endParaRPr lang="en-CA" sz="1800" b="1" dirty="0"/>
          </a:p>
        </p:txBody>
      </p:sp>
      <p:graphicFrame>
        <p:nvGraphicFramePr>
          <p:cNvPr id="11" name="Chart 10"/>
          <p:cNvGraphicFramePr/>
          <p:nvPr>
            <p:extLst>
              <p:ext uri="{D42A27DB-BD31-4B8C-83A1-F6EECF244321}">
                <p14:modId xmlns:p14="http://schemas.microsoft.com/office/powerpoint/2010/main" val="3370659806"/>
              </p:ext>
            </p:extLst>
          </p:nvPr>
        </p:nvGraphicFramePr>
        <p:xfrm>
          <a:off x="3329127" y="1897968"/>
          <a:ext cx="5650495" cy="3511252"/>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5986765" y="5003179"/>
            <a:ext cx="2606804" cy="215444"/>
          </a:xfrm>
          <a:prstGeom prst="rect">
            <a:avLst/>
          </a:prstGeom>
          <a:noFill/>
        </p:spPr>
        <p:txBody>
          <a:bodyPr wrap="none" rtlCol="0">
            <a:spAutoFit/>
          </a:bodyPr>
          <a:lstStyle/>
          <a:p>
            <a:r>
              <a:rPr lang="en-CA" sz="800" dirty="0" smtClean="0"/>
              <a:t>ChangeWave Research, a division of The 451 Group</a:t>
            </a:r>
            <a:endParaRPr lang="en-CA" sz="800" dirty="0"/>
          </a:p>
        </p:txBody>
      </p:sp>
      <p:sp>
        <p:nvSpPr>
          <p:cNvPr id="13" name="Rectangle 12"/>
          <p:cNvSpPr/>
          <p:nvPr/>
        </p:nvSpPr>
        <p:spPr>
          <a:xfrm>
            <a:off x="251519" y="1822530"/>
            <a:ext cx="2780439" cy="1015663"/>
          </a:xfrm>
          <a:prstGeom prst="rect">
            <a:avLst/>
          </a:prstGeom>
        </p:spPr>
        <p:txBody>
          <a:bodyPr wrap="square">
            <a:spAutoFit/>
          </a:bodyPr>
          <a:lstStyle/>
          <a:p>
            <a:r>
              <a:rPr lang="en-US" sz="1200" b="1" dirty="0"/>
              <a:t>Major aversion to SaaS adoption is routed in security concerns. </a:t>
            </a:r>
            <a:r>
              <a:rPr lang="en-US" sz="1200" dirty="0"/>
              <a:t>It is time to overcome these concerns and mitigate these risks to proactively secure your SaaS program. </a:t>
            </a:r>
            <a:endParaRPr lang="en-CA" sz="1200" dirty="0"/>
          </a:p>
        </p:txBody>
      </p:sp>
      <p:sp>
        <p:nvSpPr>
          <p:cNvPr id="15" name="Rectangle 14"/>
          <p:cNvSpPr/>
          <p:nvPr/>
        </p:nvSpPr>
        <p:spPr>
          <a:xfrm>
            <a:off x="328613" y="5433283"/>
            <a:ext cx="8491536" cy="838201"/>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0" lvl="3"/>
            <a:r>
              <a:rPr lang="en-US"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SaaS programs arrived a while ago. The security requirements </a:t>
            </a:r>
            <a:r>
              <a:rPr lang="en-US" sz="1200"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that most organizations have in order to secure an on premise network and infrastructure can be met by cloud providers. Security can no longer be used as an excuse not to take advantage of cloud offerings. </a:t>
            </a:r>
            <a:endParaRPr lang="en-CA" sz="1200" dirty="0">
              <a:solidFill>
                <a:schemeClr val="tx1"/>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769" y="5433283"/>
            <a:ext cx="802743" cy="850392"/>
          </a:xfrm>
          <a:prstGeom prst="rect">
            <a:avLst/>
          </a:prstGeom>
        </p:spPr>
      </p:pic>
      <p:sp>
        <p:nvSpPr>
          <p:cNvPr id="19" name="Rectangle 18"/>
          <p:cNvSpPr/>
          <p:nvPr/>
        </p:nvSpPr>
        <p:spPr>
          <a:xfrm>
            <a:off x="489285" y="4297533"/>
            <a:ext cx="2855218" cy="1015663"/>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200" dirty="0"/>
              <a:t>Because security is such a </a:t>
            </a:r>
            <a:r>
              <a:rPr lang="en-US" sz="1200" dirty="0" smtClean="0"/>
              <a:t>“hot button” </a:t>
            </a:r>
            <a:r>
              <a:rPr lang="en-US" sz="1200" dirty="0"/>
              <a:t>issue, </a:t>
            </a:r>
            <a:r>
              <a:rPr lang="en-US" sz="1200" b="1" dirty="0"/>
              <a:t>in many cases cloud providers overcompensate for security risks, </a:t>
            </a:r>
            <a:r>
              <a:rPr lang="en-US" sz="1200" dirty="0"/>
              <a:t>sometimes dedicating entire security teams to monitor the system.</a:t>
            </a:r>
            <a:endParaRPr lang="en-CA" sz="1200" dirty="0"/>
          </a:p>
        </p:txBody>
      </p:sp>
      <p:grpSp>
        <p:nvGrpSpPr>
          <p:cNvPr id="14" name="Group 13"/>
          <p:cNvGrpSpPr/>
          <p:nvPr/>
        </p:nvGrpSpPr>
        <p:grpSpPr>
          <a:xfrm>
            <a:off x="0" y="6422955"/>
            <a:ext cx="9144000" cy="437555"/>
            <a:chOff x="0" y="6422955"/>
            <a:chExt cx="9144000" cy="437555"/>
          </a:xfrm>
        </p:grpSpPr>
        <p:pic>
          <p:nvPicPr>
            <p:cNvPr id="2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17490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07999" y="2938585"/>
            <a:ext cx="8090699" cy="2032000"/>
          </a:xfrm>
          <a:prstGeom prst="rect">
            <a:avLst/>
          </a:prstGeom>
          <a:solidFill>
            <a:schemeClr val="accent2">
              <a:tint val="50000"/>
              <a:satMod val="30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Don’t fret, SaaS can be secure</a:t>
            </a:r>
            <a:endParaRPr lang="en-CA" dirty="0"/>
          </a:p>
        </p:txBody>
      </p:sp>
      <p:sp>
        <p:nvSpPr>
          <p:cNvPr id="3" name="Rectangle 2"/>
          <p:cNvSpPr/>
          <p:nvPr/>
        </p:nvSpPr>
        <p:spPr>
          <a:xfrm>
            <a:off x="4355286" y="5232096"/>
            <a:ext cx="4378034"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0" lvl="2"/>
            <a:r>
              <a:rPr lang="en-US" sz="1200" dirty="0" smtClean="0">
                <a:solidFill>
                  <a:schemeClr val="tx1"/>
                </a:solidFill>
              </a:rPr>
              <a:t>Through all these risks and threats, cloud SaaS is </a:t>
            </a:r>
            <a:r>
              <a:rPr lang="en-US" sz="1200" dirty="0">
                <a:solidFill>
                  <a:schemeClr val="tx1"/>
                </a:solidFill>
              </a:rPr>
              <a:t>not fundamentally insecure; it just needs to be managed and accessed in a secure way. </a:t>
            </a:r>
            <a:r>
              <a:rPr lang="en-US" sz="1200" dirty="0" smtClean="0">
                <a:solidFill>
                  <a:schemeClr val="tx1"/>
                </a:solidFill>
              </a:rPr>
              <a:t>This is </a:t>
            </a:r>
            <a:r>
              <a:rPr lang="en-US" sz="1200" dirty="0">
                <a:solidFill>
                  <a:schemeClr val="tx1"/>
                </a:solidFill>
              </a:rPr>
              <a:t>where Info-Tech can help you. </a:t>
            </a:r>
            <a:endParaRPr lang="en-CA" sz="1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3665" y="5232096"/>
            <a:ext cx="802743" cy="850392"/>
          </a:xfrm>
          <a:prstGeom prst="rect">
            <a:avLst/>
          </a:prstGeom>
        </p:spPr>
      </p:pic>
      <p:sp>
        <p:nvSpPr>
          <p:cNvPr id="5" name="Rectangle 4"/>
          <p:cNvSpPr/>
          <p:nvPr/>
        </p:nvSpPr>
        <p:spPr>
          <a:xfrm>
            <a:off x="251520" y="1173658"/>
            <a:ext cx="8625780" cy="1200329"/>
          </a:xfrm>
          <a:prstGeom prst="rect">
            <a:avLst/>
          </a:prstGeom>
        </p:spPr>
        <p:txBody>
          <a:bodyPr wrap="square">
            <a:spAutoFit/>
          </a:bodyPr>
          <a:lstStyle/>
          <a:p>
            <a:pPr>
              <a:spcBef>
                <a:spcPts val="0"/>
              </a:spcBef>
            </a:pPr>
            <a:r>
              <a:rPr lang="en-US" sz="1200" dirty="0"/>
              <a:t>Strategic, company-wide cloud adoption is taking hold as new technologies to secure cloud applications gain a greater foothold. </a:t>
            </a:r>
            <a:r>
              <a:rPr lang="en-US" sz="1200" dirty="0" smtClean="0"/>
              <a:t>Cloud no longer has to be the elephant in the room while continual cloud fiascos occur across companies. </a:t>
            </a:r>
          </a:p>
          <a:p>
            <a:pPr>
              <a:spcBef>
                <a:spcPts val="0"/>
              </a:spcBef>
            </a:pPr>
            <a:endParaRPr lang="en-CA" sz="1200" dirty="0"/>
          </a:p>
          <a:p>
            <a:pPr>
              <a:spcBef>
                <a:spcPts val="0"/>
              </a:spcBef>
            </a:pPr>
            <a:r>
              <a:rPr lang="en-US" sz="1200" dirty="0" smtClean="0"/>
              <a:t>For </a:t>
            </a:r>
            <a:r>
              <a:rPr lang="en-US" sz="1200" dirty="0"/>
              <a:t>the cloud to reach its incredible potential, business cloud customers must address security gaps that represent significant threats, especially to large organizations and those in heavily regulated </a:t>
            </a:r>
            <a:r>
              <a:rPr lang="en-US" sz="1200" dirty="0" smtClean="0"/>
              <a:t>industries, in order to securely realize the full IT and business benefits available. </a:t>
            </a:r>
            <a:endParaRPr lang="en-CA" sz="1200" dirty="0"/>
          </a:p>
        </p:txBody>
      </p:sp>
      <p:sp>
        <p:nvSpPr>
          <p:cNvPr id="7" name="Text Placeholder 4"/>
          <p:cNvSpPr txBox="1">
            <a:spLocks/>
          </p:cNvSpPr>
          <p:nvPr/>
        </p:nvSpPr>
        <p:spPr>
          <a:xfrm>
            <a:off x="4854732" y="3492643"/>
            <a:ext cx="3743965" cy="139274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i="1" dirty="0" smtClean="0">
                <a:latin typeface="+mj-lt"/>
              </a:rPr>
              <a:t>The popular perception that the cloud is inherently insecure is wrong. It seems to imply this relationship with the cloud is untrustworthy or higher risk.</a:t>
            </a:r>
          </a:p>
          <a:p>
            <a:pPr marL="0" indent="0" algn="r">
              <a:buNone/>
            </a:pPr>
            <a:r>
              <a:rPr lang="en-US" dirty="0" smtClean="0"/>
              <a:t>– Wade </a:t>
            </a:r>
            <a:r>
              <a:rPr lang="en-US" dirty="0"/>
              <a:t>Baker, </a:t>
            </a:r>
            <a:r>
              <a:rPr lang="en-US" dirty="0" smtClean="0"/>
              <a:t>Managing Principal </a:t>
            </a:r>
            <a:r>
              <a:rPr lang="en-US" dirty="0"/>
              <a:t>of </a:t>
            </a:r>
            <a:r>
              <a:rPr lang="en-US" dirty="0" smtClean="0"/>
              <a:t>Research </a:t>
            </a:r>
            <a:r>
              <a:rPr lang="en-US" dirty="0"/>
              <a:t>and </a:t>
            </a:r>
            <a:r>
              <a:rPr lang="en-US" dirty="0" smtClean="0"/>
              <a:t>Intelligence </a:t>
            </a:r>
            <a:r>
              <a:rPr lang="en-US" dirty="0"/>
              <a:t>at </a:t>
            </a:r>
            <a:r>
              <a:rPr lang="en-US" dirty="0" smtClean="0"/>
              <a:t>Verizon</a:t>
            </a:r>
          </a:p>
          <a:p>
            <a:pPr marL="0" indent="0" algn="r">
              <a:buNone/>
            </a:pPr>
            <a:r>
              <a:rPr lang="en-US" sz="800" dirty="0" smtClean="0"/>
              <a:t>Source: RSA Security Conference, February 2014</a:t>
            </a:r>
            <a:endParaRPr lang="en-CA" sz="800" dirty="0"/>
          </a:p>
        </p:txBody>
      </p:sp>
      <p:sp>
        <p:nvSpPr>
          <p:cNvPr id="14" name="Rounded Rectangle 13"/>
          <p:cNvSpPr/>
          <p:nvPr/>
        </p:nvSpPr>
        <p:spPr>
          <a:xfrm>
            <a:off x="419547" y="3579446"/>
            <a:ext cx="3800761" cy="1537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TextBox 7"/>
          <p:cNvSpPr txBox="1"/>
          <p:nvPr/>
        </p:nvSpPr>
        <p:spPr>
          <a:xfrm>
            <a:off x="419547" y="2401212"/>
            <a:ext cx="8325868" cy="951845"/>
          </a:xfrm>
          <a:prstGeom prst="snipRoundRect">
            <a:avLst/>
          </a:prstGeom>
          <a:solidFill>
            <a:schemeClr val="accent4">
              <a:tint val="50000"/>
              <a:satMod val="300000"/>
            </a:schemeClr>
          </a:solidFill>
          <a:ln w="38100"/>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200" dirty="0">
                <a:latin typeface="Arial" panose="020B0604020202020204" pitchFamily="34" charset="0"/>
                <a:ea typeface="Times New Roman" panose="02020603050405020304" pitchFamily="18" charset="0"/>
                <a:cs typeface="Times New Roman" panose="02020603050405020304" pitchFamily="18" charset="0"/>
              </a:rPr>
              <a:t>If you haven't been in cloud contract negotiations yet, you will be. SaaS adoption is happening – </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better </a:t>
            </a:r>
            <a:r>
              <a:rPr lang="en-US" sz="1200" dirty="0">
                <a:latin typeface="Arial" panose="020B0604020202020204" pitchFamily="34" charset="0"/>
                <a:ea typeface="Times New Roman" panose="02020603050405020304" pitchFamily="18" charset="0"/>
                <a:cs typeface="Times New Roman" panose="02020603050405020304" pitchFamily="18" charset="0"/>
              </a:rPr>
              <a:t>get prepared for negotiations now. </a:t>
            </a:r>
            <a:endParaRPr lang="en-CA" sz="1200" dirty="0">
              <a:latin typeface="Arial" panose="020B0604020202020204" pitchFamily="34" charset="0"/>
              <a:ea typeface="Times New Roman" panose="02020603050405020304" pitchFamily="18" charset="0"/>
              <a:cs typeface="Times New Roman" panose="02020603050405020304" pitchFamily="18" charset="0"/>
            </a:endParaRPr>
          </a:p>
          <a:p>
            <a:endParaRPr lang="en-CA" sz="1200" dirty="0" smtClean="0"/>
          </a:p>
          <a:p>
            <a:r>
              <a:rPr lang="en-CA" sz="1700" b="1" dirty="0" smtClean="0"/>
              <a:t>This project will enable you to securely take advantage of your SaaS program</a:t>
            </a:r>
            <a:endParaRPr lang="en-CA" sz="1700" b="1" dirty="0"/>
          </a:p>
        </p:txBody>
      </p:sp>
      <p:sp>
        <p:nvSpPr>
          <p:cNvPr id="9" name="Rounded Rectangle 8"/>
          <p:cNvSpPr/>
          <p:nvPr/>
        </p:nvSpPr>
        <p:spPr>
          <a:xfrm>
            <a:off x="359426" y="3571084"/>
            <a:ext cx="4077492" cy="1328023"/>
          </a:xfrm>
          <a:prstGeom prst="roundRect">
            <a:avLst/>
          </a:prstGeom>
          <a:noFill/>
          <a:ln>
            <a:noFill/>
          </a:ln>
          <a:effectLst/>
        </p:spPr>
        <p:style>
          <a:lnRef idx="1">
            <a:schemeClr val="accent2"/>
          </a:lnRef>
          <a:fillRef idx="2">
            <a:schemeClr val="accent2"/>
          </a:fillRef>
          <a:effectRef idx="1">
            <a:schemeClr val="accent2"/>
          </a:effectRef>
          <a:fontRef idx="minor">
            <a:schemeClr val="dk1"/>
          </a:fontRef>
        </p:style>
        <p:txBody>
          <a:bodyPr wrap="square">
            <a:spAutoFit/>
          </a:bodyPr>
          <a:lstStyle/>
          <a:p>
            <a:pPr>
              <a:spcAft>
                <a:spcPts val="0"/>
              </a:spcAft>
            </a:pPr>
            <a:r>
              <a:rPr lang="en-US" sz="1200" dirty="0">
                <a:solidFill>
                  <a:schemeClr val="bg1"/>
                </a:solidFill>
              </a:rPr>
              <a:t>This Blueprint is designed to help you control and mitigate these security risks and concerns. As security professionals is your responsibility to examine, </a:t>
            </a:r>
            <a:r>
              <a:rPr lang="en-US" sz="1200" dirty="0" smtClean="0">
                <a:solidFill>
                  <a:schemeClr val="bg1"/>
                </a:solidFill>
              </a:rPr>
              <a:t>synthesize, </a:t>
            </a:r>
            <a:r>
              <a:rPr lang="en-US" sz="1200" dirty="0">
                <a:solidFill>
                  <a:schemeClr val="bg1"/>
                </a:solidFill>
              </a:rPr>
              <a:t>and mitigate all of the security risks which together create the last major obstacle to SaaS embracement. </a:t>
            </a:r>
          </a:p>
        </p:txBody>
      </p:sp>
      <p:pic>
        <p:nvPicPr>
          <p:cNvPr id="10" name="Picture 9" descr="quote1.wmf"/>
          <p:cNvPicPr>
            <a:picLocks noChangeAspect="1"/>
          </p:cNvPicPr>
          <p:nvPr/>
        </p:nvPicPr>
        <p:blipFill>
          <a:blip r:embed="rId3" cstate="print"/>
          <a:stretch>
            <a:fillRect/>
          </a:stretch>
        </p:blipFill>
        <p:spPr>
          <a:xfrm>
            <a:off x="4576131" y="3505306"/>
            <a:ext cx="336701" cy="240501"/>
          </a:xfrm>
          <a:prstGeom prst="rect">
            <a:avLst/>
          </a:prstGeom>
        </p:spPr>
      </p:pic>
      <p:sp>
        <p:nvSpPr>
          <p:cNvPr id="12" name="Rectangle 11"/>
          <p:cNvSpPr/>
          <p:nvPr/>
        </p:nvSpPr>
        <p:spPr>
          <a:xfrm>
            <a:off x="419547" y="4747802"/>
            <a:ext cx="2416046" cy="369332"/>
          </a:xfrm>
          <a:prstGeom prst="rect">
            <a:avLst/>
          </a:prstGeom>
        </p:spPr>
        <p:txBody>
          <a:bodyPr wrap="none">
            <a:spAutoFit/>
          </a:bodyPr>
          <a:lstStyle/>
          <a:p>
            <a:pPr>
              <a:spcAft>
                <a:spcPts val="0"/>
              </a:spcAft>
            </a:pPr>
            <a:r>
              <a:rPr lang="en-US"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SaaS can be secure:</a:t>
            </a:r>
          </a:p>
        </p:txBody>
      </p:sp>
      <p:sp>
        <p:nvSpPr>
          <p:cNvPr id="6" name="Rectangle 5"/>
          <p:cNvSpPr/>
          <p:nvPr/>
        </p:nvSpPr>
        <p:spPr>
          <a:xfrm>
            <a:off x="507999" y="5117134"/>
            <a:ext cx="3626339" cy="830997"/>
          </a:xfrm>
          <a:prstGeom prst="rect">
            <a:avLst/>
          </a:prstGeom>
        </p:spPr>
        <p:txBody>
          <a:bodyPr wrap="square">
            <a:spAutoFit/>
          </a:bodyPr>
          <a:lstStyle/>
          <a:p>
            <a:pPr marL="171450" indent="-171450">
              <a:spcAft>
                <a:spcPts val="0"/>
              </a:spcAft>
              <a:buFont typeface="Wingdings" panose="05000000000000000000" pitchFamily="2" charset="2"/>
              <a:buChar char="ü"/>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Security influence for customers is shifting.</a:t>
            </a:r>
          </a:p>
          <a:p>
            <a:pPr marL="171450" indent="-171450">
              <a:spcAft>
                <a:spcPts val="0"/>
              </a:spcAft>
              <a:buFont typeface="Wingdings" panose="05000000000000000000" pitchFamily="2" charset="2"/>
              <a:buChar char="ü"/>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Increased competition based on security requirements.</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a:p>
            <a:pPr marL="171450" indent="-171450">
              <a:spcAft>
                <a:spcPts val="0"/>
              </a:spcAft>
              <a:buFont typeface="Wingdings" panose="05000000000000000000" pitchFamily="2" charset="2"/>
              <a:buChar char="ü"/>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Media and business-centric attention to security.</a:t>
            </a:r>
            <a:endParaRPr lang="en-CA" sz="1200" dirty="0">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15" name="Group 14"/>
          <p:cNvGrpSpPr/>
          <p:nvPr/>
        </p:nvGrpSpPr>
        <p:grpSpPr>
          <a:xfrm>
            <a:off x="0" y="6422955"/>
            <a:ext cx="9144000" cy="437555"/>
            <a:chOff x="0" y="6422955"/>
            <a:chExt cx="9144000" cy="437555"/>
          </a:xfrm>
        </p:grpSpPr>
        <p:pic>
          <p:nvPicPr>
            <p:cNvPr id="1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243690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12b5f8a3a015acb183ef4b54225b36765b7c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Custom 3">
      <a:dk1>
        <a:srgbClr val="333333"/>
      </a:dk1>
      <a:lt1>
        <a:srgbClr val="FFFFFF"/>
      </a:lt1>
      <a:dk2>
        <a:srgbClr val="FFFFFF"/>
      </a:dk2>
      <a:lt2>
        <a:srgbClr val="FFFFFF"/>
      </a:lt2>
      <a:accent1>
        <a:srgbClr val="007698"/>
      </a:accent1>
      <a:accent2>
        <a:srgbClr val="D9A210"/>
      </a:accent2>
      <a:accent3>
        <a:srgbClr val="333333"/>
      </a:accent3>
      <a:accent4>
        <a:srgbClr val="AD2525"/>
      </a:accent4>
      <a:accent5>
        <a:srgbClr val="007698"/>
      </a:accent5>
      <a:accent6>
        <a:srgbClr val="2B9E36"/>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0</TotalTime>
  <Words>2535</Words>
  <Application>Microsoft Office PowerPoint</Application>
  <PresentationFormat>On-screen Show (4:3)</PresentationFormat>
  <Paragraphs>159</Paragraphs>
  <Slides>12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Open Sans</vt:lpstr>
      <vt:lpstr>Times New Roman</vt:lpstr>
      <vt:lpstr>Wingdings</vt:lpstr>
      <vt:lpstr>Theme1</vt:lpstr>
      <vt:lpstr>PowerPoint Presentation</vt:lpstr>
      <vt:lpstr>Our Understanding of the Problem</vt:lpstr>
      <vt:lpstr>Executive summary Executive Summary</vt:lpstr>
      <vt:lpstr>Cloud adoption today presents serious and unique security risks</vt:lpstr>
      <vt:lpstr>It is no easy task to get secure your SaaS program, get what you want from your SaaS provider, verify it, and then maintain it. </vt:lpstr>
      <vt:lpstr>It’s difficult to convey your security requirements to your provider and then confidently say you are secure</vt:lpstr>
      <vt:lpstr>When considering SaaS security, you must understand all that it means</vt:lpstr>
      <vt:lpstr>You can’t get left behind because of security issues</vt:lpstr>
      <vt:lpstr>Don’t fret, SaaS can be secure</vt:lpstr>
      <vt:lpstr>SaaS security is shifting, allowing more control and power to the consumer</vt:lpstr>
      <vt:lpstr>A CSP can sometimes provide more mature security offerings than what’s capable internally</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2014-09-23T20:57:33Z</dcterms:created>
  <dcterms:modified xsi:type="dcterms:W3CDTF">2015-03-30T18:40:19Z</dcterms:modified>
</cp:coreProperties>
</file>