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30" r:id="rId2"/>
  </p:sldMasterIdLst>
  <p:notesMasterIdLst>
    <p:notesMasterId r:id="rId15"/>
  </p:notesMasterIdLst>
  <p:handoutMasterIdLst>
    <p:handoutMasterId r:id="rId16"/>
  </p:handoutMasterIdLst>
  <p:sldIdLst>
    <p:sldId id="708" r:id="rId3"/>
    <p:sldId id="575" r:id="rId4"/>
    <p:sldId id="491" r:id="rId5"/>
    <p:sldId id="403" r:id="rId6"/>
    <p:sldId id="399" r:id="rId7"/>
    <p:sldId id="577" r:id="rId8"/>
    <p:sldId id="578" r:id="rId9"/>
    <p:sldId id="510" r:id="rId10"/>
    <p:sldId id="410" r:id="rId11"/>
    <p:sldId id="534" r:id="rId12"/>
    <p:sldId id="490" r:id="rId13"/>
    <p:sldId id="709"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D17D08"/>
    <a:srgbClr val="D9A210"/>
    <a:srgbClr val="DE998E"/>
    <a:srgbClr val="A24130"/>
    <a:srgbClr val="5A7D5C"/>
    <a:srgbClr val="007698"/>
    <a:srgbClr val="71D97B"/>
    <a:srgbClr val="2B9E36"/>
    <a:srgbClr val="D97E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69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A47978-D9D9-4318-853C-D2B3310200E0}"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CA"/>
        </a:p>
      </dgm:t>
    </dgm:pt>
    <dgm:pt modelId="{98341EB3-EAC1-416E-A948-060E17946663}">
      <dgm:prSet phldrT="[Text]"/>
      <dgm:spPr>
        <a:solidFill>
          <a:srgbClr val="5A7D5C"/>
        </a:solidFill>
      </dgm:spPr>
      <dgm:t>
        <a:bodyPr/>
        <a:lstStyle/>
        <a:p>
          <a:r>
            <a:rPr lang="en-CA" b="1" dirty="0" smtClean="0"/>
            <a:t>Scalability</a:t>
          </a:r>
          <a:endParaRPr lang="en-CA" b="1" dirty="0"/>
        </a:p>
      </dgm:t>
    </dgm:pt>
    <dgm:pt modelId="{B2668B37-3071-4DFA-BBDC-E1DB261A9D5D}" type="parTrans" cxnId="{28C7B89E-6C90-4E31-9E2E-55F9215B2FCA}">
      <dgm:prSet/>
      <dgm:spPr/>
      <dgm:t>
        <a:bodyPr/>
        <a:lstStyle/>
        <a:p>
          <a:endParaRPr lang="en-CA"/>
        </a:p>
      </dgm:t>
    </dgm:pt>
    <dgm:pt modelId="{4C118DBD-B00E-4D72-8336-8492A25243EF}" type="sibTrans" cxnId="{28C7B89E-6C90-4E31-9E2E-55F9215B2FCA}">
      <dgm:prSet/>
      <dgm:spPr/>
      <dgm:t>
        <a:bodyPr/>
        <a:lstStyle/>
        <a:p>
          <a:endParaRPr lang="en-CA"/>
        </a:p>
      </dgm:t>
    </dgm:pt>
    <dgm:pt modelId="{B04AE189-C01E-4029-B403-BE75C3501D11}">
      <dgm:prSet phldrT="[Text]"/>
      <dgm:spPr>
        <a:solidFill>
          <a:srgbClr val="D9A210"/>
        </a:solidFill>
      </dgm:spPr>
      <dgm:t>
        <a:bodyPr/>
        <a:lstStyle/>
        <a:p>
          <a:r>
            <a:rPr lang="en-CA" b="1" dirty="0" smtClean="0"/>
            <a:t>Volume</a:t>
          </a:r>
          <a:endParaRPr lang="en-CA" b="1" dirty="0"/>
        </a:p>
      </dgm:t>
    </dgm:pt>
    <dgm:pt modelId="{D471AC96-5D52-467E-8ACD-ADE9F133A8FF}" type="parTrans" cxnId="{9ED6FE5A-65E5-40BD-8605-C736BB08A10B}">
      <dgm:prSet/>
      <dgm:spPr/>
      <dgm:t>
        <a:bodyPr/>
        <a:lstStyle/>
        <a:p>
          <a:endParaRPr lang="en-CA"/>
        </a:p>
      </dgm:t>
    </dgm:pt>
    <dgm:pt modelId="{8F77CDC6-89C8-4655-81CC-7FACD6EDE859}" type="sibTrans" cxnId="{9ED6FE5A-65E5-40BD-8605-C736BB08A10B}">
      <dgm:prSet/>
      <dgm:spPr>
        <a:solidFill>
          <a:srgbClr val="D9A210"/>
        </a:solidFill>
      </dgm:spPr>
      <dgm:t>
        <a:bodyPr/>
        <a:lstStyle/>
        <a:p>
          <a:endParaRPr lang="en-CA"/>
        </a:p>
      </dgm:t>
    </dgm:pt>
    <dgm:pt modelId="{F86D375A-D3E0-4463-98C9-BCC54E9540BF}">
      <dgm:prSet phldrT="[Text]"/>
      <dgm:spPr/>
      <dgm:t>
        <a:bodyPr/>
        <a:lstStyle/>
        <a:p>
          <a:r>
            <a:rPr lang="en-CA" b="1" dirty="0" smtClean="0"/>
            <a:t>Protocol</a:t>
          </a:r>
          <a:endParaRPr lang="en-CA" b="1" dirty="0"/>
        </a:p>
      </dgm:t>
    </dgm:pt>
    <dgm:pt modelId="{1336030B-CC4B-4D4C-9830-2AC19DEC077C}" type="parTrans" cxnId="{D7B4496E-0173-4C4D-8F05-9B40947D72C9}">
      <dgm:prSet/>
      <dgm:spPr/>
      <dgm:t>
        <a:bodyPr/>
        <a:lstStyle/>
        <a:p>
          <a:endParaRPr lang="en-CA"/>
        </a:p>
      </dgm:t>
    </dgm:pt>
    <dgm:pt modelId="{BFAF431E-1177-47DD-9171-D034C07D2C24}" type="sibTrans" cxnId="{D7B4496E-0173-4C4D-8F05-9B40947D72C9}">
      <dgm:prSet/>
      <dgm:spPr/>
      <dgm:t>
        <a:bodyPr/>
        <a:lstStyle/>
        <a:p>
          <a:endParaRPr lang="en-CA"/>
        </a:p>
      </dgm:t>
    </dgm:pt>
    <dgm:pt modelId="{64898ABE-6661-4613-AF42-7BD963252739}">
      <dgm:prSet phldrT="[Text]"/>
      <dgm:spPr>
        <a:solidFill>
          <a:srgbClr val="A24130"/>
        </a:solidFill>
      </dgm:spPr>
      <dgm:t>
        <a:bodyPr/>
        <a:lstStyle/>
        <a:p>
          <a:r>
            <a:rPr lang="en-CA" b="1" dirty="0" smtClean="0"/>
            <a:t>Partner</a:t>
          </a:r>
          <a:endParaRPr lang="en-CA" b="1" dirty="0"/>
        </a:p>
      </dgm:t>
    </dgm:pt>
    <dgm:pt modelId="{33B8479E-1BBA-4FF7-AF68-2C7655A354EC}" type="parTrans" cxnId="{1313B3BC-9A58-4BCE-9717-BDCF645679B8}">
      <dgm:prSet/>
      <dgm:spPr/>
      <dgm:t>
        <a:bodyPr/>
        <a:lstStyle/>
        <a:p>
          <a:endParaRPr lang="en-CA"/>
        </a:p>
      </dgm:t>
    </dgm:pt>
    <dgm:pt modelId="{0AD3B081-0D5E-4B2F-8463-3F1A34AE7864}" type="sibTrans" cxnId="{1313B3BC-9A58-4BCE-9717-BDCF645679B8}">
      <dgm:prSet/>
      <dgm:spPr>
        <a:solidFill>
          <a:srgbClr val="A24130"/>
        </a:solidFill>
      </dgm:spPr>
      <dgm:t>
        <a:bodyPr/>
        <a:lstStyle/>
        <a:p>
          <a:endParaRPr lang="en-CA"/>
        </a:p>
      </dgm:t>
    </dgm:pt>
    <dgm:pt modelId="{9F1CB959-5FB5-487B-8A33-6711A0BF2206}">
      <dgm:prSet phldrT="[Text]"/>
      <dgm:spPr>
        <a:solidFill>
          <a:srgbClr val="007698"/>
        </a:solidFill>
      </dgm:spPr>
      <dgm:t>
        <a:bodyPr/>
        <a:lstStyle/>
        <a:p>
          <a:r>
            <a:rPr lang="en-CA" b="1" dirty="0" smtClean="0"/>
            <a:t>Performance</a:t>
          </a:r>
          <a:endParaRPr lang="en-CA" b="1" dirty="0"/>
        </a:p>
      </dgm:t>
    </dgm:pt>
    <dgm:pt modelId="{29733E48-2466-4894-857D-DB7631FB6E5C}" type="parTrans" cxnId="{6E815AD2-74DA-4A4B-96DE-EE67C5ADF5C0}">
      <dgm:prSet/>
      <dgm:spPr/>
      <dgm:t>
        <a:bodyPr/>
        <a:lstStyle/>
        <a:p>
          <a:endParaRPr lang="en-CA"/>
        </a:p>
      </dgm:t>
    </dgm:pt>
    <dgm:pt modelId="{69F2DAE8-C62C-4F83-BF8D-E71A78DEA767}" type="sibTrans" cxnId="{6E815AD2-74DA-4A4B-96DE-EE67C5ADF5C0}">
      <dgm:prSet/>
      <dgm:spPr>
        <a:solidFill>
          <a:srgbClr val="007698"/>
        </a:solidFill>
      </dgm:spPr>
      <dgm:t>
        <a:bodyPr/>
        <a:lstStyle/>
        <a:p>
          <a:endParaRPr lang="en-CA"/>
        </a:p>
      </dgm:t>
    </dgm:pt>
    <dgm:pt modelId="{9239C155-ADE3-4943-B7C5-B77FE4DDDA99}" type="pres">
      <dgm:prSet presAssocID="{47A47978-D9D9-4318-853C-D2B3310200E0}" presName="Name0" presStyleCnt="0">
        <dgm:presLayoutVars>
          <dgm:chMax val="1"/>
          <dgm:dir/>
          <dgm:animLvl val="ctr"/>
          <dgm:resizeHandles val="exact"/>
        </dgm:presLayoutVars>
      </dgm:prSet>
      <dgm:spPr/>
      <dgm:t>
        <a:bodyPr/>
        <a:lstStyle/>
        <a:p>
          <a:endParaRPr lang="en-US"/>
        </a:p>
      </dgm:t>
    </dgm:pt>
    <dgm:pt modelId="{EC5E7782-404F-4CF7-ACB8-16850CF3ADC9}" type="pres">
      <dgm:prSet presAssocID="{98341EB3-EAC1-416E-A948-060E17946663}" presName="centerShape" presStyleLbl="node0" presStyleIdx="0" presStyleCnt="1"/>
      <dgm:spPr/>
      <dgm:t>
        <a:bodyPr/>
        <a:lstStyle/>
        <a:p>
          <a:endParaRPr lang="en-US"/>
        </a:p>
      </dgm:t>
    </dgm:pt>
    <dgm:pt modelId="{0BEFC3A6-1E42-4569-8B69-B8225BC2ADF8}" type="pres">
      <dgm:prSet presAssocID="{B04AE189-C01E-4029-B403-BE75C3501D11}" presName="node" presStyleLbl="node1" presStyleIdx="0" presStyleCnt="4">
        <dgm:presLayoutVars>
          <dgm:bulletEnabled val="1"/>
        </dgm:presLayoutVars>
      </dgm:prSet>
      <dgm:spPr/>
      <dgm:t>
        <a:bodyPr/>
        <a:lstStyle/>
        <a:p>
          <a:endParaRPr lang="en-US"/>
        </a:p>
      </dgm:t>
    </dgm:pt>
    <dgm:pt modelId="{5B8BD5B1-E850-485D-BC96-734D3F53ECF7}" type="pres">
      <dgm:prSet presAssocID="{B04AE189-C01E-4029-B403-BE75C3501D11}" presName="dummy" presStyleCnt="0"/>
      <dgm:spPr/>
    </dgm:pt>
    <dgm:pt modelId="{A5CD19BB-25C7-4825-BAC1-29F2DFC86F5E}" type="pres">
      <dgm:prSet presAssocID="{8F77CDC6-89C8-4655-81CC-7FACD6EDE859}" presName="sibTrans" presStyleLbl="sibTrans2D1" presStyleIdx="0" presStyleCnt="4"/>
      <dgm:spPr/>
      <dgm:t>
        <a:bodyPr/>
        <a:lstStyle/>
        <a:p>
          <a:endParaRPr lang="en-US"/>
        </a:p>
      </dgm:t>
    </dgm:pt>
    <dgm:pt modelId="{FE9F9D1A-1278-4493-BAA0-D251B62A40EB}" type="pres">
      <dgm:prSet presAssocID="{F86D375A-D3E0-4463-98C9-BCC54E9540BF}" presName="node" presStyleLbl="node1" presStyleIdx="1" presStyleCnt="4">
        <dgm:presLayoutVars>
          <dgm:bulletEnabled val="1"/>
        </dgm:presLayoutVars>
      </dgm:prSet>
      <dgm:spPr/>
      <dgm:t>
        <a:bodyPr/>
        <a:lstStyle/>
        <a:p>
          <a:endParaRPr lang="en-US"/>
        </a:p>
      </dgm:t>
    </dgm:pt>
    <dgm:pt modelId="{E11A2F0B-FFF2-4F3F-B165-000CC0698C6C}" type="pres">
      <dgm:prSet presAssocID="{F86D375A-D3E0-4463-98C9-BCC54E9540BF}" presName="dummy" presStyleCnt="0"/>
      <dgm:spPr/>
    </dgm:pt>
    <dgm:pt modelId="{D33EB411-F45C-489F-9BD3-5E02B2D960E2}" type="pres">
      <dgm:prSet presAssocID="{BFAF431E-1177-47DD-9171-D034C07D2C24}" presName="sibTrans" presStyleLbl="sibTrans2D1" presStyleIdx="1" presStyleCnt="4"/>
      <dgm:spPr/>
      <dgm:t>
        <a:bodyPr/>
        <a:lstStyle/>
        <a:p>
          <a:endParaRPr lang="en-US"/>
        </a:p>
      </dgm:t>
    </dgm:pt>
    <dgm:pt modelId="{2912B711-BBC4-44C1-AFC5-DFD5D9F94AE3}" type="pres">
      <dgm:prSet presAssocID="{64898ABE-6661-4613-AF42-7BD963252739}" presName="node" presStyleLbl="node1" presStyleIdx="2" presStyleCnt="4">
        <dgm:presLayoutVars>
          <dgm:bulletEnabled val="1"/>
        </dgm:presLayoutVars>
      </dgm:prSet>
      <dgm:spPr/>
      <dgm:t>
        <a:bodyPr/>
        <a:lstStyle/>
        <a:p>
          <a:endParaRPr lang="en-US"/>
        </a:p>
      </dgm:t>
    </dgm:pt>
    <dgm:pt modelId="{F2C7733C-3569-446B-931F-1552E61E312C}" type="pres">
      <dgm:prSet presAssocID="{64898ABE-6661-4613-AF42-7BD963252739}" presName="dummy" presStyleCnt="0"/>
      <dgm:spPr/>
    </dgm:pt>
    <dgm:pt modelId="{E1B9EA18-AD45-46DC-AC03-57A140397308}" type="pres">
      <dgm:prSet presAssocID="{0AD3B081-0D5E-4B2F-8463-3F1A34AE7864}" presName="sibTrans" presStyleLbl="sibTrans2D1" presStyleIdx="2" presStyleCnt="4"/>
      <dgm:spPr/>
      <dgm:t>
        <a:bodyPr/>
        <a:lstStyle/>
        <a:p>
          <a:endParaRPr lang="en-US"/>
        </a:p>
      </dgm:t>
    </dgm:pt>
    <dgm:pt modelId="{F1072464-7E41-43D4-856C-F068C8C54E7D}" type="pres">
      <dgm:prSet presAssocID="{9F1CB959-5FB5-487B-8A33-6711A0BF2206}" presName="node" presStyleLbl="node1" presStyleIdx="3" presStyleCnt="4">
        <dgm:presLayoutVars>
          <dgm:bulletEnabled val="1"/>
        </dgm:presLayoutVars>
      </dgm:prSet>
      <dgm:spPr/>
      <dgm:t>
        <a:bodyPr/>
        <a:lstStyle/>
        <a:p>
          <a:endParaRPr lang="en-US"/>
        </a:p>
      </dgm:t>
    </dgm:pt>
    <dgm:pt modelId="{BF6F5993-AABB-4C5C-8003-F52AF546264E}" type="pres">
      <dgm:prSet presAssocID="{9F1CB959-5FB5-487B-8A33-6711A0BF2206}" presName="dummy" presStyleCnt="0"/>
      <dgm:spPr/>
    </dgm:pt>
    <dgm:pt modelId="{612A8618-8796-4EF8-8594-7433B71F149A}" type="pres">
      <dgm:prSet presAssocID="{69F2DAE8-C62C-4F83-BF8D-E71A78DEA767}" presName="sibTrans" presStyleLbl="sibTrans2D1" presStyleIdx="3" presStyleCnt="4"/>
      <dgm:spPr/>
      <dgm:t>
        <a:bodyPr/>
        <a:lstStyle/>
        <a:p>
          <a:endParaRPr lang="en-US"/>
        </a:p>
      </dgm:t>
    </dgm:pt>
  </dgm:ptLst>
  <dgm:cxnLst>
    <dgm:cxn modelId="{28C7B89E-6C90-4E31-9E2E-55F9215B2FCA}" srcId="{47A47978-D9D9-4318-853C-D2B3310200E0}" destId="{98341EB3-EAC1-416E-A948-060E17946663}" srcOrd="0" destOrd="0" parTransId="{B2668B37-3071-4DFA-BBDC-E1DB261A9D5D}" sibTransId="{4C118DBD-B00E-4D72-8336-8492A25243EF}"/>
    <dgm:cxn modelId="{6E815AD2-74DA-4A4B-96DE-EE67C5ADF5C0}" srcId="{98341EB3-EAC1-416E-A948-060E17946663}" destId="{9F1CB959-5FB5-487B-8A33-6711A0BF2206}" srcOrd="3" destOrd="0" parTransId="{29733E48-2466-4894-857D-DB7631FB6E5C}" sibTransId="{69F2DAE8-C62C-4F83-BF8D-E71A78DEA767}"/>
    <dgm:cxn modelId="{1313B3BC-9A58-4BCE-9717-BDCF645679B8}" srcId="{98341EB3-EAC1-416E-A948-060E17946663}" destId="{64898ABE-6661-4613-AF42-7BD963252739}" srcOrd="2" destOrd="0" parTransId="{33B8479E-1BBA-4FF7-AF68-2C7655A354EC}" sibTransId="{0AD3B081-0D5E-4B2F-8463-3F1A34AE7864}"/>
    <dgm:cxn modelId="{B7B4B9B4-E299-43F8-9918-2279926D765B}" type="presOf" srcId="{8F77CDC6-89C8-4655-81CC-7FACD6EDE859}" destId="{A5CD19BB-25C7-4825-BAC1-29F2DFC86F5E}" srcOrd="0" destOrd="0" presId="urn:microsoft.com/office/officeart/2005/8/layout/radial6"/>
    <dgm:cxn modelId="{4C18DDF1-1CA7-4471-B2FC-51608FA097E1}" type="presOf" srcId="{0AD3B081-0D5E-4B2F-8463-3F1A34AE7864}" destId="{E1B9EA18-AD45-46DC-AC03-57A140397308}" srcOrd="0" destOrd="0" presId="urn:microsoft.com/office/officeart/2005/8/layout/radial6"/>
    <dgm:cxn modelId="{C8F76A6F-695F-4D4C-A11B-08F307F2D2A0}" type="presOf" srcId="{F86D375A-D3E0-4463-98C9-BCC54E9540BF}" destId="{FE9F9D1A-1278-4493-BAA0-D251B62A40EB}" srcOrd="0" destOrd="0" presId="urn:microsoft.com/office/officeart/2005/8/layout/radial6"/>
    <dgm:cxn modelId="{73B0FAB6-DFCD-4454-B832-06FFF5EC12BC}" type="presOf" srcId="{98341EB3-EAC1-416E-A948-060E17946663}" destId="{EC5E7782-404F-4CF7-ACB8-16850CF3ADC9}" srcOrd="0" destOrd="0" presId="urn:microsoft.com/office/officeart/2005/8/layout/radial6"/>
    <dgm:cxn modelId="{8FE66DFD-D277-4ABD-91DF-369B3CEFA6F3}" type="presOf" srcId="{BFAF431E-1177-47DD-9171-D034C07D2C24}" destId="{D33EB411-F45C-489F-9BD3-5E02B2D960E2}" srcOrd="0" destOrd="0" presId="urn:microsoft.com/office/officeart/2005/8/layout/radial6"/>
    <dgm:cxn modelId="{A20B1EDE-4B9F-4FE2-864F-1D56F614B4C8}" type="presOf" srcId="{64898ABE-6661-4613-AF42-7BD963252739}" destId="{2912B711-BBC4-44C1-AFC5-DFD5D9F94AE3}" srcOrd="0" destOrd="0" presId="urn:microsoft.com/office/officeart/2005/8/layout/radial6"/>
    <dgm:cxn modelId="{D3E30EEB-7082-4811-BC1A-B77CBE858962}" type="presOf" srcId="{47A47978-D9D9-4318-853C-D2B3310200E0}" destId="{9239C155-ADE3-4943-B7C5-B77FE4DDDA99}" srcOrd="0" destOrd="0" presId="urn:microsoft.com/office/officeart/2005/8/layout/radial6"/>
    <dgm:cxn modelId="{128D1B0A-FC82-48BD-B01D-E907850D4627}" type="presOf" srcId="{B04AE189-C01E-4029-B403-BE75C3501D11}" destId="{0BEFC3A6-1E42-4569-8B69-B8225BC2ADF8}" srcOrd="0" destOrd="0" presId="urn:microsoft.com/office/officeart/2005/8/layout/radial6"/>
    <dgm:cxn modelId="{9ED6FE5A-65E5-40BD-8605-C736BB08A10B}" srcId="{98341EB3-EAC1-416E-A948-060E17946663}" destId="{B04AE189-C01E-4029-B403-BE75C3501D11}" srcOrd="0" destOrd="0" parTransId="{D471AC96-5D52-467E-8ACD-ADE9F133A8FF}" sibTransId="{8F77CDC6-89C8-4655-81CC-7FACD6EDE859}"/>
    <dgm:cxn modelId="{D7B4496E-0173-4C4D-8F05-9B40947D72C9}" srcId="{98341EB3-EAC1-416E-A948-060E17946663}" destId="{F86D375A-D3E0-4463-98C9-BCC54E9540BF}" srcOrd="1" destOrd="0" parTransId="{1336030B-CC4B-4D4C-9830-2AC19DEC077C}" sibTransId="{BFAF431E-1177-47DD-9171-D034C07D2C24}"/>
    <dgm:cxn modelId="{BEF9CB43-8CAE-4F46-A39E-A7B0C07EC02A}" type="presOf" srcId="{9F1CB959-5FB5-487B-8A33-6711A0BF2206}" destId="{F1072464-7E41-43D4-856C-F068C8C54E7D}" srcOrd="0" destOrd="0" presId="urn:microsoft.com/office/officeart/2005/8/layout/radial6"/>
    <dgm:cxn modelId="{77E2517B-FDE9-4816-AC0A-FF92A42B9746}" type="presOf" srcId="{69F2DAE8-C62C-4F83-BF8D-E71A78DEA767}" destId="{612A8618-8796-4EF8-8594-7433B71F149A}" srcOrd="0" destOrd="0" presId="urn:microsoft.com/office/officeart/2005/8/layout/radial6"/>
    <dgm:cxn modelId="{BE6F5EE3-7311-4B06-9773-267FAFEB1E06}" type="presParOf" srcId="{9239C155-ADE3-4943-B7C5-B77FE4DDDA99}" destId="{EC5E7782-404F-4CF7-ACB8-16850CF3ADC9}" srcOrd="0" destOrd="0" presId="urn:microsoft.com/office/officeart/2005/8/layout/radial6"/>
    <dgm:cxn modelId="{7E772399-04ED-4F91-8079-F7D717FA3CC3}" type="presParOf" srcId="{9239C155-ADE3-4943-B7C5-B77FE4DDDA99}" destId="{0BEFC3A6-1E42-4569-8B69-B8225BC2ADF8}" srcOrd="1" destOrd="0" presId="urn:microsoft.com/office/officeart/2005/8/layout/radial6"/>
    <dgm:cxn modelId="{6A00C339-5BF8-4CCC-974C-65B6B9ECCBF7}" type="presParOf" srcId="{9239C155-ADE3-4943-B7C5-B77FE4DDDA99}" destId="{5B8BD5B1-E850-485D-BC96-734D3F53ECF7}" srcOrd="2" destOrd="0" presId="urn:microsoft.com/office/officeart/2005/8/layout/radial6"/>
    <dgm:cxn modelId="{2A526664-43CC-4AC3-B60E-1CCAB8BEB9F4}" type="presParOf" srcId="{9239C155-ADE3-4943-B7C5-B77FE4DDDA99}" destId="{A5CD19BB-25C7-4825-BAC1-29F2DFC86F5E}" srcOrd="3" destOrd="0" presId="urn:microsoft.com/office/officeart/2005/8/layout/radial6"/>
    <dgm:cxn modelId="{D44B0EFC-3D30-4362-B08F-9A8A3B163533}" type="presParOf" srcId="{9239C155-ADE3-4943-B7C5-B77FE4DDDA99}" destId="{FE9F9D1A-1278-4493-BAA0-D251B62A40EB}" srcOrd="4" destOrd="0" presId="urn:microsoft.com/office/officeart/2005/8/layout/radial6"/>
    <dgm:cxn modelId="{6BA46762-03B5-4AE3-91FF-9239610453D7}" type="presParOf" srcId="{9239C155-ADE3-4943-B7C5-B77FE4DDDA99}" destId="{E11A2F0B-FFF2-4F3F-B165-000CC0698C6C}" srcOrd="5" destOrd="0" presId="urn:microsoft.com/office/officeart/2005/8/layout/radial6"/>
    <dgm:cxn modelId="{82E99C8D-68AB-4C32-BBC6-3D95310A4EAC}" type="presParOf" srcId="{9239C155-ADE3-4943-B7C5-B77FE4DDDA99}" destId="{D33EB411-F45C-489F-9BD3-5E02B2D960E2}" srcOrd="6" destOrd="0" presId="urn:microsoft.com/office/officeart/2005/8/layout/radial6"/>
    <dgm:cxn modelId="{770848CE-2F24-4F92-98C1-006D49210230}" type="presParOf" srcId="{9239C155-ADE3-4943-B7C5-B77FE4DDDA99}" destId="{2912B711-BBC4-44C1-AFC5-DFD5D9F94AE3}" srcOrd="7" destOrd="0" presId="urn:microsoft.com/office/officeart/2005/8/layout/radial6"/>
    <dgm:cxn modelId="{E0B2B4D0-6F22-4BEC-BDE0-338C0509F2BC}" type="presParOf" srcId="{9239C155-ADE3-4943-B7C5-B77FE4DDDA99}" destId="{F2C7733C-3569-446B-931F-1552E61E312C}" srcOrd="8" destOrd="0" presId="urn:microsoft.com/office/officeart/2005/8/layout/radial6"/>
    <dgm:cxn modelId="{DA7A1F26-9511-4BCE-88D6-DCB23BE1E924}" type="presParOf" srcId="{9239C155-ADE3-4943-B7C5-B77FE4DDDA99}" destId="{E1B9EA18-AD45-46DC-AC03-57A140397308}" srcOrd="9" destOrd="0" presId="urn:microsoft.com/office/officeart/2005/8/layout/radial6"/>
    <dgm:cxn modelId="{F740C4B3-1B2A-40C8-93F7-FC5D7A463AA2}" type="presParOf" srcId="{9239C155-ADE3-4943-B7C5-B77FE4DDDA99}" destId="{F1072464-7E41-43D4-856C-F068C8C54E7D}" srcOrd="10" destOrd="0" presId="urn:microsoft.com/office/officeart/2005/8/layout/radial6"/>
    <dgm:cxn modelId="{E3485B57-F049-4B73-BF5A-5720D6F84B84}" type="presParOf" srcId="{9239C155-ADE3-4943-B7C5-B77FE4DDDA99}" destId="{BF6F5993-AABB-4C5C-8003-F52AF546264E}" srcOrd="11" destOrd="0" presId="urn:microsoft.com/office/officeart/2005/8/layout/radial6"/>
    <dgm:cxn modelId="{4A5A89EA-A2E2-4AFD-B636-23DBA2491443}" type="presParOf" srcId="{9239C155-ADE3-4943-B7C5-B77FE4DDDA99}" destId="{612A8618-8796-4EF8-8594-7433B71F149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A8618-8796-4EF8-8594-7433B71F149A}">
      <dsp:nvSpPr>
        <dsp:cNvPr id="0" name=""/>
        <dsp:cNvSpPr/>
      </dsp:nvSpPr>
      <dsp:spPr>
        <a:xfrm>
          <a:off x="1258460" y="436224"/>
          <a:ext cx="2907493" cy="2907493"/>
        </a:xfrm>
        <a:prstGeom prst="blockArc">
          <a:avLst>
            <a:gd name="adj1" fmla="val 10800000"/>
            <a:gd name="adj2" fmla="val 16200000"/>
            <a:gd name="adj3" fmla="val 4637"/>
          </a:avLst>
        </a:prstGeom>
        <a:solidFill>
          <a:srgbClr val="007698"/>
        </a:solidFill>
        <a:ln>
          <a:noFill/>
        </a:ln>
        <a:effectLst/>
      </dsp:spPr>
      <dsp:style>
        <a:lnRef idx="0">
          <a:scrgbClr r="0" g="0" b="0"/>
        </a:lnRef>
        <a:fillRef idx="1">
          <a:scrgbClr r="0" g="0" b="0"/>
        </a:fillRef>
        <a:effectRef idx="0">
          <a:scrgbClr r="0" g="0" b="0"/>
        </a:effectRef>
        <a:fontRef idx="minor">
          <a:schemeClr val="lt1"/>
        </a:fontRef>
      </dsp:style>
    </dsp:sp>
    <dsp:sp modelId="{E1B9EA18-AD45-46DC-AC03-57A140397308}">
      <dsp:nvSpPr>
        <dsp:cNvPr id="0" name=""/>
        <dsp:cNvSpPr/>
      </dsp:nvSpPr>
      <dsp:spPr>
        <a:xfrm>
          <a:off x="1258460" y="436224"/>
          <a:ext cx="2907493" cy="2907493"/>
        </a:xfrm>
        <a:prstGeom prst="blockArc">
          <a:avLst>
            <a:gd name="adj1" fmla="val 5400000"/>
            <a:gd name="adj2" fmla="val 10800000"/>
            <a:gd name="adj3" fmla="val 4637"/>
          </a:avLst>
        </a:prstGeom>
        <a:solidFill>
          <a:srgbClr val="A24130"/>
        </a:solidFill>
        <a:ln>
          <a:noFill/>
        </a:ln>
        <a:effectLst/>
      </dsp:spPr>
      <dsp:style>
        <a:lnRef idx="0">
          <a:scrgbClr r="0" g="0" b="0"/>
        </a:lnRef>
        <a:fillRef idx="1">
          <a:scrgbClr r="0" g="0" b="0"/>
        </a:fillRef>
        <a:effectRef idx="0">
          <a:scrgbClr r="0" g="0" b="0"/>
        </a:effectRef>
        <a:fontRef idx="minor">
          <a:schemeClr val="lt1"/>
        </a:fontRef>
      </dsp:style>
    </dsp:sp>
    <dsp:sp modelId="{D33EB411-F45C-489F-9BD3-5E02B2D960E2}">
      <dsp:nvSpPr>
        <dsp:cNvPr id="0" name=""/>
        <dsp:cNvSpPr/>
      </dsp:nvSpPr>
      <dsp:spPr>
        <a:xfrm>
          <a:off x="1258460" y="436224"/>
          <a:ext cx="2907493" cy="2907493"/>
        </a:xfrm>
        <a:prstGeom prst="blockArc">
          <a:avLst>
            <a:gd name="adj1" fmla="val 0"/>
            <a:gd name="adj2" fmla="val 540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CD19BB-25C7-4825-BAC1-29F2DFC86F5E}">
      <dsp:nvSpPr>
        <dsp:cNvPr id="0" name=""/>
        <dsp:cNvSpPr/>
      </dsp:nvSpPr>
      <dsp:spPr>
        <a:xfrm>
          <a:off x="1258460" y="436224"/>
          <a:ext cx="2907493" cy="2907493"/>
        </a:xfrm>
        <a:prstGeom prst="blockArc">
          <a:avLst>
            <a:gd name="adj1" fmla="val 16200000"/>
            <a:gd name="adj2" fmla="val 0"/>
            <a:gd name="adj3" fmla="val 4637"/>
          </a:avLst>
        </a:prstGeom>
        <a:solidFill>
          <a:srgbClr val="D9A210"/>
        </a:solidFill>
        <a:ln>
          <a:noFill/>
        </a:ln>
        <a:effectLst/>
      </dsp:spPr>
      <dsp:style>
        <a:lnRef idx="0">
          <a:scrgbClr r="0" g="0" b="0"/>
        </a:lnRef>
        <a:fillRef idx="1">
          <a:scrgbClr r="0" g="0" b="0"/>
        </a:fillRef>
        <a:effectRef idx="0">
          <a:scrgbClr r="0" g="0" b="0"/>
        </a:effectRef>
        <a:fontRef idx="minor">
          <a:schemeClr val="lt1"/>
        </a:fontRef>
      </dsp:style>
    </dsp:sp>
    <dsp:sp modelId="{EC5E7782-404F-4CF7-ACB8-16850CF3ADC9}">
      <dsp:nvSpPr>
        <dsp:cNvPr id="0" name=""/>
        <dsp:cNvSpPr/>
      </dsp:nvSpPr>
      <dsp:spPr>
        <a:xfrm>
          <a:off x="2043425" y="1221189"/>
          <a:ext cx="1337563" cy="1337563"/>
        </a:xfrm>
        <a:prstGeom prst="ellipse">
          <a:avLst/>
        </a:prstGeom>
        <a:solidFill>
          <a:srgbClr val="5A7D5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CA" sz="1400" b="1" kern="1200" dirty="0" smtClean="0"/>
            <a:t>Scalability</a:t>
          </a:r>
          <a:endParaRPr lang="en-CA" sz="1400" b="1" kern="1200" dirty="0"/>
        </a:p>
      </dsp:txBody>
      <dsp:txXfrm>
        <a:off x="2239307" y="1417071"/>
        <a:ext cx="945799" cy="945799"/>
      </dsp:txXfrm>
    </dsp:sp>
    <dsp:sp modelId="{0BEFC3A6-1E42-4569-8B69-B8225BC2ADF8}">
      <dsp:nvSpPr>
        <dsp:cNvPr id="0" name=""/>
        <dsp:cNvSpPr/>
      </dsp:nvSpPr>
      <dsp:spPr>
        <a:xfrm>
          <a:off x="2244060" y="1783"/>
          <a:ext cx="936294" cy="936294"/>
        </a:xfrm>
        <a:prstGeom prst="ellipse">
          <a:avLst/>
        </a:prstGeom>
        <a:solidFill>
          <a:srgbClr val="D9A21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CA" sz="800" b="1" kern="1200" dirty="0" smtClean="0"/>
            <a:t>Volume</a:t>
          </a:r>
          <a:endParaRPr lang="en-CA" sz="800" b="1" kern="1200" dirty="0"/>
        </a:p>
      </dsp:txBody>
      <dsp:txXfrm>
        <a:off x="2381177" y="138900"/>
        <a:ext cx="662060" cy="662060"/>
      </dsp:txXfrm>
    </dsp:sp>
    <dsp:sp modelId="{FE9F9D1A-1278-4493-BAA0-D251B62A40EB}">
      <dsp:nvSpPr>
        <dsp:cNvPr id="0" name=""/>
        <dsp:cNvSpPr/>
      </dsp:nvSpPr>
      <dsp:spPr>
        <a:xfrm>
          <a:off x="3664100" y="1421823"/>
          <a:ext cx="936294" cy="93629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CA" sz="800" b="1" kern="1200" dirty="0" smtClean="0"/>
            <a:t>Protocol</a:t>
          </a:r>
          <a:endParaRPr lang="en-CA" sz="800" b="1" kern="1200" dirty="0"/>
        </a:p>
      </dsp:txBody>
      <dsp:txXfrm>
        <a:off x="3801217" y="1558940"/>
        <a:ext cx="662060" cy="662060"/>
      </dsp:txXfrm>
    </dsp:sp>
    <dsp:sp modelId="{2912B711-BBC4-44C1-AFC5-DFD5D9F94AE3}">
      <dsp:nvSpPr>
        <dsp:cNvPr id="0" name=""/>
        <dsp:cNvSpPr/>
      </dsp:nvSpPr>
      <dsp:spPr>
        <a:xfrm>
          <a:off x="2244060" y="2841863"/>
          <a:ext cx="936294" cy="936294"/>
        </a:xfrm>
        <a:prstGeom prst="ellipse">
          <a:avLst/>
        </a:prstGeom>
        <a:solidFill>
          <a:srgbClr val="A2413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CA" sz="800" b="1" kern="1200" dirty="0" smtClean="0"/>
            <a:t>Partner</a:t>
          </a:r>
          <a:endParaRPr lang="en-CA" sz="800" b="1" kern="1200" dirty="0"/>
        </a:p>
      </dsp:txBody>
      <dsp:txXfrm>
        <a:off x="2381177" y="2978980"/>
        <a:ext cx="662060" cy="662060"/>
      </dsp:txXfrm>
    </dsp:sp>
    <dsp:sp modelId="{F1072464-7E41-43D4-856C-F068C8C54E7D}">
      <dsp:nvSpPr>
        <dsp:cNvPr id="0" name=""/>
        <dsp:cNvSpPr/>
      </dsp:nvSpPr>
      <dsp:spPr>
        <a:xfrm>
          <a:off x="824020" y="1421823"/>
          <a:ext cx="936294" cy="936294"/>
        </a:xfrm>
        <a:prstGeom prst="ellipse">
          <a:avLst/>
        </a:prstGeom>
        <a:solidFill>
          <a:srgbClr val="00769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CA" sz="800" b="1" kern="1200" dirty="0" smtClean="0"/>
            <a:t>Performance</a:t>
          </a:r>
          <a:endParaRPr lang="en-CA" sz="800" b="1" kern="1200" dirty="0"/>
        </a:p>
      </dsp:txBody>
      <dsp:txXfrm>
        <a:off x="961137" y="1558940"/>
        <a:ext cx="662060" cy="66206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8/19/2014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8/19/2014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00649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5695627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6.xml"/><Relationship Id="rId7"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22.xml"/><Relationship Id="rId7"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solidFill>
            <a:schemeClr val="bg2"/>
          </a:solidFill>
          <a:ln>
            <a:solidFill>
              <a:srgbClr val="D97E1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2156559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0" y="-27384"/>
            <a:ext cx="9144000" cy="6901735"/>
            <a:chOff x="0" y="-16351"/>
            <a:chExt cx="9144000" cy="6901735"/>
          </a:xfrm>
        </p:grpSpPr>
        <p:grpSp>
          <p:nvGrpSpPr>
            <p:cNvPr id="8" name="Group 76"/>
            <p:cNvGrpSpPr/>
            <p:nvPr/>
          </p:nvGrpSpPr>
          <p:grpSpPr>
            <a:xfrm>
              <a:off x="0" y="0"/>
              <a:ext cx="9144000" cy="6885384"/>
              <a:chOff x="0" y="0"/>
              <a:chExt cx="9144000" cy="6885384"/>
            </a:xfrm>
          </p:grpSpPr>
          <p:grpSp>
            <p:nvGrpSpPr>
              <p:cNvPr id="10" name="Group 70"/>
              <p:cNvGrpSpPr/>
              <p:nvPr/>
            </p:nvGrpSpPr>
            <p:grpSpPr>
              <a:xfrm>
                <a:off x="0" y="0"/>
                <a:ext cx="9144000" cy="6885384"/>
                <a:chOff x="0" y="0"/>
                <a:chExt cx="9144000" cy="6885384"/>
              </a:xfrm>
            </p:grpSpPr>
            <p:sp>
              <p:nvSpPr>
                <p:cNvPr id="13" name="Rectangle 12"/>
                <p:cNvSpPr/>
                <p:nvPr/>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p:nvSpPr>
              <p:spPr>
                <a:xfrm>
                  <a:off x="0" y="6345384"/>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15817000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986186"/>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0556277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377537770"/>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22" name="Rectangle 21"/>
          <p:cNvSpPr/>
          <p:nvPr userDrawn="1"/>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59193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6" name="Group 88"/>
          <p:cNvGrpSpPr/>
          <p:nvPr/>
        </p:nvGrpSpPr>
        <p:grpSpPr>
          <a:xfrm>
            <a:off x="5740416" y="1209320"/>
            <a:ext cx="3145536" cy="321616"/>
            <a:chOff x="3991296" y="1960467"/>
            <a:chExt cx="1646636" cy="262207"/>
          </a:xfrm>
        </p:grpSpPr>
        <p:sp>
          <p:nvSpPr>
            <p:cNvPr id="7" name="Rectangle 6"/>
            <p:cNvSpPr/>
            <p:nvPr/>
          </p:nvSpPr>
          <p:spPr>
            <a:xfrm>
              <a:off x="3991296" y="1961753"/>
              <a:ext cx="1646636" cy="260921"/>
            </a:xfrm>
            <a:prstGeom prst="rect">
              <a:avLst/>
            </a:prstGeom>
            <a:solidFill>
              <a:srgbClr val="FF3C0D"/>
            </a:solidFill>
            <a:ln w="12700">
              <a:solidFill>
                <a:srgbClr val="E883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i="1" dirty="0">
                  <a:solidFill>
                    <a:srgbClr val="FFFFFF"/>
                  </a:solidFill>
                  <a:latin typeface="Georgia"/>
                </a:rPr>
                <a:t>Info-Tech Insight</a:t>
              </a:r>
            </a:p>
          </p:txBody>
        </p:sp>
        <p:pic>
          <p:nvPicPr>
            <p:cNvPr id="8" name="Picture 7" descr="insight-sm.wmf"/>
            <p:cNvPicPr>
              <a:picLocks noChangeAspect="1"/>
            </p:cNvPicPr>
            <p:nvPr/>
          </p:nvPicPr>
          <p:blipFill>
            <a:blip r:embed="rId2" cstate="screen"/>
            <a:stretch>
              <a:fillRect/>
            </a:stretch>
          </p:blipFill>
          <p:spPr>
            <a:xfrm>
              <a:off x="5393464" y="1960467"/>
              <a:ext cx="217654" cy="253060"/>
            </a:xfrm>
            <a:prstGeom prst="rect">
              <a:avLst/>
            </a:prstGeom>
            <a:noFill/>
            <a:ln>
              <a:noFill/>
            </a:ln>
          </p:spPr>
        </p:pic>
      </p:gr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924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40416" y="1527747"/>
            <a:ext cx="3148013" cy="2523241"/>
          </a:xfrm>
          <a:ln w="19050">
            <a:solidFill>
              <a:schemeClr val="bg1">
                <a:lumMod val="75000"/>
              </a:schemeClr>
            </a:solidFill>
          </a:ln>
        </p:spPr>
        <p:txBody>
          <a:bodyPr/>
          <a:lstStyle>
            <a:lvl1pPr marL="0" indent="0">
              <a:buNone/>
              <a:defRPr/>
            </a:lvl1pPr>
          </a:lstStyle>
          <a:p>
            <a:pPr lvl="0"/>
            <a:endParaRPr lang="en-US" dirty="0"/>
          </a:p>
        </p:txBody>
      </p:sp>
    </p:spTree>
    <p:extLst>
      <p:ext uri="{BB962C8B-B14F-4D97-AF65-F5344CB8AC3E}">
        <p14:creationId xmlns:p14="http://schemas.microsoft.com/office/powerpoint/2010/main" val="3901901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4586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182730445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488544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4292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38217820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52173406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35093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24153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58554991"/>
      </p:ext>
    </p:extLst>
  </p:cSld>
  <p:clrMapOvr>
    <a:masterClrMapping/>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46685955"/>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12482128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957242659"/>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15022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extLst>
      <p:ext uri="{BB962C8B-B14F-4D97-AF65-F5344CB8AC3E}">
        <p14:creationId xmlns:p14="http://schemas.microsoft.com/office/powerpoint/2010/main" val="311555706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495402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2080017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9986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7093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6" name="Group 88"/>
          <p:cNvGrpSpPr/>
          <p:nvPr/>
        </p:nvGrpSpPr>
        <p:grpSpPr>
          <a:xfrm>
            <a:off x="5740416" y="1209320"/>
            <a:ext cx="3145536" cy="321616"/>
            <a:chOff x="3991296" y="1960467"/>
            <a:chExt cx="1646636" cy="262207"/>
          </a:xfrm>
        </p:grpSpPr>
        <p:sp>
          <p:nvSpPr>
            <p:cNvPr id="7" name="Rectangle 6"/>
            <p:cNvSpPr/>
            <p:nvPr/>
          </p:nvSpPr>
          <p:spPr>
            <a:xfrm>
              <a:off x="3991296" y="1961753"/>
              <a:ext cx="1646636" cy="260921"/>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i="1" dirty="0">
                  <a:solidFill>
                    <a:srgbClr val="FFFFFF"/>
                  </a:solidFill>
                  <a:latin typeface="Georgia"/>
                </a:rPr>
                <a:t>Info-Tech Insight</a:t>
              </a:r>
            </a:p>
          </p:txBody>
        </p:sp>
        <p:pic>
          <p:nvPicPr>
            <p:cNvPr id="8" name="Picture 7" descr="insight-sm.wmf"/>
            <p:cNvPicPr>
              <a:picLocks noChangeAspect="1"/>
            </p:cNvPicPr>
            <p:nvPr/>
          </p:nvPicPr>
          <p:blipFill>
            <a:blip r:embed="rId2" cstate="screen"/>
            <a:stretch>
              <a:fillRect/>
            </a:stretch>
          </p:blipFill>
          <p:spPr>
            <a:xfrm>
              <a:off x="5393464" y="1960467"/>
              <a:ext cx="217654" cy="253060"/>
            </a:xfrm>
            <a:prstGeom prst="rect">
              <a:avLst/>
            </a:prstGeom>
            <a:noFill/>
            <a:ln>
              <a:noFill/>
            </a:ln>
          </p:spPr>
        </p:pic>
      </p:gr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A24130"/>
                  </a:solidFill>
                </a:rPr>
                <a:t>!</a:t>
              </a:r>
              <a:endParaRPr lang="en-US" sz="1200" dirty="0">
                <a:solidFill>
                  <a:srgbClr val="A24130"/>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40416" y="1527747"/>
            <a:ext cx="3148013" cy="2523241"/>
          </a:xfrm>
          <a:ln w="19050">
            <a:solidFill>
              <a:schemeClr val="bg1">
                <a:lumMod val="75000"/>
              </a:schemeClr>
            </a:solidFill>
          </a:ln>
        </p:spPr>
        <p:txBody>
          <a:bodyPr/>
          <a:lstStyle>
            <a:lvl1pPr marL="0" indent="0">
              <a:buNone/>
              <a:defRPr/>
            </a:lvl1pPr>
          </a:lstStyle>
          <a:p>
            <a:pPr lvl="0"/>
            <a:endParaRPr lang="en-US" dirty="0"/>
          </a:p>
        </p:txBody>
      </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924E6B"/>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theme" Target="../theme/theme2.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2" r:id="rId4"/>
    <p:sldLayoutId id="2147483759" r:id="rId5"/>
    <p:sldLayoutId id="2147483721" r:id="rId6"/>
    <p:sldLayoutId id="2147483708" r:id="rId7"/>
    <p:sldLayoutId id="2147483709" r:id="rId8"/>
    <p:sldLayoutId id="2147483710" r:id="rId9"/>
    <p:sldLayoutId id="2147483711" r:id="rId10"/>
    <p:sldLayoutId id="2147483712" r:id="rId11"/>
    <p:sldLayoutId id="2147483713" r:id="rId12"/>
    <p:sldLayoutId id="2147483724" r:id="rId13"/>
    <p:sldLayoutId id="2147483725" r:id="rId14"/>
    <p:sldLayoutId id="2147483716" r:id="rId15"/>
    <p:sldLayoutId id="2147483717" r:id="rId16"/>
    <p:sldLayoutId id="2147483718" r:id="rId17"/>
    <p:sldLayoutId id="2147483727"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5050234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 id="2147483750" r:id="rId20"/>
    <p:sldLayoutId id="2147483751" r:id="rId21"/>
    <p:sldLayoutId id="2147483753" r:id="rId22"/>
    <p:sldLayoutId id="2147483754" r:id="rId2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image" Target="../media/image20.wmf"/><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1.xml"/><Relationship Id="rId7"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7" Type="http://schemas.openxmlformats.org/officeDocument/2006/relationships/image" Target="../media/image14.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13" Type="http://schemas.openxmlformats.org/officeDocument/2006/relationships/image" Target="../media/image14.png"/><Relationship Id="rId3" Type="http://schemas.openxmlformats.org/officeDocument/2006/relationships/tags" Target="../tags/tag27.xml"/><Relationship Id="rId7" Type="http://schemas.openxmlformats.org/officeDocument/2006/relationships/slideLayout" Target="../slideLayouts/slideLayout4.xml"/><Relationship Id="rId12" Type="http://schemas.openxmlformats.org/officeDocument/2006/relationships/image" Target="../media/image13.png"/><Relationship Id="rId2" Type="http://schemas.openxmlformats.org/officeDocument/2006/relationships/tags" Target="../tags/tag26.xml"/><Relationship Id="rId1" Type="http://schemas.openxmlformats.org/officeDocument/2006/relationships/vmlDrawing" Target="../drawings/vmlDrawing1.vml"/><Relationship Id="rId6" Type="http://schemas.openxmlformats.org/officeDocument/2006/relationships/tags" Target="../tags/tag30.xml"/><Relationship Id="rId11"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5" Type="http://schemas.openxmlformats.org/officeDocument/2006/relationships/tags" Target="../tags/tag29.xml"/><Relationship Id="rId10" Type="http://schemas.openxmlformats.org/officeDocument/2006/relationships/image" Target="../media/image15.emf"/><Relationship Id="rId4" Type="http://schemas.openxmlformats.org/officeDocument/2006/relationships/tags" Target="../tags/tag28.xml"/><Relationship Id="rId9"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image" Target="../media/image16.png"/><Relationship Id="rId1" Type="http://schemas.openxmlformats.org/officeDocument/2006/relationships/slideLayout" Target="../slideLayouts/slideLayout16.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image" Target="../media/image17.jpg"/><Relationship Id="rId1" Type="http://schemas.openxmlformats.org/officeDocument/2006/relationships/slideLayout" Target="../slideLayouts/slideLayout16.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image" Target="../media/image18.png"/><Relationship Id="rId1" Type="http://schemas.openxmlformats.org/officeDocument/2006/relationships/slideLayout" Target="../slideLayouts/slideLayout10.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develop-a-comprehensive-business-to-business-integration-strategy/storyboard-develop-a-comprehensive-business-to-business-integration-strategy?utm_source=SS_Sample&amp;utm_medium=Collateral&amp;utm_campaign=Collateral" TargetMode="External"/><Relationship Id="rId2" Type="http://schemas.openxmlformats.org/officeDocument/2006/relationships/image" Target="../media/image19.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804995"/>
            <a:ext cx="7454900" cy="655267"/>
          </a:xfrm>
        </p:spPr>
        <p:txBody>
          <a:bodyPr/>
          <a:lstStyle/>
          <a:p>
            <a:r>
              <a:rPr lang="en-US" dirty="0"/>
              <a:t>Develop a Comprehensive Business-to-Business Integration Strategy </a:t>
            </a:r>
            <a:endParaRPr lang="en-US" dirty="0"/>
          </a:p>
        </p:txBody>
      </p:sp>
      <p:sp>
        <p:nvSpPr>
          <p:cNvPr id="8" name="Text Placeholder 7"/>
          <p:cNvSpPr>
            <a:spLocks noGrp="1"/>
          </p:cNvSpPr>
          <p:nvPr>
            <p:ph type="body" sz="quarter" idx="16"/>
          </p:nvPr>
        </p:nvSpPr>
        <p:spPr>
          <a:xfrm>
            <a:off x="774700" y="3756730"/>
            <a:ext cx="7467600" cy="508000"/>
          </a:xfrm>
        </p:spPr>
        <p:txBody>
          <a:bodyPr/>
          <a:lstStyle/>
          <a:p>
            <a:r>
              <a:rPr lang="en-CA" dirty="0"/>
              <a:t>Strong partnerships require seamless integration; don’t let lagging integration capabilities undermine your B2B relationships.</a:t>
            </a:r>
            <a:endParaRPr lang="en-US"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707325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9302" y="293645"/>
            <a:ext cx="8625780" cy="864096"/>
          </a:xfrm>
        </p:spPr>
        <p:txBody>
          <a:bodyPr/>
          <a:lstStyle/>
          <a:p>
            <a:r>
              <a:rPr lang="en-CA" dirty="0" smtClean="0"/>
              <a:t>As B2B integration becomes more complex, a strategy becomes more important</a:t>
            </a:r>
            <a:endParaRPr lang="en-CA" dirty="0"/>
          </a:p>
        </p:txBody>
      </p:sp>
      <p:sp>
        <p:nvSpPr>
          <p:cNvPr id="4" name="Text Placeholder 3"/>
          <p:cNvSpPr>
            <a:spLocks noGrp="1"/>
          </p:cNvSpPr>
          <p:nvPr>
            <p:ph type="body" sz="quarter" idx="16"/>
          </p:nvPr>
        </p:nvSpPr>
        <p:spPr>
          <a:xfrm>
            <a:off x="285123" y="1756036"/>
            <a:ext cx="4020475" cy="2054366"/>
          </a:xfrm>
          <a:ln>
            <a:noFill/>
          </a:ln>
        </p:spPr>
        <p:txBody>
          <a:bodyPr/>
          <a:lstStyle/>
          <a:p>
            <a:r>
              <a:rPr lang="en-CA" dirty="0" smtClean="0"/>
              <a:t>The business overlooks the implications of increasing integration capabilities with trading partners. </a:t>
            </a:r>
          </a:p>
          <a:p>
            <a:r>
              <a:rPr lang="en-CA" dirty="0" smtClean="0"/>
              <a:t>Every additional protocol IT decides to accommodate comes at a cost. Every new partner that is </a:t>
            </a:r>
            <a:r>
              <a:rPr lang="en-CA" dirty="0" err="1" smtClean="0"/>
              <a:t>onboarded</a:t>
            </a:r>
            <a:r>
              <a:rPr lang="en-CA" dirty="0" smtClean="0"/>
              <a:t> comes at a cost. </a:t>
            </a:r>
          </a:p>
          <a:p>
            <a:r>
              <a:rPr lang="en-CA" dirty="0" smtClean="0"/>
              <a:t>As a result of not fully understanding the complexity and implications of B2B integration, projects get postponed. </a:t>
            </a:r>
          </a:p>
          <a:p>
            <a:r>
              <a:rPr lang="en-CA" dirty="0" smtClean="0"/>
              <a:t>Delays in integration further drive up the total cost of ownership for B2B. </a:t>
            </a:r>
          </a:p>
        </p:txBody>
      </p:sp>
      <p:grpSp>
        <p:nvGrpSpPr>
          <p:cNvPr id="12" name="Group 1"/>
          <p:cNvGrpSpPr/>
          <p:nvPr/>
        </p:nvGrpSpPr>
        <p:grpSpPr>
          <a:xfrm>
            <a:off x="339237" y="3904030"/>
            <a:ext cx="4020475" cy="2516969"/>
            <a:chOff x="303593" y="2873008"/>
            <a:chExt cx="4020475" cy="2516969"/>
          </a:xfrm>
        </p:grpSpPr>
        <p:grpSp>
          <p:nvGrpSpPr>
            <p:cNvPr id="27" name="Group 6"/>
            <p:cNvGrpSpPr/>
            <p:nvPr/>
          </p:nvGrpSpPr>
          <p:grpSpPr>
            <a:xfrm>
              <a:off x="303593" y="2873008"/>
              <a:ext cx="4020475" cy="2516969"/>
              <a:chOff x="920182" y="3135988"/>
              <a:chExt cx="4020475" cy="2632406"/>
            </a:xfrm>
          </p:grpSpPr>
          <p:sp>
            <p:nvSpPr>
              <p:cNvPr id="28" name="Right Arrow 10"/>
              <p:cNvSpPr/>
              <p:nvPr/>
            </p:nvSpPr>
            <p:spPr>
              <a:xfrm>
                <a:off x="2585954" y="3890704"/>
                <a:ext cx="2354703" cy="1488908"/>
              </a:xfrm>
              <a:prstGeom prst="rightArrow">
                <a:avLst/>
              </a:prstGeom>
              <a:solidFill>
                <a:srgbClr val="5A7D5C"/>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dirty="0"/>
              </a:p>
            </p:txBody>
          </p:sp>
          <p:cxnSp>
            <p:nvCxnSpPr>
              <p:cNvPr id="36" name="Straight Connector 12"/>
              <p:cNvCxnSpPr>
                <a:stCxn id="30" idx="4"/>
                <a:endCxn id="66" idx="1"/>
              </p:cNvCxnSpPr>
              <p:nvPr/>
            </p:nvCxnSpPr>
            <p:spPr>
              <a:xfrm flipH="1">
                <a:off x="1385522" y="3676048"/>
                <a:ext cx="5952" cy="915941"/>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37" name="Straight Connector 13"/>
              <p:cNvCxnSpPr>
                <a:stCxn id="31" idx="3"/>
                <a:endCxn id="66" idx="1"/>
              </p:cNvCxnSpPr>
              <p:nvPr/>
            </p:nvCxnSpPr>
            <p:spPr>
              <a:xfrm flipH="1">
                <a:off x="1385522" y="3689372"/>
                <a:ext cx="460557" cy="902617"/>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38" name="Straight Connector 14"/>
              <p:cNvCxnSpPr/>
              <p:nvPr/>
            </p:nvCxnSpPr>
            <p:spPr>
              <a:xfrm flipV="1">
                <a:off x="1346234" y="3800026"/>
                <a:ext cx="1629682" cy="962715"/>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39" name="Straight Connector 15"/>
              <p:cNvCxnSpPr>
                <a:stCxn id="66" idx="1"/>
                <a:endCxn id="35" idx="5"/>
              </p:cNvCxnSpPr>
              <p:nvPr/>
            </p:nvCxnSpPr>
            <p:spPr>
              <a:xfrm>
                <a:off x="1385522" y="4591989"/>
                <a:ext cx="1455784" cy="1097315"/>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40" name="Straight Connector 16"/>
              <p:cNvCxnSpPr>
                <a:stCxn id="66" idx="1"/>
                <a:endCxn id="34" idx="5"/>
              </p:cNvCxnSpPr>
              <p:nvPr/>
            </p:nvCxnSpPr>
            <p:spPr>
              <a:xfrm>
                <a:off x="1385522" y="4591989"/>
                <a:ext cx="1770924" cy="598780"/>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44" name="Straight Connector 17"/>
              <p:cNvCxnSpPr>
                <a:stCxn id="66" idx="1"/>
                <a:endCxn id="33" idx="2"/>
              </p:cNvCxnSpPr>
              <p:nvPr/>
            </p:nvCxnSpPr>
            <p:spPr>
              <a:xfrm flipV="1">
                <a:off x="1385522" y="4418832"/>
                <a:ext cx="1219874" cy="173157"/>
              </a:xfrm>
              <a:prstGeom prst="line">
                <a:avLst/>
              </a:prstGeom>
              <a:ln w="38100">
                <a:solidFill>
                  <a:srgbClr val="A24130"/>
                </a:solidFill>
              </a:ln>
            </p:spPr>
            <p:style>
              <a:lnRef idx="1">
                <a:schemeClr val="accent1"/>
              </a:lnRef>
              <a:fillRef idx="0">
                <a:schemeClr val="accent1"/>
              </a:fillRef>
              <a:effectRef idx="0">
                <a:schemeClr val="accent1"/>
              </a:effectRef>
              <a:fontRef idx="minor">
                <a:schemeClr val="tx1"/>
              </a:fontRef>
            </p:style>
          </p:cxnSp>
          <p:sp>
            <p:nvSpPr>
              <p:cNvPr id="29" name="Oval 18"/>
              <p:cNvSpPr/>
              <p:nvPr/>
            </p:nvSpPr>
            <p:spPr>
              <a:xfrm>
                <a:off x="920182" y="3897052"/>
                <a:ext cx="1656184" cy="1584176"/>
              </a:xfrm>
              <a:prstGeom prst="ellipse">
                <a:avLst/>
              </a:prstGeom>
              <a:solidFill>
                <a:srgbClr val="007698"/>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dirty="0"/>
              </a:p>
            </p:txBody>
          </p:sp>
          <p:sp>
            <p:nvSpPr>
              <p:cNvPr id="30" name="Oval 19"/>
              <p:cNvSpPr/>
              <p:nvPr/>
            </p:nvSpPr>
            <p:spPr>
              <a:xfrm>
                <a:off x="1085440" y="3135988"/>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900" dirty="0" smtClean="0"/>
                  <a:t>XML</a:t>
                </a:r>
                <a:endParaRPr lang="en-CA" sz="900" dirty="0"/>
              </a:p>
            </p:txBody>
          </p:sp>
          <p:sp>
            <p:nvSpPr>
              <p:cNvPr id="31" name="Oval 20"/>
              <p:cNvSpPr/>
              <p:nvPr/>
            </p:nvSpPr>
            <p:spPr>
              <a:xfrm>
                <a:off x="1756444" y="3228403"/>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100" dirty="0" smtClean="0"/>
                  <a:t>EDI</a:t>
                </a:r>
                <a:endParaRPr lang="en-CA" sz="1100" dirty="0"/>
              </a:p>
            </p:txBody>
          </p:sp>
          <p:sp>
            <p:nvSpPr>
              <p:cNvPr id="32" name="Oval 21"/>
              <p:cNvSpPr/>
              <p:nvPr/>
            </p:nvSpPr>
            <p:spPr>
              <a:xfrm>
                <a:off x="2382949" y="3575369"/>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700" dirty="0" smtClean="0"/>
                  <a:t>HTTP</a:t>
                </a:r>
                <a:endParaRPr lang="en-CA" sz="700" dirty="0"/>
              </a:p>
            </p:txBody>
          </p:sp>
          <p:sp>
            <p:nvSpPr>
              <p:cNvPr id="33" name="Oval 22"/>
              <p:cNvSpPr/>
              <p:nvPr/>
            </p:nvSpPr>
            <p:spPr>
              <a:xfrm>
                <a:off x="2605396" y="4148801"/>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900" dirty="0" smtClean="0"/>
                  <a:t>Swift</a:t>
                </a:r>
                <a:endParaRPr lang="en-CA" sz="900" dirty="0"/>
              </a:p>
            </p:txBody>
          </p:sp>
          <p:sp>
            <p:nvSpPr>
              <p:cNvPr id="34" name="Oval 23"/>
              <p:cNvSpPr/>
              <p:nvPr/>
            </p:nvSpPr>
            <p:spPr>
              <a:xfrm>
                <a:off x="2634013" y="4729799"/>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000" dirty="0" smtClean="0"/>
                  <a:t>AP2</a:t>
                </a:r>
                <a:endParaRPr lang="en-CA" sz="1000" dirty="0"/>
              </a:p>
            </p:txBody>
          </p:sp>
          <p:sp>
            <p:nvSpPr>
              <p:cNvPr id="35" name="Oval 24"/>
              <p:cNvSpPr/>
              <p:nvPr/>
            </p:nvSpPr>
            <p:spPr>
              <a:xfrm>
                <a:off x="2318873" y="5228334"/>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050" dirty="0" smtClean="0"/>
                  <a:t>HL7</a:t>
                </a:r>
                <a:endParaRPr lang="en-CA" sz="1050" dirty="0"/>
              </a:p>
            </p:txBody>
          </p:sp>
        </p:grpSp>
        <p:sp>
          <p:nvSpPr>
            <p:cNvPr id="5" name="Flowchart: Magnetic Disk 7"/>
            <p:cNvSpPr/>
            <p:nvPr/>
          </p:nvSpPr>
          <p:spPr>
            <a:xfrm>
              <a:off x="1070926" y="3610315"/>
              <a:ext cx="567627" cy="585160"/>
            </a:xfrm>
            <a:prstGeom prst="flowChartMagneticDisk">
              <a:avLst/>
            </a:prstGeom>
            <a:solidFill>
              <a:srgbClr val="D9A21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ERP</a:t>
              </a:r>
              <a:endParaRPr lang="en-CA" sz="1400" dirty="0"/>
            </a:p>
          </p:txBody>
        </p:sp>
        <p:sp>
          <p:nvSpPr>
            <p:cNvPr id="66" name="Flowchart: Magnetic Disk 8"/>
            <p:cNvSpPr/>
            <p:nvPr/>
          </p:nvSpPr>
          <p:spPr>
            <a:xfrm>
              <a:off x="468851" y="4265160"/>
              <a:ext cx="600163" cy="560156"/>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CRM</a:t>
              </a:r>
              <a:endParaRPr lang="en-CA" sz="1400" dirty="0"/>
            </a:p>
          </p:txBody>
        </p:sp>
        <p:sp>
          <p:nvSpPr>
            <p:cNvPr id="67" name="Flowchart: Magnetic Disk 9"/>
            <p:cNvSpPr/>
            <p:nvPr/>
          </p:nvSpPr>
          <p:spPr>
            <a:xfrm>
              <a:off x="1213674" y="4284763"/>
              <a:ext cx="567627" cy="585160"/>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POS</a:t>
              </a:r>
              <a:endParaRPr lang="en-CA" sz="1400" dirty="0"/>
            </a:p>
          </p:txBody>
        </p:sp>
      </p:grpSp>
      <p:grpSp>
        <p:nvGrpSpPr>
          <p:cNvPr id="83" name="Group 63"/>
          <p:cNvGrpSpPr/>
          <p:nvPr/>
        </p:nvGrpSpPr>
        <p:grpSpPr>
          <a:xfrm rot="-10800000">
            <a:off x="4650064" y="3879950"/>
            <a:ext cx="4010887" cy="2596608"/>
            <a:chOff x="313181" y="3242750"/>
            <a:chExt cx="4010887" cy="2596608"/>
          </a:xfrm>
        </p:grpSpPr>
        <p:grpSp>
          <p:nvGrpSpPr>
            <p:cNvPr id="84" name="Group 64"/>
            <p:cNvGrpSpPr/>
            <p:nvPr/>
          </p:nvGrpSpPr>
          <p:grpSpPr>
            <a:xfrm>
              <a:off x="313181" y="3242750"/>
              <a:ext cx="4010887" cy="2596608"/>
              <a:chOff x="929770" y="3522688"/>
              <a:chExt cx="4010887" cy="2715697"/>
            </a:xfrm>
          </p:grpSpPr>
          <p:sp>
            <p:nvSpPr>
              <p:cNvPr id="88" name="Right Arrow 70"/>
              <p:cNvSpPr/>
              <p:nvPr/>
            </p:nvSpPr>
            <p:spPr>
              <a:xfrm>
                <a:off x="2585954" y="3890704"/>
                <a:ext cx="2354703" cy="1488908"/>
              </a:xfrm>
              <a:prstGeom prst="rightArrow">
                <a:avLst/>
              </a:prstGeom>
              <a:solidFill>
                <a:srgbClr val="5A7D5C"/>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dirty="0"/>
              </a:p>
            </p:txBody>
          </p:sp>
          <p:cxnSp>
            <p:nvCxnSpPr>
              <p:cNvPr id="99" name="Straight Connector 71"/>
              <p:cNvCxnSpPr>
                <a:stCxn id="86" idx="1"/>
                <a:endCxn id="95" idx="4"/>
              </p:cNvCxnSpPr>
              <p:nvPr/>
            </p:nvCxnSpPr>
            <p:spPr>
              <a:xfrm rot="10800000" flipV="1">
                <a:off x="1348340" y="4695538"/>
                <a:ext cx="157770" cy="1002789"/>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101" name="Straight Connector 72"/>
              <p:cNvCxnSpPr>
                <a:stCxn id="86" idx="1"/>
                <a:endCxn id="93" idx="1"/>
              </p:cNvCxnSpPr>
              <p:nvPr/>
            </p:nvCxnSpPr>
            <p:spPr>
              <a:xfrm rot="10800000" flipH="1" flipV="1">
                <a:off x="1506110" y="4695538"/>
                <a:ext cx="1359585" cy="1026814"/>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97" name="Straight Connector 73"/>
              <p:cNvCxnSpPr>
                <a:stCxn id="91" idx="2"/>
                <a:endCxn id="86" idx="1"/>
              </p:cNvCxnSpPr>
              <p:nvPr/>
            </p:nvCxnSpPr>
            <p:spPr>
              <a:xfrm rot="10800000" flipV="1">
                <a:off x="1506110" y="4337544"/>
                <a:ext cx="1760324" cy="357994"/>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96" name="Straight Connector 74"/>
              <p:cNvCxnSpPr>
                <a:stCxn id="90" idx="7"/>
                <a:endCxn id="86" idx="1"/>
              </p:cNvCxnSpPr>
              <p:nvPr/>
            </p:nvCxnSpPr>
            <p:spPr>
              <a:xfrm rot="10800000" flipV="1">
                <a:off x="1506110" y="3983657"/>
                <a:ext cx="969797" cy="711880"/>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98" name="Straight Connector 75"/>
              <p:cNvCxnSpPr>
                <a:stCxn id="86" idx="1"/>
                <a:endCxn id="92" idx="2"/>
              </p:cNvCxnSpPr>
              <p:nvPr/>
            </p:nvCxnSpPr>
            <p:spPr>
              <a:xfrm rot="10800000" flipH="1" flipV="1">
                <a:off x="1506110" y="4695538"/>
                <a:ext cx="1804448" cy="234818"/>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100" name="Straight Connector 76"/>
              <p:cNvCxnSpPr>
                <a:stCxn id="86" idx="1"/>
                <a:endCxn id="94" idx="4"/>
              </p:cNvCxnSpPr>
              <p:nvPr/>
            </p:nvCxnSpPr>
            <p:spPr>
              <a:xfrm rot="10800000" flipH="1" flipV="1">
                <a:off x="1506110" y="4695538"/>
                <a:ext cx="528430" cy="916697"/>
              </a:xfrm>
              <a:prstGeom prst="line">
                <a:avLst/>
              </a:prstGeom>
              <a:ln w="57150">
                <a:solidFill>
                  <a:srgbClr val="A24130"/>
                </a:solidFill>
              </a:ln>
            </p:spPr>
            <p:style>
              <a:lnRef idx="1">
                <a:schemeClr val="accent1"/>
              </a:lnRef>
              <a:fillRef idx="0">
                <a:schemeClr val="accent1"/>
              </a:fillRef>
              <a:effectRef idx="0">
                <a:schemeClr val="accent1"/>
              </a:effectRef>
              <a:fontRef idx="minor">
                <a:schemeClr val="tx1"/>
              </a:fontRef>
            </p:style>
          </p:cxnSp>
          <p:sp>
            <p:nvSpPr>
              <p:cNvPr id="89" name="Oval 77"/>
              <p:cNvSpPr/>
              <p:nvPr/>
            </p:nvSpPr>
            <p:spPr>
              <a:xfrm>
                <a:off x="929770" y="3897052"/>
                <a:ext cx="1656184" cy="1584176"/>
              </a:xfrm>
              <a:prstGeom prst="ellipse">
                <a:avLst/>
              </a:prstGeom>
              <a:solidFill>
                <a:srgbClr val="007698"/>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dirty="0"/>
              </a:p>
            </p:txBody>
          </p:sp>
          <p:sp>
            <p:nvSpPr>
              <p:cNvPr id="90" name="Oval 78"/>
              <p:cNvSpPr/>
              <p:nvPr/>
            </p:nvSpPr>
            <p:spPr>
              <a:xfrm rot="10800000">
                <a:off x="2386272" y="3522688"/>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900" dirty="0" smtClean="0"/>
                  <a:t>XML</a:t>
                </a:r>
                <a:endParaRPr lang="en-CA" sz="900" dirty="0"/>
              </a:p>
            </p:txBody>
          </p:sp>
          <p:sp>
            <p:nvSpPr>
              <p:cNvPr id="91" name="Oval 79"/>
              <p:cNvSpPr/>
              <p:nvPr/>
            </p:nvSpPr>
            <p:spPr>
              <a:xfrm rot="10800000">
                <a:off x="2654366" y="4067515"/>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100" dirty="0" smtClean="0"/>
                  <a:t>EDI</a:t>
                </a:r>
                <a:endParaRPr lang="en-CA" sz="1100" dirty="0"/>
              </a:p>
            </p:txBody>
          </p:sp>
          <p:sp>
            <p:nvSpPr>
              <p:cNvPr id="92" name="Oval 80"/>
              <p:cNvSpPr/>
              <p:nvPr/>
            </p:nvSpPr>
            <p:spPr>
              <a:xfrm rot="10800000">
                <a:off x="2698490" y="4660327"/>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700" dirty="0" smtClean="0"/>
                  <a:t>HTTP</a:t>
                </a:r>
                <a:endParaRPr lang="en-CA" sz="700" dirty="0"/>
              </a:p>
            </p:txBody>
          </p:sp>
          <p:sp>
            <p:nvSpPr>
              <p:cNvPr id="93" name="Oval 81"/>
              <p:cNvSpPr/>
              <p:nvPr/>
            </p:nvSpPr>
            <p:spPr>
              <a:xfrm rot="10800000">
                <a:off x="2343262" y="5261382"/>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900" dirty="0" smtClean="0"/>
                  <a:t>Swift</a:t>
                </a:r>
                <a:endParaRPr lang="en-CA" sz="900" dirty="0"/>
              </a:p>
            </p:txBody>
          </p:sp>
          <p:sp>
            <p:nvSpPr>
              <p:cNvPr id="94" name="Oval 101"/>
              <p:cNvSpPr/>
              <p:nvPr/>
            </p:nvSpPr>
            <p:spPr>
              <a:xfrm rot="10800000">
                <a:off x="1728506" y="5612235"/>
                <a:ext cx="612068" cy="540060"/>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000" dirty="0" smtClean="0"/>
                  <a:t>AP2</a:t>
                </a:r>
                <a:endParaRPr lang="en-CA" sz="1000" dirty="0"/>
              </a:p>
            </p:txBody>
          </p:sp>
          <p:sp>
            <p:nvSpPr>
              <p:cNvPr id="95" name="Oval 102"/>
              <p:cNvSpPr/>
              <p:nvPr/>
            </p:nvSpPr>
            <p:spPr>
              <a:xfrm rot="10800000">
                <a:off x="1042306" y="5698327"/>
                <a:ext cx="612068" cy="540058"/>
              </a:xfrm>
              <a:prstGeom prst="ellipse">
                <a:avLst/>
              </a:prstGeom>
              <a:solidFill>
                <a:srgbClr val="A2413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1050" dirty="0" smtClean="0"/>
                  <a:t>HL7</a:t>
                </a:r>
                <a:endParaRPr lang="en-CA" sz="1050" dirty="0"/>
              </a:p>
            </p:txBody>
          </p:sp>
        </p:grpSp>
        <p:sp>
          <p:nvSpPr>
            <p:cNvPr id="85" name="Flowchart: Magnetic Disk 67"/>
            <p:cNvSpPr/>
            <p:nvPr/>
          </p:nvSpPr>
          <p:spPr>
            <a:xfrm rot="10800000">
              <a:off x="1287661" y="3881051"/>
              <a:ext cx="567627" cy="585160"/>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ERP</a:t>
              </a:r>
              <a:endParaRPr lang="en-CA" sz="1400" dirty="0"/>
            </a:p>
          </p:txBody>
        </p:sp>
        <p:sp>
          <p:nvSpPr>
            <p:cNvPr id="86" name="Flowchart: Magnetic Disk 68"/>
            <p:cNvSpPr/>
            <p:nvPr/>
          </p:nvSpPr>
          <p:spPr>
            <a:xfrm rot="10800000">
              <a:off x="589440" y="3804012"/>
              <a:ext cx="600163" cy="560156"/>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CRM</a:t>
              </a:r>
              <a:endParaRPr lang="en-CA" sz="1400" dirty="0"/>
            </a:p>
          </p:txBody>
        </p:sp>
        <p:sp>
          <p:nvSpPr>
            <p:cNvPr id="87" name="Flowchart: Magnetic Disk 69"/>
            <p:cNvSpPr/>
            <p:nvPr/>
          </p:nvSpPr>
          <p:spPr>
            <a:xfrm rot="10800000">
              <a:off x="957706" y="4469485"/>
              <a:ext cx="567627" cy="585160"/>
            </a:xfrm>
            <a:prstGeom prst="flowChartMagneticDisk">
              <a:avLst/>
            </a:prstGeom>
            <a:solidFill>
              <a:srgbClr val="D9A21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400" dirty="0" smtClean="0"/>
                <a:t>POS</a:t>
              </a:r>
              <a:endParaRPr lang="en-CA" sz="1400" dirty="0"/>
            </a:p>
          </p:txBody>
        </p:sp>
      </p:grpSp>
      <p:pic>
        <p:nvPicPr>
          <p:cNvPr id="45" name="Picture 44" descr="C:\Documents and Settings\mdavy\Local Settings\Temporary Internet Files\Content.IE5\B6P12TD0\MC900282386[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flipH="1">
            <a:off x="275319" y="4523198"/>
            <a:ext cx="773893" cy="720083"/>
          </a:xfrm>
          <a:prstGeom prst="rect">
            <a:avLst/>
          </a:prstGeom>
          <a:noFill/>
          <a:ln w="9525">
            <a:noFill/>
            <a:miter lim="800000"/>
            <a:headEnd/>
            <a:tailEnd/>
          </a:ln>
        </p:spPr>
      </p:pic>
      <p:pic>
        <p:nvPicPr>
          <p:cNvPr id="46" name="Picture 45" descr="C:\Documents and Settings\mdavy\Local Settings\Temporary Internet Files\Content.IE5\B6P12TD0\MC900282386[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8106773" y="4617866"/>
            <a:ext cx="730509" cy="723312"/>
          </a:xfrm>
          <a:prstGeom prst="rect">
            <a:avLst/>
          </a:prstGeom>
          <a:noFill/>
          <a:ln w="9525">
            <a:noFill/>
            <a:miter lim="800000"/>
            <a:headEnd/>
            <a:tailEnd/>
          </a:ln>
        </p:spPr>
      </p:pic>
      <p:sp>
        <p:nvSpPr>
          <p:cNvPr id="6" name="TextBox 5"/>
          <p:cNvSpPr txBox="1"/>
          <p:nvPr/>
        </p:nvSpPr>
        <p:spPr>
          <a:xfrm>
            <a:off x="4789403" y="1742525"/>
            <a:ext cx="3516086" cy="2123658"/>
          </a:xfrm>
          <a:prstGeom prst="rect">
            <a:avLst/>
          </a:prstGeom>
          <a:noFill/>
        </p:spPr>
        <p:txBody>
          <a:bodyPr wrap="square" rtlCol="0">
            <a:spAutoFit/>
          </a:bodyPr>
          <a:lstStyle/>
          <a:p>
            <a:pPr marL="171450" indent="-171450">
              <a:buFont typeface="Arial" panose="020B0604020202020204" pitchFamily="34" charset="0"/>
              <a:buChar char="•"/>
            </a:pPr>
            <a:r>
              <a:rPr lang="en-CA" sz="1200" dirty="0"/>
              <a:t>A strategic plan will help to identify the best ways to alleviate pressures from IT, minimize costs, and maximize return on investment. </a:t>
            </a:r>
          </a:p>
          <a:p>
            <a:pPr marL="628650" lvl="1" indent="-171450">
              <a:buFont typeface="Arial" panose="020B0604020202020204" pitchFamily="34" charset="0"/>
              <a:buChar char="•"/>
            </a:pPr>
            <a:endParaRPr lang="en-CA" sz="1200" dirty="0"/>
          </a:p>
          <a:p>
            <a:pPr marL="628650" lvl="1" indent="-171450">
              <a:buFont typeface="Courier New" panose="02070309020205020404" pitchFamily="49" charset="0"/>
              <a:buChar char="o"/>
            </a:pPr>
            <a:r>
              <a:rPr lang="en-CA" sz="1200" dirty="0" smtClean="0"/>
              <a:t>Increase </a:t>
            </a:r>
            <a:r>
              <a:rPr lang="en-CA" sz="1200" dirty="0"/>
              <a:t>reliability</a:t>
            </a:r>
            <a:r>
              <a:rPr lang="en-CA" sz="1200" dirty="0" smtClean="0"/>
              <a:t>.</a:t>
            </a:r>
            <a:endParaRPr lang="en-CA" sz="1200" dirty="0"/>
          </a:p>
          <a:p>
            <a:pPr marL="628650" lvl="1" indent="-171450">
              <a:buFont typeface="Courier New" panose="02070309020205020404" pitchFamily="49" charset="0"/>
              <a:buChar char="o"/>
            </a:pPr>
            <a:r>
              <a:rPr lang="en-CA" sz="1200" dirty="0"/>
              <a:t>Develop stronger trading partner relationships.</a:t>
            </a:r>
          </a:p>
          <a:p>
            <a:pPr marL="628650" lvl="1" indent="-171450">
              <a:buFont typeface="Courier New" panose="02070309020205020404" pitchFamily="49" charset="0"/>
              <a:buChar char="o"/>
            </a:pPr>
            <a:r>
              <a:rPr lang="en-CA" sz="1200" dirty="0"/>
              <a:t>Choose the right protocols, standards, and data types. </a:t>
            </a:r>
          </a:p>
          <a:p>
            <a:pPr marL="628650" lvl="1" indent="-171450">
              <a:buFont typeface="Courier New" panose="02070309020205020404" pitchFamily="49" charset="0"/>
              <a:buChar char="o"/>
            </a:pPr>
            <a:r>
              <a:rPr lang="en-CA" sz="1200" dirty="0"/>
              <a:t>Choose a cost effective deployment alternative to maximize benefits</a:t>
            </a:r>
            <a:r>
              <a:rPr lang="en-CA" sz="1200" dirty="0" smtClean="0"/>
              <a:t>.</a:t>
            </a:r>
            <a:endParaRPr lang="en-CA" sz="1200" dirty="0"/>
          </a:p>
        </p:txBody>
      </p:sp>
      <p:sp>
        <p:nvSpPr>
          <p:cNvPr id="49" name="Rectangle 48"/>
          <p:cNvSpPr/>
          <p:nvPr/>
        </p:nvSpPr>
        <p:spPr>
          <a:xfrm>
            <a:off x="4787865" y="1259660"/>
            <a:ext cx="401349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Why a Strategy?</a:t>
            </a:r>
            <a:endParaRPr lang="en-US" sz="1400" b="1" dirty="0"/>
          </a:p>
        </p:txBody>
      </p:sp>
      <p:sp>
        <p:nvSpPr>
          <p:cNvPr id="50" name="Rectangle 49"/>
          <p:cNvSpPr/>
          <p:nvPr/>
        </p:nvSpPr>
        <p:spPr>
          <a:xfrm>
            <a:off x="249302" y="1262630"/>
            <a:ext cx="4135253"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IT Pains</a:t>
            </a:r>
            <a:endParaRPr lang="en-US" sz="1400" b="1" dirty="0"/>
          </a:p>
        </p:txBody>
      </p:sp>
      <p:grpSp>
        <p:nvGrpSpPr>
          <p:cNvPr id="47" name="Group 46"/>
          <p:cNvGrpSpPr/>
          <p:nvPr/>
        </p:nvGrpSpPr>
        <p:grpSpPr>
          <a:xfrm>
            <a:off x="0" y="6422955"/>
            <a:ext cx="9144000" cy="437555"/>
            <a:chOff x="0" y="6422955"/>
            <a:chExt cx="9144000" cy="437555"/>
          </a:xfrm>
        </p:grpSpPr>
        <p:pic>
          <p:nvPicPr>
            <p:cNvPr id="4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51" name="Picture 5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11094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Learn how IT and the business can benefit from a scalable B2B integration </a:t>
            </a:r>
            <a:r>
              <a:rPr lang="en-CA" dirty="0" smtClean="0"/>
              <a:t>strategy </a:t>
            </a:r>
            <a:endParaRPr lang="en-CA" dirty="0"/>
          </a:p>
        </p:txBody>
      </p:sp>
      <p:graphicFrame>
        <p:nvGraphicFramePr>
          <p:cNvPr id="5" name="Diagram 1"/>
          <p:cNvGraphicFramePr/>
          <p:nvPr>
            <p:extLst>
              <p:ext uri="{D42A27DB-BD31-4B8C-83A1-F6EECF244321}">
                <p14:modId xmlns:p14="http://schemas.microsoft.com/office/powerpoint/2010/main" val="309060249"/>
              </p:ext>
            </p:extLst>
          </p:nvPr>
        </p:nvGraphicFramePr>
        <p:xfrm>
          <a:off x="-384584" y="1671122"/>
          <a:ext cx="5424415" cy="377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4501109" y="1193914"/>
            <a:ext cx="4256504" cy="5186035"/>
          </a:xfrm>
          <a:prstGeom prst="rect">
            <a:avLst/>
          </a:prstGeom>
          <a:noFill/>
        </p:spPr>
        <p:txBody>
          <a:bodyPr wrap="square" rtlCol="0">
            <a:spAutoFit/>
          </a:bodyPr>
          <a:lstStyle/>
          <a:p>
            <a:pPr>
              <a:spcAft>
                <a:spcPts val="600"/>
              </a:spcAft>
            </a:pPr>
            <a:r>
              <a:rPr lang="en-CA" sz="1600" b="1" dirty="0">
                <a:solidFill>
                  <a:srgbClr val="D9A210"/>
                </a:solidFill>
              </a:rPr>
              <a:t>Volume</a:t>
            </a:r>
            <a:r>
              <a:rPr lang="en-CA" sz="1400" b="1" dirty="0"/>
              <a:t>: </a:t>
            </a:r>
            <a:r>
              <a:rPr lang="en-CA" sz="1400" dirty="0"/>
              <a:t>IT will be able to scale their infrastructure and processes to meet fluctuating business demand. The more transactions the business can do with their partners, the higher potential there is for reduced costs and increased revenue.</a:t>
            </a:r>
          </a:p>
          <a:p>
            <a:pPr>
              <a:spcAft>
                <a:spcPts val="600"/>
              </a:spcAft>
            </a:pPr>
            <a:r>
              <a:rPr lang="en-CA" sz="1600" b="1" dirty="0"/>
              <a:t>Protocol:</a:t>
            </a:r>
            <a:r>
              <a:rPr lang="en-CA" sz="1600" dirty="0"/>
              <a:t> </a:t>
            </a:r>
            <a:r>
              <a:rPr lang="en-CA" sz="1400" dirty="0"/>
              <a:t>IT will be able to accommodate new trading partner </a:t>
            </a:r>
            <a:r>
              <a:rPr lang="en-CA" sz="1400" dirty="0" smtClean="0"/>
              <a:t>protocols </a:t>
            </a:r>
            <a:r>
              <a:rPr lang="en-CA" sz="1400" dirty="0"/>
              <a:t>and have greater ability to deal with variations. The business will benefit from being able to expand their scope to include more </a:t>
            </a:r>
            <a:r>
              <a:rPr lang="en-CA" sz="1400" dirty="0" smtClean="0"/>
              <a:t>partners. </a:t>
            </a:r>
            <a:endParaRPr lang="en-CA" sz="1400" dirty="0"/>
          </a:p>
          <a:p>
            <a:pPr>
              <a:spcAft>
                <a:spcPts val="600"/>
              </a:spcAft>
            </a:pPr>
            <a:r>
              <a:rPr lang="en-CA" sz="1600" b="1" dirty="0">
                <a:solidFill>
                  <a:srgbClr val="A24130"/>
                </a:solidFill>
              </a:rPr>
              <a:t>Partner</a:t>
            </a:r>
            <a:r>
              <a:rPr lang="en-CA" sz="1400" b="1" dirty="0"/>
              <a:t>:</a:t>
            </a:r>
            <a:r>
              <a:rPr lang="en-CA" sz="1400" dirty="0"/>
              <a:t> The business will place pressure on IT to integrate with more partners. IT will have the ability to onboard new partners accurately, </a:t>
            </a:r>
            <a:r>
              <a:rPr lang="en-CA" sz="1400" dirty="0" smtClean="0"/>
              <a:t>quickly, </a:t>
            </a:r>
            <a:r>
              <a:rPr lang="en-CA" sz="1400" dirty="0"/>
              <a:t>and affordably. The business will have the ability to expand their trading partner relationships without IT getting in the </a:t>
            </a:r>
            <a:r>
              <a:rPr lang="en-CA" sz="1400" dirty="0" smtClean="0"/>
              <a:t>way.</a:t>
            </a:r>
            <a:endParaRPr lang="en-CA" sz="1400" dirty="0"/>
          </a:p>
          <a:p>
            <a:r>
              <a:rPr lang="en-CA" sz="1600" b="1" dirty="0">
                <a:solidFill>
                  <a:srgbClr val="007698"/>
                </a:solidFill>
              </a:rPr>
              <a:t>Performance</a:t>
            </a:r>
            <a:r>
              <a:rPr lang="en-CA" sz="1400" b="1" dirty="0"/>
              <a:t>:</a:t>
            </a:r>
            <a:r>
              <a:rPr lang="en-CA" sz="1400" dirty="0"/>
              <a:t> IT will be able to improve their performance, not only with their implementation, but also with their people and processes for B2B integration. The business will benefit from IT’s ability to perform, and expansion of their partner interactions will not be constrained by IT. </a:t>
            </a:r>
          </a:p>
        </p:txBody>
      </p:sp>
      <p:grpSp>
        <p:nvGrpSpPr>
          <p:cNvPr id="6" name="Group 5"/>
          <p:cNvGrpSpPr/>
          <p:nvPr/>
        </p:nvGrpSpPr>
        <p:grpSpPr>
          <a:xfrm>
            <a:off x="0" y="6422955"/>
            <a:ext cx="9144000" cy="437555"/>
            <a:chOff x="0" y="6422955"/>
            <a:chExt cx="9144000" cy="437555"/>
          </a:xfrm>
        </p:grpSpPr>
        <p:pic>
          <p:nvPicPr>
            <p:cNvPr id="7"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1955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19108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p:txBody>
          <a:bodyPr/>
          <a:lstStyle/>
          <a:p>
            <a:r>
              <a:rPr lang="en-CA" dirty="0" smtClean="0"/>
              <a:t>Project Rationale</a:t>
            </a:r>
            <a:endParaRPr lang="en-CA" dirty="0"/>
          </a:p>
        </p:txBody>
      </p:sp>
      <p:sp>
        <p:nvSpPr>
          <p:cNvPr id="20" name="Text Placeholder 19"/>
          <p:cNvSpPr>
            <a:spLocks noGrp="1"/>
          </p:cNvSpPr>
          <p:nvPr>
            <p:ph type="body" sz="quarter" idx="21"/>
          </p:nvPr>
        </p:nvSpPr>
        <p:spPr/>
        <p:txBody>
          <a:bodyPr/>
          <a:lstStyle/>
          <a:p>
            <a:r>
              <a:rPr lang="en-CA" dirty="0"/>
              <a:t>B2B strategic drivers</a:t>
            </a:r>
          </a:p>
          <a:p>
            <a:r>
              <a:rPr lang="en-CA" dirty="0"/>
              <a:t>Cost savings from B2B integration </a:t>
            </a:r>
          </a:p>
          <a:p>
            <a:r>
              <a:rPr lang="en-CA" dirty="0"/>
              <a:t>IT pain points </a:t>
            </a:r>
          </a:p>
          <a:p>
            <a:r>
              <a:rPr lang="en-CA" dirty="0"/>
              <a:t>The importance of a B2B strategy </a:t>
            </a:r>
          </a:p>
          <a:p>
            <a:r>
              <a:rPr lang="en-CA" dirty="0"/>
              <a:t>Take advantage of B2B future trends </a:t>
            </a:r>
          </a:p>
          <a:p>
            <a:r>
              <a:rPr lang="en-CA" dirty="0"/>
              <a:t>Follow the Info-Tech </a:t>
            </a:r>
            <a:r>
              <a:rPr lang="en-CA" dirty="0" smtClean="0"/>
              <a:t>method</a:t>
            </a:r>
            <a:endParaRPr lang="en-CA" dirty="0"/>
          </a:p>
          <a:p>
            <a:endParaRPr lang="en-CA" dirty="0"/>
          </a:p>
        </p:txBody>
      </p:sp>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grpSp>
        <p:nvGrpSpPr>
          <p:cNvPr id="22" name="Group 8"/>
          <p:cNvGrpSpPr/>
          <p:nvPr/>
        </p:nvGrpSpPr>
        <p:grpSpPr>
          <a:xfrm>
            <a:off x="608822" y="4349105"/>
            <a:ext cx="3133687" cy="207614"/>
            <a:chOff x="555527" y="4357056"/>
            <a:chExt cx="2991495" cy="152064"/>
          </a:xfrm>
        </p:grpSpPr>
        <p:cxnSp>
          <p:nvCxnSpPr>
            <p:cNvPr id="3" name="Straight Connector 9"/>
            <p:cNvCxnSpPr/>
            <p:nvPr/>
          </p:nvCxnSpPr>
          <p:spPr>
            <a:xfrm>
              <a:off x="2011118" y="4433088"/>
              <a:ext cx="1535904"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hevron 11"/>
            <p:cNvSpPr/>
            <p:nvPr/>
          </p:nvSpPr>
          <p:spPr>
            <a:xfrm>
              <a:off x="55552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11" name="Text Placeholder 2"/>
          <p:cNvSpPr>
            <a:spLocks noGrp="1"/>
          </p:cNvSpPr>
          <p:nvPr>
            <p:ph type="body" sz="quarter" idx="18"/>
          </p:nvPr>
        </p:nvSpPr>
        <p:spPr>
          <a:xfrm>
            <a:off x="687148" y="4307741"/>
            <a:ext cx="2493714" cy="1938535"/>
          </a:xfrm>
        </p:spPr>
        <p:txBody>
          <a:bodyPr/>
          <a:lstStyle/>
          <a:p>
            <a:r>
              <a:rPr lang="en-US" b="1" dirty="0"/>
              <a:t>Project Rationale</a:t>
            </a:r>
            <a:endParaRPr lang="en-US" dirty="0"/>
          </a:p>
          <a:p>
            <a:r>
              <a:rPr lang="en-US" dirty="0"/>
              <a:t>Structure the Project </a:t>
            </a:r>
          </a:p>
          <a:p>
            <a:r>
              <a:rPr lang="en-US" dirty="0"/>
              <a:t>Gather Requirements</a:t>
            </a:r>
          </a:p>
          <a:p>
            <a:r>
              <a:rPr lang="en-US" dirty="0"/>
              <a:t>Identify Solution </a:t>
            </a:r>
            <a:r>
              <a:rPr lang="en-US" dirty="0" smtClean="0"/>
              <a:t>Alternatives</a:t>
            </a:r>
            <a:endParaRPr lang="en-US" dirty="0"/>
          </a:p>
          <a:p>
            <a:r>
              <a:rPr lang="en-US" dirty="0"/>
              <a:t>Create a </a:t>
            </a:r>
            <a:r>
              <a:rPr lang="en-US" dirty="0" smtClean="0"/>
              <a:t>Roadmap</a:t>
            </a:r>
            <a:endParaRPr lang="en-US" dirty="0"/>
          </a:p>
          <a:p>
            <a:r>
              <a:rPr lang="en-US" dirty="0"/>
              <a:t>Make the Business Case</a:t>
            </a:r>
          </a:p>
          <a:p>
            <a:r>
              <a:rPr lang="en-US" dirty="0"/>
              <a:t>Implement the Strategy</a:t>
            </a:r>
          </a:p>
        </p:txBody>
      </p:sp>
      <p:grpSp>
        <p:nvGrpSpPr>
          <p:cNvPr id="10" name="Group 9"/>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77001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472" name="think-cell Slide" r:id="rId9" imgW="360" imgH="360" progId="">
                  <p:embed/>
                </p:oleObj>
              </mc:Choice>
              <mc:Fallback>
                <p:oleObj name="think-cell Slide" r:id="rId9" imgW="360" imgH="36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4"/>
          <p:cNvSpPr>
            <a:spLocks noGrp="1"/>
          </p:cNvSpPr>
          <p:nvPr>
            <p:ph type="title"/>
            <p:custDataLst>
              <p:tags r:id="rId3"/>
            </p:custDataLst>
          </p:nvPr>
        </p:nvSpPr>
        <p:spPr/>
        <p:txBody>
          <a:bodyPr/>
          <a:lstStyle/>
          <a:p>
            <a:r>
              <a:rPr lang="en-CA" dirty="0" smtClean="0"/>
              <a:t>Project Rationale</a:t>
            </a:r>
            <a:endParaRPr lang="en-US" dirty="0"/>
          </a:p>
        </p:txBody>
      </p:sp>
      <p:sp>
        <p:nvSpPr>
          <p:cNvPr id="15" name="Text Placeholder 14"/>
          <p:cNvSpPr>
            <a:spLocks noGrp="1"/>
          </p:cNvSpPr>
          <p:nvPr>
            <p:ph type="body" sz="quarter" idx="10"/>
          </p:nvPr>
        </p:nvSpPr>
        <p:spPr/>
        <p:txBody>
          <a:bodyPr/>
          <a:lstStyle/>
          <a:p>
            <a:r>
              <a:rPr lang="en-US" dirty="0" smtClean="0"/>
              <a:t>1</a:t>
            </a:r>
            <a:endParaRPr lang="en-US" dirty="0"/>
          </a:p>
        </p:txBody>
      </p:sp>
      <p:sp>
        <p:nvSpPr>
          <p:cNvPr id="11" name="TextBox 10"/>
          <p:cNvSpPr txBox="1"/>
          <p:nvPr>
            <p:custDataLst>
              <p:tags r:id="rId4"/>
            </p:custDataLst>
          </p:nvPr>
        </p:nvSpPr>
        <p:spPr>
          <a:xfrm>
            <a:off x="538300" y="1232756"/>
            <a:ext cx="7670104" cy="1356782"/>
          </a:xfrm>
          <a:prstGeom prst="rect">
            <a:avLst/>
          </a:prstGeom>
          <a:noFill/>
        </p:spPr>
        <p:txBody>
          <a:bodyPr wrap="square" rtlCol="0">
            <a:spAutoFit/>
          </a:bodyPr>
          <a:lstStyle/>
          <a:p>
            <a:pPr fontAlgn="base">
              <a:spcBef>
                <a:spcPct val="0"/>
              </a:spcBef>
              <a:spcAft>
                <a:spcPts val="800"/>
              </a:spcAft>
            </a:pPr>
            <a:r>
              <a:rPr lang="en-US" sz="1500" b="1" dirty="0">
                <a:solidFill>
                  <a:srgbClr val="D17D08"/>
                </a:solidFill>
              </a:rPr>
              <a:t>Activities in this step</a:t>
            </a:r>
            <a:endParaRPr lang="en-US" sz="1200" dirty="0">
              <a:solidFill>
                <a:srgbClr val="333333"/>
              </a:solidFill>
            </a:endParaRPr>
          </a:p>
          <a:p>
            <a:pPr marL="171450" indent="-171450" fontAlgn="base">
              <a:spcBef>
                <a:spcPts val="300"/>
              </a:spcBef>
              <a:spcAft>
                <a:spcPts val="300"/>
              </a:spcAft>
              <a:buClr>
                <a:srgbClr val="D17D08"/>
              </a:buClr>
              <a:buFont typeface="Arial" panose="020B0604020202020204" pitchFamily="34" charset="0"/>
              <a:buChar char="•"/>
            </a:pPr>
            <a:r>
              <a:rPr lang="en-US" sz="1200" dirty="0">
                <a:solidFill>
                  <a:srgbClr val="333333"/>
                </a:solidFill>
              </a:rPr>
              <a:t>Understand what B2B integration is </a:t>
            </a:r>
            <a:r>
              <a:rPr lang="en-US" sz="1200" dirty="0" smtClean="0">
                <a:solidFill>
                  <a:srgbClr val="333333"/>
                </a:solidFill>
              </a:rPr>
              <a:t>and </a:t>
            </a:r>
            <a:r>
              <a:rPr lang="en-US" sz="1200" dirty="0">
                <a:solidFill>
                  <a:srgbClr val="333333"/>
                </a:solidFill>
              </a:rPr>
              <a:t>how the business can benefit from it.</a:t>
            </a:r>
          </a:p>
          <a:p>
            <a:pPr marL="171450" indent="-171450" fontAlgn="base">
              <a:spcBef>
                <a:spcPts val="300"/>
              </a:spcBef>
              <a:spcAft>
                <a:spcPts val="300"/>
              </a:spcAft>
              <a:buClr>
                <a:srgbClr val="D17D08"/>
              </a:buClr>
              <a:buFont typeface="Arial" panose="020B0604020202020204" pitchFamily="34" charset="0"/>
              <a:buChar char="•"/>
            </a:pPr>
            <a:r>
              <a:rPr lang="en-US" sz="1200" dirty="0">
                <a:solidFill>
                  <a:srgbClr val="333333"/>
                </a:solidFill>
              </a:rPr>
              <a:t>Understand the variability across B2B integrations and make the case for a cohesive strategy </a:t>
            </a:r>
            <a:r>
              <a:rPr lang="en-US" sz="1200" dirty="0" smtClean="0">
                <a:solidFill>
                  <a:srgbClr val="333333"/>
                </a:solidFill>
              </a:rPr>
              <a:t>to </a:t>
            </a:r>
            <a:r>
              <a:rPr lang="en-US" sz="1200" dirty="0">
                <a:solidFill>
                  <a:srgbClr val="333333"/>
                </a:solidFill>
              </a:rPr>
              <a:t>help eliminate </a:t>
            </a:r>
            <a:r>
              <a:rPr lang="en-US" sz="1200" dirty="0" smtClean="0">
                <a:solidFill>
                  <a:srgbClr val="333333"/>
                </a:solidFill>
              </a:rPr>
              <a:t>the </a:t>
            </a:r>
            <a:r>
              <a:rPr lang="en-US" sz="1200" dirty="0">
                <a:solidFill>
                  <a:srgbClr val="333333"/>
                </a:solidFill>
              </a:rPr>
              <a:t>pains we are currently feeling in </a:t>
            </a:r>
            <a:r>
              <a:rPr lang="en-US" sz="1200" dirty="0" smtClean="0">
                <a:solidFill>
                  <a:srgbClr val="333333"/>
                </a:solidFill>
              </a:rPr>
              <a:t>the </a:t>
            </a:r>
            <a:r>
              <a:rPr lang="en-US" sz="1200" dirty="0">
                <a:solidFill>
                  <a:srgbClr val="333333"/>
                </a:solidFill>
              </a:rPr>
              <a:t>IT </a:t>
            </a:r>
            <a:r>
              <a:rPr lang="en-US" sz="1200" dirty="0" smtClean="0">
                <a:solidFill>
                  <a:srgbClr val="333333"/>
                </a:solidFill>
              </a:rPr>
              <a:t>department.</a:t>
            </a:r>
            <a:endParaRPr lang="en-US" sz="1200" dirty="0">
              <a:solidFill>
                <a:srgbClr val="333333"/>
              </a:solidFill>
            </a:endParaRPr>
          </a:p>
          <a:p>
            <a:pPr marL="171450" indent="-171450" fontAlgn="base">
              <a:spcBef>
                <a:spcPts val="300"/>
              </a:spcBef>
              <a:spcAft>
                <a:spcPts val="300"/>
              </a:spcAft>
              <a:buClr>
                <a:srgbClr val="D17D08"/>
              </a:buClr>
              <a:buFont typeface="Arial" panose="020B0604020202020204" pitchFamily="34" charset="0"/>
              <a:buChar char="•"/>
            </a:pPr>
            <a:r>
              <a:rPr lang="en-US" sz="1200" dirty="0">
                <a:solidFill>
                  <a:srgbClr val="333333"/>
                </a:solidFill>
              </a:rPr>
              <a:t>Review </a:t>
            </a:r>
            <a:r>
              <a:rPr lang="en-US" sz="1200" dirty="0" smtClean="0">
                <a:solidFill>
                  <a:srgbClr val="333333"/>
                </a:solidFill>
              </a:rPr>
              <a:t>the </a:t>
            </a:r>
            <a:r>
              <a:rPr lang="en-US" sz="1200" dirty="0">
                <a:solidFill>
                  <a:srgbClr val="333333"/>
                </a:solidFill>
              </a:rPr>
              <a:t>Info-Tech Research Group approach </a:t>
            </a:r>
            <a:r>
              <a:rPr lang="en-US" sz="1200" dirty="0" smtClean="0">
                <a:solidFill>
                  <a:srgbClr val="333333"/>
                </a:solidFill>
              </a:rPr>
              <a:t>to </a:t>
            </a:r>
            <a:r>
              <a:rPr lang="en-US" sz="1200" dirty="0">
                <a:solidFill>
                  <a:srgbClr val="333333"/>
                </a:solidFill>
              </a:rPr>
              <a:t>building </a:t>
            </a:r>
            <a:r>
              <a:rPr lang="en-US" sz="1200" dirty="0" smtClean="0">
                <a:solidFill>
                  <a:srgbClr val="333333"/>
                </a:solidFill>
              </a:rPr>
              <a:t>a </a:t>
            </a:r>
            <a:r>
              <a:rPr lang="en-US" sz="1200" dirty="0">
                <a:solidFill>
                  <a:srgbClr val="333333"/>
                </a:solidFill>
              </a:rPr>
              <a:t>B2B integration </a:t>
            </a:r>
            <a:r>
              <a:rPr lang="en-US" sz="1200" dirty="0" smtClean="0">
                <a:solidFill>
                  <a:srgbClr val="333333"/>
                </a:solidFill>
              </a:rPr>
              <a:t>strategy.</a:t>
            </a:r>
            <a:endParaRPr lang="en-US" sz="1200" dirty="0">
              <a:solidFill>
                <a:srgbClr val="333333"/>
              </a:solidFill>
            </a:endParaRPr>
          </a:p>
        </p:txBody>
      </p:sp>
      <p:cxnSp>
        <p:nvCxnSpPr>
          <p:cNvPr id="16" name="Straight Connector 15"/>
          <p:cNvCxnSpPr/>
          <p:nvPr>
            <p:custDataLst>
              <p:tags r:id="rId5"/>
            </p:custDataLst>
          </p:nvPr>
        </p:nvCxnSpPr>
        <p:spPr>
          <a:xfrm flipH="1">
            <a:off x="2804974" y="1539065"/>
            <a:ext cx="5908058"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custDataLst>
              <p:tags r:id="rId6"/>
            </p:custDataLst>
          </p:nvPr>
        </p:nvSpPr>
        <p:spPr>
          <a:xfrm>
            <a:off x="464712" y="1241855"/>
            <a:ext cx="2340261" cy="296580"/>
          </a:xfrm>
          <a:prstGeom prst="rect">
            <a:avLst/>
          </a:prstGeom>
          <a:noFill/>
          <a:ln w="9525">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8" name="Group 1"/>
          <p:cNvGrpSpPr/>
          <p:nvPr/>
        </p:nvGrpSpPr>
        <p:grpSpPr>
          <a:xfrm>
            <a:off x="557554" y="3463193"/>
            <a:ext cx="8197542" cy="2764613"/>
            <a:chOff x="515490" y="3463193"/>
            <a:chExt cx="8197542" cy="2764613"/>
          </a:xfrm>
        </p:grpSpPr>
        <p:sp>
          <p:nvSpPr>
            <p:cNvPr id="21" name="Rectangle 2"/>
            <p:cNvSpPr/>
            <p:nvPr/>
          </p:nvSpPr>
          <p:spPr>
            <a:xfrm>
              <a:off x="527038" y="3786358"/>
              <a:ext cx="3961012" cy="726674"/>
            </a:xfrm>
            <a:prstGeom prst="rect">
              <a:avLst/>
            </a:prstGeom>
            <a:no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ts val="1200"/>
                </a:spcAft>
              </a:pPr>
              <a:r>
                <a:rPr lang="en-US" sz="1200" dirty="0" smtClean="0">
                  <a:solidFill>
                    <a:srgbClr val="333333"/>
                  </a:solidFill>
                </a:rPr>
                <a:t>Why is B2B integration so important for the business and what can we do in IT to reduce the pain of B2B integration?</a:t>
              </a:r>
              <a:endParaRPr lang="en-US" sz="1200" dirty="0">
                <a:solidFill>
                  <a:srgbClr val="333333"/>
                </a:solidFill>
              </a:endParaRPr>
            </a:p>
          </p:txBody>
        </p:sp>
        <p:sp>
          <p:nvSpPr>
            <p:cNvPr id="14" name="Rectangle 3"/>
            <p:cNvSpPr/>
            <p:nvPr/>
          </p:nvSpPr>
          <p:spPr>
            <a:xfrm>
              <a:off x="527038" y="3464084"/>
              <a:ext cx="3675559" cy="323165"/>
            </a:xfrm>
            <a:prstGeom prst="rect">
              <a:avLst/>
            </a:prstGeom>
          </p:spPr>
          <p:txBody>
            <a:bodyPr wrap="square">
              <a:spAutoFit/>
            </a:bodyPr>
            <a:lstStyle/>
            <a:p>
              <a:pPr fontAlgn="base">
                <a:spcBef>
                  <a:spcPct val="0"/>
                </a:spcBef>
                <a:spcAft>
                  <a:spcPts val="800"/>
                </a:spcAft>
              </a:pPr>
              <a:r>
                <a:rPr lang="en-US" sz="1500" b="1" dirty="0">
                  <a:solidFill>
                    <a:srgbClr val="D17D08"/>
                  </a:solidFill>
                </a:rPr>
                <a:t>Key Question</a:t>
              </a:r>
            </a:p>
          </p:txBody>
        </p:sp>
        <p:sp>
          <p:nvSpPr>
            <p:cNvPr id="13" name="Rectangle 5"/>
            <p:cNvSpPr/>
            <p:nvPr/>
          </p:nvSpPr>
          <p:spPr>
            <a:xfrm>
              <a:off x="515490" y="4690031"/>
              <a:ext cx="3675559" cy="323165"/>
            </a:xfrm>
            <a:prstGeom prst="rect">
              <a:avLst/>
            </a:prstGeom>
          </p:spPr>
          <p:txBody>
            <a:bodyPr wrap="square">
              <a:spAutoFit/>
            </a:bodyPr>
            <a:lstStyle/>
            <a:p>
              <a:pPr fontAlgn="base">
                <a:spcBef>
                  <a:spcPct val="0"/>
                </a:spcBef>
                <a:spcAft>
                  <a:spcPts val="800"/>
                </a:spcAft>
              </a:pPr>
              <a:r>
                <a:rPr lang="en-US" sz="1500" b="1" dirty="0" smtClean="0">
                  <a:solidFill>
                    <a:srgbClr val="D17D08"/>
                  </a:solidFill>
                </a:rPr>
                <a:t>Section Outcomes</a:t>
              </a:r>
              <a:endParaRPr lang="en-US" sz="1500" b="1" dirty="0">
                <a:solidFill>
                  <a:srgbClr val="D17D08"/>
                </a:solidFill>
              </a:endParaRPr>
            </a:p>
          </p:txBody>
        </p:sp>
        <p:sp>
          <p:nvSpPr>
            <p:cNvPr id="20" name="Rectangle 6"/>
            <p:cNvSpPr/>
            <p:nvPr/>
          </p:nvSpPr>
          <p:spPr>
            <a:xfrm>
              <a:off x="527038" y="5083782"/>
              <a:ext cx="3961012" cy="1144024"/>
            </a:xfrm>
            <a:prstGeom prst="rect">
              <a:avLst/>
            </a:prstGeom>
            <a:no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spcBef>
                  <a:spcPct val="0"/>
                </a:spcBef>
                <a:buFont typeface="Arial" panose="020B0604020202020204" pitchFamily="34" charset="0"/>
                <a:buChar char="•"/>
              </a:pPr>
              <a:r>
                <a:rPr lang="en-US" sz="1200" dirty="0" smtClean="0">
                  <a:solidFill>
                    <a:srgbClr val="333333"/>
                  </a:solidFill>
                </a:rPr>
                <a:t>A firm understanding of the benefits of integration with their partners.</a:t>
              </a:r>
            </a:p>
            <a:p>
              <a:pPr marL="171450" indent="-171450" fontAlgn="base">
                <a:spcBef>
                  <a:spcPct val="0"/>
                </a:spcBef>
                <a:buFont typeface="Arial" panose="020B0604020202020204" pitchFamily="34" charset="0"/>
                <a:buChar char="•"/>
              </a:pPr>
              <a:r>
                <a:rPr lang="en-US" sz="1200" dirty="0" smtClean="0">
                  <a:solidFill>
                    <a:srgbClr val="333333"/>
                  </a:solidFill>
                </a:rPr>
                <a:t>A sense of urgency to get caught up before we get left behind.</a:t>
              </a:r>
            </a:p>
            <a:p>
              <a:pPr marL="171450" indent="-171450" fontAlgn="base">
                <a:spcBef>
                  <a:spcPct val="0"/>
                </a:spcBef>
                <a:buFont typeface="Arial" panose="020B0604020202020204" pitchFamily="34" charset="0"/>
                <a:buChar char="•"/>
              </a:pPr>
              <a:r>
                <a:rPr lang="en-US" sz="1200" dirty="0" smtClean="0">
                  <a:solidFill>
                    <a:srgbClr val="333333"/>
                  </a:solidFill>
                </a:rPr>
                <a:t>IT will be committed to a cohesive B2B strategy. </a:t>
              </a:r>
              <a:endParaRPr lang="en-US" sz="1200" dirty="0">
                <a:solidFill>
                  <a:srgbClr val="333333"/>
                </a:solidFill>
              </a:endParaRPr>
            </a:p>
          </p:txBody>
        </p:sp>
        <p:sp>
          <p:nvSpPr>
            <p:cNvPr id="23" name="Rectangle 8"/>
            <p:cNvSpPr/>
            <p:nvPr/>
          </p:nvSpPr>
          <p:spPr>
            <a:xfrm>
              <a:off x="4752020" y="3787249"/>
              <a:ext cx="3961012" cy="726674"/>
            </a:xfrm>
            <a:prstGeom prst="rect">
              <a:avLst/>
            </a:prstGeom>
            <a:no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spcBef>
                  <a:spcPct val="0"/>
                </a:spcBef>
                <a:buFont typeface="Arial" panose="020B0604020202020204" pitchFamily="34" charset="0"/>
                <a:buChar char="•"/>
              </a:pPr>
              <a:r>
                <a:rPr lang="en-US" sz="1200" dirty="0" smtClean="0">
                  <a:solidFill>
                    <a:srgbClr val="333333"/>
                  </a:solidFill>
                </a:rPr>
                <a:t>The business can reap the benefits of B2B integration, while IT can gain control over variability with a cohesive B2B integration strategy.</a:t>
              </a:r>
            </a:p>
          </p:txBody>
        </p:sp>
        <p:sp>
          <p:nvSpPr>
            <p:cNvPr id="26" name="Rectangle 9"/>
            <p:cNvSpPr/>
            <p:nvPr/>
          </p:nvSpPr>
          <p:spPr>
            <a:xfrm>
              <a:off x="4752020" y="3463193"/>
              <a:ext cx="3675559" cy="323165"/>
            </a:xfrm>
            <a:prstGeom prst="rect">
              <a:avLst/>
            </a:prstGeom>
          </p:spPr>
          <p:txBody>
            <a:bodyPr wrap="square">
              <a:spAutoFit/>
            </a:bodyPr>
            <a:lstStyle/>
            <a:p>
              <a:pPr fontAlgn="base">
                <a:spcBef>
                  <a:spcPct val="0"/>
                </a:spcBef>
                <a:spcAft>
                  <a:spcPts val="800"/>
                </a:spcAft>
              </a:pPr>
              <a:r>
                <a:rPr lang="en-US" sz="1500" b="1" dirty="0" smtClean="0">
                  <a:solidFill>
                    <a:srgbClr val="D17D08"/>
                  </a:solidFill>
                </a:rPr>
                <a:t>Key Insights</a:t>
              </a:r>
              <a:endParaRPr lang="en-US" sz="1500" b="1" dirty="0">
                <a:solidFill>
                  <a:srgbClr val="D17D08"/>
                </a:solidFill>
              </a:endParaRPr>
            </a:p>
          </p:txBody>
        </p:sp>
      </p:grpSp>
      <p:cxnSp>
        <p:nvCxnSpPr>
          <p:cNvPr id="29" name="Straight Connector 28"/>
          <p:cNvCxnSpPr/>
          <p:nvPr/>
        </p:nvCxnSpPr>
        <p:spPr>
          <a:xfrm>
            <a:off x="464712" y="3320988"/>
            <a:ext cx="8248320" cy="0"/>
          </a:xfrm>
          <a:prstGeom prst="line">
            <a:avLst/>
          </a:prstGeom>
          <a:ln w="19050">
            <a:solidFill>
              <a:srgbClr val="ADADAD"/>
            </a:solidFill>
            <a:prstDash val="dash"/>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0" y="6422955"/>
            <a:ext cx="9144000" cy="437555"/>
            <a:chOff x="0" y="6422955"/>
            <a:chExt cx="9144000" cy="437555"/>
          </a:xfrm>
        </p:grpSpPr>
        <p:pic>
          <p:nvPicPr>
            <p:cNvPr id="19" name="Picture 3">
              <a:hlinkClick r:id="rId11"/>
            </p:cNvPr>
            <p:cNvPicPr>
              <a:picLocks noChangeAspect="1" noChangeArrowheads="1"/>
            </p:cNvPicPr>
            <p:nvPr/>
          </p:nvPicPr>
          <p:blipFill>
            <a:blip r:embed="rId12"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3"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5507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The Enterprise Architect of a small to large organization, looking to enhance B2B integration capabilities. </a:t>
            </a:r>
            <a:endParaRPr lang="en-US" dirty="0"/>
          </a:p>
        </p:txBody>
      </p:sp>
      <p:sp>
        <p:nvSpPr>
          <p:cNvPr id="14" name="Text Placeholder 13"/>
          <p:cNvSpPr>
            <a:spLocks noGrp="1"/>
          </p:cNvSpPr>
          <p:nvPr>
            <p:ph type="body" sz="quarter" idx="26"/>
          </p:nvPr>
        </p:nvSpPr>
        <p:spPr/>
        <p:txBody>
          <a:bodyPr/>
          <a:lstStyle/>
          <a:p>
            <a:r>
              <a:rPr lang="en-US" dirty="0" smtClean="0"/>
              <a:t>Define a structured approach for identifying the gaps in your current B2B integration process and analyzing solutions. </a:t>
            </a:r>
          </a:p>
          <a:p>
            <a:r>
              <a:rPr lang="en-US" dirty="0" smtClean="0"/>
              <a:t>Create a comprehensive roadmap that addresses and prioritizes the necessary initiatives to attain the desired B2B maturity state. </a:t>
            </a:r>
            <a:endParaRPr lang="en-US" dirty="0"/>
          </a:p>
        </p:txBody>
      </p:sp>
      <p:sp>
        <p:nvSpPr>
          <p:cNvPr id="15" name="Text Placeholder 14"/>
          <p:cNvSpPr>
            <a:spLocks noGrp="1"/>
          </p:cNvSpPr>
          <p:nvPr>
            <p:ph type="body" sz="quarter" idx="27"/>
          </p:nvPr>
        </p:nvSpPr>
        <p:spPr>
          <a:xfrm>
            <a:off x="246703" y="4252346"/>
            <a:ext cx="4041648" cy="1677491"/>
          </a:xfrm>
        </p:spPr>
        <p:txBody>
          <a:bodyPr/>
          <a:lstStyle/>
          <a:p>
            <a:r>
              <a:rPr lang="en-US" dirty="0" smtClean="0"/>
              <a:t>Application Managers</a:t>
            </a:r>
          </a:p>
          <a:p>
            <a:r>
              <a:rPr lang="en-US" dirty="0" smtClean="0"/>
              <a:t>CIO</a:t>
            </a:r>
          </a:p>
          <a:p>
            <a:r>
              <a:rPr lang="en-US" dirty="0" smtClean="0"/>
              <a:t>Business Analysts</a:t>
            </a:r>
            <a:endParaRPr lang="en-US" dirty="0"/>
          </a:p>
        </p:txBody>
      </p:sp>
      <p:sp>
        <p:nvSpPr>
          <p:cNvPr id="16" name="Text Placeholder 15"/>
          <p:cNvSpPr>
            <a:spLocks noGrp="1"/>
          </p:cNvSpPr>
          <p:nvPr>
            <p:ph type="body" sz="quarter" idx="28"/>
          </p:nvPr>
        </p:nvSpPr>
        <p:spPr>
          <a:xfrm>
            <a:off x="4830836" y="4248103"/>
            <a:ext cx="4041648" cy="1677491"/>
          </a:xfrm>
        </p:spPr>
        <p:txBody>
          <a:bodyPr/>
          <a:lstStyle/>
          <a:p>
            <a:r>
              <a:rPr lang="en-US" dirty="0" smtClean="0"/>
              <a:t>Understand the value of B2B integration to the business.</a:t>
            </a:r>
          </a:p>
          <a:p>
            <a:r>
              <a:rPr lang="en-US" dirty="0" smtClean="0"/>
              <a:t>Learn what skills, processes, technology, and data are required to be successful with B2B integration for your organization.</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848" y="234783"/>
            <a:ext cx="8620125" cy="877887"/>
          </a:xfrm>
        </p:spPr>
        <p:txBody>
          <a:bodyPr/>
          <a:lstStyle/>
          <a:p>
            <a:r>
              <a:rPr lang="en-US" dirty="0" smtClean="0"/>
              <a:t>Executive Summary: Create a Comprehensive B2B Integration Strategy </a:t>
            </a:r>
            <a:endParaRPr lang="en-US" dirty="0"/>
          </a:p>
        </p:txBody>
      </p:sp>
      <p:sp>
        <p:nvSpPr>
          <p:cNvPr id="3" name="Text Placeholder 2"/>
          <p:cNvSpPr>
            <a:spLocks noGrp="1"/>
          </p:cNvSpPr>
          <p:nvPr>
            <p:ph type="body" sz="quarter" idx="10"/>
          </p:nvPr>
        </p:nvSpPr>
        <p:spPr>
          <a:xfrm>
            <a:off x="255868" y="1529067"/>
            <a:ext cx="5257800" cy="1078992"/>
          </a:xfrm>
        </p:spPr>
        <p:txBody>
          <a:bodyPr/>
          <a:lstStyle/>
          <a:p>
            <a:r>
              <a:rPr lang="en-US" dirty="0"/>
              <a:t>As the business recognizes the importance of B2B </a:t>
            </a:r>
            <a:r>
              <a:rPr lang="en-US" dirty="0" smtClean="0"/>
              <a:t>integration, </a:t>
            </a:r>
            <a:r>
              <a:rPr lang="en-US" dirty="0"/>
              <a:t>they place increasing pressure on IT to accommodate the onboarding of additional trading partners and data exchanges. </a:t>
            </a:r>
          </a:p>
          <a:p>
            <a:r>
              <a:rPr lang="en-US" dirty="0"/>
              <a:t>IT must enhance their current integration capabilities to efficiently meet the needs of the business and take advantage of future </a:t>
            </a:r>
            <a:r>
              <a:rPr lang="en-US" dirty="0" smtClean="0"/>
              <a:t>trends.</a:t>
            </a:r>
            <a:endParaRPr lang="en-US" dirty="0"/>
          </a:p>
        </p:txBody>
      </p:sp>
      <p:sp>
        <p:nvSpPr>
          <p:cNvPr id="4" name="Text Placeholder 3"/>
          <p:cNvSpPr>
            <a:spLocks noGrp="1"/>
          </p:cNvSpPr>
          <p:nvPr>
            <p:ph type="body" sz="quarter" idx="11"/>
          </p:nvPr>
        </p:nvSpPr>
        <p:spPr>
          <a:xfrm>
            <a:off x="247848" y="3002327"/>
            <a:ext cx="5257800" cy="1076983"/>
          </a:xfrm>
        </p:spPr>
        <p:txBody>
          <a:bodyPr/>
          <a:lstStyle/>
          <a:p>
            <a:r>
              <a:rPr lang="en-US" dirty="0" smtClean="0"/>
              <a:t>Despite the recognized importance of enhancing B2B integration capabilities, many organizations struggle to define a strategy that will meet business and IT needs while providing a cost-effective solution.</a:t>
            </a:r>
          </a:p>
          <a:p>
            <a:r>
              <a:rPr lang="en-US" dirty="0" smtClean="0"/>
              <a:t>IT often finds itself in a challenging situation uncertain of best methods and practices for leveraging people, process, technology, and data. </a:t>
            </a:r>
            <a:endParaRPr lang="en-US" dirty="0"/>
          </a:p>
        </p:txBody>
      </p:sp>
      <p:sp>
        <p:nvSpPr>
          <p:cNvPr id="5" name="Text Placeholder 4"/>
          <p:cNvSpPr>
            <a:spLocks noGrp="1"/>
          </p:cNvSpPr>
          <p:nvPr>
            <p:ph type="body" sz="quarter" idx="12"/>
          </p:nvPr>
        </p:nvSpPr>
        <p:spPr>
          <a:xfrm>
            <a:off x="255868" y="4512653"/>
            <a:ext cx="8623607" cy="1821240"/>
          </a:xfrm>
        </p:spPr>
        <p:txBody>
          <a:bodyPr/>
          <a:lstStyle/>
          <a:p>
            <a:r>
              <a:rPr lang="en-US" dirty="0" smtClean="0"/>
              <a:t>IT and business needs must be aligned from the beginning to create and deliver a B2B integration strategy that is capable of scaling with business growth. </a:t>
            </a:r>
          </a:p>
          <a:p>
            <a:r>
              <a:rPr lang="en-US" dirty="0" smtClean="0"/>
              <a:t>B2B requirements must be derived from the following: business goals and objectives, specific data exchange standards of trading partners, as well as people, process, technology, and data components of the future state. </a:t>
            </a:r>
          </a:p>
          <a:p>
            <a:r>
              <a:rPr lang="en-US" dirty="0" smtClean="0"/>
              <a:t>The B2B integration requirements will dictate the solution selection for target B2B architecture, the deployment model (in-source, out-source, hybrid), necessary roles/responsibilities, and internal/external processes. </a:t>
            </a:r>
          </a:p>
          <a:p>
            <a:r>
              <a:rPr lang="en-US" dirty="0" smtClean="0"/>
              <a:t>Creating the B2B integration strategy is a multi-step </a:t>
            </a:r>
            <a:r>
              <a:rPr lang="en-US" dirty="0"/>
              <a:t>p</a:t>
            </a:r>
            <a:r>
              <a:rPr lang="en-US" dirty="0" smtClean="0"/>
              <a:t>rocess. After identifying gaps and choosing a solution, initiatives must be mapped out and prioritized through use of a comprehensive roadmap. A critical aspect of the B2B integration strategy will involve selling the benefits, gaining buy-in, and obtaining implementation approval. </a:t>
            </a:r>
          </a:p>
          <a:p>
            <a:endParaRPr lang="en-US" dirty="0"/>
          </a:p>
        </p:txBody>
      </p:sp>
      <p:sp>
        <p:nvSpPr>
          <p:cNvPr id="6" name="Text Placeholder 5"/>
          <p:cNvSpPr>
            <a:spLocks noGrp="1"/>
          </p:cNvSpPr>
          <p:nvPr>
            <p:ph type="body" sz="quarter" idx="13"/>
          </p:nvPr>
        </p:nvSpPr>
        <p:spPr>
          <a:ln>
            <a:solidFill>
              <a:schemeClr val="tx1"/>
            </a:solidFill>
          </a:ln>
        </p:spPr>
        <p:txBody>
          <a:bodyPr/>
          <a:lstStyle/>
          <a:p>
            <a:pPr marL="228600" indent="-228600">
              <a:spcBef>
                <a:spcPts val="600"/>
              </a:spcBef>
              <a:spcAft>
                <a:spcPts val="600"/>
              </a:spcAft>
              <a:buSzPct val="100000"/>
              <a:buFont typeface="+mj-lt"/>
              <a:buAutoNum type="arabicPeriod"/>
            </a:pPr>
            <a:r>
              <a:rPr lang="en-CA" b="1" dirty="0">
                <a:solidFill>
                  <a:srgbClr val="333333"/>
                </a:solidFill>
              </a:rPr>
              <a:t>Consider In-Source, </a:t>
            </a:r>
            <a:r>
              <a:rPr lang="en-CA" b="1" dirty="0" smtClean="0">
                <a:solidFill>
                  <a:srgbClr val="333333"/>
                </a:solidFill>
              </a:rPr>
              <a:t>Out-source, </a:t>
            </a:r>
            <a:r>
              <a:rPr lang="en-CA" b="1" dirty="0">
                <a:solidFill>
                  <a:srgbClr val="333333"/>
                </a:solidFill>
              </a:rPr>
              <a:t>or Hybrid</a:t>
            </a:r>
            <a:r>
              <a:rPr lang="en-CA" dirty="0">
                <a:solidFill>
                  <a:srgbClr val="333333"/>
                </a:solidFill>
              </a:rPr>
              <a:t> deployment options to maximize value and minimize cost.</a:t>
            </a:r>
          </a:p>
          <a:p>
            <a:pPr marL="228600" indent="-228600">
              <a:spcBef>
                <a:spcPts val="600"/>
              </a:spcBef>
              <a:spcAft>
                <a:spcPts val="600"/>
              </a:spcAft>
              <a:buSzPct val="100000"/>
              <a:buFont typeface="+mj-lt"/>
              <a:buAutoNum type="arabicPeriod"/>
            </a:pPr>
            <a:r>
              <a:rPr lang="en-US" b="1" dirty="0" smtClean="0"/>
              <a:t>Leverage </a:t>
            </a:r>
            <a:r>
              <a:rPr lang="en-US" b="1" dirty="0"/>
              <a:t>your </a:t>
            </a:r>
            <a:r>
              <a:rPr lang="en-US" b="1" dirty="0" smtClean="0"/>
              <a:t>power of </a:t>
            </a:r>
            <a:r>
              <a:rPr lang="en-US" b="1" dirty="0"/>
              <a:t>negotiation</a:t>
            </a:r>
            <a:r>
              <a:rPr lang="en-US" dirty="0"/>
              <a:t> </a:t>
            </a:r>
            <a:r>
              <a:rPr lang="en-US" b="1" dirty="0"/>
              <a:t>with </a:t>
            </a:r>
            <a:r>
              <a:rPr lang="en-US" b="1" dirty="0" smtClean="0"/>
              <a:t>partners</a:t>
            </a:r>
            <a:r>
              <a:rPr lang="en-US" dirty="0" smtClean="0"/>
              <a:t> </a:t>
            </a:r>
            <a:r>
              <a:rPr lang="en-US" dirty="0"/>
              <a:t>to enforce standards and promote flexibility in your B2B integration environment for cost effective </a:t>
            </a:r>
            <a:r>
              <a:rPr lang="en-US" dirty="0" smtClean="0"/>
              <a:t>solutions.</a:t>
            </a:r>
          </a:p>
          <a:p>
            <a:pPr marL="228600" indent="-228600">
              <a:spcBef>
                <a:spcPts val="600"/>
              </a:spcBef>
              <a:spcAft>
                <a:spcPts val="600"/>
              </a:spcAft>
              <a:buSzPct val="100000"/>
              <a:buFont typeface="+mj-lt"/>
              <a:buAutoNum type="arabicPeriod"/>
            </a:pPr>
            <a:r>
              <a:rPr lang="en-CA" b="1" dirty="0">
                <a:solidFill>
                  <a:srgbClr val="333333"/>
                </a:solidFill>
              </a:rPr>
              <a:t>B2B </a:t>
            </a:r>
            <a:r>
              <a:rPr lang="en-CA" b="1" dirty="0" smtClean="0">
                <a:solidFill>
                  <a:srgbClr val="333333"/>
                </a:solidFill>
              </a:rPr>
              <a:t>strategies </a:t>
            </a:r>
            <a:r>
              <a:rPr lang="en-CA" b="1" dirty="0">
                <a:solidFill>
                  <a:srgbClr val="333333"/>
                </a:solidFill>
              </a:rPr>
              <a:t>need to be able to scale</a:t>
            </a:r>
            <a:r>
              <a:rPr lang="en-CA" dirty="0">
                <a:solidFill>
                  <a:srgbClr val="333333"/>
                </a:solidFill>
              </a:rPr>
              <a:t> to meet volume, protocol, partner, and performance objectives</a:t>
            </a:r>
            <a:r>
              <a:rPr lang="en-CA" dirty="0" smtClean="0">
                <a:solidFill>
                  <a:srgbClr val="333333"/>
                </a:solidFill>
              </a:rPr>
              <a:t>.</a:t>
            </a:r>
            <a:endParaRPr lang="en-CA"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335" y="1764524"/>
            <a:ext cx="4034665"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The Business Needs:</a:t>
            </a:r>
            <a:endParaRPr lang="en-US" sz="1400" b="1" dirty="0">
              <a:solidFill>
                <a:srgbClr val="FFFFFF"/>
              </a:solidFill>
            </a:endParaRPr>
          </a:p>
        </p:txBody>
      </p:sp>
      <p:pic>
        <p:nvPicPr>
          <p:cNvPr id="4" name="Picture 3"/>
          <p:cNvPicPr>
            <a:picLocks noChangeAspect="1"/>
          </p:cNvPicPr>
          <p:nvPr/>
        </p:nvPicPr>
        <p:blipFill>
          <a:blip r:embed="rId2"/>
          <a:stretch>
            <a:fillRect/>
          </a:stretch>
        </p:blipFill>
        <p:spPr>
          <a:xfrm>
            <a:off x="4076321" y="1803102"/>
            <a:ext cx="217679" cy="242883"/>
          </a:xfrm>
          <a:prstGeom prst="rect">
            <a:avLst/>
          </a:prstGeom>
        </p:spPr>
      </p:pic>
      <p:sp>
        <p:nvSpPr>
          <p:cNvPr id="5" name="TextBox 4"/>
          <p:cNvSpPr txBox="1"/>
          <p:nvPr/>
        </p:nvSpPr>
        <p:spPr>
          <a:xfrm>
            <a:off x="254100" y="2079698"/>
            <a:ext cx="4034665" cy="2462213"/>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en-CA" sz="1600" dirty="0"/>
              <a:t>Seamless integration that can sustain a build to order supply chain. </a:t>
            </a:r>
            <a:endParaRPr lang="en-CA" dirty="0"/>
          </a:p>
          <a:p>
            <a:pPr marL="285750" indent="-285750">
              <a:spcAft>
                <a:spcPts val="600"/>
              </a:spcAft>
              <a:buFont typeface="Wingdings" panose="05000000000000000000" pitchFamily="2" charset="2"/>
              <a:buChar char="ü"/>
            </a:pPr>
            <a:r>
              <a:rPr lang="en-CA" sz="1600" dirty="0"/>
              <a:t>Automated methods of communication and data exchanges that can </a:t>
            </a:r>
            <a:r>
              <a:rPr lang="en-CA" sz="1600" dirty="0" smtClean="0"/>
              <a:t>save time and money while meeting </a:t>
            </a:r>
            <a:r>
              <a:rPr lang="en-CA" sz="1600" dirty="0"/>
              <a:t>the needs of </a:t>
            </a:r>
            <a:r>
              <a:rPr lang="en-CA" sz="1600" dirty="0" smtClean="0"/>
              <a:t>today’s fast-paced B2B </a:t>
            </a:r>
            <a:r>
              <a:rPr lang="en-CA" sz="1600" dirty="0"/>
              <a:t>transactions. </a:t>
            </a:r>
            <a:endParaRPr lang="en-CA" dirty="0"/>
          </a:p>
          <a:p>
            <a:pPr marL="285750" indent="-285750">
              <a:buFont typeface="Wingdings" panose="05000000000000000000" pitchFamily="2" charset="2"/>
              <a:buChar char="ü"/>
            </a:pPr>
            <a:r>
              <a:rPr lang="en-CA" sz="1600" dirty="0" smtClean="0"/>
              <a:t>Synchronized tools that provide real-time data exchange to support successful business relationships.</a:t>
            </a:r>
          </a:p>
        </p:txBody>
      </p:sp>
      <p:sp>
        <p:nvSpPr>
          <p:cNvPr id="6" name="Rectangle 5"/>
          <p:cNvSpPr/>
          <p:nvPr/>
        </p:nvSpPr>
        <p:spPr>
          <a:xfrm>
            <a:off x="4850450" y="1759658"/>
            <a:ext cx="4034665"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The B2B Results:</a:t>
            </a:r>
            <a:endParaRPr lang="en-US" sz="1400" b="1" dirty="0">
              <a:solidFill>
                <a:srgbClr val="FFFFFF"/>
              </a:solidFill>
            </a:endParaRPr>
          </a:p>
        </p:txBody>
      </p:sp>
      <p:pic>
        <p:nvPicPr>
          <p:cNvPr id="7" name="Picture 6"/>
          <p:cNvPicPr>
            <a:picLocks noChangeAspect="1"/>
          </p:cNvPicPr>
          <p:nvPr/>
        </p:nvPicPr>
        <p:blipFill>
          <a:blip r:embed="rId2"/>
          <a:stretch>
            <a:fillRect/>
          </a:stretch>
        </p:blipFill>
        <p:spPr>
          <a:xfrm>
            <a:off x="8667436" y="1798236"/>
            <a:ext cx="217679" cy="242883"/>
          </a:xfrm>
          <a:prstGeom prst="rect">
            <a:avLst/>
          </a:prstGeom>
        </p:spPr>
      </p:pic>
      <p:sp>
        <p:nvSpPr>
          <p:cNvPr id="8" name="TextBox 7"/>
          <p:cNvSpPr txBox="1"/>
          <p:nvPr/>
        </p:nvSpPr>
        <p:spPr>
          <a:xfrm>
            <a:off x="4894324" y="2082893"/>
            <a:ext cx="4034665" cy="3570208"/>
          </a:xfrm>
          <a:prstGeom prst="rect">
            <a:avLst/>
          </a:prstGeom>
          <a:noFill/>
        </p:spPr>
        <p:txBody>
          <a:bodyPr wrap="square" rtlCol="0">
            <a:spAutoFit/>
          </a:bodyPr>
          <a:lstStyle/>
          <a:p>
            <a:pPr marL="285750" indent="-285750">
              <a:buFont typeface="Wingdings" panose="05000000000000000000" pitchFamily="2" charset="2"/>
              <a:buChar char="ü"/>
            </a:pPr>
            <a:r>
              <a:rPr lang="en-CA" sz="1600" dirty="0"/>
              <a:t>Speed</a:t>
            </a:r>
            <a:endParaRPr lang="en-CA" dirty="0"/>
          </a:p>
          <a:p>
            <a:pPr marL="742950" lvl="1" indent="-285750">
              <a:buFont typeface="Courier New" panose="02070309020205020404" pitchFamily="49" charset="0"/>
              <a:buChar char="o"/>
            </a:pPr>
            <a:r>
              <a:rPr lang="en-CA" sz="1400" dirty="0"/>
              <a:t>Electronic messages are received in seconds </a:t>
            </a:r>
            <a:r>
              <a:rPr lang="en-CA" sz="1400" dirty="0" smtClean="0"/>
              <a:t>as opposed </a:t>
            </a:r>
            <a:r>
              <a:rPr lang="en-CA" sz="1400" dirty="0"/>
              <a:t>to days.</a:t>
            </a:r>
            <a:endParaRPr lang="en-CA" sz="1600" dirty="0"/>
          </a:p>
          <a:p>
            <a:pPr marL="742950" lvl="1" indent="-285750">
              <a:buFont typeface="Courier New" panose="02070309020205020404" pitchFamily="49" charset="0"/>
              <a:buChar char="o"/>
            </a:pPr>
            <a:r>
              <a:rPr lang="en-CA" sz="1400" dirty="0"/>
              <a:t>Data is exchanged and ready for use immediately.</a:t>
            </a:r>
            <a:endParaRPr lang="en-CA" sz="1600" dirty="0"/>
          </a:p>
          <a:p>
            <a:pPr marL="285750" indent="-285750">
              <a:buFont typeface="Wingdings" panose="05000000000000000000" pitchFamily="2" charset="2"/>
              <a:buChar char="ü"/>
            </a:pPr>
            <a:r>
              <a:rPr lang="en-CA" sz="1600" dirty="0"/>
              <a:t>Accuracy </a:t>
            </a:r>
            <a:endParaRPr lang="en-CA" dirty="0"/>
          </a:p>
          <a:p>
            <a:pPr marL="742950" lvl="1" indent="-285750">
              <a:buFont typeface="Courier New" panose="02070309020205020404" pitchFamily="49" charset="0"/>
              <a:buChar char="o"/>
            </a:pPr>
            <a:r>
              <a:rPr lang="en-CA" sz="1400" dirty="0"/>
              <a:t>Less human </a:t>
            </a:r>
            <a:r>
              <a:rPr lang="en-CA" sz="1400" dirty="0" smtClean="0"/>
              <a:t>error.</a:t>
            </a:r>
            <a:endParaRPr lang="en-CA" sz="1600" dirty="0"/>
          </a:p>
          <a:p>
            <a:pPr marL="285750" indent="-285750">
              <a:buFont typeface="Wingdings" panose="05000000000000000000" pitchFamily="2" charset="2"/>
              <a:buChar char="ü"/>
            </a:pPr>
            <a:r>
              <a:rPr lang="en-CA" sz="1600" dirty="0"/>
              <a:t>Cost Savings </a:t>
            </a:r>
            <a:endParaRPr lang="en-CA" dirty="0"/>
          </a:p>
          <a:p>
            <a:pPr marL="742950" lvl="1" indent="-285750">
              <a:buFont typeface="Courier New" panose="02070309020205020404" pitchFamily="49" charset="0"/>
              <a:buChar char="o"/>
            </a:pPr>
            <a:r>
              <a:rPr lang="en-CA" sz="1400" dirty="0"/>
              <a:t>Reduction in overhead costs.</a:t>
            </a:r>
            <a:endParaRPr lang="en-CA" sz="1600" dirty="0"/>
          </a:p>
          <a:p>
            <a:pPr marL="742950" lvl="1" indent="-285750">
              <a:buFont typeface="Courier New" panose="02070309020205020404" pitchFamily="49" charset="0"/>
              <a:buChar char="o"/>
            </a:pPr>
            <a:r>
              <a:rPr lang="en-CA" sz="1400" dirty="0"/>
              <a:t>Reduction in inventory costs.</a:t>
            </a:r>
            <a:endParaRPr lang="en-CA" sz="1600" dirty="0"/>
          </a:p>
          <a:p>
            <a:pPr marL="285750" indent="-285750">
              <a:buFont typeface="Wingdings" panose="05000000000000000000" pitchFamily="2" charset="2"/>
              <a:buChar char="ü"/>
            </a:pPr>
            <a:r>
              <a:rPr lang="en-CA" sz="1600" dirty="0"/>
              <a:t>Operational Efficiency </a:t>
            </a:r>
            <a:endParaRPr lang="en-CA" dirty="0"/>
          </a:p>
          <a:p>
            <a:pPr marL="742950" lvl="1" indent="-285750">
              <a:buFont typeface="Courier New" panose="02070309020205020404" pitchFamily="49" charset="0"/>
              <a:buChar char="o"/>
            </a:pPr>
            <a:r>
              <a:rPr lang="en-CA" sz="1400" dirty="0"/>
              <a:t>Enhanced trading partner relationships.</a:t>
            </a:r>
            <a:endParaRPr lang="en-CA" sz="1600" dirty="0"/>
          </a:p>
          <a:p>
            <a:pPr marL="742950" lvl="1" indent="-285750">
              <a:buFont typeface="Courier New" panose="02070309020205020404" pitchFamily="49" charset="0"/>
              <a:buChar char="o"/>
            </a:pPr>
            <a:r>
              <a:rPr lang="en-CA" sz="1400" dirty="0"/>
              <a:t>Greater process </a:t>
            </a:r>
            <a:r>
              <a:rPr lang="en-CA" sz="1400" dirty="0" smtClean="0"/>
              <a:t>visibility</a:t>
            </a:r>
            <a:r>
              <a:rPr lang="en-CA" sz="1400" dirty="0"/>
              <a:t>.</a:t>
            </a:r>
            <a:endParaRPr lang="en-CA" sz="1600" dirty="0"/>
          </a:p>
          <a:p>
            <a:pPr marL="742950" lvl="1" indent="-285750">
              <a:buFont typeface="Courier New" panose="02070309020205020404" pitchFamily="49" charset="0"/>
              <a:buChar char="o"/>
            </a:pPr>
            <a:r>
              <a:rPr lang="en-CA" sz="1400" dirty="0"/>
              <a:t>Improved cash flow.</a:t>
            </a:r>
            <a:endParaRPr lang="en-CA" sz="1600" dirty="0"/>
          </a:p>
          <a:p>
            <a:pPr marL="285750" indent="-285750">
              <a:buFont typeface="Wingdings" panose="05000000000000000000" pitchFamily="2" charset="2"/>
              <a:buChar char="ü"/>
            </a:pPr>
            <a:endParaRPr lang="en-CA" dirty="0"/>
          </a:p>
        </p:txBody>
      </p:sp>
      <p:sp>
        <p:nvSpPr>
          <p:cNvPr id="9" name="Title 4"/>
          <p:cNvSpPr>
            <a:spLocks noGrp="1"/>
          </p:cNvSpPr>
          <p:nvPr>
            <p:ph type="title"/>
          </p:nvPr>
        </p:nvSpPr>
        <p:spPr>
          <a:xfrm>
            <a:off x="251520" y="260648"/>
            <a:ext cx="8625780" cy="864096"/>
          </a:xfrm>
        </p:spPr>
        <p:txBody>
          <a:bodyPr/>
          <a:lstStyle/>
          <a:p>
            <a:r>
              <a:rPr lang="en-CA" dirty="0"/>
              <a:t>No business is an island; </a:t>
            </a:r>
            <a:r>
              <a:rPr lang="en-CA" dirty="0" smtClean="0"/>
              <a:t>you </a:t>
            </a:r>
            <a:r>
              <a:rPr lang="en-CA" dirty="0"/>
              <a:t>must connect and integrate with your trading partners to maintain a competitive </a:t>
            </a:r>
            <a:r>
              <a:rPr lang="en-CA" dirty="0" smtClean="0"/>
              <a:t>edge</a:t>
            </a:r>
            <a:endParaRPr lang="en-CA" dirty="0"/>
          </a:p>
        </p:txBody>
      </p:sp>
      <p:sp>
        <p:nvSpPr>
          <p:cNvPr id="12" name="Chevron 11"/>
          <p:cNvSpPr/>
          <p:nvPr/>
        </p:nvSpPr>
        <p:spPr>
          <a:xfrm>
            <a:off x="4307605" y="2484791"/>
            <a:ext cx="479171" cy="1260152"/>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243F54"/>
              </a:solidFill>
            </a:endParaRPr>
          </a:p>
        </p:txBody>
      </p:sp>
      <p:sp>
        <p:nvSpPr>
          <p:cNvPr id="13" name="TextBox 12"/>
          <p:cNvSpPr txBox="1"/>
          <p:nvPr/>
        </p:nvSpPr>
        <p:spPr>
          <a:xfrm>
            <a:off x="309309" y="1116752"/>
            <a:ext cx="9066651" cy="646331"/>
          </a:xfrm>
          <a:prstGeom prst="rect">
            <a:avLst/>
          </a:prstGeom>
          <a:noFill/>
        </p:spPr>
        <p:txBody>
          <a:bodyPr wrap="square" rtlCol="0">
            <a:spAutoFit/>
          </a:bodyPr>
          <a:lstStyle/>
          <a:p>
            <a:r>
              <a:rPr lang="en-CA" dirty="0"/>
              <a:t>Understand the numerous benefits enhanced integration can provide for the </a:t>
            </a:r>
          </a:p>
          <a:p>
            <a:r>
              <a:rPr lang="en-CA" dirty="0"/>
              <a:t>business.</a:t>
            </a:r>
          </a:p>
        </p:txBody>
      </p:sp>
      <p:grpSp>
        <p:nvGrpSpPr>
          <p:cNvPr id="11" name="Group 10"/>
          <p:cNvGrpSpPr/>
          <p:nvPr/>
        </p:nvGrpSpPr>
        <p:grpSpPr>
          <a:xfrm>
            <a:off x="0" y="6422955"/>
            <a:ext cx="9144000" cy="437555"/>
            <a:chOff x="0" y="6422955"/>
            <a:chExt cx="9144000" cy="437555"/>
          </a:xfrm>
        </p:grpSpPr>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1033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7167" y="1848016"/>
            <a:ext cx="4060133" cy="3387926"/>
          </a:xfrm>
          <a:prstGeom prst="rect">
            <a:avLst/>
          </a:prstGeom>
        </p:spPr>
      </p:pic>
      <p:sp>
        <p:nvSpPr>
          <p:cNvPr id="2" name="Title 1"/>
          <p:cNvSpPr>
            <a:spLocks noGrp="1"/>
          </p:cNvSpPr>
          <p:nvPr>
            <p:ph type="title"/>
          </p:nvPr>
        </p:nvSpPr>
        <p:spPr/>
        <p:txBody>
          <a:bodyPr/>
          <a:lstStyle/>
          <a:p>
            <a:r>
              <a:rPr lang="en-CA" dirty="0" smtClean="0"/>
              <a:t>Statistics show that more and more businesses are recognizing the need for seamless integration</a:t>
            </a:r>
            <a:endParaRPr lang="en-CA" dirty="0"/>
          </a:p>
        </p:txBody>
      </p:sp>
      <p:sp>
        <p:nvSpPr>
          <p:cNvPr id="3" name="TextBox 2"/>
          <p:cNvSpPr txBox="1"/>
          <p:nvPr/>
        </p:nvSpPr>
        <p:spPr>
          <a:xfrm>
            <a:off x="344845" y="1240154"/>
            <a:ext cx="8392756" cy="830997"/>
          </a:xfrm>
          <a:prstGeom prst="rect">
            <a:avLst/>
          </a:prstGeom>
          <a:noFill/>
          <a:ln>
            <a:noFill/>
          </a:ln>
        </p:spPr>
        <p:txBody>
          <a:bodyPr wrap="square" rtlCol="0">
            <a:spAutoFit/>
          </a:bodyPr>
          <a:lstStyle/>
          <a:p>
            <a:pPr algn="l"/>
            <a:r>
              <a:rPr lang="en-CA" sz="1600" dirty="0" smtClean="0"/>
              <a:t>Today’s global marketplace is impacting the nature of business and the way business is being conducted. Businesses are required to enhance collaboration with trading partners and exchange more information in a smaller time frame. </a:t>
            </a:r>
            <a:endParaRPr lang="en-CA" sz="1600" dirty="0"/>
          </a:p>
        </p:txBody>
      </p:sp>
      <p:sp>
        <p:nvSpPr>
          <p:cNvPr id="4" name="Rectangle 3"/>
          <p:cNvSpPr/>
          <p:nvPr/>
        </p:nvSpPr>
        <p:spPr>
          <a:xfrm>
            <a:off x="563676" y="2313040"/>
            <a:ext cx="4572000" cy="523220"/>
          </a:xfrm>
          <a:prstGeom prst="rect">
            <a:avLst/>
          </a:prstGeom>
        </p:spPr>
        <p:txBody>
          <a:bodyPr>
            <a:spAutoFit/>
          </a:bodyPr>
          <a:lstStyle/>
          <a:p>
            <a:pPr>
              <a:spcAft>
                <a:spcPts val="600"/>
              </a:spcAft>
            </a:pPr>
            <a:r>
              <a:rPr lang="en-CA" sz="1400" dirty="0"/>
              <a:t>Majority of companies saw a 10% increase in their B2B budget over the last </a:t>
            </a:r>
            <a:r>
              <a:rPr lang="en-CA" sz="1400" dirty="0" smtClean="0"/>
              <a:t>three </a:t>
            </a:r>
            <a:r>
              <a:rPr lang="en-CA" sz="1400" dirty="0"/>
              <a:t>years.</a:t>
            </a:r>
            <a:endParaRPr lang="en-CA" dirty="0"/>
          </a:p>
        </p:txBody>
      </p:sp>
      <p:sp>
        <p:nvSpPr>
          <p:cNvPr id="5" name="Rectangle 4"/>
          <p:cNvSpPr/>
          <p:nvPr/>
        </p:nvSpPr>
        <p:spPr>
          <a:xfrm>
            <a:off x="563676" y="3018759"/>
            <a:ext cx="4572000" cy="523220"/>
          </a:xfrm>
          <a:prstGeom prst="rect">
            <a:avLst/>
          </a:prstGeom>
        </p:spPr>
        <p:txBody>
          <a:bodyPr>
            <a:spAutoFit/>
          </a:bodyPr>
          <a:lstStyle/>
          <a:p>
            <a:pPr>
              <a:spcAft>
                <a:spcPts val="600"/>
              </a:spcAft>
            </a:pPr>
            <a:r>
              <a:rPr lang="en-CA" sz="1400" dirty="0"/>
              <a:t>96% of companies plan to increase their number of electronic partners.</a:t>
            </a:r>
            <a:endParaRPr lang="en-CA" dirty="0"/>
          </a:p>
        </p:txBody>
      </p:sp>
      <p:sp>
        <p:nvSpPr>
          <p:cNvPr id="6" name="Rectangle 5"/>
          <p:cNvSpPr/>
          <p:nvPr/>
        </p:nvSpPr>
        <p:spPr>
          <a:xfrm>
            <a:off x="563676" y="3721218"/>
            <a:ext cx="4572000" cy="738664"/>
          </a:xfrm>
          <a:prstGeom prst="rect">
            <a:avLst/>
          </a:prstGeom>
        </p:spPr>
        <p:txBody>
          <a:bodyPr>
            <a:spAutoFit/>
          </a:bodyPr>
          <a:lstStyle/>
          <a:p>
            <a:pPr lvl="0"/>
            <a:r>
              <a:rPr lang="en-CA" sz="1400" dirty="0"/>
              <a:t>Between 2010 and 2015, the global top 2000 enterprises are expected to double their B2B </a:t>
            </a:r>
            <a:r>
              <a:rPr lang="en-CA" sz="1400" dirty="0" smtClean="0"/>
              <a:t>integration </a:t>
            </a:r>
            <a:r>
              <a:rPr lang="en-CA" sz="1400" dirty="0"/>
              <a:t>data exchange volume.</a:t>
            </a:r>
            <a:endParaRPr lang="en-CA" dirty="0"/>
          </a:p>
        </p:txBody>
      </p:sp>
      <p:sp>
        <p:nvSpPr>
          <p:cNvPr id="7" name="TextBox 6"/>
          <p:cNvSpPr txBox="1"/>
          <p:nvPr/>
        </p:nvSpPr>
        <p:spPr>
          <a:xfrm>
            <a:off x="563676" y="4642403"/>
            <a:ext cx="4310743" cy="523220"/>
          </a:xfrm>
          <a:prstGeom prst="rect">
            <a:avLst/>
          </a:prstGeom>
          <a:noFill/>
        </p:spPr>
        <p:txBody>
          <a:bodyPr wrap="square" rtlCol="0">
            <a:spAutoFit/>
          </a:bodyPr>
          <a:lstStyle/>
          <a:p>
            <a:r>
              <a:rPr lang="en-CA" sz="1400" dirty="0"/>
              <a:t>Majority of companies </a:t>
            </a:r>
            <a:r>
              <a:rPr lang="en-CA" sz="1400" dirty="0" smtClean="0"/>
              <a:t>expect </a:t>
            </a:r>
            <a:r>
              <a:rPr lang="en-CA" sz="1400" dirty="0"/>
              <a:t>to see a 25% increase in transaction volume over the next three years. </a:t>
            </a:r>
            <a:endParaRPr lang="en-CA" dirty="0"/>
          </a:p>
        </p:txBody>
      </p:sp>
      <p:sp>
        <p:nvSpPr>
          <p:cNvPr id="20" name="TextBox 19"/>
          <p:cNvSpPr txBox="1"/>
          <p:nvPr/>
        </p:nvSpPr>
        <p:spPr>
          <a:xfrm>
            <a:off x="377502" y="6116448"/>
            <a:ext cx="4278086" cy="253916"/>
          </a:xfrm>
          <a:prstGeom prst="rect">
            <a:avLst/>
          </a:prstGeom>
          <a:noFill/>
        </p:spPr>
        <p:txBody>
          <a:bodyPr wrap="square" rtlCol="0">
            <a:spAutoFit/>
          </a:bodyPr>
          <a:lstStyle/>
          <a:p>
            <a:r>
              <a:rPr lang="en-CA" sz="1050" dirty="0" smtClean="0"/>
              <a:t>Source: Stanford Global Supply Chain Forum- B2B Integration</a:t>
            </a:r>
            <a:endParaRPr lang="en-CA" sz="1050" dirty="0"/>
          </a:p>
        </p:txBody>
      </p:sp>
      <p:sp>
        <p:nvSpPr>
          <p:cNvPr id="8" name="Right Arrow 10"/>
          <p:cNvSpPr/>
          <p:nvPr/>
        </p:nvSpPr>
        <p:spPr>
          <a:xfrm>
            <a:off x="377502" y="2376695"/>
            <a:ext cx="218831" cy="162040"/>
          </a:xfrm>
          <a:prstGeom prst="rightArrow">
            <a:avLst/>
          </a:prstGeom>
          <a:solidFill>
            <a:srgbClr val="007698"/>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12" name="Right Arrow 13"/>
          <p:cNvSpPr/>
          <p:nvPr/>
        </p:nvSpPr>
        <p:spPr>
          <a:xfrm>
            <a:off x="377501" y="3087923"/>
            <a:ext cx="218831" cy="162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13" name="Right Arrow 15"/>
          <p:cNvSpPr/>
          <p:nvPr/>
        </p:nvSpPr>
        <p:spPr>
          <a:xfrm>
            <a:off x="377502" y="3784143"/>
            <a:ext cx="218831" cy="162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15" name="Right Arrow 17"/>
          <p:cNvSpPr/>
          <p:nvPr/>
        </p:nvSpPr>
        <p:spPr>
          <a:xfrm>
            <a:off x="377502" y="4713546"/>
            <a:ext cx="218831" cy="162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grpSp>
        <p:nvGrpSpPr>
          <p:cNvPr id="14" name="Group 13"/>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30744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61455" y="4084002"/>
            <a:ext cx="8615844" cy="320040"/>
          </a:xfrm>
          <a:solidFill>
            <a:srgbClr val="D9A210"/>
          </a:solidFill>
        </p:spPr>
        <p:txBody>
          <a:bodyPr/>
          <a:lstStyle/>
          <a:p>
            <a:r>
              <a:rPr lang="en-US" dirty="0" smtClean="0"/>
              <a:t>The power struggle</a:t>
            </a:r>
            <a:endParaRPr lang="en-US" dirty="0"/>
          </a:p>
        </p:txBody>
      </p:sp>
      <p:sp>
        <p:nvSpPr>
          <p:cNvPr id="5" name="Text Placeholder 4"/>
          <p:cNvSpPr>
            <a:spLocks noGrp="1"/>
          </p:cNvSpPr>
          <p:nvPr>
            <p:ph type="body" sz="quarter" idx="11"/>
          </p:nvPr>
        </p:nvSpPr>
        <p:spPr>
          <a:solidFill>
            <a:srgbClr val="007698"/>
          </a:solidFill>
        </p:spPr>
        <p:txBody>
          <a:bodyPr/>
          <a:lstStyle/>
          <a:p>
            <a:r>
              <a:rPr lang="en-US" dirty="0" smtClean="0"/>
              <a:t>Sell side</a:t>
            </a:r>
            <a:endParaRPr lang="en-US" dirty="0"/>
          </a:p>
        </p:txBody>
      </p:sp>
      <p:sp>
        <p:nvSpPr>
          <p:cNvPr id="3" name="Text Placeholder 2"/>
          <p:cNvSpPr>
            <a:spLocks noGrp="1"/>
          </p:cNvSpPr>
          <p:nvPr>
            <p:ph type="body" sz="quarter" idx="10"/>
          </p:nvPr>
        </p:nvSpPr>
        <p:spPr>
          <a:solidFill>
            <a:srgbClr val="5A7D5C"/>
          </a:solidFill>
        </p:spPr>
        <p:txBody>
          <a:bodyPr/>
          <a:lstStyle/>
          <a:p>
            <a:r>
              <a:rPr lang="en-US" dirty="0" smtClean="0"/>
              <a:t>Buy side</a:t>
            </a:r>
            <a:endParaRPr lang="en-US" dirty="0"/>
          </a:p>
        </p:txBody>
      </p:sp>
      <p:sp>
        <p:nvSpPr>
          <p:cNvPr id="2" name="Title 1"/>
          <p:cNvSpPr>
            <a:spLocks noGrp="1"/>
          </p:cNvSpPr>
          <p:nvPr>
            <p:ph type="title"/>
          </p:nvPr>
        </p:nvSpPr>
        <p:spPr/>
        <p:txBody>
          <a:bodyPr/>
          <a:lstStyle/>
          <a:p>
            <a:r>
              <a:rPr lang="en-US" dirty="0" smtClean="0"/>
              <a:t>A quick look at handling paper invoices manually vs. electronically illustrates significant benefits of B2B integration</a:t>
            </a:r>
            <a:endParaRPr lang="en-US" dirty="0"/>
          </a:p>
        </p:txBody>
      </p:sp>
      <p:sp>
        <p:nvSpPr>
          <p:cNvPr id="7" name="Text Placeholder 6"/>
          <p:cNvSpPr>
            <a:spLocks noGrp="1"/>
          </p:cNvSpPr>
          <p:nvPr>
            <p:ph type="body" sz="quarter" idx="13"/>
          </p:nvPr>
        </p:nvSpPr>
        <p:spPr>
          <a:xfrm>
            <a:off x="269541" y="1530350"/>
            <a:ext cx="4242816" cy="2553652"/>
          </a:xfrm>
        </p:spPr>
        <p:txBody>
          <a:bodyPr/>
          <a:lstStyle/>
          <a:p>
            <a:r>
              <a:rPr lang="en-US" dirty="0"/>
              <a:t>The cost for a buyer to manually process an invoice can range from $10 - $35 per invoice. It costs much less to process the same invoice electronically: at most $1 per invoice. At the low end, </a:t>
            </a:r>
            <a:r>
              <a:rPr lang="en-US" b="1" dirty="0"/>
              <a:t>an organization that processes </a:t>
            </a:r>
            <a:r>
              <a:rPr lang="en-US" b="1" dirty="0" smtClean="0"/>
              <a:t>1,000 </a:t>
            </a:r>
            <a:r>
              <a:rPr lang="en-US" b="1" dirty="0"/>
              <a:t>invoices per day stands to save $9,000 per day </a:t>
            </a:r>
            <a:r>
              <a:rPr lang="en-US" dirty="0"/>
              <a:t>on processing costs alone</a:t>
            </a:r>
            <a:r>
              <a:rPr lang="en-US" b="1" dirty="0"/>
              <a:t>.</a:t>
            </a:r>
            <a:endParaRPr lang="en-US" dirty="0"/>
          </a:p>
          <a:p>
            <a:r>
              <a:rPr lang="en-US" dirty="0"/>
              <a:t>Many buyers are </a:t>
            </a:r>
            <a:r>
              <a:rPr lang="en-US" dirty="0" smtClean="0"/>
              <a:t>losing </a:t>
            </a:r>
            <a:r>
              <a:rPr lang="en-US" dirty="0"/>
              <a:t>out on early payment discounts because they are simply not getting and processing paper invoices fast enough. </a:t>
            </a:r>
            <a:r>
              <a:rPr lang="en-US" b="1" dirty="0"/>
              <a:t>Even if a buyer could get a 1% discount, it could mean lower costs and higher profit margins</a:t>
            </a:r>
            <a:r>
              <a:rPr lang="en-US" dirty="0"/>
              <a:t>.</a:t>
            </a:r>
          </a:p>
          <a:p>
            <a:r>
              <a:rPr lang="en-US" dirty="0"/>
              <a:t>Buyers and suppliers mutually benefit from removal of data entry errors, resulting in </a:t>
            </a:r>
            <a:r>
              <a:rPr lang="en-US" b="1" dirty="0"/>
              <a:t>fewer disputes</a:t>
            </a:r>
            <a:r>
              <a:rPr lang="en-US" dirty="0"/>
              <a:t>.</a:t>
            </a:r>
          </a:p>
        </p:txBody>
      </p:sp>
      <p:sp>
        <p:nvSpPr>
          <p:cNvPr id="8" name="Text Placeholder 7"/>
          <p:cNvSpPr>
            <a:spLocks noGrp="1"/>
          </p:cNvSpPr>
          <p:nvPr>
            <p:ph type="body" sz="quarter" idx="14"/>
          </p:nvPr>
        </p:nvSpPr>
        <p:spPr>
          <a:xfrm>
            <a:off x="4624106" y="1530350"/>
            <a:ext cx="4242816" cy="2539944"/>
          </a:xfrm>
        </p:spPr>
        <p:txBody>
          <a:bodyPr/>
          <a:lstStyle/>
          <a:p>
            <a:r>
              <a:rPr lang="en-US" dirty="0"/>
              <a:t>The cost for a supplier to generate and send a paper invoice ranges from $</a:t>
            </a:r>
            <a:r>
              <a:rPr lang="en-US" dirty="0" smtClean="0"/>
              <a:t>1 </a:t>
            </a:r>
            <a:r>
              <a:rPr lang="en-US" dirty="0"/>
              <a:t>-</a:t>
            </a:r>
            <a:r>
              <a:rPr lang="en-US" dirty="0" smtClean="0"/>
              <a:t> </a:t>
            </a:r>
            <a:r>
              <a:rPr lang="en-US" dirty="0"/>
              <a:t>$</a:t>
            </a:r>
            <a:r>
              <a:rPr lang="en-US" dirty="0" smtClean="0"/>
              <a:t>3 </a:t>
            </a:r>
            <a:r>
              <a:rPr lang="en-US" dirty="0"/>
              <a:t>depending on postage and paper costs. Today’s VANs and managed service offerings charge between $0.10 and $</a:t>
            </a:r>
            <a:r>
              <a:rPr lang="en-US" dirty="0" smtClean="0"/>
              <a:t>1 </a:t>
            </a:r>
            <a:r>
              <a:rPr lang="en-US" dirty="0"/>
              <a:t>per invoice. At the low end, the supplier may not save </a:t>
            </a:r>
            <a:r>
              <a:rPr lang="en-US" dirty="0" smtClean="0"/>
              <a:t>anything; </a:t>
            </a:r>
            <a:r>
              <a:rPr lang="en-US" dirty="0"/>
              <a:t>at the high end, they </a:t>
            </a:r>
            <a:r>
              <a:rPr lang="en-US" b="1" dirty="0"/>
              <a:t>could save $</a:t>
            </a:r>
            <a:r>
              <a:rPr lang="en-US" b="1" dirty="0" smtClean="0"/>
              <a:t>2,900 </a:t>
            </a:r>
            <a:r>
              <a:rPr lang="en-US" b="1" dirty="0"/>
              <a:t>on 1000 invoices</a:t>
            </a:r>
            <a:r>
              <a:rPr lang="en-US" dirty="0"/>
              <a:t>.</a:t>
            </a:r>
          </a:p>
          <a:p>
            <a:r>
              <a:rPr lang="en-US" dirty="0"/>
              <a:t>The real cost savings for suppliers is in the reduction </a:t>
            </a:r>
            <a:r>
              <a:rPr lang="en-US" dirty="0" smtClean="0"/>
              <a:t>of </a:t>
            </a:r>
            <a:r>
              <a:rPr lang="en-US" dirty="0"/>
              <a:t>their Day Sales Outstanding (DSO</a:t>
            </a:r>
            <a:r>
              <a:rPr lang="en-US" dirty="0" smtClean="0"/>
              <a:t>). </a:t>
            </a:r>
            <a:r>
              <a:rPr lang="en-US" dirty="0"/>
              <a:t>If </a:t>
            </a:r>
            <a:r>
              <a:rPr lang="en-US" dirty="0" smtClean="0"/>
              <a:t>an </a:t>
            </a:r>
            <a:r>
              <a:rPr lang="en-US" dirty="0"/>
              <a:t>invoice can be delivered </a:t>
            </a:r>
            <a:r>
              <a:rPr lang="en-US" dirty="0" smtClean="0"/>
              <a:t>quicker, </a:t>
            </a:r>
            <a:r>
              <a:rPr lang="en-US" dirty="0"/>
              <a:t>there is a better chance of getting </a:t>
            </a:r>
            <a:r>
              <a:rPr lang="en-US" dirty="0" smtClean="0"/>
              <a:t>paid </a:t>
            </a:r>
            <a:r>
              <a:rPr lang="en-US" dirty="0"/>
              <a:t>quicker and reducing </a:t>
            </a:r>
            <a:r>
              <a:rPr lang="en-US" dirty="0" smtClean="0"/>
              <a:t>DSO</a:t>
            </a:r>
            <a:r>
              <a:rPr lang="en-US" dirty="0"/>
              <a:t>. </a:t>
            </a:r>
          </a:p>
          <a:p>
            <a:r>
              <a:rPr lang="en-US" dirty="0" smtClean="0"/>
              <a:t>Reduction </a:t>
            </a:r>
            <a:r>
              <a:rPr lang="en-US" dirty="0"/>
              <a:t>of 1 day of sales outstanding can mean </a:t>
            </a:r>
            <a:r>
              <a:rPr lang="en-US" b="1" dirty="0" smtClean="0"/>
              <a:t>thousands </a:t>
            </a:r>
            <a:r>
              <a:rPr lang="en-US" b="1" dirty="0"/>
              <a:t>to </a:t>
            </a:r>
            <a:r>
              <a:rPr lang="en-US" b="1" dirty="0" smtClean="0"/>
              <a:t>millions </a:t>
            </a:r>
            <a:r>
              <a:rPr lang="en-US" b="1" dirty="0"/>
              <a:t>in savings</a:t>
            </a:r>
            <a:r>
              <a:rPr lang="en-US" dirty="0"/>
              <a:t>. </a:t>
            </a:r>
          </a:p>
        </p:txBody>
      </p:sp>
      <p:sp>
        <p:nvSpPr>
          <p:cNvPr id="9" name="Text Placeholder 8"/>
          <p:cNvSpPr>
            <a:spLocks noGrp="1"/>
          </p:cNvSpPr>
          <p:nvPr>
            <p:ph type="body" sz="quarter" idx="15"/>
          </p:nvPr>
        </p:nvSpPr>
        <p:spPr>
          <a:xfrm>
            <a:off x="261455" y="4431699"/>
            <a:ext cx="8615844" cy="948014"/>
          </a:xfrm>
        </p:spPr>
        <p:txBody>
          <a:bodyPr/>
          <a:lstStyle/>
          <a:p>
            <a:r>
              <a:rPr lang="en-US" dirty="0"/>
              <a:t>Which side of the equation are you on? Buyer or Seller? Service Consumer or Service Provider?</a:t>
            </a:r>
          </a:p>
          <a:p>
            <a:pPr lvl="1"/>
            <a:r>
              <a:rPr lang="en-US" dirty="0"/>
              <a:t>Power to dictate standards, </a:t>
            </a:r>
            <a:r>
              <a:rPr lang="en-US" dirty="0" smtClean="0"/>
              <a:t>protocols, </a:t>
            </a:r>
            <a:r>
              <a:rPr lang="en-US" dirty="0"/>
              <a:t>and processes typically sits with the buyer (e.g</a:t>
            </a:r>
            <a:r>
              <a:rPr lang="en-US" dirty="0" smtClean="0"/>
              <a:t>. </a:t>
            </a:r>
            <a:r>
              <a:rPr lang="en-US" dirty="0"/>
              <a:t>Walmart) in the retail industry.</a:t>
            </a:r>
          </a:p>
          <a:p>
            <a:pPr lvl="1"/>
            <a:r>
              <a:rPr lang="en-US" dirty="0"/>
              <a:t>Suppliers that have cornered the market with their products or </a:t>
            </a:r>
            <a:r>
              <a:rPr lang="en-US" dirty="0" smtClean="0"/>
              <a:t>services </a:t>
            </a:r>
            <a:r>
              <a:rPr lang="en-US" dirty="0"/>
              <a:t>tend to have </a:t>
            </a:r>
            <a:r>
              <a:rPr lang="en-US" dirty="0" smtClean="0"/>
              <a:t>the </a:t>
            </a:r>
            <a:r>
              <a:rPr lang="en-US" dirty="0"/>
              <a:t>power to dictate. </a:t>
            </a:r>
            <a:r>
              <a:rPr lang="en-US" dirty="0" smtClean="0"/>
              <a:t>For example, </a:t>
            </a:r>
            <a:r>
              <a:rPr lang="en-US" dirty="0"/>
              <a:t>Johnson &amp; Johnson, </a:t>
            </a:r>
            <a:r>
              <a:rPr lang="en-US" dirty="0" smtClean="0"/>
              <a:t>GE, </a:t>
            </a:r>
            <a:r>
              <a:rPr lang="en-US" dirty="0"/>
              <a:t>and McKesson have a lot of power to dictate their standards in the medical </a:t>
            </a:r>
            <a:r>
              <a:rPr lang="en-US" dirty="0" smtClean="0"/>
              <a:t>industry.</a:t>
            </a:r>
            <a:endParaRPr lang="en-US" dirty="0"/>
          </a:p>
          <a:p>
            <a:endParaRPr lang="en-US" dirty="0"/>
          </a:p>
        </p:txBody>
      </p:sp>
      <p:grpSp>
        <p:nvGrpSpPr>
          <p:cNvPr id="15" name="Group 14"/>
          <p:cNvGrpSpPr/>
          <p:nvPr/>
        </p:nvGrpSpPr>
        <p:grpSpPr>
          <a:xfrm>
            <a:off x="326232" y="5407370"/>
            <a:ext cx="8491536" cy="832104"/>
            <a:chOff x="328291" y="3609020"/>
            <a:chExt cx="8491536" cy="832104"/>
          </a:xfrm>
        </p:grpSpPr>
        <p:sp>
          <p:nvSpPr>
            <p:cNvPr id="16" name="Rectangle 15"/>
            <p:cNvSpPr/>
            <p:nvPr/>
          </p:nvSpPr>
          <p:spPr>
            <a:xfrm>
              <a:off x="328291" y="3609020"/>
              <a:ext cx="8491536"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27113" indent="-180975"/>
              <a:r>
                <a:rPr lang="en-US" sz="1200" dirty="0" smtClean="0">
                  <a:solidFill>
                    <a:schemeClr val="tx1"/>
                  </a:solidFill>
                </a:rPr>
                <a:t>	Having </a:t>
              </a:r>
              <a:r>
                <a:rPr lang="en-US" sz="1200" dirty="0">
                  <a:solidFill>
                    <a:schemeClr val="tx1"/>
                  </a:solidFill>
                </a:rPr>
                <a:t>a strategy that leverages your power of negotiation with </a:t>
              </a:r>
              <a:r>
                <a:rPr lang="en-US" sz="1200" dirty="0" smtClean="0">
                  <a:solidFill>
                    <a:schemeClr val="tx1"/>
                  </a:solidFill>
                </a:rPr>
                <a:t>partners </a:t>
              </a:r>
              <a:r>
                <a:rPr lang="en-US" sz="1200" dirty="0">
                  <a:solidFill>
                    <a:schemeClr val="tx1"/>
                  </a:solidFill>
                </a:rPr>
                <a:t>will allow you to be more flexible and/or capable in your IT environment so that your business can reap the most benefit.</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291" y="3609020"/>
              <a:ext cx="818083" cy="832104"/>
            </a:xfrm>
            <a:prstGeom prst="rect">
              <a:avLst/>
            </a:prstGeom>
          </p:spPr>
        </p:pic>
      </p:grpSp>
      <p:grpSp>
        <p:nvGrpSpPr>
          <p:cNvPr id="12" name="Group 11"/>
          <p:cNvGrpSpPr/>
          <p:nvPr/>
        </p:nvGrpSpPr>
        <p:grpSpPr>
          <a:xfrm>
            <a:off x="0" y="6422955"/>
            <a:ext cx="9144000" cy="437555"/>
            <a:chOff x="0" y="6422955"/>
            <a:chExt cx="9144000" cy="437555"/>
          </a:xfrm>
        </p:grpSpPr>
        <p:pic>
          <p:nvPicPr>
            <p:cNvPr id="1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65284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a:t>If so, we can help. </a:t>
            </a:r>
          </a:p>
        </p:txBody>
      </p:sp>
      <p:sp>
        <p:nvSpPr>
          <p:cNvPr id="3" name="Title 2"/>
          <p:cNvSpPr>
            <a:spLocks noGrp="1"/>
          </p:cNvSpPr>
          <p:nvPr>
            <p:ph type="title"/>
          </p:nvPr>
        </p:nvSpPr>
        <p:spPr/>
        <p:txBody>
          <a:bodyPr/>
          <a:lstStyle/>
          <a:p>
            <a:r>
              <a:rPr lang="en-CA" dirty="0" smtClean="0"/>
              <a:t>As an enterprise architect, are you experiencing these pressures? </a:t>
            </a:r>
            <a:endParaRPr lang="en-CA" dirty="0"/>
          </a:p>
        </p:txBody>
      </p:sp>
      <p:sp>
        <p:nvSpPr>
          <p:cNvPr id="4" name="Text Placeholder 3"/>
          <p:cNvSpPr>
            <a:spLocks noGrp="1"/>
          </p:cNvSpPr>
          <p:nvPr>
            <p:ph type="body" sz="quarter" idx="16"/>
          </p:nvPr>
        </p:nvSpPr>
        <p:spPr>
          <a:xfrm>
            <a:off x="349491" y="1743488"/>
            <a:ext cx="5222797" cy="4313785"/>
          </a:xfrm>
          <a:solidFill>
            <a:schemeClr val="bg1">
              <a:lumMod val="95000"/>
            </a:schemeClr>
          </a:solidFill>
        </p:spPr>
        <p:txBody>
          <a:bodyPr/>
          <a:lstStyle/>
          <a:p>
            <a:r>
              <a:rPr lang="en-CA" sz="1600" dirty="0"/>
              <a:t>New trading partners are requesting complex data types you’ve never used before</a:t>
            </a:r>
            <a:r>
              <a:rPr lang="en-CA" sz="1600" dirty="0" smtClean="0"/>
              <a:t>.</a:t>
            </a:r>
            <a:endParaRPr lang="en-CA" sz="1600" dirty="0"/>
          </a:p>
          <a:p>
            <a:r>
              <a:rPr lang="en-CA" sz="1600" dirty="0"/>
              <a:t>You don’t have the capabilities to support enough data types and protocols to fully integrate with key trading partners</a:t>
            </a:r>
            <a:r>
              <a:rPr lang="en-CA" sz="1600" dirty="0" smtClean="0"/>
              <a:t>.</a:t>
            </a:r>
            <a:endParaRPr lang="en-CA" sz="1600" dirty="0"/>
          </a:p>
          <a:p>
            <a:r>
              <a:rPr lang="en-CA" sz="1600" dirty="0"/>
              <a:t>As the business grows and recognizes B2B cost savings; they are requesting that IT integrates with a whole new set of trading partners</a:t>
            </a:r>
            <a:r>
              <a:rPr lang="en-CA" sz="1600" dirty="0" smtClean="0"/>
              <a:t>.</a:t>
            </a:r>
            <a:endParaRPr lang="en-CA" sz="1600" dirty="0"/>
          </a:p>
          <a:p>
            <a:r>
              <a:rPr lang="en-CA" sz="1600" dirty="0"/>
              <a:t>You only integrated with a few key trading partners because it is too difficult and costly </a:t>
            </a:r>
            <a:r>
              <a:rPr lang="en-CA" sz="1600" dirty="0" smtClean="0"/>
              <a:t>to integrate </a:t>
            </a:r>
            <a:r>
              <a:rPr lang="en-CA" sz="1600" dirty="0"/>
              <a:t>with smaller trading partners</a:t>
            </a:r>
            <a:r>
              <a:rPr lang="en-CA" sz="1600" dirty="0" smtClean="0"/>
              <a:t>.</a:t>
            </a:r>
            <a:endParaRPr lang="en-CA" sz="1600" dirty="0"/>
          </a:p>
          <a:p>
            <a:r>
              <a:rPr lang="en-CA" sz="1600" dirty="0"/>
              <a:t>With the existing process, it takes you too long to onboard new trading partners</a:t>
            </a:r>
            <a:r>
              <a:rPr lang="en-CA" sz="1600" dirty="0" smtClean="0"/>
              <a:t>.</a:t>
            </a:r>
            <a:endParaRPr lang="en-CA" sz="1600" dirty="0"/>
          </a:p>
          <a:p>
            <a:r>
              <a:rPr lang="en-CA" sz="1600" dirty="0"/>
              <a:t>You find it difficult </a:t>
            </a:r>
            <a:r>
              <a:rPr lang="en-CA" sz="1600" dirty="0" smtClean="0"/>
              <a:t>to make </a:t>
            </a:r>
            <a:r>
              <a:rPr lang="en-CA" sz="1600" dirty="0"/>
              <a:t>decisions without expertise in B2B collaboration processes and technologies.</a:t>
            </a:r>
          </a:p>
          <a:p>
            <a:endParaRPr lang="en-CA" sz="1600" dirty="0"/>
          </a:p>
        </p:txBody>
      </p:sp>
      <p:pic>
        <p:nvPicPr>
          <p:cNvPr id="5" name="Picture 4"/>
          <p:cNvPicPr>
            <a:picLocks noChangeAspect="1"/>
          </p:cNvPicPr>
          <p:nvPr/>
        </p:nvPicPr>
        <p:blipFill>
          <a:blip r:embed="rId2"/>
          <a:stretch>
            <a:fillRect/>
          </a:stretch>
        </p:blipFill>
        <p:spPr>
          <a:xfrm>
            <a:off x="5737706" y="2139508"/>
            <a:ext cx="2974175" cy="3074750"/>
          </a:xfrm>
          <a:prstGeom prst="rect">
            <a:avLst/>
          </a:prstGeom>
        </p:spPr>
      </p:pic>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02173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ec5a1db3aa152cf2dad08c936663a6650726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pxO73knoUW.Qdkx5YoFx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lKlnlhrT0aIYw7ofDPaO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XkzSwt5Gk6ia6F9K_o_V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2irWfsipwUmoW038ANJYo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nfoTech PowerPoint">
      <a:dk1>
        <a:srgbClr val="333333"/>
      </a:dk1>
      <a:lt1>
        <a:srgbClr val="FFFFFF"/>
      </a:lt1>
      <a:dk2>
        <a:srgbClr val="FFFFFF"/>
      </a:dk2>
      <a:lt2>
        <a:srgbClr val="FFFFFF"/>
      </a:lt2>
      <a:accent1>
        <a:srgbClr val="924E6B"/>
      </a:accent1>
      <a:accent2>
        <a:srgbClr val="D9A210"/>
      </a:accent2>
      <a:accent3>
        <a:srgbClr val="333333"/>
      </a:accent3>
      <a:accent4>
        <a:srgbClr val="AD2525"/>
      </a:accent4>
      <a:accent5>
        <a:srgbClr val="007698"/>
      </a:accent5>
      <a:accent6>
        <a:srgbClr val="2B9E36"/>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InfoTech PowerPoint">
      <a:dk1>
        <a:srgbClr val="333333"/>
      </a:dk1>
      <a:lt1>
        <a:srgbClr val="FFFFFF"/>
      </a:lt1>
      <a:dk2>
        <a:srgbClr val="FFFFFF"/>
      </a:dk2>
      <a:lt2>
        <a:srgbClr val="FFFFFF"/>
      </a:lt2>
      <a:accent1>
        <a:srgbClr val="924E6B"/>
      </a:accent1>
      <a:accent2>
        <a:srgbClr val="D9A210"/>
      </a:accent2>
      <a:accent3>
        <a:srgbClr val="333333"/>
      </a:accent3>
      <a:accent4>
        <a:srgbClr val="AD2525"/>
      </a:accent4>
      <a:accent5>
        <a:srgbClr val="007698"/>
      </a:accent5>
      <a:accent6>
        <a:srgbClr val="2B9E36"/>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0</TotalTime>
  <Words>1821</Words>
  <Application>Microsoft Office PowerPoint</Application>
  <PresentationFormat>On-screen Show (4:3)</PresentationFormat>
  <Paragraphs>157</Paragraphs>
  <Slides>12</Slides>
  <Notes>2</Notes>
  <HiddenSlides>0</HiddenSlides>
  <MMClips>0</MMClips>
  <ScaleCrop>false</ScaleCrop>
  <HeadingPairs>
    <vt:vector size="10"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22" baseType="lpstr">
      <vt:lpstr>Arial</vt:lpstr>
      <vt:lpstr>Calibri</vt:lpstr>
      <vt:lpstr>Courier New</vt:lpstr>
      <vt:lpstr>Georgia</vt:lpstr>
      <vt:lpstr>Open Sans</vt:lpstr>
      <vt:lpstr>Wingdings</vt:lpstr>
      <vt:lpstr>Theme1</vt:lpstr>
      <vt:lpstr>1_Theme1</vt:lpstr>
      <vt:lpstr>think-cell Slide</vt:lpstr>
      <vt:lpstr>PowerPoint Presentation</vt:lpstr>
      <vt:lpstr>PowerPoint Presentation</vt:lpstr>
      <vt:lpstr>Project Rationale</vt:lpstr>
      <vt:lpstr>Our Understanding of the Problem</vt:lpstr>
      <vt:lpstr>Executive Summary: Create a Comprehensive B2B Integration Strategy </vt:lpstr>
      <vt:lpstr>No business is an island; you must connect and integrate with your trading partners to maintain a competitive edge</vt:lpstr>
      <vt:lpstr>Statistics show that more and more businesses are recognizing the need for seamless integration</vt:lpstr>
      <vt:lpstr>A quick look at handling paper invoices manually vs. electronically illustrates significant benefits of B2B integration</vt:lpstr>
      <vt:lpstr>As an enterprise architect, are you experiencing these pressures? </vt:lpstr>
      <vt:lpstr>As B2B integration becomes more complex, a strategy becomes more important</vt:lpstr>
      <vt:lpstr>Learn how IT and the business can benefit from a scalable B2B integration strategy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2014-08-15T14:30:39Z</dcterms:created>
  <dcterms:modified xsi:type="dcterms:W3CDTF">2014-08-19T14:00:23Z</dcterms:modified>
</cp:coreProperties>
</file>