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Lst>
  <p:notesMasterIdLst>
    <p:notesMasterId r:id="rId14"/>
  </p:notesMasterIdLst>
  <p:handoutMasterIdLst>
    <p:handoutMasterId r:id="rId15"/>
  </p:handoutMasterIdLst>
  <p:sldIdLst>
    <p:sldId id="256" r:id="rId2"/>
    <p:sldId id="292" r:id="rId3"/>
    <p:sldId id="289" r:id="rId4"/>
    <p:sldId id="472" r:id="rId5"/>
    <p:sldId id="476" r:id="rId6"/>
    <p:sldId id="475" r:id="rId7"/>
    <p:sldId id="480" r:id="rId8"/>
    <p:sldId id="508" r:id="rId9"/>
    <p:sldId id="415" r:id="rId10"/>
    <p:sldId id="512" r:id="rId11"/>
    <p:sldId id="419" r:id="rId12"/>
    <p:sldId id="513" r:id="rId13"/>
  </p:sldIdLst>
  <p:sldSz cx="9144000" cy="6858000" type="screen4x3"/>
  <p:notesSz cx="7010400" cy="9236075"/>
  <p:custDataLst>
    <p:tags r:id="rId16"/>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08"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DB7C3"/>
    <a:srgbClr val="233F53"/>
    <a:srgbClr val="000000"/>
    <a:srgbClr val="D17A16"/>
    <a:srgbClr val="988E5A"/>
    <a:srgbClr val="1A3B53"/>
    <a:srgbClr val="223F52"/>
    <a:srgbClr val="213949"/>
    <a:srgbClr val="21394A"/>
    <a:srgbClr val="998F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827" autoAdjust="0"/>
    <p:restoredTop sz="90335" autoAdjust="0"/>
  </p:normalViewPr>
  <p:slideViewPr>
    <p:cSldViewPr snapToObjects="1">
      <p:cViewPr>
        <p:scale>
          <a:sx n="100" d="100"/>
          <a:sy n="100" d="100"/>
        </p:scale>
        <p:origin x="1734" y="-90"/>
      </p:cViewPr>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93" d="100"/>
        <a:sy n="193" d="100"/>
      </p:scale>
      <p:origin x="0" y="2264"/>
    </p:cViewPr>
  </p:sorterViewPr>
  <p:notesViewPr>
    <p:cSldViewPr snapToObjects="1">
      <p:cViewPr varScale="1">
        <p:scale>
          <a:sx n="74" d="100"/>
          <a:sy n="74" d="100"/>
        </p:scale>
        <p:origin x="2358" y="60"/>
      </p:cViewPr>
      <p:guideLst>
        <p:guide orient="horz" pos="2909"/>
        <p:guide pos="2208"/>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1804"/>
          </a:xfrm>
          <a:prstGeom prst="rect">
            <a:avLst/>
          </a:prstGeom>
        </p:spPr>
        <p:txBody>
          <a:bodyPr vert="horz" lIns="92830" tIns="46415" rIns="92830" bIns="46415" rtlCol="0"/>
          <a:lstStyle>
            <a:lvl1pPr algn="r">
              <a:defRPr sz="1200"/>
            </a:lvl1pPr>
          </a:lstStyle>
          <a:p>
            <a:fld id="{110B9C36-03F4-41DF-9FFD-B4483F722394}" type="datetimeFigureOut">
              <a:rPr lang="en-CA" smtClean="0"/>
              <a:pPr/>
              <a:t>19/06/2014</a:t>
            </a:fld>
            <a:endParaRPr lang="en-CA"/>
          </a:p>
        </p:txBody>
      </p:sp>
      <p:sp>
        <p:nvSpPr>
          <p:cNvPr id="4" name="Footer Placeholder 3"/>
          <p:cNvSpPr>
            <a:spLocks noGrp="1"/>
          </p:cNvSpPr>
          <p:nvPr>
            <p:ph type="ftr" sz="quarter" idx="2"/>
          </p:nvPr>
        </p:nvSpPr>
        <p:spPr>
          <a:xfrm>
            <a:off x="0" y="8772668"/>
            <a:ext cx="3037840" cy="461804"/>
          </a:xfrm>
          <a:prstGeom prst="rect">
            <a:avLst/>
          </a:prstGeom>
        </p:spPr>
        <p:txBody>
          <a:bodyPr vert="horz" lIns="92830" tIns="46415" rIns="92830" bIns="46415"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772668"/>
            <a:ext cx="3037840" cy="461804"/>
          </a:xfrm>
          <a:prstGeom prst="rect">
            <a:avLst/>
          </a:prstGeom>
        </p:spPr>
        <p:txBody>
          <a:bodyPr vert="horz" lIns="92830" tIns="46415" rIns="92830" bIns="46415" rtlCol="0" anchor="b"/>
          <a:lstStyle>
            <a:lvl1pPr algn="r">
              <a:defRPr sz="1200"/>
            </a:lvl1pPr>
          </a:lstStyle>
          <a:p>
            <a:fld id="{2426C72D-894C-4E56-B9CB-84AA6ABBA4F8}" type="slidenum">
              <a:rPr lang="en-CA" smtClean="0"/>
              <a:pPr/>
              <a:t>‹#›</a:t>
            </a:fld>
            <a:endParaRPr lang="en-CA"/>
          </a:p>
        </p:txBody>
      </p:sp>
    </p:spTree>
    <p:extLst>
      <p:ext uri="{BB962C8B-B14F-4D97-AF65-F5344CB8AC3E}">
        <p14:creationId xmlns:p14="http://schemas.microsoft.com/office/powerpoint/2010/main" val="999106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3037840" cy="461804"/>
          </a:xfrm>
          <a:prstGeom prst="rect">
            <a:avLst/>
          </a:prstGeom>
          <a:noFill/>
          <a:ln w="9525">
            <a:noFill/>
            <a:miter lim="800000"/>
            <a:headEnd/>
            <a:tailEnd/>
          </a:ln>
        </p:spPr>
        <p:txBody>
          <a:bodyPr vert="horz" wrap="square" lIns="92830" tIns="46415" rIns="92830" bIns="46415" numCol="1" anchor="t" anchorCtr="0" compatLnSpc="1">
            <a:prstTxWarp prst="textNoShape">
              <a:avLst/>
            </a:prstTxWarp>
          </a:bodyPr>
          <a:lstStyle>
            <a:lvl1pPr algn="l">
              <a:defRPr sz="1200"/>
            </a:lvl1pPr>
          </a:lstStyle>
          <a:p>
            <a:pPr>
              <a:defRPr/>
            </a:pPr>
            <a:endParaRPr lang="en-US"/>
          </a:p>
        </p:txBody>
      </p:sp>
      <p:sp>
        <p:nvSpPr>
          <p:cNvPr id="7171" name="Rectangle 8194"/>
          <p:cNvSpPr>
            <a:spLocks noGrp="1" noChangeArrowheads="1"/>
          </p:cNvSpPr>
          <p:nvPr>
            <p:ph type="dt" idx="1"/>
          </p:nvPr>
        </p:nvSpPr>
        <p:spPr bwMode="auto">
          <a:xfrm>
            <a:off x="3970938" y="0"/>
            <a:ext cx="3037840" cy="461804"/>
          </a:xfrm>
          <a:prstGeom prst="rect">
            <a:avLst/>
          </a:prstGeom>
          <a:noFill/>
          <a:ln w="9525">
            <a:noFill/>
            <a:miter lim="800000"/>
            <a:headEnd/>
            <a:tailEnd/>
          </a:ln>
        </p:spPr>
        <p:txBody>
          <a:bodyPr vert="horz" wrap="square" lIns="92830" tIns="46415" rIns="92830" bIns="46415" numCol="1" anchor="t" anchorCtr="0" compatLnSpc="1">
            <a:prstTxWarp prst="textNoShape">
              <a:avLst/>
            </a:prstTxWarp>
          </a:bodyPr>
          <a:lstStyle>
            <a:lvl1pPr algn="r">
              <a:defRPr sz="1200"/>
            </a:lvl1pPr>
          </a:lstStyle>
          <a:p>
            <a:pPr>
              <a:defRPr/>
            </a:pPr>
            <a:endParaRPr lang="en-US"/>
          </a:p>
        </p:txBody>
      </p:sp>
      <p:sp>
        <p:nvSpPr>
          <p:cNvPr id="8196" name="Slide Image Placeholder 8195"/>
          <p:cNvSpPr>
            <a:spLocks noGrp="1" noRot="1" noChangeAspect="1" noChangeArrowheads="1" noTextEdit="1"/>
          </p:cNvSpPr>
          <p:nvPr>
            <p:ph type="sldImg" idx="2"/>
          </p:nvPr>
        </p:nvSpPr>
        <p:spPr bwMode="auto">
          <a:xfrm>
            <a:off x="1195388" y="692150"/>
            <a:ext cx="4619625" cy="3463925"/>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701040" y="4387136"/>
            <a:ext cx="5608320" cy="4156234"/>
          </a:xfrm>
          <a:prstGeom prst="rect">
            <a:avLst/>
          </a:prstGeom>
          <a:noFill/>
          <a:ln w="9525" cap="flat" cmpd="sng" algn="ctr">
            <a:noFill/>
            <a:prstDash val="solid"/>
            <a:miter lim="800000"/>
            <a:headEnd type="none" w="med" len="med"/>
            <a:tailEnd type="none" w="med" len="med"/>
          </a:ln>
          <a:effectLst/>
        </p:spPr>
        <p:txBody>
          <a:bodyPr vert="horz" wrap="square" lIns="92830" tIns="46415" rIns="92830" bIns="464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772668"/>
            <a:ext cx="3037840" cy="461804"/>
          </a:xfrm>
          <a:prstGeom prst="rect">
            <a:avLst/>
          </a:prstGeom>
          <a:noFill/>
          <a:ln w="9525">
            <a:noFill/>
            <a:miter lim="800000"/>
            <a:headEnd/>
            <a:tailEnd/>
          </a:ln>
        </p:spPr>
        <p:txBody>
          <a:bodyPr vert="horz" wrap="square" lIns="92830" tIns="46415" rIns="92830" bIns="46415" numCol="1" anchor="b" anchorCtr="0" compatLnSpc="1">
            <a:prstTxWarp prst="textNoShape">
              <a:avLst/>
            </a:prstTxWarp>
          </a:bodyPr>
          <a:lstStyle>
            <a:lvl1pPr algn="l">
              <a:defRPr sz="1200"/>
            </a:lvl1pPr>
          </a:lstStyle>
          <a:p>
            <a:pPr>
              <a:defRPr/>
            </a:pPr>
            <a:endParaRPr lang="en-US"/>
          </a:p>
        </p:txBody>
      </p:sp>
      <p:sp>
        <p:nvSpPr>
          <p:cNvPr id="15367" name="Slide Number Placeholder 15366"/>
          <p:cNvSpPr>
            <a:spLocks noGrp="1" noChangeArrowheads="1"/>
          </p:cNvSpPr>
          <p:nvPr>
            <p:ph type="sldNum" sz="quarter" idx="5"/>
          </p:nvPr>
        </p:nvSpPr>
        <p:spPr bwMode="auto">
          <a:xfrm>
            <a:off x="3970938" y="8772668"/>
            <a:ext cx="3037840" cy="461804"/>
          </a:xfrm>
          <a:prstGeom prst="rect">
            <a:avLst/>
          </a:prstGeom>
          <a:noFill/>
          <a:ln w="9525" cap="flat" cmpd="sng" algn="ctr">
            <a:noFill/>
            <a:prstDash val="solid"/>
            <a:miter lim="800000"/>
            <a:headEnd type="none" w="med" len="med"/>
            <a:tailEnd type="none" w="med" len="med"/>
          </a:ln>
          <a:effectLst/>
        </p:spPr>
        <p:txBody>
          <a:bodyPr vert="horz" wrap="square" lIns="92830" tIns="46415" rIns="92830" bIns="46415"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a:p>
        </p:txBody>
      </p:sp>
    </p:spTree>
    <p:extLst>
      <p:ext uri="{BB962C8B-B14F-4D97-AF65-F5344CB8AC3E}">
        <p14:creationId xmlns:p14="http://schemas.microsoft.com/office/powerpoint/2010/main" val="5908530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a:p>
        </p:txBody>
      </p:sp>
    </p:spTree>
    <p:extLst>
      <p:ext uri="{BB962C8B-B14F-4D97-AF65-F5344CB8AC3E}">
        <p14:creationId xmlns:p14="http://schemas.microsoft.com/office/powerpoint/2010/main" val="1381619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a:p>
        </p:txBody>
      </p:sp>
    </p:spTree>
    <p:extLst>
      <p:ext uri="{BB962C8B-B14F-4D97-AF65-F5344CB8AC3E}">
        <p14:creationId xmlns:p14="http://schemas.microsoft.com/office/powerpoint/2010/main" val="3025079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a:p>
        </p:txBody>
      </p:sp>
    </p:spTree>
    <p:extLst>
      <p:ext uri="{BB962C8B-B14F-4D97-AF65-F5344CB8AC3E}">
        <p14:creationId xmlns:p14="http://schemas.microsoft.com/office/powerpoint/2010/main" val="17055665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a:p>
        </p:txBody>
      </p:sp>
    </p:spTree>
    <p:extLst>
      <p:ext uri="{BB962C8B-B14F-4D97-AF65-F5344CB8AC3E}">
        <p14:creationId xmlns:p14="http://schemas.microsoft.com/office/powerpoint/2010/main" val="1539857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7</a:t>
            </a:fld>
            <a:endParaRPr lang="en-US"/>
          </a:p>
        </p:txBody>
      </p:sp>
    </p:spTree>
    <p:extLst>
      <p:ext uri="{BB962C8B-B14F-4D97-AF65-F5344CB8AC3E}">
        <p14:creationId xmlns:p14="http://schemas.microsoft.com/office/powerpoint/2010/main" val="15398575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a:p>
        </p:txBody>
      </p:sp>
    </p:spTree>
    <p:extLst>
      <p:ext uri="{BB962C8B-B14F-4D97-AF65-F5344CB8AC3E}">
        <p14:creationId xmlns:p14="http://schemas.microsoft.com/office/powerpoint/2010/main" val="15398575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
        <p:nvSpPr>
          <p:cNvPr id="29" name="Rectangle 28"/>
          <p:cNvSpPr/>
          <p:nvPr userDrawn="1"/>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CA" sz="800" dirty="0" smtClean="0">
                <a:solidFill>
                  <a:srgbClr val="ADB7C3"/>
                </a:solidFill>
              </a:rPr>
              <a:t>Info-Tech</a:t>
            </a:r>
            <a:r>
              <a:rPr lang="en-CA" sz="800" baseline="0" dirty="0" smtClean="0">
                <a:solidFill>
                  <a:srgbClr val="ADB7C3"/>
                </a:solidFill>
              </a:rPr>
              <a:t> Research Group, Inc. Is a global leader in providing IT research and advice.</a:t>
            </a:r>
            <a:br>
              <a:rPr lang="en-CA" sz="800" baseline="0" dirty="0" smtClean="0">
                <a:solidFill>
                  <a:srgbClr val="ADB7C3"/>
                </a:solidFill>
              </a:rPr>
            </a:br>
            <a:r>
              <a:rPr lang="en-CA" sz="800" baseline="0" dirty="0" smtClean="0">
                <a:solidFill>
                  <a:srgbClr val="ADB7C3"/>
                </a:solidFill>
              </a:rPr>
              <a:t>Info-Tech’s products and services combine actionable insight and relevant advice with</a:t>
            </a:r>
            <a:br>
              <a:rPr lang="en-CA" sz="800" baseline="0" dirty="0" smtClean="0">
                <a:solidFill>
                  <a:srgbClr val="ADB7C3"/>
                </a:solidFill>
              </a:rPr>
            </a:br>
            <a:r>
              <a:rPr lang="en-CA" sz="800" baseline="0" dirty="0" smtClean="0">
                <a:solidFill>
                  <a:srgbClr val="ADB7C3"/>
                </a:solidFill>
              </a:rPr>
              <a:t>ready-to-use tools and templates that cover the full spectrum of IT concerns.</a:t>
            </a:r>
            <a:br>
              <a:rPr lang="en-CA" sz="800" baseline="0" dirty="0" smtClean="0">
                <a:solidFill>
                  <a:srgbClr val="ADB7C3"/>
                </a:solidFill>
              </a:rPr>
            </a:br>
            <a:r>
              <a:rPr lang="en-CA" sz="800" b="0" i="0" kern="1200" dirty="0" smtClean="0">
                <a:solidFill>
                  <a:srgbClr val="ADB7C3"/>
                </a:solidFill>
                <a:latin typeface="+mn-lt"/>
                <a:ea typeface="+mn-ea"/>
                <a:cs typeface="+mn-cs"/>
              </a:rPr>
              <a:t>© 1997-2014</a:t>
            </a:r>
            <a:r>
              <a:rPr lang="en-CA" sz="800" b="0" i="0" kern="1200" baseline="0" dirty="0" smtClean="0">
                <a:solidFill>
                  <a:srgbClr val="ADB7C3"/>
                </a:solidFill>
                <a:latin typeface="+mn-lt"/>
                <a:ea typeface="+mn-ea"/>
                <a:cs typeface="+mn-cs"/>
              </a:rPr>
              <a:t> Info-Tech Research Group Inc.</a:t>
            </a:r>
            <a:endParaRPr lang="en-CA" sz="800" dirty="0">
              <a:solidFill>
                <a:srgbClr val="ADB7C3"/>
              </a:solidFill>
            </a:endParaRPr>
          </a:p>
        </p:txBody>
      </p:sp>
      <p:sp>
        <p:nvSpPr>
          <p:cNvPr id="31" name="Rectangle 30"/>
          <p:cNvSpPr/>
          <p:nvPr userDrawn="1"/>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CA" sz="800" dirty="0">
              <a:solidFill>
                <a:srgbClr val="ADB7C3"/>
              </a:solidFill>
            </a:endParaRPr>
          </a:p>
        </p:txBody>
      </p:sp>
      <p:pic>
        <p:nvPicPr>
          <p:cNvPr id="32" name="Picture 31" descr="Info-Tech_Logo_2013-On-Screen-WHITE(transparent-background).png"/>
          <p:cNvPicPr>
            <a:picLocks noChangeAspect="1"/>
          </p:cNvPicPr>
          <p:nvPr userDrawn="1"/>
        </p:nvPicPr>
        <p:blipFill>
          <a:blip r:embed="rId2" cstate="print"/>
          <a:stretch>
            <a:fillRect/>
          </a:stretch>
        </p:blipFill>
        <p:spPr>
          <a:xfrm>
            <a:off x="7020272" y="6309320"/>
            <a:ext cx="1697008" cy="339401"/>
          </a:xfrm>
          <a:prstGeom prst="rect">
            <a:avLst/>
          </a:prstGeom>
        </p:spPr>
      </p:pic>
      <p:grpSp>
        <p:nvGrpSpPr>
          <p:cNvPr id="33" name="Group 32"/>
          <p:cNvGrpSpPr/>
          <p:nvPr userDrawn="1"/>
        </p:nvGrpSpPr>
        <p:grpSpPr>
          <a:xfrm>
            <a:off x="126681" y="-27384"/>
            <a:ext cx="8873303" cy="3832009"/>
            <a:chOff x="126681" y="-16351"/>
            <a:chExt cx="8873303" cy="3832009"/>
          </a:xfrm>
        </p:grpSpPr>
        <p:cxnSp>
          <p:nvCxnSpPr>
            <p:cNvPr id="37" name="Straight Arrow Connector 36"/>
            <p:cNvCxnSpPr/>
            <p:nvPr userDrawn="1"/>
          </p:nvCxnSpPr>
          <p:spPr>
            <a:xfrm rot="5400000">
              <a:off x="-70169" y="3617221"/>
              <a:ext cx="395287" cy="1588"/>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userDrawn="1"/>
          </p:nvSpPr>
          <p:spPr>
            <a:xfrm>
              <a:off x="8460432" y="-16351"/>
              <a:ext cx="539552" cy="276999"/>
            </a:xfrm>
            <a:prstGeom prst="rect">
              <a:avLst/>
            </a:prstGeom>
            <a:noFill/>
          </p:spPr>
          <p:txBody>
            <a:bodyPr wrap="square" rtlCol="0">
              <a:spAutoFit/>
            </a:bodyPr>
            <a:lstStyle/>
            <a:p>
              <a:r>
                <a:rPr lang="en-CA" sz="1200" b="0" dirty="0" smtClean="0">
                  <a:solidFill>
                    <a:schemeClr val="bg1"/>
                  </a:solidFill>
                </a:rPr>
                <a:t>V3.1</a:t>
              </a:r>
              <a:endParaRPr lang="en-CA" sz="1200" b="0" dirty="0">
                <a:solidFill>
                  <a:schemeClr val="bg1"/>
                </a:solidFill>
              </a:endParaRPr>
            </a:p>
          </p:txBody>
        </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57454"/>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80828"/>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1883744"/>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0370"/>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9600" dirty="0"/>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1880828"/>
            <a:ext cx="8627997" cy="4455172"/>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17"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0"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t>What’s in</a:t>
            </a:r>
            <a:r>
              <a:rPr lang="en-CA" sz="1400" b="1" baseline="0" dirty="0" smtClean="0"/>
              <a:t> this Section:</a:t>
            </a:r>
            <a:endParaRPr lang="en-CA" sz="1400" b="1" dirty="0"/>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t>Sections:</a:t>
            </a:r>
            <a:endParaRPr lang="en-CA" sz="1400" b="1"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9980"/>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92896"/>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9801"/>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587713"/>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7"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Info-Tech</a:t>
            </a:r>
            <a:r>
              <a:rPr lang="en-CA" sz="1000" baseline="0" dirty="0" smtClean="0"/>
              <a:t> Research Group</a:t>
            </a:r>
            <a:endParaRPr lang="en-CA" sz="1000" dirty="0"/>
          </a:p>
        </p:txBody>
      </p:sp>
      <p:sp>
        <p:nvSpPr>
          <p:cNvPr id="10" name="Rectangle 9"/>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0" algn="l"/>
            <a:fld id="{FF20F8B6-5AB9-41C4-A82C-4155E8A92B2C}" type="slidenum">
              <a:rPr lang="en-CA" sz="1000" smtClean="0"/>
              <a:pPr marL="179388" indent="0" algn="l"/>
              <a:t>‹#›</a:t>
            </a:fld>
            <a:endParaRPr lang="en-CA" sz="10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2" r:id="rId7"/>
    <p:sldLayoutId id="2147483680" r:id="rId8"/>
    <p:sldLayoutId id="2147483696" r:id="rId9"/>
    <p:sldLayoutId id="2147483677" r:id="rId10"/>
    <p:sldLayoutId id="2147483667" r:id="rId11"/>
    <p:sldLayoutId id="2147483684" r:id="rId12"/>
    <p:sldLayoutId id="2147483700" r:id="rId13"/>
    <p:sldLayoutId id="2147483683" r:id="rId14"/>
    <p:sldLayoutId id="2147483714" r:id="rId15"/>
    <p:sldLayoutId id="2147483694" r:id="rId16"/>
    <p:sldLayoutId id="2147483702" r:id="rId17"/>
    <p:sldLayoutId id="2147483704" r:id="rId18"/>
    <p:sldLayoutId id="2147483705" r:id="rId19"/>
    <p:sldLayoutId id="2147483706" r:id="rId20"/>
    <p:sldLayoutId id="2147483707" r:id="rId21"/>
    <p:sldLayoutId id="2147483708" r:id="rId22"/>
    <p:sldLayoutId id="2147483709" r:id="rId23"/>
    <p:sldLayoutId id="2147483710" r:id="rId24"/>
    <p:sldLayoutId id="2147483711" r:id="rId25"/>
    <p:sldLayoutId id="2147483712" r:id="rId26"/>
    <p:sldLayoutId id="2147483713" r:id="rId27"/>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optimize-the-application-maintenance-estimation-ame-process/storyboard-optimize-the-application-maintenance-estimation-ame-process?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18" Type="http://schemas.openxmlformats.org/officeDocument/2006/relationships/tags" Target="../tags/tag19.xml"/><Relationship Id="rId26" Type="http://schemas.openxmlformats.org/officeDocument/2006/relationships/tags" Target="../tags/tag27.xml"/><Relationship Id="rId3" Type="http://schemas.openxmlformats.org/officeDocument/2006/relationships/tags" Target="../tags/tag4.xml"/><Relationship Id="rId21" Type="http://schemas.openxmlformats.org/officeDocument/2006/relationships/tags" Target="../tags/tag22.xm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tags" Target="../tags/tag18.xml"/><Relationship Id="rId25" Type="http://schemas.openxmlformats.org/officeDocument/2006/relationships/tags" Target="../tags/tag26.xml"/><Relationship Id="rId2" Type="http://schemas.openxmlformats.org/officeDocument/2006/relationships/tags" Target="../tags/tag3.xml"/><Relationship Id="rId16" Type="http://schemas.openxmlformats.org/officeDocument/2006/relationships/tags" Target="../tags/tag17.xml"/><Relationship Id="rId20" Type="http://schemas.openxmlformats.org/officeDocument/2006/relationships/tags" Target="../tags/tag21.xml"/><Relationship Id="rId29" Type="http://schemas.openxmlformats.org/officeDocument/2006/relationships/image" Target="../media/image5.png"/><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24" Type="http://schemas.openxmlformats.org/officeDocument/2006/relationships/tags" Target="../tags/tag25.xml"/><Relationship Id="rId5" Type="http://schemas.openxmlformats.org/officeDocument/2006/relationships/tags" Target="../tags/tag6.xml"/><Relationship Id="rId15" Type="http://schemas.openxmlformats.org/officeDocument/2006/relationships/tags" Target="../tags/tag16.xml"/><Relationship Id="rId23" Type="http://schemas.openxmlformats.org/officeDocument/2006/relationships/tags" Target="../tags/tag24.xml"/><Relationship Id="rId28" Type="http://schemas.openxmlformats.org/officeDocument/2006/relationships/hyperlink" Target="http://www.infotech.com/research/ss/optimize-the-application-maintenance-estimation-ame-process/storyboard-optimize-the-application-maintenance-estimation-ame-process?utm_source=SS_Sample&amp;utm_medium=Collateral&amp;utm_campaign=Collateral" TargetMode="External"/><Relationship Id="rId10" Type="http://schemas.openxmlformats.org/officeDocument/2006/relationships/tags" Target="../tags/tag11.xml"/><Relationship Id="rId19" Type="http://schemas.openxmlformats.org/officeDocument/2006/relationships/tags" Target="../tags/tag20.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 Id="rId22" Type="http://schemas.openxmlformats.org/officeDocument/2006/relationships/tags" Target="../tags/tag23.xml"/><Relationship Id="rId27"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www.infotech.com/research/application-maintenance-estimation-tool" TargetMode="External"/><Relationship Id="rId7" Type="http://schemas.openxmlformats.org/officeDocument/2006/relationships/hyperlink" Target="http://www.infotech.com/research/ss/optimize-the-application-maintenance-estimation-ame-process/storyboard-optimize-the-application-maintenance-estimation-ame-process?utm_source=SS_Sample&amp;utm_medium=Collateral&amp;utm_campaign=Collateral" TargetMode="External"/><Relationship Id="rId2" Type="http://schemas.openxmlformats.org/officeDocument/2006/relationships/image" Target="../media/image11.wmf"/><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research/ss/optimize-the-application-maintenance-estimation-ame-process/storyboard-optimize-the-application-maintenance-estimation-ame-process?utm_source=SS_Sample&amp;utm_medium=Collateral&amp;utm_campaign=Collateral" TargetMode="External"/><Relationship Id="rId7" Type="http://schemas.openxmlformats.org/officeDocument/2006/relationships/image" Target="../media/image17.png"/><Relationship Id="rId2" Type="http://schemas.openxmlformats.org/officeDocument/2006/relationships/hyperlink" Target="http://www.infotech.com/" TargetMode="Externa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16.png"/><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hyperlink" Target="http://www.infotech.com/research/ss/optimize-the-application-maintenance-estimation-ame-process/storyboard-optimize-the-application-maintenance-estimation-ame-process?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hyperlink" Target="http://www.infotech.com/research/ss/optimize-the-application-maintenance-estimation-ame-process/storyboard-optimize-the-application-maintenance-estimation-ame-process?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wmf"/><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www.infotech.com/research/ss/optimize-the-application-maintenance-estimation-ame-process/storyboard-optimize-the-application-maintenance-estimation-ame-process?utm_source=SS_Sample&amp;utm_medium=Collateral&amp;utm_campaign=Collateral" TargetMode="External"/><Relationship Id="rId5" Type="http://schemas.openxmlformats.org/officeDocument/2006/relationships/image" Target="../media/image8.wmf"/><Relationship Id="rId4" Type="http://schemas.openxmlformats.org/officeDocument/2006/relationships/image" Target="../media/image7.wmf"/></Relationships>
</file>

<file path=ppt/slides/_rels/slide5.xml.rels><?xml version="1.0" encoding="UTF-8" standalone="yes"?>
<Relationships xmlns="http://schemas.openxmlformats.org/package/2006/relationships"><Relationship Id="rId3" Type="http://schemas.openxmlformats.org/officeDocument/2006/relationships/hyperlink" Target="http://www.infotech.com/research/ss/optimize-the-application-maintenance-estimation-ame-process/storyboard-optimize-the-application-maintenance-estimation-ame-process?utm_source=SS_Sample&amp;utm_medium=Collateral&amp;utm_campaign=Collateral" TargetMode="External"/><Relationship Id="rId2" Type="http://schemas.openxmlformats.org/officeDocument/2006/relationships/image" Target="../media/image8.wmf"/><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hyperlink" Target="http://www.infotech.com/research/ss/optimize-the-application-maintenance-estimation-ame-process/storyboard-optimize-the-application-maintenance-estimation-ame-process?utm_source=SS_Sample&amp;utm_medium=Collateral&amp;utm_campaign=Collatera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infotech.com/research/ss/optimize-the-application-maintenance-estimation-ame-process/storyboard-optimize-the-application-maintenance-estimation-ame-process?utm_source=SS_Sample&amp;utm_medium=Collateral&amp;utm_campaign=Collateral"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hyperlink" Target="http://www.infotech.com/research/ss/optimize-the-application-maintenance-estimation-ame-process/storyboard-optimize-the-application-maintenance-estimation-ame-process?utm_source=SS_Sample&amp;utm_medium=Collateral&amp;utm_campaign=Collateral"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hyperlink" Target="http://www.infotech.com/research/ss/optimize-the-application-maintenance-estimation-ame-process/storyboard-optimize-the-application-maintenance-estimation-ame-process?utm_source=SS_Sample&amp;utm_medium=Collateral&amp;utm_campaign=Collateral" TargetMode="External"/><Relationship Id="rId2" Type="http://schemas.openxmlformats.org/officeDocument/2006/relationships/image" Target="../media/image8.wmf"/><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a:xfrm>
            <a:off x="774700" y="2672916"/>
            <a:ext cx="7454900" cy="864096"/>
          </a:xfrm>
        </p:spPr>
        <p:txBody>
          <a:bodyPr/>
          <a:lstStyle/>
          <a:p>
            <a:r>
              <a:rPr lang="en-CA" dirty="0"/>
              <a:t>Optimize </a:t>
            </a:r>
            <a:r>
              <a:rPr lang="en-CA" dirty="0" smtClean="0"/>
              <a:t>the Application Maintenance Estimation (AME) Process</a:t>
            </a:r>
            <a:endParaRPr lang="en-CA" dirty="0"/>
          </a:p>
        </p:txBody>
      </p:sp>
      <p:sp>
        <p:nvSpPr>
          <p:cNvPr id="8" name="Text Placeholder 7"/>
          <p:cNvSpPr>
            <a:spLocks noGrp="1"/>
          </p:cNvSpPr>
          <p:nvPr>
            <p:ph type="body" sz="quarter" idx="16"/>
          </p:nvPr>
        </p:nvSpPr>
        <p:spPr/>
        <p:txBody>
          <a:bodyPr/>
          <a:lstStyle/>
          <a:p>
            <a:r>
              <a:rPr lang="en-CA" dirty="0" smtClean="0"/>
              <a:t>Augment your traditional expert estimation with parametric estimation to reduce surprises.</a:t>
            </a:r>
            <a:endParaRPr lang="en-CA" dirty="0"/>
          </a:p>
        </p:txBody>
      </p:sp>
      <p:grpSp>
        <p:nvGrpSpPr>
          <p:cNvPr id="10" name="Group 9"/>
          <p:cNvGrpSpPr/>
          <p:nvPr/>
        </p:nvGrpSpPr>
        <p:grpSpPr>
          <a:xfrm>
            <a:off x="0" y="5402461"/>
            <a:ext cx="9144000" cy="1455539"/>
            <a:chOff x="0" y="5402461"/>
            <a:chExt cx="9144000" cy="1455539"/>
          </a:xfrm>
        </p:grpSpPr>
        <p:pic>
          <p:nvPicPr>
            <p:cNvPr id="11" name="Picture 10"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12" name="Group 11"/>
            <p:cNvGrpSpPr/>
            <p:nvPr/>
          </p:nvGrpSpPr>
          <p:grpSpPr>
            <a:xfrm>
              <a:off x="0" y="6266557"/>
              <a:ext cx="9144000" cy="591443"/>
              <a:chOff x="0" y="6266557"/>
              <a:chExt cx="9144000" cy="591443"/>
            </a:xfrm>
          </p:grpSpPr>
          <p:sp>
            <p:nvSpPr>
              <p:cNvPr id="13" name="Rectangle 12"/>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1997 - 2014 Info-Tech Research Group</a:t>
                </a:r>
                <a:endParaRPr lang="en-CA" sz="800" dirty="0">
                  <a:solidFill>
                    <a:schemeClr val="bg1">
                      <a:lumMod val="65000"/>
                    </a:schemeClr>
                  </a:solidFill>
                </a:endParaRPr>
              </a:p>
            </p:txBody>
          </p:sp>
          <p:sp>
            <p:nvSpPr>
              <p:cNvPr id="14" name="Rectangle 13"/>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5" name="Picture 14"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Optimize the application maintenance estimation process with a systematic, step-by-step approach </a:t>
            </a:r>
            <a:endParaRPr lang="en-CA" dirty="0"/>
          </a:p>
        </p:txBody>
      </p:sp>
      <p:grpSp>
        <p:nvGrpSpPr>
          <p:cNvPr id="6" name="Group 5"/>
          <p:cNvGrpSpPr/>
          <p:nvPr/>
        </p:nvGrpSpPr>
        <p:grpSpPr>
          <a:xfrm>
            <a:off x="211120" y="1057739"/>
            <a:ext cx="8691642" cy="908484"/>
            <a:chOff x="211120" y="1502873"/>
            <a:chExt cx="8691642" cy="908484"/>
          </a:xfrm>
        </p:grpSpPr>
        <p:sp>
          <p:nvSpPr>
            <p:cNvPr id="31" name="TextBox 30"/>
            <p:cNvSpPr txBox="1"/>
            <p:nvPr/>
          </p:nvSpPr>
          <p:spPr>
            <a:xfrm>
              <a:off x="873870" y="1502873"/>
              <a:ext cx="8028892" cy="908484"/>
            </a:xfrm>
            <a:prstGeom prst="rect">
              <a:avLst/>
            </a:prstGeom>
            <a:noFill/>
          </p:spPr>
          <p:txBody>
            <a:bodyPr wrap="square" rtlCol="0" anchor="ctr" anchorCtr="0">
              <a:noAutofit/>
            </a:bodyPr>
            <a:lstStyle/>
            <a:p>
              <a:pPr lvl="0" algn="l"/>
              <a:endParaRPr lang="en-US" sz="1200" dirty="0"/>
            </a:p>
          </p:txBody>
        </p:sp>
        <p:sp>
          <p:nvSpPr>
            <p:cNvPr id="27" name="Rectangle 2"/>
            <p:cNvSpPr/>
            <p:nvPr>
              <p:custDataLst>
                <p:tags r:id="rId23"/>
              </p:custDataLst>
            </p:nvPr>
          </p:nvSpPr>
          <p:spPr>
            <a:xfrm>
              <a:off x="245480" y="1706845"/>
              <a:ext cx="8621684" cy="617301"/>
            </a:xfrm>
            <a:prstGeom prst="rect">
              <a:avLst/>
            </a:prstGeom>
            <a:solidFill>
              <a:srgbClr val="EBE9DD"/>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base">
                <a:spcBef>
                  <a:spcPct val="0"/>
                </a:spcBef>
                <a:spcAft>
                  <a:spcPct val="0"/>
                </a:spcAft>
              </a:pPr>
              <a:endParaRPr lang="en-CA" sz="1600" b="1" dirty="0">
                <a:solidFill>
                  <a:srgbClr val="333333"/>
                </a:solidFill>
              </a:endParaRPr>
            </a:p>
          </p:txBody>
        </p:sp>
        <p:sp>
          <p:nvSpPr>
            <p:cNvPr id="29" name="Chevron 8"/>
            <p:cNvSpPr/>
            <p:nvPr>
              <p:custDataLst>
                <p:tags r:id="rId24"/>
              </p:custDataLst>
            </p:nvPr>
          </p:nvSpPr>
          <p:spPr>
            <a:xfrm>
              <a:off x="1828353" y="1735008"/>
              <a:ext cx="361074" cy="552468"/>
            </a:xfrm>
            <a:prstGeom prst="chevron">
              <a:avLst/>
            </a:prstGeom>
            <a:solidFill>
              <a:srgbClr val="233F5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100" b="1" dirty="0">
                <a:solidFill>
                  <a:srgbClr val="333333"/>
                </a:solidFill>
              </a:endParaRPr>
            </a:p>
          </p:txBody>
        </p:sp>
        <p:sp>
          <p:nvSpPr>
            <p:cNvPr id="34" name="TextBox 33"/>
            <p:cNvSpPr txBox="1"/>
            <p:nvPr/>
          </p:nvSpPr>
          <p:spPr>
            <a:xfrm>
              <a:off x="211120" y="1715413"/>
              <a:ext cx="1751408" cy="600164"/>
            </a:xfrm>
            <a:prstGeom prst="rect">
              <a:avLst/>
            </a:prstGeom>
            <a:noFill/>
          </p:spPr>
          <p:txBody>
            <a:bodyPr wrap="square" rtlCol="0">
              <a:spAutoFit/>
            </a:bodyPr>
            <a:lstStyle/>
            <a:p>
              <a:r>
                <a:rPr lang="en-CA" sz="1100" b="1" dirty="0" smtClean="0"/>
                <a:t>Section 1:</a:t>
              </a:r>
            </a:p>
            <a:p>
              <a:r>
                <a:rPr lang="en-CA" sz="1100" b="1" dirty="0" smtClean="0"/>
                <a:t>Understand the </a:t>
              </a:r>
              <a:br>
                <a:rPr lang="en-CA" sz="1100" b="1" dirty="0" smtClean="0"/>
              </a:br>
              <a:r>
                <a:rPr lang="en-CA" sz="1100" b="1" dirty="0" smtClean="0"/>
                <a:t>Project </a:t>
              </a:r>
              <a:r>
                <a:rPr lang="en-CA" sz="1100" b="1" dirty="0"/>
                <a:t>R</a:t>
              </a:r>
              <a:r>
                <a:rPr lang="en-CA" sz="1100" b="1" dirty="0" smtClean="0"/>
                <a:t>ationale</a:t>
              </a:r>
              <a:endParaRPr lang="en-CA" sz="1100" b="1" dirty="0">
                <a:solidFill>
                  <a:srgbClr val="D17D08"/>
                </a:solidFill>
              </a:endParaRPr>
            </a:p>
          </p:txBody>
        </p:sp>
        <p:sp>
          <p:nvSpPr>
            <p:cNvPr id="22" name="Freeform 21"/>
            <p:cNvSpPr/>
            <p:nvPr>
              <p:custDataLst>
                <p:tags r:id="rId25"/>
              </p:custDataLst>
            </p:nvPr>
          </p:nvSpPr>
          <p:spPr>
            <a:xfrm>
              <a:off x="2195736" y="1735008"/>
              <a:ext cx="3401982" cy="601589"/>
            </a:xfrm>
            <a:custGeom>
              <a:avLst/>
              <a:gdLst>
                <a:gd name="connsiteX0" fmla="*/ 0 w 1315804"/>
                <a:gd name="connsiteY0" fmla="*/ 131580 h 4143760"/>
                <a:gd name="connsiteX1" fmla="*/ 38539 w 1315804"/>
                <a:gd name="connsiteY1" fmla="*/ 38539 h 4143760"/>
                <a:gd name="connsiteX2" fmla="*/ 131580 w 1315804"/>
                <a:gd name="connsiteY2" fmla="*/ 0 h 4143760"/>
                <a:gd name="connsiteX3" fmla="*/ 1184224 w 1315804"/>
                <a:gd name="connsiteY3" fmla="*/ 0 h 4143760"/>
                <a:gd name="connsiteX4" fmla="*/ 1277265 w 1315804"/>
                <a:gd name="connsiteY4" fmla="*/ 38539 h 4143760"/>
                <a:gd name="connsiteX5" fmla="*/ 1315804 w 1315804"/>
                <a:gd name="connsiteY5" fmla="*/ 131580 h 4143760"/>
                <a:gd name="connsiteX6" fmla="*/ 1315804 w 1315804"/>
                <a:gd name="connsiteY6" fmla="*/ 4012180 h 4143760"/>
                <a:gd name="connsiteX7" fmla="*/ 1277265 w 1315804"/>
                <a:gd name="connsiteY7" fmla="*/ 4105221 h 4143760"/>
                <a:gd name="connsiteX8" fmla="*/ 1184224 w 1315804"/>
                <a:gd name="connsiteY8" fmla="*/ 4143760 h 4143760"/>
                <a:gd name="connsiteX9" fmla="*/ 131580 w 1315804"/>
                <a:gd name="connsiteY9" fmla="*/ 4143760 h 4143760"/>
                <a:gd name="connsiteX10" fmla="*/ 38539 w 1315804"/>
                <a:gd name="connsiteY10" fmla="*/ 4105221 h 4143760"/>
                <a:gd name="connsiteX11" fmla="*/ 0 w 1315804"/>
                <a:gd name="connsiteY11" fmla="*/ 4012180 h 4143760"/>
                <a:gd name="connsiteX12" fmla="*/ 0 w 1315804"/>
                <a:gd name="connsiteY12" fmla="*/ 131580 h 4143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5804" h="4143760">
                  <a:moveTo>
                    <a:pt x="0" y="131580"/>
                  </a:moveTo>
                  <a:cubicBezTo>
                    <a:pt x="0" y="96683"/>
                    <a:pt x="13863" y="63215"/>
                    <a:pt x="38539" y="38539"/>
                  </a:cubicBezTo>
                  <a:cubicBezTo>
                    <a:pt x="63215" y="13863"/>
                    <a:pt x="96683" y="0"/>
                    <a:pt x="131580" y="0"/>
                  </a:cubicBezTo>
                  <a:lnTo>
                    <a:pt x="1184224" y="0"/>
                  </a:lnTo>
                  <a:cubicBezTo>
                    <a:pt x="1219121" y="0"/>
                    <a:pt x="1252589" y="13863"/>
                    <a:pt x="1277265" y="38539"/>
                  </a:cubicBezTo>
                  <a:cubicBezTo>
                    <a:pt x="1301941" y="63215"/>
                    <a:pt x="1315804" y="96683"/>
                    <a:pt x="1315804" y="131580"/>
                  </a:cubicBezTo>
                  <a:lnTo>
                    <a:pt x="1315804" y="4012180"/>
                  </a:lnTo>
                  <a:cubicBezTo>
                    <a:pt x="1315804" y="4047077"/>
                    <a:pt x="1301941" y="4080545"/>
                    <a:pt x="1277265" y="4105221"/>
                  </a:cubicBezTo>
                  <a:cubicBezTo>
                    <a:pt x="1252589" y="4129897"/>
                    <a:pt x="1219121" y="4143760"/>
                    <a:pt x="1184224" y="4143760"/>
                  </a:cubicBezTo>
                  <a:lnTo>
                    <a:pt x="131580" y="4143760"/>
                  </a:lnTo>
                  <a:cubicBezTo>
                    <a:pt x="96683" y="4143760"/>
                    <a:pt x="63215" y="4129897"/>
                    <a:pt x="38539" y="4105221"/>
                  </a:cubicBezTo>
                  <a:cubicBezTo>
                    <a:pt x="13863" y="4080545"/>
                    <a:pt x="0" y="4047077"/>
                    <a:pt x="0" y="4012180"/>
                  </a:cubicBezTo>
                  <a:lnTo>
                    <a:pt x="0" y="131580"/>
                  </a:lnTo>
                  <a:close/>
                </a:path>
              </a:pathLst>
            </a:custGeom>
            <a:noFill/>
            <a:ln w="9525">
              <a:noFill/>
              <a:prstDash val="solid"/>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spcFirstLastPara="0" vert="horz" wrap="square" lIns="84259" tIns="84259" rIns="84259" bIns="84259" numCol="1" spcCol="1270" anchor="ctr" anchorCtr="0">
              <a:noAutofit/>
            </a:bodyPr>
            <a:lstStyle/>
            <a:p>
              <a:pPr marL="171450" indent="-171450" algn="l" defTabSz="533400">
                <a:lnSpc>
                  <a:spcPct val="90000"/>
                </a:lnSpc>
                <a:spcAft>
                  <a:spcPct val="35000"/>
                </a:spcAft>
                <a:buFont typeface="Arial"/>
                <a:buChar char="•"/>
              </a:pPr>
              <a:r>
                <a:rPr lang="en-US" sz="1100" dirty="0" smtClean="0">
                  <a:solidFill>
                    <a:schemeClr val="tx1"/>
                  </a:solidFill>
                  <a:cs typeface="Tahoma" pitchFamily="34" charset="0"/>
                </a:rPr>
                <a:t>Build your initial parametric dataset.</a:t>
              </a:r>
            </a:p>
            <a:p>
              <a:pPr marL="171450" indent="-171450" algn="l" defTabSz="533400">
                <a:lnSpc>
                  <a:spcPct val="90000"/>
                </a:lnSpc>
                <a:spcAft>
                  <a:spcPct val="35000"/>
                </a:spcAft>
                <a:buFont typeface="Arial"/>
                <a:buChar char="•"/>
              </a:pPr>
              <a:r>
                <a:rPr lang="en-US" sz="1100" dirty="0" smtClean="0">
                  <a:solidFill>
                    <a:schemeClr val="tx1"/>
                  </a:solidFill>
                  <a:cs typeface="Tahoma" pitchFamily="34" charset="0"/>
                </a:rPr>
                <a:t>Assess your preparedness for AME process optimization.</a:t>
              </a:r>
            </a:p>
          </p:txBody>
        </p:sp>
        <p:sp>
          <p:nvSpPr>
            <p:cNvPr id="48" name="Freeform 47"/>
            <p:cNvSpPr/>
            <p:nvPr>
              <p:custDataLst>
                <p:tags r:id="rId26"/>
              </p:custDataLst>
            </p:nvPr>
          </p:nvSpPr>
          <p:spPr>
            <a:xfrm>
              <a:off x="5436096" y="1628800"/>
              <a:ext cx="3420380" cy="707797"/>
            </a:xfrm>
            <a:custGeom>
              <a:avLst/>
              <a:gdLst>
                <a:gd name="connsiteX0" fmla="*/ 0 w 1315804"/>
                <a:gd name="connsiteY0" fmla="*/ 131580 h 4143760"/>
                <a:gd name="connsiteX1" fmla="*/ 38539 w 1315804"/>
                <a:gd name="connsiteY1" fmla="*/ 38539 h 4143760"/>
                <a:gd name="connsiteX2" fmla="*/ 131580 w 1315804"/>
                <a:gd name="connsiteY2" fmla="*/ 0 h 4143760"/>
                <a:gd name="connsiteX3" fmla="*/ 1184224 w 1315804"/>
                <a:gd name="connsiteY3" fmla="*/ 0 h 4143760"/>
                <a:gd name="connsiteX4" fmla="*/ 1277265 w 1315804"/>
                <a:gd name="connsiteY4" fmla="*/ 38539 h 4143760"/>
                <a:gd name="connsiteX5" fmla="*/ 1315804 w 1315804"/>
                <a:gd name="connsiteY5" fmla="*/ 131580 h 4143760"/>
                <a:gd name="connsiteX6" fmla="*/ 1315804 w 1315804"/>
                <a:gd name="connsiteY6" fmla="*/ 4012180 h 4143760"/>
                <a:gd name="connsiteX7" fmla="*/ 1277265 w 1315804"/>
                <a:gd name="connsiteY7" fmla="*/ 4105221 h 4143760"/>
                <a:gd name="connsiteX8" fmla="*/ 1184224 w 1315804"/>
                <a:gd name="connsiteY8" fmla="*/ 4143760 h 4143760"/>
                <a:gd name="connsiteX9" fmla="*/ 131580 w 1315804"/>
                <a:gd name="connsiteY9" fmla="*/ 4143760 h 4143760"/>
                <a:gd name="connsiteX10" fmla="*/ 38539 w 1315804"/>
                <a:gd name="connsiteY10" fmla="*/ 4105221 h 4143760"/>
                <a:gd name="connsiteX11" fmla="*/ 0 w 1315804"/>
                <a:gd name="connsiteY11" fmla="*/ 4012180 h 4143760"/>
                <a:gd name="connsiteX12" fmla="*/ 0 w 1315804"/>
                <a:gd name="connsiteY12" fmla="*/ 131580 h 4143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5804" h="4143760">
                  <a:moveTo>
                    <a:pt x="0" y="131580"/>
                  </a:moveTo>
                  <a:cubicBezTo>
                    <a:pt x="0" y="96683"/>
                    <a:pt x="13863" y="63215"/>
                    <a:pt x="38539" y="38539"/>
                  </a:cubicBezTo>
                  <a:cubicBezTo>
                    <a:pt x="63215" y="13863"/>
                    <a:pt x="96683" y="0"/>
                    <a:pt x="131580" y="0"/>
                  </a:cubicBezTo>
                  <a:lnTo>
                    <a:pt x="1184224" y="0"/>
                  </a:lnTo>
                  <a:cubicBezTo>
                    <a:pt x="1219121" y="0"/>
                    <a:pt x="1252589" y="13863"/>
                    <a:pt x="1277265" y="38539"/>
                  </a:cubicBezTo>
                  <a:cubicBezTo>
                    <a:pt x="1301941" y="63215"/>
                    <a:pt x="1315804" y="96683"/>
                    <a:pt x="1315804" y="131580"/>
                  </a:cubicBezTo>
                  <a:lnTo>
                    <a:pt x="1315804" y="4012180"/>
                  </a:lnTo>
                  <a:cubicBezTo>
                    <a:pt x="1315804" y="4047077"/>
                    <a:pt x="1301941" y="4080545"/>
                    <a:pt x="1277265" y="4105221"/>
                  </a:cubicBezTo>
                  <a:cubicBezTo>
                    <a:pt x="1252589" y="4129897"/>
                    <a:pt x="1219121" y="4143760"/>
                    <a:pt x="1184224" y="4143760"/>
                  </a:cubicBezTo>
                  <a:lnTo>
                    <a:pt x="131580" y="4143760"/>
                  </a:lnTo>
                  <a:cubicBezTo>
                    <a:pt x="96683" y="4143760"/>
                    <a:pt x="63215" y="4129897"/>
                    <a:pt x="38539" y="4105221"/>
                  </a:cubicBezTo>
                  <a:cubicBezTo>
                    <a:pt x="13863" y="4080545"/>
                    <a:pt x="0" y="4047077"/>
                    <a:pt x="0" y="4012180"/>
                  </a:cubicBezTo>
                  <a:lnTo>
                    <a:pt x="0" y="131580"/>
                  </a:lnTo>
                  <a:close/>
                </a:path>
              </a:pathLst>
            </a:custGeom>
            <a:noFill/>
            <a:ln w="9525">
              <a:noFill/>
              <a:prstDash val="solid"/>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spcFirstLastPara="0" vert="horz" wrap="square" lIns="84259" tIns="84259" rIns="84259" bIns="84259" numCol="1" spcCol="1270" anchor="t" anchorCtr="0">
              <a:noAutofit/>
            </a:bodyPr>
            <a:lstStyle/>
            <a:p>
              <a:pPr algn="l" defTabSz="533400">
                <a:lnSpc>
                  <a:spcPct val="90000"/>
                </a:lnSpc>
                <a:spcAft>
                  <a:spcPct val="35000"/>
                </a:spcAft>
              </a:pPr>
              <a:endParaRPr lang="en-US" sz="1100" dirty="0" smtClean="0">
                <a:solidFill>
                  <a:schemeClr val="tx1"/>
                </a:solidFill>
                <a:cs typeface="Tahoma" pitchFamily="34" charset="0"/>
              </a:endParaRPr>
            </a:p>
          </p:txBody>
        </p:sp>
      </p:grpSp>
      <p:grpSp>
        <p:nvGrpSpPr>
          <p:cNvPr id="11" name="Group 10"/>
          <p:cNvGrpSpPr/>
          <p:nvPr/>
        </p:nvGrpSpPr>
        <p:grpSpPr>
          <a:xfrm>
            <a:off x="228919" y="1950194"/>
            <a:ext cx="8656044" cy="778577"/>
            <a:chOff x="211120" y="2438891"/>
            <a:chExt cx="8656044" cy="778577"/>
          </a:xfrm>
        </p:grpSpPr>
        <p:sp>
          <p:nvSpPr>
            <p:cNvPr id="50" name="Rectangle 2"/>
            <p:cNvSpPr/>
            <p:nvPr>
              <p:custDataLst>
                <p:tags r:id="rId19"/>
              </p:custDataLst>
            </p:nvPr>
          </p:nvSpPr>
          <p:spPr>
            <a:xfrm>
              <a:off x="245480" y="2514050"/>
              <a:ext cx="8621684" cy="617301"/>
            </a:xfrm>
            <a:prstGeom prst="rect">
              <a:avLst/>
            </a:prstGeom>
            <a:solidFill>
              <a:srgbClr val="EBE9DD"/>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base">
                <a:spcBef>
                  <a:spcPct val="0"/>
                </a:spcBef>
                <a:spcAft>
                  <a:spcPct val="0"/>
                </a:spcAft>
              </a:pPr>
              <a:endParaRPr lang="en-CA" sz="1600" b="1" dirty="0">
                <a:solidFill>
                  <a:srgbClr val="333333"/>
                </a:solidFill>
              </a:endParaRPr>
            </a:p>
          </p:txBody>
        </p:sp>
        <p:sp>
          <p:nvSpPr>
            <p:cNvPr id="28" name="Chevron 8"/>
            <p:cNvSpPr/>
            <p:nvPr>
              <p:custDataLst>
                <p:tags r:id="rId20"/>
              </p:custDataLst>
            </p:nvPr>
          </p:nvSpPr>
          <p:spPr>
            <a:xfrm>
              <a:off x="1828353" y="2539450"/>
              <a:ext cx="361074" cy="552468"/>
            </a:xfrm>
            <a:prstGeom prst="chevron">
              <a:avLst/>
            </a:prstGeom>
            <a:solidFill>
              <a:srgbClr val="233F5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100" b="1" dirty="0">
                <a:solidFill>
                  <a:srgbClr val="333333"/>
                </a:solidFill>
              </a:endParaRPr>
            </a:p>
          </p:txBody>
        </p:sp>
        <p:sp>
          <p:nvSpPr>
            <p:cNvPr id="35" name="TextBox 34"/>
            <p:cNvSpPr txBox="1"/>
            <p:nvPr/>
          </p:nvSpPr>
          <p:spPr>
            <a:xfrm>
              <a:off x="211120" y="2522618"/>
              <a:ext cx="1751408" cy="600164"/>
            </a:xfrm>
            <a:prstGeom prst="rect">
              <a:avLst/>
            </a:prstGeom>
            <a:noFill/>
          </p:spPr>
          <p:txBody>
            <a:bodyPr wrap="square" rtlCol="0">
              <a:spAutoFit/>
            </a:bodyPr>
            <a:lstStyle/>
            <a:p>
              <a:r>
                <a:rPr lang="en-CA" sz="1100" b="1" dirty="0"/>
                <a:t>Section </a:t>
              </a:r>
              <a:r>
                <a:rPr lang="en-CA" sz="1100" b="1" dirty="0" smtClean="0"/>
                <a:t>2:</a:t>
              </a:r>
              <a:endParaRPr lang="en-CA" sz="1100" b="1" dirty="0"/>
            </a:p>
            <a:p>
              <a:r>
                <a:rPr lang="en-CA" sz="1100" b="1" dirty="0"/>
                <a:t>Structure </a:t>
              </a:r>
              <a:r>
                <a:rPr lang="en-CA" sz="1100" b="1" dirty="0" smtClean="0"/>
                <a:t>the AME </a:t>
              </a:r>
              <a:r>
                <a:rPr lang="en-CA" sz="1100" b="1" dirty="0"/>
                <a:t>O</a:t>
              </a:r>
              <a:r>
                <a:rPr lang="en-CA" sz="1100" b="1" dirty="0" smtClean="0"/>
                <a:t>ptimization </a:t>
              </a:r>
              <a:r>
                <a:rPr lang="en-CA" sz="1100" b="1" dirty="0"/>
                <a:t>T</a:t>
              </a:r>
              <a:r>
                <a:rPr lang="en-CA" sz="1100" b="1" dirty="0" smtClean="0"/>
                <a:t>eam</a:t>
              </a:r>
              <a:endParaRPr lang="en-CA" sz="1100" b="1" dirty="0"/>
            </a:p>
          </p:txBody>
        </p:sp>
        <p:sp>
          <p:nvSpPr>
            <p:cNvPr id="55" name="Freeform 54"/>
            <p:cNvSpPr/>
            <p:nvPr>
              <p:custDataLst>
                <p:tags r:id="rId21"/>
              </p:custDataLst>
            </p:nvPr>
          </p:nvSpPr>
          <p:spPr>
            <a:xfrm>
              <a:off x="2189426" y="2438891"/>
              <a:ext cx="3175697" cy="778577"/>
            </a:xfrm>
            <a:custGeom>
              <a:avLst/>
              <a:gdLst>
                <a:gd name="connsiteX0" fmla="*/ 0 w 1315804"/>
                <a:gd name="connsiteY0" fmla="*/ 131580 h 4143760"/>
                <a:gd name="connsiteX1" fmla="*/ 38539 w 1315804"/>
                <a:gd name="connsiteY1" fmla="*/ 38539 h 4143760"/>
                <a:gd name="connsiteX2" fmla="*/ 131580 w 1315804"/>
                <a:gd name="connsiteY2" fmla="*/ 0 h 4143760"/>
                <a:gd name="connsiteX3" fmla="*/ 1184224 w 1315804"/>
                <a:gd name="connsiteY3" fmla="*/ 0 h 4143760"/>
                <a:gd name="connsiteX4" fmla="*/ 1277265 w 1315804"/>
                <a:gd name="connsiteY4" fmla="*/ 38539 h 4143760"/>
                <a:gd name="connsiteX5" fmla="*/ 1315804 w 1315804"/>
                <a:gd name="connsiteY5" fmla="*/ 131580 h 4143760"/>
                <a:gd name="connsiteX6" fmla="*/ 1315804 w 1315804"/>
                <a:gd name="connsiteY6" fmla="*/ 4012180 h 4143760"/>
                <a:gd name="connsiteX7" fmla="*/ 1277265 w 1315804"/>
                <a:gd name="connsiteY7" fmla="*/ 4105221 h 4143760"/>
                <a:gd name="connsiteX8" fmla="*/ 1184224 w 1315804"/>
                <a:gd name="connsiteY8" fmla="*/ 4143760 h 4143760"/>
                <a:gd name="connsiteX9" fmla="*/ 131580 w 1315804"/>
                <a:gd name="connsiteY9" fmla="*/ 4143760 h 4143760"/>
                <a:gd name="connsiteX10" fmla="*/ 38539 w 1315804"/>
                <a:gd name="connsiteY10" fmla="*/ 4105221 h 4143760"/>
                <a:gd name="connsiteX11" fmla="*/ 0 w 1315804"/>
                <a:gd name="connsiteY11" fmla="*/ 4012180 h 4143760"/>
                <a:gd name="connsiteX12" fmla="*/ 0 w 1315804"/>
                <a:gd name="connsiteY12" fmla="*/ 131580 h 4143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5804" h="4143760">
                  <a:moveTo>
                    <a:pt x="0" y="131580"/>
                  </a:moveTo>
                  <a:cubicBezTo>
                    <a:pt x="0" y="96683"/>
                    <a:pt x="13863" y="63215"/>
                    <a:pt x="38539" y="38539"/>
                  </a:cubicBezTo>
                  <a:cubicBezTo>
                    <a:pt x="63215" y="13863"/>
                    <a:pt x="96683" y="0"/>
                    <a:pt x="131580" y="0"/>
                  </a:cubicBezTo>
                  <a:lnTo>
                    <a:pt x="1184224" y="0"/>
                  </a:lnTo>
                  <a:cubicBezTo>
                    <a:pt x="1219121" y="0"/>
                    <a:pt x="1252589" y="13863"/>
                    <a:pt x="1277265" y="38539"/>
                  </a:cubicBezTo>
                  <a:cubicBezTo>
                    <a:pt x="1301941" y="63215"/>
                    <a:pt x="1315804" y="96683"/>
                    <a:pt x="1315804" y="131580"/>
                  </a:cubicBezTo>
                  <a:lnTo>
                    <a:pt x="1315804" y="4012180"/>
                  </a:lnTo>
                  <a:cubicBezTo>
                    <a:pt x="1315804" y="4047077"/>
                    <a:pt x="1301941" y="4080545"/>
                    <a:pt x="1277265" y="4105221"/>
                  </a:cubicBezTo>
                  <a:cubicBezTo>
                    <a:pt x="1252589" y="4129897"/>
                    <a:pt x="1219121" y="4143760"/>
                    <a:pt x="1184224" y="4143760"/>
                  </a:cubicBezTo>
                  <a:lnTo>
                    <a:pt x="131580" y="4143760"/>
                  </a:lnTo>
                  <a:cubicBezTo>
                    <a:pt x="96683" y="4143760"/>
                    <a:pt x="63215" y="4129897"/>
                    <a:pt x="38539" y="4105221"/>
                  </a:cubicBezTo>
                  <a:cubicBezTo>
                    <a:pt x="13863" y="4080545"/>
                    <a:pt x="0" y="4047077"/>
                    <a:pt x="0" y="4012180"/>
                  </a:cubicBezTo>
                  <a:lnTo>
                    <a:pt x="0" y="131580"/>
                  </a:lnTo>
                  <a:close/>
                </a:path>
              </a:pathLst>
            </a:custGeom>
            <a:noFill/>
            <a:ln w="9525">
              <a:noFill/>
              <a:prstDash val="solid"/>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spcFirstLastPara="0" vert="horz" wrap="square" lIns="84259" tIns="84259" rIns="84259" bIns="84259" numCol="1" spcCol="1270" anchor="ctr" anchorCtr="0">
              <a:noAutofit/>
            </a:bodyPr>
            <a:lstStyle/>
            <a:p>
              <a:pPr marL="171450" indent="-171450" algn="l">
                <a:spcAft>
                  <a:spcPts val="462"/>
                </a:spcAft>
                <a:buFont typeface="Arial"/>
                <a:buChar char="•"/>
              </a:pPr>
              <a:r>
                <a:rPr lang="en-CA" sz="1100" dirty="0" smtClean="0">
                  <a:solidFill>
                    <a:schemeClr val="tx1"/>
                  </a:solidFill>
                </a:rPr>
                <a:t>Set up a project team for your AME optimization project.</a:t>
              </a:r>
            </a:p>
            <a:p>
              <a:pPr marL="171450" indent="-171450" algn="l">
                <a:spcAft>
                  <a:spcPts val="462"/>
                </a:spcAft>
                <a:buFont typeface="Arial"/>
                <a:buChar char="•"/>
              </a:pPr>
              <a:r>
                <a:rPr lang="en-US" sz="1100" dirty="0">
                  <a:solidFill>
                    <a:schemeClr val="tx1"/>
                  </a:solidFill>
                  <a:cs typeface="Tahoma" pitchFamily="34" charset="0"/>
                </a:rPr>
                <a:t>Create business metrics to measure value</a:t>
              </a:r>
              <a:r>
                <a:rPr lang="en-US" sz="1100" dirty="0" smtClean="0">
                  <a:solidFill>
                    <a:schemeClr val="tx1"/>
                  </a:solidFill>
                  <a:cs typeface="Tahoma" pitchFamily="34" charset="0"/>
                </a:rPr>
                <a:t>.</a:t>
              </a:r>
              <a:endParaRPr lang="en-US" sz="1100" dirty="0">
                <a:solidFill>
                  <a:schemeClr val="tx1"/>
                </a:solidFill>
                <a:cs typeface="Tahoma" pitchFamily="34" charset="0"/>
              </a:endParaRPr>
            </a:p>
          </p:txBody>
        </p:sp>
        <p:sp>
          <p:nvSpPr>
            <p:cNvPr id="56" name="Freeform 55"/>
            <p:cNvSpPr/>
            <p:nvPr>
              <p:custDataLst>
                <p:tags r:id="rId22"/>
              </p:custDataLst>
            </p:nvPr>
          </p:nvSpPr>
          <p:spPr>
            <a:xfrm>
              <a:off x="5436096" y="2438891"/>
              <a:ext cx="3420380" cy="778577"/>
            </a:xfrm>
            <a:custGeom>
              <a:avLst/>
              <a:gdLst>
                <a:gd name="connsiteX0" fmla="*/ 0 w 1315804"/>
                <a:gd name="connsiteY0" fmla="*/ 131580 h 4143760"/>
                <a:gd name="connsiteX1" fmla="*/ 38539 w 1315804"/>
                <a:gd name="connsiteY1" fmla="*/ 38539 h 4143760"/>
                <a:gd name="connsiteX2" fmla="*/ 131580 w 1315804"/>
                <a:gd name="connsiteY2" fmla="*/ 0 h 4143760"/>
                <a:gd name="connsiteX3" fmla="*/ 1184224 w 1315804"/>
                <a:gd name="connsiteY3" fmla="*/ 0 h 4143760"/>
                <a:gd name="connsiteX4" fmla="*/ 1277265 w 1315804"/>
                <a:gd name="connsiteY4" fmla="*/ 38539 h 4143760"/>
                <a:gd name="connsiteX5" fmla="*/ 1315804 w 1315804"/>
                <a:gd name="connsiteY5" fmla="*/ 131580 h 4143760"/>
                <a:gd name="connsiteX6" fmla="*/ 1315804 w 1315804"/>
                <a:gd name="connsiteY6" fmla="*/ 4012180 h 4143760"/>
                <a:gd name="connsiteX7" fmla="*/ 1277265 w 1315804"/>
                <a:gd name="connsiteY7" fmla="*/ 4105221 h 4143760"/>
                <a:gd name="connsiteX8" fmla="*/ 1184224 w 1315804"/>
                <a:gd name="connsiteY8" fmla="*/ 4143760 h 4143760"/>
                <a:gd name="connsiteX9" fmla="*/ 131580 w 1315804"/>
                <a:gd name="connsiteY9" fmla="*/ 4143760 h 4143760"/>
                <a:gd name="connsiteX10" fmla="*/ 38539 w 1315804"/>
                <a:gd name="connsiteY10" fmla="*/ 4105221 h 4143760"/>
                <a:gd name="connsiteX11" fmla="*/ 0 w 1315804"/>
                <a:gd name="connsiteY11" fmla="*/ 4012180 h 4143760"/>
                <a:gd name="connsiteX12" fmla="*/ 0 w 1315804"/>
                <a:gd name="connsiteY12" fmla="*/ 131580 h 4143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5804" h="4143760">
                  <a:moveTo>
                    <a:pt x="0" y="131580"/>
                  </a:moveTo>
                  <a:cubicBezTo>
                    <a:pt x="0" y="96683"/>
                    <a:pt x="13863" y="63215"/>
                    <a:pt x="38539" y="38539"/>
                  </a:cubicBezTo>
                  <a:cubicBezTo>
                    <a:pt x="63215" y="13863"/>
                    <a:pt x="96683" y="0"/>
                    <a:pt x="131580" y="0"/>
                  </a:cubicBezTo>
                  <a:lnTo>
                    <a:pt x="1184224" y="0"/>
                  </a:lnTo>
                  <a:cubicBezTo>
                    <a:pt x="1219121" y="0"/>
                    <a:pt x="1252589" y="13863"/>
                    <a:pt x="1277265" y="38539"/>
                  </a:cubicBezTo>
                  <a:cubicBezTo>
                    <a:pt x="1301941" y="63215"/>
                    <a:pt x="1315804" y="96683"/>
                    <a:pt x="1315804" y="131580"/>
                  </a:cubicBezTo>
                  <a:lnTo>
                    <a:pt x="1315804" y="4012180"/>
                  </a:lnTo>
                  <a:cubicBezTo>
                    <a:pt x="1315804" y="4047077"/>
                    <a:pt x="1301941" y="4080545"/>
                    <a:pt x="1277265" y="4105221"/>
                  </a:cubicBezTo>
                  <a:cubicBezTo>
                    <a:pt x="1252589" y="4129897"/>
                    <a:pt x="1219121" y="4143760"/>
                    <a:pt x="1184224" y="4143760"/>
                  </a:cubicBezTo>
                  <a:lnTo>
                    <a:pt x="131580" y="4143760"/>
                  </a:lnTo>
                  <a:cubicBezTo>
                    <a:pt x="96683" y="4143760"/>
                    <a:pt x="63215" y="4129897"/>
                    <a:pt x="38539" y="4105221"/>
                  </a:cubicBezTo>
                  <a:cubicBezTo>
                    <a:pt x="13863" y="4080545"/>
                    <a:pt x="0" y="4047077"/>
                    <a:pt x="0" y="4012180"/>
                  </a:cubicBezTo>
                  <a:lnTo>
                    <a:pt x="0" y="131580"/>
                  </a:lnTo>
                  <a:close/>
                </a:path>
              </a:pathLst>
            </a:custGeom>
            <a:noFill/>
            <a:ln w="9525">
              <a:noFill/>
              <a:prstDash val="solid"/>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spcFirstLastPara="0" vert="horz" wrap="square" lIns="84259" tIns="84259" rIns="84259" bIns="84259" numCol="1" spcCol="1270" anchor="ctr" anchorCtr="0">
              <a:noAutofit/>
            </a:bodyPr>
            <a:lstStyle/>
            <a:p>
              <a:pPr marL="171450" indent="-171450" algn="l">
                <a:spcAft>
                  <a:spcPts val="462"/>
                </a:spcAft>
                <a:buFont typeface="Arial"/>
                <a:buChar char="•"/>
              </a:pPr>
              <a:r>
                <a:rPr lang="en-CA" sz="1100" dirty="0" smtClean="0">
                  <a:solidFill>
                    <a:schemeClr val="tx1"/>
                  </a:solidFill>
                </a:rPr>
                <a:t>Develop </a:t>
              </a:r>
              <a:r>
                <a:rPr lang="en-CA" sz="1100" dirty="0">
                  <a:solidFill>
                    <a:schemeClr val="tx1"/>
                  </a:solidFill>
                </a:rPr>
                <a:t>a project charter.</a:t>
              </a:r>
            </a:p>
            <a:p>
              <a:pPr marL="171450" indent="-171450" algn="l">
                <a:spcAft>
                  <a:spcPts val="462"/>
                </a:spcAft>
                <a:buFont typeface="Arial"/>
                <a:buChar char="•"/>
              </a:pPr>
              <a:r>
                <a:rPr lang="en-US" sz="1100" dirty="0" smtClean="0">
                  <a:solidFill>
                    <a:schemeClr val="tx1"/>
                  </a:solidFill>
                  <a:cs typeface="Tahoma" pitchFamily="34" charset="0"/>
                </a:rPr>
                <a:t>Obtain stakeholder approval to proceed.</a:t>
              </a:r>
              <a:endParaRPr lang="en-US" sz="1100" dirty="0">
                <a:solidFill>
                  <a:schemeClr val="tx1"/>
                </a:solidFill>
              </a:endParaRPr>
            </a:p>
          </p:txBody>
        </p:sp>
      </p:grpSp>
      <p:grpSp>
        <p:nvGrpSpPr>
          <p:cNvPr id="9" name="Group 8"/>
          <p:cNvGrpSpPr/>
          <p:nvPr/>
        </p:nvGrpSpPr>
        <p:grpSpPr>
          <a:xfrm>
            <a:off x="228919" y="3475290"/>
            <a:ext cx="8656044" cy="745798"/>
            <a:chOff x="211120" y="4030464"/>
            <a:chExt cx="8656044" cy="745798"/>
          </a:xfrm>
        </p:grpSpPr>
        <p:sp>
          <p:nvSpPr>
            <p:cNvPr id="52" name="Rectangle 2"/>
            <p:cNvSpPr/>
            <p:nvPr>
              <p:custDataLst>
                <p:tags r:id="rId15"/>
              </p:custDataLst>
            </p:nvPr>
          </p:nvSpPr>
          <p:spPr>
            <a:xfrm>
              <a:off x="245480" y="4093712"/>
              <a:ext cx="8621684" cy="617301"/>
            </a:xfrm>
            <a:prstGeom prst="rect">
              <a:avLst/>
            </a:prstGeom>
            <a:solidFill>
              <a:srgbClr val="EBE9DD"/>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base">
                <a:spcBef>
                  <a:spcPct val="0"/>
                </a:spcBef>
                <a:spcAft>
                  <a:spcPct val="0"/>
                </a:spcAft>
              </a:pPr>
              <a:endParaRPr lang="en-CA" sz="1600" b="1" dirty="0">
                <a:solidFill>
                  <a:srgbClr val="333333"/>
                </a:solidFill>
              </a:endParaRPr>
            </a:p>
          </p:txBody>
        </p:sp>
        <p:sp>
          <p:nvSpPr>
            <p:cNvPr id="36" name="Chevron 8"/>
            <p:cNvSpPr/>
            <p:nvPr>
              <p:custDataLst>
                <p:tags r:id="rId16"/>
              </p:custDataLst>
            </p:nvPr>
          </p:nvSpPr>
          <p:spPr>
            <a:xfrm>
              <a:off x="1828353" y="4132402"/>
              <a:ext cx="361074" cy="552468"/>
            </a:xfrm>
            <a:prstGeom prst="chevron">
              <a:avLst/>
            </a:prstGeom>
            <a:solidFill>
              <a:srgbClr val="233F5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100" b="1" dirty="0">
                <a:solidFill>
                  <a:srgbClr val="333333"/>
                </a:solidFill>
              </a:endParaRPr>
            </a:p>
          </p:txBody>
        </p:sp>
        <p:sp>
          <p:nvSpPr>
            <p:cNvPr id="37" name="TextBox 36"/>
            <p:cNvSpPr txBox="1"/>
            <p:nvPr/>
          </p:nvSpPr>
          <p:spPr>
            <a:xfrm>
              <a:off x="211120" y="4102280"/>
              <a:ext cx="1751408" cy="600164"/>
            </a:xfrm>
            <a:prstGeom prst="rect">
              <a:avLst/>
            </a:prstGeom>
            <a:noFill/>
          </p:spPr>
          <p:txBody>
            <a:bodyPr wrap="square" rtlCol="0">
              <a:spAutoFit/>
            </a:bodyPr>
            <a:lstStyle/>
            <a:p>
              <a:r>
                <a:rPr lang="en-CA" sz="1100" b="1" dirty="0"/>
                <a:t>Section </a:t>
              </a:r>
              <a:r>
                <a:rPr lang="en-CA" sz="1100" b="1" dirty="0" smtClean="0"/>
                <a:t>4:</a:t>
              </a:r>
              <a:endParaRPr lang="en-CA" sz="1100" b="1" dirty="0"/>
            </a:p>
            <a:p>
              <a:r>
                <a:rPr lang="en-CA" sz="1100" b="1" dirty="0"/>
                <a:t>Optimize </a:t>
              </a:r>
              <a:r>
                <a:rPr lang="en-CA" sz="1100" b="1" dirty="0" smtClean="0"/>
                <a:t>the </a:t>
              </a:r>
              <a:br>
                <a:rPr lang="en-CA" sz="1100" b="1" dirty="0" smtClean="0"/>
              </a:br>
              <a:r>
                <a:rPr lang="en-CA" sz="1100" b="1" dirty="0" smtClean="0"/>
                <a:t>AME Process</a:t>
              </a:r>
            </a:p>
          </p:txBody>
        </p:sp>
        <p:sp>
          <p:nvSpPr>
            <p:cNvPr id="59" name="Freeform 58"/>
            <p:cNvSpPr/>
            <p:nvPr>
              <p:custDataLst>
                <p:tags r:id="rId17"/>
              </p:custDataLst>
            </p:nvPr>
          </p:nvSpPr>
          <p:spPr>
            <a:xfrm>
              <a:off x="2189426" y="4030464"/>
              <a:ext cx="3348372" cy="707797"/>
            </a:xfrm>
            <a:custGeom>
              <a:avLst/>
              <a:gdLst>
                <a:gd name="connsiteX0" fmla="*/ 0 w 1315804"/>
                <a:gd name="connsiteY0" fmla="*/ 131580 h 4143760"/>
                <a:gd name="connsiteX1" fmla="*/ 38539 w 1315804"/>
                <a:gd name="connsiteY1" fmla="*/ 38539 h 4143760"/>
                <a:gd name="connsiteX2" fmla="*/ 131580 w 1315804"/>
                <a:gd name="connsiteY2" fmla="*/ 0 h 4143760"/>
                <a:gd name="connsiteX3" fmla="*/ 1184224 w 1315804"/>
                <a:gd name="connsiteY3" fmla="*/ 0 h 4143760"/>
                <a:gd name="connsiteX4" fmla="*/ 1277265 w 1315804"/>
                <a:gd name="connsiteY4" fmla="*/ 38539 h 4143760"/>
                <a:gd name="connsiteX5" fmla="*/ 1315804 w 1315804"/>
                <a:gd name="connsiteY5" fmla="*/ 131580 h 4143760"/>
                <a:gd name="connsiteX6" fmla="*/ 1315804 w 1315804"/>
                <a:gd name="connsiteY6" fmla="*/ 4012180 h 4143760"/>
                <a:gd name="connsiteX7" fmla="*/ 1277265 w 1315804"/>
                <a:gd name="connsiteY7" fmla="*/ 4105221 h 4143760"/>
                <a:gd name="connsiteX8" fmla="*/ 1184224 w 1315804"/>
                <a:gd name="connsiteY8" fmla="*/ 4143760 h 4143760"/>
                <a:gd name="connsiteX9" fmla="*/ 131580 w 1315804"/>
                <a:gd name="connsiteY9" fmla="*/ 4143760 h 4143760"/>
                <a:gd name="connsiteX10" fmla="*/ 38539 w 1315804"/>
                <a:gd name="connsiteY10" fmla="*/ 4105221 h 4143760"/>
                <a:gd name="connsiteX11" fmla="*/ 0 w 1315804"/>
                <a:gd name="connsiteY11" fmla="*/ 4012180 h 4143760"/>
                <a:gd name="connsiteX12" fmla="*/ 0 w 1315804"/>
                <a:gd name="connsiteY12" fmla="*/ 131580 h 4143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5804" h="4143760">
                  <a:moveTo>
                    <a:pt x="0" y="131580"/>
                  </a:moveTo>
                  <a:cubicBezTo>
                    <a:pt x="0" y="96683"/>
                    <a:pt x="13863" y="63215"/>
                    <a:pt x="38539" y="38539"/>
                  </a:cubicBezTo>
                  <a:cubicBezTo>
                    <a:pt x="63215" y="13863"/>
                    <a:pt x="96683" y="0"/>
                    <a:pt x="131580" y="0"/>
                  </a:cubicBezTo>
                  <a:lnTo>
                    <a:pt x="1184224" y="0"/>
                  </a:lnTo>
                  <a:cubicBezTo>
                    <a:pt x="1219121" y="0"/>
                    <a:pt x="1252589" y="13863"/>
                    <a:pt x="1277265" y="38539"/>
                  </a:cubicBezTo>
                  <a:cubicBezTo>
                    <a:pt x="1301941" y="63215"/>
                    <a:pt x="1315804" y="96683"/>
                    <a:pt x="1315804" y="131580"/>
                  </a:cubicBezTo>
                  <a:lnTo>
                    <a:pt x="1315804" y="4012180"/>
                  </a:lnTo>
                  <a:cubicBezTo>
                    <a:pt x="1315804" y="4047077"/>
                    <a:pt x="1301941" y="4080545"/>
                    <a:pt x="1277265" y="4105221"/>
                  </a:cubicBezTo>
                  <a:cubicBezTo>
                    <a:pt x="1252589" y="4129897"/>
                    <a:pt x="1219121" y="4143760"/>
                    <a:pt x="1184224" y="4143760"/>
                  </a:cubicBezTo>
                  <a:lnTo>
                    <a:pt x="131580" y="4143760"/>
                  </a:lnTo>
                  <a:cubicBezTo>
                    <a:pt x="96683" y="4143760"/>
                    <a:pt x="63215" y="4129897"/>
                    <a:pt x="38539" y="4105221"/>
                  </a:cubicBezTo>
                  <a:cubicBezTo>
                    <a:pt x="13863" y="4080545"/>
                    <a:pt x="0" y="4047077"/>
                    <a:pt x="0" y="4012180"/>
                  </a:cubicBezTo>
                  <a:lnTo>
                    <a:pt x="0" y="131580"/>
                  </a:lnTo>
                  <a:close/>
                </a:path>
              </a:pathLst>
            </a:custGeom>
            <a:noFill/>
            <a:ln w="9525">
              <a:noFill/>
              <a:prstDash val="solid"/>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spcFirstLastPara="0" vert="horz" wrap="square" lIns="84259" tIns="84259" rIns="84259" bIns="84259" numCol="1" spcCol="1270" anchor="ctr" anchorCtr="0">
              <a:noAutofit/>
            </a:bodyPr>
            <a:lstStyle/>
            <a:p>
              <a:pPr marL="171450" lvl="0" indent="-171450" algn="l" defTabSz="533400">
                <a:lnSpc>
                  <a:spcPct val="90000"/>
                </a:lnSpc>
                <a:spcAft>
                  <a:spcPct val="35000"/>
                </a:spcAft>
                <a:buFont typeface="Arial"/>
                <a:buChar char="•"/>
              </a:pPr>
              <a:r>
                <a:rPr lang="en-US" sz="1100" dirty="0" smtClean="0">
                  <a:solidFill>
                    <a:schemeClr val="tx1"/>
                  </a:solidFill>
                  <a:cs typeface="Tahoma" pitchFamily="34" charset="0"/>
                </a:rPr>
                <a:t>Build your AME production team.</a:t>
              </a:r>
            </a:p>
            <a:p>
              <a:pPr marL="171450" lvl="0" indent="-171450" algn="l" defTabSz="533400">
                <a:lnSpc>
                  <a:spcPct val="90000"/>
                </a:lnSpc>
                <a:spcAft>
                  <a:spcPct val="35000"/>
                </a:spcAft>
                <a:buFont typeface="Arial"/>
                <a:buChar char="•"/>
              </a:pPr>
              <a:r>
                <a:rPr lang="en-US" sz="1100" dirty="0" smtClean="0">
                  <a:solidFill>
                    <a:schemeClr val="tx1"/>
                  </a:solidFill>
                  <a:cs typeface="Tahoma" pitchFamily="34" charset="0"/>
                </a:rPr>
                <a:t>Benchmark your estimation using historic data.</a:t>
              </a:r>
            </a:p>
          </p:txBody>
        </p:sp>
        <p:sp>
          <p:nvSpPr>
            <p:cNvPr id="60" name="Freeform 59"/>
            <p:cNvSpPr/>
            <p:nvPr>
              <p:custDataLst>
                <p:tags r:id="rId18"/>
              </p:custDataLst>
            </p:nvPr>
          </p:nvSpPr>
          <p:spPr>
            <a:xfrm>
              <a:off x="5436096" y="4068465"/>
              <a:ext cx="3420380" cy="707797"/>
            </a:xfrm>
            <a:custGeom>
              <a:avLst/>
              <a:gdLst>
                <a:gd name="connsiteX0" fmla="*/ 0 w 1315804"/>
                <a:gd name="connsiteY0" fmla="*/ 131580 h 4143760"/>
                <a:gd name="connsiteX1" fmla="*/ 38539 w 1315804"/>
                <a:gd name="connsiteY1" fmla="*/ 38539 h 4143760"/>
                <a:gd name="connsiteX2" fmla="*/ 131580 w 1315804"/>
                <a:gd name="connsiteY2" fmla="*/ 0 h 4143760"/>
                <a:gd name="connsiteX3" fmla="*/ 1184224 w 1315804"/>
                <a:gd name="connsiteY3" fmla="*/ 0 h 4143760"/>
                <a:gd name="connsiteX4" fmla="*/ 1277265 w 1315804"/>
                <a:gd name="connsiteY4" fmla="*/ 38539 h 4143760"/>
                <a:gd name="connsiteX5" fmla="*/ 1315804 w 1315804"/>
                <a:gd name="connsiteY5" fmla="*/ 131580 h 4143760"/>
                <a:gd name="connsiteX6" fmla="*/ 1315804 w 1315804"/>
                <a:gd name="connsiteY6" fmla="*/ 4012180 h 4143760"/>
                <a:gd name="connsiteX7" fmla="*/ 1277265 w 1315804"/>
                <a:gd name="connsiteY7" fmla="*/ 4105221 h 4143760"/>
                <a:gd name="connsiteX8" fmla="*/ 1184224 w 1315804"/>
                <a:gd name="connsiteY8" fmla="*/ 4143760 h 4143760"/>
                <a:gd name="connsiteX9" fmla="*/ 131580 w 1315804"/>
                <a:gd name="connsiteY9" fmla="*/ 4143760 h 4143760"/>
                <a:gd name="connsiteX10" fmla="*/ 38539 w 1315804"/>
                <a:gd name="connsiteY10" fmla="*/ 4105221 h 4143760"/>
                <a:gd name="connsiteX11" fmla="*/ 0 w 1315804"/>
                <a:gd name="connsiteY11" fmla="*/ 4012180 h 4143760"/>
                <a:gd name="connsiteX12" fmla="*/ 0 w 1315804"/>
                <a:gd name="connsiteY12" fmla="*/ 131580 h 4143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5804" h="4143760">
                  <a:moveTo>
                    <a:pt x="0" y="131580"/>
                  </a:moveTo>
                  <a:cubicBezTo>
                    <a:pt x="0" y="96683"/>
                    <a:pt x="13863" y="63215"/>
                    <a:pt x="38539" y="38539"/>
                  </a:cubicBezTo>
                  <a:cubicBezTo>
                    <a:pt x="63215" y="13863"/>
                    <a:pt x="96683" y="0"/>
                    <a:pt x="131580" y="0"/>
                  </a:cubicBezTo>
                  <a:lnTo>
                    <a:pt x="1184224" y="0"/>
                  </a:lnTo>
                  <a:cubicBezTo>
                    <a:pt x="1219121" y="0"/>
                    <a:pt x="1252589" y="13863"/>
                    <a:pt x="1277265" y="38539"/>
                  </a:cubicBezTo>
                  <a:cubicBezTo>
                    <a:pt x="1301941" y="63215"/>
                    <a:pt x="1315804" y="96683"/>
                    <a:pt x="1315804" y="131580"/>
                  </a:cubicBezTo>
                  <a:lnTo>
                    <a:pt x="1315804" y="4012180"/>
                  </a:lnTo>
                  <a:cubicBezTo>
                    <a:pt x="1315804" y="4047077"/>
                    <a:pt x="1301941" y="4080545"/>
                    <a:pt x="1277265" y="4105221"/>
                  </a:cubicBezTo>
                  <a:cubicBezTo>
                    <a:pt x="1252589" y="4129897"/>
                    <a:pt x="1219121" y="4143760"/>
                    <a:pt x="1184224" y="4143760"/>
                  </a:cubicBezTo>
                  <a:lnTo>
                    <a:pt x="131580" y="4143760"/>
                  </a:lnTo>
                  <a:cubicBezTo>
                    <a:pt x="96683" y="4143760"/>
                    <a:pt x="63215" y="4129897"/>
                    <a:pt x="38539" y="4105221"/>
                  </a:cubicBezTo>
                  <a:cubicBezTo>
                    <a:pt x="13863" y="4080545"/>
                    <a:pt x="0" y="4047077"/>
                    <a:pt x="0" y="4012180"/>
                  </a:cubicBezTo>
                  <a:lnTo>
                    <a:pt x="0" y="131580"/>
                  </a:lnTo>
                  <a:close/>
                </a:path>
              </a:pathLst>
            </a:custGeom>
            <a:noFill/>
            <a:ln w="9525">
              <a:noFill/>
              <a:prstDash val="solid"/>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spcFirstLastPara="0" vert="horz" wrap="square" lIns="84259" tIns="84259" rIns="84259" bIns="84259" numCol="1" spcCol="1270" anchor="ctr" anchorCtr="0">
              <a:noAutofit/>
            </a:bodyPr>
            <a:lstStyle/>
            <a:p>
              <a:pPr marL="171450" indent="-171450" algn="l" defTabSz="533400">
                <a:lnSpc>
                  <a:spcPct val="90000"/>
                </a:lnSpc>
                <a:spcAft>
                  <a:spcPts val="462"/>
                </a:spcAft>
                <a:buFont typeface="Arial"/>
                <a:buChar char="•"/>
              </a:pPr>
              <a:r>
                <a:rPr lang="en-US" sz="1100" dirty="0">
                  <a:solidFill>
                    <a:schemeClr val="tx1"/>
                  </a:solidFill>
                  <a:cs typeface="Tahoma" pitchFamily="34" charset="0"/>
                </a:rPr>
                <a:t>Identify costs </a:t>
              </a:r>
              <a:r>
                <a:rPr lang="en-US" sz="1100" dirty="0" smtClean="0">
                  <a:solidFill>
                    <a:schemeClr val="tx1"/>
                  </a:solidFill>
                  <a:cs typeface="Tahoma" pitchFamily="34" charset="0"/>
                </a:rPr>
                <a:t>to </a:t>
              </a:r>
              <a:r>
                <a:rPr lang="en-US" sz="1100" dirty="0">
                  <a:solidFill>
                    <a:schemeClr val="tx1"/>
                  </a:solidFill>
                  <a:cs typeface="Tahoma" pitchFamily="34" charset="0"/>
                </a:rPr>
                <a:t>implement the new </a:t>
              </a:r>
              <a:r>
                <a:rPr lang="en-US" sz="1100" dirty="0" smtClean="0">
                  <a:solidFill>
                    <a:schemeClr val="tx1"/>
                  </a:solidFill>
                  <a:cs typeface="Tahoma" pitchFamily="34" charset="0"/>
                </a:rPr>
                <a:t>AME </a:t>
              </a:r>
              <a:r>
                <a:rPr lang="en-US" sz="1100" dirty="0">
                  <a:solidFill>
                    <a:schemeClr val="tx1"/>
                  </a:solidFill>
                  <a:cs typeface="Tahoma" pitchFamily="34" charset="0"/>
                </a:rPr>
                <a:t>process.</a:t>
              </a:r>
            </a:p>
            <a:p>
              <a:pPr marL="171450" lvl="0" indent="-171450" algn="l" defTabSz="533400">
                <a:lnSpc>
                  <a:spcPct val="90000"/>
                </a:lnSpc>
                <a:spcAft>
                  <a:spcPts val="462"/>
                </a:spcAft>
                <a:buFont typeface="Arial"/>
                <a:buChar char="•"/>
              </a:pPr>
              <a:r>
                <a:rPr lang="en-US" sz="1100" dirty="0" smtClean="0">
                  <a:solidFill>
                    <a:schemeClr val="tx1"/>
                  </a:solidFill>
                  <a:cs typeface="Tahoma" pitchFamily="34" charset="0"/>
                </a:rPr>
                <a:t>Map business metrics to technical metrics.</a:t>
              </a:r>
              <a:endParaRPr lang="en-US" sz="1100" dirty="0">
                <a:solidFill>
                  <a:schemeClr val="tx1"/>
                </a:solidFill>
                <a:cs typeface="Tahoma" pitchFamily="34" charset="0"/>
              </a:endParaRPr>
            </a:p>
          </p:txBody>
        </p:sp>
      </p:grpSp>
      <p:grpSp>
        <p:nvGrpSpPr>
          <p:cNvPr id="8" name="Group 7"/>
          <p:cNvGrpSpPr/>
          <p:nvPr/>
        </p:nvGrpSpPr>
        <p:grpSpPr>
          <a:xfrm>
            <a:off x="228919" y="4167058"/>
            <a:ext cx="8656044" cy="731650"/>
            <a:chOff x="211120" y="4797152"/>
            <a:chExt cx="8656044" cy="731650"/>
          </a:xfrm>
        </p:grpSpPr>
        <p:sp>
          <p:nvSpPr>
            <p:cNvPr id="53" name="Rectangle 2"/>
            <p:cNvSpPr/>
            <p:nvPr>
              <p:custDataLst>
                <p:tags r:id="rId11"/>
              </p:custDataLst>
            </p:nvPr>
          </p:nvSpPr>
          <p:spPr>
            <a:xfrm>
              <a:off x="245480" y="4856379"/>
              <a:ext cx="8621684" cy="617301"/>
            </a:xfrm>
            <a:prstGeom prst="rect">
              <a:avLst/>
            </a:prstGeom>
            <a:solidFill>
              <a:srgbClr val="EBE9DD"/>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base">
                <a:spcBef>
                  <a:spcPct val="0"/>
                </a:spcBef>
                <a:spcAft>
                  <a:spcPct val="0"/>
                </a:spcAft>
              </a:pPr>
              <a:endParaRPr lang="en-CA" sz="1600" b="1" dirty="0">
                <a:solidFill>
                  <a:srgbClr val="333333"/>
                </a:solidFill>
              </a:endParaRPr>
            </a:p>
          </p:txBody>
        </p:sp>
        <p:sp>
          <p:nvSpPr>
            <p:cNvPr id="32" name="Chevron 10"/>
            <p:cNvSpPr/>
            <p:nvPr>
              <p:custDataLst>
                <p:tags r:id="rId12"/>
              </p:custDataLst>
            </p:nvPr>
          </p:nvSpPr>
          <p:spPr>
            <a:xfrm>
              <a:off x="1828352" y="4891235"/>
              <a:ext cx="361074" cy="548712"/>
            </a:xfrm>
            <a:prstGeom prst="chevron">
              <a:avLst/>
            </a:prstGeom>
            <a:solidFill>
              <a:srgbClr val="243F54"/>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100" b="1" dirty="0">
                <a:solidFill>
                  <a:srgbClr val="333333"/>
                </a:solidFill>
              </a:endParaRPr>
            </a:p>
          </p:txBody>
        </p:sp>
        <p:sp>
          <p:nvSpPr>
            <p:cNvPr id="41" name="TextBox 40"/>
            <p:cNvSpPr txBox="1"/>
            <p:nvPr/>
          </p:nvSpPr>
          <p:spPr>
            <a:xfrm>
              <a:off x="211120" y="4864947"/>
              <a:ext cx="1751408" cy="600164"/>
            </a:xfrm>
            <a:prstGeom prst="rect">
              <a:avLst/>
            </a:prstGeom>
            <a:noFill/>
          </p:spPr>
          <p:txBody>
            <a:bodyPr wrap="square" rtlCol="0">
              <a:spAutoFit/>
            </a:bodyPr>
            <a:lstStyle/>
            <a:p>
              <a:r>
                <a:rPr lang="en-CA" sz="1100" b="1" dirty="0"/>
                <a:t>Section </a:t>
              </a:r>
              <a:r>
                <a:rPr lang="en-CA" sz="1100" b="1" dirty="0" smtClean="0"/>
                <a:t>5:</a:t>
              </a:r>
            </a:p>
            <a:p>
              <a:r>
                <a:rPr lang="en-CA" sz="1100" b="1" dirty="0" smtClean="0"/>
                <a:t>Implement the </a:t>
              </a:r>
              <a:br>
                <a:rPr lang="en-CA" sz="1100" b="1" dirty="0" smtClean="0"/>
              </a:br>
              <a:r>
                <a:rPr lang="en-CA" sz="1100" b="1" dirty="0" smtClean="0"/>
                <a:t>AME Process</a:t>
              </a:r>
            </a:p>
          </p:txBody>
        </p:sp>
        <p:sp>
          <p:nvSpPr>
            <p:cNvPr id="61" name="Freeform 60"/>
            <p:cNvSpPr/>
            <p:nvPr>
              <p:custDataLst>
                <p:tags r:id="rId13"/>
              </p:custDataLst>
            </p:nvPr>
          </p:nvSpPr>
          <p:spPr>
            <a:xfrm>
              <a:off x="2189427" y="4821005"/>
              <a:ext cx="3348372" cy="707797"/>
            </a:xfrm>
            <a:custGeom>
              <a:avLst/>
              <a:gdLst>
                <a:gd name="connsiteX0" fmla="*/ 0 w 1315804"/>
                <a:gd name="connsiteY0" fmla="*/ 131580 h 4143760"/>
                <a:gd name="connsiteX1" fmla="*/ 38539 w 1315804"/>
                <a:gd name="connsiteY1" fmla="*/ 38539 h 4143760"/>
                <a:gd name="connsiteX2" fmla="*/ 131580 w 1315804"/>
                <a:gd name="connsiteY2" fmla="*/ 0 h 4143760"/>
                <a:gd name="connsiteX3" fmla="*/ 1184224 w 1315804"/>
                <a:gd name="connsiteY3" fmla="*/ 0 h 4143760"/>
                <a:gd name="connsiteX4" fmla="*/ 1277265 w 1315804"/>
                <a:gd name="connsiteY4" fmla="*/ 38539 h 4143760"/>
                <a:gd name="connsiteX5" fmla="*/ 1315804 w 1315804"/>
                <a:gd name="connsiteY5" fmla="*/ 131580 h 4143760"/>
                <a:gd name="connsiteX6" fmla="*/ 1315804 w 1315804"/>
                <a:gd name="connsiteY6" fmla="*/ 4012180 h 4143760"/>
                <a:gd name="connsiteX7" fmla="*/ 1277265 w 1315804"/>
                <a:gd name="connsiteY7" fmla="*/ 4105221 h 4143760"/>
                <a:gd name="connsiteX8" fmla="*/ 1184224 w 1315804"/>
                <a:gd name="connsiteY8" fmla="*/ 4143760 h 4143760"/>
                <a:gd name="connsiteX9" fmla="*/ 131580 w 1315804"/>
                <a:gd name="connsiteY9" fmla="*/ 4143760 h 4143760"/>
                <a:gd name="connsiteX10" fmla="*/ 38539 w 1315804"/>
                <a:gd name="connsiteY10" fmla="*/ 4105221 h 4143760"/>
                <a:gd name="connsiteX11" fmla="*/ 0 w 1315804"/>
                <a:gd name="connsiteY11" fmla="*/ 4012180 h 4143760"/>
                <a:gd name="connsiteX12" fmla="*/ 0 w 1315804"/>
                <a:gd name="connsiteY12" fmla="*/ 131580 h 4143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5804" h="4143760">
                  <a:moveTo>
                    <a:pt x="0" y="131580"/>
                  </a:moveTo>
                  <a:cubicBezTo>
                    <a:pt x="0" y="96683"/>
                    <a:pt x="13863" y="63215"/>
                    <a:pt x="38539" y="38539"/>
                  </a:cubicBezTo>
                  <a:cubicBezTo>
                    <a:pt x="63215" y="13863"/>
                    <a:pt x="96683" y="0"/>
                    <a:pt x="131580" y="0"/>
                  </a:cubicBezTo>
                  <a:lnTo>
                    <a:pt x="1184224" y="0"/>
                  </a:lnTo>
                  <a:cubicBezTo>
                    <a:pt x="1219121" y="0"/>
                    <a:pt x="1252589" y="13863"/>
                    <a:pt x="1277265" y="38539"/>
                  </a:cubicBezTo>
                  <a:cubicBezTo>
                    <a:pt x="1301941" y="63215"/>
                    <a:pt x="1315804" y="96683"/>
                    <a:pt x="1315804" y="131580"/>
                  </a:cubicBezTo>
                  <a:lnTo>
                    <a:pt x="1315804" y="4012180"/>
                  </a:lnTo>
                  <a:cubicBezTo>
                    <a:pt x="1315804" y="4047077"/>
                    <a:pt x="1301941" y="4080545"/>
                    <a:pt x="1277265" y="4105221"/>
                  </a:cubicBezTo>
                  <a:cubicBezTo>
                    <a:pt x="1252589" y="4129897"/>
                    <a:pt x="1219121" y="4143760"/>
                    <a:pt x="1184224" y="4143760"/>
                  </a:cubicBezTo>
                  <a:lnTo>
                    <a:pt x="131580" y="4143760"/>
                  </a:lnTo>
                  <a:cubicBezTo>
                    <a:pt x="96683" y="4143760"/>
                    <a:pt x="63215" y="4129897"/>
                    <a:pt x="38539" y="4105221"/>
                  </a:cubicBezTo>
                  <a:cubicBezTo>
                    <a:pt x="13863" y="4080545"/>
                    <a:pt x="0" y="4047077"/>
                    <a:pt x="0" y="4012180"/>
                  </a:cubicBezTo>
                  <a:lnTo>
                    <a:pt x="0" y="131580"/>
                  </a:lnTo>
                  <a:close/>
                </a:path>
              </a:pathLst>
            </a:custGeom>
            <a:noFill/>
            <a:ln w="9525">
              <a:noFill/>
              <a:prstDash val="solid"/>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spcFirstLastPara="0" vert="horz" wrap="square" lIns="84259" tIns="84259" rIns="84259" bIns="84259" numCol="1" spcCol="1270" anchor="ctr" anchorCtr="0">
              <a:noAutofit/>
            </a:bodyPr>
            <a:lstStyle/>
            <a:p>
              <a:pPr marL="171450" lvl="0" indent="-171450" algn="l" defTabSz="533400">
                <a:lnSpc>
                  <a:spcPct val="90000"/>
                </a:lnSpc>
                <a:spcAft>
                  <a:spcPct val="35000"/>
                </a:spcAft>
                <a:buFont typeface="Arial"/>
                <a:buChar char="•"/>
              </a:pPr>
              <a:r>
                <a:rPr lang="en-US" sz="1100" dirty="0" smtClean="0">
                  <a:solidFill>
                    <a:schemeClr val="tx1"/>
                  </a:solidFill>
                  <a:cs typeface="Tahoma" pitchFamily="34" charset="0"/>
                </a:rPr>
                <a:t>Develop the rollout and communications plan.</a:t>
              </a:r>
            </a:p>
            <a:p>
              <a:pPr marL="171450" lvl="0" indent="-171450" algn="l" defTabSz="533400">
                <a:lnSpc>
                  <a:spcPct val="90000"/>
                </a:lnSpc>
                <a:spcAft>
                  <a:spcPct val="35000"/>
                </a:spcAft>
                <a:buFont typeface="Arial"/>
                <a:buChar char="•"/>
              </a:pPr>
              <a:r>
                <a:rPr lang="en-US" sz="1100" dirty="0" smtClean="0">
                  <a:solidFill>
                    <a:schemeClr val="tx1"/>
                  </a:solidFill>
                  <a:cs typeface="Tahoma" pitchFamily="34" charset="0"/>
                </a:rPr>
                <a:t>Implement the optimized AME process.</a:t>
              </a:r>
            </a:p>
            <a:p>
              <a:pPr marL="171450" lvl="0" indent="-171450" algn="l" defTabSz="533400">
                <a:lnSpc>
                  <a:spcPct val="90000"/>
                </a:lnSpc>
                <a:spcAft>
                  <a:spcPct val="35000"/>
                </a:spcAft>
                <a:buFont typeface="Arial"/>
                <a:buChar char="•"/>
              </a:pPr>
              <a:r>
                <a:rPr lang="en-US" sz="1100" dirty="0" smtClean="0">
                  <a:solidFill>
                    <a:schemeClr val="tx1"/>
                  </a:solidFill>
                  <a:cs typeface="Tahoma" pitchFamily="34" charset="0"/>
                </a:rPr>
                <a:t>Prepare for potential hurdles.</a:t>
              </a:r>
              <a:endParaRPr lang="en-US" sz="1100" dirty="0">
                <a:solidFill>
                  <a:srgbClr val="333333"/>
                </a:solidFill>
                <a:cs typeface="Tahoma" pitchFamily="34" charset="0"/>
              </a:endParaRPr>
            </a:p>
          </p:txBody>
        </p:sp>
        <p:sp>
          <p:nvSpPr>
            <p:cNvPr id="62" name="Freeform 61"/>
            <p:cNvSpPr/>
            <p:nvPr>
              <p:custDataLst>
                <p:tags r:id="rId14"/>
              </p:custDataLst>
            </p:nvPr>
          </p:nvSpPr>
          <p:spPr>
            <a:xfrm>
              <a:off x="5436096" y="4797152"/>
              <a:ext cx="3420380" cy="707797"/>
            </a:xfrm>
            <a:custGeom>
              <a:avLst/>
              <a:gdLst>
                <a:gd name="connsiteX0" fmla="*/ 0 w 1315804"/>
                <a:gd name="connsiteY0" fmla="*/ 131580 h 4143760"/>
                <a:gd name="connsiteX1" fmla="*/ 38539 w 1315804"/>
                <a:gd name="connsiteY1" fmla="*/ 38539 h 4143760"/>
                <a:gd name="connsiteX2" fmla="*/ 131580 w 1315804"/>
                <a:gd name="connsiteY2" fmla="*/ 0 h 4143760"/>
                <a:gd name="connsiteX3" fmla="*/ 1184224 w 1315804"/>
                <a:gd name="connsiteY3" fmla="*/ 0 h 4143760"/>
                <a:gd name="connsiteX4" fmla="*/ 1277265 w 1315804"/>
                <a:gd name="connsiteY4" fmla="*/ 38539 h 4143760"/>
                <a:gd name="connsiteX5" fmla="*/ 1315804 w 1315804"/>
                <a:gd name="connsiteY5" fmla="*/ 131580 h 4143760"/>
                <a:gd name="connsiteX6" fmla="*/ 1315804 w 1315804"/>
                <a:gd name="connsiteY6" fmla="*/ 4012180 h 4143760"/>
                <a:gd name="connsiteX7" fmla="*/ 1277265 w 1315804"/>
                <a:gd name="connsiteY7" fmla="*/ 4105221 h 4143760"/>
                <a:gd name="connsiteX8" fmla="*/ 1184224 w 1315804"/>
                <a:gd name="connsiteY8" fmla="*/ 4143760 h 4143760"/>
                <a:gd name="connsiteX9" fmla="*/ 131580 w 1315804"/>
                <a:gd name="connsiteY9" fmla="*/ 4143760 h 4143760"/>
                <a:gd name="connsiteX10" fmla="*/ 38539 w 1315804"/>
                <a:gd name="connsiteY10" fmla="*/ 4105221 h 4143760"/>
                <a:gd name="connsiteX11" fmla="*/ 0 w 1315804"/>
                <a:gd name="connsiteY11" fmla="*/ 4012180 h 4143760"/>
                <a:gd name="connsiteX12" fmla="*/ 0 w 1315804"/>
                <a:gd name="connsiteY12" fmla="*/ 131580 h 4143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5804" h="4143760">
                  <a:moveTo>
                    <a:pt x="0" y="131580"/>
                  </a:moveTo>
                  <a:cubicBezTo>
                    <a:pt x="0" y="96683"/>
                    <a:pt x="13863" y="63215"/>
                    <a:pt x="38539" y="38539"/>
                  </a:cubicBezTo>
                  <a:cubicBezTo>
                    <a:pt x="63215" y="13863"/>
                    <a:pt x="96683" y="0"/>
                    <a:pt x="131580" y="0"/>
                  </a:cubicBezTo>
                  <a:lnTo>
                    <a:pt x="1184224" y="0"/>
                  </a:lnTo>
                  <a:cubicBezTo>
                    <a:pt x="1219121" y="0"/>
                    <a:pt x="1252589" y="13863"/>
                    <a:pt x="1277265" y="38539"/>
                  </a:cubicBezTo>
                  <a:cubicBezTo>
                    <a:pt x="1301941" y="63215"/>
                    <a:pt x="1315804" y="96683"/>
                    <a:pt x="1315804" y="131580"/>
                  </a:cubicBezTo>
                  <a:lnTo>
                    <a:pt x="1315804" y="4012180"/>
                  </a:lnTo>
                  <a:cubicBezTo>
                    <a:pt x="1315804" y="4047077"/>
                    <a:pt x="1301941" y="4080545"/>
                    <a:pt x="1277265" y="4105221"/>
                  </a:cubicBezTo>
                  <a:cubicBezTo>
                    <a:pt x="1252589" y="4129897"/>
                    <a:pt x="1219121" y="4143760"/>
                    <a:pt x="1184224" y="4143760"/>
                  </a:cubicBezTo>
                  <a:lnTo>
                    <a:pt x="131580" y="4143760"/>
                  </a:lnTo>
                  <a:cubicBezTo>
                    <a:pt x="96683" y="4143760"/>
                    <a:pt x="63215" y="4129897"/>
                    <a:pt x="38539" y="4105221"/>
                  </a:cubicBezTo>
                  <a:cubicBezTo>
                    <a:pt x="13863" y="4080545"/>
                    <a:pt x="0" y="4047077"/>
                    <a:pt x="0" y="4012180"/>
                  </a:cubicBezTo>
                  <a:lnTo>
                    <a:pt x="0" y="131580"/>
                  </a:lnTo>
                  <a:close/>
                </a:path>
              </a:pathLst>
            </a:custGeom>
            <a:noFill/>
            <a:ln w="9525">
              <a:noFill/>
              <a:prstDash val="solid"/>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spcFirstLastPara="0" vert="horz" wrap="square" lIns="84259" tIns="84259" rIns="84259" bIns="84259" numCol="1" spcCol="1270" anchor="t" anchorCtr="0">
              <a:noAutofit/>
            </a:bodyPr>
            <a:lstStyle/>
            <a:p>
              <a:pPr lvl="0" algn="l" defTabSz="533400">
                <a:lnSpc>
                  <a:spcPct val="90000"/>
                </a:lnSpc>
                <a:spcAft>
                  <a:spcPct val="35000"/>
                </a:spcAft>
              </a:pPr>
              <a:endParaRPr lang="en-US" sz="1100" dirty="0">
                <a:solidFill>
                  <a:srgbClr val="333333"/>
                </a:solidFill>
              </a:endParaRPr>
            </a:p>
          </p:txBody>
        </p:sp>
      </p:grpSp>
      <p:grpSp>
        <p:nvGrpSpPr>
          <p:cNvPr id="12" name="Group 11"/>
          <p:cNvGrpSpPr/>
          <p:nvPr/>
        </p:nvGrpSpPr>
        <p:grpSpPr>
          <a:xfrm>
            <a:off x="228919" y="4858826"/>
            <a:ext cx="8656044" cy="707797"/>
            <a:chOff x="211120" y="5565519"/>
            <a:chExt cx="8656044" cy="707797"/>
          </a:xfrm>
        </p:grpSpPr>
        <p:grpSp>
          <p:nvGrpSpPr>
            <p:cNvPr id="7" name="Group 6"/>
            <p:cNvGrpSpPr/>
            <p:nvPr/>
          </p:nvGrpSpPr>
          <p:grpSpPr>
            <a:xfrm>
              <a:off x="211120" y="5649616"/>
              <a:ext cx="8656044" cy="617301"/>
              <a:chOff x="211120" y="5649616"/>
              <a:chExt cx="8656044" cy="617301"/>
            </a:xfrm>
          </p:grpSpPr>
          <p:sp>
            <p:nvSpPr>
              <p:cNvPr id="54" name="Rectangle 2"/>
              <p:cNvSpPr/>
              <p:nvPr>
                <p:custDataLst>
                  <p:tags r:id="rId9"/>
                </p:custDataLst>
              </p:nvPr>
            </p:nvSpPr>
            <p:spPr>
              <a:xfrm>
                <a:off x="245480" y="5649616"/>
                <a:ext cx="8621684" cy="617301"/>
              </a:xfrm>
              <a:prstGeom prst="rect">
                <a:avLst/>
              </a:prstGeom>
              <a:solidFill>
                <a:srgbClr val="EBE9DD"/>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base">
                  <a:spcBef>
                    <a:spcPct val="0"/>
                  </a:spcBef>
                  <a:spcAft>
                    <a:spcPct val="0"/>
                  </a:spcAft>
                </a:pPr>
                <a:endParaRPr lang="en-CA" sz="1600" b="1" dirty="0">
                  <a:solidFill>
                    <a:srgbClr val="333333"/>
                  </a:solidFill>
                </a:endParaRPr>
              </a:p>
            </p:txBody>
          </p:sp>
          <p:sp>
            <p:nvSpPr>
              <p:cNvPr id="40" name="Chevron 10"/>
              <p:cNvSpPr/>
              <p:nvPr>
                <p:custDataLst>
                  <p:tags r:id="rId10"/>
                </p:custDataLst>
              </p:nvPr>
            </p:nvSpPr>
            <p:spPr>
              <a:xfrm>
                <a:off x="1828352" y="5683910"/>
                <a:ext cx="361074" cy="548712"/>
              </a:xfrm>
              <a:prstGeom prst="chevron">
                <a:avLst/>
              </a:prstGeom>
              <a:solidFill>
                <a:srgbClr val="243F54"/>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100" b="1" dirty="0">
                  <a:solidFill>
                    <a:srgbClr val="333333"/>
                  </a:solidFill>
                </a:endParaRPr>
              </a:p>
            </p:txBody>
          </p:sp>
          <p:sp>
            <p:nvSpPr>
              <p:cNvPr id="45" name="TextBox 44"/>
              <p:cNvSpPr txBox="1"/>
              <p:nvPr/>
            </p:nvSpPr>
            <p:spPr>
              <a:xfrm>
                <a:off x="211120" y="5658184"/>
                <a:ext cx="1751408" cy="600164"/>
              </a:xfrm>
              <a:prstGeom prst="rect">
                <a:avLst/>
              </a:prstGeom>
              <a:noFill/>
            </p:spPr>
            <p:txBody>
              <a:bodyPr wrap="square" rtlCol="0">
                <a:spAutoFit/>
              </a:bodyPr>
              <a:lstStyle/>
              <a:p>
                <a:r>
                  <a:rPr lang="en-CA" sz="1100" b="1" dirty="0"/>
                  <a:t>Section </a:t>
                </a:r>
                <a:r>
                  <a:rPr lang="en-CA" sz="1100" b="1" dirty="0" smtClean="0"/>
                  <a:t>6</a:t>
                </a:r>
                <a:r>
                  <a:rPr lang="en-CA" sz="1100" b="1" dirty="0"/>
                  <a:t>:</a:t>
                </a:r>
                <a:endParaRPr lang="en-CA" sz="1100" b="1" dirty="0" smtClean="0"/>
              </a:p>
              <a:p>
                <a:r>
                  <a:rPr lang="en-CA" sz="1100" b="1" dirty="0" smtClean="0"/>
                  <a:t>Measure </a:t>
                </a:r>
                <a:br>
                  <a:rPr lang="en-CA" sz="1100" b="1" dirty="0" smtClean="0"/>
                </a:br>
                <a:r>
                  <a:rPr lang="en-CA" sz="1100" b="1" dirty="0" smtClean="0"/>
                  <a:t>Ongoing </a:t>
                </a:r>
                <a:r>
                  <a:rPr lang="en-CA" sz="1100" b="1" dirty="0"/>
                  <a:t>V</a:t>
                </a:r>
                <a:r>
                  <a:rPr lang="en-CA" sz="1100" b="1" dirty="0" smtClean="0"/>
                  <a:t>alue</a:t>
                </a:r>
                <a:endParaRPr lang="en-CA" sz="1100" b="1" dirty="0"/>
              </a:p>
            </p:txBody>
          </p:sp>
        </p:grpSp>
        <p:sp>
          <p:nvSpPr>
            <p:cNvPr id="63" name="Freeform 62"/>
            <p:cNvSpPr/>
            <p:nvPr>
              <p:custDataLst>
                <p:tags r:id="rId7"/>
              </p:custDataLst>
            </p:nvPr>
          </p:nvSpPr>
          <p:spPr>
            <a:xfrm>
              <a:off x="2189427" y="5565519"/>
              <a:ext cx="3348372" cy="707797"/>
            </a:xfrm>
            <a:custGeom>
              <a:avLst/>
              <a:gdLst>
                <a:gd name="connsiteX0" fmla="*/ 0 w 1315804"/>
                <a:gd name="connsiteY0" fmla="*/ 131580 h 4143760"/>
                <a:gd name="connsiteX1" fmla="*/ 38539 w 1315804"/>
                <a:gd name="connsiteY1" fmla="*/ 38539 h 4143760"/>
                <a:gd name="connsiteX2" fmla="*/ 131580 w 1315804"/>
                <a:gd name="connsiteY2" fmla="*/ 0 h 4143760"/>
                <a:gd name="connsiteX3" fmla="*/ 1184224 w 1315804"/>
                <a:gd name="connsiteY3" fmla="*/ 0 h 4143760"/>
                <a:gd name="connsiteX4" fmla="*/ 1277265 w 1315804"/>
                <a:gd name="connsiteY4" fmla="*/ 38539 h 4143760"/>
                <a:gd name="connsiteX5" fmla="*/ 1315804 w 1315804"/>
                <a:gd name="connsiteY5" fmla="*/ 131580 h 4143760"/>
                <a:gd name="connsiteX6" fmla="*/ 1315804 w 1315804"/>
                <a:gd name="connsiteY6" fmla="*/ 4012180 h 4143760"/>
                <a:gd name="connsiteX7" fmla="*/ 1277265 w 1315804"/>
                <a:gd name="connsiteY7" fmla="*/ 4105221 h 4143760"/>
                <a:gd name="connsiteX8" fmla="*/ 1184224 w 1315804"/>
                <a:gd name="connsiteY8" fmla="*/ 4143760 h 4143760"/>
                <a:gd name="connsiteX9" fmla="*/ 131580 w 1315804"/>
                <a:gd name="connsiteY9" fmla="*/ 4143760 h 4143760"/>
                <a:gd name="connsiteX10" fmla="*/ 38539 w 1315804"/>
                <a:gd name="connsiteY10" fmla="*/ 4105221 h 4143760"/>
                <a:gd name="connsiteX11" fmla="*/ 0 w 1315804"/>
                <a:gd name="connsiteY11" fmla="*/ 4012180 h 4143760"/>
                <a:gd name="connsiteX12" fmla="*/ 0 w 1315804"/>
                <a:gd name="connsiteY12" fmla="*/ 131580 h 4143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5804" h="4143760">
                  <a:moveTo>
                    <a:pt x="0" y="131580"/>
                  </a:moveTo>
                  <a:cubicBezTo>
                    <a:pt x="0" y="96683"/>
                    <a:pt x="13863" y="63215"/>
                    <a:pt x="38539" y="38539"/>
                  </a:cubicBezTo>
                  <a:cubicBezTo>
                    <a:pt x="63215" y="13863"/>
                    <a:pt x="96683" y="0"/>
                    <a:pt x="131580" y="0"/>
                  </a:cubicBezTo>
                  <a:lnTo>
                    <a:pt x="1184224" y="0"/>
                  </a:lnTo>
                  <a:cubicBezTo>
                    <a:pt x="1219121" y="0"/>
                    <a:pt x="1252589" y="13863"/>
                    <a:pt x="1277265" y="38539"/>
                  </a:cubicBezTo>
                  <a:cubicBezTo>
                    <a:pt x="1301941" y="63215"/>
                    <a:pt x="1315804" y="96683"/>
                    <a:pt x="1315804" y="131580"/>
                  </a:cubicBezTo>
                  <a:lnTo>
                    <a:pt x="1315804" y="4012180"/>
                  </a:lnTo>
                  <a:cubicBezTo>
                    <a:pt x="1315804" y="4047077"/>
                    <a:pt x="1301941" y="4080545"/>
                    <a:pt x="1277265" y="4105221"/>
                  </a:cubicBezTo>
                  <a:cubicBezTo>
                    <a:pt x="1252589" y="4129897"/>
                    <a:pt x="1219121" y="4143760"/>
                    <a:pt x="1184224" y="4143760"/>
                  </a:cubicBezTo>
                  <a:lnTo>
                    <a:pt x="131580" y="4143760"/>
                  </a:lnTo>
                  <a:cubicBezTo>
                    <a:pt x="96683" y="4143760"/>
                    <a:pt x="63215" y="4129897"/>
                    <a:pt x="38539" y="4105221"/>
                  </a:cubicBezTo>
                  <a:cubicBezTo>
                    <a:pt x="13863" y="4080545"/>
                    <a:pt x="0" y="4047077"/>
                    <a:pt x="0" y="4012180"/>
                  </a:cubicBezTo>
                  <a:lnTo>
                    <a:pt x="0" y="131580"/>
                  </a:lnTo>
                  <a:close/>
                </a:path>
              </a:pathLst>
            </a:custGeom>
            <a:noFill/>
            <a:ln w="9525">
              <a:noFill/>
              <a:prstDash val="solid"/>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spcFirstLastPara="0" vert="horz" wrap="square" lIns="84259" tIns="84259" rIns="84259" bIns="84259" numCol="1" spcCol="1270" anchor="ctr" anchorCtr="0">
              <a:noAutofit/>
            </a:bodyPr>
            <a:lstStyle/>
            <a:p>
              <a:pPr marL="171450" indent="-171450" algn="l" defTabSz="533400">
                <a:lnSpc>
                  <a:spcPct val="90000"/>
                </a:lnSpc>
                <a:spcAft>
                  <a:spcPct val="35000"/>
                </a:spcAft>
                <a:buFont typeface="Arial"/>
                <a:buChar char="•"/>
              </a:pPr>
              <a:r>
                <a:rPr lang="en-US" sz="1100" dirty="0" smtClean="0">
                  <a:solidFill>
                    <a:srgbClr val="333333"/>
                  </a:solidFill>
                  <a:cs typeface="Tahoma" pitchFamily="34" charset="0"/>
                </a:rPr>
                <a:t>Track metrics to determine value over time.</a:t>
              </a:r>
            </a:p>
            <a:p>
              <a:pPr marL="171450" indent="-171450" algn="l" defTabSz="533400">
                <a:lnSpc>
                  <a:spcPct val="90000"/>
                </a:lnSpc>
                <a:spcAft>
                  <a:spcPct val="35000"/>
                </a:spcAft>
                <a:buFont typeface="Arial"/>
                <a:buChar char="•"/>
              </a:pPr>
              <a:r>
                <a:rPr lang="en-US" sz="1100" dirty="0" smtClean="0">
                  <a:solidFill>
                    <a:srgbClr val="333333"/>
                  </a:solidFill>
                  <a:cs typeface="Tahoma" pitchFamily="34" charset="0"/>
                </a:rPr>
                <a:t>Apply lessons learned to other projects.</a:t>
              </a:r>
              <a:endParaRPr lang="en-US" sz="1100" dirty="0">
                <a:solidFill>
                  <a:srgbClr val="333333"/>
                </a:solidFill>
                <a:cs typeface="Tahoma" pitchFamily="34" charset="0"/>
              </a:endParaRPr>
            </a:p>
          </p:txBody>
        </p:sp>
        <p:sp>
          <p:nvSpPr>
            <p:cNvPr id="64" name="Freeform 63"/>
            <p:cNvSpPr/>
            <p:nvPr>
              <p:custDataLst>
                <p:tags r:id="rId8"/>
              </p:custDataLst>
            </p:nvPr>
          </p:nvSpPr>
          <p:spPr>
            <a:xfrm>
              <a:off x="5436096" y="5565519"/>
              <a:ext cx="3420380" cy="707797"/>
            </a:xfrm>
            <a:custGeom>
              <a:avLst/>
              <a:gdLst>
                <a:gd name="connsiteX0" fmla="*/ 0 w 1315804"/>
                <a:gd name="connsiteY0" fmla="*/ 131580 h 4143760"/>
                <a:gd name="connsiteX1" fmla="*/ 38539 w 1315804"/>
                <a:gd name="connsiteY1" fmla="*/ 38539 h 4143760"/>
                <a:gd name="connsiteX2" fmla="*/ 131580 w 1315804"/>
                <a:gd name="connsiteY2" fmla="*/ 0 h 4143760"/>
                <a:gd name="connsiteX3" fmla="*/ 1184224 w 1315804"/>
                <a:gd name="connsiteY3" fmla="*/ 0 h 4143760"/>
                <a:gd name="connsiteX4" fmla="*/ 1277265 w 1315804"/>
                <a:gd name="connsiteY4" fmla="*/ 38539 h 4143760"/>
                <a:gd name="connsiteX5" fmla="*/ 1315804 w 1315804"/>
                <a:gd name="connsiteY5" fmla="*/ 131580 h 4143760"/>
                <a:gd name="connsiteX6" fmla="*/ 1315804 w 1315804"/>
                <a:gd name="connsiteY6" fmla="*/ 4012180 h 4143760"/>
                <a:gd name="connsiteX7" fmla="*/ 1277265 w 1315804"/>
                <a:gd name="connsiteY7" fmla="*/ 4105221 h 4143760"/>
                <a:gd name="connsiteX8" fmla="*/ 1184224 w 1315804"/>
                <a:gd name="connsiteY8" fmla="*/ 4143760 h 4143760"/>
                <a:gd name="connsiteX9" fmla="*/ 131580 w 1315804"/>
                <a:gd name="connsiteY9" fmla="*/ 4143760 h 4143760"/>
                <a:gd name="connsiteX10" fmla="*/ 38539 w 1315804"/>
                <a:gd name="connsiteY10" fmla="*/ 4105221 h 4143760"/>
                <a:gd name="connsiteX11" fmla="*/ 0 w 1315804"/>
                <a:gd name="connsiteY11" fmla="*/ 4012180 h 4143760"/>
                <a:gd name="connsiteX12" fmla="*/ 0 w 1315804"/>
                <a:gd name="connsiteY12" fmla="*/ 131580 h 4143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5804" h="4143760">
                  <a:moveTo>
                    <a:pt x="0" y="131580"/>
                  </a:moveTo>
                  <a:cubicBezTo>
                    <a:pt x="0" y="96683"/>
                    <a:pt x="13863" y="63215"/>
                    <a:pt x="38539" y="38539"/>
                  </a:cubicBezTo>
                  <a:cubicBezTo>
                    <a:pt x="63215" y="13863"/>
                    <a:pt x="96683" y="0"/>
                    <a:pt x="131580" y="0"/>
                  </a:cubicBezTo>
                  <a:lnTo>
                    <a:pt x="1184224" y="0"/>
                  </a:lnTo>
                  <a:cubicBezTo>
                    <a:pt x="1219121" y="0"/>
                    <a:pt x="1252589" y="13863"/>
                    <a:pt x="1277265" y="38539"/>
                  </a:cubicBezTo>
                  <a:cubicBezTo>
                    <a:pt x="1301941" y="63215"/>
                    <a:pt x="1315804" y="96683"/>
                    <a:pt x="1315804" y="131580"/>
                  </a:cubicBezTo>
                  <a:lnTo>
                    <a:pt x="1315804" y="4012180"/>
                  </a:lnTo>
                  <a:cubicBezTo>
                    <a:pt x="1315804" y="4047077"/>
                    <a:pt x="1301941" y="4080545"/>
                    <a:pt x="1277265" y="4105221"/>
                  </a:cubicBezTo>
                  <a:cubicBezTo>
                    <a:pt x="1252589" y="4129897"/>
                    <a:pt x="1219121" y="4143760"/>
                    <a:pt x="1184224" y="4143760"/>
                  </a:cubicBezTo>
                  <a:lnTo>
                    <a:pt x="131580" y="4143760"/>
                  </a:lnTo>
                  <a:cubicBezTo>
                    <a:pt x="96683" y="4143760"/>
                    <a:pt x="63215" y="4129897"/>
                    <a:pt x="38539" y="4105221"/>
                  </a:cubicBezTo>
                  <a:cubicBezTo>
                    <a:pt x="13863" y="4080545"/>
                    <a:pt x="0" y="4047077"/>
                    <a:pt x="0" y="4012180"/>
                  </a:cubicBezTo>
                  <a:lnTo>
                    <a:pt x="0" y="131580"/>
                  </a:lnTo>
                  <a:close/>
                </a:path>
              </a:pathLst>
            </a:custGeom>
            <a:noFill/>
            <a:ln w="9525">
              <a:noFill/>
              <a:prstDash val="solid"/>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spcFirstLastPara="0" vert="horz" wrap="square" lIns="84259" tIns="84259" rIns="84259" bIns="84259" numCol="1" spcCol="1270" anchor="ctr" anchorCtr="0">
              <a:noAutofit/>
            </a:bodyPr>
            <a:lstStyle/>
            <a:p>
              <a:pPr marL="171450" indent="-171450" algn="l" defTabSz="533400">
                <a:lnSpc>
                  <a:spcPct val="90000"/>
                </a:lnSpc>
                <a:spcAft>
                  <a:spcPct val="35000"/>
                </a:spcAft>
                <a:buFont typeface="Arial"/>
                <a:buChar char="•"/>
              </a:pPr>
              <a:r>
                <a:rPr lang="en-US" sz="1100" dirty="0" smtClean="0">
                  <a:solidFill>
                    <a:srgbClr val="333333"/>
                  </a:solidFill>
                  <a:cs typeface="Tahoma" pitchFamily="34" charset="0"/>
                </a:rPr>
                <a:t>Refine estimation models to suit your organization.</a:t>
              </a:r>
              <a:endParaRPr lang="en-US" sz="1100" dirty="0">
                <a:solidFill>
                  <a:srgbClr val="333333"/>
                </a:solidFill>
                <a:cs typeface="Tahoma" pitchFamily="34" charset="0"/>
              </a:endParaRPr>
            </a:p>
          </p:txBody>
        </p:sp>
      </p:grpSp>
      <p:grpSp>
        <p:nvGrpSpPr>
          <p:cNvPr id="10" name="Group 9"/>
          <p:cNvGrpSpPr/>
          <p:nvPr/>
        </p:nvGrpSpPr>
        <p:grpSpPr>
          <a:xfrm>
            <a:off x="228919" y="2712742"/>
            <a:ext cx="8656044" cy="778577"/>
            <a:chOff x="211120" y="3226487"/>
            <a:chExt cx="8656044" cy="778577"/>
          </a:xfrm>
        </p:grpSpPr>
        <p:sp>
          <p:nvSpPr>
            <p:cNvPr id="51" name="Rectangle 2"/>
            <p:cNvSpPr/>
            <p:nvPr>
              <p:custDataLst>
                <p:tags r:id="rId1"/>
              </p:custDataLst>
            </p:nvPr>
          </p:nvSpPr>
          <p:spPr>
            <a:xfrm>
              <a:off x="245480" y="3319805"/>
              <a:ext cx="8621684" cy="617301"/>
            </a:xfrm>
            <a:prstGeom prst="rect">
              <a:avLst/>
            </a:prstGeom>
            <a:solidFill>
              <a:srgbClr val="EBE9DD"/>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base">
                <a:spcBef>
                  <a:spcPct val="0"/>
                </a:spcBef>
                <a:spcAft>
                  <a:spcPct val="0"/>
                </a:spcAft>
              </a:pPr>
              <a:endParaRPr lang="en-CA" sz="1600" b="1" dirty="0">
                <a:solidFill>
                  <a:srgbClr val="333333"/>
                </a:solidFill>
              </a:endParaRPr>
            </a:p>
          </p:txBody>
        </p:sp>
        <p:sp>
          <p:nvSpPr>
            <p:cNvPr id="46" name="Chevron 8"/>
            <p:cNvSpPr/>
            <p:nvPr>
              <p:custDataLst>
                <p:tags r:id="rId2"/>
              </p:custDataLst>
            </p:nvPr>
          </p:nvSpPr>
          <p:spPr>
            <a:xfrm>
              <a:off x="1828353" y="3343977"/>
              <a:ext cx="361074" cy="552468"/>
            </a:xfrm>
            <a:prstGeom prst="chevron">
              <a:avLst/>
            </a:prstGeom>
            <a:solidFill>
              <a:srgbClr val="233F5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100" b="1" dirty="0">
                <a:solidFill>
                  <a:srgbClr val="333333"/>
                </a:solidFill>
              </a:endParaRPr>
            </a:p>
          </p:txBody>
        </p:sp>
        <p:sp>
          <p:nvSpPr>
            <p:cNvPr id="47" name="TextBox 46"/>
            <p:cNvSpPr txBox="1"/>
            <p:nvPr/>
          </p:nvSpPr>
          <p:spPr>
            <a:xfrm>
              <a:off x="211120" y="3328373"/>
              <a:ext cx="1751408" cy="600164"/>
            </a:xfrm>
            <a:prstGeom prst="rect">
              <a:avLst/>
            </a:prstGeom>
            <a:noFill/>
          </p:spPr>
          <p:txBody>
            <a:bodyPr wrap="square" rtlCol="0">
              <a:spAutoFit/>
            </a:bodyPr>
            <a:lstStyle/>
            <a:p>
              <a:r>
                <a:rPr lang="en-CA" sz="1100" b="1" dirty="0" smtClean="0"/>
                <a:t>Section 3:</a:t>
              </a:r>
              <a:endParaRPr lang="en-CA" sz="1100" b="1" dirty="0"/>
            </a:p>
            <a:p>
              <a:r>
                <a:rPr lang="en-CA" sz="1100" b="1" dirty="0" smtClean="0"/>
                <a:t>Analyze the </a:t>
              </a:r>
              <a:r>
                <a:rPr lang="en-CA" sz="1100" b="1" dirty="0"/>
                <a:t>C</a:t>
              </a:r>
              <a:r>
                <a:rPr lang="en-CA" sz="1100" b="1" dirty="0" smtClean="0"/>
                <a:t>urrent AME Process </a:t>
              </a:r>
              <a:r>
                <a:rPr lang="en-CA" sz="1100" b="1" dirty="0"/>
                <a:t>G</a:t>
              </a:r>
              <a:r>
                <a:rPr lang="en-CA" sz="1100" b="1" dirty="0" smtClean="0"/>
                <a:t>aps</a:t>
              </a:r>
            </a:p>
          </p:txBody>
        </p:sp>
        <p:sp>
          <p:nvSpPr>
            <p:cNvPr id="57" name="Freeform 56"/>
            <p:cNvSpPr/>
            <p:nvPr>
              <p:custDataLst>
                <p:tags r:id="rId3"/>
              </p:custDataLst>
            </p:nvPr>
          </p:nvSpPr>
          <p:spPr>
            <a:xfrm>
              <a:off x="2189427" y="3248980"/>
              <a:ext cx="3348372" cy="707797"/>
            </a:xfrm>
            <a:custGeom>
              <a:avLst/>
              <a:gdLst>
                <a:gd name="connsiteX0" fmla="*/ 0 w 1315804"/>
                <a:gd name="connsiteY0" fmla="*/ 131580 h 4143760"/>
                <a:gd name="connsiteX1" fmla="*/ 38539 w 1315804"/>
                <a:gd name="connsiteY1" fmla="*/ 38539 h 4143760"/>
                <a:gd name="connsiteX2" fmla="*/ 131580 w 1315804"/>
                <a:gd name="connsiteY2" fmla="*/ 0 h 4143760"/>
                <a:gd name="connsiteX3" fmla="*/ 1184224 w 1315804"/>
                <a:gd name="connsiteY3" fmla="*/ 0 h 4143760"/>
                <a:gd name="connsiteX4" fmla="*/ 1277265 w 1315804"/>
                <a:gd name="connsiteY4" fmla="*/ 38539 h 4143760"/>
                <a:gd name="connsiteX5" fmla="*/ 1315804 w 1315804"/>
                <a:gd name="connsiteY5" fmla="*/ 131580 h 4143760"/>
                <a:gd name="connsiteX6" fmla="*/ 1315804 w 1315804"/>
                <a:gd name="connsiteY6" fmla="*/ 4012180 h 4143760"/>
                <a:gd name="connsiteX7" fmla="*/ 1277265 w 1315804"/>
                <a:gd name="connsiteY7" fmla="*/ 4105221 h 4143760"/>
                <a:gd name="connsiteX8" fmla="*/ 1184224 w 1315804"/>
                <a:gd name="connsiteY8" fmla="*/ 4143760 h 4143760"/>
                <a:gd name="connsiteX9" fmla="*/ 131580 w 1315804"/>
                <a:gd name="connsiteY9" fmla="*/ 4143760 h 4143760"/>
                <a:gd name="connsiteX10" fmla="*/ 38539 w 1315804"/>
                <a:gd name="connsiteY10" fmla="*/ 4105221 h 4143760"/>
                <a:gd name="connsiteX11" fmla="*/ 0 w 1315804"/>
                <a:gd name="connsiteY11" fmla="*/ 4012180 h 4143760"/>
                <a:gd name="connsiteX12" fmla="*/ 0 w 1315804"/>
                <a:gd name="connsiteY12" fmla="*/ 131580 h 4143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5804" h="4143760">
                  <a:moveTo>
                    <a:pt x="0" y="131580"/>
                  </a:moveTo>
                  <a:cubicBezTo>
                    <a:pt x="0" y="96683"/>
                    <a:pt x="13863" y="63215"/>
                    <a:pt x="38539" y="38539"/>
                  </a:cubicBezTo>
                  <a:cubicBezTo>
                    <a:pt x="63215" y="13863"/>
                    <a:pt x="96683" y="0"/>
                    <a:pt x="131580" y="0"/>
                  </a:cubicBezTo>
                  <a:lnTo>
                    <a:pt x="1184224" y="0"/>
                  </a:lnTo>
                  <a:cubicBezTo>
                    <a:pt x="1219121" y="0"/>
                    <a:pt x="1252589" y="13863"/>
                    <a:pt x="1277265" y="38539"/>
                  </a:cubicBezTo>
                  <a:cubicBezTo>
                    <a:pt x="1301941" y="63215"/>
                    <a:pt x="1315804" y="96683"/>
                    <a:pt x="1315804" y="131580"/>
                  </a:cubicBezTo>
                  <a:lnTo>
                    <a:pt x="1315804" y="4012180"/>
                  </a:lnTo>
                  <a:cubicBezTo>
                    <a:pt x="1315804" y="4047077"/>
                    <a:pt x="1301941" y="4080545"/>
                    <a:pt x="1277265" y="4105221"/>
                  </a:cubicBezTo>
                  <a:cubicBezTo>
                    <a:pt x="1252589" y="4129897"/>
                    <a:pt x="1219121" y="4143760"/>
                    <a:pt x="1184224" y="4143760"/>
                  </a:cubicBezTo>
                  <a:lnTo>
                    <a:pt x="131580" y="4143760"/>
                  </a:lnTo>
                  <a:cubicBezTo>
                    <a:pt x="96683" y="4143760"/>
                    <a:pt x="63215" y="4129897"/>
                    <a:pt x="38539" y="4105221"/>
                  </a:cubicBezTo>
                  <a:cubicBezTo>
                    <a:pt x="13863" y="4080545"/>
                    <a:pt x="0" y="4047077"/>
                    <a:pt x="0" y="4012180"/>
                  </a:cubicBezTo>
                  <a:lnTo>
                    <a:pt x="0" y="131580"/>
                  </a:lnTo>
                  <a:close/>
                </a:path>
              </a:pathLst>
            </a:custGeom>
            <a:noFill/>
            <a:ln w="9525">
              <a:noFill/>
              <a:prstDash val="solid"/>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spcFirstLastPara="0" vert="horz" wrap="square" lIns="84259" tIns="84259" rIns="84259" bIns="84259" numCol="1" spcCol="1270" anchor="t" anchorCtr="0">
              <a:noAutofit/>
            </a:bodyPr>
            <a:lstStyle/>
            <a:p>
              <a:pPr marL="171450" indent="-171450" algn="l" defTabSz="533400">
                <a:lnSpc>
                  <a:spcPct val="90000"/>
                </a:lnSpc>
                <a:spcAft>
                  <a:spcPct val="35000"/>
                </a:spcAft>
                <a:buFont typeface="Arial"/>
                <a:buChar char="•"/>
              </a:pPr>
              <a:endParaRPr lang="en-US" sz="1100" dirty="0" smtClean="0">
                <a:solidFill>
                  <a:schemeClr val="tx1"/>
                </a:solidFill>
                <a:cs typeface="Tahoma" pitchFamily="34" charset="0"/>
              </a:endParaRPr>
            </a:p>
          </p:txBody>
        </p:sp>
        <p:sp>
          <p:nvSpPr>
            <p:cNvPr id="58" name="Freeform 57"/>
            <p:cNvSpPr/>
            <p:nvPr>
              <p:custDataLst>
                <p:tags r:id="rId4"/>
              </p:custDataLst>
            </p:nvPr>
          </p:nvSpPr>
          <p:spPr>
            <a:xfrm>
              <a:off x="5365123" y="3248980"/>
              <a:ext cx="3420380" cy="707797"/>
            </a:xfrm>
            <a:custGeom>
              <a:avLst/>
              <a:gdLst>
                <a:gd name="connsiteX0" fmla="*/ 0 w 1315804"/>
                <a:gd name="connsiteY0" fmla="*/ 131580 h 4143760"/>
                <a:gd name="connsiteX1" fmla="*/ 38539 w 1315804"/>
                <a:gd name="connsiteY1" fmla="*/ 38539 h 4143760"/>
                <a:gd name="connsiteX2" fmla="*/ 131580 w 1315804"/>
                <a:gd name="connsiteY2" fmla="*/ 0 h 4143760"/>
                <a:gd name="connsiteX3" fmla="*/ 1184224 w 1315804"/>
                <a:gd name="connsiteY3" fmla="*/ 0 h 4143760"/>
                <a:gd name="connsiteX4" fmla="*/ 1277265 w 1315804"/>
                <a:gd name="connsiteY4" fmla="*/ 38539 h 4143760"/>
                <a:gd name="connsiteX5" fmla="*/ 1315804 w 1315804"/>
                <a:gd name="connsiteY5" fmla="*/ 131580 h 4143760"/>
                <a:gd name="connsiteX6" fmla="*/ 1315804 w 1315804"/>
                <a:gd name="connsiteY6" fmla="*/ 4012180 h 4143760"/>
                <a:gd name="connsiteX7" fmla="*/ 1277265 w 1315804"/>
                <a:gd name="connsiteY7" fmla="*/ 4105221 h 4143760"/>
                <a:gd name="connsiteX8" fmla="*/ 1184224 w 1315804"/>
                <a:gd name="connsiteY8" fmla="*/ 4143760 h 4143760"/>
                <a:gd name="connsiteX9" fmla="*/ 131580 w 1315804"/>
                <a:gd name="connsiteY9" fmla="*/ 4143760 h 4143760"/>
                <a:gd name="connsiteX10" fmla="*/ 38539 w 1315804"/>
                <a:gd name="connsiteY10" fmla="*/ 4105221 h 4143760"/>
                <a:gd name="connsiteX11" fmla="*/ 0 w 1315804"/>
                <a:gd name="connsiteY11" fmla="*/ 4012180 h 4143760"/>
                <a:gd name="connsiteX12" fmla="*/ 0 w 1315804"/>
                <a:gd name="connsiteY12" fmla="*/ 131580 h 4143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5804" h="4143760">
                  <a:moveTo>
                    <a:pt x="0" y="131580"/>
                  </a:moveTo>
                  <a:cubicBezTo>
                    <a:pt x="0" y="96683"/>
                    <a:pt x="13863" y="63215"/>
                    <a:pt x="38539" y="38539"/>
                  </a:cubicBezTo>
                  <a:cubicBezTo>
                    <a:pt x="63215" y="13863"/>
                    <a:pt x="96683" y="0"/>
                    <a:pt x="131580" y="0"/>
                  </a:cubicBezTo>
                  <a:lnTo>
                    <a:pt x="1184224" y="0"/>
                  </a:lnTo>
                  <a:cubicBezTo>
                    <a:pt x="1219121" y="0"/>
                    <a:pt x="1252589" y="13863"/>
                    <a:pt x="1277265" y="38539"/>
                  </a:cubicBezTo>
                  <a:cubicBezTo>
                    <a:pt x="1301941" y="63215"/>
                    <a:pt x="1315804" y="96683"/>
                    <a:pt x="1315804" y="131580"/>
                  </a:cubicBezTo>
                  <a:lnTo>
                    <a:pt x="1315804" y="4012180"/>
                  </a:lnTo>
                  <a:cubicBezTo>
                    <a:pt x="1315804" y="4047077"/>
                    <a:pt x="1301941" y="4080545"/>
                    <a:pt x="1277265" y="4105221"/>
                  </a:cubicBezTo>
                  <a:cubicBezTo>
                    <a:pt x="1252589" y="4129897"/>
                    <a:pt x="1219121" y="4143760"/>
                    <a:pt x="1184224" y="4143760"/>
                  </a:cubicBezTo>
                  <a:lnTo>
                    <a:pt x="131580" y="4143760"/>
                  </a:lnTo>
                  <a:cubicBezTo>
                    <a:pt x="96683" y="4143760"/>
                    <a:pt x="63215" y="4129897"/>
                    <a:pt x="38539" y="4105221"/>
                  </a:cubicBezTo>
                  <a:cubicBezTo>
                    <a:pt x="13863" y="4080545"/>
                    <a:pt x="0" y="4047077"/>
                    <a:pt x="0" y="4012180"/>
                  </a:cubicBezTo>
                  <a:lnTo>
                    <a:pt x="0" y="131580"/>
                  </a:lnTo>
                  <a:close/>
                </a:path>
              </a:pathLst>
            </a:custGeom>
            <a:noFill/>
            <a:ln w="9525">
              <a:noFill/>
              <a:prstDash val="solid"/>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spcFirstLastPara="0" vert="horz" wrap="square" lIns="84259" tIns="84259" rIns="84259" bIns="84259" numCol="1" spcCol="1270" anchor="t" anchorCtr="0">
              <a:noAutofit/>
            </a:bodyPr>
            <a:lstStyle/>
            <a:p>
              <a:pPr marL="171450" indent="-171450" algn="l" defTabSz="533400">
                <a:lnSpc>
                  <a:spcPct val="90000"/>
                </a:lnSpc>
                <a:spcAft>
                  <a:spcPct val="35000"/>
                </a:spcAft>
                <a:buFont typeface="Arial"/>
                <a:buChar char="•"/>
              </a:pPr>
              <a:endParaRPr lang="en-US" sz="1100" dirty="0">
                <a:solidFill>
                  <a:schemeClr val="tx1"/>
                </a:solidFill>
              </a:endParaRPr>
            </a:p>
          </p:txBody>
        </p:sp>
        <p:sp>
          <p:nvSpPr>
            <p:cNvPr id="65" name="Freeform 64"/>
            <p:cNvSpPr/>
            <p:nvPr>
              <p:custDataLst>
                <p:tags r:id="rId5"/>
              </p:custDataLst>
            </p:nvPr>
          </p:nvSpPr>
          <p:spPr>
            <a:xfrm>
              <a:off x="2195736" y="3226487"/>
              <a:ext cx="3348372" cy="778577"/>
            </a:xfrm>
            <a:custGeom>
              <a:avLst/>
              <a:gdLst>
                <a:gd name="connsiteX0" fmla="*/ 0 w 1315804"/>
                <a:gd name="connsiteY0" fmla="*/ 131580 h 4143760"/>
                <a:gd name="connsiteX1" fmla="*/ 38539 w 1315804"/>
                <a:gd name="connsiteY1" fmla="*/ 38539 h 4143760"/>
                <a:gd name="connsiteX2" fmla="*/ 131580 w 1315804"/>
                <a:gd name="connsiteY2" fmla="*/ 0 h 4143760"/>
                <a:gd name="connsiteX3" fmla="*/ 1184224 w 1315804"/>
                <a:gd name="connsiteY3" fmla="*/ 0 h 4143760"/>
                <a:gd name="connsiteX4" fmla="*/ 1277265 w 1315804"/>
                <a:gd name="connsiteY4" fmla="*/ 38539 h 4143760"/>
                <a:gd name="connsiteX5" fmla="*/ 1315804 w 1315804"/>
                <a:gd name="connsiteY5" fmla="*/ 131580 h 4143760"/>
                <a:gd name="connsiteX6" fmla="*/ 1315804 w 1315804"/>
                <a:gd name="connsiteY6" fmla="*/ 4012180 h 4143760"/>
                <a:gd name="connsiteX7" fmla="*/ 1277265 w 1315804"/>
                <a:gd name="connsiteY7" fmla="*/ 4105221 h 4143760"/>
                <a:gd name="connsiteX8" fmla="*/ 1184224 w 1315804"/>
                <a:gd name="connsiteY8" fmla="*/ 4143760 h 4143760"/>
                <a:gd name="connsiteX9" fmla="*/ 131580 w 1315804"/>
                <a:gd name="connsiteY9" fmla="*/ 4143760 h 4143760"/>
                <a:gd name="connsiteX10" fmla="*/ 38539 w 1315804"/>
                <a:gd name="connsiteY10" fmla="*/ 4105221 h 4143760"/>
                <a:gd name="connsiteX11" fmla="*/ 0 w 1315804"/>
                <a:gd name="connsiteY11" fmla="*/ 4012180 h 4143760"/>
                <a:gd name="connsiteX12" fmla="*/ 0 w 1315804"/>
                <a:gd name="connsiteY12" fmla="*/ 131580 h 4143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5804" h="4143760">
                  <a:moveTo>
                    <a:pt x="0" y="131580"/>
                  </a:moveTo>
                  <a:cubicBezTo>
                    <a:pt x="0" y="96683"/>
                    <a:pt x="13863" y="63215"/>
                    <a:pt x="38539" y="38539"/>
                  </a:cubicBezTo>
                  <a:cubicBezTo>
                    <a:pt x="63215" y="13863"/>
                    <a:pt x="96683" y="0"/>
                    <a:pt x="131580" y="0"/>
                  </a:cubicBezTo>
                  <a:lnTo>
                    <a:pt x="1184224" y="0"/>
                  </a:lnTo>
                  <a:cubicBezTo>
                    <a:pt x="1219121" y="0"/>
                    <a:pt x="1252589" y="13863"/>
                    <a:pt x="1277265" y="38539"/>
                  </a:cubicBezTo>
                  <a:cubicBezTo>
                    <a:pt x="1301941" y="63215"/>
                    <a:pt x="1315804" y="96683"/>
                    <a:pt x="1315804" y="131580"/>
                  </a:cubicBezTo>
                  <a:lnTo>
                    <a:pt x="1315804" y="4012180"/>
                  </a:lnTo>
                  <a:cubicBezTo>
                    <a:pt x="1315804" y="4047077"/>
                    <a:pt x="1301941" y="4080545"/>
                    <a:pt x="1277265" y="4105221"/>
                  </a:cubicBezTo>
                  <a:cubicBezTo>
                    <a:pt x="1252589" y="4129897"/>
                    <a:pt x="1219121" y="4143760"/>
                    <a:pt x="1184224" y="4143760"/>
                  </a:cubicBezTo>
                  <a:lnTo>
                    <a:pt x="131580" y="4143760"/>
                  </a:lnTo>
                  <a:cubicBezTo>
                    <a:pt x="96683" y="4143760"/>
                    <a:pt x="63215" y="4129897"/>
                    <a:pt x="38539" y="4105221"/>
                  </a:cubicBezTo>
                  <a:cubicBezTo>
                    <a:pt x="13863" y="4080545"/>
                    <a:pt x="0" y="4047077"/>
                    <a:pt x="0" y="4012180"/>
                  </a:cubicBezTo>
                  <a:lnTo>
                    <a:pt x="0" y="131580"/>
                  </a:lnTo>
                  <a:close/>
                </a:path>
              </a:pathLst>
            </a:custGeom>
            <a:noFill/>
            <a:ln w="9525">
              <a:noFill/>
              <a:prstDash val="solid"/>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spcFirstLastPara="0" vert="horz" wrap="square" lIns="84259" tIns="84259" rIns="84259" bIns="84259" numCol="1" spcCol="1270" anchor="ctr" anchorCtr="0">
              <a:noAutofit/>
            </a:bodyPr>
            <a:lstStyle/>
            <a:p>
              <a:pPr marL="171450" indent="-171450" algn="l">
                <a:spcAft>
                  <a:spcPts val="462"/>
                </a:spcAft>
                <a:buFont typeface="Arial"/>
                <a:buChar char="•"/>
              </a:pPr>
              <a:r>
                <a:rPr lang="en-CA" sz="1100" dirty="0" smtClean="0">
                  <a:solidFill>
                    <a:schemeClr val="tx1"/>
                  </a:solidFill>
                </a:rPr>
                <a:t>Identify and interview IT process stakeholders.</a:t>
              </a:r>
            </a:p>
            <a:p>
              <a:pPr marL="171450" indent="-171450" algn="l">
                <a:spcAft>
                  <a:spcPts val="462"/>
                </a:spcAft>
                <a:buFont typeface="Arial"/>
                <a:buChar char="•"/>
              </a:pPr>
              <a:r>
                <a:rPr lang="en-CA" sz="1100" dirty="0" smtClean="0">
                  <a:solidFill>
                    <a:schemeClr val="tx1"/>
                  </a:solidFill>
                </a:rPr>
                <a:t>Identify business goals and IT drivers.</a:t>
              </a:r>
            </a:p>
          </p:txBody>
        </p:sp>
        <p:sp>
          <p:nvSpPr>
            <p:cNvPr id="73" name="Freeform 72"/>
            <p:cNvSpPr/>
            <p:nvPr>
              <p:custDataLst>
                <p:tags r:id="rId6"/>
              </p:custDataLst>
            </p:nvPr>
          </p:nvSpPr>
          <p:spPr>
            <a:xfrm>
              <a:off x="5436096" y="3226487"/>
              <a:ext cx="3420380" cy="778577"/>
            </a:xfrm>
            <a:custGeom>
              <a:avLst/>
              <a:gdLst>
                <a:gd name="connsiteX0" fmla="*/ 0 w 1315804"/>
                <a:gd name="connsiteY0" fmla="*/ 131580 h 4143760"/>
                <a:gd name="connsiteX1" fmla="*/ 38539 w 1315804"/>
                <a:gd name="connsiteY1" fmla="*/ 38539 h 4143760"/>
                <a:gd name="connsiteX2" fmla="*/ 131580 w 1315804"/>
                <a:gd name="connsiteY2" fmla="*/ 0 h 4143760"/>
                <a:gd name="connsiteX3" fmla="*/ 1184224 w 1315804"/>
                <a:gd name="connsiteY3" fmla="*/ 0 h 4143760"/>
                <a:gd name="connsiteX4" fmla="*/ 1277265 w 1315804"/>
                <a:gd name="connsiteY4" fmla="*/ 38539 h 4143760"/>
                <a:gd name="connsiteX5" fmla="*/ 1315804 w 1315804"/>
                <a:gd name="connsiteY5" fmla="*/ 131580 h 4143760"/>
                <a:gd name="connsiteX6" fmla="*/ 1315804 w 1315804"/>
                <a:gd name="connsiteY6" fmla="*/ 4012180 h 4143760"/>
                <a:gd name="connsiteX7" fmla="*/ 1277265 w 1315804"/>
                <a:gd name="connsiteY7" fmla="*/ 4105221 h 4143760"/>
                <a:gd name="connsiteX8" fmla="*/ 1184224 w 1315804"/>
                <a:gd name="connsiteY8" fmla="*/ 4143760 h 4143760"/>
                <a:gd name="connsiteX9" fmla="*/ 131580 w 1315804"/>
                <a:gd name="connsiteY9" fmla="*/ 4143760 h 4143760"/>
                <a:gd name="connsiteX10" fmla="*/ 38539 w 1315804"/>
                <a:gd name="connsiteY10" fmla="*/ 4105221 h 4143760"/>
                <a:gd name="connsiteX11" fmla="*/ 0 w 1315804"/>
                <a:gd name="connsiteY11" fmla="*/ 4012180 h 4143760"/>
                <a:gd name="connsiteX12" fmla="*/ 0 w 1315804"/>
                <a:gd name="connsiteY12" fmla="*/ 131580 h 4143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5804" h="4143760">
                  <a:moveTo>
                    <a:pt x="0" y="131580"/>
                  </a:moveTo>
                  <a:cubicBezTo>
                    <a:pt x="0" y="96683"/>
                    <a:pt x="13863" y="63215"/>
                    <a:pt x="38539" y="38539"/>
                  </a:cubicBezTo>
                  <a:cubicBezTo>
                    <a:pt x="63215" y="13863"/>
                    <a:pt x="96683" y="0"/>
                    <a:pt x="131580" y="0"/>
                  </a:cubicBezTo>
                  <a:lnTo>
                    <a:pt x="1184224" y="0"/>
                  </a:lnTo>
                  <a:cubicBezTo>
                    <a:pt x="1219121" y="0"/>
                    <a:pt x="1252589" y="13863"/>
                    <a:pt x="1277265" y="38539"/>
                  </a:cubicBezTo>
                  <a:cubicBezTo>
                    <a:pt x="1301941" y="63215"/>
                    <a:pt x="1315804" y="96683"/>
                    <a:pt x="1315804" y="131580"/>
                  </a:cubicBezTo>
                  <a:lnTo>
                    <a:pt x="1315804" y="4012180"/>
                  </a:lnTo>
                  <a:cubicBezTo>
                    <a:pt x="1315804" y="4047077"/>
                    <a:pt x="1301941" y="4080545"/>
                    <a:pt x="1277265" y="4105221"/>
                  </a:cubicBezTo>
                  <a:cubicBezTo>
                    <a:pt x="1252589" y="4129897"/>
                    <a:pt x="1219121" y="4143760"/>
                    <a:pt x="1184224" y="4143760"/>
                  </a:cubicBezTo>
                  <a:lnTo>
                    <a:pt x="131580" y="4143760"/>
                  </a:lnTo>
                  <a:cubicBezTo>
                    <a:pt x="96683" y="4143760"/>
                    <a:pt x="63215" y="4129897"/>
                    <a:pt x="38539" y="4105221"/>
                  </a:cubicBezTo>
                  <a:cubicBezTo>
                    <a:pt x="13863" y="4080545"/>
                    <a:pt x="0" y="4047077"/>
                    <a:pt x="0" y="4012180"/>
                  </a:cubicBezTo>
                  <a:lnTo>
                    <a:pt x="0" y="131580"/>
                  </a:lnTo>
                  <a:close/>
                </a:path>
              </a:pathLst>
            </a:custGeom>
            <a:noFill/>
            <a:ln w="9525">
              <a:noFill/>
              <a:prstDash val="solid"/>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spcFirstLastPara="0" vert="horz" wrap="square" lIns="84259" tIns="84259" rIns="84259" bIns="84259" numCol="1" spcCol="1270" anchor="ctr" anchorCtr="0">
              <a:noAutofit/>
            </a:bodyPr>
            <a:lstStyle/>
            <a:p>
              <a:pPr marL="171450" indent="-171450" algn="l">
                <a:spcAft>
                  <a:spcPts val="462"/>
                </a:spcAft>
                <a:buFont typeface="Arial"/>
                <a:buChar char="•"/>
              </a:pPr>
              <a:r>
                <a:rPr lang="en-CA" sz="1100" dirty="0" smtClean="0">
                  <a:solidFill>
                    <a:schemeClr val="tx1"/>
                  </a:solidFill>
                </a:rPr>
                <a:t>Draw your current and target AME states.</a:t>
              </a:r>
            </a:p>
            <a:p>
              <a:pPr marL="171450" indent="-171450" algn="l">
                <a:spcAft>
                  <a:spcPts val="462"/>
                </a:spcAft>
                <a:buFont typeface="Arial"/>
                <a:buChar char="•"/>
              </a:pPr>
              <a:r>
                <a:rPr lang="en-CA" sz="1100" dirty="0" smtClean="0">
                  <a:solidFill>
                    <a:schemeClr val="tx1"/>
                  </a:solidFill>
                </a:rPr>
                <a:t>Find and prioritize your target state gaps.</a:t>
              </a:r>
              <a:endParaRPr lang="en-CA" sz="1100" dirty="0">
                <a:solidFill>
                  <a:schemeClr val="tx1"/>
                </a:solidFill>
              </a:endParaRPr>
            </a:p>
          </p:txBody>
        </p:sp>
      </p:grpSp>
      <p:grpSp>
        <p:nvGrpSpPr>
          <p:cNvPr id="44" name="Group 43"/>
          <p:cNvGrpSpPr/>
          <p:nvPr/>
        </p:nvGrpSpPr>
        <p:grpSpPr>
          <a:xfrm>
            <a:off x="7967912" y="5734116"/>
            <a:ext cx="797093" cy="520522"/>
            <a:chOff x="6707697" y="-1251520"/>
            <a:chExt cx="797093" cy="520522"/>
          </a:xfrm>
        </p:grpSpPr>
        <p:sp>
          <p:nvSpPr>
            <p:cNvPr id="49" name="Rounded Rectangle 48"/>
            <p:cNvSpPr/>
            <p:nvPr/>
          </p:nvSpPr>
          <p:spPr>
            <a:xfrm>
              <a:off x="6707698" y="-1251520"/>
              <a:ext cx="248580" cy="252028"/>
            </a:xfrm>
            <a:prstGeom prst="roundRect">
              <a:avLst/>
            </a:prstGeom>
            <a:solidFill>
              <a:srgbClr val="D17A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1</a:t>
              </a:r>
              <a:endParaRPr lang="en-US" sz="900" dirty="0"/>
            </a:p>
          </p:txBody>
        </p:sp>
        <p:sp>
          <p:nvSpPr>
            <p:cNvPr id="66" name="Rounded Rectangle 65"/>
            <p:cNvSpPr/>
            <p:nvPr/>
          </p:nvSpPr>
          <p:spPr>
            <a:xfrm>
              <a:off x="6984269" y="-1251520"/>
              <a:ext cx="248580" cy="252028"/>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2</a:t>
              </a:r>
              <a:endParaRPr lang="en-US" sz="900" dirty="0"/>
            </a:p>
          </p:txBody>
        </p:sp>
        <p:sp>
          <p:nvSpPr>
            <p:cNvPr id="67" name="Rounded Rectangle 66"/>
            <p:cNvSpPr/>
            <p:nvPr/>
          </p:nvSpPr>
          <p:spPr>
            <a:xfrm>
              <a:off x="7256210" y="-1251520"/>
              <a:ext cx="248580" cy="252028"/>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3</a:t>
              </a:r>
              <a:endParaRPr lang="en-US" sz="900" dirty="0"/>
            </a:p>
          </p:txBody>
        </p:sp>
        <p:sp>
          <p:nvSpPr>
            <p:cNvPr id="68" name="Rounded Rectangle 67"/>
            <p:cNvSpPr/>
            <p:nvPr/>
          </p:nvSpPr>
          <p:spPr>
            <a:xfrm>
              <a:off x="6707697" y="-983026"/>
              <a:ext cx="248580" cy="252028"/>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4</a:t>
              </a:r>
              <a:endParaRPr lang="en-US" sz="900" dirty="0"/>
            </a:p>
          </p:txBody>
        </p:sp>
        <p:sp>
          <p:nvSpPr>
            <p:cNvPr id="69" name="Rounded Rectangle 68"/>
            <p:cNvSpPr/>
            <p:nvPr/>
          </p:nvSpPr>
          <p:spPr>
            <a:xfrm>
              <a:off x="6984268" y="-983026"/>
              <a:ext cx="248580" cy="252028"/>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5</a:t>
              </a:r>
              <a:endParaRPr lang="en-US" sz="900" dirty="0"/>
            </a:p>
          </p:txBody>
        </p:sp>
        <p:sp>
          <p:nvSpPr>
            <p:cNvPr id="70" name="Rounded Rectangle 69"/>
            <p:cNvSpPr/>
            <p:nvPr/>
          </p:nvSpPr>
          <p:spPr>
            <a:xfrm>
              <a:off x="7256210" y="-983026"/>
              <a:ext cx="248580" cy="252028"/>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6</a:t>
              </a:r>
              <a:endParaRPr lang="en-US" sz="900" dirty="0"/>
            </a:p>
          </p:txBody>
        </p:sp>
      </p:grpSp>
      <p:sp>
        <p:nvSpPr>
          <p:cNvPr id="71" name="Right Arrow Callout 70"/>
          <p:cNvSpPr/>
          <p:nvPr/>
        </p:nvSpPr>
        <p:spPr>
          <a:xfrm>
            <a:off x="3671901" y="5676225"/>
            <a:ext cx="4225612" cy="639676"/>
          </a:xfrm>
          <a:prstGeom prst="rightArrowCallout">
            <a:avLst>
              <a:gd name="adj1" fmla="val 25000"/>
              <a:gd name="adj2" fmla="val 25000"/>
              <a:gd name="adj3" fmla="val 25000"/>
              <a:gd name="adj4" fmla="val 88358"/>
            </a:avLst>
          </a:prstGeom>
          <a:solidFill>
            <a:schemeClr val="accent1">
              <a:tint val="50000"/>
              <a:satMod val="300000"/>
            </a:schemeClr>
          </a:solidFill>
          <a:effectLst/>
        </p:spPr>
        <p:style>
          <a:lnRef idx="1">
            <a:schemeClr val="accent1"/>
          </a:lnRef>
          <a:fillRef idx="2">
            <a:schemeClr val="accent1"/>
          </a:fillRef>
          <a:effectRef idx="1">
            <a:schemeClr val="accent1"/>
          </a:effectRef>
          <a:fontRef idx="minor">
            <a:schemeClr val="dk1"/>
          </a:fontRef>
        </p:style>
        <p:txBody>
          <a:bodyPr rtlCol="0" anchor="ctr"/>
          <a:lstStyle/>
          <a:p>
            <a:r>
              <a:rPr lang="en-US" sz="1400" dirty="0" smtClean="0"/>
              <a:t>Follow this icon in the top-right corner as a guiding model throughout this step-by-step AME optimization project. </a:t>
            </a:r>
            <a:endParaRPr lang="en-US" sz="1400" dirty="0"/>
          </a:p>
        </p:txBody>
      </p:sp>
      <p:pic>
        <p:nvPicPr>
          <p:cNvPr id="72" name="Picture 3">
            <a:hlinkClick r:id="rId28"/>
          </p:cNvPr>
          <p:cNvPicPr>
            <a:picLocks noChangeAspect="1" noChangeArrowheads="1"/>
          </p:cNvPicPr>
          <p:nvPr/>
        </p:nvPicPr>
        <p:blipFill>
          <a:blip r:embed="rId29" cstate="print"/>
          <a:srcRect/>
          <a:stretch>
            <a:fillRect/>
          </a:stretch>
        </p:blipFill>
        <p:spPr bwMode="auto">
          <a:xfrm>
            <a:off x="0" y="6422955"/>
            <a:ext cx="9144000" cy="437555"/>
          </a:xfrm>
          <a:prstGeom prst="rect">
            <a:avLst/>
          </a:prstGeom>
          <a:noFill/>
          <a:ln w="9525">
            <a:noFill/>
            <a:miter lim="800000"/>
            <a:headEnd/>
            <a:tailEnd/>
          </a:ln>
        </p:spPr>
      </p:pic>
    </p:spTree>
    <p:extLst>
      <p:ext uri="{BB962C8B-B14F-4D97-AF65-F5344CB8AC3E}">
        <p14:creationId xmlns:p14="http://schemas.microsoft.com/office/powerpoint/2010/main" val="27957214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1520" y="260648"/>
            <a:ext cx="7668852" cy="864096"/>
          </a:xfrm>
        </p:spPr>
        <p:txBody>
          <a:bodyPr/>
          <a:lstStyle/>
          <a:p>
            <a:r>
              <a:rPr lang="en-US" dirty="0"/>
              <a:t>Use Info-Tech’s </a:t>
            </a:r>
            <a:r>
              <a:rPr lang="en-US" i="1" dirty="0"/>
              <a:t>A</a:t>
            </a:r>
            <a:r>
              <a:rPr lang="en-US" i="1" dirty="0" smtClean="0"/>
              <a:t>pplication Maintenance Estimation Tool </a:t>
            </a:r>
            <a:r>
              <a:rPr lang="en-US" dirty="0" smtClean="0"/>
              <a:t>to </a:t>
            </a:r>
            <a:r>
              <a:rPr lang="en-US" dirty="0"/>
              <a:t>assess </a:t>
            </a:r>
            <a:r>
              <a:rPr lang="en-US" dirty="0" smtClean="0"/>
              <a:t>and </a:t>
            </a:r>
            <a:r>
              <a:rPr lang="en-US" dirty="0"/>
              <a:t>optimize </a:t>
            </a:r>
            <a:r>
              <a:rPr lang="en-US" dirty="0" smtClean="0"/>
              <a:t>the process</a:t>
            </a:r>
            <a:endParaRPr lang="en-CA" dirty="0"/>
          </a:p>
        </p:txBody>
      </p:sp>
      <p:sp>
        <p:nvSpPr>
          <p:cNvPr id="12" name="Text Placeholder 11"/>
          <p:cNvSpPr>
            <a:spLocks noGrp="1"/>
          </p:cNvSpPr>
          <p:nvPr>
            <p:ph type="body" sz="quarter" idx="19"/>
          </p:nvPr>
        </p:nvSpPr>
        <p:spPr/>
        <p:txBody>
          <a:bodyPr/>
          <a:lstStyle/>
          <a:p>
            <a:r>
              <a:rPr lang="en-US" dirty="0"/>
              <a:t>Each tab in this tool will help you roll </a:t>
            </a:r>
            <a:r>
              <a:rPr lang="en-US" dirty="0" smtClean="0"/>
              <a:t>out </a:t>
            </a:r>
            <a:r>
              <a:rPr lang="en-US" dirty="0"/>
              <a:t>an optimized </a:t>
            </a:r>
            <a:r>
              <a:rPr lang="en-US" dirty="0" smtClean="0"/>
              <a:t>AME process. </a:t>
            </a:r>
            <a:r>
              <a:rPr lang="en-US" dirty="0"/>
              <a:t>This tool will be used throughout this toolkit.</a:t>
            </a:r>
          </a:p>
        </p:txBody>
      </p:sp>
      <p:pic>
        <p:nvPicPr>
          <p:cNvPr id="13" name="Picture 12" descr="tool.wmf"/>
          <p:cNvPicPr>
            <a:picLocks noChangeAspect="1"/>
          </p:cNvPicPr>
          <p:nvPr/>
        </p:nvPicPr>
        <p:blipFill>
          <a:blip r:embed="rId2" cstate="print"/>
          <a:stretch>
            <a:fillRect/>
          </a:stretch>
        </p:blipFill>
        <p:spPr>
          <a:xfrm>
            <a:off x="8114562" y="368660"/>
            <a:ext cx="633902" cy="614790"/>
          </a:xfrm>
          <a:prstGeom prst="rect">
            <a:avLst/>
          </a:prstGeom>
        </p:spPr>
      </p:pic>
      <p:sp>
        <p:nvSpPr>
          <p:cNvPr id="14" name="Rectangle 13"/>
          <p:cNvSpPr/>
          <p:nvPr/>
        </p:nvSpPr>
        <p:spPr>
          <a:xfrm>
            <a:off x="304549" y="1988840"/>
            <a:ext cx="4716524" cy="42391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spcBef>
                <a:spcPts val="600"/>
              </a:spcBef>
            </a:pPr>
            <a:r>
              <a:rPr lang="en-CA" sz="1600" dirty="0">
                <a:solidFill>
                  <a:schemeClr val="tx1"/>
                </a:solidFill>
              </a:rPr>
              <a:t>Ensure your evaluation is accurate by including multiple business and IT stakeholders from various departments in the gap assessment and costing.</a:t>
            </a:r>
          </a:p>
          <a:p>
            <a:pPr algn="l">
              <a:spcBef>
                <a:spcPts val="1200"/>
              </a:spcBef>
              <a:spcAft>
                <a:spcPts val="0"/>
              </a:spcAft>
            </a:pPr>
            <a:r>
              <a:rPr lang="en-CA" sz="1400" b="1" dirty="0" smtClean="0">
                <a:solidFill>
                  <a:schemeClr val="tx1"/>
                </a:solidFill>
              </a:rPr>
              <a:t>The AME Tool</a:t>
            </a:r>
            <a:r>
              <a:rPr lang="en-CA" sz="1400" b="1" dirty="0">
                <a:solidFill>
                  <a:schemeClr val="tx1"/>
                </a:solidFill>
              </a:rPr>
              <a:t>:</a:t>
            </a:r>
            <a:endParaRPr lang="en-US" sz="1400" dirty="0">
              <a:solidFill>
                <a:schemeClr val="tx1"/>
              </a:solidFill>
            </a:endParaRPr>
          </a:p>
          <a:p>
            <a:pPr marL="285750" indent="-285750" algn="l">
              <a:spcBef>
                <a:spcPts val="600"/>
              </a:spcBef>
              <a:buFont typeface="Arial"/>
              <a:buChar char="•"/>
            </a:pPr>
            <a:r>
              <a:rPr lang="en-US" sz="1400" dirty="0" smtClean="0">
                <a:solidFill>
                  <a:schemeClr val="tx1"/>
                </a:solidFill>
              </a:rPr>
              <a:t>Info-Tech’s </a:t>
            </a:r>
            <a:r>
              <a:rPr lang="en-US" sz="1400" i="1" dirty="0" smtClean="0">
                <a:solidFill>
                  <a:schemeClr val="tx1"/>
                </a:solidFill>
              </a:rPr>
              <a:t>Application Maintenance Estimation Tool </a:t>
            </a:r>
            <a:r>
              <a:rPr lang="en-US" sz="1400" dirty="0" smtClean="0">
                <a:solidFill>
                  <a:schemeClr val="tx1"/>
                </a:solidFill>
              </a:rPr>
              <a:t>can </a:t>
            </a:r>
            <a:r>
              <a:rPr lang="en-US" sz="1400" dirty="0">
                <a:solidFill>
                  <a:schemeClr val="tx1"/>
                </a:solidFill>
              </a:rPr>
              <a:t>be used as a needs assessment, cost estimation, and performance documentation tool. It can be used to help you build an optimized process.</a:t>
            </a:r>
          </a:p>
          <a:p>
            <a:pPr algn="l">
              <a:spcBef>
                <a:spcPts val="1200"/>
              </a:spcBef>
            </a:pPr>
            <a:r>
              <a:rPr lang="en-US" sz="1400" b="1" dirty="0" smtClean="0">
                <a:solidFill>
                  <a:schemeClr val="tx1"/>
                </a:solidFill>
              </a:rPr>
              <a:t>This </a:t>
            </a:r>
            <a:r>
              <a:rPr lang="en-US" sz="1400" b="1" dirty="0">
                <a:solidFill>
                  <a:schemeClr val="tx1"/>
                </a:solidFill>
              </a:rPr>
              <a:t>tool will help you:</a:t>
            </a:r>
          </a:p>
          <a:p>
            <a:pPr marL="285750" indent="-285750" algn="l">
              <a:spcBef>
                <a:spcPts val="600"/>
              </a:spcBef>
              <a:buFont typeface="Arial"/>
              <a:buChar char="•"/>
            </a:pPr>
            <a:r>
              <a:rPr lang="en-US" sz="1400" dirty="0">
                <a:solidFill>
                  <a:schemeClr val="tx1"/>
                </a:solidFill>
              </a:rPr>
              <a:t>Identify the skills, processes, </a:t>
            </a:r>
            <a:r>
              <a:rPr lang="en-US" sz="1400" dirty="0" smtClean="0">
                <a:solidFill>
                  <a:schemeClr val="tx1"/>
                </a:solidFill>
              </a:rPr>
              <a:t>tracking, and </a:t>
            </a:r>
            <a:r>
              <a:rPr lang="en-US" sz="1400" dirty="0">
                <a:solidFill>
                  <a:schemeClr val="tx1"/>
                </a:solidFill>
              </a:rPr>
              <a:t>governance that are needed for you to optimize your </a:t>
            </a:r>
            <a:r>
              <a:rPr lang="en-US" sz="1400" dirty="0" smtClean="0">
                <a:solidFill>
                  <a:schemeClr val="tx1"/>
                </a:solidFill>
              </a:rPr>
              <a:t>AME</a:t>
            </a:r>
            <a:r>
              <a:rPr lang="en-US" sz="1400" dirty="0">
                <a:solidFill>
                  <a:schemeClr val="tx1"/>
                </a:solidFill>
              </a:rPr>
              <a:t>.</a:t>
            </a:r>
          </a:p>
          <a:p>
            <a:pPr marL="285750" indent="-285750" algn="l">
              <a:spcBef>
                <a:spcPts val="600"/>
              </a:spcBef>
              <a:buFont typeface="Arial"/>
              <a:buChar char="•"/>
            </a:pPr>
            <a:r>
              <a:rPr lang="en-US" sz="1400" dirty="0">
                <a:solidFill>
                  <a:schemeClr val="tx1"/>
                </a:solidFill>
              </a:rPr>
              <a:t>Identify the key roles in your </a:t>
            </a:r>
            <a:r>
              <a:rPr lang="en-US" sz="1400" dirty="0" smtClean="0">
                <a:solidFill>
                  <a:schemeClr val="tx1"/>
                </a:solidFill>
              </a:rPr>
              <a:t>AME optimization</a:t>
            </a:r>
            <a:r>
              <a:rPr lang="en-US" sz="1400" dirty="0">
                <a:solidFill>
                  <a:schemeClr val="tx1"/>
                </a:solidFill>
              </a:rPr>
              <a:t>.</a:t>
            </a:r>
          </a:p>
          <a:p>
            <a:pPr marL="285750" indent="-285750" algn="l">
              <a:spcBef>
                <a:spcPts val="600"/>
              </a:spcBef>
              <a:buFont typeface="Arial"/>
              <a:buChar char="•"/>
            </a:pPr>
            <a:r>
              <a:rPr lang="en-US" sz="1400" dirty="0">
                <a:solidFill>
                  <a:schemeClr val="tx1"/>
                </a:solidFill>
              </a:rPr>
              <a:t>Establish a monitoring dashboard to track the performance of key instrumentation </a:t>
            </a:r>
            <a:r>
              <a:rPr lang="en-US" sz="1400" dirty="0" smtClean="0">
                <a:solidFill>
                  <a:schemeClr val="tx1"/>
                </a:solidFill>
              </a:rPr>
              <a:t>points.</a:t>
            </a:r>
            <a:endParaRPr lang="en-US" sz="1400" dirty="0">
              <a:solidFill>
                <a:schemeClr val="tx1"/>
              </a:solidFill>
            </a:endParaRPr>
          </a:p>
        </p:txBody>
      </p:sp>
      <p:sp>
        <p:nvSpPr>
          <p:cNvPr id="22" name="TextBox 1"/>
          <p:cNvSpPr txBox="1"/>
          <p:nvPr/>
        </p:nvSpPr>
        <p:spPr>
          <a:xfrm>
            <a:off x="5234504" y="5704728"/>
            <a:ext cx="3642796" cy="523220"/>
          </a:xfrm>
          <a:prstGeom prst="rect">
            <a:avLst/>
          </a:prstGeom>
          <a:noFill/>
        </p:spPr>
        <p:txBody>
          <a:bodyPr wrap="square" rtlCol="0">
            <a:spAutoFit/>
          </a:bodyPr>
          <a:lstStyle/>
          <a:p>
            <a:r>
              <a:rPr lang="en-US" sz="1400" dirty="0"/>
              <a:t>Info-Tech’s </a:t>
            </a:r>
            <a:r>
              <a:rPr lang="en-US" sz="1400" i="1" u="sng" dirty="0" smtClean="0">
                <a:solidFill>
                  <a:schemeClr val="accent1">
                    <a:lumMod val="60000"/>
                    <a:lumOff val="40000"/>
                  </a:schemeClr>
                </a:solidFill>
                <a:hlinkClick r:id="rId3"/>
              </a:rPr>
              <a:t>Application Maintenance Estimation Tool</a:t>
            </a:r>
            <a:r>
              <a:rPr lang="en-US" sz="1400" i="1" dirty="0" smtClean="0"/>
              <a:t>.</a:t>
            </a:r>
            <a:endParaRPr lang="en-US" sz="1400" i="1" dirty="0"/>
          </a:p>
        </p:txBody>
      </p:sp>
      <p:pic>
        <p:nvPicPr>
          <p:cNvPr id="2" name="Picture 1"/>
          <p:cNvPicPr>
            <a:picLocks noChangeAspect="1"/>
          </p:cNvPicPr>
          <p:nvPr/>
        </p:nvPicPr>
        <p:blipFill>
          <a:blip r:embed="rId4"/>
          <a:stretch>
            <a:fillRect/>
          </a:stretch>
        </p:blipFill>
        <p:spPr>
          <a:xfrm>
            <a:off x="5028060" y="2002766"/>
            <a:ext cx="3403614" cy="2074306"/>
          </a:xfrm>
          <a:prstGeom prst="rect">
            <a:avLst/>
          </a:prstGeom>
          <a:ln>
            <a:solidFill>
              <a:schemeClr val="accent1"/>
            </a:solidFill>
          </a:ln>
          <a:effectLst>
            <a:outerShdw blurRad="50800" dist="38100" dir="2700000" algn="tl" rotWithShape="0">
              <a:prstClr val="black">
                <a:alpha val="40000"/>
              </a:prstClr>
            </a:outerShdw>
          </a:effectLst>
        </p:spPr>
      </p:pic>
      <p:pic>
        <p:nvPicPr>
          <p:cNvPr id="4" name="Picture 3"/>
          <p:cNvPicPr>
            <a:picLocks noChangeAspect="1"/>
          </p:cNvPicPr>
          <p:nvPr/>
        </p:nvPicPr>
        <p:blipFill>
          <a:blip r:embed="rId5"/>
          <a:stretch>
            <a:fillRect/>
          </a:stretch>
        </p:blipFill>
        <p:spPr>
          <a:xfrm>
            <a:off x="5207664" y="2924944"/>
            <a:ext cx="3377314" cy="1776893"/>
          </a:xfrm>
          <a:prstGeom prst="rect">
            <a:avLst/>
          </a:prstGeom>
          <a:ln>
            <a:solidFill>
              <a:schemeClr val="accent1"/>
            </a:solidFill>
          </a:ln>
          <a:effectLst>
            <a:outerShdw blurRad="50800" dist="38100" dir="2700000" algn="tl" rotWithShape="0">
              <a:prstClr val="black">
                <a:alpha val="40000"/>
              </a:prstClr>
            </a:outerShdw>
          </a:effectLst>
        </p:spPr>
      </p:pic>
      <p:pic>
        <p:nvPicPr>
          <p:cNvPr id="5" name="Picture 4"/>
          <p:cNvPicPr>
            <a:picLocks noChangeAspect="1"/>
          </p:cNvPicPr>
          <p:nvPr/>
        </p:nvPicPr>
        <p:blipFill>
          <a:blip r:embed="rId6"/>
          <a:stretch>
            <a:fillRect/>
          </a:stretch>
        </p:blipFill>
        <p:spPr>
          <a:xfrm>
            <a:off x="5567647" y="3682385"/>
            <a:ext cx="3309653" cy="1654827"/>
          </a:xfrm>
          <a:prstGeom prst="rect">
            <a:avLst/>
          </a:prstGeom>
          <a:ln>
            <a:solidFill>
              <a:schemeClr val="accent1"/>
            </a:solidFill>
          </a:ln>
          <a:effectLst>
            <a:outerShdw blurRad="50800" dist="38100" dir="2700000" algn="tl" rotWithShape="0">
              <a:prstClr val="black">
                <a:alpha val="40000"/>
              </a:prstClr>
            </a:outerShdw>
          </a:effectLst>
        </p:spPr>
      </p:pic>
      <p:pic>
        <p:nvPicPr>
          <p:cNvPr id="10"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spTree>
    <p:extLst>
      <p:ext uri="{BB962C8B-B14F-4D97-AF65-F5344CB8AC3E}">
        <p14:creationId xmlns:p14="http://schemas.microsoft.com/office/powerpoint/2010/main" val="18740540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2"/>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4958448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Executive Summary</a:t>
            </a:r>
            <a:endParaRPr lang="en-CA" dirty="0"/>
          </a:p>
        </p:txBody>
      </p:sp>
      <p:grpSp>
        <p:nvGrpSpPr>
          <p:cNvPr id="3" name="Group 1"/>
          <p:cNvGrpSpPr/>
          <p:nvPr/>
        </p:nvGrpSpPr>
        <p:grpSpPr>
          <a:xfrm>
            <a:off x="251520" y="5394626"/>
            <a:ext cx="8625782" cy="1058710"/>
            <a:chOff x="5800984" y="1543438"/>
            <a:chExt cx="2855445" cy="1121339"/>
          </a:xfrm>
        </p:grpSpPr>
        <p:sp>
          <p:nvSpPr>
            <p:cNvPr id="4" name="Round Same Side Corner Rectangle 5"/>
            <p:cNvSpPr/>
            <p:nvPr/>
          </p:nvSpPr>
          <p:spPr>
            <a:xfrm>
              <a:off x="5800984" y="1543438"/>
              <a:ext cx="2855445" cy="338980"/>
            </a:xfrm>
            <a:prstGeom prst="round2SameRect">
              <a:avLst>
                <a:gd name="adj1" fmla="val 10667"/>
                <a:gd name="adj2" fmla="val 0"/>
              </a:avLst>
            </a:prstGeom>
            <a:solidFill>
              <a:srgbClr val="FF0000"/>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600" b="1" dirty="0" smtClean="0">
                  <a:solidFill>
                    <a:schemeClr val="bg1"/>
                  </a:solidFill>
                </a:rPr>
                <a:t>Overarching Insight</a:t>
              </a:r>
              <a:endParaRPr lang="en-CA" sz="1600" b="1" dirty="0">
                <a:solidFill>
                  <a:schemeClr val="bg1"/>
                </a:solidFill>
              </a:endParaRPr>
            </a:p>
          </p:txBody>
        </p:sp>
        <p:sp>
          <p:nvSpPr>
            <p:cNvPr id="5" name="TextBox 7"/>
            <p:cNvSpPr txBox="1"/>
            <p:nvPr/>
          </p:nvSpPr>
          <p:spPr>
            <a:xfrm>
              <a:off x="5800985" y="1882416"/>
              <a:ext cx="2855443" cy="782361"/>
            </a:xfrm>
            <a:prstGeom prst="rect">
              <a:avLst/>
            </a:prstGeom>
            <a:noFill/>
            <a:ln w="12700">
              <a:solidFill>
                <a:schemeClr val="accent4"/>
              </a:solidFill>
            </a:ln>
          </p:spPr>
          <p:txBody>
            <a:bodyPr wrap="square" rtlCol="0">
              <a:spAutoFit/>
            </a:bodyPr>
            <a:lstStyle/>
            <a:p>
              <a:pPr algn="l">
                <a:spcBef>
                  <a:spcPts val="1200"/>
                </a:spcBef>
              </a:pPr>
              <a:r>
                <a:rPr lang="en-CA" sz="1400" b="1" dirty="0" smtClean="0"/>
                <a:t>Use both expert and parametric estimation processes to reduce </a:t>
              </a:r>
              <a:r>
                <a:rPr lang="en-CA" sz="1400" b="1" dirty="0"/>
                <a:t>your risk of dated or inaccurate </a:t>
              </a:r>
              <a:r>
                <a:rPr lang="en-CA" sz="1400" b="1" dirty="0" smtClean="0"/>
                <a:t>application maintenance estimations (AMEs), which often leads to quality degradation and failure to meet business requirements.</a:t>
              </a:r>
              <a:endParaRPr lang="en-CA" sz="1400" b="1" dirty="0"/>
            </a:p>
          </p:txBody>
        </p:sp>
      </p:grpSp>
      <p:sp>
        <p:nvSpPr>
          <p:cNvPr id="20" name="TextBox 19"/>
          <p:cNvSpPr txBox="1"/>
          <p:nvPr/>
        </p:nvSpPr>
        <p:spPr>
          <a:xfrm>
            <a:off x="251521" y="1124744"/>
            <a:ext cx="8625780" cy="4185761"/>
          </a:xfrm>
          <a:prstGeom prst="rect">
            <a:avLst/>
          </a:prstGeom>
          <a:noFill/>
          <a:ln w="12700">
            <a:noFill/>
          </a:ln>
        </p:spPr>
        <p:txBody>
          <a:bodyPr wrap="square" rtlCol="0">
            <a:spAutoFit/>
          </a:bodyPr>
          <a:lstStyle/>
          <a:p>
            <a:pPr marL="171450" indent="-171450" algn="l">
              <a:spcBef>
                <a:spcPts val="1200"/>
              </a:spcBef>
              <a:buFont typeface="Arial"/>
              <a:buChar char="•"/>
            </a:pPr>
            <a:r>
              <a:rPr lang="en-US" sz="1400" dirty="0" smtClean="0"/>
              <a:t>Poor application </a:t>
            </a:r>
            <a:r>
              <a:rPr lang="en-US" sz="1400" dirty="0"/>
              <a:t>estimation is a root cause of many </a:t>
            </a:r>
            <a:r>
              <a:rPr lang="en-US" sz="1400" dirty="0" smtClean="0"/>
              <a:t>issues </a:t>
            </a:r>
            <a:r>
              <a:rPr lang="en-US" sz="1400" dirty="0"/>
              <a:t>that plague poor quality artifacts</a:t>
            </a:r>
            <a:r>
              <a:rPr lang="en-US" sz="1400" dirty="0" smtClean="0"/>
              <a:t>.</a:t>
            </a:r>
          </a:p>
          <a:p>
            <a:pPr marL="171450" indent="-171450" algn="l">
              <a:spcBef>
                <a:spcPts val="1200"/>
              </a:spcBef>
              <a:buFont typeface="Arial"/>
              <a:buChar char="•"/>
            </a:pPr>
            <a:r>
              <a:rPr lang="en-US" sz="1400" dirty="0"/>
              <a:t>Ignoring the intent of </a:t>
            </a:r>
            <a:r>
              <a:rPr lang="en-US" sz="1400" dirty="0" smtClean="0"/>
              <a:t>estimation, as </a:t>
            </a:r>
            <a:r>
              <a:rPr lang="en-US" sz="1400" dirty="0"/>
              <a:t>a guide rather than a </a:t>
            </a:r>
            <a:r>
              <a:rPr lang="en-US" sz="1400" dirty="0" smtClean="0"/>
              <a:t>commitment, </a:t>
            </a:r>
            <a:r>
              <a:rPr lang="en-US" sz="1400" dirty="0"/>
              <a:t>can undo sincere efforts aimed at saving the business money in the long term</a:t>
            </a:r>
            <a:r>
              <a:rPr lang="en-US" sz="1400" dirty="0" smtClean="0"/>
              <a:t>.</a:t>
            </a:r>
            <a:endParaRPr lang="en-US" sz="1400" dirty="0"/>
          </a:p>
          <a:p>
            <a:pPr marL="171450" indent="-171450" algn="l">
              <a:spcBef>
                <a:spcPts val="1200"/>
              </a:spcBef>
              <a:buFont typeface="Arial"/>
              <a:buChar char="•"/>
            </a:pPr>
            <a:r>
              <a:rPr lang="en-US" sz="1400" dirty="0" smtClean="0"/>
              <a:t>Leverage </a:t>
            </a:r>
            <a:r>
              <a:rPr lang="en-US" sz="1400" dirty="0"/>
              <a:t>both expert and parametric </a:t>
            </a:r>
            <a:r>
              <a:rPr lang="en-US" sz="1400" dirty="0" smtClean="0"/>
              <a:t>estimation approaches </a:t>
            </a:r>
            <a:r>
              <a:rPr lang="en-US" sz="1400" dirty="0"/>
              <a:t>in your process</a:t>
            </a:r>
            <a:r>
              <a:rPr lang="en-US" sz="1400" dirty="0" smtClean="0"/>
              <a:t>. Optimize across four estimation variables: size, complexity, effort, and cost.</a:t>
            </a:r>
            <a:endParaRPr lang="en-US" sz="1400" dirty="0"/>
          </a:p>
          <a:p>
            <a:pPr marL="171450" indent="-171450" algn="l">
              <a:spcBef>
                <a:spcPts val="1200"/>
              </a:spcBef>
              <a:buFont typeface="Arial"/>
              <a:buChar char="•"/>
            </a:pPr>
            <a:r>
              <a:rPr lang="en-US" sz="1400" dirty="0" smtClean="0"/>
              <a:t>Continual </a:t>
            </a:r>
            <a:r>
              <a:rPr lang="en-US" sz="1400" dirty="0"/>
              <a:t>optimization is a leadership issue. Lack of transparency will go against the premise of better estimation practices</a:t>
            </a:r>
            <a:r>
              <a:rPr lang="en-US" sz="1400" dirty="0" smtClean="0"/>
              <a:t>.</a:t>
            </a:r>
            <a:endParaRPr lang="en-US" sz="1400" dirty="0"/>
          </a:p>
          <a:p>
            <a:pPr marL="171450" indent="-171450" algn="l">
              <a:spcBef>
                <a:spcPts val="1200"/>
              </a:spcBef>
              <a:buFont typeface="Arial"/>
              <a:buChar char="•"/>
            </a:pPr>
            <a:r>
              <a:rPr lang="en-US" sz="1400" dirty="0"/>
              <a:t>Benchmarking your estimation costs against an industry standard should not be the end goal. </a:t>
            </a:r>
            <a:r>
              <a:rPr lang="en-US" sz="1400" dirty="0" smtClean="0"/>
              <a:t>Your </a:t>
            </a:r>
            <a:r>
              <a:rPr lang="en-US" sz="1400" dirty="0"/>
              <a:t>objective in estimation is to reduce the variance between </a:t>
            </a:r>
            <a:r>
              <a:rPr lang="en-US" sz="1400" dirty="0" smtClean="0"/>
              <a:t>estimates </a:t>
            </a:r>
            <a:r>
              <a:rPr lang="en-US" sz="1400" dirty="0"/>
              <a:t>and </a:t>
            </a:r>
            <a:r>
              <a:rPr lang="en-US" sz="1400" dirty="0" smtClean="0"/>
              <a:t>actual measurements.</a:t>
            </a:r>
          </a:p>
          <a:p>
            <a:pPr marL="171450" indent="-171450" algn="l">
              <a:spcBef>
                <a:spcPts val="1200"/>
              </a:spcBef>
              <a:buFont typeface="Arial"/>
              <a:buChar char="•"/>
            </a:pPr>
            <a:r>
              <a:rPr lang="en-US" sz="1400" dirty="0"/>
              <a:t>Development team estimators and process analysts should exhibit subject matter expertise and authority</a:t>
            </a:r>
            <a:r>
              <a:rPr lang="en-US" sz="1400" dirty="0" smtClean="0"/>
              <a:t>.</a:t>
            </a:r>
            <a:endParaRPr lang="en-US" sz="1400" dirty="0"/>
          </a:p>
          <a:p>
            <a:pPr marL="171450" indent="-171450" algn="l">
              <a:spcBef>
                <a:spcPts val="1200"/>
              </a:spcBef>
              <a:buFont typeface="Arial"/>
              <a:buChar char="•"/>
            </a:pPr>
            <a:r>
              <a:rPr lang="en-US" sz="1400" dirty="0"/>
              <a:t>Don’t underestimate the political element when </a:t>
            </a:r>
            <a:r>
              <a:rPr lang="en-US" sz="1400" dirty="0" smtClean="0"/>
              <a:t>obtaining </a:t>
            </a:r>
            <a:r>
              <a:rPr lang="en-US" sz="1400" dirty="0"/>
              <a:t>approval. Addressing the needs of the most influential members will make it easier to </a:t>
            </a:r>
            <a:r>
              <a:rPr lang="en-US" sz="1400" dirty="0" smtClean="0"/>
              <a:t>get project sign-off.</a:t>
            </a:r>
            <a:endParaRPr lang="en-US" sz="1400" dirty="0"/>
          </a:p>
          <a:p>
            <a:pPr marL="171450" indent="-171450" algn="l">
              <a:spcBef>
                <a:spcPts val="1200"/>
              </a:spcBef>
              <a:buFont typeface="Arial"/>
              <a:buChar char="•"/>
            </a:pPr>
            <a:r>
              <a:rPr lang="en-US" sz="1400" dirty="0"/>
              <a:t>A gradual rollout </a:t>
            </a:r>
            <a:r>
              <a:rPr lang="en-US" sz="1400" dirty="0" smtClean="0"/>
              <a:t>will </a:t>
            </a:r>
            <a:r>
              <a:rPr lang="en-US" sz="1400" dirty="0"/>
              <a:t>help ensure that </a:t>
            </a:r>
            <a:r>
              <a:rPr lang="en-US" sz="1400" dirty="0" smtClean="0"/>
              <a:t>any </a:t>
            </a:r>
            <a:r>
              <a:rPr lang="en-US" sz="1400" dirty="0"/>
              <a:t>conflicts will not arise at one time and overwhelm the operational team. </a:t>
            </a:r>
          </a:p>
        </p:txBody>
      </p:sp>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9"/>
          </p:nvPr>
        </p:nvSpPr>
        <p:spPr>
          <a:xfrm>
            <a:off x="257176" y="1232756"/>
            <a:ext cx="8620124" cy="657225"/>
          </a:xfrm>
        </p:spPr>
        <p:txBody>
          <a:bodyPr/>
          <a:lstStyle/>
          <a:p>
            <a:r>
              <a:rPr lang="en-CA" dirty="0" smtClean="0"/>
              <a:t>Traditional maintenance budget shortfalls are caused by poor estimations that rely on unbalanced estimation processes. Minimize these shortfalls by mitigating your estimation variances with expert and parametric approaches.</a:t>
            </a:r>
            <a:endParaRPr lang="en-CA" dirty="0"/>
          </a:p>
          <a:p>
            <a:endParaRPr lang="en-CA" dirty="0"/>
          </a:p>
        </p:txBody>
      </p:sp>
      <p:sp>
        <p:nvSpPr>
          <p:cNvPr id="7" name="Title 6"/>
          <p:cNvSpPr>
            <a:spLocks noGrp="1"/>
          </p:cNvSpPr>
          <p:nvPr>
            <p:ph type="title"/>
          </p:nvPr>
        </p:nvSpPr>
        <p:spPr/>
        <p:txBody>
          <a:bodyPr/>
          <a:lstStyle/>
          <a:p>
            <a:r>
              <a:rPr lang="en-CA" dirty="0" smtClean="0"/>
              <a:t>Introduction</a:t>
            </a:r>
            <a:endParaRPr lang="en-CA" dirty="0"/>
          </a:p>
        </p:txBody>
      </p:sp>
      <p:sp>
        <p:nvSpPr>
          <p:cNvPr id="10" name="Text Placeholder 9"/>
          <p:cNvSpPr>
            <a:spLocks noGrp="1"/>
          </p:cNvSpPr>
          <p:nvPr>
            <p:ph type="body" sz="quarter" idx="16"/>
          </p:nvPr>
        </p:nvSpPr>
        <p:spPr>
          <a:xfrm>
            <a:off x="249303" y="2816932"/>
            <a:ext cx="4034665" cy="2880320"/>
          </a:xfrm>
        </p:spPr>
        <p:txBody>
          <a:bodyPr/>
          <a:lstStyle/>
          <a:p>
            <a:pPr>
              <a:spcBef>
                <a:spcPts val="1200"/>
              </a:spcBef>
            </a:pPr>
            <a:r>
              <a:rPr lang="en-CA" dirty="0" smtClean="0"/>
              <a:t>Has to defend maintenance budgets to business executives</a:t>
            </a:r>
            <a:endParaRPr lang="en-CA" dirty="0"/>
          </a:p>
          <a:p>
            <a:pPr>
              <a:spcBef>
                <a:spcPts val="1200"/>
              </a:spcBef>
            </a:pPr>
            <a:r>
              <a:rPr lang="en-CA" dirty="0"/>
              <a:t>Needs to understand the </a:t>
            </a:r>
            <a:r>
              <a:rPr lang="en-CA" dirty="0" smtClean="0"/>
              <a:t>gaps </a:t>
            </a:r>
            <a:r>
              <a:rPr lang="en-CA" dirty="0"/>
              <a:t>that currently exist </a:t>
            </a:r>
            <a:r>
              <a:rPr lang="en-CA" dirty="0" smtClean="0"/>
              <a:t>in his or her unbalanced estimation process</a:t>
            </a:r>
            <a:endParaRPr lang="en-CA" dirty="0"/>
          </a:p>
          <a:p>
            <a:pPr>
              <a:spcBef>
                <a:spcPts val="1200"/>
              </a:spcBef>
            </a:pPr>
            <a:r>
              <a:rPr lang="en-CA" dirty="0" smtClean="0"/>
              <a:t>Wants to know what metrics to measure prior </a:t>
            </a:r>
            <a:r>
              <a:rPr lang="en-CA" dirty="0"/>
              <a:t>to </a:t>
            </a:r>
            <a:r>
              <a:rPr lang="en-CA" dirty="0" smtClean="0"/>
              <a:t>a wider rollout</a:t>
            </a:r>
          </a:p>
          <a:p>
            <a:pPr>
              <a:spcBef>
                <a:spcPts val="1200"/>
              </a:spcBef>
            </a:pPr>
            <a:r>
              <a:rPr lang="en-CA" dirty="0" smtClean="0"/>
              <a:t>Requires an understanding of the various expert and parametric estimation techniques to make an informed decision</a:t>
            </a:r>
            <a:endParaRPr lang="en-CA" dirty="0"/>
          </a:p>
          <a:p>
            <a:pPr>
              <a:spcBef>
                <a:spcPts val="1200"/>
              </a:spcBef>
            </a:pPr>
            <a:endParaRPr lang="en-CA" dirty="0" smtClean="0"/>
          </a:p>
        </p:txBody>
      </p:sp>
      <p:sp>
        <p:nvSpPr>
          <p:cNvPr id="12" name="Text Placeholder 11"/>
          <p:cNvSpPr>
            <a:spLocks noGrp="1"/>
          </p:cNvSpPr>
          <p:nvPr>
            <p:ph type="body" sz="quarter" idx="23"/>
          </p:nvPr>
        </p:nvSpPr>
        <p:spPr>
          <a:xfrm>
            <a:off x="4860032" y="2672916"/>
            <a:ext cx="4032448" cy="2664296"/>
          </a:xfrm>
        </p:spPr>
        <p:txBody>
          <a:bodyPr/>
          <a:lstStyle/>
          <a:p>
            <a:pPr lvl="0">
              <a:spcBef>
                <a:spcPts val="1200"/>
              </a:spcBef>
            </a:pPr>
            <a:r>
              <a:rPr lang="en-CA" dirty="0" smtClean="0"/>
              <a:t>Identify gaps in your current estimation techniques.</a:t>
            </a:r>
            <a:endParaRPr lang="en-CA" dirty="0"/>
          </a:p>
          <a:p>
            <a:pPr lvl="0">
              <a:spcBef>
                <a:spcPts val="1200"/>
              </a:spcBef>
            </a:pPr>
            <a:r>
              <a:rPr lang="en-CA" dirty="0" smtClean="0"/>
              <a:t>Apply one of several estimation techniques within the expert and parametric models.</a:t>
            </a:r>
          </a:p>
          <a:p>
            <a:pPr lvl="0">
              <a:spcBef>
                <a:spcPts val="1200"/>
              </a:spcBef>
            </a:pPr>
            <a:r>
              <a:rPr lang="en-CA" dirty="0" smtClean="0"/>
              <a:t>Document your new estimation process to include more than one estimation technique.</a:t>
            </a:r>
            <a:endParaRPr lang="en-CA" dirty="0"/>
          </a:p>
          <a:p>
            <a:pPr lvl="0">
              <a:spcBef>
                <a:spcPts val="1200"/>
              </a:spcBef>
            </a:pPr>
            <a:r>
              <a:rPr lang="en-CA" dirty="0" smtClean="0"/>
              <a:t>Establish metrics to gauge the variances in your estimations and overall success of your estimation optimization project.</a:t>
            </a:r>
            <a:endParaRPr lang="en-CA" dirty="0"/>
          </a:p>
        </p:txBody>
      </p:sp>
      <p:sp>
        <p:nvSpPr>
          <p:cNvPr id="8" name="TextBox 7"/>
          <p:cNvSpPr txBox="1"/>
          <p:nvPr/>
        </p:nvSpPr>
        <p:spPr>
          <a:xfrm>
            <a:off x="249302" y="2276872"/>
            <a:ext cx="3926654" cy="523220"/>
          </a:xfrm>
          <a:prstGeom prst="rect">
            <a:avLst/>
          </a:prstGeom>
          <a:noFill/>
        </p:spPr>
        <p:txBody>
          <a:bodyPr wrap="square" rtlCol="0">
            <a:spAutoFit/>
          </a:bodyPr>
          <a:lstStyle/>
          <a:p>
            <a:pPr algn="l"/>
            <a:r>
              <a:rPr lang="en-CA" sz="1400" b="1" dirty="0" smtClean="0"/>
              <a:t>This Research Is Designed</a:t>
            </a:r>
            <a:r>
              <a:rPr lang="en-CA" sz="1400" b="1" baseline="0" dirty="0" smtClean="0"/>
              <a:t> For An Application Development</a:t>
            </a:r>
            <a:r>
              <a:rPr lang="en-CA" sz="1400" b="1" dirty="0" smtClean="0"/>
              <a:t> Manager Who</a:t>
            </a:r>
            <a:r>
              <a:rPr lang="en-CA" sz="1400" b="1" baseline="0" dirty="0" smtClean="0"/>
              <a:t>:</a:t>
            </a:r>
            <a:endParaRPr lang="en-CA" sz="1400" b="1" dirty="0"/>
          </a:p>
        </p:txBody>
      </p:sp>
      <p:sp>
        <p:nvSpPr>
          <p:cNvPr id="9" name="TextBox 8"/>
          <p:cNvSpPr txBox="1"/>
          <p:nvPr/>
        </p:nvSpPr>
        <p:spPr>
          <a:xfrm>
            <a:off x="4860032" y="2276872"/>
            <a:ext cx="2808312" cy="307777"/>
          </a:xfrm>
          <a:prstGeom prst="rect">
            <a:avLst/>
          </a:prstGeom>
          <a:noFill/>
        </p:spPr>
        <p:txBody>
          <a:bodyPr wrap="square" rtlCol="0">
            <a:spAutoFit/>
          </a:bodyPr>
          <a:lstStyle/>
          <a:p>
            <a:pPr algn="l"/>
            <a:r>
              <a:rPr lang="en-CA" sz="1400" b="1" dirty="0" smtClean="0"/>
              <a:t>This Research</a:t>
            </a:r>
            <a:r>
              <a:rPr lang="en-CA" sz="1400" b="1" baseline="0" dirty="0" smtClean="0"/>
              <a:t> Will Help You:</a:t>
            </a:r>
            <a:endParaRPr lang="en-CA" sz="1400" b="1" dirty="0"/>
          </a:p>
        </p:txBody>
      </p:sp>
      <p:cxnSp>
        <p:nvCxnSpPr>
          <p:cNvPr id="13" name="Straight Connector 12"/>
          <p:cNvCxnSpPr/>
          <p:nvPr/>
        </p:nvCxnSpPr>
        <p:spPr>
          <a:xfrm rot="5400000">
            <a:off x="3383876" y="3803737"/>
            <a:ext cx="2376261"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pic>
        <p:nvPicPr>
          <p:cNvPr id="14"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Why </a:t>
            </a:r>
            <a:r>
              <a:rPr lang="en-CA"/>
              <a:t>consider an application </a:t>
            </a:r>
            <a:r>
              <a:rPr lang="en-CA" dirty="0"/>
              <a:t>maintenance estimation process optimization?</a:t>
            </a:r>
          </a:p>
        </p:txBody>
      </p:sp>
      <p:sp>
        <p:nvSpPr>
          <p:cNvPr id="3" name="Text Placeholder 2"/>
          <p:cNvSpPr>
            <a:spLocks noGrp="1"/>
          </p:cNvSpPr>
          <p:nvPr>
            <p:ph type="body" sz="quarter" idx="19"/>
          </p:nvPr>
        </p:nvSpPr>
        <p:spPr/>
        <p:txBody>
          <a:bodyPr/>
          <a:lstStyle/>
          <a:p>
            <a:r>
              <a:rPr lang="en-CA" dirty="0" smtClean="0"/>
              <a:t>Your final build quality is intimately tied to proper estimation.</a:t>
            </a:r>
            <a:endParaRPr lang="en-CA" dirty="0"/>
          </a:p>
        </p:txBody>
      </p:sp>
      <p:sp>
        <p:nvSpPr>
          <p:cNvPr id="5" name="Text Placeholder 5"/>
          <p:cNvSpPr txBox="1">
            <a:spLocks/>
          </p:cNvSpPr>
          <p:nvPr/>
        </p:nvSpPr>
        <p:spPr>
          <a:xfrm>
            <a:off x="249302" y="1664804"/>
            <a:ext cx="6015707" cy="3492388"/>
          </a:xfrm>
          <a:prstGeom prst="rect">
            <a:avLst/>
          </a:prstGeom>
        </p:spPr>
        <p:txBody>
          <a:bodyPr/>
          <a:lst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pPr>
            <a:r>
              <a:rPr lang="en-US" sz="1400" dirty="0" smtClean="0"/>
              <a:t>Having the right estimate has a direct impact on quality through resource and process vectors.</a:t>
            </a:r>
          </a:p>
          <a:p>
            <a:pPr>
              <a:spcBef>
                <a:spcPts val="600"/>
              </a:spcBef>
            </a:pPr>
            <a:r>
              <a:rPr lang="en-US" sz="1400" b="1" dirty="0" smtClean="0"/>
              <a:t>Resource:</a:t>
            </a:r>
            <a:r>
              <a:rPr lang="en-US" sz="1400" dirty="0" smtClean="0"/>
              <a:t> Inaccurate estimation often leads to under- or over-allocation of resources:</a:t>
            </a:r>
          </a:p>
          <a:p>
            <a:pPr lvl="1">
              <a:spcBef>
                <a:spcPts val="600"/>
              </a:spcBef>
            </a:pPr>
            <a:r>
              <a:rPr lang="en-US" sz="1400" dirty="0" smtClean="0"/>
              <a:t>Under-allocation: </a:t>
            </a:r>
            <a:r>
              <a:rPr lang="en-US" sz="1400" dirty="0"/>
              <a:t>R</a:t>
            </a:r>
            <a:r>
              <a:rPr lang="en-US" sz="1400" dirty="0" smtClean="0"/>
              <a:t>esources typically find themselves consistently expending high effort to meet the project demands. </a:t>
            </a:r>
          </a:p>
          <a:p>
            <a:pPr lvl="1">
              <a:spcBef>
                <a:spcPts val="600"/>
              </a:spcBef>
            </a:pPr>
            <a:r>
              <a:rPr lang="en-US" sz="1400" dirty="0" smtClean="0"/>
              <a:t>Over-allocation: </a:t>
            </a:r>
            <a:r>
              <a:rPr lang="en-US" sz="1400" dirty="0"/>
              <a:t>L</a:t>
            </a:r>
            <a:r>
              <a:rPr lang="en-US" sz="1400" dirty="0" smtClean="0"/>
              <a:t>eads to resources not having enough work to complete.</a:t>
            </a:r>
          </a:p>
          <a:p>
            <a:pPr>
              <a:spcBef>
                <a:spcPts val="600"/>
              </a:spcBef>
            </a:pPr>
            <a:r>
              <a:rPr lang="en-US" sz="1400" b="1" dirty="0" smtClean="0"/>
              <a:t>Process: </a:t>
            </a:r>
            <a:r>
              <a:rPr lang="en-US" sz="1400" dirty="0" smtClean="0"/>
              <a:t>A project typically follows a repeatable process in order to generate the appropriate metrics and ensure quality remains consistent. </a:t>
            </a:r>
          </a:p>
          <a:p>
            <a:pPr lvl="1">
              <a:spcBef>
                <a:spcPts val="600"/>
              </a:spcBef>
            </a:pPr>
            <a:r>
              <a:rPr lang="en-US" sz="1400" dirty="0" smtClean="0"/>
              <a:t>In an under allocated model, there will be pressure to bypass normative process in an effort to keep the budget maintainable. This typically leads to scope reduction after commitment has already been made, or omitting key steps in your process, such as testing.</a:t>
            </a:r>
          </a:p>
        </p:txBody>
      </p:sp>
      <p:grpSp>
        <p:nvGrpSpPr>
          <p:cNvPr id="48" name="Group 3"/>
          <p:cNvGrpSpPr/>
          <p:nvPr/>
        </p:nvGrpSpPr>
        <p:grpSpPr>
          <a:xfrm>
            <a:off x="6506666" y="2053858"/>
            <a:ext cx="1953766" cy="781191"/>
            <a:chOff x="6463473" y="2053858"/>
            <a:chExt cx="1953766" cy="781191"/>
          </a:xfrm>
        </p:grpSpPr>
        <p:grpSp>
          <p:nvGrpSpPr>
            <p:cNvPr id="35" name="Group 3"/>
            <p:cNvGrpSpPr/>
            <p:nvPr/>
          </p:nvGrpSpPr>
          <p:grpSpPr>
            <a:xfrm>
              <a:off x="7180883" y="2053858"/>
              <a:ext cx="518946" cy="666688"/>
              <a:chOff x="7168530" y="2053858"/>
              <a:chExt cx="518946" cy="666688"/>
            </a:xfrm>
          </p:grpSpPr>
          <p:pic>
            <p:nvPicPr>
              <p:cNvPr id="9" name="Picture 59" descr="woman.wmf"/>
              <p:cNvPicPr>
                <a:picLocks noChangeAspect="1"/>
              </p:cNvPicPr>
              <p:nvPr/>
            </p:nvPicPr>
            <p:blipFill>
              <a:blip r:embed="rId3" cstate="print"/>
              <a:stretch>
                <a:fillRect/>
              </a:stretch>
            </p:blipFill>
            <p:spPr>
              <a:xfrm>
                <a:off x="7315254" y="2053858"/>
                <a:ext cx="240000" cy="509300"/>
              </a:xfrm>
              <a:prstGeom prst="rect">
                <a:avLst/>
              </a:prstGeom>
            </p:spPr>
          </p:pic>
          <p:pic>
            <p:nvPicPr>
              <p:cNvPr id="10" name="Picture 53" descr="man.wmf"/>
              <p:cNvPicPr>
                <a:picLocks noChangeAspect="1"/>
              </p:cNvPicPr>
              <p:nvPr/>
            </p:nvPicPr>
            <p:blipFill>
              <a:blip r:embed="rId4" cstate="print"/>
              <a:stretch>
                <a:fillRect/>
              </a:stretch>
            </p:blipFill>
            <p:spPr>
              <a:xfrm>
                <a:off x="7168530" y="2152811"/>
                <a:ext cx="201691" cy="509300"/>
              </a:xfrm>
              <a:prstGeom prst="rect">
                <a:avLst/>
              </a:prstGeom>
            </p:spPr>
          </p:pic>
          <p:pic>
            <p:nvPicPr>
              <p:cNvPr id="11" name="Picture 7" descr="man.wmf"/>
              <p:cNvPicPr>
                <a:picLocks noChangeAspect="1"/>
              </p:cNvPicPr>
              <p:nvPr/>
            </p:nvPicPr>
            <p:blipFill>
              <a:blip r:embed="rId4" cstate="print"/>
              <a:stretch>
                <a:fillRect/>
              </a:stretch>
            </p:blipFill>
            <p:spPr>
              <a:xfrm>
                <a:off x="7485785" y="2211246"/>
                <a:ext cx="201691" cy="509300"/>
              </a:xfrm>
              <a:prstGeom prst="rect">
                <a:avLst/>
              </a:prstGeom>
            </p:spPr>
          </p:pic>
        </p:grpSp>
        <p:grpSp>
          <p:nvGrpSpPr>
            <p:cNvPr id="33" name="Group 27"/>
            <p:cNvGrpSpPr/>
            <p:nvPr/>
          </p:nvGrpSpPr>
          <p:grpSpPr>
            <a:xfrm>
              <a:off x="6463473" y="2168361"/>
              <a:ext cx="518946" cy="666688"/>
              <a:chOff x="6270969" y="2405770"/>
              <a:chExt cx="518946" cy="666688"/>
            </a:xfrm>
          </p:grpSpPr>
          <p:pic>
            <p:nvPicPr>
              <p:cNvPr id="16" name="Picture 59" descr="woman.wmf"/>
              <p:cNvPicPr>
                <a:picLocks noChangeAspect="1"/>
              </p:cNvPicPr>
              <p:nvPr/>
            </p:nvPicPr>
            <p:blipFill>
              <a:blip r:embed="rId3" cstate="print"/>
              <a:stretch>
                <a:fillRect/>
              </a:stretch>
            </p:blipFill>
            <p:spPr>
              <a:xfrm>
                <a:off x="6417693" y="2405770"/>
                <a:ext cx="240000" cy="509300"/>
              </a:xfrm>
              <a:prstGeom prst="rect">
                <a:avLst/>
              </a:prstGeom>
            </p:spPr>
          </p:pic>
          <p:pic>
            <p:nvPicPr>
              <p:cNvPr id="17" name="Picture 53" descr="man.wmf"/>
              <p:cNvPicPr>
                <a:picLocks noChangeAspect="1"/>
              </p:cNvPicPr>
              <p:nvPr/>
            </p:nvPicPr>
            <p:blipFill>
              <a:blip r:embed="rId4" cstate="print"/>
              <a:stretch>
                <a:fillRect/>
              </a:stretch>
            </p:blipFill>
            <p:spPr>
              <a:xfrm>
                <a:off x="6270969" y="2504723"/>
                <a:ext cx="201691" cy="509300"/>
              </a:xfrm>
              <a:prstGeom prst="rect">
                <a:avLst/>
              </a:prstGeom>
            </p:spPr>
          </p:pic>
          <p:pic>
            <p:nvPicPr>
              <p:cNvPr id="18" name="Picture 30" descr="man.wmf"/>
              <p:cNvPicPr>
                <a:picLocks noChangeAspect="1"/>
              </p:cNvPicPr>
              <p:nvPr/>
            </p:nvPicPr>
            <p:blipFill>
              <a:blip r:embed="rId4" cstate="print"/>
              <a:stretch>
                <a:fillRect/>
              </a:stretch>
            </p:blipFill>
            <p:spPr>
              <a:xfrm>
                <a:off x="6588224" y="2563158"/>
                <a:ext cx="201691" cy="509300"/>
              </a:xfrm>
              <a:prstGeom prst="rect">
                <a:avLst/>
              </a:prstGeom>
            </p:spPr>
          </p:pic>
        </p:grpSp>
        <p:grpSp>
          <p:nvGrpSpPr>
            <p:cNvPr id="34" name="Group 37"/>
            <p:cNvGrpSpPr/>
            <p:nvPr/>
          </p:nvGrpSpPr>
          <p:grpSpPr>
            <a:xfrm>
              <a:off x="7898293" y="2168361"/>
              <a:ext cx="518946" cy="666688"/>
              <a:chOff x="8157510" y="2431148"/>
              <a:chExt cx="518946" cy="666688"/>
            </a:xfrm>
          </p:grpSpPr>
          <p:pic>
            <p:nvPicPr>
              <p:cNvPr id="19" name="Picture 59" descr="woman.wmf"/>
              <p:cNvPicPr>
                <a:picLocks noChangeAspect="1"/>
              </p:cNvPicPr>
              <p:nvPr/>
            </p:nvPicPr>
            <p:blipFill>
              <a:blip r:embed="rId3" cstate="print"/>
              <a:stretch>
                <a:fillRect/>
              </a:stretch>
            </p:blipFill>
            <p:spPr>
              <a:xfrm>
                <a:off x="8304234" y="2431148"/>
                <a:ext cx="240000" cy="509300"/>
              </a:xfrm>
              <a:prstGeom prst="rect">
                <a:avLst/>
              </a:prstGeom>
            </p:spPr>
          </p:pic>
          <p:pic>
            <p:nvPicPr>
              <p:cNvPr id="20" name="Picture 53" descr="man.wmf"/>
              <p:cNvPicPr>
                <a:picLocks noChangeAspect="1"/>
              </p:cNvPicPr>
              <p:nvPr/>
            </p:nvPicPr>
            <p:blipFill>
              <a:blip r:embed="rId4" cstate="print"/>
              <a:stretch>
                <a:fillRect/>
              </a:stretch>
            </p:blipFill>
            <p:spPr>
              <a:xfrm>
                <a:off x="8157510" y="2530101"/>
                <a:ext cx="201691" cy="509300"/>
              </a:xfrm>
              <a:prstGeom prst="rect">
                <a:avLst/>
              </a:prstGeom>
            </p:spPr>
          </p:pic>
          <p:pic>
            <p:nvPicPr>
              <p:cNvPr id="21" name="Picture 40" descr="man.wmf"/>
              <p:cNvPicPr>
                <a:picLocks noChangeAspect="1"/>
              </p:cNvPicPr>
              <p:nvPr/>
            </p:nvPicPr>
            <p:blipFill>
              <a:blip r:embed="rId4" cstate="print"/>
              <a:stretch>
                <a:fillRect/>
              </a:stretch>
            </p:blipFill>
            <p:spPr>
              <a:xfrm>
                <a:off x="8474765" y="2588536"/>
                <a:ext cx="201691" cy="509300"/>
              </a:xfrm>
              <a:prstGeom prst="rect">
                <a:avLst/>
              </a:prstGeom>
            </p:spPr>
          </p:pic>
        </p:grpSp>
      </p:grpSp>
      <p:grpSp>
        <p:nvGrpSpPr>
          <p:cNvPr id="47" name="Group 50"/>
          <p:cNvGrpSpPr/>
          <p:nvPr/>
        </p:nvGrpSpPr>
        <p:grpSpPr>
          <a:xfrm>
            <a:off x="6372200" y="2720546"/>
            <a:ext cx="2505100" cy="2364638"/>
            <a:chOff x="6372200" y="2720546"/>
            <a:chExt cx="2505100" cy="2364638"/>
          </a:xfrm>
        </p:grpSpPr>
        <p:sp>
          <p:nvSpPr>
            <p:cNvPr id="12" name="TextBox 51"/>
            <p:cNvSpPr txBox="1"/>
            <p:nvPr/>
          </p:nvSpPr>
          <p:spPr>
            <a:xfrm>
              <a:off x="6901148" y="2720546"/>
              <a:ext cx="1164101" cy="338554"/>
            </a:xfrm>
            <a:prstGeom prst="rect">
              <a:avLst/>
            </a:prstGeom>
            <a:noFill/>
          </p:spPr>
          <p:txBody>
            <a:bodyPr wrap="none" rtlCol="0">
              <a:spAutoFit/>
            </a:bodyPr>
            <a:lstStyle/>
            <a:p>
              <a:r>
                <a:rPr lang="en-US" sz="1600" dirty="0"/>
                <a:t>Resources</a:t>
              </a:r>
              <a:endParaRPr lang="en-US" sz="1100" dirty="0"/>
            </a:p>
          </p:txBody>
        </p:sp>
        <p:sp>
          <p:nvSpPr>
            <p:cNvPr id="14" name="Striped Right Arrow 52"/>
            <p:cNvSpPr/>
            <p:nvPr/>
          </p:nvSpPr>
          <p:spPr>
            <a:xfrm rot="5400000">
              <a:off x="6803989" y="3462724"/>
              <a:ext cx="1327587" cy="540060"/>
            </a:xfrm>
            <a:prstGeom prst="stripedRightArrow">
              <a:avLst/>
            </a:prstGeom>
            <a:solidFill>
              <a:srgbClr val="D17A1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Process</a:t>
              </a:r>
              <a:endParaRPr lang="en-US" sz="1100" dirty="0"/>
            </a:p>
          </p:txBody>
        </p:sp>
        <p:sp>
          <p:nvSpPr>
            <p:cNvPr id="15" name="Oval 53"/>
            <p:cNvSpPr/>
            <p:nvPr/>
          </p:nvSpPr>
          <p:spPr>
            <a:xfrm>
              <a:off x="6372200" y="4545124"/>
              <a:ext cx="2304256" cy="540060"/>
            </a:xfrm>
            <a:prstGeom prst="ellipse">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Quality output</a:t>
              </a:r>
              <a:endParaRPr lang="en-US" sz="1100" dirty="0"/>
            </a:p>
          </p:txBody>
        </p:sp>
        <p:sp>
          <p:nvSpPr>
            <p:cNvPr id="22" name="TextBox 54"/>
            <p:cNvSpPr txBox="1"/>
            <p:nvPr/>
          </p:nvSpPr>
          <p:spPr>
            <a:xfrm>
              <a:off x="8030593" y="3478215"/>
              <a:ext cx="846707" cy="338554"/>
            </a:xfrm>
            <a:prstGeom prst="rect">
              <a:avLst/>
            </a:prstGeom>
            <a:noFill/>
            <a:ln>
              <a:solidFill>
                <a:srgbClr val="D17A16"/>
              </a:solidFill>
            </a:ln>
          </p:spPr>
          <p:txBody>
            <a:bodyPr wrap="none" rtlCol="0">
              <a:spAutoFit/>
            </a:bodyPr>
            <a:lstStyle/>
            <a:p>
              <a:r>
                <a:rPr lang="en-US" sz="1600" dirty="0"/>
                <a:t>Metrics</a:t>
              </a:r>
              <a:endParaRPr lang="en-US" sz="1100" dirty="0"/>
            </a:p>
          </p:txBody>
        </p:sp>
        <p:cxnSp>
          <p:nvCxnSpPr>
            <p:cNvPr id="24" name="Straight Arrow Connector 55"/>
            <p:cNvCxnSpPr>
              <a:endCxn id="22" idx="1"/>
            </p:cNvCxnSpPr>
            <p:nvPr/>
          </p:nvCxnSpPr>
          <p:spPr>
            <a:xfrm>
              <a:off x="7596336" y="3647492"/>
              <a:ext cx="434257" cy="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grpSp>
      <p:graphicFrame>
        <p:nvGraphicFramePr>
          <p:cNvPr id="26" name="Table 3"/>
          <p:cNvGraphicFramePr>
            <a:graphicFrameLocks noGrp="1"/>
          </p:cNvGraphicFramePr>
          <p:nvPr>
            <p:extLst>
              <p:ext uri="{D42A27DB-BD31-4B8C-83A1-F6EECF244321}">
                <p14:modId xmlns:p14="http://schemas.microsoft.com/office/powerpoint/2010/main" val="873269723"/>
              </p:ext>
            </p:extLst>
          </p:nvPr>
        </p:nvGraphicFramePr>
        <p:xfrm>
          <a:off x="257176" y="5350532"/>
          <a:ext cx="8620124" cy="1066800"/>
        </p:xfrm>
        <a:graphic>
          <a:graphicData uri="http://schemas.openxmlformats.org/drawingml/2006/table">
            <a:tbl>
              <a:tblPr firstRow="1" bandRow="1">
                <a:tableStyleId>{5940675A-B579-460E-94D1-54222C63F5DA}</a:tableStyleId>
              </a:tblPr>
              <a:tblGrid>
                <a:gridCol w="8620124"/>
              </a:tblGrid>
              <a:tr h="253478">
                <a:tc>
                  <a:txBody>
                    <a:bodyPr/>
                    <a:lstStyle/>
                    <a:p>
                      <a:r>
                        <a:rPr lang="en-US" sz="1600" b="1" i="1" dirty="0" smtClean="0">
                          <a:solidFill>
                            <a:schemeClr val="bg1"/>
                          </a:solidFill>
                        </a:rPr>
                        <a:t>Info-Tech Insight</a:t>
                      </a:r>
                      <a:r>
                        <a:rPr lang="en-US" sz="1600" b="1" dirty="0" smtClean="0">
                          <a:solidFill>
                            <a:schemeClr val="bg1"/>
                          </a:solidFill>
                        </a:rPr>
                        <a:t> </a:t>
                      </a:r>
                      <a:endParaRPr lang="en-US" sz="1600" b="1" dirty="0">
                        <a:solidFill>
                          <a:schemeClr val="bg1"/>
                        </a:solidFill>
                      </a:endParaRPr>
                    </a:p>
                  </a:txBody>
                  <a:tcPr>
                    <a:lnL w="6350" cap="flat" cmpd="sng" algn="ctr">
                      <a:solidFill>
                        <a:schemeClr val="accent2">
                          <a:lumMod val="60000"/>
                          <a:lumOff val="40000"/>
                        </a:schemeClr>
                      </a:solidFill>
                      <a:prstDash val="solid"/>
                      <a:round/>
                      <a:headEnd type="none" w="med" len="med"/>
                      <a:tailEnd type="none" w="med" len="med"/>
                    </a:lnL>
                    <a:lnR w="6350" cap="flat" cmpd="sng" algn="ctr">
                      <a:solidFill>
                        <a:schemeClr val="accent2">
                          <a:lumMod val="60000"/>
                          <a:lumOff val="40000"/>
                        </a:schemeClr>
                      </a:solidFill>
                      <a:prstDash val="solid"/>
                      <a:round/>
                      <a:headEnd type="none" w="med" len="med"/>
                      <a:tailEnd type="none" w="med" len="med"/>
                    </a:lnR>
                    <a:lnT w="6350" cap="flat" cmpd="sng" algn="ctr">
                      <a:solidFill>
                        <a:schemeClr val="accent2">
                          <a:lumMod val="60000"/>
                          <a:lumOff val="40000"/>
                        </a:schemeClr>
                      </a:solidFill>
                      <a:prstDash val="solid"/>
                      <a:round/>
                      <a:headEnd type="none" w="med" len="med"/>
                      <a:tailEnd type="none" w="med" len="med"/>
                    </a:lnT>
                    <a:lnB w="6350" cap="flat" cmpd="sng" algn="ctr">
                      <a:solidFill>
                        <a:schemeClr val="accent2">
                          <a:lumMod val="60000"/>
                          <a:lumOff val="40000"/>
                        </a:schemeClr>
                      </a:solidFill>
                      <a:prstDash val="solid"/>
                      <a:round/>
                      <a:headEnd type="none" w="med" len="med"/>
                      <a:tailEnd type="none" w="med" len="med"/>
                    </a:lnB>
                    <a:solidFill>
                      <a:srgbClr val="FF3C0D"/>
                    </a:solidFill>
                  </a:tcPr>
                </a:tc>
              </a:tr>
              <a:tr h="714348">
                <a:tc>
                  <a:txBody>
                    <a:bodyPr/>
                    <a:lstStyle/>
                    <a:p>
                      <a:pPr lvl="0"/>
                      <a:r>
                        <a:rPr lang="en-CA" sz="1400" dirty="0" smtClean="0"/>
                        <a:t>The final</a:t>
                      </a:r>
                      <a:r>
                        <a:rPr lang="en-CA" sz="1400" baseline="0" dirty="0" smtClean="0"/>
                        <a:t> build is often used as a measure of quality. This artifact will only manifest the symptoms of your estimation complications. Poor application estimation is often a root cause of many issues that plague poor quality build artifacts.</a:t>
                      </a:r>
                      <a:endParaRPr lang="en-US" sz="1400" dirty="0"/>
                    </a:p>
                  </a:txBody>
                  <a:tcPr anchor="ctr">
                    <a:lnL w="6350" cap="flat" cmpd="sng" algn="ctr">
                      <a:solidFill>
                        <a:schemeClr val="accent2">
                          <a:lumMod val="60000"/>
                          <a:lumOff val="40000"/>
                        </a:schemeClr>
                      </a:solidFill>
                      <a:prstDash val="solid"/>
                      <a:round/>
                      <a:headEnd type="none" w="med" len="med"/>
                      <a:tailEnd type="none" w="med" len="med"/>
                    </a:lnL>
                    <a:lnR w="6350" cap="flat" cmpd="sng" algn="ctr">
                      <a:solidFill>
                        <a:schemeClr val="accent2">
                          <a:lumMod val="60000"/>
                          <a:lumOff val="40000"/>
                        </a:schemeClr>
                      </a:solidFill>
                      <a:prstDash val="solid"/>
                      <a:round/>
                      <a:headEnd type="none" w="med" len="med"/>
                      <a:tailEnd type="none" w="med" len="med"/>
                    </a:lnR>
                    <a:lnT w="6350" cap="flat" cmpd="sng" algn="ctr">
                      <a:solidFill>
                        <a:schemeClr val="accent2">
                          <a:lumMod val="60000"/>
                          <a:lumOff val="40000"/>
                        </a:schemeClr>
                      </a:solidFill>
                      <a:prstDash val="solid"/>
                      <a:round/>
                      <a:headEnd type="none" w="med" len="med"/>
                      <a:tailEnd type="none" w="med" len="med"/>
                    </a:lnT>
                    <a:lnB w="6350" cap="flat" cmpd="sng" algn="ctr">
                      <a:solidFill>
                        <a:schemeClr val="accent2">
                          <a:lumMod val="60000"/>
                          <a:lumOff val="40000"/>
                        </a:schemeClr>
                      </a:solidFill>
                      <a:prstDash val="solid"/>
                      <a:round/>
                      <a:headEnd type="none" w="med" len="med"/>
                      <a:tailEnd type="none" w="med" len="med"/>
                    </a:lnB>
                    <a:noFill/>
                  </a:tcPr>
                </a:tc>
              </a:tr>
            </a:tbl>
          </a:graphicData>
        </a:graphic>
      </p:graphicFrame>
      <p:pic>
        <p:nvPicPr>
          <p:cNvPr id="27" name="Picture 26" descr="insight-sm.wmf"/>
          <p:cNvPicPr>
            <a:picLocks noChangeAspect="1"/>
          </p:cNvPicPr>
          <p:nvPr/>
        </p:nvPicPr>
        <p:blipFill>
          <a:blip r:embed="rId5" cstate="print"/>
          <a:stretch>
            <a:fillRect/>
          </a:stretch>
        </p:blipFill>
        <p:spPr>
          <a:xfrm>
            <a:off x="8424712" y="5356947"/>
            <a:ext cx="419589" cy="314692"/>
          </a:xfrm>
          <a:prstGeom prst="rect">
            <a:avLst/>
          </a:prstGeom>
        </p:spPr>
      </p:pic>
      <p:pic>
        <p:nvPicPr>
          <p:cNvPr id="28" name="Picture 3">
            <a:hlinkClick r:id="rId6"/>
          </p:cNvPr>
          <p:cNvPicPr>
            <a:picLocks noChangeAspect="1" noChangeArrowheads="1"/>
          </p:cNvPicPr>
          <p:nvPr/>
        </p:nvPicPr>
        <p:blipFill>
          <a:blip r:embed="rId7" cstate="print"/>
          <a:srcRect/>
          <a:stretch>
            <a:fillRect/>
          </a:stretch>
        </p:blipFill>
        <p:spPr bwMode="auto">
          <a:xfrm>
            <a:off x="0" y="6422955"/>
            <a:ext cx="9144000" cy="437555"/>
          </a:xfrm>
          <a:prstGeom prst="rect">
            <a:avLst/>
          </a:prstGeom>
          <a:noFill/>
          <a:ln w="9525">
            <a:noFill/>
            <a:miter lim="800000"/>
            <a:headEnd/>
            <a:tailEnd/>
          </a:ln>
        </p:spPr>
      </p:pic>
    </p:spTree>
    <p:extLst>
      <p:ext uri="{BB962C8B-B14F-4D97-AF65-F5344CB8AC3E}">
        <p14:creationId xmlns:p14="http://schemas.microsoft.com/office/powerpoint/2010/main" val="417189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625780" cy="864096"/>
          </a:xfrm>
        </p:spPr>
        <p:txBody>
          <a:bodyPr/>
          <a:lstStyle/>
          <a:p>
            <a:r>
              <a:rPr lang="en-CA" dirty="0" smtClean="0"/>
              <a:t>A scalable estimation process will help with the management and mitigation of project, resource, and governance issues</a:t>
            </a:r>
            <a:endParaRPr lang="en-CA" dirty="0"/>
          </a:p>
        </p:txBody>
      </p:sp>
      <p:sp>
        <p:nvSpPr>
          <p:cNvPr id="7" name="Text Placeholder 2"/>
          <p:cNvSpPr>
            <a:spLocks noGrp="1"/>
          </p:cNvSpPr>
          <p:nvPr>
            <p:ph type="body" sz="quarter" idx="19"/>
          </p:nvPr>
        </p:nvSpPr>
        <p:spPr/>
        <p:txBody>
          <a:bodyPr/>
          <a:lstStyle/>
          <a:p>
            <a:r>
              <a:rPr lang="en-CA" dirty="0" smtClean="0"/>
              <a:t>Given impact, accurate estimation </a:t>
            </a:r>
            <a:r>
              <a:rPr lang="en-CA" dirty="0"/>
              <a:t>is not an </a:t>
            </a:r>
            <a:r>
              <a:rPr lang="en-CA" dirty="0" smtClean="0"/>
              <a:t>option </a:t>
            </a:r>
            <a:r>
              <a:rPr lang="en-CA" dirty="0"/>
              <a:t>but an essential </a:t>
            </a:r>
            <a:r>
              <a:rPr lang="en-CA" dirty="0" smtClean="0"/>
              <a:t>practice.</a:t>
            </a:r>
            <a:endParaRPr lang="en-CA" dirty="0"/>
          </a:p>
        </p:txBody>
      </p:sp>
      <p:sp>
        <p:nvSpPr>
          <p:cNvPr id="23" name="Rectangle 22"/>
          <p:cNvSpPr/>
          <p:nvPr/>
        </p:nvSpPr>
        <p:spPr>
          <a:xfrm>
            <a:off x="356055" y="1772816"/>
            <a:ext cx="1932472" cy="34210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lvl="1" algn="l"/>
            <a:r>
              <a:rPr lang="en-CA" sz="1100" dirty="0" smtClean="0"/>
              <a:t>Ties </a:t>
            </a:r>
            <a:r>
              <a:rPr lang="en-CA" sz="1100" dirty="0"/>
              <a:t>into the TCO of a given application </a:t>
            </a:r>
            <a:r>
              <a:rPr lang="en-CA" sz="1100" dirty="0" smtClean="0"/>
              <a:t>portfolio</a:t>
            </a:r>
            <a:r>
              <a:rPr lang="en-CA" sz="1100" dirty="0"/>
              <a:t>. This allows the business </a:t>
            </a:r>
            <a:r>
              <a:rPr lang="en-CA" sz="1100" dirty="0" smtClean="0"/>
              <a:t>to decide if certain applications need to be sunset or retired due to the lack of </a:t>
            </a:r>
            <a:r>
              <a:rPr lang="en-CA" sz="1100" dirty="0"/>
              <a:t>sufficient </a:t>
            </a:r>
            <a:r>
              <a:rPr lang="en-CA" sz="1100" dirty="0" smtClean="0"/>
              <a:t>ROI.</a:t>
            </a:r>
          </a:p>
          <a:p>
            <a:pPr marL="360000" lvl="1" algn="l"/>
            <a:endParaRPr lang="en-CA" sz="1100" dirty="0" smtClean="0"/>
          </a:p>
          <a:p>
            <a:pPr marL="360000" lvl="1" algn="l"/>
            <a:r>
              <a:rPr lang="en-CA" sz="1100" dirty="0"/>
              <a:t>A</a:t>
            </a:r>
            <a:r>
              <a:rPr lang="en-CA" sz="1100" dirty="0" smtClean="0"/>
              <a:t>llows </a:t>
            </a:r>
            <a:r>
              <a:rPr lang="en-CA" sz="1100" dirty="0"/>
              <a:t>you to prioritize and consolidate maintenance tasks proactively by driving toward greater maintenance automation</a:t>
            </a:r>
            <a:r>
              <a:rPr lang="en-CA" sz="1100" dirty="0" smtClean="0"/>
              <a:t>.</a:t>
            </a:r>
            <a:endParaRPr lang="en-CA" sz="1100" dirty="0"/>
          </a:p>
        </p:txBody>
      </p:sp>
      <p:sp>
        <p:nvSpPr>
          <p:cNvPr id="24" name="Rectangle 23"/>
          <p:cNvSpPr/>
          <p:nvPr/>
        </p:nvSpPr>
        <p:spPr>
          <a:xfrm>
            <a:off x="2465255" y="1772179"/>
            <a:ext cx="2052155" cy="34210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lvl="1" algn="l"/>
            <a:r>
              <a:rPr lang="en-CA" sz="1100" dirty="0"/>
              <a:t>Allows you to share maintenance resources across multiple projects efficiently rather than hiring to the point of </a:t>
            </a:r>
            <a:r>
              <a:rPr lang="en-CA" sz="1100" dirty="0" smtClean="0"/>
              <a:t>overcapacity.</a:t>
            </a:r>
            <a:endParaRPr lang="en-CA" sz="1100" dirty="0"/>
          </a:p>
          <a:p>
            <a:pPr marL="360000" lvl="1" algn="l"/>
            <a:endParaRPr lang="en-CA" sz="1100" dirty="0"/>
          </a:p>
          <a:p>
            <a:pPr marL="360000" lvl="1" algn="l"/>
            <a:r>
              <a:rPr lang="en-CA" sz="1100" dirty="0"/>
              <a:t>Permits formulation of an outsourcing plan to contain the costs of managing project complexity within a given budget.</a:t>
            </a:r>
          </a:p>
          <a:p>
            <a:pPr marL="360000" lvl="1" algn="l"/>
            <a:endParaRPr lang="en-CA" sz="1100" dirty="0"/>
          </a:p>
          <a:p>
            <a:pPr marL="360000" lvl="1" algn="l"/>
            <a:r>
              <a:rPr lang="en-CA" sz="1100" dirty="0"/>
              <a:t>Forms the basis of a risk assessment on cost cutting measures aimed at reducing overhead.</a:t>
            </a:r>
          </a:p>
        </p:txBody>
      </p:sp>
      <p:sp>
        <p:nvSpPr>
          <p:cNvPr id="25" name="Rectangle 24"/>
          <p:cNvSpPr/>
          <p:nvPr/>
        </p:nvSpPr>
        <p:spPr>
          <a:xfrm>
            <a:off x="4610598" y="1772179"/>
            <a:ext cx="2052155" cy="34210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lvl="1" algn="l"/>
            <a:r>
              <a:rPr lang="en-CA" sz="1100" dirty="0"/>
              <a:t>Minimizes </a:t>
            </a:r>
            <a:r>
              <a:rPr lang="en-CA" sz="1100" dirty="0" smtClean="0"/>
              <a:t>political </a:t>
            </a:r>
            <a:r>
              <a:rPr lang="en-CA" sz="1100" dirty="0"/>
              <a:t>influences from budget discussions that defeat its intended purpose.</a:t>
            </a:r>
          </a:p>
          <a:p>
            <a:pPr marL="360000" lvl="1" algn="l"/>
            <a:endParaRPr lang="en-CA" sz="1100" dirty="0"/>
          </a:p>
          <a:p>
            <a:pPr marL="360000" lvl="1" algn="l"/>
            <a:r>
              <a:rPr lang="en-CA" sz="1100" dirty="0"/>
              <a:t>Provides transparency to the business on rationale for budget requests.</a:t>
            </a:r>
          </a:p>
          <a:p>
            <a:pPr marL="360000" lvl="1" algn="l"/>
            <a:endParaRPr lang="en-CA" sz="1100" dirty="0"/>
          </a:p>
          <a:p>
            <a:pPr marL="360000" lvl="1" algn="l"/>
            <a:r>
              <a:rPr lang="en-CA" sz="1100" dirty="0"/>
              <a:t>Contains </a:t>
            </a:r>
            <a:r>
              <a:rPr lang="en-CA" sz="1100" dirty="0" smtClean="0"/>
              <a:t>a built-in </a:t>
            </a:r>
            <a:r>
              <a:rPr lang="en-CA" sz="1100" dirty="0"/>
              <a:t>capacity for improvement through continual learning via variance estimation.</a:t>
            </a:r>
          </a:p>
          <a:p>
            <a:pPr marL="360000" lvl="1" algn="l"/>
            <a:endParaRPr lang="en-CA" sz="1100" dirty="0"/>
          </a:p>
          <a:p>
            <a:pPr marL="360000" lvl="1" algn="l"/>
            <a:r>
              <a:rPr lang="en-CA" sz="1100" dirty="0"/>
              <a:t>Provides suitable metrics for value determination.</a:t>
            </a:r>
          </a:p>
        </p:txBody>
      </p:sp>
      <p:sp>
        <p:nvSpPr>
          <p:cNvPr id="26" name="Rectangle 25"/>
          <p:cNvSpPr/>
          <p:nvPr/>
        </p:nvSpPr>
        <p:spPr>
          <a:xfrm>
            <a:off x="6740849" y="1772816"/>
            <a:ext cx="2052155" cy="34210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lvl="1" algn="l"/>
            <a:r>
              <a:rPr lang="en-CA" sz="1100" dirty="0"/>
              <a:t>Provides a scalable budget estimation practice rather than </a:t>
            </a:r>
            <a:r>
              <a:rPr lang="en-CA" sz="1100" dirty="0" smtClean="0"/>
              <a:t>ad hoc guesses, which may differ with each successive iteration.</a:t>
            </a:r>
            <a:endParaRPr lang="en-CA" sz="1100" dirty="0"/>
          </a:p>
          <a:p>
            <a:pPr marL="360000" lvl="1" algn="l"/>
            <a:endParaRPr lang="en-CA" sz="1100" dirty="0"/>
          </a:p>
          <a:p>
            <a:pPr marL="360000" lvl="1" algn="l"/>
            <a:r>
              <a:rPr lang="en-CA" sz="1100" dirty="0"/>
              <a:t>Provides community support and lessons learned from other organizations that also use similar estimation </a:t>
            </a:r>
            <a:r>
              <a:rPr lang="en-CA" sz="1100" dirty="0" smtClean="0"/>
              <a:t>practices.</a:t>
            </a:r>
          </a:p>
          <a:p>
            <a:pPr marL="360000" lvl="1" algn="l"/>
            <a:endParaRPr lang="en-CA" sz="1100" dirty="0"/>
          </a:p>
          <a:p>
            <a:pPr marL="360000" lvl="1" algn="l"/>
            <a:r>
              <a:rPr lang="en-CA" sz="1100" dirty="0" smtClean="0"/>
              <a:t>Enables more than one estimation technique to be used at the same time to validate the final estimation.</a:t>
            </a:r>
            <a:endParaRPr lang="en-CA" sz="1100" dirty="0"/>
          </a:p>
        </p:txBody>
      </p:sp>
      <p:sp>
        <p:nvSpPr>
          <p:cNvPr id="27" name="Rectangle 26"/>
          <p:cNvSpPr/>
          <p:nvPr/>
        </p:nvSpPr>
        <p:spPr>
          <a:xfrm>
            <a:off x="323528" y="1772817"/>
            <a:ext cx="318702" cy="3420380"/>
          </a:xfrm>
          <a:prstGeom prst="rect">
            <a:avLst/>
          </a:prstGeom>
          <a:solidFill>
            <a:schemeClr val="accent1">
              <a:lumMod val="20000"/>
              <a:lumOff val="80000"/>
            </a:schemeClr>
          </a:solidFill>
          <a:ln>
            <a:solidFill>
              <a:schemeClr val="accent1">
                <a:lumMod val="20000"/>
                <a:lumOff val="8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CA"/>
          </a:p>
        </p:txBody>
      </p:sp>
      <p:sp>
        <p:nvSpPr>
          <p:cNvPr id="28" name="Rectangle 27"/>
          <p:cNvSpPr/>
          <p:nvPr/>
        </p:nvSpPr>
        <p:spPr>
          <a:xfrm>
            <a:off x="2306172" y="1765119"/>
            <a:ext cx="318702" cy="3428077"/>
          </a:xfrm>
          <a:prstGeom prst="rect">
            <a:avLst/>
          </a:prstGeom>
          <a:solidFill>
            <a:schemeClr val="accent1">
              <a:lumMod val="20000"/>
              <a:lumOff val="80000"/>
            </a:schemeClr>
          </a:solidFill>
          <a:ln>
            <a:solidFill>
              <a:schemeClr val="accent1">
                <a:lumMod val="20000"/>
                <a:lumOff val="8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CA"/>
          </a:p>
        </p:txBody>
      </p:sp>
      <p:sp>
        <p:nvSpPr>
          <p:cNvPr id="29" name="Rectangle 28"/>
          <p:cNvSpPr/>
          <p:nvPr/>
        </p:nvSpPr>
        <p:spPr>
          <a:xfrm>
            <a:off x="4514519" y="1761271"/>
            <a:ext cx="318702" cy="3431925"/>
          </a:xfrm>
          <a:prstGeom prst="rect">
            <a:avLst/>
          </a:prstGeom>
          <a:solidFill>
            <a:schemeClr val="accent1">
              <a:lumMod val="20000"/>
              <a:lumOff val="80000"/>
            </a:schemeClr>
          </a:solidFill>
          <a:ln>
            <a:solidFill>
              <a:schemeClr val="accent1">
                <a:lumMod val="20000"/>
                <a:lumOff val="8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CA"/>
          </a:p>
        </p:txBody>
      </p:sp>
      <p:sp>
        <p:nvSpPr>
          <p:cNvPr id="30" name="Rectangle 29"/>
          <p:cNvSpPr/>
          <p:nvPr/>
        </p:nvSpPr>
        <p:spPr>
          <a:xfrm>
            <a:off x="6656553" y="1765119"/>
            <a:ext cx="318702" cy="3428077"/>
          </a:xfrm>
          <a:prstGeom prst="rect">
            <a:avLst/>
          </a:prstGeom>
          <a:solidFill>
            <a:schemeClr val="accent1">
              <a:lumMod val="20000"/>
              <a:lumOff val="80000"/>
            </a:schemeClr>
          </a:solidFill>
          <a:ln>
            <a:solidFill>
              <a:schemeClr val="accent1">
                <a:lumMod val="20000"/>
                <a:lumOff val="8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CA"/>
          </a:p>
        </p:txBody>
      </p:sp>
      <p:sp>
        <p:nvSpPr>
          <p:cNvPr id="31" name="TextBox 30"/>
          <p:cNvSpPr txBox="1"/>
          <p:nvPr/>
        </p:nvSpPr>
        <p:spPr>
          <a:xfrm rot="16200000">
            <a:off x="-979528" y="3350500"/>
            <a:ext cx="2966300" cy="261610"/>
          </a:xfrm>
          <a:prstGeom prst="rect">
            <a:avLst/>
          </a:prstGeom>
          <a:noFill/>
        </p:spPr>
        <p:txBody>
          <a:bodyPr wrap="square" rtlCol="0">
            <a:spAutoFit/>
          </a:bodyPr>
          <a:lstStyle/>
          <a:p>
            <a:r>
              <a:rPr lang="en-CA" sz="1100" b="1" dirty="0" smtClean="0">
                <a:solidFill>
                  <a:schemeClr val="accent1">
                    <a:lumMod val="50000"/>
                  </a:schemeClr>
                </a:solidFill>
              </a:rPr>
              <a:t>PORTFOLIO MANAGEMENT</a:t>
            </a:r>
            <a:endParaRPr lang="en-CA" sz="1100" b="1" dirty="0">
              <a:solidFill>
                <a:schemeClr val="accent1">
                  <a:lumMod val="50000"/>
                </a:schemeClr>
              </a:solidFill>
            </a:endParaRPr>
          </a:p>
        </p:txBody>
      </p:sp>
      <p:sp>
        <p:nvSpPr>
          <p:cNvPr id="32" name="TextBox 31"/>
          <p:cNvSpPr txBox="1"/>
          <p:nvPr/>
        </p:nvSpPr>
        <p:spPr>
          <a:xfrm rot="16200000">
            <a:off x="742281" y="3474471"/>
            <a:ext cx="3481814" cy="261610"/>
          </a:xfrm>
          <a:prstGeom prst="rect">
            <a:avLst/>
          </a:prstGeom>
          <a:noFill/>
        </p:spPr>
        <p:txBody>
          <a:bodyPr wrap="square" rtlCol="0">
            <a:spAutoFit/>
          </a:bodyPr>
          <a:lstStyle/>
          <a:p>
            <a:r>
              <a:rPr lang="en-CA" sz="1100" b="1" dirty="0" smtClean="0">
                <a:solidFill>
                  <a:schemeClr val="accent1">
                    <a:lumMod val="50000"/>
                  </a:schemeClr>
                </a:solidFill>
              </a:rPr>
              <a:t>RESOURCING</a:t>
            </a:r>
            <a:endParaRPr lang="en-CA" sz="1100" b="1" dirty="0">
              <a:solidFill>
                <a:schemeClr val="accent1">
                  <a:lumMod val="50000"/>
                </a:schemeClr>
              </a:solidFill>
            </a:endParaRPr>
          </a:p>
        </p:txBody>
      </p:sp>
      <p:sp>
        <p:nvSpPr>
          <p:cNvPr id="33" name="Rectangle 32"/>
          <p:cNvSpPr/>
          <p:nvPr/>
        </p:nvSpPr>
        <p:spPr>
          <a:xfrm rot="16200000">
            <a:off x="2974934" y="3361835"/>
            <a:ext cx="3432562" cy="261610"/>
          </a:xfrm>
          <a:prstGeom prst="rect">
            <a:avLst/>
          </a:prstGeom>
        </p:spPr>
        <p:txBody>
          <a:bodyPr wrap="square">
            <a:spAutoFit/>
          </a:bodyPr>
          <a:lstStyle/>
          <a:p>
            <a:r>
              <a:rPr lang="en-CA" sz="1100" b="1" dirty="0" smtClean="0">
                <a:solidFill>
                  <a:schemeClr val="accent1">
                    <a:lumMod val="50000"/>
                  </a:schemeClr>
                </a:solidFill>
              </a:rPr>
              <a:t>GOVERNANCE</a:t>
            </a:r>
            <a:endParaRPr lang="en-CA" sz="1100" b="1" dirty="0">
              <a:solidFill>
                <a:schemeClr val="accent1">
                  <a:lumMod val="50000"/>
                </a:schemeClr>
              </a:solidFill>
            </a:endParaRPr>
          </a:p>
        </p:txBody>
      </p:sp>
      <p:sp>
        <p:nvSpPr>
          <p:cNvPr id="34" name="Rectangle 33"/>
          <p:cNvSpPr/>
          <p:nvPr/>
        </p:nvSpPr>
        <p:spPr>
          <a:xfrm rot="16200000">
            <a:off x="5104888" y="3353972"/>
            <a:ext cx="3416837" cy="261610"/>
          </a:xfrm>
          <a:prstGeom prst="rect">
            <a:avLst/>
          </a:prstGeom>
        </p:spPr>
        <p:txBody>
          <a:bodyPr wrap="square">
            <a:spAutoFit/>
          </a:bodyPr>
          <a:lstStyle/>
          <a:p>
            <a:r>
              <a:rPr lang="en-CA" sz="1100" b="1" dirty="0" smtClean="0">
                <a:solidFill>
                  <a:schemeClr val="accent1">
                    <a:lumMod val="50000"/>
                  </a:schemeClr>
                </a:solidFill>
              </a:rPr>
              <a:t>SCALABILITY</a:t>
            </a:r>
            <a:endParaRPr lang="en-CA" sz="1100" b="1" dirty="0">
              <a:solidFill>
                <a:schemeClr val="accent1">
                  <a:lumMod val="50000"/>
                </a:schemeClr>
              </a:solidFill>
            </a:endParaRPr>
          </a:p>
        </p:txBody>
      </p:sp>
      <p:graphicFrame>
        <p:nvGraphicFramePr>
          <p:cNvPr id="41" name="Table 40"/>
          <p:cNvGraphicFramePr>
            <a:graphicFrameLocks noGrp="1"/>
          </p:cNvGraphicFramePr>
          <p:nvPr>
            <p:extLst>
              <p:ext uri="{D42A27DB-BD31-4B8C-83A1-F6EECF244321}">
                <p14:modId xmlns:p14="http://schemas.microsoft.com/office/powerpoint/2010/main" val="2929072251"/>
              </p:ext>
            </p:extLst>
          </p:nvPr>
        </p:nvGraphicFramePr>
        <p:xfrm>
          <a:off x="257176" y="5367213"/>
          <a:ext cx="8620124" cy="1066800"/>
        </p:xfrm>
        <a:graphic>
          <a:graphicData uri="http://schemas.openxmlformats.org/drawingml/2006/table">
            <a:tbl>
              <a:tblPr firstRow="1" bandRow="1">
                <a:tableStyleId>{5940675A-B579-460E-94D1-54222C63F5DA}</a:tableStyleId>
              </a:tblPr>
              <a:tblGrid>
                <a:gridCol w="8620124"/>
              </a:tblGrid>
              <a:tr h="253478">
                <a:tc>
                  <a:txBody>
                    <a:bodyPr/>
                    <a:lstStyle/>
                    <a:p>
                      <a:r>
                        <a:rPr lang="en-US" sz="1600" b="1" i="1" dirty="0" smtClean="0">
                          <a:solidFill>
                            <a:schemeClr val="bg1"/>
                          </a:solidFill>
                        </a:rPr>
                        <a:t>Info-Tech Insight</a:t>
                      </a:r>
                      <a:r>
                        <a:rPr lang="en-US" sz="1600" b="1" dirty="0" smtClean="0">
                          <a:solidFill>
                            <a:schemeClr val="bg1"/>
                          </a:solidFill>
                        </a:rPr>
                        <a:t> </a:t>
                      </a:r>
                      <a:endParaRPr lang="en-US" sz="1600" b="1" dirty="0">
                        <a:solidFill>
                          <a:schemeClr val="bg1"/>
                        </a:solidFill>
                      </a:endParaRPr>
                    </a:p>
                  </a:txBody>
                  <a:tcPr>
                    <a:lnL w="6350" cap="flat" cmpd="sng" algn="ctr">
                      <a:solidFill>
                        <a:schemeClr val="accent2">
                          <a:lumMod val="60000"/>
                          <a:lumOff val="40000"/>
                        </a:schemeClr>
                      </a:solidFill>
                      <a:prstDash val="solid"/>
                      <a:round/>
                      <a:headEnd type="none" w="med" len="med"/>
                      <a:tailEnd type="none" w="med" len="med"/>
                    </a:lnL>
                    <a:lnR w="6350" cap="flat" cmpd="sng" algn="ctr">
                      <a:solidFill>
                        <a:schemeClr val="accent2">
                          <a:lumMod val="60000"/>
                          <a:lumOff val="40000"/>
                        </a:schemeClr>
                      </a:solidFill>
                      <a:prstDash val="solid"/>
                      <a:round/>
                      <a:headEnd type="none" w="med" len="med"/>
                      <a:tailEnd type="none" w="med" len="med"/>
                    </a:lnR>
                    <a:lnT w="6350" cap="flat" cmpd="sng" algn="ctr">
                      <a:solidFill>
                        <a:schemeClr val="accent2">
                          <a:lumMod val="60000"/>
                          <a:lumOff val="40000"/>
                        </a:schemeClr>
                      </a:solidFill>
                      <a:prstDash val="solid"/>
                      <a:round/>
                      <a:headEnd type="none" w="med" len="med"/>
                      <a:tailEnd type="none" w="med" len="med"/>
                    </a:lnT>
                    <a:lnB w="6350" cap="flat" cmpd="sng" algn="ctr">
                      <a:solidFill>
                        <a:schemeClr val="accent2">
                          <a:lumMod val="60000"/>
                          <a:lumOff val="40000"/>
                        </a:schemeClr>
                      </a:solidFill>
                      <a:prstDash val="solid"/>
                      <a:round/>
                      <a:headEnd type="none" w="med" len="med"/>
                      <a:tailEnd type="none" w="med" len="med"/>
                    </a:lnB>
                    <a:solidFill>
                      <a:srgbClr val="FF3C0D"/>
                    </a:solidFill>
                  </a:tcPr>
                </a:tc>
              </a:tr>
              <a:tr h="714348">
                <a:tc>
                  <a:txBody>
                    <a:bodyPr/>
                    <a:lstStyle/>
                    <a:p>
                      <a:pPr lvl="0"/>
                      <a:r>
                        <a:rPr lang="en-CA" sz="1400" dirty="0" smtClean="0"/>
                        <a:t>Improving</a:t>
                      </a:r>
                      <a:r>
                        <a:rPr lang="en-CA" sz="1400" baseline="0" dirty="0" smtClean="0"/>
                        <a:t> AME can only work effectively if there is transparency at both business and technical levels. Negotiate the intent of your estimation process to ensure business requirements are well understood and  aligned with your project’s direction. Avoid undoing efforts aimed at saving costs in the long term.</a:t>
                      </a:r>
                      <a:endParaRPr lang="en-US" sz="1400" dirty="0"/>
                    </a:p>
                  </a:txBody>
                  <a:tcPr anchor="ctr">
                    <a:lnL w="6350" cap="flat" cmpd="sng" algn="ctr">
                      <a:solidFill>
                        <a:schemeClr val="accent2">
                          <a:lumMod val="60000"/>
                          <a:lumOff val="40000"/>
                        </a:schemeClr>
                      </a:solidFill>
                      <a:prstDash val="solid"/>
                      <a:round/>
                      <a:headEnd type="none" w="med" len="med"/>
                      <a:tailEnd type="none" w="med" len="med"/>
                    </a:lnL>
                    <a:lnR w="6350" cap="flat" cmpd="sng" algn="ctr">
                      <a:solidFill>
                        <a:schemeClr val="accent2">
                          <a:lumMod val="60000"/>
                          <a:lumOff val="40000"/>
                        </a:schemeClr>
                      </a:solidFill>
                      <a:prstDash val="solid"/>
                      <a:round/>
                      <a:headEnd type="none" w="med" len="med"/>
                      <a:tailEnd type="none" w="med" len="med"/>
                    </a:lnR>
                    <a:lnT w="6350" cap="flat" cmpd="sng" algn="ctr">
                      <a:solidFill>
                        <a:schemeClr val="accent2">
                          <a:lumMod val="60000"/>
                          <a:lumOff val="40000"/>
                        </a:schemeClr>
                      </a:solidFill>
                      <a:prstDash val="solid"/>
                      <a:round/>
                      <a:headEnd type="none" w="med" len="med"/>
                      <a:tailEnd type="none" w="med" len="med"/>
                    </a:lnT>
                    <a:lnB w="6350" cap="flat" cmpd="sng" algn="ctr">
                      <a:solidFill>
                        <a:schemeClr val="accent2">
                          <a:lumMod val="60000"/>
                          <a:lumOff val="40000"/>
                        </a:schemeClr>
                      </a:solidFill>
                      <a:prstDash val="solid"/>
                      <a:round/>
                      <a:headEnd type="none" w="med" len="med"/>
                      <a:tailEnd type="none" w="med" len="med"/>
                    </a:lnB>
                    <a:noFill/>
                  </a:tcPr>
                </a:tc>
              </a:tr>
            </a:tbl>
          </a:graphicData>
        </a:graphic>
      </p:graphicFrame>
      <p:pic>
        <p:nvPicPr>
          <p:cNvPr id="42" name="Picture 41" descr="insight-sm.wmf"/>
          <p:cNvPicPr>
            <a:picLocks noChangeAspect="1"/>
          </p:cNvPicPr>
          <p:nvPr/>
        </p:nvPicPr>
        <p:blipFill>
          <a:blip r:embed="rId2" cstate="print"/>
          <a:stretch>
            <a:fillRect/>
          </a:stretch>
        </p:blipFill>
        <p:spPr>
          <a:xfrm>
            <a:off x="8435103" y="5394137"/>
            <a:ext cx="419589" cy="314692"/>
          </a:xfrm>
          <a:prstGeom prst="rect">
            <a:avLst/>
          </a:prstGeom>
        </p:spPr>
      </p:pic>
      <p:pic>
        <p:nvPicPr>
          <p:cNvPr id="1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spTree>
    <p:extLst>
      <p:ext uri="{BB962C8B-B14F-4D97-AF65-F5344CB8AC3E}">
        <p14:creationId xmlns:p14="http://schemas.microsoft.com/office/powerpoint/2010/main" val="3231779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What is the industry saying?</a:t>
            </a:r>
            <a:endParaRPr lang="en-CA" dirty="0"/>
          </a:p>
        </p:txBody>
      </p:sp>
      <p:sp>
        <p:nvSpPr>
          <p:cNvPr id="21" name="Rounded Rectangle 20"/>
          <p:cNvSpPr/>
          <p:nvPr/>
        </p:nvSpPr>
        <p:spPr>
          <a:xfrm>
            <a:off x="431541" y="1305510"/>
            <a:ext cx="3995997" cy="907514"/>
          </a:xfrm>
          <a:prstGeom prst="roundRect">
            <a:avLst>
              <a:gd name="adj" fmla="val 15072"/>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l">
              <a:spcBef>
                <a:spcPts val="400"/>
              </a:spcBef>
            </a:pPr>
            <a:r>
              <a:rPr lang="en-CA" sz="1400" i="1" dirty="0" smtClean="0">
                <a:solidFill>
                  <a:schemeClr val="tx1"/>
                </a:solidFill>
                <a:latin typeface="+mj-lt"/>
                <a:cs typeface="Arial" panose="020B0604020202020204" pitchFamily="34" charset="0"/>
              </a:rPr>
              <a:t>Maintenance </a:t>
            </a:r>
            <a:r>
              <a:rPr lang="en-CA" sz="1400" i="1" dirty="0">
                <a:solidFill>
                  <a:schemeClr val="tx1"/>
                </a:solidFill>
                <a:latin typeface="+mj-lt"/>
                <a:cs typeface="Arial" panose="020B0604020202020204" pitchFamily="34" charset="0"/>
              </a:rPr>
              <a:t>has more workers than any other type of development. </a:t>
            </a:r>
            <a:endParaRPr lang="en-CA" sz="1400" dirty="0" smtClean="0">
              <a:solidFill>
                <a:schemeClr val="tx1"/>
              </a:solidFill>
              <a:latin typeface="+mj-lt"/>
              <a:cs typeface="Arial" panose="020B0604020202020204" pitchFamily="34" charset="0"/>
            </a:endParaRPr>
          </a:p>
          <a:p>
            <a:pPr marL="0" lvl="0" indent="0" algn="r">
              <a:spcBef>
                <a:spcPts val="400"/>
              </a:spcBef>
              <a:buNone/>
            </a:pPr>
            <a:r>
              <a:rPr lang="en-CA" sz="1400" dirty="0" smtClean="0">
                <a:solidFill>
                  <a:schemeClr val="tx1"/>
                </a:solidFill>
                <a:latin typeface="Arial" panose="020B0604020202020204" pitchFamily="34" charset="0"/>
                <a:cs typeface="Arial" panose="020B0604020202020204" pitchFamily="34" charset="0"/>
              </a:rPr>
              <a:t>- Capers Jones, Founder, </a:t>
            </a:r>
            <a:br>
              <a:rPr lang="en-CA" sz="1400" dirty="0" smtClean="0">
                <a:solidFill>
                  <a:schemeClr val="tx1"/>
                </a:solidFill>
                <a:latin typeface="Arial" panose="020B0604020202020204" pitchFamily="34" charset="0"/>
                <a:cs typeface="Arial" panose="020B0604020202020204" pitchFamily="34" charset="0"/>
              </a:rPr>
            </a:br>
            <a:r>
              <a:rPr lang="en-CA" sz="1400" dirty="0" smtClean="0">
                <a:solidFill>
                  <a:schemeClr val="tx1"/>
                </a:solidFill>
                <a:latin typeface="Arial" panose="020B0604020202020204" pitchFamily="34" charset="0"/>
                <a:cs typeface="Arial" panose="020B0604020202020204" pitchFamily="34" charset="0"/>
              </a:rPr>
              <a:t>Software Productivity Research</a:t>
            </a:r>
            <a:endParaRPr lang="en-US" sz="1400" dirty="0">
              <a:solidFill>
                <a:schemeClr val="tx1"/>
              </a:solidFill>
              <a:latin typeface="Arial" panose="020B0604020202020204" pitchFamily="34" charset="0"/>
              <a:cs typeface="Arial" panose="020B0604020202020204" pitchFamily="34" charset="0"/>
            </a:endParaRPr>
          </a:p>
        </p:txBody>
      </p:sp>
      <p:sp>
        <p:nvSpPr>
          <p:cNvPr id="24" name="Rounded Rectangle 23"/>
          <p:cNvSpPr/>
          <p:nvPr/>
        </p:nvSpPr>
        <p:spPr>
          <a:xfrm>
            <a:off x="359532" y="3986018"/>
            <a:ext cx="4068006" cy="1495210"/>
          </a:xfrm>
          <a:prstGeom prst="roundRect">
            <a:avLst>
              <a:gd name="adj" fmla="val 15072"/>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l">
              <a:spcAft>
                <a:spcPts val="400"/>
              </a:spcAft>
            </a:pPr>
            <a:r>
              <a:rPr lang="en-US" sz="1400" i="1" dirty="0" smtClean="0">
                <a:solidFill>
                  <a:schemeClr val="tx1"/>
                </a:solidFill>
                <a:latin typeface="+mj-lt"/>
                <a:cs typeface="Arial" panose="020B0604020202020204" pitchFamily="34" charset="0"/>
              </a:rPr>
              <a:t>Practitioners </a:t>
            </a:r>
            <a:r>
              <a:rPr lang="en-US" sz="1400" i="1" dirty="0">
                <a:solidFill>
                  <a:schemeClr val="tx1"/>
                </a:solidFill>
                <a:latin typeface="+mj-lt"/>
                <a:cs typeface="Arial" panose="020B0604020202020204" pitchFamily="34" charset="0"/>
              </a:rPr>
              <a:t>have expressed </a:t>
            </a:r>
            <a:r>
              <a:rPr lang="en-US" sz="1400" i="1" dirty="0" smtClean="0">
                <a:solidFill>
                  <a:schemeClr val="tx1"/>
                </a:solidFill>
                <a:latin typeface="+mj-lt"/>
                <a:cs typeface="Arial" panose="020B0604020202020204" pitchFamily="34" charset="0"/>
              </a:rPr>
              <a:t>concern over </a:t>
            </a:r>
            <a:r>
              <a:rPr lang="en-US" sz="1400" i="1" dirty="0">
                <a:solidFill>
                  <a:schemeClr val="tx1"/>
                </a:solidFill>
                <a:latin typeface="+mj-lt"/>
                <a:cs typeface="Arial" panose="020B0604020202020204" pitchFamily="34" charset="0"/>
              </a:rPr>
              <a:t>their inability to accurately estimate costs associated with software development. This concern has become even more pressing as costs associated with development continue to increase</a:t>
            </a:r>
            <a:r>
              <a:rPr lang="en-US" sz="1400" i="1" dirty="0" smtClean="0">
                <a:solidFill>
                  <a:schemeClr val="tx1"/>
                </a:solidFill>
                <a:latin typeface="+mj-lt"/>
                <a:cs typeface="Arial" panose="020B0604020202020204" pitchFamily="34" charset="0"/>
              </a:rPr>
              <a:t>.</a:t>
            </a:r>
          </a:p>
          <a:p>
            <a:pPr algn="r">
              <a:spcAft>
                <a:spcPts val="400"/>
              </a:spcAft>
            </a:pPr>
            <a:r>
              <a:rPr lang="en-US" sz="1400" dirty="0" smtClean="0">
                <a:solidFill>
                  <a:schemeClr val="tx1"/>
                </a:solidFill>
                <a:latin typeface="Arial" panose="020B0604020202020204" pitchFamily="34" charset="0"/>
                <a:cs typeface="Arial" panose="020B0604020202020204" pitchFamily="34" charset="0"/>
              </a:rPr>
              <a:t>- C</a:t>
            </a:r>
            <a:r>
              <a:rPr lang="en-US" sz="1400" dirty="0">
                <a:solidFill>
                  <a:schemeClr val="tx1"/>
                </a:solidFill>
                <a:latin typeface="Arial" panose="020B0604020202020204" pitchFamily="34" charset="0"/>
                <a:cs typeface="Arial" panose="020B0604020202020204" pitchFamily="34" charset="0"/>
              </a:rPr>
              <a:t>. F. </a:t>
            </a:r>
            <a:r>
              <a:rPr lang="en-US" sz="1400" dirty="0" err="1">
                <a:solidFill>
                  <a:schemeClr val="tx1"/>
                </a:solidFill>
                <a:latin typeface="Arial" panose="020B0604020202020204" pitchFamily="34" charset="0"/>
                <a:cs typeface="Arial" panose="020B0604020202020204" pitchFamily="34" charset="0"/>
              </a:rPr>
              <a:t>Kemerer</a:t>
            </a:r>
            <a:r>
              <a:rPr lang="en-US" sz="1400" dirty="0">
                <a:solidFill>
                  <a:schemeClr val="tx1"/>
                </a:solidFill>
                <a:latin typeface="Arial" panose="020B0604020202020204" pitchFamily="34" charset="0"/>
                <a:cs typeface="Arial" panose="020B0604020202020204" pitchFamily="34" charset="0"/>
              </a:rPr>
              <a:t>, “An empirical validation </a:t>
            </a:r>
            <a:r>
              <a:rPr lang="en-US" sz="1400" dirty="0" smtClean="0">
                <a:solidFill>
                  <a:schemeClr val="tx1"/>
                </a:solidFill>
                <a:latin typeface="Arial" panose="020B0604020202020204" pitchFamily="34" charset="0"/>
                <a:cs typeface="Arial" panose="020B0604020202020204" pitchFamily="34" charset="0"/>
              </a:rPr>
              <a:t>of software </a:t>
            </a:r>
            <a:r>
              <a:rPr lang="en-US" sz="1400" dirty="0">
                <a:solidFill>
                  <a:schemeClr val="tx1"/>
                </a:solidFill>
                <a:latin typeface="Arial" panose="020B0604020202020204" pitchFamily="34" charset="0"/>
                <a:cs typeface="Arial" panose="020B0604020202020204" pitchFamily="34" charset="0"/>
              </a:rPr>
              <a:t>cost estimation models</a:t>
            </a:r>
            <a:r>
              <a:rPr lang="en-US" sz="1400" dirty="0" smtClean="0">
                <a:solidFill>
                  <a:schemeClr val="tx1"/>
                </a:solidFill>
                <a:latin typeface="Arial" panose="020B0604020202020204" pitchFamily="34" charset="0"/>
                <a:cs typeface="Arial" panose="020B0604020202020204" pitchFamily="34" charset="0"/>
              </a:rPr>
              <a:t>,” </a:t>
            </a:r>
            <a:br>
              <a:rPr lang="en-US" sz="1400" dirty="0" smtClean="0">
                <a:solidFill>
                  <a:schemeClr val="tx1"/>
                </a:solidFill>
                <a:latin typeface="Arial" panose="020B0604020202020204" pitchFamily="34" charset="0"/>
                <a:cs typeface="Arial" panose="020B0604020202020204" pitchFamily="34" charset="0"/>
              </a:rPr>
            </a:br>
            <a:r>
              <a:rPr lang="en-US" sz="1400" i="1" dirty="0" err="1" smtClean="0">
                <a:solidFill>
                  <a:schemeClr val="tx1"/>
                </a:solidFill>
                <a:latin typeface="Arial" panose="020B0604020202020204" pitchFamily="34" charset="0"/>
                <a:cs typeface="Arial" panose="020B0604020202020204" pitchFamily="34" charset="0"/>
              </a:rPr>
              <a:t>Commun</a:t>
            </a:r>
            <a:r>
              <a:rPr lang="en-US" sz="1400" i="1" dirty="0">
                <a:solidFill>
                  <a:schemeClr val="tx1"/>
                </a:solidFill>
                <a:latin typeface="Arial" panose="020B0604020202020204" pitchFamily="34" charset="0"/>
                <a:cs typeface="Arial" panose="020B0604020202020204" pitchFamily="34" charset="0"/>
              </a:rPr>
              <a:t>. ACM</a:t>
            </a:r>
            <a:r>
              <a:rPr lang="en-US" sz="1400" dirty="0">
                <a:solidFill>
                  <a:schemeClr val="tx1"/>
                </a:solidFill>
                <a:latin typeface="Arial" panose="020B0604020202020204" pitchFamily="34" charset="0"/>
                <a:cs typeface="Arial" panose="020B0604020202020204" pitchFamily="34" charset="0"/>
              </a:rPr>
              <a:t>, </a:t>
            </a:r>
            <a:r>
              <a:rPr lang="en-US" sz="1400" dirty="0" smtClean="0">
                <a:solidFill>
                  <a:schemeClr val="tx1"/>
                </a:solidFill>
                <a:latin typeface="Arial" panose="020B0604020202020204" pitchFamily="34" charset="0"/>
                <a:cs typeface="Arial" panose="020B0604020202020204" pitchFamily="34" charset="0"/>
              </a:rPr>
              <a:t>May 1987</a:t>
            </a:r>
          </a:p>
        </p:txBody>
      </p:sp>
      <p:sp>
        <p:nvSpPr>
          <p:cNvPr id="25" name="Rounded Rectangle 24"/>
          <p:cNvSpPr/>
          <p:nvPr/>
        </p:nvSpPr>
        <p:spPr>
          <a:xfrm>
            <a:off x="4767328" y="1574794"/>
            <a:ext cx="4158462" cy="1620180"/>
          </a:xfrm>
          <a:prstGeom prst="roundRect">
            <a:avLst>
              <a:gd name="adj" fmla="val 15072"/>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l">
              <a:spcAft>
                <a:spcPts val="400"/>
              </a:spcAft>
            </a:pPr>
            <a:r>
              <a:rPr lang="en-US" sz="1400" i="1" dirty="0" smtClean="0">
                <a:solidFill>
                  <a:schemeClr val="tx1"/>
                </a:solidFill>
                <a:latin typeface="+mj-lt"/>
                <a:cs typeface="Arial" panose="020B0604020202020204" pitchFamily="34" charset="0"/>
              </a:rPr>
              <a:t>Software </a:t>
            </a:r>
            <a:r>
              <a:rPr lang="en-US" sz="1400" i="1" dirty="0">
                <a:solidFill>
                  <a:schemeClr val="tx1"/>
                </a:solidFill>
                <a:latin typeface="+mj-lt"/>
                <a:cs typeface="Arial" panose="020B0604020202020204" pitchFamily="34" charset="0"/>
              </a:rPr>
              <a:t>cost estimation is one of the prerequisite managerial activities carried out at the software development initiation stages and also repeated throughout the whole software </a:t>
            </a:r>
            <a:r>
              <a:rPr lang="en-US" sz="1400" i="1" dirty="0" smtClean="0">
                <a:solidFill>
                  <a:schemeClr val="tx1"/>
                </a:solidFill>
                <a:latin typeface="+mj-lt"/>
                <a:cs typeface="Arial" panose="020B0604020202020204" pitchFamily="34" charset="0"/>
              </a:rPr>
              <a:t>life cycle </a:t>
            </a:r>
            <a:r>
              <a:rPr lang="en-US" sz="1400" i="1" dirty="0">
                <a:solidFill>
                  <a:schemeClr val="tx1"/>
                </a:solidFill>
                <a:latin typeface="+mj-lt"/>
                <a:cs typeface="Arial" panose="020B0604020202020204" pitchFamily="34" charset="0"/>
              </a:rPr>
              <a:t>so that amendments to the total cost are made</a:t>
            </a:r>
            <a:r>
              <a:rPr lang="en-US" sz="1400" i="1" dirty="0" smtClean="0">
                <a:solidFill>
                  <a:schemeClr val="tx1"/>
                </a:solidFill>
                <a:latin typeface="+mj-lt"/>
                <a:cs typeface="Arial" panose="020B0604020202020204" pitchFamily="34" charset="0"/>
              </a:rPr>
              <a:t>.</a:t>
            </a:r>
          </a:p>
          <a:p>
            <a:pPr algn="r">
              <a:spcAft>
                <a:spcPts val="400"/>
              </a:spcAft>
            </a:pPr>
            <a:r>
              <a:rPr lang="en-US" sz="1400" dirty="0" smtClean="0">
                <a:solidFill>
                  <a:schemeClr val="tx1"/>
                </a:solidFill>
                <a:latin typeface="Arial" panose="020B0604020202020204" pitchFamily="34" charset="0"/>
                <a:cs typeface="Arial" panose="020B0604020202020204" pitchFamily="34" charset="0"/>
              </a:rPr>
              <a:t>- E</a:t>
            </a:r>
            <a:r>
              <a:rPr lang="en-US" sz="1400" dirty="0">
                <a:solidFill>
                  <a:schemeClr val="tx1"/>
                </a:solidFill>
                <a:latin typeface="Arial" panose="020B0604020202020204" pitchFamily="34" charset="0"/>
                <a:cs typeface="Arial" panose="020B0604020202020204" pitchFamily="34" charset="0"/>
              </a:rPr>
              <a:t>. </a:t>
            </a:r>
            <a:r>
              <a:rPr lang="en-US" sz="1400" dirty="0" err="1">
                <a:solidFill>
                  <a:schemeClr val="tx1"/>
                </a:solidFill>
                <a:latin typeface="Arial" panose="020B0604020202020204" pitchFamily="34" charset="0"/>
                <a:cs typeface="Arial" panose="020B0604020202020204" pitchFamily="34" charset="0"/>
              </a:rPr>
              <a:t>Papatheocharous</a:t>
            </a:r>
            <a:r>
              <a:rPr lang="en-US" sz="1400" dirty="0">
                <a:solidFill>
                  <a:schemeClr val="tx1"/>
                </a:solidFill>
                <a:latin typeface="Arial" panose="020B0604020202020204" pitchFamily="34" charset="0"/>
                <a:cs typeface="Arial" panose="020B0604020202020204" pitchFamily="34" charset="0"/>
              </a:rPr>
              <a:t>, H. Papadopoulos, and </a:t>
            </a:r>
            <a:r>
              <a:rPr lang="en-US" sz="1400" dirty="0" smtClean="0">
                <a:solidFill>
                  <a:schemeClr val="tx1"/>
                </a:solidFill>
                <a:latin typeface="Arial" panose="020B0604020202020204" pitchFamily="34" charset="0"/>
                <a:cs typeface="Arial" panose="020B0604020202020204" pitchFamily="34" charset="0"/>
              </a:rPr>
              <a:t/>
            </a:r>
            <a:br>
              <a:rPr lang="en-US" sz="1400" dirty="0" smtClean="0">
                <a:solidFill>
                  <a:schemeClr val="tx1"/>
                </a:solidFill>
                <a:latin typeface="Arial" panose="020B0604020202020204" pitchFamily="34" charset="0"/>
                <a:cs typeface="Arial" panose="020B0604020202020204" pitchFamily="34" charset="0"/>
              </a:rPr>
            </a:br>
            <a:r>
              <a:rPr lang="en-US" sz="1400" dirty="0" smtClean="0">
                <a:solidFill>
                  <a:schemeClr val="tx1"/>
                </a:solidFill>
                <a:latin typeface="Arial" panose="020B0604020202020204" pitchFamily="34" charset="0"/>
                <a:cs typeface="Arial" panose="020B0604020202020204" pitchFamily="34" charset="0"/>
              </a:rPr>
              <a:t>A</a:t>
            </a:r>
            <a:r>
              <a:rPr lang="en-US" sz="1400" dirty="0">
                <a:solidFill>
                  <a:schemeClr val="tx1"/>
                </a:solidFill>
                <a:latin typeface="Arial" panose="020B0604020202020204" pitchFamily="34" charset="0"/>
                <a:cs typeface="Arial" panose="020B0604020202020204" pitchFamily="34" charset="0"/>
              </a:rPr>
              <a:t>. S. </a:t>
            </a:r>
            <a:r>
              <a:rPr lang="en-US" sz="1400" dirty="0" err="1">
                <a:solidFill>
                  <a:schemeClr val="tx1"/>
                </a:solidFill>
                <a:latin typeface="Arial" panose="020B0604020202020204" pitchFamily="34" charset="0"/>
                <a:cs typeface="Arial" panose="020B0604020202020204" pitchFamily="34" charset="0"/>
              </a:rPr>
              <a:t>Andreou</a:t>
            </a:r>
            <a:r>
              <a:rPr lang="en-US" sz="1400" dirty="0">
                <a:solidFill>
                  <a:schemeClr val="tx1"/>
                </a:solidFill>
                <a:latin typeface="Arial" panose="020B0604020202020204" pitchFamily="34" charset="0"/>
                <a:cs typeface="Arial" panose="020B0604020202020204" pitchFamily="34" charset="0"/>
              </a:rPr>
              <a:t>, “Software Effort Estimation with Ridge Regression and Evolutionary </a:t>
            </a:r>
            <a:r>
              <a:rPr lang="en-US" sz="1400" dirty="0" smtClean="0">
                <a:solidFill>
                  <a:schemeClr val="tx1"/>
                </a:solidFill>
                <a:latin typeface="Arial" panose="020B0604020202020204" pitchFamily="34" charset="0"/>
                <a:cs typeface="Arial" panose="020B0604020202020204" pitchFamily="34" charset="0"/>
              </a:rPr>
              <a:t/>
            </a:r>
            <a:br>
              <a:rPr lang="en-US" sz="1400" dirty="0" smtClean="0">
                <a:solidFill>
                  <a:schemeClr val="tx1"/>
                </a:solidFill>
                <a:latin typeface="Arial" panose="020B0604020202020204" pitchFamily="34" charset="0"/>
                <a:cs typeface="Arial" panose="020B0604020202020204" pitchFamily="34" charset="0"/>
              </a:rPr>
            </a:br>
            <a:r>
              <a:rPr lang="en-US" sz="1400" dirty="0" smtClean="0">
                <a:solidFill>
                  <a:schemeClr val="tx1"/>
                </a:solidFill>
                <a:latin typeface="Arial" panose="020B0604020202020204" pitchFamily="34" charset="0"/>
                <a:cs typeface="Arial" panose="020B0604020202020204" pitchFamily="34" charset="0"/>
              </a:rPr>
              <a:t>Attribute </a:t>
            </a:r>
            <a:r>
              <a:rPr lang="en-US" sz="1400" dirty="0">
                <a:solidFill>
                  <a:schemeClr val="tx1"/>
                </a:solidFill>
                <a:latin typeface="Arial" panose="020B0604020202020204" pitchFamily="34" charset="0"/>
                <a:cs typeface="Arial" panose="020B0604020202020204" pitchFamily="34" charset="0"/>
              </a:rPr>
              <a:t>Selection,” </a:t>
            </a:r>
            <a:r>
              <a:rPr lang="en-US" sz="1400" i="1" dirty="0">
                <a:solidFill>
                  <a:schemeClr val="tx1"/>
                </a:solidFill>
                <a:latin typeface="Arial" panose="020B0604020202020204" pitchFamily="34" charset="0"/>
                <a:cs typeface="Arial" panose="020B0604020202020204" pitchFamily="34" charset="0"/>
              </a:rPr>
              <a:t>arXiv.org</a:t>
            </a:r>
            <a:r>
              <a:rPr lang="en-US" sz="1400" dirty="0">
                <a:solidFill>
                  <a:schemeClr val="tx1"/>
                </a:solidFill>
                <a:latin typeface="Arial" panose="020B0604020202020204" pitchFamily="34" charset="0"/>
                <a:cs typeface="Arial" panose="020B0604020202020204" pitchFamily="34" charset="0"/>
              </a:rPr>
              <a:t>, </a:t>
            </a:r>
            <a:r>
              <a:rPr lang="en-US" sz="1400" dirty="0" smtClean="0">
                <a:solidFill>
                  <a:schemeClr val="tx1"/>
                </a:solidFill>
                <a:latin typeface="Arial" panose="020B0604020202020204" pitchFamily="34" charset="0"/>
                <a:cs typeface="Arial" panose="020B0604020202020204" pitchFamily="34" charset="0"/>
              </a:rPr>
              <a:t>Dec-2010</a:t>
            </a:r>
            <a:endParaRPr lang="en-US" sz="1400" dirty="0">
              <a:solidFill>
                <a:schemeClr val="tx1"/>
              </a:solidFill>
              <a:latin typeface="Arial" panose="020B0604020202020204" pitchFamily="34" charset="0"/>
              <a:cs typeface="Arial" panose="020B0604020202020204" pitchFamily="34" charset="0"/>
            </a:endParaRPr>
          </a:p>
        </p:txBody>
      </p:sp>
      <p:sp>
        <p:nvSpPr>
          <p:cNvPr id="26" name="Rounded Rectangle 25"/>
          <p:cNvSpPr/>
          <p:nvPr/>
        </p:nvSpPr>
        <p:spPr>
          <a:xfrm>
            <a:off x="431540" y="2573064"/>
            <a:ext cx="3995998" cy="855936"/>
          </a:xfrm>
          <a:prstGeom prst="roundRect">
            <a:avLst>
              <a:gd name="adj" fmla="val 15072"/>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l">
              <a:spcBef>
                <a:spcPts val="400"/>
              </a:spcBef>
              <a:spcAft>
                <a:spcPts val="0"/>
              </a:spcAft>
            </a:pPr>
            <a:r>
              <a:rPr lang="en-US" sz="1400" i="1" dirty="0" smtClean="0">
                <a:solidFill>
                  <a:schemeClr val="tx1"/>
                </a:solidFill>
                <a:latin typeface="+mj-lt"/>
                <a:cs typeface="Arial" panose="020B0604020202020204" pitchFamily="34" charset="0"/>
              </a:rPr>
              <a:t>Software </a:t>
            </a:r>
            <a:r>
              <a:rPr lang="en-US" sz="1400" i="1" dirty="0">
                <a:solidFill>
                  <a:schemeClr val="tx1"/>
                </a:solidFill>
                <a:latin typeface="+mj-lt"/>
                <a:cs typeface="Arial" panose="020B0604020202020204" pitchFamily="34" charset="0"/>
              </a:rPr>
              <a:t>cost estimation is one of the most challenging project management </a:t>
            </a:r>
            <a:r>
              <a:rPr lang="en-US" sz="1400" i="1" dirty="0" smtClean="0">
                <a:solidFill>
                  <a:schemeClr val="tx1"/>
                </a:solidFill>
                <a:latin typeface="+mj-lt"/>
                <a:cs typeface="Arial" panose="020B0604020202020204" pitchFamily="34" charset="0"/>
              </a:rPr>
              <a:t>tasks.</a:t>
            </a:r>
            <a:endParaRPr lang="en-US" sz="1400" dirty="0">
              <a:solidFill>
                <a:schemeClr val="tx1"/>
              </a:solidFill>
              <a:latin typeface="+mj-lt"/>
              <a:cs typeface="Arial" panose="020B0604020202020204" pitchFamily="34" charset="0"/>
            </a:endParaRPr>
          </a:p>
          <a:p>
            <a:pPr lvl="0" algn="r">
              <a:spcBef>
                <a:spcPts val="400"/>
              </a:spcBef>
              <a:spcAft>
                <a:spcPts val="0"/>
              </a:spcAft>
            </a:pPr>
            <a:r>
              <a:rPr lang="en-US" sz="1400" dirty="0" smtClean="0">
                <a:solidFill>
                  <a:schemeClr val="tx1"/>
                </a:solidFill>
                <a:latin typeface="Arial" panose="020B0604020202020204" pitchFamily="34" charset="0"/>
                <a:cs typeface="Arial" panose="020B0604020202020204" pitchFamily="34" charset="0"/>
              </a:rPr>
              <a:t>- V</a:t>
            </a:r>
            <a:r>
              <a:rPr lang="en-US" sz="1400" dirty="0">
                <a:solidFill>
                  <a:schemeClr val="tx1"/>
                </a:solidFill>
                <a:latin typeface="Arial" panose="020B0604020202020204" pitchFamily="34" charset="0"/>
                <a:cs typeface="Arial" panose="020B0604020202020204" pitchFamily="34" charset="0"/>
              </a:rPr>
              <a:t>. </a:t>
            </a:r>
            <a:r>
              <a:rPr lang="en-US" sz="1400" dirty="0" err="1">
                <a:solidFill>
                  <a:schemeClr val="tx1"/>
                </a:solidFill>
                <a:latin typeface="Arial" panose="020B0604020202020204" pitchFamily="34" charset="0"/>
                <a:cs typeface="Arial" panose="020B0604020202020204" pitchFamily="34" charset="0"/>
              </a:rPr>
              <a:t>Bozhikova</a:t>
            </a:r>
            <a:r>
              <a:rPr lang="en-US" sz="1400" dirty="0">
                <a:solidFill>
                  <a:schemeClr val="tx1"/>
                </a:solidFill>
                <a:latin typeface="Arial" panose="020B0604020202020204" pitchFamily="34" charset="0"/>
                <a:cs typeface="Arial" panose="020B0604020202020204" pitchFamily="34" charset="0"/>
              </a:rPr>
              <a:t> and M. </a:t>
            </a:r>
            <a:r>
              <a:rPr lang="en-US" sz="1400" dirty="0" err="1">
                <a:solidFill>
                  <a:schemeClr val="tx1"/>
                </a:solidFill>
                <a:latin typeface="Arial" panose="020B0604020202020204" pitchFamily="34" charset="0"/>
                <a:cs typeface="Arial" panose="020B0604020202020204" pitchFamily="34" charset="0"/>
              </a:rPr>
              <a:t>Stoeva</a:t>
            </a:r>
            <a:r>
              <a:rPr lang="en-US" sz="1400" dirty="0">
                <a:solidFill>
                  <a:schemeClr val="tx1"/>
                </a:solidFill>
                <a:latin typeface="Arial" panose="020B0604020202020204" pitchFamily="34" charset="0"/>
                <a:cs typeface="Arial" panose="020B0604020202020204" pitchFamily="34" charset="0"/>
              </a:rPr>
              <a:t>, “An approach for software cost estimation,” </a:t>
            </a:r>
            <a:r>
              <a:rPr lang="en-US" sz="1400" dirty="0" smtClean="0">
                <a:solidFill>
                  <a:schemeClr val="tx1"/>
                </a:solidFill>
                <a:latin typeface="Arial" panose="020B0604020202020204" pitchFamily="34" charset="0"/>
                <a:cs typeface="Arial" panose="020B0604020202020204" pitchFamily="34" charset="0"/>
              </a:rPr>
              <a:t/>
            </a:r>
            <a:br>
              <a:rPr lang="en-US" sz="1400" dirty="0" smtClean="0">
                <a:solidFill>
                  <a:schemeClr val="tx1"/>
                </a:solidFill>
                <a:latin typeface="Arial" panose="020B0604020202020204" pitchFamily="34" charset="0"/>
                <a:cs typeface="Arial" panose="020B0604020202020204" pitchFamily="34" charset="0"/>
              </a:rPr>
            </a:br>
            <a:r>
              <a:rPr lang="en-US" sz="1400" dirty="0" err="1" smtClean="0">
                <a:solidFill>
                  <a:schemeClr val="tx1"/>
                </a:solidFill>
                <a:latin typeface="Arial" panose="020B0604020202020204" pitchFamily="34" charset="0"/>
                <a:cs typeface="Arial" panose="020B0604020202020204" pitchFamily="34" charset="0"/>
              </a:rPr>
              <a:t>CompSysTech</a:t>
            </a:r>
            <a:r>
              <a:rPr lang="en-US" sz="1400" dirty="0" smtClean="0">
                <a:solidFill>
                  <a:schemeClr val="tx1"/>
                </a:solidFill>
                <a:latin typeface="Arial" panose="020B0604020202020204" pitchFamily="34" charset="0"/>
                <a:cs typeface="Arial" panose="020B0604020202020204" pitchFamily="34" charset="0"/>
              </a:rPr>
              <a:t> 2010</a:t>
            </a:r>
            <a:r>
              <a:rPr lang="en-CA" sz="1400" dirty="0" smtClean="0">
                <a:solidFill>
                  <a:schemeClr val="tx1"/>
                </a:solidFill>
              </a:rPr>
              <a:t>      </a:t>
            </a:r>
            <a:endParaRPr lang="en-CA" sz="1400" dirty="0">
              <a:solidFill>
                <a:schemeClr val="tx1"/>
              </a:solidFill>
            </a:endParaRPr>
          </a:p>
        </p:txBody>
      </p:sp>
      <p:pic>
        <p:nvPicPr>
          <p:cNvPr id="35" name="Picture 34" descr="quote1.wmf"/>
          <p:cNvPicPr>
            <a:picLocks noChangeAspect="1"/>
          </p:cNvPicPr>
          <p:nvPr/>
        </p:nvPicPr>
        <p:blipFill>
          <a:blip r:embed="rId2" cstate="print"/>
          <a:stretch>
            <a:fillRect/>
          </a:stretch>
        </p:blipFill>
        <p:spPr>
          <a:xfrm>
            <a:off x="358892" y="1329276"/>
            <a:ext cx="179050" cy="127893"/>
          </a:xfrm>
          <a:prstGeom prst="rect">
            <a:avLst/>
          </a:prstGeom>
          <a:noFill/>
        </p:spPr>
      </p:pic>
      <p:pic>
        <p:nvPicPr>
          <p:cNvPr id="36" name="Picture 35" descr="quote2.wmf"/>
          <p:cNvPicPr>
            <a:picLocks noChangeAspect="1"/>
          </p:cNvPicPr>
          <p:nvPr/>
        </p:nvPicPr>
        <p:blipFill>
          <a:blip r:embed="rId3" cstate="print"/>
          <a:stretch>
            <a:fillRect/>
          </a:stretch>
        </p:blipFill>
        <p:spPr>
          <a:xfrm>
            <a:off x="2710425" y="1542895"/>
            <a:ext cx="179050" cy="127893"/>
          </a:xfrm>
          <a:prstGeom prst="rect">
            <a:avLst/>
          </a:prstGeom>
          <a:noFill/>
        </p:spPr>
      </p:pic>
      <p:sp>
        <p:nvSpPr>
          <p:cNvPr id="27" name="Rectangle 26"/>
          <p:cNvSpPr/>
          <p:nvPr/>
        </p:nvSpPr>
        <p:spPr>
          <a:xfrm>
            <a:off x="1743609" y="5914824"/>
            <a:ext cx="6320305" cy="574516"/>
          </a:xfrm>
          <a:prstGeom prst="rect">
            <a:avLst/>
          </a:prstGeom>
        </p:spPr>
        <p:txBody>
          <a:bodyPr wrap="square">
            <a:spAutoFit/>
          </a:bodyPr>
          <a:lstStyle/>
          <a:p>
            <a:pPr>
              <a:spcAft>
                <a:spcPts val="400"/>
              </a:spcAft>
            </a:pPr>
            <a:r>
              <a:rPr lang="en-CA" sz="1400" i="1" dirty="0" smtClean="0">
                <a:latin typeface="+mj-lt"/>
                <a:ea typeface="Times New Roman" panose="02020603050405020304" pitchFamily="18" charset="0"/>
                <a:cs typeface="Arial" panose="020B0604020202020204" pitchFamily="34" charset="0"/>
              </a:rPr>
              <a:t>On average we miss our estimations 50% of the time.</a:t>
            </a:r>
          </a:p>
          <a:p>
            <a:pPr>
              <a:spcAft>
                <a:spcPts val="400"/>
              </a:spcAft>
            </a:pPr>
            <a:r>
              <a:rPr lang="en-CA" sz="1400" dirty="0" smtClean="0">
                <a:latin typeface="Arial" panose="020B0604020202020204" pitchFamily="34" charset="0"/>
                <a:cs typeface="Arial" panose="020B0604020202020204" pitchFamily="34" charset="0"/>
              </a:rPr>
              <a:t>- </a:t>
            </a:r>
            <a:r>
              <a:rPr lang="en-CA" sz="1400" dirty="0" smtClean="0"/>
              <a:t>Valerio </a:t>
            </a:r>
            <a:r>
              <a:rPr lang="en-CA" sz="1400" dirty="0" err="1" smtClean="0"/>
              <a:t>Franceschin</a:t>
            </a:r>
            <a:r>
              <a:rPr lang="en-CA" sz="1400" dirty="0" smtClean="0"/>
              <a:t>, The City of Calgary, Supervisor – Application Support</a:t>
            </a:r>
            <a:endParaRPr lang="en-CA" sz="1400" dirty="0">
              <a:latin typeface="Arial" panose="020B0604020202020204" pitchFamily="34" charset="0"/>
              <a:cs typeface="Arial" panose="020B0604020202020204" pitchFamily="34" charset="0"/>
            </a:endParaRPr>
          </a:p>
        </p:txBody>
      </p:sp>
      <p:sp>
        <p:nvSpPr>
          <p:cNvPr id="41" name="Rounded Rectangle 40"/>
          <p:cNvSpPr/>
          <p:nvPr/>
        </p:nvSpPr>
        <p:spPr>
          <a:xfrm>
            <a:off x="4741884" y="3977119"/>
            <a:ext cx="4014446" cy="1360093"/>
          </a:xfrm>
          <a:prstGeom prst="roundRect">
            <a:avLst>
              <a:gd name="adj" fmla="val 15072"/>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l">
              <a:spcAft>
                <a:spcPts val="400"/>
              </a:spcAft>
            </a:pPr>
            <a:r>
              <a:rPr lang="en-CA" sz="1400" i="1" dirty="0" smtClean="0">
                <a:solidFill>
                  <a:schemeClr val="tx1"/>
                </a:solidFill>
                <a:latin typeface="+mj-lt"/>
                <a:cs typeface="Arial" panose="020B0604020202020204" pitchFamily="34" charset="0"/>
              </a:rPr>
              <a:t>…there </a:t>
            </a:r>
            <a:r>
              <a:rPr lang="en-CA" sz="1400" i="1" dirty="0">
                <a:solidFill>
                  <a:schemeClr val="tx1"/>
                </a:solidFill>
                <a:latin typeface="+mj-lt"/>
                <a:cs typeface="Arial" panose="020B0604020202020204" pitchFamily="34" charset="0"/>
              </a:rPr>
              <a:t>is no such thing as judgment-free estimation</a:t>
            </a:r>
            <a:r>
              <a:rPr lang="en-CA" sz="1400" i="1" dirty="0" smtClean="0">
                <a:solidFill>
                  <a:schemeClr val="tx1"/>
                </a:solidFill>
                <a:latin typeface="+mj-lt"/>
                <a:cs typeface="Arial" panose="020B0604020202020204" pitchFamily="34" charset="0"/>
              </a:rPr>
              <a:t>. One </a:t>
            </a:r>
            <a:r>
              <a:rPr lang="en-CA" sz="1400" i="1" dirty="0">
                <a:solidFill>
                  <a:schemeClr val="tx1"/>
                </a:solidFill>
                <a:latin typeface="+mj-lt"/>
                <a:cs typeface="Arial" panose="020B0604020202020204" pitchFamily="34" charset="0"/>
              </a:rPr>
              <a:t>must use judgment to determine who will be involved in making the estimate and how they will be involved.</a:t>
            </a:r>
            <a:endParaRPr lang="en-CA" sz="1400" dirty="0" smtClean="0">
              <a:solidFill>
                <a:schemeClr val="tx1"/>
              </a:solidFill>
              <a:latin typeface="+mj-lt"/>
              <a:cs typeface="Arial" panose="020B0604020202020204" pitchFamily="34" charset="0"/>
            </a:endParaRPr>
          </a:p>
          <a:p>
            <a:pPr marL="0" lvl="0" indent="0" algn="r">
              <a:spcAft>
                <a:spcPts val="400"/>
              </a:spcAft>
              <a:buNone/>
            </a:pPr>
            <a:r>
              <a:rPr lang="en-CA" sz="1400" dirty="0" smtClean="0">
                <a:solidFill>
                  <a:schemeClr val="tx1"/>
                </a:solidFill>
                <a:latin typeface="Arial" panose="020B0604020202020204" pitchFamily="34" charset="0"/>
                <a:cs typeface="Arial" panose="020B0604020202020204" pitchFamily="34" charset="0"/>
              </a:rPr>
              <a:t>- S</a:t>
            </a:r>
            <a:r>
              <a:rPr lang="en-CA" sz="1400" dirty="0">
                <a:solidFill>
                  <a:schemeClr val="tx1"/>
                </a:solidFill>
                <a:latin typeface="Arial" panose="020B0604020202020204" pitchFamily="34" charset="0"/>
                <a:cs typeface="Arial" panose="020B0604020202020204" pitchFamily="34" charset="0"/>
              </a:rPr>
              <a:t>. Fraser, B. Boehm, H. </a:t>
            </a:r>
            <a:r>
              <a:rPr lang="en-CA" sz="1400" dirty="0" err="1">
                <a:solidFill>
                  <a:schemeClr val="tx1"/>
                </a:solidFill>
                <a:latin typeface="Arial" panose="020B0604020202020204" pitchFamily="34" charset="0"/>
                <a:cs typeface="Arial" panose="020B0604020202020204" pitchFamily="34" charset="0"/>
              </a:rPr>
              <a:t>Erdogmus</a:t>
            </a:r>
            <a:r>
              <a:rPr lang="en-CA" sz="1400" dirty="0">
                <a:solidFill>
                  <a:schemeClr val="tx1"/>
                </a:solidFill>
                <a:latin typeface="Arial" panose="020B0604020202020204" pitchFamily="34" charset="0"/>
                <a:cs typeface="Arial" panose="020B0604020202020204" pitchFamily="34" charset="0"/>
              </a:rPr>
              <a:t>, M. </a:t>
            </a:r>
            <a:r>
              <a:rPr lang="en-CA" sz="1400" dirty="0" err="1">
                <a:solidFill>
                  <a:schemeClr val="tx1"/>
                </a:solidFill>
                <a:latin typeface="Arial" panose="020B0604020202020204" pitchFamily="34" charset="0"/>
                <a:cs typeface="Arial" panose="020B0604020202020204" pitchFamily="34" charset="0"/>
              </a:rPr>
              <a:t>Jørgensen</a:t>
            </a:r>
            <a:r>
              <a:rPr lang="en-CA" sz="1400" dirty="0">
                <a:solidFill>
                  <a:schemeClr val="tx1"/>
                </a:solidFill>
                <a:latin typeface="Arial" panose="020B0604020202020204" pitchFamily="34" charset="0"/>
                <a:cs typeface="Arial" panose="020B0604020202020204" pitchFamily="34" charset="0"/>
              </a:rPr>
              <a:t>, S. Rifkin, and M. Ross, </a:t>
            </a:r>
            <a:r>
              <a:rPr lang="en-CA" sz="1400" dirty="0" smtClean="0">
                <a:solidFill>
                  <a:schemeClr val="tx1"/>
                </a:solidFill>
                <a:latin typeface="Arial" panose="020B0604020202020204" pitchFamily="34" charset="0"/>
                <a:cs typeface="Arial" panose="020B0604020202020204" pitchFamily="34" charset="0"/>
              </a:rPr>
              <a:t/>
            </a:r>
            <a:br>
              <a:rPr lang="en-CA" sz="1400" dirty="0" smtClean="0">
                <a:solidFill>
                  <a:schemeClr val="tx1"/>
                </a:solidFill>
                <a:latin typeface="Arial" panose="020B0604020202020204" pitchFamily="34" charset="0"/>
                <a:cs typeface="Arial" panose="020B0604020202020204" pitchFamily="34" charset="0"/>
              </a:rPr>
            </a:br>
            <a:r>
              <a:rPr lang="en-CA" sz="1400" dirty="0" smtClean="0">
                <a:solidFill>
                  <a:schemeClr val="tx1"/>
                </a:solidFill>
                <a:latin typeface="Arial" panose="020B0604020202020204" pitchFamily="34" charset="0"/>
                <a:cs typeface="Arial" panose="020B0604020202020204" pitchFamily="34" charset="0"/>
              </a:rPr>
              <a:t>“</a:t>
            </a:r>
            <a:r>
              <a:rPr lang="en-CA" sz="1400" dirty="0">
                <a:solidFill>
                  <a:schemeClr val="tx1"/>
                </a:solidFill>
                <a:latin typeface="Arial" panose="020B0604020202020204" pitchFamily="34" charset="0"/>
                <a:cs typeface="Arial" panose="020B0604020202020204" pitchFamily="34" charset="0"/>
              </a:rPr>
              <a:t>The Role of Judgment in Software </a:t>
            </a:r>
            <a:r>
              <a:rPr lang="en-CA" sz="1400" dirty="0" smtClean="0">
                <a:solidFill>
                  <a:schemeClr val="tx1"/>
                </a:solidFill>
                <a:latin typeface="Arial" panose="020B0604020202020204" pitchFamily="34" charset="0"/>
                <a:cs typeface="Arial" panose="020B0604020202020204" pitchFamily="34" charset="0"/>
              </a:rPr>
              <a:t>Estimation”, </a:t>
            </a:r>
            <a:r>
              <a:rPr lang="en-CA" sz="1400" dirty="0">
                <a:solidFill>
                  <a:schemeClr val="tx1"/>
                </a:solidFill>
                <a:latin typeface="Arial" panose="020B0604020202020204" pitchFamily="34" charset="0"/>
                <a:cs typeface="Arial" panose="020B0604020202020204" pitchFamily="34" charset="0"/>
              </a:rPr>
              <a:t>Feb. </a:t>
            </a:r>
            <a:r>
              <a:rPr lang="en-CA" sz="1400" dirty="0" smtClean="0">
                <a:solidFill>
                  <a:schemeClr val="tx1"/>
                </a:solidFill>
                <a:latin typeface="Arial" panose="020B0604020202020204" pitchFamily="34" charset="0"/>
                <a:cs typeface="Arial" panose="020B0604020202020204" pitchFamily="34" charset="0"/>
              </a:rPr>
              <a:t>2009</a:t>
            </a:r>
          </a:p>
        </p:txBody>
      </p:sp>
      <p:pic>
        <p:nvPicPr>
          <p:cNvPr id="42" name="Picture 41" descr="quote1.wmf"/>
          <p:cNvPicPr>
            <a:picLocks noChangeAspect="1"/>
          </p:cNvPicPr>
          <p:nvPr/>
        </p:nvPicPr>
        <p:blipFill>
          <a:blip r:embed="rId2" cstate="print"/>
          <a:stretch>
            <a:fillRect/>
          </a:stretch>
        </p:blipFill>
        <p:spPr>
          <a:xfrm>
            <a:off x="354574" y="2473015"/>
            <a:ext cx="179050" cy="127893"/>
          </a:xfrm>
          <a:prstGeom prst="rect">
            <a:avLst/>
          </a:prstGeom>
          <a:noFill/>
        </p:spPr>
      </p:pic>
      <p:pic>
        <p:nvPicPr>
          <p:cNvPr id="46" name="Picture 45" descr="quote1.wmf"/>
          <p:cNvPicPr>
            <a:picLocks noChangeAspect="1"/>
          </p:cNvPicPr>
          <p:nvPr/>
        </p:nvPicPr>
        <p:blipFill>
          <a:blip r:embed="rId2" cstate="print"/>
          <a:stretch>
            <a:fillRect/>
          </a:stretch>
        </p:blipFill>
        <p:spPr>
          <a:xfrm>
            <a:off x="323528" y="3766236"/>
            <a:ext cx="179050" cy="127893"/>
          </a:xfrm>
          <a:prstGeom prst="rect">
            <a:avLst/>
          </a:prstGeom>
          <a:noFill/>
        </p:spPr>
      </p:pic>
      <p:pic>
        <p:nvPicPr>
          <p:cNvPr id="47" name="Picture 46" descr="quote1.wmf"/>
          <p:cNvPicPr>
            <a:picLocks noChangeAspect="1"/>
          </p:cNvPicPr>
          <p:nvPr/>
        </p:nvPicPr>
        <p:blipFill>
          <a:blip r:embed="rId2" cstate="print"/>
          <a:stretch>
            <a:fillRect/>
          </a:stretch>
        </p:blipFill>
        <p:spPr>
          <a:xfrm>
            <a:off x="2608476" y="5986209"/>
            <a:ext cx="179050" cy="127893"/>
          </a:xfrm>
          <a:prstGeom prst="rect">
            <a:avLst/>
          </a:prstGeom>
          <a:noFill/>
        </p:spPr>
      </p:pic>
      <p:pic>
        <p:nvPicPr>
          <p:cNvPr id="54" name="Picture 53" descr="quote1.wmf"/>
          <p:cNvPicPr>
            <a:picLocks noChangeAspect="1"/>
          </p:cNvPicPr>
          <p:nvPr/>
        </p:nvPicPr>
        <p:blipFill>
          <a:blip r:embed="rId2" cstate="print"/>
          <a:stretch>
            <a:fillRect/>
          </a:stretch>
        </p:blipFill>
        <p:spPr>
          <a:xfrm>
            <a:off x="4728137" y="1313153"/>
            <a:ext cx="179050" cy="127893"/>
          </a:xfrm>
          <a:prstGeom prst="rect">
            <a:avLst/>
          </a:prstGeom>
          <a:noFill/>
        </p:spPr>
      </p:pic>
      <p:pic>
        <p:nvPicPr>
          <p:cNvPr id="55" name="Picture 54" descr="quote1.wmf"/>
          <p:cNvPicPr>
            <a:picLocks noChangeAspect="1"/>
          </p:cNvPicPr>
          <p:nvPr/>
        </p:nvPicPr>
        <p:blipFill>
          <a:blip r:embed="rId2" cstate="print"/>
          <a:stretch>
            <a:fillRect/>
          </a:stretch>
        </p:blipFill>
        <p:spPr>
          <a:xfrm>
            <a:off x="4702693" y="3806006"/>
            <a:ext cx="179050" cy="127893"/>
          </a:xfrm>
          <a:prstGeom prst="rect">
            <a:avLst/>
          </a:prstGeom>
          <a:noFill/>
        </p:spPr>
      </p:pic>
      <p:pic>
        <p:nvPicPr>
          <p:cNvPr id="56" name="Picture 55" descr="quote2.wmf"/>
          <p:cNvPicPr>
            <a:picLocks noChangeAspect="1"/>
          </p:cNvPicPr>
          <p:nvPr/>
        </p:nvPicPr>
        <p:blipFill>
          <a:blip r:embed="rId3" cstate="print"/>
          <a:stretch>
            <a:fillRect/>
          </a:stretch>
        </p:blipFill>
        <p:spPr>
          <a:xfrm>
            <a:off x="3711554" y="2681076"/>
            <a:ext cx="179050" cy="127893"/>
          </a:xfrm>
          <a:prstGeom prst="rect">
            <a:avLst/>
          </a:prstGeom>
          <a:noFill/>
        </p:spPr>
      </p:pic>
      <p:pic>
        <p:nvPicPr>
          <p:cNvPr id="57" name="Picture 56" descr="quote2.wmf"/>
          <p:cNvPicPr>
            <a:picLocks noChangeAspect="1"/>
          </p:cNvPicPr>
          <p:nvPr/>
        </p:nvPicPr>
        <p:blipFill>
          <a:blip r:embed="rId3" cstate="print"/>
          <a:stretch>
            <a:fillRect/>
          </a:stretch>
        </p:blipFill>
        <p:spPr>
          <a:xfrm>
            <a:off x="1239540" y="4837763"/>
            <a:ext cx="179050" cy="127893"/>
          </a:xfrm>
          <a:prstGeom prst="rect">
            <a:avLst/>
          </a:prstGeom>
          <a:noFill/>
        </p:spPr>
      </p:pic>
      <p:pic>
        <p:nvPicPr>
          <p:cNvPr id="58" name="Picture 57" descr="quote2.wmf"/>
          <p:cNvPicPr>
            <a:picLocks noChangeAspect="1"/>
          </p:cNvPicPr>
          <p:nvPr/>
        </p:nvPicPr>
        <p:blipFill>
          <a:blip r:embed="rId3" cstate="print"/>
          <a:stretch>
            <a:fillRect/>
          </a:stretch>
        </p:blipFill>
        <p:spPr>
          <a:xfrm>
            <a:off x="7022720" y="5993018"/>
            <a:ext cx="179050" cy="127893"/>
          </a:xfrm>
          <a:prstGeom prst="rect">
            <a:avLst/>
          </a:prstGeom>
          <a:noFill/>
        </p:spPr>
      </p:pic>
      <p:pic>
        <p:nvPicPr>
          <p:cNvPr id="59" name="Picture 58" descr="quote2.wmf"/>
          <p:cNvPicPr>
            <a:picLocks noChangeAspect="1"/>
          </p:cNvPicPr>
          <p:nvPr/>
        </p:nvPicPr>
        <p:blipFill>
          <a:blip r:embed="rId3" cstate="print"/>
          <a:stretch>
            <a:fillRect/>
          </a:stretch>
        </p:blipFill>
        <p:spPr>
          <a:xfrm>
            <a:off x="6503160" y="2373163"/>
            <a:ext cx="179050" cy="127893"/>
          </a:xfrm>
          <a:prstGeom prst="rect">
            <a:avLst/>
          </a:prstGeom>
          <a:noFill/>
        </p:spPr>
      </p:pic>
      <p:pic>
        <p:nvPicPr>
          <p:cNvPr id="60" name="Picture 59" descr="quote2.wmf"/>
          <p:cNvPicPr>
            <a:picLocks noChangeAspect="1"/>
          </p:cNvPicPr>
          <p:nvPr/>
        </p:nvPicPr>
        <p:blipFill>
          <a:blip r:embed="rId3" cstate="print"/>
          <a:stretch>
            <a:fillRect/>
          </a:stretch>
        </p:blipFill>
        <p:spPr>
          <a:xfrm>
            <a:off x="8054725" y="4440546"/>
            <a:ext cx="179050" cy="127893"/>
          </a:xfrm>
          <a:prstGeom prst="rect">
            <a:avLst/>
          </a:prstGeom>
          <a:noFill/>
        </p:spPr>
      </p:pic>
      <p:pic>
        <p:nvPicPr>
          <p:cNvPr id="22"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spTree>
    <p:extLst>
      <p:ext uri="{BB962C8B-B14F-4D97-AF65-F5344CB8AC3E}">
        <p14:creationId xmlns:p14="http://schemas.microsoft.com/office/powerpoint/2010/main" val="22377207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Understand the approaches for AME</a:t>
            </a:r>
            <a:endParaRPr lang="en-CA" dirty="0"/>
          </a:p>
        </p:txBody>
      </p:sp>
      <p:sp>
        <p:nvSpPr>
          <p:cNvPr id="3" name="Text Placeholder 2"/>
          <p:cNvSpPr>
            <a:spLocks noGrp="1"/>
          </p:cNvSpPr>
          <p:nvPr>
            <p:ph type="body" sz="quarter" idx="19"/>
          </p:nvPr>
        </p:nvSpPr>
        <p:spPr/>
        <p:txBody>
          <a:bodyPr/>
          <a:lstStyle/>
          <a:p>
            <a:r>
              <a:rPr lang="en-CA" dirty="0" smtClean="0"/>
              <a:t>There are three schools of thought on estimation: expert, parametric, and hybrid.</a:t>
            </a:r>
            <a:endParaRPr lang="en-CA" dirty="0"/>
          </a:p>
        </p:txBody>
      </p:sp>
      <p:sp>
        <p:nvSpPr>
          <p:cNvPr id="5" name="Text Placeholder 5"/>
          <p:cNvSpPr txBox="1">
            <a:spLocks/>
          </p:cNvSpPr>
          <p:nvPr/>
        </p:nvSpPr>
        <p:spPr>
          <a:xfrm>
            <a:off x="467544" y="2744924"/>
            <a:ext cx="2520280" cy="3564396"/>
          </a:xfrm>
          <a:prstGeom prst="rect">
            <a:avLst/>
          </a:prstGeom>
          <a:ln>
            <a:solidFill>
              <a:schemeClr val="tx1"/>
            </a:solidFill>
          </a:ln>
        </p:spPr>
        <p:txBody>
          <a:bodyPr/>
          <a:lst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1200"/>
              </a:spcBef>
            </a:pPr>
            <a:r>
              <a:rPr lang="en-US" dirty="0" smtClean="0"/>
              <a:t>Relies on the experience and intuition of individuals who have previously been through similar projects and have deep understandings of the scope and risk.</a:t>
            </a:r>
          </a:p>
          <a:p>
            <a:pPr>
              <a:spcBef>
                <a:spcPts val="1200"/>
              </a:spcBef>
            </a:pPr>
            <a:r>
              <a:rPr lang="en-US" dirty="0" smtClean="0"/>
              <a:t>Can be done individually or as a group. The risk of individual estimation is lack of immediate corrective feedback while the risk of group estimation is yielding to a dominant personality.</a:t>
            </a:r>
          </a:p>
          <a:p>
            <a:pPr>
              <a:spcBef>
                <a:spcPts val="1200"/>
              </a:spcBef>
            </a:pPr>
            <a:r>
              <a:rPr lang="en-US" dirty="0" smtClean="0"/>
              <a:t>This method can be done relatively quickly without having to rely on detailed analysis which helps for initial estimates.</a:t>
            </a:r>
          </a:p>
        </p:txBody>
      </p:sp>
      <p:sp>
        <p:nvSpPr>
          <p:cNvPr id="4" name="Rounded Rectangle 3"/>
          <p:cNvSpPr/>
          <p:nvPr/>
        </p:nvSpPr>
        <p:spPr>
          <a:xfrm>
            <a:off x="467544" y="2024844"/>
            <a:ext cx="2520280" cy="612068"/>
          </a:xfrm>
          <a:prstGeom prst="round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Expert Estimation</a:t>
            </a:r>
            <a:endParaRPr lang="en-US" sz="1600" dirty="0"/>
          </a:p>
        </p:txBody>
      </p:sp>
      <p:sp>
        <p:nvSpPr>
          <p:cNvPr id="23" name="Rounded Rectangle 22"/>
          <p:cNvSpPr/>
          <p:nvPr/>
        </p:nvSpPr>
        <p:spPr>
          <a:xfrm>
            <a:off x="3309130" y="2024844"/>
            <a:ext cx="2520280" cy="612068"/>
          </a:xfrm>
          <a:prstGeom prst="round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Parametric Estimation</a:t>
            </a:r>
            <a:endParaRPr lang="en-US" sz="1600" dirty="0"/>
          </a:p>
        </p:txBody>
      </p:sp>
      <p:sp>
        <p:nvSpPr>
          <p:cNvPr id="25" name="Rounded Rectangle 24"/>
          <p:cNvSpPr/>
          <p:nvPr/>
        </p:nvSpPr>
        <p:spPr>
          <a:xfrm>
            <a:off x="6150716" y="2024844"/>
            <a:ext cx="2520280" cy="612068"/>
          </a:xfrm>
          <a:prstGeom prst="roundRect">
            <a:avLst/>
          </a:prstGeom>
          <a:solidFill>
            <a:srgbClr val="D17A1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Our Recommendation: Hybrid Estimation</a:t>
            </a:r>
            <a:endParaRPr lang="en-US" sz="1600" dirty="0"/>
          </a:p>
        </p:txBody>
      </p:sp>
      <p:sp>
        <p:nvSpPr>
          <p:cNvPr id="28" name="Text Placeholder 5"/>
          <p:cNvSpPr txBox="1">
            <a:spLocks/>
          </p:cNvSpPr>
          <p:nvPr/>
        </p:nvSpPr>
        <p:spPr>
          <a:xfrm>
            <a:off x="3309130" y="2744924"/>
            <a:ext cx="2520280" cy="3564396"/>
          </a:xfrm>
          <a:prstGeom prst="rect">
            <a:avLst/>
          </a:prstGeom>
          <a:ln>
            <a:solidFill>
              <a:schemeClr val="tx1"/>
            </a:solidFill>
          </a:ln>
        </p:spPr>
        <p:txBody>
          <a:bodyPr/>
          <a:lst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1200"/>
              </a:spcBef>
            </a:pPr>
            <a:r>
              <a:rPr lang="en-US" dirty="0" smtClean="0"/>
              <a:t>Involves a step-by-step approach of breaking the project into measurable components (such as functions, use cases, or tasks) and then using public or private data on realistic cost measures for each component.</a:t>
            </a:r>
          </a:p>
          <a:p>
            <a:pPr>
              <a:spcBef>
                <a:spcPts val="1200"/>
              </a:spcBef>
            </a:pPr>
            <a:r>
              <a:rPr lang="en-US" dirty="0" smtClean="0"/>
              <a:t>There is some research to indicate that the difference between various parametric estimation techniques is negligible. </a:t>
            </a:r>
          </a:p>
          <a:p>
            <a:pPr>
              <a:spcBef>
                <a:spcPts val="1200"/>
              </a:spcBef>
            </a:pPr>
            <a:r>
              <a:rPr lang="en-US" dirty="0" smtClean="0"/>
              <a:t>The benefit of an analytical approach is removal of subjectivity between various experts.</a:t>
            </a:r>
          </a:p>
        </p:txBody>
      </p:sp>
      <p:sp>
        <p:nvSpPr>
          <p:cNvPr id="29" name="Text Placeholder 5"/>
          <p:cNvSpPr txBox="1">
            <a:spLocks/>
          </p:cNvSpPr>
          <p:nvPr/>
        </p:nvSpPr>
        <p:spPr>
          <a:xfrm>
            <a:off x="6150716" y="2755941"/>
            <a:ext cx="2520280" cy="3564396"/>
          </a:xfrm>
          <a:prstGeom prst="rect">
            <a:avLst/>
          </a:prstGeom>
          <a:ln>
            <a:solidFill>
              <a:schemeClr val="tx1"/>
            </a:solidFill>
          </a:ln>
        </p:spPr>
        <p:txBody>
          <a:bodyPr/>
          <a:lst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1200"/>
              </a:spcBef>
            </a:pPr>
            <a:r>
              <a:rPr lang="en-US" dirty="0" smtClean="0"/>
              <a:t>Uses a combination of both expert and parametric estimation techniques.</a:t>
            </a:r>
          </a:p>
          <a:p>
            <a:pPr>
              <a:spcBef>
                <a:spcPts val="1200"/>
              </a:spcBef>
            </a:pPr>
            <a:r>
              <a:rPr lang="en-US" dirty="0" smtClean="0"/>
              <a:t>If starting with parametric estimation, the goal is to have the analytic approach validated by an expert so that parameters not being considered are accounted into the evaluation.</a:t>
            </a:r>
          </a:p>
          <a:p>
            <a:pPr>
              <a:spcBef>
                <a:spcPts val="1200"/>
              </a:spcBef>
            </a:pPr>
            <a:r>
              <a:rPr lang="en-US" dirty="0" smtClean="0"/>
              <a:t>If starting with expert estimation, the analytic approach confirms that assumptions around functionality and integration are properly accounted in the estimation process.</a:t>
            </a:r>
          </a:p>
        </p:txBody>
      </p:sp>
      <p:pic>
        <p:nvPicPr>
          <p:cNvPr id="10"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spTree>
    <p:extLst>
      <p:ext uri="{BB962C8B-B14F-4D97-AF65-F5344CB8AC3E}">
        <p14:creationId xmlns:p14="http://schemas.microsoft.com/office/powerpoint/2010/main" val="19150877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is the industry saying about the estimation approaches?</a:t>
            </a:r>
            <a:endParaRPr lang="en-CA" dirty="0"/>
          </a:p>
        </p:txBody>
      </p:sp>
      <p:sp>
        <p:nvSpPr>
          <p:cNvPr id="5" name="Text Placeholder 5"/>
          <p:cNvSpPr txBox="1">
            <a:spLocks/>
          </p:cNvSpPr>
          <p:nvPr/>
        </p:nvSpPr>
        <p:spPr>
          <a:xfrm>
            <a:off x="467544" y="1628800"/>
            <a:ext cx="2520280" cy="4716524"/>
          </a:xfrm>
          <a:prstGeom prst="rect">
            <a:avLst/>
          </a:prstGeom>
          <a:ln>
            <a:solidFill>
              <a:schemeClr val="tx1"/>
            </a:solidFill>
          </a:ln>
        </p:spPr>
        <p:txBody>
          <a:bodyPr/>
          <a:lst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200"/>
              </a:spcBef>
              <a:buNone/>
            </a:pPr>
            <a:r>
              <a:rPr lang="en-US" sz="1100" i="1" dirty="0" smtClean="0"/>
              <a:t>“</a:t>
            </a:r>
            <a:r>
              <a:rPr lang="en-US" sz="1100" i="1" dirty="0">
                <a:ea typeface="Calibri"/>
                <a:cs typeface="Calibri"/>
              </a:rPr>
              <a:t>Parametric models won’t be more than a </a:t>
            </a:r>
            <a:r>
              <a:rPr lang="en-US" sz="1100" i="1" dirty="0" smtClean="0">
                <a:ea typeface="Calibri"/>
                <a:cs typeface="Calibri"/>
              </a:rPr>
              <a:t>complement </a:t>
            </a:r>
            <a:r>
              <a:rPr lang="en-US" sz="1100" i="1" dirty="0">
                <a:ea typeface="Calibri"/>
                <a:cs typeface="Calibri"/>
              </a:rPr>
              <a:t>to expert estimation. Use simple estimation models in combination with expert judgment</a:t>
            </a:r>
            <a:r>
              <a:rPr lang="en-US" sz="1100" i="1" dirty="0" smtClean="0">
                <a:ea typeface="Calibri"/>
                <a:cs typeface="Calibri"/>
              </a:rPr>
              <a:t>.”</a:t>
            </a:r>
            <a:r>
              <a:rPr lang="en-US" sz="1100" i="1" dirty="0"/>
              <a:t/>
            </a:r>
            <a:br>
              <a:rPr lang="en-US" sz="1100" i="1" dirty="0"/>
            </a:br>
            <a:r>
              <a:rPr lang="en-US" sz="1100" dirty="0" smtClean="0"/>
              <a:t>- </a:t>
            </a:r>
            <a:r>
              <a:rPr lang="en-US" sz="1100" dirty="0" err="1"/>
              <a:t>Magne</a:t>
            </a:r>
            <a:r>
              <a:rPr lang="en-US" sz="1100" dirty="0"/>
              <a:t> </a:t>
            </a:r>
            <a:r>
              <a:rPr lang="en-US" sz="1100" dirty="0" err="1" smtClean="0"/>
              <a:t>Jørgensen</a:t>
            </a:r>
            <a:r>
              <a:rPr lang="en-US" sz="1100" dirty="0" smtClean="0"/>
              <a:t>, </a:t>
            </a:r>
            <a:br>
              <a:rPr lang="en-US" sz="1100" dirty="0" smtClean="0"/>
            </a:br>
            <a:r>
              <a:rPr lang="en-US" sz="1100" dirty="0" smtClean="0"/>
              <a:t>Chief Research Scientist, </a:t>
            </a:r>
            <a:br>
              <a:rPr lang="en-US" sz="1100" dirty="0" smtClean="0"/>
            </a:br>
            <a:r>
              <a:rPr lang="en-US" sz="1100" dirty="0" err="1" smtClean="0"/>
              <a:t>Simula</a:t>
            </a:r>
            <a:r>
              <a:rPr lang="en-US" sz="1100" dirty="0" smtClean="0"/>
              <a:t> Research Laboratory</a:t>
            </a:r>
          </a:p>
          <a:p>
            <a:pPr marL="0" indent="0">
              <a:spcBef>
                <a:spcPts val="1200"/>
              </a:spcBef>
              <a:buNone/>
            </a:pPr>
            <a:r>
              <a:rPr lang="en-US" sz="1100" i="1" dirty="0" smtClean="0">
                <a:ea typeface="Calibri"/>
                <a:cs typeface="Calibri"/>
              </a:rPr>
              <a:t>“</a:t>
            </a:r>
            <a:r>
              <a:rPr lang="en-US" sz="1100" i="1" dirty="0"/>
              <a:t>Most of the software industry, as far as I have experienced, is much more willing to accept, understand, and properly use judgment-based estimation </a:t>
            </a:r>
            <a:r>
              <a:rPr lang="en-US" sz="1100" i="1" dirty="0" smtClean="0"/>
              <a:t>methods.”</a:t>
            </a:r>
            <a:r>
              <a:rPr lang="en-US" sz="1100" i="1" dirty="0"/>
              <a:t/>
            </a:r>
            <a:br>
              <a:rPr lang="en-US" sz="1100" i="1" dirty="0"/>
            </a:br>
            <a:r>
              <a:rPr lang="en-US" sz="1100" dirty="0" smtClean="0"/>
              <a:t>- </a:t>
            </a:r>
            <a:r>
              <a:rPr lang="en-US" sz="1100" dirty="0" err="1"/>
              <a:t>Magne</a:t>
            </a:r>
            <a:r>
              <a:rPr lang="en-US" sz="1100" dirty="0"/>
              <a:t> </a:t>
            </a:r>
            <a:r>
              <a:rPr lang="en-US" sz="1100" dirty="0" err="1" smtClean="0"/>
              <a:t>Jørgensen</a:t>
            </a:r>
            <a:r>
              <a:rPr lang="en-US" sz="1100" dirty="0" smtClean="0"/>
              <a:t> as quoted in S</a:t>
            </a:r>
            <a:r>
              <a:rPr lang="en-US" sz="1100" dirty="0"/>
              <a:t>. Fraser, B. Boehm, H. </a:t>
            </a:r>
            <a:r>
              <a:rPr lang="en-US" sz="1100" dirty="0" err="1"/>
              <a:t>Erdogmus</a:t>
            </a:r>
            <a:r>
              <a:rPr lang="en-US" sz="1100" dirty="0"/>
              <a:t>, M. </a:t>
            </a:r>
            <a:r>
              <a:rPr lang="en-US" sz="1100" dirty="0" err="1"/>
              <a:t>Jørgensen</a:t>
            </a:r>
            <a:r>
              <a:rPr lang="en-US" sz="1100" dirty="0"/>
              <a:t>, S. Rifkin, and M. Ross, </a:t>
            </a:r>
            <a:r>
              <a:rPr lang="en-US" sz="1100" i="1" dirty="0" smtClean="0"/>
              <a:t>The </a:t>
            </a:r>
            <a:r>
              <a:rPr lang="en-US" sz="1100" i="1" dirty="0"/>
              <a:t>Role of Judgment in Software </a:t>
            </a:r>
            <a:r>
              <a:rPr lang="en-US" sz="1100" i="1" dirty="0" smtClean="0"/>
              <a:t>Estimation</a:t>
            </a:r>
            <a:r>
              <a:rPr lang="en-US" sz="1100" dirty="0" smtClean="0"/>
              <a:t>, </a:t>
            </a:r>
            <a:r>
              <a:rPr lang="en-US" sz="1100" dirty="0"/>
              <a:t>Feb. </a:t>
            </a:r>
            <a:r>
              <a:rPr lang="en-US" sz="1100" dirty="0" smtClean="0"/>
              <a:t>2009 </a:t>
            </a:r>
          </a:p>
          <a:p>
            <a:pPr marL="0" indent="0">
              <a:spcBef>
                <a:spcPts val="1200"/>
              </a:spcBef>
              <a:buNone/>
            </a:pPr>
            <a:r>
              <a:rPr lang="en-US" sz="1100" i="1" dirty="0" smtClean="0">
                <a:ea typeface="Calibri"/>
                <a:cs typeface="Calibri"/>
              </a:rPr>
              <a:t>“.</a:t>
            </a:r>
            <a:r>
              <a:rPr lang="en-US" sz="1100" i="1" dirty="0">
                <a:ea typeface="Calibri"/>
                <a:cs typeface="Calibri"/>
              </a:rPr>
              <a:t>..objective cost estimation is needed to ensure that the cost estimation is reliable and gives an objectivity-based classification of the methods for software estimation</a:t>
            </a:r>
            <a:r>
              <a:rPr lang="en-US" sz="1100" i="1" dirty="0" smtClean="0">
                <a:ea typeface="Calibri"/>
                <a:cs typeface="Calibri"/>
              </a:rPr>
              <a:t>.”</a:t>
            </a:r>
            <a:br>
              <a:rPr lang="en-US" sz="1100" i="1" dirty="0" smtClean="0">
                <a:ea typeface="Calibri"/>
                <a:cs typeface="Calibri"/>
              </a:rPr>
            </a:br>
            <a:r>
              <a:rPr lang="en-US" sz="1100" dirty="0" smtClean="0">
                <a:ea typeface="Calibri"/>
                <a:cs typeface="Calibri"/>
              </a:rPr>
              <a:t>- </a:t>
            </a:r>
            <a:r>
              <a:rPr lang="en-US" sz="1100" dirty="0">
                <a:ea typeface="Calibri"/>
                <a:cs typeface="Calibri"/>
              </a:rPr>
              <a:t>V. </a:t>
            </a:r>
            <a:r>
              <a:rPr lang="en-US" sz="1100" dirty="0" err="1">
                <a:ea typeface="Calibri"/>
                <a:cs typeface="Calibri"/>
              </a:rPr>
              <a:t>Bozhikova</a:t>
            </a:r>
            <a:r>
              <a:rPr lang="en-US" sz="1100" dirty="0">
                <a:ea typeface="Calibri"/>
                <a:cs typeface="Calibri"/>
              </a:rPr>
              <a:t> and M. </a:t>
            </a:r>
            <a:r>
              <a:rPr lang="en-US" sz="1100" dirty="0" err="1">
                <a:ea typeface="Calibri"/>
                <a:cs typeface="Calibri"/>
              </a:rPr>
              <a:t>Stoeva</a:t>
            </a:r>
            <a:r>
              <a:rPr lang="en-US" sz="1100" dirty="0">
                <a:ea typeface="Calibri"/>
                <a:cs typeface="Calibri"/>
              </a:rPr>
              <a:t>, </a:t>
            </a:r>
            <a:r>
              <a:rPr lang="en-US" sz="1100" dirty="0" smtClean="0">
                <a:ea typeface="Calibri"/>
                <a:cs typeface="Calibri"/>
              </a:rPr>
              <a:t/>
            </a:r>
            <a:br>
              <a:rPr lang="en-US" sz="1100" dirty="0" smtClean="0">
                <a:ea typeface="Calibri"/>
                <a:cs typeface="Calibri"/>
              </a:rPr>
            </a:br>
            <a:r>
              <a:rPr lang="en-US" sz="1100" i="1" dirty="0" smtClean="0">
                <a:ea typeface="Calibri"/>
                <a:cs typeface="Calibri"/>
              </a:rPr>
              <a:t>An </a:t>
            </a:r>
            <a:r>
              <a:rPr lang="en-US" sz="1100" i="1" dirty="0">
                <a:ea typeface="Calibri"/>
                <a:cs typeface="Calibri"/>
              </a:rPr>
              <a:t>approach for software cost </a:t>
            </a:r>
            <a:r>
              <a:rPr lang="en-US" sz="1100" i="1" dirty="0" smtClean="0">
                <a:ea typeface="Calibri"/>
                <a:cs typeface="Calibri"/>
              </a:rPr>
              <a:t>estimation</a:t>
            </a:r>
            <a:r>
              <a:rPr lang="en-US" sz="1100" dirty="0" smtClean="0">
                <a:ea typeface="Calibri"/>
                <a:cs typeface="Calibri"/>
              </a:rPr>
              <a:t>, 2010 </a:t>
            </a:r>
            <a:endParaRPr lang="en-US" sz="1100" dirty="0">
              <a:ea typeface="Calibri"/>
              <a:cs typeface="Calibri"/>
            </a:endParaRPr>
          </a:p>
          <a:p>
            <a:pPr marL="0" indent="0">
              <a:spcBef>
                <a:spcPts val="1200"/>
              </a:spcBef>
              <a:buNone/>
            </a:pPr>
            <a:endParaRPr lang="en-US" sz="1100" dirty="0" smtClean="0">
              <a:ea typeface="Calibri"/>
              <a:cs typeface="Calibri"/>
            </a:endParaRPr>
          </a:p>
        </p:txBody>
      </p:sp>
      <p:sp>
        <p:nvSpPr>
          <p:cNvPr id="4" name="Rounded Rectangle 3"/>
          <p:cNvSpPr/>
          <p:nvPr/>
        </p:nvSpPr>
        <p:spPr>
          <a:xfrm>
            <a:off x="467544" y="1196751"/>
            <a:ext cx="2520280" cy="331631"/>
          </a:xfrm>
          <a:prstGeom prst="round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Expert Estimation</a:t>
            </a:r>
            <a:endParaRPr lang="en-US" sz="1600" dirty="0"/>
          </a:p>
        </p:txBody>
      </p:sp>
      <p:sp>
        <p:nvSpPr>
          <p:cNvPr id="23" name="Rounded Rectangle 22"/>
          <p:cNvSpPr/>
          <p:nvPr/>
        </p:nvSpPr>
        <p:spPr>
          <a:xfrm>
            <a:off x="3309130" y="1196751"/>
            <a:ext cx="2520280" cy="331631"/>
          </a:xfrm>
          <a:prstGeom prst="round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Parametric Estimation</a:t>
            </a:r>
            <a:endParaRPr lang="en-US" sz="1600" dirty="0"/>
          </a:p>
        </p:txBody>
      </p:sp>
      <p:sp>
        <p:nvSpPr>
          <p:cNvPr id="25" name="Rounded Rectangle 24"/>
          <p:cNvSpPr/>
          <p:nvPr/>
        </p:nvSpPr>
        <p:spPr>
          <a:xfrm>
            <a:off x="6150716" y="1196751"/>
            <a:ext cx="2520280" cy="331631"/>
          </a:xfrm>
          <a:prstGeom prst="roundRect">
            <a:avLst/>
          </a:prstGeom>
          <a:solidFill>
            <a:srgbClr val="D17A1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Hybrid Estimation</a:t>
            </a:r>
            <a:endParaRPr lang="en-US" sz="1600" dirty="0"/>
          </a:p>
        </p:txBody>
      </p:sp>
      <p:sp>
        <p:nvSpPr>
          <p:cNvPr id="28" name="Text Placeholder 5"/>
          <p:cNvSpPr txBox="1">
            <a:spLocks/>
          </p:cNvSpPr>
          <p:nvPr/>
        </p:nvSpPr>
        <p:spPr>
          <a:xfrm>
            <a:off x="3309130" y="1628800"/>
            <a:ext cx="2520280" cy="4716524"/>
          </a:xfrm>
          <a:prstGeom prst="rect">
            <a:avLst/>
          </a:prstGeom>
          <a:ln>
            <a:solidFill>
              <a:schemeClr val="tx1"/>
            </a:solidFill>
          </a:ln>
        </p:spPr>
        <p:txBody>
          <a:bodyPr/>
          <a:lst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200"/>
              </a:spcBef>
              <a:buNone/>
            </a:pPr>
            <a:r>
              <a:rPr lang="en-US" sz="1100" i="1" dirty="0"/>
              <a:t>“Parametric predicts risks before they happen. Poor quality drives up maintenance costs long before the project starts.”</a:t>
            </a:r>
            <a:br>
              <a:rPr lang="en-US" sz="1100" i="1" dirty="0"/>
            </a:br>
            <a:r>
              <a:rPr lang="en-US" sz="1100" dirty="0"/>
              <a:t>- Capers Jones, Founder, </a:t>
            </a:r>
            <a:r>
              <a:rPr lang="en-US" sz="1100" dirty="0" smtClean="0"/>
              <a:t/>
            </a:r>
            <a:br>
              <a:rPr lang="en-US" sz="1100" dirty="0" smtClean="0"/>
            </a:br>
            <a:r>
              <a:rPr lang="en-US" sz="1100" dirty="0" smtClean="0"/>
              <a:t>Software </a:t>
            </a:r>
            <a:r>
              <a:rPr lang="en-US" sz="1100" dirty="0"/>
              <a:t>Productivity Research</a:t>
            </a:r>
          </a:p>
          <a:p>
            <a:pPr marL="0" indent="0">
              <a:spcBef>
                <a:spcPts val="1200"/>
              </a:spcBef>
              <a:buNone/>
            </a:pPr>
            <a:r>
              <a:rPr lang="en-US" sz="1100" i="1" dirty="0" smtClean="0"/>
              <a:t>“</a:t>
            </a:r>
            <a:r>
              <a:rPr lang="en-US" sz="1100" i="1" dirty="0"/>
              <a:t>You need to know parameters like countries, work habits of the people doing the work, and factor in non-work time. That will have impact on the development/maintenance cost over time</a:t>
            </a:r>
            <a:r>
              <a:rPr lang="en-US" sz="1100" i="1" dirty="0" smtClean="0"/>
              <a:t>.”</a:t>
            </a:r>
            <a:br>
              <a:rPr lang="en-US" sz="1100" i="1" dirty="0" smtClean="0"/>
            </a:br>
            <a:r>
              <a:rPr lang="en-US" sz="1100" dirty="0"/>
              <a:t>- Capers Jones, Founder, </a:t>
            </a:r>
            <a:r>
              <a:rPr lang="en-US" sz="1100" dirty="0" smtClean="0"/>
              <a:t/>
            </a:r>
            <a:br>
              <a:rPr lang="en-US" sz="1100" dirty="0" smtClean="0"/>
            </a:br>
            <a:r>
              <a:rPr lang="en-US" sz="1100" dirty="0" smtClean="0"/>
              <a:t>Software </a:t>
            </a:r>
            <a:r>
              <a:rPr lang="en-US" sz="1100" dirty="0"/>
              <a:t>Productivity Research</a:t>
            </a:r>
          </a:p>
          <a:p>
            <a:pPr marL="0" indent="0">
              <a:spcBef>
                <a:spcPts val="1200"/>
              </a:spcBef>
              <a:buNone/>
            </a:pPr>
            <a:r>
              <a:rPr lang="en-US" sz="1100" i="1" dirty="0" smtClean="0"/>
              <a:t>“</a:t>
            </a:r>
            <a:r>
              <a:rPr lang="en-US" sz="1100" i="1" dirty="0"/>
              <a:t>Most risk analysis tools and techniques require the user to enter a good deal of information before they can provide useful </a:t>
            </a:r>
            <a:r>
              <a:rPr lang="en-US" sz="1100" i="1" dirty="0" smtClean="0"/>
              <a:t>diagnoses… These </a:t>
            </a:r>
            <a:r>
              <a:rPr lang="en-US" sz="1100" i="1" dirty="0"/>
              <a:t>techniques are human intensive and then often difficult due to scarcity of seasoned experts and the unique characteristics of individual projects</a:t>
            </a:r>
            <a:r>
              <a:rPr lang="en-US" sz="1100" i="1" dirty="0" smtClean="0"/>
              <a:t>.”</a:t>
            </a:r>
            <a:br>
              <a:rPr lang="en-US" sz="1100" i="1" dirty="0" smtClean="0"/>
            </a:br>
            <a:r>
              <a:rPr lang="en-US" sz="1100" dirty="0" smtClean="0"/>
              <a:t> - Y</a:t>
            </a:r>
            <a:r>
              <a:rPr lang="en-US" sz="1100" dirty="0"/>
              <a:t>. Yang, B. </a:t>
            </a:r>
            <a:r>
              <a:rPr lang="en-US" sz="1100" dirty="0" smtClean="0"/>
              <a:t>Boehm et al., </a:t>
            </a:r>
            <a:r>
              <a:rPr lang="en-US" sz="1100" i="1" dirty="0" smtClean="0"/>
              <a:t>Assessing </a:t>
            </a:r>
            <a:r>
              <a:rPr lang="en-US" sz="1100" i="1" dirty="0"/>
              <a:t>COTS Integration Risk Using Cost Estimation </a:t>
            </a:r>
            <a:r>
              <a:rPr lang="en-US" sz="1100" i="1" dirty="0" smtClean="0"/>
              <a:t>Inputs</a:t>
            </a:r>
            <a:r>
              <a:rPr lang="en-US" sz="1100" dirty="0" smtClean="0"/>
              <a:t>, 2005</a:t>
            </a:r>
            <a:endParaRPr lang="en-US" sz="1100" dirty="0"/>
          </a:p>
        </p:txBody>
      </p:sp>
      <p:sp>
        <p:nvSpPr>
          <p:cNvPr id="29" name="Text Placeholder 5"/>
          <p:cNvSpPr txBox="1">
            <a:spLocks/>
          </p:cNvSpPr>
          <p:nvPr/>
        </p:nvSpPr>
        <p:spPr>
          <a:xfrm>
            <a:off x="6150716" y="1639817"/>
            <a:ext cx="2520280" cy="4716524"/>
          </a:xfrm>
          <a:prstGeom prst="rect">
            <a:avLst/>
          </a:prstGeom>
          <a:ln>
            <a:solidFill>
              <a:schemeClr val="tx1"/>
            </a:solidFill>
          </a:ln>
        </p:spPr>
        <p:txBody>
          <a:bodyPr/>
          <a:lst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200"/>
              </a:spcBef>
              <a:buNone/>
            </a:pPr>
            <a:r>
              <a:rPr lang="en-US" sz="1100" i="1" dirty="0" smtClean="0"/>
              <a:t>“</a:t>
            </a:r>
            <a:r>
              <a:rPr lang="en-US" sz="1100" i="1" dirty="0">
                <a:ea typeface="Calibri"/>
                <a:cs typeface="Calibri"/>
              </a:rPr>
              <a:t>It is in between those two things. We get a lot of quick, rapid completion type things. Some teams will take </a:t>
            </a:r>
            <a:r>
              <a:rPr lang="en-US" sz="1100" i="1" dirty="0" smtClean="0">
                <a:ea typeface="Calibri"/>
                <a:cs typeface="Calibri"/>
              </a:rPr>
              <a:t> </a:t>
            </a:r>
            <a:r>
              <a:rPr lang="en-US" sz="1100" i="1" dirty="0">
                <a:ea typeface="Calibri"/>
                <a:cs typeface="Calibri"/>
              </a:rPr>
              <a:t>high-level systems, large sets. Other teams will take a granular approach</a:t>
            </a:r>
            <a:r>
              <a:rPr lang="en-US" sz="1100" i="1" dirty="0" smtClean="0">
                <a:ea typeface="Calibri"/>
                <a:cs typeface="Calibri"/>
              </a:rPr>
              <a:t>.”</a:t>
            </a:r>
            <a:br>
              <a:rPr lang="en-US" sz="1100" i="1" dirty="0" smtClean="0">
                <a:ea typeface="Calibri"/>
                <a:cs typeface="Calibri"/>
              </a:rPr>
            </a:br>
            <a:r>
              <a:rPr lang="en-US" sz="1100" dirty="0" smtClean="0">
                <a:ea typeface="Calibri"/>
                <a:cs typeface="Calibri"/>
              </a:rPr>
              <a:t>- Valerio </a:t>
            </a:r>
            <a:r>
              <a:rPr lang="en-US" sz="1100" dirty="0" err="1" smtClean="0">
                <a:ea typeface="Calibri"/>
                <a:cs typeface="Calibri"/>
              </a:rPr>
              <a:t>Francheschin</a:t>
            </a:r>
            <a:r>
              <a:rPr lang="en-US" sz="1100" dirty="0" smtClean="0">
                <a:ea typeface="Calibri"/>
                <a:cs typeface="Calibri"/>
              </a:rPr>
              <a:t>, Supervisor – Application Support, </a:t>
            </a:r>
            <a:br>
              <a:rPr lang="en-US" sz="1100" dirty="0" smtClean="0">
                <a:ea typeface="Calibri"/>
                <a:cs typeface="Calibri"/>
              </a:rPr>
            </a:br>
            <a:r>
              <a:rPr lang="en-US" sz="1100" dirty="0" smtClean="0">
                <a:ea typeface="Calibri"/>
                <a:cs typeface="Calibri"/>
              </a:rPr>
              <a:t>The City of Calgary</a:t>
            </a:r>
          </a:p>
          <a:p>
            <a:pPr marL="0" indent="0">
              <a:spcBef>
                <a:spcPts val="1200"/>
              </a:spcBef>
              <a:buNone/>
            </a:pPr>
            <a:r>
              <a:rPr lang="en-US" sz="1100" i="1" dirty="0">
                <a:ea typeface="Calibri"/>
                <a:cs typeface="Calibri"/>
              </a:rPr>
              <a:t>“We should improve both expert judgment and model-based effort estimation, and combine the output of both </a:t>
            </a:r>
            <a:r>
              <a:rPr lang="en-US" sz="1100" i="1" dirty="0" smtClean="0">
                <a:ea typeface="Calibri"/>
                <a:cs typeface="Calibri"/>
              </a:rPr>
              <a:t>approaches.”</a:t>
            </a:r>
            <a:br>
              <a:rPr lang="en-US" sz="1100" i="1" dirty="0" smtClean="0">
                <a:ea typeface="Calibri"/>
                <a:cs typeface="Calibri"/>
              </a:rPr>
            </a:br>
            <a:r>
              <a:rPr lang="en-US" sz="1100" dirty="0"/>
              <a:t>- </a:t>
            </a:r>
            <a:r>
              <a:rPr lang="en-US" sz="1100" dirty="0" err="1"/>
              <a:t>Magne</a:t>
            </a:r>
            <a:r>
              <a:rPr lang="en-US" sz="1100" dirty="0"/>
              <a:t> </a:t>
            </a:r>
            <a:r>
              <a:rPr lang="en-US" sz="1100" dirty="0" err="1"/>
              <a:t>Jørgensen</a:t>
            </a:r>
            <a:r>
              <a:rPr lang="en-US" sz="1100" dirty="0"/>
              <a:t> as quoted in S. Fraser, B. Boehm, H. </a:t>
            </a:r>
            <a:r>
              <a:rPr lang="en-US" sz="1100" dirty="0" err="1"/>
              <a:t>Erdogmus</a:t>
            </a:r>
            <a:r>
              <a:rPr lang="en-US" sz="1100" dirty="0"/>
              <a:t>, M. </a:t>
            </a:r>
            <a:r>
              <a:rPr lang="en-US" sz="1100" dirty="0" err="1"/>
              <a:t>Jørgensen</a:t>
            </a:r>
            <a:r>
              <a:rPr lang="en-US" sz="1100" dirty="0"/>
              <a:t>, S. Rifkin, and M. Ross, </a:t>
            </a:r>
            <a:r>
              <a:rPr lang="en-US" sz="1100" i="1" dirty="0" smtClean="0"/>
              <a:t>The </a:t>
            </a:r>
            <a:r>
              <a:rPr lang="en-US" sz="1100" i="1" dirty="0"/>
              <a:t>Role of Judgment in Software </a:t>
            </a:r>
            <a:r>
              <a:rPr lang="en-US" sz="1100" i="1" dirty="0" smtClean="0"/>
              <a:t>Estimation</a:t>
            </a:r>
            <a:r>
              <a:rPr lang="en-US" sz="1100" dirty="0" smtClean="0"/>
              <a:t>, </a:t>
            </a:r>
            <a:r>
              <a:rPr lang="en-US" sz="1100" dirty="0"/>
              <a:t>Feb. </a:t>
            </a:r>
            <a:r>
              <a:rPr lang="en-US" sz="1100" dirty="0" smtClean="0"/>
              <a:t>2009</a:t>
            </a:r>
          </a:p>
          <a:p>
            <a:pPr marL="0" indent="0">
              <a:spcBef>
                <a:spcPts val="1200"/>
              </a:spcBef>
              <a:buNone/>
            </a:pPr>
            <a:r>
              <a:rPr lang="en-US" sz="1100" i="1" dirty="0">
                <a:ea typeface="Calibri"/>
                <a:cs typeface="Calibri"/>
              </a:rPr>
              <a:t>“But till date no single approach can be universally applied to the wide variety of software projects and effort drivers.”</a:t>
            </a:r>
            <a:r>
              <a:rPr lang="en-US" sz="1100" dirty="0">
                <a:ea typeface="Calibri"/>
                <a:cs typeface="Calibri"/>
              </a:rPr>
              <a:t/>
            </a:r>
            <a:br>
              <a:rPr lang="en-US" sz="1100" dirty="0">
                <a:ea typeface="Calibri"/>
                <a:cs typeface="Calibri"/>
              </a:rPr>
            </a:br>
            <a:r>
              <a:rPr lang="en-US" sz="1100" dirty="0">
                <a:ea typeface="Calibri"/>
                <a:cs typeface="Calibri"/>
              </a:rPr>
              <a:t>- R. </a:t>
            </a:r>
            <a:r>
              <a:rPr lang="en-US" sz="1100" dirty="0" err="1">
                <a:ea typeface="Calibri"/>
                <a:cs typeface="Calibri"/>
              </a:rPr>
              <a:t>Rhukla</a:t>
            </a:r>
            <a:r>
              <a:rPr lang="en-US" sz="1100" dirty="0">
                <a:ea typeface="Calibri"/>
                <a:cs typeface="Calibri"/>
              </a:rPr>
              <a:t> and T. </a:t>
            </a:r>
            <a:r>
              <a:rPr lang="en-US" sz="1100" dirty="0" err="1">
                <a:ea typeface="Calibri"/>
                <a:cs typeface="Calibri"/>
              </a:rPr>
              <a:t>Marwala</a:t>
            </a:r>
            <a:r>
              <a:rPr lang="en-US" sz="1100" dirty="0">
                <a:ea typeface="Calibri"/>
                <a:cs typeface="Calibri"/>
              </a:rPr>
              <a:t>, </a:t>
            </a:r>
            <a:r>
              <a:rPr lang="en-US" sz="1100" i="1" dirty="0" smtClean="0">
                <a:ea typeface="Calibri"/>
                <a:cs typeface="Calibri"/>
              </a:rPr>
              <a:t>Modeling </a:t>
            </a:r>
            <a:r>
              <a:rPr lang="en-US" sz="1100" i="1" dirty="0">
                <a:ea typeface="Calibri"/>
                <a:cs typeface="Calibri"/>
              </a:rPr>
              <a:t>of Software Development Effort</a:t>
            </a:r>
            <a:r>
              <a:rPr lang="en-US" sz="1100" dirty="0" smtClean="0">
                <a:ea typeface="Calibri"/>
                <a:cs typeface="Calibri"/>
              </a:rPr>
              <a:t>, </a:t>
            </a:r>
            <a:r>
              <a:rPr lang="en-US" sz="1100" dirty="0">
                <a:ea typeface="Calibri"/>
                <a:cs typeface="Calibri"/>
              </a:rPr>
              <a:t>International Journal of Advances in Engineering </a:t>
            </a:r>
            <a:r>
              <a:rPr lang="en-US" sz="1100" dirty="0" smtClean="0">
                <a:ea typeface="Calibri"/>
                <a:cs typeface="Calibri"/>
              </a:rPr>
              <a:t>Sciences, Jul</a:t>
            </a:r>
            <a:r>
              <a:rPr lang="en-US" sz="1100" dirty="0">
                <a:ea typeface="Calibri"/>
                <a:cs typeface="Calibri"/>
              </a:rPr>
              <a:t>. </a:t>
            </a:r>
            <a:r>
              <a:rPr lang="en-US" sz="1100" dirty="0" smtClean="0">
                <a:ea typeface="Calibri"/>
                <a:cs typeface="Calibri"/>
              </a:rPr>
              <a:t>2013</a:t>
            </a:r>
            <a:endParaRPr lang="en-US" sz="1100" dirty="0">
              <a:ea typeface="Calibri"/>
              <a:cs typeface="Calibri"/>
            </a:endParaRPr>
          </a:p>
        </p:txBody>
      </p:sp>
      <p:pic>
        <p:nvPicPr>
          <p:cNvPr id="9"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spTree>
    <p:extLst>
      <p:ext uri="{BB962C8B-B14F-4D97-AF65-F5344CB8AC3E}">
        <p14:creationId xmlns:p14="http://schemas.microsoft.com/office/powerpoint/2010/main" val="19922312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5" name="Straight Connector 4"/>
          <p:cNvCxnSpPr/>
          <p:nvPr/>
        </p:nvCxnSpPr>
        <p:spPr>
          <a:xfrm>
            <a:off x="4440165" y="1830769"/>
            <a:ext cx="0" cy="3114524"/>
          </a:xfrm>
          <a:prstGeom prst="line">
            <a:avLst/>
          </a:prstGeom>
          <a:ln>
            <a:solidFill>
              <a:schemeClr val="tx1"/>
            </a:solidFill>
            <a:prstDash val="dot"/>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H="1">
            <a:off x="2809904" y="1830769"/>
            <a:ext cx="3114524" cy="3114524"/>
          </a:xfrm>
          <a:prstGeom prst="line">
            <a:avLst/>
          </a:prstGeom>
          <a:ln>
            <a:solidFill>
              <a:schemeClr val="tx1"/>
            </a:solidFill>
            <a:prstDash val="dot"/>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2734131" y="1830769"/>
            <a:ext cx="3114524" cy="3114524"/>
          </a:xfrm>
          <a:prstGeom prst="line">
            <a:avLst/>
          </a:prstGeom>
          <a:ln>
            <a:solidFill>
              <a:schemeClr val="tx1"/>
            </a:solidFill>
            <a:prstDash val="dot"/>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2401512" y="3381734"/>
            <a:ext cx="4033762" cy="0"/>
          </a:xfrm>
          <a:prstGeom prst="line">
            <a:avLst/>
          </a:prstGeom>
          <a:ln>
            <a:solidFill>
              <a:schemeClr val="tx1"/>
            </a:solidFill>
            <a:prstDash val="dot"/>
          </a:ln>
          <a:effectLst/>
        </p:spPr>
        <p:style>
          <a:lnRef idx="2">
            <a:schemeClr val="accent1"/>
          </a:lnRef>
          <a:fillRef idx="0">
            <a:schemeClr val="accent1"/>
          </a:fillRef>
          <a:effectRef idx="1">
            <a:schemeClr val="accent1"/>
          </a:effectRef>
          <a:fontRef idx="minor">
            <a:schemeClr val="tx1"/>
          </a:fontRef>
        </p:style>
      </p:cxnSp>
      <p:sp>
        <p:nvSpPr>
          <p:cNvPr id="9" name="Oval 8"/>
          <p:cNvSpPr/>
          <p:nvPr/>
        </p:nvSpPr>
        <p:spPr>
          <a:xfrm>
            <a:off x="3201007" y="2143181"/>
            <a:ext cx="2478315" cy="2478315"/>
          </a:xfrm>
          <a:prstGeom prst="ellipse">
            <a:avLst/>
          </a:prstGeom>
          <a:solidFill>
            <a:schemeClr val="accent3">
              <a:lumMod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endParaRPr>
          </a:p>
        </p:txBody>
      </p:sp>
      <p:sp>
        <p:nvSpPr>
          <p:cNvPr id="11" name="Oval 10"/>
          <p:cNvSpPr/>
          <p:nvPr/>
        </p:nvSpPr>
        <p:spPr>
          <a:xfrm>
            <a:off x="3604988" y="2547162"/>
            <a:ext cx="1669143" cy="1669143"/>
          </a:xfrm>
          <a:prstGeom prst="ellipse">
            <a:avLst/>
          </a:prstGeom>
          <a:solidFill>
            <a:schemeClr val="bg2">
              <a:lumMod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solidFill>
            </a:endParaRPr>
          </a:p>
        </p:txBody>
      </p:sp>
      <p:sp>
        <p:nvSpPr>
          <p:cNvPr id="27" name="Rectangular Callout 26"/>
          <p:cNvSpPr/>
          <p:nvPr/>
        </p:nvSpPr>
        <p:spPr>
          <a:xfrm>
            <a:off x="6754026" y="1196752"/>
            <a:ext cx="2052228" cy="1350410"/>
          </a:xfrm>
          <a:prstGeom prst="wedgeRectCallout">
            <a:avLst>
              <a:gd name="adj1" fmla="val -137644"/>
              <a:gd name="adj2" fmla="val 92542"/>
            </a:avLst>
          </a:prstGeom>
          <a:solidFill>
            <a:srgbClr val="998F57"/>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FFFFFF"/>
                </a:solidFill>
              </a:rPr>
              <a:t>Use a top-down approach to abstract away details and approach the project from a systems perspective.</a:t>
            </a:r>
            <a:endParaRPr lang="en-US" sz="1400" dirty="0">
              <a:solidFill>
                <a:srgbClr val="FFFFFF"/>
              </a:solidFill>
            </a:endParaRPr>
          </a:p>
        </p:txBody>
      </p:sp>
      <p:sp>
        <p:nvSpPr>
          <p:cNvPr id="2" name="Title 1"/>
          <p:cNvSpPr>
            <a:spLocks noGrp="1"/>
          </p:cNvSpPr>
          <p:nvPr>
            <p:ph type="title"/>
          </p:nvPr>
        </p:nvSpPr>
        <p:spPr>
          <a:xfrm>
            <a:off x="251520" y="260648"/>
            <a:ext cx="8640960" cy="864096"/>
          </a:xfrm>
        </p:spPr>
        <p:txBody>
          <a:bodyPr/>
          <a:lstStyle/>
          <a:p>
            <a:r>
              <a:rPr lang="en-CA" dirty="0" smtClean="0"/>
              <a:t>Apply Info-Tech’s AME framework to guide optimization of the AME process  </a:t>
            </a:r>
            <a:endParaRPr lang="en-CA" dirty="0"/>
          </a:p>
        </p:txBody>
      </p:sp>
      <p:cxnSp>
        <p:nvCxnSpPr>
          <p:cNvPr id="10" name="Straight Connector 9"/>
          <p:cNvCxnSpPr>
            <a:stCxn id="9" idx="0"/>
            <a:endCxn id="11" idx="0"/>
          </p:cNvCxnSpPr>
          <p:nvPr/>
        </p:nvCxnSpPr>
        <p:spPr>
          <a:xfrm flipH="1">
            <a:off x="4439560" y="2143181"/>
            <a:ext cx="605" cy="403981"/>
          </a:xfrm>
          <a:prstGeom prst="line">
            <a:avLst/>
          </a:prstGeom>
          <a:ln>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3711707" y="3041333"/>
            <a:ext cx="1445791" cy="369332"/>
          </a:xfrm>
          <a:prstGeom prst="rect">
            <a:avLst/>
          </a:prstGeom>
          <a:noFill/>
          <a:ln>
            <a:noFill/>
          </a:ln>
        </p:spPr>
        <p:txBody>
          <a:bodyPr wrap="none" rtlCol="0">
            <a:spAutoFit/>
          </a:bodyPr>
          <a:lstStyle/>
          <a:p>
            <a:r>
              <a:rPr lang="en-US" dirty="0" smtClean="0">
                <a:solidFill>
                  <a:srgbClr val="FFFFFF"/>
                </a:solidFill>
              </a:rPr>
              <a:t>TOP DOWN</a:t>
            </a:r>
            <a:endParaRPr lang="en-US" dirty="0">
              <a:solidFill>
                <a:srgbClr val="FFFFFF"/>
              </a:solidFill>
            </a:endParaRPr>
          </a:p>
        </p:txBody>
      </p:sp>
      <p:sp>
        <p:nvSpPr>
          <p:cNvPr id="13" name="TextBox 12"/>
          <p:cNvSpPr txBox="1"/>
          <p:nvPr/>
        </p:nvSpPr>
        <p:spPr>
          <a:xfrm rot="60000">
            <a:off x="3660367" y="3389312"/>
            <a:ext cx="1548471" cy="369332"/>
          </a:xfrm>
          <a:prstGeom prst="rect">
            <a:avLst/>
          </a:prstGeom>
          <a:noFill/>
          <a:ln>
            <a:noFill/>
          </a:ln>
        </p:spPr>
        <p:txBody>
          <a:bodyPr wrap="none" rtlCol="0">
            <a:spAutoFit/>
          </a:bodyPr>
          <a:lstStyle/>
          <a:p>
            <a:r>
              <a:rPr lang="en-US" dirty="0" smtClean="0">
                <a:solidFill>
                  <a:srgbClr val="FFFFFF"/>
                </a:solidFill>
              </a:rPr>
              <a:t>BOTTOM UP</a:t>
            </a:r>
            <a:endParaRPr lang="en-US" dirty="0">
              <a:solidFill>
                <a:srgbClr val="FFFFFF"/>
              </a:solidFill>
            </a:endParaRPr>
          </a:p>
        </p:txBody>
      </p:sp>
      <p:sp>
        <p:nvSpPr>
          <p:cNvPr id="15" name="TextBox 14"/>
          <p:cNvSpPr txBox="1"/>
          <p:nvPr/>
        </p:nvSpPr>
        <p:spPr>
          <a:xfrm rot="16200000">
            <a:off x="3187715" y="3091060"/>
            <a:ext cx="889987" cy="369332"/>
          </a:xfrm>
          <a:prstGeom prst="rect">
            <a:avLst/>
          </a:prstGeom>
          <a:noFill/>
        </p:spPr>
        <p:txBody>
          <a:bodyPr wrap="none" rtlCol="0">
            <a:prstTxWarp prst="textArchUp">
              <a:avLst>
                <a:gd name="adj" fmla="val 13157045"/>
              </a:avLst>
            </a:prstTxWarp>
            <a:spAutoFit/>
          </a:bodyPr>
          <a:lstStyle/>
          <a:p>
            <a:r>
              <a:rPr lang="en-US" dirty="0" smtClean="0">
                <a:solidFill>
                  <a:srgbClr val="FFFFFF"/>
                </a:solidFill>
              </a:rPr>
              <a:t>EXPERT</a:t>
            </a:r>
            <a:endParaRPr lang="en-US" dirty="0">
              <a:solidFill>
                <a:srgbClr val="FFFFFF"/>
              </a:solidFill>
            </a:endParaRPr>
          </a:p>
        </p:txBody>
      </p:sp>
      <p:sp>
        <p:nvSpPr>
          <p:cNvPr id="16" name="TextBox 15"/>
          <p:cNvSpPr txBox="1"/>
          <p:nvPr/>
        </p:nvSpPr>
        <p:spPr>
          <a:xfrm>
            <a:off x="4768229" y="1724686"/>
            <a:ext cx="501084" cy="276999"/>
          </a:xfrm>
          <a:prstGeom prst="rect">
            <a:avLst/>
          </a:prstGeom>
          <a:noFill/>
        </p:spPr>
        <p:txBody>
          <a:bodyPr wrap="none" rtlCol="0">
            <a:spAutoFit/>
          </a:bodyPr>
          <a:lstStyle/>
          <a:p>
            <a:r>
              <a:rPr lang="en-US" sz="1200" dirty="0" smtClean="0"/>
              <a:t>LOC</a:t>
            </a:r>
            <a:endParaRPr lang="en-US" sz="1200" dirty="0"/>
          </a:p>
        </p:txBody>
      </p:sp>
      <p:sp>
        <p:nvSpPr>
          <p:cNvPr id="17" name="TextBox 16"/>
          <p:cNvSpPr txBox="1"/>
          <p:nvPr/>
        </p:nvSpPr>
        <p:spPr>
          <a:xfrm>
            <a:off x="5752908" y="2679303"/>
            <a:ext cx="979755" cy="461665"/>
          </a:xfrm>
          <a:prstGeom prst="rect">
            <a:avLst/>
          </a:prstGeom>
          <a:noFill/>
        </p:spPr>
        <p:txBody>
          <a:bodyPr wrap="none" rtlCol="0">
            <a:spAutoFit/>
          </a:bodyPr>
          <a:lstStyle/>
          <a:p>
            <a:r>
              <a:rPr lang="en-US" sz="1200" dirty="0"/>
              <a:t>FUNCTION</a:t>
            </a:r>
          </a:p>
          <a:p>
            <a:r>
              <a:rPr lang="en-US" sz="1200" smtClean="0"/>
              <a:t>POINT</a:t>
            </a:r>
            <a:endParaRPr lang="en-US" sz="1200" dirty="0"/>
          </a:p>
        </p:txBody>
      </p:sp>
      <p:sp>
        <p:nvSpPr>
          <p:cNvPr id="18" name="TextBox 17"/>
          <p:cNvSpPr txBox="1"/>
          <p:nvPr/>
        </p:nvSpPr>
        <p:spPr>
          <a:xfrm>
            <a:off x="6244501" y="3974400"/>
            <a:ext cx="535723" cy="276999"/>
          </a:xfrm>
          <a:prstGeom prst="rect">
            <a:avLst/>
          </a:prstGeom>
          <a:noFill/>
        </p:spPr>
        <p:txBody>
          <a:bodyPr wrap="none" rtlCol="0">
            <a:spAutoFit/>
          </a:bodyPr>
          <a:lstStyle/>
          <a:p>
            <a:r>
              <a:rPr lang="en-US" sz="1200" smtClean="0"/>
              <a:t>WBS</a:t>
            </a:r>
            <a:endParaRPr lang="en-US" sz="1200" dirty="0"/>
          </a:p>
        </p:txBody>
      </p:sp>
      <p:sp>
        <p:nvSpPr>
          <p:cNvPr id="19" name="TextBox 18"/>
          <p:cNvSpPr txBox="1"/>
          <p:nvPr/>
        </p:nvSpPr>
        <p:spPr>
          <a:xfrm>
            <a:off x="4626833" y="4760627"/>
            <a:ext cx="962122" cy="276999"/>
          </a:xfrm>
          <a:prstGeom prst="rect">
            <a:avLst/>
          </a:prstGeom>
          <a:noFill/>
        </p:spPr>
        <p:txBody>
          <a:bodyPr wrap="none" rtlCol="0">
            <a:spAutoFit/>
          </a:bodyPr>
          <a:lstStyle/>
          <a:p>
            <a:r>
              <a:rPr lang="en-US" sz="1200"/>
              <a:t>USE </a:t>
            </a:r>
            <a:r>
              <a:rPr lang="en-US" sz="1200" smtClean="0"/>
              <a:t>CASE</a:t>
            </a:r>
            <a:endParaRPr lang="en-US" sz="1200" dirty="0"/>
          </a:p>
        </p:txBody>
      </p:sp>
      <p:sp>
        <p:nvSpPr>
          <p:cNvPr id="20" name="TextBox 19"/>
          <p:cNvSpPr txBox="1"/>
          <p:nvPr/>
        </p:nvSpPr>
        <p:spPr>
          <a:xfrm>
            <a:off x="3282541" y="1718638"/>
            <a:ext cx="740557" cy="276999"/>
          </a:xfrm>
          <a:prstGeom prst="rect">
            <a:avLst/>
          </a:prstGeom>
          <a:noFill/>
        </p:spPr>
        <p:txBody>
          <a:bodyPr wrap="none" rtlCol="0">
            <a:spAutoFit/>
          </a:bodyPr>
          <a:lstStyle/>
          <a:p>
            <a:r>
              <a:rPr lang="en-US" sz="1200" dirty="0" smtClean="0"/>
              <a:t>DELPHI</a:t>
            </a:r>
            <a:endParaRPr lang="en-US" sz="1200" dirty="0"/>
          </a:p>
        </p:txBody>
      </p:sp>
      <p:sp>
        <p:nvSpPr>
          <p:cNvPr id="21" name="TextBox 20"/>
          <p:cNvSpPr txBox="1"/>
          <p:nvPr/>
        </p:nvSpPr>
        <p:spPr>
          <a:xfrm>
            <a:off x="2015315" y="2477326"/>
            <a:ext cx="1039067" cy="461665"/>
          </a:xfrm>
          <a:prstGeom prst="rect">
            <a:avLst/>
          </a:prstGeom>
          <a:noFill/>
        </p:spPr>
        <p:txBody>
          <a:bodyPr wrap="none" rtlCol="0">
            <a:spAutoFit/>
          </a:bodyPr>
          <a:lstStyle/>
          <a:p>
            <a:r>
              <a:rPr lang="en-US" sz="1200" dirty="0" smtClean="0"/>
              <a:t>EXPERT</a:t>
            </a:r>
          </a:p>
          <a:p>
            <a:r>
              <a:rPr lang="en-US" sz="1200" dirty="0" smtClean="0"/>
              <a:t>JUDGMENT</a:t>
            </a:r>
            <a:endParaRPr lang="en-US" sz="1200" dirty="0"/>
          </a:p>
        </p:txBody>
      </p:sp>
      <p:sp>
        <p:nvSpPr>
          <p:cNvPr id="22" name="TextBox 21"/>
          <p:cNvSpPr txBox="1"/>
          <p:nvPr/>
        </p:nvSpPr>
        <p:spPr>
          <a:xfrm>
            <a:off x="2456624" y="3965698"/>
            <a:ext cx="825917" cy="461665"/>
          </a:xfrm>
          <a:prstGeom prst="rect">
            <a:avLst/>
          </a:prstGeom>
          <a:noFill/>
        </p:spPr>
        <p:txBody>
          <a:bodyPr wrap="none" rtlCol="0">
            <a:spAutoFit/>
          </a:bodyPr>
          <a:lstStyle/>
          <a:p>
            <a:r>
              <a:rPr lang="en-US" sz="1200" dirty="0" smtClean="0"/>
              <a:t>PRICING</a:t>
            </a:r>
          </a:p>
          <a:p>
            <a:r>
              <a:rPr lang="en-US" sz="1200" dirty="0" smtClean="0"/>
              <a:t>TO WIN</a:t>
            </a:r>
            <a:endParaRPr lang="en-US" sz="1200" dirty="0"/>
          </a:p>
        </p:txBody>
      </p:sp>
      <p:sp>
        <p:nvSpPr>
          <p:cNvPr id="23" name="TextBox 22"/>
          <p:cNvSpPr txBox="1"/>
          <p:nvPr/>
        </p:nvSpPr>
        <p:spPr>
          <a:xfrm>
            <a:off x="3265036" y="4627580"/>
            <a:ext cx="757539" cy="461665"/>
          </a:xfrm>
          <a:prstGeom prst="rect">
            <a:avLst/>
          </a:prstGeom>
          <a:noFill/>
        </p:spPr>
        <p:txBody>
          <a:bodyPr wrap="none" rtlCol="0">
            <a:spAutoFit/>
          </a:bodyPr>
          <a:lstStyle/>
          <a:p>
            <a:pPr algn="ctr"/>
            <a:r>
              <a:rPr lang="en-US" sz="1200" dirty="0" smtClean="0"/>
              <a:t>AGILE</a:t>
            </a:r>
          </a:p>
          <a:p>
            <a:pPr algn="ctr"/>
            <a:r>
              <a:rPr lang="en-US" sz="1200" dirty="0" smtClean="0"/>
              <a:t>POINTS</a:t>
            </a:r>
            <a:endParaRPr lang="en-US" sz="1200" dirty="0"/>
          </a:p>
        </p:txBody>
      </p:sp>
      <p:sp>
        <p:nvSpPr>
          <p:cNvPr id="25" name="Isosceles Triangle 24"/>
          <p:cNvSpPr/>
          <p:nvPr/>
        </p:nvSpPr>
        <p:spPr>
          <a:xfrm>
            <a:off x="4227781" y="3733688"/>
            <a:ext cx="413642" cy="356588"/>
          </a:xfrm>
          <a:prstGeom prst="triangle">
            <a:avLst/>
          </a:prstGeom>
          <a:no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endParaRPr>
          </a:p>
        </p:txBody>
      </p:sp>
      <p:sp>
        <p:nvSpPr>
          <p:cNvPr id="26" name="Isosceles Triangle 25"/>
          <p:cNvSpPr/>
          <p:nvPr/>
        </p:nvSpPr>
        <p:spPr>
          <a:xfrm rot="10800000">
            <a:off x="4227781" y="2709702"/>
            <a:ext cx="413642" cy="356588"/>
          </a:xfrm>
          <a:prstGeom prst="triangle">
            <a:avLst/>
          </a:prstGeom>
          <a:no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endParaRPr>
          </a:p>
        </p:txBody>
      </p:sp>
      <p:sp>
        <p:nvSpPr>
          <p:cNvPr id="14" name="TextBox 13"/>
          <p:cNvSpPr txBox="1"/>
          <p:nvPr/>
        </p:nvSpPr>
        <p:spPr>
          <a:xfrm rot="5400000">
            <a:off x="4507284" y="3215752"/>
            <a:ext cx="1428596" cy="369332"/>
          </a:xfrm>
          <a:prstGeom prst="rect">
            <a:avLst/>
          </a:prstGeom>
          <a:noFill/>
        </p:spPr>
        <p:txBody>
          <a:bodyPr wrap="none" rtlCol="0">
            <a:prstTxWarp prst="textArchUp">
              <a:avLst>
                <a:gd name="adj" fmla="val 11854227"/>
              </a:avLst>
            </a:prstTxWarp>
            <a:spAutoFit/>
          </a:bodyPr>
          <a:lstStyle/>
          <a:p>
            <a:r>
              <a:rPr lang="en-US" dirty="0" smtClean="0">
                <a:solidFill>
                  <a:srgbClr val="FFFFFF"/>
                </a:solidFill>
              </a:rPr>
              <a:t>PARAMETRIC</a:t>
            </a:r>
            <a:endParaRPr lang="en-US" dirty="0">
              <a:solidFill>
                <a:srgbClr val="FFFFFF"/>
              </a:solidFill>
            </a:endParaRPr>
          </a:p>
        </p:txBody>
      </p:sp>
      <p:cxnSp>
        <p:nvCxnSpPr>
          <p:cNvPr id="43" name="Straight Connector 42"/>
          <p:cNvCxnSpPr/>
          <p:nvPr/>
        </p:nvCxnSpPr>
        <p:spPr>
          <a:xfrm flipH="1">
            <a:off x="4438955" y="4202066"/>
            <a:ext cx="605" cy="403981"/>
          </a:xfrm>
          <a:prstGeom prst="line">
            <a:avLst/>
          </a:prstGeom>
          <a:ln>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44" name="Rectangular Callout 43"/>
          <p:cNvSpPr/>
          <p:nvPr/>
        </p:nvSpPr>
        <p:spPr>
          <a:xfrm>
            <a:off x="349284" y="2938991"/>
            <a:ext cx="2052228" cy="1282236"/>
          </a:xfrm>
          <a:prstGeom prst="wedgeRectCallout">
            <a:avLst>
              <a:gd name="adj1" fmla="val 118917"/>
              <a:gd name="adj2" fmla="val 8280"/>
            </a:avLst>
          </a:prstGeom>
          <a:solidFill>
            <a:srgbClr val="998F57"/>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FFFFFF"/>
                </a:solidFill>
              </a:rPr>
              <a:t>Use a bottom-up approach to obtain granular details and drive out a detailed cost breakdown.</a:t>
            </a:r>
            <a:endParaRPr lang="en-US" sz="1400" dirty="0">
              <a:solidFill>
                <a:srgbClr val="FFFFFF"/>
              </a:solidFill>
            </a:endParaRPr>
          </a:p>
        </p:txBody>
      </p:sp>
      <p:sp>
        <p:nvSpPr>
          <p:cNvPr id="45" name="Rectangular Callout 44"/>
          <p:cNvSpPr/>
          <p:nvPr/>
        </p:nvSpPr>
        <p:spPr>
          <a:xfrm>
            <a:off x="349284" y="1196668"/>
            <a:ext cx="1702436" cy="1165689"/>
          </a:xfrm>
          <a:prstGeom prst="wedgeRectCallout">
            <a:avLst>
              <a:gd name="adj1" fmla="val 132904"/>
              <a:gd name="adj2" fmla="val 87386"/>
            </a:avLst>
          </a:prstGeom>
          <a:solidFill>
            <a:srgbClr val="998F57"/>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FFFFFF"/>
                </a:solidFill>
              </a:rPr>
              <a:t>Use expert estimation techniques to leverage your experience.</a:t>
            </a:r>
            <a:endParaRPr lang="en-US" sz="1400" dirty="0">
              <a:solidFill>
                <a:srgbClr val="FFFFFF"/>
              </a:solidFill>
            </a:endParaRPr>
          </a:p>
        </p:txBody>
      </p:sp>
      <p:sp>
        <p:nvSpPr>
          <p:cNvPr id="46" name="Rectangular Callout 45"/>
          <p:cNvSpPr/>
          <p:nvPr/>
        </p:nvSpPr>
        <p:spPr>
          <a:xfrm>
            <a:off x="7006988" y="2912778"/>
            <a:ext cx="1799265" cy="1025372"/>
          </a:xfrm>
          <a:prstGeom prst="wedgeRectCallout">
            <a:avLst>
              <a:gd name="adj1" fmla="val -133166"/>
              <a:gd name="adj2" fmla="val 7307"/>
            </a:avLst>
          </a:prstGeom>
          <a:solidFill>
            <a:srgbClr val="998F57"/>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FFFFFF"/>
                </a:solidFill>
              </a:rPr>
              <a:t>Use parametric estimation to try and remove personal subjectivity.</a:t>
            </a:r>
            <a:endParaRPr lang="en-US" sz="1400" dirty="0">
              <a:solidFill>
                <a:srgbClr val="FFFFFF"/>
              </a:solidFill>
            </a:endParaRPr>
          </a:p>
        </p:txBody>
      </p:sp>
      <p:sp>
        <p:nvSpPr>
          <p:cNvPr id="48" name="Pentagon 47"/>
          <p:cNvSpPr/>
          <p:nvPr/>
        </p:nvSpPr>
        <p:spPr>
          <a:xfrm>
            <a:off x="6077563" y="4361887"/>
            <a:ext cx="2778913" cy="797480"/>
          </a:xfrm>
          <a:prstGeom prst="homePlat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l"/>
            <a:r>
              <a:rPr lang="en-CA" sz="1200" b="1" dirty="0" smtClean="0"/>
              <a:t>See the </a:t>
            </a:r>
            <a:r>
              <a:rPr lang="en-CA" sz="1200" b="1" dirty="0">
                <a:hlinkClick r:id="" action="ppaction://noaction"/>
              </a:rPr>
              <a:t>Appendix</a:t>
            </a:r>
            <a:r>
              <a:rPr lang="en-CA" sz="1200" b="1" dirty="0" smtClean="0"/>
              <a:t> for a more detailed explanation of each type of expert and parametric estimation technique.</a:t>
            </a:r>
            <a:endParaRPr lang="en-CA" sz="1200" b="1" dirty="0"/>
          </a:p>
        </p:txBody>
      </p:sp>
      <p:graphicFrame>
        <p:nvGraphicFramePr>
          <p:cNvPr id="49" name="Table 48"/>
          <p:cNvGraphicFramePr>
            <a:graphicFrameLocks noGrp="1"/>
          </p:cNvGraphicFramePr>
          <p:nvPr>
            <p:extLst>
              <p:ext uri="{D42A27DB-BD31-4B8C-83A1-F6EECF244321}">
                <p14:modId xmlns:p14="http://schemas.microsoft.com/office/powerpoint/2010/main" val="2037754183"/>
              </p:ext>
            </p:extLst>
          </p:nvPr>
        </p:nvGraphicFramePr>
        <p:xfrm>
          <a:off x="257176" y="5242521"/>
          <a:ext cx="8620124" cy="1066800"/>
        </p:xfrm>
        <a:graphic>
          <a:graphicData uri="http://schemas.openxmlformats.org/drawingml/2006/table">
            <a:tbl>
              <a:tblPr firstRow="1" bandRow="1">
                <a:tableStyleId>{5940675A-B579-460E-94D1-54222C63F5DA}</a:tableStyleId>
              </a:tblPr>
              <a:tblGrid>
                <a:gridCol w="8620124"/>
              </a:tblGrid>
              <a:tr h="253478">
                <a:tc>
                  <a:txBody>
                    <a:bodyPr/>
                    <a:lstStyle/>
                    <a:p>
                      <a:r>
                        <a:rPr lang="en-US" sz="1600" b="1" i="1" dirty="0" smtClean="0">
                          <a:solidFill>
                            <a:schemeClr val="bg1"/>
                          </a:solidFill>
                        </a:rPr>
                        <a:t>Info-Tech Insight</a:t>
                      </a:r>
                      <a:r>
                        <a:rPr lang="en-US" sz="1600" b="1" dirty="0" smtClean="0">
                          <a:solidFill>
                            <a:schemeClr val="bg1"/>
                          </a:solidFill>
                        </a:rPr>
                        <a:t> </a:t>
                      </a:r>
                      <a:endParaRPr lang="en-US" sz="1600" b="1" dirty="0">
                        <a:solidFill>
                          <a:schemeClr val="bg1"/>
                        </a:solidFill>
                      </a:endParaRPr>
                    </a:p>
                  </a:txBody>
                  <a:tcPr>
                    <a:lnL w="6350" cap="flat" cmpd="sng" algn="ctr">
                      <a:solidFill>
                        <a:schemeClr val="accent2">
                          <a:lumMod val="60000"/>
                          <a:lumOff val="40000"/>
                        </a:schemeClr>
                      </a:solidFill>
                      <a:prstDash val="solid"/>
                      <a:round/>
                      <a:headEnd type="none" w="med" len="med"/>
                      <a:tailEnd type="none" w="med" len="med"/>
                    </a:lnL>
                    <a:lnR w="6350" cap="flat" cmpd="sng" algn="ctr">
                      <a:solidFill>
                        <a:schemeClr val="accent2">
                          <a:lumMod val="60000"/>
                          <a:lumOff val="40000"/>
                        </a:schemeClr>
                      </a:solidFill>
                      <a:prstDash val="solid"/>
                      <a:round/>
                      <a:headEnd type="none" w="med" len="med"/>
                      <a:tailEnd type="none" w="med" len="med"/>
                    </a:lnR>
                    <a:lnT w="6350" cap="flat" cmpd="sng" algn="ctr">
                      <a:solidFill>
                        <a:schemeClr val="accent2">
                          <a:lumMod val="60000"/>
                          <a:lumOff val="40000"/>
                        </a:schemeClr>
                      </a:solidFill>
                      <a:prstDash val="solid"/>
                      <a:round/>
                      <a:headEnd type="none" w="med" len="med"/>
                      <a:tailEnd type="none" w="med" len="med"/>
                    </a:lnT>
                    <a:lnB w="6350" cap="flat" cmpd="sng" algn="ctr">
                      <a:solidFill>
                        <a:schemeClr val="accent2">
                          <a:lumMod val="60000"/>
                          <a:lumOff val="40000"/>
                        </a:schemeClr>
                      </a:solidFill>
                      <a:prstDash val="solid"/>
                      <a:round/>
                      <a:headEnd type="none" w="med" len="med"/>
                      <a:tailEnd type="none" w="med" len="med"/>
                    </a:lnB>
                    <a:solidFill>
                      <a:srgbClr val="FF3C0D"/>
                    </a:solidFill>
                  </a:tcPr>
                </a:tc>
              </a:tr>
              <a:tr h="714348">
                <a:tc>
                  <a:txBody>
                    <a:bodyPr/>
                    <a:lstStyle/>
                    <a:p>
                      <a:pPr lvl="0"/>
                      <a:r>
                        <a:rPr lang="en-CA" sz="1400" dirty="0" smtClean="0"/>
                        <a:t>Take a balanced approach for AME. Have both expert</a:t>
                      </a:r>
                      <a:r>
                        <a:rPr lang="en-CA" sz="1400" baseline="0" dirty="0" smtClean="0"/>
                        <a:t> and parametric estimation from a top-down or bottom-up perspective in your process. The goal is to improve both estimation types over time as any initial variance between them is discussed and assumptions managed.</a:t>
                      </a:r>
                      <a:endParaRPr lang="en-US" sz="1400" dirty="0"/>
                    </a:p>
                  </a:txBody>
                  <a:tcPr anchor="ctr">
                    <a:lnL w="6350" cap="flat" cmpd="sng" algn="ctr">
                      <a:solidFill>
                        <a:schemeClr val="accent2">
                          <a:lumMod val="60000"/>
                          <a:lumOff val="40000"/>
                        </a:schemeClr>
                      </a:solidFill>
                      <a:prstDash val="solid"/>
                      <a:round/>
                      <a:headEnd type="none" w="med" len="med"/>
                      <a:tailEnd type="none" w="med" len="med"/>
                    </a:lnL>
                    <a:lnR w="6350" cap="flat" cmpd="sng" algn="ctr">
                      <a:solidFill>
                        <a:schemeClr val="accent2">
                          <a:lumMod val="60000"/>
                          <a:lumOff val="40000"/>
                        </a:schemeClr>
                      </a:solidFill>
                      <a:prstDash val="solid"/>
                      <a:round/>
                      <a:headEnd type="none" w="med" len="med"/>
                      <a:tailEnd type="none" w="med" len="med"/>
                    </a:lnR>
                    <a:lnT w="6350" cap="flat" cmpd="sng" algn="ctr">
                      <a:solidFill>
                        <a:schemeClr val="accent2">
                          <a:lumMod val="60000"/>
                          <a:lumOff val="40000"/>
                        </a:schemeClr>
                      </a:solidFill>
                      <a:prstDash val="solid"/>
                      <a:round/>
                      <a:headEnd type="none" w="med" len="med"/>
                      <a:tailEnd type="none" w="med" len="med"/>
                    </a:lnT>
                    <a:lnB w="6350" cap="flat" cmpd="sng" algn="ctr">
                      <a:solidFill>
                        <a:schemeClr val="accent2">
                          <a:lumMod val="60000"/>
                          <a:lumOff val="40000"/>
                        </a:schemeClr>
                      </a:solidFill>
                      <a:prstDash val="solid"/>
                      <a:round/>
                      <a:headEnd type="none" w="med" len="med"/>
                      <a:tailEnd type="none" w="med" len="med"/>
                    </a:lnB>
                    <a:noFill/>
                  </a:tcPr>
                </a:tc>
              </a:tr>
            </a:tbl>
          </a:graphicData>
        </a:graphic>
      </p:graphicFrame>
      <p:pic>
        <p:nvPicPr>
          <p:cNvPr id="50" name="Picture 49" descr="insight-sm.wmf"/>
          <p:cNvPicPr>
            <a:picLocks noChangeAspect="1"/>
          </p:cNvPicPr>
          <p:nvPr/>
        </p:nvPicPr>
        <p:blipFill>
          <a:blip r:embed="rId2" cstate="print"/>
          <a:stretch>
            <a:fillRect/>
          </a:stretch>
        </p:blipFill>
        <p:spPr>
          <a:xfrm>
            <a:off x="8435103" y="5269445"/>
            <a:ext cx="419589" cy="314692"/>
          </a:xfrm>
          <a:prstGeom prst="rect">
            <a:avLst/>
          </a:prstGeom>
        </p:spPr>
      </p:pic>
      <p:cxnSp>
        <p:nvCxnSpPr>
          <p:cNvPr id="32" name="Straight Connector 31"/>
          <p:cNvCxnSpPr/>
          <p:nvPr/>
        </p:nvCxnSpPr>
        <p:spPr>
          <a:xfrm flipH="1" flipV="1">
            <a:off x="3599892" y="3385708"/>
            <a:ext cx="1669421" cy="28561"/>
          </a:xfrm>
          <a:prstGeom prst="line">
            <a:avLst/>
          </a:prstGeom>
          <a:ln>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33"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spTree>
    <p:extLst>
      <p:ext uri="{BB962C8B-B14F-4D97-AF65-F5344CB8AC3E}">
        <p14:creationId xmlns:p14="http://schemas.microsoft.com/office/powerpoint/2010/main" val="414156670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d8b6fbc6f63f9a48afb0b3986393ed74e4ffbf26"/>
  <p:tag name="ISPRING_RESOURCE_PATHS_HASH_PRESENTER" val="d8b6fbc6f63f9a48afb0b3986393ed74e4ffbf26"/>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bfTySIdAfEi3dUQZd5P1l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iylQJWQdhU6COVZXh3Unc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bfTySIdAfEi3dUQZd5P1l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iylQJWQdhU6COVZXh3Unc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67JXdZp7aUGt7XXQcHLfs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67JXdZp7aUGt7XXQcHLfs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bfTySIdAfEi3dUQZd5P1l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OgcPACBHkUOjXPW8LpKGq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67JXdZp7aUGt7XXQcHLfs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67JXdZp7aUGt7XXQcHLfs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bfTySIdAfEi3dUQZd5P1lQ"/>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bfTySIdAfEi3dUQZd5P1l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OgcPACBHkUOjXPW8LpKGqg"/>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67JXdZp7aUGt7XXQcHLfs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67JXdZp7aUGt7XXQcHLfs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bfTySIdAfEi3dUQZd5P1l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OgcPACBHkUOjXPW8LpKGqg"/>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67JXdZp7aUGt7XXQcHLfs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67JXdZp7aUGt7XXQcHLfs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OgcPACBHkUOjXPW8LpKGq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67JXdZp7aUGt7XXQcHLfs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67JXdZp7aUGt7XXQcHLfs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67JXdZp7aUGt7XXQcHLfs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67JXdZp7aUGt7XXQcHLfs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67JXdZp7aUGt7XXQcHLfs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67JXdZp7aUGt7XXQcHLfsA"/>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2026</Words>
  <Application>Microsoft Office PowerPoint</Application>
  <PresentationFormat>On-screen Show (4:3)</PresentationFormat>
  <Paragraphs>201</Paragraphs>
  <Slides>12</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Georgia</vt:lpstr>
      <vt:lpstr>Helvetica</vt:lpstr>
      <vt:lpstr>Tahoma</vt:lpstr>
      <vt:lpstr>Times New Roman</vt:lpstr>
      <vt:lpstr>Wingdings</vt:lpstr>
      <vt:lpstr>Office Theme</vt:lpstr>
      <vt:lpstr>PowerPoint Presentation</vt:lpstr>
      <vt:lpstr>Executive Summary</vt:lpstr>
      <vt:lpstr>Introduction</vt:lpstr>
      <vt:lpstr>Why consider an application maintenance estimation process optimization?</vt:lpstr>
      <vt:lpstr>A scalable estimation process will help with the management and mitigation of project, resource, and governance issues</vt:lpstr>
      <vt:lpstr>What is the industry saying?</vt:lpstr>
      <vt:lpstr>Understand the approaches for AME</vt:lpstr>
      <vt:lpstr>What is the industry saying about the estimation approaches?</vt:lpstr>
      <vt:lpstr>Apply Info-Tech’s AME framework to guide optimization of the AME process  </vt:lpstr>
      <vt:lpstr>Optimize the application maintenance estimation process with a systematic, step-by-step approach </vt:lpstr>
      <vt:lpstr>Use Info-Tech’s Application Maintenance Estimation Tool to assess and optimize the process</vt:lpstr>
      <vt:lpstr>Info-Tech Research Group Helps IT Professionals To: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2014-06-19T14:46:06Z</dcterms:created>
  <dcterms:modified xsi:type="dcterms:W3CDTF">2014-06-19T18:13:20Z</dcterms:modified>
</cp:coreProperties>
</file>