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5.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6.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p:sldMasterIdLst>
    <p:sldMasterId id="2147483661" r:id="rId1"/>
  </p:sldMasterIdLst>
  <p:notesMasterIdLst>
    <p:notesMasterId r:id="rId14"/>
  </p:notesMasterIdLst>
  <p:handoutMasterIdLst>
    <p:handoutMasterId r:id="rId15"/>
  </p:handoutMasterIdLst>
  <p:sldIdLst>
    <p:sldId id="256" r:id="rId2"/>
    <p:sldId id="257" r:id="rId3"/>
    <p:sldId id="387" r:id="rId4"/>
    <p:sldId id="389" r:id="rId5"/>
    <p:sldId id="259" r:id="rId6"/>
    <p:sldId id="270" r:id="rId7"/>
    <p:sldId id="277" r:id="rId8"/>
    <p:sldId id="393" r:id="rId9"/>
    <p:sldId id="344" r:id="rId10"/>
    <p:sldId id="345" r:id="rId11"/>
    <p:sldId id="346" r:id="rId12"/>
    <p:sldId id="395" r:id="rId13"/>
  </p:sldIdLst>
  <p:sldSz cx="9144000" cy="6858000" type="screen4x3"/>
  <p:notesSz cx="6950075" cy="9236075"/>
  <p:embeddedFontLst>
    <p:embeddedFont>
      <p:font typeface="Arial Unicode MS" panose="020B0604020202020204" pitchFamily="34" charset="-128"/>
      <p:regular r:id="rId16"/>
    </p:embeddedFont>
    <p:embeddedFont>
      <p:font typeface="Calibri" panose="020F0502020204030204" pitchFamily="34" charset="0"/>
      <p:regular r:id="rId17"/>
      <p:bold r:id="rId18"/>
      <p:italic r:id="rId19"/>
      <p:boldItalic r:id="rId20"/>
    </p:embeddedFont>
    <p:embeddedFont>
      <p:font typeface="Helvetica" panose="020B0604020202020204" pitchFamily="34" charset="0"/>
      <p:regular r:id="rId21"/>
      <p:bold r:id="rId22"/>
      <p:italic r:id="rId23"/>
      <p:boldItalic r:id="rId24"/>
    </p:embeddedFont>
    <p:embeddedFont>
      <p:font typeface="Georgia" panose="02040502050405020303" pitchFamily="18" charset="0"/>
      <p:regular r:id="rId25"/>
      <p:bold r:id="rId26"/>
      <p:italic r:id="rId27"/>
      <p:boldItalic r:id="rId28"/>
    </p:embeddedFont>
  </p:embeddedFontLst>
  <p:custDataLst>
    <p:tags r:id="rId29"/>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032">
          <p15:clr>
            <a:srgbClr val="A4A3A4"/>
          </p15:clr>
        </p15:guide>
        <p15:guide id="2" orient="horz" pos="173">
          <p15:clr>
            <a:srgbClr val="A4A3A4"/>
          </p15:clr>
        </p15:guide>
        <p15:guide id="3" orient="horz" pos="432">
          <p15:clr>
            <a:srgbClr val="A4A3A4"/>
          </p15:clr>
        </p15:guide>
        <p15:guide id="4" orient="horz" pos="1958">
          <p15:clr>
            <a:srgbClr val="A4A3A4"/>
          </p15:clr>
        </p15:guide>
        <p15:guide id="5" orient="horz" pos="4291">
          <p15:clr>
            <a:srgbClr val="A4A3A4"/>
          </p15:clr>
        </p15:guide>
        <p15:guide id="6" orient="horz" pos="2995">
          <p15:clr>
            <a:srgbClr val="A4A3A4"/>
          </p15:clr>
        </p15:guide>
        <p15:guide id="7" orient="horz" pos="691">
          <p15:clr>
            <a:srgbClr val="A4A3A4"/>
          </p15:clr>
        </p15:guide>
        <p15:guide id="8" orient="horz" pos="2477">
          <p15:clr>
            <a:srgbClr val="A4A3A4"/>
          </p15:clr>
        </p15:guide>
        <p15:guide id="9" orient="horz" pos="3542">
          <p15:clr>
            <a:srgbClr val="A4A3A4"/>
          </p15:clr>
        </p15:guide>
        <p15:guide id="10" pos="230">
          <p15:clr>
            <a:srgbClr val="A4A3A4"/>
          </p15:clr>
        </p15:guide>
        <p15:guide id="11" pos="979">
          <p15:clr>
            <a:srgbClr val="A4A3A4"/>
          </p15:clr>
        </p15:guide>
        <p15:guide id="12" pos="202">
          <p15:clr>
            <a:srgbClr val="A4A3A4"/>
          </p15:clr>
        </p15:guide>
        <p15:guide id="13" pos="5616">
          <p15:clr>
            <a:srgbClr val="A4A3A4"/>
          </p15:clr>
        </p15:guide>
        <p15:guide id="14" pos="5098">
          <p15:clr>
            <a:srgbClr val="A4A3A4"/>
          </p15:clr>
        </p15:guide>
        <p15:guide id="15" pos="4579">
          <p15:clr>
            <a:srgbClr val="A4A3A4"/>
          </p15:clr>
        </p15:guide>
        <p15:guide id="16" pos="691">
          <p15:clr>
            <a:srgbClr val="A4A3A4"/>
          </p15:clr>
        </p15:guide>
        <p15:guide id="17" pos="3571">
          <p15:clr>
            <a:srgbClr val="A4A3A4"/>
          </p15:clr>
        </p15:guide>
        <p15:guide id="18" pos="3600">
          <p15:clr>
            <a:srgbClr val="A4A3A4"/>
          </p15:clr>
        </p15:guide>
        <p15:guide id="19" pos="2477">
          <p15:clr>
            <a:srgbClr val="A4A3A4"/>
          </p15:clr>
        </p15:guide>
        <p15:guide id="20" pos="4003">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77709"/>
    <a:srgbClr val="36A1C5"/>
    <a:srgbClr val="000000"/>
    <a:srgbClr val="D17D08"/>
    <a:srgbClr val="C8DAE8"/>
    <a:srgbClr val="92B5D0"/>
    <a:srgbClr val="C4BE98"/>
    <a:srgbClr val="736B41"/>
    <a:srgbClr val="746B41"/>
    <a:srgbClr val="902E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827" autoAdjust="0"/>
    <p:restoredTop sz="81422" autoAdjust="0"/>
  </p:normalViewPr>
  <p:slideViewPr>
    <p:cSldViewPr snapToObjects="1">
      <p:cViewPr>
        <p:scale>
          <a:sx n="100" d="100"/>
          <a:sy n="100" d="100"/>
        </p:scale>
        <p:origin x="1734" y="72"/>
      </p:cViewPr>
      <p:guideLst>
        <p:guide orient="horz" pos="4032"/>
        <p:guide orient="horz" pos="173"/>
        <p:guide orient="horz" pos="432"/>
        <p:guide orient="horz" pos="1958"/>
        <p:guide orient="horz" pos="4291"/>
        <p:guide orient="horz" pos="2995"/>
        <p:guide orient="horz" pos="691"/>
        <p:guide orient="horz" pos="2477"/>
        <p:guide orient="horz" pos="3542"/>
        <p:guide pos="230"/>
        <p:guide pos="979"/>
        <p:guide pos="202"/>
        <p:guide pos="5616"/>
        <p:guide pos="5098"/>
        <p:guide pos="4579"/>
        <p:guide pos="691"/>
        <p:guide pos="3571"/>
        <p:guide pos="3600"/>
        <p:guide pos="2477"/>
        <p:guide pos="4003"/>
      </p:guideLst>
    </p:cSldViewPr>
  </p:slideViewPr>
  <p:outlineViewPr>
    <p:cViewPr>
      <p:scale>
        <a:sx n="33" d="100"/>
        <a:sy n="33" d="100"/>
      </p:scale>
      <p:origin x="0" y="1069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974" y="-90"/>
      </p:cViewPr>
      <p:guideLst>
        <p:guide orient="horz" pos="2909"/>
        <p:guide pos="2189"/>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CA"/>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110B9C36-03F4-41DF-9FFD-B4483F722394}" type="datetimeFigureOut">
              <a:rPr lang="en-CA" smtClean="0"/>
              <a:pPr/>
              <a:t>12/06/2014</a:t>
            </a:fld>
            <a:endParaRPr lang="en-CA"/>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CA"/>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2426C72D-894C-4E56-B9CB-84AA6ABBA4F8}" type="slidenum">
              <a:rPr lang="en-CA" smtClean="0"/>
              <a:pPr/>
              <a:t>‹#›</a:t>
            </a:fld>
            <a:endParaRPr lang="en-CA"/>
          </a:p>
        </p:txBody>
      </p:sp>
    </p:spTree>
    <p:extLst>
      <p:ext uri="{BB962C8B-B14F-4D97-AF65-F5344CB8AC3E}">
        <p14:creationId xmlns:p14="http://schemas.microsoft.com/office/powerpoint/2010/main" val="1121120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8193"/>
          <p:cNvSpPr>
            <a:spLocks noGrp="1" noChangeArrowheads="1"/>
          </p:cNvSpPr>
          <p:nvPr>
            <p:ph type="hdr" sz="quarter"/>
          </p:nvPr>
        </p:nvSpPr>
        <p:spPr bwMode="auto">
          <a:xfrm>
            <a:off x="0"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l">
              <a:defRPr sz="1200"/>
            </a:lvl1pPr>
          </a:lstStyle>
          <a:p>
            <a:pPr>
              <a:defRPr/>
            </a:pPr>
            <a:endParaRPr lang="en-US"/>
          </a:p>
        </p:txBody>
      </p:sp>
      <p:sp>
        <p:nvSpPr>
          <p:cNvPr id="7171" name="Rectangle 8194"/>
          <p:cNvSpPr>
            <a:spLocks noGrp="1" noChangeArrowheads="1"/>
          </p:cNvSpPr>
          <p:nvPr>
            <p:ph type="dt" idx="1"/>
          </p:nvPr>
        </p:nvSpPr>
        <p:spPr bwMode="auto">
          <a:xfrm>
            <a:off x="3936768"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r">
              <a:defRPr sz="1200"/>
            </a:lvl1pPr>
          </a:lstStyle>
          <a:p>
            <a:pPr>
              <a:defRPr/>
            </a:pPr>
            <a:endParaRPr lang="en-US"/>
          </a:p>
        </p:txBody>
      </p:sp>
      <p:sp>
        <p:nvSpPr>
          <p:cNvPr id="8196" name="Slide Image Placeholder 8195"/>
          <p:cNvSpPr>
            <a:spLocks noGrp="1" noRot="1" noChangeAspect="1" noChangeArrowheads="1" noTextEdit="1"/>
          </p:cNvSpPr>
          <p:nvPr>
            <p:ph type="sldImg" idx="2"/>
          </p:nvPr>
        </p:nvSpPr>
        <p:spPr bwMode="auto">
          <a:xfrm>
            <a:off x="1165225" y="692150"/>
            <a:ext cx="4619625" cy="3463925"/>
          </a:xfrm>
          <a:prstGeom prst="rect">
            <a:avLst/>
          </a:prstGeom>
          <a:noFill/>
          <a:ln w="9525" algn="ctr">
            <a:solidFill>
              <a:srgbClr val="000000"/>
            </a:solidFill>
            <a:miter lim="800000"/>
            <a:headEnd/>
            <a:tailEnd/>
          </a:ln>
        </p:spPr>
      </p:sp>
      <p:sp>
        <p:nvSpPr>
          <p:cNvPr id="15365" name="Notes Placeholder 15364"/>
          <p:cNvSpPr>
            <a:spLocks noGrp="1" noChangeArrowheads="1"/>
          </p:cNvSpPr>
          <p:nvPr>
            <p:ph type="body" sz="quarter" idx="3"/>
          </p:nvPr>
        </p:nvSpPr>
        <p:spPr bwMode="auto">
          <a:xfrm>
            <a:off x="695008" y="4387136"/>
            <a:ext cx="5560060" cy="415623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8197"/>
          <p:cNvSpPr>
            <a:spLocks noGrp="1" noChangeArrowheads="1"/>
          </p:cNvSpPr>
          <p:nvPr>
            <p:ph type="ftr" sz="quarter" idx="4"/>
          </p:nvPr>
        </p:nvSpPr>
        <p:spPr bwMode="auto">
          <a:xfrm>
            <a:off x="0" y="8772668"/>
            <a:ext cx="3011699" cy="461804"/>
          </a:xfrm>
          <a:prstGeom prst="rect">
            <a:avLst/>
          </a:prstGeom>
          <a:noFill/>
          <a:ln w="9525">
            <a:noFill/>
            <a:miter lim="800000"/>
            <a:headEnd/>
            <a:tailEnd/>
          </a:ln>
        </p:spPr>
        <p:txBody>
          <a:bodyPr vert="horz" wrap="square" lIns="92492" tIns="46246" rIns="92492" bIns="46246" numCol="1" anchor="b" anchorCtr="0" compatLnSpc="1">
            <a:prstTxWarp prst="textNoShape">
              <a:avLst/>
            </a:prstTxWarp>
          </a:bodyPr>
          <a:lstStyle>
            <a:lvl1pPr algn="l">
              <a:defRPr sz="1200"/>
            </a:lvl1pPr>
          </a:lstStyle>
          <a:p>
            <a:pPr>
              <a:defRPr/>
            </a:pPr>
            <a:endParaRPr lang="en-US"/>
          </a:p>
        </p:txBody>
      </p:sp>
      <p:sp>
        <p:nvSpPr>
          <p:cNvPr id="15367" name="Slide Number Placeholder 15366"/>
          <p:cNvSpPr>
            <a:spLocks noGrp="1" noChangeArrowheads="1"/>
          </p:cNvSpPr>
          <p:nvPr>
            <p:ph type="sldNum" sz="quarter" idx="5"/>
          </p:nvPr>
        </p:nvSpPr>
        <p:spPr bwMode="auto">
          <a:xfrm>
            <a:off x="3936768" y="8772668"/>
            <a:ext cx="3011699" cy="46180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b" anchorCtr="0" compatLnSpc="1">
            <a:prstTxWarp prst="textNoShape">
              <a:avLst/>
            </a:prstTxWarp>
          </a:bodyPr>
          <a:lstStyle>
            <a:lvl1pPr algn="r">
              <a:defRPr sz="1200"/>
            </a:lvl1pPr>
          </a:lstStyle>
          <a:p>
            <a:pPr>
              <a:defRPr/>
            </a:pPr>
            <a:fld id="{44C65BAA-4C92-45F9-B685-78236DC3BAD1}" type="slidenum">
              <a:rPr lang="en-US"/>
              <a:pPr>
                <a:defRPr/>
              </a:pPr>
              <a:t>‹#›</a:t>
            </a:fld>
            <a:endParaRPr lang="en-US"/>
          </a:p>
        </p:txBody>
      </p:sp>
    </p:spTree>
    <p:extLst>
      <p:ext uri="{BB962C8B-B14F-4D97-AF65-F5344CB8AC3E}">
        <p14:creationId xmlns:p14="http://schemas.microsoft.com/office/powerpoint/2010/main" val="37867235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a:solidFill>
                <a:srgbClr val="000000"/>
              </a:solidFill>
            </a:endParaRPr>
          </a:p>
        </p:txBody>
      </p:sp>
    </p:spTree>
    <p:extLst>
      <p:ext uri="{BB962C8B-B14F-4D97-AF65-F5344CB8AC3E}">
        <p14:creationId xmlns:p14="http://schemas.microsoft.com/office/powerpoint/2010/main" val="3511376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2</a:t>
            </a:fld>
            <a:endParaRPr lang="en-US">
              <a:solidFill>
                <a:srgbClr val="000000"/>
              </a:solidFill>
            </a:endParaRPr>
          </a:p>
        </p:txBody>
      </p:sp>
    </p:spTree>
    <p:extLst>
      <p:ext uri="{BB962C8B-B14F-4D97-AF65-F5344CB8AC3E}">
        <p14:creationId xmlns:p14="http://schemas.microsoft.com/office/powerpoint/2010/main" val="3722807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val="1221974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val="1649300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2293723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3861952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val="3863177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10</a:t>
            </a:fld>
            <a:endParaRPr lang="en-US">
              <a:solidFill>
                <a:srgbClr val="000000"/>
              </a:solidFill>
            </a:endParaRPr>
          </a:p>
        </p:txBody>
      </p:sp>
    </p:spTree>
    <p:extLst>
      <p:ext uri="{BB962C8B-B14F-4D97-AF65-F5344CB8AC3E}">
        <p14:creationId xmlns:p14="http://schemas.microsoft.com/office/powerpoint/2010/main" val="3675386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11</a:t>
            </a:fld>
            <a:endParaRPr lang="en-US">
              <a:solidFill>
                <a:srgbClr val="000000"/>
              </a:solidFill>
            </a:endParaRPr>
          </a:p>
        </p:txBody>
      </p:sp>
    </p:spTree>
    <p:extLst>
      <p:ext uri="{BB962C8B-B14F-4D97-AF65-F5344CB8AC3E}">
        <p14:creationId xmlns:p14="http://schemas.microsoft.com/office/powerpoint/2010/main" val="778995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
        <p:nvSpPr>
          <p:cNvPr id="8" name="Rectangle 7"/>
          <p:cNvSpPr/>
          <p:nvPr userDrawn="1"/>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Info-Tech</a:t>
            </a:r>
            <a:r>
              <a:rPr lang="en-CA" sz="800" baseline="0" dirty="0" smtClean="0">
                <a:solidFill>
                  <a:srgbClr val="ADB7C3"/>
                </a:solidFill>
              </a:rPr>
              <a:t> Research Group, Inc. Is a global leader in providing IT research and advice.</a:t>
            </a:r>
            <a:br>
              <a:rPr lang="en-CA" sz="800" baseline="0" dirty="0" smtClean="0">
                <a:solidFill>
                  <a:srgbClr val="ADB7C3"/>
                </a:solidFill>
              </a:rPr>
            </a:br>
            <a:r>
              <a:rPr lang="en-CA" sz="800" baseline="0" dirty="0" smtClean="0">
                <a:solidFill>
                  <a:srgbClr val="ADB7C3"/>
                </a:solidFill>
              </a:rPr>
              <a:t>Info-Tech’s products and services combine actionable insight and relevant advice with</a:t>
            </a:r>
            <a:br>
              <a:rPr lang="en-CA" sz="800" baseline="0" dirty="0" smtClean="0">
                <a:solidFill>
                  <a:srgbClr val="ADB7C3"/>
                </a:solidFill>
              </a:rPr>
            </a:br>
            <a:r>
              <a:rPr lang="en-CA" sz="800" baseline="0" dirty="0" smtClean="0">
                <a:solidFill>
                  <a:srgbClr val="ADB7C3"/>
                </a:solidFill>
              </a:rPr>
              <a:t>ready-to-use tools and templates that cover the full spectrum of IT concerns.</a:t>
            </a:r>
            <a:br>
              <a:rPr lang="en-CA" sz="800" baseline="0" dirty="0" smtClean="0">
                <a:solidFill>
                  <a:srgbClr val="ADB7C3"/>
                </a:solidFill>
              </a:rPr>
            </a:br>
            <a:r>
              <a:rPr lang="en-CA" sz="800" b="0" i="0" kern="1200" smtClean="0">
                <a:solidFill>
                  <a:srgbClr val="ADB7C3"/>
                </a:solidFill>
                <a:latin typeface="+mn-lt"/>
                <a:ea typeface="+mn-ea"/>
                <a:cs typeface="+mn-cs"/>
              </a:rPr>
              <a:t>© 1997-2014</a:t>
            </a:r>
            <a:r>
              <a:rPr lang="en-CA" sz="800" b="0" i="0" kern="1200" baseline="0" smtClean="0">
                <a:solidFill>
                  <a:srgbClr val="ADB7C3"/>
                </a:solidFill>
                <a:latin typeface="+mn-lt"/>
                <a:ea typeface="+mn-ea"/>
                <a:cs typeface="+mn-cs"/>
              </a:rPr>
              <a:t> </a:t>
            </a:r>
            <a:r>
              <a:rPr lang="en-CA" sz="800" b="0" i="0" kern="1200" baseline="0" dirty="0" smtClean="0">
                <a:solidFill>
                  <a:srgbClr val="ADB7C3"/>
                </a:solidFill>
                <a:latin typeface="+mn-lt"/>
                <a:ea typeface="+mn-ea"/>
                <a:cs typeface="+mn-cs"/>
              </a:rPr>
              <a:t>Info-Tech Research Group Inc.</a:t>
            </a:r>
            <a:endParaRPr lang="en-CA" sz="800" dirty="0">
              <a:solidFill>
                <a:srgbClr val="ADB7C3"/>
              </a:solidFill>
            </a:endParaRPr>
          </a:p>
        </p:txBody>
      </p:sp>
      <p:sp>
        <p:nvSpPr>
          <p:cNvPr id="9" name="Rectangle 8"/>
          <p:cNvSpPr/>
          <p:nvPr userDrawn="1"/>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CA" sz="800" dirty="0">
              <a:solidFill>
                <a:srgbClr val="ADB7C3"/>
              </a:solidFill>
            </a:endParaRPr>
          </a:p>
        </p:txBody>
      </p:sp>
      <p:pic>
        <p:nvPicPr>
          <p:cNvPr id="10" name="Picture 9" descr="Info-Tech_Logo_2013-On-Screen-WHITE(transparent-background).png"/>
          <p:cNvPicPr>
            <a:picLocks noChangeAspect="1"/>
          </p:cNvPicPr>
          <p:nvPr userDrawn="1"/>
        </p:nvPicPr>
        <p:blipFill>
          <a:blip r:embed="rId2" cstate="print"/>
          <a:stretch>
            <a:fillRect/>
          </a:stretch>
        </p:blipFill>
        <p:spPr>
          <a:xfrm>
            <a:off x="7020272" y="6309320"/>
            <a:ext cx="1697008" cy="339401"/>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66" name="Straight Connector 65"/>
          <p:cNvCxnSpPr/>
          <p:nvPr userDrawn="1"/>
        </p:nvCxnSpPr>
        <p:spPr>
          <a:xfrm rot="5400000">
            <a:off x="3079725" y="3808933"/>
            <a:ext cx="2984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cxnSp>
        <p:nvCxnSpPr>
          <p:cNvPr id="47" name="Straight Connector 46"/>
          <p:cNvCxnSpPr/>
          <p:nvPr userDrawn="1"/>
        </p:nvCxnSpPr>
        <p:spPr>
          <a:xfrm rot="5400000">
            <a:off x="4970829" y="5233490"/>
            <a:ext cx="186771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41"/>
          <p:cNvSpPr>
            <a:spLocks noGrp="1"/>
          </p:cNvSpPr>
          <p:nvPr userDrawn="1">
            <p:ph type="body" sz="quarter" idx="18" hasCustomPrompt="1"/>
          </p:nvPr>
        </p:nvSpPr>
        <p:spPr>
          <a:xfrm>
            <a:off x="6336196" y="4219074"/>
            <a:ext cx="2373549" cy="1938535"/>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10pt)</a:t>
            </a:r>
          </a:p>
          <a:p>
            <a:pPr lvl="0"/>
            <a:endParaRPr lang="en-US" dirty="0" smtClean="0"/>
          </a:p>
          <a:p>
            <a:pPr lvl="0"/>
            <a:endParaRPr lang="en-US" dirty="0" smtClean="0"/>
          </a:p>
        </p:txBody>
      </p:sp>
      <p:sp>
        <p:nvSpPr>
          <p:cNvPr id="54" name="Text Placeholder 53"/>
          <p:cNvSpPr>
            <a:spLocks noGrp="1"/>
          </p:cNvSpPr>
          <p:nvPr userDrawn="1">
            <p:ph type="body" sz="quarter" idx="19" hasCustomPrompt="1"/>
          </p:nvPr>
        </p:nvSpPr>
        <p:spPr>
          <a:xfrm>
            <a:off x="798362" y="3969266"/>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What’s in this Section:</a:t>
            </a:r>
            <a:endParaRPr lang="en-CA" dirty="0"/>
          </a:p>
        </p:txBody>
      </p:sp>
      <p:sp>
        <p:nvSpPr>
          <p:cNvPr id="55" name="Text Placeholder 53"/>
          <p:cNvSpPr>
            <a:spLocks noGrp="1"/>
          </p:cNvSpPr>
          <p:nvPr userDrawn="1">
            <p:ph type="body" sz="quarter" idx="20" hasCustomPrompt="1"/>
          </p:nvPr>
        </p:nvSpPr>
        <p:spPr>
          <a:xfrm>
            <a:off x="6096687" y="3966023"/>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Sections:</a:t>
            </a:r>
            <a:endParaRPr lang="en-CA" dirty="0"/>
          </a:p>
        </p:txBody>
      </p:sp>
      <p:sp>
        <p:nvSpPr>
          <p:cNvPr id="30" name="Text Placeholder 41"/>
          <p:cNvSpPr>
            <a:spLocks noGrp="1"/>
          </p:cNvSpPr>
          <p:nvPr>
            <p:ph type="body" sz="quarter" idx="21" hasCustomPrompt="1"/>
          </p:nvPr>
        </p:nvSpPr>
        <p:spPr>
          <a:xfrm>
            <a:off x="791580" y="4232015"/>
            <a:ext cx="4436996" cy="1906138"/>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12pt)</a:t>
            </a:r>
          </a:p>
          <a:p>
            <a:pPr lvl="1"/>
            <a:r>
              <a:rPr lang="en-US" dirty="0" smtClean="0"/>
              <a:t>Second Level</a:t>
            </a:r>
          </a:p>
          <a:p>
            <a:pPr lvl="2"/>
            <a:r>
              <a:rPr lang="en-US" dirty="0" smtClean="0"/>
              <a:t>Third Level</a:t>
            </a:r>
          </a:p>
          <a:p>
            <a:pPr lvl="3"/>
            <a:r>
              <a:rPr lang="en-US" dirty="0" smtClean="0"/>
              <a:t>Forth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2163422" y="3086579"/>
            <a:ext cx="344900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cxnSp>
        <p:nvCxnSpPr>
          <p:cNvPr id="20" name="Straight Connector 19"/>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Rectangle 9"/>
          <p:cNvSpPr/>
          <p:nvPr/>
        </p:nvSpPr>
        <p:spPr>
          <a:xfrm>
            <a:off x="6408204" y="6525344"/>
            <a:ext cx="273579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1063" indent="0" algn="l"/>
            <a:fld id="{FF20F8B6-5AB9-41C4-A82C-4155E8A92B2C}" type="slidenum">
              <a:rPr lang="en-CA" sz="1000" smtClean="0"/>
              <a:pPr marL="2151063" indent="0" algn="l"/>
              <a:t>‹#›</a:t>
            </a:fld>
            <a:endParaRPr lang="en-CA" sz="1000" dirty="0"/>
          </a:p>
        </p:txBody>
      </p:sp>
      <p:sp>
        <p:nvSpPr>
          <p:cNvPr id="9" name="Rectangle 8"/>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0" algn="r"/>
            <a:r>
              <a:rPr lang="en-CA" sz="1000" dirty="0" smtClean="0"/>
              <a:t>Info-Tech Research Group</a:t>
            </a:r>
            <a:endParaRPr lang="en-CA" sz="1000" dirty="0"/>
          </a:p>
        </p:txBody>
      </p:sp>
      <p:sp>
        <p:nvSpPr>
          <p:cNvPr id="6" name="Rectangle 5"/>
          <p:cNvSpPr/>
          <p:nvPr userDrawn="1"/>
        </p:nvSpPr>
        <p:spPr>
          <a:xfrm>
            <a:off x="0" y="6517136"/>
            <a:ext cx="4937760" cy="338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0" algn="l"/>
            <a:r>
              <a:rPr lang="en-CA" sz="1000" dirty="0" smtClean="0"/>
              <a:t>Vendor Landscape: </a:t>
            </a:r>
            <a:r>
              <a:rPr lang="en-CA" sz="1000" dirty="0" smtClean="0">
                <a:solidFill>
                  <a:schemeClr val="bg1"/>
                </a:solidFill>
              </a:rPr>
              <a:t>Security Information &amp;</a:t>
            </a:r>
            <a:r>
              <a:rPr lang="en-CA" sz="1000" baseline="0" dirty="0" smtClean="0">
                <a:solidFill>
                  <a:schemeClr val="bg1"/>
                </a:solidFill>
              </a:rPr>
              <a:t> Event Management</a:t>
            </a:r>
            <a:r>
              <a:rPr lang="en-CA" sz="1000" dirty="0" smtClean="0">
                <a:solidFill>
                  <a:schemeClr val="bg1"/>
                </a:solidFill>
              </a:rPr>
              <a:t> </a:t>
            </a:r>
            <a:endParaRPr lang="en-CA" sz="10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95" r:id="rId4"/>
    <p:sldLayoutId id="2147483699" r:id="rId5"/>
    <p:sldLayoutId id="2147483698" r:id="rId6"/>
    <p:sldLayoutId id="2147483680" r:id="rId7"/>
    <p:sldLayoutId id="2147483697" r:id="rId8"/>
    <p:sldLayoutId id="2147483682" r:id="rId9"/>
    <p:sldLayoutId id="2147483696" r:id="rId10"/>
    <p:sldLayoutId id="2147483677" r:id="rId11"/>
    <p:sldLayoutId id="2147483667" r:id="rId12"/>
    <p:sldLayoutId id="2147483684" r:id="rId13"/>
    <p:sldLayoutId id="2147483700" r:id="rId14"/>
    <p:sldLayoutId id="2147483683" r:id="rId15"/>
    <p:sldLayoutId id="2147483694" r:id="rId16"/>
    <p:sldLayoutId id="2147483701" r:id="rId17"/>
    <p:sldLayoutId id="2147483702"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nfotech.com/research/ss/it-vendor-landscape-plus-security-information-event-management/it-vendor-landscape-plus-storyboard-security-information-event-management?utm_source=SS_Sample&amp;utm_medium=Collateral&amp;utm_campaign=Collatera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hyperlink" Target="http://www.infotech.com/research/ss/it-vendor-landscape-plus-security-information-event-management/it-vendor-landscape-plus-storyboard-security-information-event-management?utm_source=SS_Sample&amp;utm_medium=Collateral&amp;utm_campaign=Collateral"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www.infotech.com/research/ss/it-vendor-landscape-plus-security-information-event-management/it-vendor-landscape-plus-storyboard-security-information-event-management?utm_source=SS_Sample&amp;utm_medium=Collateral&amp;utm_campaign=Collateral"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www.infotech.com/research/ss/it-vendor-landscape-plus-security-information-event-management/it-vendor-landscape-plus-storyboard-security-information-event-management?utm_source=SS_Sample&amp;utm_medium=Collateral&amp;utm_campaign=Collateral" TargetMode="External"/><Relationship Id="rId7" Type="http://schemas.openxmlformats.org/officeDocument/2006/relationships/image" Target="../media/image6.png"/><Relationship Id="rId2" Type="http://schemas.openxmlformats.org/officeDocument/2006/relationships/hyperlink" Target="http://www.infotech.com/" TargetMode="Externa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hyperlink" Target="http://www.infotech.com/research/ss/it-vendor-landscape-plus-security-information-event-management/it-vendor-landscape-plus-storyboard-security-information-event-management?utm_source=SS_Sample&amp;utm_medium=Collateral&amp;utm_campaign=Collatera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www.infotech.com/research/ss/it-vendor-landscape-plus-security-information-event-management/it-vendor-landscape-plus-storyboard-security-information-event-management?utm_source=SS_Sample&amp;utm_medium=Collateral&amp;utm_campaign=Collatera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GuidedImplementations@InfoTech.com" TargetMode="Externa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www.infotech.com/research/ss/it-vendor-landscape-plus-security-information-event-management/it-vendor-landscape-plus-storyboard-security-information-event-management?utm_source=SS_Sample&amp;utm_medium=Collateral&amp;utm_campaign=Collateral" TargetMode="External"/></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oleObject" Target="../embeddings/oleObject1.bin"/><Relationship Id="rId18" Type="http://schemas.openxmlformats.org/officeDocument/2006/relationships/image" Target="../media/image6.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3.xml"/><Relationship Id="rId17" Type="http://schemas.openxmlformats.org/officeDocument/2006/relationships/image" Target="../media/image5.png"/><Relationship Id="rId2" Type="http://schemas.openxmlformats.org/officeDocument/2006/relationships/tags" Target="../tags/tag2.xml"/><Relationship Id="rId16" Type="http://schemas.openxmlformats.org/officeDocument/2006/relationships/hyperlink" Target="http://www.infotech.com/research/ss/it-vendor-landscape-plus-security-information-event-management/it-vendor-landscape-plus-storyboard-security-information-event-management?utm_source=SS_Sample&amp;utm_medium=Collateral&amp;utm_campaign=Collateral" TargetMode="External"/><Relationship Id="rId1" Type="http://schemas.openxmlformats.org/officeDocument/2006/relationships/vmlDrawing" Target="../drawings/vmlDrawing1.vml"/><Relationship Id="rId6" Type="http://schemas.openxmlformats.org/officeDocument/2006/relationships/tags" Target="../tags/tag6.xml"/><Relationship Id="rId11" Type="http://schemas.openxmlformats.org/officeDocument/2006/relationships/slideLayout" Target="../slideLayouts/slideLayout3.xml"/><Relationship Id="rId5" Type="http://schemas.openxmlformats.org/officeDocument/2006/relationships/tags" Target="../tags/tag5.xml"/><Relationship Id="rId15" Type="http://schemas.openxmlformats.org/officeDocument/2006/relationships/image" Target="../media/image11.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0.emf"/></Relationships>
</file>

<file path=ppt/slides/_rels/slide6.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notesSlide" Target="../notesSlides/notesSlide4.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slideLayout" Target="../slideLayouts/slideLayout10.xml"/><Relationship Id="rId17" Type="http://schemas.openxmlformats.org/officeDocument/2006/relationships/image" Target="../media/image6.png"/><Relationship Id="rId2" Type="http://schemas.openxmlformats.org/officeDocument/2006/relationships/tags" Target="../tags/tag12.xml"/><Relationship Id="rId16" Type="http://schemas.openxmlformats.org/officeDocument/2006/relationships/image" Target="../media/image5.pn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5" Type="http://schemas.openxmlformats.org/officeDocument/2006/relationships/hyperlink" Target="http://www.infotech.com/research/ss/it-vendor-landscape-plus-security-information-event-management/it-vendor-landscape-plus-storyboard-security-information-event-management?utm_source=SS_Sample&amp;utm_medium=Collateral&amp;utm_campaign=Collateral" TargetMode="External"/><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18" Type="http://schemas.openxmlformats.org/officeDocument/2006/relationships/notesSlide" Target="../notesSlides/notesSlide5.xml"/><Relationship Id="rId3" Type="http://schemas.openxmlformats.org/officeDocument/2006/relationships/tags" Target="../tags/tag24.xml"/><Relationship Id="rId21" Type="http://schemas.openxmlformats.org/officeDocument/2006/relationships/image" Target="../media/image6.png"/><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slideLayout" Target="../slideLayouts/slideLayout4.xml"/><Relationship Id="rId2" Type="http://schemas.openxmlformats.org/officeDocument/2006/relationships/tags" Target="../tags/tag23.xml"/><Relationship Id="rId16" Type="http://schemas.openxmlformats.org/officeDocument/2006/relationships/tags" Target="../tags/tag37.xml"/><Relationship Id="rId20" Type="http://schemas.openxmlformats.org/officeDocument/2006/relationships/image" Target="../media/image5.png"/><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5" Type="http://schemas.openxmlformats.org/officeDocument/2006/relationships/tags" Target="../tags/tag36.xml"/><Relationship Id="rId10" Type="http://schemas.openxmlformats.org/officeDocument/2006/relationships/tags" Target="../tags/tag31.xml"/><Relationship Id="rId19" Type="http://schemas.openxmlformats.org/officeDocument/2006/relationships/hyperlink" Target="http://www.infotech.com/research/ss/it-vendor-landscape-plus-security-information-event-management/it-vendor-landscape-plus-storyboard-security-information-event-management?utm_source=SS_Sample&amp;utm_medium=Collateral&amp;utm_campaign=Collateral" TargetMode="Externa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s>
</file>

<file path=ppt/slides/_rels/slide8.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slideLayout" Target="../slideLayouts/slideLayout4.xml"/><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tags" Target="../tags/tag49.xml"/><Relationship Id="rId17" Type="http://schemas.openxmlformats.org/officeDocument/2006/relationships/image" Target="../media/image6.png"/><Relationship Id="rId2" Type="http://schemas.openxmlformats.org/officeDocument/2006/relationships/tags" Target="../tags/tag39.xml"/><Relationship Id="rId16" Type="http://schemas.openxmlformats.org/officeDocument/2006/relationships/image" Target="../media/image5.png"/><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tags" Target="../tags/tag48.xml"/><Relationship Id="rId5" Type="http://schemas.openxmlformats.org/officeDocument/2006/relationships/tags" Target="../tags/tag42.xml"/><Relationship Id="rId15" Type="http://schemas.openxmlformats.org/officeDocument/2006/relationships/hyperlink" Target="http://www.infotech.com/research/ss/it-vendor-landscape-plus-security-information-event-management/it-vendor-landscape-plus-storyboard-security-information-event-management?utm_source=SS_Sample&amp;utm_medium=Collateral&amp;utm_campaign=Collateral" TargetMode="External"/><Relationship Id="rId10" Type="http://schemas.openxmlformats.org/officeDocument/2006/relationships/tags" Target="../tags/tag47.xml"/><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51.xml"/><Relationship Id="rId7" Type="http://schemas.openxmlformats.org/officeDocument/2006/relationships/oleObject" Target="../embeddings/oleObject2.bin"/><Relationship Id="rId2" Type="http://schemas.openxmlformats.org/officeDocument/2006/relationships/tags" Target="../tags/tag50.xml"/><Relationship Id="rId1" Type="http://schemas.openxmlformats.org/officeDocument/2006/relationships/vmlDrawing" Target="../drawings/vmlDrawing2.vml"/><Relationship Id="rId6" Type="http://schemas.openxmlformats.org/officeDocument/2006/relationships/notesSlide" Target="../notesSlides/notesSlide7.xml"/><Relationship Id="rId11" Type="http://schemas.openxmlformats.org/officeDocument/2006/relationships/image" Target="../media/image6.png"/><Relationship Id="rId5" Type="http://schemas.openxmlformats.org/officeDocument/2006/relationships/slideLayout" Target="../slideLayouts/slideLayout7.xml"/><Relationship Id="rId10" Type="http://schemas.openxmlformats.org/officeDocument/2006/relationships/image" Target="../media/image5.png"/><Relationship Id="rId4" Type="http://schemas.openxmlformats.org/officeDocument/2006/relationships/tags" Target="../tags/tag52.xml"/><Relationship Id="rId9" Type="http://schemas.openxmlformats.org/officeDocument/2006/relationships/hyperlink" Target="http://www.infotech.com/research/ss/it-vendor-landscape-plus-security-information-event-management/it-vendor-landscape-plus-storyboard-security-information-event-management?utm_source=SS_Sample&amp;utm_medium=Collateral&amp;utm_campaign=Collater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a:xfrm>
            <a:off x="774700" y="2971800"/>
            <a:ext cx="7454900" cy="916942"/>
          </a:xfrm>
        </p:spPr>
        <p:txBody>
          <a:bodyPr/>
          <a:lstStyle/>
          <a:p>
            <a:pPr lvl="0"/>
            <a:r>
              <a:rPr lang="en-CA" dirty="0" smtClean="0"/>
              <a:t>Vendor Landscape: Security Information &amp; Event Management (SIEM)</a:t>
            </a:r>
            <a:endParaRPr lang="en-US" dirty="0" smtClean="0"/>
          </a:p>
        </p:txBody>
      </p:sp>
      <p:sp>
        <p:nvSpPr>
          <p:cNvPr id="8" name="Text Placeholder 7"/>
          <p:cNvSpPr>
            <a:spLocks noGrp="1"/>
          </p:cNvSpPr>
          <p:nvPr>
            <p:ph type="body" sz="quarter" idx="16"/>
          </p:nvPr>
        </p:nvSpPr>
        <p:spPr>
          <a:xfrm>
            <a:off x="774700" y="3888742"/>
            <a:ext cx="7467600" cy="508000"/>
          </a:xfrm>
        </p:spPr>
        <p:txBody>
          <a:bodyPr/>
          <a:lstStyle/>
          <a:p>
            <a:r>
              <a:rPr lang="en-CA" dirty="0"/>
              <a:t>Optimize IT security management and simplify compliance with SIEM tools.</a:t>
            </a:r>
          </a:p>
        </p:txBody>
      </p:sp>
      <p:grpSp>
        <p:nvGrpSpPr>
          <p:cNvPr id="6" name="Group 5"/>
          <p:cNvGrpSpPr/>
          <p:nvPr/>
        </p:nvGrpSpPr>
        <p:grpSpPr>
          <a:xfrm>
            <a:off x="0" y="5538787"/>
            <a:ext cx="9144000" cy="1455539"/>
            <a:chOff x="0" y="5402461"/>
            <a:chExt cx="9144000" cy="1455539"/>
          </a:xfrm>
        </p:grpSpPr>
        <p:pic>
          <p:nvPicPr>
            <p:cNvPr id="9" name="Picture 8" descr="sample-titlebar-itrgNEW.gif">
              <a:hlinkClick r:id="rId3"/>
            </p:cNvPr>
            <p:cNvPicPr>
              <a:picLocks noChangeAspect="1"/>
            </p:cNvPicPr>
            <p:nvPr/>
          </p:nvPicPr>
          <p:blipFill>
            <a:blip r:embed="rId4" cstate="print"/>
            <a:srcRect b="40634"/>
            <a:stretch>
              <a:fillRect/>
            </a:stretch>
          </p:blipFill>
          <p:spPr>
            <a:xfrm>
              <a:off x="0" y="5402461"/>
              <a:ext cx="9144000" cy="864096"/>
            </a:xfrm>
            <a:prstGeom prst="rect">
              <a:avLst/>
            </a:prstGeom>
          </p:spPr>
        </p:pic>
        <p:grpSp>
          <p:nvGrpSpPr>
            <p:cNvPr id="10" name="Group 9"/>
            <p:cNvGrpSpPr/>
            <p:nvPr/>
          </p:nvGrpSpPr>
          <p:grpSpPr>
            <a:xfrm>
              <a:off x="0" y="6266557"/>
              <a:ext cx="9144000" cy="591443"/>
              <a:chOff x="0" y="6266557"/>
              <a:chExt cx="9144000" cy="591443"/>
            </a:xfrm>
          </p:grpSpPr>
          <p:sp>
            <p:nvSpPr>
              <p:cNvPr id="11" name="Rectangle 10"/>
              <p:cNvSpPr/>
              <p:nvPr/>
            </p:nvSpPr>
            <p:spPr>
              <a:xfrm>
                <a:off x="0" y="6266557"/>
                <a:ext cx="7308304"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r"/>
                <a:r>
                  <a:rPr lang="en-CA" sz="800" dirty="0" smtClean="0">
                    <a:solidFill>
                      <a:schemeClr val="bg1">
                        <a:lumMod val="65000"/>
                      </a:schemeClr>
                    </a:solidFill>
                  </a:rPr>
                  <a:t>Info-Tech's products and services combine actionable insight and relevant advice with ready-to-use tools</a:t>
                </a:r>
                <a:br>
                  <a:rPr lang="en-CA" sz="800" dirty="0" smtClean="0">
                    <a:solidFill>
                      <a:schemeClr val="bg1">
                        <a:lumMod val="65000"/>
                      </a:schemeClr>
                    </a:solidFill>
                  </a:rPr>
                </a:br>
                <a:r>
                  <a:rPr lang="en-CA" sz="800" dirty="0" smtClean="0">
                    <a:solidFill>
                      <a:schemeClr val="bg1">
                        <a:lumMod val="65000"/>
                      </a:schemeClr>
                    </a:solidFill>
                  </a:rPr>
                  <a:t>and templates that cover the full spectrum of IT concerns.© 1997 - 2014 Info-Tech Research Group</a:t>
                </a:r>
                <a:endParaRPr lang="en-CA" sz="800" dirty="0">
                  <a:solidFill>
                    <a:schemeClr val="bg1">
                      <a:lumMod val="65000"/>
                    </a:schemeClr>
                  </a:solidFill>
                </a:endParaRPr>
              </a:p>
            </p:txBody>
          </p:sp>
          <p:sp>
            <p:nvSpPr>
              <p:cNvPr id="12" name="Rectangle 11"/>
              <p:cNvSpPr/>
              <p:nvPr/>
            </p:nvSpPr>
            <p:spPr>
              <a:xfrm>
                <a:off x="7308304" y="6266557"/>
                <a:ext cx="1835696"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Picture 12" descr="itrg-logo-blue.png"/>
              <p:cNvPicPr>
                <a:picLocks noChangeAspect="1"/>
              </p:cNvPicPr>
              <p:nvPr/>
            </p:nvPicPr>
            <p:blipFill>
              <a:blip r:embed="rId5" cstate="print"/>
              <a:stretch>
                <a:fillRect/>
              </a:stretch>
            </p:blipFill>
            <p:spPr>
              <a:xfrm>
                <a:off x="7529512" y="6360368"/>
                <a:ext cx="1400175" cy="381000"/>
              </a:xfrm>
              <a:prstGeom prst="rect">
                <a:avLst/>
              </a:prstGeom>
            </p:spPr>
          </p:pic>
        </p:grpSp>
      </p:grpSp>
    </p:spTree>
    <p:extLst>
      <p:ext uri="{BB962C8B-B14F-4D97-AF65-F5344CB8AC3E}">
        <p14:creationId xmlns:p14="http://schemas.microsoft.com/office/powerpoint/2010/main" val="1005468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Vendor Landscape Methodology:</a:t>
            </a:r>
            <a:br>
              <a:rPr lang="en-CA" dirty="0" smtClean="0"/>
            </a:br>
            <a:r>
              <a:rPr lang="en-CA" dirty="0" smtClean="0"/>
              <a:t>Overview</a:t>
            </a:r>
            <a:endParaRPr lang="en-CA" dirty="0"/>
          </a:p>
        </p:txBody>
      </p:sp>
      <p:sp>
        <p:nvSpPr>
          <p:cNvPr id="3" name="Text Placeholder 2"/>
          <p:cNvSpPr>
            <a:spLocks noGrp="1"/>
          </p:cNvSpPr>
          <p:nvPr>
            <p:ph type="body" sz="quarter" idx="16"/>
          </p:nvPr>
        </p:nvSpPr>
        <p:spPr>
          <a:xfrm>
            <a:off x="249302" y="1279525"/>
            <a:ext cx="8627997" cy="5166995"/>
          </a:xfrm>
        </p:spPr>
        <p:txBody>
          <a:bodyPr/>
          <a:lstStyle/>
          <a:p>
            <a:pPr marL="0" indent="0">
              <a:lnSpc>
                <a:spcPct val="100000"/>
              </a:lnSpc>
              <a:spcBef>
                <a:spcPts val="0"/>
              </a:spcBef>
              <a:spcAft>
                <a:spcPts val="600"/>
              </a:spcAft>
              <a:buNone/>
            </a:pPr>
            <a:r>
              <a:rPr lang="en-CA" sz="1050" dirty="0" smtClean="0"/>
              <a:t>Info-Tech’s Vendor Landscapes are research materials that review a particular IT market space, evaluating the strengths and abilities of both the products available in that space, as well as the vendors of those products. These materials are created by a team of dedicated analysts operating under the direction of a senior subject matter expert over a period of six weeks.</a:t>
            </a:r>
          </a:p>
          <a:p>
            <a:pPr marL="0" indent="0">
              <a:lnSpc>
                <a:spcPct val="100000"/>
              </a:lnSpc>
              <a:spcBef>
                <a:spcPts val="0"/>
              </a:spcBef>
              <a:spcAft>
                <a:spcPts val="0"/>
              </a:spcAft>
              <a:buNone/>
            </a:pPr>
            <a:r>
              <a:rPr lang="en-CA" sz="1050" dirty="0" smtClean="0"/>
              <a:t>Evaluations weigh selected vendors and their products (collectively “solutions”) on the following eight criteria to determine overall standing:</a:t>
            </a:r>
          </a:p>
          <a:p>
            <a:pPr marL="231775" indent="-122238">
              <a:lnSpc>
                <a:spcPct val="100000"/>
              </a:lnSpc>
              <a:spcBef>
                <a:spcPts val="0"/>
              </a:spcBef>
              <a:spcAft>
                <a:spcPts val="0"/>
              </a:spcAft>
            </a:pPr>
            <a:r>
              <a:rPr lang="en-CA" sz="1050" dirty="0" smtClean="0"/>
              <a:t>Features: The presence of advanced and market-differentiating capabilities.</a:t>
            </a:r>
          </a:p>
          <a:p>
            <a:pPr marL="231775" indent="-122238">
              <a:lnSpc>
                <a:spcPct val="100000"/>
              </a:lnSpc>
              <a:spcBef>
                <a:spcPts val="0"/>
              </a:spcBef>
              <a:spcAft>
                <a:spcPts val="0"/>
              </a:spcAft>
            </a:pPr>
            <a:r>
              <a:rPr lang="en-CA" sz="1050" dirty="0" smtClean="0"/>
              <a:t>Usability: The intuitiveness, power, and integrated nature of administrative consoles and client software components.</a:t>
            </a:r>
          </a:p>
          <a:p>
            <a:pPr marL="231775" indent="-122238">
              <a:lnSpc>
                <a:spcPct val="100000"/>
              </a:lnSpc>
              <a:spcBef>
                <a:spcPts val="0"/>
              </a:spcBef>
              <a:spcAft>
                <a:spcPts val="0"/>
              </a:spcAft>
            </a:pPr>
            <a:r>
              <a:rPr lang="en-CA" sz="1050" dirty="0" smtClean="0"/>
              <a:t>Affordability: The three-year total cost of ownership of the solution.</a:t>
            </a:r>
          </a:p>
          <a:p>
            <a:pPr marL="231775" indent="-122238">
              <a:lnSpc>
                <a:spcPct val="100000"/>
              </a:lnSpc>
              <a:spcBef>
                <a:spcPts val="0"/>
              </a:spcBef>
              <a:spcAft>
                <a:spcPts val="0"/>
              </a:spcAft>
            </a:pPr>
            <a:r>
              <a:rPr lang="en-CA" sz="1050" dirty="0" smtClean="0"/>
              <a:t>Architecture: The degree of integration with the vendor’s other tools, flexibility of deployment, and breadth of platform applicability.</a:t>
            </a:r>
          </a:p>
          <a:p>
            <a:pPr marL="231775" indent="-122238">
              <a:lnSpc>
                <a:spcPct val="100000"/>
              </a:lnSpc>
              <a:spcBef>
                <a:spcPts val="0"/>
              </a:spcBef>
              <a:spcAft>
                <a:spcPts val="0"/>
              </a:spcAft>
            </a:pPr>
            <a:r>
              <a:rPr lang="en-CA" sz="1050" dirty="0" smtClean="0"/>
              <a:t>Viability: The stability of the company as measured by its history in the market, the size of its client base, and its financial performance.</a:t>
            </a:r>
          </a:p>
          <a:p>
            <a:pPr marL="231775" indent="-122238">
              <a:lnSpc>
                <a:spcPct val="100000"/>
              </a:lnSpc>
              <a:spcBef>
                <a:spcPts val="0"/>
              </a:spcBef>
              <a:spcAft>
                <a:spcPts val="0"/>
              </a:spcAft>
            </a:pPr>
            <a:r>
              <a:rPr lang="en-CA" sz="1050" dirty="0" smtClean="0"/>
              <a:t>Strategy: The commitment to both the market-space, as well as to the various sized clients (small, mid-sized, and enterprise clients).</a:t>
            </a:r>
          </a:p>
          <a:p>
            <a:pPr marL="231775" indent="-122238">
              <a:lnSpc>
                <a:spcPct val="100000"/>
              </a:lnSpc>
              <a:spcBef>
                <a:spcPts val="0"/>
              </a:spcBef>
              <a:spcAft>
                <a:spcPts val="0"/>
              </a:spcAft>
            </a:pPr>
            <a:r>
              <a:rPr lang="en-CA" sz="1050" dirty="0" smtClean="0"/>
              <a:t>Reach: The ability of the vendor to support its products on a global scale.</a:t>
            </a:r>
          </a:p>
          <a:p>
            <a:pPr marL="231775" indent="-122238">
              <a:lnSpc>
                <a:spcPct val="100000"/>
              </a:lnSpc>
              <a:spcBef>
                <a:spcPts val="0"/>
              </a:spcBef>
              <a:spcAft>
                <a:spcPts val="600"/>
              </a:spcAft>
            </a:pPr>
            <a:r>
              <a:rPr lang="en-CA" sz="1050" dirty="0" smtClean="0"/>
              <a:t>Channel: The measure of the size of the vendor’s channel partner program, as well as any channel strengthening strategies.</a:t>
            </a:r>
          </a:p>
          <a:p>
            <a:pPr marL="0" indent="0">
              <a:lnSpc>
                <a:spcPct val="100000"/>
              </a:lnSpc>
              <a:spcBef>
                <a:spcPts val="0"/>
              </a:spcBef>
              <a:spcAft>
                <a:spcPts val="0"/>
              </a:spcAft>
              <a:buNone/>
            </a:pPr>
            <a:r>
              <a:rPr lang="en-CA" sz="1050" dirty="0" smtClean="0"/>
              <a:t>Evaluated solutions are plotted on a standard two by two matrix:</a:t>
            </a:r>
          </a:p>
          <a:p>
            <a:pPr marL="231775" indent="-122238">
              <a:lnSpc>
                <a:spcPct val="100000"/>
              </a:lnSpc>
              <a:spcBef>
                <a:spcPts val="0"/>
              </a:spcBef>
              <a:spcAft>
                <a:spcPts val="0"/>
              </a:spcAft>
            </a:pPr>
            <a:r>
              <a:rPr lang="en-CA" sz="1050" dirty="0" smtClean="0"/>
              <a:t>Champions: Both the product and the vendor receive scores that are above the average score for the evaluated group.</a:t>
            </a:r>
          </a:p>
          <a:p>
            <a:pPr marL="231775" indent="-122238">
              <a:lnSpc>
                <a:spcPct val="100000"/>
              </a:lnSpc>
              <a:spcBef>
                <a:spcPts val="0"/>
              </a:spcBef>
              <a:spcAft>
                <a:spcPts val="0"/>
              </a:spcAft>
            </a:pPr>
            <a:r>
              <a:rPr lang="en-CA" sz="1050" dirty="0" smtClean="0"/>
              <a:t>Innovators: The product receives a score that is above the average score for the evaluated group, but the vendor receives a score that is below the average score for the evaluated group.</a:t>
            </a:r>
          </a:p>
          <a:p>
            <a:pPr marL="231775" indent="-122238">
              <a:lnSpc>
                <a:spcPct val="100000"/>
              </a:lnSpc>
              <a:spcBef>
                <a:spcPts val="0"/>
              </a:spcBef>
              <a:spcAft>
                <a:spcPts val="0"/>
              </a:spcAft>
            </a:pPr>
            <a:r>
              <a:rPr lang="en-CA" sz="1050" dirty="0" smtClean="0"/>
              <a:t>Market Pillars: The product receives a score that is below the average score for the evaluated group, but the vendor receives a score that is above the average score for the evaluated group.</a:t>
            </a:r>
          </a:p>
          <a:p>
            <a:pPr marL="231775" indent="-122238">
              <a:lnSpc>
                <a:spcPct val="100000"/>
              </a:lnSpc>
              <a:spcBef>
                <a:spcPts val="0"/>
              </a:spcBef>
              <a:spcAft>
                <a:spcPts val="600"/>
              </a:spcAft>
            </a:pPr>
            <a:r>
              <a:rPr lang="en-CA" sz="1050" dirty="0" smtClean="0"/>
              <a:t>Emerging Players: Both the product and the vendor receive scores that are below the average score for the evaluated group.</a:t>
            </a:r>
          </a:p>
          <a:p>
            <a:pPr marL="0" indent="0">
              <a:lnSpc>
                <a:spcPct val="100000"/>
              </a:lnSpc>
              <a:spcBef>
                <a:spcPts val="0"/>
              </a:spcBef>
              <a:buNone/>
            </a:pPr>
            <a:r>
              <a:rPr lang="en-CA" sz="1050" dirty="0" smtClean="0"/>
              <a:t>Info-Tech’s Vendor Landscapes are researched and produced according to a strictly adhered to process that includes the following steps:</a:t>
            </a:r>
          </a:p>
          <a:p>
            <a:pPr marL="231775" lvl="0" indent="-122238">
              <a:lnSpc>
                <a:spcPct val="100000"/>
              </a:lnSpc>
              <a:spcBef>
                <a:spcPts val="0"/>
              </a:spcBef>
            </a:pPr>
            <a:r>
              <a:rPr lang="en-CA" sz="1050" dirty="0" smtClean="0"/>
              <a:t>Vendor/product selection</a:t>
            </a:r>
          </a:p>
          <a:p>
            <a:pPr marL="231775" lvl="0" indent="-122238">
              <a:lnSpc>
                <a:spcPct val="100000"/>
              </a:lnSpc>
              <a:spcBef>
                <a:spcPts val="0"/>
              </a:spcBef>
            </a:pPr>
            <a:r>
              <a:rPr lang="en-CA" sz="1050" dirty="0" smtClean="0"/>
              <a:t>Information gathering</a:t>
            </a:r>
          </a:p>
          <a:p>
            <a:pPr marL="231775" lvl="0" indent="-122238">
              <a:lnSpc>
                <a:spcPct val="100000"/>
              </a:lnSpc>
              <a:spcBef>
                <a:spcPts val="0"/>
              </a:spcBef>
            </a:pPr>
            <a:r>
              <a:rPr lang="en-CA" sz="1050" dirty="0" smtClean="0"/>
              <a:t>Vendor/product scoring</a:t>
            </a:r>
          </a:p>
          <a:p>
            <a:pPr marL="231775" lvl="0" indent="-122238">
              <a:lnSpc>
                <a:spcPct val="100000"/>
              </a:lnSpc>
              <a:spcBef>
                <a:spcPts val="0"/>
              </a:spcBef>
            </a:pPr>
            <a:r>
              <a:rPr lang="en-CA" sz="1050" dirty="0" smtClean="0"/>
              <a:t>Information presentation</a:t>
            </a:r>
          </a:p>
          <a:p>
            <a:pPr marL="231775" lvl="0" indent="-122238">
              <a:lnSpc>
                <a:spcPct val="100000"/>
              </a:lnSpc>
              <a:spcBef>
                <a:spcPts val="0"/>
              </a:spcBef>
            </a:pPr>
            <a:r>
              <a:rPr lang="en-CA" sz="1050" dirty="0" smtClean="0"/>
              <a:t>Fact checking</a:t>
            </a:r>
          </a:p>
          <a:p>
            <a:pPr marL="231775" lvl="0" indent="-122238">
              <a:lnSpc>
                <a:spcPct val="100000"/>
              </a:lnSpc>
              <a:spcBef>
                <a:spcPts val="0"/>
              </a:spcBef>
              <a:spcAft>
                <a:spcPts val="600"/>
              </a:spcAft>
            </a:pPr>
            <a:r>
              <a:rPr lang="en-CA" sz="1050" dirty="0" smtClean="0"/>
              <a:t>Publication</a:t>
            </a:r>
          </a:p>
          <a:p>
            <a:pPr marL="0" indent="0">
              <a:lnSpc>
                <a:spcPct val="100000"/>
              </a:lnSpc>
              <a:spcBef>
                <a:spcPts val="0"/>
              </a:spcBef>
              <a:buNone/>
            </a:pPr>
            <a:r>
              <a:rPr lang="en-CA" sz="1050" dirty="0" smtClean="0"/>
              <a:t>This document outlines how each of these steps is conducted.</a:t>
            </a:r>
            <a:endParaRPr lang="en-CA" sz="1050" dirty="0"/>
          </a:p>
        </p:txBody>
      </p:sp>
      <p:grpSp>
        <p:nvGrpSpPr>
          <p:cNvPr id="4" name="Group 3"/>
          <p:cNvGrpSpPr/>
          <p:nvPr/>
        </p:nvGrpSpPr>
        <p:grpSpPr>
          <a:xfrm>
            <a:off x="0" y="6422955"/>
            <a:ext cx="9144000" cy="437555"/>
            <a:chOff x="0" y="6422955"/>
            <a:chExt cx="9144000" cy="437555"/>
          </a:xfrm>
        </p:grpSpPr>
        <p:pic>
          <p:nvPicPr>
            <p:cNvPr id="5"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6" name="Picture 5" descr="itrg-logo.png"/>
            <p:cNvPicPr>
              <a:picLocks noChangeAspect="1"/>
            </p:cNvPicPr>
            <p:nvPr/>
          </p:nvPicPr>
          <p:blipFill>
            <a:blip r:embed="rId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315075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Vendor Landscape Methodology:</a:t>
            </a:r>
            <a:br>
              <a:rPr lang="en-CA" dirty="0" smtClean="0"/>
            </a:br>
            <a:r>
              <a:rPr lang="en-CA" dirty="0" smtClean="0"/>
              <a:t>Vendor/Product Selection &amp; Information Gathering</a:t>
            </a:r>
            <a:endParaRPr lang="en-CA" dirty="0"/>
          </a:p>
        </p:txBody>
      </p:sp>
      <p:sp>
        <p:nvSpPr>
          <p:cNvPr id="3" name="Text Placeholder 2"/>
          <p:cNvSpPr>
            <a:spLocks noGrp="1"/>
          </p:cNvSpPr>
          <p:nvPr>
            <p:ph type="body" sz="quarter" idx="16"/>
          </p:nvPr>
        </p:nvSpPr>
        <p:spPr>
          <a:xfrm>
            <a:off x="249302" y="1279525"/>
            <a:ext cx="8627997" cy="4973925"/>
          </a:xfrm>
        </p:spPr>
        <p:txBody>
          <a:bodyPr/>
          <a:lstStyle/>
          <a:p>
            <a:pPr marL="0" indent="0">
              <a:lnSpc>
                <a:spcPct val="100000"/>
              </a:lnSpc>
              <a:spcBef>
                <a:spcPts val="0"/>
              </a:spcBef>
              <a:spcAft>
                <a:spcPts val="600"/>
              </a:spcAft>
              <a:buNone/>
            </a:pPr>
            <a:r>
              <a:rPr lang="en-CA" sz="1050" dirty="0" smtClean="0"/>
              <a:t>Info-Tech works closely with its client base to solicit guidance in terms of understanding the vendors with whom clients wish to work and the products that they wish evaluated; this demand pool forms the basis of the vendor selection process for Vendor Landscapes. Balancing this demand, Info-Tech also relies upon the deep subject matter expertise and market awareness of its Senior, Lead, and Principle Research Analysts to ensure that appropriate solutions are included in the evaluation. As an aspect of that expertise and awareness, Info-Tech’s analysts may, at their discretion, determine the specific capabilities that are required of the products under evaluation, and include in the Vendor Landscape only those solutions that meet all specified requirements. </a:t>
            </a:r>
          </a:p>
          <a:p>
            <a:pPr marL="0" indent="0">
              <a:lnSpc>
                <a:spcPct val="100000"/>
              </a:lnSpc>
              <a:spcBef>
                <a:spcPts val="0"/>
              </a:spcBef>
              <a:spcAft>
                <a:spcPts val="600"/>
              </a:spcAft>
              <a:buNone/>
            </a:pPr>
            <a:r>
              <a:rPr lang="en-CA" sz="1050" dirty="0" smtClean="0"/>
              <a:t>Information on vendors and products is gathered in a number of ways via a number of channels.</a:t>
            </a:r>
          </a:p>
          <a:p>
            <a:pPr marL="0" indent="0">
              <a:lnSpc>
                <a:spcPct val="100000"/>
              </a:lnSpc>
              <a:spcBef>
                <a:spcPts val="0"/>
              </a:spcBef>
              <a:spcAft>
                <a:spcPts val="0"/>
              </a:spcAft>
              <a:buNone/>
            </a:pPr>
            <a:r>
              <a:rPr lang="en-CA" sz="1050" dirty="0" smtClean="0"/>
              <a:t>Initially, a request package is submitted to vendors to solicit information on a broad range of topics. The request package includes:</a:t>
            </a:r>
          </a:p>
          <a:p>
            <a:pPr lvl="0">
              <a:lnSpc>
                <a:spcPct val="100000"/>
              </a:lnSpc>
              <a:spcBef>
                <a:spcPts val="0"/>
              </a:spcBef>
              <a:spcAft>
                <a:spcPts val="0"/>
              </a:spcAft>
            </a:pPr>
            <a:r>
              <a:rPr lang="en-CA" sz="1050" dirty="0" smtClean="0"/>
              <a:t>A detailed survey.</a:t>
            </a:r>
          </a:p>
          <a:p>
            <a:pPr lvl="0">
              <a:lnSpc>
                <a:spcPct val="100000"/>
              </a:lnSpc>
              <a:spcBef>
                <a:spcPts val="0"/>
              </a:spcBef>
              <a:spcAft>
                <a:spcPts val="0"/>
              </a:spcAft>
            </a:pPr>
            <a:r>
              <a:rPr lang="en-CA" sz="1050" dirty="0" smtClean="0"/>
              <a:t>A pricing scenario (see Vendor Landscape Methodology: Price Evaluation and Pricing Scenario, below).</a:t>
            </a:r>
          </a:p>
          <a:p>
            <a:pPr lvl="0">
              <a:lnSpc>
                <a:spcPct val="100000"/>
              </a:lnSpc>
              <a:spcBef>
                <a:spcPts val="0"/>
              </a:spcBef>
              <a:spcAft>
                <a:spcPts val="0"/>
              </a:spcAft>
            </a:pPr>
            <a:r>
              <a:rPr lang="en-CA" sz="1050" dirty="0" smtClean="0"/>
              <a:t>A request for reference clients.</a:t>
            </a:r>
          </a:p>
          <a:p>
            <a:pPr lvl="0">
              <a:lnSpc>
                <a:spcPct val="100000"/>
              </a:lnSpc>
              <a:spcBef>
                <a:spcPts val="0"/>
              </a:spcBef>
              <a:spcAft>
                <a:spcPts val="600"/>
              </a:spcAft>
            </a:pPr>
            <a:r>
              <a:rPr lang="en-CA" sz="1050" dirty="0" smtClean="0"/>
              <a:t>A request for a briefing and, where applicable, guided product demonstration.</a:t>
            </a:r>
          </a:p>
          <a:p>
            <a:pPr marL="0" indent="0">
              <a:lnSpc>
                <a:spcPct val="100000"/>
              </a:lnSpc>
              <a:spcBef>
                <a:spcPts val="0"/>
              </a:spcBef>
              <a:spcAft>
                <a:spcPts val="600"/>
              </a:spcAft>
              <a:buNone/>
            </a:pPr>
            <a:r>
              <a:rPr lang="en-CA" sz="1050" dirty="0" smtClean="0"/>
              <a:t>These request packages are distributed approximately twelve weeks prior to the initiation of the actual research project to allow vendors ample time to consolidate the required information and schedule appropriate resources.</a:t>
            </a:r>
          </a:p>
          <a:p>
            <a:pPr marL="0" indent="0">
              <a:lnSpc>
                <a:spcPct val="100000"/>
              </a:lnSpc>
              <a:spcBef>
                <a:spcPts val="0"/>
              </a:spcBef>
              <a:spcAft>
                <a:spcPts val="600"/>
              </a:spcAft>
              <a:buNone/>
            </a:pPr>
            <a:r>
              <a:rPr lang="en-CA" sz="1050" dirty="0" smtClean="0"/>
              <a:t>During the course of the research project, briefings and demonstrations are scheduled (generally for one hour each session, though more time is scheduled as required) to allow the analyst team to discuss the information provided in the survey, validate vendor claims, and gain direct exposure to the evaluated products. Additionally, an end-user survey is circulated to Info-Tech’s client base and vendor-supplied reference accounts are interviewed to solicit their feedback on their experiences with the evaluated solutions and with the vendors of those solutions.</a:t>
            </a:r>
          </a:p>
          <a:p>
            <a:pPr marL="0" indent="0">
              <a:lnSpc>
                <a:spcPct val="100000"/>
              </a:lnSpc>
              <a:spcBef>
                <a:spcPts val="0"/>
              </a:spcBef>
              <a:spcAft>
                <a:spcPts val="600"/>
              </a:spcAft>
              <a:buNone/>
            </a:pPr>
            <a:r>
              <a:rPr lang="en-CA" sz="1050" dirty="0" smtClean="0"/>
              <a:t>These materials are supplemented by a thorough review of all product briefs, technical manuals, and publicly available marketing materials about the product, as well as about the vendor itself.</a:t>
            </a:r>
          </a:p>
          <a:p>
            <a:pPr marL="0" indent="0">
              <a:lnSpc>
                <a:spcPct val="100000"/>
              </a:lnSpc>
              <a:spcBef>
                <a:spcPts val="0"/>
              </a:spcBef>
              <a:spcAft>
                <a:spcPts val="600"/>
              </a:spcAft>
              <a:buNone/>
            </a:pPr>
            <a:r>
              <a:rPr lang="en-CA" sz="1050" dirty="0" smtClean="0"/>
              <a:t>Refusal by a vendor to supply completed surveys or submit to participation in briefings and demonstrations does not eliminate a vendor from inclusion in the evaluation. Where analyst and client input has determined that a vendor belongs in a particular evaluation, it will be evaluated as best as possible based on publicly available materials only. As these materials are not as comprehensive as a survey, briefing, and demonstration, the possibility exists that the evaluation may not be as thorough or accurate. Since Info-Tech includes vendors regardless of vendor participation, it is always in the vendor’s best interest to participate fully.</a:t>
            </a:r>
          </a:p>
          <a:p>
            <a:pPr marL="0" indent="0">
              <a:lnSpc>
                <a:spcPct val="100000"/>
              </a:lnSpc>
              <a:spcBef>
                <a:spcPts val="0"/>
              </a:spcBef>
              <a:spcAft>
                <a:spcPts val="600"/>
              </a:spcAft>
              <a:buNone/>
            </a:pPr>
            <a:r>
              <a:rPr lang="en-CA" sz="1050" dirty="0" smtClean="0"/>
              <a:t>All information is recorded and catalogued, as required, to facilitate scoring and for future reference.</a:t>
            </a:r>
            <a:endParaRPr lang="en-CA" sz="1050" dirty="0"/>
          </a:p>
        </p:txBody>
      </p:sp>
      <p:grpSp>
        <p:nvGrpSpPr>
          <p:cNvPr id="4" name="Group 3"/>
          <p:cNvGrpSpPr/>
          <p:nvPr/>
        </p:nvGrpSpPr>
        <p:grpSpPr>
          <a:xfrm>
            <a:off x="0" y="6422955"/>
            <a:ext cx="9144000" cy="437555"/>
            <a:chOff x="0" y="6422955"/>
            <a:chExt cx="9144000" cy="437555"/>
          </a:xfrm>
        </p:grpSpPr>
        <p:pic>
          <p:nvPicPr>
            <p:cNvPr id="5"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6" name="Picture 5" descr="itrg-logo.png"/>
            <p:cNvPicPr>
              <a:picLocks noChangeAspect="1"/>
            </p:cNvPicPr>
            <p:nvPr/>
          </p:nvPicPr>
          <p:blipFill>
            <a:blip r:embed="rId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135804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Info-Tech Research Group Helps IT Professionals To:</a:t>
            </a:r>
            <a:endParaRPr lang="en-CA" dirty="0"/>
          </a:p>
        </p:txBody>
      </p:sp>
      <p:sp>
        <p:nvSpPr>
          <p:cNvPr id="5" name="Text Placeholder 1"/>
          <p:cNvSpPr txBox="1">
            <a:spLocks/>
          </p:cNvSpPr>
          <p:nvPr/>
        </p:nvSpPr>
        <p:spPr bwMode="auto">
          <a:xfrm>
            <a:off x="0" y="3789040"/>
            <a:ext cx="9144000" cy="612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ts val="0"/>
              </a:spcBef>
              <a:buClr>
                <a:schemeClr val="tx1"/>
              </a:buClr>
              <a:buSzPct val="120000"/>
            </a:pPr>
            <a:r>
              <a:rPr lang="en-CA" b="1" dirty="0" smtClean="0">
                <a:latin typeface="+mn-lt"/>
              </a:rPr>
              <a:t>Sign up for free trial membership to get practical</a:t>
            </a:r>
          </a:p>
          <a:p>
            <a:pPr lvl="0" eaLnBrk="0" hangingPunct="0">
              <a:spcBef>
                <a:spcPts val="0"/>
              </a:spcBef>
              <a:buClr>
                <a:schemeClr val="tx1"/>
              </a:buClr>
              <a:buSzPct val="120000"/>
            </a:pPr>
            <a:r>
              <a:rPr lang="en-CA" b="1" dirty="0" smtClean="0">
                <a:latin typeface="+mn-lt"/>
              </a:rPr>
              <a:t>solutions for your IT challenges</a:t>
            </a:r>
          </a:p>
        </p:txBody>
      </p:sp>
      <p:sp>
        <p:nvSpPr>
          <p:cNvPr id="6" name="Text Placeholder 3"/>
          <p:cNvSpPr txBox="1">
            <a:spLocks/>
          </p:cNvSpPr>
          <p:nvPr/>
        </p:nvSpPr>
        <p:spPr bwMode="auto">
          <a:xfrm>
            <a:off x="6672262" y="6097434"/>
            <a:ext cx="2246697" cy="322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r"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400" b="1" dirty="0" smtClean="0">
                <a:latin typeface="+mn-lt"/>
                <a:hlinkClick r:id="rId2"/>
              </a:rPr>
              <a:t>www.infotech.com</a:t>
            </a:r>
            <a:endParaRPr kumimoji="0" lang="en-CA"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green_button.png">
            <a:hlinkClick r:id="rId3"/>
          </p:cNvPr>
          <p:cNvPicPr>
            <a:picLocks noChangeAspect="1"/>
          </p:cNvPicPr>
          <p:nvPr/>
        </p:nvPicPr>
        <p:blipFill>
          <a:blip r:embed="rId4" cstate="print"/>
          <a:stretch>
            <a:fillRect/>
          </a:stretch>
        </p:blipFill>
        <p:spPr>
          <a:xfrm>
            <a:off x="2471738" y="4476933"/>
            <a:ext cx="4200525" cy="619125"/>
          </a:xfrm>
          <a:prstGeom prst="rect">
            <a:avLst/>
          </a:prstGeom>
        </p:spPr>
      </p:pic>
      <p:sp>
        <p:nvSpPr>
          <p:cNvPr id="8" name="Rectangle 7"/>
          <p:cNvSpPr/>
          <p:nvPr/>
        </p:nvSpPr>
        <p:spPr>
          <a:xfrm>
            <a:off x="257176" y="1628800"/>
            <a:ext cx="3018680" cy="2246769"/>
          </a:xfrm>
          <a:prstGeom prst="rect">
            <a:avLst/>
          </a:prstGeom>
        </p:spPr>
        <p:txBody>
          <a:bodyPr wrap="square">
            <a:spAutoFit/>
          </a:bodyPr>
          <a:lstStyle/>
          <a:p>
            <a:pPr marL="342900" indent="-342900" algn="l">
              <a:buFont typeface="Wingdings" pitchFamily="2" charset="2"/>
              <a:buChar char="ü"/>
            </a:pPr>
            <a:r>
              <a:rPr lang="en-CA" sz="1400" dirty="0" smtClean="0"/>
              <a:t>Quickly get up to speed</a:t>
            </a:r>
            <a:br>
              <a:rPr lang="en-CA" sz="1400" dirty="0" smtClean="0"/>
            </a:br>
            <a:r>
              <a:rPr lang="en-CA" sz="1400" dirty="0" smtClean="0"/>
              <a:t>with new technologies</a:t>
            </a:r>
            <a:br>
              <a:rPr lang="en-CA" sz="1400" dirty="0" smtClean="0"/>
            </a:br>
            <a:endParaRPr lang="en-CA" sz="1400" dirty="0" smtClean="0"/>
          </a:p>
          <a:p>
            <a:pPr marL="342900" indent="-342900" algn="l">
              <a:buFont typeface="Wingdings" pitchFamily="2" charset="2"/>
              <a:buChar char="ü"/>
            </a:pPr>
            <a:r>
              <a:rPr lang="en-CA" sz="1400" dirty="0" smtClean="0"/>
              <a:t>Make the right technology</a:t>
            </a:r>
            <a:br>
              <a:rPr lang="en-CA" sz="1400" dirty="0" smtClean="0"/>
            </a:br>
            <a:r>
              <a:rPr lang="en-CA" sz="1400" dirty="0" smtClean="0"/>
              <a:t>purchasing decisions – fast</a:t>
            </a:r>
            <a:br>
              <a:rPr lang="en-CA" sz="1400" dirty="0" smtClean="0"/>
            </a:br>
            <a:endParaRPr lang="en-CA" sz="1400" dirty="0" smtClean="0"/>
          </a:p>
          <a:p>
            <a:pPr marL="342900" indent="-342900" algn="l">
              <a:buFont typeface="Wingdings" pitchFamily="2" charset="2"/>
              <a:buChar char="ü"/>
            </a:pPr>
            <a:r>
              <a:rPr lang="en-CA" sz="1400" dirty="0" smtClean="0"/>
              <a:t>Deliver critical IT</a:t>
            </a:r>
            <a:br>
              <a:rPr lang="en-CA" sz="1400" dirty="0" smtClean="0"/>
            </a:br>
            <a:r>
              <a:rPr lang="en-CA" sz="1400" dirty="0" smtClean="0"/>
              <a:t>projects, on time and</a:t>
            </a:r>
            <a:br>
              <a:rPr lang="en-CA" sz="1400" dirty="0" smtClean="0"/>
            </a:br>
            <a:r>
              <a:rPr lang="en-CA" sz="1400" dirty="0" smtClean="0"/>
              <a:t>within budget</a:t>
            </a:r>
          </a:p>
          <a:p>
            <a:endParaRPr lang="en-CA" sz="1400" dirty="0"/>
          </a:p>
        </p:txBody>
      </p:sp>
      <p:sp>
        <p:nvSpPr>
          <p:cNvPr id="9" name="Rectangle 8"/>
          <p:cNvSpPr/>
          <p:nvPr/>
        </p:nvSpPr>
        <p:spPr>
          <a:xfrm>
            <a:off x="3095836" y="1628800"/>
            <a:ext cx="3018680" cy="1600438"/>
          </a:xfrm>
          <a:prstGeom prst="rect">
            <a:avLst/>
          </a:prstGeom>
        </p:spPr>
        <p:txBody>
          <a:bodyPr wrap="square">
            <a:spAutoFit/>
          </a:bodyPr>
          <a:lstStyle/>
          <a:p>
            <a:pPr marL="342900" indent="-342900" algn="l">
              <a:buFont typeface="Wingdings" pitchFamily="2" charset="2"/>
              <a:buChar char="ü"/>
            </a:pPr>
            <a:r>
              <a:rPr lang="en-CA" sz="1400" dirty="0" smtClean="0"/>
              <a:t>Manage business expectations</a:t>
            </a:r>
            <a:br>
              <a:rPr lang="en-CA" sz="1400" dirty="0" smtClean="0"/>
            </a:br>
            <a:endParaRPr lang="en-CA" sz="1400" dirty="0" smtClean="0"/>
          </a:p>
          <a:p>
            <a:pPr marL="342900" indent="-342900" algn="l">
              <a:buFont typeface="Wingdings" pitchFamily="2" charset="2"/>
              <a:buChar char="ü"/>
            </a:pPr>
            <a:r>
              <a:rPr lang="en-CA" sz="1400" dirty="0" smtClean="0"/>
              <a:t>Justify IT spending and</a:t>
            </a:r>
            <a:br>
              <a:rPr lang="en-CA" sz="1400" dirty="0" smtClean="0"/>
            </a:br>
            <a:r>
              <a:rPr lang="en-CA" sz="1400" dirty="0" smtClean="0"/>
              <a:t>prove the value of IT</a:t>
            </a:r>
            <a:r>
              <a:rPr lang="en-CA" sz="1400" dirty="0"/>
              <a:t/>
            </a:r>
            <a:br>
              <a:rPr lang="en-CA" sz="1400" dirty="0"/>
            </a:br>
            <a:endParaRPr lang="en-CA" sz="1400" dirty="0" smtClean="0"/>
          </a:p>
          <a:p>
            <a:pPr marL="342900" indent="-342900" algn="l">
              <a:buFont typeface="Wingdings" pitchFamily="2" charset="2"/>
              <a:buChar char="ü"/>
            </a:pPr>
            <a:r>
              <a:rPr lang="en-CA" sz="1400" dirty="0" smtClean="0"/>
              <a:t>Train IT staff and effectively</a:t>
            </a:r>
            <a:br>
              <a:rPr lang="en-CA" sz="1400" dirty="0" smtClean="0"/>
            </a:br>
            <a:r>
              <a:rPr lang="en-CA" sz="1400" dirty="0" smtClean="0"/>
              <a:t>manage an IT department</a:t>
            </a:r>
          </a:p>
        </p:txBody>
      </p:sp>
      <p:sp>
        <p:nvSpPr>
          <p:cNvPr id="14" name="Text Placeholder 41"/>
          <p:cNvSpPr>
            <a:spLocks noGrp="1"/>
          </p:cNvSpPr>
          <p:nvPr>
            <p:ph type="body" sz="quarter" idx="4294967295"/>
          </p:nvPr>
        </p:nvSpPr>
        <p:spPr>
          <a:xfrm>
            <a:off x="2215390" y="5233017"/>
            <a:ext cx="4713221" cy="825760"/>
          </a:xfrm>
          <a:prstGeom prst="rect">
            <a:avLst/>
          </a:prstGeo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lgn="ctr">
              <a:defRPr/>
            </a:pPr>
            <a:r>
              <a:rPr lang="en-CA" dirty="0" smtClean="0"/>
              <a:t>“Info-Tech helps me to be proactive instead of reactive –</a:t>
            </a:r>
            <a:br>
              <a:rPr lang="en-CA" dirty="0" smtClean="0"/>
            </a:br>
            <a:r>
              <a:rPr lang="en-CA" dirty="0" smtClean="0"/>
              <a:t>a cardinal rule in a stable and leading edge IT environment.</a:t>
            </a:r>
          </a:p>
          <a:p>
            <a:pPr lvl="1" algn="ctr">
              <a:buNone/>
              <a:defRPr/>
            </a:pPr>
            <a:r>
              <a:rPr lang="en-CA" dirty="0" smtClean="0"/>
              <a:t>- ARCS Commercial Mortgage Co., LP</a:t>
            </a:r>
            <a:endParaRPr lang="en-US" dirty="0" smtClean="0"/>
          </a:p>
        </p:txBody>
      </p:sp>
      <p:pic>
        <p:nvPicPr>
          <p:cNvPr id="15" name="Picture 14" descr="report_thumbnail-itrg.png"/>
          <p:cNvPicPr>
            <a:picLocks noChangeAspect="1"/>
          </p:cNvPicPr>
          <p:nvPr/>
        </p:nvPicPr>
        <p:blipFill>
          <a:blip r:embed="rId5" cstate="print"/>
          <a:stretch>
            <a:fillRect/>
          </a:stretch>
        </p:blipFill>
        <p:spPr>
          <a:xfrm>
            <a:off x="6312731" y="1578285"/>
            <a:ext cx="2454020" cy="2138747"/>
          </a:xfrm>
          <a:prstGeom prst="rect">
            <a:avLst/>
          </a:prstGeom>
        </p:spPr>
      </p:pic>
      <p:sp>
        <p:nvSpPr>
          <p:cNvPr id="20" name="Text Placeholder 3"/>
          <p:cNvSpPr txBox="1">
            <a:spLocks/>
          </p:cNvSpPr>
          <p:nvPr/>
        </p:nvSpPr>
        <p:spPr bwMode="auto">
          <a:xfrm>
            <a:off x="287524" y="6097434"/>
            <a:ext cx="2762784" cy="325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200" b="1" dirty="0" smtClean="0">
                <a:latin typeface="+mn-lt"/>
              </a:rPr>
              <a:t>Toll Free: </a:t>
            </a:r>
            <a:r>
              <a:rPr kumimoji="0" lang="en-CA" sz="1200" b="0" i="0" u="none" strike="noStrike" kern="1200" cap="none" spc="0" normalizeH="0" baseline="0" noProof="0" dirty="0" smtClean="0">
                <a:ln>
                  <a:noFill/>
                </a:ln>
                <a:solidFill>
                  <a:schemeClr val="tx1"/>
                </a:solidFill>
                <a:effectLst/>
                <a:uLnTx/>
                <a:uFillTx/>
                <a:latin typeface="+mn-lt"/>
                <a:ea typeface="+mn-ea"/>
                <a:cs typeface="+mn-cs"/>
              </a:rPr>
              <a:t>1-888-670-8889</a:t>
            </a:r>
            <a:endParaRPr kumimoji="0" lang="en-CA" sz="1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7" name="Group 16"/>
          <p:cNvGrpSpPr/>
          <p:nvPr/>
        </p:nvGrpSpPr>
        <p:grpSpPr>
          <a:xfrm>
            <a:off x="0" y="6422955"/>
            <a:ext cx="9144000" cy="437555"/>
            <a:chOff x="0" y="6422955"/>
            <a:chExt cx="9144000" cy="437555"/>
          </a:xfrm>
        </p:grpSpPr>
        <p:pic>
          <p:nvPicPr>
            <p:cNvPr id="1027" name="Picture 3">
              <a:hlinkClick r:id="rId3"/>
            </p:cNvPr>
            <p:cNvPicPr>
              <a:picLocks noChangeAspect="1" noChangeArrowheads="1"/>
            </p:cNvPicPr>
            <p:nvPr/>
          </p:nvPicPr>
          <p:blipFill>
            <a:blip r:embed="rId6" cstate="print"/>
            <a:srcRect/>
            <a:stretch>
              <a:fillRect/>
            </a:stretch>
          </p:blipFill>
          <p:spPr bwMode="auto">
            <a:xfrm>
              <a:off x="0" y="6422955"/>
              <a:ext cx="9144000" cy="437555"/>
            </a:xfrm>
            <a:prstGeom prst="rect">
              <a:avLst/>
            </a:prstGeom>
            <a:noFill/>
            <a:ln w="9525">
              <a:noFill/>
              <a:miter lim="800000"/>
              <a:headEnd/>
              <a:tailEnd/>
            </a:ln>
          </p:spPr>
        </p:pic>
        <p:pic>
          <p:nvPicPr>
            <p:cNvPr id="16" name="Picture 15" descr="itrg-logo.png"/>
            <p:cNvPicPr>
              <a:picLocks noChangeAspect="1"/>
            </p:cNvPicPr>
            <p:nvPr/>
          </p:nvPicPr>
          <p:blipFill>
            <a:blip r:embed="rId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523239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9"/>
          </p:nvPr>
        </p:nvSpPr>
        <p:spPr>
          <a:xfrm>
            <a:off x="320674" y="1179511"/>
            <a:ext cx="8502651" cy="685800"/>
          </a:xfrm>
        </p:spPr>
        <p:txBody>
          <a:bodyPr/>
          <a:lstStyle/>
          <a:p>
            <a:r>
              <a:rPr lang="en-CA" dirty="0"/>
              <a:t>Understand your organization’s requirements for Security Information &amp; Event Management (SIEM) to ensure product selection achieves key goals</a:t>
            </a:r>
            <a:r>
              <a:rPr lang="en-CA" dirty="0" smtClean="0"/>
              <a:t>.</a:t>
            </a:r>
            <a:endParaRPr lang="en-CA" dirty="0"/>
          </a:p>
        </p:txBody>
      </p:sp>
      <p:sp>
        <p:nvSpPr>
          <p:cNvPr id="7" name="Title 6"/>
          <p:cNvSpPr>
            <a:spLocks noGrp="1"/>
          </p:cNvSpPr>
          <p:nvPr>
            <p:ph type="title"/>
          </p:nvPr>
        </p:nvSpPr>
        <p:spPr/>
        <p:txBody>
          <a:bodyPr/>
          <a:lstStyle/>
          <a:p>
            <a:r>
              <a:rPr lang="en-CA" dirty="0" smtClean="0"/>
              <a:t>Introduction</a:t>
            </a:r>
            <a:endParaRPr lang="en-CA" dirty="0"/>
          </a:p>
        </p:txBody>
      </p:sp>
      <p:sp>
        <p:nvSpPr>
          <p:cNvPr id="18" name="Text Placeholder 17"/>
          <p:cNvSpPr>
            <a:spLocks noGrp="1"/>
          </p:cNvSpPr>
          <p:nvPr>
            <p:ph type="body" sz="quarter" idx="16"/>
          </p:nvPr>
        </p:nvSpPr>
        <p:spPr>
          <a:xfrm>
            <a:off x="320674" y="2468562"/>
            <a:ext cx="4159251" cy="2652077"/>
          </a:xfrm>
        </p:spPr>
        <p:txBody>
          <a:bodyPr/>
          <a:lstStyle/>
          <a:p>
            <a:pPr>
              <a:lnSpc>
                <a:spcPct val="100000"/>
              </a:lnSpc>
              <a:spcBef>
                <a:spcPts val="600"/>
              </a:spcBef>
            </a:pPr>
            <a:r>
              <a:rPr lang="en-CA" sz="1400" dirty="0"/>
              <a:t>Organizations seeking </a:t>
            </a:r>
            <a:r>
              <a:rPr lang="en-CA" sz="1400" dirty="0" smtClean="0"/>
              <a:t>a </a:t>
            </a:r>
            <a:r>
              <a:rPr lang="en-CA" sz="1400" dirty="0"/>
              <a:t>SIEM solution.</a:t>
            </a:r>
          </a:p>
          <a:p>
            <a:pPr fontAlgn="ctr">
              <a:lnSpc>
                <a:spcPct val="100000"/>
              </a:lnSpc>
              <a:spcBef>
                <a:spcPts val="600"/>
              </a:spcBef>
            </a:pPr>
            <a:r>
              <a:rPr lang="en-CA" sz="1400" dirty="0"/>
              <a:t>Their SIEM use case may include:</a:t>
            </a:r>
          </a:p>
          <a:p>
            <a:pPr lvl="1" fontAlgn="ctr">
              <a:lnSpc>
                <a:spcPct val="100000"/>
              </a:lnSpc>
              <a:spcBef>
                <a:spcPts val="600"/>
              </a:spcBef>
            </a:pPr>
            <a:r>
              <a:rPr lang="en-CA" sz="1400" dirty="0"/>
              <a:t>IT leaders considering SIEM technology to reduce the cost of meeting ever-increasing compliance requirements.</a:t>
            </a:r>
          </a:p>
          <a:p>
            <a:pPr lvl="1" fontAlgn="ctr">
              <a:lnSpc>
                <a:spcPct val="100000"/>
              </a:lnSpc>
              <a:spcBef>
                <a:spcPts val="600"/>
              </a:spcBef>
            </a:pPr>
            <a:r>
              <a:rPr lang="en-CA" sz="1400" dirty="0"/>
              <a:t>IT leaders looking to enhance the effectiveness of existing IT security operations.</a:t>
            </a:r>
          </a:p>
          <a:p>
            <a:pPr lvl="1" fontAlgn="ctr">
              <a:lnSpc>
                <a:spcPct val="100000"/>
              </a:lnSpc>
              <a:spcBef>
                <a:spcPts val="600"/>
              </a:spcBef>
            </a:pPr>
            <a:r>
              <a:rPr lang="en-CA" sz="1400" dirty="0"/>
              <a:t>Organizations seeking to improve risk management processes.</a:t>
            </a:r>
          </a:p>
        </p:txBody>
      </p:sp>
      <p:sp>
        <p:nvSpPr>
          <p:cNvPr id="20" name="Text Placeholder 19"/>
          <p:cNvSpPr>
            <a:spLocks noGrp="1"/>
          </p:cNvSpPr>
          <p:nvPr>
            <p:ph type="body" sz="quarter" idx="21"/>
          </p:nvPr>
        </p:nvSpPr>
        <p:spPr>
          <a:xfrm>
            <a:off x="320675" y="1965960"/>
            <a:ext cx="4159250" cy="365760"/>
          </a:xfrm>
        </p:spPr>
        <p:txBody>
          <a:bodyPr/>
          <a:lstStyle/>
          <a:p>
            <a:r>
              <a:rPr lang="en-CA" dirty="0" smtClean="0"/>
              <a:t>This Research Is Designed For:</a:t>
            </a:r>
            <a:endParaRPr lang="en-CA" dirty="0"/>
          </a:p>
        </p:txBody>
      </p:sp>
      <p:sp>
        <p:nvSpPr>
          <p:cNvPr id="21" name="Text Placeholder 20"/>
          <p:cNvSpPr>
            <a:spLocks noGrp="1"/>
          </p:cNvSpPr>
          <p:nvPr>
            <p:ph type="body" sz="quarter" idx="22"/>
          </p:nvPr>
        </p:nvSpPr>
        <p:spPr>
          <a:xfrm>
            <a:off x="4664075" y="1965960"/>
            <a:ext cx="4159250" cy="365760"/>
          </a:xfrm>
        </p:spPr>
        <p:txBody>
          <a:bodyPr/>
          <a:lstStyle/>
          <a:p>
            <a:r>
              <a:rPr lang="en-CA" dirty="0" smtClean="0"/>
              <a:t>This Research Will Help You:</a:t>
            </a:r>
            <a:endParaRPr lang="en-CA" dirty="0"/>
          </a:p>
        </p:txBody>
      </p:sp>
      <p:sp>
        <p:nvSpPr>
          <p:cNvPr id="22" name="Text Placeholder 21"/>
          <p:cNvSpPr>
            <a:spLocks noGrp="1"/>
          </p:cNvSpPr>
          <p:nvPr>
            <p:ph type="body" sz="quarter" idx="23"/>
          </p:nvPr>
        </p:nvSpPr>
        <p:spPr>
          <a:xfrm>
            <a:off x="4664075" y="2468563"/>
            <a:ext cx="4159250" cy="2376264"/>
          </a:xfrm>
        </p:spPr>
        <p:txBody>
          <a:bodyPr/>
          <a:lstStyle/>
          <a:p>
            <a:pPr fontAlgn="ctr">
              <a:lnSpc>
                <a:spcPct val="100000"/>
              </a:lnSpc>
              <a:spcBef>
                <a:spcPts val="600"/>
              </a:spcBef>
            </a:pPr>
            <a:r>
              <a:rPr lang="en-CA" sz="1400" dirty="0"/>
              <a:t>Understand the capabilities of SIEM </a:t>
            </a:r>
            <a:r>
              <a:rPr lang="en-CA" sz="1400" dirty="0" smtClean="0"/>
              <a:t>technologies </a:t>
            </a:r>
            <a:r>
              <a:rPr lang="en-CA" sz="1400" dirty="0"/>
              <a:t>and their potential use cases.</a:t>
            </a:r>
          </a:p>
          <a:p>
            <a:pPr fontAlgn="ctr">
              <a:lnSpc>
                <a:spcPct val="100000"/>
              </a:lnSpc>
              <a:spcBef>
                <a:spcPts val="600"/>
              </a:spcBef>
            </a:pPr>
            <a:r>
              <a:rPr lang="en-CA" sz="1400" dirty="0"/>
              <a:t>Differentiate between vendor offerings and identify what aligns with your organization’s requirements.</a:t>
            </a:r>
          </a:p>
          <a:p>
            <a:pPr fontAlgn="ctr">
              <a:lnSpc>
                <a:spcPct val="100000"/>
              </a:lnSpc>
              <a:spcBef>
                <a:spcPts val="600"/>
              </a:spcBef>
            </a:pPr>
            <a:r>
              <a:rPr lang="en-CA" sz="1400" dirty="0"/>
              <a:t>Shortlist vendors, prepare a </a:t>
            </a:r>
            <a:r>
              <a:rPr lang="en-CA" sz="1400" dirty="0" smtClean="0"/>
              <a:t>request </a:t>
            </a:r>
            <a:r>
              <a:rPr lang="en-CA" sz="1400" dirty="0"/>
              <a:t>for </a:t>
            </a:r>
            <a:r>
              <a:rPr lang="en-CA" sz="1400" dirty="0" smtClean="0"/>
              <a:t>proposal </a:t>
            </a:r>
            <a:r>
              <a:rPr lang="en-CA" sz="1400" dirty="0"/>
              <a:t>(RFP), and score RFP responses to select </a:t>
            </a:r>
            <a:r>
              <a:rPr lang="en-CA" sz="1400" dirty="0" smtClean="0"/>
              <a:t>a </a:t>
            </a:r>
            <a:r>
              <a:rPr lang="en-CA" sz="1400" dirty="0"/>
              <a:t>SIEM solution.</a:t>
            </a:r>
          </a:p>
          <a:p>
            <a:pPr fontAlgn="ctr">
              <a:lnSpc>
                <a:spcPct val="100000"/>
              </a:lnSpc>
              <a:spcBef>
                <a:spcPts val="600"/>
              </a:spcBef>
            </a:pPr>
            <a:r>
              <a:rPr lang="en-CA" sz="1400" dirty="0" smtClean="0"/>
              <a:t>Maximize </a:t>
            </a:r>
            <a:r>
              <a:rPr lang="en-CA" sz="1400" dirty="0"/>
              <a:t>your investment in </a:t>
            </a:r>
            <a:r>
              <a:rPr lang="en-CA" sz="1400" dirty="0" smtClean="0"/>
              <a:t>SIEM.</a:t>
            </a:r>
            <a:endParaRPr lang="en-CA" sz="1400" dirty="0"/>
          </a:p>
        </p:txBody>
      </p:sp>
      <p:cxnSp>
        <p:nvCxnSpPr>
          <p:cNvPr id="8" name="Straight Connector 7"/>
          <p:cNvCxnSpPr/>
          <p:nvPr/>
        </p:nvCxnSpPr>
        <p:spPr>
          <a:xfrm rot="5400000">
            <a:off x="3200990" y="3657011"/>
            <a:ext cx="2376261"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0" y="6422955"/>
            <a:ext cx="9144000" cy="437555"/>
            <a:chOff x="0" y="6422955"/>
            <a:chExt cx="9144000" cy="437555"/>
          </a:xfrm>
        </p:grpSpPr>
        <p:pic>
          <p:nvPicPr>
            <p:cNvPr id="10"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11" name="Picture 10" descr="itrg-logo.png"/>
            <p:cNvPicPr>
              <a:picLocks noChangeAspect="1"/>
            </p:cNvPicPr>
            <p:nvPr/>
          </p:nvPicPr>
          <p:blipFill>
            <a:blip r:embed="rId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1002672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51520" y="260648"/>
            <a:ext cx="8625780" cy="864096"/>
          </a:xfrm>
        </p:spPr>
        <p:txBody>
          <a:bodyPr anchor="ctr"/>
          <a:lstStyle/>
          <a:p>
            <a:r>
              <a:rPr lang="en-US" dirty="0" smtClean="0"/>
              <a:t>How to use this Vendor Landscape</a:t>
            </a:r>
            <a:endParaRPr lang="en-US" dirty="0"/>
          </a:p>
        </p:txBody>
      </p:sp>
      <p:sp>
        <p:nvSpPr>
          <p:cNvPr id="8" name="Rectangle 7"/>
          <p:cNvSpPr/>
          <p:nvPr/>
        </p:nvSpPr>
        <p:spPr>
          <a:xfrm>
            <a:off x="999533" y="1978876"/>
            <a:ext cx="3090102" cy="8068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9" name="Rectangle 8"/>
          <p:cNvSpPr/>
          <p:nvPr/>
        </p:nvSpPr>
        <p:spPr>
          <a:xfrm>
            <a:off x="4637233" y="1978876"/>
            <a:ext cx="3089447" cy="806823"/>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pic>
        <p:nvPicPr>
          <p:cNvPr id="10" name="Picture 9" descr="best-practice-blueprints.png"/>
          <p:cNvPicPr>
            <a:picLocks noChangeAspect="1"/>
          </p:cNvPicPr>
          <p:nvPr/>
        </p:nvPicPr>
        <p:blipFill>
          <a:blip r:embed="rId2" cstate="print"/>
          <a:stretch>
            <a:fillRect/>
          </a:stretch>
        </p:blipFill>
        <p:spPr>
          <a:xfrm>
            <a:off x="3028455" y="1889981"/>
            <a:ext cx="998444" cy="998444"/>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251521" y="1182478"/>
            <a:ext cx="8508432" cy="646331"/>
          </a:xfrm>
          <a:prstGeom prst="rect">
            <a:avLst/>
          </a:prstGeom>
          <a:noFill/>
        </p:spPr>
        <p:txBody>
          <a:bodyPr wrap="square" rtlCol="0">
            <a:spAutoFit/>
          </a:bodyPr>
          <a:lstStyle/>
          <a:p>
            <a:pPr algn="l"/>
            <a:r>
              <a:rPr lang="en-US" b="1" dirty="0" smtClean="0"/>
              <a:t>There are multiple ways you can use this Info-Tech Vendor Landscape in your organization. Choose the option that best fits your needs:</a:t>
            </a:r>
            <a:endParaRPr lang="en-US" b="1" dirty="0"/>
          </a:p>
        </p:txBody>
      </p:sp>
      <p:sp>
        <p:nvSpPr>
          <p:cNvPr id="14" name="TextBox 13"/>
          <p:cNvSpPr txBox="1"/>
          <p:nvPr/>
        </p:nvSpPr>
        <p:spPr>
          <a:xfrm>
            <a:off x="1242595" y="2089899"/>
            <a:ext cx="1353312" cy="584775"/>
          </a:xfrm>
          <a:prstGeom prst="rect">
            <a:avLst/>
          </a:prstGeom>
          <a:noFill/>
        </p:spPr>
        <p:txBody>
          <a:bodyPr wrap="square" rtlCol="0">
            <a:spAutoFit/>
          </a:bodyPr>
          <a:lstStyle/>
          <a:p>
            <a:pPr algn="ctr"/>
            <a:r>
              <a:rPr lang="en-US" sz="1600" b="1" dirty="0" smtClean="0">
                <a:solidFill>
                  <a:schemeClr val="bg1"/>
                </a:solidFill>
                <a:effectLst>
                  <a:outerShdw blurRad="50800" dist="38100" dir="2700000" algn="tl" rotWithShape="0">
                    <a:prstClr val="black">
                      <a:alpha val="40000"/>
                    </a:prstClr>
                  </a:outerShdw>
                </a:effectLst>
              </a:rPr>
              <a:t>Vendor Landscape</a:t>
            </a:r>
            <a:endParaRPr lang="en-US" sz="1600" b="1" dirty="0">
              <a:solidFill>
                <a:schemeClr val="bg1"/>
              </a:solidFill>
              <a:effectLst>
                <a:outerShdw blurRad="50800" dist="38100" dir="2700000" algn="tl" rotWithShape="0">
                  <a:prstClr val="black">
                    <a:alpha val="40000"/>
                  </a:prstClr>
                </a:outerShdw>
              </a:effectLst>
            </a:endParaRPr>
          </a:p>
        </p:txBody>
      </p:sp>
      <p:sp>
        <p:nvSpPr>
          <p:cNvPr id="15" name="TextBox 14"/>
          <p:cNvSpPr txBox="1"/>
          <p:nvPr/>
        </p:nvSpPr>
        <p:spPr>
          <a:xfrm>
            <a:off x="4817580" y="2089898"/>
            <a:ext cx="1701719" cy="584775"/>
          </a:xfrm>
          <a:prstGeom prst="rect">
            <a:avLst/>
          </a:prstGeom>
          <a:noFill/>
        </p:spPr>
        <p:txBody>
          <a:bodyPr wrap="square" rtlCol="0">
            <a:spAutoFit/>
          </a:bodyPr>
          <a:lstStyle/>
          <a:p>
            <a:pPr algn="ctr"/>
            <a:r>
              <a:rPr lang="en-US" sz="1600" b="1" dirty="0" smtClean="0">
                <a:solidFill>
                  <a:schemeClr val="bg1"/>
                </a:solidFill>
                <a:effectLst>
                  <a:outerShdw blurRad="50800" dist="38100" dir="2700000" algn="tl" rotWithShape="0">
                    <a:prstClr val="black">
                      <a:alpha val="40000"/>
                    </a:prstClr>
                  </a:outerShdw>
                </a:effectLst>
              </a:rPr>
              <a:t>Free Guided Implementation</a:t>
            </a:r>
            <a:endParaRPr lang="en-US" sz="1600" b="1" dirty="0">
              <a:solidFill>
                <a:schemeClr val="bg1"/>
              </a:solidFill>
              <a:effectLst>
                <a:outerShdw blurRad="50800" dist="38100" dir="2700000" algn="tl" rotWithShape="0">
                  <a:prstClr val="black">
                    <a:alpha val="40000"/>
                  </a:prstClr>
                </a:outerShdw>
              </a:effectLst>
            </a:endParaRPr>
          </a:p>
        </p:txBody>
      </p:sp>
      <p:sp>
        <p:nvSpPr>
          <p:cNvPr id="16" name="TextBox 15"/>
          <p:cNvSpPr txBox="1"/>
          <p:nvPr/>
        </p:nvSpPr>
        <p:spPr>
          <a:xfrm>
            <a:off x="999533" y="2785697"/>
            <a:ext cx="3090102" cy="2108269"/>
          </a:xfrm>
          <a:prstGeom prst="rect">
            <a:avLst/>
          </a:prstGeom>
          <a:noFill/>
        </p:spPr>
        <p:txBody>
          <a:bodyPr wrap="square" rtlCol="0">
            <a:spAutoFit/>
          </a:bodyPr>
          <a:lstStyle/>
          <a:p>
            <a:pPr algn="l">
              <a:spcAft>
                <a:spcPts val="600"/>
              </a:spcAft>
            </a:pPr>
            <a:r>
              <a:rPr lang="en-US" sz="1400" b="1" dirty="0" smtClean="0"/>
              <a:t>Do-It-Yourself</a:t>
            </a:r>
          </a:p>
          <a:p>
            <a:pPr algn="l">
              <a:spcAft>
                <a:spcPts val="600"/>
              </a:spcAft>
            </a:pPr>
            <a:r>
              <a:rPr lang="en-US" sz="1400" dirty="0" smtClean="0"/>
              <a:t>Use this Vendor Landscape to help you complete your purchasing decision. The slides in this VL will walk you through our recommended evaluated vendors in this market space with supporting tools and deliverables ready for you to make your decision.</a:t>
            </a:r>
            <a:endParaRPr lang="en-US" sz="1400" dirty="0"/>
          </a:p>
        </p:txBody>
      </p:sp>
      <p:sp>
        <p:nvSpPr>
          <p:cNvPr id="17" name="TextBox 16"/>
          <p:cNvSpPr txBox="1"/>
          <p:nvPr/>
        </p:nvSpPr>
        <p:spPr>
          <a:xfrm>
            <a:off x="4637233" y="2772638"/>
            <a:ext cx="3090102" cy="2539157"/>
          </a:xfrm>
          <a:prstGeom prst="rect">
            <a:avLst/>
          </a:prstGeom>
          <a:noFill/>
        </p:spPr>
        <p:txBody>
          <a:bodyPr wrap="square" rtlCol="0">
            <a:spAutoFit/>
          </a:bodyPr>
          <a:lstStyle/>
          <a:p>
            <a:pPr algn="l">
              <a:spcAft>
                <a:spcPts val="600"/>
              </a:spcAft>
            </a:pPr>
            <a:r>
              <a:rPr lang="en-US" sz="1400" dirty="0" smtClean="0"/>
              <a:t>We recommend that you supplement the Vendor Landscape with a </a:t>
            </a:r>
            <a:r>
              <a:rPr lang="en-US" sz="1400" b="1" dirty="0" smtClean="0"/>
              <a:t>Guided Implementation.</a:t>
            </a:r>
          </a:p>
          <a:p>
            <a:pPr algn="l"/>
            <a:r>
              <a:rPr lang="en-CA" sz="1400" dirty="0">
                <a:solidFill>
                  <a:srgbClr val="333333"/>
                </a:solidFill>
                <a:cs typeface="Arial Unicode MS" panose="020B0604020202020204" pitchFamily="34" charset="-128"/>
              </a:rPr>
              <a:t>Guided Implementations are included in most advisory membership seats</a:t>
            </a:r>
            <a:r>
              <a:rPr lang="en-US" sz="1400" dirty="0">
                <a:solidFill>
                  <a:srgbClr val="333333"/>
                </a:solidFill>
                <a:cs typeface="Arial Unicode MS" panose="020B0604020202020204" pitchFamily="34" charset="-128"/>
              </a:rPr>
              <a:t>. Our expert analysts will provide telephone assistance to you and your team at key project milestones to review your materials, answer your questions, and explain our methodology.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5844" y="2075888"/>
            <a:ext cx="677676" cy="605498"/>
          </a:xfrm>
          <a:prstGeom prst="rect">
            <a:avLst/>
          </a:prstGeom>
        </p:spPr>
      </p:pic>
      <p:grpSp>
        <p:nvGrpSpPr>
          <p:cNvPr id="12" name="Group 11"/>
          <p:cNvGrpSpPr/>
          <p:nvPr/>
        </p:nvGrpSpPr>
        <p:grpSpPr>
          <a:xfrm>
            <a:off x="0" y="6422955"/>
            <a:ext cx="9144000" cy="437555"/>
            <a:chOff x="0" y="6422955"/>
            <a:chExt cx="9144000" cy="437555"/>
          </a:xfrm>
        </p:grpSpPr>
        <p:pic>
          <p:nvPicPr>
            <p:cNvPr id="18" name="Picture 3">
              <a:hlinkClick r:id="rId4"/>
            </p:cNvPr>
            <p:cNvPicPr>
              <a:picLocks noChangeAspect="1" noChangeArrowheads="1"/>
            </p:cNvPicPr>
            <p:nvPr/>
          </p:nvPicPr>
          <p:blipFill>
            <a:blip r:embed="rId5" cstate="print"/>
            <a:srcRect/>
            <a:stretch>
              <a:fillRect/>
            </a:stretch>
          </p:blipFill>
          <p:spPr bwMode="auto">
            <a:xfrm>
              <a:off x="0" y="6422955"/>
              <a:ext cx="9144000" cy="437555"/>
            </a:xfrm>
            <a:prstGeom prst="rect">
              <a:avLst/>
            </a:prstGeom>
            <a:noFill/>
            <a:ln w="9525">
              <a:noFill/>
              <a:miter lim="800000"/>
              <a:headEnd/>
              <a:tailEnd/>
            </a:ln>
          </p:spPr>
        </p:pic>
        <p:pic>
          <p:nvPicPr>
            <p:cNvPr id="19" name="Picture 18" descr="itrg-logo.png"/>
            <p:cNvPicPr>
              <a:picLocks noChangeAspect="1"/>
            </p:cNvPicPr>
            <p:nvPr/>
          </p:nvPicPr>
          <p:blipFill>
            <a:blip r:embed="rId6"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714005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9"/>
          </p:nvPr>
        </p:nvSpPr>
        <p:spPr/>
        <p:txBody>
          <a:bodyPr/>
          <a:lstStyle/>
          <a:p>
            <a:r>
              <a:rPr lang="en-US" sz="1400" dirty="0" smtClean="0"/>
              <a:t>Book a Guided Implementation Today:</a:t>
            </a:r>
            <a:r>
              <a:rPr lang="en-US" sz="1400" b="0" dirty="0" smtClean="0"/>
              <a:t> Info-Tech is just a phone call away and can assist you with your evaluation. Our expert Analysts can guide you to successful technology selection.</a:t>
            </a:r>
          </a:p>
          <a:p>
            <a:pPr>
              <a:spcBef>
                <a:spcPts val="600"/>
              </a:spcBef>
            </a:pPr>
            <a:r>
              <a:rPr lang="en-US" sz="1400" b="0" i="1" dirty="0" smtClean="0"/>
              <a:t>Here are the suggested Guided Implementation points for the SIEM Vendor Landscape:</a:t>
            </a:r>
            <a:endParaRPr lang="en-US" sz="1400" i="1" dirty="0"/>
          </a:p>
        </p:txBody>
      </p:sp>
      <p:sp>
        <p:nvSpPr>
          <p:cNvPr id="4" name="Title 3"/>
          <p:cNvSpPr>
            <a:spLocks noGrp="1"/>
          </p:cNvSpPr>
          <p:nvPr>
            <p:ph type="title"/>
          </p:nvPr>
        </p:nvSpPr>
        <p:spPr/>
        <p:txBody>
          <a:bodyPr anchor="ctr"/>
          <a:lstStyle/>
          <a:p>
            <a:r>
              <a:rPr lang="en-US" dirty="0"/>
              <a:t>Guided Implementation points in the </a:t>
            </a:r>
            <a:r>
              <a:rPr lang="en-US" dirty="0" smtClean="0"/>
              <a:t>SIEM Vendor </a:t>
            </a:r>
            <a:r>
              <a:rPr lang="en-US" dirty="0"/>
              <a:t>Landscape</a:t>
            </a:r>
          </a:p>
        </p:txBody>
      </p:sp>
      <p:graphicFrame>
        <p:nvGraphicFramePr>
          <p:cNvPr id="9" name="Table 8"/>
          <p:cNvGraphicFramePr>
            <a:graphicFrameLocks noGrp="1"/>
          </p:cNvGraphicFramePr>
          <p:nvPr>
            <p:extLst>
              <p:ext uri="{D42A27DB-BD31-4B8C-83A1-F6EECF244321}">
                <p14:modId xmlns:p14="http://schemas.microsoft.com/office/powerpoint/2010/main" val="2763557203"/>
              </p:ext>
            </p:extLst>
          </p:nvPr>
        </p:nvGraphicFramePr>
        <p:xfrm>
          <a:off x="388451" y="2304542"/>
          <a:ext cx="6486144" cy="2667000"/>
        </p:xfrm>
        <a:graphic>
          <a:graphicData uri="http://schemas.openxmlformats.org/drawingml/2006/table">
            <a:tbl>
              <a:tblPr firstRow="1" bandRow="1">
                <a:tableStyleId>{5C22544A-7EE6-4342-B048-85BDC9FD1C3A}</a:tableStyleId>
              </a:tblPr>
              <a:tblGrid>
                <a:gridCol w="6486144"/>
              </a:tblGrid>
              <a:tr h="370840">
                <a:tc>
                  <a:txBody>
                    <a:bodyPr/>
                    <a:lstStyle/>
                    <a:p>
                      <a:r>
                        <a:rPr lang="en-US" sz="1200" dirty="0" smtClean="0">
                          <a:solidFill>
                            <a:srgbClr val="C77709"/>
                          </a:solidFill>
                        </a:rPr>
                        <a:t>Section 1: </a:t>
                      </a:r>
                      <a:r>
                        <a:rPr lang="en-US" sz="1200" dirty="0" smtClean="0">
                          <a:solidFill>
                            <a:schemeClr val="tx1"/>
                          </a:solidFill>
                        </a:rPr>
                        <a:t>Shortlist</a:t>
                      </a:r>
                      <a:r>
                        <a:rPr lang="en-US" sz="1200" baseline="0" dirty="0" smtClean="0">
                          <a:solidFill>
                            <a:schemeClr val="tx1"/>
                          </a:solidFill>
                        </a:rPr>
                        <a:t> Assistance and Requirements</a:t>
                      </a:r>
                      <a:endParaRPr lang="en-US" sz="1200" dirty="0">
                        <a:solidFill>
                          <a:srgbClr val="C77709"/>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r>
              <a:tr h="370840">
                <a:tc>
                  <a:txBody>
                    <a:bodyPr/>
                    <a:lstStyle/>
                    <a:p>
                      <a:r>
                        <a:rPr lang="en-US" sz="1200" dirty="0" smtClean="0"/>
                        <a:t>Get off to a productive start:</a:t>
                      </a:r>
                      <a:r>
                        <a:rPr lang="en-US" sz="1200" baseline="0" dirty="0" smtClean="0"/>
                        <a:t> Discuss the market space and how vendors are evaluated. Decide on which deployment option suits you best and narrow down the options based on customized requirements.</a:t>
                      </a:r>
                      <a:endParaRPr lang="en-US" sz="12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C77709"/>
                          </a:solidFill>
                          <a:effectLst/>
                          <a:uLnTx/>
                          <a:uFillTx/>
                          <a:latin typeface="+mn-lt"/>
                        </a:rPr>
                        <a:t>Section 2: </a:t>
                      </a:r>
                      <a:r>
                        <a:rPr kumimoji="0" lang="en-US" sz="1200" b="1" i="0" u="none" strike="noStrike" kern="1200" cap="none" spc="0" normalizeH="0" baseline="0" noProof="0" dirty="0" smtClean="0">
                          <a:ln>
                            <a:noFill/>
                          </a:ln>
                          <a:solidFill>
                            <a:schemeClr val="tx1"/>
                          </a:solidFill>
                          <a:effectLst/>
                          <a:uLnTx/>
                          <a:uFillTx/>
                          <a:latin typeface="+mn-lt"/>
                        </a:rPr>
                        <a:t>RFP and Budget Review</a:t>
                      </a:r>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370840">
                <a:tc>
                  <a:txBody>
                    <a:bodyPr/>
                    <a:lstStyle/>
                    <a:p>
                      <a:pPr algn="l"/>
                      <a:r>
                        <a:rPr lang="en-US" sz="1200" dirty="0" smtClean="0"/>
                        <a:t>Interpreting</a:t>
                      </a:r>
                      <a:r>
                        <a:rPr lang="en-US" sz="1200" baseline="0" dirty="0" smtClean="0"/>
                        <a:t> and acting on RFP results: Review vendors RFPs and ensure the solution is meeting your needs. Discuss average pricing of solutions and what can fit into your budget.</a:t>
                      </a:r>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C77709"/>
                          </a:solidFill>
                          <a:effectLst/>
                          <a:uLnTx/>
                          <a:uFillTx/>
                          <a:latin typeface="+mn-lt"/>
                        </a:rPr>
                        <a:t>Section 3:</a:t>
                      </a:r>
                      <a:r>
                        <a:rPr kumimoji="0" lang="en-US" sz="1200" b="1" i="0" u="none" strike="noStrike" kern="1200" cap="none" spc="0" normalizeH="0" baseline="0" noProof="0" dirty="0" smtClean="0">
                          <a:ln>
                            <a:noFill/>
                          </a:ln>
                          <a:solidFill>
                            <a:schemeClr val="tx1"/>
                          </a:solidFill>
                          <a:effectLst/>
                          <a:uLnTx/>
                          <a:uFillTx/>
                          <a:latin typeface="+mn-lt"/>
                        </a:rPr>
                        <a:t> Negotiation and Contract Review</a:t>
                      </a:r>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370840">
                <a:tc>
                  <a:txBody>
                    <a:bodyPr/>
                    <a:lstStyle/>
                    <a:p>
                      <a:r>
                        <a:rPr lang="en-US" sz="1200" dirty="0" smtClean="0"/>
                        <a:t>Purchase optimization: Review contracts and discuss best practices</a:t>
                      </a:r>
                      <a:r>
                        <a:rPr lang="en-US" sz="1200" baseline="0" dirty="0" smtClean="0"/>
                        <a:t> in negotiation tactics to get the best price for your solution.</a:t>
                      </a:r>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0" name="TextBox 9"/>
          <p:cNvSpPr txBox="1"/>
          <p:nvPr/>
        </p:nvSpPr>
        <p:spPr>
          <a:xfrm>
            <a:off x="7227119" y="3807777"/>
            <a:ext cx="1442197" cy="646331"/>
          </a:xfrm>
          <a:prstGeom prst="rect">
            <a:avLst/>
          </a:prstGeom>
          <a:noFill/>
        </p:spPr>
        <p:txBody>
          <a:bodyPr wrap="square" rtlCol="0">
            <a:spAutoFit/>
          </a:bodyPr>
          <a:lstStyle/>
          <a:p>
            <a:pPr algn="ctr"/>
            <a:r>
              <a:rPr lang="en-US" sz="900" dirty="0" smtClean="0"/>
              <a:t>This symbol signifies when you’ve reached a Guided Implementation point in your project.</a:t>
            </a:r>
            <a:endParaRPr lang="en-US" sz="900" dirty="0"/>
          </a:p>
        </p:txBody>
      </p:sp>
      <p:sp>
        <p:nvSpPr>
          <p:cNvPr id="11" name="TextBox 10"/>
          <p:cNvSpPr txBox="1"/>
          <p:nvPr/>
        </p:nvSpPr>
        <p:spPr>
          <a:xfrm>
            <a:off x="251520" y="5303520"/>
            <a:ext cx="8522208" cy="523220"/>
          </a:xfrm>
          <a:prstGeom prst="rect">
            <a:avLst/>
          </a:prstGeom>
          <a:noFill/>
        </p:spPr>
        <p:txBody>
          <a:bodyPr wrap="square" rtlCol="0">
            <a:spAutoFit/>
          </a:bodyPr>
          <a:lstStyle/>
          <a:p>
            <a:pPr algn="ctr"/>
            <a:r>
              <a:rPr lang="en-US" sz="1400" dirty="0" smtClean="0"/>
              <a:t>To enroll, send an email to </a:t>
            </a:r>
            <a:r>
              <a:rPr lang="en-US" sz="1400" dirty="0" smtClean="0">
                <a:hlinkClick r:id="rId2"/>
              </a:rPr>
              <a:t>GuidedImplementations@InfoTech.com</a:t>
            </a:r>
            <a:r>
              <a:rPr lang="en-US" sz="1400" dirty="0" smtClean="0"/>
              <a:t> or call 1-888-670-8889 and ask for the Guided Implementation Coordinator.</a:t>
            </a:r>
            <a:endParaRPr lang="en-US" sz="1400"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039" y="2271871"/>
            <a:ext cx="1460356" cy="1460356"/>
          </a:xfrm>
          <a:prstGeom prst="rect">
            <a:avLst/>
          </a:prstGeom>
        </p:spPr>
      </p:pic>
      <p:grpSp>
        <p:nvGrpSpPr>
          <p:cNvPr id="8" name="Group 7"/>
          <p:cNvGrpSpPr/>
          <p:nvPr/>
        </p:nvGrpSpPr>
        <p:grpSpPr>
          <a:xfrm>
            <a:off x="0" y="6422955"/>
            <a:ext cx="9144000" cy="437555"/>
            <a:chOff x="0" y="6422955"/>
            <a:chExt cx="9144000" cy="437555"/>
          </a:xfrm>
        </p:grpSpPr>
        <p:pic>
          <p:nvPicPr>
            <p:cNvPr id="12" name="Picture 3">
              <a:hlinkClick r:id="rId4"/>
            </p:cNvPr>
            <p:cNvPicPr>
              <a:picLocks noChangeAspect="1" noChangeArrowheads="1"/>
            </p:cNvPicPr>
            <p:nvPr/>
          </p:nvPicPr>
          <p:blipFill>
            <a:blip r:embed="rId5" cstate="print"/>
            <a:srcRect/>
            <a:stretch>
              <a:fillRect/>
            </a:stretch>
          </p:blipFill>
          <p:spPr bwMode="auto">
            <a:xfrm>
              <a:off x="0" y="6422955"/>
              <a:ext cx="9144000" cy="437555"/>
            </a:xfrm>
            <a:prstGeom prst="rect">
              <a:avLst/>
            </a:prstGeom>
            <a:noFill/>
            <a:ln w="9525">
              <a:noFill/>
              <a:miter lim="800000"/>
              <a:headEnd/>
              <a:tailEnd/>
            </a:ln>
          </p:spPr>
        </p:pic>
        <p:pic>
          <p:nvPicPr>
            <p:cNvPr id="14" name="Picture 13" descr="itrg-logo.png"/>
            <p:cNvPicPr>
              <a:picLocks noChangeAspect="1"/>
            </p:cNvPicPr>
            <p:nvPr/>
          </p:nvPicPr>
          <p:blipFill>
            <a:blip r:embed="rId6"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623597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93595" name="think-cell Slide" r:id="rId13" imgW="360" imgH="360" progId="TCLayout.ActiveDocument.1">
                  <p:embed/>
                </p:oleObj>
              </mc:Choice>
              <mc:Fallback>
                <p:oleObj name="think-cell Slide" r:id="rId13" imgW="360" imgH="360" progId="TCLayout.ActiveDocument.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ounded Rectangle 6"/>
          <p:cNvSpPr/>
          <p:nvPr>
            <p:custDataLst>
              <p:tags r:id="rId3"/>
            </p:custDataLst>
          </p:nvPr>
        </p:nvSpPr>
        <p:spPr>
          <a:xfrm rot="10800000">
            <a:off x="320040" y="5074919"/>
            <a:ext cx="416052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sp>
        <p:nvSpPr>
          <p:cNvPr id="8" name="Rounded Rectangle 7"/>
          <p:cNvSpPr/>
          <p:nvPr>
            <p:custDataLst>
              <p:tags r:id="rId4"/>
            </p:custDataLst>
          </p:nvPr>
        </p:nvSpPr>
        <p:spPr>
          <a:xfrm rot="10800000">
            <a:off x="4663440" y="5074918"/>
            <a:ext cx="416052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sp>
        <p:nvSpPr>
          <p:cNvPr id="2" name="Title 1"/>
          <p:cNvSpPr>
            <a:spLocks noGrp="1"/>
          </p:cNvSpPr>
          <p:nvPr>
            <p:ph type="title"/>
            <p:custDataLst>
              <p:tags r:id="rId5"/>
            </p:custDataLst>
          </p:nvPr>
        </p:nvSpPr>
        <p:spPr/>
        <p:txBody>
          <a:bodyPr/>
          <a:lstStyle/>
          <a:p>
            <a:r>
              <a:rPr lang="en-US" dirty="0" smtClean="0"/>
              <a:t>Market overview</a:t>
            </a:r>
            <a:endParaRPr lang="en-US" dirty="0"/>
          </a:p>
        </p:txBody>
      </p:sp>
      <p:sp>
        <p:nvSpPr>
          <p:cNvPr id="4" name="Rectangle 3"/>
          <p:cNvSpPr/>
          <p:nvPr>
            <p:custDataLst>
              <p:tags r:id="rId6"/>
            </p:custDataLst>
          </p:nvPr>
        </p:nvSpPr>
        <p:spPr>
          <a:xfrm>
            <a:off x="274955" y="1554480"/>
            <a:ext cx="4159250" cy="3621504"/>
          </a:xfrm>
          <a:prstGeom prst="rect">
            <a:avLst/>
          </a:prstGeom>
        </p:spPr>
        <p:txBody>
          <a:bodyPr wrap="square">
            <a:spAutoFit/>
          </a:bodyPr>
          <a:lstStyle/>
          <a:p>
            <a:pPr marL="169863" indent="-169863" algn="l">
              <a:spcBef>
                <a:spcPts val="400"/>
              </a:spcBef>
              <a:buFont typeface="Arial" pitchFamily="34" charset="0"/>
              <a:buChar char="•"/>
            </a:pPr>
            <a:r>
              <a:rPr lang="en-US" sz="1200" dirty="0" smtClean="0"/>
              <a:t>Originally, basic log centralization was created from a need for central review capabilities. Regulatory and compliance requirements began to take effect requiring certain controls, including monitoring of logs, to be part of an organization’s information security. </a:t>
            </a:r>
          </a:p>
          <a:p>
            <a:pPr marL="169863" indent="-169863" algn="l">
              <a:spcBef>
                <a:spcPts val="400"/>
              </a:spcBef>
              <a:buFont typeface="Arial" pitchFamily="34" charset="0"/>
              <a:buChar char="•"/>
            </a:pPr>
            <a:r>
              <a:rPr lang="en-US" sz="1200" dirty="0" smtClean="0"/>
              <a:t>SIEM grew </a:t>
            </a:r>
            <a:r>
              <a:rPr lang="en-US" sz="1200" dirty="0"/>
              <a:t>from the conjoining </a:t>
            </a:r>
            <a:r>
              <a:rPr lang="en-US" sz="1200" dirty="0" smtClean="0"/>
              <a:t>Security </a:t>
            </a:r>
            <a:r>
              <a:rPr lang="en-US" sz="1200" dirty="0"/>
              <a:t>Event Management and Security Information Management (which itself grew out of simpler Log Management). </a:t>
            </a:r>
            <a:endParaRPr lang="en-US" sz="1200" dirty="0" smtClean="0"/>
          </a:p>
          <a:p>
            <a:pPr marL="169863" indent="-169863" algn="l">
              <a:spcBef>
                <a:spcPts val="400"/>
              </a:spcBef>
              <a:buFont typeface="Arial" pitchFamily="34" charset="0"/>
              <a:buChar char="•"/>
            </a:pPr>
            <a:r>
              <a:rPr lang="en-US" sz="1200" dirty="0" smtClean="0"/>
              <a:t>The market soon needed increased detection capabilities. From log collection moving into SIEM functions, threat detection and intelligence tools were developed to provide network visibility. </a:t>
            </a:r>
          </a:p>
          <a:p>
            <a:pPr marL="169863" indent="-169863" algn="l">
              <a:spcBef>
                <a:spcPts val="400"/>
              </a:spcBef>
              <a:buFont typeface="Arial" pitchFamily="34" charset="0"/>
              <a:buChar char="•"/>
            </a:pPr>
            <a:r>
              <a:rPr lang="en-US" sz="1200" dirty="0" smtClean="0"/>
              <a:t>SIEM </a:t>
            </a:r>
            <a:r>
              <a:rPr lang="en-US" sz="1200" dirty="0"/>
              <a:t>solutions </a:t>
            </a:r>
            <a:r>
              <a:rPr lang="en-US" sz="1200" dirty="0" smtClean="0"/>
              <a:t>historically </a:t>
            </a:r>
            <a:r>
              <a:rPr lang="en-US" sz="1200" dirty="0"/>
              <a:t>focused </a:t>
            </a:r>
            <a:r>
              <a:rPr lang="en-US" sz="1200" dirty="0" smtClean="0"/>
              <a:t>on large, regulated enterprises. Today vendors offer simplified</a:t>
            </a:r>
            <a:r>
              <a:rPr lang="en-US" sz="1200" dirty="0"/>
              <a:t>, streamlined, all-in-one solutions aimed at the SME </a:t>
            </a:r>
            <a:r>
              <a:rPr lang="en-US" sz="1200" dirty="0" smtClean="0"/>
              <a:t>space. </a:t>
            </a:r>
          </a:p>
          <a:p>
            <a:pPr marL="169863" indent="-169863" algn="l">
              <a:spcBef>
                <a:spcPts val="400"/>
              </a:spcBef>
              <a:buFont typeface="Arial" pitchFamily="34" charset="0"/>
              <a:buChar char="•"/>
            </a:pPr>
            <a:r>
              <a:rPr lang="en-US" sz="1200" dirty="0" smtClean="0"/>
              <a:t>SIEM technologies are adapting to increased demand for a variety of offerings while developing better detection capabilities in the face of targeted attacks.</a:t>
            </a:r>
            <a:endParaRPr lang="en-US" sz="1200" dirty="0"/>
          </a:p>
        </p:txBody>
      </p:sp>
      <p:sp>
        <p:nvSpPr>
          <p:cNvPr id="5" name="Rectangle 4"/>
          <p:cNvSpPr/>
          <p:nvPr>
            <p:custDataLst>
              <p:tags r:id="rId7"/>
            </p:custDataLst>
          </p:nvPr>
        </p:nvSpPr>
        <p:spPr>
          <a:xfrm>
            <a:off x="4572000" y="1552218"/>
            <a:ext cx="4343400" cy="3806170"/>
          </a:xfrm>
          <a:prstGeom prst="rect">
            <a:avLst/>
          </a:prstGeom>
        </p:spPr>
        <p:txBody>
          <a:bodyPr wrap="square">
            <a:spAutoFit/>
          </a:bodyPr>
          <a:lstStyle/>
          <a:p>
            <a:pPr marL="169863" indent="-169863" algn="l">
              <a:spcBef>
                <a:spcPts val="400"/>
              </a:spcBef>
              <a:spcAft>
                <a:spcPts val="0"/>
              </a:spcAft>
              <a:buFont typeface="Arial" pitchFamily="34" charset="0"/>
              <a:buChar char="•"/>
            </a:pPr>
            <a:r>
              <a:rPr lang="en-US" sz="1200" dirty="0" smtClean="0"/>
              <a:t>Vendors will improve threat intelligence gathering and feeding capabilities to decrease time to detect the latest threats. As well, an increased focus on security analytics will emerge to detect targeted attacks based on small data volumes. </a:t>
            </a:r>
          </a:p>
          <a:p>
            <a:pPr marL="169863" indent="-169863" algn="l">
              <a:spcBef>
                <a:spcPts val="400"/>
              </a:spcBef>
              <a:spcAft>
                <a:spcPts val="0"/>
              </a:spcAft>
              <a:buFont typeface="Arial" pitchFamily="34" charset="0"/>
              <a:buChar char="•"/>
            </a:pPr>
            <a:r>
              <a:rPr lang="en-US" sz="1200" dirty="0" smtClean="0"/>
              <a:t>SME customers will increase demand for full out-of-the-box SIEM solutions that are easy to use with near-full feature functions and support services.</a:t>
            </a:r>
          </a:p>
          <a:p>
            <a:pPr marL="169863" indent="-169863" algn="l">
              <a:spcBef>
                <a:spcPts val="400"/>
              </a:spcBef>
              <a:spcAft>
                <a:spcPts val="0"/>
              </a:spcAft>
              <a:buFont typeface="Arial" pitchFamily="34" charset="0"/>
              <a:buChar char="•"/>
            </a:pPr>
            <a:r>
              <a:rPr lang="en-US" sz="1200" dirty="0" smtClean="0"/>
              <a:t>Increasing consolidation is occurring in the market with larger security vendors or infrastructure firms purchasing dedicated SIEM organizations. This may result in decreasing competitive evaluations by customers if they are concerned with seeking a strategic vendor. </a:t>
            </a:r>
          </a:p>
          <a:p>
            <a:pPr marL="169863" indent="-169863" algn="l">
              <a:spcBef>
                <a:spcPts val="400"/>
              </a:spcBef>
              <a:spcAft>
                <a:spcPts val="0"/>
              </a:spcAft>
              <a:buFont typeface="Arial" pitchFamily="34" charset="0"/>
              <a:buChar char="•"/>
            </a:pPr>
            <a:r>
              <a:rPr lang="en-US" sz="1200" dirty="0" smtClean="0"/>
              <a:t>Managed </a:t>
            </a:r>
            <a:r>
              <a:rPr lang="en-US" sz="1200" dirty="0"/>
              <a:t>SIEM services will take on increasing importance as </a:t>
            </a:r>
            <a:r>
              <a:rPr lang="en-US" sz="1200" dirty="0" smtClean="0"/>
              <a:t>smaller or less inclined organizations </a:t>
            </a:r>
            <a:r>
              <a:rPr lang="en-US" sz="1200" dirty="0"/>
              <a:t>seek </a:t>
            </a:r>
            <a:r>
              <a:rPr lang="en-US" sz="1200" dirty="0" smtClean="0"/>
              <a:t>out third-party </a:t>
            </a:r>
            <a:r>
              <a:rPr lang="en-US" sz="1200" dirty="0"/>
              <a:t>support to monitor SIEM on a continuous basis</a:t>
            </a:r>
            <a:r>
              <a:rPr lang="en-US" sz="1200" dirty="0" smtClean="0"/>
              <a:t>.</a:t>
            </a:r>
          </a:p>
          <a:p>
            <a:pPr marL="169863" indent="-169863" algn="l">
              <a:spcBef>
                <a:spcPts val="400"/>
              </a:spcBef>
              <a:spcAft>
                <a:spcPts val="0"/>
              </a:spcAft>
              <a:buFont typeface="Arial" pitchFamily="34" charset="0"/>
              <a:buChar char="•"/>
            </a:pPr>
            <a:r>
              <a:rPr lang="en-US" sz="1200" dirty="0" smtClean="0"/>
              <a:t>The ability for the product to learn to recognize what's abnormal (adaptive intelligence) will become a differentiating factor once it is developed commercially.</a:t>
            </a:r>
            <a:endParaRPr lang="en-US" sz="1200" dirty="0"/>
          </a:p>
        </p:txBody>
      </p:sp>
      <p:sp>
        <p:nvSpPr>
          <p:cNvPr id="16" name="Rounded Rectangle 15"/>
          <p:cNvSpPr/>
          <p:nvPr>
            <p:custDataLst>
              <p:tags r:id="rId8"/>
            </p:custDataLst>
          </p:nvPr>
        </p:nvSpPr>
        <p:spPr>
          <a:xfrm>
            <a:off x="274955" y="1189038"/>
            <a:ext cx="415925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CA" b="1" i="1" dirty="0" smtClean="0">
                <a:solidFill>
                  <a:srgbClr val="333333"/>
                </a:solidFill>
              </a:rPr>
              <a:t>How it got here</a:t>
            </a:r>
            <a:endParaRPr lang="en-CA" b="1" i="1" dirty="0">
              <a:solidFill>
                <a:srgbClr val="333333"/>
              </a:solidFill>
            </a:endParaRPr>
          </a:p>
        </p:txBody>
      </p:sp>
      <p:sp>
        <p:nvSpPr>
          <p:cNvPr id="17" name="Rounded Rectangle 16"/>
          <p:cNvSpPr/>
          <p:nvPr>
            <p:custDataLst>
              <p:tags r:id="rId9"/>
            </p:custDataLst>
          </p:nvPr>
        </p:nvSpPr>
        <p:spPr>
          <a:xfrm>
            <a:off x="4572000" y="1189038"/>
            <a:ext cx="4205605" cy="371475"/>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CA" b="1" i="1" dirty="0" smtClean="0">
                <a:solidFill>
                  <a:srgbClr val="333333"/>
                </a:solidFill>
              </a:rPr>
              <a:t>Where it’s going</a:t>
            </a:r>
            <a:endParaRPr lang="en-CA" b="1" i="1" dirty="0">
              <a:solidFill>
                <a:srgbClr val="333333"/>
              </a:solidFill>
            </a:endParaRPr>
          </a:p>
        </p:txBody>
      </p:sp>
      <p:grpSp>
        <p:nvGrpSpPr>
          <p:cNvPr id="9" name="Group 135"/>
          <p:cNvGrpSpPr/>
          <p:nvPr>
            <p:custDataLst>
              <p:tags r:id="rId10"/>
            </p:custDataLst>
          </p:nvPr>
        </p:nvGrpSpPr>
        <p:grpSpPr>
          <a:xfrm>
            <a:off x="251520" y="5562599"/>
            <a:ext cx="8625780" cy="838201"/>
            <a:chOff x="328291" y="4509120"/>
            <a:chExt cx="8491858" cy="838201"/>
          </a:xfrm>
        </p:grpSpPr>
        <p:sp>
          <p:nvSpPr>
            <p:cNvPr id="10" name="Rounded Rectangle 9"/>
            <p:cNvSpPr/>
            <p:nvPr/>
          </p:nvSpPr>
          <p:spPr>
            <a:xfrm>
              <a:off x="328613" y="4509120"/>
              <a:ext cx="8491536" cy="83820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57300" algn="l"/>
              <a:r>
                <a:rPr lang="en-CA" sz="1200" dirty="0" smtClean="0">
                  <a:solidFill>
                    <a:schemeClr val="tx1"/>
                  </a:solidFill>
                </a:rPr>
                <a:t>As the market evolves, capabilities that were once cutting edge become default and new functionality becomes differentiating. Log data enrichment has become a Table Stakes capability and should no longer be used to differentiate solutions. Instead focus on peripheral security solution integration and security analytic capabilities to get the best fit for your requirements.</a:t>
              </a:r>
            </a:p>
          </p:txBody>
        </p:sp>
        <p:pic>
          <p:nvPicPr>
            <p:cNvPr id="11" name="Picture 10" descr="insight.png"/>
            <p:cNvPicPr>
              <a:picLocks noChangeAspect="1"/>
            </p:cNvPicPr>
            <p:nvPr/>
          </p:nvPicPr>
          <p:blipFill>
            <a:blip r:embed="rId15" cstate="print"/>
            <a:stretch>
              <a:fillRect/>
            </a:stretch>
          </p:blipFill>
          <p:spPr>
            <a:xfrm>
              <a:off x="328291" y="4509120"/>
              <a:ext cx="1000207" cy="838201"/>
            </a:xfrm>
            <a:prstGeom prst="rect">
              <a:avLst/>
            </a:prstGeom>
          </p:spPr>
        </p:pic>
      </p:grpSp>
      <p:grpSp>
        <p:nvGrpSpPr>
          <p:cNvPr id="13" name="Group 12"/>
          <p:cNvGrpSpPr/>
          <p:nvPr/>
        </p:nvGrpSpPr>
        <p:grpSpPr>
          <a:xfrm>
            <a:off x="0" y="6422955"/>
            <a:ext cx="9144000" cy="437555"/>
            <a:chOff x="0" y="6422955"/>
            <a:chExt cx="9144000" cy="437555"/>
          </a:xfrm>
        </p:grpSpPr>
        <p:pic>
          <p:nvPicPr>
            <p:cNvPr id="14" name="Picture 3">
              <a:hlinkClick r:id="rId16"/>
            </p:cNvPr>
            <p:cNvPicPr>
              <a:picLocks noChangeAspect="1" noChangeArrowheads="1"/>
            </p:cNvPicPr>
            <p:nvPr/>
          </p:nvPicPr>
          <p:blipFill>
            <a:blip r:embed="rId17" cstate="print"/>
            <a:srcRect/>
            <a:stretch>
              <a:fillRect/>
            </a:stretch>
          </p:blipFill>
          <p:spPr bwMode="auto">
            <a:xfrm>
              <a:off x="0" y="6422955"/>
              <a:ext cx="9144000" cy="437555"/>
            </a:xfrm>
            <a:prstGeom prst="rect">
              <a:avLst/>
            </a:prstGeom>
            <a:noFill/>
            <a:ln w="9525">
              <a:noFill/>
              <a:miter lim="800000"/>
              <a:headEnd/>
              <a:tailEnd/>
            </a:ln>
          </p:spPr>
        </p:pic>
        <p:pic>
          <p:nvPicPr>
            <p:cNvPr id="15" name="Picture 14" descr="itrg-logo.png"/>
            <p:cNvPicPr>
              <a:picLocks noChangeAspect="1"/>
            </p:cNvPicPr>
            <p:nvPr/>
          </p:nvPicPr>
          <p:blipFill>
            <a:blip r:embed="rId18"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786786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Stakes represent the minimum standard; without these, a product doesn’t even get reviewed</a:t>
            </a:r>
            <a:endParaRPr lang="en-US" dirty="0"/>
          </a:p>
        </p:txBody>
      </p:sp>
      <p:grpSp>
        <p:nvGrpSpPr>
          <p:cNvPr id="3" name="Group 136"/>
          <p:cNvGrpSpPr/>
          <p:nvPr/>
        </p:nvGrpSpPr>
        <p:grpSpPr>
          <a:xfrm>
            <a:off x="326232" y="5409220"/>
            <a:ext cx="8491536" cy="848310"/>
            <a:chOff x="328291" y="3598911"/>
            <a:chExt cx="8491536" cy="848310"/>
          </a:xfrm>
        </p:grpSpPr>
        <p:sp>
          <p:nvSpPr>
            <p:cNvPr id="97" name="Rounded Rectangle 96"/>
            <p:cNvSpPr/>
            <p:nvPr/>
          </p:nvSpPr>
          <p:spPr>
            <a:xfrm>
              <a:off x="328291" y="3598911"/>
              <a:ext cx="8491536" cy="83820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7438" indent="-11113" algn="l"/>
              <a:r>
                <a:rPr lang="en-US" sz="1200" dirty="0" smtClean="0">
                  <a:solidFill>
                    <a:srgbClr val="333333"/>
                  </a:solidFill>
                </a:rPr>
                <a:t>If Table Stakes are all you need from your SIEM solution, the only true differentiator for the organization is price. Otherwise, dig deeper to find the best price to value for your needs.</a:t>
              </a:r>
            </a:p>
          </p:txBody>
        </p:sp>
        <p:pic>
          <p:nvPicPr>
            <p:cNvPr id="98" name="Picture 97" descr="insight.png"/>
            <p:cNvPicPr>
              <a:picLocks noChangeAspect="1"/>
            </p:cNvPicPr>
            <p:nvPr/>
          </p:nvPicPr>
          <p:blipFill>
            <a:blip r:embed="rId14" cstate="print"/>
            <a:stretch>
              <a:fillRect/>
            </a:stretch>
          </p:blipFill>
          <p:spPr>
            <a:xfrm>
              <a:off x="328614" y="3609020"/>
              <a:ext cx="1000207" cy="838201"/>
            </a:xfrm>
            <a:prstGeom prst="rect">
              <a:avLst/>
            </a:prstGeom>
          </p:spPr>
        </p:pic>
      </p:grpSp>
      <p:sp>
        <p:nvSpPr>
          <p:cNvPr id="95" name="Rectangle 94"/>
          <p:cNvSpPr/>
          <p:nvPr/>
        </p:nvSpPr>
        <p:spPr>
          <a:xfrm>
            <a:off x="5486400" y="1537514"/>
            <a:ext cx="3336925" cy="1754326"/>
          </a:xfrm>
          <a:prstGeom prst="rect">
            <a:avLst/>
          </a:prstGeom>
        </p:spPr>
        <p:txBody>
          <a:bodyPr wrap="square">
            <a:spAutoFit/>
          </a:bodyPr>
          <a:lstStyle/>
          <a:p>
            <a:pPr algn="l"/>
            <a:r>
              <a:rPr lang="en-US" sz="1200" dirty="0" smtClean="0">
                <a:solidFill>
                  <a:srgbClr val="333333"/>
                </a:solidFill>
              </a:rPr>
              <a:t>The products assessed in this Vendor Landscape</a:t>
            </a:r>
            <a:r>
              <a:rPr lang="en-US" sz="1200" baseline="30000" dirty="0" smtClean="0">
                <a:solidFill>
                  <a:srgbClr val="333333"/>
                </a:solidFill>
              </a:rPr>
              <a:t>TM</a:t>
            </a:r>
            <a:r>
              <a:rPr lang="en-US" sz="1200" dirty="0" smtClean="0">
                <a:solidFill>
                  <a:srgbClr val="333333"/>
                </a:solidFill>
              </a:rPr>
              <a:t> meet, at the very least, the requirements outlined as Table Stakes. </a:t>
            </a:r>
          </a:p>
          <a:p>
            <a:pPr algn="l"/>
            <a:endParaRPr lang="en-US" sz="1200" dirty="0" smtClean="0">
              <a:solidFill>
                <a:srgbClr val="333333"/>
              </a:solidFill>
            </a:endParaRPr>
          </a:p>
          <a:p>
            <a:pPr algn="l"/>
            <a:r>
              <a:rPr lang="en-US" sz="1200" dirty="0" smtClean="0">
                <a:solidFill>
                  <a:srgbClr val="333333"/>
                </a:solidFill>
              </a:rPr>
              <a:t>Many of the vendors go above and beyond the outlined Table Stakes, some even do so in multiple categories. This section aims to highlight the products’ capabilities </a:t>
            </a:r>
            <a:r>
              <a:rPr lang="en-US" sz="1200" b="1" dirty="0" smtClean="0">
                <a:solidFill>
                  <a:srgbClr val="333333"/>
                </a:solidFill>
              </a:rPr>
              <a:t>in excess </a:t>
            </a:r>
            <a:r>
              <a:rPr lang="en-US" sz="1200" dirty="0" smtClean="0">
                <a:solidFill>
                  <a:srgbClr val="333333"/>
                </a:solidFill>
              </a:rPr>
              <a:t>of the criteria listed here. </a:t>
            </a:r>
            <a:endParaRPr lang="en-US" sz="1200" dirty="0">
              <a:solidFill>
                <a:srgbClr val="333333"/>
              </a:solidFill>
            </a:endParaRPr>
          </a:p>
        </p:txBody>
      </p:sp>
      <p:sp>
        <p:nvSpPr>
          <p:cNvPr id="106" name="Rounded Rectangle 105"/>
          <p:cNvSpPr/>
          <p:nvPr/>
        </p:nvSpPr>
        <p:spPr>
          <a:xfrm>
            <a:off x="320675" y="1188720"/>
            <a:ext cx="4971405"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The Table Stakes</a:t>
            </a:r>
            <a:endParaRPr lang="en-CA" b="1" i="1" dirty="0">
              <a:solidFill>
                <a:srgbClr val="333333"/>
              </a:solidFill>
            </a:endParaRPr>
          </a:p>
        </p:txBody>
      </p:sp>
      <p:sp>
        <p:nvSpPr>
          <p:cNvPr id="107" name="Rounded Rectangle 106"/>
          <p:cNvSpPr/>
          <p:nvPr/>
        </p:nvSpPr>
        <p:spPr>
          <a:xfrm>
            <a:off x="5486400" y="1188720"/>
            <a:ext cx="3336925"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What does this mean?</a:t>
            </a:r>
            <a:endParaRPr lang="en-CA" b="1" i="1" dirty="0">
              <a:solidFill>
                <a:srgbClr val="333333"/>
              </a:solidFill>
            </a:endParaRPr>
          </a:p>
        </p:txBody>
      </p:sp>
      <p:sp>
        <p:nvSpPr>
          <p:cNvPr id="26" name="Rounded Rectangle 25"/>
          <p:cNvSpPr/>
          <p:nvPr>
            <p:custDataLst>
              <p:tags r:id="rId1"/>
            </p:custDataLst>
          </p:nvPr>
        </p:nvSpPr>
        <p:spPr>
          <a:xfrm rot="10800000">
            <a:off x="5486400" y="4892039"/>
            <a:ext cx="333756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a:endParaRPr lang="en-CA" b="1" i="1" dirty="0">
              <a:solidFill>
                <a:srgbClr val="333333"/>
              </a:solidFill>
            </a:endParaRPr>
          </a:p>
        </p:txBody>
      </p:sp>
      <p:grpSp>
        <p:nvGrpSpPr>
          <p:cNvPr id="27" name="Group 26"/>
          <p:cNvGrpSpPr/>
          <p:nvPr/>
        </p:nvGrpSpPr>
        <p:grpSpPr>
          <a:xfrm>
            <a:off x="320675" y="1554480"/>
            <a:ext cx="4971405" cy="3674566"/>
            <a:chOff x="274321" y="1600200"/>
            <a:chExt cx="5017760" cy="3809020"/>
          </a:xfrm>
        </p:grpSpPr>
        <p:grpSp>
          <p:nvGrpSpPr>
            <p:cNvPr id="28" name="Group 27"/>
            <p:cNvGrpSpPr/>
            <p:nvPr/>
          </p:nvGrpSpPr>
          <p:grpSpPr>
            <a:xfrm>
              <a:off x="274321" y="2011679"/>
              <a:ext cx="5017760" cy="3397541"/>
              <a:chOff x="319407" y="2011362"/>
              <a:chExt cx="4983480" cy="2149158"/>
            </a:xfrm>
          </p:grpSpPr>
          <p:sp>
            <p:nvSpPr>
              <p:cNvPr id="31" name="Flowchart: Stored Data 21"/>
              <p:cNvSpPr>
                <a:spLocks noChangeArrowheads="1"/>
              </p:cNvSpPr>
              <p:nvPr>
                <p:custDataLst>
                  <p:tags r:id="rId4"/>
                </p:custDataLst>
              </p:nvPr>
            </p:nvSpPr>
            <p:spPr bwMode="auto">
              <a:xfrm flipH="1">
                <a:off x="1828167" y="3108960"/>
                <a:ext cx="3474720" cy="502920"/>
              </a:xfrm>
              <a:prstGeom prst="rect">
                <a:avLst/>
              </a:prstGeom>
              <a:solidFill>
                <a:schemeClr val="bg2">
                  <a:lumMod val="8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Logging for all correlated events and alerting via pager/email/text for those that exceed a given threshold or meet specific alert criteria.</a:t>
                </a:r>
              </a:p>
            </p:txBody>
          </p:sp>
          <p:sp>
            <p:nvSpPr>
              <p:cNvPr id="32" name="Rectangle 31"/>
              <p:cNvSpPr>
                <a:spLocks noChangeArrowheads="1"/>
              </p:cNvSpPr>
              <p:nvPr>
                <p:custDataLst>
                  <p:tags r:id="rId5"/>
                </p:custDataLst>
              </p:nvPr>
            </p:nvSpPr>
            <p:spPr bwMode="auto">
              <a:xfrm flipH="1">
                <a:off x="319407" y="3108960"/>
                <a:ext cx="1463040" cy="502920"/>
              </a:xfrm>
              <a:prstGeom prst="rect">
                <a:avLst/>
              </a:prstGeom>
              <a:solidFill>
                <a:schemeClr val="bg2">
                  <a:lumMod val="85000"/>
                </a:schemeClr>
              </a:solidFill>
              <a:ln w="25400">
                <a:noFill/>
                <a:miter lim="800000"/>
                <a:headEnd/>
                <a:tailEnd/>
              </a:ln>
              <a:effectLst/>
            </p:spPr>
            <p:txBody>
              <a:bodyPr anchor="ctr"/>
              <a:lstStyle/>
              <a:p>
                <a:pPr algn="l">
                  <a:defRPr/>
                </a:pPr>
                <a:r>
                  <a:rPr lang="en-US" sz="1200" dirty="0" smtClean="0">
                    <a:latin typeface="Arial" pitchFamily="34" charset="0"/>
                    <a:cs typeface="Arial" pitchFamily="34" charset="0"/>
                  </a:rPr>
                  <a:t>Basic Alerting</a:t>
                </a:r>
                <a:endParaRPr lang="en-US" sz="1200" dirty="0">
                  <a:latin typeface="Arial" pitchFamily="34" charset="0"/>
                  <a:cs typeface="Arial" pitchFamily="34" charset="0"/>
                </a:endParaRPr>
              </a:p>
            </p:txBody>
          </p:sp>
          <p:sp>
            <p:nvSpPr>
              <p:cNvPr id="33" name="Flowchart: Stored Data 21"/>
              <p:cNvSpPr>
                <a:spLocks noChangeArrowheads="1"/>
              </p:cNvSpPr>
              <p:nvPr>
                <p:custDataLst>
                  <p:tags r:id="rId6"/>
                </p:custDataLst>
              </p:nvPr>
            </p:nvSpPr>
            <p:spPr bwMode="auto">
              <a:xfrm flipH="1">
                <a:off x="1828167" y="3657600"/>
                <a:ext cx="3474720" cy="50292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Availability of a variety of out-of-the-box reports that can be run on a scheduled and ad hoc basis.</a:t>
                </a:r>
              </a:p>
            </p:txBody>
          </p:sp>
          <p:sp>
            <p:nvSpPr>
              <p:cNvPr id="34" name="Rectangle 33"/>
              <p:cNvSpPr>
                <a:spLocks noChangeArrowheads="1"/>
              </p:cNvSpPr>
              <p:nvPr>
                <p:custDataLst>
                  <p:tags r:id="rId7"/>
                </p:custDataLst>
              </p:nvPr>
            </p:nvSpPr>
            <p:spPr bwMode="auto">
              <a:xfrm flipH="1">
                <a:off x="319407" y="3657600"/>
                <a:ext cx="1463040" cy="502920"/>
              </a:xfrm>
              <a:prstGeom prst="rect">
                <a:avLst/>
              </a:prstGeom>
              <a:solidFill>
                <a:schemeClr val="bg2">
                  <a:lumMod val="95000"/>
                </a:schemeClr>
              </a:solidFill>
              <a:ln w="25400">
                <a:noFill/>
                <a:miter lim="800000"/>
                <a:headEnd/>
                <a:tailEnd/>
              </a:ln>
              <a:effectLst/>
            </p:spPr>
            <p:txBody>
              <a:bodyPr anchor="ctr"/>
              <a:lstStyle/>
              <a:p>
                <a:pPr algn="l">
                  <a:defRPr/>
                </a:pPr>
                <a:r>
                  <a:rPr lang="en-US" sz="1200" dirty="0" smtClean="0">
                    <a:latin typeface="Arial" pitchFamily="34" charset="0"/>
                    <a:cs typeface="Arial" pitchFamily="34" charset="0"/>
                  </a:rPr>
                  <a:t>Basic Reporting</a:t>
                </a:r>
                <a:endParaRPr lang="en-US" sz="1200" dirty="0">
                  <a:latin typeface="Arial" pitchFamily="34" charset="0"/>
                  <a:cs typeface="Arial" pitchFamily="34" charset="0"/>
                </a:endParaRPr>
              </a:p>
            </p:txBody>
          </p:sp>
          <p:sp>
            <p:nvSpPr>
              <p:cNvPr id="35" name="Flowchart: Stored Data 20"/>
              <p:cNvSpPr>
                <a:spLocks noChangeArrowheads="1"/>
              </p:cNvSpPr>
              <p:nvPr>
                <p:custDataLst>
                  <p:tags r:id="rId8"/>
                </p:custDataLst>
              </p:nvPr>
            </p:nvSpPr>
            <p:spPr bwMode="auto">
              <a:xfrm flipH="1">
                <a:off x="1828167" y="2560320"/>
                <a:ext cx="3474720" cy="50292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Out-of-the-box correlation policies for basic CAN data, acting in near real time.</a:t>
                </a:r>
              </a:p>
            </p:txBody>
          </p:sp>
          <p:sp>
            <p:nvSpPr>
              <p:cNvPr id="36" name="Rectangle 35"/>
              <p:cNvSpPr>
                <a:spLocks noChangeArrowheads="1"/>
              </p:cNvSpPr>
              <p:nvPr>
                <p:custDataLst>
                  <p:tags r:id="rId9"/>
                </p:custDataLst>
              </p:nvPr>
            </p:nvSpPr>
            <p:spPr bwMode="auto">
              <a:xfrm flipH="1">
                <a:off x="319407" y="2560320"/>
                <a:ext cx="1463040" cy="502920"/>
              </a:xfrm>
              <a:prstGeom prst="rect">
                <a:avLst/>
              </a:prstGeom>
              <a:solidFill>
                <a:schemeClr val="bg2">
                  <a:lumMod val="95000"/>
                </a:schemeClr>
              </a:solidFill>
              <a:ln w="25400">
                <a:noFill/>
                <a:miter lim="800000"/>
                <a:headEnd/>
                <a:tailEnd/>
              </a:ln>
              <a:effectLst/>
            </p:spPr>
            <p:txBody>
              <a:bodyPr anchor="ctr"/>
              <a:lstStyle/>
              <a:p>
                <a:pPr algn="l">
                  <a:defRPr/>
                </a:pPr>
                <a:r>
                  <a:rPr lang="en-US" sz="1200" dirty="0" smtClean="0">
                    <a:latin typeface="Arial" pitchFamily="34" charset="0"/>
                    <a:cs typeface="Arial" pitchFamily="34" charset="0"/>
                  </a:rPr>
                  <a:t>Basic Correlations</a:t>
                </a:r>
                <a:endParaRPr lang="en-US" sz="1200" dirty="0">
                  <a:latin typeface="Arial" pitchFamily="34" charset="0"/>
                  <a:cs typeface="Arial" pitchFamily="34" charset="0"/>
                </a:endParaRPr>
              </a:p>
            </p:txBody>
          </p:sp>
          <p:sp>
            <p:nvSpPr>
              <p:cNvPr id="37" name="Flowchart: Stored Data 19"/>
              <p:cNvSpPr>
                <a:spLocks noChangeArrowheads="1"/>
              </p:cNvSpPr>
              <p:nvPr>
                <p:custDataLst>
                  <p:tags r:id="rId10"/>
                </p:custDataLst>
              </p:nvPr>
            </p:nvSpPr>
            <p:spPr bwMode="auto">
              <a:xfrm flipH="1">
                <a:off x="1828167" y="2011362"/>
                <a:ext cx="3474720" cy="502920"/>
              </a:xfrm>
              <a:prstGeom prst="rect">
                <a:avLst/>
              </a:prstGeom>
              <a:solidFill>
                <a:schemeClr val="bg2">
                  <a:lumMod val="85000"/>
                </a:schemeClr>
              </a:solidFill>
              <a:ln w="6350">
                <a:noFill/>
                <a:miter lim="800000"/>
                <a:headEnd/>
                <a:tailEnd/>
              </a:ln>
            </p:spPr>
            <p:txBody>
              <a:bodyPr anchor="ctr"/>
              <a:lstStyle/>
              <a:p>
                <a:pPr algn="l"/>
                <a:r>
                  <a:rPr lang="en-US" sz="1200" dirty="0" smtClean="0">
                    <a:latin typeface="Arial" pitchFamily="34" charset="0"/>
                    <a:cs typeface="Arial" pitchFamily="34" charset="0"/>
                  </a:rPr>
                  <a:t>Collection from firewall and network logs, IDS logs, Windows server logs, web server logs, and various </a:t>
                </a:r>
                <a:r>
                  <a:rPr lang="en-US" sz="1200" i="1" dirty="0" smtClean="0">
                    <a:latin typeface="Arial" pitchFamily="34" charset="0"/>
                    <a:cs typeface="Arial" pitchFamily="34" charset="0"/>
                  </a:rPr>
                  <a:t>syslog </a:t>
                </a:r>
                <a:r>
                  <a:rPr lang="en-US" sz="1200" dirty="0" smtClean="0">
                    <a:latin typeface="Arial" pitchFamily="34" charset="0"/>
                    <a:cs typeface="Arial" pitchFamily="34" charset="0"/>
                  </a:rPr>
                  <a:t>sources.</a:t>
                </a:r>
              </a:p>
            </p:txBody>
          </p:sp>
          <p:sp>
            <p:nvSpPr>
              <p:cNvPr id="38" name="Rectangle 37"/>
              <p:cNvSpPr>
                <a:spLocks noChangeArrowheads="1"/>
              </p:cNvSpPr>
              <p:nvPr>
                <p:custDataLst>
                  <p:tags r:id="rId11"/>
                </p:custDataLst>
              </p:nvPr>
            </p:nvSpPr>
            <p:spPr bwMode="auto">
              <a:xfrm flipH="1">
                <a:off x="319407" y="2011997"/>
                <a:ext cx="1463040" cy="502920"/>
              </a:xfrm>
              <a:prstGeom prst="rect">
                <a:avLst/>
              </a:prstGeom>
              <a:solidFill>
                <a:schemeClr val="bg2">
                  <a:lumMod val="85000"/>
                </a:schemeClr>
              </a:solidFill>
              <a:ln w="25400">
                <a:noFill/>
                <a:miter lim="800000"/>
                <a:headEnd/>
                <a:tailEnd/>
              </a:ln>
              <a:effectLst/>
            </p:spPr>
            <p:txBody>
              <a:bodyPr anchor="ctr"/>
              <a:lstStyle/>
              <a:p>
                <a:pPr algn="l">
                  <a:defRPr/>
                </a:pPr>
                <a:r>
                  <a:rPr lang="en-US" sz="1200" dirty="0" smtClean="0">
                    <a:latin typeface="Arial" pitchFamily="34" charset="0"/>
                    <a:cs typeface="Arial" pitchFamily="34" charset="0"/>
                  </a:rPr>
                  <a:t>Basic Collection, Aggregation, Normalization (CAN)</a:t>
                </a:r>
                <a:endParaRPr lang="en-US" sz="1200" dirty="0">
                  <a:latin typeface="Arial" pitchFamily="34" charset="0"/>
                  <a:cs typeface="Arial" pitchFamily="34" charset="0"/>
                </a:endParaRPr>
              </a:p>
            </p:txBody>
          </p:sp>
        </p:grpSp>
        <p:sp>
          <p:nvSpPr>
            <p:cNvPr id="29" name="Flowchart: Stored Data 19"/>
            <p:cNvSpPr>
              <a:spLocks noChangeArrowheads="1"/>
            </p:cNvSpPr>
            <p:nvPr>
              <p:custDataLst>
                <p:tags r:id="rId2"/>
              </p:custDataLst>
            </p:nvPr>
          </p:nvSpPr>
          <p:spPr bwMode="auto">
            <a:xfrm flipH="1">
              <a:off x="1783712" y="1600200"/>
              <a:ext cx="3508368" cy="365760"/>
            </a:xfrm>
            <a:prstGeom prst="rect">
              <a:avLst/>
            </a:prstGeom>
            <a:solidFill>
              <a:schemeClr val="accent1"/>
            </a:solidFill>
            <a:ln w="6350">
              <a:noFill/>
              <a:miter lim="800000"/>
              <a:headEnd/>
              <a:tailEnd/>
            </a:ln>
          </p:spPr>
          <p:txBody>
            <a:bodyPr anchor="ctr"/>
            <a:lstStyle/>
            <a:p>
              <a:r>
                <a:rPr lang="en-US" sz="1400" b="1" dirty="0" smtClean="0">
                  <a:solidFill>
                    <a:schemeClr val="bg1"/>
                  </a:solidFill>
                  <a:latin typeface="Arial" pitchFamily="34" charset="0"/>
                  <a:cs typeface="Arial" pitchFamily="34" charset="0"/>
                </a:rPr>
                <a:t>What it is:</a:t>
              </a:r>
            </a:p>
          </p:txBody>
        </p:sp>
        <p:sp>
          <p:nvSpPr>
            <p:cNvPr id="30" name="Rectangle 29"/>
            <p:cNvSpPr>
              <a:spLocks noChangeArrowheads="1"/>
            </p:cNvSpPr>
            <p:nvPr>
              <p:custDataLst>
                <p:tags r:id="rId3"/>
              </p:custDataLst>
            </p:nvPr>
          </p:nvSpPr>
          <p:spPr bwMode="auto">
            <a:xfrm flipH="1">
              <a:off x="274952" y="1600835"/>
              <a:ext cx="1508127" cy="365760"/>
            </a:xfrm>
            <a:prstGeom prst="rect">
              <a:avLst/>
            </a:prstGeom>
            <a:solidFill>
              <a:schemeClr val="accent1"/>
            </a:solidFill>
            <a:ln w="25400">
              <a:noFill/>
              <a:miter lim="800000"/>
              <a:headEnd/>
              <a:tailEnd/>
            </a:ln>
            <a:effectLst/>
          </p:spPr>
          <p:txBody>
            <a:bodyPr anchor="ctr"/>
            <a:lstStyle/>
            <a:p>
              <a:pPr>
                <a:defRPr/>
              </a:pPr>
              <a:r>
                <a:rPr lang="en-US" sz="1400" b="1" dirty="0" smtClean="0">
                  <a:solidFill>
                    <a:schemeClr val="bg1"/>
                  </a:solidFill>
                  <a:latin typeface="Arial" pitchFamily="34" charset="0"/>
                  <a:cs typeface="Arial" pitchFamily="34" charset="0"/>
                </a:rPr>
                <a:t>Feature</a:t>
              </a:r>
              <a:endParaRPr lang="en-US" sz="1400" b="1" dirty="0">
                <a:solidFill>
                  <a:schemeClr val="bg1"/>
                </a:solidFill>
                <a:latin typeface="Arial" pitchFamily="34" charset="0"/>
                <a:cs typeface="Arial" pitchFamily="34" charset="0"/>
              </a:endParaRPr>
            </a:p>
          </p:txBody>
        </p:sp>
      </p:grpSp>
      <p:grpSp>
        <p:nvGrpSpPr>
          <p:cNvPr id="22" name="Group 21"/>
          <p:cNvGrpSpPr/>
          <p:nvPr/>
        </p:nvGrpSpPr>
        <p:grpSpPr>
          <a:xfrm>
            <a:off x="0" y="6422955"/>
            <a:ext cx="9144000" cy="437555"/>
            <a:chOff x="0" y="6422955"/>
            <a:chExt cx="9144000" cy="437555"/>
          </a:xfrm>
        </p:grpSpPr>
        <p:pic>
          <p:nvPicPr>
            <p:cNvPr id="23" name="Picture 3">
              <a:hlinkClick r:id="rId15"/>
            </p:cNvPr>
            <p:cNvPicPr>
              <a:picLocks noChangeAspect="1" noChangeArrowheads="1"/>
            </p:cNvPicPr>
            <p:nvPr/>
          </p:nvPicPr>
          <p:blipFill>
            <a:blip r:embed="rId16" cstate="print"/>
            <a:srcRect/>
            <a:stretch>
              <a:fillRect/>
            </a:stretch>
          </p:blipFill>
          <p:spPr bwMode="auto">
            <a:xfrm>
              <a:off x="0" y="6422955"/>
              <a:ext cx="9144000" cy="437555"/>
            </a:xfrm>
            <a:prstGeom prst="rect">
              <a:avLst/>
            </a:prstGeom>
            <a:noFill/>
            <a:ln w="9525">
              <a:noFill/>
              <a:miter lim="800000"/>
              <a:headEnd/>
              <a:tailEnd/>
            </a:ln>
          </p:spPr>
        </p:pic>
        <p:pic>
          <p:nvPicPr>
            <p:cNvPr id="24" name="Picture 23" descr="itrg-logo.png"/>
            <p:cNvPicPr>
              <a:picLocks noChangeAspect="1"/>
            </p:cNvPicPr>
            <p:nvPr/>
          </p:nvPicPr>
          <p:blipFill>
            <a:blip r:embed="rId1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098389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smtClean="0"/>
              <a:t>Advanced Features are the capabilities that allow for granular market differentiation</a:t>
            </a:r>
            <a:endParaRPr lang="en-US" dirty="0"/>
          </a:p>
        </p:txBody>
      </p:sp>
      <p:sp>
        <p:nvSpPr>
          <p:cNvPr id="43" name="Rectangle 42"/>
          <p:cNvSpPr/>
          <p:nvPr/>
        </p:nvSpPr>
        <p:spPr>
          <a:xfrm>
            <a:off x="323410" y="1541085"/>
            <a:ext cx="3334190" cy="1384995"/>
          </a:xfrm>
          <a:prstGeom prst="rect">
            <a:avLst/>
          </a:prstGeom>
        </p:spPr>
        <p:txBody>
          <a:bodyPr wrap="square">
            <a:spAutoFit/>
          </a:bodyPr>
          <a:lstStyle/>
          <a:p>
            <a:pPr algn="l"/>
            <a:r>
              <a:rPr lang="en-US" sz="1200" dirty="0" smtClean="0">
                <a:solidFill>
                  <a:srgbClr val="333333"/>
                </a:solidFill>
              </a:rPr>
              <a:t>Info-Tech scored each vendor’s features offering as a summation of its individual scores across the listed advanced features. Vendors were given one point for each feature the product inherently provided. Some categories were scored on a more granular scale with vendors receiving half points.</a:t>
            </a:r>
          </a:p>
        </p:txBody>
      </p:sp>
      <p:grpSp>
        <p:nvGrpSpPr>
          <p:cNvPr id="29" name="Group 28"/>
          <p:cNvGrpSpPr/>
          <p:nvPr/>
        </p:nvGrpSpPr>
        <p:grpSpPr>
          <a:xfrm>
            <a:off x="3839847" y="2011361"/>
            <a:ext cx="4984113" cy="3880283"/>
            <a:chOff x="3839847" y="2011362"/>
            <a:chExt cx="4984113" cy="2697798"/>
          </a:xfrm>
        </p:grpSpPr>
        <p:sp>
          <p:nvSpPr>
            <p:cNvPr id="7" name="Flowchart: Stored Data 21"/>
            <p:cNvSpPr>
              <a:spLocks noChangeArrowheads="1"/>
            </p:cNvSpPr>
            <p:nvPr>
              <p:custDataLst>
                <p:tags r:id="rId5"/>
              </p:custDataLst>
            </p:nvPr>
          </p:nvSpPr>
          <p:spPr bwMode="auto">
            <a:xfrm flipH="1">
              <a:off x="5348607" y="2926080"/>
              <a:ext cx="3474720" cy="411480"/>
            </a:xfrm>
            <a:prstGeom prst="rect">
              <a:avLst/>
            </a:prstGeom>
            <a:solidFill>
              <a:schemeClr val="bg2">
                <a:lumMod val="85000"/>
              </a:schemeClr>
            </a:solidFill>
            <a:ln w="6350">
              <a:noFill/>
              <a:miter lim="800000"/>
              <a:headEnd/>
              <a:tailEnd/>
            </a:ln>
            <a:effectLst/>
          </p:spPr>
          <p:txBody>
            <a:bodyPr anchor="ctr"/>
            <a:lstStyle/>
            <a:p>
              <a:pPr algn="l"/>
              <a:r>
                <a:rPr lang="en-CA" sz="1200" dirty="0">
                  <a:latin typeface="Arial" pitchFamily="34" charset="0"/>
                  <a:cs typeface="Arial" pitchFamily="34" charset="0"/>
                </a:rPr>
                <a:t>Programmable/customizable alerting responses </a:t>
              </a:r>
              <a:r>
                <a:rPr lang="en-CA" sz="1200" dirty="0" smtClean="0">
                  <a:latin typeface="Arial" pitchFamily="34" charset="0"/>
                  <a:cs typeface="Arial" pitchFamily="34" charset="0"/>
                </a:rPr>
                <a:t>and </a:t>
              </a:r>
              <a:r>
                <a:rPr lang="en-CA" sz="1200" dirty="0">
                  <a:latin typeface="Arial" pitchFamily="34" charset="0"/>
                  <a:cs typeface="Arial" pitchFamily="34" charset="0"/>
                </a:rPr>
                <a:t>injection into native or third-party workflow tools.</a:t>
              </a:r>
              <a:endParaRPr lang="en-US" sz="1200" dirty="0" smtClean="0">
                <a:latin typeface="Arial" pitchFamily="34" charset="0"/>
                <a:cs typeface="Arial" pitchFamily="34" charset="0"/>
              </a:endParaRPr>
            </a:p>
          </p:txBody>
        </p:sp>
        <p:sp>
          <p:nvSpPr>
            <p:cNvPr id="8" name="Rectangle 7"/>
            <p:cNvSpPr>
              <a:spLocks noChangeArrowheads="1"/>
            </p:cNvSpPr>
            <p:nvPr>
              <p:custDataLst>
                <p:tags r:id="rId6"/>
              </p:custDataLst>
            </p:nvPr>
          </p:nvSpPr>
          <p:spPr bwMode="auto">
            <a:xfrm flipH="1">
              <a:off x="3839847" y="2926080"/>
              <a:ext cx="1463040" cy="411480"/>
            </a:xfrm>
            <a:prstGeom prst="rect">
              <a:avLst/>
            </a:prstGeom>
            <a:solidFill>
              <a:schemeClr val="bg2">
                <a:lumMod val="85000"/>
              </a:schemeClr>
            </a:solidFill>
            <a:ln w="25400">
              <a:noFill/>
              <a:miter lim="800000"/>
              <a:headEnd/>
              <a:tailEnd/>
            </a:ln>
            <a:effectLst/>
          </p:spPr>
          <p:txBody>
            <a:bodyPr anchor="ctr"/>
            <a:lstStyle/>
            <a:p>
              <a:pPr algn="l">
                <a:defRPr/>
              </a:pPr>
              <a:r>
                <a:rPr lang="en-US" sz="1300" dirty="0">
                  <a:latin typeface="Arial" pitchFamily="34" charset="0"/>
                  <a:cs typeface="Arial" pitchFamily="34" charset="0"/>
                </a:rPr>
                <a:t>Advanced Alerting</a:t>
              </a:r>
            </a:p>
          </p:txBody>
        </p:sp>
        <p:sp>
          <p:nvSpPr>
            <p:cNvPr id="9" name="Flowchart: Stored Data 21"/>
            <p:cNvSpPr>
              <a:spLocks noChangeArrowheads="1"/>
            </p:cNvSpPr>
            <p:nvPr>
              <p:custDataLst>
                <p:tags r:id="rId7"/>
              </p:custDataLst>
            </p:nvPr>
          </p:nvSpPr>
          <p:spPr bwMode="auto">
            <a:xfrm flipH="1">
              <a:off x="5348607" y="3383280"/>
              <a:ext cx="3474720" cy="411480"/>
            </a:xfrm>
            <a:prstGeom prst="rect">
              <a:avLst/>
            </a:prstGeom>
            <a:solidFill>
              <a:schemeClr val="bg2">
                <a:lumMod val="95000"/>
              </a:schemeClr>
            </a:solidFill>
            <a:ln w="6350">
              <a:noFill/>
              <a:miter lim="800000"/>
              <a:headEnd/>
              <a:tailEnd/>
            </a:ln>
            <a:effectLst/>
          </p:spPr>
          <p:txBody>
            <a:bodyPr anchor="ctr"/>
            <a:lstStyle/>
            <a:p>
              <a:pPr algn="l"/>
              <a:r>
                <a:rPr lang="en-CA" sz="1200" dirty="0">
                  <a:latin typeface="Arial" pitchFamily="34" charset="0"/>
                  <a:cs typeface="Arial" pitchFamily="34" charset="0"/>
                </a:rPr>
                <a:t>Flexible dashboards, custom </a:t>
              </a:r>
              <a:r>
                <a:rPr lang="en-CA" sz="1200" dirty="0" smtClean="0">
                  <a:latin typeface="Arial" pitchFamily="34" charset="0"/>
                  <a:cs typeface="Arial" pitchFamily="34" charset="0"/>
                </a:rPr>
                <a:t>and compliance reporting </a:t>
              </a:r>
              <a:r>
                <a:rPr lang="en-CA" sz="1200" dirty="0">
                  <a:latin typeface="Arial" pitchFamily="34" charset="0"/>
                  <a:cs typeface="Arial" pitchFamily="34" charset="0"/>
                </a:rPr>
                <a:t>capabilities, </a:t>
              </a:r>
              <a:r>
                <a:rPr lang="en-CA" sz="1200" dirty="0" smtClean="0">
                  <a:latin typeface="Arial" pitchFamily="34" charset="0"/>
                  <a:cs typeface="Arial" pitchFamily="34" charset="0"/>
                </a:rPr>
                <a:t>and </a:t>
              </a:r>
              <a:r>
                <a:rPr lang="en-CA" sz="1200" dirty="0">
                  <a:latin typeface="Arial" pitchFamily="34" charset="0"/>
                  <a:cs typeface="Arial" pitchFamily="34" charset="0"/>
                </a:rPr>
                <a:t>ability to export to external reporting infrastructure.</a:t>
              </a:r>
              <a:endParaRPr lang="en-US" sz="1200" dirty="0" smtClean="0">
                <a:latin typeface="Arial" pitchFamily="34" charset="0"/>
                <a:cs typeface="Arial" pitchFamily="34" charset="0"/>
              </a:endParaRPr>
            </a:p>
          </p:txBody>
        </p:sp>
        <p:sp>
          <p:nvSpPr>
            <p:cNvPr id="10" name="Rectangle 9"/>
            <p:cNvSpPr>
              <a:spLocks noChangeArrowheads="1"/>
            </p:cNvSpPr>
            <p:nvPr>
              <p:custDataLst>
                <p:tags r:id="rId8"/>
              </p:custDataLst>
            </p:nvPr>
          </p:nvSpPr>
          <p:spPr bwMode="auto">
            <a:xfrm flipH="1">
              <a:off x="3839847" y="3383280"/>
              <a:ext cx="1463040" cy="411480"/>
            </a:xfrm>
            <a:prstGeom prst="rect">
              <a:avLst/>
            </a:prstGeom>
            <a:solidFill>
              <a:schemeClr val="bg2">
                <a:lumMod val="95000"/>
              </a:schemeClr>
            </a:solidFill>
            <a:ln w="25400">
              <a:noFill/>
              <a:miter lim="800000"/>
              <a:headEnd/>
              <a:tailEnd/>
            </a:ln>
            <a:effectLst/>
          </p:spPr>
          <p:txBody>
            <a:bodyPr anchor="ctr"/>
            <a:lstStyle/>
            <a:p>
              <a:pPr algn="l">
                <a:defRPr/>
              </a:pPr>
              <a:r>
                <a:rPr lang="en-US" sz="1300" dirty="0">
                  <a:latin typeface="Arial" pitchFamily="34" charset="0"/>
                  <a:cs typeface="Arial" pitchFamily="34" charset="0"/>
                </a:rPr>
                <a:t>Advanced Reporting</a:t>
              </a:r>
            </a:p>
          </p:txBody>
        </p:sp>
        <p:sp>
          <p:nvSpPr>
            <p:cNvPr id="11" name="Flowchart: Stored Data 20"/>
            <p:cNvSpPr>
              <a:spLocks noChangeArrowheads="1"/>
            </p:cNvSpPr>
            <p:nvPr>
              <p:custDataLst>
                <p:tags r:id="rId9"/>
              </p:custDataLst>
            </p:nvPr>
          </p:nvSpPr>
          <p:spPr bwMode="auto">
            <a:xfrm flipH="1">
              <a:off x="5348607" y="2468880"/>
              <a:ext cx="3474720" cy="411480"/>
            </a:xfrm>
            <a:prstGeom prst="rect">
              <a:avLst/>
            </a:prstGeom>
            <a:solidFill>
              <a:schemeClr val="bg2">
                <a:lumMod val="95000"/>
              </a:schemeClr>
            </a:solidFill>
            <a:ln w="6350">
              <a:noFill/>
              <a:miter lim="800000"/>
              <a:headEnd/>
              <a:tailEnd/>
            </a:ln>
            <a:effectLst/>
          </p:spPr>
          <p:txBody>
            <a:bodyPr anchor="ctr"/>
            <a:lstStyle/>
            <a:p>
              <a:pPr algn="l"/>
              <a:r>
                <a:rPr lang="en-CA" sz="1200" dirty="0">
                  <a:latin typeface="Arial" pitchFamily="34" charset="0"/>
                  <a:cs typeface="Arial" pitchFamily="34" charset="0"/>
                </a:rPr>
                <a:t>Advanced canned policies, user-defined policies, </a:t>
              </a:r>
              <a:r>
                <a:rPr lang="en-CA" sz="1200" dirty="0" smtClean="0">
                  <a:latin typeface="Arial" pitchFamily="34" charset="0"/>
                  <a:cs typeface="Arial" pitchFamily="34" charset="0"/>
                </a:rPr>
                <a:t> </a:t>
              </a:r>
              <a:r>
                <a:rPr lang="en-CA" sz="1200" dirty="0">
                  <a:latin typeface="Arial" pitchFamily="34" charset="0"/>
                  <a:cs typeface="Arial" pitchFamily="34" charset="0"/>
                </a:rPr>
                <a:t>adaptive/heuristic </a:t>
              </a:r>
              <a:r>
                <a:rPr lang="en-CA" sz="1200" dirty="0" smtClean="0">
                  <a:latin typeface="Arial" pitchFamily="34" charset="0"/>
                  <a:cs typeface="Arial" pitchFamily="34" charset="0"/>
                </a:rPr>
                <a:t>policies, and host criticality information inclusion. </a:t>
              </a:r>
              <a:endParaRPr lang="en-US" sz="1200" dirty="0" smtClean="0">
                <a:latin typeface="Arial" pitchFamily="34" charset="0"/>
                <a:cs typeface="Arial" pitchFamily="34" charset="0"/>
              </a:endParaRPr>
            </a:p>
          </p:txBody>
        </p:sp>
        <p:sp>
          <p:nvSpPr>
            <p:cNvPr id="12" name="Rectangle 11"/>
            <p:cNvSpPr>
              <a:spLocks noChangeArrowheads="1"/>
            </p:cNvSpPr>
            <p:nvPr>
              <p:custDataLst>
                <p:tags r:id="rId10"/>
              </p:custDataLst>
            </p:nvPr>
          </p:nvSpPr>
          <p:spPr bwMode="auto">
            <a:xfrm flipH="1">
              <a:off x="3839847" y="2468880"/>
              <a:ext cx="1463040" cy="411480"/>
            </a:xfrm>
            <a:prstGeom prst="rect">
              <a:avLst/>
            </a:prstGeom>
            <a:solidFill>
              <a:schemeClr val="bg2">
                <a:lumMod val="95000"/>
              </a:schemeClr>
            </a:solidFill>
            <a:ln w="25400">
              <a:noFill/>
              <a:miter lim="800000"/>
              <a:headEnd/>
              <a:tailEnd/>
            </a:ln>
            <a:effectLst/>
          </p:spPr>
          <p:txBody>
            <a:bodyPr anchor="ctr"/>
            <a:lstStyle/>
            <a:p>
              <a:pPr algn="l">
                <a:defRPr/>
              </a:pPr>
              <a:r>
                <a:rPr lang="en-US" sz="1300" dirty="0">
                  <a:latin typeface="Arial" pitchFamily="34" charset="0"/>
                  <a:cs typeface="Arial" pitchFamily="34" charset="0"/>
                </a:rPr>
                <a:t>Advanced Correlation</a:t>
              </a:r>
            </a:p>
          </p:txBody>
        </p:sp>
        <p:sp>
          <p:nvSpPr>
            <p:cNvPr id="13" name="Flowchart: Stored Data 19"/>
            <p:cNvSpPr>
              <a:spLocks noChangeArrowheads="1"/>
            </p:cNvSpPr>
            <p:nvPr>
              <p:custDataLst>
                <p:tags r:id="rId11"/>
              </p:custDataLst>
            </p:nvPr>
          </p:nvSpPr>
          <p:spPr bwMode="auto">
            <a:xfrm flipH="1">
              <a:off x="5348607" y="2011362"/>
              <a:ext cx="3474720" cy="411480"/>
            </a:xfrm>
            <a:prstGeom prst="rect">
              <a:avLst/>
            </a:prstGeom>
            <a:solidFill>
              <a:schemeClr val="bg2">
                <a:lumMod val="85000"/>
              </a:schemeClr>
            </a:solidFill>
            <a:ln w="6350">
              <a:noFill/>
              <a:miter lim="800000"/>
              <a:headEnd/>
              <a:tailEnd/>
            </a:ln>
          </p:spPr>
          <p:txBody>
            <a:bodyPr anchor="ctr"/>
            <a:lstStyle/>
            <a:p>
              <a:pPr algn="l"/>
              <a:r>
                <a:rPr lang="en-CA" sz="1200" dirty="0">
                  <a:latin typeface="Arial" pitchFamily="34" charset="0"/>
                  <a:cs typeface="Arial" pitchFamily="34" charset="0"/>
                </a:rPr>
                <a:t>Advanced CAN from </a:t>
              </a:r>
              <a:r>
                <a:rPr lang="en-CA" sz="1200" dirty="0" smtClean="0">
                  <a:latin typeface="Arial" pitchFamily="34" charset="0"/>
                  <a:cs typeface="Arial" pitchFamily="34" charset="0"/>
                </a:rPr>
                <a:t>net flow</a:t>
              </a:r>
              <a:r>
                <a:rPr lang="en-CA" sz="1200" dirty="0">
                  <a:latin typeface="Arial" pitchFamily="34" charset="0"/>
                  <a:cs typeface="Arial" pitchFamily="34" charset="0"/>
                </a:rPr>
                <a:t>, </a:t>
              </a:r>
              <a:r>
                <a:rPr lang="en-CA" sz="1200" dirty="0" smtClean="0">
                  <a:latin typeface="Arial" pitchFamily="34" charset="0"/>
                  <a:cs typeface="Arial" pitchFamily="34" charset="0"/>
                </a:rPr>
                <a:t>identity</a:t>
              </a:r>
              <a:r>
                <a:rPr lang="en-CA" sz="1200" dirty="0">
                  <a:latin typeface="Arial" pitchFamily="34" charset="0"/>
                  <a:cs typeface="Arial" pitchFamily="34" charset="0"/>
                </a:rPr>
                <a:t>, </a:t>
              </a:r>
              <a:r>
                <a:rPr lang="en-CA" sz="1200" dirty="0" smtClean="0">
                  <a:latin typeface="Arial" pitchFamily="34" charset="0"/>
                  <a:cs typeface="Arial" pitchFamily="34" charset="0"/>
                </a:rPr>
                <a:t>database</a:t>
              </a:r>
              <a:r>
                <a:rPr lang="en-CA" sz="1200" dirty="0">
                  <a:latin typeface="Arial" pitchFamily="34" charset="0"/>
                  <a:cs typeface="Arial" pitchFamily="34" charset="0"/>
                </a:rPr>
                <a:t>, </a:t>
              </a:r>
              <a:r>
                <a:rPr lang="en-CA" sz="1200" dirty="0" smtClean="0">
                  <a:latin typeface="Arial" pitchFamily="34" charset="0"/>
                  <a:cs typeface="Arial" pitchFamily="34" charset="0"/>
                </a:rPr>
                <a:t>application</a:t>
              </a:r>
              <a:r>
                <a:rPr lang="en-CA" sz="1200" dirty="0">
                  <a:latin typeface="Arial" pitchFamily="34" charset="0"/>
                  <a:cs typeface="Arial" pitchFamily="34" charset="0"/>
                </a:rPr>
                <a:t>, </a:t>
              </a:r>
              <a:r>
                <a:rPr lang="en-CA" sz="1200" dirty="0" smtClean="0">
                  <a:latin typeface="Arial" pitchFamily="34" charset="0"/>
                  <a:cs typeface="Arial" pitchFamily="34" charset="0"/>
                </a:rPr>
                <a:t>configuration and file integrity </a:t>
              </a:r>
              <a:r>
                <a:rPr lang="en-CA" sz="1200" dirty="0">
                  <a:latin typeface="Arial" pitchFamily="34" charset="0"/>
                  <a:cs typeface="Arial" pitchFamily="34" charset="0"/>
                </a:rPr>
                <a:t>data sources. </a:t>
              </a:r>
              <a:endParaRPr lang="en-US" sz="1200" dirty="0">
                <a:latin typeface="Arial" pitchFamily="34" charset="0"/>
                <a:cs typeface="Arial" pitchFamily="34" charset="0"/>
              </a:endParaRPr>
            </a:p>
          </p:txBody>
        </p:sp>
        <p:sp>
          <p:nvSpPr>
            <p:cNvPr id="14" name="Rectangle 13"/>
            <p:cNvSpPr>
              <a:spLocks noChangeArrowheads="1"/>
            </p:cNvSpPr>
            <p:nvPr>
              <p:custDataLst>
                <p:tags r:id="rId12"/>
              </p:custDataLst>
            </p:nvPr>
          </p:nvSpPr>
          <p:spPr bwMode="auto">
            <a:xfrm flipH="1">
              <a:off x="3839847" y="2011997"/>
              <a:ext cx="1463040" cy="411480"/>
            </a:xfrm>
            <a:prstGeom prst="rect">
              <a:avLst/>
            </a:prstGeom>
            <a:solidFill>
              <a:schemeClr val="bg2">
                <a:lumMod val="85000"/>
              </a:schemeClr>
            </a:solidFill>
            <a:ln w="25400">
              <a:noFill/>
              <a:miter lim="800000"/>
              <a:headEnd/>
              <a:tailEnd/>
            </a:ln>
            <a:effectLst/>
          </p:spPr>
          <p:txBody>
            <a:bodyPr anchor="ctr"/>
            <a:lstStyle/>
            <a:p>
              <a:pPr algn="l">
                <a:defRPr/>
              </a:pPr>
              <a:r>
                <a:rPr lang="en-US" sz="1300" dirty="0" smtClean="0">
                  <a:latin typeface="Arial" pitchFamily="34" charset="0"/>
                  <a:cs typeface="Arial" pitchFamily="34" charset="0"/>
                </a:rPr>
                <a:t>Log Data Enrichment</a:t>
              </a:r>
              <a:endParaRPr lang="en-US" sz="1300" dirty="0">
                <a:latin typeface="Arial" pitchFamily="34" charset="0"/>
                <a:cs typeface="Arial" pitchFamily="34" charset="0"/>
              </a:endParaRPr>
            </a:p>
          </p:txBody>
        </p:sp>
        <p:sp>
          <p:nvSpPr>
            <p:cNvPr id="16" name="Flowchart: Stored Data 21"/>
            <p:cNvSpPr>
              <a:spLocks noChangeArrowheads="1"/>
            </p:cNvSpPr>
            <p:nvPr>
              <p:custDataLst>
                <p:tags r:id="rId13"/>
              </p:custDataLst>
            </p:nvPr>
          </p:nvSpPr>
          <p:spPr bwMode="auto">
            <a:xfrm flipH="1">
              <a:off x="5349240" y="3840480"/>
              <a:ext cx="3474720" cy="411480"/>
            </a:xfrm>
            <a:prstGeom prst="rect">
              <a:avLst/>
            </a:prstGeom>
            <a:solidFill>
              <a:schemeClr val="bg2">
                <a:lumMod val="85000"/>
              </a:schemeClr>
            </a:solidFill>
            <a:ln w="6350">
              <a:noFill/>
              <a:miter lim="800000"/>
              <a:headEnd/>
              <a:tailEnd/>
            </a:ln>
            <a:effectLst/>
          </p:spPr>
          <p:txBody>
            <a:bodyPr anchor="ctr"/>
            <a:lstStyle/>
            <a:p>
              <a:pPr algn="l"/>
              <a:r>
                <a:rPr lang="en-CA" sz="1200" dirty="0">
                  <a:latin typeface="Arial" pitchFamily="34" charset="0"/>
                  <a:cs typeface="Arial" pitchFamily="34" charset="0"/>
                </a:rPr>
                <a:t>Ability to generate custom data queries </a:t>
              </a:r>
              <a:r>
                <a:rPr lang="en-CA" sz="1200" dirty="0" smtClean="0">
                  <a:latin typeface="Arial" pitchFamily="34" charset="0"/>
                  <a:cs typeface="Arial" pitchFamily="34" charset="0"/>
                </a:rPr>
                <a:t>through flexible </a:t>
              </a:r>
              <a:r>
                <a:rPr lang="en-CA" sz="1200" dirty="0">
                  <a:latin typeface="Arial" pitchFamily="34" charset="0"/>
                  <a:cs typeface="Arial" pitchFamily="34" charset="0"/>
                </a:rPr>
                <a:t>drill-down </a:t>
              </a:r>
              <a:r>
                <a:rPr lang="en-CA" sz="1200" dirty="0" smtClean="0">
                  <a:latin typeface="Arial" pitchFamily="34" charset="0"/>
                  <a:cs typeface="Arial" pitchFamily="34" charset="0"/>
                </a:rPr>
                <a:t>capabilities and export functions. </a:t>
              </a:r>
              <a:endParaRPr lang="en-US" sz="1200" dirty="0" smtClean="0">
                <a:latin typeface="Arial" pitchFamily="34" charset="0"/>
                <a:cs typeface="Arial" pitchFamily="34" charset="0"/>
              </a:endParaRPr>
            </a:p>
          </p:txBody>
        </p:sp>
        <p:sp>
          <p:nvSpPr>
            <p:cNvPr id="17" name="Rectangle 16"/>
            <p:cNvSpPr>
              <a:spLocks noChangeArrowheads="1"/>
            </p:cNvSpPr>
            <p:nvPr>
              <p:custDataLst>
                <p:tags r:id="rId14"/>
              </p:custDataLst>
            </p:nvPr>
          </p:nvSpPr>
          <p:spPr bwMode="auto">
            <a:xfrm flipH="1">
              <a:off x="3840480" y="3840480"/>
              <a:ext cx="1463040" cy="411480"/>
            </a:xfrm>
            <a:prstGeom prst="rect">
              <a:avLst/>
            </a:prstGeom>
            <a:solidFill>
              <a:schemeClr val="bg2">
                <a:lumMod val="85000"/>
              </a:schemeClr>
            </a:solidFill>
            <a:ln w="25400">
              <a:noFill/>
              <a:miter lim="800000"/>
              <a:headEnd/>
              <a:tailEnd/>
            </a:ln>
            <a:effectLst/>
          </p:spPr>
          <p:txBody>
            <a:bodyPr anchor="ctr"/>
            <a:lstStyle/>
            <a:p>
              <a:pPr algn="l">
                <a:defRPr/>
              </a:pPr>
              <a:r>
                <a:rPr lang="en-US" sz="1300" dirty="0">
                  <a:latin typeface="Arial" pitchFamily="34" charset="0"/>
                  <a:cs typeface="Arial" pitchFamily="34" charset="0"/>
                </a:rPr>
                <a:t>Forensic Analysis Support</a:t>
              </a:r>
            </a:p>
          </p:txBody>
        </p:sp>
        <p:sp>
          <p:nvSpPr>
            <p:cNvPr id="18" name="Flowchart: Stored Data 21"/>
            <p:cNvSpPr>
              <a:spLocks noChangeArrowheads="1"/>
            </p:cNvSpPr>
            <p:nvPr>
              <p:custDataLst>
                <p:tags r:id="rId15"/>
              </p:custDataLst>
            </p:nvPr>
          </p:nvSpPr>
          <p:spPr bwMode="auto">
            <a:xfrm flipH="1">
              <a:off x="5349240" y="4297680"/>
              <a:ext cx="3474720" cy="411480"/>
            </a:xfrm>
            <a:prstGeom prst="rect">
              <a:avLst/>
            </a:prstGeom>
            <a:solidFill>
              <a:schemeClr val="bg2">
                <a:lumMod val="95000"/>
              </a:schemeClr>
            </a:solidFill>
            <a:ln w="6350">
              <a:noFill/>
              <a:miter lim="800000"/>
              <a:headEnd/>
              <a:tailEnd/>
            </a:ln>
            <a:effectLst/>
          </p:spPr>
          <p:txBody>
            <a:bodyPr anchor="ctr"/>
            <a:lstStyle/>
            <a:p>
              <a:pPr algn="l"/>
              <a:r>
                <a:rPr lang="en-CA" sz="1200" dirty="0">
                  <a:latin typeface="Arial" pitchFamily="34" charset="0"/>
                  <a:cs typeface="Arial" pitchFamily="34" charset="0"/>
                </a:rPr>
                <a:t>Granular access controls to system </a:t>
              </a:r>
              <a:r>
                <a:rPr lang="en-CA" sz="1200" dirty="0" smtClean="0">
                  <a:latin typeface="Arial" pitchFamily="34" charset="0"/>
                  <a:cs typeface="Arial" pitchFamily="34" charset="0"/>
                </a:rPr>
                <a:t>and </a:t>
              </a:r>
              <a:r>
                <a:rPr lang="en-CA" sz="1200" dirty="0">
                  <a:latin typeface="Arial" pitchFamily="34" charset="0"/>
                  <a:cs typeface="Arial" pitchFamily="34" charset="0"/>
                </a:rPr>
                <a:t>log data, encryption of SIEM data (in storage </a:t>
              </a:r>
              <a:r>
                <a:rPr lang="en-CA" sz="1200" dirty="0" smtClean="0">
                  <a:latin typeface="Arial" pitchFamily="34" charset="0"/>
                  <a:cs typeface="Arial" pitchFamily="34" charset="0"/>
                </a:rPr>
                <a:t>and </a:t>
              </a:r>
              <a:r>
                <a:rPr lang="en-CA" sz="1200" dirty="0">
                  <a:latin typeface="Arial" pitchFamily="34" charset="0"/>
                  <a:cs typeface="Arial" pitchFamily="34" charset="0"/>
                </a:rPr>
                <a:t>transmission).</a:t>
              </a:r>
              <a:endParaRPr lang="en-US" sz="1200" dirty="0" smtClean="0">
                <a:latin typeface="Arial" pitchFamily="34" charset="0"/>
                <a:cs typeface="Arial" pitchFamily="34" charset="0"/>
              </a:endParaRPr>
            </a:p>
          </p:txBody>
        </p:sp>
        <p:sp>
          <p:nvSpPr>
            <p:cNvPr id="19" name="Rectangle 18"/>
            <p:cNvSpPr>
              <a:spLocks noChangeArrowheads="1"/>
            </p:cNvSpPr>
            <p:nvPr>
              <p:custDataLst>
                <p:tags r:id="rId16"/>
              </p:custDataLst>
            </p:nvPr>
          </p:nvSpPr>
          <p:spPr bwMode="auto">
            <a:xfrm flipH="1">
              <a:off x="3840480" y="4297680"/>
              <a:ext cx="1463040" cy="411480"/>
            </a:xfrm>
            <a:prstGeom prst="rect">
              <a:avLst/>
            </a:prstGeom>
            <a:solidFill>
              <a:schemeClr val="bg2">
                <a:lumMod val="95000"/>
              </a:schemeClr>
            </a:solidFill>
            <a:ln w="25400">
              <a:noFill/>
              <a:miter lim="800000"/>
              <a:headEnd/>
              <a:tailEnd/>
            </a:ln>
            <a:effectLst/>
          </p:spPr>
          <p:txBody>
            <a:bodyPr anchor="ctr"/>
            <a:lstStyle/>
            <a:p>
              <a:pPr algn="l">
                <a:defRPr/>
              </a:pPr>
              <a:r>
                <a:rPr lang="en-US" sz="1300" dirty="0">
                  <a:latin typeface="Arial" pitchFamily="34" charset="0"/>
                  <a:cs typeface="Arial" pitchFamily="34" charset="0"/>
                </a:rPr>
                <a:t>Data Management Security</a:t>
              </a:r>
            </a:p>
          </p:txBody>
        </p:sp>
      </p:grpSp>
      <p:sp>
        <p:nvSpPr>
          <p:cNvPr id="30" name="Flowchart: Stored Data 19"/>
          <p:cNvSpPr>
            <a:spLocks noChangeArrowheads="1"/>
          </p:cNvSpPr>
          <p:nvPr>
            <p:custDataLst>
              <p:tags r:id="rId1"/>
            </p:custDataLst>
          </p:nvPr>
        </p:nvSpPr>
        <p:spPr bwMode="auto">
          <a:xfrm flipH="1">
            <a:off x="5349240" y="1600200"/>
            <a:ext cx="3474720" cy="365760"/>
          </a:xfrm>
          <a:prstGeom prst="rect">
            <a:avLst/>
          </a:prstGeom>
          <a:solidFill>
            <a:schemeClr val="accent1"/>
          </a:solidFill>
          <a:ln w="6350">
            <a:noFill/>
            <a:miter lim="800000"/>
            <a:headEnd/>
            <a:tailEnd/>
          </a:ln>
        </p:spPr>
        <p:txBody>
          <a:bodyPr anchor="ctr"/>
          <a:lstStyle/>
          <a:p>
            <a:pPr algn="l"/>
            <a:r>
              <a:rPr lang="en-US" sz="1400" b="1" dirty="0" smtClean="0">
                <a:solidFill>
                  <a:srgbClr val="FFFFFF"/>
                </a:solidFill>
                <a:latin typeface="Arial" pitchFamily="34" charset="0"/>
                <a:cs typeface="Arial" pitchFamily="34" charset="0"/>
              </a:rPr>
              <a:t>What we looked for:</a:t>
            </a:r>
          </a:p>
        </p:txBody>
      </p:sp>
      <p:sp>
        <p:nvSpPr>
          <p:cNvPr id="31" name="Rectangle 30"/>
          <p:cNvSpPr>
            <a:spLocks noChangeArrowheads="1"/>
          </p:cNvSpPr>
          <p:nvPr>
            <p:custDataLst>
              <p:tags r:id="rId2"/>
            </p:custDataLst>
          </p:nvPr>
        </p:nvSpPr>
        <p:spPr bwMode="auto">
          <a:xfrm flipH="1">
            <a:off x="3840479" y="1600835"/>
            <a:ext cx="1508127" cy="365760"/>
          </a:xfrm>
          <a:prstGeom prst="rect">
            <a:avLst/>
          </a:prstGeom>
          <a:solidFill>
            <a:schemeClr val="accent1"/>
          </a:solidFill>
          <a:ln w="25400">
            <a:noFill/>
            <a:miter lim="800000"/>
            <a:headEnd/>
            <a:tailEnd/>
          </a:ln>
          <a:effectLst/>
        </p:spPr>
        <p:txBody>
          <a:bodyPr anchor="ctr"/>
          <a:lstStyle/>
          <a:p>
            <a:pPr algn="l">
              <a:defRPr/>
            </a:pPr>
            <a:r>
              <a:rPr lang="en-US" sz="1400" b="1" dirty="0" smtClean="0">
                <a:solidFill>
                  <a:srgbClr val="FFFFFF"/>
                </a:solidFill>
                <a:latin typeface="Arial" pitchFamily="34" charset="0"/>
                <a:cs typeface="Arial" pitchFamily="34" charset="0"/>
              </a:rPr>
              <a:t>Feature</a:t>
            </a:r>
            <a:endParaRPr lang="en-US" sz="1400" b="1" dirty="0">
              <a:solidFill>
                <a:srgbClr val="FFFFFF"/>
              </a:solidFill>
              <a:latin typeface="Arial" pitchFamily="34" charset="0"/>
              <a:cs typeface="Arial" pitchFamily="34" charset="0"/>
            </a:endParaRPr>
          </a:p>
        </p:txBody>
      </p:sp>
      <p:sp>
        <p:nvSpPr>
          <p:cNvPr id="32" name="Rounded Rectangle 31"/>
          <p:cNvSpPr/>
          <p:nvPr>
            <p:custDataLst>
              <p:tags r:id="rId3"/>
            </p:custDataLst>
          </p:nvPr>
        </p:nvSpPr>
        <p:spPr>
          <a:xfrm rot="10800000">
            <a:off x="320040" y="5166360"/>
            <a:ext cx="333756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a:endParaRPr lang="en-CA" b="1" i="1" dirty="0">
              <a:solidFill>
                <a:srgbClr val="333333"/>
              </a:solidFill>
            </a:endParaRPr>
          </a:p>
        </p:txBody>
      </p:sp>
      <p:sp>
        <p:nvSpPr>
          <p:cNvPr id="28" name="Rounded Rectangle 27"/>
          <p:cNvSpPr/>
          <p:nvPr/>
        </p:nvSpPr>
        <p:spPr>
          <a:xfrm>
            <a:off x="3836622" y="1182688"/>
            <a:ext cx="4986703"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Advanced Features</a:t>
            </a:r>
            <a:endParaRPr lang="en-CA" b="1" i="1" dirty="0">
              <a:solidFill>
                <a:srgbClr val="333333"/>
              </a:solidFill>
            </a:endParaRPr>
          </a:p>
        </p:txBody>
      </p:sp>
      <p:sp>
        <p:nvSpPr>
          <p:cNvPr id="33" name="Rounded Rectangle 32"/>
          <p:cNvSpPr/>
          <p:nvPr/>
        </p:nvSpPr>
        <p:spPr>
          <a:xfrm>
            <a:off x="323411" y="1182687"/>
            <a:ext cx="333419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Scoring Methodology</a:t>
            </a:r>
            <a:endParaRPr lang="en-CA" b="1" i="1" dirty="0">
              <a:solidFill>
                <a:srgbClr val="333333"/>
              </a:solidFill>
            </a:endParaRPr>
          </a:p>
        </p:txBody>
      </p:sp>
      <p:sp>
        <p:nvSpPr>
          <p:cNvPr id="23" name="TextBox 22"/>
          <p:cNvSpPr txBox="1"/>
          <p:nvPr>
            <p:custDataLst>
              <p:tags r:id="rId4"/>
            </p:custDataLst>
          </p:nvPr>
        </p:nvSpPr>
        <p:spPr>
          <a:xfrm>
            <a:off x="1" y="6246654"/>
            <a:ext cx="9143999" cy="246221"/>
          </a:xfrm>
          <a:prstGeom prst="rect">
            <a:avLst/>
          </a:prstGeom>
          <a:noFill/>
        </p:spPr>
        <p:txBody>
          <a:bodyPr wrap="square" rtlCol="0">
            <a:spAutoFit/>
          </a:bodyPr>
          <a:lstStyle/>
          <a:p>
            <a:r>
              <a:rPr lang="en-US" sz="1000" dirty="0" smtClean="0">
                <a:solidFill>
                  <a:srgbClr val="333333"/>
                </a:solidFill>
                <a:latin typeface="Arial"/>
              </a:rPr>
              <a:t>For an explanation of how Advanced Features are determined, see </a:t>
            </a:r>
            <a:r>
              <a:rPr lang="en-US" sz="1000" dirty="0" smtClean="0">
                <a:solidFill>
                  <a:srgbClr val="333333"/>
                </a:solidFill>
                <a:hlinkClick r:id="" action="ppaction://noaction"/>
              </a:rPr>
              <a:t>Information Presentation – Feature Ranks (Stoplights)</a:t>
            </a:r>
            <a:r>
              <a:rPr lang="en-US" sz="1000" dirty="0" smtClean="0">
                <a:solidFill>
                  <a:srgbClr val="333333"/>
                </a:solidFill>
              </a:rPr>
              <a:t> in the Appendix</a:t>
            </a:r>
            <a:r>
              <a:rPr lang="en-US" sz="1000" dirty="0" smtClean="0">
                <a:solidFill>
                  <a:srgbClr val="333333"/>
                </a:solidFill>
                <a:latin typeface="Arial"/>
              </a:rPr>
              <a:t>.</a:t>
            </a:r>
          </a:p>
        </p:txBody>
      </p:sp>
      <p:grpSp>
        <p:nvGrpSpPr>
          <p:cNvPr id="25" name="Group 24"/>
          <p:cNvGrpSpPr/>
          <p:nvPr/>
        </p:nvGrpSpPr>
        <p:grpSpPr>
          <a:xfrm>
            <a:off x="0" y="6422955"/>
            <a:ext cx="9144000" cy="437555"/>
            <a:chOff x="0" y="6422955"/>
            <a:chExt cx="9144000" cy="437555"/>
          </a:xfrm>
        </p:grpSpPr>
        <p:pic>
          <p:nvPicPr>
            <p:cNvPr id="26" name="Picture 3">
              <a:hlinkClick r:id="rId19"/>
            </p:cNvPr>
            <p:cNvPicPr>
              <a:picLocks noChangeAspect="1" noChangeArrowheads="1"/>
            </p:cNvPicPr>
            <p:nvPr/>
          </p:nvPicPr>
          <p:blipFill>
            <a:blip r:embed="rId20" cstate="print"/>
            <a:srcRect/>
            <a:stretch>
              <a:fillRect/>
            </a:stretch>
          </p:blipFill>
          <p:spPr bwMode="auto">
            <a:xfrm>
              <a:off x="0" y="6422955"/>
              <a:ext cx="9144000" cy="437555"/>
            </a:xfrm>
            <a:prstGeom prst="rect">
              <a:avLst/>
            </a:prstGeom>
            <a:noFill/>
            <a:ln w="9525">
              <a:noFill/>
              <a:miter lim="800000"/>
              <a:headEnd/>
              <a:tailEnd/>
            </a:ln>
          </p:spPr>
        </p:pic>
        <p:pic>
          <p:nvPicPr>
            <p:cNvPr id="27" name="Picture 26" descr="itrg-logo.png"/>
            <p:cNvPicPr>
              <a:picLocks noChangeAspect="1"/>
            </p:cNvPicPr>
            <p:nvPr/>
          </p:nvPicPr>
          <p:blipFill>
            <a:blip r:embed="rId21"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431560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smtClean="0"/>
              <a:t>Advanced Features are the capabilities that allow for granular market differentiation</a:t>
            </a:r>
            <a:endParaRPr lang="en-US" dirty="0"/>
          </a:p>
        </p:txBody>
      </p:sp>
      <p:sp>
        <p:nvSpPr>
          <p:cNvPr id="43" name="Rectangle 42"/>
          <p:cNvSpPr/>
          <p:nvPr/>
        </p:nvSpPr>
        <p:spPr>
          <a:xfrm>
            <a:off x="323410" y="1541085"/>
            <a:ext cx="3334190" cy="1384995"/>
          </a:xfrm>
          <a:prstGeom prst="rect">
            <a:avLst/>
          </a:prstGeom>
        </p:spPr>
        <p:txBody>
          <a:bodyPr wrap="square">
            <a:spAutoFit/>
          </a:bodyPr>
          <a:lstStyle/>
          <a:p>
            <a:pPr algn="l"/>
            <a:r>
              <a:rPr lang="en-US" sz="1200" dirty="0" smtClean="0">
                <a:solidFill>
                  <a:srgbClr val="333333"/>
                </a:solidFill>
              </a:rPr>
              <a:t>Info-Tech scored each vendor’s features offering as a summation of its individual scores across the listed advanced features. Vendors were given one point for each feature the product inherently provided. Some categories were scored on a more granular scale with vendors receiving half points.</a:t>
            </a:r>
          </a:p>
        </p:txBody>
      </p:sp>
      <p:grpSp>
        <p:nvGrpSpPr>
          <p:cNvPr id="29" name="Group 28"/>
          <p:cNvGrpSpPr/>
          <p:nvPr/>
        </p:nvGrpSpPr>
        <p:grpSpPr>
          <a:xfrm>
            <a:off x="3839847" y="2011362"/>
            <a:ext cx="4983480" cy="2565088"/>
            <a:chOff x="3839847" y="2011362"/>
            <a:chExt cx="4983480" cy="1783398"/>
          </a:xfrm>
        </p:grpSpPr>
        <p:sp>
          <p:nvSpPr>
            <p:cNvPr id="7" name="Flowchart: Stored Data 21"/>
            <p:cNvSpPr>
              <a:spLocks noChangeArrowheads="1"/>
            </p:cNvSpPr>
            <p:nvPr>
              <p:custDataLst>
                <p:tags r:id="rId5"/>
              </p:custDataLst>
            </p:nvPr>
          </p:nvSpPr>
          <p:spPr bwMode="auto">
            <a:xfrm flipH="1">
              <a:off x="5348607" y="2926080"/>
              <a:ext cx="3474720" cy="411480"/>
            </a:xfrm>
            <a:prstGeom prst="rect">
              <a:avLst/>
            </a:prstGeom>
            <a:solidFill>
              <a:schemeClr val="bg2">
                <a:lumMod val="85000"/>
              </a:schemeClr>
            </a:solidFill>
            <a:ln w="6350">
              <a:noFill/>
              <a:miter lim="800000"/>
              <a:headEnd/>
              <a:tailEnd/>
            </a:ln>
            <a:effectLst/>
          </p:spPr>
          <p:txBody>
            <a:bodyPr anchor="ctr"/>
            <a:lstStyle/>
            <a:p>
              <a:pPr algn="l"/>
              <a:r>
                <a:rPr lang="en-CA" sz="1200" dirty="0" smtClean="0">
                  <a:latin typeface="Arial" pitchFamily="34" charset="0"/>
                  <a:cs typeface="Arial" pitchFamily="34" charset="0"/>
                </a:rPr>
                <a:t>Vendor-provided </a:t>
              </a:r>
              <a:r>
                <a:rPr lang="en-CA" sz="1200" dirty="0">
                  <a:latin typeface="Arial" pitchFamily="34" charset="0"/>
                  <a:cs typeface="Arial" pitchFamily="34" charset="0"/>
                </a:rPr>
                <a:t>security threat intelligence feed. </a:t>
              </a:r>
              <a:endParaRPr lang="en-US" sz="1200" dirty="0">
                <a:latin typeface="Arial" pitchFamily="34" charset="0"/>
                <a:cs typeface="Arial" pitchFamily="34" charset="0"/>
              </a:endParaRPr>
            </a:p>
          </p:txBody>
        </p:sp>
        <p:sp>
          <p:nvSpPr>
            <p:cNvPr id="8" name="Rectangle 7"/>
            <p:cNvSpPr>
              <a:spLocks noChangeArrowheads="1"/>
            </p:cNvSpPr>
            <p:nvPr>
              <p:custDataLst>
                <p:tags r:id="rId6"/>
              </p:custDataLst>
            </p:nvPr>
          </p:nvSpPr>
          <p:spPr bwMode="auto">
            <a:xfrm flipH="1">
              <a:off x="3839847" y="2926080"/>
              <a:ext cx="1463040" cy="411480"/>
            </a:xfrm>
            <a:prstGeom prst="rect">
              <a:avLst/>
            </a:prstGeom>
            <a:solidFill>
              <a:schemeClr val="bg2">
                <a:lumMod val="85000"/>
              </a:schemeClr>
            </a:solidFill>
            <a:ln w="25400">
              <a:noFill/>
              <a:miter lim="800000"/>
              <a:headEnd/>
              <a:tailEnd/>
            </a:ln>
            <a:effectLst/>
          </p:spPr>
          <p:txBody>
            <a:bodyPr anchor="ctr"/>
            <a:lstStyle/>
            <a:p>
              <a:pPr algn="l">
                <a:defRPr/>
              </a:pPr>
              <a:r>
                <a:rPr lang="en-US" sz="1300" dirty="0">
                  <a:latin typeface="Arial" pitchFamily="34" charset="0"/>
                  <a:cs typeface="Arial" pitchFamily="34" charset="0"/>
                </a:rPr>
                <a:t>Threat Intelligence Feed</a:t>
              </a:r>
            </a:p>
          </p:txBody>
        </p:sp>
        <p:sp>
          <p:nvSpPr>
            <p:cNvPr id="9" name="Flowchart: Stored Data 21"/>
            <p:cNvSpPr>
              <a:spLocks noChangeArrowheads="1"/>
            </p:cNvSpPr>
            <p:nvPr>
              <p:custDataLst>
                <p:tags r:id="rId7"/>
              </p:custDataLst>
            </p:nvPr>
          </p:nvSpPr>
          <p:spPr bwMode="auto">
            <a:xfrm flipH="1">
              <a:off x="5348607" y="3383280"/>
              <a:ext cx="3474720" cy="411480"/>
            </a:xfrm>
            <a:prstGeom prst="rect">
              <a:avLst/>
            </a:prstGeom>
            <a:solidFill>
              <a:schemeClr val="bg2">
                <a:lumMod val="95000"/>
              </a:schemeClr>
            </a:solidFill>
            <a:ln w="6350">
              <a:noFill/>
              <a:miter lim="800000"/>
              <a:headEnd/>
              <a:tailEnd/>
            </a:ln>
            <a:effectLst/>
          </p:spPr>
          <p:txBody>
            <a:bodyPr anchor="ctr"/>
            <a:lstStyle/>
            <a:p>
              <a:pPr algn="l"/>
              <a:r>
                <a:rPr lang="en-CA" sz="1200" dirty="0">
                  <a:latin typeface="Arial" pitchFamily="34" charset="0"/>
                  <a:cs typeface="Arial" pitchFamily="34" charset="0"/>
                </a:rPr>
                <a:t>Bi-directional communication with network and security devices to enable automated remediation in face of defined incidents. </a:t>
              </a:r>
              <a:endParaRPr lang="en-US" sz="1200" dirty="0">
                <a:latin typeface="Arial" pitchFamily="34" charset="0"/>
                <a:cs typeface="Arial" pitchFamily="34" charset="0"/>
              </a:endParaRPr>
            </a:p>
          </p:txBody>
        </p:sp>
        <p:sp>
          <p:nvSpPr>
            <p:cNvPr id="10" name="Rectangle 9"/>
            <p:cNvSpPr>
              <a:spLocks noChangeArrowheads="1"/>
            </p:cNvSpPr>
            <p:nvPr>
              <p:custDataLst>
                <p:tags r:id="rId8"/>
              </p:custDataLst>
            </p:nvPr>
          </p:nvSpPr>
          <p:spPr bwMode="auto">
            <a:xfrm flipH="1">
              <a:off x="3839847" y="3383280"/>
              <a:ext cx="1463040" cy="411480"/>
            </a:xfrm>
            <a:prstGeom prst="rect">
              <a:avLst/>
            </a:prstGeom>
            <a:solidFill>
              <a:schemeClr val="bg2">
                <a:lumMod val="95000"/>
              </a:schemeClr>
            </a:solidFill>
            <a:ln w="25400">
              <a:noFill/>
              <a:miter lim="800000"/>
              <a:headEnd/>
              <a:tailEnd/>
            </a:ln>
            <a:effectLst/>
          </p:spPr>
          <p:txBody>
            <a:bodyPr anchor="ctr"/>
            <a:lstStyle/>
            <a:p>
              <a:pPr algn="l">
                <a:defRPr/>
              </a:pPr>
              <a:r>
                <a:rPr lang="en-US" sz="1300" dirty="0" smtClean="0">
                  <a:latin typeface="Arial" pitchFamily="34" charset="0"/>
                  <a:cs typeface="Arial" pitchFamily="34" charset="0"/>
                </a:rPr>
                <a:t>Automated Remediation</a:t>
              </a:r>
              <a:endParaRPr lang="en-US" sz="1300" dirty="0">
                <a:latin typeface="Arial" pitchFamily="34" charset="0"/>
                <a:cs typeface="Arial" pitchFamily="34" charset="0"/>
              </a:endParaRPr>
            </a:p>
          </p:txBody>
        </p:sp>
        <p:sp>
          <p:nvSpPr>
            <p:cNvPr id="11" name="Flowchart: Stored Data 20"/>
            <p:cNvSpPr>
              <a:spLocks noChangeArrowheads="1"/>
            </p:cNvSpPr>
            <p:nvPr>
              <p:custDataLst>
                <p:tags r:id="rId9"/>
              </p:custDataLst>
            </p:nvPr>
          </p:nvSpPr>
          <p:spPr bwMode="auto">
            <a:xfrm flipH="1">
              <a:off x="5348607" y="2468880"/>
              <a:ext cx="3474720" cy="411480"/>
            </a:xfrm>
            <a:prstGeom prst="rect">
              <a:avLst/>
            </a:prstGeom>
            <a:solidFill>
              <a:schemeClr val="bg2">
                <a:lumMod val="95000"/>
              </a:schemeClr>
            </a:solidFill>
            <a:ln w="6350">
              <a:noFill/>
              <a:miter lim="800000"/>
              <a:headEnd/>
              <a:tailEnd/>
            </a:ln>
            <a:effectLst/>
          </p:spPr>
          <p:txBody>
            <a:bodyPr anchor="ctr"/>
            <a:lstStyle/>
            <a:p>
              <a:pPr algn="l"/>
              <a:r>
                <a:rPr lang="en-CA" sz="1200" dirty="0">
                  <a:latin typeface="Arial" pitchFamily="34" charset="0"/>
                  <a:cs typeface="Arial" pitchFamily="34" charset="0"/>
                </a:rPr>
                <a:t>Solution leverages the UCF to enable advanced compliance reporting.</a:t>
              </a:r>
              <a:endParaRPr lang="en-US" sz="1200" dirty="0" smtClean="0">
                <a:latin typeface="Arial" pitchFamily="34" charset="0"/>
                <a:cs typeface="Arial" pitchFamily="34" charset="0"/>
              </a:endParaRPr>
            </a:p>
          </p:txBody>
        </p:sp>
        <p:sp>
          <p:nvSpPr>
            <p:cNvPr id="12" name="Rectangle 11"/>
            <p:cNvSpPr>
              <a:spLocks noChangeArrowheads="1"/>
            </p:cNvSpPr>
            <p:nvPr>
              <p:custDataLst>
                <p:tags r:id="rId10"/>
              </p:custDataLst>
            </p:nvPr>
          </p:nvSpPr>
          <p:spPr bwMode="auto">
            <a:xfrm flipH="1">
              <a:off x="3839847" y="2468880"/>
              <a:ext cx="1463040" cy="411480"/>
            </a:xfrm>
            <a:prstGeom prst="rect">
              <a:avLst/>
            </a:prstGeom>
            <a:solidFill>
              <a:schemeClr val="bg2">
                <a:lumMod val="95000"/>
              </a:schemeClr>
            </a:solidFill>
            <a:ln w="25400">
              <a:noFill/>
              <a:miter lim="800000"/>
              <a:headEnd/>
              <a:tailEnd/>
            </a:ln>
            <a:effectLst/>
          </p:spPr>
          <p:txBody>
            <a:bodyPr anchor="ctr"/>
            <a:lstStyle/>
            <a:p>
              <a:pPr algn="l">
                <a:defRPr/>
              </a:pPr>
              <a:r>
                <a:rPr lang="en-US" sz="1300" dirty="0">
                  <a:latin typeface="Arial" pitchFamily="34" charset="0"/>
                  <a:cs typeface="Arial" pitchFamily="34" charset="0"/>
                </a:rPr>
                <a:t>Unified Compliance Framework</a:t>
              </a:r>
            </a:p>
          </p:txBody>
        </p:sp>
        <p:sp>
          <p:nvSpPr>
            <p:cNvPr id="13" name="Flowchart: Stored Data 19"/>
            <p:cNvSpPr>
              <a:spLocks noChangeArrowheads="1"/>
            </p:cNvSpPr>
            <p:nvPr>
              <p:custDataLst>
                <p:tags r:id="rId11"/>
              </p:custDataLst>
            </p:nvPr>
          </p:nvSpPr>
          <p:spPr bwMode="auto">
            <a:xfrm flipH="1">
              <a:off x="5348607" y="2011362"/>
              <a:ext cx="3474720" cy="411480"/>
            </a:xfrm>
            <a:prstGeom prst="rect">
              <a:avLst/>
            </a:prstGeom>
            <a:solidFill>
              <a:schemeClr val="bg2">
                <a:lumMod val="85000"/>
              </a:schemeClr>
            </a:solidFill>
            <a:ln w="6350">
              <a:noFill/>
              <a:miter lim="800000"/>
              <a:headEnd/>
              <a:tailEnd/>
            </a:ln>
          </p:spPr>
          <p:txBody>
            <a:bodyPr anchor="ctr"/>
            <a:lstStyle/>
            <a:p>
              <a:pPr algn="l"/>
              <a:r>
                <a:rPr lang="en-CA" sz="1200" dirty="0">
                  <a:latin typeface="Arial" pitchFamily="34" charset="0"/>
                  <a:cs typeface="Arial" pitchFamily="34" charset="0"/>
                </a:rPr>
                <a:t>Notable storage capacity, data compression, </a:t>
              </a:r>
              <a:r>
                <a:rPr lang="en-CA" sz="1200" dirty="0" smtClean="0">
                  <a:latin typeface="Arial" pitchFamily="34" charset="0"/>
                  <a:cs typeface="Arial" pitchFamily="34" charset="0"/>
                </a:rPr>
                <a:t>and </a:t>
              </a:r>
              <a:r>
                <a:rPr lang="en-CA" sz="1200" dirty="0">
                  <a:latin typeface="Arial" pitchFamily="34" charset="0"/>
                  <a:cs typeface="Arial" pitchFamily="34" charset="0"/>
                </a:rPr>
                <a:t>inherent hierarchical storage </a:t>
              </a:r>
              <a:r>
                <a:rPr lang="en-CA" sz="1200" dirty="0" smtClean="0">
                  <a:latin typeface="Arial" pitchFamily="34" charset="0"/>
                  <a:cs typeface="Arial" pitchFamily="34" charset="0"/>
                </a:rPr>
                <a:t>management with integration capabilities.</a:t>
              </a:r>
              <a:endParaRPr lang="en-US" sz="1200" dirty="0">
                <a:latin typeface="Arial" pitchFamily="34" charset="0"/>
                <a:cs typeface="Arial" pitchFamily="34" charset="0"/>
              </a:endParaRPr>
            </a:p>
          </p:txBody>
        </p:sp>
        <p:sp>
          <p:nvSpPr>
            <p:cNvPr id="14" name="Rectangle 13"/>
            <p:cNvSpPr>
              <a:spLocks noChangeArrowheads="1"/>
            </p:cNvSpPr>
            <p:nvPr>
              <p:custDataLst>
                <p:tags r:id="rId12"/>
              </p:custDataLst>
            </p:nvPr>
          </p:nvSpPr>
          <p:spPr bwMode="auto">
            <a:xfrm flipH="1">
              <a:off x="3839847" y="2011997"/>
              <a:ext cx="1463040" cy="411480"/>
            </a:xfrm>
            <a:prstGeom prst="rect">
              <a:avLst/>
            </a:prstGeom>
            <a:solidFill>
              <a:schemeClr val="bg2">
                <a:lumMod val="85000"/>
              </a:schemeClr>
            </a:solidFill>
            <a:ln w="25400">
              <a:noFill/>
              <a:miter lim="800000"/>
              <a:headEnd/>
              <a:tailEnd/>
            </a:ln>
            <a:effectLst/>
          </p:spPr>
          <p:txBody>
            <a:bodyPr anchor="ctr"/>
            <a:lstStyle/>
            <a:p>
              <a:pPr algn="l">
                <a:defRPr/>
              </a:pPr>
              <a:r>
                <a:rPr lang="en-US" sz="1300" dirty="0">
                  <a:latin typeface="Arial" pitchFamily="34" charset="0"/>
                  <a:cs typeface="Arial" pitchFamily="34" charset="0"/>
                </a:rPr>
                <a:t>Data Management Retention</a:t>
              </a:r>
            </a:p>
          </p:txBody>
        </p:sp>
      </p:grpSp>
      <p:sp>
        <p:nvSpPr>
          <p:cNvPr id="30" name="Flowchart: Stored Data 19"/>
          <p:cNvSpPr>
            <a:spLocks noChangeArrowheads="1"/>
          </p:cNvSpPr>
          <p:nvPr>
            <p:custDataLst>
              <p:tags r:id="rId1"/>
            </p:custDataLst>
          </p:nvPr>
        </p:nvSpPr>
        <p:spPr bwMode="auto">
          <a:xfrm flipH="1">
            <a:off x="5349240" y="1600200"/>
            <a:ext cx="3474720" cy="365760"/>
          </a:xfrm>
          <a:prstGeom prst="rect">
            <a:avLst/>
          </a:prstGeom>
          <a:solidFill>
            <a:schemeClr val="accent1"/>
          </a:solidFill>
          <a:ln w="6350">
            <a:noFill/>
            <a:miter lim="800000"/>
            <a:headEnd/>
            <a:tailEnd/>
          </a:ln>
        </p:spPr>
        <p:txBody>
          <a:bodyPr anchor="ctr"/>
          <a:lstStyle/>
          <a:p>
            <a:pPr algn="l"/>
            <a:r>
              <a:rPr lang="en-US" sz="1400" b="1" dirty="0" smtClean="0">
                <a:solidFill>
                  <a:srgbClr val="FFFFFF"/>
                </a:solidFill>
                <a:latin typeface="Arial" pitchFamily="34" charset="0"/>
                <a:cs typeface="Arial" pitchFamily="34" charset="0"/>
              </a:rPr>
              <a:t>What we looked for:</a:t>
            </a:r>
          </a:p>
        </p:txBody>
      </p:sp>
      <p:sp>
        <p:nvSpPr>
          <p:cNvPr id="31" name="Rectangle 30"/>
          <p:cNvSpPr>
            <a:spLocks noChangeArrowheads="1"/>
          </p:cNvSpPr>
          <p:nvPr>
            <p:custDataLst>
              <p:tags r:id="rId2"/>
            </p:custDataLst>
          </p:nvPr>
        </p:nvSpPr>
        <p:spPr bwMode="auto">
          <a:xfrm flipH="1">
            <a:off x="3840479" y="1600835"/>
            <a:ext cx="1508127" cy="365760"/>
          </a:xfrm>
          <a:prstGeom prst="rect">
            <a:avLst/>
          </a:prstGeom>
          <a:solidFill>
            <a:schemeClr val="accent1"/>
          </a:solidFill>
          <a:ln w="25400">
            <a:noFill/>
            <a:miter lim="800000"/>
            <a:headEnd/>
            <a:tailEnd/>
          </a:ln>
          <a:effectLst/>
        </p:spPr>
        <p:txBody>
          <a:bodyPr anchor="ctr"/>
          <a:lstStyle/>
          <a:p>
            <a:pPr algn="l">
              <a:defRPr/>
            </a:pPr>
            <a:r>
              <a:rPr lang="en-US" sz="1400" b="1" dirty="0" smtClean="0">
                <a:solidFill>
                  <a:srgbClr val="FFFFFF"/>
                </a:solidFill>
                <a:latin typeface="Arial" pitchFamily="34" charset="0"/>
                <a:cs typeface="Arial" pitchFamily="34" charset="0"/>
              </a:rPr>
              <a:t>Feature</a:t>
            </a:r>
            <a:endParaRPr lang="en-US" sz="1400" b="1" dirty="0">
              <a:solidFill>
                <a:srgbClr val="FFFFFF"/>
              </a:solidFill>
              <a:latin typeface="Arial" pitchFamily="34" charset="0"/>
              <a:cs typeface="Arial" pitchFamily="34" charset="0"/>
            </a:endParaRPr>
          </a:p>
        </p:txBody>
      </p:sp>
      <p:sp>
        <p:nvSpPr>
          <p:cNvPr id="32" name="Rounded Rectangle 31"/>
          <p:cNvSpPr/>
          <p:nvPr>
            <p:custDataLst>
              <p:tags r:id="rId3"/>
            </p:custDataLst>
          </p:nvPr>
        </p:nvSpPr>
        <p:spPr>
          <a:xfrm rot="10800000">
            <a:off x="320040" y="5166360"/>
            <a:ext cx="333756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a:endParaRPr lang="en-CA" b="1" i="1" dirty="0">
              <a:solidFill>
                <a:srgbClr val="333333"/>
              </a:solidFill>
            </a:endParaRPr>
          </a:p>
        </p:txBody>
      </p:sp>
      <p:sp>
        <p:nvSpPr>
          <p:cNvPr id="28" name="Rounded Rectangle 27"/>
          <p:cNvSpPr/>
          <p:nvPr/>
        </p:nvSpPr>
        <p:spPr>
          <a:xfrm>
            <a:off x="3836622" y="1182688"/>
            <a:ext cx="4986703"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Advanced Features (Continued) </a:t>
            </a:r>
            <a:endParaRPr lang="en-CA" b="1" i="1" dirty="0">
              <a:solidFill>
                <a:srgbClr val="333333"/>
              </a:solidFill>
            </a:endParaRPr>
          </a:p>
        </p:txBody>
      </p:sp>
      <p:sp>
        <p:nvSpPr>
          <p:cNvPr id="33" name="Rounded Rectangle 32"/>
          <p:cNvSpPr/>
          <p:nvPr/>
        </p:nvSpPr>
        <p:spPr>
          <a:xfrm>
            <a:off x="323411" y="1182687"/>
            <a:ext cx="333419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Scoring Methodology</a:t>
            </a:r>
            <a:endParaRPr lang="en-CA" b="1" i="1" dirty="0">
              <a:solidFill>
                <a:srgbClr val="333333"/>
              </a:solidFill>
            </a:endParaRPr>
          </a:p>
        </p:txBody>
      </p:sp>
      <p:sp>
        <p:nvSpPr>
          <p:cNvPr id="23" name="TextBox 22"/>
          <p:cNvSpPr txBox="1"/>
          <p:nvPr>
            <p:custDataLst>
              <p:tags r:id="rId4"/>
            </p:custDataLst>
          </p:nvPr>
        </p:nvSpPr>
        <p:spPr>
          <a:xfrm>
            <a:off x="1" y="6246654"/>
            <a:ext cx="9143999" cy="246221"/>
          </a:xfrm>
          <a:prstGeom prst="rect">
            <a:avLst/>
          </a:prstGeom>
          <a:noFill/>
        </p:spPr>
        <p:txBody>
          <a:bodyPr wrap="square" rtlCol="0">
            <a:spAutoFit/>
          </a:bodyPr>
          <a:lstStyle/>
          <a:p>
            <a:r>
              <a:rPr lang="en-US" sz="1000" dirty="0" smtClean="0">
                <a:solidFill>
                  <a:srgbClr val="333333"/>
                </a:solidFill>
                <a:latin typeface="Arial"/>
              </a:rPr>
              <a:t>For an explanation of how Advanced Features are determined, see </a:t>
            </a:r>
            <a:r>
              <a:rPr lang="en-US" sz="1000" dirty="0" smtClean="0">
                <a:solidFill>
                  <a:srgbClr val="333333"/>
                </a:solidFill>
                <a:hlinkClick r:id="" action="ppaction://noaction"/>
              </a:rPr>
              <a:t>Information Presentation – Feature Ranks (Stoplights)</a:t>
            </a:r>
            <a:r>
              <a:rPr lang="en-US" sz="1000" dirty="0" smtClean="0">
                <a:solidFill>
                  <a:srgbClr val="333333"/>
                </a:solidFill>
              </a:rPr>
              <a:t> in the Appendix</a:t>
            </a:r>
            <a:r>
              <a:rPr lang="en-US" sz="1000" dirty="0" smtClean="0">
                <a:solidFill>
                  <a:srgbClr val="333333"/>
                </a:solidFill>
                <a:latin typeface="Arial"/>
              </a:rPr>
              <a:t>.</a:t>
            </a:r>
          </a:p>
        </p:txBody>
      </p:sp>
      <p:grpSp>
        <p:nvGrpSpPr>
          <p:cNvPr id="19" name="Group 18"/>
          <p:cNvGrpSpPr/>
          <p:nvPr/>
        </p:nvGrpSpPr>
        <p:grpSpPr>
          <a:xfrm>
            <a:off x="0" y="6422955"/>
            <a:ext cx="9144000" cy="437555"/>
            <a:chOff x="0" y="6422955"/>
            <a:chExt cx="9144000" cy="437555"/>
          </a:xfrm>
        </p:grpSpPr>
        <p:pic>
          <p:nvPicPr>
            <p:cNvPr id="20" name="Picture 3">
              <a:hlinkClick r:id="rId15"/>
            </p:cNvPr>
            <p:cNvPicPr>
              <a:picLocks noChangeAspect="1" noChangeArrowheads="1"/>
            </p:cNvPicPr>
            <p:nvPr/>
          </p:nvPicPr>
          <p:blipFill>
            <a:blip r:embed="rId16" cstate="print"/>
            <a:srcRect/>
            <a:stretch>
              <a:fillRect/>
            </a:stretch>
          </p:blipFill>
          <p:spPr bwMode="auto">
            <a:xfrm>
              <a:off x="0" y="6422955"/>
              <a:ext cx="9144000" cy="437555"/>
            </a:xfrm>
            <a:prstGeom prst="rect">
              <a:avLst/>
            </a:prstGeom>
            <a:noFill/>
            <a:ln w="9525">
              <a:noFill/>
              <a:miter lim="800000"/>
              <a:headEnd/>
              <a:tailEnd/>
            </a:ln>
          </p:spPr>
        </p:pic>
        <p:pic>
          <p:nvPicPr>
            <p:cNvPr id="21" name="Picture 20" descr="itrg-logo.png"/>
            <p:cNvPicPr>
              <a:picLocks noChangeAspect="1"/>
            </p:cNvPicPr>
            <p:nvPr/>
          </p:nvPicPr>
          <p:blipFill>
            <a:blip r:embed="rId1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1748678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71415" name="think-cell Slide" r:id="rId7" imgW="360" imgH="360" progId="TCLayout.ActiveDocument.1">
                  <p:embed/>
                </p:oleObj>
              </mc:Choice>
              <mc:Fallback>
                <p:oleObj name="think-cell Slide" r:id="rId7" imgW="360" imgH="36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itle 6"/>
          <p:cNvSpPr>
            <a:spLocks noGrp="1"/>
          </p:cNvSpPr>
          <p:nvPr>
            <p:ph type="title"/>
            <p:custDataLst>
              <p:tags r:id="rId3"/>
            </p:custDataLst>
          </p:nvPr>
        </p:nvSpPr>
        <p:spPr/>
        <p:txBody>
          <a:bodyPr/>
          <a:lstStyle/>
          <a:p>
            <a:r>
              <a:rPr lang="en-US" dirty="0" smtClean="0"/>
              <a:t>Appendix</a:t>
            </a:r>
            <a:endParaRPr lang="en-US" dirty="0"/>
          </a:p>
        </p:txBody>
      </p:sp>
      <p:sp>
        <p:nvSpPr>
          <p:cNvPr id="3" name="Text Placeholder 2"/>
          <p:cNvSpPr txBox="1">
            <a:spLocks/>
          </p:cNvSpPr>
          <p:nvPr>
            <p:custDataLst>
              <p:tags r:id="rId4"/>
            </p:custDataLst>
          </p:nvPr>
        </p:nvSpPr>
        <p:spPr>
          <a:xfrm>
            <a:off x="249302" y="1279525"/>
            <a:ext cx="8627997" cy="4973925"/>
          </a:xfrm>
          <a:prstGeom prst="rect">
            <a:avLst/>
          </a:prstGeom>
        </p:spPr>
        <p:txBody>
          <a:bodyPr/>
          <a:lstStyle/>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Overview</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Product Selection &amp; Information Gathering</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Scoring</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Information Presentation</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Fact Check &amp; Publication</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Product Pricing Scenario</a:t>
            </a:r>
          </a:p>
        </p:txBody>
      </p:sp>
      <p:grpSp>
        <p:nvGrpSpPr>
          <p:cNvPr id="5" name="Group 4"/>
          <p:cNvGrpSpPr/>
          <p:nvPr/>
        </p:nvGrpSpPr>
        <p:grpSpPr>
          <a:xfrm>
            <a:off x="0" y="6422955"/>
            <a:ext cx="9144000" cy="437555"/>
            <a:chOff x="0" y="6422955"/>
            <a:chExt cx="9144000" cy="437555"/>
          </a:xfrm>
        </p:grpSpPr>
        <p:pic>
          <p:nvPicPr>
            <p:cNvPr id="6" name="Picture 3">
              <a:hlinkClick r:id="rId9"/>
            </p:cNvPr>
            <p:cNvPicPr>
              <a:picLocks noChangeAspect="1" noChangeArrowheads="1"/>
            </p:cNvPicPr>
            <p:nvPr/>
          </p:nvPicPr>
          <p:blipFill>
            <a:blip r:embed="rId10" cstate="print"/>
            <a:srcRect/>
            <a:stretch>
              <a:fillRect/>
            </a:stretch>
          </p:blipFill>
          <p:spPr bwMode="auto">
            <a:xfrm>
              <a:off x="0" y="6422955"/>
              <a:ext cx="9144000" cy="437555"/>
            </a:xfrm>
            <a:prstGeom prst="rect">
              <a:avLst/>
            </a:prstGeom>
            <a:noFill/>
            <a:ln w="9525">
              <a:noFill/>
              <a:miter lim="800000"/>
              <a:headEnd/>
              <a:tailEnd/>
            </a:ln>
          </p:spPr>
        </p:pic>
        <p:pic>
          <p:nvPicPr>
            <p:cNvPr id="8" name="Picture 7" descr="itrg-logo.png"/>
            <p:cNvPicPr>
              <a:picLocks noChangeAspect="1"/>
            </p:cNvPicPr>
            <p:nvPr/>
          </p:nvPicPr>
          <p:blipFill>
            <a:blip r:embed="rId11"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8564664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OUTPUT_FILE_NAME" val="Anti-Malware-VL-Storyboard-flash"/>
  <p:tag name="THINKCELLPRESENTATIONDONOTDELETE" val="&lt;?xml version=&quot;1.0&quot; encoding=&quot;UTF-16&quot; standalone=&quot;yes&quot;?&gt;&#10;&lt;root reqver=&quot;17839&quot;&gt;&lt;version val=&quot;21129&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1&quot;&gt;&lt;elem m_fUsage=&quot;2.71000000000000000000E+000&quot;&gt;&lt;m_ppcolschidx val=&quot;0&quot;/&gt;&lt;m_rgb r=&quot;d1&quot; g=&quot;7d&quot; b=&quot;8&quot;/&gt;&lt;/elem&gt;&lt;/m_vecMRU&gt;&lt;/m_mruColor&gt;&lt;m_mapectfillschemeMRU&gt;&lt;key val=&quot;1&quot;/&gt;&lt;elem&gt;&lt;m_nPartnerID val=&quot;530&quot;/&gt;&lt;m_nIndex val=&quot;2&quot;/&gt;&lt;/elem&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858"/>
  <p:tag name="ISPRING_RESOURCE_PATHS_HASH_2" val="974055369a775b82cf3e6aa9a250f52f3794631a"/>
  <p:tag name="ISPRING_RESOURCE_PATHS_HASH_PRESENTER" val="974055369a775b82cf3e6aa9a250f52f3794631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pv4IxXRV20mpb2k121Jkz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LnSPTs3P8EuG7ErO8LmH3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UXwKMf.UGT770YWD.Pn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LnSPTs3P8EuG7ErO8LmH3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KRQzgBV2KUikyJDJEJkD6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aXxYIUrSvE2ADqaQygT1a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zgEApi8B0OOo76kR7zzk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iirRFeCkiU265r1mcB5Kv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4ypwNA3q7Eieyrrs0alir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tTYd8BNbhEu1JwXivR6kl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GFIgv1KgIEmGs6o1y6asGQ"/>
</p:tagLst>
</file>

<file path=ppt/theme/theme1.xml><?xml version="1.0" encoding="utf-8"?>
<a:theme xmlns:a="http://schemas.openxmlformats.org/drawingml/2006/main" name="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2433</Words>
  <Application>Microsoft Office PowerPoint</Application>
  <PresentationFormat>On-screen Show (4:3)</PresentationFormat>
  <Paragraphs>166</Paragraphs>
  <Slides>12</Slides>
  <Notes>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0" baseType="lpstr">
      <vt:lpstr>Arial Unicode MS</vt:lpstr>
      <vt:lpstr>Calibri</vt:lpstr>
      <vt:lpstr>Wingdings</vt:lpstr>
      <vt:lpstr>Helvetica</vt:lpstr>
      <vt:lpstr>Georgia</vt:lpstr>
      <vt:lpstr>Arial</vt:lpstr>
      <vt:lpstr>Office Theme</vt:lpstr>
      <vt:lpstr>think-cell Slide</vt:lpstr>
      <vt:lpstr>PowerPoint Presentation</vt:lpstr>
      <vt:lpstr>Introduction</vt:lpstr>
      <vt:lpstr>How to use this Vendor Landscape</vt:lpstr>
      <vt:lpstr>Guided Implementation points in the SIEM Vendor Landscape</vt:lpstr>
      <vt:lpstr>Market overview</vt:lpstr>
      <vt:lpstr>Table Stakes represent the minimum standard; without these, a product doesn’t even get reviewed</vt:lpstr>
      <vt:lpstr>Advanced Features are the capabilities that allow for granular market differentiation</vt:lpstr>
      <vt:lpstr>Advanced Features are the capabilities that allow for granular market differentiation</vt:lpstr>
      <vt:lpstr>Appendix</vt:lpstr>
      <vt:lpstr>Vendor Landscape Methodology: Overview</vt:lpstr>
      <vt:lpstr>Vendor Landscape Methodology: Vendor/Product Selection &amp; Information Gathering</vt:lpstr>
      <vt:lpstr>Info-Tech Research Group Helps IT Professionals To: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2014-06-12T15:41:30Z</dcterms:created>
  <dcterms:modified xsi:type="dcterms:W3CDTF">2014-06-12T17:55:00Z</dcterms:modified>
</cp:coreProperties>
</file>