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  <p:sldMasterId id="2147483715" r:id="rId2"/>
  </p:sldMasterIdLst>
  <p:notesMasterIdLst>
    <p:notesMasterId r:id="rId22"/>
  </p:notesMasterIdLst>
  <p:handoutMasterIdLst>
    <p:handoutMasterId r:id="rId23"/>
  </p:handoutMasterIdLst>
  <p:sldIdLst>
    <p:sldId id="343" r:id="rId3"/>
    <p:sldId id="367" r:id="rId4"/>
    <p:sldId id="345" r:id="rId5"/>
    <p:sldId id="376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59" r:id="rId14"/>
    <p:sldId id="360" r:id="rId15"/>
    <p:sldId id="388" r:id="rId16"/>
    <p:sldId id="389" r:id="rId17"/>
    <p:sldId id="390" r:id="rId18"/>
    <p:sldId id="391" r:id="rId19"/>
    <p:sldId id="366" r:id="rId20"/>
    <p:sldId id="358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525"/>
    <a:srgbClr val="D2D2D2"/>
    <a:srgbClr val="7F7F7F"/>
    <a:srgbClr val="5E9065"/>
    <a:srgbClr val="CECECE"/>
    <a:srgbClr val="ADB7C3"/>
    <a:srgbClr val="243F54"/>
    <a:srgbClr val="7FAC85"/>
    <a:srgbClr val="D17D08"/>
    <a:srgbClr val="998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099" autoAdjust="0"/>
    <p:restoredTop sz="96000" autoAdjust="0"/>
  </p:normalViewPr>
  <p:slideViewPr>
    <p:cSldViewPr snapToObjects="1">
      <p:cViewPr varScale="1">
        <p:scale>
          <a:sx n="104" d="100"/>
          <a:sy n="104" d="100"/>
        </p:scale>
        <p:origin x="1644" y="96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9" d="100"/>
          <a:sy n="69" d="100"/>
        </p:scale>
        <p:origin x="-248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28/05/2014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273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92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60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30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6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42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9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62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7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80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0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1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6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6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7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6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98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39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7" name="Picture 6" descr="Info-Tech_Logo_2013-On-Screen-WHITE(transparent-background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dirty="0" smtClean="0">
                <a:solidFill>
                  <a:srgbClr val="ADB7C3"/>
                </a:solidFill>
              </a:rPr>
              <a:t>Info-Tech</a:t>
            </a:r>
            <a:r>
              <a:rPr lang="en-CA" sz="800" baseline="0" dirty="0" smtClean="0">
                <a:solidFill>
                  <a:srgbClr val="ADB7C3"/>
                </a:solidFill>
              </a:rPr>
              <a:t> Research Group, Inc. Is a global leader in providing IT research and advice.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="0" i="0" kern="120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1997-2014</a:t>
            </a:r>
            <a:r>
              <a:rPr lang="en-CA" sz="800" b="0" i="0" kern="1200" baseline="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57454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0828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3744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0370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0828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83744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0649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78561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80828"/>
            <a:ext cx="8627997" cy="4455172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34" name="Rectangle 3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5" name="Rectangle 3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6" name="Rectangle 3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9980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92896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9801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87713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5" name="Picture 4" descr="footer2012.jpg"/>
          <p:cNvPicPr>
            <a:picLocks noChangeAspect="1"/>
          </p:cNvPicPr>
          <p:nvPr userDrawn="1"/>
        </p:nvPicPr>
        <p:blipFill>
          <a:blip r:embed="rId2" cstate="print"/>
          <a:srcRect l="73231"/>
          <a:stretch>
            <a:fillRect/>
          </a:stretch>
        </p:blipFill>
        <p:spPr>
          <a:xfrm>
            <a:off x="6696236" y="6090047"/>
            <a:ext cx="2447764" cy="767953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CA" sz="800" dirty="0" smtClean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 smtClean="0">
                <a:solidFill>
                  <a:srgbClr val="ADB7C3"/>
                </a:solidFill>
              </a:rPr>
            </a:br>
            <a:r>
              <a:rPr lang="en-CA" sz="800" dirty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 smtClean="0">
                <a:solidFill>
                  <a:srgbClr val="ADB7C3"/>
                </a:solidFill>
              </a:rPr>
            </a:br>
            <a:r>
              <a:rPr lang="en-CA" sz="800" dirty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 smtClean="0">
                <a:solidFill>
                  <a:srgbClr val="ADB7C3"/>
                </a:solidFill>
              </a:rPr>
            </a:br>
            <a:r>
              <a:rPr lang="en-CA" sz="800" dirty="0" smtClean="0">
                <a:solidFill>
                  <a:srgbClr val="ADB7C3"/>
                </a:solidFill>
              </a:rPr>
              <a:t>© 1997-2013 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8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grpSp>
        <p:nvGrpSpPr>
          <p:cNvPr id="2" name="Group 3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34" name="Rectangle 3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>
                <a:solidFill>
                  <a:srgbClr val="333333"/>
                </a:solidFill>
                <a:latin typeface="Arial"/>
              </a:rPr>
              <a:t>What’s in this Section:</a:t>
            </a:r>
            <a:endParaRPr lang="en-CA" sz="1400" b="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>
                <a:solidFill>
                  <a:srgbClr val="333333"/>
                </a:solidFill>
                <a:latin typeface="Arial"/>
              </a:rPr>
              <a:t>Sections:</a:t>
            </a:r>
            <a:endParaRPr lang="en-CA" sz="1400" b="1" dirty="0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475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419878" y="3573017"/>
            <a:ext cx="2304254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636912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636912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76229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006466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  <p:grpSp>
        <p:nvGrpSpPr>
          <p:cNvPr id="2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674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09418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  <p:extLst>
      <p:ext uri="{BB962C8B-B14F-4D97-AF65-F5344CB8AC3E}">
        <p14:creationId xmlns:p14="http://schemas.microsoft.com/office/powerpoint/2010/main" val="318718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49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2681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2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8235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0775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547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5868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79428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96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2394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2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71950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1426298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30523119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33137009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37970373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6006566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403973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30569384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2929331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536950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  <p:extLst>
      <p:ext uri="{BB962C8B-B14F-4D97-AF65-F5344CB8AC3E}">
        <p14:creationId xmlns:p14="http://schemas.microsoft.com/office/powerpoint/2010/main" val="4582758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for VL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>
            <a:stCxn id="33" idx="0"/>
          </p:cNvCxnSpPr>
          <p:nvPr userDrawn="1"/>
        </p:nvCxnSpPr>
        <p:spPr>
          <a:xfrm>
            <a:off x="4567238" y="1362075"/>
            <a:ext cx="4764" cy="3939134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45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42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54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12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23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16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90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34" Type="http://schemas.openxmlformats.org/officeDocument/2006/relationships/theme" Target="../theme/theme2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3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slideLayout" Target="../slideLayouts/slideLayout56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32" Type="http://schemas.openxmlformats.org/officeDocument/2006/relationships/slideLayout" Target="../slideLayouts/slideLayout59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31" Type="http://schemas.openxmlformats.org/officeDocument/2006/relationships/slideLayout" Target="../slideLayouts/slideLayout58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</a:t>
            </a:r>
            <a:r>
              <a:rPr lang="en-CA" sz="1000" baseline="0" dirty="0" smtClean="0"/>
              <a:t> Research Group</a:t>
            </a:r>
            <a:endParaRPr lang="en-CA" sz="10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2" r:id="rId7"/>
    <p:sldLayoutId id="2147483680" r:id="rId8"/>
    <p:sldLayoutId id="2147483696" r:id="rId9"/>
    <p:sldLayoutId id="2147483677" r:id="rId10"/>
    <p:sldLayoutId id="2147483667" r:id="rId11"/>
    <p:sldLayoutId id="2147483684" r:id="rId12"/>
    <p:sldLayoutId id="2147483700" r:id="rId13"/>
    <p:sldLayoutId id="2147483683" r:id="rId14"/>
    <p:sldLayoutId id="2147483714" r:id="rId15"/>
    <p:sldLayoutId id="2147483694" r:id="rId16"/>
    <p:sldLayoutId id="2147483702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/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algn="l"/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algn="l"/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8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  <p:sldLayoutId id="2147483738" r:id="rId23"/>
    <p:sldLayoutId id="2147483739" r:id="rId24"/>
    <p:sldLayoutId id="2147483740" r:id="rId25"/>
    <p:sldLayoutId id="2147483741" r:id="rId26"/>
    <p:sldLayoutId id="2147483742" r:id="rId27"/>
    <p:sldLayoutId id="2147483743" r:id="rId28"/>
    <p:sldLayoutId id="2147483744" r:id="rId29"/>
    <p:sldLayoutId id="2147483745" r:id="rId30"/>
    <p:sldLayoutId id="2147483746" r:id="rId31"/>
    <p:sldLayoutId id="2147483747" r:id="rId32"/>
    <p:sldLayoutId id="2147483748" r:id="rId3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CA" dirty="0" smtClean="0"/>
              <a:t>Change and Release Management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World Class Operations – Impact Workshop</a:t>
            </a:r>
          </a:p>
        </p:txBody>
      </p:sp>
    </p:spTree>
    <p:extLst>
      <p:ext uri="{BB962C8B-B14F-4D97-AF65-F5344CB8AC3E}">
        <p14:creationId xmlns:p14="http://schemas.microsoft.com/office/powerpoint/2010/main" val="20856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r>
              <a:rPr lang="en-CA" dirty="0" smtClean="0"/>
              <a:t>1.2a Answer key: Improve quality of deployments by implementing rigorous testing protocols</a:t>
            </a:r>
            <a:endParaRPr lang="en-CA" dirty="0"/>
          </a:p>
        </p:txBody>
      </p:sp>
      <p:sp>
        <p:nvSpPr>
          <p:cNvPr id="37" name="Rectangle 36"/>
          <p:cNvSpPr/>
          <p:nvPr/>
        </p:nvSpPr>
        <p:spPr>
          <a:xfrm>
            <a:off x="251520" y="1353199"/>
            <a:ext cx="8642019" cy="61638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No release should be approved without testing; while challenging, proper testing reduces change-related incidents and post-deployment re-work.</a:t>
            </a:r>
            <a:endParaRPr lang="en-CA" sz="1600" b="1" dirty="0">
              <a:solidFill>
                <a:srgbClr val="FFFFFF"/>
              </a:solidFill>
            </a:endParaRPr>
          </a:p>
        </p:txBody>
      </p:sp>
      <p:pic>
        <p:nvPicPr>
          <p:cNvPr id="13" name="Picture 12" descr="insight-sm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1136" y="5763591"/>
            <a:ext cx="240000" cy="180000"/>
          </a:xfrm>
          <a:prstGeom prst="rect">
            <a:avLst/>
          </a:prstGeom>
        </p:spPr>
      </p:pic>
      <p:pic>
        <p:nvPicPr>
          <p:cNvPr id="14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10" y="4911913"/>
            <a:ext cx="846046" cy="846046"/>
          </a:xfrm>
          <a:prstGeom prst="rect">
            <a:avLst/>
          </a:prstGeom>
        </p:spPr>
      </p:pic>
      <p:pic>
        <p:nvPicPr>
          <p:cNvPr id="15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726" y="4928407"/>
            <a:ext cx="847953" cy="909430"/>
          </a:xfrm>
          <a:prstGeom prst="rect">
            <a:avLst/>
          </a:prstGeom>
        </p:spPr>
      </p:pic>
      <p:sp>
        <p:nvSpPr>
          <p:cNvPr id="17" name="Rectangle 55"/>
          <p:cNvSpPr/>
          <p:nvPr/>
        </p:nvSpPr>
        <p:spPr>
          <a:xfrm>
            <a:off x="1203815" y="5278617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Faster </a:t>
            </a:r>
          </a:p>
        </p:txBody>
      </p:sp>
      <p:sp>
        <p:nvSpPr>
          <p:cNvPr id="18" name="Rectangle 56"/>
          <p:cNvSpPr/>
          <p:nvPr/>
        </p:nvSpPr>
        <p:spPr>
          <a:xfrm>
            <a:off x="4085903" y="5278617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Better Quality </a:t>
            </a:r>
          </a:p>
        </p:txBody>
      </p:sp>
      <p:sp>
        <p:nvSpPr>
          <p:cNvPr id="19" name="Rectangle 57"/>
          <p:cNvSpPr/>
          <p:nvPr/>
        </p:nvSpPr>
        <p:spPr>
          <a:xfrm>
            <a:off x="6943600" y="5278617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Lower Cost </a:t>
            </a:r>
          </a:p>
        </p:txBody>
      </p:sp>
      <p:cxnSp>
        <p:nvCxnSpPr>
          <p:cNvPr id="20" name="Straight Connector 58"/>
          <p:cNvCxnSpPr/>
          <p:nvPr/>
        </p:nvCxnSpPr>
        <p:spPr>
          <a:xfrm>
            <a:off x="6128986" y="5584396"/>
            <a:ext cx="1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9"/>
          <p:cNvCxnSpPr/>
          <p:nvPr/>
        </p:nvCxnSpPr>
        <p:spPr>
          <a:xfrm>
            <a:off x="3039503" y="5584396"/>
            <a:ext cx="2885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60"/>
          <p:cNvSpPr/>
          <p:nvPr/>
        </p:nvSpPr>
        <p:spPr>
          <a:xfrm>
            <a:off x="354410" y="5873279"/>
            <a:ext cx="2697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>
                <a:sym typeface="Wingdings" panose="05000000000000000000" pitchFamily="2" charset="2"/>
              </a:rPr>
              <a:t>Less </a:t>
            </a:r>
            <a:r>
              <a:rPr lang="en-CA" sz="1400" dirty="0" smtClean="0">
                <a:sym typeface="Wingdings" panose="05000000000000000000" pitchFamily="2" charset="2"/>
              </a:rPr>
              <a:t>rework and fewer rollbacks.</a:t>
            </a:r>
            <a:endParaRPr lang="en-CA" sz="1400" dirty="0"/>
          </a:p>
        </p:txBody>
      </p:sp>
      <p:sp>
        <p:nvSpPr>
          <p:cNvPr id="24" name="Rectangle 61"/>
          <p:cNvSpPr/>
          <p:nvPr/>
        </p:nvSpPr>
        <p:spPr>
          <a:xfrm>
            <a:off x="3163458" y="5873279"/>
            <a:ext cx="2560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400" dirty="0">
                <a:sym typeface="Wingdings" panose="05000000000000000000" pitchFamily="2" charset="2"/>
              </a:rPr>
              <a:t>Fewer </a:t>
            </a:r>
            <a:r>
              <a:rPr lang="en-CA" sz="1400" dirty="0" smtClean="0">
                <a:sym typeface="Wingdings" panose="05000000000000000000" pitchFamily="2" charset="2"/>
              </a:rPr>
              <a:t>problems and superior </a:t>
            </a:r>
          </a:p>
          <a:p>
            <a:pPr algn="l"/>
            <a:r>
              <a:rPr lang="en-CA" sz="1400" dirty="0">
                <a:sym typeface="Wingdings" panose="05000000000000000000" pitchFamily="2" charset="2"/>
              </a:rPr>
              <a:t>r</a:t>
            </a:r>
            <a:r>
              <a:rPr lang="en-CA" sz="1400" dirty="0" smtClean="0">
                <a:sym typeface="Wingdings" panose="05000000000000000000" pitchFamily="2" charset="2"/>
              </a:rPr>
              <a:t>esults.</a:t>
            </a:r>
            <a:endParaRPr lang="en-CA" sz="1400" dirty="0"/>
          </a:p>
        </p:txBody>
      </p:sp>
      <p:sp>
        <p:nvSpPr>
          <p:cNvPr id="26" name="Rectangle 62"/>
          <p:cNvSpPr/>
          <p:nvPr/>
        </p:nvSpPr>
        <p:spPr>
          <a:xfrm>
            <a:off x="6313379" y="5873279"/>
            <a:ext cx="2820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400" dirty="0">
                <a:sym typeface="Wingdings" panose="05000000000000000000" pitchFamily="2" charset="2"/>
              </a:rPr>
              <a:t>Less </a:t>
            </a:r>
            <a:r>
              <a:rPr lang="en-CA" sz="1400" dirty="0" smtClean="0">
                <a:sym typeface="Wingdings" panose="05000000000000000000" pitchFamily="2" charset="2"/>
              </a:rPr>
              <a:t>rework and fewer problems.</a:t>
            </a:r>
            <a:endParaRPr lang="en-CA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61651" y="2131549"/>
            <a:ext cx="6609059" cy="2576089"/>
            <a:chOff x="1261651" y="2131549"/>
            <a:chExt cx="6609059" cy="2996456"/>
          </a:xfrm>
        </p:grpSpPr>
        <p:sp>
          <p:nvSpPr>
            <p:cNvPr id="21" name="Left Arrow 21"/>
            <p:cNvSpPr/>
            <p:nvPr/>
          </p:nvSpPr>
          <p:spPr>
            <a:xfrm rot="12976960">
              <a:off x="2444012" y="2721282"/>
              <a:ext cx="1124666" cy="45906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 15"/>
            <p:cNvSpPr/>
            <p:nvPr/>
          </p:nvSpPr>
          <p:spPr>
            <a:xfrm>
              <a:off x="3572681" y="2374485"/>
              <a:ext cx="2031767" cy="2039092"/>
            </a:xfrm>
            <a:custGeom>
              <a:avLst/>
              <a:gdLst>
                <a:gd name="connsiteX0" fmla="*/ 0 w 1308501"/>
                <a:gd name="connsiteY0" fmla="*/ 654251 h 1308501"/>
                <a:gd name="connsiteX1" fmla="*/ 654251 w 1308501"/>
                <a:gd name="connsiteY1" fmla="*/ 0 h 1308501"/>
                <a:gd name="connsiteX2" fmla="*/ 1308502 w 1308501"/>
                <a:gd name="connsiteY2" fmla="*/ 654251 h 1308501"/>
                <a:gd name="connsiteX3" fmla="*/ 654251 w 1308501"/>
                <a:gd name="connsiteY3" fmla="*/ 1308502 h 1308501"/>
                <a:gd name="connsiteX4" fmla="*/ 0 w 1308501"/>
                <a:gd name="connsiteY4" fmla="*/ 654251 h 130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501" h="1308501">
                  <a:moveTo>
                    <a:pt x="0" y="654251"/>
                  </a:moveTo>
                  <a:cubicBezTo>
                    <a:pt x="0" y="292918"/>
                    <a:pt x="292918" y="0"/>
                    <a:pt x="654251" y="0"/>
                  </a:cubicBezTo>
                  <a:cubicBezTo>
                    <a:pt x="1015584" y="0"/>
                    <a:pt x="1308502" y="292918"/>
                    <a:pt x="1308502" y="654251"/>
                  </a:cubicBezTo>
                  <a:cubicBezTo>
                    <a:pt x="1308502" y="1015584"/>
                    <a:pt x="1015584" y="1308502"/>
                    <a:pt x="654251" y="1308502"/>
                  </a:cubicBezTo>
                  <a:cubicBezTo>
                    <a:pt x="292918" y="1308502"/>
                    <a:pt x="0" y="1015584"/>
                    <a:pt x="0" y="654251"/>
                  </a:cubicBezTo>
                  <a:close/>
                </a:path>
              </a:pathLst>
            </a:custGeom>
            <a:solidFill>
              <a:srgbClr val="007698"/>
            </a:solidFill>
            <a:ln>
              <a:solidFill>
                <a:srgbClr val="00769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881" tIns="199881" rIns="199881" bIns="199881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400" b="1" dirty="0" smtClean="0">
                  <a:solidFill>
                    <a:srgbClr val="FFFFFF"/>
                  </a:solidFill>
                </a:rPr>
                <a:t>Testing</a:t>
              </a:r>
              <a:endParaRPr lang="en-CA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75319" y="213154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Performance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0" name="Left Arrow 21"/>
            <p:cNvSpPr/>
            <p:nvPr/>
          </p:nvSpPr>
          <p:spPr>
            <a:xfrm rot="19101539">
              <a:off x="5581126" y="2724826"/>
              <a:ext cx="1124666" cy="45906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22"/>
            <p:cNvSpPr/>
            <p:nvPr/>
          </p:nvSpPr>
          <p:spPr>
            <a:xfrm>
              <a:off x="6423520" y="216502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System Integration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Left Arrow 23"/>
            <p:cNvSpPr/>
            <p:nvPr/>
          </p:nvSpPr>
          <p:spPr>
            <a:xfrm rot="1637811">
              <a:off x="5408980" y="4093539"/>
              <a:ext cx="113450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Left Arrow 16"/>
            <p:cNvSpPr/>
            <p:nvPr/>
          </p:nvSpPr>
          <p:spPr>
            <a:xfrm rot="8559989">
              <a:off x="2651231" y="4076766"/>
              <a:ext cx="113450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 25"/>
            <p:cNvSpPr/>
            <p:nvPr/>
          </p:nvSpPr>
          <p:spPr>
            <a:xfrm>
              <a:off x="1261651" y="4246963"/>
              <a:ext cx="1566659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User Acceptance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16956" y="4246963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Rollback 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137" y="5085184"/>
            <a:ext cx="591330" cy="7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631" y="4815864"/>
            <a:ext cx="847953" cy="90943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Reduce operational </a:t>
            </a:r>
            <a:r>
              <a:rPr lang="en-CA" dirty="0"/>
              <a:t>costs by automating</a:t>
            </a:r>
            <a:r>
              <a:rPr lang="en-CA" b="1" dirty="0"/>
              <a:t/>
            </a:r>
            <a:br>
              <a:rPr lang="en-CA" b="1" dirty="0"/>
            </a:br>
            <a:r>
              <a:rPr lang="en-CA" dirty="0"/>
              <a:t>manual and resource-intensive </a:t>
            </a:r>
            <a:r>
              <a:rPr lang="en-CA" dirty="0" smtClean="0"/>
              <a:t>tasks</a:t>
            </a:r>
            <a:endParaRPr lang="en-CA" dirty="0"/>
          </a:p>
        </p:txBody>
      </p:sp>
      <p:grpSp>
        <p:nvGrpSpPr>
          <p:cNvPr id="18" name="Group 14"/>
          <p:cNvGrpSpPr/>
          <p:nvPr/>
        </p:nvGrpSpPr>
        <p:grpSpPr>
          <a:xfrm>
            <a:off x="1583668" y="2265435"/>
            <a:ext cx="5616624" cy="2573971"/>
            <a:chOff x="2131839" y="1597578"/>
            <a:chExt cx="4824447" cy="21663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Freeform 15"/>
            <p:cNvSpPr/>
            <p:nvPr/>
          </p:nvSpPr>
          <p:spPr>
            <a:xfrm>
              <a:off x="3727091" y="2755133"/>
              <a:ext cx="1651466" cy="1008817"/>
            </a:xfrm>
            <a:custGeom>
              <a:avLst/>
              <a:gdLst>
                <a:gd name="connsiteX0" fmla="*/ 0 w 1308501"/>
                <a:gd name="connsiteY0" fmla="*/ 654251 h 1308501"/>
                <a:gd name="connsiteX1" fmla="*/ 654251 w 1308501"/>
                <a:gd name="connsiteY1" fmla="*/ 0 h 1308501"/>
                <a:gd name="connsiteX2" fmla="*/ 1308502 w 1308501"/>
                <a:gd name="connsiteY2" fmla="*/ 654251 h 1308501"/>
                <a:gd name="connsiteX3" fmla="*/ 654251 w 1308501"/>
                <a:gd name="connsiteY3" fmla="*/ 1308502 h 1308501"/>
                <a:gd name="connsiteX4" fmla="*/ 0 w 1308501"/>
                <a:gd name="connsiteY4" fmla="*/ 654251 h 130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501" h="1308501">
                  <a:moveTo>
                    <a:pt x="0" y="654251"/>
                  </a:moveTo>
                  <a:cubicBezTo>
                    <a:pt x="0" y="292918"/>
                    <a:pt x="292918" y="0"/>
                    <a:pt x="654251" y="0"/>
                  </a:cubicBezTo>
                  <a:cubicBezTo>
                    <a:pt x="1015584" y="0"/>
                    <a:pt x="1308502" y="292918"/>
                    <a:pt x="1308502" y="654251"/>
                  </a:cubicBezTo>
                  <a:cubicBezTo>
                    <a:pt x="1308502" y="1015584"/>
                    <a:pt x="1015584" y="1308502"/>
                    <a:pt x="654251" y="1308502"/>
                  </a:cubicBezTo>
                  <a:cubicBezTo>
                    <a:pt x="292918" y="1308502"/>
                    <a:pt x="0" y="1015584"/>
                    <a:pt x="0" y="654251"/>
                  </a:cubicBezTo>
                  <a:close/>
                </a:path>
              </a:pathLst>
            </a:custGeom>
            <a:solidFill>
              <a:srgbClr val="2B9E36"/>
            </a:solidFill>
            <a:ln>
              <a:solidFill>
                <a:srgbClr val="2B9E3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881" tIns="199881" rIns="199881" bIns="199881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2000" b="1" dirty="0" smtClean="0">
                  <a:solidFill>
                    <a:srgbClr val="FFFFFF"/>
                  </a:solidFill>
                </a:rPr>
                <a:t>Automation</a:t>
              </a:r>
              <a:endParaRPr lang="en-CA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Left Arrow 16"/>
            <p:cNvSpPr/>
            <p:nvPr/>
          </p:nvSpPr>
          <p:spPr>
            <a:xfrm rot="11700000">
              <a:off x="2736775" y="2863142"/>
              <a:ext cx="974495" cy="37292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eform 18"/>
            <p:cNvSpPr/>
            <p:nvPr/>
          </p:nvSpPr>
          <p:spPr>
            <a:xfrm>
              <a:off x="2131839" y="2426264"/>
              <a:ext cx="1243075" cy="723977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Package Creation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23" name="Left Arrow 19"/>
            <p:cNvSpPr/>
            <p:nvPr/>
          </p:nvSpPr>
          <p:spPr>
            <a:xfrm rot="14700000">
              <a:off x="3565397" y="2067009"/>
              <a:ext cx="974495" cy="37292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eform 20"/>
            <p:cNvSpPr/>
            <p:nvPr/>
          </p:nvSpPr>
          <p:spPr>
            <a:xfrm>
              <a:off x="3238154" y="1597578"/>
              <a:ext cx="1243075" cy="723977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Routine Installations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25" name="Left Arrow 21"/>
            <p:cNvSpPr/>
            <p:nvPr/>
          </p:nvSpPr>
          <p:spPr>
            <a:xfrm rot="17700000">
              <a:off x="4578172" y="2067009"/>
              <a:ext cx="974495" cy="37292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reeform 22"/>
            <p:cNvSpPr/>
            <p:nvPr/>
          </p:nvSpPr>
          <p:spPr>
            <a:xfrm>
              <a:off x="4662769" y="1597578"/>
              <a:ext cx="1243075" cy="723977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Testing Scripts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Left Arrow 23"/>
            <p:cNvSpPr/>
            <p:nvPr/>
          </p:nvSpPr>
          <p:spPr>
            <a:xfrm rot="20700000">
              <a:off x="5376856" y="2856375"/>
              <a:ext cx="974495" cy="37292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reeform 25"/>
            <p:cNvSpPr/>
            <p:nvPr/>
          </p:nvSpPr>
          <p:spPr>
            <a:xfrm>
              <a:off x="5713211" y="2430009"/>
              <a:ext cx="1243075" cy="723977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Package Deployment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9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0" y="4847556"/>
            <a:ext cx="846046" cy="846046"/>
          </a:xfrm>
          <a:prstGeom prst="rect">
            <a:avLst/>
          </a:prstGeom>
        </p:spPr>
      </p:pic>
      <p:sp>
        <p:nvSpPr>
          <p:cNvPr id="32" name="Rectangle 54"/>
          <p:cNvSpPr/>
          <p:nvPr/>
        </p:nvSpPr>
        <p:spPr>
          <a:xfrm>
            <a:off x="1103415" y="5156187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Faster</a:t>
            </a:r>
            <a:r>
              <a:rPr lang="en-CA" b="1" i="1" dirty="0"/>
              <a:t> </a:t>
            </a:r>
          </a:p>
        </p:txBody>
      </p:sp>
      <p:sp>
        <p:nvSpPr>
          <p:cNvPr id="33" name="Rectangle 55"/>
          <p:cNvSpPr/>
          <p:nvPr/>
        </p:nvSpPr>
        <p:spPr>
          <a:xfrm>
            <a:off x="4075304" y="5156187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Better Quality </a:t>
            </a:r>
          </a:p>
        </p:txBody>
      </p:sp>
      <p:sp>
        <p:nvSpPr>
          <p:cNvPr id="34" name="Rectangle 56"/>
          <p:cNvSpPr/>
          <p:nvPr/>
        </p:nvSpPr>
        <p:spPr>
          <a:xfrm>
            <a:off x="7111847" y="5156187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Lower Cost </a:t>
            </a:r>
          </a:p>
        </p:txBody>
      </p:sp>
      <p:cxnSp>
        <p:nvCxnSpPr>
          <p:cNvPr id="35" name="Straight Connector 57"/>
          <p:cNvCxnSpPr/>
          <p:nvPr/>
        </p:nvCxnSpPr>
        <p:spPr>
          <a:xfrm>
            <a:off x="6093609" y="5464783"/>
            <a:ext cx="1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58"/>
          <p:cNvCxnSpPr/>
          <p:nvPr/>
        </p:nvCxnSpPr>
        <p:spPr>
          <a:xfrm>
            <a:off x="2843691" y="5453732"/>
            <a:ext cx="1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59"/>
          <p:cNvSpPr/>
          <p:nvPr/>
        </p:nvSpPr>
        <p:spPr>
          <a:xfrm>
            <a:off x="385724" y="5773480"/>
            <a:ext cx="1702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400" dirty="0">
                <a:solidFill>
                  <a:srgbClr val="333333"/>
                </a:solidFill>
                <a:sym typeface="Wingdings" panose="05000000000000000000" pitchFamily="2" charset="2"/>
              </a:rPr>
              <a:t>Less manual </a:t>
            </a:r>
            <a:r>
              <a:rPr lang="en-CA" sz="1400" dirty="0" smtClean="0">
                <a:solidFill>
                  <a:srgbClr val="333333"/>
                </a:solidFill>
                <a:sym typeface="Wingdings" panose="05000000000000000000" pitchFamily="2" charset="2"/>
              </a:rPr>
              <a:t>effort.</a:t>
            </a:r>
            <a:endParaRPr lang="en-CA" sz="1400" dirty="0">
              <a:solidFill>
                <a:srgbClr val="333333"/>
              </a:solidFill>
            </a:endParaRPr>
          </a:p>
        </p:txBody>
      </p:sp>
      <p:sp>
        <p:nvSpPr>
          <p:cNvPr id="5" name="Rectangle 60"/>
          <p:cNvSpPr/>
          <p:nvPr/>
        </p:nvSpPr>
        <p:spPr>
          <a:xfrm>
            <a:off x="3339059" y="5773480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400" dirty="0">
                <a:solidFill>
                  <a:srgbClr val="333333"/>
                </a:solidFill>
                <a:sym typeface="Wingdings" panose="05000000000000000000" pitchFamily="2" charset="2"/>
              </a:rPr>
              <a:t>Fewer </a:t>
            </a:r>
            <a:r>
              <a:rPr lang="en-CA" sz="1400" dirty="0" smtClean="0">
                <a:solidFill>
                  <a:srgbClr val="333333"/>
                </a:solidFill>
                <a:sym typeface="Wingdings" panose="05000000000000000000" pitchFamily="2" charset="2"/>
              </a:rPr>
              <a:t>errors.</a:t>
            </a:r>
            <a:endParaRPr lang="en-CA" sz="1400" dirty="0">
              <a:solidFill>
                <a:srgbClr val="333333"/>
              </a:solidFill>
            </a:endParaRPr>
          </a:p>
        </p:txBody>
      </p:sp>
      <p:sp>
        <p:nvSpPr>
          <p:cNvPr id="8" name="Rectangle 61"/>
          <p:cNvSpPr/>
          <p:nvPr/>
        </p:nvSpPr>
        <p:spPr>
          <a:xfrm>
            <a:off x="6458167" y="5773480"/>
            <a:ext cx="1824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>
                <a:solidFill>
                  <a:srgbClr val="333333"/>
                </a:solidFill>
                <a:sym typeface="Wingdings" panose="05000000000000000000" pitchFamily="2" charset="2"/>
              </a:rPr>
              <a:t>Fewer person </a:t>
            </a:r>
            <a:r>
              <a:rPr lang="en-CA" sz="1400" dirty="0" smtClean="0">
                <a:solidFill>
                  <a:srgbClr val="333333"/>
                </a:solidFill>
                <a:sym typeface="Wingdings" panose="05000000000000000000" pitchFamily="2" charset="2"/>
              </a:rPr>
              <a:t>hours.</a:t>
            </a:r>
            <a:endParaRPr lang="en-CA" sz="1400" dirty="0">
              <a:solidFill>
                <a:srgbClr val="333333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520" y="1424485"/>
            <a:ext cx="8620124" cy="589837"/>
          </a:xfrm>
          <a:prstGeom prst="rect">
            <a:avLst/>
          </a:prstGeom>
          <a:solidFill>
            <a:srgbClr val="2B9E3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Once people and process are in place, leverage the technology to reduce errors and speed up the change turnaround time. </a:t>
            </a:r>
            <a:endParaRPr lang="en-CA" sz="1600" b="1" dirty="0">
              <a:solidFill>
                <a:srgbClr val="FFFFFF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79" y="4901992"/>
            <a:ext cx="591330" cy="7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792088"/>
          </a:xfrm>
        </p:spPr>
        <p:txBody>
          <a:bodyPr/>
          <a:lstStyle/>
          <a:p>
            <a:r>
              <a:rPr lang="en-US" dirty="0" smtClean="0"/>
              <a:t>Workshop Outline 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61192"/>
              </p:ext>
            </p:extLst>
          </p:nvPr>
        </p:nvGraphicFramePr>
        <p:xfrm>
          <a:off x="395536" y="1268760"/>
          <a:ext cx="8352928" cy="506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512168"/>
                <a:gridCol w="2880320"/>
                <a:gridCol w="3132348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How to: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 of deliverables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93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Module 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the Target State</a:t>
                      </a:r>
                      <a:endParaRPr lang="en-CA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Make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the case for Change and Release Management and obtain stakeholder buy-in.</a:t>
                      </a: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Identify process gaps in order to better prioritize your improvement efforts. </a:t>
                      </a: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Avoid over or under investing in Change and Release Management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an effective process that can be implemented at your organization. 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 benefits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Current maturity level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Target state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Complete Change and Release Management process</a:t>
                      </a:r>
                      <a:endParaRPr lang="en-CA" sz="12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Module 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Intake, assess,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design, and build</a:t>
                      </a:r>
                      <a:endParaRPr lang="en-CA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Clearly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define your roles and responsibilities.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Categorize changes more effectively and avoid misuse of the Emergency category.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Ensure that the proper level of process rigor is applied to different types of change. 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Standardize the change assessment process.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 proper change assessment.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 less frequently.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Roles and responsibilities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Request for Change form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Change categories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Emergency and Standard change process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SOPs for assessing and evaluating changes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SOPs for building and designing releases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792088"/>
          </a:xfrm>
        </p:spPr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7429"/>
              </p:ext>
            </p:extLst>
          </p:nvPr>
        </p:nvGraphicFramePr>
        <p:xfrm>
          <a:off x="359532" y="1257785"/>
          <a:ext cx="8424937" cy="482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404156"/>
                <a:gridCol w="2772308"/>
                <a:gridCol w="3420381"/>
              </a:tblGrid>
              <a:tr h="27887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How to: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 of deliverables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057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Module 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Plan, test, and approve</a:t>
                      </a:r>
                      <a:endParaRPr lang="en-CA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releases to facilitate CAB approval and deployment success.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 rigorous and comprehensive testing. 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 and manage an effective Change Advisory Board.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changes in a way that balances the potential positive impact of a change with the potential risk. 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Schedule releases in a way that minimizes conflict and disruption.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</a:rPr>
                        <a:t>SOPs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 for release planning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SOPs for release testing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CAB Charter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List of CAB members and attendees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CAB review, assembly, and voting standards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</a:rPr>
                        <a:t>Emergency CAB protocol</a:t>
                      </a:r>
                      <a:endParaRPr lang="en-CA" sz="12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309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Module 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deployment and action plan </a:t>
                      </a:r>
                      <a:endParaRPr lang="en-CA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 releases successfully.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Ensure that users are adequately prepared to accept the changes associated with a release.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that both technical and user validation is obtained for every release.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 your new process and track progress for stakeholders.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SOPs for release deployment, including a pre-deployment checklist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Post-Implementation review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A list of automation requirements to aid in toolset procurement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Change and Release Management Metrics Tool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An action plan for successfully implementing the SOPs adapted during the workshop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8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5400000">
            <a:off x="-173735" y="1760113"/>
            <a:ext cx="5123661" cy="3953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AM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4143170" y="1737308"/>
            <a:ext cx="5123658" cy="4007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Agenda: Module </a:t>
            </a:r>
            <a:r>
              <a:rPr lang="en-CA" dirty="0"/>
              <a:t>1</a:t>
            </a:r>
          </a:p>
        </p:txBody>
      </p:sp>
      <p:cxnSp>
        <p:nvCxnSpPr>
          <p:cNvPr id="32" name="Straight Arrow Connector 31"/>
          <p:cNvCxnSpPr>
            <a:stCxn id="5" idx="2"/>
            <a:endCxn id="21" idx="0"/>
          </p:cNvCxnSpPr>
          <p:nvPr/>
        </p:nvCxnSpPr>
        <p:spPr>
          <a:xfrm>
            <a:off x="3348030" y="2319072"/>
            <a:ext cx="0" cy="2228943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23" idx="0"/>
          </p:cNvCxnSpPr>
          <p:nvPr/>
        </p:nvCxnSpPr>
        <p:spPr>
          <a:xfrm>
            <a:off x="1365181" y="2319072"/>
            <a:ext cx="0" cy="31940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12" idx="0"/>
          </p:cNvCxnSpPr>
          <p:nvPr/>
        </p:nvCxnSpPr>
        <p:spPr>
          <a:xfrm>
            <a:off x="5774290" y="2319072"/>
            <a:ext cx="0" cy="31326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27" idx="0"/>
          </p:cNvCxnSpPr>
          <p:nvPr/>
        </p:nvCxnSpPr>
        <p:spPr>
          <a:xfrm>
            <a:off x="7808698" y="2319072"/>
            <a:ext cx="0" cy="1278308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flipH="1">
            <a:off x="2448030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1200" b="1" dirty="0" smtClean="0">
                <a:solidFill>
                  <a:srgbClr val="FFFFFF"/>
                </a:solidFill>
              </a:rPr>
              <a:t>1.2 Make the case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2448030" y="2632337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1.2</a:t>
            </a:r>
            <a:r>
              <a:rPr lang="en-CA" sz="1200" dirty="0">
                <a:solidFill>
                  <a:schemeClr val="tx1"/>
                </a:solidFill>
              </a:rPr>
              <a:t>a</a:t>
            </a:r>
            <a:r>
              <a:rPr lang="en-CA" sz="1200" dirty="0" smtClean="0">
                <a:solidFill>
                  <a:schemeClr val="tx1"/>
                </a:solidFill>
              </a:rPr>
              <a:t> Introduce ITIL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2448030" y="3590176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1.2b Identify your process challenges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65181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1</a:t>
            </a:r>
            <a:r>
              <a:rPr lang="en-US" sz="1200" b="1" dirty="0" smtClean="0">
                <a:solidFill>
                  <a:srgbClr val="FFFFFF"/>
                </a:solidFill>
              </a:rPr>
              <a:t>.1 </a:t>
            </a:r>
            <a:r>
              <a:rPr lang="en-CA" sz="1200" b="1" dirty="0" smtClean="0">
                <a:solidFill>
                  <a:srgbClr val="FFFFFF"/>
                </a:solidFill>
              </a:rPr>
              <a:t>Introduce the workshop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874290" y="2632337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1.3a Perform a current state assessment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874290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FFFFFF"/>
                </a:solidFill>
              </a:rPr>
              <a:t>1.3 Assess current state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6908698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FFFFFF"/>
                </a:solidFill>
              </a:rPr>
              <a:t>1.4 Document target state process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6908698" y="2635939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.4a Choose a target state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448030" y="4548015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1.2c Identify the benefits of your new process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465181" y="2638472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1.1a </a:t>
            </a:r>
            <a:r>
              <a:rPr lang="en-CA" sz="1200" dirty="0" smtClean="0">
                <a:solidFill>
                  <a:schemeClr val="tx1"/>
                </a:solidFill>
              </a:rPr>
              <a:t>Identify the </a:t>
            </a:r>
            <a:r>
              <a:rPr lang="en-CA" sz="1200" dirty="0">
                <a:solidFill>
                  <a:schemeClr val="tx1"/>
                </a:solidFill>
              </a:rPr>
              <a:t>objectives 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6908698" y="3597380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1.4b Draw your ideal process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5400000">
            <a:off x="-202928" y="1764306"/>
            <a:ext cx="5123661" cy="3953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AM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4143170" y="1737308"/>
            <a:ext cx="5123658" cy="4007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Agenda: Module </a:t>
            </a:r>
            <a:r>
              <a:rPr lang="en-CA" dirty="0"/>
              <a:t>2</a:t>
            </a:r>
          </a:p>
        </p:txBody>
      </p:sp>
      <p:cxnSp>
        <p:nvCxnSpPr>
          <p:cNvPr id="32" name="Straight Arrow Connector 31"/>
          <p:cNvCxnSpPr>
            <a:stCxn id="5" idx="2"/>
            <a:endCxn id="23" idx="0"/>
          </p:cNvCxnSpPr>
          <p:nvPr/>
        </p:nvCxnSpPr>
        <p:spPr>
          <a:xfrm>
            <a:off x="3348030" y="2319072"/>
            <a:ext cx="0" cy="3186783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</p:cNvCxnSpPr>
          <p:nvPr/>
        </p:nvCxnSpPr>
        <p:spPr>
          <a:xfrm flipH="1">
            <a:off x="1344331" y="2319072"/>
            <a:ext cx="20850" cy="127110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17" idx="0"/>
          </p:cNvCxnSpPr>
          <p:nvPr/>
        </p:nvCxnSpPr>
        <p:spPr>
          <a:xfrm>
            <a:off x="5766208" y="2319072"/>
            <a:ext cx="0" cy="2228943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47" idx="0"/>
          </p:cNvCxnSpPr>
          <p:nvPr/>
        </p:nvCxnSpPr>
        <p:spPr>
          <a:xfrm flipH="1">
            <a:off x="7797811" y="2319072"/>
            <a:ext cx="10887" cy="2228943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flipH="1">
            <a:off x="2448030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1200" b="1" dirty="0">
                <a:solidFill>
                  <a:srgbClr val="FFFFFF"/>
                </a:solidFill>
              </a:rPr>
              <a:t>2.2 </a:t>
            </a:r>
            <a:r>
              <a:rPr lang="en-CA" sz="1200" b="1" dirty="0" smtClean="0">
                <a:solidFill>
                  <a:srgbClr val="FFFFFF"/>
                </a:solidFill>
              </a:rPr>
              <a:t>Adapt </a:t>
            </a:r>
            <a:r>
              <a:rPr lang="en-CA" sz="1200" b="1" dirty="0">
                <a:solidFill>
                  <a:srgbClr val="FFFFFF"/>
                </a:solidFill>
              </a:rPr>
              <a:t>SOPs for making and receiving RFCs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2448030" y="2632337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2.2a Define a Change for the SOP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2448030" y="3590176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2.2b Design an RFC form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65181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FFFFFF"/>
                </a:solidFill>
              </a:rPr>
              <a:t>2.1 </a:t>
            </a:r>
            <a:r>
              <a:rPr lang="en-CA" sz="1200" b="1" dirty="0" smtClean="0">
                <a:solidFill>
                  <a:srgbClr val="FFFFFF"/>
                </a:solidFill>
              </a:rPr>
              <a:t>Define the roles and responsibilities 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866208" y="3596940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2.3b Assess the technical and business impact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866208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2.3 </a:t>
            </a:r>
            <a:r>
              <a:rPr lang="en-US" sz="1200" b="1" dirty="0" smtClean="0">
                <a:solidFill>
                  <a:srgbClr val="FFFFFF"/>
                </a:solidFill>
              </a:rPr>
              <a:t>Adapt </a:t>
            </a:r>
            <a:r>
              <a:rPr lang="en-US" sz="1200" b="1" dirty="0">
                <a:solidFill>
                  <a:srgbClr val="FFFFFF"/>
                </a:solidFill>
              </a:rPr>
              <a:t>SOPs for assessing change impact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866208" y="4548015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2.3c Determine the risk profile of a change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6908698" y="1674498"/>
            <a:ext cx="1800000" cy="64457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2.4 </a:t>
            </a:r>
            <a:r>
              <a:rPr lang="en-US" sz="1200" b="1" dirty="0" smtClean="0">
                <a:solidFill>
                  <a:srgbClr val="FFFFFF"/>
                </a:solidFill>
              </a:rPr>
              <a:t>Adapt </a:t>
            </a:r>
            <a:r>
              <a:rPr lang="en-US" sz="1200" b="1" dirty="0">
                <a:solidFill>
                  <a:srgbClr val="FFFFFF"/>
                </a:solidFill>
              </a:rPr>
              <a:t>SOPS for release design and build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6908698" y="2635939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2.4a Bundle the changes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448030" y="4548015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2.2c </a:t>
            </a:r>
            <a:r>
              <a:rPr lang="en-CA" sz="1200" dirty="0" smtClean="0">
                <a:solidFill>
                  <a:schemeClr val="tx1"/>
                </a:solidFill>
              </a:rPr>
              <a:t>Categorize the </a:t>
            </a:r>
            <a:r>
              <a:rPr lang="en-CA" sz="1200" dirty="0">
                <a:solidFill>
                  <a:schemeClr val="tx1"/>
                </a:solidFill>
              </a:rPr>
              <a:t>changes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2448030" y="5505855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2.2d Map </a:t>
            </a:r>
            <a:r>
              <a:rPr lang="en-CA" sz="1200" dirty="0" smtClean="0">
                <a:solidFill>
                  <a:schemeClr val="tx1"/>
                </a:solidFill>
              </a:rPr>
              <a:t>a </a:t>
            </a:r>
            <a:r>
              <a:rPr lang="en-CA" sz="1200" dirty="0">
                <a:solidFill>
                  <a:schemeClr val="tx1"/>
                </a:solidFill>
              </a:rPr>
              <a:t>process for Emergency and </a:t>
            </a:r>
            <a:r>
              <a:rPr lang="en-CA" sz="1200" dirty="0" smtClean="0">
                <a:solidFill>
                  <a:schemeClr val="tx1"/>
                </a:solidFill>
              </a:rPr>
              <a:t>Standard Changes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6908698" y="3597380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2.4b Design the release logic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465181" y="2632337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2.1a </a:t>
            </a:r>
            <a:r>
              <a:rPr lang="en-CA" sz="1200" dirty="0" smtClean="0">
                <a:solidFill>
                  <a:schemeClr val="tx1"/>
                </a:solidFill>
              </a:rPr>
              <a:t>Define the </a:t>
            </a:r>
            <a:r>
              <a:rPr lang="en-CA" sz="1200" dirty="0">
                <a:solidFill>
                  <a:schemeClr val="tx1"/>
                </a:solidFill>
              </a:rPr>
              <a:t>change </a:t>
            </a:r>
            <a:r>
              <a:rPr lang="en-CA" sz="1200" dirty="0" smtClean="0">
                <a:solidFill>
                  <a:schemeClr val="tx1"/>
                </a:solidFill>
              </a:rPr>
              <a:t>manager’s </a:t>
            </a:r>
            <a:r>
              <a:rPr lang="en-CA" sz="1200" dirty="0">
                <a:solidFill>
                  <a:schemeClr val="tx1"/>
                </a:solidFill>
              </a:rPr>
              <a:t>roles and responsibilities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444331" y="3590176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2.1b </a:t>
            </a:r>
            <a:r>
              <a:rPr lang="en-CA" sz="1200" dirty="0" smtClean="0">
                <a:solidFill>
                  <a:schemeClr val="tx1"/>
                </a:solidFill>
              </a:rPr>
              <a:t>Define the process phase roles </a:t>
            </a:r>
            <a:r>
              <a:rPr lang="en-CA" sz="1200" dirty="0">
                <a:solidFill>
                  <a:schemeClr val="tx1"/>
                </a:solidFill>
              </a:rPr>
              <a:t>and responsibilities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 flipH="1">
            <a:off x="6897811" y="4548015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2.4c Determine the appropriate level of build automation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4866208" y="2641359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2.3a Determine the change priority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5400000">
            <a:off x="-269940" y="1822105"/>
            <a:ext cx="5237061" cy="3953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AM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4076159" y="1795105"/>
            <a:ext cx="5237056" cy="4007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Agenda: Module </a:t>
            </a:r>
            <a:r>
              <a:rPr lang="en-CA" dirty="0"/>
              <a:t>3</a:t>
            </a:r>
          </a:p>
        </p:txBody>
      </p:sp>
      <p:cxnSp>
        <p:nvCxnSpPr>
          <p:cNvPr id="32" name="Straight Arrow Connector 31"/>
          <p:cNvCxnSpPr>
            <a:stCxn id="5" idx="2"/>
            <a:endCxn id="21" idx="0"/>
          </p:cNvCxnSpPr>
          <p:nvPr/>
        </p:nvCxnSpPr>
        <p:spPr>
          <a:xfrm>
            <a:off x="3337718" y="2473859"/>
            <a:ext cx="0" cy="127110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</p:cNvCxnSpPr>
          <p:nvPr/>
        </p:nvCxnSpPr>
        <p:spPr>
          <a:xfrm flipH="1">
            <a:off x="1323594" y="2473859"/>
            <a:ext cx="20850" cy="127110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29" idx="0"/>
          </p:cNvCxnSpPr>
          <p:nvPr/>
        </p:nvCxnSpPr>
        <p:spPr>
          <a:xfrm>
            <a:off x="5763978" y="2473859"/>
            <a:ext cx="0" cy="318678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28" idx="0"/>
          </p:cNvCxnSpPr>
          <p:nvPr/>
        </p:nvCxnSpPr>
        <p:spPr>
          <a:xfrm>
            <a:off x="7775021" y="2473859"/>
            <a:ext cx="0" cy="1278308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flipH="1">
            <a:off x="2437718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3.2a Create a test plan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863978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3.3a Identify CAB members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863978" y="374496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3.3b Determine CAB authority and responsibility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2437718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1200" b="1" dirty="0">
                <a:solidFill>
                  <a:srgbClr val="FFFFFF"/>
                </a:solidFill>
              </a:rPr>
              <a:t>3</a:t>
            </a:r>
            <a:r>
              <a:rPr lang="en-CA" sz="1200" b="1" dirty="0" smtClean="0">
                <a:solidFill>
                  <a:srgbClr val="FFFFFF"/>
                </a:solidFill>
              </a:rPr>
              <a:t>.2 Adapt SOPs for release testing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4444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3.1 </a:t>
            </a:r>
            <a:r>
              <a:rPr lang="en-CA" sz="1200" b="1" dirty="0">
                <a:solidFill>
                  <a:srgbClr val="FFFFFF"/>
                </a:solidFill>
              </a:rPr>
              <a:t>Adapt SOPs for release </a:t>
            </a:r>
            <a:r>
              <a:rPr lang="en-CA" sz="1200" b="1" dirty="0" smtClean="0">
                <a:solidFill>
                  <a:srgbClr val="FFFFFF"/>
                </a:solidFill>
              </a:rPr>
              <a:t>planning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863978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3</a:t>
            </a:r>
            <a:r>
              <a:rPr lang="en-US" sz="1200" b="1" dirty="0" smtClean="0">
                <a:solidFill>
                  <a:srgbClr val="FFFFFF"/>
                </a:solidFill>
              </a:rPr>
              <a:t>.3 Adapt </a:t>
            </a:r>
            <a:r>
              <a:rPr lang="en-US" sz="1200" b="1" dirty="0">
                <a:solidFill>
                  <a:srgbClr val="FFFFFF"/>
                </a:solidFill>
              </a:rPr>
              <a:t>SOPs </a:t>
            </a:r>
            <a:r>
              <a:rPr lang="en-US" sz="1200" b="1" dirty="0" smtClean="0">
                <a:solidFill>
                  <a:srgbClr val="FFFFFF"/>
                </a:solidFill>
              </a:rPr>
              <a:t>for change approval 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6875021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3</a:t>
            </a:r>
            <a:r>
              <a:rPr lang="en-US" sz="1200" b="1" dirty="0" smtClean="0">
                <a:solidFill>
                  <a:srgbClr val="FFFFFF"/>
                </a:solidFill>
              </a:rPr>
              <a:t>.4 Adapt SOPs for change prioritization and scheduling 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6875021" y="2790726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.4a Set prioritization and scheduling standards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437718" y="374496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3.2b </a:t>
            </a:r>
            <a:r>
              <a:rPr lang="en-CA" sz="1200" dirty="0" smtClean="0">
                <a:solidFill>
                  <a:schemeClr val="tx1"/>
                </a:solidFill>
              </a:rPr>
              <a:t>Ensure </a:t>
            </a:r>
            <a:r>
              <a:rPr lang="en-CA" sz="1200" dirty="0">
                <a:solidFill>
                  <a:schemeClr val="tx1"/>
                </a:solidFill>
              </a:rPr>
              <a:t>user acceptance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6875021" y="3752167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3.4b Set Emergency CAB protocol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444444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3.1a Create an implementation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423594" y="374496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3</a:t>
            </a:r>
            <a:r>
              <a:rPr lang="en-CA" sz="1200" dirty="0" smtClean="0">
                <a:solidFill>
                  <a:schemeClr val="tx1"/>
                </a:solidFill>
              </a:rPr>
              <a:t>.1b Create a release plan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4863978" y="4702802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3.3c Set CAB review and voting standards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4863978" y="5660641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3.3d Know when to reject a change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5400000">
            <a:off x="-313074" y="1822105"/>
            <a:ext cx="5237061" cy="3953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AM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4076157" y="1795106"/>
            <a:ext cx="5237059" cy="4007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en-CA" dirty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Agenda: Module </a:t>
            </a:r>
            <a:r>
              <a:rPr lang="en-CA" dirty="0"/>
              <a:t>4</a:t>
            </a:r>
          </a:p>
        </p:txBody>
      </p:sp>
      <p:cxnSp>
        <p:nvCxnSpPr>
          <p:cNvPr id="32" name="Straight Arrow Connector 31"/>
          <p:cNvCxnSpPr>
            <a:stCxn id="5" idx="2"/>
            <a:endCxn id="31" idx="0"/>
          </p:cNvCxnSpPr>
          <p:nvPr/>
        </p:nvCxnSpPr>
        <p:spPr>
          <a:xfrm flipH="1">
            <a:off x="3326309" y="2473859"/>
            <a:ext cx="11409" cy="318550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38" idx="0"/>
          </p:cNvCxnSpPr>
          <p:nvPr/>
        </p:nvCxnSpPr>
        <p:spPr>
          <a:xfrm>
            <a:off x="1344444" y="2473859"/>
            <a:ext cx="0" cy="31326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17" idx="0"/>
          </p:cNvCxnSpPr>
          <p:nvPr/>
        </p:nvCxnSpPr>
        <p:spPr>
          <a:xfrm>
            <a:off x="5763978" y="2473859"/>
            <a:ext cx="0" cy="127110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</p:cNvCxnSpPr>
          <p:nvPr/>
        </p:nvCxnSpPr>
        <p:spPr>
          <a:xfrm>
            <a:off x="7775021" y="2473859"/>
            <a:ext cx="73343" cy="317639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flipH="1">
            <a:off x="2437718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4.2a Create a pre-deployment checklist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863978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4</a:t>
            </a:r>
            <a:r>
              <a:rPr lang="en-CA" sz="1200" dirty="0" smtClean="0">
                <a:solidFill>
                  <a:schemeClr val="tx1"/>
                </a:solidFill>
              </a:rPr>
              <a:t>.3a Create a handover checklist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863978" y="374496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4</a:t>
            </a:r>
            <a:r>
              <a:rPr lang="en-CA" sz="1200" dirty="0" smtClean="0">
                <a:solidFill>
                  <a:schemeClr val="tx1"/>
                </a:solidFill>
              </a:rPr>
              <a:t>.3b Decide what to include in the post-implementation review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2437718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CA" sz="1200" b="1" dirty="0" smtClean="0">
                <a:solidFill>
                  <a:srgbClr val="FFFFFF"/>
                </a:solidFill>
              </a:rPr>
              <a:t>4.2 Adapt SOPs for release deployment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4444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FFFFFF"/>
                </a:solidFill>
              </a:rPr>
              <a:t>4.1 </a:t>
            </a:r>
            <a:r>
              <a:rPr lang="en-CA" sz="1200" b="1" dirty="0" smtClean="0">
                <a:solidFill>
                  <a:srgbClr val="FFFFFF"/>
                </a:solidFill>
              </a:rPr>
              <a:t>Adapt SOPs for change communication 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863978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FFFFFF"/>
                </a:solidFill>
              </a:rPr>
              <a:t>4.3 Adapt </a:t>
            </a:r>
            <a:r>
              <a:rPr lang="en-US" sz="1200" b="1" dirty="0">
                <a:solidFill>
                  <a:srgbClr val="FFFFFF"/>
                </a:solidFill>
              </a:rPr>
              <a:t>SOPs </a:t>
            </a:r>
            <a:r>
              <a:rPr lang="en-US" sz="1200" b="1" dirty="0" smtClean="0">
                <a:solidFill>
                  <a:srgbClr val="FFFFFF"/>
                </a:solidFill>
              </a:rPr>
              <a:t>for post-deployment activities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6875021" y="1592796"/>
            <a:ext cx="1800000" cy="8810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</a:rPr>
              <a:t>4.4 Build a change and release </a:t>
            </a:r>
            <a:r>
              <a:rPr lang="en-US" sz="1200" b="1" dirty="0" smtClean="0">
                <a:solidFill>
                  <a:srgbClr val="FFFFFF"/>
                </a:solidFill>
              </a:rPr>
              <a:t>action </a:t>
            </a:r>
            <a:r>
              <a:rPr lang="en-US" sz="1200" b="1" dirty="0">
                <a:solidFill>
                  <a:srgbClr val="FFFFFF"/>
                </a:solidFill>
              </a:rPr>
              <a:t>plan </a:t>
            </a:r>
            <a:endParaRPr lang="en-CA" sz="1200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6866156" y="4696178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4.4c </a:t>
            </a:r>
            <a:r>
              <a:rPr lang="en-US" sz="1200" dirty="0" smtClean="0">
                <a:solidFill>
                  <a:schemeClr val="tx1"/>
                </a:solidFill>
              </a:rPr>
              <a:t>Create an </a:t>
            </a:r>
            <a:r>
              <a:rPr lang="en-US" sz="1200" dirty="0">
                <a:solidFill>
                  <a:schemeClr val="tx1"/>
                </a:solidFill>
              </a:rPr>
              <a:t>action plan 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2437718" y="374496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4.2b Adapt SOPs for deploying releases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6866624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4.4a </a:t>
            </a:r>
            <a:r>
              <a:rPr lang="en-US" sz="1200" dirty="0" smtClean="0">
                <a:solidFill>
                  <a:schemeClr val="tx1"/>
                </a:solidFill>
              </a:rPr>
              <a:t>Make </a:t>
            </a:r>
            <a:r>
              <a:rPr lang="en-US" sz="1200" dirty="0">
                <a:solidFill>
                  <a:schemeClr val="tx1"/>
                </a:solidFill>
              </a:rPr>
              <a:t>a tool function checklist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444444" y="2787124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>
                <a:solidFill>
                  <a:schemeClr val="tx1"/>
                </a:solidFill>
              </a:rPr>
              <a:t>4</a:t>
            </a:r>
            <a:r>
              <a:rPr lang="en-CA" sz="1200" dirty="0" smtClean="0">
                <a:solidFill>
                  <a:schemeClr val="tx1"/>
                </a:solidFill>
              </a:rPr>
              <a:t>.1a Create a communication plan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H="1">
            <a:off x="2437718" y="4702161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4.2c Adapt SOPs for validating releases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6866156" y="374210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4</a:t>
            </a:r>
            <a:r>
              <a:rPr lang="en-US" sz="1200" dirty="0" smtClean="0">
                <a:solidFill>
                  <a:schemeClr val="tx1"/>
                </a:solidFill>
              </a:rPr>
              <a:t>.4b Track metrics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2426309" y="5659359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dirty="0" smtClean="0">
                <a:solidFill>
                  <a:schemeClr val="tx1"/>
                </a:solidFill>
              </a:rPr>
              <a:t>4.2d Decide what level of deployment automation to introduce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6861976" y="5650253"/>
            <a:ext cx="1800000" cy="6445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4.4d Discuss implementation challenges and wrap up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59" y="1524198"/>
            <a:ext cx="1374562" cy="177547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 smtClean="0"/>
              <a:t>Change and Release Management </a:t>
            </a:r>
            <a:r>
              <a:rPr lang="en-US" dirty="0" smtClean="0"/>
              <a:t>Workshop Primary Deliverables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6930" y="1406477"/>
            <a:ext cx="64595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1600" dirty="0" smtClean="0"/>
              <a:t>The </a:t>
            </a:r>
            <a:r>
              <a:rPr lang="en-CA" sz="1600" i="1" dirty="0" smtClean="0"/>
              <a:t>Change and Release Management Standard Operating Procedure </a:t>
            </a:r>
            <a:r>
              <a:rPr lang="en-CA" sz="1600" dirty="0" smtClean="0"/>
              <a:t>is a customizable document that can be used to document the formal Change and Release Management process that you will be adapting during the workshop. </a:t>
            </a:r>
          </a:p>
          <a:p>
            <a:pPr marL="355600" indent="-35560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1600" dirty="0" smtClean="0"/>
              <a:t>The template includes standard operating procedures for all phases of the process. </a:t>
            </a:r>
          </a:p>
          <a:p>
            <a:pPr marL="355600" indent="-35560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1600" dirty="0" smtClean="0"/>
              <a:t>The </a:t>
            </a:r>
            <a:r>
              <a:rPr lang="en-CA" sz="1600" i="1" dirty="0" smtClean="0"/>
              <a:t>Request for Change Form </a:t>
            </a:r>
            <a:r>
              <a:rPr lang="en-CA" sz="1600" dirty="0" smtClean="0"/>
              <a:t>will be used to standardize the change request process. </a:t>
            </a:r>
          </a:p>
          <a:p>
            <a:pPr marL="355600" indent="-35560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1600" dirty="0" smtClean="0"/>
              <a:t>The </a:t>
            </a:r>
            <a:r>
              <a:rPr lang="en-CA" sz="1600" i="1" dirty="0" smtClean="0"/>
              <a:t>Change Advisory Board Charter </a:t>
            </a:r>
            <a:r>
              <a:rPr lang="en-CA" sz="1600" dirty="0" smtClean="0"/>
              <a:t>will be used to document CAB members, standards, and procedures. </a:t>
            </a:r>
            <a:endParaRPr lang="en-CA" sz="1600" dirty="0"/>
          </a:p>
          <a:p>
            <a:pPr marL="355600" indent="-35560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CA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093266" y="5526030"/>
            <a:ext cx="243285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l"/>
            <a:r>
              <a:rPr lang="en-CA" sz="1200" dirty="0"/>
              <a:t>T</a:t>
            </a:r>
            <a:r>
              <a:rPr lang="en-CA" sz="1200" dirty="0" smtClean="0"/>
              <a:t>he Info-Tech</a:t>
            </a:r>
            <a:r>
              <a:rPr lang="en-CA" sz="1200" i="1" dirty="0" smtClean="0"/>
              <a:t> Change and Release Management Metrics Tool </a:t>
            </a:r>
            <a:r>
              <a:rPr lang="en-CA" sz="1200" dirty="0" smtClean="0"/>
              <a:t>will be used to track and measure process success and report on key KPIs</a:t>
            </a:r>
            <a:r>
              <a:rPr lang="en-CA" sz="1200" b="1" dirty="0" smtClean="0"/>
              <a:t>.</a:t>
            </a:r>
            <a:endParaRPr lang="en-CA" sz="1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04845" y="4242755"/>
            <a:ext cx="3372455" cy="1266799"/>
            <a:chOff x="2095146" y="3324045"/>
            <a:chExt cx="3372455" cy="175432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5146" y="3324045"/>
              <a:ext cx="2785484" cy="147905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78619" y="3564925"/>
              <a:ext cx="2688982" cy="1513446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1" name="TextBox 30"/>
          <p:cNvSpPr txBox="1"/>
          <p:nvPr/>
        </p:nvSpPr>
        <p:spPr>
          <a:xfrm>
            <a:off x="420627" y="5509554"/>
            <a:ext cx="266584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l"/>
            <a:r>
              <a:rPr lang="en-CA" sz="1200" dirty="0" smtClean="0"/>
              <a:t>The Info-Tech </a:t>
            </a:r>
            <a:r>
              <a:rPr lang="en-CA" sz="1200" i="1" dirty="0" smtClean="0"/>
              <a:t>Change and Release Management Maturity Assessment Tool </a:t>
            </a:r>
            <a:r>
              <a:rPr lang="en-CA" sz="1200" dirty="0" smtClean="0"/>
              <a:t>will be used to identify process gaps and prioritize process improvements. </a:t>
            </a:r>
            <a:endParaRPr lang="en-CA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5" y="3856567"/>
            <a:ext cx="1497793" cy="16330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86" y="4628126"/>
            <a:ext cx="2064700" cy="8979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625" y="1268760"/>
            <a:ext cx="1375270" cy="178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710" y="1267880"/>
            <a:ext cx="1272381" cy="9561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Change and Release Management Workshop:</a:t>
            </a:r>
            <a:br>
              <a:rPr lang="en-CA" dirty="0" smtClean="0"/>
            </a:br>
            <a:r>
              <a:rPr lang="en-CA" dirty="0" smtClean="0"/>
              <a:t>Built on World Class Research, Experience, and Standards</a:t>
            </a:r>
            <a:endParaRPr lang="en-CA" dirty="0"/>
          </a:p>
        </p:txBody>
      </p:sp>
      <p:sp>
        <p:nvSpPr>
          <p:cNvPr id="18" name="Rounded Rectangle 17"/>
          <p:cNvSpPr/>
          <p:nvPr/>
        </p:nvSpPr>
        <p:spPr>
          <a:xfrm>
            <a:off x="257176" y="2735170"/>
            <a:ext cx="3986207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Research Process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1520" y="4743468"/>
            <a:ext cx="3991863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ITIL Driven 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7524" y="518162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>
                <a:solidFill>
                  <a:srgbClr val="333333"/>
                </a:solidFill>
              </a:rPr>
              <a:t>Based on industry standards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>
                <a:solidFill>
                  <a:srgbClr val="333333"/>
                </a:solidFill>
              </a:rPr>
              <a:t>Complies with ITIL Version 3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524" y="3176972"/>
            <a:ext cx="3955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Team with over 24 years of experience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Over 6 months of research and development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Based on primary and in-field research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7814" y="2735253"/>
            <a:ext cx="3986207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Tools &amp; Templates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8162" y="3280786"/>
            <a:ext cx="39558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Change and Release Management Maturity Assessment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Change and Release Management Standard Operating Procedure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Request for Change Form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CAB Charter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Change and Release Management Metrics Tool 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007571" y="4555273"/>
            <a:ext cx="312885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65453" y="1337254"/>
            <a:ext cx="6578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238 page Research Report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40 in-depth activities and exercises</a:t>
            </a:r>
          </a:p>
          <a:p>
            <a:pPr marL="355600" indent="-355600" algn="l"/>
            <a:endParaRPr lang="en-CA" dirty="0" smtClean="0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4716"/>
            <a:ext cx="1272381" cy="9523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256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Georgia" pitchFamily="18" charset="0"/>
              </a:rPr>
              <a:t>Purpose: Establish a right-sized Change and Release process</a:t>
            </a:r>
            <a:endParaRPr lang="en-CA" dirty="0"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257176" y="1290067"/>
            <a:ext cx="8620124" cy="914797"/>
          </a:xfrm>
        </p:spPr>
        <p:txBody>
          <a:bodyPr>
            <a:noAutofit/>
          </a:bodyPr>
          <a:lstStyle/>
          <a:p>
            <a:pPr lvl="0">
              <a:buClr>
                <a:srgbClr val="333333"/>
              </a:buClr>
            </a:pPr>
            <a:r>
              <a:rPr lang="en-CA" dirty="0">
                <a:solidFill>
                  <a:srgbClr val="333333"/>
                </a:solidFill>
              </a:rPr>
              <a:t>Decrease change turnaround time and minimize risk to the live environment with appropriate </a:t>
            </a:r>
            <a:r>
              <a:rPr lang="en-CA" dirty="0" smtClean="0">
                <a:solidFill>
                  <a:srgbClr val="333333"/>
                </a:solidFill>
              </a:rPr>
              <a:t>Standard Operating Procedures (SOPs).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465327" y="2672917"/>
            <a:ext cx="4034665" cy="3564396"/>
          </a:xfrm>
          <a:prstGeom prst="rect">
            <a:avLst/>
          </a:prstGeom>
        </p:spPr>
        <p:txBody>
          <a:bodyPr/>
          <a:lstStyle/>
          <a:p>
            <a:pPr marL="180975" indent="-180975" algn="l" eaLnBrk="0" hangingPunct="0">
              <a:lnSpc>
                <a:spcPts val="1350"/>
              </a:lnSpc>
              <a:spcBef>
                <a:spcPct val="20000"/>
              </a:spcBef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endParaRPr lang="en-CA" sz="1400" dirty="0">
              <a:solidFill>
                <a:srgbClr val="FF0000"/>
              </a:solidFill>
              <a:latin typeface="Arial"/>
            </a:endParaRPr>
          </a:p>
          <a:p>
            <a:pPr marL="174625" indent="-174625" algn="l" eaLnBrk="0" hangingPunct="0">
              <a:spcBef>
                <a:spcPts val="500"/>
              </a:spcBef>
              <a:buClr>
                <a:srgbClr val="333333"/>
              </a:buClr>
              <a:buSzPct val="120000"/>
              <a:buFont typeface="Wingdings" pitchFamily="2" charset="2"/>
              <a:buChar char="ü"/>
            </a:pPr>
            <a:r>
              <a:rPr lang="en-CA" sz="1400" dirty="0">
                <a:solidFill>
                  <a:srgbClr val="333333"/>
                </a:solidFill>
                <a:latin typeface="Arial"/>
              </a:rPr>
              <a:t>Infrastructure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Managers, Change Managers, and Release Managers who </a:t>
            </a:r>
            <a:r>
              <a:rPr lang="en-CA" sz="1400" dirty="0">
                <a:solidFill>
                  <a:srgbClr val="333333"/>
                </a:solidFill>
                <a:latin typeface="Arial"/>
              </a:rPr>
              <a:t>need to re-evaluate their Change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and Release Management </a:t>
            </a:r>
            <a:r>
              <a:rPr lang="en-CA" sz="1400" dirty="0">
                <a:solidFill>
                  <a:srgbClr val="333333"/>
                </a:solidFill>
                <a:latin typeface="Arial"/>
              </a:rPr>
              <a:t>process, because of:</a:t>
            </a: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High frequency of deployments</a:t>
            </a: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Too </a:t>
            </a:r>
            <a:r>
              <a:rPr lang="en-CA" sz="1400" dirty="0">
                <a:solidFill>
                  <a:srgbClr val="333333"/>
                </a:solidFill>
                <a:latin typeface="Arial"/>
              </a:rPr>
              <a:t>many change related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incidents</a:t>
            </a:r>
            <a:endParaRPr lang="en-CA" sz="1400" dirty="0">
              <a:solidFill>
                <a:srgbClr val="333333"/>
              </a:solidFill>
              <a:latin typeface="Arial"/>
            </a:endParaRP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>
                <a:solidFill>
                  <a:srgbClr val="333333"/>
                </a:solidFill>
                <a:latin typeface="Arial"/>
              </a:rPr>
              <a:t>Slow change turnaround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time</a:t>
            </a:r>
            <a:endParaRPr lang="en-CA" sz="1400" dirty="0">
              <a:solidFill>
                <a:srgbClr val="333333"/>
              </a:solidFill>
              <a:latin typeface="Arial"/>
            </a:endParaRP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>
                <a:solidFill>
                  <a:srgbClr val="333333"/>
                </a:solidFill>
                <a:latin typeface="Arial"/>
              </a:rPr>
              <a:t>Lack of stakeholder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buy-in</a:t>
            </a:r>
            <a:endParaRPr lang="en-CA" sz="1400" dirty="0">
              <a:solidFill>
                <a:srgbClr val="333333"/>
              </a:solidFill>
              <a:latin typeface="Arial"/>
            </a:endParaRP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>
                <a:solidFill>
                  <a:srgbClr val="333333"/>
                </a:solidFill>
                <a:latin typeface="Arial"/>
              </a:rPr>
              <a:t>Too many unauthorized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changes</a:t>
            </a:r>
            <a:endParaRPr lang="en-CA" sz="1400" dirty="0">
              <a:solidFill>
                <a:srgbClr val="333333"/>
              </a:solidFill>
              <a:latin typeface="Arial"/>
            </a:endParaRP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>
                <a:solidFill>
                  <a:srgbClr val="333333"/>
                </a:solidFill>
                <a:latin typeface="Arial"/>
              </a:rPr>
              <a:t>Too many emergency </a:t>
            </a: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changes</a:t>
            </a:r>
          </a:p>
          <a:p>
            <a:pPr marL="542925" lvl="2" indent="-180975" algn="l" eaLnBrk="0" hangingPunct="0">
              <a:spcBef>
                <a:spcPts val="500"/>
              </a:spcBef>
              <a:buClr>
                <a:srgbClr val="333333"/>
              </a:buClr>
              <a:buSzPct val="150000"/>
              <a:buFont typeface="Arial" pitchFamily="34" charset="0"/>
              <a:buChar char="•"/>
            </a:pPr>
            <a:r>
              <a:rPr lang="en-CA" sz="1400" dirty="0" smtClean="0">
                <a:solidFill>
                  <a:srgbClr val="333333"/>
                </a:solidFill>
                <a:latin typeface="Arial"/>
              </a:rPr>
              <a:t>Too many failed deployments or deployments that require re-work</a:t>
            </a:r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4716016" y="2672917"/>
            <a:ext cx="4032448" cy="3564396"/>
          </a:xfrm>
          <a:prstGeom prst="rect">
            <a:avLst/>
          </a:prstGeom>
        </p:spPr>
        <p:txBody>
          <a:bodyPr/>
          <a:lstStyle/>
          <a:p>
            <a:pPr marL="180975" indent="-180975" algn="l" eaLnBrk="0" hangingPunct="0">
              <a:spcBef>
                <a:spcPct val="20000"/>
              </a:spcBef>
              <a:buClr>
                <a:srgbClr val="333333"/>
              </a:buClr>
              <a:buSzPct val="120000"/>
              <a:defRPr/>
            </a:pPr>
            <a:endParaRPr lang="en-CA" sz="1400" dirty="0">
              <a:solidFill>
                <a:srgbClr val="333333"/>
              </a:solidFill>
              <a:latin typeface="Arial"/>
            </a:endParaRP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Establish </a:t>
            </a:r>
            <a:r>
              <a:rPr lang="en-US" sz="1400" dirty="0">
                <a:solidFill>
                  <a:srgbClr val="333333"/>
                </a:solidFill>
                <a:latin typeface="Arial"/>
              </a:rPr>
              <a:t>a formal, </a:t>
            </a: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right-sized </a:t>
            </a:r>
            <a:r>
              <a:rPr lang="en-US" sz="1400" dirty="0">
                <a:solidFill>
                  <a:srgbClr val="333333"/>
                </a:solidFill>
                <a:latin typeface="Arial"/>
              </a:rPr>
              <a:t>C</a:t>
            </a: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hange </a:t>
            </a:r>
            <a:r>
              <a:rPr lang="en-US" sz="1400" dirty="0">
                <a:solidFill>
                  <a:srgbClr val="333333"/>
                </a:solidFill>
                <a:latin typeface="Arial"/>
              </a:rPr>
              <a:t>and </a:t>
            </a: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Release </a:t>
            </a:r>
            <a:r>
              <a:rPr lang="en-US" sz="1400" dirty="0">
                <a:solidFill>
                  <a:srgbClr val="333333"/>
                </a:solidFill>
                <a:latin typeface="Arial"/>
              </a:rPr>
              <a:t>management process.</a:t>
            </a: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Adapt SOPs to facilitate and support your Change and Release management process.</a:t>
            </a: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Reduce the number of deployments.</a:t>
            </a: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Increase the success of deployments</a:t>
            </a: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Reduce the number of change-related </a:t>
            </a: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incidents.</a:t>
            </a:r>
            <a:endParaRPr lang="en-US" sz="1400" dirty="0">
              <a:solidFill>
                <a:srgbClr val="333333"/>
              </a:solidFill>
              <a:latin typeface="Arial"/>
            </a:endParaRP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Develop an implementation plan to establish your new Change and Release process.</a:t>
            </a:r>
          </a:p>
          <a:p>
            <a:pPr marL="180975" indent="-180975" algn="l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rgbClr val="333333"/>
                </a:solidFill>
                <a:latin typeface="Arial"/>
              </a:rPr>
              <a:t>Track and measure the success of your new process. </a:t>
            </a:r>
          </a:p>
          <a:p>
            <a:pPr marL="180975" indent="-180975" algn="l" eaLnBrk="0" hangingPunct="0">
              <a:spcBef>
                <a:spcPct val="20000"/>
              </a:spcBef>
              <a:spcAft>
                <a:spcPts val="600"/>
              </a:spcAft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endParaRPr lang="en-CA" sz="1400" dirty="0" smtClean="0">
              <a:solidFill>
                <a:srgbClr val="333333"/>
              </a:solidFill>
              <a:latin typeface="Arial"/>
            </a:endParaRPr>
          </a:p>
          <a:p>
            <a:pPr marL="180975" indent="-180975" algn="l" eaLnBrk="0" hangingPunct="0">
              <a:spcBef>
                <a:spcPct val="20000"/>
              </a:spcBef>
              <a:buClr>
                <a:srgbClr val="333333"/>
              </a:buClr>
              <a:buSzPct val="120000"/>
              <a:buFont typeface="Wingdings" pitchFamily="2" charset="2"/>
              <a:buChar char="ü"/>
              <a:defRPr/>
            </a:pPr>
            <a:endParaRPr lang="en-US" sz="1400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326" y="2442374"/>
            <a:ext cx="3674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600" b="1" dirty="0">
                <a:solidFill>
                  <a:srgbClr val="333333"/>
                </a:solidFill>
                <a:latin typeface="Arial"/>
              </a:rPr>
              <a:t>This Research Is Designed For: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2442374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sz="1600" b="1" dirty="0">
                <a:solidFill>
                  <a:srgbClr val="333333"/>
                </a:solidFill>
                <a:latin typeface="Arial"/>
              </a:rPr>
              <a:t>This Research Will Help You: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64410" y="2611651"/>
            <a:ext cx="1" cy="3517649"/>
          </a:xfrm>
          <a:prstGeom prst="line">
            <a:avLst/>
          </a:prstGeom>
          <a:ln w="22225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76964" cy="864096"/>
          </a:xfrm>
        </p:spPr>
        <p:txBody>
          <a:bodyPr/>
          <a:lstStyle/>
          <a:p>
            <a:r>
              <a:rPr lang="en-CA" dirty="0" smtClean="0"/>
              <a:t>Beyond Practical Research – Workshops Get You To Results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6"/>
            <p:custDataLst>
              <p:tags r:id="rId1"/>
            </p:custDataLst>
          </p:nvPr>
        </p:nvSpPr>
        <p:spPr>
          <a:xfrm>
            <a:off x="251520" y="1304764"/>
            <a:ext cx="8627997" cy="5144205"/>
          </a:xfr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sz="1600" b="1" dirty="0" smtClean="0"/>
              <a:t>Workshops: Leverage Best Practices Research and Get to Action</a:t>
            </a:r>
          </a:p>
          <a:p>
            <a:pPr marL="0" indent="0"/>
            <a:r>
              <a:rPr lang="en-US" dirty="0" smtClean="0"/>
              <a:t>   Unlike other Research firms, Info-Tech believes it’s important to help our members as they work on process improvements.</a:t>
            </a:r>
          </a:p>
          <a:p>
            <a:pPr marL="0" indent="0"/>
            <a:r>
              <a:rPr lang="en-US" dirty="0" smtClean="0"/>
              <a:t>   We offer a</a:t>
            </a:r>
            <a:r>
              <a:rPr lang="en-CA" dirty="0" smtClean="0"/>
              <a:t> 40-hour workshop, which guides you to make systematic improvements to your core processes.</a:t>
            </a:r>
            <a:endParaRPr lang="en-US" dirty="0" smtClean="0"/>
          </a:p>
          <a:p>
            <a:pPr marL="0" indent="0"/>
            <a:r>
              <a:rPr lang="en-US" dirty="0" smtClean="0"/>
              <a:t>   Workshops are designed to help focus attention, create alignment, and ensure best practices are put to work at your organization.</a:t>
            </a:r>
          </a:p>
          <a:p>
            <a:pPr marL="0" indent="0"/>
            <a:r>
              <a:rPr lang="en-US" dirty="0" smtClean="0"/>
              <a:t>   Our workshops help you get to immediate impact and results and are tailored to your situation and needs.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sz="1600" b="1" dirty="0" smtClean="0"/>
              <a:t>Workshops: Focused on You Implementing Improvements</a:t>
            </a:r>
          </a:p>
          <a:p>
            <a:r>
              <a:rPr lang="en-US" dirty="0" smtClean="0"/>
              <a:t>The goal of each Capability Optimization Workshop is to create tangible benefits </a:t>
            </a:r>
          </a:p>
          <a:p>
            <a:pPr>
              <a:buNone/>
            </a:pPr>
            <a:r>
              <a:rPr lang="en-US" dirty="0" smtClean="0"/>
              <a:t>	and clear improvements through process improvement guidance.</a:t>
            </a:r>
          </a:p>
          <a:p>
            <a:r>
              <a:rPr lang="en-US" dirty="0" smtClean="0"/>
              <a:t>Specific deliverables, goals, metrics, and outcomes are established for </a:t>
            </a:r>
          </a:p>
          <a:p>
            <a:pPr>
              <a:buNone/>
            </a:pPr>
            <a:r>
              <a:rPr lang="en-US" dirty="0" smtClean="0"/>
              <a:t>	each workshop.</a:t>
            </a:r>
          </a:p>
          <a:p>
            <a:r>
              <a:rPr lang="en-US" dirty="0" smtClean="0"/>
              <a:t>Successful workshops will leverage our years of analyst experience and </a:t>
            </a:r>
          </a:p>
          <a:p>
            <a:pPr lvl="1">
              <a:buNone/>
            </a:pPr>
            <a:r>
              <a:rPr lang="en-US" dirty="0" smtClean="0"/>
              <a:t>written research to provide an engaging experience which focuses </a:t>
            </a:r>
          </a:p>
          <a:p>
            <a:pPr lvl="1">
              <a:buNone/>
            </a:pPr>
            <a:r>
              <a:rPr lang="en-US" dirty="0" smtClean="0"/>
              <a:t>on getting you to measurable results.</a:t>
            </a:r>
          </a:p>
          <a:p>
            <a:r>
              <a:rPr lang="en-US" dirty="0" smtClean="0"/>
              <a:t>Each workshop begins by diagnosing the current state, and then </a:t>
            </a:r>
          </a:p>
          <a:p>
            <a:pPr>
              <a:buNone/>
            </a:pPr>
            <a:r>
              <a:rPr lang="en-US" dirty="0" smtClean="0"/>
              <a:t>	focuses on providing guidance and analysis to lead you to high impact improvements </a:t>
            </a:r>
          </a:p>
          <a:p>
            <a:pPr>
              <a:buNone/>
            </a:pPr>
            <a:r>
              <a:rPr lang="en-US" dirty="0" smtClean="0"/>
              <a:t>	based on best practice research.</a:t>
            </a:r>
          </a:p>
          <a:p>
            <a:r>
              <a:rPr lang="en-US" dirty="0" smtClean="0"/>
              <a:t>Three and six month follow-ups will occur to guide you as you realize benefits.</a:t>
            </a:r>
          </a:p>
          <a:p>
            <a:pPr>
              <a:buNone/>
            </a:pPr>
            <a:endParaRPr lang="en-US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100" b="1" dirty="0" smtClean="0"/>
              <a:t>Info-Tech Workshops provide the best practices and guidance necessary to help you build a World Class Operation</a:t>
            </a:r>
          </a:p>
          <a:p>
            <a:pPr>
              <a:buNone/>
            </a:pPr>
            <a:endParaRPr lang="en-US" sz="1400" b="1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5508104" y="2636912"/>
            <a:ext cx="3420380" cy="2880320"/>
            <a:chOff x="5040052" y="3429000"/>
            <a:chExt cx="3420380" cy="2880320"/>
          </a:xfrm>
        </p:grpSpPr>
        <p:sp>
          <p:nvSpPr>
            <p:cNvPr id="8" name="Oval 7"/>
            <p:cNvSpPr/>
            <p:nvPr>
              <p:custDataLst>
                <p:tags r:id="rId2"/>
              </p:custDataLst>
            </p:nvPr>
          </p:nvSpPr>
          <p:spPr>
            <a:xfrm>
              <a:off x="5907171" y="4077072"/>
              <a:ext cx="1872208" cy="176419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rgbClr val="243F54"/>
                  </a:solidFill>
                </a:rPr>
                <a:t>Capability Optimization Workshop</a:t>
              </a:r>
              <a:endParaRPr lang="en-US" sz="1100" b="1" dirty="0">
                <a:solidFill>
                  <a:srgbClr val="243F54"/>
                </a:solidFill>
              </a:endParaRPr>
            </a:p>
          </p:txBody>
        </p:sp>
        <p:sp>
          <p:nvSpPr>
            <p:cNvPr id="9" name="Right Arrow 8"/>
            <p:cNvSpPr/>
            <p:nvPr>
              <p:custDataLst>
                <p:tags r:id="rId3"/>
              </p:custDataLst>
            </p:nvPr>
          </p:nvSpPr>
          <p:spPr>
            <a:xfrm rot="10800000">
              <a:off x="6723713" y="5937128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Right Arrow 9"/>
            <p:cNvSpPr/>
            <p:nvPr>
              <p:custDataLst>
                <p:tags r:id="rId4"/>
              </p:custDataLst>
            </p:nvPr>
          </p:nvSpPr>
          <p:spPr>
            <a:xfrm rot="14760529">
              <a:off x="5677391" y="5219831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ight Arrow 10"/>
            <p:cNvSpPr/>
            <p:nvPr>
              <p:custDataLst>
                <p:tags r:id="rId5"/>
              </p:custDataLst>
            </p:nvPr>
          </p:nvSpPr>
          <p:spPr>
            <a:xfrm rot="6635869">
              <a:off x="7761163" y="5214007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>
              <p:custDataLst>
                <p:tags r:id="rId6"/>
              </p:custDataLst>
            </p:nvPr>
          </p:nvSpPr>
          <p:spPr>
            <a:xfrm>
              <a:off x="6282190" y="3429000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Diagnose Current State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13" name="Oval 12"/>
            <p:cNvSpPr/>
            <p:nvPr>
              <p:custDataLst>
                <p:tags r:id="rId7"/>
              </p:custDataLst>
            </p:nvPr>
          </p:nvSpPr>
          <p:spPr>
            <a:xfrm>
              <a:off x="7416316" y="4149080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Right-Sizing Process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14" name="Oval 13"/>
            <p:cNvSpPr/>
            <p:nvPr>
              <p:custDataLst>
                <p:tags r:id="rId8"/>
              </p:custDataLst>
            </p:nvPr>
          </p:nvSpPr>
          <p:spPr>
            <a:xfrm>
              <a:off x="6948264" y="5301208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Process Design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grpSp>
          <p:nvGrpSpPr>
            <p:cNvPr id="4" name="Group 15"/>
            <p:cNvGrpSpPr/>
            <p:nvPr>
              <p:custDataLst>
                <p:tags r:id="rId9"/>
              </p:custDataLst>
            </p:nvPr>
          </p:nvGrpSpPr>
          <p:grpSpPr>
            <a:xfrm>
              <a:off x="5040052" y="4185084"/>
              <a:ext cx="1299167" cy="1008112"/>
              <a:chOff x="5001025" y="4185084"/>
              <a:chExt cx="1299167" cy="1008112"/>
            </a:xfrm>
          </p:grpSpPr>
          <p:sp>
            <p:nvSpPr>
              <p:cNvPr id="21" name="Oval 20"/>
              <p:cNvSpPr/>
              <p:nvPr>
                <p:custDataLst>
                  <p:tags r:id="rId14"/>
                </p:custDataLst>
              </p:nvPr>
            </p:nvSpPr>
            <p:spPr>
              <a:xfrm>
                <a:off x="5112060" y="4185084"/>
                <a:ext cx="1044116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001025" y="4505054"/>
                <a:ext cx="12991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Measuring </a:t>
                </a:r>
              </a:p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Benefits 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Right Arrow 15"/>
            <p:cNvSpPr/>
            <p:nvPr>
              <p:custDataLst>
                <p:tags r:id="rId10"/>
              </p:custDataLst>
            </p:nvPr>
          </p:nvSpPr>
          <p:spPr>
            <a:xfrm rot="19080352">
              <a:off x="6004784" y="4053219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Right Arrow 16"/>
            <p:cNvSpPr/>
            <p:nvPr>
              <p:custDataLst>
                <p:tags r:id="rId11"/>
              </p:custDataLst>
            </p:nvPr>
          </p:nvSpPr>
          <p:spPr>
            <a:xfrm rot="2285569">
              <a:off x="7421092" y="4041643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5" name="Group 16"/>
            <p:cNvGrpSpPr/>
            <p:nvPr>
              <p:custDataLst>
                <p:tags r:id="rId12"/>
              </p:custDataLst>
            </p:nvPr>
          </p:nvGrpSpPr>
          <p:grpSpPr>
            <a:xfrm>
              <a:off x="5544108" y="5301208"/>
              <a:ext cx="1299167" cy="1008112"/>
              <a:chOff x="5577089" y="5337212"/>
              <a:chExt cx="1299167" cy="1008112"/>
            </a:xfrm>
          </p:grpSpPr>
          <p:sp>
            <p:nvSpPr>
              <p:cNvPr id="19" name="Oval 9"/>
              <p:cNvSpPr/>
              <p:nvPr>
                <p:custDataLst>
                  <p:tags r:id="rId13"/>
                </p:custDataLst>
              </p:nvPr>
            </p:nvSpPr>
            <p:spPr>
              <a:xfrm>
                <a:off x="5704614" y="5337212"/>
                <a:ext cx="1044116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77089" y="5661248"/>
                <a:ext cx="12991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Guidance &amp;  Support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1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60648"/>
            <a:ext cx="8617210" cy="864096"/>
          </a:xfrm>
        </p:spPr>
        <p:txBody>
          <a:bodyPr/>
          <a:lstStyle/>
          <a:p>
            <a:r>
              <a:rPr lang="en-US" dirty="0" smtClean="0"/>
              <a:t>Why should you invest in formal Change and Release Management?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1232756"/>
            <a:ext cx="85329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Change and Release Management is critical to the ability of IT to provide reliable service.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931" y="1982221"/>
            <a:ext cx="4145061" cy="371475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rgbClr val="C00000"/>
                </a:solidFill>
              </a:rPr>
              <a:t>Un-managed and ad-hoc approaches result in:</a:t>
            </a:r>
            <a:endParaRPr lang="en-CA" sz="14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11" y="1982221"/>
            <a:ext cx="4217069" cy="371475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rgbClr val="5E9065"/>
                </a:solidFill>
              </a:rPr>
              <a:t>A formal process results in:</a:t>
            </a:r>
            <a:endParaRPr lang="en-CA" sz="1400" b="1" dirty="0">
              <a:solidFill>
                <a:srgbClr val="5E9065"/>
              </a:solidFill>
            </a:endParaRPr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4582616" y="2528900"/>
            <a:ext cx="4201852" cy="3702863"/>
          </a:xfrm>
          <a:prstGeom prst="rect">
            <a:avLst/>
          </a:prstGeom>
        </p:spPr>
        <p:txBody>
          <a:bodyPr lIns="126435" tIns="72248" rIns="126435" bIns="72248" anchor="t"/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Fewer deployments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Fewer service disruptions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Lower cost of change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Faster change turnaround time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Faster response to requests for new and enhanced functionality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Higher rate of deployment success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CA" dirty="0">
                <a:ea typeface="Calibri" panose="020F0502020204030204" pitchFamily="34" charset="0"/>
                <a:cs typeface="Times New Roman" panose="02020603050405020304" pitchFamily="18" charset="0"/>
              </a:rPr>
              <a:t>Less post-implementation re-work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Fewer “surprise” changes disrupting productivity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5E9065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Calibri" panose="020F0502020204030204" pitchFamily="34" charset="0"/>
              </a:rPr>
              <a:t>Higher user satisfaction</a:t>
            </a:r>
            <a:endParaRPr lang="en-US" kern="0" dirty="0">
              <a:cs typeface="Arial" pitchFamily="34" charset="0"/>
              <a:sym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560838" y="2024844"/>
            <a:ext cx="6561" cy="4152366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4312" y="2500717"/>
            <a:ext cx="4073672" cy="268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many unauthorized or emergency changes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Unnecessarily frequent deployments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change turnaround time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Deployments that require too much manual effort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Failed deployments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Deployments requiring re-work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Change-related incidents that impact </a:t>
            </a:r>
            <a:r>
              <a:rPr lang="en-CA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</a:t>
            </a:r>
            <a:endParaRPr lang="en-CA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CA" sz="1200" dirty="0" smtClean="0">
                <a:latin typeface="Arial" panose="020B0604020202020204" pitchFamily="34" charset="0"/>
                <a:ea typeface="Calibri" panose="020F0502020204030204" pitchFamily="34" charset="0"/>
              </a:rPr>
              <a:t>Low </a:t>
            </a: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</a:rPr>
              <a:t>user satisfaction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683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IT change is constant, and has multiple triggers: You need a process to manage these requests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3743" y="1350302"/>
            <a:ext cx="8257826" cy="5092194"/>
            <a:chOff x="781957" y="182749"/>
            <a:chExt cx="11193111" cy="6592725"/>
          </a:xfrm>
        </p:grpSpPr>
        <p:sp>
          <p:nvSpPr>
            <p:cNvPr id="7" name="Rectangle 6"/>
            <p:cNvSpPr/>
            <p:nvPr/>
          </p:nvSpPr>
          <p:spPr>
            <a:xfrm>
              <a:off x="6291496" y="5280959"/>
              <a:ext cx="2649351" cy="1494515"/>
            </a:xfrm>
            <a:prstGeom prst="rect">
              <a:avLst/>
            </a:prstGeom>
            <a:solidFill>
              <a:srgbClr val="D9A210"/>
            </a:solidFill>
            <a:ln w="57150">
              <a:solidFill>
                <a:srgbClr val="AD25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>
                  <a:solidFill>
                    <a:schemeClr val="bg1"/>
                  </a:solidFill>
                </a:rPr>
                <a:t>Configuration Management System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45791" y="2512953"/>
              <a:ext cx="2384934" cy="1828297"/>
            </a:xfrm>
            <a:prstGeom prst="ellipse">
              <a:avLst/>
            </a:prstGeom>
            <a:solidFill>
              <a:srgbClr val="AD2525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309698" y="3540150"/>
              <a:ext cx="1291402" cy="801099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000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09698" y="2428411"/>
              <a:ext cx="1291402" cy="801099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600" b="1" dirty="0"/>
            </a:p>
          </p:txBody>
        </p:sp>
        <p:cxnSp>
          <p:nvCxnSpPr>
            <p:cNvPr id="11" name="Elbow Connector 10"/>
            <p:cNvCxnSpPr>
              <a:stCxn id="8" idx="4"/>
              <a:endCxn id="7" idx="0"/>
            </p:cNvCxnSpPr>
            <p:nvPr/>
          </p:nvCxnSpPr>
          <p:spPr>
            <a:xfrm rot="16200000" flipH="1">
              <a:off x="6557359" y="4222147"/>
              <a:ext cx="939710" cy="1177913"/>
            </a:xfrm>
            <a:prstGeom prst="bentConnector3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15" idx="0"/>
            </p:cNvCxnSpPr>
            <p:nvPr/>
          </p:nvCxnSpPr>
          <p:spPr>
            <a:xfrm rot="5400000" flipH="1" flipV="1">
              <a:off x="4006403" y="2498239"/>
              <a:ext cx="317049" cy="2161729"/>
            </a:xfrm>
            <a:prstGeom prst="bent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6" idx="0"/>
            </p:cNvCxnSpPr>
            <p:nvPr/>
          </p:nvCxnSpPr>
          <p:spPr>
            <a:xfrm flipH="1" flipV="1">
              <a:off x="4607694" y="3447130"/>
              <a:ext cx="6504" cy="290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2506724" y="3737627"/>
              <a:ext cx="1154677" cy="406146"/>
            </a:xfrm>
            <a:prstGeom prst="roundRect">
              <a:avLst/>
            </a:prstGeom>
            <a:solidFill>
              <a:schemeClr val="tx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000" b="1" dirty="0" smtClean="0"/>
                <a:t>Work-Around</a:t>
              </a:r>
              <a:endParaRPr lang="en-CA" sz="1000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036859" y="3737627"/>
              <a:ext cx="1154677" cy="406146"/>
            </a:xfrm>
            <a:prstGeom prst="roundRect">
              <a:avLst/>
            </a:prstGeom>
            <a:solidFill>
              <a:schemeClr val="tx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100" b="1" dirty="0" smtClean="0"/>
                <a:t>Fix</a:t>
              </a:r>
            </a:p>
          </p:txBody>
        </p:sp>
        <p:cxnSp>
          <p:nvCxnSpPr>
            <p:cNvPr id="18" name="Straight Arrow Connector 17"/>
            <p:cNvCxnSpPr>
              <a:stCxn id="20" idx="0"/>
              <a:endCxn id="15" idx="2"/>
            </p:cNvCxnSpPr>
            <p:nvPr/>
          </p:nvCxnSpPr>
          <p:spPr>
            <a:xfrm flipH="1" flipV="1">
              <a:off x="3084063" y="4143773"/>
              <a:ext cx="793276" cy="80914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0" idx="0"/>
              <a:endCxn id="16" idx="2"/>
            </p:cNvCxnSpPr>
            <p:nvPr/>
          </p:nvCxnSpPr>
          <p:spPr>
            <a:xfrm flipV="1">
              <a:off x="3877339" y="4143773"/>
              <a:ext cx="736859" cy="80914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3059065" y="4952922"/>
              <a:ext cx="1636547" cy="95129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b="1" dirty="0" smtClean="0"/>
                <a:t>Incident &amp; Problem</a:t>
              </a:r>
              <a:endParaRPr lang="en-CA" sz="1400" b="1" dirty="0"/>
            </a:p>
          </p:txBody>
        </p:sp>
        <p:cxnSp>
          <p:nvCxnSpPr>
            <p:cNvPr id="21" name="Straight Arrow Connector 20"/>
            <p:cNvCxnSpPr>
              <a:endCxn id="20" idx="1"/>
            </p:cNvCxnSpPr>
            <p:nvPr/>
          </p:nvCxnSpPr>
          <p:spPr>
            <a:xfrm>
              <a:off x="2639665" y="5428571"/>
              <a:ext cx="419400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81957" y="4836779"/>
              <a:ext cx="1857708" cy="122160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b="1" dirty="0" smtClean="0"/>
                <a:t>Service </a:t>
              </a:r>
            </a:p>
            <a:p>
              <a:pPr algn="ctr"/>
              <a:r>
                <a:rPr lang="en-CA" sz="1600" b="1" dirty="0" smtClean="0"/>
                <a:t>Desk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640744" y="182749"/>
              <a:ext cx="3797514" cy="2330204"/>
              <a:chOff x="2640744" y="182749"/>
              <a:chExt cx="3797514" cy="2330204"/>
            </a:xfrm>
          </p:grpSpPr>
          <p:cxnSp>
            <p:nvCxnSpPr>
              <p:cNvPr id="24" name="Elbow Connector 23"/>
              <p:cNvCxnSpPr>
                <a:stCxn id="25" idx="3"/>
                <a:endCxn id="8" idx="0"/>
              </p:cNvCxnSpPr>
              <p:nvPr/>
            </p:nvCxnSpPr>
            <p:spPr>
              <a:xfrm>
                <a:off x="5245793" y="427719"/>
                <a:ext cx="1192465" cy="2085234"/>
              </a:xfrm>
              <a:prstGeom prst="bentConnector2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967523" y="182749"/>
                <a:ext cx="1278270" cy="48994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000" b="1" dirty="0" smtClean="0"/>
                  <a:t>Major Release</a:t>
                </a:r>
                <a:endParaRPr lang="en-CA" sz="1000" b="1" dirty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4147261" y="1089603"/>
                <a:ext cx="229053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147261" y="1731617"/>
                <a:ext cx="2251734" cy="122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ounded Rectangle 27"/>
              <p:cNvSpPr/>
              <p:nvPr/>
            </p:nvSpPr>
            <p:spPr>
              <a:xfrm>
                <a:off x="3956968" y="1487870"/>
                <a:ext cx="1288823" cy="48994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000" b="1" dirty="0" smtClean="0"/>
                  <a:t>Security Patch</a:t>
                </a:r>
                <a:endParaRPr lang="en-CA" sz="1000" b="1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946413" y="833177"/>
                <a:ext cx="1299380" cy="48994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700" b="1" dirty="0"/>
              </a:p>
            </p:txBody>
          </p:sp>
          <p:cxnSp>
            <p:nvCxnSpPr>
              <p:cNvPr id="30" name="Straight Arrow Connector 29"/>
              <p:cNvCxnSpPr>
                <a:endCxn id="25" idx="1"/>
              </p:cNvCxnSpPr>
              <p:nvPr/>
            </p:nvCxnSpPr>
            <p:spPr>
              <a:xfrm flipV="1">
                <a:off x="2640744" y="427719"/>
                <a:ext cx="1326779" cy="661886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endCxn id="29" idx="1"/>
              </p:cNvCxnSpPr>
              <p:nvPr/>
            </p:nvCxnSpPr>
            <p:spPr>
              <a:xfrm flipV="1">
                <a:off x="2640744" y="1078147"/>
                <a:ext cx="1305669" cy="1145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endCxn id="28" idx="1"/>
              </p:cNvCxnSpPr>
              <p:nvPr/>
            </p:nvCxnSpPr>
            <p:spPr>
              <a:xfrm>
                <a:off x="2640744" y="1089604"/>
                <a:ext cx="1316224" cy="643236"/>
              </a:xfrm>
              <a:prstGeom prst="straightConnector1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781957" y="476908"/>
              <a:ext cx="1857708" cy="122160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b="1" dirty="0" smtClean="0"/>
                <a:t>Operations</a:t>
              </a:r>
            </a:p>
          </p:txBody>
        </p:sp>
        <p:cxnSp>
          <p:nvCxnSpPr>
            <p:cNvPr id="34" name="Straight Arrow Connector 33"/>
            <p:cNvCxnSpPr>
              <a:stCxn id="36" idx="1"/>
              <a:endCxn id="10" idx="3"/>
            </p:cNvCxnSpPr>
            <p:nvPr/>
          </p:nvCxnSpPr>
          <p:spPr>
            <a:xfrm flipH="1" flipV="1">
              <a:off x="9601100" y="2828961"/>
              <a:ext cx="516260" cy="56827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6" idx="1"/>
              <a:endCxn id="9" idx="3"/>
            </p:cNvCxnSpPr>
            <p:nvPr/>
          </p:nvCxnSpPr>
          <p:spPr>
            <a:xfrm flipH="1">
              <a:off x="9601100" y="3397232"/>
              <a:ext cx="516260" cy="54346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0117360" y="2786429"/>
              <a:ext cx="1857708" cy="122160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Business</a:t>
              </a:r>
            </a:p>
          </p:txBody>
        </p:sp>
        <p:cxnSp>
          <p:nvCxnSpPr>
            <p:cNvPr id="37" name="Elbow Connector 36"/>
            <p:cNvCxnSpPr>
              <a:stCxn id="9" idx="1"/>
              <a:endCxn id="8" idx="6"/>
            </p:cNvCxnSpPr>
            <p:nvPr/>
          </p:nvCxnSpPr>
          <p:spPr>
            <a:xfrm rot="10800000">
              <a:off x="7630726" y="3427103"/>
              <a:ext cx="678973" cy="513598"/>
            </a:xfrm>
            <a:prstGeom prst="bentConnector3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10" idx="1"/>
              <a:endCxn id="8" idx="6"/>
            </p:cNvCxnSpPr>
            <p:nvPr/>
          </p:nvCxnSpPr>
          <p:spPr>
            <a:xfrm rot="10800000" flipV="1">
              <a:off x="7630726" y="2828960"/>
              <a:ext cx="678973" cy="598141"/>
            </a:xfrm>
            <a:prstGeom prst="bentConnector3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629834" y="3448503"/>
            <a:ext cx="194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Change and Release Management 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4410" y="3180949"/>
            <a:ext cx="15178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 smtClean="0">
                <a:solidFill>
                  <a:schemeClr val="bg1"/>
                </a:solidFill>
              </a:rPr>
              <a:t>New </a:t>
            </a:r>
          </a:p>
          <a:p>
            <a:r>
              <a:rPr lang="en-CA" sz="1050" b="1" dirty="0" smtClean="0">
                <a:solidFill>
                  <a:schemeClr val="bg1"/>
                </a:solidFill>
              </a:rPr>
              <a:t>Application </a:t>
            </a:r>
            <a:endParaRPr lang="en-CA" sz="105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14410" y="4054578"/>
            <a:ext cx="15178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 smtClean="0">
                <a:solidFill>
                  <a:schemeClr val="bg1"/>
                </a:solidFill>
              </a:rPr>
              <a:t>New </a:t>
            </a:r>
          </a:p>
          <a:p>
            <a:r>
              <a:rPr lang="en-CA" sz="1050" b="1" dirty="0" smtClean="0">
                <a:solidFill>
                  <a:schemeClr val="bg1"/>
                </a:solidFill>
              </a:rPr>
              <a:t>Version  </a:t>
            </a:r>
            <a:endParaRPr lang="en-CA" sz="105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75756" y="1837877"/>
            <a:ext cx="177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 smtClean="0">
                <a:solidFill>
                  <a:schemeClr val="bg1"/>
                </a:solidFill>
              </a:rPr>
              <a:t>Maintenance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 Release 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368991" y="1262867"/>
            <a:ext cx="3312368" cy="1394069"/>
          </a:xfrm>
          <a:prstGeom prst="wedgeRectCallout">
            <a:avLst>
              <a:gd name="adj1" fmla="val -59284"/>
              <a:gd name="adj2" fmla="val 8585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Infrastructure change is driven by: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400" dirty="0" smtClean="0">
                <a:solidFill>
                  <a:schemeClr val="tx1"/>
                </a:solidFill>
              </a:rPr>
              <a:t>Operational releases and patches.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400" dirty="0" smtClean="0">
                <a:solidFill>
                  <a:schemeClr val="tx1"/>
                </a:solidFill>
              </a:rPr>
              <a:t>Business requests for new or enhanced functionality.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400" dirty="0" smtClean="0">
                <a:solidFill>
                  <a:schemeClr val="tx1"/>
                </a:solidFill>
              </a:rPr>
              <a:t>Incidents and Problems detected by the Service Desk.</a:t>
            </a:r>
            <a:endParaRPr lang="en-C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r>
              <a:rPr lang="en-US" smtClean="0"/>
              <a:t>What </a:t>
            </a:r>
            <a:r>
              <a:rPr lang="en-US" dirty="0" smtClean="0"/>
              <a:t>are the key practices involved in Change and Release Management?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2008439" y="1940383"/>
            <a:ext cx="5111941" cy="3691643"/>
            <a:chOff x="1547664" y="2312876"/>
            <a:chExt cx="5111941" cy="3691643"/>
          </a:xfrm>
        </p:grpSpPr>
        <p:sp>
          <p:nvSpPr>
            <p:cNvPr id="37" name="Oval 36"/>
            <p:cNvSpPr/>
            <p:nvPr/>
          </p:nvSpPr>
          <p:spPr>
            <a:xfrm>
              <a:off x="2015716" y="2420888"/>
              <a:ext cx="4032448" cy="3420380"/>
            </a:xfrm>
            <a:prstGeom prst="ellipse">
              <a:avLst/>
            </a:prstGeom>
            <a:noFill/>
            <a:ln>
              <a:solidFill>
                <a:srgbClr val="7FAC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547664" y="2312876"/>
              <a:ext cx="5111941" cy="3691643"/>
              <a:chOff x="2038369" y="1471129"/>
              <a:chExt cx="5111941" cy="369164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038369" y="1471129"/>
                <a:ext cx="5111941" cy="3691643"/>
                <a:chOff x="2038369" y="1471129"/>
                <a:chExt cx="5111941" cy="369164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3359871" y="2131816"/>
                  <a:ext cx="2419942" cy="2259371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sz="2000" b="1" i="1" dirty="0" smtClean="0">
                      <a:solidFill>
                        <a:srgbClr val="D17D08"/>
                      </a:solidFill>
                    </a:rPr>
                    <a:t>Operational Excellence</a:t>
                  </a:r>
                  <a:endParaRPr lang="en-CA" sz="2000" b="1" i="1" dirty="0">
                    <a:solidFill>
                      <a:srgbClr val="D17D08"/>
                    </a:solidFill>
                  </a:endParaRPr>
                </a:p>
              </p:txBody>
            </p:sp>
            <p:sp>
              <p:nvSpPr>
                <p:cNvPr id="23" name="Freeform 37"/>
                <p:cNvSpPr/>
                <p:nvPr/>
              </p:nvSpPr>
              <p:spPr>
                <a:xfrm>
                  <a:off x="5340814" y="2859922"/>
                  <a:ext cx="1809496" cy="1052431"/>
                </a:xfrm>
                <a:custGeom>
                  <a:avLst/>
                  <a:gdLst>
                    <a:gd name="connsiteX0" fmla="*/ 0 w 1036607"/>
                    <a:gd name="connsiteY0" fmla="*/ 114962 h 689756"/>
                    <a:gd name="connsiteX1" fmla="*/ 114962 w 1036607"/>
                    <a:gd name="connsiteY1" fmla="*/ 0 h 689756"/>
                    <a:gd name="connsiteX2" fmla="*/ 921645 w 1036607"/>
                    <a:gd name="connsiteY2" fmla="*/ 0 h 689756"/>
                    <a:gd name="connsiteX3" fmla="*/ 1036607 w 1036607"/>
                    <a:gd name="connsiteY3" fmla="*/ 114962 h 689756"/>
                    <a:gd name="connsiteX4" fmla="*/ 1036607 w 1036607"/>
                    <a:gd name="connsiteY4" fmla="*/ 574794 h 689756"/>
                    <a:gd name="connsiteX5" fmla="*/ 921645 w 1036607"/>
                    <a:gd name="connsiteY5" fmla="*/ 689756 h 689756"/>
                    <a:gd name="connsiteX6" fmla="*/ 114962 w 1036607"/>
                    <a:gd name="connsiteY6" fmla="*/ 689756 h 689756"/>
                    <a:gd name="connsiteX7" fmla="*/ 0 w 1036607"/>
                    <a:gd name="connsiteY7" fmla="*/ 574794 h 689756"/>
                    <a:gd name="connsiteX8" fmla="*/ 0 w 1036607"/>
                    <a:gd name="connsiteY8" fmla="*/ 114962 h 68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6607" h="689756">
                      <a:moveTo>
                        <a:pt x="0" y="114962"/>
                      </a:moveTo>
                      <a:cubicBezTo>
                        <a:pt x="0" y="51470"/>
                        <a:pt x="51470" y="0"/>
                        <a:pt x="114962" y="0"/>
                      </a:cubicBezTo>
                      <a:lnTo>
                        <a:pt x="921645" y="0"/>
                      </a:lnTo>
                      <a:cubicBezTo>
                        <a:pt x="985137" y="0"/>
                        <a:pt x="1036607" y="51470"/>
                        <a:pt x="1036607" y="114962"/>
                      </a:cubicBezTo>
                      <a:lnTo>
                        <a:pt x="1036607" y="574794"/>
                      </a:lnTo>
                      <a:cubicBezTo>
                        <a:pt x="1036607" y="638286"/>
                        <a:pt x="985137" y="689756"/>
                        <a:pt x="921645" y="689756"/>
                      </a:cubicBezTo>
                      <a:lnTo>
                        <a:pt x="114962" y="689756"/>
                      </a:lnTo>
                      <a:cubicBezTo>
                        <a:pt x="51470" y="689756"/>
                        <a:pt x="0" y="638286"/>
                        <a:pt x="0" y="574794"/>
                      </a:cubicBezTo>
                      <a:lnTo>
                        <a:pt x="0" y="114962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7011" tIns="87011" rIns="87011" bIns="87011" numCol="1" spcCol="1270" anchor="ctr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CA" sz="1600" b="1" dirty="0" smtClean="0">
                      <a:solidFill>
                        <a:srgbClr val="FFFFFF"/>
                      </a:solidFill>
                    </a:rPr>
                    <a:t>Assessment</a:t>
                  </a:r>
                  <a:endParaRPr lang="en-CA" sz="16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" name="Freeform 41"/>
                <p:cNvSpPr/>
                <p:nvPr/>
              </p:nvSpPr>
              <p:spPr>
                <a:xfrm>
                  <a:off x="2038369" y="2859923"/>
                  <a:ext cx="1809496" cy="1052431"/>
                </a:xfrm>
                <a:custGeom>
                  <a:avLst/>
                  <a:gdLst>
                    <a:gd name="connsiteX0" fmla="*/ 0 w 1036607"/>
                    <a:gd name="connsiteY0" fmla="*/ 114962 h 689756"/>
                    <a:gd name="connsiteX1" fmla="*/ 114962 w 1036607"/>
                    <a:gd name="connsiteY1" fmla="*/ 0 h 689756"/>
                    <a:gd name="connsiteX2" fmla="*/ 921645 w 1036607"/>
                    <a:gd name="connsiteY2" fmla="*/ 0 h 689756"/>
                    <a:gd name="connsiteX3" fmla="*/ 1036607 w 1036607"/>
                    <a:gd name="connsiteY3" fmla="*/ 114962 h 689756"/>
                    <a:gd name="connsiteX4" fmla="*/ 1036607 w 1036607"/>
                    <a:gd name="connsiteY4" fmla="*/ 574794 h 689756"/>
                    <a:gd name="connsiteX5" fmla="*/ 921645 w 1036607"/>
                    <a:gd name="connsiteY5" fmla="*/ 689756 h 689756"/>
                    <a:gd name="connsiteX6" fmla="*/ 114962 w 1036607"/>
                    <a:gd name="connsiteY6" fmla="*/ 689756 h 689756"/>
                    <a:gd name="connsiteX7" fmla="*/ 0 w 1036607"/>
                    <a:gd name="connsiteY7" fmla="*/ 574794 h 689756"/>
                    <a:gd name="connsiteX8" fmla="*/ 0 w 1036607"/>
                    <a:gd name="connsiteY8" fmla="*/ 114962 h 68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6607" h="689756">
                      <a:moveTo>
                        <a:pt x="0" y="114962"/>
                      </a:moveTo>
                      <a:cubicBezTo>
                        <a:pt x="0" y="51470"/>
                        <a:pt x="51470" y="0"/>
                        <a:pt x="114962" y="0"/>
                      </a:cubicBezTo>
                      <a:lnTo>
                        <a:pt x="921645" y="0"/>
                      </a:lnTo>
                      <a:cubicBezTo>
                        <a:pt x="985137" y="0"/>
                        <a:pt x="1036607" y="51470"/>
                        <a:pt x="1036607" y="114962"/>
                      </a:cubicBezTo>
                      <a:lnTo>
                        <a:pt x="1036607" y="574794"/>
                      </a:lnTo>
                      <a:cubicBezTo>
                        <a:pt x="1036607" y="638286"/>
                        <a:pt x="985137" y="689756"/>
                        <a:pt x="921645" y="689756"/>
                      </a:cubicBezTo>
                      <a:lnTo>
                        <a:pt x="114962" y="689756"/>
                      </a:lnTo>
                      <a:cubicBezTo>
                        <a:pt x="51470" y="689756"/>
                        <a:pt x="0" y="638286"/>
                        <a:pt x="0" y="574794"/>
                      </a:cubicBezTo>
                      <a:lnTo>
                        <a:pt x="0" y="114962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7011" tIns="87011" rIns="87011" bIns="87011" numCol="1" spcCol="1270" anchor="ctr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CA" sz="1600" b="1" dirty="0" smtClean="0">
                      <a:solidFill>
                        <a:srgbClr val="FFFFFF"/>
                      </a:solidFill>
                    </a:rPr>
                    <a:t>Testing</a:t>
                  </a:r>
                  <a:endParaRPr lang="en-CA" sz="16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Freeform 37"/>
                <p:cNvSpPr/>
                <p:nvPr/>
              </p:nvSpPr>
              <p:spPr>
                <a:xfrm>
                  <a:off x="3624696" y="4110341"/>
                  <a:ext cx="1809496" cy="1052431"/>
                </a:xfrm>
                <a:custGeom>
                  <a:avLst/>
                  <a:gdLst>
                    <a:gd name="connsiteX0" fmla="*/ 0 w 1036607"/>
                    <a:gd name="connsiteY0" fmla="*/ 114962 h 689756"/>
                    <a:gd name="connsiteX1" fmla="*/ 114962 w 1036607"/>
                    <a:gd name="connsiteY1" fmla="*/ 0 h 689756"/>
                    <a:gd name="connsiteX2" fmla="*/ 921645 w 1036607"/>
                    <a:gd name="connsiteY2" fmla="*/ 0 h 689756"/>
                    <a:gd name="connsiteX3" fmla="*/ 1036607 w 1036607"/>
                    <a:gd name="connsiteY3" fmla="*/ 114962 h 689756"/>
                    <a:gd name="connsiteX4" fmla="*/ 1036607 w 1036607"/>
                    <a:gd name="connsiteY4" fmla="*/ 574794 h 689756"/>
                    <a:gd name="connsiteX5" fmla="*/ 921645 w 1036607"/>
                    <a:gd name="connsiteY5" fmla="*/ 689756 h 689756"/>
                    <a:gd name="connsiteX6" fmla="*/ 114962 w 1036607"/>
                    <a:gd name="connsiteY6" fmla="*/ 689756 h 689756"/>
                    <a:gd name="connsiteX7" fmla="*/ 0 w 1036607"/>
                    <a:gd name="connsiteY7" fmla="*/ 574794 h 689756"/>
                    <a:gd name="connsiteX8" fmla="*/ 0 w 1036607"/>
                    <a:gd name="connsiteY8" fmla="*/ 114962 h 68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6607" h="689756">
                      <a:moveTo>
                        <a:pt x="0" y="114962"/>
                      </a:moveTo>
                      <a:cubicBezTo>
                        <a:pt x="0" y="51470"/>
                        <a:pt x="51470" y="0"/>
                        <a:pt x="114962" y="0"/>
                      </a:cubicBezTo>
                      <a:lnTo>
                        <a:pt x="921645" y="0"/>
                      </a:lnTo>
                      <a:cubicBezTo>
                        <a:pt x="985137" y="0"/>
                        <a:pt x="1036607" y="51470"/>
                        <a:pt x="1036607" y="114962"/>
                      </a:cubicBezTo>
                      <a:lnTo>
                        <a:pt x="1036607" y="574794"/>
                      </a:lnTo>
                      <a:cubicBezTo>
                        <a:pt x="1036607" y="638286"/>
                        <a:pt x="985137" y="689756"/>
                        <a:pt x="921645" y="689756"/>
                      </a:cubicBezTo>
                      <a:lnTo>
                        <a:pt x="114962" y="689756"/>
                      </a:lnTo>
                      <a:cubicBezTo>
                        <a:pt x="51470" y="689756"/>
                        <a:pt x="0" y="638286"/>
                        <a:pt x="0" y="574794"/>
                      </a:cubicBezTo>
                      <a:lnTo>
                        <a:pt x="0" y="114962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7011" tIns="87011" rIns="87011" bIns="87011" numCol="1" spcCol="1270" anchor="ctr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CA" sz="1600" b="1" dirty="0" smtClean="0">
                      <a:solidFill>
                        <a:srgbClr val="FFFFFF"/>
                      </a:solidFill>
                    </a:rPr>
                    <a:t>Planning</a:t>
                  </a:r>
                  <a:endParaRPr lang="en-CA" sz="16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Freeform 39"/>
                <p:cNvSpPr/>
                <p:nvPr/>
              </p:nvSpPr>
              <p:spPr>
                <a:xfrm>
                  <a:off x="3582670" y="1471129"/>
                  <a:ext cx="1809496" cy="1052431"/>
                </a:xfrm>
                <a:custGeom>
                  <a:avLst/>
                  <a:gdLst>
                    <a:gd name="connsiteX0" fmla="*/ 0 w 1036607"/>
                    <a:gd name="connsiteY0" fmla="*/ 114962 h 689756"/>
                    <a:gd name="connsiteX1" fmla="*/ 114962 w 1036607"/>
                    <a:gd name="connsiteY1" fmla="*/ 0 h 689756"/>
                    <a:gd name="connsiteX2" fmla="*/ 921645 w 1036607"/>
                    <a:gd name="connsiteY2" fmla="*/ 0 h 689756"/>
                    <a:gd name="connsiteX3" fmla="*/ 1036607 w 1036607"/>
                    <a:gd name="connsiteY3" fmla="*/ 114962 h 689756"/>
                    <a:gd name="connsiteX4" fmla="*/ 1036607 w 1036607"/>
                    <a:gd name="connsiteY4" fmla="*/ 574794 h 689756"/>
                    <a:gd name="connsiteX5" fmla="*/ 921645 w 1036607"/>
                    <a:gd name="connsiteY5" fmla="*/ 689756 h 689756"/>
                    <a:gd name="connsiteX6" fmla="*/ 114962 w 1036607"/>
                    <a:gd name="connsiteY6" fmla="*/ 689756 h 689756"/>
                    <a:gd name="connsiteX7" fmla="*/ 0 w 1036607"/>
                    <a:gd name="connsiteY7" fmla="*/ 574794 h 689756"/>
                    <a:gd name="connsiteX8" fmla="*/ 0 w 1036607"/>
                    <a:gd name="connsiteY8" fmla="*/ 114962 h 68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36607" h="689756">
                      <a:moveTo>
                        <a:pt x="0" y="114962"/>
                      </a:moveTo>
                      <a:cubicBezTo>
                        <a:pt x="0" y="51470"/>
                        <a:pt x="51470" y="0"/>
                        <a:pt x="114962" y="0"/>
                      </a:cubicBezTo>
                      <a:lnTo>
                        <a:pt x="921645" y="0"/>
                      </a:lnTo>
                      <a:cubicBezTo>
                        <a:pt x="985137" y="0"/>
                        <a:pt x="1036607" y="51470"/>
                        <a:pt x="1036607" y="114962"/>
                      </a:cubicBezTo>
                      <a:lnTo>
                        <a:pt x="1036607" y="574794"/>
                      </a:lnTo>
                      <a:cubicBezTo>
                        <a:pt x="1036607" y="638286"/>
                        <a:pt x="985137" y="689756"/>
                        <a:pt x="921645" y="689756"/>
                      </a:cubicBezTo>
                      <a:lnTo>
                        <a:pt x="114962" y="689756"/>
                      </a:lnTo>
                      <a:cubicBezTo>
                        <a:pt x="51470" y="689756"/>
                        <a:pt x="0" y="638286"/>
                        <a:pt x="0" y="574794"/>
                      </a:cubicBezTo>
                      <a:lnTo>
                        <a:pt x="0" y="114962"/>
                      </a:lnTo>
                      <a:close/>
                    </a:path>
                  </a:pathLst>
                </a:cu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87011" tIns="87011" rIns="87011" bIns="87011" numCol="1" spcCol="1270" anchor="ctr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CA" sz="1600" b="1" dirty="0" smtClean="0">
                      <a:solidFill>
                        <a:srgbClr val="FFFFFF"/>
                      </a:solidFill>
                    </a:rPr>
                    <a:t>Approval</a:t>
                  </a: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 rot="18912497">
                <a:off x="2293084" y="1783388"/>
                <a:ext cx="2824240" cy="21364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>
                <a:prstTxWarp prst="textArchUp">
                  <a:avLst>
                    <a:gd name="adj" fmla="val 9601418"/>
                  </a:avLst>
                </a:prstTxWarp>
                <a:spAutoFit/>
              </a:bodyPr>
              <a:lstStyle/>
              <a:p>
                <a:pPr algn="ctr"/>
                <a:r>
                  <a:rPr lang="en-US" sz="2400" b="1" dirty="0" smtClean="0">
                    <a:ln w="0"/>
                    <a:solidFill>
                      <a:srgbClr val="2B9E36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Automate</a:t>
                </a:r>
                <a:endParaRPr lang="en-US" sz="2400" b="1" dirty="0">
                  <a:ln w="0"/>
                  <a:solidFill>
                    <a:srgbClr val="2B9E3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 rot="2690731">
              <a:off x="3486141" y="2663153"/>
              <a:ext cx="2824240" cy="213642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prstTxWarp prst="textArchUp">
                <a:avLst>
                  <a:gd name="adj" fmla="val 9601418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ln w="0"/>
                  <a:solidFill>
                    <a:srgbClr val="2B9E3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Automate</a:t>
              </a:r>
              <a:endParaRPr lang="en-US" sz="2400" b="1" dirty="0">
                <a:ln w="0"/>
                <a:solidFill>
                  <a:srgbClr val="2B9E3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51520" y="1326498"/>
            <a:ext cx="8620124" cy="48841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Achieve operational excellence by optimizing execution of these practices.</a:t>
            </a:r>
            <a:endParaRPr lang="en-CA" sz="1600" b="1" dirty="0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1520" y="5795716"/>
            <a:ext cx="8620124" cy="320040"/>
          </a:xfrm>
          <a:prstGeom prst="rect">
            <a:avLst/>
          </a:prstGeom>
          <a:solidFill>
            <a:srgbClr val="2B9E3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With good practices in place, you can introduce automation and increase efficiency.</a:t>
            </a:r>
            <a:endParaRPr lang="en-CA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Protect the live environment from poorly assessed, tested, or planned changes with change approval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261651" y="2131549"/>
            <a:ext cx="6609059" cy="2503356"/>
            <a:chOff x="1261651" y="2131549"/>
            <a:chExt cx="6609059" cy="2996456"/>
          </a:xfrm>
        </p:grpSpPr>
        <p:sp>
          <p:nvSpPr>
            <p:cNvPr id="21" name="Left Arrow 21"/>
            <p:cNvSpPr/>
            <p:nvPr/>
          </p:nvSpPr>
          <p:spPr>
            <a:xfrm rot="12667132">
              <a:off x="2444012" y="2721282"/>
              <a:ext cx="1124666" cy="45906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0"/>
            <p:cNvSpPr/>
            <p:nvPr/>
          </p:nvSpPr>
          <p:spPr>
            <a:xfrm>
              <a:off x="1275319" y="213154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RFC Intake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0" name="Left Arrow 21"/>
            <p:cNvSpPr/>
            <p:nvPr/>
          </p:nvSpPr>
          <p:spPr>
            <a:xfrm rot="19545635">
              <a:off x="5581126" y="2724826"/>
              <a:ext cx="1124666" cy="45906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22"/>
            <p:cNvSpPr/>
            <p:nvPr/>
          </p:nvSpPr>
          <p:spPr>
            <a:xfrm>
              <a:off x="6423520" y="216502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Authorize, Build, and Test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Left Arrow 23"/>
            <p:cNvSpPr/>
            <p:nvPr/>
          </p:nvSpPr>
          <p:spPr>
            <a:xfrm rot="1930882">
              <a:off x="5494114" y="4059819"/>
              <a:ext cx="113450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reeform 25"/>
            <p:cNvSpPr/>
            <p:nvPr/>
          </p:nvSpPr>
          <p:spPr>
            <a:xfrm>
              <a:off x="6416956" y="4246963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Schedule Changes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6" name="Left Arrow 16"/>
            <p:cNvSpPr/>
            <p:nvPr/>
          </p:nvSpPr>
          <p:spPr>
            <a:xfrm rot="8559989">
              <a:off x="2658744" y="4103383"/>
              <a:ext cx="1061172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 25"/>
            <p:cNvSpPr/>
            <p:nvPr/>
          </p:nvSpPr>
          <p:spPr>
            <a:xfrm>
              <a:off x="1261651" y="4246963"/>
              <a:ext cx="1566659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Prioritize Changes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54000" y="1353199"/>
            <a:ext cx="8642019" cy="61638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None of the required Change and Release activities can be executed until proper change approval is in place. </a:t>
            </a:r>
            <a:endParaRPr lang="en-CA" sz="1600" b="1" dirty="0">
              <a:solidFill>
                <a:srgbClr val="FFFFFF"/>
              </a:solidFill>
            </a:endParaRPr>
          </a:p>
        </p:txBody>
      </p:sp>
      <p:pic>
        <p:nvPicPr>
          <p:cNvPr id="26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949" y="4838747"/>
            <a:ext cx="847953" cy="909430"/>
          </a:xfrm>
          <a:prstGeom prst="rect">
            <a:avLst/>
          </a:prstGeom>
        </p:spPr>
      </p:pic>
      <p:pic>
        <p:nvPicPr>
          <p:cNvPr id="27" name="Picture 26" descr="insight-sm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31136" y="5763591"/>
            <a:ext cx="240000" cy="180000"/>
          </a:xfrm>
          <a:prstGeom prst="rect">
            <a:avLst/>
          </a:prstGeom>
        </p:spPr>
      </p:pic>
      <p:pic>
        <p:nvPicPr>
          <p:cNvPr id="28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3" y="4870439"/>
            <a:ext cx="846046" cy="846046"/>
          </a:xfrm>
          <a:prstGeom prst="rect">
            <a:avLst/>
          </a:prstGeom>
        </p:spPr>
      </p:pic>
      <p:sp>
        <p:nvSpPr>
          <p:cNvPr id="38" name="Rectangle 55"/>
          <p:cNvSpPr/>
          <p:nvPr/>
        </p:nvSpPr>
        <p:spPr>
          <a:xfrm>
            <a:off x="1184969" y="5059665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Faster </a:t>
            </a:r>
          </a:p>
        </p:txBody>
      </p:sp>
      <p:sp>
        <p:nvSpPr>
          <p:cNvPr id="39" name="Rectangle 56"/>
          <p:cNvSpPr/>
          <p:nvPr/>
        </p:nvSpPr>
        <p:spPr>
          <a:xfrm>
            <a:off x="4067126" y="5059665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Better Quality </a:t>
            </a:r>
          </a:p>
        </p:txBody>
      </p:sp>
      <p:sp>
        <p:nvSpPr>
          <p:cNvPr id="40" name="Rectangle 57"/>
          <p:cNvSpPr/>
          <p:nvPr/>
        </p:nvSpPr>
        <p:spPr>
          <a:xfrm>
            <a:off x="6921972" y="5059665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Lower Cost </a:t>
            </a:r>
          </a:p>
        </p:txBody>
      </p:sp>
      <p:cxnSp>
        <p:nvCxnSpPr>
          <p:cNvPr id="42" name="Straight Connector 59"/>
          <p:cNvCxnSpPr/>
          <p:nvPr/>
        </p:nvCxnSpPr>
        <p:spPr>
          <a:xfrm flipH="1">
            <a:off x="3021434" y="5182115"/>
            <a:ext cx="5867" cy="1127205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60"/>
          <p:cNvSpPr/>
          <p:nvPr/>
        </p:nvSpPr>
        <p:spPr>
          <a:xfrm>
            <a:off x="347492" y="5664452"/>
            <a:ext cx="26226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Ensure that changes that are critical to the business are deployed sooner.</a:t>
            </a:r>
            <a:endParaRPr lang="en-CA" sz="1400" dirty="0"/>
          </a:p>
        </p:txBody>
      </p:sp>
      <p:sp>
        <p:nvSpPr>
          <p:cNvPr id="44" name="Rectangle 61"/>
          <p:cNvSpPr/>
          <p:nvPr/>
        </p:nvSpPr>
        <p:spPr>
          <a:xfrm>
            <a:off x="3093132" y="5664452"/>
            <a:ext cx="293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Stop deploying poorly built, planned, or tested changes.</a:t>
            </a:r>
            <a:endParaRPr lang="en-CA" sz="1400" dirty="0"/>
          </a:p>
        </p:txBody>
      </p:sp>
      <p:sp>
        <p:nvSpPr>
          <p:cNvPr id="45" name="Rectangle 62"/>
          <p:cNvSpPr/>
          <p:nvPr/>
        </p:nvSpPr>
        <p:spPr>
          <a:xfrm>
            <a:off x="6291751" y="5664452"/>
            <a:ext cx="23393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Avoid investing in testing poorly planned changes.</a:t>
            </a:r>
            <a:endParaRPr lang="en-CA" sz="1400" dirty="0"/>
          </a:p>
        </p:txBody>
      </p:sp>
      <p:cxnSp>
        <p:nvCxnSpPr>
          <p:cNvPr id="46" name="Straight Connector 59"/>
          <p:cNvCxnSpPr/>
          <p:nvPr/>
        </p:nvCxnSpPr>
        <p:spPr>
          <a:xfrm flipH="1">
            <a:off x="6095262" y="5202677"/>
            <a:ext cx="5867" cy="1127205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15"/>
          <p:cNvSpPr/>
          <p:nvPr/>
        </p:nvSpPr>
        <p:spPr>
          <a:xfrm>
            <a:off x="3572681" y="2340404"/>
            <a:ext cx="2031767" cy="1753032"/>
          </a:xfrm>
          <a:custGeom>
            <a:avLst/>
            <a:gdLst>
              <a:gd name="connsiteX0" fmla="*/ 0 w 1308501"/>
              <a:gd name="connsiteY0" fmla="*/ 654251 h 1308501"/>
              <a:gd name="connsiteX1" fmla="*/ 654251 w 1308501"/>
              <a:gd name="connsiteY1" fmla="*/ 0 h 1308501"/>
              <a:gd name="connsiteX2" fmla="*/ 1308502 w 1308501"/>
              <a:gd name="connsiteY2" fmla="*/ 654251 h 1308501"/>
              <a:gd name="connsiteX3" fmla="*/ 654251 w 1308501"/>
              <a:gd name="connsiteY3" fmla="*/ 1308502 h 1308501"/>
              <a:gd name="connsiteX4" fmla="*/ 0 w 1308501"/>
              <a:gd name="connsiteY4" fmla="*/ 654251 h 130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01" h="1308501">
                <a:moveTo>
                  <a:pt x="0" y="654251"/>
                </a:moveTo>
                <a:cubicBezTo>
                  <a:pt x="0" y="292918"/>
                  <a:pt x="292918" y="0"/>
                  <a:pt x="654251" y="0"/>
                </a:cubicBezTo>
                <a:cubicBezTo>
                  <a:pt x="1015584" y="0"/>
                  <a:pt x="1308502" y="292918"/>
                  <a:pt x="1308502" y="654251"/>
                </a:cubicBezTo>
                <a:cubicBezTo>
                  <a:pt x="1308502" y="1015584"/>
                  <a:pt x="1015584" y="1308502"/>
                  <a:pt x="654251" y="1308502"/>
                </a:cubicBezTo>
                <a:cubicBezTo>
                  <a:pt x="292918" y="1308502"/>
                  <a:pt x="0" y="1015584"/>
                  <a:pt x="0" y="654251"/>
                </a:cubicBezTo>
                <a:close/>
              </a:path>
            </a:pathLst>
          </a:custGeom>
          <a:solidFill>
            <a:srgbClr val="007698"/>
          </a:solidFill>
          <a:ln>
            <a:solidFill>
              <a:srgbClr val="007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881" tIns="199881" rIns="199881" bIns="199881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Aft>
                <a:spcPct val="35000"/>
              </a:spcAft>
            </a:pPr>
            <a:r>
              <a:rPr lang="en-CA" sz="2400" b="1" dirty="0" smtClean="0">
                <a:solidFill>
                  <a:srgbClr val="FFFFFF"/>
                </a:solidFill>
              </a:rPr>
              <a:t>Approval</a:t>
            </a:r>
            <a:endParaRPr lang="en-CA" sz="24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79" y="4901992"/>
            <a:ext cx="591330" cy="7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63" y="4967842"/>
            <a:ext cx="847953" cy="909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Improve assessment accuracy to facilitate deployment success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261651" y="2131550"/>
            <a:ext cx="6609059" cy="2881626"/>
            <a:chOff x="1261651" y="2131549"/>
            <a:chExt cx="6609059" cy="4282256"/>
          </a:xfrm>
        </p:grpSpPr>
        <p:sp>
          <p:nvSpPr>
            <p:cNvPr id="21" name="Left Arrow 21"/>
            <p:cNvSpPr/>
            <p:nvPr/>
          </p:nvSpPr>
          <p:spPr>
            <a:xfrm rot="12594849">
              <a:off x="2444012" y="2721283"/>
              <a:ext cx="1124666" cy="45906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Left Arrow 16"/>
            <p:cNvSpPr/>
            <p:nvPr/>
          </p:nvSpPr>
          <p:spPr>
            <a:xfrm rot="5400000">
              <a:off x="4316418" y="5169769"/>
              <a:ext cx="527691" cy="34351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0"/>
            <p:cNvSpPr/>
            <p:nvPr/>
          </p:nvSpPr>
          <p:spPr>
            <a:xfrm>
              <a:off x="1275319" y="213154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Change Categories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0" name="Left Arrow 21"/>
            <p:cNvSpPr/>
            <p:nvPr/>
          </p:nvSpPr>
          <p:spPr>
            <a:xfrm rot="19442938">
              <a:off x="5581126" y="2724825"/>
              <a:ext cx="1124666" cy="45906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22"/>
            <p:cNvSpPr/>
            <p:nvPr/>
          </p:nvSpPr>
          <p:spPr>
            <a:xfrm>
              <a:off x="6423520" y="216502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Dependencies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Left Arrow 23"/>
            <p:cNvSpPr/>
            <p:nvPr/>
          </p:nvSpPr>
          <p:spPr>
            <a:xfrm rot="1637811">
              <a:off x="5571757" y="4152275"/>
              <a:ext cx="962133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reeform 25"/>
            <p:cNvSpPr/>
            <p:nvPr/>
          </p:nvSpPr>
          <p:spPr>
            <a:xfrm>
              <a:off x="6416956" y="4246963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Technical Impact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6" name="Left Arrow 16"/>
            <p:cNvSpPr/>
            <p:nvPr/>
          </p:nvSpPr>
          <p:spPr>
            <a:xfrm rot="8559989">
              <a:off x="2651677" y="4249845"/>
              <a:ext cx="95455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 25"/>
            <p:cNvSpPr/>
            <p:nvPr/>
          </p:nvSpPr>
          <p:spPr>
            <a:xfrm>
              <a:off x="1261651" y="4246963"/>
              <a:ext cx="1566659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Business Impact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18"/>
            <p:cNvSpPr/>
            <p:nvPr/>
          </p:nvSpPr>
          <p:spPr>
            <a:xfrm>
              <a:off x="3862362" y="5532763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Cost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60355" y="1322955"/>
            <a:ext cx="8620124" cy="5801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It shouldn’t be a surprise when a release is deployed to the live environment.</a:t>
            </a:r>
            <a:endParaRPr lang="en-CA" sz="1600" b="1" dirty="0">
              <a:solidFill>
                <a:srgbClr val="FFFFFF"/>
              </a:solidFill>
            </a:endParaRPr>
          </a:p>
        </p:txBody>
      </p:sp>
      <p:sp>
        <p:nvSpPr>
          <p:cNvPr id="20" name="Rectangle 55"/>
          <p:cNvSpPr/>
          <p:nvPr/>
        </p:nvSpPr>
        <p:spPr>
          <a:xfrm>
            <a:off x="1203815" y="5278617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Faster </a:t>
            </a:r>
          </a:p>
        </p:txBody>
      </p:sp>
      <p:sp>
        <p:nvSpPr>
          <p:cNvPr id="22" name="Rectangle 56"/>
          <p:cNvSpPr/>
          <p:nvPr/>
        </p:nvSpPr>
        <p:spPr>
          <a:xfrm>
            <a:off x="4084208" y="5278617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Better Quality </a:t>
            </a:r>
          </a:p>
        </p:txBody>
      </p:sp>
      <p:sp>
        <p:nvSpPr>
          <p:cNvPr id="23" name="Rectangle 57"/>
          <p:cNvSpPr/>
          <p:nvPr/>
        </p:nvSpPr>
        <p:spPr>
          <a:xfrm>
            <a:off x="6943600" y="5278617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Lower Cost </a:t>
            </a:r>
          </a:p>
        </p:txBody>
      </p:sp>
      <p:cxnSp>
        <p:nvCxnSpPr>
          <p:cNvPr id="24" name="Straight Connector 58"/>
          <p:cNvCxnSpPr/>
          <p:nvPr/>
        </p:nvCxnSpPr>
        <p:spPr>
          <a:xfrm>
            <a:off x="6128986" y="5584396"/>
            <a:ext cx="1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59"/>
          <p:cNvCxnSpPr/>
          <p:nvPr/>
        </p:nvCxnSpPr>
        <p:spPr>
          <a:xfrm>
            <a:off x="3039503" y="5584396"/>
            <a:ext cx="2885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60"/>
          <p:cNvSpPr/>
          <p:nvPr/>
        </p:nvSpPr>
        <p:spPr>
          <a:xfrm>
            <a:off x="356432" y="5873279"/>
            <a:ext cx="262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Use a shorter process for well-known, repeatable changes.</a:t>
            </a:r>
            <a:endParaRPr lang="en-CA" sz="1400" dirty="0"/>
          </a:p>
        </p:txBody>
      </p:sp>
      <p:sp>
        <p:nvSpPr>
          <p:cNvPr id="38" name="Rectangle 61"/>
          <p:cNvSpPr/>
          <p:nvPr/>
        </p:nvSpPr>
        <p:spPr>
          <a:xfrm>
            <a:off x="3163458" y="5873279"/>
            <a:ext cx="293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Avoid failures and re-work by understanding dependencies.</a:t>
            </a:r>
            <a:endParaRPr lang="en-CA" sz="1400" dirty="0"/>
          </a:p>
        </p:txBody>
      </p:sp>
      <p:sp>
        <p:nvSpPr>
          <p:cNvPr id="39" name="Rectangle 62"/>
          <p:cNvSpPr/>
          <p:nvPr/>
        </p:nvSpPr>
        <p:spPr>
          <a:xfrm>
            <a:off x="6313379" y="5873279"/>
            <a:ext cx="23393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Avoid investing in risky, low-value changes.</a:t>
            </a:r>
            <a:endParaRPr lang="en-CA" sz="1400" dirty="0"/>
          </a:p>
        </p:txBody>
      </p:sp>
      <p:pic>
        <p:nvPicPr>
          <p:cNvPr id="46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21" y="4975468"/>
            <a:ext cx="846046" cy="846046"/>
          </a:xfrm>
          <a:prstGeom prst="rect">
            <a:avLst/>
          </a:prstGeom>
        </p:spPr>
      </p:pic>
      <p:sp>
        <p:nvSpPr>
          <p:cNvPr id="40" name="Freeform 15"/>
          <p:cNvSpPr/>
          <p:nvPr/>
        </p:nvSpPr>
        <p:spPr>
          <a:xfrm>
            <a:off x="3572681" y="2340404"/>
            <a:ext cx="2031767" cy="1753032"/>
          </a:xfrm>
          <a:custGeom>
            <a:avLst/>
            <a:gdLst>
              <a:gd name="connsiteX0" fmla="*/ 0 w 1308501"/>
              <a:gd name="connsiteY0" fmla="*/ 654251 h 1308501"/>
              <a:gd name="connsiteX1" fmla="*/ 654251 w 1308501"/>
              <a:gd name="connsiteY1" fmla="*/ 0 h 1308501"/>
              <a:gd name="connsiteX2" fmla="*/ 1308502 w 1308501"/>
              <a:gd name="connsiteY2" fmla="*/ 654251 h 1308501"/>
              <a:gd name="connsiteX3" fmla="*/ 654251 w 1308501"/>
              <a:gd name="connsiteY3" fmla="*/ 1308502 h 1308501"/>
              <a:gd name="connsiteX4" fmla="*/ 0 w 1308501"/>
              <a:gd name="connsiteY4" fmla="*/ 654251 h 130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01" h="1308501">
                <a:moveTo>
                  <a:pt x="0" y="654251"/>
                </a:moveTo>
                <a:cubicBezTo>
                  <a:pt x="0" y="292918"/>
                  <a:pt x="292918" y="0"/>
                  <a:pt x="654251" y="0"/>
                </a:cubicBezTo>
                <a:cubicBezTo>
                  <a:pt x="1015584" y="0"/>
                  <a:pt x="1308502" y="292918"/>
                  <a:pt x="1308502" y="654251"/>
                </a:cubicBezTo>
                <a:cubicBezTo>
                  <a:pt x="1308502" y="1015584"/>
                  <a:pt x="1015584" y="1308502"/>
                  <a:pt x="654251" y="1308502"/>
                </a:cubicBezTo>
                <a:cubicBezTo>
                  <a:pt x="292918" y="1308502"/>
                  <a:pt x="0" y="1015584"/>
                  <a:pt x="0" y="654251"/>
                </a:cubicBezTo>
                <a:close/>
              </a:path>
            </a:pathLst>
          </a:custGeom>
          <a:solidFill>
            <a:srgbClr val="007698"/>
          </a:solidFill>
          <a:ln>
            <a:solidFill>
              <a:srgbClr val="007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881" tIns="199881" rIns="199881" bIns="199881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Aft>
                <a:spcPct val="35000"/>
              </a:spcAft>
            </a:pPr>
            <a:r>
              <a:rPr lang="en-CA" sz="2000" b="1" dirty="0" smtClean="0">
                <a:solidFill>
                  <a:srgbClr val="FFFFFF"/>
                </a:solidFill>
              </a:rPr>
              <a:t>Assessment</a:t>
            </a:r>
            <a:endParaRPr lang="en-CA" sz="2000" b="1" dirty="0">
              <a:solidFill>
                <a:srgbClr val="FFFFFF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79" y="5078808"/>
            <a:ext cx="591330" cy="7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3"/>
          <p:cNvSpPr/>
          <p:nvPr/>
        </p:nvSpPr>
        <p:spPr>
          <a:xfrm>
            <a:off x="315948" y="5678668"/>
            <a:ext cx="2271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>
                <a:sym typeface="Wingdings" panose="05000000000000000000" pitchFamily="2" charset="2"/>
              </a:rPr>
              <a:t>Bundle </a:t>
            </a:r>
            <a:r>
              <a:rPr lang="en-CA" sz="1400" dirty="0" smtClean="0">
                <a:sym typeface="Wingdings" panose="05000000000000000000" pitchFamily="2" charset="2"/>
              </a:rPr>
              <a:t>the changes and experience </a:t>
            </a:r>
            <a:r>
              <a:rPr lang="en-CA" sz="1400" dirty="0">
                <a:sym typeface="Wingdings" panose="05000000000000000000" pitchFamily="2" charset="2"/>
              </a:rPr>
              <a:t>faster turnaround </a:t>
            </a:r>
            <a:r>
              <a:rPr lang="en-CA" sz="1400" dirty="0" smtClean="0">
                <a:sym typeface="Wingdings" panose="05000000000000000000" pitchFamily="2" charset="2"/>
              </a:rPr>
              <a:t>time.</a:t>
            </a:r>
            <a:endParaRPr lang="en-CA" sz="1400" dirty="0"/>
          </a:p>
        </p:txBody>
      </p:sp>
      <p:sp>
        <p:nvSpPr>
          <p:cNvPr id="16" name="Rectangle 54"/>
          <p:cNvSpPr/>
          <p:nvPr/>
        </p:nvSpPr>
        <p:spPr>
          <a:xfrm>
            <a:off x="3128023" y="5678668"/>
            <a:ext cx="28475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>
                <a:sym typeface="Wingdings" panose="05000000000000000000" pitchFamily="2" charset="2"/>
              </a:rPr>
              <a:t>Avoid poor implementations by adequately preparing users for change.</a:t>
            </a:r>
            <a:endParaRPr lang="en-CA" sz="1400" dirty="0"/>
          </a:p>
        </p:txBody>
      </p:sp>
      <p:sp>
        <p:nvSpPr>
          <p:cNvPr id="17" name="Rectangle 55"/>
          <p:cNvSpPr/>
          <p:nvPr/>
        </p:nvSpPr>
        <p:spPr>
          <a:xfrm>
            <a:off x="6163837" y="5678668"/>
            <a:ext cx="21576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>
                <a:sym typeface="Wingdings" panose="05000000000000000000" pitchFamily="2" charset="2"/>
              </a:rPr>
              <a:t>Fewer </a:t>
            </a:r>
            <a:r>
              <a:rPr lang="en-CA" sz="1400" dirty="0" smtClean="0">
                <a:sym typeface="Wingdings" panose="05000000000000000000" pitchFamily="2" charset="2"/>
              </a:rPr>
              <a:t>deployments and </a:t>
            </a:r>
            <a:r>
              <a:rPr lang="en-CA" sz="1400" dirty="0">
                <a:sym typeface="Wingdings" panose="05000000000000000000" pitchFamily="2" charset="2"/>
              </a:rPr>
              <a:t>l</a:t>
            </a:r>
            <a:r>
              <a:rPr lang="en-CA" sz="1400" dirty="0" smtClean="0">
                <a:sym typeface="Wingdings" panose="05000000000000000000" pitchFamily="2" charset="2"/>
              </a:rPr>
              <a:t>ess rework.</a:t>
            </a:r>
            <a:endParaRPr lang="en-CA" sz="1400" dirty="0"/>
          </a:p>
        </p:txBody>
      </p:sp>
      <p:pic>
        <p:nvPicPr>
          <p:cNvPr id="18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77" y="4775360"/>
            <a:ext cx="847953" cy="909430"/>
          </a:xfrm>
          <a:prstGeom prst="rect">
            <a:avLst/>
          </a:prstGeom>
        </p:spPr>
      </p:pic>
      <p:sp>
        <p:nvSpPr>
          <p:cNvPr id="20" name="Rectangle 59"/>
          <p:cNvSpPr/>
          <p:nvPr/>
        </p:nvSpPr>
        <p:spPr>
          <a:xfrm>
            <a:off x="1125812" y="5112531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Faster </a:t>
            </a:r>
          </a:p>
        </p:txBody>
      </p:sp>
      <p:sp>
        <p:nvSpPr>
          <p:cNvPr id="22" name="Rectangle 60"/>
          <p:cNvSpPr/>
          <p:nvPr/>
        </p:nvSpPr>
        <p:spPr>
          <a:xfrm>
            <a:off x="4032678" y="5112531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Better Quality </a:t>
            </a:r>
          </a:p>
        </p:txBody>
      </p:sp>
      <p:sp>
        <p:nvSpPr>
          <p:cNvPr id="23" name="Rectangle 61"/>
          <p:cNvSpPr/>
          <p:nvPr/>
        </p:nvSpPr>
        <p:spPr>
          <a:xfrm>
            <a:off x="6699489" y="5112531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/>
              <a:t>Lower Cost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r>
              <a:rPr lang="en-CA" dirty="0" smtClean="0"/>
              <a:t>Improve </a:t>
            </a:r>
            <a:r>
              <a:rPr lang="en-CA" dirty="0"/>
              <a:t>deployment </a:t>
            </a:r>
            <a:r>
              <a:rPr lang="en-CA" dirty="0" smtClean="0"/>
              <a:t>time </a:t>
            </a:r>
            <a:r>
              <a:rPr lang="en-CA" dirty="0"/>
              <a:t>and efficiency </a:t>
            </a:r>
            <a:r>
              <a:rPr lang="en-CA" dirty="0" smtClean="0"/>
              <a:t>by</a:t>
            </a:r>
            <a:r>
              <a:rPr lang="en-CA" dirty="0"/>
              <a:t> </a:t>
            </a:r>
            <a:r>
              <a:rPr lang="en-CA" dirty="0" smtClean="0"/>
              <a:t>optimizing </a:t>
            </a:r>
            <a:r>
              <a:rPr lang="en-CA" dirty="0"/>
              <a:t>your planning </a:t>
            </a:r>
            <a:r>
              <a:rPr lang="en-CA" dirty="0" smtClean="0"/>
              <a:t>processes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261651" y="2131549"/>
            <a:ext cx="6609059" cy="2667754"/>
            <a:chOff x="1261651" y="2131549"/>
            <a:chExt cx="6609059" cy="2996456"/>
          </a:xfrm>
        </p:grpSpPr>
        <p:sp>
          <p:nvSpPr>
            <p:cNvPr id="21" name="Left Arrow 21"/>
            <p:cNvSpPr/>
            <p:nvPr/>
          </p:nvSpPr>
          <p:spPr>
            <a:xfrm rot="12976960">
              <a:off x="2444012" y="2721282"/>
              <a:ext cx="1124666" cy="45906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0"/>
            <p:cNvSpPr/>
            <p:nvPr/>
          </p:nvSpPr>
          <p:spPr>
            <a:xfrm>
              <a:off x="1275319" y="213154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Phased vs. Big Bang Deployment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0" name="Left Arrow 21"/>
            <p:cNvSpPr/>
            <p:nvPr/>
          </p:nvSpPr>
          <p:spPr>
            <a:xfrm rot="19101539">
              <a:off x="5581126" y="2724826"/>
              <a:ext cx="1124666" cy="45906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22"/>
            <p:cNvSpPr/>
            <p:nvPr/>
          </p:nvSpPr>
          <p:spPr>
            <a:xfrm>
              <a:off x="6423520" y="2165029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Full vs. Package Releases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Left Arrow 23"/>
            <p:cNvSpPr/>
            <p:nvPr/>
          </p:nvSpPr>
          <p:spPr>
            <a:xfrm rot="1637811">
              <a:off x="5408980" y="4093539"/>
              <a:ext cx="113450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reeform 25"/>
            <p:cNvSpPr/>
            <p:nvPr/>
          </p:nvSpPr>
          <p:spPr>
            <a:xfrm>
              <a:off x="6416956" y="4246963"/>
              <a:ext cx="1447190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Bundling of Related </a:t>
              </a:r>
              <a:r>
                <a:rPr lang="en-CA" sz="1600" dirty="0">
                  <a:solidFill>
                    <a:srgbClr val="FFFFFF"/>
                  </a:solidFill>
                </a:rPr>
                <a:t>C</a:t>
              </a:r>
              <a:r>
                <a:rPr lang="en-CA" sz="1600" dirty="0" smtClean="0">
                  <a:solidFill>
                    <a:srgbClr val="FFFFFF"/>
                  </a:solidFill>
                </a:rPr>
                <a:t>hanges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  <p:sp>
          <p:nvSpPr>
            <p:cNvPr id="36" name="Left Arrow 16"/>
            <p:cNvSpPr/>
            <p:nvPr/>
          </p:nvSpPr>
          <p:spPr>
            <a:xfrm rot="8559989">
              <a:off x="2651231" y="4076766"/>
              <a:ext cx="1134508" cy="4430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 25"/>
            <p:cNvSpPr/>
            <p:nvPr/>
          </p:nvSpPr>
          <p:spPr>
            <a:xfrm>
              <a:off x="1261651" y="4246963"/>
              <a:ext cx="1566659" cy="881042"/>
            </a:xfrm>
            <a:custGeom>
              <a:avLst/>
              <a:gdLst>
                <a:gd name="connsiteX0" fmla="*/ 0 w 1243075"/>
                <a:gd name="connsiteY0" fmla="*/ 99446 h 994460"/>
                <a:gd name="connsiteX1" fmla="*/ 99446 w 1243075"/>
                <a:gd name="connsiteY1" fmla="*/ 0 h 994460"/>
                <a:gd name="connsiteX2" fmla="*/ 1143629 w 1243075"/>
                <a:gd name="connsiteY2" fmla="*/ 0 h 994460"/>
                <a:gd name="connsiteX3" fmla="*/ 1243075 w 1243075"/>
                <a:gd name="connsiteY3" fmla="*/ 99446 h 994460"/>
                <a:gd name="connsiteX4" fmla="*/ 1243075 w 1243075"/>
                <a:gd name="connsiteY4" fmla="*/ 895014 h 994460"/>
                <a:gd name="connsiteX5" fmla="*/ 1143629 w 1243075"/>
                <a:gd name="connsiteY5" fmla="*/ 994460 h 994460"/>
                <a:gd name="connsiteX6" fmla="*/ 99446 w 1243075"/>
                <a:gd name="connsiteY6" fmla="*/ 994460 h 994460"/>
                <a:gd name="connsiteX7" fmla="*/ 0 w 1243075"/>
                <a:gd name="connsiteY7" fmla="*/ 895014 h 994460"/>
                <a:gd name="connsiteX8" fmla="*/ 0 w 1243075"/>
                <a:gd name="connsiteY8" fmla="*/ 99446 h 9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75" h="994460">
                  <a:moveTo>
                    <a:pt x="0" y="99446"/>
                  </a:moveTo>
                  <a:cubicBezTo>
                    <a:pt x="0" y="44523"/>
                    <a:pt x="44523" y="0"/>
                    <a:pt x="99446" y="0"/>
                  </a:cubicBezTo>
                  <a:lnTo>
                    <a:pt x="1143629" y="0"/>
                  </a:lnTo>
                  <a:cubicBezTo>
                    <a:pt x="1198552" y="0"/>
                    <a:pt x="1243075" y="44523"/>
                    <a:pt x="1243075" y="99446"/>
                  </a:cubicBezTo>
                  <a:lnTo>
                    <a:pt x="1243075" y="895014"/>
                  </a:lnTo>
                  <a:cubicBezTo>
                    <a:pt x="1243075" y="949937"/>
                    <a:pt x="1198552" y="994460"/>
                    <a:pt x="1143629" y="994460"/>
                  </a:cubicBezTo>
                  <a:lnTo>
                    <a:pt x="99446" y="994460"/>
                  </a:lnTo>
                  <a:cubicBezTo>
                    <a:pt x="44523" y="994460"/>
                    <a:pt x="0" y="949937"/>
                    <a:pt x="0" y="895014"/>
                  </a:cubicBezTo>
                  <a:lnTo>
                    <a:pt x="0" y="99446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92" tIns="53892" rIns="53892" bIns="53892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CA" sz="1600" dirty="0" smtClean="0">
                  <a:solidFill>
                    <a:srgbClr val="FFFFFF"/>
                  </a:solidFill>
                </a:rPr>
                <a:t>Communication and Training</a:t>
              </a:r>
              <a:endParaRPr lang="en-CA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51520" y="1353199"/>
            <a:ext cx="8642019" cy="61638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solidFill>
                  <a:srgbClr val="FFFFFF"/>
                </a:solidFill>
              </a:rPr>
              <a:t>A comprehensive deployment plan is developed before deployment is authorized.</a:t>
            </a:r>
            <a:endParaRPr lang="en-CA" sz="1600" b="1" dirty="0">
              <a:solidFill>
                <a:srgbClr val="FFFFFF"/>
              </a:solidFill>
            </a:endParaRPr>
          </a:p>
        </p:txBody>
      </p:sp>
      <p:pic>
        <p:nvPicPr>
          <p:cNvPr id="24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6" y="4807052"/>
            <a:ext cx="846046" cy="846046"/>
          </a:xfrm>
          <a:prstGeom prst="rect">
            <a:avLst/>
          </a:prstGeom>
        </p:spPr>
      </p:pic>
      <p:cxnSp>
        <p:nvCxnSpPr>
          <p:cNvPr id="26" name="Straight Connector 59"/>
          <p:cNvCxnSpPr/>
          <p:nvPr/>
        </p:nvCxnSpPr>
        <p:spPr>
          <a:xfrm>
            <a:off x="3039503" y="5495546"/>
            <a:ext cx="2885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59"/>
          <p:cNvCxnSpPr/>
          <p:nvPr/>
        </p:nvCxnSpPr>
        <p:spPr>
          <a:xfrm>
            <a:off x="6044723" y="5472407"/>
            <a:ext cx="2885" cy="906227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5"/>
          <p:cNvSpPr/>
          <p:nvPr/>
        </p:nvSpPr>
        <p:spPr>
          <a:xfrm>
            <a:off x="3572681" y="2340404"/>
            <a:ext cx="2031767" cy="1753032"/>
          </a:xfrm>
          <a:custGeom>
            <a:avLst/>
            <a:gdLst>
              <a:gd name="connsiteX0" fmla="*/ 0 w 1308501"/>
              <a:gd name="connsiteY0" fmla="*/ 654251 h 1308501"/>
              <a:gd name="connsiteX1" fmla="*/ 654251 w 1308501"/>
              <a:gd name="connsiteY1" fmla="*/ 0 h 1308501"/>
              <a:gd name="connsiteX2" fmla="*/ 1308502 w 1308501"/>
              <a:gd name="connsiteY2" fmla="*/ 654251 h 1308501"/>
              <a:gd name="connsiteX3" fmla="*/ 654251 w 1308501"/>
              <a:gd name="connsiteY3" fmla="*/ 1308502 h 1308501"/>
              <a:gd name="connsiteX4" fmla="*/ 0 w 1308501"/>
              <a:gd name="connsiteY4" fmla="*/ 654251 h 130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01" h="1308501">
                <a:moveTo>
                  <a:pt x="0" y="654251"/>
                </a:moveTo>
                <a:cubicBezTo>
                  <a:pt x="0" y="292918"/>
                  <a:pt x="292918" y="0"/>
                  <a:pt x="654251" y="0"/>
                </a:cubicBezTo>
                <a:cubicBezTo>
                  <a:pt x="1015584" y="0"/>
                  <a:pt x="1308502" y="292918"/>
                  <a:pt x="1308502" y="654251"/>
                </a:cubicBezTo>
                <a:cubicBezTo>
                  <a:pt x="1308502" y="1015584"/>
                  <a:pt x="1015584" y="1308502"/>
                  <a:pt x="654251" y="1308502"/>
                </a:cubicBezTo>
                <a:cubicBezTo>
                  <a:pt x="292918" y="1308502"/>
                  <a:pt x="0" y="1015584"/>
                  <a:pt x="0" y="654251"/>
                </a:cubicBezTo>
                <a:close/>
              </a:path>
            </a:pathLst>
          </a:custGeom>
          <a:solidFill>
            <a:srgbClr val="007698"/>
          </a:solidFill>
          <a:ln>
            <a:solidFill>
              <a:srgbClr val="00769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881" tIns="199881" rIns="199881" bIns="199881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Aft>
                <a:spcPct val="35000"/>
              </a:spcAft>
            </a:pPr>
            <a:r>
              <a:rPr lang="en-CA" sz="2400" b="1" dirty="0" smtClean="0">
                <a:solidFill>
                  <a:srgbClr val="FFFFFF"/>
                </a:solidFill>
              </a:rPr>
              <a:t>Planning</a:t>
            </a:r>
            <a:endParaRPr lang="en-CA" sz="2400" b="1" dirty="0">
              <a:solidFill>
                <a:srgbClr val="FFFFFF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914" y="4905164"/>
            <a:ext cx="591330" cy="76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a34f19f5cbef89f73d2b7919771f9cc8137"/>
  <p:tag name="ISPRING_RESOURCE_PATHS_HASH_PRESENTER" val="cda34f19f5cbef89f73d2b7919771f9cc81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dCTkMtJkKzCX6fSS8F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atLyb5NEyQ6NLBT7a8H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c0cQuK6U.dVmlYApno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FPtdZx3kOyt1UWLIDj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maVzjL4Uu8mKdQ9j2rD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IvlqP3rkmHcgHa73PO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Fq4czlW0S6fxPxt7Dw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gnsJIC5kiWyylSWlGPG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2SlA83iUKxGCTBAFNp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_U84TjnUul5L_2v5kK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bmpWdzmUWXPHI.fTI7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JrlYC680ec0ejUXRe0b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zMnmg7z0aLGul2k_Yr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s5QeP8A0OqP4MubqQ.yw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1802</Words>
  <Application>Microsoft Office PowerPoint</Application>
  <PresentationFormat>On-screen Show (4:3)</PresentationFormat>
  <Paragraphs>335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Georgia</vt:lpstr>
      <vt:lpstr>Helvetica</vt:lpstr>
      <vt:lpstr>Symbol</vt:lpstr>
      <vt:lpstr>Times New Roman</vt:lpstr>
      <vt:lpstr>Wingdings</vt:lpstr>
      <vt:lpstr>Office Theme</vt:lpstr>
      <vt:lpstr>1_Office Theme</vt:lpstr>
      <vt:lpstr>PowerPoint Presentation</vt:lpstr>
      <vt:lpstr>Purpose: Establish a right-sized Change and Release process</vt:lpstr>
      <vt:lpstr>Beyond Practical Research – Workshops Get You To Results</vt:lpstr>
      <vt:lpstr>Why should you invest in formal Change and Release Management?</vt:lpstr>
      <vt:lpstr>IT change is constant, and has multiple triggers: You need a process to manage these requests</vt:lpstr>
      <vt:lpstr>What are the key practices involved in Change and Release Management?</vt:lpstr>
      <vt:lpstr>Protect the live environment from poorly assessed, tested, or planned changes with change approval</vt:lpstr>
      <vt:lpstr>Improve assessment accuracy to facilitate deployment success</vt:lpstr>
      <vt:lpstr>Improve deployment time and efficiency by optimizing your planning processes</vt:lpstr>
      <vt:lpstr>1.2a Answer key: Improve quality of deployments by implementing rigorous testing protocols</vt:lpstr>
      <vt:lpstr>Reduce operational costs by automating manual and resource-intensive tasks</vt:lpstr>
      <vt:lpstr>Workshop Outline </vt:lpstr>
      <vt:lpstr>Workshop Outline</vt:lpstr>
      <vt:lpstr>Agenda: Module 1</vt:lpstr>
      <vt:lpstr>Agenda: Module 2</vt:lpstr>
      <vt:lpstr>Agenda: Module 3</vt:lpstr>
      <vt:lpstr>Agenda: Module 4</vt:lpstr>
      <vt:lpstr>Change and Release Management Workshop Primary Deliverables</vt:lpstr>
      <vt:lpstr>Change and Release Management Workshop: Built on World Class Research, Experience, and Standards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2014-05-28T12:34:32Z</dcterms:created>
  <dcterms:modified xsi:type="dcterms:W3CDTF">2014-05-28T12:35:01Z</dcterms:modified>
  <cp:contentStatus/>
</cp:coreProperties>
</file>