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1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9" r:id="rId3"/>
    <p:sldId id="292" r:id="rId4"/>
    <p:sldId id="440" r:id="rId5"/>
    <p:sldId id="516" r:id="rId6"/>
    <p:sldId id="441" r:id="rId7"/>
    <p:sldId id="479" r:id="rId8"/>
    <p:sldId id="481" r:id="rId9"/>
    <p:sldId id="485" r:id="rId10"/>
    <p:sldId id="478" r:id="rId11"/>
    <p:sldId id="512" r:id="rId12"/>
    <p:sldId id="517" r:id="rId13"/>
  </p:sldIdLst>
  <p:sldSz cx="9144000" cy="6858000" type="screen4x3"/>
  <p:notesSz cx="6950075" cy="9236075"/>
  <p:custDataLst>
    <p:tags r:id="rId16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14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89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72F"/>
    <a:srgbClr val="D17D08"/>
    <a:srgbClr val="FF3C0D"/>
    <a:srgbClr val="F79A1D"/>
    <a:srgbClr val="F9B459"/>
    <a:srgbClr val="D8D3BA"/>
    <a:srgbClr val="998F57"/>
    <a:srgbClr val="CECECE"/>
    <a:srgbClr val="ADB7C3"/>
    <a:srgbClr val="243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5179" autoAdjust="0"/>
  </p:normalViewPr>
  <p:slideViewPr>
    <p:cSldViewPr snapToObjects="1">
      <p:cViewPr varScale="1">
        <p:scale>
          <a:sx n="116" d="100"/>
          <a:sy n="116" d="100"/>
        </p:scale>
        <p:origin x="2244" y="108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-4035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69" d="100"/>
          <a:sy n="69" d="100"/>
        </p:scale>
        <p:origin x="-2484" y="-114"/>
      </p:cViewPr>
      <p:guideLst>
        <p:guide orient="horz" pos="2909"/>
        <p:guide pos="2189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10B9C36-03F4-41DF-9FFD-B4483F722394}" type="datetimeFigureOut">
              <a:rPr lang="en-CA" smtClean="0"/>
              <a:pPr/>
              <a:t>23/05/2014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426C72D-894C-4E56-B9CB-84AA6ABBA4F8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9910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Slide Image Placeholder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4C65BAA-4C92-45F9-B685-78236DC3B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8530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61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66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079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21456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062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025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81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5020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0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0" y="6090047"/>
            <a:ext cx="6696236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CA" sz="800" dirty="0" smtClean="0">
                <a:solidFill>
                  <a:srgbClr val="ADB7C3"/>
                </a:solidFill>
              </a:rPr>
              <a:t>Info-Tech</a:t>
            </a:r>
            <a:r>
              <a:rPr lang="en-CA" sz="800" baseline="0" dirty="0" smtClean="0">
                <a:solidFill>
                  <a:srgbClr val="ADB7C3"/>
                </a:solidFill>
              </a:rPr>
              <a:t> Research Group, Inc. Is a global leader in providing IT research and advice.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Info-Tech’s products and services combine actionable insight and relevant advice with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aseline="0" dirty="0" smtClean="0">
                <a:solidFill>
                  <a:srgbClr val="ADB7C3"/>
                </a:solidFill>
              </a:rPr>
              <a:t>ready-to-use tools and templates that cover the full spectrum of IT concerns.</a:t>
            </a:r>
            <a:br>
              <a:rPr lang="en-CA" sz="800" baseline="0" dirty="0" smtClean="0">
                <a:solidFill>
                  <a:srgbClr val="ADB7C3"/>
                </a:solidFill>
              </a:rPr>
            </a:br>
            <a:r>
              <a:rPr lang="en-CA" sz="800" b="0" i="0" kern="120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© 1997-2014</a:t>
            </a:r>
            <a:r>
              <a:rPr lang="en-CA" sz="800" b="0" i="0" kern="1200" baseline="0" dirty="0" smtClean="0">
                <a:solidFill>
                  <a:srgbClr val="ADB7C3"/>
                </a:solidFill>
                <a:latin typeface="+mn-lt"/>
                <a:ea typeface="+mn-ea"/>
                <a:cs typeface="+mn-cs"/>
              </a:rPr>
              <a:t> Info-Tech Research Group Inc.</a:t>
            </a:r>
            <a:endParaRPr lang="en-CA" sz="800" dirty="0">
              <a:solidFill>
                <a:srgbClr val="ADB7C3"/>
              </a:solidFill>
            </a:endParaRPr>
          </a:p>
        </p:txBody>
      </p:sp>
      <p:sp>
        <p:nvSpPr>
          <p:cNvPr id="31" name="Rectangle 30"/>
          <p:cNvSpPr/>
          <p:nvPr userDrawn="1"/>
        </p:nvSpPr>
        <p:spPr>
          <a:xfrm>
            <a:off x="6696236" y="6090047"/>
            <a:ext cx="2447764" cy="767953"/>
          </a:xfrm>
          <a:prstGeom prst="rect">
            <a:avLst/>
          </a:prstGeom>
          <a:solidFill>
            <a:srgbClr val="2947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CA" sz="800" dirty="0">
              <a:solidFill>
                <a:srgbClr val="ADB7C3"/>
              </a:solidFill>
            </a:endParaRPr>
          </a:p>
        </p:txBody>
      </p:sp>
      <p:pic>
        <p:nvPicPr>
          <p:cNvPr id="32" name="Picture 31" descr="Info-Tech_Logo_2013-On-Screen-WHITE(transparent-background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020272" y="6309320"/>
            <a:ext cx="1697008" cy="339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i="0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57454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0828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83744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0370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0828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83744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0649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7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78561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4" name="Rectangle 23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9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223962" y="1196974"/>
            <a:ext cx="6480385" cy="4464273"/>
          </a:xfrm>
        </p:spPr>
        <p:txBody>
          <a:bodyPr/>
          <a:lstStyle>
            <a:lvl1pPr algn="ctr">
              <a:buFontTx/>
              <a:buNone/>
              <a:defRPr sz="8800" baseline="0">
                <a:solidFill>
                  <a:schemeClr val="bg1"/>
                </a:solidFill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Thought</a:t>
            </a:r>
          </a:p>
          <a:p>
            <a:pPr lvl="0"/>
            <a:r>
              <a:rPr lang="en-US" dirty="0" smtClean="0"/>
              <a:t>Model</a:t>
            </a:r>
            <a:br>
              <a:rPr lang="en-US" dirty="0" smtClean="0"/>
            </a:br>
            <a:r>
              <a:rPr lang="en-US" dirty="0" smtClean="0"/>
              <a:t>Layouts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80828"/>
            <a:ext cx="8627997" cy="4455172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0" name="Rectangle 19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1" name="Rectangle 20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376772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Rectangle 1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687148" y="3060700"/>
            <a:ext cx="7454900" cy="660400"/>
          </a:xfrm>
        </p:spPr>
        <p:txBody>
          <a:bodyPr/>
          <a:lstStyle>
            <a:lvl1pPr marL="0" indent="0">
              <a:lnSpc>
                <a:spcPts val="3200"/>
              </a:lnSpc>
              <a:buClr>
                <a:schemeClr val="accent2"/>
              </a:buClr>
              <a:buSzPct val="160000"/>
              <a:buFontTx/>
              <a:buNone/>
              <a:defRPr sz="24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Section Headline (Georgia, 24pt)</a:t>
            </a:r>
            <a:endParaRPr lang="en-CA" dirty="0"/>
          </a:p>
        </p:txBody>
      </p:sp>
      <p:sp>
        <p:nvSpPr>
          <p:cNvPr id="51" name="Text Placeholder 41"/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6336196" y="4298777"/>
            <a:ext cx="2373549" cy="1938535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Solution Set Sections (Arial, 12)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30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791580" y="4311718"/>
            <a:ext cx="4436996" cy="1906138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4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Contents of Current Section (Arial, 14pt)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Forth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98362" y="3980093"/>
            <a:ext cx="2693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What’s in</a:t>
            </a:r>
            <a:r>
              <a:rPr lang="en-CA" sz="1400" b="1" baseline="0" dirty="0" smtClean="0"/>
              <a:t> this Section:</a:t>
            </a:r>
            <a:endParaRPr lang="en-CA" sz="1400" b="1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6096687" y="3980093"/>
            <a:ext cx="10255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Sections:</a:t>
            </a:r>
            <a:endParaRPr lang="en-CA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ndor Landscape 40/6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Rectangle 14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7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igh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20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 defTabSz="8953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 baseline="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(60/40) &amp;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1892896"/>
            <a:ext cx="4713222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9980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9861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22" hasCustomPrompt="1"/>
          </p:nvPr>
        </p:nvSpPr>
        <p:spPr>
          <a:xfrm>
            <a:off x="249303" y="5369522"/>
            <a:ext cx="4713221" cy="825760"/>
          </a:xfr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4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2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Quote – Body Level (Georgia, 14pt)</a:t>
            </a:r>
          </a:p>
          <a:p>
            <a:pPr lvl="1"/>
            <a:r>
              <a:rPr lang="en-US" dirty="0" smtClean="0"/>
              <a:t>IT Role, IT Industry (Arial, 12pt)</a:t>
            </a:r>
          </a:p>
        </p:txBody>
      </p: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Rectangle 18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2022215"/>
            <a:ext cx="4059320" cy="32736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5305425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35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Rectangle 17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5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py &amp; Image / Image Equal Vendor Landscap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1889980"/>
            <a:ext cx="3996443" cy="2489821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1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60651" y="1892896"/>
            <a:ext cx="4059320" cy="1514797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2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4824029" y="4379801"/>
            <a:ext cx="399644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sp>
        <p:nvSpPr>
          <p:cNvPr id="15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3587713"/>
            <a:ext cx="4059321" cy="1094047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</p:txBody>
      </p:sp>
      <p:sp>
        <p:nvSpPr>
          <p:cNvPr id="17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Rectangle 19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3" name="Rectangle 22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8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/Image Eq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4824029" y="2019299"/>
            <a:ext cx="3996443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8" name="Content Placeholder 25"/>
          <p:cNvSpPr>
            <a:spLocks noGrp="1"/>
          </p:cNvSpPr>
          <p:nvPr>
            <p:ph sz="quarter" idx="23" hasCustomPrompt="1"/>
          </p:nvPr>
        </p:nvSpPr>
        <p:spPr>
          <a:xfrm>
            <a:off x="260650" y="2019300"/>
            <a:ext cx="4059321" cy="3286125"/>
          </a:xfrm>
        </p:spPr>
        <p:txBody>
          <a:bodyPr/>
          <a:lstStyle>
            <a:lvl1pPr marL="18097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9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60650" y="1700808"/>
            <a:ext cx="4059322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0" name="Text Placeholder 53"/>
          <p:cNvSpPr>
            <a:spLocks noGrp="1"/>
          </p:cNvSpPr>
          <p:nvPr>
            <p:ph type="body" sz="quarter" idx="24" hasCustomPrompt="1"/>
          </p:nvPr>
        </p:nvSpPr>
        <p:spPr>
          <a:xfrm>
            <a:off x="4824029" y="1700808"/>
            <a:ext cx="3996443" cy="223365"/>
          </a:xfrm>
        </p:spPr>
        <p:txBody>
          <a:bodyPr/>
          <a:lstStyle>
            <a:lvl1pPr marL="228600" indent="-228600">
              <a:buNone/>
              <a:defRPr sz="12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Header of Box Below (Arial 12pt, Bold)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8" hasCustomPrompt="1"/>
          </p:nvPr>
        </p:nvSpPr>
        <p:spPr>
          <a:xfrm>
            <a:off x="260650" y="5387083"/>
            <a:ext cx="4059321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28" name="Text Placeholder 41"/>
          <p:cNvSpPr>
            <a:spLocks noGrp="1"/>
          </p:cNvSpPr>
          <p:nvPr>
            <p:ph type="body" sz="quarter" idx="25" hasCustomPrompt="1"/>
          </p:nvPr>
        </p:nvSpPr>
        <p:spPr>
          <a:xfrm>
            <a:off x="4824029" y="5387083"/>
            <a:ext cx="3996443" cy="634206"/>
          </a:xfrm>
        </p:spPr>
        <p:txBody>
          <a:bodyPr/>
          <a:lstStyle>
            <a:lvl1pPr marL="0" marR="0" indent="0" algn="l" defTabSz="89535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Tx/>
              <a:buNone/>
              <a:tabLst/>
              <a:defRPr sz="1200" b="0" baseline="0">
                <a:solidFill>
                  <a:schemeClr val="tx1"/>
                </a:solidFill>
              </a:defRPr>
            </a:lvl1pPr>
            <a:lvl2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2pPr>
            <a:lvl3pPr marL="0" indent="0" defTabSz="895350">
              <a:lnSpc>
                <a:spcPts val="1350"/>
              </a:lnSpc>
              <a:buFont typeface="Arial" pitchFamily="34" charset="0"/>
              <a:buChar char="•"/>
              <a:defRPr sz="1100">
                <a:solidFill>
                  <a:schemeClr val="bg1">
                    <a:lumMod val="65000"/>
                  </a:schemeClr>
                </a:solidFill>
              </a:defRPr>
            </a:lvl3pPr>
            <a:lvl4pPr marL="1614488" indent="-174625">
              <a:lnSpc>
                <a:spcPts val="1350"/>
              </a:lnSpc>
              <a:defRPr sz="1200">
                <a:solidFill>
                  <a:schemeClr val="accent5"/>
                </a:solidFill>
              </a:defRPr>
            </a:lvl4pPr>
            <a:lvl5pPr marL="2062163" indent="-174625">
              <a:lnSpc>
                <a:spcPts val="1350"/>
              </a:lnSpc>
              <a:tabLst/>
              <a:defRPr sz="12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Copy (Arial, 12pt)</a:t>
            </a:r>
          </a:p>
          <a:p>
            <a:pPr lvl="0"/>
            <a:endParaRPr lang="en-US" dirty="0" smtClean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558062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0"/>
              <a:ext cx="583214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2" name="Rectangle 21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6147048" y="3861048"/>
              <a:ext cx="5733256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5940425" y="116632"/>
            <a:ext cx="3060067" cy="864741"/>
          </a:xfrm>
          <a:solidFill>
            <a:schemeClr val="accent1"/>
          </a:solidFill>
        </p:spPr>
        <p:txBody>
          <a:bodyPr/>
          <a:lstStyle>
            <a:lvl1pPr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CA" dirty="0" smtClean="0"/>
          </a:p>
          <a:p>
            <a:pPr lvl="0"/>
            <a:r>
              <a:rPr lang="en-CA" dirty="0" smtClean="0"/>
              <a:t>Replace with Thought Model</a:t>
            </a:r>
          </a:p>
          <a:p>
            <a:pPr lvl="0"/>
            <a:r>
              <a:rPr lang="en-CA" dirty="0" smtClean="0"/>
              <a:t>(must fit within this boxed area)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3" y="2507593"/>
            <a:ext cx="4034665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26" name="Text Placeholder 41"/>
          <p:cNvSpPr>
            <a:spLocks noGrp="1"/>
          </p:cNvSpPr>
          <p:nvPr>
            <p:ph type="body" sz="quarter" idx="23" hasCustomPrompt="1"/>
          </p:nvPr>
        </p:nvSpPr>
        <p:spPr>
          <a:xfrm>
            <a:off x="4860032" y="2507593"/>
            <a:ext cx="4032448" cy="2376264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892896"/>
            <a:ext cx="8627997" cy="431378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159732" y="1362075"/>
            <a:ext cx="6717568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(Georgia, 24pt) </a:t>
            </a:r>
            <a:endParaRPr lang="en-CA" dirty="0"/>
          </a:p>
        </p:txBody>
      </p:sp>
      <p:pic>
        <p:nvPicPr>
          <p:cNvPr id="13" name="Picture 12" descr="case_study.w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4339" y="1376772"/>
            <a:ext cx="1410568" cy="1548443"/>
          </a:xfrm>
          <a:prstGeom prst="rect">
            <a:avLst/>
          </a:prstGeom>
        </p:spPr>
      </p:pic>
      <p:grpSp>
        <p:nvGrpSpPr>
          <p:cNvPr id="14" name="Group 13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6" name="Rectangle 15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Rectangle 16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1232756"/>
            <a:ext cx="8627997" cy="4973925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/Right Blank &amp;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</a:t>
            </a:r>
            <a:endParaRPr lang="en-CA" dirty="0"/>
          </a:p>
        </p:txBody>
      </p:sp>
      <p:sp>
        <p:nvSpPr>
          <p:cNvPr id="21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232756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3" name="Content Placeholder 25"/>
          <p:cNvSpPr>
            <a:spLocks noGrp="1"/>
          </p:cNvSpPr>
          <p:nvPr>
            <p:ph sz="quarter" idx="20" hasCustomPrompt="1"/>
          </p:nvPr>
        </p:nvSpPr>
        <p:spPr>
          <a:xfrm>
            <a:off x="5581649" y="1880828"/>
            <a:ext cx="3238823" cy="3029881"/>
          </a:xfrm>
        </p:spPr>
        <p:txBody>
          <a:bodyPr/>
          <a:lstStyle>
            <a:lvl1pPr marL="180975" indent="-180975"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buClr>
                <a:schemeClr val="tx1"/>
              </a:buClr>
              <a:buSzPct val="150000"/>
              <a:buFont typeface="Arial" pitchFamily="34" charset="0"/>
              <a:buChar char="◦"/>
              <a:defRPr sz="1200" baseline="0"/>
            </a:lvl2pPr>
            <a:lvl3pPr marL="542925" indent="-180975"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buClr>
                <a:schemeClr val="tx1"/>
              </a:buClr>
              <a:buSzPct val="100000"/>
              <a:buFont typeface="Wingdings" pitchFamily="2" charset="2"/>
              <a:buChar char="§"/>
              <a:defRPr sz="1200" baseline="0"/>
            </a:lvl4pPr>
            <a:lvl5pPr marL="1619250" indent="-180975">
              <a:buSzPct val="150000"/>
              <a:buFont typeface="Arial" pitchFamily="34" charset="0"/>
              <a:buChar char="◦"/>
              <a:defRPr sz="120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21" hasCustomPrompt="1"/>
          </p:nvPr>
        </p:nvSpPr>
        <p:spPr>
          <a:xfrm>
            <a:off x="5581649" y="4910709"/>
            <a:ext cx="3238823" cy="3143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Tx/>
              <a:buNone/>
              <a:defRPr sz="1200" baseline="0"/>
            </a:lvl1pPr>
            <a:lvl2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Tx/>
              <a:buNone/>
              <a:defRPr sz="1200"/>
            </a:lvl2pPr>
            <a:lvl3pPr marL="0" indent="0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Tx/>
              <a:buNone/>
              <a:defRPr sz="1200"/>
            </a:lvl3pPr>
            <a:lvl4pPr marL="0" indent="0">
              <a:lnSpc>
                <a:spcPts val="1350"/>
              </a:lnSpc>
              <a:spcBef>
                <a:spcPts val="500"/>
              </a:spcBef>
              <a:buSzPct val="100000"/>
              <a:buFontTx/>
              <a:buNone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Above Image/Chart Caption (Arial, 12pt)</a:t>
            </a:r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0" y="0"/>
            <a:ext cx="9144000" cy="6876000"/>
            <a:chOff x="0" y="0"/>
            <a:chExt cx="9144000" cy="6876000"/>
          </a:xfrm>
        </p:grpSpPr>
        <p:sp>
          <p:nvSpPr>
            <p:cNvPr id="23" name="Rectangle 22"/>
            <p:cNvSpPr/>
            <p:nvPr userDrawn="1"/>
          </p:nvSpPr>
          <p:spPr>
            <a:xfrm>
              <a:off x="0" y="0"/>
              <a:ext cx="9144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4" name="Rectangle 23"/>
            <p:cNvSpPr/>
            <p:nvPr userDrawn="1"/>
          </p:nvSpPr>
          <p:spPr>
            <a:xfrm rot="5400000">
              <a:off x="-3298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5" name="Rectangle 24"/>
            <p:cNvSpPr/>
            <p:nvPr userDrawn="1"/>
          </p:nvSpPr>
          <p:spPr>
            <a:xfrm rot="5400000">
              <a:off x="5584676" y="3298676"/>
              <a:ext cx="6858000" cy="260648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b="1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0" y="6336000"/>
              <a:ext cx="9144000" cy="540000"/>
            </a:xfrm>
            <a:prstGeom prst="rect">
              <a:avLst/>
            </a:prstGeom>
            <a:solidFill>
              <a:srgbClr val="5F85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indent="0" algn="r"/>
            <a:r>
              <a:rPr lang="en-CA" sz="1000" dirty="0" smtClean="0"/>
              <a:t>Info-Tech</a:t>
            </a:r>
            <a:r>
              <a:rPr lang="en-CA" sz="1000" baseline="0" dirty="0" smtClean="0"/>
              <a:t> Research Group</a:t>
            </a:r>
            <a:endParaRPr lang="en-CA" sz="10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indent="0" algn="l"/>
            <a:fld id="{FF20F8B6-5AB9-41C4-A82C-4155E8A92B2C}" type="slidenum">
              <a:rPr lang="en-CA" sz="1000" smtClean="0"/>
              <a:pPr marL="179388" indent="0" algn="l"/>
              <a:t>‹#›</a:t>
            </a:fld>
            <a:endParaRPr lang="en-CA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95" r:id="rId4"/>
    <p:sldLayoutId id="2147483699" r:id="rId5"/>
    <p:sldLayoutId id="2147483698" r:id="rId6"/>
    <p:sldLayoutId id="2147483682" r:id="rId7"/>
    <p:sldLayoutId id="2147483680" r:id="rId8"/>
    <p:sldLayoutId id="2147483696" r:id="rId9"/>
    <p:sldLayoutId id="2147483677" r:id="rId10"/>
    <p:sldLayoutId id="2147483667" r:id="rId11"/>
    <p:sldLayoutId id="2147483684" r:id="rId12"/>
    <p:sldLayoutId id="2147483700" r:id="rId13"/>
    <p:sldLayoutId id="2147483683" r:id="rId14"/>
    <p:sldLayoutId id="2147483714" r:id="rId15"/>
    <p:sldLayoutId id="2147483694" r:id="rId16"/>
    <p:sldLayoutId id="2147483702" r:id="rId17"/>
    <p:sldLayoutId id="2147483704" r:id="rId18"/>
    <p:sldLayoutId id="2147483705" r:id="rId19"/>
    <p:sldLayoutId id="2147483706" r:id="rId20"/>
    <p:sldLayoutId id="2147483707" r:id="rId21"/>
    <p:sldLayoutId id="2147483708" r:id="rId22"/>
    <p:sldLayoutId id="2147483709" r:id="rId23"/>
    <p:sldLayoutId id="2147483710" r:id="rId24"/>
    <p:sldLayoutId id="2147483711" r:id="rId25"/>
    <p:sldLayoutId id="2147483712" r:id="rId26"/>
    <p:sldLayoutId id="2147483713" r:id="rId2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13" Type="http://schemas.openxmlformats.org/officeDocument/2006/relationships/image" Target="../media/image5.png"/><Relationship Id="rId3" Type="http://schemas.openxmlformats.org/officeDocument/2006/relationships/image" Target="../media/image16.jpeg"/><Relationship Id="rId7" Type="http://schemas.openxmlformats.org/officeDocument/2006/relationships/image" Target="../media/image20.png"/><Relationship Id="rId12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jpeg"/><Relationship Id="rId10" Type="http://schemas.openxmlformats.org/officeDocument/2006/relationships/image" Target="../media/image23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Relationship Id="rId1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7" Type="http://schemas.openxmlformats.org/officeDocument/2006/relationships/image" Target="../media/image6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image" Target="../media/image7.emf"/><Relationship Id="rId18" Type="http://schemas.openxmlformats.org/officeDocument/2006/relationships/image" Target="../media/image5.png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oleObject" Target="../embeddings/oleObject1.bin"/><Relationship Id="rId17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tags" Target="../tags/tag2.xml"/><Relationship Id="rId16" Type="http://schemas.openxmlformats.org/officeDocument/2006/relationships/hyperlink" Target="http://www.infotech.com/research/ss/create-an-effective-bi-project-plan-and-strategy-" TargetMode="External"/><Relationship Id="rId1" Type="http://schemas.openxmlformats.org/officeDocument/2006/relationships/vmlDrawing" Target="../drawings/vmlDrawing1.v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5.xml"/><Relationship Id="rId15" Type="http://schemas.openxmlformats.org/officeDocument/2006/relationships/hyperlink" Target="http://www.infotech.com/research/ss/it-data-architecture" TargetMode="External"/><Relationship Id="rId10" Type="http://schemas.openxmlformats.org/officeDocument/2006/relationships/slideLayout" Target="../slideLayouts/slideLayout8.xml"/><Relationship Id="rId19" Type="http://schemas.openxmlformats.org/officeDocument/2006/relationships/image" Target="../media/image6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hyperlink" Target="http://www.infotech.com/research/ss/assess-and-optimize-bi-operations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9.wmf"/><Relationship Id="rId5" Type="http://schemas.openxmlformats.org/officeDocument/2006/relationships/hyperlink" Target="http://www.infotech.com/research/ss/create-an-effective-bi-project-plan-and-strategy-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8.wmf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1.png"/><Relationship Id="rId7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image" Target="../media/image12.png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tech.com/research/storyboard-develop-a-business-intelligence-tool-strategy?utm_source=SS_Sample&amp;utm_medium=Collateral&amp;utm_campaign=Collatera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 smtClean="0"/>
              <a:t>Develop a Business Intelligence Tool Strategy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CA" dirty="0" smtClean="0"/>
              <a:t>Improve business decision making and minimize cost by selecting only the most important BI capabilities.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5402461"/>
            <a:ext cx="9144000" cy="1455539"/>
            <a:chOff x="0" y="5402461"/>
            <a:chExt cx="9144000" cy="1455539"/>
          </a:xfrm>
        </p:grpSpPr>
        <p:pic>
          <p:nvPicPr>
            <p:cNvPr id="5" name="Picture 4" descr="sample-titlebar-itrgNEW.gif">
              <a:hlinkClick r:id="rId3"/>
            </p:cNvPr>
            <p:cNvPicPr>
              <a:picLocks noChangeAspect="1"/>
            </p:cNvPicPr>
            <p:nvPr/>
          </p:nvPicPr>
          <p:blipFill>
            <a:blip r:embed="rId4" cstate="print"/>
            <a:srcRect b="40634"/>
            <a:stretch>
              <a:fillRect/>
            </a:stretch>
          </p:blipFill>
          <p:spPr>
            <a:xfrm>
              <a:off x="0" y="5402461"/>
              <a:ext cx="9144000" cy="864096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0" y="6266557"/>
              <a:ext cx="9144000" cy="591443"/>
              <a:chOff x="0" y="6266557"/>
              <a:chExt cx="9144000" cy="591443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6266557"/>
                <a:ext cx="7308304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174625" algn="r"/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Info-Tech's products and services combine actionable insight and relevant advice with ready-to-use tools</a:t>
                </a:r>
                <a:b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</a:br>
                <a:r>
                  <a:rPr lang="en-CA" sz="800" dirty="0" smtClean="0">
                    <a:solidFill>
                      <a:schemeClr val="bg1">
                        <a:lumMod val="65000"/>
                      </a:schemeClr>
                    </a:solidFill>
                  </a:rPr>
                  <a:t>and templates that cover the full spectrum of IT concerns.© 1997 - 2014 Info-Tech Research Group</a:t>
                </a:r>
                <a:endParaRPr lang="en-CA" sz="8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7308304" y="6266557"/>
                <a:ext cx="1835696" cy="59144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pic>
            <p:nvPicPr>
              <p:cNvPr id="11" name="Picture 10" descr="itrg-logo-blue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529512" y="6360368"/>
                <a:ext cx="1400175" cy="381000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Improve BI 1.0 capabilities and plan for BI 2.0 capabilities to meet new demand</a:t>
            </a:r>
            <a:endParaRPr lang="en-CA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783805"/>
              </p:ext>
            </p:extLst>
          </p:nvPr>
        </p:nvGraphicFramePr>
        <p:xfrm>
          <a:off x="265905" y="1232756"/>
          <a:ext cx="861139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139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1" i="1" dirty="0" smtClean="0">
                          <a:solidFill>
                            <a:schemeClr val="bg1"/>
                          </a:solidFill>
                        </a:rPr>
                        <a:t>Info-Tech Insight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2F"/>
                    </a:solidFill>
                  </a:tcPr>
                </a:tc>
              </a:tr>
              <a:tr h="469740">
                <a:tc>
                  <a:txBody>
                    <a:bodyPr/>
                    <a:lstStyle/>
                    <a:p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2.0 (advanced) capabilities (p</a:t>
                      </a: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redictive,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real-time, social, 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big data analytics) are being used more than ever. </a:t>
                      </a:r>
                      <a:r>
                        <a:rPr lang="en-C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Organizations are adopting them as they provide significant opportunity to gain a competitive advantage. If the business isn’t demanding these capabilities now, they will soon. 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for BI 2.0 </a:t>
                      </a: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capabilities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now</a:t>
                      </a:r>
                      <a:r>
                        <a:rPr lang="en-CA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the organization falls behind.</a:t>
                      </a:r>
                      <a:endParaRPr lang="en-CA" sz="1200" b="1" dirty="0"/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" name="Picture 15" descr="insight-sm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8108" y="1268760"/>
            <a:ext cx="278368" cy="208776"/>
          </a:xfrm>
          <a:prstGeom prst="rect">
            <a:avLst/>
          </a:prstGeom>
        </p:spPr>
      </p:pic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26570"/>
              </p:ext>
            </p:extLst>
          </p:nvPr>
        </p:nvGraphicFramePr>
        <p:xfrm>
          <a:off x="265906" y="2204864"/>
          <a:ext cx="8611393" cy="41263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29753"/>
                <a:gridCol w="455102"/>
                <a:gridCol w="3413269"/>
                <a:gridCol w="3413269"/>
              </a:tblGrid>
              <a:tr h="432000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 for these…</a:t>
                      </a: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520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 1.0 (Basic Capabilities)</a:t>
                      </a:r>
                      <a:endParaRPr lang="en-CA" sz="1200" b="1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200" b="1" i="0" dirty="0" smtClean="0">
                          <a:latin typeface="+mn-lt"/>
                        </a:rPr>
                        <a:t>BI 2.0 (Advanced Capabilities)</a:t>
                      </a:r>
                      <a:endParaRPr lang="en-CA" sz="1200" b="1" i="0" dirty="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00800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25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CA" sz="25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br>
                        <a:rPr lang="en-CA" sz="25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CA" sz="25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 Stack</a:t>
                      </a:r>
                      <a:endParaRPr lang="en-CA" sz="25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presentation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Standardized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reports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Dashboards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Scorecards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Alerts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Self-serve BI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</a:t>
                      </a:r>
                      <a:endParaRPr lang="en-CA" sz="1200" i="0" dirty="0">
                        <a:latin typeface="+mn-lt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CA" sz="1200" b="1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analysis</a:t>
                      </a:r>
                      <a:endParaRPr lang="en-CA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OLAP cube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mash-up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Third-party data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Predictive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analytics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Social analytics 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Big data analytics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0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foundation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warehouse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marts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Web services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Real-time analytics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Hadoop data warehouse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In-memory DBMS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9200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1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 ingestion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Excel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to ERP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to CRM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</a:t>
                      </a: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unstructured data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to social media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 to NoSQL</a:t>
                      </a:r>
                      <a:endParaRPr lang="en-CA" sz="12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Left Brace 2"/>
          <p:cNvSpPr/>
          <p:nvPr/>
        </p:nvSpPr>
        <p:spPr>
          <a:xfrm>
            <a:off x="1223628" y="2960948"/>
            <a:ext cx="288032" cy="3348372"/>
          </a:xfrm>
          <a:prstGeom prst="leftBrace">
            <a:avLst/>
          </a:prstGeom>
          <a:ln w="28575">
            <a:solidFill>
              <a:srgbClr val="FF57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Left Brace 17"/>
          <p:cNvSpPr/>
          <p:nvPr/>
        </p:nvSpPr>
        <p:spPr>
          <a:xfrm rot="5400000">
            <a:off x="3663511" y="980727"/>
            <a:ext cx="216024" cy="3096344"/>
          </a:xfrm>
          <a:prstGeom prst="leftBrace">
            <a:avLst/>
          </a:prstGeom>
          <a:ln w="28575">
            <a:solidFill>
              <a:srgbClr val="FF57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Left Brace 19"/>
          <p:cNvSpPr/>
          <p:nvPr/>
        </p:nvSpPr>
        <p:spPr>
          <a:xfrm rot="5400000">
            <a:off x="7061108" y="980727"/>
            <a:ext cx="216024" cy="3096344"/>
          </a:xfrm>
          <a:prstGeom prst="leftBrace">
            <a:avLst/>
          </a:prstGeom>
          <a:ln w="28575">
            <a:solidFill>
              <a:srgbClr val="FF57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pSp>
        <p:nvGrpSpPr>
          <p:cNvPr id="9" name="Group 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4354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893230"/>
              </p:ext>
            </p:extLst>
          </p:nvPr>
        </p:nvGraphicFramePr>
        <p:xfrm>
          <a:off x="233300" y="1304764"/>
          <a:ext cx="8625440" cy="513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5440"/>
                <a:gridCol w="1656000"/>
                <a:gridCol w="1509168"/>
                <a:gridCol w="1908212"/>
                <a:gridCol w="1550620"/>
                <a:gridCol w="1656000"/>
              </a:tblGrid>
              <a:tr h="180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2860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Develop a BI Tool</a:t>
                      </a:r>
                      <a:r>
                        <a:rPr lang="en-US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Strategy: Info-Tech’s Approach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286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286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2286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22860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marL="0" indent="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Section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Determine</a:t>
                      </a:r>
                      <a:r>
                        <a:rPr lang="en-CA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 state BI capabilities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Assess current state BI capabilities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Define improvement initiatives to close</a:t>
                      </a:r>
                      <a:r>
                        <a:rPr lang="en-CA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gaps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Track project progress and monitor BI performance</a:t>
                      </a:r>
                    </a:p>
                  </a:txBody>
                  <a:tcPr marL="7200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Communicate and promote the BI tool strategy</a:t>
                      </a:r>
                      <a:endParaRPr lang="en-US" sz="11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152000">
                <a:tc>
                  <a:txBody>
                    <a:bodyPr/>
                    <a:lstStyle/>
                    <a:p>
                      <a:pPr marL="0" indent="0"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Info-Tech</a:t>
                      </a:r>
                      <a:r>
                        <a:rPr lang="en-CA" sz="1100" b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Value</a:t>
                      </a: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Generate a 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customized set of recommended BI capabilities by c</a:t>
                      </a: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onducting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 BI profile and workgroup needs assessment.</a:t>
                      </a:r>
                    </a:p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Develop custom BI capability maps based on each BI capability’s gap magnitude.</a:t>
                      </a: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Accelerate improvement definition by using Info-Tech’s improvement initiatives mapped to every BI capability.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Track improvements using a tool.</a:t>
                      </a:r>
                    </a:p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Measure BI performance using a recommended set of KPIs.</a:t>
                      </a:r>
                    </a:p>
                  </a:txBody>
                  <a:tcPr marL="72000" marR="4572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736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Info-Tech</a:t>
                      </a:r>
                      <a:r>
                        <a:rPr lang="en-US" sz="11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provides use cases and analog statements for BI capabilities to facilitate IT-business communication.</a:t>
                      </a:r>
                      <a:endParaRPr lang="en-US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44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Activities</a:t>
                      </a: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73736" indent="-171450" algn="l" fontAlgn="auto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Define the target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state BI capabilities across four layers of the BI stack.</a:t>
                      </a:r>
                    </a:p>
                    <a:p>
                      <a:pPr marL="173736" indent="-171450" algn="l" fontAlgn="auto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Take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an inventory of applications.</a:t>
                      </a:r>
                    </a:p>
                    <a:p>
                      <a:pPr marL="173736" indent="-171450" algn="l" fontAlgn="auto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Perform an application assessment.</a:t>
                      </a:r>
                      <a:endParaRPr lang="en-CA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marL="173736" indent="-171450" algn="l" fontAlgn="auto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Develop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BI capability maps.</a:t>
                      </a: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1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200" b="1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Identify</a:t>
                      </a: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gaps and select improvements.</a:t>
                      </a:r>
                    </a:p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Create an improvement plan.</a:t>
                      </a:r>
                    </a:p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Perform a benefit/cost analysis of BI capabilities.</a:t>
                      </a:r>
                      <a:endParaRPr lang="ru-RU" sz="11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08000" marR="72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Track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project progress.</a:t>
                      </a:r>
                    </a:p>
                    <a:p>
                      <a:pPr marL="173736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Create a BI measurement plan.</a:t>
                      </a:r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72000" marR="4572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280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Develop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use cases and analogies to describe BI capabilities.</a:t>
                      </a:r>
                    </a:p>
                    <a:p>
                      <a:pPr marL="172800" indent="-1714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Create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value statements.</a:t>
                      </a:r>
                    </a:p>
                    <a:p>
                      <a:pPr marL="17280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Develop a communication plan.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108000" marR="72000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8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188" y="4960488"/>
            <a:ext cx="2082816" cy="900770"/>
          </a:xfrm>
          <a:prstGeom prst="rect">
            <a:avLst/>
          </a:prstGeom>
        </p:spPr>
      </p:pic>
      <p:pic>
        <p:nvPicPr>
          <p:cNvPr id="29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700" y="5127151"/>
            <a:ext cx="2082816" cy="903183"/>
          </a:xfrm>
          <a:prstGeom prst="rect">
            <a:avLst/>
          </a:prstGeom>
        </p:spPr>
      </p:pic>
      <p:pic>
        <p:nvPicPr>
          <p:cNvPr id="30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212" y="5293795"/>
            <a:ext cx="2082816" cy="907143"/>
          </a:xfrm>
          <a:prstGeom prst="rect">
            <a:avLst/>
          </a:prstGeom>
        </p:spPr>
      </p:pic>
      <p:pic>
        <p:nvPicPr>
          <p:cNvPr id="31" name="Picture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725" y="5465077"/>
            <a:ext cx="2082816" cy="8951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Fulfill the demand for advanced BI capabilities by following Info-Tech’s unique approach</a:t>
            </a:r>
            <a:endParaRPr lang="en-CA" dirty="0"/>
          </a:p>
        </p:txBody>
      </p:sp>
      <p:pic>
        <p:nvPicPr>
          <p:cNvPr id="3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63511" y="5226863"/>
            <a:ext cx="1523273" cy="821297"/>
          </a:xfrm>
          <a:prstGeom prst="rect">
            <a:avLst/>
          </a:prstGeom>
        </p:spPr>
      </p:pic>
      <p:pic>
        <p:nvPicPr>
          <p:cNvPr id="42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69501" y="5022998"/>
            <a:ext cx="1430791" cy="63782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43404" y="5501867"/>
            <a:ext cx="525898" cy="515201"/>
          </a:xfrm>
          <a:prstGeom prst="rect">
            <a:avLst/>
          </a:prstGeom>
          <a:noFill/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704513" y="4473116"/>
            <a:ext cx="1436163" cy="899673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290288" y="5229200"/>
            <a:ext cx="1469060" cy="959386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408582" y="5634181"/>
            <a:ext cx="1450158" cy="521991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5" name="Picture 3">
              <a:hlinkClick r:id="rId12"/>
            </p:cNvPr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188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Sign up for free trial membership to get practical</a:t>
            </a:r>
          </a:p>
          <a:p>
            <a:pPr lvl="0" eaLnBrk="0" hangingPunct="0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en-CA" b="1" dirty="0" smtClean="0">
                <a:latin typeface="+mn-lt"/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r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400" b="1" dirty="0" smtClean="0">
                <a:latin typeface="+mn-lt"/>
                <a:hlinkClick r:id="rId2"/>
              </a:rPr>
              <a:t>www.infotech.com</a:t>
            </a:r>
            <a:endParaRPr kumimoji="0" lang="en-CA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Quickly get up to speed</a:t>
            </a:r>
            <a:br>
              <a:rPr lang="en-CA" sz="1400" dirty="0" smtClean="0"/>
            </a:br>
            <a:r>
              <a:rPr lang="en-CA" sz="1400" dirty="0" smtClean="0"/>
              <a:t>with new technologies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Make the right technology</a:t>
            </a:r>
            <a:br>
              <a:rPr lang="en-CA" sz="1400" dirty="0" smtClean="0"/>
            </a:br>
            <a:r>
              <a:rPr lang="en-CA" sz="1400" dirty="0" smtClean="0"/>
              <a:t>purchasing decisions – fast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Deliver critical IT</a:t>
            </a:r>
            <a:br>
              <a:rPr lang="en-CA" sz="1400" dirty="0" smtClean="0"/>
            </a:br>
            <a:r>
              <a:rPr lang="en-CA" sz="1400" dirty="0" smtClean="0"/>
              <a:t>projects, on time and</a:t>
            </a:r>
            <a:br>
              <a:rPr lang="en-CA" sz="1400" dirty="0" smtClean="0"/>
            </a:br>
            <a:r>
              <a:rPr lang="en-CA" sz="1400" dirty="0" smtClean="0"/>
              <a:t>within budget</a:t>
            </a:r>
          </a:p>
          <a:p>
            <a:endParaRPr lang="en-CA" sz="1400" dirty="0"/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Manage business expectations</a:t>
            </a:r>
            <a:br>
              <a:rPr lang="en-CA" sz="1400" dirty="0" smtClean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Justify IT spending and</a:t>
            </a:r>
            <a:br>
              <a:rPr lang="en-CA" sz="1400" dirty="0" smtClean="0"/>
            </a:br>
            <a:r>
              <a:rPr lang="en-CA" sz="1400" dirty="0" smtClean="0"/>
              <a:t>prove the value of IT</a:t>
            </a:r>
            <a:r>
              <a:rPr lang="en-CA" sz="1400" dirty="0"/>
              <a:t/>
            </a:r>
            <a:br>
              <a:rPr lang="en-CA" sz="1400" dirty="0"/>
            </a:br>
            <a:endParaRPr lang="en-CA" sz="1400" dirty="0" smtClean="0"/>
          </a:p>
          <a:p>
            <a:pPr marL="342900" indent="-342900" algn="l">
              <a:buFont typeface="Wingdings" pitchFamily="2" charset="2"/>
              <a:buChar char="ü"/>
            </a:pPr>
            <a:r>
              <a:rPr lang="en-CA" sz="1400" dirty="0" smtClean="0"/>
              <a:t>Train IT staff and effectively</a:t>
            </a:r>
            <a:br>
              <a:rPr lang="en-CA" sz="1400" dirty="0" smtClean="0"/>
            </a:br>
            <a:r>
              <a:rPr lang="en-CA" sz="1400" dirty="0" smtClean="0"/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marR="0" lvl="0" indent="-174625" algn="l" defTabSz="914400" rtl="0" eaLnBrk="0" fontAlgn="base" latinLnBrk="0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/>
            </a:pPr>
            <a:r>
              <a:rPr lang="en-CA" sz="1200" b="1" dirty="0" smtClean="0">
                <a:latin typeface="+mn-lt"/>
              </a:rPr>
              <a:t>Toll Free: </a:t>
            </a:r>
            <a:r>
              <a:rPr kumimoji="0" lang="en-CA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1-888-670-8889</a:t>
            </a:r>
            <a:endParaRPr kumimoji="0" lang="en-CA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987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7176" y="1232756"/>
            <a:ext cx="8620124" cy="657225"/>
          </a:xfrm>
        </p:spPr>
        <p:txBody>
          <a:bodyPr/>
          <a:lstStyle/>
          <a:p>
            <a:r>
              <a:rPr lang="en-CA" dirty="0" smtClean="0"/>
              <a:t>Involve the business in developing the organization’s BI tool strategy to get funding and approval, and improve the adoption and satisfaction of BI tools.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268288" indent="-268288"/>
            <a:r>
              <a:rPr lang="en-CA" dirty="0" smtClean="0"/>
              <a:t>CIOs who are responsible and accountable for providing the business with accurate and timely information.</a:t>
            </a:r>
          </a:p>
          <a:p>
            <a:pPr marL="268288" indent="-268288"/>
            <a:r>
              <a:rPr lang="en-CA" dirty="0"/>
              <a:t>CIOs who are experiencing pressure from the business to provide them with predictive analytics, social analytics, real-time analytics, big data analytics, etc.</a:t>
            </a:r>
          </a:p>
          <a:p>
            <a:pPr marL="268288" indent="-268288"/>
            <a:r>
              <a:rPr lang="en-CA" dirty="0" smtClean="0"/>
              <a:t>CIOs who are responsible for assessing and planning business intelligence capabilities.</a:t>
            </a:r>
          </a:p>
          <a:p>
            <a:pPr marL="268288" indent="-268288"/>
            <a:r>
              <a:rPr lang="en-CA" dirty="0" smtClean="0"/>
              <a:t>CIOs who are experiencing departmental BI; lines of business (e.g. marketing, sales, service) accessing and creating multiple unintegrated data sets.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268288" indent="-268288"/>
            <a:r>
              <a:rPr lang="en-CA" dirty="0" smtClean="0"/>
              <a:t>Develop a BI </a:t>
            </a:r>
            <a:r>
              <a:rPr lang="en-CA" dirty="0"/>
              <a:t>tool strategy </a:t>
            </a:r>
            <a:r>
              <a:rPr lang="en-CA" dirty="0" smtClean="0"/>
              <a:t>project charter.</a:t>
            </a:r>
            <a:endParaRPr lang="en-CA" dirty="0"/>
          </a:p>
          <a:p>
            <a:pPr marL="268288" indent="-268288"/>
            <a:r>
              <a:rPr lang="en-CA" dirty="0" smtClean="0"/>
              <a:t>Determine </a:t>
            </a:r>
            <a:r>
              <a:rPr lang="en-CA" dirty="0"/>
              <a:t>the target state </a:t>
            </a:r>
            <a:r>
              <a:rPr lang="en-CA" dirty="0" smtClean="0"/>
              <a:t>BI </a:t>
            </a:r>
            <a:r>
              <a:rPr lang="en-CA" dirty="0"/>
              <a:t>capabilities.</a:t>
            </a:r>
          </a:p>
          <a:p>
            <a:pPr marL="268288" indent="-268288"/>
            <a:r>
              <a:rPr lang="en-CA" dirty="0" smtClean="0"/>
              <a:t>Assess current </a:t>
            </a:r>
            <a:r>
              <a:rPr lang="en-CA" dirty="0"/>
              <a:t>state BI </a:t>
            </a:r>
            <a:r>
              <a:rPr lang="en-CA" dirty="0" smtClean="0"/>
              <a:t>capabilities.</a:t>
            </a:r>
            <a:endParaRPr lang="en-CA" dirty="0"/>
          </a:p>
          <a:p>
            <a:pPr marL="268288" indent="-268288"/>
            <a:r>
              <a:rPr lang="en-CA" dirty="0" smtClean="0"/>
              <a:t>Define </a:t>
            </a:r>
            <a:r>
              <a:rPr lang="en-CA" dirty="0"/>
              <a:t>improvement initiatives to close gaps.</a:t>
            </a:r>
          </a:p>
          <a:p>
            <a:pPr marL="268288" indent="-268288"/>
            <a:r>
              <a:rPr lang="en-CA" dirty="0" smtClean="0"/>
              <a:t>Track </a:t>
            </a:r>
            <a:r>
              <a:rPr lang="en-CA" dirty="0"/>
              <a:t>project progress and monitor BI performance.</a:t>
            </a:r>
          </a:p>
          <a:p>
            <a:pPr marL="268288" indent="-268288"/>
            <a:r>
              <a:rPr lang="en-CA" dirty="0" smtClean="0"/>
              <a:t>Communicate </a:t>
            </a:r>
            <a:r>
              <a:rPr lang="en-CA" dirty="0"/>
              <a:t>and promote the BI tool strategy.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9302" y="2168860"/>
            <a:ext cx="3134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This Research Is Designed</a:t>
            </a:r>
            <a:r>
              <a:rPr lang="en-CA" sz="1400" b="1" baseline="0" dirty="0" smtClean="0"/>
              <a:t> For:</a:t>
            </a:r>
            <a:endParaRPr lang="en-CA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860032" y="216886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CA" sz="1400" b="1" dirty="0" smtClean="0"/>
              <a:t>This Research</a:t>
            </a:r>
            <a:r>
              <a:rPr lang="en-CA" sz="1400" b="1" baseline="0" dirty="0" smtClean="0"/>
              <a:t> Will Help You:</a:t>
            </a:r>
            <a:endParaRPr lang="en-CA" sz="1400" b="1" dirty="0"/>
          </a:p>
        </p:txBody>
      </p:sp>
      <p:cxnSp>
        <p:nvCxnSpPr>
          <p:cNvPr id="13" name="Straight Connector 12"/>
          <p:cNvCxnSpPr/>
          <p:nvPr/>
        </p:nvCxnSpPr>
        <p:spPr>
          <a:xfrm rot="5400000">
            <a:off x="3383876" y="3695725"/>
            <a:ext cx="2376261" cy="0"/>
          </a:xfrm>
          <a:prstGeom prst="line">
            <a:avLst/>
          </a:prstGeom>
          <a:ln w="25400" cap="rnd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5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Executive Summary</a:t>
            </a:r>
            <a:endParaRPr lang="en-CA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49803"/>
              </p:ext>
            </p:extLst>
          </p:nvPr>
        </p:nvGraphicFramePr>
        <p:xfrm>
          <a:off x="251518" y="1237184"/>
          <a:ext cx="8604000" cy="499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12000"/>
                <a:gridCol w="6192000"/>
              </a:tblGrid>
              <a:tr h="0">
                <a:tc gridSpan="2"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200" b="1" u="none" dirty="0" smtClean="0"/>
                        <a:t>Situation:</a:t>
                      </a:r>
                      <a:endParaRPr lang="en-US" sz="1200" u="none" dirty="0" smtClean="0"/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The CIO must ensure the right set of enterprise and workgroup BI capabilities </a:t>
                      </a:r>
                      <a:r>
                        <a:rPr lang="en-US" sz="1200" dirty="0" smtClean="0"/>
                        <a:t>are employed in the organization, as he/she is accountable for providing the business with accurate and reliable information to make decisions. It takes just one wrong decision to begin preparing your job search.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Advanced BI capabilities </a:t>
                      </a:r>
                      <a:r>
                        <a:rPr lang="en-US" sz="1200" dirty="0" smtClean="0"/>
                        <a:t>(real-time analytics, predictive analytics, social analytics, big data analytics) are used now more than ever. The business demands these capabilities as they provide significant opportunity for a competitive advantage.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spcAft>
                          <a:spcPts val="300"/>
                        </a:spcAft>
                        <a:buNone/>
                      </a:pPr>
                      <a:r>
                        <a:rPr lang="en-US" sz="1200" b="1" u="none" dirty="0" smtClean="0"/>
                        <a:t>Complication: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The CIO has difficulty sifting through the wide array of BI capabilities available </a:t>
                      </a:r>
                      <a:r>
                        <a:rPr lang="en-US" sz="1200" dirty="0" smtClean="0"/>
                        <a:t>in the market and mapping them to the enterprise’s BI needs.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3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 smtClean="0"/>
                        <a:t>The CIO juggles factors such as </a:t>
                      </a:r>
                      <a:r>
                        <a:rPr lang="en-US" sz="1200" dirty="0" smtClean="0"/>
                        <a:t>high non-discretionary spend, proliferation of BI applications, and inability to adapt legacy applications while attempting to revamp the set of enterprise BI tools.</a:t>
                      </a:r>
                      <a:endParaRPr lang="en-C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</a:tr>
              <a:tr h="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dirty="0" smtClean="0"/>
                        <a:t>Info-Tech’s unique plan of action:</a:t>
                      </a:r>
                      <a:endParaRPr lang="en-CA" sz="1200" u="none" dirty="0"/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228600" indent="-22860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defRPr/>
                      </a:pP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Determine target state BI capabilities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CA" sz="1200" dirty="0" smtClean="0"/>
                        <a:t>Spend less effort analyzing the complex BI market.</a:t>
                      </a:r>
                      <a:r>
                        <a:rPr lang="en-CA" sz="1200" baseline="0" dirty="0" smtClean="0"/>
                        <a:t> Info-Tech Research Group has divided BI capabilities into basic (BI 1.0) and advanced (BI 2.0) and provides tools to determine the set of required capabilities based on your specific needs.</a:t>
                      </a:r>
                      <a:endParaRPr lang="en-CA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Assess current state BI capabilities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Involve</a:t>
                      </a:r>
                      <a:r>
                        <a:rPr lang="en-CA" sz="1200" baseline="0" dirty="0" smtClean="0"/>
                        <a:t> key IT staff members in the current state assessment. Info-Tech suggests key IT staff to contact and provides tools for inventories and application quality assessments.</a:t>
                      </a:r>
                      <a:endParaRPr lang="en-CA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Define improvement initiatives to close gaps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Info-Tech provides </a:t>
                      </a:r>
                      <a:r>
                        <a:rPr lang="en-CA" sz="1200" baseline="0" dirty="0" smtClean="0"/>
                        <a:t>improvement initiatives that are mapped to the BI capabilities your organization requires. View the BI capabilities in a customized BI capability map.</a:t>
                      </a:r>
                      <a:endParaRPr lang="en-CA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4"/>
                        <a:tabLst/>
                        <a:defRPr/>
                      </a:pP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Track project progress and monitor BI performance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Info-Tech provides</a:t>
                      </a:r>
                      <a:r>
                        <a:rPr lang="en-CA" sz="1200" baseline="0" dirty="0" smtClean="0"/>
                        <a:t> tools to monitor this project and measure BI performance. Define value measures to indirectly measure BI’s impact on business value.</a:t>
                      </a:r>
                      <a:endParaRPr lang="en-CA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5"/>
                        <a:tabLst/>
                        <a:defRPr/>
                      </a:pPr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Communicate and promote the BI tool strategy</a:t>
                      </a:r>
                      <a:endParaRPr lang="en-CA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200" dirty="0" smtClean="0"/>
                        <a:t>Info-Tech provides BI use cases</a:t>
                      </a:r>
                      <a:r>
                        <a:rPr lang="en-CA" sz="1200" baseline="0" dirty="0" smtClean="0"/>
                        <a:t> to outline how specific workgroup tasks relate to different BI capabilities, and provides analog statements to explain abstract concepts.</a:t>
                      </a:r>
                      <a:endParaRPr lang="en-CA" sz="1200" dirty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5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5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/>
          </p:cNvGraphicFramePr>
          <p:nvPr>
            <p:custDataLst>
              <p:tags r:id="rId2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6" name="think-cell Slide" r:id="rId12" imgW="360" imgH="360" progId="">
                  <p:embed/>
                </p:oleObj>
              </mc:Choice>
              <mc:Fallback>
                <p:oleObj name="think-cell Slide" r:id="rId12" imgW="360" imgH="360" progId="">
                  <p:embed/>
                  <p:pic>
                    <p:nvPicPr>
                      <p:cNvPr id="0" name="Picture 154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CA" dirty="0" smtClean="0"/>
              <a:t>This blueprint is part of Info-Tech’s </a:t>
            </a:r>
            <a:r>
              <a:rPr lang="en-CA" dirty="0"/>
              <a:t>business intelligence research </a:t>
            </a:r>
            <a:r>
              <a:rPr lang="en-CA" dirty="0" smtClean="0"/>
              <a:t>roadmap</a:t>
            </a:r>
            <a:endParaRPr lang="en-US" dirty="0"/>
          </a:p>
        </p:txBody>
      </p:sp>
      <p:sp>
        <p:nvSpPr>
          <p:cNvPr id="32" name="TextBox 31"/>
          <p:cNvSpPr txBox="1"/>
          <p:nvPr>
            <p:custDataLst>
              <p:tags r:id="rId4"/>
            </p:custDataLst>
          </p:nvPr>
        </p:nvSpPr>
        <p:spPr>
          <a:xfrm>
            <a:off x="285720" y="1177588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CA" b="1" dirty="0" smtClean="0">
                <a:solidFill>
                  <a:srgbClr val="333333"/>
                </a:solidFill>
                <a:latin typeface="Arial"/>
              </a:rPr>
              <a:t>Info-Tech’s BI and data research covers all the bases of running a complete BI program.</a:t>
            </a:r>
            <a:endParaRPr lang="en-CA" b="1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21" name="Rectangle 20"/>
          <p:cNvSpPr/>
          <p:nvPr>
            <p:custDataLst>
              <p:tags r:id="rId5"/>
            </p:custDataLst>
          </p:nvPr>
        </p:nvSpPr>
        <p:spPr>
          <a:xfrm>
            <a:off x="267704" y="2502894"/>
            <a:ext cx="2004966" cy="2111429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</a:gra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Develop a Corporate BI Strategy</a:t>
            </a: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rgbClr val="333333"/>
              </a:solidFill>
            </a:endParaRP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Analyze the business vision, mission, and goals to capture the right information and provide the business with the answers they need.</a:t>
            </a:r>
            <a:endParaRPr lang="en-US" sz="1200" i="1" dirty="0" smtClean="0">
              <a:solidFill>
                <a:srgbClr val="333333"/>
              </a:solidFill>
            </a:endParaRP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i="1" dirty="0" smtClean="0">
                <a:solidFill>
                  <a:srgbClr val="333333"/>
                </a:solidFill>
              </a:rPr>
              <a:t>Note: This research is upcoming.</a:t>
            </a:r>
            <a:endParaRPr lang="en-US" sz="1200" i="1" dirty="0">
              <a:solidFill>
                <a:srgbClr val="333333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67704" y="1808820"/>
            <a:ext cx="2004966" cy="56028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 smtClean="0">
                <a:solidFill>
                  <a:srgbClr val="333333"/>
                </a:solidFill>
              </a:rPr>
              <a:t>Strategy</a:t>
            </a:r>
          </a:p>
        </p:txBody>
      </p:sp>
      <p:sp>
        <p:nvSpPr>
          <p:cNvPr id="6" name="Right Arrow 5"/>
          <p:cNvSpPr/>
          <p:nvPr/>
        </p:nvSpPr>
        <p:spPr>
          <a:xfrm>
            <a:off x="285720" y="5985284"/>
            <a:ext cx="8558300" cy="432048"/>
          </a:xfrm>
          <a:prstGeom prst="rightArrow">
            <a:avLst/>
          </a:prstGeom>
          <a:solidFill>
            <a:srgbClr val="D17D08"/>
          </a:solidFill>
          <a:ln>
            <a:noFill/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/>
          <p:nvPr>
            <p:custDataLst>
              <p:tags r:id="rId6"/>
            </p:custDataLst>
          </p:nvPr>
        </p:nvSpPr>
        <p:spPr>
          <a:xfrm>
            <a:off x="2469343" y="2502894"/>
            <a:ext cx="2004966" cy="337437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</a:gra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hlinkClick r:id="rId14"/>
              </a:rPr>
              <a:t>Assess and Optimize BI Operations</a:t>
            </a: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27013" indent="-2270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rgbClr val="333333"/>
              </a:solidFill>
            </a:endParaRPr>
          </a:p>
          <a:p>
            <a:pPr marL="227013" indent="-2270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Define the organization structure for BI, develop BI processes, establish roles and responsibilities, evaluate skills, and assess application functions to optimize the BI operating model.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5" name="Rectangle 14"/>
          <p:cNvSpPr/>
          <p:nvPr>
            <p:custDataLst>
              <p:tags r:id="rId7"/>
            </p:custDataLst>
          </p:nvPr>
        </p:nvSpPr>
        <p:spPr>
          <a:xfrm>
            <a:off x="4670982" y="2502894"/>
            <a:ext cx="2004966" cy="3374378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</a:gra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  <a:hlinkClick r:id="rId15"/>
              </a:rPr>
              <a:t>WCO: Data Architecture</a:t>
            </a:r>
            <a:endParaRPr lang="en-US" sz="1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200" dirty="0" smtClean="0">
              <a:solidFill>
                <a:srgbClr val="333333"/>
              </a:solidFill>
            </a:endParaRPr>
          </a:p>
          <a:p>
            <a:pPr marL="227013" indent="-2270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Determine the organization’s data value and risk, perform a data audit, develop a data architecture, create an implementation plan, and establish success metrics to get the most value out of your organization’s data.</a:t>
            </a:r>
            <a:endParaRPr lang="en-US" sz="1200" dirty="0">
              <a:solidFill>
                <a:srgbClr val="333333"/>
              </a:solidFill>
            </a:endParaRPr>
          </a:p>
        </p:txBody>
      </p:sp>
      <p:sp>
        <p:nvSpPr>
          <p:cNvPr id="16" name="Rectangle 15"/>
          <p:cNvSpPr/>
          <p:nvPr>
            <p:custDataLst>
              <p:tags r:id="rId8"/>
            </p:custDataLst>
          </p:nvPr>
        </p:nvSpPr>
        <p:spPr>
          <a:xfrm>
            <a:off x="6872620" y="2502894"/>
            <a:ext cx="2004966" cy="337437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dirty="0" smtClean="0">
                <a:solidFill>
                  <a:schemeClr val="accent1">
                    <a:lumMod val="75000"/>
                  </a:schemeClr>
                </a:solidFill>
              </a:rPr>
              <a:t>Develop a BI Tool Strategy</a:t>
            </a:r>
          </a:p>
          <a:p>
            <a:pPr marL="227013" indent="-2270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sz="1200" dirty="0" smtClean="0">
              <a:solidFill>
                <a:srgbClr val="333333"/>
              </a:solidFill>
            </a:endParaRPr>
          </a:p>
          <a:p>
            <a:pPr marL="227013" indent="-227013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333333"/>
                </a:solidFill>
              </a:rPr>
              <a:t>Determine BI profile,  goals, and measures; principles; workgroup needs to plan the target state BI capabilities across the data presentation; analysis, foundation, and ingestion layers.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469343" y="1808820"/>
            <a:ext cx="2004966" cy="56028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 smtClean="0">
                <a:solidFill>
                  <a:srgbClr val="333333"/>
                </a:solidFill>
              </a:rPr>
              <a:t>Organization Structure, People, and Process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70982" y="1808820"/>
            <a:ext cx="2004966" cy="56028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rgbClr val="333333"/>
                </a:solidFill>
              </a:rPr>
              <a:t>Data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872620" y="1808820"/>
            <a:ext cx="2004966" cy="56028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400" b="1" dirty="0" smtClean="0">
                <a:solidFill>
                  <a:srgbClr val="333333"/>
                </a:solidFill>
              </a:rPr>
              <a:t>Technology</a:t>
            </a:r>
          </a:p>
        </p:txBody>
      </p:sp>
      <p:sp>
        <p:nvSpPr>
          <p:cNvPr id="20" name="Rectangle 19"/>
          <p:cNvSpPr/>
          <p:nvPr>
            <p:custDataLst>
              <p:tags r:id="rId9"/>
            </p:custDataLst>
          </p:nvPr>
        </p:nvSpPr>
        <p:spPr>
          <a:xfrm>
            <a:off x="285720" y="4653136"/>
            <a:ext cx="2004966" cy="140415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</a:gra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  <a:hlinkClick r:id="rId16"/>
              </a:rPr>
              <a:t>Develop a BI Strategy</a:t>
            </a:r>
            <a:endParaRPr lang="en-US" sz="1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CA" sz="1200" dirty="0" smtClean="0">
              <a:solidFill>
                <a:srgbClr val="333333"/>
              </a:solidFill>
            </a:endParaRP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 smtClean="0">
                <a:solidFill>
                  <a:srgbClr val="333333"/>
                </a:solidFill>
              </a:rPr>
              <a:t>Develop </a:t>
            </a:r>
            <a:r>
              <a:rPr lang="en-CA" sz="1200" dirty="0">
                <a:solidFill>
                  <a:srgbClr val="333333"/>
                </a:solidFill>
              </a:rPr>
              <a:t>a strategic direction for BI that builds success on data quality, staffing, and delivery of insight</a:t>
            </a:r>
            <a:r>
              <a:rPr lang="en-CA" sz="1200" dirty="0" smtClean="0">
                <a:solidFill>
                  <a:srgbClr val="333333"/>
                </a:solidFill>
              </a:rPr>
              <a:t>.</a:t>
            </a:r>
            <a:endParaRPr lang="en-CA" sz="1200" dirty="0">
              <a:solidFill>
                <a:srgbClr val="333333"/>
              </a:solidFill>
            </a:endParaRPr>
          </a:p>
          <a:p>
            <a:r>
              <a:rPr lang="en-CA" sz="1200" dirty="0"/>
              <a:t/>
            </a:r>
            <a:br>
              <a:rPr lang="en-CA" sz="1200" dirty="0"/>
            </a:br>
            <a:endParaRPr lang="en-US" sz="1200" i="1" dirty="0" smtClean="0">
              <a:solidFill>
                <a:srgbClr val="333333"/>
              </a:solidFill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3" name="Picture 3">
              <a:hlinkClick r:id="rId17"/>
            </p:cNvPr>
            <p:cNvPicPr>
              <a:picLocks noChangeAspect="1" noChangeArrowheads="1"/>
            </p:cNvPicPr>
            <p:nvPr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23" descr="itrg-logo.png"/>
            <p:cNvPicPr>
              <a:picLocks noChangeAspect="1"/>
            </p:cNvPicPr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7793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Don’t begin developing a BI tool strategy unless a corporate BI strategy exists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518144"/>
              </p:ext>
            </p:extLst>
          </p:nvPr>
        </p:nvGraphicFramePr>
        <p:xfrm>
          <a:off x="265905" y="1179592"/>
          <a:ext cx="861139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139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1" i="1" dirty="0" smtClean="0">
                          <a:solidFill>
                            <a:schemeClr val="bg1"/>
                          </a:solidFill>
                        </a:rPr>
                        <a:t>Info-Tech Insight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2F"/>
                    </a:solidFill>
                  </a:tcPr>
                </a:tc>
              </a:tr>
              <a:tr h="469740">
                <a:tc>
                  <a:txBody>
                    <a:bodyPr/>
                    <a:lstStyle/>
                    <a:p>
                      <a:r>
                        <a:rPr lang="en-CA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absence of a corporate BI strategy </a:t>
                      </a:r>
                      <a:r>
                        <a:rPr lang="en-CA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significantly devalues the investment in BI tools.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Stop now and don’t bother investing in BI tools if your organization doesn’t have a strategy for using information to make better decisions. The BI tool strategy will become shelf ware and the investment in BI tools won’t appropriately address the enterprise’s information needs.</a:t>
                      </a:r>
                      <a:endParaRPr lang="en-CA" sz="1200" dirty="0"/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5" name="Picture 4" descr="insight-sm.wm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580472" y="1224940"/>
            <a:ext cx="240000" cy="1800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469537"/>
              </p:ext>
            </p:extLst>
          </p:nvPr>
        </p:nvGraphicFramePr>
        <p:xfrm>
          <a:off x="257175" y="2168860"/>
          <a:ext cx="8620124" cy="396598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115025"/>
                <a:gridCol w="2505099"/>
              </a:tblGrid>
              <a:tr h="3965986">
                <a:tc>
                  <a:txBody>
                    <a:bodyPr/>
                    <a:lstStyle/>
                    <a:p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Before proceeding, IT needs to know what information will be analyzed, for what reasons, and what methods will be used to perform the analysis.</a:t>
                      </a:r>
                      <a:endParaRPr lang="en-C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C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the very least, gather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answers to these prerequisite questions:</a:t>
                      </a:r>
                      <a:endParaRPr lang="en-C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business vision, mission, and goals?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are the important questions you need to answer to achieve business goals?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kind of information needs to be captured to answer these questions?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Where does the information come from? How will it be captured?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will the information be analyzed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? E.g. regression analysis, predictive modeling, hypothesis testing, data forecasting, data segmentation.</a:t>
                      </a:r>
                      <a:endParaRPr lang="en-CA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what format</a:t>
                      </a:r>
                      <a:r>
                        <a:rPr lang="en-CA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 you need to receive the results? How often?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CA" sz="12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indent="0" algn="ctr"/>
                      <a:r>
                        <a:rPr lang="en-US" sz="1400" i="1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Does the organization have an information strategy in itself, regardless of the technology they use? Do they have a strategy or principles for how they want to use or leverage information from a vision perspective. You shouldn’t approach BI until you have an information strategy. </a:t>
                      </a:r>
                      <a:endParaRPr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en-US" sz="1100" i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Wouter van Aerle, Managing Partner at DeltlQ Group</a:t>
                      </a:r>
                      <a:endParaRPr lang="en-CA" sz="1200" i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CA" sz="1200" dirty="0" smtClean="0"/>
                    </a:p>
                    <a:p>
                      <a:endParaRPr lang="en-CA" sz="1200" dirty="0" smtClean="0"/>
                    </a:p>
                    <a:p>
                      <a:endParaRPr lang="en-CA" sz="1200" dirty="0" smtClean="0"/>
                    </a:p>
                    <a:p>
                      <a:endParaRPr lang="en-CA" sz="1200" dirty="0" smtClean="0"/>
                    </a:p>
                    <a:p>
                      <a:endParaRPr lang="en-CA" sz="1200" dirty="0" smtClean="0"/>
                    </a:p>
                    <a:p>
                      <a:pPr marL="233203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i="1" dirty="0" smtClean="0">
                        <a:solidFill>
                          <a:srgbClr val="333333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6611510" y="2542864"/>
            <a:ext cx="2004966" cy="560285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CA" sz="1200" b="1" dirty="0" smtClean="0">
                <a:solidFill>
                  <a:srgbClr val="333333"/>
                </a:solidFill>
              </a:rPr>
              <a:t>Strategy</a:t>
            </a:r>
          </a:p>
        </p:txBody>
      </p:sp>
      <p:sp>
        <p:nvSpPr>
          <p:cNvPr id="11" name="Rectangle 10"/>
          <p:cNvSpPr/>
          <p:nvPr>
            <p:custDataLst>
              <p:tags r:id="rId1"/>
            </p:custDataLst>
          </p:nvPr>
        </p:nvSpPr>
        <p:spPr>
          <a:xfrm>
            <a:off x="6611510" y="3284984"/>
            <a:ext cx="2004966" cy="1584176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16200000" scaled="1"/>
          </a:gradFill>
          <a:ln w="127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91440" rIns="36000" rtlCol="0" anchor="t"/>
          <a:lstStyle/>
          <a:p>
            <a:r>
              <a:rPr lang="en-US" sz="1200" b="1" i="1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Develop a BI Strategy</a:t>
            </a:r>
            <a:endParaRPr lang="en-US" sz="12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1200" dirty="0" smtClean="0">
              <a:solidFill>
                <a:srgbClr val="333333"/>
              </a:solidFill>
            </a:endParaRPr>
          </a:p>
          <a:p>
            <a:pPr marL="177800" indent="-177800"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en-CA" sz="1200" dirty="0">
                <a:solidFill>
                  <a:srgbClr val="333333"/>
                </a:solidFill>
              </a:rPr>
              <a:t>Develop a strategic direction for BI that builds success on data quality, staffing, and delivery of insight.</a:t>
            </a:r>
          </a:p>
          <a:p>
            <a:r>
              <a:rPr lang="en-CA" sz="1200" dirty="0"/>
              <a:t/>
            </a:r>
            <a:br>
              <a:rPr lang="en-CA" sz="1200" dirty="0"/>
            </a:br>
            <a:endParaRPr lang="en-US" sz="1200" i="1" dirty="0" smtClean="0">
              <a:solidFill>
                <a:srgbClr val="333333"/>
              </a:solidFill>
            </a:endParaRPr>
          </a:p>
        </p:txBody>
      </p:sp>
      <p:pic>
        <p:nvPicPr>
          <p:cNvPr id="14" name="Picture 13" descr="quote2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91980" y="5481228"/>
            <a:ext cx="201622" cy="144016"/>
          </a:xfrm>
          <a:prstGeom prst="rect">
            <a:avLst/>
          </a:prstGeom>
        </p:spPr>
      </p:pic>
      <p:pic>
        <p:nvPicPr>
          <p:cNvPr id="15" name="Picture 14" descr="quote1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4581128"/>
            <a:ext cx="201622" cy="144016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3" name="Picture 3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4902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31" y="260648"/>
            <a:ext cx="8625780" cy="864096"/>
          </a:xfrm>
        </p:spPr>
        <p:txBody>
          <a:bodyPr/>
          <a:lstStyle/>
          <a:p>
            <a:r>
              <a:rPr lang="en-CA" b="1" dirty="0" smtClean="0"/>
              <a:t>Activity:</a:t>
            </a:r>
            <a:r>
              <a:rPr lang="en-CA" dirty="0" smtClean="0"/>
              <a:t> Conduct </a:t>
            </a:r>
            <a:r>
              <a:rPr lang="en-CA" dirty="0"/>
              <a:t>a </a:t>
            </a:r>
            <a:r>
              <a:rPr lang="en-CA" dirty="0" smtClean="0"/>
              <a:t>BI </a:t>
            </a:r>
            <a:r>
              <a:rPr lang="en-CA" dirty="0"/>
              <a:t>issue assessment to determine which Info-Tech blueprint is right for your organization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52893"/>
              </p:ext>
            </p:extLst>
          </p:nvPr>
        </p:nvGraphicFramePr>
        <p:xfrm>
          <a:off x="257175" y="1892808"/>
          <a:ext cx="8620124" cy="34594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10062"/>
                <a:gridCol w="4310062"/>
              </a:tblGrid>
              <a:tr h="3348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complex nature of BI makes it difficult to point to the root cause 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</a:t>
                      </a:r>
                      <a:r>
                        <a:rPr lang="en-CA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therefore challenging in knowing where to begin addressing issues.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BI issues can span across the following areas: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Strategy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 structure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People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Process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Data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</a:t>
                      </a:r>
                    </a:p>
                    <a:p>
                      <a:pPr marL="177800" marR="0" indent="-1778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CA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1</a:t>
                      </a:r>
                      <a:r>
                        <a:rPr lang="en-CA" sz="12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tab “1. Issue Questionnaire” in the </a:t>
                      </a:r>
                      <a:r>
                        <a:rPr lang="en-CA" sz="12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 Assessment Tool 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provide answers to the questions.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CA" sz="1200" b="1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Step 2:</a:t>
                      </a:r>
                      <a:r>
                        <a:rPr lang="en-CA" sz="1200" b="0" i="0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tab “2. Issue Report” in the </a:t>
                      </a:r>
                      <a:r>
                        <a:rPr lang="en-CA" sz="1200" b="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 Issue Assessment Tool </a:t>
                      </a:r>
                      <a:r>
                        <a:rPr lang="en-CA" sz="12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 view the results. The tool will recommend which Info-Tech blueprint is best suited to address your BI issues.</a:t>
                      </a:r>
                      <a:endParaRPr lang="en-CA" sz="1200" i="1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68288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CA" sz="1200" b="0" i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257176" y="1232756"/>
            <a:ext cx="8620124" cy="657225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CA" sz="1800" b="1" dirty="0" smtClean="0"/>
              <a:t>Use Info-Tech’s </a:t>
            </a:r>
            <a:r>
              <a:rPr lang="en-CA" sz="1800" b="1" i="1" dirty="0" smtClean="0"/>
              <a:t>Business Intelligence Issue Assessment Tool </a:t>
            </a:r>
            <a:r>
              <a:rPr lang="en-CA" sz="1800" b="1" dirty="0" smtClean="0"/>
              <a:t>to determine the appropriate approach in addressing BI issues.</a:t>
            </a:r>
            <a:endParaRPr lang="en-CA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951608"/>
            <a:ext cx="3981031" cy="1614134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2675036"/>
            <a:ext cx="4017267" cy="1520613"/>
          </a:xfrm>
          <a:prstGeom prst="rect">
            <a:avLst/>
          </a:prstGeom>
        </p:spPr>
      </p:pic>
      <p:pic>
        <p:nvPicPr>
          <p:cNvPr id="7" name="Picture 6" descr="tool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041068"/>
            <a:ext cx="337784" cy="327600"/>
          </a:xfrm>
          <a:prstGeom prst="rect">
            <a:avLst/>
          </a:prstGeom>
        </p:spPr>
      </p:pic>
      <p:pic>
        <p:nvPicPr>
          <p:cNvPr id="8" name="Picture 7" descr="tool.wm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591583"/>
            <a:ext cx="337784" cy="32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3753035"/>
            <a:ext cx="4236542" cy="200958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2" name="Picture 3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itrg-logo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39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CIO can develop </a:t>
            </a:r>
            <a:r>
              <a:rPr lang="en-US" dirty="0"/>
              <a:t>a BI tool strategy </a:t>
            </a:r>
            <a:r>
              <a:rPr lang="en-US" dirty="0" smtClean="0"/>
              <a:t>to relieve BI-related pain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28160"/>
              </p:ext>
            </p:extLst>
          </p:nvPr>
        </p:nvGraphicFramePr>
        <p:xfrm>
          <a:off x="256032" y="2182936"/>
          <a:ext cx="8621268" cy="362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21268"/>
              </a:tblGrid>
              <a:tr h="362232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BI</a:t>
                      </a:r>
                      <a:r>
                        <a:rPr lang="en-US" sz="1400" b="1" baseline="0" dirty="0" smtClean="0"/>
                        <a:t>-related </a:t>
                      </a:r>
                      <a:r>
                        <a:rPr lang="en-US" sz="1400" b="1" dirty="0" smtClean="0"/>
                        <a:t>problems exist throughout</a:t>
                      </a:r>
                      <a:r>
                        <a:rPr lang="en-US" sz="1400" b="1" baseline="0" dirty="0" smtClean="0"/>
                        <a:t> all aspects of the enterprise. </a:t>
                      </a:r>
                      <a:r>
                        <a:rPr lang="en-US" sz="1400" baseline="0" dirty="0" smtClean="0"/>
                        <a:t>Some include:</a:t>
                      </a:r>
                      <a:endParaRPr lang="en-US" sz="1400" dirty="0" smtClean="0"/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Large number of inaccurate business decisions are made using BI tools.</a:t>
                      </a:r>
                    </a:p>
                    <a:p>
                      <a:pPr marL="225425" indent="-2254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Increasing inability of</a:t>
                      </a:r>
                      <a:r>
                        <a:rPr lang="en-US" sz="1400" baseline="0" dirty="0" smtClean="0"/>
                        <a:t> adapting legacy applications and systems to meet new BI needs.</a:t>
                      </a:r>
                      <a:endParaRPr lang="en-US" sz="1400" dirty="0" smtClean="0"/>
                    </a:p>
                    <a:p>
                      <a:pPr marL="225425" indent="-225425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en-US" sz="1400" dirty="0" smtClean="0"/>
                        <a:t>Proliferation of BI tools,</a:t>
                      </a:r>
                      <a:r>
                        <a:rPr lang="en-US" sz="1400" baseline="0" dirty="0" smtClean="0"/>
                        <a:t> redundant BI tools, e.g. applications with overlapping capabilities and similar purposes.</a:t>
                      </a: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Large</a:t>
                      </a:r>
                      <a:r>
                        <a:rPr lang="en-US" sz="1400" baseline="0" dirty="0" smtClean="0"/>
                        <a:t> number</a:t>
                      </a:r>
                      <a:r>
                        <a:rPr lang="en-US" sz="1400" dirty="0" smtClean="0"/>
                        <a:t> of data stores;</a:t>
                      </a:r>
                      <a:r>
                        <a:rPr lang="en-US" sz="1400" baseline="0" dirty="0" smtClean="0"/>
                        <a:t> multiple “sources of truth” for the same piece of data.</a:t>
                      </a:r>
                    </a:p>
                    <a:p>
                      <a:pPr marL="225425" marR="0" indent="-2254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1400" dirty="0" smtClean="0"/>
                        <a:t>Disengaged, unsatisfied, and unproductive business end users.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5605308"/>
              </p:ext>
            </p:extLst>
          </p:nvPr>
        </p:nvGraphicFramePr>
        <p:xfrm>
          <a:off x="265905" y="1232756"/>
          <a:ext cx="861139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11394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1" i="1" dirty="0" smtClean="0">
                          <a:solidFill>
                            <a:schemeClr val="bg1"/>
                          </a:solidFill>
                        </a:rPr>
                        <a:t>Info-Tech Insight</a:t>
                      </a: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72F"/>
                    </a:solidFill>
                  </a:tcPr>
                </a:tc>
              </a:tr>
              <a:tr h="4697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The CIO is responsible and accountable for providing the business with </a:t>
                      </a:r>
                      <a:r>
                        <a:rPr lang="en-US" sz="1200" b="1" i="1" u="none" dirty="0" smtClean="0"/>
                        <a:t>accurate </a:t>
                      </a:r>
                      <a:r>
                        <a:rPr lang="en-US" sz="1200" b="1" dirty="0" smtClean="0"/>
                        <a:t>information. </a:t>
                      </a:r>
                      <a:r>
                        <a:rPr lang="en-US" sz="1200" b="0" dirty="0" smtClean="0"/>
                        <a:t>All it takes is just one bad business decision to begin preparing for your not too distant job search. Involve</a:t>
                      </a:r>
                      <a:r>
                        <a:rPr lang="en-US" sz="1200" b="0" baseline="0" dirty="0" smtClean="0"/>
                        <a:t> the Head of BI in developing a BI tool strategy.</a:t>
                      </a:r>
                      <a:endParaRPr lang="en-CA" sz="1200" b="0" dirty="0"/>
                    </a:p>
                  </a:txBody>
                  <a:tcPr>
                    <a:lnL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" name="Picture 7" descr="insight-sm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8108" y="1268760"/>
            <a:ext cx="278368" cy="20877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10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498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7176" y="1232756"/>
            <a:ext cx="8620124" cy="657225"/>
          </a:xfrm>
        </p:spPr>
        <p:txBody>
          <a:bodyPr/>
          <a:lstStyle/>
          <a:p>
            <a:r>
              <a:rPr lang="en-US" dirty="0"/>
              <a:t>The sought benefits of an </a:t>
            </a:r>
            <a:r>
              <a:rPr lang="en-US" dirty="0" smtClean="0"/>
              <a:t>implemented BI tool strategy can </a:t>
            </a:r>
            <a:r>
              <a:rPr lang="en-US" dirty="0"/>
              <a:t>be realized after the implementation of </a:t>
            </a:r>
            <a:r>
              <a:rPr lang="en-US" dirty="0" smtClean="0"/>
              <a:t>BI tool strategy improvements</a:t>
            </a:r>
            <a:r>
              <a:rPr lang="en-US" dirty="0"/>
              <a:t>, by sustaining and operating </a:t>
            </a:r>
            <a:r>
              <a:rPr lang="en-US" dirty="0" smtClean="0"/>
              <a:t>BI tools. 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Reap the benefits of implementing a BI tool strategy</a:t>
            </a: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446253"/>
              </p:ext>
            </p:extLst>
          </p:nvPr>
        </p:nvGraphicFramePr>
        <p:xfrm>
          <a:off x="256033" y="2156207"/>
          <a:ext cx="8621268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9112"/>
                <a:gridCol w="4673377"/>
                <a:gridCol w="2618779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Benefit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Realized</a:t>
                      </a:r>
                      <a:r>
                        <a:rPr lang="en-US" sz="1400" b="1" baseline="0" dirty="0" smtClean="0"/>
                        <a:t> through…</a:t>
                      </a:r>
                      <a:endParaRPr lang="en-US" sz="1400" b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Applicable performance measures (aka KPIs)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 smtClean="0"/>
                        <a:t>Improved</a:t>
                      </a:r>
                      <a:r>
                        <a:rPr lang="en-US" sz="1400" i="1" baseline="0" dirty="0" smtClean="0"/>
                        <a:t> decision-making</a:t>
                      </a:r>
                      <a:endParaRPr lang="en-US" sz="140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Improved data</a:t>
                      </a:r>
                      <a:r>
                        <a:rPr lang="en-US" sz="1400" baseline="0" dirty="0" smtClean="0"/>
                        <a:t> accuracy due to the utilization of the following BI capabilities: data integration, data matching, data cleansing, data enhancement, and CRM connection.</a:t>
                      </a: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# Decisions using BI tools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Stale data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Incomplete data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Invalid data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Duplicate data</a:t>
                      </a:r>
                    </a:p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% Conflicting data</a:t>
                      </a:r>
                      <a:endParaRPr lang="it-IT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 smtClean="0"/>
                        <a:t>Improved</a:t>
                      </a:r>
                      <a:r>
                        <a:rPr lang="en-US" sz="1400" i="1" baseline="0" dirty="0" smtClean="0"/>
                        <a:t> worker productivity</a:t>
                      </a:r>
                      <a:endParaRPr lang="en-US" sz="140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Improved end-user adoption</a:t>
                      </a:r>
                      <a:r>
                        <a:rPr lang="en-US" sz="1400" baseline="0" dirty="0" smtClean="0"/>
                        <a:t> and satisfaction levels due to quicker access to information (self-serve BI) and a custom set of BI capabilities that best suits end-user needs.</a:t>
                      </a: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End-user</a:t>
                      </a:r>
                      <a:r>
                        <a:rPr lang="en-US" sz="1400" baseline="0" dirty="0" smtClean="0"/>
                        <a:t> adoption rate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End-user satisfaction level</a:t>
                      </a: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400" i="1" dirty="0" smtClean="0"/>
                        <a:t>Cost</a:t>
                      </a:r>
                      <a:r>
                        <a:rPr lang="en-US" sz="1400" i="1" baseline="0" dirty="0" smtClean="0"/>
                        <a:t> reduction</a:t>
                      </a:r>
                      <a:endParaRPr lang="en-US" sz="140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Reduction</a:t>
                      </a:r>
                      <a:r>
                        <a:rPr lang="en-US" sz="1400" baseline="0" dirty="0" smtClean="0"/>
                        <a:t> in licensing costs, maintenance and support costs, and training costs due to the retirement of redundant BI tools.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baseline="0" dirty="0" smtClean="0"/>
                        <a:t>Reduction in the time-to-information due to improved data latency and number of self-serve opportunities.</a:t>
                      </a: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Time to information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Operational cost savings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Capital cost savings</a:t>
                      </a:r>
                    </a:p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 smtClean="0"/>
                        <a:t>Maintenance and support savings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400" b="1" u="none" dirty="0" smtClean="0"/>
                        <a:t>Note</a:t>
                      </a:r>
                      <a:r>
                        <a:rPr lang="en-US" sz="1400" b="1" dirty="0" smtClean="0"/>
                        <a:t>:</a:t>
                      </a:r>
                      <a:r>
                        <a:rPr lang="en-US" sz="1400" dirty="0" smtClean="0"/>
                        <a:t> Implementing the</a:t>
                      </a:r>
                      <a:r>
                        <a:rPr lang="en-US" sz="1400" baseline="0" dirty="0" smtClean="0"/>
                        <a:t> BI tool strategy is </a:t>
                      </a:r>
                      <a:r>
                        <a:rPr lang="en-US" sz="1400" dirty="0" smtClean="0"/>
                        <a:t>out of this blueprint’s scope.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174625" indent="-174625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4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6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884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Measure the benefits of this BI tool strategy project using six core performance measures (aka KPIs)</a:t>
            </a:r>
            <a:endParaRPr lang="en-CA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140599"/>
              </p:ext>
            </p:extLst>
          </p:nvPr>
        </p:nvGraphicFramePr>
        <p:xfrm>
          <a:off x="256032" y="2060848"/>
          <a:ext cx="8639506" cy="42249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5528"/>
                <a:gridCol w="1044116"/>
                <a:gridCol w="2487862"/>
                <a:gridCol w="4752000"/>
              </a:tblGrid>
              <a:tr h="216000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endParaRPr lang="en-US" sz="1200" b="0" i="1" dirty="0" smtClean="0"/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/>
                        <a:t>Measure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/>
                        <a:t>Description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/>
                        <a:t>How</a:t>
                      </a:r>
                      <a:r>
                        <a:rPr lang="en-US" sz="1200" b="1" baseline="0" dirty="0" smtClean="0"/>
                        <a:t> to capture this information?</a:t>
                      </a:r>
                      <a:endParaRPr lang="en-US" sz="1200" b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03721">
                <a:tc row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0" i="1" dirty="0" smtClean="0"/>
                        <a:t>Effective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/>
                        <a:t>Satisfaction level</a:t>
                      </a:r>
                      <a:endParaRPr lang="en-US" sz="1200" b="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/>
                        <a:t>The level</a:t>
                      </a:r>
                      <a:r>
                        <a:rPr lang="en-US" sz="1200" baseline="0" dirty="0" smtClean="0"/>
                        <a:t> of end-user satisfaction associated with BI tools.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/>
                        <a:t>Extract via post request/project survey data requesting feedback on the deliverables, services, and process.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722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/>
                        <a:t>End-user </a:t>
                      </a:r>
                      <a:r>
                        <a:rPr lang="en-CA" sz="1200" b="0" i="1" dirty="0" smtClean="0"/>
                        <a:t>a</a:t>
                      </a:r>
                      <a:r>
                        <a:rPr lang="en-CA" sz="1200" b="0" i="1" kern="1200" dirty="0" smtClean="0"/>
                        <a:t>doption rate</a:t>
                      </a:r>
                      <a:endParaRPr lang="en-US" sz="1200" b="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US" sz="1200" dirty="0" smtClean="0"/>
                        <a:t>The rate</a:t>
                      </a:r>
                      <a:r>
                        <a:rPr lang="en-US" sz="1200" baseline="0" dirty="0" smtClean="0"/>
                        <a:t> of end-user adoption associated with BI tools.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/>
                        <a:t>Extract total FTE (full-time employee) data from HR systems.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/>
                        <a:t>Refine BI user data from BI application to only include FTE usage and exclude test users or temporary users.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721">
                <a:tc row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0" i="1" dirty="0" smtClean="0"/>
                        <a:t>Timely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>
                          <a:latin typeface="+mn-lt"/>
                          <a:ea typeface="+mn-ea"/>
                          <a:cs typeface="+mn-cs"/>
                        </a:rPr>
                        <a:t>Throughput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number of BI deliverables delivered per unit of time.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Extract from request management system and/or project management system.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721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>
                          <a:latin typeface="+mn-lt"/>
                          <a:ea typeface="+mn-ea"/>
                          <a:cs typeface="+mn-cs"/>
                        </a:rPr>
                        <a:t>Time to information</a:t>
                      </a:r>
                      <a:endParaRPr lang="en-CA" sz="1200" b="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/>
                        <a:t>The average amount of time it takes to access/deliver information to a user.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Extract from request management system and/or project management system. 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Automate extraction and integrate into data warehouse. 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Use manual sampling when a tracking system is</a:t>
                      </a:r>
                      <a:r>
                        <a:rPr lang="en-CA" sz="1200" kern="1200" baseline="0" dirty="0" smtClean="0">
                          <a:latin typeface="+mn-lt"/>
                          <a:ea typeface="+mn-ea"/>
                          <a:cs typeface="+mn-cs"/>
                        </a:rPr>
                        <a:t> not available</a:t>
                      </a: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03722">
                <a:tc rowSpan="2"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b="0" i="1" dirty="0" smtClean="0"/>
                        <a:t>Affordable</a:t>
                      </a:r>
                    </a:p>
                  </a:txBody>
                  <a:tcPr vert="vert27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>
                          <a:latin typeface="+mn-lt"/>
                          <a:ea typeface="+mn-ea"/>
                          <a:cs typeface="+mn-cs"/>
                        </a:rPr>
                        <a:t>BI unit cost measures</a:t>
                      </a:r>
                      <a:endParaRPr lang="en-US" sz="1200" b="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/>
                        <a:t>The per units costs associated with BI staff, deliverables,</a:t>
                      </a:r>
                      <a:r>
                        <a:rPr lang="en-US" sz="1200" baseline="0" dirty="0" smtClean="0"/>
                        <a:t> and end users.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Sum fixed costs and operating costs, normalized annually. </a:t>
                      </a:r>
                    </a:p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Extract the number of BI staff ($/staff),</a:t>
                      </a:r>
                      <a:r>
                        <a:rPr lang="en-CA" sz="1200" kern="1200" baseline="0" dirty="0" smtClean="0"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BI users ($/user), and the number of deliverables</a:t>
                      </a:r>
                      <a:r>
                        <a:rPr lang="en-CA" sz="1200" kern="1200" baseline="0" dirty="0" smtClean="0">
                          <a:latin typeface="+mn-lt"/>
                          <a:ea typeface="+mn-ea"/>
                          <a:cs typeface="+mn-cs"/>
                        </a:rPr>
                        <a:t> ($/deliverable)</a:t>
                      </a: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 from the BI application.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96000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i="1" kern="1200" dirty="0" smtClean="0">
                          <a:latin typeface="+mn-lt"/>
                          <a:ea typeface="+mn-ea"/>
                          <a:cs typeface="+mn-cs"/>
                        </a:rPr>
                        <a:t>Self-Serve Users %</a:t>
                      </a:r>
                      <a:endParaRPr lang="en-US" sz="1200" b="0" i="1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sz="1200" dirty="0" smtClean="0"/>
                        <a:t>The</a:t>
                      </a:r>
                      <a:r>
                        <a:rPr lang="en-US" sz="1200" baseline="0" dirty="0" smtClean="0"/>
                        <a:t> proportion of end users who leverage self-service capabilities.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Extract from the BI application;</a:t>
                      </a:r>
                      <a:r>
                        <a:rPr lang="en-CA" sz="1200" kern="1200" baseline="0" dirty="0" smtClean="0">
                          <a:latin typeface="+mn-lt"/>
                          <a:ea typeface="+mn-ea"/>
                          <a:cs typeface="+mn-cs"/>
                        </a:rPr>
                        <a:t> p</a:t>
                      </a:r>
                      <a:r>
                        <a:rPr lang="en-CA" sz="1200" kern="1200" dirty="0" smtClean="0">
                          <a:latin typeface="+mn-lt"/>
                          <a:ea typeface="+mn-ea"/>
                          <a:cs typeface="+mn-cs"/>
                        </a:rPr>
                        <a:t>ull users that have accessed self-serve content plus users who have accessed custom dashboards/reports.</a:t>
                      </a:r>
                      <a:endParaRPr lang="en-US" sz="1200" dirty="0" smtClean="0"/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7176" y="1232756"/>
            <a:ext cx="8620124" cy="657225"/>
          </a:xfrm>
        </p:spPr>
        <p:txBody>
          <a:bodyPr/>
          <a:lstStyle/>
          <a:p>
            <a:r>
              <a:rPr lang="en-US" dirty="0"/>
              <a:t>Capture benchmarks for these </a:t>
            </a:r>
            <a:r>
              <a:rPr lang="en-US" dirty="0" smtClean="0"/>
              <a:t>KPIs to measure project benefits. The detailed definition of these measures will be completed later in this blueprint. 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3799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8b6fbc6f63f9a48afb0b3986393ed74e4ffbf26"/>
  <p:tag name="ISPRING_RESOURCE_PATHS_HASH_2" val="f37b60cbaafbb8102cb6bf9570955cc56b30bee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M7ab6Z7LUa.7I74IiyD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Hy.JadP_kqE4TrvMsAVz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zM8jg2Yh0OCU.MAXIu8gg"/>
</p:tagLst>
</file>

<file path=ppt/theme/theme1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2082</Words>
  <Application>Microsoft Office PowerPoint</Application>
  <PresentationFormat>On-screen Show (4:3)</PresentationFormat>
  <Paragraphs>252</Paragraphs>
  <Slides>12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Georgia</vt:lpstr>
      <vt:lpstr>Helvetica</vt:lpstr>
      <vt:lpstr>Wingdings</vt:lpstr>
      <vt:lpstr>Office Theme</vt:lpstr>
      <vt:lpstr>think-cell Slide</vt:lpstr>
      <vt:lpstr>PowerPoint Presentation</vt:lpstr>
      <vt:lpstr>Introduction</vt:lpstr>
      <vt:lpstr>Executive Summary</vt:lpstr>
      <vt:lpstr>This blueprint is part of Info-Tech’s business intelligence research roadmap</vt:lpstr>
      <vt:lpstr>Don’t begin developing a BI tool strategy unless a corporate BI strategy exists</vt:lpstr>
      <vt:lpstr>Activity: Conduct a BI issue assessment to determine which Info-Tech blueprint is right for your organization</vt:lpstr>
      <vt:lpstr>The CIO can develop a BI tool strategy to relieve BI-related pain</vt:lpstr>
      <vt:lpstr>Reap the benefits of implementing a BI tool strategy</vt:lpstr>
      <vt:lpstr>Measure the benefits of this BI tool strategy project using six core performance measures (aka KPIs)</vt:lpstr>
      <vt:lpstr>Improve BI 1.0 capabilities and plan for BI 2.0 capabilities to meet new demand</vt:lpstr>
      <vt:lpstr>Fulfill the demand for advanced BI capabilities by following Info-Tech’s unique approach</vt:lpstr>
      <vt:lpstr>Info-Tech Research Group Helps IT Professionals To: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2014-05-23T12:40:51Z</dcterms:created>
  <dcterms:modified xsi:type="dcterms:W3CDTF">2014-05-23T12:42:54Z</dcterms:modified>
</cp:coreProperties>
</file>