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 id="2147483696" r:id="rId2"/>
  </p:sldMasterIdLst>
  <p:notesMasterIdLst>
    <p:notesMasterId r:id="rId14"/>
  </p:notesMasterIdLst>
  <p:handoutMasterIdLst>
    <p:handoutMasterId r:id="rId15"/>
  </p:handoutMasterIdLst>
  <p:sldIdLst>
    <p:sldId id="256" r:id="rId3"/>
    <p:sldId id="258" r:id="rId4"/>
    <p:sldId id="259" r:id="rId5"/>
    <p:sldId id="260" r:id="rId6"/>
    <p:sldId id="261" r:id="rId7"/>
    <p:sldId id="262" r:id="rId8"/>
    <p:sldId id="263" r:id="rId9"/>
    <p:sldId id="264" r:id="rId10"/>
    <p:sldId id="265" r:id="rId11"/>
    <p:sldId id="266" r:id="rId12"/>
    <p:sldId id="257"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475F"/>
    <a:srgbClr val="243F54"/>
    <a:srgbClr val="CECECE"/>
    <a:srgbClr val="998F57"/>
    <a:srgbClr val="7B7B7B"/>
    <a:srgbClr val="ADB7C3"/>
    <a:srgbClr val="5D5936"/>
    <a:srgbClr val="2576B7"/>
    <a:srgbClr val="C77709"/>
    <a:srgbClr val="25B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43" autoAdjust="0"/>
    <p:restoredTop sz="90335" autoAdjust="0"/>
  </p:normalViewPr>
  <p:slideViewPr>
    <p:cSldViewPr snapToObjects="1">
      <p:cViewPr varScale="1">
        <p:scale>
          <a:sx n="118" d="100"/>
          <a:sy n="118" d="100"/>
        </p:scale>
        <p:origin x="2106" y="10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0" i="0" u="none" strike="noStrike" kern="1200" spc="0" baseline="0">
                <a:solidFill>
                  <a:schemeClr val="tx1"/>
                </a:solidFill>
                <a:latin typeface="+mn-lt"/>
                <a:ea typeface="+mn-ea"/>
                <a:cs typeface="+mn-cs"/>
              </a:defRPr>
            </a:pPr>
            <a:r>
              <a:rPr lang="en-CA" b="1" dirty="0"/>
              <a:t>Phishing Destination by </a:t>
            </a:r>
            <a:r>
              <a:rPr lang="en-CA" b="1" dirty="0" smtClean="0"/>
              <a:t>Industry</a:t>
            </a:r>
            <a:r>
              <a:rPr lang="en-CA" dirty="0" smtClean="0"/>
              <a:t/>
            </a:r>
            <a:br>
              <a:rPr lang="en-CA" dirty="0" smtClean="0"/>
            </a:br>
            <a:r>
              <a:rPr lang="en-CA" dirty="0" smtClean="0"/>
              <a:t>(one</a:t>
            </a:r>
            <a:r>
              <a:rPr lang="en-CA" baseline="0" dirty="0" smtClean="0"/>
              <a:t> in industry average emails</a:t>
            </a:r>
            <a:r>
              <a:rPr lang="en-CA" dirty="0" smtClean="0"/>
              <a:t>)</a:t>
            </a:r>
            <a:endParaRPr lang="en-CA" dirty="0"/>
          </a:p>
        </c:rich>
      </c:tx>
      <c:layout>
        <c:manualLayout>
          <c:xMode val="edge"/>
          <c:yMode val="edge"/>
          <c:x val="0.24868433908838242"/>
          <c:y val="1.4109548609246606E-2"/>
        </c:manualLayout>
      </c:layout>
      <c:overlay val="0"/>
      <c:spPr>
        <a:noFill/>
        <a:ln>
          <a:noFill/>
        </a:ln>
        <a:effectLst/>
      </c:spPr>
      <c:txPr>
        <a:bodyPr rot="0" spcFirstLastPara="1" vertOverflow="ellipsis" vert="horz" wrap="square" anchor="ctr" anchorCtr="1"/>
        <a:lstStyle/>
        <a:p>
          <a:pPr>
            <a:defRPr sz="96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1839266793041016E-2"/>
          <c:y val="0.1456603456071652"/>
          <c:w val="0.9181607332069589"/>
          <c:h val="0.43331355066493865"/>
        </c:manualLayout>
      </c:layout>
      <c:barChart>
        <c:barDir val="col"/>
        <c:grouping val="clustered"/>
        <c:varyColors val="0"/>
        <c:ser>
          <c:idx val="0"/>
          <c:order val="0"/>
          <c:tx>
            <c:strRef>
              <c:f>Sheet1!$B$1</c:f>
              <c:strCache>
                <c:ptCount val="1"/>
                <c:pt idx="0">
                  <c:v>Column3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Public Sector</c:v>
                </c:pt>
                <c:pt idx="1">
                  <c:v>Finance</c:v>
                </c:pt>
                <c:pt idx="2">
                  <c:v>Education</c:v>
                </c:pt>
                <c:pt idx="3">
                  <c:v>Accommodation/Catering</c:v>
                </c:pt>
                <c:pt idx="4">
                  <c:v>Marketing/Media</c:v>
                </c:pt>
              </c:strCache>
            </c:strRef>
          </c:cat>
          <c:val>
            <c:numRef>
              <c:f>Sheet1!$B$2:$B$6</c:f>
              <c:numCache>
                <c:formatCode>General</c:formatCode>
                <c:ptCount val="5"/>
                <c:pt idx="0">
                  <c:v>95</c:v>
                </c:pt>
                <c:pt idx="1">
                  <c:v>211</c:v>
                </c:pt>
                <c:pt idx="2">
                  <c:v>223</c:v>
                </c:pt>
                <c:pt idx="3">
                  <c:v>297</c:v>
                </c:pt>
                <c:pt idx="4">
                  <c:v>355</c:v>
                </c:pt>
              </c:numCache>
            </c:numRef>
          </c:val>
        </c:ser>
        <c:dLbls>
          <c:dLblPos val="outEnd"/>
          <c:showLegendKey val="0"/>
          <c:showVal val="1"/>
          <c:showCatName val="0"/>
          <c:showSerName val="0"/>
          <c:showPercent val="0"/>
          <c:showBubbleSize val="0"/>
        </c:dLbls>
        <c:gapWidth val="219"/>
        <c:overlap val="-27"/>
        <c:axId val="554727400"/>
        <c:axId val="554755624"/>
      </c:barChart>
      <c:catAx>
        <c:axId val="5547274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554755624"/>
        <c:crosses val="autoZero"/>
        <c:auto val="1"/>
        <c:lblAlgn val="ctr"/>
        <c:lblOffset val="100"/>
        <c:noMultiLvlLbl val="0"/>
      </c:catAx>
      <c:valAx>
        <c:axId val="554755624"/>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CA" dirty="0" smtClean="0"/>
                  <a:t>One phishing</a:t>
                </a:r>
                <a:r>
                  <a:rPr lang="en-CA" baseline="0" dirty="0" smtClean="0"/>
                  <a:t> email </a:t>
                </a:r>
                <a:br>
                  <a:rPr lang="en-CA" baseline="0" dirty="0" smtClean="0"/>
                </a:br>
                <a:r>
                  <a:rPr lang="en-CA" baseline="0" dirty="0" smtClean="0"/>
                  <a:t>per ‘x’ amount of emails</a:t>
                </a:r>
                <a:endParaRPr lang="en-CA" dirty="0"/>
              </a:p>
            </c:rich>
          </c:tx>
          <c:layout>
            <c:manualLayout>
              <c:xMode val="edge"/>
              <c:yMode val="edge"/>
              <c:x val="4.6178978114637418E-3"/>
              <c:y val="0.16911485697457512"/>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crossAx val="554727400"/>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chemeClr val="tx1"/>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0" i="0" u="none" strike="noStrike" kern="1200" spc="0" baseline="0">
                <a:solidFill>
                  <a:schemeClr val="tx1"/>
                </a:solidFill>
                <a:latin typeface="+mn-lt"/>
                <a:ea typeface="+mn-ea"/>
                <a:cs typeface="+mn-cs"/>
              </a:defRPr>
            </a:pPr>
            <a:r>
              <a:rPr lang="en-CA" b="1" dirty="0" smtClean="0"/>
              <a:t>Phishing Destination</a:t>
            </a:r>
            <a:r>
              <a:rPr lang="en-CA" b="1" baseline="0" dirty="0" smtClean="0"/>
              <a:t> by Organization Size</a:t>
            </a:r>
            <a:br>
              <a:rPr lang="en-CA" b="1" baseline="0" dirty="0" smtClean="0"/>
            </a:br>
            <a:r>
              <a:rPr lang="en-CA" b="0" baseline="0" dirty="0" smtClean="0"/>
              <a:t>(one in company size average emails)</a:t>
            </a:r>
            <a:endParaRPr lang="en-CA" b="0" dirty="0"/>
          </a:p>
        </c:rich>
      </c:tx>
      <c:layout>
        <c:manualLayout>
          <c:xMode val="edge"/>
          <c:yMode val="edge"/>
          <c:x val="0.24254127813279922"/>
          <c:y val="0"/>
        </c:manualLayout>
      </c:layout>
      <c:overlay val="0"/>
      <c:spPr>
        <a:noFill/>
        <a:ln>
          <a:noFill/>
        </a:ln>
        <a:effectLst/>
      </c:spPr>
      <c:txPr>
        <a:bodyPr rot="0" spcFirstLastPara="1" vertOverflow="ellipsis" vert="horz" wrap="square" anchor="ctr" anchorCtr="1"/>
        <a:lstStyle/>
        <a:p>
          <a:pPr>
            <a:defRPr sz="96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1839266793041016E-2"/>
          <c:y val="0.1456603456071652"/>
          <c:w val="0.9181607332069589"/>
          <c:h val="0.53619564500381323"/>
        </c:manualLayout>
      </c:layout>
      <c:barChart>
        <c:barDir val="col"/>
        <c:grouping val="clustered"/>
        <c:varyColors val="0"/>
        <c:ser>
          <c:idx val="0"/>
          <c:order val="0"/>
          <c:tx>
            <c:strRef>
              <c:f>Sheet1!$B$1</c:f>
              <c:strCache>
                <c:ptCount val="1"/>
                <c:pt idx="0">
                  <c:v>Column3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1-250</c:v>
                </c:pt>
                <c:pt idx="1">
                  <c:v>251-500</c:v>
                </c:pt>
                <c:pt idx="2">
                  <c:v>501-1,000</c:v>
                </c:pt>
                <c:pt idx="3">
                  <c:v>1,001-1,500</c:v>
                </c:pt>
                <c:pt idx="4">
                  <c:v>1,501-2,500</c:v>
                </c:pt>
                <c:pt idx="5">
                  <c:v>2,501+</c:v>
                </c:pt>
              </c:strCache>
            </c:strRef>
          </c:cat>
          <c:val>
            <c:numRef>
              <c:f>Sheet1!$B$2:$B$7</c:f>
              <c:numCache>
                <c:formatCode>General</c:formatCode>
                <c:ptCount val="6"/>
                <c:pt idx="0">
                  <c:v>294</c:v>
                </c:pt>
                <c:pt idx="1">
                  <c:v>501</c:v>
                </c:pt>
                <c:pt idx="2">
                  <c:v>671</c:v>
                </c:pt>
                <c:pt idx="3">
                  <c:v>607</c:v>
                </c:pt>
                <c:pt idx="4">
                  <c:v>739</c:v>
                </c:pt>
                <c:pt idx="5">
                  <c:v>346</c:v>
                </c:pt>
              </c:numCache>
            </c:numRef>
          </c:val>
        </c:ser>
        <c:dLbls>
          <c:dLblPos val="outEnd"/>
          <c:showLegendKey val="0"/>
          <c:showVal val="1"/>
          <c:showCatName val="0"/>
          <c:showSerName val="0"/>
          <c:showPercent val="0"/>
          <c:showBubbleSize val="0"/>
        </c:dLbls>
        <c:gapWidth val="219"/>
        <c:overlap val="-27"/>
        <c:axId val="554723480"/>
        <c:axId val="554719952"/>
      </c:barChart>
      <c:catAx>
        <c:axId val="554723480"/>
        <c:scaling>
          <c:orientation val="minMax"/>
        </c:scaling>
        <c:delete val="0"/>
        <c:axPos val="b"/>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CA" dirty="0" smtClean="0"/>
                  <a:t>Company Size</a:t>
                </a:r>
                <a:endParaRPr lang="en-CA" dirty="0"/>
              </a:p>
            </c:rich>
          </c:tx>
          <c:layout>
            <c:manualLayout>
              <c:xMode val="edge"/>
              <c:yMode val="edge"/>
              <c:x val="0.40541780840139402"/>
              <c:y val="0.8944872010422553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0" i="0" u="none" strike="noStrike" kern="1200" baseline="0">
                <a:solidFill>
                  <a:schemeClr val="tx1"/>
                </a:solidFill>
                <a:latin typeface="+mn-lt"/>
                <a:ea typeface="+mn-ea"/>
                <a:cs typeface="+mn-cs"/>
              </a:defRPr>
            </a:pPr>
            <a:endParaRPr lang="en-US"/>
          </a:p>
        </c:txPr>
        <c:crossAx val="554719952"/>
        <c:crosses val="autoZero"/>
        <c:auto val="1"/>
        <c:lblAlgn val="ctr"/>
        <c:lblOffset val="100"/>
        <c:noMultiLvlLbl val="0"/>
      </c:catAx>
      <c:valAx>
        <c:axId val="554719952"/>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CA" dirty="0" smtClean="0"/>
                  <a:t>One</a:t>
                </a:r>
                <a:r>
                  <a:rPr lang="en-CA" baseline="0" dirty="0" smtClean="0"/>
                  <a:t> phishing email</a:t>
                </a:r>
                <a:br>
                  <a:rPr lang="en-CA" baseline="0" dirty="0" smtClean="0"/>
                </a:br>
                <a:r>
                  <a:rPr lang="en-CA" baseline="0" dirty="0" smtClean="0"/>
                  <a:t>per ‘x’ amount of emails</a:t>
                </a:r>
                <a:endParaRPr lang="en-CA" dirty="0"/>
              </a:p>
            </c:rich>
          </c:tx>
          <c:layout>
            <c:manualLayout>
              <c:xMode val="edge"/>
              <c:yMode val="edge"/>
              <c:x val="4.6178978114637418E-3"/>
              <c:y val="0.16911485697457512"/>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crossAx val="554723480"/>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0.87809</cdr:x>
      <cdr:y>0.56667</cdr:y>
    </cdr:from>
    <cdr:to>
      <cdr:x>0.93643</cdr:x>
      <cdr:y>0.58</cdr:y>
    </cdr:to>
    <cdr:sp macro="" textlink="">
      <cdr:nvSpPr>
        <cdr:cNvPr id="2" name="Rectangle 1"/>
        <cdr:cNvSpPr/>
      </cdr:nvSpPr>
      <cdr:spPr>
        <a:xfrm xmlns:a="http://schemas.openxmlformats.org/drawingml/2006/main">
          <a:off x="3630748" y="1530168"/>
          <a:ext cx="241200" cy="36000"/>
        </a:xfrm>
        <a:prstGeom xmlns:a="http://schemas.openxmlformats.org/drawingml/2006/main" prst="rect">
          <a:avLst/>
        </a:prstGeom>
        <a:solidFill xmlns:a="http://schemas.openxmlformats.org/drawingml/2006/main">
          <a:schemeClr val="accent1">
            <a:lumMod val="20000"/>
            <a:lumOff val="8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en-CA"/>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20/05/2014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1219418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1730424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207538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935257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400345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2356253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2282056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smtClean="0">
              <a:solidFill>
                <a:schemeClr val="tx1"/>
              </a:solidFill>
              <a:effectLst/>
              <a:latin typeface="Helvetica"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1803566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80519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066695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1297066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551765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49316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1274892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42109032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2262139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7523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18560127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12062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772254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158634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6940865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1127577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741573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38106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4281844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982425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9840639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6497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29" name="Rectangle 28"/>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1997-2014 Info-Tech Research Group Inc.</a:t>
            </a:r>
            <a:endParaRPr lang="en-CA" sz="800" dirty="0">
              <a:solidFill>
                <a:srgbClr val="ADB7C3"/>
              </a:solidFill>
            </a:endParaRPr>
          </a:p>
        </p:txBody>
      </p:sp>
      <p:sp>
        <p:nvSpPr>
          <p:cNvPr id="31" name="Rectangle 30"/>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32" name="Picture 31"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extLst>
      <p:ext uri="{BB962C8B-B14F-4D97-AF65-F5344CB8AC3E}">
        <p14:creationId xmlns:p14="http://schemas.microsoft.com/office/powerpoint/2010/main" val="340263229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Activity Title Page">
    <p:spTree>
      <p:nvGrpSpPr>
        <p:cNvPr id="1" name=""/>
        <p:cNvGrpSpPr/>
        <p:nvPr/>
      </p:nvGrpSpPr>
      <p:grpSpPr>
        <a:xfrm>
          <a:off x="0" y="0"/>
          <a:ext cx="0" cy="0"/>
          <a:chOff x="0" y="0"/>
          <a:chExt cx="0" cy="0"/>
        </a:xfrm>
      </p:grpSpPr>
      <p:sp>
        <p:nvSpPr>
          <p:cNvPr id="23" name="Pentagon 22"/>
          <p:cNvSpPr/>
          <p:nvPr userDrawn="1"/>
        </p:nvSpPr>
        <p:spPr>
          <a:xfrm>
            <a:off x="0" y="411616"/>
            <a:ext cx="863588" cy="538410"/>
          </a:xfrm>
          <a:prstGeom prst="homePlate">
            <a:avLst>
              <a:gd name="adj" fmla="val 37631"/>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956052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37037045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8261170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4224524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9053763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8960321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4564077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29"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slideLayout" Target="../slideLayouts/slideLayout30.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smtClean="0">
                <a:solidFill>
                  <a:srgbClr val="FFFFFF"/>
                </a:solidFill>
              </a:rPr>
              <a:pPr marL="179388" algn="l"/>
              <a:t>‹#›</a:t>
            </a:fld>
            <a:endParaRPr lang="en-CA" sz="1000" dirty="0">
              <a:solidFill>
                <a:srgbClr val="FFFFFF"/>
              </a:solidFill>
            </a:endParaRPr>
          </a:p>
        </p:txBody>
      </p:sp>
    </p:spTree>
    <p:extLst>
      <p:ext uri="{BB962C8B-B14F-4D97-AF65-F5344CB8AC3E}">
        <p14:creationId xmlns:p14="http://schemas.microsoft.com/office/powerpoint/2010/main" val="31020419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 id="2147483719" r:id="rId23"/>
    <p:sldLayoutId id="2147483720" r:id="rId24"/>
    <p:sldLayoutId id="2147483721" r:id="rId25"/>
    <p:sldLayoutId id="2147483722" r:id="rId26"/>
    <p:sldLayoutId id="2147483723" r:id="rId27"/>
    <p:sldLayoutId id="2147483724"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infotech.com/research/ss/vendor-landscape-email-security-gateway" TargetMode="External"/><Relationship Id="rId7" Type="http://schemas.openxmlformats.org/officeDocument/2006/relationships/hyperlink" Target="http://www.infotech.com/research/e-mail-acceptable-use-policy"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www.infotech.com/research/email-security-gateway-financial-calculator" TargetMode="External"/><Relationship Id="rId5" Type="http://schemas.openxmlformats.org/officeDocument/2006/relationships/hyperlink" Target="http://www.infotech.com/research/esg-requirements-gathering-tool" TargetMode="External"/><Relationship Id="rId4" Type="http://schemas.openxmlformats.org/officeDocument/2006/relationships/hyperlink" Target="http://www.infotech.com/research/email-incident-event-analysis-tool" TargetMode="Externa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1.jpeg"/><Relationship Id="rId7"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3.jpeg"/><Relationship Id="rId5" Type="http://schemas.openxmlformats.org/officeDocument/2006/relationships/image" Target="../media/image7.png"/><Relationship Id="rId4" Type="http://schemas.openxmlformats.org/officeDocument/2006/relationships/image" Target="../media/image12.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a:t>Select and Implement an Email Security Gateway</a:t>
            </a:r>
            <a:endParaRPr lang="en-US" dirty="0"/>
          </a:p>
        </p:txBody>
      </p:sp>
      <p:sp>
        <p:nvSpPr>
          <p:cNvPr id="8" name="Text Placeholder 7"/>
          <p:cNvSpPr>
            <a:spLocks noGrp="1"/>
          </p:cNvSpPr>
          <p:nvPr>
            <p:ph type="body" sz="quarter" idx="16"/>
          </p:nvPr>
        </p:nvSpPr>
        <p:spPr>
          <a:xfrm>
            <a:off x="774700" y="3893108"/>
            <a:ext cx="7467600" cy="508000"/>
          </a:xfrm>
        </p:spPr>
        <p:txBody>
          <a:bodyPr/>
          <a:lstStyle/>
          <a:p>
            <a:r>
              <a:rPr lang="en-CA" dirty="0"/>
              <a:t>The emails you want are only the tip of the iceberg compared to what you get. </a:t>
            </a:r>
            <a:endParaRPr lang="en-CA" dirty="0"/>
          </a:p>
        </p:txBody>
      </p:sp>
      <p:grpSp>
        <p:nvGrpSpPr>
          <p:cNvPr id="2" name="Group 1"/>
          <p:cNvGrpSpPr/>
          <p:nvPr/>
        </p:nvGrpSpPr>
        <p:grpSpPr>
          <a:xfrm>
            <a:off x="0" y="5402461"/>
            <a:ext cx="9144000" cy="1455539"/>
            <a:chOff x="0" y="5402461"/>
            <a:chExt cx="9144000" cy="1455539"/>
          </a:xfrm>
        </p:grpSpPr>
        <p:pic>
          <p:nvPicPr>
            <p:cNvPr id="5" name="Picture 4" descr="sample-titlebar-itrgNEW.gif"/>
            <p:cNvPicPr>
              <a:picLocks noChangeAspect="1"/>
            </p:cNvPicPr>
            <p:nvPr/>
          </p:nvPicPr>
          <p:blipFill>
            <a:blip r:embed="rId2"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3" cstate="print"/>
              <a:stretch>
                <a:fillRect/>
              </a:stretch>
            </p:blipFill>
            <p:spPr>
              <a:xfrm>
                <a:off x="7529512" y="6360368"/>
                <a:ext cx="1400175" cy="381000"/>
              </a:xfrm>
              <a:prstGeom prst="rect">
                <a:avLst/>
              </a:prstGeom>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124744"/>
            <a:ext cx="8620124" cy="864096"/>
          </a:xfrm>
        </p:spPr>
        <p:txBody>
          <a:bodyPr/>
          <a:lstStyle/>
          <a:p>
            <a:pPr lvl="0"/>
            <a:r>
              <a:rPr lang="en-CA" dirty="0" smtClean="0"/>
              <a:t>Phishing is the act </a:t>
            </a:r>
            <a:r>
              <a:rPr lang="en-CA" dirty="0"/>
              <a:t>of attempting to acquire information such as user names, </a:t>
            </a:r>
            <a:r>
              <a:rPr lang="en-CA" dirty="0" smtClean="0"/>
              <a:t>passwords, </a:t>
            </a:r>
            <a:r>
              <a:rPr lang="en-CA" dirty="0"/>
              <a:t>or any other sensitive or valuable information by disguising </a:t>
            </a:r>
            <a:r>
              <a:rPr lang="en-CA" dirty="0" smtClean="0"/>
              <a:t>it as </a:t>
            </a:r>
            <a:r>
              <a:rPr lang="en-CA" dirty="0"/>
              <a:t>a trustworthy email address. </a:t>
            </a:r>
          </a:p>
        </p:txBody>
      </p:sp>
      <p:sp>
        <p:nvSpPr>
          <p:cNvPr id="3" name="Title 2"/>
          <p:cNvSpPr>
            <a:spLocks noGrp="1"/>
          </p:cNvSpPr>
          <p:nvPr>
            <p:ph type="title"/>
          </p:nvPr>
        </p:nvSpPr>
        <p:spPr/>
        <p:txBody>
          <a:bodyPr/>
          <a:lstStyle/>
          <a:p>
            <a:r>
              <a:rPr lang="en-CA" dirty="0" smtClean="0"/>
              <a:t>Be wary of phishing attacks and their ability to compromise your network’s security through user credential manipulation</a:t>
            </a:r>
            <a:endParaRPr lang="en-CA" dirty="0"/>
          </a:p>
        </p:txBody>
      </p:sp>
      <p:sp>
        <p:nvSpPr>
          <p:cNvPr id="4" name="Text Placeholder 3"/>
          <p:cNvSpPr>
            <a:spLocks noGrp="1"/>
          </p:cNvSpPr>
          <p:nvPr>
            <p:ph type="body" sz="quarter" idx="16"/>
          </p:nvPr>
        </p:nvSpPr>
        <p:spPr>
          <a:xfrm>
            <a:off x="2678014" y="2293533"/>
            <a:ext cx="2434046" cy="1201529"/>
          </a:xfrm>
        </p:spPr>
        <p:txBody>
          <a:bodyPr/>
          <a:lstStyle/>
          <a:p>
            <a:pPr marL="0" lvl="0" indent="0">
              <a:spcBef>
                <a:spcPts val="0"/>
              </a:spcBef>
              <a:buNone/>
            </a:pPr>
            <a:r>
              <a:rPr lang="en-CA" sz="1200" b="1" dirty="0"/>
              <a:t>Email address spoofing </a:t>
            </a:r>
          </a:p>
          <a:p>
            <a:pPr>
              <a:spcBef>
                <a:spcPts val="0"/>
              </a:spcBef>
              <a:buFont typeface="Arial" panose="020B0604020202020204" pitchFamily="34" charset="0"/>
              <a:buChar char="•"/>
            </a:pPr>
            <a:r>
              <a:rPr lang="en-CA" sz="1200" dirty="0"/>
              <a:t>Attackers use addresses that mimic legitimate and trusted accounts such as ISPs, banks, or even your own company </a:t>
            </a:r>
            <a:r>
              <a:rPr lang="en-CA" sz="1200" dirty="0" smtClean="0"/>
              <a:t>domain. </a:t>
            </a:r>
            <a:endParaRPr lang="en-CA" sz="1200" dirty="0"/>
          </a:p>
          <a:p>
            <a:pPr>
              <a:spcBef>
                <a:spcPts val="0"/>
              </a:spcBef>
            </a:pPr>
            <a:endParaRPr lang="en-CA" sz="1200" dirty="0"/>
          </a:p>
        </p:txBody>
      </p:sp>
      <p:sp>
        <p:nvSpPr>
          <p:cNvPr id="5" name="Text Placeholder 4"/>
          <p:cNvSpPr>
            <a:spLocks noGrp="1"/>
          </p:cNvSpPr>
          <p:nvPr>
            <p:ph type="body" sz="quarter" idx="23"/>
          </p:nvPr>
        </p:nvSpPr>
        <p:spPr>
          <a:xfrm>
            <a:off x="257176" y="2276872"/>
            <a:ext cx="2218531" cy="1188132"/>
          </a:xfrm>
        </p:spPr>
        <p:txBody>
          <a:bodyPr/>
          <a:lstStyle/>
          <a:p>
            <a:pPr marL="0" indent="0">
              <a:spcBef>
                <a:spcPts val="0"/>
              </a:spcBef>
              <a:buNone/>
            </a:pPr>
            <a:r>
              <a:rPr lang="en-CA" sz="1200" b="1" dirty="0" smtClean="0"/>
              <a:t>Common styles:</a:t>
            </a:r>
          </a:p>
          <a:p>
            <a:pPr>
              <a:spcBef>
                <a:spcPts val="0"/>
              </a:spcBef>
              <a:buFont typeface="Arial" panose="020B0604020202020204" pitchFamily="34" charset="0"/>
              <a:buChar char="•"/>
            </a:pPr>
            <a:r>
              <a:rPr lang="en-CA" sz="1200" dirty="0" smtClean="0"/>
              <a:t>Social web sites</a:t>
            </a:r>
          </a:p>
          <a:p>
            <a:pPr>
              <a:spcBef>
                <a:spcPts val="0"/>
              </a:spcBef>
              <a:buFont typeface="Arial" panose="020B0604020202020204" pitchFamily="34" charset="0"/>
              <a:buChar char="•"/>
            </a:pPr>
            <a:r>
              <a:rPr lang="en-CA" sz="1200" dirty="0" smtClean="0"/>
              <a:t>Auction sites</a:t>
            </a:r>
          </a:p>
          <a:p>
            <a:pPr>
              <a:spcBef>
                <a:spcPts val="0"/>
              </a:spcBef>
              <a:buFont typeface="Arial" panose="020B0604020202020204" pitchFamily="34" charset="0"/>
              <a:buChar char="•"/>
            </a:pPr>
            <a:r>
              <a:rPr lang="en-CA" sz="1200" dirty="0" smtClean="0"/>
              <a:t>Banks</a:t>
            </a:r>
          </a:p>
          <a:p>
            <a:pPr>
              <a:spcBef>
                <a:spcPts val="0"/>
              </a:spcBef>
              <a:buFont typeface="Arial" panose="020B0604020202020204" pitchFamily="34" charset="0"/>
              <a:buChar char="•"/>
            </a:pPr>
            <a:r>
              <a:rPr lang="en-CA" sz="1200" dirty="0" smtClean="0"/>
              <a:t>Online payment processors </a:t>
            </a:r>
          </a:p>
          <a:p>
            <a:pPr>
              <a:spcBef>
                <a:spcPts val="0"/>
              </a:spcBef>
              <a:buFont typeface="Arial" panose="020B0604020202020204" pitchFamily="34" charset="0"/>
              <a:buChar char="•"/>
            </a:pPr>
            <a:r>
              <a:rPr lang="en-CA" sz="1200" dirty="0" smtClean="0"/>
              <a:t>IT departments</a:t>
            </a:r>
            <a:endParaRPr lang="en-CA" sz="1200" dirty="0"/>
          </a:p>
        </p:txBody>
      </p:sp>
      <p:graphicFrame>
        <p:nvGraphicFramePr>
          <p:cNvPr id="12" name="Chart 11"/>
          <p:cNvGraphicFramePr/>
          <p:nvPr>
            <p:extLst/>
          </p:nvPr>
        </p:nvGraphicFramePr>
        <p:xfrm>
          <a:off x="266870" y="3780411"/>
          <a:ext cx="4134804" cy="263692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3"/>
          <p:cNvSpPr txBox="1">
            <a:spLocks/>
          </p:cNvSpPr>
          <p:nvPr/>
        </p:nvSpPr>
        <p:spPr bwMode="auto">
          <a:xfrm>
            <a:off x="5847208" y="2276872"/>
            <a:ext cx="3045272" cy="1229312"/>
          </a:xfrm>
          <a:prstGeom prst="rect">
            <a:avLst/>
          </a:prstGeom>
          <a:noFill/>
          <a:ln w="38100">
            <a:solidFill>
              <a:schemeClr val="accent1"/>
            </a:solid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333333"/>
              </a:buClr>
              <a:buFont typeface="Wingdings" pitchFamily="2" charset="2"/>
              <a:buNone/>
            </a:pPr>
            <a:r>
              <a:rPr lang="en-CA" sz="1200" dirty="0" smtClean="0">
                <a:solidFill>
                  <a:srgbClr val="333333"/>
                </a:solidFill>
              </a:rPr>
              <a:t>Social Media: </a:t>
            </a:r>
          </a:p>
          <a:p>
            <a:pPr>
              <a:spcBef>
                <a:spcPts val="0"/>
              </a:spcBef>
              <a:buClr>
                <a:srgbClr val="333333"/>
              </a:buClr>
              <a:buFont typeface="Arial" panose="020B0604020202020204" pitchFamily="34" charset="0"/>
              <a:buChar char="•"/>
            </a:pPr>
            <a:r>
              <a:rPr lang="en-CA" sz="1200" dirty="0" smtClean="0">
                <a:solidFill>
                  <a:srgbClr val="333333"/>
                </a:solidFill>
              </a:rPr>
              <a:t>Hackers are trending towards the use of social media content based phishing. </a:t>
            </a:r>
          </a:p>
          <a:p>
            <a:pPr>
              <a:spcBef>
                <a:spcPts val="0"/>
              </a:spcBef>
              <a:buClr>
                <a:srgbClr val="333333"/>
              </a:buClr>
              <a:buFont typeface="Arial" panose="020B0604020202020204" pitchFamily="34" charset="0"/>
              <a:buChar char="•"/>
            </a:pPr>
            <a:r>
              <a:rPr lang="en-CA" sz="1200" dirty="0" smtClean="0">
                <a:solidFill>
                  <a:srgbClr val="333333"/>
                </a:solidFill>
              </a:rPr>
              <a:t>15.2</a:t>
            </a:r>
            <a:r>
              <a:rPr lang="en-CA" sz="1200" dirty="0">
                <a:solidFill>
                  <a:srgbClr val="333333"/>
                </a:solidFill>
              </a:rPr>
              <a:t>% of spam was social media, </a:t>
            </a:r>
            <a:r>
              <a:rPr lang="en-CA" sz="1200" dirty="0" smtClean="0">
                <a:solidFill>
                  <a:srgbClr val="333333"/>
                </a:solidFill>
              </a:rPr>
              <a:t>second only to email claiming </a:t>
            </a:r>
            <a:r>
              <a:rPr lang="en-CA" sz="1200" dirty="0">
                <a:solidFill>
                  <a:srgbClr val="333333"/>
                </a:solidFill>
              </a:rPr>
              <a:t>to be from financial institutions at 15.9% </a:t>
            </a:r>
          </a:p>
        </p:txBody>
      </p:sp>
      <p:graphicFrame>
        <p:nvGraphicFramePr>
          <p:cNvPr id="14" name="Chart 13"/>
          <p:cNvGraphicFramePr/>
          <p:nvPr>
            <p:extLst/>
          </p:nvPr>
        </p:nvGraphicFramePr>
        <p:xfrm>
          <a:off x="4968044" y="3791533"/>
          <a:ext cx="3909256" cy="262579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853828" y="5260739"/>
            <a:ext cx="2412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6" name="Rectangle 15"/>
          <p:cNvSpPr/>
          <p:nvPr/>
        </p:nvSpPr>
        <p:spPr>
          <a:xfrm>
            <a:off x="1619957" y="5260739"/>
            <a:ext cx="2412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7" name="Rectangle 16"/>
          <p:cNvSpPr/>
          <p:nvPr/>
        </p:nvSpPr>
        <p:spPr>
          <a:xfrm>
            <a:off x="2386087" y="5265208"/>
            <a:ext cx="2412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8" name="Rectangle 17"/>
          <p:cNvSpPr/>
          <p:nvPr/>
        </p:nvSpPr>
        <p:spPr>
          <a:xfrm>
            <a:off x="3140199" y="5265208"/>
            <a:ext cx="2412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9" name="Rectangle 18"/>
          <p:cNvSpPr/>
          <p:nvPr/>
        </p:nvSpPr>
        <p:spPr>
          <a:xfrm>
            <a:off x="5488756" y="5553240"/>
            <a:ext cx="1944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CA">
              <a:solidFill>
                <a:srgbClr val="FFFFFF"/>
              </a:solidFill>
            </a:endParaRPr>
          </a:p>
        </p:txBody>
      </p:sp>
      <p:sp>
        <p:nvSpPr>
          <p:cNvPr id="24" name="Rectangle 23"/>
          <p:cNvSpPr/>
          <p:nvPr/>
        </p:nvSpPr>
        <p:spPr>
          <a:xfrm>
            <a:off x="6084168" y="5553240"/>
            <a:ext cx="1944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CA">
              <a:solidFill>
                <a:srgbClr val="FFFFFF"/>
              </a:solidFill>
            </a:endParaRPr>
          </a:p>
        </p:txBody>
      </p:sp>
      <p:sp>
        <p:nvSpPr>
          <p:cNvPr id="25" name="Rectangle 24"/>
          <p:cNvSpPr/>
          <p:nvPr/>
        </p:nvSpPr>
        <p:spPr>
          <a:xfrm>
            <a:off x="6687528" y="5553240"/>
            <a:ext cx="1944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CA">
              <a:solidFill>
                <a:srgbClr val="FFFFFF"/>
              </a:solidFill>
            </a:endParaRPr>
          </a:p>
        </p:txBody>
      </p:sp>
      <p:sp>
        <p:nvSpPr>
          <p:cNvPr id="26" name="Rectangle 25"/>
          <p:cNvSpPr/>
          <p:nvPr/>
        </p:nvSpPr>
        <p:spPr>
          <a:xfrm>
            <a:off x="7286914" y="5553240"/>
            <a:ext cx="1944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CA">
              <a:solidFill>
                <a:srgbClr val="FFFFFF"/>
              </a:solidFill>
            </a:endParaRPr>
          </a:p>
        </p:txBody>
      </p:sp>
      <p:sp>
        <p:nvSpPr>
          <p:cNvPr id="27" name="Rectangle 26"/>
          <p:cNvSpPr/>
          <p:nvPr/>
        </p:nvSpPr>
        <p:spPr>
          <a:xfrm>
            <a:off x="7882326" y="5553240"/>
            <a:ext cx="1944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CA">
              <a:solidFill>
                <a:srgbClr val="FFFFFF"/>
              </a:solidFill>
            </a:endParaRPr>
          </a:p>
        </p:txBody>
      </p:sp>
      <p:sp>
        <p:nvSpPr>
          <p:cNvPr id="28" name="Rectangle 27"/>
          <p:cNvSpPr/>
          <p:nvPr/>
        </p:nvSpPr>
        <p:spPr>
          <a:xfrm>
            <a:off x="8481712" y="5553240"/>
            <a:ext cx="194400" cy="3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CA">
              <a:solidFill>
                <a:srgbClr val="FFFFFF"/>
              </a:solidFill>
            </a:endParaRPr>
          </a:p>
        </p:txBody>
      </p:sp>
      <p:sp>
        <p:nvSpPr>
          <p:cNvPr id="29" name="Text Placeholder 4"/>
          <p:cNvSpPr txBox="1">
            <a:spLocks/>
          </p:cNvSpPr>
          <p:nvPr/>
        </p:nvSpPr>
        <p:spPr bwMode="auto">
          <a:xfrm>
            <a:off x="257176" y="2008184"/>
            <a:ext cx="6933591" cy="285349"/>
          </a:xfrm>
          <a:prstGeom prst="rect">
            <a:avLst/>
          </a:prstGeom>
          <a:noFill/>
          <a:ln>
            <a:no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Clr>
                <a:srgbClr val="333333"/>
              </a:buClr>
              <a:buFont typeface="Wingdings" pitchFamily="2" charset="2"/>
              <a:buNone/>
            </a:pPr>
            <a:r>
              <a:rPr lang="en-CA" sz="1200" dirty="0" smtClean="0">
                <a:solidFill>
                  <a:srgbClr val="333333"/>
                </a:solidFill>
              </a:rPr>
              <a:t>An ESG </a:t>
            </a:r>
            <a:r>
              <a:rPr lang="en-CA" sz="1200" dirty="0">
                <a:solidFill>
                  <a:srgbClr val="333333"/>
                </a:solidFill>
              </a:rPr>
              <a:t>stops </a:t>
            </a:r>
            <a:r>
              <a:rPr lang="en-CA" sz="1200" dirty="0" smtClean="0">
                <a:solidFill>
                  <a:srgbClr val="333333"/>
                </a:solidFill>
              </a:rPr>
              <a:t>harmful phishing </a:t>
            </a:r>
            <a:r>
              <a:rPr lang="en-CA" sz="1200" dirty="0">
                <a:solidFill>
                  <a:srgbClr val="333333"/>
                </a:solidFill>
              </a:rPr>
              <a:t>attacks which can compromise employee credentials and identities. </a:t>
            </a:r>
          </a:p>
        </p:txBody>
      </p:sp>
      <p:cxnSp>
        <p:nvCxnSpPr>
          <p:cNvPr id="20" name="Straight Connector 19"/>
          <p:cNvCxnSpPr/>
          <p:nvPr/>
        </p:nvCxnSpPr>
        <p:spPr>
          <a:xfrm>
            <a:off x="2555776" y="2332667"/>
            <a:ext cx="0" cy="101406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292080" y="2332667"/>
            <a:ext cx="0" cy="1132337"/>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rot="16200000">
            <a:off x="5063276" y="2722251"/>
            <a:ext cx="1229311" cy="338554"/>
          </a:xfrm>
          <a:prstGeom prst="rect">
            <a:avLst/>
          </a:prstGeom>
          <a:solidFill>
            <a:schemeClr val="accent1"/>
          </a:solidFill>
          <a:ln w="38100">
            <a:solidFill>
              <a:schemeClr val="accent1"/>
            </a:solidFill>
          </a:ln>
        </p:spPr>
        <p:txBody>
          <a:bodyPr wrap="square" rtlCol="0">
            <a:spAutoFit/>
          </a:bodyPr>
          <a:lstStyle/>
          <a:p>
            <a:r>
              <a:rPr lang="en-CA" sz="1600" dirty="0" smtClean="0">
                <a:solidFill>
                  <a:srgbClr val="FFFFFF"/>
                </a:solidFill>
              </a:rPr>
              <a:t>Trend</a:t>
            </a:r>
            <a:endParaRPr lang="en-CA" sz="1600" dirty="0">
              <a:solidFill>
                <a:srgbClr val="FFFFFF"/>
              </a:solidFill>
            </a:endParaRPr>
          </a:p>
        </p:txBody>
      </p:sp>
      <p:sp>
        <p:nvSpPr>
          <p:cNvPr id="30" name="Text Placeholder 5"/>
          <p:cNvSpPr txBox="1">
            <a:spLocks/>
          </p:cNvSpPr>
          <p:nvPr/>
        </p:nvSpPr>
        <p:spPr bwMode="auto">
          <a:xfrm>
            <a:off x="3260799" y="6156355"/>
            <a:ext cx="2723854" cy="1889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Clr>
                <a:srgbClr val="333333"/>
              </a:buClr>
              <a:buFont typeface="Wingdings" pitchFamily="2" charset="2"/>
              <a:buNone/>
            </a:pPr>
            <a:r>
              <a:rPr lang="en-CA" sz="700" dirty="0">
                <a:solidFill>
                  <a:srgbClr val="333333"/>
                </a:solidFill>
              </a:rPr>
              <a:t>- </a:t>
            </a:r>
            <a:r>
              <a:rPr lang="en-CA" sz="700" dirty="0" smtClean="0">
                <a:solidFill>
                  <a:srgbClr val="333333"/>
                </a:solidFill>
              </a:rPr>
              <a:t>Graphs from: Symantec </a:t>
            </a:r>
            <a:r>
              <a:rPr lang="en-CA" sz="700" dirty="0">
                <a:solidFill>
                  <a:srgbClr val="333333"/>
                </a:solidFill>
              </a:rPr>
              <a:t>Internet Security Threat Report 2013</a:t>
            </a:r>
          </a:p>
        </p:txBody>
      </p:sp>
      <p:sp>
        <p:nvSpPr>
          <p:cNvPr id="31" name="Text Placeholder 5"/>
          <p:cNvSpPr txBox="1">
            <a:spLocks/>
          </p:cNvSpPr>
          <p:nvPr/>
        </p:nvSpPr>
        <p:spPr bwMode="auto">
          <a:xfrm>
            <a:off x="5809895" y="3488469"/>
            <a:ext cx="3119898" cy="1889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Clr>
                <a:srgbClr val="333333"/>
              </a:buClr>
              <a:buFont typeface="Wingdings" pitchFamily="2" charset="2"/>
              <a:buNone/>
            </a:pPr>
            <a:r>
              <a:rPr lang="en-CA" sz="700" dirty="0" smtClean="0">
                <a:solidFill>
                  <a:srgbClr val="333333"/>
                </a:solidFill>
              </a:rPr>
              <a:t>- Evolving spammers using bogus social media to fool users, Helen </a:t>
            </a:r>
            <a:r>
              <a:rPr lang="en-CA" sz="700" dirty="0" err="1" smtClean="0">
                <a:solidFill>
                  <a:srgbClr val="333333"/>
                </a:solidFill>
              </a:rPr>
              <a:t>Legatt</a:t>
            </a:r>
            <a:endParaRPr lang="en-CA" sz="700" dirty="0">
              <a:solidFill>
                <a:srgbClr val="333333"/>
              </a:solidFill>
            </a:endParaRPr>
          </a:p>
        </p:txBody>
      </p:sp>
      <p:grpSp>
        <p:nvGrpSpPr>
          <p:cNvPr id="32" name="Group 31"/>
          <p:cNvGrpSpPr/>
          <p:nvPr/>
        </p:nvGrpSpPr>
        <p:grpSpPr>
          <a:xfrm>
            <a:off x="0" y="6422955"/>
            <a:ext cx="9144000" cy="437555"/>
            <a:chOff x="0" y="6422955"/>
            <a:chExt cx="9144000" cy="437555"/>
          </a:xfrm>
        </p:grpSpPr>
        <p:pic>
          <p:nvPicPr>
            <p:cNvPr id="33" name="Picture 3"/>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34" name="Picture 33"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78054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p:cNvPicPr>
            <a:picLocks noChangeAspect="1"/>
          </p:cNvPicPr>
          <p:nvPr/>
        </p:nvPicPr>
        <p:blipFill>
          <a:blip r:embed="rId3"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4"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160748"/>
            <a:ext cx="8620124" cy="936104"/>
          </a:xfrm>
        </p:spPr>
        <p:txBody>
          <a:bodyPr/>
          <a:lstStyle/>
          <a:p>
            <a:r>
              <a:rPr lang="en-CA" dirty="0" smtClean="0"/>
              <a:t>In </a:t>
            </a:r>
            <a:r>
              <a:rPr lang="en-CA" dirty="0"/>
              <a:t>today’s high </a:t>
            </a:r>
            <a:r>
              <a:rPr lang="en-CA" dirty="0" smtClean="0"/>
              <a:t>communication, high </a:t>
            </a:r>
            <a:r>
              <a:rPr lang="en-CA" dirty="0"/>
              <a:t>threat </a:t>
            </a:r>
            <a:r>
              <a:rPr lang="en-CA" dirty="0" smtClean="0"/>
              <a:t>world, securing your email takes the same productivity importance as having </a:t>
            </a:r>
            <a:r>
              <a:rPr lang="en-CA" dirty="0"/>
              <a:t>lighting </a:t>
            </a:r>
            <a:r>
              <a:rPr lang="en-CA" dirty="0" smtClean="0"/>
              <a:t>and the same security importance as locks on the front door. </a:t>
            </a:r>
            <a:endParaRPr lang="en-CA" dirty="0"/>
          </a:p>
        </p:txBody>
      </p:sp>
      <p:sp>
        <p:nvSpPr>
          <p:cNvPr id="7" name="Title 6"/>
          <p:cNvSpPr>
            <a:spLocks noGrp="1"/>
          </p:cNvSpPr>
          <p:nvPr>
            <p:ph type="title"/>
          </p:nvPr>
        </p:nvSpPr>
        <p:spPr/>
        <p:txBody>
          <a:bodyPr/>
          <a:lstStyle/>
          <a:p>
            <a:r>
              <a:rPr lang="en-CA" dirty="0" smtClean="0"/>
              <a:t>Introduction and member understanding </a:t>
            </a:r>
            <a:endParaRPr lang="en-CA" dirty="0"/>
          </a:p>
        </p:txBody>
      </p:sp>
      <p:sp>
        <p:nvSpPr>
          <p:cNvPr id="10" name="Text Placeholder 9"/>
          <p:cNvSpPr>
            <a:spLocks noGrp="1"/>
          </p:cNvSpPr>
          <p:nvPr>
            <p:ph type="body" sz="quarter" idx="16"/>
          </p:nvPr>
        </p:nvSpPr>
        <p:spPr>
          <a:xfrm>
            <a:off x="249303" y="2579600"/>
            <a:ext cx="4034665" cy="3369679"/>
          </a:xfrm>
        </p:spPr>
        <p:txBody>
          <a:bodyPr/>
          <a:lstStyle/>
          <a:p>
            <a:pPr lvl="0">
              <a:buFont typeface="Arial" panose="020B0604020202020204" pitchFamily="34" charset="0"/>
              <a:buChar char="•"/>
            </a:pPr>
            <a:r>
              <a:rPr lang="en-CA" dirty="0"/>
              <a:t>Information Security Managers concerned with employees receiving malicious emails that will compromise the </a:t>
            </a:r>
            <a:r>
              <a:rPr lang="en-CA" dirty="0" smtClean="0"/>
              <a:t>organization’s security. </a:t>
            </a:r>
            <a:endParaRPr lang="en-CA" dirty="0"/>
          </a:p>
          <a:p>
            <a:pPr lvl="0">
              <a:buFont typeface="Arial" panose="020B0604020202020204" pitchFamily="34" charset="0"/>
              <a:buChar char="•"/>
            </a:pPr>
            <a:r>
              <a:rPr lang="en-CA" dirty="0"/>
              <a:t>Network Security Managers concerned with malicious incoming employee emails compromising the </a:t>
            </a:r>
            <a:r>
              <a:rPr lang="en-CA" dirty="0" smtClean="0"/>
              <a:t>organization’s </a:t>
            </a:r>
            <a:r>
              <a:rPr lang="en-CA" dirty="0"/>
              <a:t>network. </a:t>
            </a:r>
            <a:endParaRPr lang="en-CA" dirty="0" smtClean="0"/>
          </a:p>
          <a:p>
            <a:pPr lvl="0">
              <a:buFont typeface="Arial" panose="020B0604020202020204" pitchFamily="34" charset="0"/>
              <a:buChar char="•"/>
            </a:pPr>
            <a:r>
              <a:rPr lang="en-CA" dirty="0" smtClean="0"/>
              <a:t>Compliance Officers concerned about outbound emails communicating sensitive or regulated information in an unsecure manner. </a:t>
            </a:r>
            <a:endParaRPr lang="en-CA" dirty="0"/>
          </a:p>
          <a:p>
            <a:pPr lvl="0">
              <a:buFont typeface="Arial" panose="020B0604020202020204" pitchFamily="34" charset="0"/>
              <a:buChar char="•"/>
            </a:pPr>
            <a:r>
              <a:rPr lang="en-CA" dirty="0"/>
              <a:t>Organizations who have experienced a breach and need to address the holes in their current email security solutions. </a:t>
            </a:r>
          </a:p>
          <a:p>
            <a:pPr lvl="0">
              <a:buFont typeface="Arial" panose="020B0604020202020204" pitchFamily="34" charset="0"/>
              <a:buChar char="•"/>
            </a:pPr>
            <a:r>
              <a:rPr lang="en-CA" dirty="0"/>
              <a:t>Organizations with email compliance needs where an ESG is necessary. </a:t>
            </a:r>
          </a:p>
        </p:txBody>
      </p:sp>
      <p:sp>
        <p:nvSpPr>
          <p:cNvPr id="12" name="Text Placeholder 11"/>
          <p:cNvSpPr>
            <a:spLocks noGrp="1"/>
          </p:cNvSpPr>
          <p:nvPr>
            <p:ph type="body" sz="quarter" idx="23"/>
          </p:nvPr>
        </p:nvSpPr>
        <p:spPr>
          <a:xfrm>
            <a:off x="4860032" y="2579601"/>
            <a:ext cx="4032448" cy="2376264"/>
          </a:xfrm>
        </p:spPr>
        <p:txBody>
          <a:bodyPr/>
          <a:lstStyle/>
          <a:p>
            <a:pPr lvl="0">
              <a:buFont typeface="Arial" panose="020B0604020202020204" pitchFamily="34" charset="0"/>
              <a:buChar char="•"/>
            </a:pPr>
            <a:r>
              <a:rPr lang="en-CA" dirty="0"/>
              <a:t>Identify your current email security </a:t>
            </a:r>
            <a:r>
              <a:rPr lang="en-CA" dirty="0" smtClean="0"/>
              <a:t>state.</a:t>
            </a:r>
            <a:endParaRPr lang="en-CA" dirty="0"/>
          </a:p>
          <a:p>
            <a:pPr lvl="0">
              <a:buFont typeface="Arial" panose="020B0604020202020204" pitchFamily="34" charset="0"/>
              <a:buChar char="•"/>
            </a:pPr>
            <a:r>
              <a:rPr lang="en-CA" dirty="0"/>
              <a:t>Understand the costs and options for ESG implementations.</a:t>
            </a:r>
          </a:p>
          <a:p>
            <a:pPr lvl="0">
              <a:buFont typeface="Arial" panose="020B0604020202020204" pitchFamily="34" charset="0"/>
              <a:buChar char="•"/>
            </a:pPr>
            <a:r>
              <a:rPr lang="en-CA" dirty="0"/>
              <a:t>Design the correct ESG architecture.</a:t>
            </a:r>
          </a:p>
          <a:p>
            <a:pPr lvl="0">
              <a:buFont typeface="Arial" panose="020B0604020202020204" pitchFamily="34" charset="0"/>
              <a:buChar char="•"/>
            </a:pPr>
            <a:r>
              <a:rPr lang="en-CA" dirty="0"/>
              <a:t>Select the most appropriate ESG solution.</a:t>
            </a:r>
          </a:p>
          <a:p>
            <a:pPr lvl="0">
              <a:buFont typeface="Arial" panose="020B0604020202020204" pitchFamily="34" charset="0"/>
              <a:buChar char="•"/>
            </a:pPr>
            <a:r>
              <a:rPr lang="en-CA" dirty="0"/>
              <a:t>Deploy your ESG effectively while avoiding common pitfalls.</a:t>
            </a:r>
          </a:p>
          <a:p>
            <a:pPr lvl="0">
              <a:buFont typeface="Arial" panose="020B0604020202020204" pitchFamily="34" charset="0"/>
              <a:buChar char="•"/>
            </a:pPr>
            <a:r>
              <a:rPr lang="en-CA" dirty="0"/>
              <a:t>Plan for effective system operations and management</a:t>
            </a:r>
            <a:r>
              <a:rPr lang="en-CA" dirty="0" smtClean="0"/>
              <a:t>.</a:t>
            </a:r>
            <a:endParaRPr lang="en-CA" dirty="0"/>
          </a:p>
        </p:txBody>
      </p:sp>
      <p:sp>
        <p:nvSpPr>
          <p:cNvPr id="8" name="TextBox 7"/>
          <p:cNvSpPr txBox="1"/>
          <p:nvPr/>
        </p:nvSpPr>
        <p:spPr>
          <a:xfrm>
            <a:off x="249302" y="2240868"/>
            <a:ext cx="3134566" cy="307777"/>
          </a:xfrm>
          <a:prstGeom prst="rect">
            <a:avLst/>
          </a:prstGeom>
          <a:noFill/>
        </p:spPr>
        <p:txBody>
          <a:bodyPr wrap="square" rtlCol="0">
            <a:spAutoFit/>
          </a:bodyPr>
          <a:lstStyle/>
          <a:p>
            <a:pPr algn="l"/>
            <a:r>
              <a:rPr lang="en-CA" sz="1400" b="1" dirty="0" smtClean="0">
                <a:solidFill>
                  <a:srgbClr val="333333"/>
                </a:solidFill>
              </a:rPr>
              <a:t>This Research Is Designed For:</a:t>
            </a:r>
            <a:endParaRPr lang="en-CA" sz="1400" b="1" dirty="0">
              <a:solidFill>
                <a:srgbClr val="333333"/>
              </a:solidFill>
            </a:endParaRPr>
          </a:p>
        </p:txBody>
      </p:sp>
      <p:sp>
        <p:nvSpPr>
          <p:cNvPr id="9" name="TextBox 8"/>
          <p:cNvSpPr txBox="1"/>
          <p:nvPr/>
        </p:nvSpPr>
        <p:spPr>
          <a:xfrm>
            <a:off x="4860032" y="2240868"/>
            <a:ext cx="2808312" cy="307777"/>
          </a:xfrm>
          <a:prstGeom prst="rect">
            <a:avLst/>
          </a:prstGeom>
          <a:noFill/>
        </p:spPr>
        <p:txBody>
          <a:bodyPr wrap="square" rtlCol="0">
            <a:spAutoFit/>
          </a:bodyPr>
          <a:lstStyle/>
          <a:p>
            <a:pPr algn="l"/>
            <a:r>
              <a:rPr lang="en-CA" sz="1400" b="1" dirty="0" smtClean="0">
                <a:solidFill>
                  <a:srgbClr val="333333"/>
                </a:solidFill>
              </a:rPr>
              <a:t>This Research Will Help You:</a:t>
            </a:r>
            <a:endParaRPr lang="en-CA" sz="1400" b="1" dirty="0">
              <a:solidFill>
                <a:srgbClr val="333333"/>
              </a:solidFill>
            </a:endParaRPr>
          </a:p>
        </p:txBody>
      </p:sp>
      <p:cxnSp>
        <p:nvCxnSpPr>
          <p:cNvPr id="13" name="Straight Connector 12"/>
          <p:cNvCxnSpPr/>
          <p:nvPr/>
        </p:nvCxnSpPr>
        <p:spPr>
          <a:xfrm flipH="1">
            <a:off x="4572006" y="2579602"/>
            <a:ext cx="2" cy="3441686"/>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422955"/>
            <a:ext cx="9144000" cy="437555"/>
            <a:chOff x="0" y="6422955"/>
            <a:chExt cx="9144000" cy="437555"/>
          </a:xfrm>
        </p:grpSpPr>
        <p:pic>
          <p:nvPicPr>
            <p:cNvPr id="15" name="Picture 3"/>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3193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4" name="Rounded Rectangle 3"/>
          <p:cNvSpPr/>
          <p:nvPr/>
        </p:nvSpPr>
        <p:spPr>
          <a:xfrm>
            <a:off x="287524" y="2636510"/>
            <a:ext cx="83169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Understand the product landscape</a:t>
            </a:r>
            <a:endParaRPr lang="en-CA" sz="1400" b="1" dirty="0">
              <a:solidFill>
                <a:srgbClr val="333333"/>
              </a:solidFill>
            </a:endParaRPr>
          </a:p>
        </p:txBody>
      </p:sp>
      <p:sp>
        <p:nvSpPr>
          <p:cNvPr id="5" name="Rounded Rectangle 4"/>
          <p:cNvSpPr/>
          <p:nvPr/>
        </p:nvSpPr>
        <p:spPr>
          <a:xfrm>
            <a:off x="283975" y="3860646"/>
            <a:ext cx="8320473"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Deploy your ESG</a:t>
            </a:r>
            <a:endParaRPr lang="en-CA" sz="1400" b="1" dirty="0">
              <a:solidFill>
                <a:srgbClr val="333333"/>
              </a:solidFill>
            </a:endParaRPr>
          </a:p>
        </p:txBody>
      </p:sp>
      <p:sp>
        <p:nvSpPr>
          <p:cNvPr id="8" name="TextBox 7"/>
          <p:cNvSpPr txBox="1"/>
          <p:nvPr/>
        </p:nvSpPr>
        <p:spPr>
          <a:xfrm>
            <a:off x="287524" y="3021602"/>
            <a:ext cx="8316924" cy="830997"/>
          </a:xfrm>
          <a:prstGeom prst="rect">
            <a:avLst/>
          </a:prstGeom>
          <a:noFill/>
        </p:spPr>
        <p:txBody>
          <a:bodyPr wrap="square" rtlCol="0">
            <a:spAutoFit/>
          </a:bodyPr>
          <a:lstStyle/>
          <a:p>
            <a:pPr marL="171450" indent="-171450" algn="l">
              <a:buFont typeface="Arial" panose="020B0604020202020204" pitchFamily="34" charset="0"/>
              <a:buChar char="•"/>
            </a:pPr>
            <a:r>
              <a:rPr lang="en-US" sz="1200" dirty="0" smtClean="0">
                <a:solidFill>
                  <a:srgbClr val="333333"/>
                </a:solidFill>
              </a:rPr>
              <a:t>Use the Info-Tech </a:t>
            </a:r>
            <a:r>
              <a:rPr lang="en-US" sz="1200" dirty="0" smtClean="0">
                <a:solidFill>
                  <a:srgbClr val="333333"/>
                </a:solidFill>
                <a:hlinkClick r:id="rId3"/>
              </a:rPr>
              <a:t>Vendor Landscape: </a:t>
            </a:r>
            <a:r>
              <a:rPr lang="en-US" sz="1200" dirty="0">
                <a:solidFill>
                  <a:srgbClr val="333333"/>
                </a:solidFill>
                <a:hlinkClick r:id="rId3"/>
              </a:rPr>
              <a:t>Email Security </a:t>
            </a:r>
            <a:r>
              <a:rPr lang="en-US" sz="1200" dirty="0" smtClean="0">
                <a:solidFill>
                  <a:srgbClr val="333333"/>
                </a:solidFill>
                <a:hlinkClick r:id="rId3"/>
              </a:rPr>
              <a:t>Gateway </a:t>
            </a:r>
            <a:r>
              <a:rPr lang="en-US" sz="1200" dirty="0" smtClean="0">
                <a:solidFill>
                  <a:srgbClr val="333333"/>
                </a:solidFill>
              </a:rPr>
              <a:t>to review the leaders in the space, and what they can offer in terms of advanced features that matter specifically to your organization.</a:t>
            </a:r>
          </a:p>
          <a:p>
            <a:pPr marL="171450" indent="-171450" algn="l">
              <a:buFont typeface="Arial" panose="020B0604020202020204" pitchFamily="34" charset="0"/>
              <a:buChar char="•"/>
            </a:pPr>
            <a:r>
              <a:rPr lang="en-US" sz="1200" dirty="0" smtClean="0">
                <a:solidFill>
                  <a:srgbClr val="333333"/>
                </a:solidFill>
              </a:rPr>
              <a:t>Prepare for a comprehensive evaluation of products and vendors with a request for proposal (RFP) template and vendor demo script to ensure the right answers to your questions are obtained.</a:t>
            </a:r>
            <a:endParaRPr lang="en-US" sz="1200" dirty="0">
              <a:solidFill>
                <a:srgbClr val="333333"/>
              </a:solidFill>
            </a:endParaRPr>
          </a:p>
        </p:txBody>
      </p:sp>
      <p:sp>
        <p:nvSpPr>
          <p:cNvPr id="10" name="Rounded Rectangle 9"/>
          <p:cNvSpPr/>
          <p:nvPr/>
        </p:nvSpPr>
        <p:spPr>
          <a:xfrm>
            <a:off x="286477" y="1232756"/>
            <a:ext cx="83169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Determine your appropriateness and requirements</a:t>
            </a:r>
            <a:endParaRPr lang="en-CA" sz="1400" b="1" dirty="0">
              <a:solidFill>
                <a:srgbClr val="333333"/>
              </a:solidFill>
            </a:endParaRPr>
          </a:p>
        </p:txBody>
      </p:sp>
      <p:sp>
        <p:nvSpPr>
          <p:cNvPr id="11" name="Rounded Rectangle 10"/>
          <p:cNvSpPr/>
          <p:nvPr/>
        </p:nvSpPr>
        <p:spPr>
          <a:xfrm>
            <a:off x="287523" y="5060615"/>
            <a:ext cx="8313375"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Ensure sustainable email security</a:t>
            </a:r>
            <a:endParaRPr lang="en-CA" sz="1400" b="1" dirty="0">
              <a:solidFill>
                <a:srgbClr val="333333"/>
              </a:solidFill>
            </a:endParaRPr>
          </a:p>
        </p:txBody>
      </p:sp>
      <p:sp>
        <p:nvSpPr>
          <p:cNvPr id="9" name="TextBox 8"/>
          <p:cNvSpPr txBox="1"/>
          <p:nvPr/>
        </p:nvSpPr>
        <p:spPr>
          <a:xfrm>
            <a:off x="287523" y="1604231"/>
            <a:ext cx="8306383" cy="1015663"/>
          </a:xfrm>
          <a:prstGeom prst="rect">
            <a:avLst/>
          </a:prstGeom>
          <a:noFill/>
        </p:spPr>
        <p:txBody>
          <a:bodyPr wrap="square" rtlCol="0">
            <a:spAutoFit/>
          </a:bodyPr>
          <a:lstStyle/>
          <a:p>
            <a:pPr marL="171450" indent="-171450" algn="l">
              <a:buFont typeface="Arial" panose="020B0604020202020204" pitchFamily="34" charset="0"/>
              <a:buChar char="•"/>
            </a:pPr>
            <a:r>
              <a:rPr lang="en-US" sz="1200" dirty="0" smtClean="0">
                <a:solidFill>
                  <a:srgbClr val="333333"/>
                </a:solidFill>
              </a:rPr>
              <a:t>Assess your organization’s email related security incidents and email volumes using the </a:t>
            </a:r>
            <a:r>
              <a:rPr lang="en-US" sz="1200" dirty="0" smtClean="0">
                <a:solidFill>
                  <a:srgbClr val="333333"/>
                </a:solidFill>
                <a:hlinkClick r:id="rId4"/>
              </a:rPr>
              <a:t>ESG Email Event Analysis Tool </a:t>
            </a:r>
            <a:r>
              <a:rPr lang="en-US" sz="1200" dirty="0" smtClean="0">
                <a:solidFill>
                  <a:srgbClr val="333333"/>
                </a:solidFill>
              </a:rPr>
              <a:t>to identify current security system performance and evaluate email related volumes to generate an email security risk posture.</a:t>
            </a:r>
          </a:p>
          <a:p>
            <a:pPr marL="171450" indent="-171450" algn="l">
              <a:buFont typeface="Arial" panose="020B0604020202020204" pitchFamily="34" charset="0"/>
              <a:buChar char="•"/>
            </a:pPr>
            <a:r>
              <a:rPr lang="en-US" sz="1200" dirty="0" smtClean="0">
                <a:solidFill>
                  <a:srgbClr val="333333"/>
                </a:solidFill>
              </a:rPr>
              <a:t>Identify the requirements of an ESG based on the offered solutions by using the </a:t>
            </a:r>
            <a:r>
              <a:rPr lang="en-US" sz="1200" dirty="0">
                <a:solidFill>
                  <a:srgbClr val="333333"/>
                </a:solidFill>
                <a:hlinkClick r:id="rId5"/>
              </a:rPr>
              <a:t>ESG Requirements Gathering Tool</a:t>
            </a:r>
            <a:r>
              <a:rPr lang="en-US" sz="1200" dirty="0" smtClean="0">
                <a:solidFill>
                  <a:srgbClr val="333333"/>
                </a:solidFill>
              </a:rPr>
              <a:t>.</a:t>
            </a:r>
          </a:p>
          <a:p>
            <a:pPr marL="171450" indent="-171450" algn="l">
              <a:buFont typeface="Arial" panose="020B0604020202020204" pitchFamily="34" charset="0"/>
              <a:buChar char="•"/>
            </a:pPr>
            <a:r>
              <a:rPr lang="en-US" sz="1200" dirty="0" smtClean="0">
                <a:solidFill>
                  <a:srgbClr val="333333"/>
                </a:solidFill>
              </a:rPr>
              <a:t>Determine a TCO and ROI using the </a:t>
            </a:r>
            <a:r>
              <a:rPr lang="en-US" sz="1200" dirty="0">
                <a:solidFill>
                  <a:srgbClr val="333333"/>
                </a:solidFill>
                <a:hlinkClick r:id="rId6"/>
              </a:rPr>
              <a:t>ESG Financial Calculator </a:t>
            </a:r>
            <a:r>
              <a:rPr lang="en-US" sz="1200" dirty="0" smtClean="0">
                <a:solidFill>
                  <a:srgbClr val="333333"/>
                </a:solidFill>
              </a:rPr>
              <a:t>to guide vendor selection based on requirements.  </a:t>
            </a:r>
            <a:endParaRPr lang="en-US" sz="1200" dirty="0">
              <a:solidFill>
                <a:srgbClr val="333333"/>
              </a:solidFill>
            </a:endParaRPr>
          </a:p>
        </p:txBody>
      </p:sp>
      <p:sp>
        <p:nvSpPr>
          <p:cNvPr id="13" name="TextBox 12"/>
          <p:cNvSpPr txBox="1"/>
          <p:nvPr/>
        </p:nvSpPr>
        <p:spPr>
          <a:xfrm>
            <a:off x="287524" y="4232121"/>
            <a:ext cx="8316924" cy="830997"/>
          </a:xfrm>
          <a:prstGeom prst="rect">
            <a:avLst/>
          </a:prstGeom>
          <a:noFill/>
        </p:spPr>
        <p:txBody>
          <a:bodyPr wrap="square" rtlCol="0">
            <a:spAutoFit/>
          </a:bodyPr>
          <a:lstStyle/>
          <a:p>
            <a:pPr marL="171450" indent="-171450" algn="l">
              <a:buFont typeface="Arial" panose="020B0604020202020204" pitchFamily="34" charset="0"/>
              <a:buChar char="•"/>
            </a:pPr>
            <a:r>
              <a:rPr lang="en-CA" sz="1200" dirty="0" smtClean="0">
                <a:solidFill>
                  <a:srgbClr val="333333"/>
                </a:solidFill>
              </a:rPr>
              <a:t>Implement an ESG either on-premise or in the cloud. </a:t>
            </a:r>
            <a:endParaRPr lang="en-CA" sz="1200" dirty="0">
              <a:solidFill>
                <a:srgbClr val="333333"/>
              </a:solidFill>
            </a:endParaRPr>
          </a:p>
          <a:p>
            <a:pPr marL="171450" indent="-171450" algn="l">
              <a:buFont typeface="Arial" panose="020B0604020202020204" pitchFamily="34" charset="0"/>
              <a:buChar char="•"/>
            </a:pPr>
            <a:r>
              <a:rPr lang="en-CA" sz="1200" dirty="0">
                <a:solidFill>
                  <a:srgbClr val="333333"/>
                </a:solidFill>
              </a:rPr>
              <a:t>Develop supporting </a:t>
            </a:r>
            <a:r>
              <a:rPr lang="en-CA" sz="1200" dirty="0" smtClean="0">
                <a:solidFill>
                  <a:srgbClr val="333333"/>
                </a:solidFill>
              </a:rPr>
              <a:t>policies, such as an </a:t>
            </a:r>
            <a:r>
              <a:rPr lang="en-CA" sz="1200" dirty="0">
                <a:solidFill>
                  <a:srgbClr val="333333"/>
                </a:solidFill>
                <a:hlinkClick r:id="rId7"/>
              </a:rPr>
              <a:t>Email Acceptable Use Policy</a:t>
            </a:r>
            <a:r>
              <a:rPr lang="en-CA" sz="1200" dirty="0" smtClean="0">
                <a:solidFill>
                  <a:srgbClr val="333333"/>
                </a:solidFill>
              </a:rPr>
              <a:t>, and a stakeholder </a:t>
            </a:r>
            <a:r>
              <a:rPr lang="en-CA" sz="1200" dirty="0">
                <a:solidFill>
                  <a:srgbClr val="333333"/>
                </a:solidFill>
              </a:rPr>
              <a:t>communication </a:t>
            </a:r>
            <a:r>
              <a:rPr lang="en-CA" sz="1200" dirty="0" smtClean="0">
                <a:solidFill>
                  <a:srgbClr val="333333"/>
                </a:solidFill>
              </a:rPr>
              <a:t>plan to assist initial deployment of the ESG. </a:t>
            </a:r>
            <a:endParaRPr lang="en-CA" sz="1200" dirty="0">
              <a:solidFill>
                <a:srgbClr val="333333"/>
              </a:solidFill>
            </a:endParaRPr>
          </a:p>
          <a:p>
            <a:pPr marL="171450" indent="-171450" algn="l">
              <a:buFont typeface="Arial" panose="020B0604020202020204" pitchFamily="34" charset="0"/>
              <a:buChar char="•"/>
            </a:pPr>
            <a:r>
              <a:rPr lang="en-CA" sz="1200" dirty="0">
                <a:solidFill>
                  <a:srgbClr val="333333"/>
                </a:solidFill>
              </a:rPr>
              <a:t>Educate your end users on proper email </a:t>
            </a:r>
            <a:r>
              <a:rPr lang="en-CA" sz="1200" dirty="0" smtClean="0">
                <a:solidFill>
                  <a:srgbClr val="333333"/>
                </a:solidFill>
              </a:rPr>
              <a:t>security and develop an email </a:t>
            </a:r>
            <a:r>
              <a:rPr lang="en-CA" sz="1200" dirty="0">
                <a:solidFill>
                  <a:srgbClr val="333333"/>
                </a:solidFill>
              </a:rPr>
              <a:t>information page </a:t>
            </a:r>
            <a:r>
              <a:rPr lang="en-CA" sz="1200" dirty="0" smtClean="0">
                <a:solidFill>
                  <a:srgbClr val="333333"/>
                </a:solidFill>
              </a:rPr>
              <a:t>to inform end users.</a:t>
            </a:r>
            <a:endParaRPr lang="en-US" sz="1200" dirty="0">
              <a:solidFill>
                <a:srgbClr val="333333"/>
              </a:solidFill>
            </a:endParaRPr>
          </a:p>
        </p:txBody>
      </p:sp>
      <p:sp>
        <p:nvSpPr>
          <p:cNvPr id="14" name="TextBox 13"/>
          <p:cNvSpPr txBox="1"/>
          <p:nvPr/>
        </p:nvSpPr>
        <p:spPr>
          <a:xfrm>
            <a:off x="287523" y="5432090"/>
            <a:ext cx="8300703" cy="830997"/>
          </a:xfrm>
          <a:prstGeom prst="rect">
            <a:avLst/>
          </a:prstGeom>
          <a:noFill/>
        </p:spPr>
        <p:txBody>
          <a:bodyPr wrap="square" rtlCol="0">
            <a:spAutoFit/>
          </a:bodyPr>
          <a:lstStyle/>
          <a:p>
            <a:pPr marL="171450" indent="-171450" algn="l">
              <a:buFont typeface="Arial" panose="020B0604020202020204" pitchFamily="34" charset="0"/>
              <a:buChar char="•"/>
            </a:pPr>
            <a:r>
              <a:rPr lang="en-CA" sz="1200" dirty="0" smtClean="0">
                <a:solidFill>
                  <a:srgbClr val="333333"/>
                </a:solidFill>
              </a:rPr>
              <a:t>Develop standard operating procedures around gateway and email handling to ensure high security value and sustainable benefits and operations from the ESG.</a:t>
            </a:r>
          </a:p>
          <a:p>
            <a:pPr marL="171450" indent="-171450" algn="l">
              <a:buFont typeface="Arial" panose="020B0604020202020204" pitchFamily="34" charset="0"/>
              <a:buChar char="•"/>
            </a:pPr>
            <a:r>
              <a:rPr lang="en-CA" sz="1200" dirty="0" smtClean="0">
                <a:solidFill>
                  <a:srgbClr val="333333"/>
                </a:solidFill>
              </a:rPr>
              <a:t>Undertake vendor management and related activities to ensure strong relationship with the third party provider. </a:t>
            </a:r>
          </a:p>
          <a:p>
            <a:pPr marL="171450" indent="-171450" algn="l">
              <a:buFont typeface="Arial" panose="020B0604020202020204" pitchFamily="34" charset="0"/>
              <a:buChar char="•"/>
            </a:pPr>
            <a:r>
              <a:rPr lang="en-CA" sz="1200" dirty="0" smtClean="0">
                <a:solidFill>
                  <a:srgbClr val="333333"/>
                </a:solidFill>
              </a:rPr>
              <a:t>Create and implement a computer incident response team (CIRT) and related incident management plan. </a:t>
            </a:r>
            <a:endParaRPr lang="en-US" sz="1200" dirty="0">
              <a:solidFill>
                <a:srgbClr val="333333"/>
              </a:solidFill>
            </a:endParaRPr>
          </a:p>
        </p:txBody>
      </p:sp>
      <p:grpSp>
        <p:nvGrpSpPr>
          <p:cNvPr id="12" name="Group 11"/>
          <p:cNvGrpSpPr/>
          <p:nvPr/>
        </p:nvGrpSpPr>
        <p:grpSpPr>
          <a:xfrm>
            <a:off x="0" y="6422955"/>
            <a:ext cx="9144000" cy="437555"/>
            <a:chOff x="0" y="6422955"/>
            <a:chExt cx="9144000" cy="437555"/>
          </a:xfrm>
        </p:grpSpPr>
        <p:pic>
          <p:nvPicPr>
            <p:cNvPr id="15" name="Picture 3"/>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03111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Email Security Gateway Section Outline</a:t>
            </a:r>
            <a:endParaRPr lang="en-CA" dirty="0"/>
          </a:p>
        </p:txBody>
      </p:sp>
      <p:graphicFrame>
        <p:nvGraphicFramePr>
          <p:cNvPr id="5" name="Table 4"/>
          <p:cNvGraphicFramePr>
            <a:graphicFrameLocks noGrp="1"/>
          </p:cNvGraphicFramePr>
          <p:nvPr>
            <p:extLst/>
          </p:nvPr>
        </p:nvGraphicFramePr>
        <p:xfrm>
          <a:off x="287524" y="1336810"/>
          <a:ext cx="8460940" cy="4432450"/>
        </p:xfrm>
        <a:graphic>
          <a:graphicData uri="http://schemas.openxmlformats.org/drawingml/2006/table">
            <a:tbl>
              <a:tblPr bandRow="1">
                <a:tableStyleId>{2D5ABB26-0587-4C30-8999-92F81FD0307C}</a:tableStyleId>
              </a:tblPr>
              <a:tblGrid>
                <a:gridCol w="828092"/>
                <a:gridCol w="4620736"/>
                <a:gridCol w="1695208"/>
                <a:gridCol w="1316904"/>
              </a:tblGrid>
              <a:tr h="186388">
                <a:tc gridSpan="2">
                  <a:txBody>
                    <a:bodyPr/>
                    <a:lstStyle/>
                    <a:p>
                      <a:pPr algn="l"/>
                      <a:endParaRPr lang="en-US" sz="12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CA"/>
                    </a:p>
                  </a:txBody>
                  <a:tcPr/>
                </a:tc>
                <a:tc gridSpan="2">
                  <a:txBody>
                    <a:bodyPr/>
                    <a:lstStyle/>
                    <a:p>
                      <a:pPr algn="l"/>
                      <a:r>
                        <a:rPr lang="en-US" sz="1000" b="1" dirty="0" smtClean="0">
                          <a:solidFill>
                            <a:schemeClr val="tx1"/>
                          </a:solidFill>
                          <a:latin typeface="+mn-lt"/>
                          <a:cs typeface="Open Sans"/>
                        </a:rPr>
                        <a:t>External</a:t>
                      </a:r>
                      <a:r>
                        <a:rPr lang="en-US" sz="1000" b="1" baseline="0" dirty="0" smtClean="0">
                          <a:solidFill>
                            <a:schemeClr val="tx1"/>
                          </a:solidFill>
                          <a:latin typeface="+mn-lt"/>
                          <a:cs typeface="Open Sans"/>
                        </a:rPr>
                        <a:t> Deliverables</a:t>
                      </a:r>
                      <a:r>
                        <a:rPr lang="en-US" sz="1000" b="1" dirty="0" smtClean="0">
                          <a:solidFill>
                            <a:schemeClr val="tx1"/>
                          </a:solidFill>
                          <a:latin typeface="+mn-lt"/>
                          <a:cs typeface="Open Sans"/>
                        </a:rPr>
                        <a:t>:</a:t>
                      </a: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l"/>
                      <a:endParaRPr lang="en-US" sz="10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r>
              <a:tr h="36060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mn-lt"/>
                          <a:cs typeface="Open Sans"/>
                        </a:rPr>
                        <a:t>Section 1: </a:t>
                      </a:r>
                      <a:r>
                        <a:rPr lang="en-CA" sz="1200" b="1" dirty="0" smtClean="0"/>
                        <a:t>Determine Your Email Security Gateway Appropriateness </a:t>
                      </a:r>
                      <a:endParaRPr lang="en-US" sz="12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cs typeface="Open Sans"/>
                        </a:rPr>
                        <a:t>Email</a:t>
                      </a:r>
                      <a:r>
                        <a:rPr lang="en-US" sz="1100" baseline="0" dirty="0" smtClean="0">
                          <a:solidFill>
                            <a:schemeClr val="tx1"/>
                          </a:solidFill>
                          <a:latin typeface="+mn-lt"/>
                          <a:cs typeface="Open Sans"/>
                        </a:rPr>
                        <a:t> Incident Event Analysis Tool</a:t>
                      </a: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c hMerge="1">
                  <a:txBody>
                    <a:bodyPr/>
                    <a:lstStyle/>
                    <a:p>
                      <a:pPr algn="l"/>
                      <a:endParaRPr lang="en-US" sz="10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r>
              <a:tr h="181157">
                <a:tc>
                  <a:txBody>
                    <a:bodyPr/>
                    <a:lstStyle/>
                    <a:p>
                      <a:pPr marL="0" lvl="1" algn="l"/>
                      <a:endParaRPr lang="en-US" sz="10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mn-lt"/>
                          <a:cs typeface="Open Sans"/>
                        </a:rPr>
                        <a:t>Slide</a:t>
                      </a:r>
                      <a:r>
                        <a:rPr lang="en-US" sz="1000" baseline="0" dirty="0" smtClean="0">
                          <a:solidFill>
                            <a:schemeClr val="tx1"/>
                          </a:solidFill>
                          <a:latin typeface="+mn-lt"/>
                          <a:cs typeface="Open Sans"/>
                        </a:rPr>
                        <a:t> 22</a:t>
                      </a:r>
                      <a:endParaRPr lang="en-US" sz="10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lvl="1" algn="l"/>
                      <a:endParaRPr lang="en-US" sz="1100" dirty="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lvl="1" algn="l"/>
                      <a:endParaRPr lang="en-US" sz="1100" dirty="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2776">
                <a:tc gridSpan="2">
                  <a:txBody>
                    <a:bodyPr/>
                    <a:lstStyle/>
                    <a:p>
                      <a:pPr algn="l"/>
                      <a:r>
                        <a:rPr lang="en-US" sz="1200" b="1" dirty="0" smtClean="0">
                          <a:solidFill>
                            <a:schemeClr val="tx1"/>
                          </a:solidFill>
                          <a:latin typeface="+mn-lt"/>
                          <a:cs typeface="Open Sans"/>
                        </a:rPr>
                        <a:t>Section 2: </a:t>
                      </a:r>
                      <a:r>
                        <a:rPr lang="en-CA" sz="1200" b="1" dirty="0" smtClean="0"/>
                        <a:t>Identify your email security gateway requirements</a:t>
                      </a:r>
                      <a:endParaRPr lang="en-US" sz="12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cs typeface="Open Sans"/>
                        </a:rPr>
                        <a:t>ESG Requirements</a:t>
                      </a:r>
                      <a:r>
                        <a:rPr lang="en-US" sz="1100" baseline="0" dirty="0" smtClean="0">
                          <a:solidFill>
                            <a:schemeClr val="tx1"/>
                          </a:solidFill>
                          <a:latin typeface="+mn-lt"/>
                          <a:cs typeface="Open Sans"/>
                        </a:rPr>
                        <a:t> Gathering Tool</a:t>
                      </a: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pPr algn="l"/>
                      <a:endParaRPr lang="en-US" sz="11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148225">
                <a:tc>
                  <a:txBody>
                    <a:bodyPr/>
                    <a:lstStyle/>
                    <a:p>
                      <a:pPr algn="l">
                        <a:spcBef>
                          <a:spcPts val="400"/>
                        </a:spcBef>
                      </a:pPr>
                      <a:endParaRPr lang="en-US" sz="10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en-CA" sz="1000" dirty="0" smtClean="0"/>
                        <a:t>Slide</a:t>
                      </a:r>
                      <a:r>
                        <a:rPr lang="en-CA" sz="1000" baseline="0" dirty="0" smtClean="0"/>
                        <a:t> 28</a:t>
                      </a:r>
                      <a:endParaRPr lang="en-CA" sz="1000" dirty="0"/>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spcBef>
                          <a:spcPts val="400"/>
                        </a:spcBef>
                      </a:pP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spcBef>
                          <a:spcPts val="400"/>
                        </a:spcBef>
                      </a:pP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8920">
                <a:tc gridSpan="2">
                  <a:txBody>
                    <a:bodyPr/>
                    <a:lstStyle/>
                    <a:p>
                      <a:pPr algn="l"/>
                      <a:r>
                        <a:rPr lang="en-US" sz="1200" b="1" dirty="0" smtClean="0">
                          <a:solidFill>
                            <a:schemeClr val="tx1"/>
                          </a:solidFill>
                          <a:latin typeface="+mn-lt"/>
                          <a:cs typeface="Open Sans"/>
                        </a:rPr>
                        <a:t>Section 3: </a:t>
                      </a:r>
                      <a:r>
                        <a:rPr lang="en-CA" sz="1200" b="1" dirty="0" smtClean="0"/>
                        <a:t>Perform a financial analysis of your ESG deployment options</a:t>
                      </a:r>
                      <a:endParaRPr lang="en-US" sz="12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cs typeface="Open Sans"/>
                        </a:rPr>
                        <a:t>ESG Financial Calculator </a:t>
                      </a:r>
                      <a:r>
                        <a:rPr lang="en-US" sz="1100" baseline="0" dirty="0" smtClean="0">
                          <a:solidFill>
                            <a:schemeClr val="tx1"/>
                          </a:solidFill>
                          <a:latin typeface="+mn-lt"/>
                          <a:cs typeface="Open Sans"/>
                        </a:rPr>
                        <a:t>Tool</a:t>
                      </a: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pPr algn="l"/>
                      <a:endParaRPr lang="en-US" sz="11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187301">
                <a:tc>
                  <a:txBody>
                    <a:bodyPr/>
                    <a:lstStyle/>
                    <a:p>
                      <a:pPr algn="l">
                        <a:spcBef>
                          <a:spcPts val="400"/>
                        </a:spcBef>
                      </a:pPr>
                      <a:endParaRPr lang="en-US" sz="10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en-CA" sz="1000" dirty="0" smtClean="0"/>
                        <a:t>Slide 36</a:t>
                      </a:r>
                      <a:endParaRPr lang="en-CA" sz="1000" dirty="0"/>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spcBef>
                          <a:spcPts val="400"/>
                        </a:spcBef>
                      </a:pP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spcBef>
                          <a:spcPts val="400"/>
                        </a:spcBef>
                      </a:pP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27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mn-lt"/>
                          <a:cs typeface="Open Sans"/>
                        </a:rPr>
                        <a:t>Section 4: </a:t>
                      </a:r>
                      <a:r>
                        <a:rPr lang="en-CA" sz="1200" b="1" dirty="0" smtClean="0"/>
                        <a:t>Evaluate your Email Security Gateway deployment options</a:t>
                      </a:r>
                      <a:endParaRPr lang="en-US" sz="12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cs typeface="Open Sans"/>
                        </a:rPr>
                        <a:t>Vendor</a:t>
                      </a:r>
                      <a:r>
                        <a:rPr lang="en-US" sz="1100" baseline="0" dirty="0" smtClean="0">
                          <a:solidFill>
                            <a:schemeClr val="tx1"/>
                          </a:solidFill>
                          <a:latin typeface="+mn-lt"/>
                          <a:cs typeface="Open Sans"/>
                        </a:rPr>
                        <a:t> Landscape: Email Security Gateway</a:t>
                      </a: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226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en-CA" sz="1000" dirty="0" smtClean="0"/>
                        <a:t>Slide 43</a:t>
                      </a:r>
                      <a:endParaRPr lang="en-CA" sz="1000" dirty="0"/>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tx1"/>
                        </a:solidFill>
                        <a:latin typeface="+mn-lt"/>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5111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Open Sans"/>
                        </a:rPr>
                        <a:t>Section 5: </a:t>
                      </a:r>
                      <a:r>
                        <a:rPr lang="en-CA" sz="1200" b="1" dirty="0" smtClean="0"/>
                        <a:t>Deploy your Email Security Gateway</a:t>
                      </a:r>
                      <a:endParaRPr lang="en-US" sz="1200" b="1"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mn-lt"/>
                          <a:ea typeface="+mn-ea"/>
                          <a:cs typeface="Open Sans"/>
                        </a:rPr>
                        <a:t>Email Acceptable Use Policy Template</a:t>
                      </a: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2511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en-CA" sz="1000" dirty="0" smtClean="0"/>
                        <a:t>Slide 59</a:t>
                      </a:r>
                      <a:endParaRPr lang="en-CA" sz="1000" dirty="0"/>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940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Open Sans"/>
                        </a:rPr>
                        <a:t>Section 6: </a:t>
                      </a:r>
                      <a:r>
                        <a:rPr lang="en-CA" sz="1200" b="1" dirty="0" smtClean="0"/>
                        <a:t>Ensure continued email gateway  sustainability</a:t>
                      </a:r>
                      <a:endParaRPr lang="en-US" sz="1200" b="1"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mn-lt"/>
                          <a:ea typeface="+mn-ea"/>
                          <a:cs typeface="Open Sans"/>
                        </a:rPr>
                        <a:t>ESG Business Case</a:t>
                      </a:r>
                      <a:r>
                        <a:rPr lang="en-US" sz="1100" b="0" kern="1200" baseline="0" dirty="0" smtClean="0">
                          <a:solidFill>
                            <a:schemeClr val="tx1"/>
                          </a:solidFill>
                          <a:latin typeface="+mn-lt"/>
                          <a:ea typeface="+mn-ea"/>
                          <a:cs typeface="Open Sans"/>
                        </a:rPr>
                        <a:t> &amp; Operations Plan</a:t>
                      </a: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r>
              <a:tr h="132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dirty="0" smtClean="0"/>
                        <a:t>Slide 73</a:t>
                      </a:r>
                      <a:endParaRPr lang="en-CA" sz="1000" dirty="0"/>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12573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Open Sans"/>
                        </a:rPr>
                        <a:t>Appendix</a:t>
                      </a: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sz="1000" dirty="0"/>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1257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dirty="0" smtClean="0"/>
                        <a:t>Slide 96</a:t>
                      </a:r>
                      <a:endParaRPr lang="en-CA" sz="1000" dirty="0"/>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n-lt"/>
                        <a:ea typeface="+mn-ea"/>
                        <a:cs typeface="Open Sans"/>
                      </a:endParaRPr>
                    </a:p>
                  </a:txBody>
                  <a:tcPr marL="68580" marR="68580" marT="34290" marB="34290">
                    <a:lnL w="28575" cap="flat" cmpd="sng" algn="ctr">
                      <a:noFill/>
                      <a:prstDash val="solid"/>
                      <a:round/>
                      <a:headEnd type="none" w="med" len="med"/>
                      <a:tailEnd type="none" w="med" len="med"/>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4" name="Group 3"/>
          <p:cNvGrpSpPr/>
          <p:nvPr/>
        </p:nvGrpSpPr>
        <p:grpSpPr>
          <a:xfrm>
            <a:off x="0" y="6422955"/>
            <a:ext cx="9144000" cy="437555"/>
            <a:chOff x="0" y="6422955"/>
            <a:chExt cx="9144000" cy="437555"/>
          </a:xfrm>
        </p:grpSpPr>
        <p:pic>
          <p:nvPicPr>
            <p:cNvPr id="6" name="Picture 3"/>
            <p:cNvPicPr>
              <a:picLocks noChangeAspect="1" noChangeArrowheads="1"/>
            </p:cNvPicPr>
            <p:nvPr/>
          </p:nvPicPr>
          <p:blipFill>
            <a:blip r:embed="rId2"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3"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07291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257176" y="1160748"/>
            <a:ext cx="8620124" cy="657225"/>
          </a:xfrm>
        </p:spPr>
        <p:txBody>
          <a:bodyPr/>
          <a:lstStyle/>
          <a:p>
            <a:r>
              <a:rPr lang="en-CA" dirty="0" smtClean="0"/>
              <a:t>Email has serious </a:t>
            </a:r>
            <a:r>
              <a:rPr lang="en-CA" dirty="0"/>
              <a:t>security and productivity </a:t>
            </a:r>
            <a:r>
              <a:rPr lang="en-CA" dirty="0" smtClean="0"/>
              <a:t>issues that stem from its high usage and its function as a major connection point. </a:t>
            </a:r>
            <a:endParaRPr lang="en-CA" dirty="0"/>
          </a:p>
        </p:txBody>
      </p:sp>
      <p:sp>
        <p:nvSpPr>
          <p:cNvPr id="4" name="Title 3"/>
          <p:cNvSpPr>
            <a:spLocks noGrp="1"/>
          </p:cNvSpPr>
          <p:nvPr>
            <p:ph type="title"/>
          </p:nvPr>
        </p:nvSpPr>
        <p:spPr/>
        <p:txBody>
          <a:bodyPr/>
          <a:lstStyle/>
          <a:p>
            <a:r>
              <a:rPr lang="en-CA" dirty="0" smtClean="0"/>
              <a:t>Do you realize the actual importance of email and its security?</a:t>
            </a:r>
            <a:endParaRPr lang="en-CA" dirty="0"/>
          </a:p>
        </p:txBody>
      </p:sp>
      <p:sp>
        <p:nvSpPr>
          <p:cNvPr id="5" name="Text Placeholder 4"/>
          <p:cNvSpPr>
            <a:spLocks noGrp="1"/>
          </p:cNvSpPr>
          <p:nvPr>
            <p:ph type="body" sz="quarter" idx="16"/>
          </p:nvPr>
        </p:nvSpPr>
        <p:spPr>
          <a:xfrm>
            <a:off x="257176" y="1769252"/>
            <a:ext cx="8620124" cy="1034963"/>
          </a:xfrm>
        </p:spPr>
        <p:txBody>
          <a:bodyPr/>
          <a:lstStyle/>
          <a:p>
            <a:pPr marL="0" lvl="0" indent="0">
              <a:spcBef>
                <a:spcPts val="0"/>
              </a:spcBef>
              <a:buNone/>
            </a:pPr>
            <a:r>
              <a:rPr lang="en-CA" sz="1200" dirty="0"/>
              <a:t>Email is one the most widely used business </a:t>
            </a:r>
            <a:r>
              <a:rPr lang="en-CA" sz="1200" dirty="0" smtClean="0"/>
              <a:t>tools</a:t>
            </a:r>
            <a:r>
              <a:rPr lang="en-CA" sz="1200" dirty="0"/>
              <a:t> </a:t>
            </a:r>
            <a:r>
              <a:rPr lang="en-CA" sz="1200" dirty="0" smtClean="0"/>
              <a:t>across most organizations. Second only to web traffic in volume, email is a primary mode of communication for an organization to the outside world. </a:t>
            </a:r>
            <a:r>
              <a:rPr lang="en-CA" sz="1200" dirty="0"/>
              <a:t>It is a logical </a:t>
            </a:r>
            <a:r>
              <a:rPr lang="en-CA" sz="1200" b="1" dirty="0"/>
              <a:t>necessity to secure</a:t>
            </a:r>
            <a:r>
              <a:rPr lang="en-CA" sz="1200" dirty="0"/>
              <a:t> this </a:t>
            </a:r>
            <a:r>
              <a:rPr lang="en-CA" sz="1200" dirty="0" smtClean="0"/>
              <a:t>entry </a:t>
            </a:r>
            <a:r>
              <a:rPr lang="en-CA" sz="1200" dirty="0"/>
              <a:t>and exit </a:t>
            </a:r>
            <a:r>
              <a:rPr lang="en-CA" sz="1200" dirty="0" smtClean="0"/>
              <a:t>point with </a:t>
            </a:r>
            <a:r>
              <a:rPr lang="en-CA" sz="1200" dirty="0"/>
              <a:t>consistent and complementary technologies. </a:t>
            </a:r>
            <a:r>
              <a:rPr lang="en-CA" sz="1200" dirty="0" smtClean="0"/>
              <a:t>Flawed </a:t>
            </a:r>
            <a:r>
              <a:rPr lang="en-CA" sz="1200" dirty="0"/>
              <a:t>email security can heavily reduce productivity and create serious security issues for your </a:t>
            </a:r>
            <a:r>
              <a:rPr lang="en-CA" sz="1200" dirty="0" smtClean="0"/>
              <a:t>organization. The ability </a:t>
            </a:r>
            <a:r>
              <a:rPr lang="en-CA" sz="1200" dirty="0"/>
              <a:t>to secure your clients and customers is a simple and paramount duty – if you can’t guarantee this </a:t>
            </a:r>
            <a:r>
              <a:rPr lang="en-CA" sz="1200" dirty="0" smtClean="0"/>
              <a:t>security, </a:t>
            </a:r>
            <a:r>
              <a:rPr lang="en-CA" sz="1200" dirty="0"/>
              <a:t>you </a:t>
            </a:r>
            <a:r>
              <a:rPr lang="en-CA" sz="1200" dirty="0" smtClean="0"/>
              <a:t>need a serious refocus. </a:t>
            </a:r>
            <a:endParaRPr lang="en-CA" sz="1200" dirty="0"/>
          </a:p>
          <a:p>
            <a:pPr marL="0" indent="0">
              <a:buNone/>
            </a:pPr>
            <a:endParaRPr lang="en-CA" sz="1200" dirty="0"/>
          </a:p>
        </p:txBody>
      </p:sp>
      <p:sp>
        <p:nvSpPr>
          <p:cNvPr id="7" name="Text Placeholder 6"/>
          <p:cNvSpPr>
            <a:spLocks noGrp="1"/>
          </p:cNvSpPr>
          <p:nvPr>
            <p:ph type="body" sz="quarter" idx="23"/>
          </p:nvPr>
        </p:nvSpPr>
        <p:spPr>
          <a:xfrm>
            <a:off x="257176" y="3176972"/>
            <a:ext cx="4458838" cy="2374534"/>
          </a:xfrm>
        </p:spPr>
        <p:txBody>
          <a:bodyPr/>
          <a:lstStyle/>
          <a:p>
            <a:pPr marL="0" lvl="0" indent="0">
              <a:spcBef>
                <a:spcPts val="0"/>
              </a:spcBef>
              <a:buNone/>
            </a:pPr>
            <a:r>
              <a:rPr lang="en-CA" sz="1200" b="1" dirty="0" smtClean="0"/>
              <a:t>Email security needs the respect it deserves. </a:t>
            </a:r>
            <a:endParaRPr lang="en-CA" sz="1200" b="1" dirty="0"/>
          </a:p>
          <a:p>
            <a:pPr>
              <a:spcBef>
                <a:spcPts val="0"/>
              </a:spcBef>
              <a:buFont typeface="Arial" panose="020B0604020202020204" pitchFamily="34" charset="0"/>
              <a:buChar char="•"/>
            </a:pPr>
            <a:r>
              <a:rPr lang="en-CA" sz="1200" dirty="0"/>
              <a:t>Email threats, spam, malware, and </a:t>
            </a:r>
            <a:r>
              <a:rPr lang="en-CA" sz="1200" dirty="0" smtClean="0"/>
              <a:t>phishing </a:t>
            </a:r>
            <a:r>
              <a:rPr lang="en-CA" sz="1200" dirty="0"/>
              <a:t>don’t get as much </a:t>
            </a:r>
            <a:r>
              <a:rPr lang="en-CA" sz="1200" dirty="0" smtClean="0"/>
              <a:t>media </a:t>
            </a:r>
            <a:r>
              <a:rPr lang="en-CA" sz="1200" dirty="0"/>
              <a:t>coverage because they are considered background </a:t>
            </a:r>
            <a:r>
              <a:rPr lang="en-CA" sz="1200" dirty="0" smtClean="0"/>
              <a:t>noise. </a:t>
            </a:r>
          </a:p>
          <a:p>
            <a:pPr>
              <a:spcBef>
                <a:spcPts val="0"/>
              </a:spcBef>
              <a:buFont typeface="Arial" panose="020B0604020202020204" pitchFamily="34" charset="0"/>
              <a:buChar char="•"/>
            </a:pPr>
            <a:r>
              <a:rPr lang="en-CA" sz="1200" dirty="0" smtClean="0"/>
              <a:t>Total IT security spend is estimated to be around 30 billion by 2017, with </a:t>
            </a:r>
            <a:r>
              <a:rPr lang="en-CA" sz="1200" b="1" dirty="0" smtClean="0"/>
              <a:t>content security</a:t>
            </a:r>
            <a:r>
              <a:rPr lang="en-CA" sz="1200" dirty="0" smtClean="0"/>
              <a:t>, which includes email security, representing only </a:t>
            </a:r>
            <a:r>
              <a:rPr lang="en-CA" sz="1200" b="1" dirty="0" smtClean="0"/>
              <a:t>8% of that spend</a:t>
            </a:r>
            <a:r>
              <a:rPr lang="en-CA" sz="1200" dirty="0" smtClean="0"/>
              <a:t>.</a:t>
            </a:r>
          </a:p>
          <a:p>
            <a:pPr marL="169863" indent="-169863">
              <a:spcBef>
                <a:spcPts val="0"/>
              </a:spcBef>
              <a:spcAft>
                <a:spcPts val="0"/>
              </a:spcAft>
              <a:buFont typeface="Arial" pitchFamily="34" charset="0"/>
              <a:buChar char="•"/>
            </a:pPr>
            <a:r>
              <a:rPr lang="en-CA" sz="1200" dirty="0" smtClean="0"/>
              <a:t>Content security is projected to have the </a:t>
            </a:r>
            <a:r>
              <a:rPr lang="en-CA" sz="1200" b="1" dirty="0" smtClean="0"/>
              <a:t>smallest annual growth at 6.7%. </a:t>
            </a:r>
            <a:r>
              <a:rPr lang="en-CA" sz="1200" dirty="0" smtClean="0"/>
              <a:t>In comparison, network security is projected at 7.7% annual growth.</a:t>
            </a:r>
            <a:endParaRPr lang="en-CA" sz="800" dirty="0"/>
          </a:p>
          <a:p>
            <a:pPr marL="0" indent="0" algn="r">
              <a:spcBef>
                <a:spcPts val="0"/>
              </a:spcBef>
              <a:spcAft>
                <a:spcPts val="0"/>
              </a:spcAft>
              <a:buNone/>
            </a:pPr>
            <a:r>
              <a:rPr lang="en-CA" sz="800" dirty="0" smtClean="0"/>
              <a:t>- Projections and figures from </a:t>
            </a:r>
            <a:r>
              <a:rPr lang="en-CA" sz="800" dirty="0" err="1" smtClean="0"/>
              <a:t>Canalys</a:t>
            </a:r>
            <a:endParaRPr lang="en-US" sz="800" dirty="0"/>
          </a:p>
          <a:p>
            <a:pPr marL="0" indent="0">
              <a:spcBef>
                <a:spcPts val="0"/>
              </a:spcBef>
              <a:buNone/>
            </a:pPr>
            <a:endParaRPr lang="en-CA" sz="1200" dirty="0"/>
          </a:p>
        </p:txBody>
      </p:sp>
      <p:sp>
        <p:nvSpPr>
          <p:cNvPr id="9" name="Text Placeholder 6"/>
          <p:cNvSpPr txBox="1">
            <a:spLocks/>
          </p:cNvSpPr>
          <p:nvPr/>
        </p:nvSpPr>
        <p:spPr bwMode="auto">
          <a:xfrm>
            <a:off x="493978" y="2816932"/>
            <a:ext cx="3970010" cy="361771"/>
          </a:xfrm>
          <a:prstGeom prst="roundRect">
            <a:avLst/>
          </a:prstGeom>
          <a:solidFill>
            <a:srgbClr val="FFC000"/>
          </a:solid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Clr>
                <a:srgbClr val="333333"/>
              </a:buClr>
              <a:buFont typeface="Wingdings" pitchFamily="2" charset="2"/>
              <a:buNone/>
            </a:pPr>
            <a:r>
              <a:rPr lang="en-CA" sz="1600" b="1" dirty="0" smtClean="0">
                <a:solidFill>
                  <a:srgbClr val="333333"/>
                </a:solidFill>
              </a:rPr>
              <a:t>70-75% of </a:t>
            </a:r>
            <a:r>
              <a:rPr lang="en-CA" sz="1600" b="1" dirty="0">
                <a:solidFill>
                  <a:srgbClr val="333333"/>
                </a:solidFill>
              </a:rPr>
              <a:t>inbound email is </a:t>
            </a:r>
            <a:r>
              <a:rPr lang="en-CA" sz="1600" b="1" dirty="0" smtClean="0">
                <a:solidFill>
                  <a:srgbClr val="333333"/>
                </a:solidFill>
              </a:rPr>
              <a:t>illegitimate</a:t>
            </a:r>
          </a:p>
        </p:txBody>
      </p:sp>
      <p:sp>
        <p:nvSpPr>
          <p:cNvPr id="10" name="Text Placeholder 6"/>
          <p:cNvSpPr txBox="1">
            <a:spLocks/>
          </p:cNvSpPr>
          <p:nvPr/>
        </p:nvSpPr>
        <p:spPr bwMode="auto">
          <a:xfrm>
            <a:off x="5100116" y="4257092"/>
            <a:ext cx="3443574" cy="852249"/>
          </a:xfrm>
          <a:prstGeom prst="roundRect">
            <a:avLst/>
          </a:prstGeom>
          <a:solidFill>
            <a:srgbClr val="FFC000"/>
          </a:solidFill>
          <a:ln>
            <a:noFill/>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333333"/>
              </a:buClr>
              <a:buFont typeface="Wingdings" pitchFamily="2" charset="2"/>
              <a:buNone/>
            </a:pPr>
            <a:r>
              <a:rPr lang="en-CA" b="1" dirty="0" smtClean="0">
                <a:solidFill>
                  <a:srgbClr val="333333"/>
                </a:solidFill>
              </a:rPr>
              <a:t>It does not matter industry, size, or any other trait. ESG selection and implementation is relevant to you.</a:t>
            </a:r>
            <a:endParaRPr lang="en-CA" sz="1200" b="1" dirty="0">
              <a:solidFill>
                <a:srgbClr val="333333"/>
              </a:solidFill>
            </a:endParaRPr>
          </a:p>
        </p:txBody>
      </p:sp>
      <p:sp>
        <p:nvSpPr>
          <p:cNvPr id="11" name="Text Placeholder 6"/>
          <p:cNvSpPr txBox="1">
            <a:spLocks/>
          </p:cNvSpPr>
          <p:nvPr/>
        </p:nvSpPr>
        <p:spPr bwMode="auto">
          <a:xfrm>
            <a:off x="4716016" y="2696204"/>
            <a:ext cx="4176464" cy="156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333333"/>
              </a:buClr>
              <a:buFont typeface="Wingdings" pitchFamily="2" charset="2"/>
              <a:buNone/>
            </a:pPr>
            <a:r>
              <a:rPr lang="en-CA" sz="1200" b="1" dirty="0">
                <a:solidFill>
                  <a:srgbClr val="333333"/>
                </a:solidFill>
              </a:rPr>
              <a:t>Email security is a critical component of your </a:t>
            </a:r>
            <a:r>
              <a:rPr lang="en-CA" sz="1200" b="1" dirty="0" smtClean="0">
                <a:solidFill>
                  <a:srgbClr val="333333"/>
                </a:solidFill>
              </a:rPr>
              <a:t>security: </a:t>
            </a:r>
            <a:endParaRPr lang="en-CA" sz="1200" b="1"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Email is a core component of business </a:t>
            </a:r>
            <a:r>
              <a:rPr lang="en-CA" sz="1200" dirty="0" smtClean="0">
                <a:solidFill>
                  <a:srgbClr val="333333"/>
                </a:solidFill>
              </a:rPr>
              <a:t>processes.</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Although it may not be high on security topical issues </a:t>
            </a:r>
            <a:r>
              <a:rPr lang="en-CA" sz="1200" dirty="0" smtClean="0">
                <a:solidFill>
                  <a:srgbClr val="333333"/>
                </a:solidFill>
              </a:rPr>
              <a:t>today, </a:t>
            </a:r>
            <a:r>
              <a:rPr lang="en-CA" sz="1200" dirty="0">
                <a:solidFill>
                  <a:srgbClr val="333333"/>
                </a:solidFill>
              </a:rPr>
              <a:t>it must be </a:t>
            </a:r>
            <a:r>
              <a:rPr lang="en-CA" sz="1200" dirty="0" smtClean="0">
                <a:solidFill>
                  <a:srgbClr val="333333"/>
                </a:solidFill>
              </a:rPr>
              <a:t>secured.</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Compliance issues such as HIPPA and PCI mandates make email security a necessity for </a:t>
            </a:r>
            <a:r>
              <a:rPr lang="en-CA" sz="1200" dirty="0" smtClean="0">
                <a:solidFill>
                  <a:srgbClr val="333333"/>
                </a:solidFill>
              </a:rPr>
              <a:t>many.</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Increase of targeted attacks and data breaches put more pressure on all </a:t>
            </a:r>
            <a:r>
              <a:rPr lang="en-CA" sz="1200" dirty="0" smtClean="0">
                <a:solidFill>
                  <a:srgbClr val="333333"/>
                </a:solidFill>
              </a:rPr>
              <a:t>organizations.</a:t>
            </a:r>
            <a:endParaRPr lang="en-CA" sz="1200" dirty="0">
              <a:solidFill>
                <a:srgbClr val="333333"/>
              </a:solidFill>
            </a:endParaRPr>
          </a:p>
        </p:txBody>
      </p:sp>
      <p:grpSp>
        <p:nvGrpSpPr>
          <p:cNvPr id="13" name="Group 12"/>
          <p:cNvGrpSpPr/>
          <p:nvPr/>
        </p:nvGrpSpPr>
        <p:grpSpPr>
          <a:xfrm>
            <a:off x="318031" y="5625244"/>
            <a:ext cx="5082061" cy="696717"/>
            <a:chOff x="313385" y="3598911"/>
            <a:chExt cx="8506442" cy="848310"/>
          </a:xfrm>
        </p:grpSpPr>
        <p:sp>
          <p:nvSpPr>
            <p:cNvPr id="14" name="Rounded Rectangle 13"/>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l"/>
              <a:r>
                <a:rPr lang="en-CA" sz="1200" dirty="0">
                  <a:solidFill>
                    <a:srgbClr val="333333"/>
                  </a:solidFill>
                </a:rPr>
                <a:t>Assume you are a target – </a:t>
              </a:r>
              <a:r>
                <a:rPr lang="en-CA" sz="1200" dirty="0" smtClean="0">
                  <a:solidFill>
                    <a:srgbClr val="333333"/>
                  </a:solidFill>
                </a:rPr>
                <a:t>size and industry don’t </a:t>
              </a:r>
              <a:r>
                <a:rPr lang="en-CA" sz="1200" dirty="0">
                  <a:solidFill>
                    <a:srgbClr val="333333"/>
                  </a:solidFill>
                </a:rPr>
                <a:t>matter anymore. Whether you have valuable </a:t>
              </a:r>
              <a:r>
                <a:rPr lang="en-CA" sz="1200" smtClean="0">
                  <a:solidFill>
                    <a:srgbClr val="333333"/>
                  </a:solidFill>
                </a:rPr>
                <a:t>information, are </a:t>
              </a:r>
              <a:r>
                <a:rPr lang="en-CA" sz="1200" dirty="0">
                  <a:solidFill>
                    <a:srgbClr val="333333"/>
                  </a:solidFill>
                </a:rPr>
                <a:t>connected, or are just an average user, you’re a target.</a:t>
              </a:r>
            </a:p>
          </p:txBody>
        </p:sp>
        <p:pic>
          <p:nvPicPr>
            <p:cNvPr id="15" name="Picture 14" descr="insight.png"/>
            <p:cNvPicPr>
              <a:picLocks noChangeAspect="1"/>
            </p:cNvPicPr>
            <p:nvPr/>
          </p:nvPicPr>
          <p:blipFill>
            <a:blip r:embed="rId2" cstate="print"/>
            <a:stretch>
              <a:fillRect/>
            </a:stretch>
          </p:blipFill>
          <p:spPr>
            <a:xfrm>
              <a:off x="313385" y="3609021"/>
              <a:ext cx="1455540" cy="838200"/>
            </a:xfrm>
            <a:prstGeom prst="rect">
              <a:avLst/>
            </a:prstGeom>
          </p:spPr>
        </p:pic>
      </p:grpSp>
      <p:cxnSp>
        <p:nvCxnSpPr>
          <p:cNvPr id="16" name="Straight Connector 15"/>
          <p:cNvCxnSpPr/>
          <p:nvPr/>
        </p:nvCxnSpPr>
        <p:spPr>
          <a:xfrm>
            <a:off x="4680012" y="2840219"/>
            <a:ext cx="0" cy="2641009"/>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7" name="Text Placeholder 3"/>
          <p:cNvSpPr txBox="1">
            <a:spLocks/>
          </p:cNvSpPr>
          <p:nvPr/>
        </p:nvSpPr>
        <p:spPr bwMode="auto">
          <a:xfrm>
            <a:off x="5587638" y="5238896"/>
            <a:ext cx="3340846" cy="588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Wingdings" pitchFamily="2" charset="2"/>
              <a:buNone/>
            </a:pPr>
            <a:r>
              <a:rPr lang="en-CA" sz="1100" i="1" dirty="0" smtClean="0">
                <a:solidFill>
                  <a:srgbClr val="333333"/>
                </a:solidFill>
              </a:rPr>
              <a:t>Small guys are not immune because they are interesting and of course their technical defenses are probably much, much lower because they don’t have the resources to invest in some super high end defenses. </a:t>
            </a:r>
            <a:endParaRPr lang="en-CA" sz="1100" dirty="0">
              <a:solidFill>
                <a:srgbClr val="333333"/>
              </a:solidFill>
            </a:endParaRPr>
          </a:p>
          <a:p>
            <a:pPr marL="0" indent="0" algn="r">
              <a:buClr>
                <a:srgbClr val="333333"/>
              </a:buClr>
              <a:buFont typeface="Wingdings" pitchFamily="2" charset="2"/>
              <a:buNone/>
            </a:pPr>
            <a:r>
              <a:rPr lang="en-CA" sz="1100" dirty="0" smtClean="0">
                <a:solidFill>
                  <a:srgbClr val="333333"/>
                </a:solidFill>
              </a:rPr>
              <a:t>- Rob Rachwald, </a:t>
            </a:r>
            <a:r>
              <a:rPr lang="en-CA" sz="1100" dirty="0" err="1" smtClean="0">
                <a:solidFill>
                  <a:srgbClr val="333333"/>
                </a:solidFill>
              </a:rPr>
              <a:t>FireEye</a:t>
            </a:r>
            <a:endParaRPr lang="en-CA" sz="1100" dirty="0" smtClean="0">
              <a:solidFill>
                <a:srgbClr val="333333"/>
              </a:solidFill>
            </a:endParaRPr>
          </a:p>
          <a:p>
            <a:pPr>
              <a:buClr>
                <a:srgbClr val="333333"/>
              </a:buClr>
            </a:pPr>
            <a:endParaRPr lang="en-CA" sz="1100" dirty="0">
              <a:solidFill>
                <a:srgbClr val="333333"/>
              </a:solidFill>
            </a:endParaRPr>
          </a:p>
        </p:txBody>
      </p:sp>
      <p:pic>
        <p:nvPicPr>
          <p:cNvPr id="18" name="Picture 17" descr="quote1.wmf"/>
          <p:cNvPicPr>
            <a:picLocks noChangeAspect="1"/>
          </p:cNvPicPr>
          <p:nvPr/>
        </p:nvPicPr>
        <p:blipFill>
          <a:blip r:embed="rId3" cstate="print"/>
          <a:stretch>
            <a:fillRect/>
          </a:stretch>
        </p:blipFill>
        <p:spPr>
          <a:xfrm>
            <a:off x="5307260" y="5229200"/>
            <a:ext cx="328520" cy="234657"/>
          </a:xfrm>
          <a:prstGeom prst="rect">
            <a:avLst/>
          </a:prstGeom>
        </p:spPr>
      </p:pic>
      <p:pic>
        <p:nvPicPr>
          <p:cNvPr id="19" name="Picture 18" descr="quote1.wmf"/>
          <p:cNvPicPr>
            <a:picLocks noChangeAspect="1"/>
          </p:cNvPicPr>
          <p:nvPr/>
        </p:nvPicPr>
        <p:blipFill>
          <a:blip r:embed="rId3" cstate="print"/>
          <a:stretch>
            <a:fillRect/>
          </a:stretch>
        </p:blipFill>
        <p:spPr>
          <a:xfrm rot="10800000">
            <a:off x="6674214" y="5977754"/>
            <a:ext cx="328520" cy="234657"/>
          </a:xfrm>
          <a:prstGeom prst="rect">
            <a:avLst/>
          </a:prstGeom>
        </p:spPr>
      </p:pic>
      <p:grpSp>
        <p:nvGrpSpPr>
          <p:cNvPr id="20" name="Group 19"/>
          <p:cNvGrpSpPr/>
          <p:nvPr/>
        </p:nvGrpSpPr>
        <p:grpSpPr>
          <a:xfrm>
            <a:off x="0" y="6422955"/>
            <a:ext cx="9144000" cy="437555"/>
            <a:chOff x="0" y="6422955"/>
            <a:chExt cx="9144000" cy="437555"/>
          </a:xfrm>
        </p:grpSpPr>
        <p:pic>
          <p:nvPicPr>
            <p:cNvPr id="21" name="Picture 3"/>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722882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33"/>
          <p:cNvGrpSpPr/>
          <p:nvPr/>
        </p:nvGrpSpPr>
        <p:grpSpPr>
          <a:xfrm>
            <a:off x="4589597" y="3767504"/>
            <a:ext cx="4282047" cy="1635504"/>
            <a:chOff x="4748161" y="2702762"/>
            <a:chExt cx="4091039" cy="1299522"/>
          </a:xfrm>
        </p:grpSpPr>
        <p:sp>
          <p:nvSpPr>
            <p:cNvPr id="15" name="Rectangle 14"/>
            <p:cNvSpPr/>
            <p:nvPr/>
          </p:nvSpPr>
          <p:spPr>
            <a:xfrm>
              <a:off x="4748161" y="2914619"/>
              <a:ext cx="4091039" cy="108766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lgn="l" eaLnBrk="0" hangingPunct="0">
                <a:spcBef>
                  <a:spcPts val="0"/>
                </a:spcBef>
                <a:buClr>
                  <a:srgbClr val="333333"/>
                </a:buClr>
                <a:buSzPct val="120000"/>
                <a:buFont typeface="Arial" panose="020B0604020202020204" pitchFamily="34" charset="0"/>
                <a:buChar char="•"/>
              </a:pPr>
              <a:r>
                <a:rPr lang="en-CA" sz="1200" dirty="0" smtClean="0">
                  <a:solidFill>
                    <a:srgbClr val="333333"/>
                  </a:solidFill>
                </a:rPr>
                <a:t>On-premise </a:t>
              </a:r>
              <a:r>
                <a:rPr lang="en-CA" sz="1200" dirty="0">
                  <a:solidFill>
                    <a:srgbClr val="333333"/>
                  </a:solidFill>
                </a:rPr>
                <a:t>appliance is declining, although generally still the norm</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As service (cloud) based options, commonly known as SaaS are being adopted at high rates</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Virtual appliances are used by those organizations who may be cloud averse</a:t>
              </a:r>
            </a:p>
          </p:txBody>
        </p:sp>
        <p:sp>
          <p:nvSpPr>
            <p:cNvPr id="16" name="Round Same Side Corner Rectangle 15"/>
            <p:cNvSpPr/>
            <p:nvPr/>
          </p:nvSpPr>
          <p:spPr>
            <a:xfrm>
              <a:off x="4748161" y="2702762"/>
              <a:ext cx="4091039" cy="211857"/>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0"/>
                </a:spcBef>
              </a:pPr>
              <a:r>
                <a:rPr lang="en-CA" sz="1200" b="1" dirty="0">
                  <a:solidFill>
                    <a:srgbClr val="FFFFFF"/>
                  </a:solidFill>
                </a:rPr>
                <a:t>Different types of Gateways:</a:t>
              </a:r>
            </a:p>
          </p:txBody>
        </p:sp>
      </p:grpSp>
      <p:sp>
        <p:nvSpPr>
          <p:cNvPr id="3" name="Title 2"/>
          <p:cNvSpPr>
            <a:spLocks noGrp="1"/>
          </p:cNvSpPr>
          <p:nvPr>
            <p:ph type="title"/>
          </p:nvPr>
        </p:nvSpPr>
        <p:spPr/>
        <p:txBody>
          <a:bodyPr/>
          <a:lstStyle/>
          <a:p>
            <a:r>
              <a:rPr lang="en-CA" dirty="0" smtClean="0"/>
              <a:t>Grasp the sheer volume along with the details of email to understand its importance</a:t>
            </a:r>
            <a:endParaRPr lang="en-CA" dirty="0"/>
          </a:p>
        </p:txBody>
      </p:sp>
      <p:sp>
        <p:nvSpPr>
          <p:cNvPr id="8" name="Text Placeholder 4"/>
          <p:cNvSpPr>
            <a:spLocks noGrp="1"/>
          </p:cNvSpPr>
          <p:nvPr>
            <p:ph type="body" sz="quarter" idx="23"/>
          </p:nvPr>
        </p:nvSpPr>
        <p:spPr>
          <a:xfrm>
            <a:off x="5292080" y="5233948"/>
            <a:ext cx="3585221" cy="216024"/>
          </a:xfrm>
        </p:spPr>
        <p:txBody>
          <a:bodyPr/>
          <a:lstStyle/>
          <a:p>
            <a:pPr marL="0" indent="0" algn="r">
              <a:spcBef>
                <a:spcPts val="0"/>
              </a:spcBef>
              <a:buNone/>
            </a:pPr>
            <a:r>
              <a:rPr lang="en-CA" sz="700" dirty="0" smtClean="0"/>
              <a:t>- Figures from The </a:t>
            </a:r>
            <a:r>
              <a:rPr lang="en-CA" sz="700" dirty="0" err="1" smtClean="0"/>
              <a:t>Radicati</a:t>
            </a:r>
            <a:r>
              <a:rPr lang="en-CA" sz="700" dirty="0" smtClean="0"/>
              <a:t> Group, Inc. Email Statistics Report 2013-2017</a:t>
            </a:r>
            <a:endParaRPr lang="en-CA" sz="700" dirty="0"/>
          </a:p>
        </p:txBody>
      </p:sp>
      <p:sp>
        <p:nvSpPr>
          <p:cNvPr id="13" name="Rounded Rectangle 12"/>
          <p:cNvSpPr/>
          <p:nvPr/>
        </p:nvSpPr>
        <p:spPr>
          <a:xfrm>
            <a:off x="267420" y="3429000"/>
            <a:ext cx="8604224" cy="32245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0"/>
              </a:spcBef>
            </a:pPr>
            <a:r>
              <a:rPr lang="en-CA" sz="1400" b="1" dirty="0">
                <a:solidFill>
                  <a:srgbClr val="333333"/>
                </a:solidFill>
              </a:rPr>
              <a:t>Understand how an ESG can </a:t>
            </a:r>
            <a:r>
              <a:rPr lang="en-CA" sz="1400" b="1" dirty="0" smtClean="0">
                <a:solidFill>
                  <a:srgbClr val="333333"/>
                </a:solidFill>
              </a:rPr>
              <a:t>improve </a:t>
            </a:r>
            <a:r>
              <a:rPr lang="en-CA" sz="1400" b="1" dirty="0">
                <a:solidFill>
                  <a:srgbClr val="333333"/>
                </a:solidFill>
              </a:rPr>
              <a:t>your email communications and </a:t>
            </a:r>
            <a:r>
              <a:rPr lang="en-CA" sz="1400" b="1" dirty="0" smtClean="0">
                <a:solidFill>
                  <a:srgbClr val="333333"/>
                </a:solidFill>
              </a:rPr>
              <a:t>organization’s </a:t>
            </a:r>
            <a:r>
              <a:rPr lang="en-CA" sz="1400" b="1" dirty="0">
                <a:solidFill>
                  <a:srgbClr val="333333"/>
                </a:solidFill>
              </a:rPr>
              <a:t>security: </a:t>
            </a:r>
          </a:p>
        </p:txBody>
      </p:sp>
      <p:grpSp>
        <p:nvGrpSpPr>
          <p:cNvPr id="18" name="Group 33"/>
          <p:cNvGrpSpPr/>
          <p:nvPr/>
        </p:nvGrpSpPr>
        <p:grpSpPr>
          <a:xfrm>
            <a:off x="318220" y="3753036"/>
            <a:ext cx="4104715" cy="1649972"/>
            <a:chOff x="5530562" y="2665206"/>
            <a:chExt cx="3018685" cy="1335296"/>
          </a:xfrm>
        </p:grpSpPr>
        <p:sp>
          <p:nvSpPr>
            <p:cNvPr id="19" name="Rectangle 18"/>
            <p:cNvSpPr/>
            <p:nvPr/>
          </p:nvSpPr>
          <p:spPr>
            <a:xfrm>
              <a:off x="5540501" y="2860307"/>
              <a:ext cx="3008746" cy="114019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Advanced detection capabilities in response to threat landscape developments. </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Big data analytics are being used by vendors to crowd source and analyze data to identify zero day threats and targeted attacks. </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Encryption and DLP features are becoming more robust and common among vendors. </a:t>
              </a:r>
            </a:p>
          </p:txBody>
        </p:sp>
        <p:sp>
          <p:nvSpPr>
            <p:cNvPr id="20" name="Round Same Side Corner Rectangle 19"/>
            <p:cNvSpPr/>
            <p:nvPr/>
          </p:nvSpPr>
          <p:spPr>
            <a:xfrm>
              <a:off x="5530562" y="2665206"/>
              <a:ext cx="3018685" cy="19510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0"/>
                </a:spcBef>
              </a:pPr>
              <a:r>
                <a:rPr lang="en-CA" sz="1200" b="1" dirty="0">
                  <a:solidFill>
                    <a:srgbClr val="FFFFFF"/>
                  </a:solidFill>
                </a:rPr>
                <a:t>Advanced capabilities differentiate </a:t>
              </a:r>
              <a:r>
                <a:rPr lang="en-CA" sz="1200" b="1" dirty="0" smtClean="0">
                  <a:solidFill>
                    <a:srgbClr val="FFFFFF"/>
                  </a:solidFill>
                </a:rPr>
                <a:t>vendors: </a:t>
              </a:r>
              <a:endParaRPr lang="en-CA" sz="1200" b="1" dirty="0">
                <a:solidFill>
                  <a:srgbClr val="FFFFFF"/>
                </a:solidFill>
              </a:endParaRPr>
            </a:p>
          </p:txBody>
        </p:sp>
      </p:grpSp>
      <p:grpSp>
        <p:nvGrpSpPr>
          <p:cNvPr id="23" name="Group 22"/>
          <p:cNvGrpSpPr/>
          <p:nvPr/>
        </p:nvGrpSpPr>
        <p:grpSpPr>
          <a:xfrm>
            <a:off x="331733" y="5481228"/>
            <a:ext cx="8506443" cy="858398"/>
            <a:chOff x="313384" y="3598911"/>
            <a:chExt cx="8506443" cy="858398"/>
          </a:xfrm>
        </p:grpSpPr>
        <p:sp>
          <p:nvSpPr>
            <p:cNvPr id="24" name="Rounded Rectangle 23"/>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l">
                <a:spcBef>
                  <a:spcPts val="0"/>
                </a:spcBef>
              </a:pPr>
              <a:r>
                <a:rPr lang="en-CA" sz="1200" dirty="0">
                  <a:solidFill>
                    <a:srgbClr val="333333"/>
                  </a:solidFill>
                </a:rPr>
                <a:t>Growth rate of email usage are decreasing due to increase in other communication </a:t>
              </a:r>
              <a:r>
                <a:rPr lang="en-CA" sz="1200" dirty="0" smtClean="0">
                  <a:solidFill>
                    <a:srgbClr val="333333"/>
                  </a:solidFill>
                </a:rPr>
                <a:t>forms, such as </a:t>
              </a:r>
              <a:r>
                <a:rPr lang="en-CA" sz="1200" dirty="0">
                  <a:solidFill>
                    <a:srgbClr val="333333"/>
                  </a:solidFill>
                </a:rPr>
                <a:t>instant messaging, texting, and social </a:t>
              </a:r>
              <a:r>
                <a:rPr lang="en-CA" sz="1200" dirty="0" smtClean="0">
                  <a:solidFill>
                    <a:srgbClr val="333333"/>
                  </a:solidFill>
                </a:rPr>
                <a:t>networking. </a:t>
              </a:r>
              <a:r>
                <a:rPr lang="en-CA" sz="1200" dirty="0">
                  <a:solidFill>
                    <a:srgbClr val="333333"/>
                  </a:solidFill>
                </a:rPr>
                <a:t>R</a:t>
              </a:r>
              <a:r>
                <a:rPr lang="en-CA" sz="1200" dirty="0" smtClean="0">
                  <a:solidFill>
                    <a:srgbClr val="333333"/>
                  </a:solidFill>
                </a:rPr>
                <a:t>egardless </a:t>
              </a:r>
              <a:r>
                <a:rPr lang="en-CA" sz="1200" dirty="0">
                  <a:solidFill>
                    <a:srgbClr val="333333"/>
                  </a:solidFill>
                </a:rPr>
                <a:t>of some decreasing growth trends, </a:t>
              </a:r>
              <a:r>
                <a:rPr lang="en-CA" sz="1200" b="1" dirty="0">
                  <a:solidFill>
                    <a:srgbClr val="333333"/>
                  </a:solidFill>
                </a:rPr>
                <a:t>email overall usage is still on the rise and </a:t>
              </a:r>
              <a:r>
                <a:rPr lang="en-CA" sz="1200" b="1" dirty="0" smtClean="0">
                  <a:solidFill>
                    <a:srgbClr val="333333"/>
                  </a:solidFill>
                </a:rPr>
                <a:t>is </a:t>
              </a:r>
              <a:r>
                <a:rPr lang="en-CA" sz="1200" b="1" dirty="0">
                  <a:solidFill>
                    <a:srgbClr val="333333"/>
                  </a:solidFill>
                </a:rPr>
                <a:t>here to stay</a:t>
              </a:r>
              <a:r>
                <a:rPr lang="en-CA" sz="1200" dirty="0">
                  <a:solidFill>
                    <a:srgbClr val="333333"/>
                  </a:solidFill>
                </a:rPr>
                <a:t>. With that undisputable </a:t>
              </a:r>
              <a:r>
                <a:rPr lang="en-CA" sz="1200" dirty="0" smtClean="0">
                  <a:solidFill>
                    <a:srgbClr val="333333"/>
                  </a:solidFill>
                </a:rPr>
                <a:t>truth, </a:t>
              </a:r>
              <a:r>
                <a:rPr lang="en-CA" sz="1200" dirty="0">
                  <a:solidFill>
                    <a:srgbClr val="333333"/>
                  </a:solidFill>
                </a:rPr>
                <a:t>you need email communication security: </a:t>
              </a:r>
              <a:r>
                <a:rPr lang="en-CA" sz="1200" b="1" dirty="0">
                  <a:solidFill>
                    <a:srgbClr val="333333"/>
                  </a:solidFill>
                </a:rPr>
                <a:t>Email Security Gateway (ESG). </a:t>
              </a:r>
            </a:p>
          </p:txBody>
        </p:sp>
        <p:pic>
          <p:nvPicPr>
            <p:cNvPr id="25" name="Picture 24" descr="insight.png"/>
            <p:cNvPicPr>
              <a:picLocks noChangeAspect="1"/>
            </p:cNvPicPr>
            <p:nvPr/>
          </p:nvPicPr>
          <p:blipFill>
            <a:blip r:embed="rId3" cstate="print"/>
            <a:stretch>
              <a:fillRect/>
            </a:stretch>
          </p:blipFill>
          <p:spPr>
            <a:xfrm>
              <a:off x="313384" y="3606917"/>
              <a:ext cx="1014754" cy="850392"/>
            </a:xfrm>
            <a:prstGeom prst="rect">
              <a:avLst/>
            </a:prstGeom>
          </p:spPr>
        </p:pic>
      </p:grpSp>
      <p:grpSp>
        <p:nvGrpSpPr>
          <p:cNvPr id="22" name="Group 33"/>
          <p:cNvGrpSpPr/>
          <p:nvPr/>
        </p:nvGrpSpPr>
        <p:grpSpPr>
          <a:xfrm>
            <a:off x="318221" y="1185651"/>
            <a:ext cx="4104717" cy="2163591"/>
            <a:chOff x="5530563" y="2665206"/>
            <a:chExt cx="3018685" cy="1750959"/>
          </a:xfrm>
        </p:grpSpPr>
        <p:sp>
          <p:nvSpPr>
            <p:cNvPr id="26" name="Rectangle 25"/>
            <p:cNvSpPr/>
            <p:nvPr/>
          </p:nvSpPr>
          <p:spPr>
            <a:xfrm>
              <a:off x="5540501" y="2860307"/>
              <a:ext cx="3008746" cy="15558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eaLnBrk="0" hangingPunct="0">
                <a:spcBef>
                  <a:spcPts val="0"/>
                </a:spcBef>
                <a:buClr>
                  <a:srgbClr val="333333"/>
                </a:buClr>
                <a:buSzPct val="120000"/>
              </a:pPr>
              <a:r>
                <a:rPr lang="en-CA" sz="1200" dirty="0">
                  <a:solidFill>
                    <a:srgbClr val="333333"/>
                  </a:solidFill>
                </a:rPr>
                <a:t>There are around 183 billion messages per day. This means more than 66 trillion emails are sent per year. </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Around 90-100 billion emails are business related with 80-83 billion consumer related. </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Around 65-75% of all emails are spam  - reduced from a high of 97% of all emails in 2009 according to Microsoft.</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In 2011, Asia pacific has the most email – 49%, with Europe second – 22%, North America third – 14%, </a:t>
              </a:r>
              <a:r>
                <a:rPr lang="en-CA" sz="1200" dirty="0" smtClean="0">
                  <a:solidFill>
                    <a:srgbClr val="333333"/>
                  </a:solidFill>
                </a:rPr>
                <a:t>and the rest </a:t>
              </a:r>
              <a:r>
                <a:rPr lang="en-CA" sz="1200" dirty="0">
                  <a:solidFill>
                    <a:srgbClr val="333333"/>
                  </a:solidFill>
                </a:rPr>
                <a:t>of world at 15%. </a:t>
              </a:r>
            </a:p>
          </p:txBody>
        </p:sp>
        <p:sp>
          <p:nvSpPr>
            <p:cNvPr id="27" name="Round Same Side Corner Rectangle 26"/>
            <p:cNvSpPr/>
            <p:nvPr/>
          </p:nvSpPr>
          <p:spPr>
            <a:xfrm>
              <a:off x="5530563" y="2665206"/>
              <a:ext cx="3018685" cy="19510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pPr>
              <a:r>
                <a:rPr lang="en-CA" sz="1200" b="1" dirty="0">
                  <a:solidFill>
                    <a:srgbClr val="FFFFFF"/>
                  </a:solidFill>
                </a:rPr>
                <a:t>Email communication figures:</a:t>
              </a:r>
            </a:p>
          </p:txBody>
        </p:sp>
      </p:grpSp>
      <p:grpSp>
        <p:nvGrpSpPr>
          <p:cNvPr id="28" name="Group 33"/>
          <p:cNvGrpSpPr/>
          <p:nvPr/>
        </p:nvGrpSpPr>
        <p:grpSpPr>
          <a:xfrm>
            <a:off x="4576079" y="1185651"/>
            <a:ext cx="4105656" cy="2163591"/>
            <a:chOff x="5530562" y="2665206"/>
            <a:chExt cx="3018685" cy="1657172"/>
          </a:xfrm>
        </p:grpSpPr>
        <p:sp>
          <p:nvSpPr>
            <p:cNvPr id="29" name="Rectangle 28"/>
            <p:cNvSpPr/>
            <p:nvPr/>
          </p:nvSpPr>
          <p:spPr>
            <a:xfrm>
              <a:off x="5540501" y="2860307"/>
              <a:ext cx="3008746" cy="1462071"/>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eaLnBrk="0" hangingPunct="0">
                <a:spcBef>
                  <a:spcPts val="0"/>
                </a:spcBef>
                <a:buClr>
                  <a:srgbClr val="333333"/>
                </a:buClr>
                <a:buSzPct val="120000"/>
              </a:pPr>
              <a:r>
                <a:rPr lang="en-CA" sz="1200" dirty="0">
                  <a:solidFill>
                    <a:srgbClr val="333333"/>
                  </a:solidFill>
                </a:rPr>
                <a:t>Email is expected to increase from 3.9 billion accounts in 2013 to 4.9 billion by 2017 – 6% growth year over year. </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There are 2.97 billion consumer email accounts in </a:t>
              </a:r>
              <a:r>
                <a:rPr lang="en-CA" sz="1200" dirty="0" smtClean="0">
                  <a:solidFill>
                    <a:srgbClr val="333333"/>
                  </a:solidFill>
                </a:rPr>
                <a:t>2013, </a:t>
              </a:r>
              <a:r>
                <a:rPr lang="en-CA" sz="1200" dirty="0">
                  <a:solidFill>
                    <a:srgbClr val="333333"/>
                  </a:solidFill>
                </a:rPr>
                <a:t>which is expected to grow to 3.782 billion in 2017. </a:t>
              </a:r>
            </a:p>
            <a:p>
              <a:pPr marL="174625" indent="-174625" algn="l" eaLnBrk="0" hangingPunct="0">
                <a:spcBef>
                  <a:spcPts val="0"/>
                </a:spcBef>
                <a:buClr>
                  <a:srgbClr val="333333"/>
                </a:buClr>
                <a:buSzPct val="120000"/>
                <a:buFont typeface="Arial" panose="020B0604020202020204" pitchFamily="34" charset="0"/>
                <a:buChar char="•"/>
              </a:pPr>
              <a:r>
                <a:rPr lang="en-CA" sz="1200" dirty="0">
                  <a:solidFill>
                    <a:srgbClr val="333333"/>
                  </a:solidFill>
                </a:rPr>
                <a:t>In 2013, Some 929 million mailboxes are for business purposes. This is expected to grow at 5% annually to reach 1.1 billion in 2017.</a:t>
              </a:r>
            </a:p>
          </p:txBody>
        </p:sp>
        <p:sp>
          <p:nvSpPr>
            <p:cNvPr id="30" name="Round Same Side Corner Rectangle 29"/>
            <p:cNvSpPr/>
            <p:nvPr/>
          </p:nvSpPr>
          <p:spPr>
            <a:xfrm>
              <a:off x="5530562" y="2665206"/>
              <a:ext cx="3018685" cy="19510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pPr>
              <a:r>
                <a:rPr lang="en-CA" sz="1200" b="1" dirty="0">
                  <a:solidFill>
                    <a:srgbClr val="FFFFFF"/>
                  </a:solidFill>
                </a:rPr>
                <a:t>Email account figures:</a:t>
              </a:r>
            </a:p>
          </p:txBody>
        </p:sp>
      </p:grpSp>
      <p:grpSp>
        <p:nvGrpSpPr>
          <p:cNvPr id="21" name="Group 20"/>
          <p:cNvGrpSpPr/>
          <p:nvPr/>
        </p:nvGrpSpPr>
        <p:grpSpPr>
          <a:xfrm>
            <a:off x="0" y="6422955"/>
            <a:ext cx="9144000" cy="437555"/>
            <a:chOff x="0" y="6422955"/>
            <a:chExt cx="9144000" cy="437555"/>
          </a:xfrm>
        </p:grpSpPr>
        <p:pic>
          <p:nvPicPr>
            <p:cNvPr id="31" name="Picture 3"/>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2" name="Picture 31"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56614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49303" y="1124744"/>
            <a:ext cx="8620124" cy="676317"/>
          </a:xfrm>
        </p:spPr>
        <p:txBody>
          <a:bodyPr/>
          <a:lstStyle/>
          <a:p>
            <a:r>
              <a:rPr lang="en-CA" dirty="0" smtClean="0"/>
              <a:t>The endless adversaries use email to take advantage of your users. Understand who they are and you can begin to understand </a:t>
            </a:r>
            <a:r>
              <a:rPr lang="en-CA" dirty="0"/>
              <a:t>how to stop them. </a:t>
            </a:r>
          </a:p>
        </p:txBody>
      </p:sp>
      <p:sp>
        <p:nvSpPr>
          <p:cNvPr id="3" name="Title 2"/>
          <p:cNvSpPr>
            <a:spLocks noGrp="1"/>
          </p:cNvSpPr>
          <p:nvPr>
            <p:ph type="title"/>
          </p:nvPr>
        </p:nvSpPr>
        <p:spPr/>
        <p:txBody>
          <a:bodyPr/>
          <a:lstStyle/>
          <a:p>
            <a:r>
              <a:rPr lang="en-CA" dirty="0" smtClean="0"/>
              <a:t>The adversaries using these email based attacks vary in motivation, techniques used, and impact to your organization</a:t>
            </a:r>
            <a:endParaRPr lang="en-CA" dirty="0"/>
          </a:p>
        </p:txBody>
      </p:sp>
      <p:sp>
        <p:nvSpPr>
          <p:cNvPr id="4" name="Text Placeholder 3"/>
          <p:cNvSpPr>
            <a:spLocks noGrp="1"/>
          </p:cNvSpPr>
          <p:nvPr>
            <p:ph type="body" sz="quarter" idx="16"/>
          </p:nvPr>
        </p:nvSpPr>
        <p:spPr>
          <a:xfrm>
            <a:off x="2815990" y="1955214"/>
            <a:ext cx="2755062" cy="1581798"/>
          </a:xfrm>
          <a:noFill/>
          <a:ln/>
        </p:spPr>
        <p:style>
          <a:lnRef idx="2">
            <a:schemeClr val="accent1"/>
          </a:lnRef>
          <a:fillRef idx="1">
            <a:schemeClr val="lt1"/>
          </a:fillRef>
          <a:effectRef idx="0">
            <a:schemeClr val="accent1"/>
          </a:effectRef>
          <a:fontRef idx="minor">
            <a:schemeClr val="dk1"/>
          </a:fontRef>
        </p:style>
        <p:txBody>
          <a:bodyPr/>
          <a:lstStyle/>
          <a:p>
            <a:pPr marL="0" lvl="0" indent="0">
              <a:buNone/>
            </a:pPr>
            <a:r>
              <a:rPr lang="en-CA" sz="1100" dirty="0" smtClean="0"/>
              <a:t>Adversaries breaking into networks for self-fulfillment, bragging rights or some financial gain. They </a:t>
            </a:r>
            <a:r>
              <a:rPr lang="en-CA" sz="1100" dirty="0"/>
              <a:t>often download attack scripts and protocols already created by other hackers. </a:t>
            </a:r>
            <a:r>
              <a:rPr lang="en-CA" sz="1100" dirty="0" smtClean="0"/>
              <a:t>They use sophisticated tools but with simple execution. The </a:t>
            </a:r>
            <a:r>
              <a:rPr lang="en-CA" sz="1100" dirty="0"/>
              <a:t>large majority of hackers do not pose serious risks to organizations with advanced security. </a:t>
            </a:r>
          </a:p>
        </p:txBody>
      </p:sp>
      <p:sp>
        <p:nvSpPr>
          <p:cNvPr id="7" name="Text Placeholder 3"/>
          <p:cNvSpPr>
            <a:spLocks noGrp="1"/>
          </p:cNvSpPr>
          <p:nvPr>
            <p:ph type="body" sz="quarter" idx="16"/>
          </p:nvPr>
        </p:nvSpPr>
        <p:spPr>
          <a:xfrm>
            <a:off x="6018029" y="2134434"/>
            <a:ext cx="2838660" cy="1499155"/>
          </a:xfrm>
        </p:spPr>
        <p:txBody>
          <a:bodyPr/>
          <a:lstStyle/>
          <a:p>
            <a:pPr marL="0" lvl="0" indent="0">
              <a:spcBef>
                <a:spcPts val="600"/>
              </a:spcBef>
              <a:buNone/>
            </a:pPr>
            <a:r>
              <a:rPr lang="en-US" sz="1100" dirty="0" smtClean="0"/>
              <a:t>Activism </a:t>
            </a:r>
            <a:r>
              <a:rPr lang="en-US" sz="1100" dirty="0"/>
              <a:t>in a digital setting. Anonymous is a highly capable group of hackers who target and compromise government and industry computers. Information stolen from agencies include identities of employees, executives, and business relationship details between companies and government agencies.</a:t>
            </a:r>
          </a:p>
        </p:txBody>
      </p:sp>
      <p:sp>
        <p:nvSpPr>
          <p:cNvPr id="8" name="Rounded Rectangle 7"/>
          <p:cNvSpPr/>
          <p:nvPr/>
        </p:nvSpPr>
        <p:spPr>
          <a:xfrm>
            <a:off x="6008972" y="1808820"/>
            <a:ext cx="2838660" cy="34119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b="1" dirty="0" err="1">
                <a:solidFill>
                  <a:srgbClr val="333333"/>
                </a:solidFill>
              </a:rPr>
              <a:t>Hacktivist</a:t>
            </a:r>
            <a:r>
              <a:rPr lang="en-CA" sz="1100" b="1" dirty="0">
                <a:solidFill>
                  <a:srgbClr val="333333"/>
                </a:solidFill>
              </a:rPr>
              <a:t> Groups </a:t>
            </a:r>
          </a:p>
        </p:txBody>
      </p:sp>
      <p:sp>
        <p:nvSpPr>
          <p:cNvPr id="9" name="Text Placeholder 3"/>
          <p:cNvSpPr>
            <a:spLocks noGrp="1"/>
          </p:cNvSpPr>
          <p:nvPr>
            <p:ph type="body" sz="quarter" idx="16"/>
          </p:nvPr>
        </p:nvSpPr>
        <p:spPr>
          <a:xfrm>
            <a:off x="2734092" y="4627887"/>
            <a:ext cx="2829389" cy="1631914"/>
          </a:xfrm>
        </p:spPr>
        <p:txBody>
          <a:bodyPr/>
          <a:lstStyle/>
          <a:p>
            <a:pPr marL="0" lvl="0" indent="0">
              <a:buNone/>
            </a:pPr>
            <a:r>
              <a:rPr lang="en-CA" sz="1100" dirty="0"/>
              <a:t>Generally driven by financial gain. Online fraud and identity theft are carried out using a multitude of spam, </a:t>
            </a:r>
            <a:r>
              <a:rPr lang="en-CA" sz="1100" dirty="0" smtClean="0"/>
              <a:t>phishing, </a:t>
            </a:r>
            <a:r>
              <a:rPr lang="en-CA" sz="1100" dirty="0"/>
              <a:t>and malware attacks. </a:t>
            </a:r>
          </a:p>
          <a:p>
            <a:pPr marL="0" lvl="0" indent="0">
              <a:buNone/>
            </a:pPr>
            <a:r>
              <a:rPr lang="en-US" sz="1100" dirty="0"/>
              <a:t>The Russian Business Network is a criminal syndicate of individuals and companies. This syndicate operates several botnets available, including spamming, phishing, malware distribution</a:t>
            </a:r>
            <a:r>
              <a:rPr lang="en-US" sz="1100" dirty="0" smtClean="0"/>
              <a:t>. </a:t>
            </a:r>
            <a:endParaRPr lang="en-CA" sz="1100" dirty="0"/>
          </a:p>
        </p:txBody>
      </p:sp>
      <p:sp>
        <p:nvSpPr>
          <p:cNvPr id="10" name="Rounded Rectangle 9"/>
          <p:cNvSpPr/>
          <p:nvPr/>
        </p:nvSpPr>
        <p:spPr>
          <a:xfrm>
            <a:off x="2735796" y="4280882"/>
            <a:ext cx="283866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b="1" dirty="0">
                <a:solidFill>
                  <a:srgbClr val="333333"/>
                </a:solidFill>
              </a:rPr>
              <a:t>Criminals and Criminal Groups</a:t>
            </a:r>
          </a:p>
        </p:txBody>
      </p:sp>
      <p:sp>
        <p:nvSpPr>
          <p:cNvPr id="11" name="Text Placeholder 3"/>
          <p:cNvSpPr>
            <a:spLocks noGrp="1"/>
          </p:cNvSpPr>
          <p:nvPr>
            <p:ph type="body" sz="quarter" idx="16"/>
          </p:nvPr>
        </p:nvSpPr>
        <p:spPr>
          <a:xfrm>
            <a:off x="256278" y="3149064"/>
            <a:ext cx="2319591" cy="2481461"/>
          </a:xfrm>
        </p:spPr>
        <p:txBody>
          <a:bodyPr/>
          <a:lstStyle/>
          <a:p>
            <a:pPr marL="0" lvl="0" indent="0">
              <a:buNone/>
            </a:pPr>
            <a:r>
              <a:rPr lang="en-CA" sz="1100" dirty="0" smtClean="0"/>
              <a:t>Cyber espionage, sabotage, and general cyber warfare are common among nation states as a natural evolution of covert warfare and intelligence gathering. </a:t>
            </a:r>
          </a:p>
          <a:p>
            <a:pPr marL="0" lvl="0" indent="0">
              <a:buNone/>
            </a:pPr>
            <a:r>
              <a:rPr lang="en-CA" sz="1100" dirty="0" smtClean="0"/>
              <a:t>Example: Unit </a:t>
            </a:r>
            <a:r>
              <a:rPr lang="en-CA" sz="1100" dirty="0"/>
              <a:t>61398 of the People’s Liberation Army, or commonly referred to as APT1, is a Shanghai based APT group either backed by or wholly created by the People’s Liberation Army of China. They are a highly developed and well documented threat group who has performed cyber espionage across the world in various industries dating back at least to 2006</a:t>
            </a:r>
            <a:r>
              <a:rPr lang="en-CA" sz="1100" dirty="0" smtClean="0"/>
              <a:t>.</a:t>
            </a:r>
            <a:endParaRPr lang="en-CA" sz="1100" dirty="0"/>
          </a:p>
        </p:txBody>
      </p:sp>
      <p:sp>
        <p:nvSpPr>
          <p:cNvPr id="12" name="Rounded Rectangle 11"/>
          <p:cNvSpPr/>
          <p:nvPr/>
        </p:nvSpPr>
        <p:spPr>
          <a:xfrm>
            <a:off x="256279" y="2847220"/>
            <a:ext cx="2274065"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b="1" dirty="0">
                <a:solidFill>
                  <a:srgbClr val="333333"/>
                </a:solidFill>
              </a:rPr>
              <a:t>Nation States</a:t>
            </a:r>
          </a:p>
        </p:txBody>
      </p:sp>
      <p:sp>
        <p:nvSpPr>
          <p:cNvPr id="14" name="Rounded Rectangle 13"/>
          <p:cNvSpPr/>
          <p:nvPr/>
        </p:nvSpPr>
        <p:spPr>
          <a:xfrm>
            <a:off x="6008971" y="5076113"/>
            <a:ext cx="2838660" cy="40511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b="1" dirty="0">
                <a:solidFill>
                  <a:srgbClr val="333333"/>
                </a:solidFill>
              </a:rPr>
              <a:t>Insiders</a:t>
            </a:r>
          </a:p>
        </p:txBody>
      </p:sp>
      <p:sp>
        <p:nvSpPr>
          <p:cNvPr id="16" name="Rounded Rectangle 15"/>
          <p:cNvSpPr/>
          <p:nvPr/>
        </p:nvSpPr>
        <p:spPr>
          <a:xfrm>
            <a:off x="5984029" y="3632329"/>
            <a:ext cx="283866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b="1" dirty="0">
                <a:solidFill>
                  <a:srgbClr val="333333"/>
                </a:solidFill>
              </a:rPr>
              <a:t>Bot Network Operators</a:t>
            </a:r>
          </a:p>
        </p:txBody>
      </p:sp>
      <p:sp>
        <p:nvSpPr>
          <p:cNvPr id="13" name="Text Placeholder 3"/>
          <p:cNvSpPr>
            <a:spLocks noGrp="1"/>
          </p:cNvSpPr>
          <p:nvPr>
            <p:ph type="body" sz="quarter" idx="16"/>
          </p:nvPr>
        </p:nvSpPr>
        <p:spPr>
          <a:xfrm>
            <a:off x="6039801" y="5337473"/>
            <a:ext cx="2841455" cy="936103"/>
          </a:xfrm>
        </p:spPr>
        <p:txBody>
          <a:bodyPr/>
          <a:lstStyle/>
          <a:p>
            <a:pPr marL="0" lvl="0" indent="0">
              <a:buNone/>
            </a:pPr>
            <a:r>
              <a:rPr lang="en-CA" sz="1100" dirty="0"/>
              <a:t>A disgruntled member of an organization is a constant problem nowadays. They may not have expertise in </a:t>
            </a:r>
            <a:r>
              <a:rPr lang="en-CA" sz="1100" dirty="0" smtClean="0"/>
              <a:t>hacking, </a:t>
            </a:r>
            <a:r>
              <a:rPr lang="en-CA" sz="1100" dirty="0"/>
              <a:t>but they will have organizational system </a:t>
            </a:r>
            <a:r>
              <a:rPr lang="en-CA" sz="1100" dirty="0" smtClean="0"/>
              <a:t>understanding, </a:t>
            </a:r>
            <a:r>
              <a:rPr lang="en-CA" sz="1100" dirty="0"/>
              <a:t>often allowing access to valuable data. </a:t>
            </a:r>
          </a:p>
        </p:txBody>
      </p:sp>
      <p:sp>
        <p:nvSpPr>
          <p:cNvPr id="17" name="Text Placeholder 3"/>
          <p:cNvSpPr>
            <a:spLocks noGrp="1"/>
          </p:cNvSpPr>
          <p:nvPr>
            <p:ph type="body" sz="quarter" idx="16"/>
          </p:nvPr>
        </p:nvSpPr>
        <p:spPr>
          <a:xfrm>
            <a:off x="273349" y="1930650"/>
            <a:ext cx="2011793" cy="783989"/>
          </a:xfrm>
          <a:ln/>
        </p:spPr>
        <p:style>
          <a:lnRef idx="2">
            <a:schemeClr val="accent1">
              <a:shade val="50000"/>
            </a:schemeClr>
          </a:lnRef>
          <a:fillRef idx="1">
            <a:schemeClr val="accent1"/>
          </a:fillRef>
          <a:effectRef idx="0">
            <a:schemeClr val="accent1"/>
          </a:effectRef>
          <a:fontRef idx="minor">
            <a:schemeClr val="lt1"/>
          </a:fontRef>
        </p:style>
        <p:txBody>
          <a:bodyPr/>
          <a:lstStyle/>
          <a:p>
            <a:pPr marL="0" lvl="0" indent="0" algn="ctr">
              <a:buNone/>
            </a:pPr>
            <a:r>
              <a:rPr lang="en-CA" sz="1500" dirty="0" smtClean="0"/>
              <a:t>All adversaries can be classified as </a:t>
            </a:r>
            <a:r>
              <a:rPr lang="en-CA" sz="2000" b="1" dirty="0" smtClean="0"/>
              <a:t>Hackers</a:t>
            </a:r>
            <a:endParaRPr lang="en-CA" sz="2000" b="1" dirty="0"/>
          </a:p>
        </p:txBody>
      </p:sp>
      <p:sp>
        <p:nvSpPr>
          <p:cNvPr id="18" name="Text Placeholder 3"/>
          <p:cNvSpPr>
            <a:spLocks noGrp="1"/>
          </p:cNvSpPr>
          <p:nvPr>
            <p:ph type="body" sz="quarter" idx="16"/>
          </p:nvPr>
        </p:nvSpPr>
        <p:spPr>
          <a:xfrm>
            <a:off x="2804344" y="3645024"/>
            <a:ext cx="2774525" cy="324515"/>
          </a:xfrm>
          <a:solidFill>
            <a:srgbClr val="998F5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lvl="0" indent="0">
              <a:buNone/>
            </a:pPr>
            <a:r>
              <a:rPr lang="en-CA" sz="1500" dirty="0" smtClean="0"/>
              <a:t>This breaks down into groups:</a:t>
            </a:r>
            <a:endParaRPr lang="en-CA" sz="1500" dirty="0"/>
          </a:p>
        </p:txBody>
      </p:sp>
      <p:sp>
        <p:nvSpPr>
          <p:cNvPr id="19" name="Right Arrow 18"/>
          <p:cNvSpPr/>
          <p:nvPr/>
        </p:nvSpPr>
        <p:spPr>
          <a:xfrm>
            <a:off x="2339752" y="2030561"/>
            <a:ext cx="468052" cy="570347"/>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2" name="Left Arrow 21"/>
          <p:cNvSpPr/>
          <p:nvPr/>
        </p:nvSpPr>
        <p:spPr>
          <a:xfrm>
            <a:off x="2555776" y="3633589"/>
            <a:ext cx="197137" cy="371475"/>
          </a:xfrm>
          <a:prstGeom prst="lef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3" name="Right Arrow 22"/>
          <p:cNvSpPr/>
          <p:nvPr/>
        </p:nvSpPr>
        <p:spPr>
          <a:xfrm>
            <a:off x="5618888" y="3717032"/>
            <a:ext cx="285262" cy="24631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4" name="Right Arrow 23"/>
          <p:cNvSpPr/>
          <p:nvPr/>
        </p:nvSpPr>
        <p:spPr>
          <a:xfrm rot="3467070">
            <a:off x="5617868" y="4266409"/>
            <a:ext cx="256067" cy="269878"/>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5" name="Right Arrow 24"/>
          <p:cNvSpPr/>
          <p:nvPr/>
        </p:nvSpPr>
        <p:spPr>
          <a:xfrm rot="19316455">
            <a:off x="5623773" y="3160234"/>
            <a:ext cx="253095" cy="253731"/>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6" name="Down Arrow 25"/>
          <p:cNvSpPr/>
          <p:nvPr/>
        </p:nvSpPr>
        <p:spPr>
          <a:xfrm>
            <a:off x="4005623" y="4041068"/>
            <a:ext cx="288032" cy="193535"/>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5" name="Text Placeholder 3"/>
          <p:cNvSpPr>
            <a:spLocks noGrp="1"/>
          </p:cNvSpPr>
          <p:nvPr>
            <p:ph type="body" sz="quarter" idx="16"/>
          </p:nvPr>
        </p:nvSpPr>
        <p:spPr>
          <a:xfrm>
            <a:off x="6001345" y="3899296"/>
            <a:ext cx="2871475" cy="1062529"/>
          </a:xfrm>
        </p:spPr>
        <p:txBody>
          <a:bodyPr/>
          <a:lstStyle/>
          <a:p>
            <a:pPr marL="0" lvl="0" indent="0">
              <a:buNone/>
            </a:pPr>
            <a:r>
              <a:rPr lang="en-CA" sz="1100" dirty="0"/>
              <a:t>Hackers, but with a different purpose. </a:t>
            </a:r>
            <a:r>
              <a:rPr lang="en-CA" sz="1100" dirty="0" smtClean="0"/>
              <a:t>They </a:t>
            </a:r>
            <a:r>
              <a:rPr lang="en-CA" sz="1100" dirty="0"/>
              <a:t>want to compromise a system and take control to carry out other hacking activities like phishing schemes, </a:t>
            </a:r>
            <a:r>
              <a:rPr lang="en-CA" sz="1100" dirty="0" smtClean="0"/>
              <a:t>spam, </a:t>
            </a:r>
            <a:r>
              <a:rPr lang="en-CA" sz="1100" dirty="0"/>
              <a:t>or malware attacks. Once control is gained, they can sell this control on the black </a:t>
            </a:r>
            <a:r>
              <a:rPr lang="en-CA" sz="1100" dirty="0" smtClean="0"/>
              <a:t>market</a:t>
            </a:r>
            <a:r>
              <a:rPr lang="en-CA" sz="1100" dirty="0"/>
              <a:t>.</a:t>
            </a:r>
          </a:p>
        </p:txBody>
      </p:sp>
      <p:grpSp>
        <p:nvGrpSpPr>
          <p:cNvPr id="27" name="Group 26"/>
          <p:cNvGrpSpPr/>
          <p:nvPr/>
        </p:nvGrpSpPr>
        <p:grpSpPr>
          <a:xfrm>
            <a:off x="0" y="6417332"/>
            <a:ext cx="9144000" cy="437555"/>
            <a:chOff x="0" y="6422955"/>
            <a:chExt cx="9144000" cy="437555"/>
          </a:xfrm>
        </p:grpSpPr>
        <p:pic>
          <p:nvPicPr>
            <p:cNvPr id="28" name="Picture 3"/>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68379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772" y="4103589"/>
            <a:ext cx="1109518" cy="722376"/>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t="-314"/>
          <a:stretch/>
        </p:blipFill>
        <p:spPr>
          <a:xfrm rot="19246927">
            <a:off x="489041" y="4420173"/>
            <a:ext cx="736913" cy="707433"/>
          </a:xfrm>
          <a:prstGeom prst="rect">
            <a:avLst/>
          </a:prstGeom>
        </p:spPr>
      </p:pic>
      <p:sp>
        <p:nvSpPr>
          <p:cNvPr id="5" name="Title 4"/>
          <p:cNvSpPr>
            <a:spLocks noGrp="1"/>
          </p:cNvSpPr>
          <p:nvPr>
            <p:ph type="title"/>
          </p:nvPr>
        </p:nvSpPr>
        <p:spPr/>
        <p:txBody>
          <a:bodyPr/>
          <a:lstStyle/>
          <a:p>
            <a:r>
              <a:rPr lang="en-CA" dirty="0" smtClean="0"/>
              <a:t>The threat landscape is constantly evolving with new and more advanced threats</a:t>
            </a:r>
            <a:endParaRPr lang="en-CA" dirty="0"/>
          </a:p>
        </p:txBody>
      </p:sp>
      <p:sp>
        <p:nvSpPr>
          <p:cNvPr id="6" name="Text Placeholder 5"/>
          <p:cNvSpPr>
            <a:spLocks noGrp="1"/>
          </p:cNvSpPr>
          <p:nvPr>
            <p:ph type="body" sz="quarter" idx="16"/>
          </p:nvPr>
        </p:nvSpPr>
        <p:spPr>
          <a:xfrm>
            <a:off x="251520" y="1781970"/>
            <a:ext cx="8640960" cy="813711"/>
          </a:xfrm>
        </p:spPr>
        <p:txBody>
          <a:bodyPr/>
          <a:lstStyle/>
          <a:p>
            <a:pPr marL="0" lvl="0" indent="0">
              <a:buNone/>
            </a:pPr>
            <a:r>
              <a:rPr lang="en-CA" sz="1200" dirty="0"/>
              <a:t>Security professionals at one time only needed to be worried about spam related issues with emails. The emergence of traditional signature based malware became a widely used tool. Anti-virus and anti-spam became commoditized features. As advanced malware spread and hacking techniques were </a:t>
            </a:r>
            <a:r>
              <a:rPr lang="en-CA" sz="1200" dirty="0" smtClean="0"/>
              <a:t>distributed, </a:t>
            </a:r>
            <a:r>
              <a:rPr lang="en-CA" sz="1200" dirty="0"/>
              <a:t>email security had to rise. </a:t>
            </a:r>
            <a:r>
              <a:rPr lang="en-CA" sz="1200" dirty="0" smtClean="0"/>
              <a:t>Today, </a:t>
            </a:r>
            <a:r>
              <a:rPr lang="en-CA" sz="1200" dirty="0"/>
              <a:t>targeted attacks and highly advanced botnets, </a:t>
            </a:r>
            <a:r>
              <a:rPr lang="en-CA" sz="1200" dirty="0" smtClean="0"/>
              <a:t>trojan viruses, </a:t>
            </a:r>
            <a:r>
              <a:rPr lang="en-CA" sz="1200" dirty="0"/>
              <a:t>and other malware are spread through spear phishing campaigns. </a:t>
            </a:r>
          </a:p>
          <a:p>
            <a:endParaRPr lang="en-CA" sz="1200" dirty="0"/>
          </a:p>
        </p:txBody>
      </p:sp>
      <p:sp>
        <p:nvSpPr>
          <p:cNvPr id="8" name="Text Placeholder 7"/>
          <p:cNvSpPr>
            <a:spLocks noGrp="1"/>
          </p:cNvSpPr>
          <p:nvPr>
            <p:ph type="body" sz="quarter" idx="23"/>
          </p:nvPr>
        </p:nvSpPr>
        <p:spPr>
          <a:xfrm>
            <a:off x="251520" y="2580241"/>
            <a:ext cx="5724635" cy="817982"/>
          </a:xfrm>
        </p:spPr>
        <p:txBody>
          <a:bodyPr/>
          <a:lstStyle/>
          <a:p>
            <a:pPr marL="0" indent="0">
              <a:buNone/>
            </a:pPr>
            <a:r>
              <a:rPr lang="en-CA" sz="1200" dirty="0"/>
              <a:t>Email </a:t>
            </a:r>
            <a:r>
              <a:rPr lang="en-CA" sz="1200" dirty="0" smtClean="0"/>
              <a:t>is, </a:t>
            </a:r>
            <a:r>
              <a:rPr lang="en-CA" sz="1200" dirty="0"/>
              <a:t>by </a:t>
            </a:r>
            <a:r>
              <a:rPr lang="en-CA" sz="1200" dirty="0" smtClean="0"/>
              <a:t>far, </a:t>
            </a:r>
            <a:r>
              <a:rPr lang="en-CA" sz="1200" dirty="0"/>
              <a:t>the preferred way in which advanced and targeted attacks are carried </a:t>
            </a:r>
            <a:r>
              <a:rPr lang="en-CA" sz="1200" dirty="0" smtClean="0"/>
              <a:t>out. The rise </a:t>
            </a:r>
            <a:r>
              <a:rPr lang="en-CA" sz="1200" dirty="0"/>
              <a:t>of more targeted attacks, including both polymorphic and spear phishing, </a:t>
            </a:r>
            <a:r>
              <a:rPr lang="en-CA" sz="1200" dirty="0" smtClean="0"/>
              <a:t>as well as the </a:t>
            </a:r>
            <a:r>
              <a:rPr lang="en-CA" sz="1200" dirty="0"/>
              <a:t>rise of very dynamic </a:t>
            </a:r>
            <a:r>
              <a:rPr lang="en-CA" sz="1200" dirty="0" smtClean="0"/>
              <a:t>botnets, </a:t>
            </a:r>
            <a:r>
              <a:rPr lang="en-CA" sz="1200" dirty="0"/>
              <a:t>have significantly increased the size </a:t>
            </a:r>
            <a:r>
              <a:rPr lang="en-CA" sz="1200" dirty="0" smtClean="0"/>
              <a:t>of the </a:t>
            </a:r>
            <a:r>
              <a:rPr lang="en-CA" sz="1200" dirty="0"/>
              <a:t>threat </a:t>
            </a:r>
            <a:r>
              <a:rPr lang="en-CA" sz="1200" dirty="0" smtClean="0"/>
              <a:t>landscape. </a:t>
            </a:r>
            <a:endParaRPr lang="en-CA" sz="1200" dirty="0"/>
          </a:p>
        </p:txBody>
      </p:sp>
      <p:sp>
        <p:nvSpPr>
          <p:cNvPr id="9" name="Text Placeholder 6"/>
          <p:cNvSpPr txBox="1">
            <a:spLocks/>
          </p:cNvSpPr>
          <p:nvPr/>
        </p:nvSpPr>
        <p:spPr bwMode="auto">
          <a:xfrm>
            <a:off x="272356" y="1124744"/>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dirty="0" smtClean="0">
                <a:solidFill>
                  <a:srgbClr val="333333"/>
                </a:solidFill>
              </a:rPr>
              <a:t>The cunning adversary is always tweaking and creating new techniques, often making existing security measures obsolete. </a:t>
            </a:r>
            <a:endParaRPr lang="en-CA" dirty="0">
              <a:solidFill>
                <a:srgbClr val="333333"/>
              </a:solidFill>
            </a:endParaRPr>
          </a:p>
        </p:txBody>
      </p:sp>
      <p:sp>
        <p:nvSpPr>
          <p:cNvPr id="10" name="Text Placeholder 5"/>
          <p:cNvSpPr txBox="1">
            <a:spLocks/>
          </p:cNvSpPr>
          <p:nvPr/>
        </p:nvSpPr>
        <p:spPr bwMode="auto">
          <a:xfrm>
            <a:off x="2267744" y="4880312"/>
            <a:ext cx="3780420"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333333"/>
              </a:buClr>
              <a:buFont typeface="Wingdings" pitchFamily="2" charset="2"/>
              <a:buNone/>
            </a:pPr>
            <a:r>
              <a:rPr lang="en-CA" sz="1200" dirty="0">
                <a:solidFill>
                  <a:srgbClr val="333333"/>
                </a:solidFill>
              </a:rPr>
              <a:t>In Q3 2013 global spam volume spiked 125%, almost 4 trillion messages, highest since august </a:t>
            </a:r>
            <a:r>
              <a:rPr lang="en-CA" sz="1200" dirty="0" smtClean="0">
                <a:solidFill>
                  <a:srgbClr val="333333"/>
                </a:solidFill>
              </a:rPr>
              <a:t>2010</a:t>
            </a:r>
          </a:p>
          <a:p>
            <a:pPr marL="0" indent="0">
              <a:spcBef>
                <a:spcPts val="0"/>
              </a:spcBef>
              <a:buClr>
                <a:srgbClr val="333333"/>
              </a:buClr>
              <a:buFont typeface="Wingdings" pitchFamily="2" charset="2"/>
              <a:buNone/>
            </a:pPr>
            <a:endParaRPr lang="en-CA" sz="800" dirty="0" smtClean="0">
              <a:solidFill>
                <a:srgbClr val="333333"/>
              </a:solidFill>
            </a:endParaRPr>
          </a:p>
          <a:p>
            <a:pPr marL="0" indent="0" algn="r">
              <a:spcBef>
                <a:spcPts val="0"/>
              </a:spcBef>
              <a:buClr>
                <a:srgbClr val="333333"/>
              </a:buClr>
              <a:buFont typeface="Wingdings" pitchFamily="2" charset="2"/>
              <a:buNone/>
            </a:pPr>
            <a:r>
              <a:rPr lang="en-CA" sz="700" dirty="0" smtClean="0">
                <a:solidFill>
                  <a:srgbClr val="333333"/>
                </a:solidFill>
              </a:rPr>
              <a:t>- McAfee Lab </a:t>
            </a:r>
            <a:r>
              <a:rPr lang="en-CA" sz="700" dirty="0">
                <a:solidFill>
                  <a:srgbClr val="333333"/>
                </a:solidFill>
              </a:rPr>
              <a:t>Threats Report: Third Quarter </a:t>
            </a:r>
            <a:r>
              <a:rPr lang="en-CA" sz="700" dirty="0" smtClean="0">
                <a:solidFill>
                  <a:srgbClr val="333333"/>
                </a:solidFill>
              </a:rPr>
              <a:t>2013</a:t>
            </a:r>
            <a:endParaRPr lang="en-CA" sz="700" dirty="0">
              <a:solidFill>
                <a:srgbClr val="333333"/>
              </a:solidFill>
            </a:endParaRPr>
          </a:p>
        </p:txBody>
      </p:sp>
      <p:sp>
        <p:nvSpPr>
          <p:cNvPr id="13" name="Text Placeholder 5"/>
          <p:cNvSpPr txBox="1">
            <a:spLocks/>
          </p:cNvSpPr>
          <p:nvPr/>
        </p:nvSpPr>
        <p:spPr bwMode="auto">
          <a:xfrm>
            <a:off x="6113480" y="3119963"/>
            <a:ext cx="2763820" cy="240842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333333"/>
              </a:buClr>
              <a:buFont typeface="Arial" panose="020B0604020202020204" pitchFamily="34" charset="0"/>
              <a:buChar char="•"/>
            </a:pPr>
            <a:r>
              <a:rPr lang="en-CA" sz="1200" dirty="0" smtClean="0">
                <a:solidFill>
                  <a:srgbClr val="333333"/>
                </a:solidFill>
              </a:rPr>
              <a:t>In </a:t>
            </a:r>
            <a:r>
              <a:rPr lang="en-CA" sz="1200" dirty="0">
                <a:solidFill>
                  <a:srgbClr val="333333"/>
                </a:solidFill>
              </a:rPr>
              <a:t>2012, 77% of security practitioners saw an increase in external </a:t>
            </a:r>
            <a:r>
              <a:rPr lang="en-CA" sz="1200" dirty="0" smtClean="0">
                <a:solidFill>
                  <a:srgbClr val="333333"/>
                </a:solidFill>
              </a:rPr>
              <a:t>threats.</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55% </a:t>
            </a:r>
            <a:r>
              <a:rPr lang="en-CA" sz="1200" dirty="0" smtClean="0">
                <a:solidFill>
                  <a:srgbClr val="333333"/>
                </a:solidFill>
              </a:rPr>
              <a:t>of security </a:t>
            </a:r>
            <a:r>
              <a:rPr lang="en-CA" sz="1200" dirty="0">
                <a:solidFill>
                  <a:srgbClr val="333333"/>
                </a:solidFill>
              </a:rPr>
              <a:t>professionals say securing new technologies is their number one organizational </a:t>
            </a:r>
            <a:r>
              <a:rPr lang="en-CA" sz="1200" dirty="0" smtClean="0">
                <a:solidFill>
                  <a:srgbClr val="333333"/>
                </a:solidFill>
              </a:rPr>
              <a:t>spend, </a:t>
            </a:r>
            <a:r>
              <a:rPr lang="en-CA" sz="1200" dirty="0">
                <a:solidFill>
                  <a:srgbClr val="333333"/>
                </a:solidFill>
              </a:rPr>
              <a:t>showing the industry trend to adopting more technology </a:t>
            </a:r>
            <a:r>
              <a:rPr lang="en-CA" sz="1200" dirty="0" smtClean="0">
                <a:solidFill>
                  <a:srgbClr val="333333"/>
                </a:solidFill>
              </a:rPr>
              <a:t>solutions</a:t>
            </a:r>
          </a:p>
          <a:p>
            <a:pPr>
              <a:spcBef>
                <a:spcPts val="0"/>
              </a:spcBef>
              <a:buClr>
                <a:srgbClr val="333333"/>
              </a:buClr>
              <a:buFont typeface="Arial" panose="020B0604020202020204" pitchFamily="34" charset="0"/>
              <a:buChar char="•"/>
            </a:pPr>
            <a:r>
              <a:rPr lang="en-CA" sz="1200" dirty="0" smtClean="0">
                <a:solidFill>
                  <a:srgbClr val="333333"/>
                </a:solidFill>
              </a:rPr>
              <a:t>39</a:t>
            </a:r>
            <a:r>
              <a:rPr lang="en-CA" sz="1200" dirty="0">
                <a:solidFill>
                  <a:srgbClr val="333333"/>
                </a:solidFill>
              </a:rPr>
              <a:t>% </a:t>
            </a:r>
            <a:r>
              <a:rPr lang="en-CA" sz="1200" dirty="0" smtClean="0">
                <a:solidFill>
                  <a:srgbClr val="333333"/>
                </a:solidFill>
              </a:rPr>
              <a:t>say </a:t>
            </a:r>
            <a:r>
              <a:rPr lang="en-CA" sz="1200" dirty="0">
                <a:solidFill>
                  <a:srgbClr val="333333"/>
                </a:solidFill>
              </a:rPr>
              <a:t>they will continue to spend the </a:t>
            </a:r>
            <a:r>
              <a:rPr lang="en-CA" sz="1200" dirty="0" smtClean="0">
                <a:solidFill>
                  <a:srgbClr val="333333"/>
                </a:solidFill>
              </a:rPr>
              <a:t>same amount.</a:t>
            </a:r>
          </a:p>
          <a:p>
            <a:pPr>
              <a:spcBef>
                <a:spcPts val="0"/>
              </a:spcBef>
              <a:buClr>
                <a:srgbClr val="333333"/>
              </a:buClr>
              <a:buFont typeface="Arial" panose="020B0604020202020204" pitchFamily="34" charset="0"/>
              <a:buChar char="•"/>
            </a:pPr>
            <a:r>
              <a:rPr lang="en-CA" sz="1200" dirty="0" smtClean="0">
                <a:solidFill>
                  <a:srgbClr val="333333"/>
                </a:solidFill>
              </a:rPr>
              <a:t>Only </a:t>
            </a:r>
            <a:r>
              <a:rPr lang="en-CA" sz="1200" dirty="0">
                <a:solidFill>
                  <a:srgbClr val="333333"/>
                </a:solidFill>
              </a:rPr>
              <a:t>6% </a:t>
            </a:r>
            <a:r>
              <a:rPr lang="en-CA" sz="1200" dirty="0" smtClean="0">
                <a:solidFill>
                  <a:srgbClr val="333333"/>
                </a:solidFill>
              </a:rPr>
              <a:t>say </a:t>
            </a:r>
            <a:r>
              <a:rPr lang="en-CA" sz="1200" dirty="0">
                <a:solidFill>
                  <a:srgbClr val="333333"/>
                </a:solidFill>
              </a:rPr>
              <a:t>they will spend </a:t>
            </a:r>
            <a:r>
              <a:rPr lang="en-CA" sz="1200" dirty="0" smtClean="0">
                <a:solidFill>
                  <a:srgbClr val="333333"/>
                </a:solidFill>
              </a:rPr>
              <a:t>less.</a:t>
            </a:r>
            <a:endParaRPr lang="en-CA" sz="1200" dirty="0">
              <a:solidFill>
                <a:srgbClr val="333333"/>
              </a:solidFill>
            </a:endParaRPr>
          </a:p>
        </p:txBody>
      </p:sp>
      <p:grpSp>
        <p:nvGrpSpPr>
          <p:cNvPr id="14" name="Group 13"/>
          <p:cNvGrpSpPr/>
          <p:nvPr/>
        </p:nvGrpSpPr>
        <p:grpSpPr>
          <a:xfrm>
            <a:off x="365201" y="5589240"/>
            <a:ext cx="8455271" cy="674348"/>
            <a:chOff x="313385" y="3598911"/>
            <a:chExt cx="8506442" cy="848310"/>
          </a:xfrm>
        </p:grpSpPr>
        <p:sp>
          <p:nvSpPr>
            <p:cNvPr id="15" name="Rounded Rectangle 14"/>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5663" indent="-3175" algn="l"/>
              <a:r>
                <a:rPr lang="en-CA" sz="1200" dirty="0" smtClean="0">
                  <a:solidFill>
                    <a:srgbClr val="333333"/>
                  </a:solidFill>
                </a:rPr>
                <a:t>The only constant in security is change. The fact that you are secure one day may not mean anything the next day. The fact of the matter is, that </a:t>
              </a:r>
              <a:r>
                <a:rPr lang="en-CA" sz="1200" b="1" dirty="0" smtClean="0">
                  <a:solidFill>
                    <a:srgbClr val="333333"/>
                  </a:solidFill>
                </a:rPr>
                <a:t>you are under attack</a:t>
              </a:r>
              <a:r>
                <a:rPr lang="en-CA" sz="1200" dirty="0" smtClean="0">
                  <a:solidFill>
                    <a:srgbClr val="333333"/>
                  </a:solidFill>
                </a:rPr>
                <a:t>. You may not know it, but your systems, network, data, and users are all under threat and risk to be compromised with some malicious intention. </a:t>
              </a:r>
            </a:p>
          </p:txBody>
        </p:sp>
        <p:pic>
          <p:nvPicPr>
            <p:cNvPr id="16" name="Picture 15" descr="insight.png"/>
            <p:cNvPicPr>
              <a:picLocks noChangeAspect="1"/>
            </p:cNvPicPr>
            <p:nvPr/>
          </p:nvPicPr>
          <p:blipFill>
            <a:blip r:embed="rId5" cstate="print"/>
            <a:stretch>
              <a:fillRect/>
            </a:stretch>
          </p:blipFill>
          <p:spPr>
            <a:xfrm>
              <a:off x="313385" y="3609020"/>
              <a:ext cx="822423" cy="838201"/>
            </a:xfrm>
            <a:prstGeom prst="rect">
              <a:avLst/>
            </a:prstGeom>
          </p:spPr>
        </p:pic>
      </p:grpSp>
      <p:sp>
        <p:nvSpPr>
          <p:cNvPr id="17" name="Text Placeholder 5"/>
          <p:cNvSpPr txBox="1">
            <a:spLocks/>
          </p:cNvSpPr>
          <p:nvPr/>
        </p:nvSpPr>
        <p:spPr bwMode="auto">
          <a:xfrm>
            <a:off x="6113480" y="2646065"/>
            <a:ext cx="2763820" cy="47389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333333"/>
              </a:buClr>
              <a:buFont typeface="Wingdings" pitchFamily="2" charset="2"/>
              <a:buNone/>
            </a:pPr>
            <a:r>
              <a:rPr lang="en-CA" sz="1200" dirty="0" smtClean="0">
                <a:solidFill>
                  <a:srgbClr val="FFFFFF"/>
                </a:solidFill>
              </a:rPr>
              <a:t>These developments are changing security practitioners:</a:t>
            </a:r>
            <a:endParaRPr lang="en-CA" sz="1200" dirty="0">
              <a:solidFill>
                <a:srgbClr val="FFFFFF"/>
              </a:solidFill>
            </a:endParaRPr>
          </a:p>
        </p:txBody>
      </p:sp>
      <p:sp>
        <p:nvSpPr>
          <p:cNvPr id="18" name="TextBox 17"/>
          <p:cNvSpPr txBox="1"/>
          <p:nvPr/>
        </p:nvSpPr>
        <p:spPr>
          <a:xfrm>
            <a:off x="2885254" y="3720350"/>
            <a:ext cx="1214038" cy="646331"/>
          </a:xfrm>
          <a:prstGeom prst="rect">
            <a:avLst/>
          </a:prstGeom>
          <a:noFill/>
        </p:spPr>
        <p:txBody>
          <a:bodyPr wrap="square" rtlCol="0">
            <a:spAutoFit/>
          </a:bodyPr>
          <a:lstStyle/>
          <a:p>
            <a:r>
              <a:rPr lang="en-CA" sz="1200" dirty="0" smtClean="0">
                <a:solidFill>
                  <a:srgbClr val="333333"/>
                </a:solidFill>
              </a:rPr>
              <a:t>1 in 291 emails contained a virus</a:t>
            </a:r>
            <a:endParaRPr lang="en-CA" sz="1200" dirty="0">
              <a:solidFill>
                <a:srgbClr val="333333"/>
              </a:solidFill>
            </a:endParaRPr>
          </a:p>
        </p:txBody>
      </p:sp>
      <p:sp>
        <p:nvSpPr>
          <p:cNvPr id="19" name="TextBox 18"/>
          <p:cNvSpPr txBox="1"/>
          <p:nvPr/>
        </p:nvSpPr>
        <p:spPr>
          <a:xfrm>
            <a:off x="955873" y="3778884"/>
            <a:ext cx="886610" cy="1015663"/>
          </a:xfrm>
          <a:prstGeom prst="rect">
            <a:avLst/>
          </a:prstGeom>
          <a:noFill/>
          <a:ln w="28575">
            <a:solidFill>
              <a:schemeClr val="tx1"/>
            </a:solidFill>
          </a:ln>
        </p:spPr>
        <p:txBody>
          <a:bodyPr wrap="square" rtlCol="0">
            <a:spAutoFit/>
          </a:bodyPr>
          <a:lstStyle/>
          <a:p>
            <a:r>
              <a:rPr lang="en-CA" sz="1200" dirty="0" smtClean="0">
                <a:solidFill>
                  <a:srgbClr val="333333"/>
                </a:solidFill>
              </a:rPr>
              <a:t>1 in 414 emails was a phishing attack</a:t>
            </a:r>
            <a:endParaRPr lang="en-CA" sz="1200" dirty="0">
              <a:solidFill>
                <a:srgbClr val="333333"/>
              </a:solidFill>
            </a:endParaRPr>
          </a:p>
        </p:txBody>
      </p:sp>
      <p:sp>
        <p:nvSpPr>
          <p:cNvPr id="20" name="TextBox 19"/>
          <p:cNvSpPr txBox="1"/>
          <p:nvPr/>
        </p:nvSpPr>
        <p:spPr>
          <a:xfrm>
            <a:off x="4848100" y="3717032"/>
            <a:ext cx="1020786" cy="830997"/>
          </a:xfrm>
          <a:prstGeom prst="rect">
            <a:avLst/>
          </a:prstGeom>
          <a:noFill/>
        </p:spPr>
        <p:txBody>
          <a:bodyPr wrap="square" rtlCol="0">
            <a:spAutoFit/>
          </a:bodyPr>
          <a:lstStyle/>
          <a:p>
            <a:pPr algn="r"/>
            <a:r>
              <a:rPr lang="en-CA" sz="1200" dirty="0" smtClean="0">
                <a:solidFill>
                  <a:srgbClr val="333333"/>
                </a:solidFill>
              </a:rPr>
              <a:t>23% of email based malware is a URL</a:t>
            </a:r>
            <a:endParaRPr lang="en-CA" sz="1200" dirty="0">
              <a:solidFill>
                <a:srgbClr val="333333"/>
              </a:solidFill>
            </a:endParaRPr>
          </a:p>
        </p:txBody>
      </p:sp>
      <p:sp>
        <p:nvSpPr>
          <p:cNvPr id="22" name="Pie 21"/>
          <p:cNvSpPr/>
          <p:nvPr/>
        </p:nvSpPr>
        <p:spPr>
          <a:xfrm>
            <a:off x="4236617" y="3946616"/>
            <a:ext cx="611483" cy="567379"/>
          </a:xfrm>
          <a:prstGeom prst="pie">
            <a:avLst>
              <a:gd name="adj1" fmla="val 21428014"/>
              <a:gd name="adj2" fmla="val 162000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333333"/>
              </a:solidFill>
            </a:endParaRPr>
          </a:p>
        </p:txBody>
      </p:sp>
      <p:sp>
        <p:nvSpPr>
          <p:cNvPr id="24" name="Pie 23"/>
          <p:cNvSpPr/>
          <p:nvPr/>
        </p:nvSpPr>
        <p:spPr>
          <a:xfrm>
            <a:off x="4290251" y="3905800"/>
            <a:ext cx="611483" cy="567379"/>
          </a:xfrm>
          <a:prstGeom prst="pie">
            <a:avLst>
              <a:gd name="adj1" fmla="val 16206386"/>
              <a:gd name="adj2" fmla="val 21445321"/>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333333"/>
              </a:solidFill>
            </a:endParaRPr>
          </a:p>
        </p:txBody>
      </p:sp>
      <p:sp>
        <p:nvSpPr>
          <p:cNvPr id="25" name="Rectangle 24"/>
          <p:cNvSpPr/>
          <p:nvPr/>
        </p:nvSpPr>
        <p:spPr>
          <a:xfrm>
            <a:off x="344103" y="3804436"/>
            <a:ext cx="303461" cy="1547201"/>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6" name="Rectangle 25"/>
          <p:cNvSpPr/>
          <p:nvPr/>
        </p:nvSpPr>
        <p:spPr>
          <a:xfrm>
            <a:off x="677569" y="5304659"/>
            <a:ext cx="303461" cy="45719"/>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7" name="Rectangle 26"/>
          <p:cNvSpPr/>
          <p:nvPr/>
        </p:nvSpPr>
        <p:spPr>
          <a:xfrm>
            <a:off x="2359327" y="3783308"/>
            <a:ext cx="303461" cy="964575"/>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8" name="Rectangle 27"/>
          <p:cNvSpPr/>
          <p:nvPr/>
        </p:nvSpPr>
        <p:spPr>
          <a:xfrm>
            <a:off x="2693012" y="4689216"/>
            <a:ext cx="303461" cy="45719"/>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2" name="Rounded Rectangle 31"/>
          <p:cNvSpPr/>
          <p:nvPr/>
        </p:nvSpPr>
        <p:spPr>
          <a:xfrm>
            <a:off x="257176" y="3407717"/>
            <a:ext cx="579098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2012 in Figures:</a:t>
            </a:r>
            <a:endParaRPr lang="en-CA" sz="1400" b="1" dirty="0">
              <a:solidFill>
                <a:srgbClr val="333333"/>
              </a:solidFill>
            </a:endParaRPr>
          </a:p>
        </p:txBody>
      </p:sp>
      <p:sp>
        <p:nvSpPr>
          <p:cNvPr id="31" name="Text Placeholder 5"/>
          <p:cNvSpPr txBox="1">
            <a:spLocks/>
          </p:cNvSpPr>
          <p:nvPr/>
        </p:nvSpPr>
        <p:spPr bwMode="auto">
          <a:xfrm>
            <a:off x="6377580" y="5321692"/>
            <a:ext cx="2514900" cy="1889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Clr>
                <a:srgbClr val="333333"/>
              </a:buClr>
              <a:buFont typeface="Wingdings" pitchFamily="2" charset="2"/>
              <a:buNone/>
            </a:pPr>
            <a:r>
              <a:rPr lang="en-CA" sz="700" dirty="0" smtClean="0">
                <a:solidFill>
                  <a:srgbClr val="333333"/>
                </a:solidFill>
              </a:rPr>
              <a:t>- </a:t>
            </a:r>
            <a:r>
              <a:rPr lang="en-CA" sz="700" dirty="0">
                <a:solidFill>
                  <a:srgbClr val="333333"/>
                </a:solidFill>
              </a:rPr>
              <a:t>Ernst &amp; young’s Global Information Security Survey 2012</a:t>
            </a:r>
          </a:p>
        </p:txBody>
      </p:sp>
      <p:grpSp>
        <p:nvGrpSpPr>
          <p:cNvPr id="29" name="Group 28"/>
          <p:cNvGrpSpPr/>
          <p:nvPr/>
        </p:nvGrpSpPr>
        <p:grpSpPr>
          <a:xfrm>
            <a:off x="0" y="6422955"/>
            <a:ext cx="9144000" cy="437555"/>
            <a:chOff x="0" y="6422955"/>
            <a:chExt cx="9144000" cy="437555"/>
          </a:xfrm>
        </p:grpSpPr>
        <p:pic>
          <p:nvPicPr>
            <p:cNvPr id="30" name="Picture 3"/>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17356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clrChange>
              <a:clrFrom>
                <a:srgbClr val="FEFEF6"/>
              </a:clrFrom>
              <a:clrTo>
                <a:srgbClr val="FEFEF6">
                  <a:alpha val="0"/>
                </a:srgbClr>
              </a:clrTo>
            </a:clrChange>
            <a:extLst>
              <a:ext uri="{28A0092B-C50C-407E-A947-70E740481C1C}">
                <a14:useLocalDpi xmlns:a14="http://schemas.microsoft.com/office/drawing/2010/main" val="0"/>
              </a:ext>
            </a:extLst>
          </a:blip>
          <a:stretch>
            <a:fillRect/>
          </a:stretch>
        </p:blipFill>
        <p:spPr>
          <a:xfrm rot="17905604">
            <a:off x="1751532" y="2251265"/>
            <a:ext cx="597967" cy="54687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7487" y="2794656"/>
            <a:ext cx="760048" cy="629754"/>
          </a:xfrm>
          <a:prstGeom prst="rect">
            <a:avLst/>
          </a:prstGeom>
        </p:spPr>
      </p:pic>
      <p:sp>
        <p:nvSpPr>
          <p:cNvPr id="2" name="Text Placeholder 1"/>
          <p:cNvSpPr>
            <a:spLocks noGrp="1"/>
          </p:cNvSpPr>
          <p:nvPr>
            <p:ph type="body" sz="quarter" idx="19"/>
          </p:nvPr>
        </p:nvSpPr>
        <p:spPr>
          <a:xfrm>
            <a:off x="257176" y="1124744"/>
            <a:ext cx="8620124" cy="657225"/>
          </a:xfrm>
        </p:spPr>
        <p:txBody>
          <a:bodyPr/>
          <a:lstStyle/>
          <a:p>
            <a:pPr lvl="0"/>
            <a:r>
              <a:rPr lang="en-CA" dirty="0"/>
              <a:t>Electronic spamming is the largest use of email communication by far and has the potential to be the biggest impairment to employee </a:t>
            </a:r>
            <a:r>
              <a:rPr lang="en-CA" dirty="0" smtClean="0"/>
              <a:t>productivity</a:t>
            </a:r>
            <a:endParaRPr lang="en-CA" dirty="0"/>
          </a:p>
        </p:txBody>
      </p:sp>
      <p:sp>
        <p:nvSpPr>
          <p:cNvPr id="3" name="Title 2"/>
          <p:cNvSpPr>
            <a:spLocks noGrp="1"/>
          </p:cNvSpPr>
          <p:nvPr>
            <p:ph type="title"/>
          </p:nvPr>
        </p:nvSpPr>
        <p:spPr/>
        <p:txBody>
          <a:bodyPr/>
          <a:lstStyle/>
          <a:p>
            <a:r>
              <a:rPr lang="en-CA" dirty="0" smtClean="0"/>
              <a:t>Spam and bulk style emails make up the largest volume of emails and are the greatest potential harm to productivity</a:t>
            </a:r>
            <a:endParaRPr lang="en-CA" dirty="0"/>
          </a:p>
        </p:txBody>
      </p:sp>
      <p:sp>
        <p:nvSpPr>
          <p:cNvPr id="6" name="Text Placeholder 3"/>
          <p:cNvSpPr txBox="1">
            <a:spLocks/>
          </p:cNvSpPr>
          <p:nvPr/>
        </p:nvSpPr>
        <p:spPr bwMode="auto">
          <a:xfrm>
            <a:off x="1712128" y="3379489"/>
            <a:ext cx="945063" cy="410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333333"/>
              </a:buClr>
              <a:buFont typeface="Wingdings" pitchFamily="2" charset="2"/>
              <a:buNone/>
            </a:pPr>
            <a:r>
              <a:rPr lang="en-CA" sz="1200" dirty="0">
                <a:solidFill>
                  <a:srgbClr val="333333"/>
                </a:solidFill>
              </a:rPr>
              <a:t>F</a:t>
            </a:r>
            <a:r>
              <a:rPr lang="en-CA" sz="1200" dirty="0" smtClean="0">
                <a:solidFill>
                  <a:srgbClr val="333333"/>
                </a:solidFill>
              </a:rPr>
              <a:t>inancial </a:t>
            </a:r>
            <a:r>
              <a:rPr lang="en-CA" sz="1200" dirty="0">
                <a:solidFill>
                  <a:srgbClr val="333333"/>
                </a:solidFill>
              </a:rPr>
              <a:t>M</a:t>
            </a:r>
            <a:r>
              <a:rPr lang="en-CA" sz="1200" dirty="0" smtClean="0">
                <a:solidFill>
                  <a:srgbClr val="333333"/>
                </a:solidFill>
              </a:rPr>
              <a:t>atters </a:t>
            </a:r>
          </a:p>
          <a:p>
            <a:pPr algn="ctr">
              <a:buClr>
                <a:srgbClr val="333333"/>
              </a:buClr>
            </a:pPr>
            <a:endParaRPr lang="en-CA" sz="1200" dirty="0">
              <a:solidFill>
                <a:srgbClr val="333333"/>
              </a:solidFill>
            </a:endParaRPr>
          </a:p>
        </p:txBody>
      </p:sp>
      <p:sp>
        <p:nvSpPr>
          <p:cNvPr id="7" name="Text Placeholder 3"/>
          <p:cNvSpPr txBox="1">
            <a:spLocks/>
          </p:cNvSpPr>
          <p:nvPr/>
        </p:nvSpPr>
        <p:spPr bwMode="auto">
          <a:xfrm>
            <a:off x="2835826" y="3379489"/>
            <a:ext cx="1052098" cy="403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333333"/>
              </a:buClr>
              <a:buFont typeface="Wingdings" pitchFamily="2" charset="2"/>
              <a:buNone/>
            </a:pPr>
            <a:r>
              <a:rPr lang="en-CA" sz="1200" dirty="0">
                <a:solidFill>
                  <a:srgbClr val="333333"/>
                </a:solidFill>
              </a:rPr>
              <a:t>A</a:t>
            </a:r>
            <a:r>
              <a:rPr lang="en-CA" sz="1200" dirty="0" smtClean="0">
                <a:solidFill>
                  <a:srgbClr val="333333"/>
                </a:solidFill>
              </a:rPr>
              <a:t>dult </a:t>
            </a:r>
            <a:r>
              <a:rPr lang="en-CA" sz="1200" dirty="0">
                <a:solidFill>
                  <a:srgbClr val="333333"/>
                </a:solidFill>
              </a:rPr>
              <a:t>R</a:t>
            </a:r>
            <a:r>
              <a:rPr lang="en-CA" sz="1200" dirty="0" smtClean="0">
                <a:solidFill>
                  <a:srgbClr val="333333"/>
                </a:solidFill>
              </a:rPr>
              <a:t>elated</a:t>
            </a:r>
            <a:endParaRPr lang="en-CA" sz="1200" dirty="0">
              <a:solidFill>
                <a:srgbClr val="333333"/>
              </a:solidFill>
            </a:endParaRPr>
          </a:p>
        </p:txBody>
      </p:sp>
      <p:sp>
        <p:nvSpPr>
          <p:cNvPr id="8" name="Text Placeholder 3"/>
          <p:cNvSpPr txBox="1">
            <a:spLocks/>
          </p:cNvSpPr>
          <p:nvPr/>
        </p:nvSpPr>
        <p:spPr bwMode="auto">
          <a:xfrm>
            <a:off x="421824" y="3379489"/>
            <a:ext cx="1071854" cy="4103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333333"/>
              </a:buClr>
              <a:buFont typeface="Wingdings" pitchFamily="2" charset="2"/>
              <a:buNone/>
            </a:pPr>
            <a:r>
              <a:rPr lang="en-CA" sz="1200" dirty="0">
                <a:solidFill>
                  <a:srgbClr val="333333"/>
                </a:solidFill>
              </a:rPr>
              <a:t>A</a:t>
            </a:r>
            <a:r>
              <a:rPr lang="en-CA" sz="1200" dirty="0" smtClean="0">
                <a:solidFill>
                  <a:srgbClr val="333333"/>
                </a:solidFill>
              </a:rPr>
              <a:t>dvertising </a:t>
            </a:r>
            <a:r>
              <a:rPr lang="en-CA" sz="1200" dirty="0">
                <a:solidFill>
                  <a:srgbClr val="333333"/>
                </a:solidFill>
              </a:rPr>
              <a:t>R</a:t>
            </a:r>
            <a:r>
              <a:rPr lang="en-CA" sz="1200" dirty="0" smtClean="0">
                <a:solidFill>
                  <a:srgbClr val="333333"/>
                </a:solidFill>
              </a:rPr>
              <a:t>elated </a:t>
            </a:r>
            <a:endParaRPr lang="en-CA" sz="1200" dirty="0">
              <a:solidFill>
                <a:srgbClr val="333333"/>
              </a:solidFill>
            </a:endParaRPr>
          </a:p>
        </p:txBody>
      </p:sp>
      <p:sp>
        <p:nvSpPr>
          <p:cNvPr id="9" name="Text Placeholder 4"/>
          <p:cNvSpPr txBox="1">
            <a:spLocks/>
          </p:cNvSpPr>
          <p:nvPr/>
        </p:nvSpPr>
        <p:spPr bwMode="auto">
          <a:xfrm>
            <a:off x="700512" y="4905165"/>
            <a:ext cx="2714778" cy="1237184"/>
          </a:xfrm>
          <a:prstGeom prst="rect">
            <a:avLst/>
          </a:prstGeom>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333333"/>
              </a:buClr>
              <a:buFont typeface="Wingdings" pitchFamily="2" charset="2"/>
              <a:buNone/>
            </a:pPr>
            <a:r>
              <a:rPr lang="en-CA" sz="1200" b="1" dirty="0" smtClean="0">
                <a:solidFill>
                  <a:srgbClr val="333333"/>
                </a:solidFill>
              </a:rPr>
              <a:t>Snowshoe spamming</a:t>
            </a:r>
          </a:p>
          <a:p>
            <a:pPr>
              <a:spcBef>
                <a:spcPts val="0"/>
              </a:spcBef>
              <a:buClr>
                <a:srgbClr val="333333"/>
              </a:buClr>
              <a:buFont typeface="Arial" panose="020B0604020202020204" pitchFamily="34" charset="0"/>
              <a:buChar char="•"/>
            </a:pPr>
            <a:r>
              <a:rPr lang="en-CA" sz="1200" dirty="0" smtClean="0">
                <a:solidFill>
                  <a:srgbClr val="333333"/>
                </a:solidFill>
              </a:rPr>
              <a:t>Where an </a:t>
            </a:r>
            <a:r>
              <a:rPr lang="en-CA" sz="1200" dirty="0">
                <a:solidFill>
                  <a:srgbClr val="333333"/>
                </a:solidFill>
              </a:rPr>
              <a:t>attacker </a:t>
            </a:r>
            <a:r>
              <a:rPr lang="en-CA" sz="1200" dirty="0" smtClean="0">
                <a:solidFill>
                  <a:srgbClr val="333333"/>
                </a:solidFill>
              </a:rPr>
              <a:t>uses an </a:t>
            </a:r>
            <a:r>
              <a:rPr lang="en-CA" sz="1200" dirty="0">
                <a:solidFill>
                  <a:srgbClr val="333333"/>
                </a:solidFill>
              </a:rPr>
              <a:t>array of IP addresses in order to spread out </a:t>
            </a:r>
            <a:r>
              <a:rPr lang="en-CA" sz="1200" dirty="0" smtClean="0">
                <a:solidFill>
                  <a:srgbClr val="333333"/>
                </a:solidFill>
              </a:rPr>
              <a:t>the spam </a:t>
            </a:r>
            <a:r>
              <a:rPr lang="en-CA" sz="1200" dirty="0">
                <a:solidFill>
                  <a:srgbClr val="333333"/>
                </a:solidFill>
              </a:rPr>
              <a:t>load. </a:t>
            </a:r>
            <a:r>
              <a:rPr lang="en-CA" sz="1200" dirty="0" smtClean="0">
                <a:solidFill>
                  <a:srgbClr val="333333"/>
                </a:solidFill>
              </a:rPr>
              <a:t>This makes </a:t>
            </a:r>
            <a:r>
              <a:rPr lang="en-CA" sz="1200" dirty="0">
                <a:solidFill>
                  <a:srgbClr val="333333"/>
                </a:solidFill>
              </a:rPr>
              <a:t>it difficult </a:t>
            </a:r>
            <a:r>
              <a:rPr lang="en-CA" sz="1200" dirty="0" smtClean="0">
                <a:solidFill>
                  <a:srgbClr val="333333"/>
                </a:solidFill>
              </a:rPr>
              <a:t>for the filters to catch or identify spam. </a:t>
            </a:r>
            <a:endParaRPr lang="en-CA" sz="1100" dirty="0">
              <a:solidFill>
                <a:srgbClr val="333333"/>
              </a:solidFill>
            </a:endParaRPr>
          </a:p>
        </p:txBody>
      </p:sp>
      <p:sp>
        <p:nvSpPr>
          <p:cNvPr id="10" name="Text Placeholder 4"/>
          <p:cNvSpPr txBox="1">
            <a:spLocks/>
          </p:cNvSpPr>
          <p:nvPr/>
        </p:nvSpPr>
        <p:spPr bwMode="auto">
          <a:xfrm>
            <a:off x="4103947" y="4324467"/>
            <a:ext cx="4775897" cy="1141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333333"/>
              </a:buClr>
              <a:buFont typeface="Arial" panose="020B0604020202020204" pitchFamily="34" charset="0"/>
              <a:buChar char="•"/>
            </a:pPr>
            <a:r>
              <a:rPr lang="en-CA" sz="1200" dirty="0" smtClean="0">
                <a:solidFill>
                  <a:srgbClr val="333333"/>
                </a:solidFill>
              </a:rPr>
              <a:t>Decrease </a:t>
            </a:r>
            <a:r>
              <a:rPr lang="en-CA" sz="1200" dirty="0">
                <a:solidFill>
                  <a:srgbClr val="333333"/>
                </a:solidFill>
              </a:rPr>
              <a:t>of 6% from 2011 to 2012</a:t>
            </a:r>
          </a:p>
          <a:p>
            <a:pPr>
              <a:spcBef>
                <a:spcPts val="0"/>
              </a:spcBef>
              <a:buClr>
                <a:srgbClr val="333333"/>
              </a:buClr>
              <a:buFont typeface="Arial" panose="020B0604020202020204" pitchFamily="34" charset="0"/>
              <a:buChar char="•"/>
            </a:pPr>
            <a:r>
              <a:rPr lang="en-CA" sz="1200" dirty="0" smtClean="0">
                <a:solidFill>
                  <a:srgbClr val="333333"/>
                </a:solidFill>
              </a:rPr>
              <a:t>Partly due </a:t>
            </a:r>
            <a:r>
              <a:rPr lang="en-CA" sz="1200" dirty="0">
                <a:solidFill>
                  <a:srgbClr val="333333"/>
                </a:solidFill>
              </a:rPr>
              <a:t>to botnets being taken </a:t>
            </a:r>
            <a:r>
              <a:rPr lang="en-CA" sz="1200" dirty="0" smtClean="0">
                <a:solidFill>
                  <a:srgbClr val="333333"/>
                </a:solidFill>
              </a:rPr>
              <a:t>down</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Many </a:t>
            </a:r>
            <a:r>
              <a:rPr lang="en-CA" sz="1200" dirty="0" smtClean="0">
                <a:solidFill>
                  <a:srgbClr val="333333"/>
                </a:solidFill>
              </a:rPr>
              <a:t>spammers are </a:t>
            </a:r>
            <a:r>
              <a:rPr lang="en-CA" sz="1200" dirty="0">
                <a:solidFill>
                  <a:srgbClr val="333333"/>
                </a:solidFill>
              </a:rPr>
              <a:t>moving to social media as means of </a:t>
            </a:r>
            <a:r>
              <a:rPr lang="en-CA" sz="1200" dirty="0" smtClean="0">
                <a:solidFill>
                  <a:srgbClr val="333333"/>
                </a:solidFill>
              </a:rPr>
              <a:t>communication.</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smtClean="0">
                <a:solidFill>
                  <a:srgbClr val="333333"/>
                </a:solidFill>
              </a:rPr>
              <a:t>Shifting focus to improving </a:t>
            </a:r>
            <a:r>
              <a:rPr lang="en-CA" sz="1200" dirty="0">
                <a:solidFill>
                  <a:srgbClr val="333333"/>
                </a:solidFill>
              </a:rPr>
              <a:t>quality </a:t>
            </a:r>
            <a:r>
              <a:rPr lang="en-CA" sz="1200" dirty="0" smtClean="0">
                <a:solidFill>
                  <a:srgbClr val="333333"/>
                </a:solidFill>
              </a:rPr>
              <a:t>is bypassing </a:t>
            </a:r>
            <a:r>
              <a:rPr lang="en-CA" sz="1200" dirty="0">
                <a:solidFill>
                  <a:srgbClr val="333333"/>
                </a:solidFill>
              </a:rPr>
              <a:t>spam filters – more </a:t>
            </a:r>
            <a:r>
              <a:rPr lang="en-CA" sz="1200" dirty="0" smtClean="0">
                <a:solidFill>
                  <a:srgbClr val="333333"/>
                </a:solidFill>
              </a:rPr>
              <a:t>phishing.</a:t>
            </a:r>
            <a:endParaRPr lang="en-CA" sz="1200" dirty="0">
              <a:solidFill>
                <a:srgbClr val="333333"/>
              </a:solidFill>
            </a:endParaRPr>
          </a:p>
        </p:txBody>
      </p:sp>
      <p:sp>
        <p:nvSpPr>
          <p:cNvPr id="15" name="Text Placeholder 4"/>
          <p:cNvSpPr txBox="1">
            <a:spLocks/>
          </p:cNvSpPr>
          <p:nvPr/>
        </p:nvSpPr>
        <p:spPr bwMode="auto">
          <a:xfrm>
            <a:off x="4103948" y="2046150"/>
            <a:ext cx="4773352" cy="1897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333333"/>
              </a:buClr>
              <a:buFont typeface="Arial" panose="020B0604020202020204" pitchFamily="34" charset="0"/>
              <a:buChar char="•"/>
            </a:pPr>
            <a:r>
              <a:rPr lang="en-CA" sz="1200" dirty="0" smtClean="0">
                <a:solidFill>
                  <a:srgbClr val="333333"/>
                </a:solidFill>
              </a:rPr>
              <a:t>It is estimated </a:t>
            </a:r>
            <a:r>
              <a:rPr lang="en-CA" sz="1200" dirty="0">
                <a:solidFill>
                  <a:srgbClr val="333333"/>
                </a:solidFill>
              </a:rPr>
              <a:t>that spammers and spam advertised merchants collect worldwide revenues of </a:t>
            </a:r>
            <a:r>
              <a:rPr lang="en-CA" sz="1200" dirty="0" smtClean="0">
                <a:solidFill>
                  <a:srgbClr val="333333"/>
                </a:solidFill>
              </a:rPr>
              <a:t>$200 million </a:t>
            </a:r>
            <a:r>
              <a:rPr lang="en-CA" sz="1200" dirty="0">
                <a:solidFill>
                  <a:srgbClr val="333333"/>
                </a:solidFill>
              </a:rPr>
              <a:t>per </a:t>
            </a:r>
            <a:r>
              <a:rPr lang="en-CA" sz="1200" dirty="0" smtClean="0">
                <a:solidFill>
                  <a:srgbClr val="333333"/>
                </a:solidFill>
              </a:rPr>
              <a:t>year.</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smtClean="0">
                <a:solidFill>
                  <a:srgbClr val="333333"/>
                </a:solidFill>
              </a:rPr>
              <a:t>The USA spent between $20-$50 </a:t>
            </a:r>
            <a:r>
              <a:rPr lang="en-CA" sz="1200" dirty="0">
                <a:solidFill>
                  <a:srgbClr val="333333"/>
                </a:solidFill>
              </a:rPr>
              <a:t>billion annually in costs due to spam </a:t>
            </a:r>
            <a:r>
              <a:rPr lang="en-CA" sz="1200" dirty="0" smtClean="0">
                <a:solidFill>
                  <a:srgbClr val="333333"/>
                </a:solidFill>
              </a:rPr>
              <a:t>protection. </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smtClean="0">
                <a:solidFill>
                  <a:srgbClr val="333333"/>
                </a:solidFill>
              </a:rPr>
              <a:t>This sets the externality ratio to near 100:1 </a:t>
            </a:r>
            <a:r>
              <a:rPr lang="en-CA" sz="1200" dirty="0">
                <a:solidFill>
                  <a:srgbClr val="333333"/>
                </a:solidFill>
              </a:rPr>
              <a:t>– that </a:t>
            </a:r>
            <a:r>
              <a:rPr lang="en-CA" sz="1200" dirty="0" smtClean="0">
                <a:solidFill>
                  <a:srgbClr val="333333"/>
                </a:solidFill>
              </a:rPr>
              <a:t>is </a:t>
            </a:r>
            <a:r>
              <a:rPr lang="en-CA" sz="1200" dirty="0">
                <a:solidFill>
                  <a:srgbClr val="333333"/>
                </a:solidFill>
              </a:rPr>
              <a:t>external costs to internal benefits – </a:t>
            </a:r>
            <a:r>
              <a:rPr lang="en-CA" sz="1200" dirty="0" smtClean="0">
                <a:solidFill>
                  <a:srgbClr val="333333"/>
                </a:solidFill>
              </a:rPr>
              <a:t>$100 spend </a:t>
            </a:r>
            <a:r>
              <a:rPr lang="en-CA" sz="1200" dirty="0">
                <a:solidFill>
                  <a:srgbClr val="333333"/>
                </a:solidFill>
              </a:rPr>
              <a:t>to </a:t>
            </a:r>
            <a:r>
              <a:rPr lang="en-CA" sz="1200" dirty="0" smtClean="0">
                <a:solidFill>
                  <a:srgbClr val="333333"/>
                </a:solidFill>
              </a:rPr>
              <a:t>$1 benefit. </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For context, the ratio of the cost </a:t>
            </a:r>
            <a:r>
              <a:rPr lang="en-CA" sz="1200" dirty="0" smtClean="0">
                <a:solidFill>
                  <a:srgbClr val="333333"/>
                </a:solidFill>
              </a:rPr>
              <a:t>of </a:t>
            </a:r>
            <a:r>
              <a:rPr lang="en-CA" sz="1200" dirty="0">
                <a:solidFill>
                  <a:srgbClr val="333333"/>
                </a:solidFill>
              </a:rPr>
              <a:t>car theft to thieves’ earnings is in the range of 7:1 to </a:t>
            </a:r>
            <a:r>
              <a:rPr lang="en-CA" sz="1200" dirty="0" smtClean="0">
                <a:solidFill>
                  <a:srgbClr val="333333"/>
                </a:solidFill>
              </a:rPr>
              <a:t>30:1.</a:t>
            </a:r>
            <a:endParaRPr lang="en-CA" sz="1200" dirty="0">
              <a:solidFill>
                <a:srgbClr val="333333"/>
              </a:solidFill>
            </a:endParaRPr>
          </a:p>
          <a:p>
            <a:pPr>
              <a:spcBef>
                <a:spcPts val="0"/>
              </a:spcBef>
              <a:buClr>
                <a:srgbClr val="333333"/>
              </a:buClr>
              <a:buFont typeface="Arial" panose="020B0604020202020204" pitchFamily="34" charset="0"/>
              <a:buChar char="•"/>
            </a:pPr>
            <a:r>
              <a:rPr lang="en-CA" sz="1200" dirty="0">
                <a:solidFill>
                  <a:srgbClr val="333333"/>
                </a:solidFill>
              </a:rPr>
              <a:t>For spam to be </a:t>
            </a:r>
            <a:r>
              <a:rPr lang="en-CA" sz="1200" dirty="0" smtClean="0">
                <a:solidFill>
                  <a:srgbClr val="333333"/>
                </a:solidFill>
              </a:rPr>
              <a:t>profitable, </a:t>
            </a:r>
            <a:r>
              <a:rPr lang="en-CA" sz="1200" dirty="0">
                <a:solidFill>
                  <a:srgbClr val="333333"/>
                </a:solidFill>
              </a:rPr>
              <a:t>it is estimated that only 1 in 25,000 spam </a:t>
            </a:r>
            <a:r>
              <a:rPr lang="en-CA" sz="1200" dirty="0" smtClean="0">
                <a:solidFill>
                  <a:srgbClr val="333333"/>
                </a:solidFill>
              </a:rPr>
              <a:t>recipients need to </a:t>
            </a:r>
            <a:r>
              <a:rPr lang="en-CA" sz="1200" dirty="0">
                <a:solidFill>
                  <a:srgbClr val="333333"/>
                </a:solidFill>
              </a:rPr>
              <a:t>make a gray-market purchase. </a:t>
            </a:r>
          </a:p>
          <a:p>
            <a:pPr>
              <a:spcBef>
                <a:spcPts val="0"/>
              </a:spcBef>
              <a:buClr>
                <a:srgbClr val="333333"/>
              </a:buClr>
            </a:pPr>
            <a:endParaRPr lang="en-CA" sz="1200" dirty="0">
              <a:solidFill>
                <a:srgbClr val="333333"/>
              </a:solidFill>
            </a:endParaRPr>
          </a:p>
        </p:txBody>
      </p:sp>
      <p:sp>
        <p:nvSpPr>
          <p:cNvPr id="21" name="Text Placeholder 4"/>
          <p:cNvSpPr txBox="1">
            <a:spLocks/>
          </p:cNvSpPr>
          <p:nvPr/>
        </p:nvSpPr>
        <p:spPr bwMode="auto">
          <a:xfrm>
            <a:off x="251519" y="3825044"/>
            <a:ext cx="3761033" cy="810165"/>
          </a:xfrm>
          <a:prstGeom prst="roundRect">
            <a:avLst/>
          </a:prstGeom>
          <a:solidFill>
            <a:srgbClr val="FFC000"/>
          </a:solidFill>
          <a:ln>
            <a:noFill/>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Clr>
                <a:srgbClr val="333333"/>
              </a:buClr>
              <a:buFont typeface="Wingdings" pitchFamily="2" charset="2"/>
              <a:buNone/>
            </a:pPr>
            <a:r>
              <a:rPr lang="en-CA" sz="1200" dirty="0" smtClean="0">
                <a:solidFill>
                  <a:srgbClr val="333333"/>
                </a:solidFill>
              </a:rPr>
              <a:t>Spam </a:t>
            </a:r>
            <a:r>
              <a:rPr lang="en-CA" sz="1200" dirty="0">
                <a:solidFill>
                  <a:srgbClr val="333333"/>
                </a:solidFill>
              </a:rPr>
              <a:t>has the potential to be the largest productivity decreasing and economic drain known today. </a:t>
            </a:r>
            <a:r>
              <a:rPr lang="en-CA" sz="1200" dirty="0" smtClean="0">
                <a:solidFill>
                  <a:srgbClr val="333333"/>
                </a:solidFill>
              </a:rPr>
              <a:t>If there were no anti-spam technologies, economic losses are </a:t>
            </a:r>
            <a:r>
              <a:rPr lang="en-CA" sz="1200" dirty="0">
                <a:solidFill>
                  <a:srgbClr val="333333"/>
                </a:solidFill>
              </a:rPr>
              <a:t>estimated </a:t>
            </a:r>
            <a:r>
              <a:rPr lang="en-CA" sz="1200" dirty="0" smtClean="0">
                <a:solidFill>
                  <a:srgbClr val="333333"/>
                </a:solidFill>
              </a:rPr>
              <a:t>in </a:t>
            </a:r>
            <a:r>
              <a:rPr lang="en-CA" sz="1200" dirty="0">
                <a:solidFill>
                  <a:srgbClr val="333333"/>
                </a:solidFill>
              </a:rPr>
              <a:t>the </a:t>
            </a:r>
            <a:r>
              <a:rPr lang="en-CA" sz="1200" dirty="0" smtClean="0">
                <a:solidFill>
                  <a:srgbClr val="333333"/>
                </a:solidFill>
              </a:rPr>
              <a:t>trillions. </a:t>
            </a:r>
            <a:endParaRPr lang="en-CA" sz="1200" dirty="0">
              <a:solidFill>
                <a:srgbClr val="333333"/>
              </a:solidFill>
            </a:endParaRPr>
          </a:p>
        </p:txBody>
      </p:sp>
      <p:grpSp>
        <p:nvGrpSpPr>
          <p:cNvPr id="23" name="Group 22"/>
          <p:cNvGrpSpPr/>
          <p:nvPr/>
        </p:nvGrpSpPr>
        <p:grpSpPr>
          <a:xfrm>
            <a:off x="3646172" y="5517233"/>
            <a:ext cx="5213452" cy="828091"/>
            <a:chOff x="5008167" y="1448780"/>
            <a:chExt cx="3811660" cy="838201"/>
          </a:xfrm>
        </p:grpSpPr>
        <p:sp>
          <p:nvSpPr>
            <p:cNvPr id="24" name="Rounded Rectangle 23"/>
            <p:cNvSpPr/>
            <p:nvPr/>
          </p:nvSpPr>
          <p:spPr>
            <a:xfrm>
              <a:off x="5008488" y="1448781"/>
              <a:ext cx="3811339" cy="819529"/>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l">
                <a:spcBef>
                  <a:spcPts val="0"/>
                </a:spcBef>
              </a:pPr>
              <a:r>
                <a:rPr lang="en-CA" sz="1200" dirty="0">
                  <a:solidFill>
                    <a:srgbClr val="333333"/>
                  </a:solidFill>
                </a:rPr>
                <a:t>Spam is no longer about </a:t>
              </a:r>
              <a:r>
                <a:rPr lang="en-CA" sz="1200" dirty="0" smtClean="0">
                  <a:solidFill>
                    <a:srgbClr val="333333"/>
                  </a:solidFill>
                </a:rPr>
                <a:t>selling, </a:t>
              </a:r>
              <a:r>
                <a:rPr lang="en-CA" sz="1200" dirty="0">
                  <a:solidFill>
                    <a:srgbClr val="333333"/>
                  </a:solidFill>
                </a:rPr>
                <a:t>but </a:t>
              </a:r>
              <a:r>
                <a:rPr lang="en-CA" sz="1200" dirty="0" smtClean="0">
                  <a:solidFill>
                    <a:srgbClr val="333333"/>
                  </a:solidFill>
                </a:rPr>
                <a:t>stealing. It lures </a:t>
              </a:r>
              <a:r>
                <a:rPr lang="en-CA" sz="1200" dirty="0">
                  <a:solidFill>
                    <a:srgbClr val="333333"/>
                  </a:solidFill>
                </a:rPr>
                <a:t>people into disclosing personal </a:t>
              </a:r>
              <a:r>
                <a:rPr lang="en-CA" sz="1200" dirty="0" smtClean="0">
                  <a:solidFill>
                    <a:srgbClr val="333333"/>
                  </a:solidFill>
                </a:rPr>
                <a:t>or </a:t>
              </a:r>
              <a:r>
                <a:rPr lang="en-CA" sz="1200" dirty="0">
                  <a:solidFill>
                    <a:srgbClr val="333333"/>
                  </a:solidFill>
                </a:rPr>
                <a:t>company </a:t>
              </a:r>
              <a:r>
                <a:rPr lang="en-CA" sz="1200" dirty="0" smtClean="0">
                  <a:solidFill>
                    <a:srgbClr val="333333"/>
                  </a:solidFill>
                </a:rPr>
                <a:t>information. Spam is used to </a:t>
              </a:r>
              <a:r>
                <a:rPr lang="en-CA" sz="1200" dirty="0">
                  <a:solidFill>
                    <a:srgbClr val="333333"/>
                  </a:solidFill>
                </a:rPr>
                <a:t>spread bots </a:t>
              </a:r>
              <a:r>
                <a:rPr lang="en-CA" sz="1200" dirty="0" smtClean="0">
                  <a:solidFill>
                    <a:srgbClr val="333333"/>
                  </a:solidFill>
                </a:rPr>
                <a:t>in order to capture </a:t>
              </a:r>
              <a:r>
                <a:rPr lang="en-CA" sz="1200" dirty="0">
                  <a:solidFill>
                    <a:srgbClr val="333333"/>
                  </a:solidFill>
                </a:rPr>
                <a:t>user information </a:t>
              </a:r>
              <a:r>
                <a:rPr lang="en-CA" sz="1200" dirty="0" smtClean="0">
                  <a:solidFill>
                    <a:srgbClr val="333333"/>
                  </a:solidFill>
                </a:rPr>
                <a:t>to send </a:t>
              </a:r>
              <a:r>
                <a:rPr lang="en-CA" sz="1200" dirty="0">
                  <a:solidFill>
                    <a:srgbClr val="333333"/>
                  </a:solidFill>
                </a:rPr>
                <a:t>back to </a:t>
              </a:r>
              <a:r>
                <a:rPr lang="en-CA" sz="1200" dirty="0" smtClean="0">
                  <a:solidFill>
                    <a:srgbClr val="333333"/>
                  </a:solidFill>
                </a:rPr>
                <a:t>the command </a:t>
              </a:r>
              <a:r>
                <a:rPr lang="en-CA" sz="1200" dirty="0">
                  <a:solidFill>
                    <a:srgbClr val="333333"/>
                  </a:solidFill>
                </a:rPr>
                <a:t>and control </a:t>
              </a:r>
              <a:r>
                <a:rPr lang="en-CA" sz="1200" dirty="0" smtClean="0">
                  <a:solidFill>
                    <a:srgbClr val="333333"/>
                  </a:solidFill>
                </a:rPr>
                <a:t>server. </a:t>
              </a:r>
              <a:endParaRPr lang="en-CA" sz="1200" dirty="0">
                <a:solidFill>
                  <a:srgbClr val="333333"/>
                </a:solidFill>
              </a:endParaRPr>
            </a:p>
          </p:txBody>
        </p:sp>
        <p:pic>
          <p:nvPicPr>
            <p:cNvPr id="25" name="Picture 24" descr="insight.png"/>
            <p:cNvPicPr>
              <a:picLocks noChangeAspect="1"/>
            </p:cNvPicPr>
            <p:nvPr/>
          </p:nvPicPr>
          <p:blipFill>
            <a:blip r:embed="rId5" cstate="print"/>
            <a:stretch>
              <a:fillRect/>
            </a:stretch>
          </p:blipFill>
          <p:spPr>
            <a:xfrm>
              <a:off x="5008167" y="1448780"/>
              <a:ext cx="702707" cy="838201"/>
            </a:xfrm>
            <a:prstGeom prst="rect">
              <a:avLst/>
            </a:prstGeom>
          </p:spPr>
        </p:pic>
      </p:grpSp>
      <p:cxnSp>
        <p:nvCxnSpPr>
          <p:cNvPr id="31" name="Straight Connector 30"/>
          <p:cNvCxnSpPr/>
          <p:nvPr/>
        </p:nvCxnSpPr>
        <p:spPr>
          <a:xfrm>
            <a:off x="1619672" y="2295718"/>
            <a:ext cx="0" cy="1422158"/>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43808" y="2295718"/>
            <a:ext cx="0" cy="1422158"/>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969348" y="2822131"/>
            <a:ext cx="849604" cy="369332"/>
          </a:xfrm>
          <a:prstGeom prst="rect">
            <a:avLst/>
          </a:prstGeom>
          <a:noFill/>
          <a:ln w="28575">
            <a:solidFill>
              <a:schemeClr val="tx1"/>
            </a:solidFill>
          </a:ln>
        </p:spPr>
        <p:txBody>
          <a:bodyPr wrap="square" rtlCol="0">
            <a:spAutoFit/>
          </a:bodyPr>
          <a:lstStyle/>
          <a:p>
            <a:r>
              <a:rPr lang="en-CA" b="1" dirty="0" smtClean="0">
                <a:solidFill>
                  <a:srgbClr val="C00000"/>
                </a:solidFill>
                <a:latin typeface="Arial Black" panose="020B0A04020102020204" pitchFamily="34" charset="0"/>
              </a:rPr>
              <a:t>XXX</a:t>
            </a:r>
            <a:endParaRPr lang="en-CA" b="1" dirty="0">
              <a:solidFill>
                <a:srgbClr val="C00000"/>
              </a:solidFill>
              <a:latin typeface="Arial Black" panose="020B0A04020102020204" pitchFamily="34" charset="0"/>
            </a:endParaRPr>
          </a:p>
        </p:txBody>
      </p:sp>
      <p:sp>
        <p:nvSpPr>
          <p:cNvPr id="36" name="Rounded Rectangle 35"/>
          <p:cNvSpPr/>
          <p:nvPr/>
        </p:nvSpPr>
        <p:spPr>
          <a:xfrm>
            <a:off x="293179" y="1808820"/>
            <a:ext cx="3702757" cy="259941"/>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333333"/>
                </a:solidFill>
              </a:rPr>
              <a:t>There are three main types of spam:</a:t>
            </a:r>
            <a:endParaRPr lang="en-CA" sz="1400" b="1" dirty="0">
              <a:solidFill>
                <a:srgbClr val="333333"/>
              </a:solidFill>
            </a:endParaRPr>
          </a:p>
        </p:txBody>
      </p:sp>
      <p:sp>
        <p:nvSpPr>
          <p:cNvPr id="38" name="Rounded Rectangle 37"/>
          <p:cNvSpPr/>
          <p:nvPr/>
        </p:nvSpPr>
        <p:spPr>
          <a:xfrm>
            <a:off x="4103948" y="1808820"/>
            <a:ext cx="4754999" cy="24739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333333"/>
                </a:solidFill>
              </a:rPr>
              <a:t>Financial Dynamics of Spam:</a:t>
            </a:r>
            <a:endParaRPr lang="en-CA" sz="1400" b="1" dirty="0">
              <a:solidFill>
                <a:srgbClr val="333333"/>
              </a:solidFill>
            </a:endParaRPr>
          </a:p>
        </p:txBody>
      </p:sp>
      <p:sp>
        <p:nvSpPr>
          <p:cNvPr id="39" name="Rounded Rectangle 38"/>
          <p:cNvSpPr/>
          <p:nvPr/>
        </p:nvSpPr>
        <p:spPr>
          <a:xfrm>
            <a:off x="4103947" y="4077072"/>
            <a:ext cx="4775897" cy="247395"/>
          </a:xfrm>
          <a:prstGeom prst="roundRect">
            <a:avLst>
              <a:gd name="adj" fmla="val 15072"/>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rgbClr val="FFFFFF"/>
                </a:solidFill>
              </a:rPr>
              <a:t>Spam levels have been decreasing:</a:t>
            </a:r>
            <a:endParaRPr lang="en-CA" sz="1200" dirty="0">
              <a:solidFill>
                <a:srgbClr val="FFFFFF"/>
              </a:solidFill>
            </a:endParaRPr>
          </a:p>
        </p:txBody>
      </p:sp>
      <p:sp>
        <p:nvSpPr>
          <p:cNvPr id="40" name="Rectangle 39"/>
          <p:cNvSpPr/>
          <p:nvPr/>
        </p:nvSpPr>
        <p:spPr>
          <a:xfrm rot="16200000">
            <a:off x="-92773" y="5357470"/>
            <a:ext cx="1237185" cy="332574"/>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Trend:</a:t>
            </a:r>
            <a:endParaRPr lang="en-CA" sz="1400" b="1" dirty="0">
              <a:solidFill>
                <a:srgbClr val="FFFFFF"/>
              </a:solidFill>
            </a:endParaRPr>
          </a:p>
        </p:txBody>
      </p:sp>
      <p:sp>
        <p:nvSpPr>
          <p:cNvPr id="32" name="Text Placeholder 5"/>
          <p:cNvSpPr txBox="1">
            <a:spLocks/>
          </p:cNvSpPr>
          <p:nvPr/>
        </p:nvSpPr>
        <p:spPr bwMode="auto">
          <a:xfrm>
            <a:off x="6173669" y="5291661"/>
            <a:ext cx="2611388" cy="1889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Clr>
                <a:srgbClr val="333333"/>
              </a:buClr>
              <a:buFont typeface="Wingdings" pitchFamily="2" charset="2"/>
              <a:buNone/>
            </a:pPr>
            <a:r>
              <a:rPr lang="en-CA" sz="700" dirty="0">
                <a:solidFill>
                  <a:srgbClr val="333333"/>
                </a:solidFill>
              </a:rPr>
              <a:t>- </a:t>
            </a:r>
            <a:r>
              <a:rPr lang="en-CA" sz="700" dirty="0" err="1">
                <a:solidFill>
                  <a:srgbClr val="333333"/>
                </a:solidFill>
              </a:rPr>
              <a:t>Symatec</a:t>
            </a:r>
            <a:r>
              <a:rPr lang="en-CA" sz="700" dirty="0">
                <a:solidFill>
                  <a:srgbClr val="333333"/>
                </a:solidFill>
              </a:rPr>
              <a:t> Internet Security Threat Report 2013</a:t>
            </a:r>
          </a:p>
        </p:txBody>
      </p:sp>
      <p:sp>
        <p:nvSpPr>
          <p:cNvPr id="37" name="Text Placeholder 5"/>
          <p:cNvSpPr txBox="1">
            <a:spLocks/>
          </p:cNvSpPr>
          <p:nvPr/>
        </p:nvSpPr>
        <p:spPr bwMode="auto">
          <a:xfrm>
            <a:off x="5866024" y="3888087"/>
            <a:ext cx="2943672" cy="1889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Wingdings" pitchFamily="2" charset="2"/>
              <a:buChar char="ü"/>
              <a:defRPr sz="14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20000"/>
              <a:buFont typeface="Arial" pitchFamily="34" charset="0"/>
              <a:buChar char="•"/>
              <a:defRPr sz="14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50000"/>
              <a:buFont typeface="Arial" pitchFamily="34" charset="0"/>
              <a:buChar char="◦"/>
              <a:defRPr sz="14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Arial" pitchFamily="34" charset="0"/>
              <a:buChar char="–"/>
              <a:defRPr sz="14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Clr>
                <a:srgbClr val="333333"/>
              </a:buClr>
              <a:buFont typeface="Wingdings" pitchFamily="2" charset="2"/>
              <a:buNone/>
            </a:pPr>
            <a:r>
              <a:rPr lang="en-CA" sz="700" dirty="0" smtClean="0">
                <a:solidFill>
                  <a:srgbClr val="333333"/>
                </a:solidFill>
              </a:rPr>
              <a:t>- The </a:t>
            </a:r>
            <a:r>
              <a:rPr lang="en-CA" sz="700" dirty="0">
                <a:solidFill>
                  <a:srgbClr val="333333"/>
                </a:solidFill>
              </a:rPr>
              <a:t>Economics of Spam, Justin R. Rao and David H. </a:t>
            </a:r>
            <a:r>
              <a:rPr lang="en-CA" sz="700" dirty="0" err="1">
                <a:solidFill>
                  <a:srgbClr val="333333"/>
                </a:solidFill>
              </a:rPr>
              <a:t>Reiley</a:t>
            </a:r>
            <a:r>
              <a:rPr lang="en-CA" sz="700" dirty="0">
                <a:solidFill>
                  <a:srgbClr val="333333"/>
                </a:solidFill>
              </a:rPr>
              <a:t> 2012</a:t>
            </a:r>
            <a:endParaRPr lang="en-CA" sz="600" dirty="0">
              <a:solidFill>
                <a:srgbClr val="333333"/>
              </a:solidFill>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998" y="2241243"/>
            <a:ext cx="837779" cy="827734"/>
          </a:xfrm>
          <a:prstGeom prst="rect">
            <a:avLst/>
          </a:prstGeom>
        </p:spPr>
      </p:pic>
      <p:pic>
        <p:nvPicPr>
          <p:cNvPr id="5" name="Picture 4"/>
          <p:cNvPicPr>
            <a:picLocks noChangeAspect="1"/>
          </p:cNvPicPr>
          <p:nvPr/>
        </p:nvPicPr>
        <p:blipFill>
          <a:blip r:embed="rId7">
            <a:clrChange>
              <a:clrFrom>
                <a:srgbClr val="FEFBF2"/>
              </a:clrFrom>
              <a:clrTo>
                <a:srgbClr val="FEFBF2">
                  <a:alpha val="0"/>
                </a:srgbClr>
              </a:clrTo>
            </a:clrChange>
            <a:extLst>
              <a:ext uri="{28A0092B-C50C-407E-A947-70E740481C1C}">
                <a14:useLocalDpi xmlns:a14="http://schemas.microsoft.com/office/drawing/2010/main" val="0"/>
              </a:ext>
            </a:extLst>
          </a:blip>
          <a:stretch>
            <a:fillRect/>
          </a:stretch>
        </p:blipFill>
        <p:spPr>
          <a:xfrm>
            <a:off x="905618" y="2841447"/>
            <a:ext cx="729245" cy="605563"/>
          </a:xfrm>
          <a:prstGeom prst="rect">
            <a:avLst/>
          </a:prstGeom>
        </p:spPr>
      </p:pic>
      <p:grpSp>
        <p:nvGrpSpPr>
          <p:cNvPr id="27" name="Group 26"/>
          <p:cNvGrpSpPr/>
          <p:nvPr/>
        </p:nvGrpSpPr>
        <p:grpSpPr>
          <a:xfrm>
            <a:off x="0" y="6422955"/>
            <a:ext cx="9144000" cy="437555"/>
            <a:chOff x="0" y="6422955"/>
            <a:chExt cx="9144000" cy="437555"/>
          </a:xfrm>
        </p:grpSpPr>
        <p:pic>
          <p:nvPicPr>
            <p:cNvPr id="28" name="Picture 3"/>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514867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f342a41fefcdd8a78a3cf873e1121f9f975e0"/>
  <p:tag name="ISPRING_RESOURCE_PATHS_HASH_PRESENTER" val="c9177e089a5fa5ee4228d84134e3caafd1af45"/>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2682</Words>
  <Application>Microsoft Office PowerPoint</Application>
  <PresentationFormat>On-screen Show (4:3)</PresentationFormat>
  <Paragraphs>197</Paragraphs>
  <Slides>11</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Arial Black</vt:lpstr>
      <vt:lpstr>Calibri</vt:lpstr>
      <vt:lpstr>Georgia</vt:lpstr>
      <vt:lpstr>Helvetica</vt:lpstr>
      <vt:lpstr>Open Sans</vt:lpstr>
      <vt:lpstr>Wingdings</vt:lpstr>
      <vt:lpstr>Office Theme</vt:lpstr>
      <vt:lpstr>1_Office Theme</vt:lpstr>
      <vt:lpstr>PowerPoint Presentation</vt:lpstr>
      <vt:lpstr>Introduction and member understanding </vt:lpstr>
      <vt:lpstr>Executive Summary</vt:lpstr>
      <vt:lpstr>Email Security Gateway Section Outline</vt:lpstr>
      <vt:lpstr>Do you realize the actual importance of email and its security?</vt:lpstr>
      <vt:lpstr>Grasp the sheer volume along with the details of email to understand its importance</vt:lpstr>
      <vt:lpstr>The adversaries using these email based attacks vary in motivation, techniques used, and impact to your organization</vt:lpstr>
      <vt:lpstr>The threat landscape is constantly evolving with new and more advanced threats</vt:lpstr>
      <vt:lpstr>Spam and bulk style emails make up the largest volume of emails and are the greatest potential harm to productivity</vt:lpstr>
      <vt:lpstr>Be wary of phishing attacks and their ability to compromise your network’s security through user credential manipulation</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2014-05-20T17:18:08Z</dcterms:created>
  <dcterms:modified xsi:type="dcterms:W3CDTF">2014-05-20T17:18:11Z</dcterms:modified>
</cp:coreProperties>
</file>