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5.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6.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saveSubsetFonts="1">
  <p:sldMasterIdLst>
    <p:sldMasterId id="2147483661" r:id="rId1"/>
  </p:sldMasterIdLst>
  <p:notesMasterIdLst>
    <p:notesMasterId r:id="rId14"/>
  </p:notesMasterIdLst>
  <p:handoutMasterIdLst>
    <p:handoutMasterId r:id="rId15"/>
  </p:handoutMasterIdLst>
  <p:sldIdLst>
    <p:sldId id="395" r:id="rId2"/>
    <p:sldId id="257" r:id="rId3"/>
    <p:sldId id="387" r:id="rId4"/>
    <p:sldId id="389" r:id="rId5"/>
    <p:sldId id="259" r:id="rId6"/>
    <p:sldId id="260" r:id="rId7"/>
    <p:sldId id="261" r:id="rId8"/>
    <p:sldId id="270" r:id="rId9"/>
    <p:sldId id="273" r:id="rId10"/>
    <p:sldId id="394" r:id="rId11"/>
    <p:sldId id="390" r:id="rId12"/>
    <p:sldId id="396" r:id="rId13"/>
  </p:sldIdLst>
  <p:sldSz cx="9144000" cy="6858000" type="screen4x3"/>
  <p:notesSz cx="6950075" cy="9236075"/>
  <p:embeddedFontLst>
    <p:embeddedFont>
      <p:font typeface="Georgia" panose="02040502050405020303" pitchFamily="18" charset="0"/>
      <p:regular r:id="rId16"/>
      <p:bold r:id="rId17"/>
      <p:italic r:id="rId18"/>
      <p:boldItalic r:id="rId19"/>
    </p:embeddedFont>
    <p:embeddedFont>
      <p:font typeface="Calibri" panose="020F0502020204030204" pitchFamily="34" charset="0"/>
      <p:regular r:id="rId20"/>
      <p:bold r:id="rId21"/>
      <p:italic r:id="rId22"/>
      <p:boldItalic r:id="rId23"/>
    </p:embeddedFont>
    <p:embeddedFont>
      <p:font typeface="Helvetica" panose="020B0604020202020204" pitchFamily="34" charset="0"/>
      <p:regular r:id="rId24"/>
      <p:bold r:id="rId25"/>
      <p:italic r:id="rId26"/>
      <p:boldItalic r:id="rId27"/>
    </p:embeddedFont>
  </p:embeddedFontLst>
  <p:custDataLst>
    <p:tags r:id="rId28"/>
  </p:custDataLst>
  <p:defaultTextStyle>
    <a:defPPr>
      <a:defRPr lang="en-US"/>
    </a:defPPr>
    <a:lvl1pPr algn="ctr" rtl="0" fontAlgn="base">
      <a:spcBef>
        <a:spcPct val="0"/>
      </a:spcBef>
      <a:spcAft>
        <a:spcPct val="0"/>
      </a:spcAft>
      <a:defRPr kern="1200">
        <a:solidFill>
          <a:schemeClr val="tx1"/>
        </a:solidFill>
        <a:latin typeface="Arial" charset="0"/>
        <a:ea typeface="+mn-ea"/>
        <a:cs typeface="+mn-cs"/>
      </a:defRPr>
    </a:lvl1pPr>
    <a:lvl2pPr marL="457200" algn="ctr" rtl="0" fontAlgn="base">
      <a:spcBef>
        <a:spcPct val="0"/>
      </a:spcBef>
      <a:spcAft>
        <a:spcPct val="0"/>
      </a:spcAft>
      <a:defRPr kern="1200">
        <a:solidFill>
          <a:schemeClr val="tx1"/>
        </a:solidFill>
        <a:latin typeface="Arial" charset="0"/>
        <a:ea typeface="+mn-ea"/>
        <a:cs typeface="+mn-cs"/>
      </a:defRPr>
    </a:lvl2pPr>
    <a:lvl3pPr marL="914400" algn="ctr" rtl="0" fontAlgn="base">
      <a:spcBef>
        <a:spcPct val="0"/>
      </a:spcBef>
      <a:spcAft>
        <a:spcPct val="0"/>
      </a:spcAft>
      <a:defRPr kern="1200">
        <a:solidFill>
          <a:schemeClr val="tx1"/>
        </a:solidFill>
        <a:latin typeface="Arial" charset="0"/>
        <a:ea typeface="+mn-ea"/>
        <a:cs typeface="+mn-cs"/>
      </a:defRPr>
    </a:lvl3pPr>
    <a:lvl4pPr marL="1371600" algn="ctr" rtl="0" fontAlgn="base">
      <a:spcBef>
        <a:spcPct val="0"/>
      </a:spcBef>
      <a:spcAft>
        <a:spcPct val="0"/>
      </a:spcAft>
      <a:defRPr kern="1200">
        <a:solidFill>
          <a:schemeClr val="tx1"/>
        </a:solidFill>
        <a:latin typeface="Arial" charset="0"/>
        <a:ea typeface="+mn-ea"/>
        <a:cs typeface="+mn-cs"/>
      </a:defRPr>
    </a:lvl4pPr>
    <a:lvl5pPr marL="1828800" algn="ct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4032">
          <p15:clr>
            <a:srgbClr val="A4A3A4"/>
          </p15:clr>
        </p15:guide>
        <p15:guide id="2" orient="horz" pos="173">
          <p15:clr>
            <a:srgbClr val="A4A3A4"/>
          </p15:clr>
        </p15:guide>
        <p15:guide id="3" orient="horz" pos="432">
          <p15:clr>
            <a:srgbClr val="A4A3A4"/>
          </p15:clr>
        </p15:guide>
        <p15:guide id="4" orient="horz" pos="1958">
          <p15:clr>
            <a:srgbClr val="A4A3A4"/>
          </p15:clr>
        </p15:guide>
        <p15:guide id="5" orient="horz" pos="4291">
          <p15:clr>
            <a:srgbClr val="A4A3A4"/>
          </p15:clr>
        </p15:guide>
        <p15:guide id="6" orient="horz" pos="2995">
          <p15:clr>
            <a:srgbClr val="A4A3A4"/>
          </p15:clr>
        </p15:guide>
        <p15:guide id="7" orient="horz" pos="691">
          <p15:clr>
            <a:srgbClr val="A4A3A4"/>
          </p15:clr>
        </p15:guide>
        <p15:guide id="8" orient="horz" pos="2477">
          <p15:clr>
            <a:srgbClr val="A4A3A4"/>
          </p15:clr>
        </p15:guide>
        <p15:guide id="9" orient="horz" pos="3542">
          <p15:clr>
            <a:srgbClr val="A4A3A4"/>
          </p15:clr>
        </p15:guide>
        <p15:guide id="10" pos="230">
          <p15:clr>
            <a:srgbClr val="A4A3A4"/>
          </p15:clr>
        </p15:guide>
        <p15:guide id="11" pos="979">
          <p15:clr>
            <a:srgbClr val="A4A3A4"/>
          </p15:clr>
        </p15:guide>
        <p15:guide id="12" pos="202">
          <p15:clr>
            <a:srgbClr val="A4A3A4"/>
          </p15:clr>
        </p15:guide>
        <p15:guide id="13" pos="5616">
          <p15:clr>
            <a:srgbClr val="A4A3A4"/>
          </p15:clr>
        </p15:guide>
        <p15:guide id="14" pos="5098">
          <p15:clr>
            <a:srgbClr val="A4A3A4"/>
          </p15:clr>
        </p15:guide>
        <p15:guide id="15" pos="4579">
          <p15:clr>
            <a:srgbClr val="A4A3A4"/>
          </p15:clr>
        </p15:guide>
        <p15:guide id="16" pos="691">
          <p15:clr>
            <a:srgbClr val="A4A3A4"/>
          </p15:clr>
        </p15:guide>
        <p15:guide id="17" pos="3571">
          <p15:clr>
            <a:srgbClr val="A4A3A4"/>
          </p15:clr>
        </p15:guide>
        <p15:guide id="18" pos="3600">
          <p15:clr>
            <a:srgbClr val="A4A3A4"/>
          </p15:clr>
        </p15:guide>
        <p15:guide id="19" pos="2477">
          <p15:clr>
            <a:srgbClr val="A4A3A4"/>
          </p15:clr>
        </p15:guide>
        <p15:guide id="20" pos="4003">
          <p15:clr>
            <a:srgbClr val="A4A3A4"/>
          </p15:clr>
        </p15:guide>
      </p15:sldGuideLst>
    </p:ext>
    <p:ext uri="{2D200454-40CA-4A62-9FC3-DE9A4176ACB9}">
      <p15:notesGuideLst xmlns:p15="http://schemas.microsoft.com/office/powerpoint/2012/main">
        <p15:guide id="1" orient="horz" pos="2909">
          <p15:clr>
            <a:srgbClr val="A4A3A4"/>
          </p15:clr>
        </p15:guide>
        <p15:guide id="2" pos="218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4"/>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77709"/>
    <a:srgbClr val="D17D08"/>
    <a:srgbClr val="000000"/>
    <a:srgbClr val="C8DAE8"/>
    <a:srgbClr val="92B5D0"/>
    <a:srgbClr val="C4BE98"/>
    <a:srgbClr val="736B41"/>
    <a:srgbClr val="746B41"/>
    <a:srgbClr val="902E2E"/>
    <a:srgbClr val="7FAC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187" autoAdjust="0"/>
    <p:restoredTop sz="96433" autoAdjust="0"/>
  </p:normalViewPr>
  <p:slideViewPr>
    <p:cSldViewPr snapToObjects="1">
      <p:cViewPr varScale="1">
        <p:scale>
          <a:sx n="118" d="100"/>
          <a:sy n="118" d="100"/>
        </p:scale>
        <p:origin x="2106" y="102"/>
      </p:cViewPr>
      <p:guideLst>
        <p:guide orient="horz" pos="4032"/>
        <p:guide orient="horz" pos="173"/>
        <p:guide orient="horz" pos="432"/>
        <p:guide orient="horz" pos="1958"/>
        <p:guide orient="horz" pos="4291"/>
        <p:guide orient="horz" pos="2995"/>
        <p:guide orient="horz" pos="691"/>
        <p:guide orient="horz" pos="2477"/>
        <p:guide orient="horz" pos="3542"/>
        <p:guide pos="230"/>
        <p:guide pos="979"/>
        <p:guide pos="202"/>
        <p:guide pos="5616"/>
        <p:guide pos="5098"/>
        <p:guide pos="4579"/>
        <p:guide pos="691"/>
        <p:guide pos="3571"/>
        <p:guide pos="3600"/>
        <p:guide pos="2477"/>
        <p:guide pos="4003"/>
      </p:guideLst>
    </p:cSldViewPr>
  </p:slideViewPr>
  <p:outlineViewPr>
    <p:cViewPr>
      <p:scale>
        <a:sx n="33" d="100"/>
        <a:sy n="33" d="100"/>
      </p:scale>
      <p:origin x="0" y="10692"/>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80" d="100"/>
          <a:sy n="80" d="100"/>
        </p:scale>
        <p:origin x="-1974" y="-90"/>
      </p:cViewPr>
      <p:guideLst>
        <p:guide orient="horz" pos="2909"/>
        <p:guide pos="2189"/>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handoutMaster" Target="handoutMasters/handoutMaster1.xml"/><Relationship Id="rId23" Type="http://schemas.openxmlformats.org/officeDocument/2006/relationships/font" Target="fonts/font8.fntdata"/><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01856533988295"/>
          <c:y val="5.5537984310857921E-2"/>
          <c:w val="0.61699301348800295"/>
          <c:h val="0.81930901339075701"/>
        </c:manualLayout>
      </c:layout>
      <c:doughnutChart>
        <c:varyColors val="1"/>
        <c:ser>
          <c:idx val="0"/>
          <c:order val="0"/>
          <c:tx>
            <c:strRef>
              <c:f>Sheet1!$B$1</c:f>
              <c:strCache>
                <c:ptCount val="1"/>
                <c:pt idx="0">
                  <c:v>Column1</c:v>
                </c:pt>
              </c:strCache>
            </c:strRef>
          </c:tx>
          <c:dPt>
            <c:idx val="0"/>
            <c:bubble3D val="0"/>
            <c:spPr>
              <a:solidFill>
                <a:srgbClr val="243F54">
                  <a:lumMod val="40000"/>
                  <a:lumOff val="60000"/>
                </a:srgbClr>
              </a:solidFill>
            </c:spPr>
          </c:dPt>
          <c:dPt>
            <c:idx val="1"/>
            <c:bubble3D val="0"/>
            <c:spPr>
              <a:solidFill>
                <a:srgbClr val="243F54">
                  <a:lumMod val="20000"/>
                  <a:lumOff val="80000"/>
                </a:srgbClr>
              </a:solidFill>
            </c:spPr>
          </c:dPt>
          <c:dPt>
            <c:idx val="2"/>
            <c:bubble3D val="0"/>
            <c:spPr>
              <a:solidFill>
                <a:srgbClr val="FFFFFF">
                  <a:lumMod val="95000"/>
                </a:srgbClr>
              </a:solidFill>
            </c:spPr>
          </c:dPt>
          <c:dPt>
            <c:idx val="3"/>
            <c:bubble3D val="0"/>
            <c:spPr>
              <a:solidFill>
                <a:srgbClr val="243F54">
                  <a:lumMod val="60000"/>
                  <a:lumOff val="40000"/>
                </a:srgbClr>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Usability</c:v>
                </c:pt>
                <c:pt idx="1">
                  <c:v>Affordability</c:v>
                </c:pt>
                <c:pt idx="2">
                  <c:v>Architecture</c:v>
                </c:pt>
                <c:pt idx="3">
                  <c:v>Features</c:v>
                </c:pt>
              </c:strCache>
            </c:strRef>
          </c:cat>
          <c:val>
            <c:numRef>
              <c:f>Sheet1!$B$2:$B$5</c:f>
              <c:numCache>
                <c:formatCode>0%</c:formatCode>
                <c:ptCount val="4"/>
                <c:pt idx="0">
                  <c:v>0.1</c:v>
                </c:pt>
                <c:pt idx="1">
                  <c:v>0.3</c:v>
                </c:pt>
                <c:pt idx="2">
                  <c:v>0.2</c:v>
                </c:pt>
                <c:pt idx="3">
                  <c:v>0.4</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doughnutChart>
        <c:varyColors val="1"/>
        <c:ser>
          <c:idx val="0"/>
          <c:order val="0"/>
          <c:tx>
            <c:strRef>
              <c:f>Sheet1!$B$1</c:f>
              <c:strCache>
                <c:ptCount val="1"/>
                <c:pt idx="0">
                  <c:v>Column1</c:v>
                </c:pt>
              </c:strCache>
            </c:strRef>
          </c:tx>
          <c:dPt>
            <c:idx val="0"/>
            <c:bubble3D val="0"/>
            <c:spPr>
              <a:solidFill>
                <a:srgbClr val="998F57">
                  <a:lumMod val="75000"/>
                </a:srgbClr>
              </a:solidFill>
            </c:spPr>
          </c:dPt>
          <c:dPt>
            <c:idx val="1"/>
            <c:bubble3D val="0"/>
            <c:spPr>
              <a:solidFill>
                <a:srgbClr val="243F54"/>
              </a:solidFill>
            </c:spPr>
          </c:dPt>
          <c:dPt>
            <c:idx val="2"/>
            <c:bubble3D val="0"/>
            <c:spPr>
              <a:solidFill>
                <a:schemeClr val="accent1">
                  <a:lumMod val="20000"/>
                  <a:lumOff val="80000"/>
                </a:schemeClr>
              </a:solidFill>
            </c:spPr>
          </c:dPt>
          <c:dLbls>
            <c:dLbl>
              <c:idx val="2"/>
              <c:delete val="1"/>
              <c:extLst>
                <c:ext xmlns:c15="http://schemas.microsoft.com/office/drawing/2012/chart" uri="{CE6537A1-D6FC-4f65-9D91-7224C49458BB}"/>
              </c:extLst>
            </c:dLbl>
            <c:spPr>
              <a:noFill/>
              <a:ln>
                <a:noFill/>
              </a:ln>
              <a:effectLst/>
            </c:spPr>
            <c:txPr>
              <a:bodyPr/>
              <a:lstStyle/>
              <a:p>
                <a:pPr>
                  <a:defRPr sz="1050" b="1">
                    <a:solidFill>
                      <a:schemeClr val="bg1"/>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Sheet1!$A$2:$A$4</c:f>
              <c:strCache>
                <c:ptCount val="2"/>
                <c:pt idx="0">
                  <c:v>Vendor</c:v>
                </c:pt>
                <c:pt idx="1">
                  <c:v>Product</c:v>
                </c:pt>
              </c:strCache>
            </c:strRef>
          </c:cat>
          <c:val>
            <c:numRef>
              <c:f>Sheet1!$B$2:$B$4</c:f>
              <c:numCache>
                <c:formatCode>0%</c:formatCode>
                <c:ptCount val="3"/>
                <c:pt idx="0">
                  <c:v>0.5</c:v>
                </c:pt>
                <c:pt idx="1">
                  <c:v>0.5</c:v>
                </c:pt>
              </c:numCache>
            </c:numRef>
          </c:val>
        </c:ser>
        <c:dLbls>
          <c:showLegendKey val="0"/>
          <c:showVal val="0"/>
          <c:showCatName val="0"/>
          <c:showSerName val="0"/>
          <c:showPercent val="0"/>
          <c:showBubbleSize val="0"/>
          <c:showLeaderLines val="1"/>
        </c:dLbls>
        <c:firstSliceAng val="9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8110236220472442"/>
          <c:y val="8.3383991505871502E-2"/>
          <c:w val="0.62731350798131358"/>
          <c:h val="0.833232016988257"/>
        </c:manualLayout>
      </c:layout>
      <c:doughnutChart>
        <c:varyColors val="1"/>
        <c:ser>
          <c:idx val="0"/>
          <c:order val="0"/>
          <c:tx>
            <c:strRef>
              <c:f>Sheet1!$B$1</c:f>
              <c:strCache>
                <c:ptCount val="1"/>
                <c:pt idx="0">
                  <c:v>Column1</c:v>
                </c:pt>
              </c:strCache>
            </c:strRef>
          </c:tx>
          <c:dPt>
            <c:idx val="0"/>
            <c:bubble3D val="0"/>
            <c:spPr>
              <a:solidFill>
                <a:srgbClr val="998F57">
                  <a:lumMod val="60000"/>
                  <a:lumOff val="40000"/>
                </a:srgbClr>
              </a:solidFill>
            </c:spPr>
          </c:dPt>
          <c:dPt>
            <c:idx val="1"/>
            <c:bubble3D val="0"/>
            <c:spPr>
              <a:solidFill>
                <a:srgbClr val="998F57">
                  <a:lumMod val="40000"/>
                  <a:lumOff val="60000"/>
                </a:srgbClr>
              </a:solidFill>
            </c:spPr>
          </c:dPt>
          <c:dPt>
            <c:idx val="2"/>
            <c:bubble3D val="0"/>
            <c:spPr>
              <a:solidFill>
                <a:srgbClr val="998F57">
                  <a:lumMod val="20000"/>
                  <a:lumOff val="80000"/>
                </a:srgbClr>
              </a:solidFill>
            </c:spPr>
          </c:dPt>
          <c:dPt>
            <c:idx val="3"/>
            <c:bubble3D val="0"/>
            <c:spPr>
              <a:solidFill>
                <a:srgbClr val="998F57"/>
              </a:solidFill>
            </c:spPr>
          </c:dPt>
          <c:dLbls>
            <c:spPr>
              <a:noFill/>
              <a:ln>
                <a:noFill/>
              </a:ln>
              <a:effectLst/>
            </c:spPr>
            <c:txPr>
              <a:bodyPr/>
              <a:lstStyle/>
              <a:p>
                <a:pPr>
                  <a:defRPr sz="1050" b="1"/>
                </a:pPr>
                <a:endParaRPr lang="en-US"/>
              </a:p>
            </c:tx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Strategy</c:v>
                </c:pt>
                <c:pt idx="1">
                  <c:v>Reach</c:v>
                </c:pt>
                <c:pt idx="2">
                  <c:v>Channel</c:v>
                </c:pt>
                <c:pt idx="3">
                  <c:v>Viability</c:v>
                </c:pt>
              </c:strCache>
            </c:strRef>
          </c:cat>
          <c:val>
            <c:numRef>
              <c:f>Sheet1!$B$2:$B$5</c:f>
              <c:numCache>
                <c:formatCode>0%</c:formatCode>
                <c:ptCount val="4"/>
                <c:pt idx="0">
                  <c:v>0.30000000000000016</c:v>
                </c:pt>
                <c:pt idx="1">
                  <c:v>0.30000000000000016</c:v>
                </c:pt>
                <c:pt idx="2">
                  <c:v>0.15000000000000008</c:v>
                </c:pt>
                <c:pt idx="3">
                  <c:v>0.25</c:v>
                </c:pt>
              </c:numCache>
            </c:numRef>
          </c:val>
        </c:ser>
        <c:dLbls>
          <c:showLegendKey val="0"/>
          <c:showVal val="1"/>
          <c:showCatName val="0"/>
          <c:showSerName val="0"/>
          <c:showPercent val="0"/>
          <c:showBubbleSize val="0"/>
          <c:showLeaderLines val="1"/>
        </c:dLbls>
        <c:firstSliceAng val="0"/>
        <c:holeSize val="50"/>
      </c:doughnutChart>
    </c:plotArea>
    <c:plotVisOnly val="1"/>
    <c:dispBlanksAs val="zero"/>
    <c:showDLblsOverMax val="0"/>
  </c:chart>
  <c:spPr>
    <a:ln>
      <a:noFill/>
    </a:ln>
  </c:spPr>
  <c:txPr>
    <a:bodyPr/>
    <a:lstStyle/>
    <a:p>
      <a:pPr>
        <a:defRPr sz="1800"/>
      </a:pPr>
      <a:endParaRPr lang="en-US"/>
    </a:p>
  </c:txPr>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92" tIns="46246" rIns="92492" bIns="46246" rtlCol="0"/>
          <a:lstStyle>
            <a:lvl1pPr algn="l">
              <a:defRPr sz="1200"/>
            </a:lvl1pPr>
          </a:lstStyle>
          <a:p>
            <a:endParaRPr lang="en-CA"/>
          </a:p>
        </p:txBody>
      </p:sp>
      <p:sp>
        <p:nvSpPr>
          <p:cNvPr id="3" name="Date Placeholder 2"/>
          <p:cNvSpPr>
            <a:spLocks noGrp="1"/>
          </p:cNvSpPr>
          <p:nvPr>
            <p:ph type="dt" sz="quarter" idx="1"/>
          </p:nvPr>
        </p:nvSpPr>
        <p:spPr>
          <a:xfrm>
            <a:off x="3936768" y="0"/>
            <a:ext cx="3011699" cy="461804"/>
          </a:xfrm>
          <a:prstGeom prst="rect">
            <a:avLst/>
          </a:prstGeom>
        </p:spPr>
        <p:txBody>
          <a:bodyPr vert="horz" lIns="92492" tIns="46246" rIns="92492" bIns="46246" rtlCol="0"/>
          <a:lstStyle>
            <a:lvl1pPr algn="r">
              <a:defRPr sz="1200"/>
            </a:lvl1pPr>
          </a:lstStyle>
          <a:p>
            <a:fld id="{110B9C36-03F4-41DF-9FFD-B4483F722394}" type="datetimeFigureOut">
              <a:rPr lang="en-CA" smtClean="0"/>
              <a:pPr/>
              <a:t>25/04/2014</a:t>
            </a:fld>
            <a:endParaRPr lang="en-CA"/>
          </a:p>
        </p:txBody>
      </p:sp>
      <p:sp>
        <p:nvSpPr>
          <p:cNvPr id="4" name="Footer Placeholder 3"/>
          <p:cNvSpPr>
            <a:spLocks noGrp="1"/>
          </p:cNvSpPr>
          <p:nvPr>
            <p:ph type="ftr" sz="quarter" idx="2"/>
          </p:nvPr>
        </p:nvSpPr>
        <p:spPr>
          <a:xfrm>
            <a:off x="0" y="8772668"/>
            <a:ext cx="3011699" cy="461804"/>
          </a:xfrm>
          <a:prstGeom prst="rect">
            <a:avLst/>
          </a:prstGeom>
        </p:spPr>
        <p:txBody>
          <a:bodyPr vert="horz" lIns="92492" tIns="46246" rIns="92492" bIns="46246" rtlCol="0" anchor="b"/>
          <a:lstStyle>
            <a:lvl1pPr algn="l">
              <a:defRPr sz="1200"/>
            </a:lvl1pPr>
          </a:lstStyle>
          <a:p>
            <a:endParaRPr lang="en-CA"/>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92" tIns="46246" rIns="92492" bIns="46246" rtlCol="0" anchor="b"/>
          <a:lstStyle>
            <a:lvl1pPr algn="r">
              <a:defRPr sz="1200"/>
            </a:lvl1pPr>
          </a:lstStyle>
          <a:p>
            <a:fld id="{2426C72D-894C-4E56-B9CB-84AA6ABBA4F8}" type="slidenum">
              <a:rPr lang="en-CA" smtClean="0"/>
              <a:pPr/>
              <a:t>‹#›</a:t>
            </a:fld>
            <a:endParaRPr lang="en-CA"/>
          </a:p>
        </p:txBody>
      </p:sp>
    </p:spTree>
    <p:extLst>
      <p:ext uri="{BB962C8B-B14F-4D97-AF65-F5344CB8AC3E}">
        <p14:creationId xmlns:p14="http://schemas.microsoft.com/office/powerpoint/2010/main" val="11211206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8193"/>
          <p:cNvSpPr>
            <a:spLocks noGrp="1" noChangeArrowheads="1"/>
          </p:cNvSpPr>
          <p:nvPr>
            <p:ph type="hdr" sz="quarter"/>
          </p:nvPr>
        </p:nvSpPr>
        <p:spPr bwMode="auto">
          <a:xfrm>
            <a:off x="0"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l">
              <a:defRPr sz="1200"/>
            </a:lvl1pPr>
          </a:lstStyle>
          <a:p>
            <a:pPr>
              <a:defRPr/>
            </a:pPr>
            <a:endParaRPr lang="en-US"/>
          </a:p>
        </p:txBody>
      </p:sp>
      <p:sp>
        <p:nvSpPr>
          <p:cNvPr id="7171" name="Rectangle 8194"/>
          <p:cNvSpPr>
            <a:spLocks noGrp="1" noChangeArrowheads="1"/>
          </p:cNvSpPr>
          <p:nvPr>
            <p:ph type="dt" idx="1"/>
          </p:nvPr>
        </p:nvSpPr>
        <p:spPr bwMode="auto">
          <a:xfrm>
            <a:off x="3936768" y="0"/>
            <a:ext cx="3011699" cy="461804"/>
          </a:xfrm>
          <a:prstGeom prst="rect">
            <a:avLst/>
          </a:prstGeom>
          <a:noFill/>
          <a:ln w="9525">
            <a:noFill/>
            <a:miter lim="800000"/>
            <a:headEnd/>
            <a:tailEnd/>
          </a:ln>
        </p:spPr>
        <p:txBody>
          <a:bodyPr vert="horz" wrap="square" lIns="92492" tIns="46246" rIns="92492" bIns="46246" numCol="1" anchor="t" anchorCtr="0" compatLnSpc="1">
            <a:prstTxWarp prst="textNoShape">
              <a:avLst/>
            </a:prstTxWarp>
          </a:bodyPr>
          <a:lstStyle>
            <a:lvl1pPr algn="r">
              <a:defRPr sz="1200"/>
            </a:lvl1pPr>
          </a:lstStyle>
          <a:p>
            <a:pPr>
              <a:defRPr/>
            </a:pPr>
            <a:endParaRPr lang="en-US"/>
          </a:p>
        </p:txBody>
      </p:sp>
      <p:sp>
        <p:nvSpPr>
          <p:cNvPr id="8196" name="Slide Image Placeholder 8195"/>
          <p:cNvSpPr>
            <a:spLocks noGrp="1" noRot="1" noChangeAspect="1" noChangeArrowheads="1" noTextEdit="1"/>
          </p:cNvSpPr>
          <p:nvPr>
            <p:ph type="sldImg" idx="2"/>
          </p:nvPr>
        </p:nvSpPr>
        <p:spPr bwMode="auto">
          <a:xfrm>
            <a:off x="1165225" y="692150"/>
            <a:ext cx="4619625" cy="3463925"/>
          </a:xfrm>
          <a:prstGeom prst="rect">
            <a:avLst/>
          </a:prstGeom>
          <a:noFill/>
          <a:ln w="9525" algn="ctr">
            <a:solidFill>
              <a:srgbClr val="000000"/>
            </a:solidFill>
            <a:miter lim="800000"/>
            <a:headEnd/>
            <a:tailEnd/>
          </a:ln>
        </p:spPr>
      </p:sp>
      <p:sp>
        <p:nvSpPr>
          <p:cNvPr id="15365" name="Notes Placeholder 15364"/>
          <p:cNvSpPr>
            <a:spLocks noGrp="1" noChangeArrowheads="1"/>
          </p:cNvSpPr>
          <p:nvPr>
            <p:ph type="body" sz="quarter" idx="3"/>
          </p:nvPr>
        </p:nvSpPr>
        <p:spPr bwMode="auto">
          <a:xfrm>
            <a:off x="695008" y="4387136"/>
            <a:ext cx="5560060" cy="415623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7174" name="Rectangle 8197"/>
          <p:cNvSpPr>
            <a:spLocks noGrp="1" noChangeArrowheads="1"/>
          </p:cNvSpPr>
          <p:nvPr>
            <p:ph type="ftr" sz="quarter" idx="4"/>
          </p:nvPr>
        </p:nvSpPr>
        <p:spPr bwMode="auto">
          <a:xfrm>
            <a:off x="0" y="8772668"/>
            <a:ext cx="3011699" cy="461804"/>
          </a:xfrm>
          <a:prstGeom prst="rect">
            <a:avLst/>
          </a:prstGeom>
          <a:noFill/>
          <a:ln w="9525">
            <a:noFill/>
            <a:miter lim="800000"/>
            <a:headEnd/>
            <a:tailEnd/>
          </a:ln>
        </p:spPr>
        <p:txBody>
          <a:bodyPr vert="horz" wrap="square" lIns="92492" tIns="46246" rIns="92492" bIns="46246" numCol="1" anchor="b" anchorCtr="0" compatLnSpc="1">
            <a:prstTxWarp prst="textNoShape">
              <a:avLst/>
            </a:prstTxWarp>
          </a:bodyPr>
          <a:lstStyle>
            <a:lvl1pPr algn="l">
              <a:defRPr sz="1200"/>
            </a:lvl1pPr>
          </a:lstStyle>
          <a:p>
            <a:pPr>
              <a:defRPr/>
            </a:pPr>
            <a:endParaRPr lang="en-US"/>
          </a:p>
        </p:txBody>
      </p:sp>
      <p:sp>
        <p:nvSpPr>
          <p:cNvPr id="15367" name="Slide Number Placeholder 15366"/>
          <p:cNvSpPr>
            <a:spLocks noGrp="1" noChangeArrowheads="1"/>
          </p:cNvSpPr>
          <p:nvPr>
            <p:ph type="sldNum" sz="quarter" idx="5"/>
          </p:nvPr>
        </p:nvSpPr>
        <p:spPr bwMode="auto">
          <a:xfrm>
            <a:off x="3936768" y="8772668"/>
            <a:ext cx="3011699" cy="461804"/>
          </a:xfrm>
          <a:prstGeom prst="rect">
            <a:avLst/>
          </a:prstGeom>
          <a:noFill/>
          <a:ln w="9525" cap="flat" cmpd="sng" algn="ctr">
            <a:noFill/>
            <a:prstDash val="solid"/>
            <a:miter lim="800000"/>
            <a:headEnd type="none" w="med" len="med"/>
            <a:tailEnd type="none" w="med" len="med"/>
          </a:ln>
          <a:effectLst/>
        </p:spPr>
        <p:txBody>
          <a:bodyPr vert="horz" wrap="square" lIns="92492" tIns="46246" rIns="92492" bIns="46246" numCol="1" anchor="b" anchorCtr="0" compatLnSpc="1">
            <a:prstTxWarp prst="textNoShape">
              <a:avLst/>
            </a:prstTxWarp>
          </a:bodyPr>
          <a:lstStyle>
            <a:lvl1pPr algn="r">
              <a:defRPr sz="1200"/>
            </a:lvl1pPr>
          </a:lstStyle>
          <a:p>
            <a:pPr>
              <a:defRPr/>
            </a:pPr>
            <a:fld id="{44C65BAA-4C92-45F9-B685-78236DC3BAD1}" type="slidenum">
              <a:rPr lang="en-US"/>
              <a:pPr>
                <a:defRPr/>
              </a:pPr>
              <a:t>‹#›</a:t>
            </a:fld>
            <a:endParaRPr lang="en-US"/>
          </a:p>
        </p:txBody>
      </p:sp>
    </p:spTree>
    <p:extLst>
      <p:ext uri="{BB962C8B-B14F-4D97-AF65-F5344CB8AC3E}">
        <p14:creationId xmlns:p14="http://schemas.microsoft.com/office/powerpoint/2010/main" val="37867235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Helvetica"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Helvetica"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Helvetica"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Helvetica"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Helvetic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2</a:t>
            </a:fld>
            <a:endParaRPr lang="en-US">
              <a:solidFill>
                <a:srgbClr val="000000"/>
              </a:solidFill>
            </a:endParaRPr>
          </a:p>
        </p:txBody>
      </p:sp>
    </p:spTree>
    <p:extLst>
      <p:ext uri="{BB962C8B-B14F-4D97-AF65-F5344CB8AC3E}">
        <p14:creationId xmlns:p14="http://schemas.microsoft.com/office/powerpoint/2010/main" val="3722807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5</a:t>
            </a:fld>
            <a:endParaRPr lang="en-US">
              <a:solidFill>
                <a:srgbClr val="000000"/>
              </a:solidFill>
            </a:endParaRPr>
          </a:p>
        </p:txBody>
      </p:sp>
    </p:spTree>
    <p:extLst>
      <p:ext uri="{BB962C8B-B14F-4D97-AF65-F5344CB8AC3E}">
        <p14:creationId xmlns:p14="http://schemas.microsoft.com/office/powerpoint/2010/main" val="1221974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6</a:t>
            </a:fld>
            <a:endParaRPr lang="en-US">
              <a:solidFill>
                <a:srgbClr val="000000"/>
              </a:solidFill>
            </a:endParaRPr>
          </a:p>
        </p:txBody>
      </p:sp>
    </p:spTree>
    <p:extLst>
      <p:ext uri="{BB962C8B-B14F-4D97-AF65-F5344CB8AC3E}">
        <p14:creationId xmlns:p14="http://schemas.microsoft.com/office/powerpoint/2010/main" val="911423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7</a:t>
            </a:fld>
            <a:endParaRPr lang="en-US">
              <a:solidFill>
                <a:srgbClr val="000000"/>
              </a:solidFill>
            </a:endParaRPr>
          </a:p>
        </p:txBody>
      </p:sp>
    </p:spTree>
    <p:extLst>
      <p:ext uri="{BB962C8B-B14F-4D97-AF65-F5344CB8AC3E}">
        <p14:creationId xmlns:p14="http://schemas.microsoft.com/office/powerpoint/2010/main" val="19535838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8</a:t>
            </a:fld>
            <a:endParaRPr lang="en-US">
              <a:solidFill>
                <a:srgbClr val="000000"/>
              </a:solidFill>
            </a:endParaRPr>
          </a:p>
        </p:txBody>
      </p:sp>
    </p:spTree>
    <p:extLst>
      <p:ext uri="{BB962C8B-B14F-4D97-AF65-F5344CB8AC3E}">
        <p14:creationId xmlns:p14="http://schemas.microsoft.com/office/powerpoint/2010/main" val="164930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9</a:t>
            </a:fld>
            <a:endParaRPr lang="en-US">
              <a:solidFill>
                <a:srgbClr val="000000"/>
              </a:solidFill>
            </a:endParaRPr>
          </a:p>
        </p:txBody>
      </p:sp>
    </p:spTree>
    <p:extLst>
      <p:ext uri="{BB962C8B-B14F-4D97-AF65-F5344CB8AC3E}">
        <p14:creationId xmlns:p14="http://schemas.microsoft.com/office/powerpoint/2010/main" val="1388850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44C65BAA-4C92-45F9-B685-78236DC3BAD1}" type="slidenum">
              <a:rPr lang="en-US" smtClean="0">
                <a:solidFill>
                  <a:srgbClr val="000000"/>
                </a:solidFill>
              </a:rPr>
              <a:pPr>
                <a:defRPr/>
              </a:pPr>
              <a:t>10</a:t>
            </a:fld>
            <a:endParaRPr lang="en-US">
              <a:solidFill>
                <a:srgbClr val="000000"/>
              </a:solidFill>
            </a:endParaRPr>
          </a:p>
        </p:txBody>
      </p:sp>
    </p:spTree>
    <p:extLst>
      <p:ext uri="{BB962C8B-B14F-4D97-AF65-F5344CB8AC3E}">
        <p14:creationId xmlns:p14="http://schemas.microsoft.com/office/powerpoint/2010/main" val="159478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8" name="Text Placeholder 27"/>
          <p:cNvSpPr>
            <a:spLocks noGrp="1"/>
          </p:cNvSpPr>
          <p:nvPr>
            <p:ph type="body" sz="quarter" idx="15" hasCustomPrompt="1"/>
          </p:nvPr>
        </p:nvSpPr>
        <p:spPr>
          <a:xfrm>
            <a:off x="774700" y="3060698"/>
            <a:ext cx="7454900" cy="655267"/>
          </a:xfrm>
        </p:spPr>
        <p:txBody>
          <a:bodyPr/>
          <a:lstStyle>
            <a:lvl1pPr marL="0" indent="0">
              <a:lnSpc>
                <a:spcPts val="3200"/>
              </a:lnSpc>
              <a:buNone/>
              <a:defRPr sz="28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Headline (Georgia, 28pt)</a:t>
            </a:r>
            <a:endParaRPr lang="en-CA" dirty="0"/>
          </a:p>
        </p:txBody>
      </p:sp>
      <p:sp>
        <p:nvSpPr>
          <p:cNvPr id="30" name="Text Placeholder 29"/>
          <p:cNvSpPr>
            <a:spLocks noGrp="1"/>
          </p:cNvSpPr>
          <p:nvPr>
            <p:ph type="body" sz="quarter" idx="16" hasCustomPrompt="1"/>
          </p:nvPr>
        </p:nvSpPr>
        <p:spPr>
          <a:xfrm>
            <a:off x="774700" y="3724072"/>
            <a:ext cx="7467600" cy="508000"/>
          </a:xfrm>
        </p:spPr>
        <p:txBody>
          <a:bodyPr/>
          <a:lstStyle>
            <a:lvl1pPr marL="0" indent="0">
              <a:buNone/>
              <a:defRPr lang="en-US" sz="1400" baseline="0" dirty="0" smtClean="0"/>
            </a:lvl1pPr>
            <a:lvl2pPr marL="0" indent="0">
              <a:buNone/>
              <a:defRPr sz="1600"/>
            </a:lvl2pPr>
            <a:lvl3pPr marL="0" indent="0">
              <a:buNone/>
              <a:defRPr sz="1600"/>
            </a:lvl3pPr>
            <a:lvl4pPr marL="0" indent="0">
              <a:buNone/>
              <a:defRPr sz="1600"/>
            </a:lvl4pPr>
            <a:lvl5pPr marL="0" indent="0">
              <a:buNone/>
              <a:defRPr sz="1600"/>
            </a:lvl5pPr>
          </a:lstStyle>
          <a:p>
            <a:pPr lvl="0"/>
            <a:r>
              <a:rPr lang="en-US" dirty="0" smtClean="0"/>
              <a:t>Subhead (Arial, 14pt)</a:t>
            </a:r>
          </a:p>
        </p:txBody>
      </p:sp>
      <p:sp>
        <p:nvSpPr>
          <p:cNvPr id="8" name="Rectangle 7"/>
          <p:cNvSpPr/>
          <p:nvPr userDrawn="1"/>
        </p:nvSpPr>
        <p:spPr>
          <a:xfrm>
            <a:off x="0" y="6090047"/>
            <a:ext cx="6696236"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CA" sz="800" dirty="0" smtClean="0">
                <a:solidFill>
                  <a:srgbClr val="ADB7C3"/>
                </a:solidFill>
              </a:rPr>
              <a:t>Info-Tech</a:t>
            </a:r>
            <a:r>
              <a:rPr lang="en-CA" sz="800" baseline="0" dirty="0" smtClean="0">
                <a:solidFill>
                  <a:srgbClr val="ADB7C3"/>
                </a:solidFill>
              </a:rPr>
              <a:t> Research Group, Inc. Is a global leader in providing IT research and advice.</a:t>
            </a:r>
            <a:br>
              <a:rPr lang="en-CA" sz="800" baseline="0" dirty="0" smtClean="0">
                <a:solidFill>
                  <a:srgbClr val="ADB7C3"/>
                </a:solidFill>
              </a:rPr>
            </a:br>
            <a:r>
              <a:rPr lang="en-CA" sz="800" baseline="0" dirty="0" smtClean="0">
                <a:solidFill>
                  <a:srgbClr val="ADB7C3"/>
                </a:solidFill>
              </a:rPr>
              <a:t>Info-Tech’s products and services combine actionable insight and relevant advice with</a:t>
            </a:r>
            <a:br>
              <a:rPr lang="en-CA" sz="800" baseline="0" dirty="0" smtClean="0">
                <a:solidFill>
                  <a:srgbClr val="ADB7C3"/>
                </a:solidFill>
              </a:rPr>
            </a:br>
            <a:r>
              <a:rPr lang="en-CA" sz="800" baseline="0" dirty="0" smtClean="0">
                <a:solidFill>
                  <a:srgbClr val="ADB7C3"/>
                </a:solidFill>
              </a:rPr>
              <a:t>ready-to-use tools and templates that cover the full spectrum of IT concerns.</a:t>
            </a:r>
            <a:br>
              <a:rPr lang="en-CA" sz="800" baseline="0" dirty="0" smtClean="0">
                <a:solidFill>
                  <a:srgbClr val="ADB7C3"/>
                </a:solidFill>
              </a:rPr>
            </a:br>
            <a:r>
              <a:rPr lang="en-CA" sz="800" b="0" i="0" kern="1200" smtClean="0">
                <a:solidFill>
                  <a:srgbClr val="ADB7C3"/>
                </a:solidFill>
                <a:latin typeface="+mn-lt"/>
                <a:ea typeface="+mn-ea"/>
                <a:cs typeface="+mn-cs"/>
              </a:rPr>
              <a:t>© 1997-2014</a:t>
            </a:r>
            <a:r>
              <a:rPr lang="en-CA" sz="800" b="0" i="0" kern="1200" baseline="0" smtClean="0">
                <a:solidFill>
                  <a:srgbClr val="ADB7C3"/>
                </a:solidFill>
                <a:latin typeface="+mn-lt"/>
                <a:ea typeface="+mn-ea"/>
                <a:cs typeface="+mn-cs"/>
              </a:rPr>
              <a:t> </a:t>
            </a:r>
            <a:r>
              <a:rPr lang="en-CA" sz="800" b="0" i="0" kern="1200" baseline="0" dirty="0" smtClean="0">
                <a:solidFill>
                  <a:srgbClr val="ADB7C3"/>
                </a:solidFill>
                <a:latin typeface="+mn-lt"/>
                <a:ea typeface="+mn-ea"/>
                <a:cs typeface="+mn-cs"/>
              </a:rPr>
              <a:t>Info-Tech Research Group Inc.</a:t>
            </a:r>
            <a:endParaRPr lang="en-CA" sz="800" dirty="0">
              <a:solidFill>
                <a:srgbClr val="ADB7C3"/>
              </a:solidFill>
            </a:endParaRPr>
          </a:p>
        </p:txBody>
      </p:sp>
      <p:sp>
        <p:nvSpPr>
          <p:cNvPr id="9" name="Rectangle 8"/>
          <p:cNvSpPr/>
          <p:nvPr userDrawn="1"/>
        </p:nvSpPr>
        <p:spPr>
          <a:xfrm>
            <a:off x="6696236" y="6090047"/>
            <a:ext cx="2447764" cy="767953"/>
          </a:xfrm>
          <a:prstGeom prst="rect">
            <a:avLst/>
          </a:prstGeom>
          <a:solidFill>
            <a:srgbClr val="2947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CA" sz="800" dirty="0">
              <a:solidFill>
                <a:srgbClr val="ADB7C3"/>
              </a:solidFill>
            </a:endParaRPr>
          </a:p>
        </p:txBody>
      </p:sp>
      <p:pic>
        <p:nvPicPr>
          <p:cNvPr id="10" name="Picture 9" descr="Info-Tech_Logo_2013-On-Screen-WHITE(transparent-background).png"/>
          <p:cNvPicPr>
            <a:picLocks noChangeAspect="1"/>
          </p:cNvPicPr>
          <p:nvPr userDrawn="1"/>
        </p:nvPicPr>
        <p:blipFill>
          <a:blip r:embed="rId2" cstate="print"/>
          <a:stretch>
            <a:fillRect/>
          </a:stretch>
        </p:blipFill>
        <p:spPr>
          <a:xfrm>
            <a:off x="7020272" y="6309320"/>
            <a:ext cx="1697008" cy="339401"/>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i="0"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7"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8_Title Only">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223962" y="1196974"/>
            <a:ext cx="6480385" cy="4464273"/>
          </a:xfrm>
        </p:spPr>
        <p:txBody>
          <a:bodyPr/>
          <a:lstStyle>
            <a:lvl1pPr algn="ctr">
              <a:buFontTx/>
              <a:buNone/>
              <a:defRPr sz="8800" baseline="0">
                <a:solidFill>
                  <a:schemeClr val="bg1"/>
                </a:solidFill>
              </a:defRPr>
            </a:lvl1pPr>
            <a:lvl2pPr>
              <a:buFontTx/>
              <a:buNone/>
              <a:defRPr/>
            </a:lvl2pPr>
            <a:lvl3pPr>
              <a:buFontTx/>
              <a:buNone/>
              <a:defRPr/>
            </a:lvl3pPr>
            <a:lvl4pPr>
              <a:buFontTx/>
              <a:buNone/>
              <a:defRPr/>
            </a:lvl4pPr>
            <a:lvl5pPr>
              <a:buFontTx/>
              <a:buNone/>
              <a:defRPr/>
            </a:lvl5pPr>
          </a:lstStyle>
          <a:p>
            <a:pPr lvl="0"/>
            <a:r>
              <a:rPr lang="en-US" dirty="0" smtClean="0"/>
              <a:t>Thought</a:t>
            </a:r>
          </a:p>
          <a:p>
            <a:pPr lvl="0"/>
            <a:r>
              <a:rPr lang="en-US" dirty="0" smtClean="0"/>
              <a:t>Model</a:t>
            </a:r>
            <a:br>
              <a:rPr lang="en-US" dirty="0" smtClean="0"/>
            </a:br>
            <a:r>
              <a:rPr lang="en-US" dirty="0" smtClean="0"/>
              <a:t>Layouts</a:t>
            </a:r>
            <a:endParaRPr lang="en-CA"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66" name="Straight Connector 65"/>
          <p:cNvCxnSpPr/>
          <p:nvPr userDrawn="1"/>
        </p:nvCxnSpPr>
        <p:spPr>
          <a:xfrm rot="5400000">
            <a:off x="3079725" y="3808933"/>
            <a:ext cx="2984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2"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Cover Page">
    <p:spTree>
      <p:nvGrpSpPr>
        <p:cNvPr id="1" name=""/>
        <p:cNvGrpSpPr/>
        <p:nvPr/>
      </p:nvGrpSpPr>
      <p:grpSpPr>
        <a:xfrm>
          <a:off x="0" y="0"/>
          <a:ext cx="0" cy="0"/>
          <a:chOff x="0" y="0"/>
          <a:chExt cx="0" cy="0"/>
        </a:xfrm>
      </p:grpSpPr>
      <p:sp>
        <p:nvSpPr>
          <p:cNvPr id="28" name="Text Placeholder 27"/>
          <p:cNvSpPr>
            <a:spLocks noGrp="1"/>
          </p:cNvSpPr>
          <p:nvPr userDrawn="1">
            <p:ph type="body" sz="quarter" idx="15" hasCustomPrompt="1"/>
          </p:nvPr>
        </p:nvSpPr>
        <p:spPr>
          <a:xfrm>
            <a:off x="687148" y="3060700"/>
            <a:ext cx="7454900" cy="660400"/>
          </a:xfrm>
        </p:spPr>
        <p:txBody>
          <a:bodyPr/>
          <a:lstStyle>
            <a:lvl1pPr marL="0" indent="0">
              <a:lnSpc>
                <a:spcPts val="3200"/>
              </a:lnSpc>
              <a:buClr>
                <a:schemeClr val="accent2"/>
              </a:buClr>
              <a:buSzPct val="160000"/>
              <a:buFontTx/>
              <a:buNone/>
              <a:defRPr sz="2400" baseline="0">
                <a:latin typeface="+mj-lt"/>
              </a:defRPr>
            </a:lvl1pPr>
            <a:lvl2pPr>
              <a:buNone/>
              <a:defRPr sz="2800">
                <a:latin typeface="+mj-lt"/>
              </a:defRPr>
            </a:lvl2pPr>
            <a:lvl3pPr>
              <a:buNone/>
              <a:defRPr sz="2800">
                <a:latin typeface="+mj-lt"/>
              </a:defRPr>
            </a:lvl3pPr>
            <a:lvl4pPr>
              <a:buNone/>
              <a:defRPr sz="2800">
                <a:latin typeface="+mj-lt"/>
              </a:defRPr>
            </a:lvl4pPr>
            <a:lvl5pPr>
              <a:buNone/>
              <a:defRPr sz="2800">
                <a:latin typeface="+mj-lt"/>
              </a:defRPr>
            </a:lvl5pPr>
          </a:lstStyle>
          <a:p>
            <a:pPr lvl="0"/>
            <a:r>
              <a:rPr lang="en-US" dirty="0" smtClean="0"/>
              <a:t>Section Headline (Georgia, 24pt)</a:t>
            </a:r>
            <a:endParaRPr lang="en-CA" dirty="0"/>
          </a:p>
        </p:txBody>
      </p:sp>
      <p:cxnSp>
        <p:nvCxnSpPr>
          <p:cNvPr id="47" name="Straight Connector 46"/>
          <p:cNvCxnSpPr/>
          <p:nvPr userDrawn="1"/>
        </p:nvCxnSpPr>
        <p:spPr>
          <a:xfrm rot="5400000">
            <a:off x="4970829" y="5233490"/>
            <a:ext cx="1867710"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51" name="Text Placeholder 41"/>
          <p:cNvSpPr>
            <a:spLocks noGrp="1"/>
          </p:cNvSpPr>
          <p:nvPr userDrawn="1">
            <p:ph type="body" sz="quarter" idx="18" hasCustomPrompt="1"/>
          </p:nvPr>
        </p:nvSpPr>
        <p:spPr>
          <a:xfrm>
            <a:off x="6336196" y="4219074"/>
            <a:ext cx="2373549" cy="1938535"/>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Solution Set Sections (Arial, 10pt)</a:t>
            </a:r>
          </a:p>
          <a:p>
            <a:pPr lvl="0"/>
            <a:endParaRPr lang="en-US" dirty="0" smtClean="0"/>
          </a:p>
          <a:p>
            <a:pPr lvl="0"/>
            <a:endParaRPr lang="en-US" dirty="0" smtClean="0"/>
          </a:p>
        </p:txBody>
      </p:sp>
      <p:sp>
        <p:nvSpPr>
          <p:cNvPr id="54" name="Text Placeholder 53"/>
          <p:cNvSpPr>
            <a:spLocks noGrp="1"/>
          </p:cNvSpPr>
          <p:nvPr userDrawn="1">
            <p:ph type="body" sz="quarter" idx="19" hasCustomPrompt="1"/>
          </p:nvPr>
        </p:nvSpPr>
        <p:spPr>
          <a:xfrm>
            <a:off x="798362" y="3969266"/>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What’s in this Section:</a:t>
            </a:r>
            <a:endParaRPr lang="en-CA" dirty="0"/>
          </a:p>
        </p:txBody>
      </p:sp>
      <p:sp>
        <p:nvSpPr>
          <p:cNvPr id="55" name="Text Placeholder 53"/>
          <p:cNvSpPr>
            <a:spLocks noGrp="1"/>
          </p:cNvSpPr>
          <p:nvPr userDrawn="1">
            <p:ph type="body" sz="quarter" idx="20" hasCustomPrompt="1"/>
          </p:nvPr>
        </p:nvSpPr>
        <p:spPr>
          <a:xfrm>
            <a:off x="6096687" y="3966023"/>
            <a:ext cx="2130425" cy="223365"/>
          </a:xfrm>
        </p:spPr>
        <p:txBody>
          <a:bodyPr/>
          <a:lstStyle>
            <a:lvl1pPr marL="228600" indent="-228600">
              <a:buNone/>
              <a:defRPr sz="1200" b="1"/>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Sections:</a:t>
            </a:r>
            <a:endParaRPr lang="en-CA" dirty="0"/>
          </a:p>
        </p:txBody>
      </p:sp>
      <p:sp>
        <p:nvSpPr>
          <p:cNvPr id="30" name="Text Placeholder 41"/>
          <p:cNvSpPr>
            <a:spLocks noGrp="1"/>
          </p:cNvSpPr>
          <p:nvPr>
            <p:ph type="body" sz="quarter" idx="21" hasCustomPrompt="1"/>
          </p:nvPr>
        </p:nvSpPr>
        <p:spPr>
          <a:xfrm>
            <a:off x="791580" y="4232015"/>
            <a:ext cx="4436996" cy="1906138"/>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Contents of Current Section (Arial, 12pt)</a:t>
            </a:r>
          </a:p>
          <a:p>
            <a:pPr lvl="1"/>
            <a:r>
              <a:rPr lang="en-US" dirty="0" smtClean="0"/>
              <a:t>Second Level</a:t>
            </a:r>
          </a:p>
          <a:p>
            <a:pPr lvl="2"/>
            <a:r>
              <a:rPr lang="en-US" dirty="0" smtClean="0"/>
              <a:t>Third Level</a:t>
            </a:r>
          </a:p>
          <a:p>
            <a:pPr lvl="3"/>
            <a:r>
              <a:rPr lang="en-US" dirty="0" smtClean="0"/>
              <a:t>Forth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9"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rot="5400000">
            <a:off x="2163422" y="3086579"/>
            <a:ext cx="344900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Lef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3"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14"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cxnSp>
        <p:nvCxnSpPr>
          <p:cNvPr id="20" name="Straight Connector 19"/>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7"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Right Blank">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20"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25"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defTabSz="895350">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baseline="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3"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1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Copy/Image (60/40) &amp; Quot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2" name="Text Placeholder 41"/>
          <p:cNvSpPr>
            <a:spLocks noGrp="1"/>
          </p:cNvSpPr>
          <p:nvPr>
            <p:ph type="body" sz="quarter" idx="16" hasCustomPrompt="1"/>
          </p:nvPr>
        </p:nvSpPr>
        <p:spPr>
          <a:xfrm>
            <a:off x="249303" y="2022215"/>
            <a:ext cx="4713222"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6" name="Content Placeholder 25"/>
          <p:cNvSpPr>
            <a:spLocks noGrp="1"/>
          </p:cNvSpPr>
          <p:nvPr>
            <p:ph sz="quarter" idx="20" hasCustomPrompt="1"/>
          </p:nvPr>
        </p:nvSpPr>
        <p:spPr>
          <a:xfrm>
            <a:off x="5581649" y="2019299"/>
            <a:ext cx="3238823" cy="3029881"/>
          </a:xfrm>
        </p:spPr>
        <p:txBody>
          <a:bodyPr/>
          <a:lstStyle>
            <a:lvl1pPr marL="180975" indent="-180975">
              <a:buClr>
                <a:schemeClr val="tx1"/>
              </a:buClr>
              <a:buSzPct val="120000"/>
              <a:buFont typeface="Arial" pitchFamily="34" charset="0"/>
              <a:buChar char="•"/>
              <a:defRPr sz="1000" baseline="0"/>
            </a:lvl1pPr>
            <a:lvl2pPr marL="361950" indent="-180975">
              <a:buClr>
                <a:schemeClr val="tx1"/>
              </a:buClr>
              <a:buSzPct val="150000"/>
              <a:buFont typeface="Arial" pitchFamily="34" charset="0"/>
              <a:buChar char="◦"/>
              <a:defRPr sz="1000" baseline="0"/>
            </a:lvl2pPr>
            <a:lvl3pPr marL="542925" indent="-180975">
              <a:buClr>
                <a:schemeClr val="tx1"/>
              </a:buClr>
              <a:buSzPct val="100000"/>
              <a:buFont typeface="Arial" pitchFamily="34" charset="0"/>
              <a:buChar char="–"/>
              <a:defRPr sz="1000" baseline="0"/>
            </a:lvl3pPr>
            <a:lvl4pPr marL="714375" indent="-171450">
              <a:buClr>
                <a:schemeClr val="tx1"/>
              </a:buClr>
              <a:buSzPct val="100000"/>
              <a:buFont typeface="Wingdings" pitchFamily="2" charset="2"/>
              <a:buChar char="§"/>
              <a:defRPr sz="1000" baseline="0"/>
            </a:lvl4pPr>
            <a:lvl5pPr marL="1619250" indent="-180975">
              <a:buSzPct val="150000"/>
              <a:buFont typeface="Arial" pitchFamily="34" charset="0"/>
              <a:buChar char="◦"/>
              <a:defRPr sz="1200"/>
            </a:lvl5pPr>
          </a:lstStyle>
          <a:p>
            <a:pPr lvl="0"/>
            <a:r>
              <a:rPr lang="en-US" dirty="0" smtClean="0"/>
              <a:t>First Level (Arial, 10pt)</a:t>
            </a:r>
          </a:p>
          <a:p>
            <a:pPr lvl="1"/>
            <a:r>
              <a:rPr lang="en-US" dirty="0" smtClean="0"/>
              <a:t>Second Level (Arial, 10pt)</a:t>
            </a:r>
          </a:p>
          <a:p>
            <a:pPr lvl="2"/>
            <a:r>
              <a:rPr lang="en-US" dirty="0" smtClean="0"/>
              <a:t>Third Level (Arial, 10pt)</a:t>
            </a:r>
          </a:p>
          <a:p>
            <a:pPr lvl="3"/>
            <a:r>
              <a:rPr lang="en-US" dirty="0" smtClean="0"/>
              <a:t>Forth Level (Arial, 10pt)</a:t>
            </a:r>
          </a:p>
        </p:txBody>
      </p:sp>
      <p:sp>
        <p:nvSpPr>
          <p:cNvPr id="27" name="Text Placeholder 41"/>
          <p:cNvSpPr>
            <a:spLocks noGrp="1"/>
          </p:cNvSpPr>
          <p:nvPr>
            <p:ph type="body" sz="quarter" idx="21" hasCustomPrompt="1"/>
          </p:nvPr>
        </p:nvSpPr>
        <p:spPr>
          <a:xfrm>
            <a:off x="5581649" y="5049180"/>
            <a:ext cx="323882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29" name="Text Placeholder 41"/>
          <p:cNvSpPr>
            <a:spLocks noGrp="1"/>
          </p:cNvSpPr>
          <p:nvPr>
            <p:ph type="body" sz="quarter" idx="22" hasCustomPrompt="1"/>
          </p:nvPr>
        </p:nvSpPr>
        <p:spPr>
          <a:xfrm>
            <a:off x="249303" y="5498841"/>
            <a:ext cx="4713221" cy="825760"/>
          </a:xfr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Quote – Body Level (Georgia, 12pt)</a:t>
            </a:r>
          </a:p>
          <a:p>
            <a:pPr lvl="1"/>
            <a:r>
              <a:rPr lang="en-US" dirty="0" smtClean="0"/>
              <a:t>IT Role, IT Industry (Arial, 10pt)</a:t>
            </a:r>
          </a:p>
        </p:txBody>
      </p: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7" name="Straight Connector 36"/>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1"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opy/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1" name="Text Placeholder 41"/>
          <p:cNvSpPr>
            <a:spLocks noGrp="1"/>
          </p:cNvSpPr>
          <p:nvPr>
            <p:ph type="body" sz="quarter" idx="16" hasCustomPrompt="1"/>
          </p:nvPr>
        </p:nvSpPr>
        <p:spPr>
          <a:xfrm>
            <a:off x="260651" y="2022215"/>
            <a:ext cx="4059320" cy="32736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2943223"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5305425"/>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35"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15"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5"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py &amp; Image / Image Equal Vendor Landscape 2">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2489821"/>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21" name="Text Placeholder 41"/>
          <p:cNvSpPr>
            <a:spLocks noGrp="1"/>
          </p:cNvSpPr>
          <p:nvPr>
            <p:ph type="body" sz="quarter" idx="16" hasCustomPrompt="1"/>
          </p:nvPr>
        </p:nvSpPr>
        <p:spPr>
          <a:xfrm>
            <a:off x="260651" y="2022215"/>
            <a:ext cx="4059320" cy="1514797"/>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cxnSp>
        <p:nvCxnSpPr>
          <p:cNvPr id="22" name="Straight Connector 21"/>
          <p:cNvCxnSpPr/>
          <p:nvPr userDrawn="1"/>
        </p:nvCxnSpPr>
        <p:spPr>
          <a:xfrm rot="5400000">
            <a:off x="3185634" y="3424714"/>
            <a:ext cx="277273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4" name="Text Placeholder 41"/>
          <p:cNvSpPr>
            <a:spLocks noGrp="1"/>
          </p:cNvSpPr>
          <p:nvPr>
            <p:ph type="body" sz="quarter" idx="21" hasCustomPrompt="1"/>
          </p:nvPr>
        </p:nvSpPr>
        <p:spPr>
          <a:xfrm>
            <a:off x="4824029" y="4509120"/>
            <a:ext cx="3996443" cy="314325"/>
          </a:xfrm>
        </p:spPr>
        <p:txBody>
          <a:bodyPr/>
          <a:lstStyle>
            <a:lvl1pPr marL="0" indent="0">
              <a:lnSpc>
                <a:spcPts val="1350"/>
              </a:lnSpc>
              <a:spcBef>
                <a:spcPts val="500"/>
              </a:spcBef>
              <a:buClr>
                <a:schemeClr val="tx1"/>
              </a:buClr>
              <a:buSzPct val="120000"/>
              <a:buFontTx/>
              <a:buNone/>
              <a:defRPr sz="1000" baseline="0"/>
            </a:lvl1pPr>
            <a:lvl2pPr marL="0" indent="0">
              <a:lnSpc>
                <a:spcPts val="1350"/>
              </a:lnSpc>
              <a:spcBef>
                <a:spcPts val="500"/>
              </a:spcBef>
              <a:buClr>
                <a:schemeClr val="tx1"/>
              </a:buClr>
              <a:buSzPct val="150000"/>
              <a:buFontTx/>
              <a:buNone/>
              <a:defRPr sz="1200"/>
            </a:lvl2pPr>
            <a:lvl3pPr marL="0" indent="0">
              <a:lnSpc>
                <a:spcPts val="1350"/>
              </a:lnSpc>
              <a:spcBef>
                <a:spcPts val="500"/>
              </a:spcBef>
              <a:buClr>
                <a:schemeClr val="tx1"/>
              </a:buClr>
              <a:buSzPct val="100000"/>
              <a:buFontTx/>
              <a:buNone/>
              <a:defRPr sz="1200"/>
            </a:lvl3pPr>
            <a:lvl4pPr marL="0" indent="0">
              <a:lnSpc>
                <a:spcPts val="1350"/>
              </a:lnSpc>
              <a:spcBef>
                <a:spcPts val="500"/>
              </a:spcBef>
              <a:buSzPct val="100000"/>
              <a:buFontTx/>
              <a:buNone/>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Above Image/Chart Caption (Arial, 10pt)</a:t>
            </a:r>
          </a:p>
        </p:txBody>
      </p:sp>
      <p:sp>
        <p:nvSpPr>
          <p:cNvPr id="15" name="Content Placeholder 25"/>
          <p:cNvSpPr>
            <a:spLocks noGrp="1"/>
          </p:cNvSpPr>
          <p:nvPr>
            <p:ph sz="quarter" idx="23" hasCustomPrompt="1"/>
          </p:nvPr>
        </p:nvSpPr>
        <p:spPr>
          <a:xfrm>
            <a:off x="260650" y="3717032"/>
            <a:ext cx="4059321" cy="1094047"/>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p:txBody>
      </p:sp>
      <p:sp>
        <p:nvSpPr>
          <p:cNvPr id="17"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8"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Image Equal">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26" name="Content Placeholder 25"/>
          <p:cNvSpPr>
            <a:spLocks noGrp="1"/>
          </p:cNvSpPr>
          <p:nvPr>
            <p:ph sz="quarter" idx="20" hasCustomPrompt="1"/>
          </p:nvPr>
        </p:nvSpPr>
        <p:spPr>
          <a:xfrm>
            <a:off x="4824029" y="2019299"/>
            <a:ext cx="3996443"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8" name="Content Placeholder 25"/>
          <p:cNvSpPr>
            <a:spLocks noGrp="1"/>
          </p:cNvSpPr>
          <p:nvPr>
            <p:ph sz="quarter" idx="23" hasCustomPrompt="1"/>
          </p:nvPr>
        </p:nvSpPr>
        <p:spPr>
          <a:xfrm>
            <a:off x="260650" y="2019300"/>
            <a:ext cx="4059321" cy="3286125"/>
          </a:xfrm>
        </p:spPr>
        <p:txBody>
          <a:bodyPr/>
          <a:lstStyle>
            <a:lvl1pPr marL="180975" indent="-18097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baseline="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Clr>
                <a:schemeClr val="tx1"/>
              </a:buClr>
              <a:buSzPct val="100000"/>
              <a:buFont typeface="Wingdings" pitchFamily="2" charset="2"/>
              <a:buChar char="§"/>
              <a:defRPr sz="1200" baseline="0"/>
            </a:lvl4pPr>
            <a:lvl5pPr marL="1619250" indent="-180975">
              <a:buSzPct val="150000"/>
              <a:buFont typeface="Arial" pitchFamily="34" charset="0"/>
              <a:buChar char="◦"/>
              <a:defRPr sz="120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19" name="Text Placeholder 53"/>
          <p:cNvSpPr>
            <a:spLocks noGrp="1"/>
          </p:cNvSpPr>
          <p:nvPr>
            <p:ph type="body" sz="quarter" idx="19" hasCustomPrompt="1"/>
          </p:nvPr>
        </p:nvSpPr>
        <p:spPr>
          <a:xfrm>
            <a:off x="260650" y="1700808"/>
            <a:ext cx="4059322"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sp>
        <p:nvSpPr>
          <p:cNvPr id="20" name="Text Placeholder 53"/>
          <p:cNvSpPr>
            <a:spLocks noGrp="1"/>
          </p:cNvSpPr>
          <p:nvPr>
            <p:ph type="body" sz="quarter" idx="24" hasCustomPrompt="1"/>
          </p:nvPr>
        </p:nvSpPr>
        <p:spPr>
          <a:xfrm>
            <a:off x="4824029" y="1700808"/>
            <a:ext cx="3996443" cy="223365"/>
          </a:xfrm>
        </p:spPr>
        <p:txBody>
          <a:bodyPr/>
          <a:lstStyle>
            <a:lvl1pPr marL="228600" indent="-228600">
              <a:buNone/>
              <a:defRPr sz="12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Header of Box Below (Arial 12pt, Bold)</a:t>
            </a:r>
            <a:endParaRPr lang="en-CA" dirty="0"/>
          </a:p>
        </p:txBody>
      </p:sp>
      <p:cxnSp>
        <p:nvCxnSpPr>
          <p:cNvPr id="23" name="Straight Connector 22"/>
          <p:cNvCxnSpPr/>
          <p:nvPr userDrawn="1"/>
        </p:nvCxnSpPr>
        <p:spPr>
          <a:xfrm rot="5400000">
            <a:off x="2443161" y="4167188"/>
            <a:ext cx="4257679"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
        <p:nvSpPr>
          <p:cNvPr id="25" name="Text Placeholder 41"/>
          <p:cNvSpPr>
            <a:spLocks noGrp="1"/>
          </p:cNvSpPr>
          <p:nvPr>
            <p:ph type="body" sz="quarter" idx="18" hasCustomPrompt="1"/>
          </p:nvPr>
        </p:nvSpPr>
        <p:spPr>
          <a:xfrm>
            <a:off x="260650" y="5387083"/>
            <a:ext cx="4059321"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28" name="Text Placeholder 41"/>
          <p:cNvSpPr>
            <a:spLocks noGrp="1"/>
          </p:cNvSpPr>
          <p:nvPr>
            <p:ph type="body" sz="quarter" idx="25" hasCustomPrompt="1"/>
          </p:nvPr>
        </p:nvSpPr>
        <p:spPr>
          <a:xfrm>
            <a:off x="4824029" y="5387083"/>
            <a:ext cx="3996443" cy="634206"/>
          </a:xfrm>
        </p:spPr>
        <p:txBody>
          <a:bodyPr/>
          <a:lstStyle>
            <a:lvl1pPr marL="0" marR="0" indent="0" algn="l" defTabSz="895350" rtl="0" eaLnBrk="0" fontAlgn="base" latinLnBrk="0" hangingPunct="0">
              <a:lnSpc>
                <a:spcPts val="1350"/>
              </a:lnSpc>
              <a:spcBef>
                <a:spcPts val="500"/>
              </a:spcBef>
              <a:spcAft>
                <a:spcPct val="0"/>
              </a:spcAft>
              <a:buClr>
                <a:schemeClr val="tx1"/>
              </a:buClr>
              <a:buSzPct val="120000"/>
              <a:buFontTx/>
              <a:buNone/>
              <a:tabLst/>
              <a:defRPr sz="1000" b="0" baseline="0">
                <a:solidFill>
                  <a:schemeClr val="tx1"/>
                </a:solidFill>
              </a:defRPr>
            </a:lvl1pPr>
            <a:lvl2pPr marL="0" indent="0" defTabSz="895350">
              <a:lnSpc>
                <a:spcPts val="1350"/>
              </a:lnSpc>
              <a:buFont typeface="Arial" pitchFamily="34" charset="0"/>
              <a:buChar char="•"/>
              <a:defRPr sz="1100">
                <a:solidFill>
                  <a:schemeClr val="bg1">
                    <a:lumMod val="65000"/>
                  </a:schemeClr>
                </a:solidFill>
              </a:defRPr>
            </a:lvl2pPr>
            <a:lvl3pPr marL="0" indent="0" defTabSz="895350">
              <a:lnSpc>
                <a:spcPts val="1350"/>
              </a:lnSpc>
              <a:buFont typeface="Arial" pitchFamily="34" charset="0"/>
              <a:buChar char="•"/>
              <a:defRPr sz="1100">
                <a:solidFill>
                  <a:schemeClr val="bg1">
                    <a:lumMod val="65000"/>
                  </a:schemeClr>
                </a:solidFill>
              </a:defRPr>
            </a:lvl3pPr>
            <a:lvl4pPr marL="1614488" indent="-174625">
              <a:lnSpc>
                <a:spcPts val="1350"/>
              </a:lnSpc>
              <a:defRPr sz="1200">
                <a:solidFill>
                  <a:schemeClr val="accent5"/>
                </a:solidFill>
              </a:defRPr>
            </a:lvl4pPr>
            <a:lvl5pPr marL="2062163" indent="-174625">
              <a:lnSpc>
                <a:spcPts val="1350"/>
              </a:lnSpc>
              <a:tabLst/>
              <a:defRPr sz="1200">
                <a:solidFill>
                  <a:schemeClr val="accent5"/>
                </a:solidFill>
              </a:defRPr>
            </a:lvl5pPr>
          </a:lstStyle>
          <a:p>
            <a:pPr lvl="0"/>
            <a:r>
              <a:rPr lang="en-US" dirty="0" smtClean="0"/>
              <a:t>Copy (Arial, 10pt)</a:t>
            </a:r>
          </a:p>
          <a:p>
            <a:pPr lvl="0"/>
            <a:endParaRPr lang="en-US" dirty="0" smtClean="0"/>
          </a:p>
        </p:txBody>
      </p:sp>
      <p:sp>
        <p:nvSpPr>
          <p:cNvPr id="16" name="Title 1"/>
          <p:cNvSpPr>
            <a:spLocks noGrp="1"/>
          </p:cNvSpPr>
          <p:nvPr>
            <p:ph type="title" hasCustomPrompt="1"/>
          </p:nvPr>
        </p:nvSpPr>
        <p:spPr>
          <a:xfrm>
            <a:off x="251520" y="260648"/>
            <a:ext cx="558062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29" name="Text Placeholder 18"/>
          <p:cNvSpPr>
            <a:spLocks noGrp="1"/>
          </p:cNvSpPr>
          <p:nvPr>
            <p:ph type="body" sz="quarter" idx="15"/>
          </p:nvPr>
        </p:nvSpPr>
        <p:spPr>
          <a:xfrm>
            <a:off x="5940425" y="116632"/>
            <a:ext cx="3060067" cy="864741"/>
          </a:xfrm>
          <a:solidFill>
            <a:schemeClr val="accent1"/>
          </a:solidFill>
        </p:spPr>
        <p:txBody>
          <a:bodyPr/>
          <a:lstStyle>
            <a:lvl1pPr algn="ctr">
              <a:buFontTx/>
              <a:buNone/>
              <a:defRPr>
                <a:solidFill>
                  <a:schemeClr val="bg1"/>
                </a:solidFill>
              </a:defRPr>
            </a:lvl1pPr>
          </a:lstStyle>
          <a:p>
            <a:pPr lvl="0"/>
            <a:endParaRPr lang="en-CA" dirty="0" smtClean="0"/>
          </a:p>
          <a:p>
            <a:pPr lvl="0"/>
            <a:r>
              <a:rPr lang="en-CA" dirty="0" smtClean="0"/>
              <a:t>Replace with Thought Model</a:t>
            </a:r>
          </a:p>
          <a:p>
            <a:pPr lvl="0"/>
            <a:r>
              <a:rPr lang="en-CA" dirty="0" smtClean="0"/>
              <a:t>(must fit within this boxed area)</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3" y="2924944"/>
            <a:ext cx="4034665"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
        <p:nvSpPr>
          <p:cNvPr id="63" name="Text Placeholder 53"/>
          <p:cNvSpPr>
            <a:spLocks noGrp="1"/>
          </p:cNvSpPr>
          <p:nvPr>
            <p:ph type="body" sz="quarter" idx="21" hasCustomPrompt="1"/>
          </p:nvPr>
        </p:nvSpPr>
        <p:spPr>
          <a:xfrm>
            <a:off x="249302" y="2316656"/>
            <a:ext cx="4034666"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Is Designed For:</a:t>
            </a:r>
            <a:endParaRPr lang="en-CA" dirty="0"/>
          </a:p>
        </p:txBody>
      </p:sp>
      <p:sp>
        <p:nvSpPr>
          <p:cNvPr id="64" name="Text Placeholder 53"/>
          <p:cNvSpPr>
            <a:spLocks noGrp="1"/>
          </p:cNvSpPr>
          <p:nvPr>
            <p:ph type="body" sz="quarter" idx="22" hasCustomPrompt="1"/>
          </p:nvPr>
        </p:nvSpPr>
        <p:spPr>
          <a:xfrm>
            <a:off x="4860032" y="2316656"/>
            <a:ext cx="4032448" cy="608288"/>
          </a:xfrm>
        </p:spPr>
        <p:txBody>
          <a:bodyPr/>
          <a:lstStyle>
            <a:lvl1pPr marL="0" indent="0">
              <a:buNone/>
              <a:defRPr sz="14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This Research Will Help You:</a:t>
            </a:r>
            <a:endParaRPr lang="en-CA" dirty="0"/>
          </a:p>
        </p:txBody>
      </p:sp>
      <p:sp>
        <p:nvSpPr>
          <p:cNvPr id="65" name="Text Placeholder 41"/>
          <p:cNvSpPr>
            <a:spLocks noGrp="1"/>
          </p:cNvSpPr>
          <p:nvPr>
            <p:ph type="body" sz="quarter" idx="23" hasCustomPrompt="1"/>
          </p:nvPr>
        </p:nvSpPr>
        <p:spPr>
          <a:xfrm>
            <a:off x="4860032" y="2924944"/>
            <a:ext cx="4032448" cy="2376264"/>
          </a:xfrm>
        </p:spPr>
        <p:txBody>
          <a:bodyPr/>
          <a:lstStyle>
            <a:lvl1pPr marL="174625" indent="-174625">
              <a:lnSpc>
                <a:spcPts val="1350"/>
              </a:lnSpc>
              <a:spcBef>
                <a:spcPts val="500"/>
              </a:spcBef>
              <a:buClr>
                <a:schemeClr val="tx1"/>
              </a:buClr>
              <a:buSzPct val="120000"/>
              <a:buFont typeface="Wingdings" pitchFamily="2" charset="2"/>
              <a:buChar char="ü"/>
              <a:defRPr sz="1200" baseline="0"/>
            </a:lvl1pPr>
            <a:lvl2pPr marL="361950" indent="-180975">
              <a:lnSpc>
                <a:spcPts val="1350"/>
              </a:lnSpc>
              <a:spcBef>
                <a:spcPts val="500"/>
              </a:spcBef>
              <a:buClr>
                <a:schemeClr val="tx1"/>
              </a:buClr>
              <a:buSzPct val="120000"/>
              <a:buFont typeface="Arial" pitchFamily="34" charset="0"/>
              <a:buChar char="•"/>
              <a:defRPr sz="1200"/>
            </a:lvl2pPr>
            <a:lvl3pPr marL="542925" indent="-180975">
              <a:lnSpc>
                <a:spcPts val="1350"/>
              </a:lnSpc>
              <a:spcBef>
                <a:spcPts val="500"/>
              </a:spcBef>
              <a:buClr>
                <a:schemeClr val="tx1"/>
              </a:buClr>
              <a:buSzPct val="150000"/>
              <a:buFont typeface="Arial" pitchFamily="34" charset="0"/>
              <a:buChar char="◦"/>
              <a:defRPr sz="1200" baseline="0"/>
            </a:lvl3pPr>
            <a:lvl4pPr marL="714375" indent="-171450">
              <a:lnSpc>
                <a:spcPts val="1350"/>
              </a:lnSpc>
              <a:spcBef>
                <a:spcPts val="500"/>
              </a:spcBef>
              <a:buSzPct val="100000"/>
              <a:buFont typeface="Arial" pitchFamily="34" charset="0"/>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er / Subhead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2022215"/>
            <a:ext cx="8627997" cy="431378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ase Stud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33" name="Text Placeholder 53"/>
          <p:cNvSpPr>
            <a:spLocks noGrp="1"/>
          </p:cNvSpPr>
          <p:nvPr>
            <p:ph type="body" sz="quarter" idx="19" hasCustomPrompt="1"/>
          </p:nvPr>
        </p:nvSpPr>
        <p:spPr>
          <a:xfrm>
            <a:off x="2159732" y="1362075"/>
            <a:ext cx="6717568"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Case Study (Georgia, 24pt) </a:t>
            </a:r>
            <a:endParaRPr lang="en-CA" dirty="0"/>
          </a:p>
        </p:txBody>
      </p:sp>
      <p:pic>
        <p:nvPicPr>
          <p:cNvPr id="13" name="Picture 12" descr="case_study.wmf"/>
          <p:cNvPicPr>
            <a:picLocks noChangeAspect="1"/>
          </p:cNvPicPr>
          <p:nvPr userDrawn="1"/>
        </p:nvPicPr>
        <p:blipFill>
          <a:blip r:embed="rId2" cstate="print"/>
          <a:stretch>
            <a:fillRect/>
          </a:stretch>
        </p:blipFill>
        <p:spPr>
          <a:xfrm>
            <a:off x="464339" y="1376772"/>
            <a:ext cx="1410568" cy="154844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er / Bodycopy">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
        <p:nvSpPr>
          <p:cNvPr id="55" name="Text Placeholder 41"/>
          <p:cNvSpPr>
            <a:spLocks noGrp="1"/>
          </p:cNvSpPr>
          <p:nvPr>
            <p:ph type="body" sz="quarter" idx="16" hasCustomPrompt="1"/>
          </p:nvPr>
        </p:nvSpPr>
        <p:spPr>
          <a:xfrm>
            <a:off x="249302" y="1376772"/>
            <a:ext cx="8627997" cy="4973925"/>
          </a:xfrm>
        </p:spPr>
        <p:txBody>
          <a:bodyPr/>
          <a:lstStyle>
            <a:lvl1pPr marL="174625" indent="-174625">
              <a:lnSpc>
                <a:spcPts val="1350"/>
              </a:lnSpc>
              <a:spcBef>
                <a:spcPts val="500"/>
              </a:spcBef>
              <a:buClr>
                <a:schemeClr val="tx1"/>
              </a:buClr>
              <a:buSzPct val="120000"/>
              <a:buFont typeface="Arial" pitchFamily="34" charset="0"/>
              <a:buChar char="•"/>
              <a:defRPr sz="1200" baseline="0"/>
            </a:lvl1pPr>
            <a:lvl2pPr marL="361950" indent="-180975">
              <a:lnSpc>
                <a:spcPts val="1350"/>
              </a:lnSpc>
              <a:spcBef>
                <a:spcPts val="500"/>
              </a:spcBef>
              <a:buClr>
                <a:schemeClr val="tx1"/>
              </a:buClr>
              <a:buSzPct val="150000"/>
              <a:buFont typeface="Arial" pitchFamily="34" charset="0"/>
              <a:buChar char="◦"/>
              <a:defRPr sz="1200"/>
            </a:lvl2pPr>
            <a:lvl3pPr marL="542925" indent="-180975">
              <a:lnSpc>
                <a:spcPts val="1350"/>
              </a:lnSpc>
              <a:spcBef>
                <a:spcPts val="500"/>
              </a:spcBef>
              <a:buClr>
                <a:schemeClr val="tx1"/>
              </a:buClr>
              <a:buSzPct val="100000"/>
              <a:buFont typeface="Arial" pitchFamily="34" charset="0"/>
              <a:buChar char="–"/>
              <a:defRPr sz="1200" baseline="0"/>
            </a:lvl3pPr>
            <a:lvl4pPr marL="714375" indent="-171450">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r>
              <a:rPr lang="en-US" dirty="0" smtClean="0"/>
              <a:t>First Level (Arial, 12pt)</a:t>
            </a:r>
          </a:p>
          <a:p>
            <a:pPr lvl="1"/>
            <a:r>
              <a:rPr lang="en-US" dirty="0" smtClean="0"/>
              <a:t>Second Level (Arial, 12pt)</a:t>
            </a:r>
          </a:p>
          <a:p>
            <a:pPr lvl="2"/>
            <a:r>
              <a:rPr lang="en-US" dirty="0" smtClean="0"/>
              <a:t>Third Level (Arial, 12pt)</a:t>
            </a:r>
          </a:p>
          <a:p>
            <a:pPr lvl="3"/>
            <a:r>
              <a:rPr lang="en-US" dirty="0" smtClean="0"/>
              <a:t>Forth Level (Arial, 12pt)</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er">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ndor Landscape 40/60">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 </a:t>
            </a:r>
            <a:endParaRPr lang="en-CA"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Right Blank &amp; Line">
    <p:spTree>
      <p:nvGrpSpPr>
        <p:cNvPr id="1" name=""/>
        <p:cNvGrpSpPr/>
        <p:nvPr/>
      </p:nvGrpSpPr>
      <p:grpSpPr>
        <a:xfrm>
          <a:off x="0" y="0"/>
          <a:ext cx="0" cy="0"/>
          <a:chOff x="0" y="0"/>
          <a:chExt cx="0" cy="0"/>
        </a:xfrm>
      </p:grpSpPr>
      <p:cxnSp>
        <p:nvCxnSpPr>
          <p:cNvPr id="11" name="Straight Connector 10"/>
          <p:cNvCxnSpPr/>
          <p:nvPr userDrawn="1"/>
        </p:nvCxnSpPr>
        <p:spPr>
          <a:xfrm>
            <a:off x="323528" y="1124744"/>
            <a:ext cx="8496944" cy="0"/>
          </a:xfrm>
          <a:prstGeom prst="line">
            <a:avLst/>
          </a:prstGeom>
          <a:ln w="22225">
            <a:solidFill>
              <a:srgbClr val="45433E">
                <a:alpha val="41961"/>
              </a:srgbClr>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a:off x="251520" y="260648"/>
            <a:ext cx="8625780" cy="864096"/>
          </a:xfrm>
        </p:spPr>
        <p:txBody>
          <a:bodyPr/>
          <a:lstStyle>
            <a:lvl1pPr algn="l">
              <a:lnSpc>
                <a:spcPts val="2600"/>
              </a:lnSpc>
              <a:defRPr sz="2400" baseline="0">
                <a:solidFill>
                  <a:schemeClr val="tx1"/>
                </a:solidFill>
              </a:defRPr>
            </a:lvl1pPr>
          </a:lstStyle>
          <a:p>
            <a:r>
              <a:rPr lang="en-US" dirty="0" smtClean="0"/>
              <a:t>Page Header (Georgia, 24pt)</a:t>
            </a:r>
            <a:endParaRPr lang="en-CA" dirty="0"/>
          </a:p>
        </p:txBody>
      </p:sp>
      <p:sp>
        <p:nvSpPr>
          <p:cNvPr id="21" name="Text Placeholder 53"/>
          <p:cNvSpPr>
            <a:spLocks noGrp="1"/>
          </p:cNvSpPr>
          <p:nvPr>
            <p:ph type="body" sz="quarter" idx="19" hasCustomPrompt="1"/>
          </p:nvPr>
        </p:nvSpPr>
        <p:spPr>
          <a:xfrm>
            <a:off x="257176" y="1362075"/>
            <a:ext cx="8620124" cy="657225"/>
          </a:xfrm>
        </p:spPr>
        <p:txBody>
          <a:bodyPr/>
          <a:lstStyle>
            <a:lvl1pPr marL="0" marR="0" indent="0" algn="l" defTabSz="914400" rtl="0" eaLnBrk="0" fontAlgn="base" latinLnBrk="0" hangingPunct="0">
              <a:lnSpc>
                <a:spcPct val="100000"/>
              </a:lnSpc>
              <a:spcBef>
                <a:spcPts val="0"/>
              </a:spcBef>
              <a:spcAft>
                <a:spcPct val="0"/>
              </a:spcAft>
              <a:buClr>
                <a:schemeClr val="tx1"/>
              </a:buClr>
              <a:buSzPct val="120000"/>
              <a:buFont typeface="Arial" pitchFamily="34" charset="0"/>
              <a:buNone/>
              <a:tabLst/>
              <a:defRPr sz="1800" b="1" baseline="0"/>
            </a:lvl1pPr>
            <a:lvl2pPr marL="228600" indent="-228600">
              <a:defRPr sz="1400"/>
            </a:lvl2pPr>
            <a:lvl3pPr marL="228600" indent="-228600">
              <a:defRPr sz="1400"/>
            </a:lvl3pPr>
            <a:lvl4pPr marL="228600" indent="-228600">
              <a:defRPr sz="1400"/>
            </a:lvl4pPr>
            <a:lvl5pPr marL="228600" indent="-228600">
              <a:defRPr sz="1400"/>
            </a:lvl5pPr>
          </a:lstStyle>
          <a:p>
            <a:pPr lvl="0"/>
            <a:r>
              <a:rPr lang="en-US" dirty="0" smtClean="0"/>
              <a:t>Page Subhead (Arial, 18pt Bold) </a:t>
            </a:r>
          </a:p>
        </p:txBody>
      </p:sp>
      <p:cxnSp>
        <p:nvCxnSpPr>
          <p:cNvPr id="34" name="Straight Connector 33"/>
          <p:cNvCxnSpPr/>
          <p:nvPr userDrawn="1"/>
        </p:nvCxnSpPr>
        <p:spPr>
          <a:xfrm rot="5400000">
            <a:off x="3637736" y="3667125"/>
            <a:ext cx="3257553" cy="0"/>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57174" y="255588"/>
            <a:ext cx="8620125" cy="87788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 (Georgia, 24pt)</a:t>
            </a:r>
          </a:p>
        </p:txBody>
      </p:sp>
      <p:sp>
        <p:nvSpPr>
          <p:cNvPr id="1027" name="Text Placeholder 2"/>
          <p:cNvSpPr>
            <a:spLocks noGrp="1"/>
          </p:cNvSpPr>
          <p:nvPr>
            <p:ph type="body" idx="1"/>
          </p:nvPr>
        </p:nvSpPr>
        <p:spPr bwMode="auto">
          <a:xfrm>
            <a:off x="257174" y="1600200"/>
            <a:ext cx="8620125"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First Level</a:t>
            </a:r>
          </a:p>
          <a:p>
            <a:pPr lvl="1"/>
            <a:r>
              <a:rPr lang="en-US" dirty="0" smtClean="0"/>
              <a:t>Second Level</a:t>
            </a:r>
          </a:p>
          <a:p>
            <a:pPr lvl="2"/>
            <a:r>
              <a:rPr lang="en-US" dirty="0" smtClean="0"/>
              <a:t>Third Level</a:t>
            </a:r>
          </a:p>
          <a:p>
            <a:pPr lvl="3"/>
            <a:r>
              <a:rPr lang="en-US" dirty="0" smtClean="0"/>
              <a:t>Fourth Level</a:t>
            </a:r>
          </a:p>
        </p:txBody>
      </p:sp>
      <p:sp>
        <p:nvSpPr>
          <p:cNvPr id="10" name="Rectangle 9"/>
          <p:cNvSpPr/>
          <p:nvPr/>
        </p:nvSpPr>
        <p:spPr>
          <a:xfrm>
            <a:off x="6408204" y="6525344"/>
            <a:ext cx="2735796"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151063" indent="0" algn="l"/>
            <a:fld id="{FF20F8B6-5AB9-41C4-A82C-4155E8A92B2C}" type="slidenum">
              <a:rPr lang="en-CA" sz="1000" smtClean="0"/>
              <a:pPr marL="2151063" indent="0" algn="l"/>
              <a:t>‹#›</a:t>
            </a:fld>
            <a:endParaRPr lang="en-CA" sz="1000" dirty="0"/>
          </a:p>
        </p:txBody>
      </p:sp>
      <p:sp>
        <p:nvSpPr>
          <p:cNvPr id="9" name="Rectangle 8"/>
          <p:cNvSpPr/>
          <p:nvPr/>
        </p:nvSpPr>
        <p:spPr>
          <a:xfrm>
            <a:off x="0" y="6525344"/>
            <a:ext cx="8388424" cy="3380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r"/>
            <a:r>
              <a:rPr lang="en-CA" sz="1000" dirty="0" smtClean="0"/>
              <a:t>Info-Tech Research Group</a:t>
            </a:r>
            <a:endParaRPr lang="en-CA" sz="1000" dirty="0"/>
          </a:p>
        </p:txBody>
      </p:sp>
      <p:sp>
        <p:nvSpPr>
          <p:cNvPr id="6" name="Rectangle 5"/>
          <p:cNvSpPr/>
          <p:nvPr userDrawn="1"/>
        </p:nvSpPr>
        <p:spPr>
          <a:xfrm>
            <a:off x="0" y="6517136"/>
            <a:ext cx="4297680" cy="3380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66700" indent="0" algn="l"/>
            <a:r>
              <a:rPr lang="en-CA" sz="1000" dirty="0" smtClean="0">
                <a:solidFill>
                  <a:schemeClr val="bg1"/>
                </a:solidFill>
              </a:rPr>
              <a:t>Vendor Landscape: Email Security Gateway</a:t>
            </a:r>
            <a:endParaRPr lang="en-CA" sz="1000"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8" r:id="rId3"/>
    <p:sldLayoutId id="2147483695" r:id="rId4"/>
    <p:sldLayoutId id="2147483699" r:id="rId5"/>
    <p:sldLayoutId id="2147483698" r:id="rId6"/>
    <p:sldLayoutId id="2147483680" r:id="rId7"/>
    <p:sldLayoutId id="2147483697" r:id="rId8"/>
    <p:sldLayoutId id="2147483682" r:id="rId9"/>
    <p:sldLayoutId id="2147483696" r:id="rId10"/>
    <p:sldLayoutId id="2147483677" r:id="rId11"/>
    <p:sldLayoutId id="2147483667" r:id="rId12"/>
    <p:sldLayoutId id="2147483684" r:id="rId13"/>
    <p:sldLayoutId id="2147483700" r:id="rId14"/>
    <p:sldLayoutId id="2147483683" r:id="rId15"/>
    <p:sldLayoutId id="2147483694" r:id="rId16"/>
    <p:sldLayoutId id="2147483701" r:id="rId17"/>
    <p:sldLayoutId id="2147483702" r:id="rId18"/>
    <p:sldLayoutId id="2147483704" r:id="rId19"/>
    <p:sldLayoutId id="2147483705" r:id="rId20"/>
    <p:sldLayoutId id="2147483706" r:id="rId21"/>
    <p:sldLayoutId id="2147483707" r:id="rId22"/>
    <p:sldLayoutId id="2147483708" r:id="rId23"/>
    <p:sldLayoutId id="2147483709" r:id="rId24"/>
    <p:sldLayoutId id="2147483710" r:id="rId25"/>
    <p:sldLayoutId id="2147483711" r:id="rId26"/>
    <p:sldLayoutId id="2147483712" r:id="rId27"/>
    <p:sldLayoutId id="2147483713" r:id="rId28"/>
  </p:sldLayoutIdLst>
  <p:timing>
    <p:tnLst>
      <p:par>
        <p:cTn id="1" dur="indefinite" restart="never" nodeType="tmRoot"/>
      </p:par>
    </p:tnLst>
  </p:timing>
  <p:hf hdr="0" ftr="0" dt="0"/>
  <p:txStyles>
    <p:titleStyle>
      <a:lvl1pPr algn="l" rtl="0" eaLnBrk="0" fontAlgn="base" hangingPunct="0">
        <a:spcBef>
          <a:spcPct val="0"/>
        </a:spcBef>
        <a:spcAft>
          <a:spcPct val="0"/>
        </a:spcAft>
        <a:defRPr sz="2400" kern="1200" baseline="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180975" indent="-180975" algn="l" rtl="0" eaLnBrk="0" fontAlgn="base" hangingPunct="0">
        <a:spcBef>
          <a:spcPct val="20000"/>
        </a:spcBef>
        <a:spcAft>
          <a:spcPct val="0"/>
        </a:spcAft>
        <a:buClr>
          <a:schemeClr val="tx1"/>
        </a:buClr>
        <a:buSzPct val="120000"/>
        <a:buFont typeface="Arial" pitchFamily="34" charset="0"/>
        <a:buChar char="•"/>
        <a:defRPr sz="1200" kern="1200">
          <a:solidFill>
            <a:schemeClr val="tx1"/>
          </a:solidFill>
          <a:latin typeface="+mn-lt"/>
          <a:ea typeface="+mn-ea"/>
          <a:cs typeface="+mn-cs"/>
        </a:defRPr>
      </a:lvl1pPr>
      <a:lvl2pPr marL="361950" indent="-180975" algn="l" rtl="0" eaLnBrk="0" fontAlgn="base" hangingPunct="0">
        <a:spcBef>
          <a:spcPct val="20000"/>
        </a:spcBef>
        <a:spcAft>
          <a:spcPct val="0"/>
        </a:spcAft>
        <a:buClr>
          <a:schemeClr val="tx1"/>
        </a:buClr>
        <a:buSzPct val="150000"/>
        <a:buFont typeface="Arial" pitchFamily="34" charset="0"/>
        <a:buChar char="◦"/>
        <a:defRPr sz="1200" kern="1200">
          <a:solidFill>
            <a:schemeClr val="tx1"/>
          </a:solidFill>
          <a:latin typeface="+mn-lt"/>
          <a:ea typeface="+mn-ea"/>
          <a:cs typeface="+mn-cs"/>
        </a:defRPr>
      </a:lvl2pPr>
      <a:lvl3pPr marL="542925" indent="-180975" algn="l" rtl="0" eaLnBrk="0" fontAlgn="base" hangingPunct="0">
        <a:spcBef>
          <a:spcPct val="20000"/>
        </a:spcBef>
        <a:spcAft>
          <a:spcPct val="0"/>
        </a:spcAft>
        <a:buClr>
          <a:schemeClr val="tx1"/>
        </a:buClr>
        <a:buFont typeface="Arial" pitchFamily="34" charset="0"/>
        <a:buChar char="–"/>
        <a:defRPr sz="1200" kern="1200">
          <a:solidFill>
            <a:schemeClr val="tx1"/>
          </a:solidFill>
          <a:latin typeface="+mn-lt"/>
          <a:ea typeface="+mn-ea"/>
          <a:cs typeface="+mn-cs"/>
        </a:defRPr>
      </a:lvl3pPr>
      <a:lvl4pPr marL="714375" indent="-171450" algn="l" rtl="0" eaLnBrk="0" fontAlgn="base" hangingPunct="0">
        <a:spcBef>
          <a:spcPct val="20000"/>
        </a:spcBef>
        <a:spcAft>
          <a:spcPct val="0"/>
        </a:spcAft>
        <a:buClr>
          <a:schemeClr val="tx1"/>
        </a:buClr>
        <a:buFont typeface="Wingdings" pitchFamily="2" charset="2"/>
        <a:buChar char="§"/>
        <a:defRPr sz="12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notesSlide" Target="../notesSlides/notesSlide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slideLayout" Target="../slideLayouts/slideLayout4.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image" Target="../media/image5.png"/><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uidedImplementations@InfoTech.com?subject=Vendor%20Landscape:%20Email%20Security%20Gateway%20-%20GI# 1"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7" Type="http://schemas.openxmlformats.org/officeDocument/2006/relationships/image" Target="../media/image13.png"/><Relationship Id="rId2" Type="http://schemas.openxmlformats.org/officeDocument/2006/relationships/hyperlink" Target="http://www.infotech.com/" TargetMode="External"/><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mailto:GuidedImplementations@InfoTech.com" TargetMode="Externa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s>
</file>

<file path=ppt/slides/_rels/slide5.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oleObject" Target="../embeddings/oleObject1.bin"/><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notesSlide" Target="../notesSlides/notesSlide2.xml"/><Relationship Id="rId17" Type="http://schemas.openxmlformats.org/officeDocument/2006/relationships/image" Target="../media/image5.png"/><Relationship Id="rId2" Type="http://schemas.openxmlformats.org/officeDocument/2006/relationships/tags" Target="../tags/tag2.xml"/><Relationship Id="rId16"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1" Type="http://schemas.openxmlformats.org/officeDocument/2006/relationships/vmlDrawing" Target="../drawings/vmlDrawing1.vml"/><Relationship Id="rId6" Type="http://schemas.openxmlformats.org/officeDocument/2006/relationships/tags" Target="../tags/tag6.xml"/><Relationship Id="rId11" Type="http://schemas.openxmlformats.org/officeDocument/2006/relationships/slideLayout" Target="../slideLayouts/slideLayout3.xml"/><Relationship Id="rId5" Type="http://schemas.openxmlformats.org/officeDocument/2006/relationships/tags" Target="../tags/tag5.xml"/><Relationship Id="rId15" Type="http://schemas.openxmlformats.org/officeDocument/2006/relationships/image" Target="../media/image10.pn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9.emf"/></Relationships>
</file>

<file path=ppt/slides/_rels/slide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3.xml"/><Relationship Id="rId7"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2" Type="http://schemas.openxmlformats.org/officeDocument/2006/relationships/tags" Target="../tags/tag11.xml"/><Relationship Id="rId1" Type="http://schemas.openxmlformats.org/officeDocument/2006/relationships/vmlDrawing" Target="../drawings/vmlDrawing2.vml"/><Relationship Id="rId6" Type="http://schemas.openxmlformats.org/officeDocument/2006/relationships/image" Target="../media/image9.emf"/><Relationship Id="rId5" Type="http://schemas.openxmlformats.org/officeDocument/2006/relationships/oleObject" Target="../embeddings/oleObject2.bin"/><Relationship Id="rId4"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tags" Target="../tags/tag23.xml"/><Relationship Id="rId18" Type="http://schemas.openxmlformats.org/officeDocument/2006/relationships/tags" Target="../tags/tag28.xml"/><Relationship Id="rId26" Type="http://schemas.openxmlformats.org/officeDocument/2006/relationships/image" Target="../media/image9.emf"/><Relationship Id="rId3" Type="http://schemas.openxmlformats.org/officeDocument/2006/relationships/tags" Target="../tags/tag13.xml"/><Relationship Id="rId21" Type="http://schemas.openxmlformats.org/officeDocument/2006/relationships/tags" Target="../tags/tag31.xml"/><Relationship Id="rId7" Type="http://schemas.openxmlformats.org/officeDocument/2006/relationships/tags" Target="../tags/tag17.xml"/><Relationship Id="rId12" Type="http://schemas.openxmlformats.org/officeDocument/2006/relationships/tags" Target="../tags/tag22.xml"/><Relationship Id="rId17" Type="http://schemas.openxmlformats.org/officeDocument/2006/relationships/tags" Target="../tags/tag27.xml"/><Relationship Id="rId25" Type="http://schemas.openxmlformats.org/officeDocument/2006/relationships/oleObject" Target="../embeddings/oleObject3.bin"/><Relationship Id="rId2" Type="http://schemas.openxmlformats.org/officeDocument/2006/relationships/tags" Target="../tags/tag12.xml"/><Relationship Id="rId16" Type="http://schemas.openxmlformats.org/officeDocument/2006/relationships/tags" Target="../tags/tag26.xml"/><Relationship Id="rId20" Type="http://schemas.openxmlformats.org/officeDocument/2006/relationships/tags" Target="../tags/tag30.xml"/><Relationship Id="rId29" Type="http://schemas.openxmlformats.org/officeDocument/2006/relationships/chart" Target="../charts/chart3.xml"/><Relationship Id="rId1" Type="http://schemas.openxmlformats.org/officeDocument/2006/relationships/vmlDrawing" Target="../drawings/vmlDrawing3.vml"/><Relationship Id="rId6" Type="http://schemas.openxmlformats.org/officeDocument/2006/relationships/tags" Target="../tags/tag16.xml"/><Relationship Id="rId11" Type="http://schemas.openxmlformats.org/officeDocument/2006/relationships/tags" Target="../tags/tag21.xml"/><Relationship Id="rId24" Type="http://schemas.openxmlformats.org/officeDocument/2006/relationships/notesSlide" Target="../notesSlides/notesSlide4.xml"/><Relationship Id="rId5" Type="http://schemas.openxmlformats.org/officeDocument/2006/relationships/tags" Target="../tags/tag15.xml"/><Relationship Id="rId15" Type="http://schemas.openxmlformats.org/officeDocument/2006/relationships/tags" Target="../tags/tag25.xml"/><Relationship Id="rId23" Type="http://schemas.openxmlformats.org/officeDocument/2006/relationships/slideLayout" Target="../slideLayouts/slideLayout10.xml"/><Relationship Id="rId28" Type="http://schemas.openxmlformats.org/officeDocument/2006/relationships/chart" Target="../charts/chart2.xml"/><Relationship Id="rId10" Type="http://schemas.openxmlformats.org/officeDocument/2006/relationships/tags" Target="../tags/tag20.xml"/><Relationship Id="rId19" Type="http://schemas.openxmlformats.org/officeDocument/2006/relationships/tags" Target="../tags/tag29.xml"/><Relationship Id="rId31" Type="http://schemas.openxmlformats.org/officeDocument/2006/relationships/image" Target="../media/image5.png"/><Relationship Id="rId4" Type="http://schemas.openxmlformats.org/officeDocument/2006/relationships/tags" Target="../tags/tag14.xml"/><Relationship Id="rId9" Type="http://schemas.openxmlformats.org/officeDocument/2006/relationships/tags" Target="../tags/tag19.xml"/><Relationship Id="rId14" Type="http://schemas.openxmlformats.org/officeDocument/2006/relationships/tags" Target="../tags/tag24.xml"/><Relationship Id="rId22" Type="http://schemas.openxmlformats.org/officeDocument/2006/relationships/tags" Target="../tags/tag32.xml"/><Relationship Id="rId27" Type="http://schemas.openxmlformats.org/officeDocument/2006/relationships/chart" Target="../charts/chart1.xml"/><Relationship Id="rId30"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5.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5" Type="http://schemas.openxmlformats.org/officeDocument/2006/relationships/tags" Target="../tags/tag37.xml"/><Relationship Id="rId10" Type="http://schemas.openxmlformats.org/officeDocument/2006/relationships/image" Target="../media/image10.png"/><Relationship Id="rId4" Type="http://schemas.openxmlformats.org/officeDocument/2006/relationships/tags" Target="../tags/tag36.xml"/><Relationship Id="rId9"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8" Type="http://schemas.openxmlformats.org/officeDocument/2006/relationships/tags" Target="../tags/tag47.xml"/><Relationship Id="rId13" Type="http://schemas.openxmlformats.org/officeDocument/2006/relationships/tags" Target="../tags/tag52.xml"/><Relationship Id="rId18" Type="http://schemas.openxmlformats.org/officeDocument/2006/relationships/hyperlink" Target="http://www.infotech.com/research/ss/vendor-landscape-email-security-gateway/vendor-landscape-storyboard-email-security-gateway?utm_source=SS_Sample&amp;utm_medium=Collateral&amp;utm_campaign=Collateral" TargetMode="Externa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tags" Target="../tags/tag51.xml"/><Relationship Id="rId17" Type="http://schemas.openxmlformats.org/officeDocument/2006/relationships/notesSlide" Target="../notesSlides/notesSlide6.xml"/><Relationship Id="rId2" Type="http://schemas.openxmlformats.org/officeDocument/2006/relationships/tags" Target="../tags/tag41.xml"/><Relationship Id="rId16" Type="http://schemas.openxmlformats.org/officeDocument/2006/relationships/slideLayout" Target="../slideLayouts/slideLayout4.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tags" Target="../tags/tag50.xml"/><Relationship Id="rId5" Type="http://schemas.openxmlformats.org/officeDocument/2006/relationships/tags" Target="../tags/tag44.xml"/><Relationship Id="rId15" Type="http://schemas.openxmlformats.org/officeDocument/2006/relationships/tags" Target="../tags/tag54.xml"/><Relationship Id="rId10" Type="http://schemas.openxmlformats.org/officeDocument/2006/relationships/tags" Target="../tags/tag49.xml"/><Relationship Id="rId19" Type="http://schemas.openxmlformats.org/officeDocument/2006/relationships/image" Target="../media/image5.png"/><Relationship Id="rId4" Type="http://schemas.openxmlformats.org/officeDocument/2006/relationships/tags" Target="../tags/tag43.xml"/><Relationship Id="rId9" Type="http://schemas.openxmlformats.org/officeDocument/2006/relationships/tags" Target="../tags/tag48.xml"/><Relationship Id="rId14" Type="http://schemas.openxmlformats.org/officeDocument/2006/relationships/tags" Target="../tags/tag5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5"/>
          </p:nvPr>
        </p:nvSpPr>
        <p:spPr/>
        <p:txBody>
          <a:bodyPr/>
          <a:lstStyle/>
          <a:p>
            <a:pPr lvl="0"/>
            <a:r>
              <a:rPr lang="en-CA" dirty="0"/>
              <a:t>Vendor Landscape: Email Security Gateway</a:t>
            </a:r>
            <a:endParaRPr lang="en-US" dirty="0">
              <a:solidFill>
                <a:srgbClr val="FF0000"/>
              </a:solidFill>
            </a:endParaRPr>
          </a:p>
        </p:txBody>
      </p:sp>
      <p:sp>
        <p:nvSpPr>
          <p:cNvPr id="8" name="Text Placeholder 7"/>
          <p:cNvSpPr>
            <a:spLocks noGrp="1"/>
          </p:cNvSpPr>
          <p:nvPr>
            <p:ph type="body" sz="quarter" idx="16"/>
          </p:nvPr>
        </p:nvSpPr>
        <p:spPr/>
        <p:txBody>
          <a:bodyPr/>
          <a:lstStyle/>
          <a:p>
            <a:r>
              <a:rPr lang="en-CA" dirty="0"/>
              <a:t>The emails that you want are only the tip of the iceberg that you get. </a:t>
            </a:r>
          </a:p>
        </p:txBody>
      </p:sp>
      <p:pic>
        <p:nvPicPr>
          <p:cNvPr id="5" name="Picture 4" descr="sample-titlebar-itrgNEW.gif">
            <a:hlinkClick r:id="rId2"/>
          </p:cNvPr>
          <p:cNvPicPr>
            <a:picLocks noChangeAspect="1"/>
          </p:cNvPicPr>
          <p:nvPr/>
        </p:nvPicPr>
        <p:blipFill>
          <a:blip r:embed="rId3" cstate="print"/>
          <a:srcRect b="40634"/>
          <a:stretch>
            <a:fillRect/>
          </a:stretch>
        </p:blipFill>
        <p:spPr>
          <a:xfrm>
            <a:off x="0" y="5402461"/>
            <a:ext cx="9144000" cy="864096"/>
          </a:xfrm>
          <a:prstGeom prst="rect">
            <a:avLst/>
          </a:prstGeom>
        </p:spPr>
      </p:pic>
      <p:grpSp>
        <p:nvGrpSpPr>
          <p:cNvPr id="15" name="Group 14"/>
          <p:cNvGrpSpPr/>
          <p:nvPr/>
        </p:nvGrpSpPr>
        <p:grpSpPr>
          <a:xfrm>
            <a:off x="0" y="6266557"/>
            <a:ext cx="9144000" cy="591443"/>
            <a:chOff x="0" y="6266557"/>
            <a:chExt cx="9144000" cy="591443"/>
          </a:xfrm>
        </p:grpSpPr>
        <p:sp>
          <p:nvSpPr>
            <p:cNvPr id="9" name="Rectangle 8"/>
            <p:cNvSpPr/>
            <p:nvPr/>
          </p:nvSpPr>
          <p:spPr>
            <a:xfrm>
              <a:off x="0" y="6266557"/>
              <a:ext cx="7308304"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algn="r"/>
              <a:r>
                <a:rPr lang="en-CA" sz="800" dirty="0" smtClean="0">
                  <a:solidFill>
                    <a:schemeClr val="bg1">
                      <a:lumMod val="65000"/>
                    </a:schemeClr>
                  </a:solidFill>
                </a:rPr>
                <a:t>Info-Tech's products and services combine actionable insight and relevant advice with ready-to-use tools</a:t>
              </a:r>
              <a:br>
                <a:rPr lang="en-CA" sz="800" dirty="0" smtClean="0">
                  <a:solidFill>
                    <a:schemeClr val="bg1">
                      <a:lumMod val="65000"/>
                    </a:schemeClr>
                  </a:solidFill>
                </a:rPr>
              </a:br>
              <a:r>
                <a:rPr lang="en-CA" sz="800" dirty="0" smtClean="0">
                  <a:solidFill>
                    <a:schemeClr val="bg1">
                      <a:lumMod val="65000"/>
                    </a:schemeClr>
                  </a:solidFill>
                </a:rPr>
                <a:t>and templates that cover the full spectrum of IT concerns.© 1997 - </a:t>
              </a:r>
              <a:r>
                <a:rPr lang="en-CA" sz="800" dirty="0" smtClean="0">
                  <a:solidFill>
                    <a:schemeClr val="bg1">
                      <a:lumMod val="65000"/>
                    </a:schemeClr>
                  </a:solidFill>
                </a:rPr>
                <a:t>2014 </a:t>
              </a:r>
              <a:r>
                <a:rPr lang="en-CA" sz="800" dirty="0" smtClean="0">
                  <a:solidFill>
                    <a:schemeClr val="bg1">
                      <a:lumMod val="65000"/>
                    </a:schemeClr>
                  </a:solidFill>
                </a:rPr>
                <a:t>Info-Tech Research Group</a:t>
              </a:r>
              <a:endParaRPr lang="en-CA" sz="800" dirty="0">
                <a:solidFill>
                  <a:schemeClr val="bg1">
                    <a:lumMod val="65000"/>
                  </a:schemeClr>
                </a:solidFill>
              </a:endParaRPr>
            </a:p>
          </p:txBody>
        </p:sp>
        <p:sp>
          <p:nvSpPr>
            <p:cNvPr id="13" name="Rectangle 12"/>
            <p:cNvSpPr/>
            <p:nvPr/>
          </p:nvSpPr>
          <p:spPr>
            <a:xfrm>
              <a:off x="7308304" y="6266557"/>
              <a:ext cx="1835696" cy="5914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4" name="Picture 13" descr="itrg-logo-blue.png"/>
            <p:cNvPicPr>
              <a:picLocks noChangeAspect="1"/>
            </p:cNvPicPr>
            <p:nvPr/>
          </p:nvPicPr>
          <p:blipFill>
            <a:blip r:embed="rId4" cstate="print"/>
            <a:stretch>
              <a:fillRect/>
            </a:stretch>
          </p:blipFill>
          <p:spPr>
            <a:xfrm>
              <a:off x="7529512" y="6360368"/>
              <a:ext cx="1400175" cy="381000"/>
            </a:xfrm>
            <a:prstGeom prst="rect">
              <a:avLst/>
            </a:prstGeom>
          </p:spPr>
        </p:pic>
      </p:grpSp>
    </p:spTree>
    <p:extLst>
      <p:ext uri="{BB962C8B-B14F-4D97-AF65-F5344CB8AC3E}">
        <p14:creationId xmlns:p14="http://schemas.microsoft.com/office/powerpoint/2010/main" val="43256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a:t>Advanced </a:t>
            </a:r>
            <a:r>
              <a:rPr lang="en-US" dirty="0" smtClean="0"/>
              <a:t>features </a:t>
            </a:r>
            <a:r>
              <a:rPr lang="en-US" dirty="0"/>
              <a:t>are the capabilities that allow for granular market differentiation</a:t>
            </a:r>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 (Continued)</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4" name="TextBox 33"/>
          <p:cNvSpPr txBox="1"/>
          <p:nvPr>
            <p:custDataLst>
              <p:tags r:id="rId3"/>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sp>
        <p:nvSpPr>
          <p:cNvPr id="38" name="Flowchart: Stored Data 20"/>
          <p:cNvSpPr>
            <a:spLocks noChangeArrowheads="1"/>
          </p:cNvSpPr>
          <p:nvPr>
            <p:custDataLst>
              <p:tags r:id="rId4"/>
            </p:custDataLst>
          </p:nvPr>
        </p:nvSpPr>
        <p:spPr bwMode="auto">
          <a:xfrm flipH="1">
            <a:off x="5348605" y="3964457"/>
            <a:ext cx="3474719" cy="606897"/>
          </a:xfrm>
          <a:prstGeom prst="rect">
            <a:avLst/>
          </a:prstGeom>
          <a:solidFill>
            <a:schemeClr val="bg2">
              <a:lumMod val="85000"/>
            </a:schemeClr>
          </a:solidFill>
          <a:ln w="25400">
            <a:noFill/>
            <a:miter lim="800000"/>
            <a:headEnd/>
            <a:tailEnd/>
          </a:ln>
          <a:effectLst/>
        </p:spPr>
        <p:txBody>
          <a:bodyPr anchor="ctr"/>
          <a:lstStyle/>
          <a:p>
            <a:pPr algn="l"/>
            <a:r>
              <a:rPr lang="en-US" sz="1200" dirty="0">
                <a:latin typeface="Arial" pitchFamily="34" charset="0"/>
                <a:cs typeface="Arial" pitchFamily="34" charset="0"/>
              </a:rPr>
              <a:t>The ability to deploy in combination between a hosted and </a:t>
            </a:r>
            <a:r>
              <a:rPr lang="en-US" sz="1200" dirty="0" smtClean="0">
                <a:latin typeface="Arial" pitchFamily="34" charset="0"/>
                <a:cs typeface="Arial" pitchFamily="34" charset="0"/>
              </a:rPr>
              <a:t>on-premise </a:t>
            </a:r>
            <a:r>
              <a:rPr lang="en-US" sz="1200" dirty="0">
                <a:latin typeface="Arial" pitchFamily="34" charset="0"/>
                <a:cs typeface="Arial" pitchFamily="34" charset="0"/>
              </a:rPr>
              <a:t>solution.</a:t>
            </a:r>
          </a:p>
        </p:txBody>
      </p:sp>
      <p:sp>
        <p:nvSpPr>
          <p:cNvPr id="39" name="Rectangle 38"/>
          <p:cNvSpPr>
            <a:spLocks noChangeArrowheads="1"/>
          </p:cNvSpPr>
          <p:nvPr>
            <p:custDataLst>
              <p:tags r:id="rId5"/>
            </p:custDataLst>
          </p:nvPr>
        </p:nvSpPr>
        <p:spPr bwMode="auto">
          <a:xfrm flipH="1">
            <a:off x="3836621" y="3973172"/>
            <a:ext cx="1457329" cy="596604"/>
          </a:xfrm>
          <a:prstGeom prst="rect">
            <a:avLst/>
          </a:prstGeom>
          <a:solidFill>
            <a:schemeClr val="bg2">
              <a:lumMod val="85000"/>
            </a:schemeClr>
          </a:solidFill>
          <a:ln w="25400">
            <a:noFill/>
            <a:miter lim="800000"/>
            <a:headEnd/>
            <a:tailEnd/>
          </a:ln>
          <a:effectLst/>
        </p:spPr>
        <p:txBody>
          <a:bodyPr anchor="ctr"/>
          <a:lstStyle/>
          <a:p>
            <a:pPr algn="l"/>
            <a:r>
              <a:rPr lang="en-US" sz="1200" dirty="0">
                <a:latin typeface="Arial" pitchFamily="34" charset="0"/>
                <a:cs typeface="Arial" pitchFamily="34" charset="0"/>
              </a:rPr>
              <a:t>Hosted &amp; Hybrid Deployment Solutions</a:t>
            </a:r>
          </a:p>
        </p:txBody>
      </p:sp>
      <p:sp>
        <p:nvSpPr>
          <p:cNvPr id="40" name="Flowchart: Stored Data 19"/>
          <p:cNvSpPr>
            <a:spLocks noChangeArrowheads="1"/>
          </p:cNvSpPr>
          <p:nvPr>
            <p:custDataLst>
              <p:tags r:id="rId6"/>
            </p:custDataLst>
          </p:nvPr>
        </p:nvSpPr>
        <p:spPr bwMode="auto">
          <a:xfrm flipH="1">
            <a:off x="5352555" y="3275779"/>
            <a:ext cx="3470770" cy="648328"/>
          </a:xfrm>
          <a:prstGeom prst="rect">
            <a:avLst/>
          </a:prstGeom>
          <a:solidFill>
            <a:schemeClr val="bg2">
              <a:lumMod val="95000"/>
            </a:schemeClr>
          </a:solidFill>
          <a:ln w="6350">
            <a:noFill/>
            <a:miter lim="800000"/>
            <a:headEnd/>
            <a:tailEnd/>
          </a:ln>
          <a:effectLst/>
        </p:spPr>
        <p:txBody>
          <a:bodyPr anchor="ctr"/>
          <a:lstStyle/>
          <a:p>
            <a:pPr algn="l"/>
            <a:r>
              <a:rPr lang="en-US" sz="1200" dirty="0">
                <a:latin typeface="Arial" pitchFamily="34" charset="0"/>
                <a:cs typeface="Arial" pitchFamily="34" charset="0"/>
              </a:rPr>
              <a:t>Inbound and outbound logging capabilities. </a:t>
            </a:r>
          </a:p>
        </p:txBody>
      </p:sp>
      <p:sp>
        <p:nvSpPr>
          <p:cNvPr id="41" name="Rectangle 40"/>
          <p:cNvSpPr>
            <a:spLocks noChangeArrowheads="1"/>
          </p:cNvSpPr>
          <p:nvPr>
            <p:custDataLst>
              <p:tags r:id="rId7"/>
            </p:custDataLst>
          </p:nvPr>
        </p:nvSpPr>
        <p:spPr bwMode="auto">
          <a:xfrm flipH="1">
            <a:off x="3830910" y="3276414"/>
            <a:ext cx="1463040" cy="648328"/>
          </a:xfrm>
          <a:prstGeom prst="rect">
            <a:avLst/>
          </a:prstGeom>
          <a:solidFill>
            <a:schemeClr val="bg2">
              <a:lumMod val="95000"/>
            </a:schemeClr>
          </a:solidFill>
          <a:ln w="25400">
            <a:noFill/>
            <a:miter lim="800000"/>
            <a:headEnd/>
            <a:tailEnd/>
          </a:ln>
          <a:effectLst/>
        </p:spPr>
        <p:txBody>
          <a:bodyPr anchor="ctr"/>
          <a:lstStyle/>
          <a:p>
            <a:pPr algn="l"/>
            <a:r>
              <a:rPr lang="en-US" sz="1200" dirty="0">
                <a:latin typeface="Arial" pitchFamily="34" charset="0"/>
                <a:cs typeface="Arial" pitchFamily="34" charset="0"/>
              </a:rPr>
              <a:t>Email Retention/ Archiving</a:t>
            </a:r>
          </a:p>
        </p:txBody>
      </p:sp>
      <p:sp>
        <p:nvSpPr>
          <p:cNvPr id="23" name="Flowchart: Stored Data 21"/>
          <p:cNvSpPr>
            <a:spLocks noChangeArrowheads="1"/>
          </p:cNvSpPr>
          <p:nvPr>
            <p:custDataLst>
              <p:tags r:id="rId8"/>
            </p:custDataLst>
          </p:nvPr>
        </p:nvSpPr>
        <p:spPr bwMode="auto">
          <a:xfrm flipH="1">
            <a:off x="5352555" y="2651760"/>
            <a:ext cx="3474720" cy="573671"/>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Integration and support capabilities with third-party hosted email providers.</a:t>
            </a:r>
          </a:p>
        </p:txBody>
      </p:sp>
      <p:sp>
        <p:nvSpPr>
          <p:cNvPr id="25" name="Rectangle 24"/>
          <p:cNvSpPr>
            <a:spLocks noChangeArrowheads="1"/>
          </p:cNvSpPr>
          <p:nvPr>
            <p:custDataLst>
              <p:tags r:id="rId9"/>
            </p:custDataLst>
          </p:nvPr>
        </p:nvSpPr>
        <p:spPr bwMode="auto">
          <a:xfrm flipH="1">
            <a:off x="3830910" y="2657342"/>
            <a:ext cx="1463040" cy="573671"/>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Hosted Email Support</a:t>
            </a:r>
            <a:endParaRPr lang="en-US" sz="1200" dirty="0">
              <a:latin typeface="Arial" pitchFamily="34" charset="0"/>
              <a:cs typeface="Arial" pitchFamily="34" charset="0"/>
            </a:endParaRPr>
          </a:p>
        </p:txBody>
      </p:sp>
      <p:sp>
        <p:nvSpPr>
          <p:cNvPr id="15" name="Flowchart: Stored Data 21"/>
          <p:cNvSpPr>
            <a:spLocks noChangeArrowheads="1"/>
          </p:cNvSpPr>
          <p:nvPr>
            <p:custDataLst>
              <p:tags r:id="rId10"/>
            </p:custDataLst>
          </p:nvPr>
        </p:nvSpPr>
        <p:spPr bwMode="auto">
          <a:xfrm flipH="1">
            <a:off x="5339670" y="2011680"/>
            <a:ext cx="3474720" cy="617378"/>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Domain Keys Identified Mail and Sender Policy Framework encryption support. </a:t>
            </a:r>
          </a:p>
        </p:txBody>
      </p:sp>
      <p:sp>
        <p:nvSpPr>
          <p:cNvPr id="16" name="Rectangle 15"/>
          <p:cNvSpPr>
            <a:spLocks noChangeArrowheads="1"/>
          </p:cNvSpPr>
          <p:nvPr>
            <p:custDataLst>
              <p:tags r:id="rId11"/>
            </p:custDataLst>
          </p:nvPr>
        </p:nvSpPr>
        <p:spPr bwMode="auto">
          <a:xfrm flipH="1">
            <a:off x="3830910" y="2011680"/>
            <a:ext cx="1463040" cy="617378"/>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DKIM &amp; SPF Support</a:t>
            </a:r>
            <a:endParaRPr lang="en-US" sz="1200" dirty="0">
              <a:latin typeface="Arial" pitchFamily="34" charset="0"/>
              <a:cs typeface="Arial" pitchFamily="34" charset="0"/>
            </a:endParaRPr>
          </a:p>
        </p:txBody>
      </p:sp>
      <p:pic>
        <p:nvPicPr>
          <p:cNvPr id="17" name="Picture 3">
            <a:hlinkClick r:id="rId14"/>
          </p:cNvPr>
          <p:cNvPicPr>
            <a:picLocks noChangeAspect="1" noChangeArrowheads="1"/>
          </p:cNvPicPr>
          <p:nvPr/>
        </p:nvPicPr>
        <p:blipFill>
          <a:blip r:embed="rId1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9938340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a:xfrm>
            <a:off x="257176" y="1160748"/>
            <a:ext cx="8620124" cy="657225"/>
          </a:xfrm>
        </p:spPr>
        <p:txBody>
          <a:bodyPr/>
          <a:lstStyle/>
          <a:p>
            <a:r>
              <a:rPr lang="en-US" dirty="0">
                <a:cs typeface="Arial" pitchFamily="34" charset="0"/>
              </a:rPr>
              <a:t>Arrange a call </a:t>
            </a:r>
            <a:r>
              <a:rPr lang="en-US" dirty="0" smtClean="0">
                <a:cs typeface="Arial" pitchFamily="34" charset="0"/>
              </a:rPr>
              <a:t>now: email </a:t>
            </a:r>
            <a:r>
              <a:rPr lang="en-US" dirty="0" smtClean="0">
                <a:solidFill>
                  <a:schemeClr val="bg1"/>
                </a:solidFill>
                <a:cs typeface="Arial" pitchFamily="34" charset="0"/>
                <a:hlinkClick r:id="rId2"/>
              </a:rPr>
              <a:t>GuidedImplementations@InfoTech.com</a:t>
            </a:r>
            <a:r>
              <a:rPr lang="en-US" dirty="0" smtClean="0">
                <a:solidFill>
                  <a:schemeClr val="bg1"/>
                </a:solidFill>
                <a:cs typeface="Arial" pitchFamily="34" charset="0"/>
              </a:rPr>
              <a:t> </a:t>
            </a:r>
            <a:r>
              <a:rPr lang="en-US" dirty="0">
                <a:cs typeface="Arial" pitchFamily="34" charset="0"/>
              </a:rPr>
              <a:t>or </a:t>
            </a:r>
            <a:r>
              <a:rPr lang="en-US" dirty="0" smtClean="0">
                <a:cs typeface="Arial" pitchFamily="34" charset="0"/>
              </a:rPr>
              <a:t>call       </a:t>
            </a:r>
            <a:r>
              <a:rPr lang="en-CA" dirty="0"/>
              <a:t>1-888-670-8889 and ask for the Guided Implementation </a:t>
            </a:r>
            <a:r>
              <a:rPr lang="en-CA" dirty="0" smtClean="0"/>
              <a:t>Coordinator.</a:t>
            </a:r>
            <a:endParaRPr lang="en-US" dirty="0">
              <a:solidFill>
                <a:schemeClr val="bg1"/>
              </a:solidFill>
              <a:cs typeface="Arial" pitchFamily="34" charset="0"/>
            </a:endParaRPr>
          </a:p>
          <a:p>
            <a:endParaRPr lang="en-US" dirty="0"/>
          </a:p>
        </p:txBody>
      </p:sp>
      <p:sp>
        <p:nvSpPr>
          <p:cNvPr id="3" name="Title 2"/>
          <p:cNvSpPr>
            <a:spLocks noGrp="1"/>
          </p:cNvSpPr>
          <p:nvPr>
            <p:ph type="title"/>
          </p:nvPr>
        </p:nvSpPr>
        <p:spPr/>
        <p:txBody>
          <a:bodyPr/>
          <a:lstStyle/>
          <a:p>
            <a:r>
              <a:rPr lang="en-US" dirty="0" smtClean="0"/>
              <a:t>Shortlist Assistance &amp; Requirements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926399858"/>
              </p:ext>
            </p:extLst>
          </p:nvPr>
        </p:nvGraphicFramePr>
        <p:xfrm>
          <a:off x="261937" y="1890605"/>
          <a:ext cx="8620126" cy="3367195"/>
        </p:xfrm>
        <a:graphic>
          <a:graphicData uri="http://schemas.openxmlformats.org/drawingml/2006/table">
            <a:tbl>
              <a:tblPr>
                <a:tableStyleId>{5C22544A-7EE6-4342-B048-85BDC9FD1C3A}</a:tableStyleId>
              </a:tblPr>
              <a:tblGrid>
                <a:gridCol w="2873375"/>
                <a:gridCol w="2873375"/>
                <a:gridCol w="2873376"/>
              </a:tblGrid>
              <a:tr h="4639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itchFamily="34" charset="0"/>
                        </a:rPr>
                        <a:t>Prior to the Guided</a:t>
                      </a:r>
                      <a:r>
                        <a:rPr lang="en-US" sz="1400" b="1" baseline="0" dirty="0" smtClean="0">
                          <a:solidFill>
                            <a:schemeClr val="tx1"/>
                          </a:solidFill>
                          <a:latin typeface="+mn-lt"/>
                          <a:cs typeface="Arial" pitchFamily="34" charset="0"/>
                        </a:rPr>
                        <a:t> Implementation</a:t>
                      </a:r>
                      <a:endParaRPr lang="en-US" sz="1400" b="1" dirty="0" smtClean="0">
                        <a:solidFill>
                          <a:schemeClr val="tx1"/>
                        </a:solidFill>
                        <a:latin typeface="+mn-lt"/>
                        <a:cs typeface="Arial" pitchFamily="34" charset="0"/>
                      </a:endParaRPr>
                    </a:p>
                  </a:txBody>
                  <a:tcPr marL="68580" marR="68580" marT="34290" marB="34290"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itchFamily="34" charset="0"/>
                        </a:rPr>
                        <a:t>During the Guided</a:t>
                      </a:r>
                      <a:r>
                        <a:rPr lang="en-US" sz="1400" b="1" baseline="0" dirty="0" smtClean="0">
                          <a:solidFill>
                            <a:schemeClr val="tx1"/>
                          </a:solidFill>
                          <a:latin typeface="+mn-lt"/>
                          <a:cs typeface="Arial" pitchFamily="34" charset="0"/>
                        </a:rPr>
                        <a:t> Implementation</a:t>
                      </a:r>
                      <a:endParaRPr lang="en-US" sz="1400" b="1" dirty="0" smtClean="0">
                        <a:solidFill>
                          <a:schemeClr val="tx1"/>
                        </a:solidFill>
                        <a:latin typeface="+mn-lt"/>
                        <a:cs typeface="Arial" pitchFamily="34" charset="0"/>
                      </a:endParaRPr>
                    </a:p>
                  </a:txBody>
                  <a:tcPr marL="68580" marR="68580" marT="34290" marB="3429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chemeClr val="accent2">
                        <a:lumMod val="40000"/>
                        <a:lumOff val="6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mn-lt"/>
                          <a:cs typeface="Arial" pitchFamily="34" charset="0"/>
                        </a:rPr>
                        <a:t>Value &amp; Outcome</a:t>
                      </a:r>
                    </a:p>
                  </a:txBody>
                  <a:tcPr marL="68580" marR="68580" marT="34290" marB="34290"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chemeClr val="accent2">
                        <a:lumMod val="40000"/>
                        <a:lumOff val="60000"/>
                      </a:schemeClr>
                    </a:solidFill>
                  </a:tcPr>
                </a:tc>
              </a:tr>
              <a:tr h="2871895">
                <a:tc>
                  <a:txBody>
                    <a:bodyPr/>
                    <a:lstStyle/>
                    <a:p>
                      <a:pPr marL="228600" indent="-228600" algn="l">
                        <a:spcBef>
                          <a:spcPts val="400"/>
                        </a:spcBef>
                        <a:buFont typeface="+mj-lt"/>
                        <a:buAutoNum type="arabicPeriod"/>
                      </a:pPr>
                      <a:r>
                        <a:rPr lang="en-US" sz="1200" dirty="0" smtClean="0">
                          <a:solidFill>
                            <a:schemeClr val="tx1"/>
                          </a:solidFill>
                          <a:latin typeface="+mn-lt"/>
                          <a:cs typeface="Arial" pitchFamily="34" charset="0"/>
                        </a:rPr>
                        <a:t>Have reasoning as to why a new solution is being discussed.</a:t>
                      </a:r>
                    </a:p>
                    <a:p>
                      <a:pPr marL="228600" indent="-228600" algn="l">
                        <a:spcBef>
                          <a:spcPts val="400"/>
                        </a:spcBef>
                        <a:buFont typeface="+mj-lt"/>
                        <a:buAutoNum type="arabicPeriod"/>
                      </a:pPr>
                      <a:r>
                        <a:rPr lang="en-US" sz="1200" dirty="0" smtClean="0">
                          <a:solidFill>
                            <a:schemeClr val="tx1"/>
                          </a:solidFill>
                          <a:latin typeface="+mn-lt"/>
                          <a:cs typeface="Arial" pitchFamily="34" charset="0"/>
                        </a:rPr>
                        <a:t>Compile list of gaps.</a:t>
                      </a:r>
                    </a:p>
                  </a:txBody>
                  <a:tcPr marL="68580" marR="68580" marT="34290" marB="34290">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l"/>
                      <a:r>
                        <a:rPr lang="en-US" sz="1200" b="1" dirty="0" smtClean="0">
                          <a:solidFill>
                            <a:schemeClr val="tx1"/>
                          </a:solidFill>
                          <a:latin typeface="+mn-lt"/>
                          <a:cs typeface="Arial" pitchFamily="34" charset="0"/>
                        </a:rPr>
                        <a:t>An Info-Tech Consulting Analyst will</a:t>
                      </a:r>
                      <a:br>
                        <a:rPr lang="en-US" sz="1200" b="1" dirty="0" smtClean="0">
                          <a:solidFill>
                            <a:schemeClr val="tx1"/>
                          </a:solidFill>
                          <a:latin typeface="+mn-lt"/>
                          <a:cs typeface="Arial" pitchFamily="34" charset="0"/>
                        </a:rPr>
                      </a:br>
                      <a:r>
                        <a:rPr lang="en-US" sz="1200" b="1" dirty="0" smtClean="0">
                          <a:solidFill>
                            <a:schemeClr val="tx1"/>
                          </a:solidFill>
                          <a:latin typeface="+mn-lt"/>
                          <a:cs typeface="Arial" pitchFamily="34" charset="0"/>
                        </a:rPr>
                        <a:t>discuss with you:</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Reviewing the market and understanding the rationale behind the evaluation.</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Deciding on a deployment method.</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Feature analysis.</a:t>
                      </a:r>
                    </a:p>
                  </a:txBody>
                  <a:tcPr marL="68580" marR="68580" marT="34290" marB="3429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noFill/>
                  </a:tcPr>
                </a:tc>
                <a:tc>
                  <a:txBody>
                    <a:bodyPr/>
                    <a:lstStyle/>
                    <a:p>
                      <a:pPr algn="l"/>
                      <a:r>
                        <a:rPr lang="en-US" sz="1200" b="1" dirty="0" smtClean="0">
                          <a:solidFill>
                            <a:schemeClr val="tx1"/>
                          </a:solidFill>
                          <a:latin typeface="+mn-lt"/>
                          <a:cs typeface="Arial" pitchFamily="34" charset="0"/>
                        </a:rPr>
                        <a:t>At the conclusion of the Guided Implementation call, you will have:</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An understanding of the market situation.</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 narrowed list of vendors with customized evaluation tool.</a:t>
                      </a:r>
                    </a:p>
                    <a:p>
                      <a:pPr marL="228600" indent="-228600" algn="l">
                        <a:spcBef>
                          <a:spcPts val="400"/>
                        </a:spcBef>
                        <a:buFont typeface="Arial" pitchFamily="34" charset="0"/>
                        <a:buChar char="•"/>
                      </a:pPr>
                      <a:r>
                        <a:rPr lang="en-US" sz="1200" dirty="0" smtClean="0">
                          <a:solidFill>
                            <a:schemeClr val="tx1"/>
                          </a:solidFill>
                          <a:latin typeface="+mn-lt"/>
                          <a:cs typeface="Arial" pitchFamily="34" charset="0"/>
                        </a:rPr>
                        <a:t>An RFP template to distribute to vendors.</a:t>
                      </a:r>
                    </a:p>
                  </a:txBody>
                  <a:tcPr marL="68580" marR="68580" marT="34290" marB="34290">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noFill/>
                  </a:tcPr>
                </a:tc>
              </a:tr>
            </a:tbl>
          </a:graphicData>
        </a:graphic>
      </p:graphicFrame>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364" y="157034"/>
            <a:ext cx="931706" cy="931706"/>
          </a:xfrm>
          <a:prstGeom prst="rect">
            <a:avLst/>
          </a:prstGeom>
        </p:spPr>
      </p:pic>
      <p:pic>
        <p:nvPicPr>
          <p:cNvPr id="6"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70434433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Info-Tech Research Group Helps IT Professionals To:</a:t>
            </a:r>
            <a:endParaRPr lang="en-CA" dirty="0"/>
          </a:p>
        </p:txBody>
      </p:sp>
      <p:sp>
        <p:nvSpPr>
          <p:cNvPr id="5" name="Text Placeholder 1"/>
          <p:cNvSpPr txBox="1">
            <a:spLocks/>
          </p:cNvSpPr>
          <p:nvPr/>
        </p:nvSpPr>
        <p:spPr bwMode="auto">
          <a:xfrm>
            <a:off x="0" y="3789040"/>
            <a:ext cx="9144000" cy="61206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eaLnBrk="0" hangingPunct="0">
              <a:spcBef>
                <a:spcPts val="0"/>
              </a:spcBef>
              <a:buClr>
                <a:schemeClr val="tx1"/>
              </a:buClr>
              <a:buSzPct val="120000"/>
            </a:pPr>
            <a:r>
              <a:rPr lang="en-CA" b="1" dirty="0" smtClean="0">
                <a:latin typeface="+mn-lt"/>
              </a:rPr>
              <a:t>Sign up for free trial membership to get practical</a:t>
            </a:r>
          </a:p>
          <a:p>
            <a:pPr lvl="0" eaLnBrk="0" hangingPunct="0">
              <a:spcBef>
                <a:spcPts val="0"/>
              </a:spcBef>
              <a:buClr>
                <a:schemeClr val="tx1"/>
              </a:buClr>
              <a:buSzPct val="120000"/>
            </a:pPr>
            <a:r>
              <a:rPr lang="en-CA" b="1" dirty="0" smtClean="0">
                <a:latin typeface="+mn-lt"/>
              </a:rPr>
              <a:t>solutions for your IT challenges</a:t>
            </a:r>
          </a:p>
        </p:txBody>
      </p:sp>
      <p:sp>
        <p:nvSpPr>
          <p:cNvPr id="6" name="Text Placeholder 3"/>
          <p:cNvSpPr txBox="1">
            <a:spLocks/>
          </p:cNvSpPr>
          <p:nvPr/>
        </p:nvSpPr>
        <p:spPr bwMode="auto">
          <a:xfrm>
            <a:off x="6672262" y="6097434"/>
            <a:ext cx="2246697" cy="32241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r"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400" b="1" dirty="0" smtClean="0">
                <a:latin typeface="+mn-lt"/>
                <a:hlinkClick r:id="rId2"/>
              </a:rPr>
              <a:t>www.infotech.com</a:t>
            </a:r>
            <a:endParaRPr kumimoji="0" lang="en-CA" sz="14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green_button.png">
            <a:hlinkClick r:id="rId3"/>
          </p:cNvPr>
          <p:cNvPicPr>
            <a:picLocks noChangeAspect="1"/>
          </p:cNvPicPr>
          <p:nvPr/>
        </p:nvPicPr>
        <p:blipFill>
          <a:blip r:embed="rId4" cstate="print"/>
          <a:stretch>
            <a:fillRect/>
          </a:stretch>
        </p:blipFill>
        <p:spPr>
          <a:xfrm>
            <a:off x="2471738" y="4476933"/>
            <a:ext cx="4200525" cy="619125"/>
          </a:xfrm>
          <a:prstGeom prst="rect">
            <a:avLst/>
          </a:prstGeom>
        </p:spPr>
      </p:pic>
      <p:sp>
        <p:nvSpPr>
          <p:cNvPr id="8" name="Rectangle 7"/>
          <p:cNvSpPr/>
          <p:nvPr/>
        </p:nvSpPr>
        <p:spPr>
          <a:xfrm>
            <a:off x="257176" y="1628800"/>
            <a:ext cx="3018680" cy="2246769"/>
          </a:xfrm>
          <a:prstGeom prst="rect">
            <a:avLst/>
          </a:prstGeom>
        </p:spPr>
        <p:txBody>
          <a:bodyPr wrap="square">
            <a:spAutoFit/>
          </a:bodyPr>
          <a:lstStyle/>
          <a:p>
            <a:pPr marL="342900" indent="-342900" algn="l">
              <a:buFont typeface="Wingdings" pitchFamily="2" charset="2"/>
              <a:buChar char="ü"/>
            </a:pPr>
            <a:r>
              <a:rPr lang="en-CA" sz="1400" dirty="0" smtClean="0"/>
              <a:t>Quickly get up to speed</a:t>
            </a:r>
            <a:br>
              <a:rPr lang="en-CA" sz="1400" dirty="0" smtClean="0"/>
            </a:br>
            <a:r>
              <a:rPr lang="en-CA" sz="1400" dirty="0" smtClean="0"/>
              <a:t>with new technologies</a:t>
            </a:r>
            <a:br>
              <a:rPr lang="en-CA" sz="1400" dirty="0" smtClean="0"/>
            </a:br>
            <a:endParaRPr lang="en-CA" sz="1400" dirty="0" smtClean="0"/>
          </a:p>
          <a:p>
            <a:pPr marL="342900" indent="-342900" algn="l">
              <a:buFont typeface="Wingdings" pitchFamily="2" charset="2"/>
              <a:buChar char="ü"/>
            </a:pPr>
            <a:r>
              <a:rPr lang="en-CA" sz="1400" dirty="0" smtClean="0"/>
              <a:t>Make the right technology</a:t>
            </a:r>
            <a:br>
              <a:rPr lang="en-CA" sz="1400" dirty="0" smtClean="0"/>
            </a:br>
            <a:r>
              <a:rPr lang="en-CA" sz="1400" dirty="0" smtClean="0"/>
              <a:t>purchasing decisions – fast</a:t>
            </a:r>
            <a:br>
              <a:rPr lang="en-CA" sz="1400" dirty="0" smtClean="0"/>
            </a:br>
            <a:endParaRPr lang="en-CA" sz="1400" dirty="0" smtClean="0"/>
          </a:p>
          <a:p>
            <a:pPr marL="342900" indent="-342900" algn="l">
              <a:buFont typeface="Wingdings" pitchFamily="2" charset="2"/>
              <a:buChar char="ü"/>
            </a:pPr>
            <a:r>
              <a:rPr lang="en-CA" sz="1400" dirty="0" smtClean="0"/>
              <a:t>Deliver critical IT</a:t>
            </a:r>
            <a:br>
              <a:rPr lang="en-CA" sz="1400" dirty="0" smtClean="0"/>
            </a:br>
            <a:r>
              <a:rPr lang="en-CA" sz="1400" dirty="0" smtClean="0"/>
              <a:t>projects, on time and</a:t>
            </a:r>
            <a:br>
              <a:rPr lang="en-CA" sz="1400" dirty="0" smtClean="0"/>
            </a:br>
            <a:r>
              <a:rPr lang="en-CA" sz="1400" dirty="0" smtClean="0"/>
              <a:t>within budget</a:t>
            </a:r>
          </a:p>
          <a:p>
            <a:endParaRPr lang="en-CA" sz="1400" dirty="0"/>
          </a:p>
        </p:txBody>
      </p:sp>
      <p:sp>
        <p:nvSpPr>
          <p:cNvPr id="9" name="Rectangle 8"/>
          <p:cNvSpPr/>
          <p:nvPr/>
        </p:nvSpPr>
        <p:spPr>
          <a:xfrm>
            <a:off x="3095836" y="1628800"/>
            <a:ext cx="3018680" cy="1600438"/>
          </a:xfrm>
          <a:prstGeom prst="rect">
            <a:avLst/>
          </a:prstGeom>
        </p:spPr>
        <p:txBody>
          <a:bodyPr wrap="square">
            <a:spAutoFit/>
          </a:bodyPr>
          <a:lstStyle/>
          <a:p>
            <a:pPr marL="342900" indent="-342900" algn="l">
              <a:buFont typeface="Wingdings" pitchFamily="2" charset="2"/>
              <a:buChar char="ü"/>
            </a:pPr>
            <a:r>
              <a:rPr lang="en-CA" sz="1400" dirty="0" smtClean="0"/>
              <a:t>Manage business expectations</a:t>
            </a:r>
            <a:br>
              <a:rPr lang="en-CA" sz="1400" dirty="0" smtClean="0"/>
            </a:br>
            <a:endParaRPr lang="en-CA" sz="1400" dirty="0" smtClean="0"/>
          </a:p>
          <a:p>
            <a:pPr marL="342900" indent="-342900" algn="l">
              <a:buFont typeface="Wingdings" pitchFamily="2" charset="2"/>
              <a:buChar char="ü"/>
            </a:pPr>
            <a:r>
              <a:rPr lang="en-CA" sz="1400" dirty="0" smtClean="0"/>
              <a:t>Justify IT spending and</a:t>
            </a:r>
            <a:br>
              <a:rPr lang="en-CA" sz="1400" dirty="0" smtClean="0"/>
            </a:br>
            <a:r>
              <a:rPr lang="en-CA" sz="1400" dirty="0" smtClean="0"/>
              <a:t>prove the value of IT</a:t>
            </a:r>
            <a:r>
              <a:rPr lang="en-CA" sz="1400" dirty="0"/>
              <a:t/>
            </a:r>
            <a:br>
              <a:rPr lang="en-CA" sz="1400" dirty="0"/>
            </a:br>
            <a:endParaRPr lang="en-CA" sz="1400" dirty="0" smtClean="0"/>
          </a:p>
          <a:p>
            <a:pPr marL="342900" indent="-342900" algn="l">
              <a:buFont typeface="Wingdings" pitchFamily="2" charset="2"/>
              <a:buChar char="ü"/>
            </a:pPr>
            <a:r>
              <a:rPr lang="en-CA" sz="1400" dirty="0" smtClean="0"/>
              <a:t>Train IT staff and effectively</a:t>
            </a:r>
            <a:br>
              <a:rPr lang="en-CA" sz="1400" dirty="0" smtClean="0"/>
            </a:br>
            <a:r>
              <a:rPr lang="en-CA" sz="1400" dirty="0" smtClean="0"/>
              <a:t>manage an IT department</a:t>
            </a:r>
          </a:p>
        </p:txBody>
      </p:sp>
      <p:sp>
        <p:nvSpPr>
          <p:cNvPr id="14" name="Text Placeholder 41"/>
          <p:cNvSpPr>
            <a:spLocks noGrp="1"/>
          </p:cNvSpPr>
          <p:nvPr>
            <p:ph type="body" sz="quarter" idx="4294967295"/>
          </p:nvPr>
        </p:nvSpPr>
        <p:spPr>
          <a:xfrm>
            <a:off x="2215390" y="5233017"/>
            <a:ext cx="4713221" cy="825760"/>
          </a:xfrm>
          <a:prstGeom prst="rect">
            <a:avLst/>
          </a:prstGeom>
        </p:spPr>
        <p:txBody>
          <a:bodyPr/>
          <a:lstStyle>
            <a:lvl1pPr marL="0" indent="0">
              <a:lnSpc>
                <a:spcPts val="1350"/>
              </a:lnSpc>
              <a:spcBef>
                <a:spcPts val="500"/>
              </a:spcBef>
              <a:buClr>
                <a:schemeClr val="bg1"/>
              </a:buClr>
              <a:buSzPct val="25000"/>
              <a:buFont typeface="Arial" pitchFamily="34" charset="0"/>
              <a:buChar char="•"/>
              <a:defRPr sz="1200" i="1" baseline="0">
                <a:solidFill>
                  <a:schemeClr val="tx1"/>
                </a:solidFill>
                <a:latin typeface="+mj-lt"/>
              </a:defRPr>
            </a:lvl1pPr>
            <a:lvl2pPr marL="361950" indent="-180975">
              <a:lnSpc>
                <a:spcPts val="1350"/>
              </a:lnSpc>
              <a:spcBef>
                <a:spcPts val="500"/>
              </a:spcBef>
              <a:buClr>
                <a:schemeClr val="accent2"/>
              </a:buClr>
              <a:buSzPct val="100000"/>
              <a:buFont typeface="Arial" pitchFamily="34" charset="0"/>
              <a:buChar char="-"/>
              <a:defRPr sz="1000">
                <a:solidFill>
                  <a:schemeClr val="tx1"/>
                </a:solidFill>
              </a:defRPr>
            </a:lvl2pPr>
            <a:lvl3pPr marL="895350" indent="-176213">
              <a:lnSpc>
                <a:spcPts val="1350"/>
              </a:lnSpc>
              <a:spcBef>
                <a:spcPts val="500"/>
              </a:spcBef>
              <a:buClr>
                <a:schemeClr val="tx1"/>
              </a:buClr>
              <a:buSzPct val="100000"/>
              <a:buFont typeface="Arial" pitchFamily="34" charset="0"/>
              <a:buChar char="–"/>
              <a:defRPr sz="1200"/>
            </a:lvl3pPr>
            <a:lvl4pPr marL="1254125" indent="-174625">
              <a:lnSpc>
                <a:spcPts val="1350"/>
              </a:lnSpc>
              <a:spcBef>
                <a:spcPts val="500"/>
              </a:spcBef>
              <a:buSzPct val="100000"/>
              <a:buFont typeface="Wingdings" pitchFamily="2" charset="2"/>
              <a:buChar char="§"/>
              <a:defRPr sz="1200"/>
            </a:lvl4pPr>
            <a:lvl5pPr marL="1614488" indent="-174625">
              <a:lnSpc>
                <a:spcPts val="1350"/>
              </a:lnSpc>
              <a:spcBef>
                <a:spcPts val="500"/>
              </a:spcBef>
              <a:buSzPct val="150000"/>
              <a:buFont typeface="Arial" pitchFamily="34" charset="0"/>
              <a:buChar char="◦"/>
              <a:tabLst/>
              <a:defRPr sz="1200" baseline="0"/>
            </a:lvl5pPr>
          </a:lstStyle>
          <a:p>
            <a:pPr lvl="0" algn="ctr">
              <a:defRPr/>
            </a:pPr>
            <a:r>
              <a:rPr lang="en-CA" dirty="0" smtClean="0"/>
              <a:t>“Info-Tech helps me to be proactive instead of reactive –</a:t>
            </a:r>
            <a:br>
              <a:rPr lang="en-CA" dirty="0" smtClean="0"/>
            </a:br>
            <a:r>
              <a:rPr lang="en-CA" dirty="0" smtClean="0"/>
              <a:t>a cardinal rule in a stable and leading edge IT environment.</a:t>
            </a:r>
          </a:p>
          <a:p>
            <a:pPr lvl="1" algn="ctr">
              <a:buNone/>
              <a:defRPr/>
            </a:pPr>
            <a:r>
              <a:rPr lang="en-CA" dirty="0" smtClean="0"/>
              <a:t>- ARCS Commercial Mortgage Co., LP</a:t>
            </a:r>
            <a:endParaRPr lang="en-US" dirty="0" smtClean="0"/>
          </a:p>
        </p:txBody>
      </p:sp>
      <p:pic>
        <p:nvPicPr>
          <p:cNvPr id="15" name="Picture 14" descr="report_thumbnail-itrg.png"/>
          <p:cNvPicPr>
            <a:picLocks noChangeAspect="1"/>
          </p:cNvPicPr>
          <p:nvPr/>
        </p:nvPicPr>
        <p:blipFill>
          <a:blip r:embed="rId5" cstate="print"/>
          <a:stretch>
            <a:fillRect/>
          </a:stretch>
        </p:blipFill>
        <p:spPr>
          <a:xfrm>
            <a:off x="6312731" y="1578285"/>
            <a:ext cx="2454020" cy="2138747"/>
          </a:xfrm>
          <a:prstGeom prst="rect">
            <a:avLst/>
          </a:prstGeom>
        </p:spPr>
      </p:pic>
      <p:sp>
        <p:nvSpPr>
          <p:cNvPr id="20" name="Text Placeholder 3"/>
          <p:cNvSpPr txBox="1">
            <a:spLocks/>
          </p:cNvSpPr>
          <p:nvPr/>
        </p:nvSpPr>
        <p:spPr bwMode="auto">
          <a:xfrm>
            <a:off x="287524" y="6097434"/>
            <a:ext cx="2762784" cy="32552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74625" marR="0" lvl="0" indent="-174625" algn="l" defTabSz="914400" rtl="0" eaLnBrk="0" fontAlgn="base" latinLnBrk="0" hangingPunct="0">
              <a:lnSpc>
                <a:spcPts val="1350"/>
              </a:lnSpc>
              <a:spcBef>
                <a:spcPts val="500"/>
              </a:spcBef>
              <a:spcAft>
                <a:spcPct val="0"/>
              </a:spcAft>
              <a:buClr>
                <a:schemeClr val="tx1"/>
              </a:buClr>
              <a:buSzPct val="120000"/>
              <a:buFont typeface="Arial" pitchFamily="34" charset="0"/>
              <a:buNone/>
              <a:tabLst/>
              <a:defRPr/>
            </a:pPr>
            <a:r>
              <a:rPr lang="en-CA" sz="1200" b="1" dirty="0" smtClean="0">
                <a:latin typeface="+mn-lt"/>
              </a:rPr>
              <a:t>Toll Free: </a:t>
            </a:r>
            <a:r>
              <a:rPr kumimoji="0" lang="en-CA" sz="1200" b="0" i="0" u="none" strike="noStrike" kern="1200" cap="none" spc="0" normalizeH="0" baseline="0" noProof="0" dirty="0" smtClean="0">
                <a:ln>
                  <a:noFill/>
                </a:ln>
                <a:solidFill>
                  <a:schemeClr val="tx1"/>
                </a:solidFill>
                <a:effectLst/>
                <a:uLnTx/>
                <a:uFillTx/>
                <a:latin typeface="+mn-lt"/>
                <a:ea typeface="+mn-ea"/>
                <a:cs typeface="+mn-cs"/>
              </a:rPr>
              <a:t>1-888-670-8889</a:t>
            </a:r>
            <a:endParaRPr kumimoji="0" lang="en-CA" sz="12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17" name="Group 16"/>
          <p:cNvGrpSpPr/>
          <p:nvPr/>
        </p:nvGrpSpPr>
        <p:grpSpPr>
          <a:xfrm>
            <a:off x="0" y="6422955"/>
            <a:ext cx="9144000" cy="437555"/>
            <a:chOff x="0" y="6422955"/>
            <a:chExt cx="9144000" cy="437555"/>
          </a:xfrm>
        </p:grpSpPr>
        <p:pic>
          <p:nvPicPr>
            <p:cNvPr id="1027" name="Picture 3">
              <a:hlinkClick r:id="rId3"/>
            </p:cNvPr>
            <p:cNvPicPr>
              <a:picLocks noChangeAspect="1" noChangeArrowheads="1"/>
            </p:cNvPicPr>
            <p:nvPr/>
          </p:nvPicPr>
          <p:blipFill>
            <a:blip r:embed="rId6" cstate="print"/>
            <a:srcRect/>
            <a:stretch>
              <a:fillRect/>
            </a:stretch>
          </p:blipFill>
          <p:spPr bwMode="auto">
            <a:xfrm>
              <a:off x="0" y="6422955"/>
              <a:ext cx="9144000" cy="437555"/>
            </a:xfrm>
            <a:prstGeom prst="rect">
              <a:avLst/>
            </a:prstGeom>
            <a:noFill/>
            <a:ln w="9525">
              <a:noFill/>
              <a:miter lim="800000"/>
              <a:headEnd/>
              <a:tailEnd/>
            </a:ln>
          </p:spPr>
        </p:pic>
        <p:pic>
          <p:nvPicPr>
            <p:cNvPr id="16" name="Picture 15" descr="itrg-logo.png"/>
            <p:cNvPicPr>
              <a:picLocks noChangeAspect="1"/>
            </p:cNvPicPr>
            <p:nvPr/>
          </p:nvPicPr>
          <p:blipFill>
            <a:blip r:embed="rId7" cstate="print"/>
            <a:stretch>
              <a:fillRect/>
            </a:stretch>
          </p:blipFill>
          <p:spPr>
            <a:xfrm>
              <a:off x="7477125" y="6453336"/>
              <a:ext cx="1400175" cy="381000"/>
            </a:xfrm>
            <a:prstGeom prst="rect">
              <a:avLst/>
            </a:prstGeom>
          </p:spPr>
        </p:pic>
      </p:grpSp>
    </p:spTree>
    <p:extLst>
      <p:ext uri="{BB962C8B-B14F-4D97-AF65-F5344CB8AC3E}">
        <p14:creationId xmlns:p14="http://schemas.microsoft.com/office/powerpoint/2010/main" val="2242763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p:cNvSpPr>
            <a:spLocks noGrp="1"/>
          </p:cNvSpPr>
          <p:nvPr>
            <p:ph type="body" sz="quarter" idx="19"/>
          </p:nvPr>
        </p:nvSpPr>
        <p:spPr>
          <a:xfrm>
            <a:off x="320674" y="1179511"/>
            <a:ext cx="8502651" cy="685800"/>
          </a:xfrm>
        </p:spPr>
        <p:txBody>
          <a:bodyPr/>
          <a:lstStyle/>
          <a:p>
            <a:r>
              <a:rPr lang="en-CA" dirty="0" smtClean="0"/>
              <a:t>Email security is as important today as it ever was. Organizations must implement an Email Security Gateway (ESG) to protect their most widely used business tool: email. </a:t>
            </a:r>
            <a:endParaRPr lang="en-CA" dirty="0"/>
          </a:p>
        </p:txBody>
      </p:sp>
      <p:sp>
        <p:nvSpPr>
          <p:cNvPr id="7" name="Title 6"/>
          <p:cNvSpPr>
            <a:spLocks noGrp="1"/>
          </p:cNvSpPr>
          <p:nvPr>
            <p:ph type="title"/>
          </p:nvPr>
        </p:nvSpPr>
        <p:spPr/>
        <p:txBody>
          <a:bodyPr/>
          <a:lstStyle/>
          <a:p>
            <a:r>
              <a:rPr lang="en-CA" dirty="0" smtClean="0"/>
              <a:t>Introduction</a:t>
            </a:r>
            <a:endParaRPr lang="en-CA" dirty="0"/>
          </a:p>
        </p:txBody>
      </p:sp>
      <p:sp>
        <p:nvSpPr>
          <p:cNvPr id="18" name="Text Placeholder 17"/>
          <p:cNvSpPr>
            <a:spLocks noGrp="1"/>
          </p:cNvSpPr>
          <p:nvPr>
            <p:ph type="body" sz="quarter" idx="16"/>
          </p:nvPr>
        </p:nvSpPr>
        <p:spPr>
          <a:xfrm>
            <a:off x="320674" y="2652620"/>
            <a:ext cx="4159251" cy="3656740"/>
          </a:xfrm>
        </p:spPr>
        <p:txBody>
          <a:bodyPr/>
          <a:lstStyle/>
          <a:p>
            <a:pPr>
              <a:lnSpc>
                <a:spcPct val="100000"/>
              </a:lnSpc>
              <a:spcBef>
                <a:spcPts val="600"/>
              </a:spcBef>
              <a:spcAft>
                <a:spcPts val="600"/>
              </a:spcAft>
            </a:pPr>
            <a:r>
              <a:rPr lang="en-CA" sz="1400" dirty="0" smtClean="0"/>
              <a:t>Enterprises seeking to select a solution for ESG.</a:t>
            </a:r>
          </a:p>
          <a:p>
            <a:pPr>
              <a:lnSpc>
                <a:spcPct val="100000"/>
              </a:lnSpc>
              <a:spcBef>
                <a:spcPts val="600"/>
              </a:spcBef>
              <a:spcAft>
                <a:spcPts val="600"/>
              </a:spcAft>
            </a:pPr>
            <a:r>
              <a:rPr lang="en-CA" sz="1400" dirty="0" smtClean="0"/>
              <a:t>The following ESG use cases:</a:t>
            </a:r>
          </a:p>
          <a:p>
            <a:pPr lvl="1">
              <a:lnSpc>
                <a:spcPct val="100000"/>
              </a:lnSpc>
              <a:spcBef>
                <a:spcPts val="300"/>
              </a:spcBef>
              <a:spcAft>
                <a:spcPts val="300"/>
              </a:spcAft>
            </a:pPr>
            <a:r>
              <a:rPr lang="en-CA" sz="1400" dirty="0" smtClean="0"/>
              <a:t>Information Security Managers who have decided to select and deploy an ESG but are unfamiliar with the space.</a:t>
            </a:r>
          </a:p>
          <a:p>
            <a:pPr lvl="1">
              <a:lnSpc>
                <a:spcPct val="100000"/>
              </a:lnSpc>
              <a:spcBef>
                <a:spcPts val="300"/>
              </a:spcBef>
              <a:spcAft>
                <a:spcPts val="300"/>
              </a:spcAft>
            </a:pPr>
            <a:r>
              <a:rPr lang="en-CA" sz="1400" dirty="0" smtClean="0"/>
              <a:t>Information Security Managers who have decided to upgrade or switch ESG vendors and require advisory research.</a:t>
            </a:r>
          </a:p>
          <a:p>
            <a:pPr lvl="1">
              <a:lnSpc>
                <a:spcPct val="100000"/>
              </a:lnSpc>
              <a:spcBef>
                <a:spcPts val="300"/>
              </a:spcBef>
              <a:spcAft>
                <a:spcPts val="300"/>
              </a:spcAft>
            </a:pPr>
            <a:r>
              <a:rPr lang="en-CA" sz="1400" dirty="0" smtClean="0"/>
              <a:t>Organizations looking to optimize their email security.</a:t>
            </a:r>
          </a:p>
          <a:p>
            <a:pPr lvl="1">
              <a:lnSpc>
                <a:spcPct val="100000"/>
              </a:lnSpc>
              <a:spcBef>
                <a:spcPts val="300"/>
              </a:spcBef>
              <a:spcAft>
                <a:spcPts val="300"/>
              </a:spcAft>
            </a:pPr>
            <a:r>
              <a:rPr lang="en-CA" sz="1400" dirty="0" smtClean="0"/>
              <a:t>Organizations looking to resolve email-based cyber attacks and data breaches. </a:t>
            </a:r>
          </a:p>
        </p:txBody>
      </p:sp>
      <p:sp>
        <p:nvSpPr>
          <p:cNvPr id="20" name="Text Placeholder 19"/>
          <p:cNvSpPr>
            <a:spLocks noGrp="1"/>
          </p:cNvSpPr>
          <p:nvPr>
            <p:ph type="body" sz="quarter" idx="21"/>
          </p:nvPr>
        </p:nvSpPr>
        <p:spPr>
          <a:xfrm>
            <a:off x="320675" y="2240280"/>
            <a:ext cx="4159250" cy="365760"/>
          </a:xfrm>
        </p:spPr>
        <p:txBody>
          <a:bodyPr/>
          <a:lstStyle/>
          <a:p>
            <a:r>
              <a:rPr lang="en-CA" dirty="0" smtClean="0"/>
              <a:t>This Research Is Designed For:</a:t>
            </a:r>
            <a:endParaRPr lang="en-CA" dirty="0"/>
          </a:p>
        </p:txBody>
      </p:sp>
      <p:sp>
        <p:nvSpPr>
          <p:cNvPr id="21" name="Text Placeholder 20"/>
          <p:cNvSpPr>
            <a:spLocks noGrp="1"/>
          </p:cNvSpPr>
          <p:nvPr>
            <p:ph type="body" sz="quarter" idx="22"/>
          </p:nvPr>
        </p:nvSpPr>
        <p:spPr>
          <a:xfrm>
            <a:off x="4664075" y="2240280"/>
            <a:ext cx="4159250" cy="365760"/>
          </a:xfrm>
        </p:spPr>
        <p:txBody>
          <a:bodyPr/>
          <a:lstStyle/>
          <a:p>
            <a:r>
              <a:rPr lang="en-CA" dirty="0" smtClean="0"/>
              <a:t>This Research Will Help You:</a:t>
            </a:r>
            <a:endParaRPr lang="en-CA" dirty="0"/>
          </a:p>
        </p:txBody>
      </p:sp>
      <p:sp>
        <p:nvSpPr>
          <p:cNvPr id="22" name="Text Placeholder 21"/>
          <p:cNvSpPr>
            <a:spLocks noGrp="1"/>
          </p:cNvSpPr>
          <p:nvPr>
            <p:ph type="body" sz="quarter" idx="23"/>
          </p:nvPr>
        </p:nvSpPr>
        <p:spPr>
          <a:xfrm>
            <a:off x="4664075" y="2652620"/>
            <a:ext cx="4159250" cy="2376264"/>
          </a:xfrm>
        </p:spPr>
        <p:txBody>
          <a:bodyPr/>
          <a:lstStyle/>
          <a:p>
            <a:pPr>
              <a:lnSpc>
                <a:spcPct val="100000"/>
              </a:lnSpc>
              <a:spcBef>
                <a:spcPts val="600"/>
              </a:spcBef>
              <a:spcAft>
                <a:spcPts val="600"/>
              </a:spcAft>
            </a:pPr>
            <a:r>
              <a:rPr lang="en-CA" sz="1400" dirty="0" smtClean="0"/>
              <a:t>Understand what’s new in the ESG market.</a:t>
            </a:r>
          </a:p>
          <a:p>
            <a:pPr>
              <a:lnSpc>
                <a:spcPct val="100000"/>
              </a:lnSpc>
              <a:spcBef>
                <a:spcPts val="600"/>
              </a:spcBef>
              <a:spcAft>
                <a:spcPts val="600"/>
              </a:spcAft>
            </a:pPr>
            <a:r>
              <a:rPr lang="en-CA" sz="1400" dirty="0" smtClean="0"/>
              <a:t>Evaluate ESG vendors and products for your enterprise needs.</a:t>
            </a:r>
          </a:p>
          <a:p>
            <a:pPr>
              <a:lnSpc>
                <a:spcPct val="100000"/>
              </a:lnSpc>
              <a:spcBef>
                <a:spcPts val="600"/>
              </a:spcBef>
              <a:spcAft>
                <a:spcPts val="600"/>
              </a:spcAft>
            </a:pPr>
            <a:r>
              <a:rPr lang="en-CA" sz="1400" dirty="0" smtClean="0"/>
              <a:t>Determine which products are most appropriate for particular use cases and scenarios.</a:t>
            </a:r>
          </a:p>
        </p:txBody>
      </p:sp>
      <p:cxnSp>
        <p:nvCxnSpPr>
          <p:cNvPr id="8" name="Straight Connector 7"/>
          <p:cNvCxnSpPr/>
          <p:nvPr/>
        </p:nvCxnSpPr>
        <p:spPr>
          <a:xfrm flipH="1">
            <a:off x="4526279" y="2652938"/>
            <a:ext cx="1" cy="3427824"/>
          </a:xfrm>
          <a:prstGeom prst="line">
            <a:avLst/>
          </a:prstGeom>
          <a:ln w="25400" cap="rnd">
            <a:solidFill>
              <a:schemeClr val="accent4"/>
            </a:solidFill>
            <a:prstDash val="sysDot"/>
          </a:ln>
        </p:spPr>
        <p:style>
          <a:lnRef idx="1">
            <a:schemeClr val="accent1"/>
          </a:lnRef>
          <a:fillRef idx="0">
            <a:schemeClr val="accent1"/>
          </a:fillRef>
          <a:effectRef idx="0">
            <a:schemeClr val="accent1"/>
          </a:effectRef>
          <a:fontRef idx="minor">
            <a:schemeClr val="tx1"/>
          </a:fontRef>
        </p:style>
      </p:cxnSp>
      <p:pic>
        <p:nvPicPr>
          <p:cNvPr id="9" name="Picture 3">
            <a:hlinkClick r:id="rId3"/>
          </p:cNvPr>
          <p:cNvPicPr>
            <a:picLocks noChangeAspect="1" noChangeArrowheads="1"/>
          </p:cNvPicPr>
          <p:nvPr/>
        </p:nvPicPr>
        <p:blipFill>
          <a:blip r:embed="rId4"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002672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51520" y="260648"/>
            <a:ext cx="8625780" cy="864096"/>
          </a:xfrm>
        </p:spPr>
        <p:txBody>
          <a:bodyPr anchor="ctr"/>
          <a:lstStyle/>
          <a:p>
            <a:r>
              <a:rPr lang="en-US" dirty="0" smtClean="0"/>
              <a:t>How to use this Vendor Landscape</a:t>
            </a:r>
            <a:endParaRPr lang="en-US" dirty="0"/>
          </a:p>
        </p:txBody>
      </p:sp>
      <p:sp>
        <p:nvSpPr>
          <p:cNvPr id="12" name="TextBox 11"/>
          <p:cNvSpPr txBox="1"/>
          <p:nvPr/>
        </p:nvSpPr>
        <p:spPr>
          <a:xfrm>
            <a:off x="4580642" y="5970009"/>
            <a:ext cx="2175597" cy="300082"/>
          </a:xfrm>
          <a:prstGeom prst="rect">
            <a:avLst/>
          </a:prstGeom>
          <a:noFill/>
        </p:spPr>
        <p:txBody>
          <a:bodyPr wrap="none" rtlCol="0">
            <a:spAutoFit/>
          </a:bodyPr>
          <a:lstStyle/>
          <a:p>
            <a:r>
              <a:rPr lang="en-CA" sz="1350" dirty="0" smtClean="0"/>
              <a:t>*</a:t>
            </a:r>
            <a:r>
              <a:rPr lang="en-CA" sz="900" dirty="0" smtClean="0"/>
              <a:t>Gold </a:t>
            </a:r>
            <a:r>
              <a:rPr lang="en-CA" sz="900" dirty="0"/>
              <a:t>and Silver level subscribers only</a:t>
            </a:r>
          </a:p>
        </p:txBody>
      </p:sp>
      <p:sp>
        <p:nvSpPr>
          <p:cNvPr id="13" name="TextBox 12"/>
          <p:cNvSpPr txBox="1"/>
          <p:nvPr/>
        </p:nvSpPr>
        <p:spPr>
          <a:xfrm>
            <a:off x="251521" y="1182478"/>
            <a:ext cx="8508432" cy="646331"/>
          </a:xfrm>
          <a:prstGeom prst="rect">
            <a:avLst/>
          </a:prstGeom>
          <a:noFill/>
        </p:spPr>
        <p:txBody>
          <a:bodyPr wrap="square" rtlCol="0">
            <a:spAutoFit/>
          </a:bodyPr>
          <a:lstStyle/>
          <a:p>
            <a:pPr algn="l"/>
            <a:r>
              <a:rPr lang="en-US" b="1" dirty="0" smtClean="0"/>
              <a:t>There are multiple ways you can use this Info-Tech Vendor Landscape in your organization. Choose the option that best fits your needs:</a:t>
            </a:r>
            <a:endParaRPr lang="en-US" b="1" dirty="0"/>
          </a:p>
        </p:txBody>
      </p:sp>
      <p:sp>
        <p:nvSpPr>
          <p:cNvPr id="16" name="TextBox 15"/>
          <p:cNvSpPr txBox="1"/>
          <p:nvPr/>
        </p:nvSpPr>
        <p:spPr>
          <a:xfrm>
            <a:off x="999533" y="2785697"/>
            <a:ext cx="3090102" cy="2108269"/>
          </a:xfrm>
          <a:prstGeom prst="rect">
            <a:avLst/>
          </a:prstGeom>
          <a:noFill/>
        </p:spPr>
        <p:txBody>
          <a:bodyPr wrap="square" rtlCol="0">
            <a:spAutoFit/>
          </a:bodyPr>
          <a:lstStyle/>
          <a:p>
            <a:pPr algn="l">
              <a:spcAft>
                <a:spcPts val="600"/>
              </a:spcAft>
            </a:pPr>
            <a:r>
              <a:rPr lang="en-US" sz="1400" b="1" dirty="0" smtClean="0"/>
              <a:t>Do-It-Yourself</a:t>
            </a:r>
          </a:p>
          <a:p>
            <a:pPr algn="l">
              <a:spcAft>
                <a:spcPts val="600"/>
              </a:spcAft>
            </a:pPr>
            <a:r>
              <a:rPr lang="en-US" sz="1400" dirty="0" smtClean="0"/>
              <a:t>Use this Vendor Landscape to help you complete your purchasing decision. The slides in this deck will walk you through our recommended evaluated vendors in this market space with supporting tools and deliverables ready for you to make your decision.</a:t>
            </a:r>
            <a:endParaRPr lang="en-US" sz="1400" dirty="0"/>
          </a:p>
        </p:txBody>
      </p:sp>
      <p:sp>
        <p:nvSpPr>
          <p:cNvPr id="17" name="TextBox 16"/>
          <p:cNvSpPr txBox="1"/>
          <p:nvPr/>
        </p:nvSpPr>
        <p:spPr>
          <a:xfrm>
            <a:off x="4637233" y="2772638"/>
            <a:ext cx="3090102" cy="2323713"/>
          </a:xfrm>
          <a:prstGeom prst="rect">
            <a:avLst/>
          </a:prstGeom>
          <a:noFill/>
        </p:spPr>
        <p:txBody>
          <a:bodyPr wrap="square" rtlCol="0">
            <a:spAutoFit/>
          </a:bodyPr>
          <a:lstStyle/>
          <a:p>
            <a:pPr algn="l">
              <a:spcAft>
                <a:spcPts val="600"/>
              </a:spcAft>
            </a:pPr>
            <a:r>
              <a:rPr lang="en-US" sz="1400" dirty="0" smtClean="0"/>
              <a:t>We recommend that you supplement the Vendor Landscape with a </a:t>
            </a:r>
            <a:r>
              <a:rPr lang="en-US" sz="1400" b="1" dirty="0" smtClean="0"/>
              <a:t>Guided Implementation.</a:t>
            </a:r>
          </a:p>
          <a:p>
            <a:pPr algn="l">
              <a:spcAft>
                <a:spcPts val="600"/>
              </a:spcAft>
            </a:pPr>
            <a:r>
              <a:rPr lang="en-US" sz="1400" dirty="0" smtClean="0"/>
              <a:t>At no additional cost to you*, our expert analysts will provide telephone assistance to you and your team at key milestones in the decision to review your materials, answer your questions, and explain our methodologies.</a:t>
            </a:r>
            <a:endParaRPr lang="en-US" sz="1400" dirty="0"/>
          </a:p>
        </p:txBody>
      </p:sp>
      <p:sp>
        <p:nvSpPr>
          <p:cNvPr id="18" name="Rectangle 17"/>
          <p:cNvSpPr/>
          <p:nvPr/>
        </p:nvSpPr>
        <p:spPr>
          <a:xfrm>
            <a:off x="999533" y="1978876"/>
            <a:ext cx="3090102" cy="80682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sp>
        <p:nvSpPr>
          <p:cNvPr id="19" name="Rectangle 18"/>
          <p:cNvSpPr/>
          <p:nvPr/>
        </p:nvSpPr>
        <p:spPr>
          <a:xfrm>
            <a:off x="4637233" y="1978876"/>
            <a:ext cx="3089447" cy="806823"/>
          </a:xfrm>
          <a:prstGeom prst="rect">
            <a:avLst/>
          </a:prstGeom>
          <a:solidFill>
            <a:srgbClr val="36A1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350"/>
          </a:p>
        </p:txBody>
      </p:sp>
      <p:pic>
        <p:nvPicPr>
          <p:cNvPr id="20" name="Picture 19" descr="best-practice-blueprints.png"/>
          <p:cNvPicPr>
            <a:picLocks noChangeAspect="1"/>
          </p:cNvPicPr>
          <p:nvPr/>
        </p:nvPicPr>
        <p:blipFill>
          <a:blip r:embed="rId2" cstate="print"/>
          <a:stretch>
            <a:fillRect/>
          </a:stretch>
        </p:blipFill>
        <p:spPr>
          <a:xfrm>
            <a:off x="3028455" y="1889981"/>
            <a:ext cx="998444" cy="998444"/>
          </a:xfrm>
          <a:prstGeom prst="rect">
            <a:avLst/>
          </a:prstGeom>
          <a:effectLst>
            <a:outerShdw blurRad="50800" dist="38100" dir="2700000" algn="tl" rotWithShape="0">
              <a:prstClr val="black">
                <a:alpha val="40000"/>
              </a:prstClr>
            </a:outerShdw>
          </a:effectLst>
        </p:spPr>
      </p:pic>
      <p:sp>
        <p:nvSpPr>
          <p:cNvPr id="21" name="TextBox 20"/>
          <p:cNvSpPr txBox="1"/>
          <p:nvPr/>
        </p:nvSpPr>
        <p:spPr>
          <a:xfrm>
            <a:off x="1242595" y="2089899"/>
            <a:ext cx="1353312"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Vendor Landscape</a:t>
            </a:r>
            <a:endParaRPr lang="en-US" sz="1600" b="1" dirty="0">
              <a:solidFill>
                <a:schemeClr val="bg1"/>
              </a:solidFill>
              <a:effectLst>
                <a:outerShdw blurRad="50800" dist="38100" dir="2700000" algn="tl" rotWithShape="0">
                  <a:prstClr val="black">
                    <a:alpha val="40000"/>
                  </a:prstClr>
                </a:outerShdw>
              </a:effectLst>
            </a:endParaRPr>
          </a:p>
        </p:txBody>
      </p:sp>
      <p:sp>
        <p:nvSpPr>
          <p:cNvPr id="22" name="TextBox 21"/>
          <p:cNvSpPr txBox="1"/>
          <p:nvPr/>
        </p:nvSpPr>
        <p:spPr>
          <a:xfrm>
            <a:off x="4817580" y="2089898"/>
            <a:ext cx="1701719" cy="584775"/>
          </a:xfrm>
          <a:prstGeom prst="rect">
            <a:avLst/>
          </a:prstGeom>
          <a:noFill/>
        </p:spPr>
        <p:txBody>
          <a:bodyPr wrap="square" rtlCol="0">
            <a:spAutoFit/>
          </a:bodyPr>
          <a:lstStyle/>
          <a:p>
            <a:pPr algn="ctr"/>
            <a:r>
              <a:rPr lang="en-US" sz="1600" b="1" dirty="0" smtClean="0">
                <a:solidFill>
                  <a:schemeClr val="bg1"/>
                </a:solidFill>
                <a:effectLst>
                  <a:outerShdw blurRad="50800" dist="38100" dir="2700000" algn="tl" rotWithShape="0">
                    <a:prstClr val="black">
                      <a:alpha val="40000"/>
                    </a:prstClr>
                  </a:outerShdw>
                </a:effectLst>
              </a:rPr>
              <a:t>Free Guided Implementation</a:t>
            </a:r>
            <a:endParaRPr lang="en-US" sz="1600" b="1" dirty="0">
              <a:solidFill>
                <a:schemeClr val="bg1"/>
              </a:solidFill>
              <a:effectLst>
                <a:outerShdw blurRad="50800" dist="38100" dir="2700000" algn="tl" rotWithShape="0">
                  <a:prstClr val="black">
                    <a:alpha val="40000"/>
                  </a:prstClr>
                </a:outerShdw>
              </a:effectLst>
            </a:endParaRPr>
          </a:p>
        </p:txBody>
      </p:sp>
      <p:pic>
        <p:nvPicPr>
          <p:cNvPr id="23" name="Picture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85844" y="2075888"/>
            <a:ext cx="677676" cy="605498"/>
          </a:xfrm>
          <a:prstGeom prst="rect">
            <a:avLst/>
          </a:prstGeom>
        </p:spPr>
      </p:pic>
      <p:pic>
        <p:nvPicPr>
          <p:cNvPr id="14"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7140055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9"/>
          </p:nvPr>
        </p:nvSpPr>
        <p:spPr>
          <a:xfrm>
            <a:off x="257176" y="1280160"/>
            <a:ext cx="8620124" cy="657225"/>
          </a:xfrm>
        </p:spPr>
        <p:txBody>
          <a:bodyPr/>
          <a:lstStyle/>
          <a:p>
            <a:r>
              <a:rPr lang="en-US" sz="1400" dirty="0" smtClean="0"/>
              <a:t>Book a Guided Implementation Today:</a:t>
            </a:r>
            <a:r>
              <a:rPr lang="en-US" sz="1400" b="0" dirty="0" smtClean="0"/>
              <a:t> Info-Tech is just a phone call away and can assist you with your evaluation. Our expert Analysts can guide you to successful technology selection.</a:t>
            </a:r>
          </a:p>
          <a:p>
            <a:pPr>
              <a:spcBef>
                <a:spcPts val="600"/>
              </a:spcBef>
            </a:pPr>
            <a:r>
              <a:rPr lang="en-US" sz="1400" b="0" i="1" dirty="0" smtClean="0"/>
              <a:t>Here are the suggested Guided Implementation points for the ESG Vendor Landscape:</a:t>
            </a:r>
            <a:endParaRPr lang="en-US" sz="1400" i="1" dirty="0"/>
          </a:p>
        </p:txBody>
      </p:sp>
      <p:sp>
        <p:nvSpPr>
          <p:cNvPr id="4" name="Title 3"/>
          <p:cNvSpPr>
            <a:spLocks noGrp="1"/>
          </p:cNvSpPr>
          <p:nvPr>
            <p:ph type="title"/>
          </p:nvPr>
        </p:nvSpPr>
        <p:spPr/>
        <p:txBody>
          <a:bodyPr anchor="ctr"/>
          <a:lstStyle/>
          <a:p>
            <a:r>
              <a:rPr lang="en-US" dirty="0"/>
              <a:t>Guided Implementation points in </a:t>
            </a:r>
            <a:r>
              <a:rPr lang="en-US" dirty="0" smtClean="0"/>
              <a:t>the ESG Vendor Landscape</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164877457"/>
              </p:ext>
            </p:extLst>
          </p:nvPr>
        </p:nvGraphicFramePr>
        <p:xfrm>
          <a:off x="390144" y="2110232"/>
          <a:ext cx="6486144" cy="2667000"/>
        </p:xfrm>
        <a:graphic>
          <a:graphicData uri="http://schemas.openxmlformats.org/drawingml/2006/table">
            <a:tbl>
              <a:tblPr firstRow="1" bandRow="1">
                <a:tableStyleId>{5C22544A-7EE6-4342-B048-85BDC9FD1C3A}</a:tableStyleId>
              </a:tblPr>
              <a:tblGrid>
                <a:gridCol w="6486144"/>
              </a:tblGrid>
              <a:tr h="370840">
                <a:tc>
                  <a:txBody>
                    <a:bodyPr/>
                    <a:lstStyle/>
                    <a:p>
                      <a:r>
                        <a:rPr lang="en-US" sz="1200" dirty="0" smtClean="0">
                          <a:solidFill>
                            <a:srgbClr val="C77709"/>
                          </a:solidFill>
                        </a:rPr>
                        <a:t>Section 1: </a:t>
                      </a:r>
                      <a:r>
                        <a:rPr lang="en-US" sz="1200" dirty="0" smtClean="0">
                          <a:solidFill>
                            <a:schemeClr val="tx1"/>
                          </a:solidFill>
                        </a:rPr>
                        <a:t>Shortlist</a:t>
                      </a:r>
                      <a:r>
                        <a:rPr lang="en-US" sz="1200" baseline="0" dirty="0" smtClean="0">
                          <a:solidFill>
                            <a:schemeClr val="tx1"/>
                          </a:solidFill>
                        </a:rPr>
                        <a:t> Assistance and Requirements</a:t>
                      </a:r>
                      <a:endParaRPr lang="en-US" sz="1200" dirty="0">
                        <a:solidFill>
                          <a:srgbClr val="C77709"/>
                        </a:solidFill>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2">
                        <a:lumMod val="95000"/>
                      </a:schemeClr>
                    </a:solidFill>
                  </a:tcPr>
                </a:tc>
              </a:tr>
              <a:tr h="370840">
                <a:tc>
                  <a:txBody>
                    <a:bodyPr/>
                    <a:lstStyle/>
                    <a:p>
                      <a:r>
                        <a:rPr lang="en-US" sz="1200" dirty="0" smtClean="0"/>
                        <a:t>Get off to a productive start:</a:t>
                      </a:r>
                      <a:r>
                        <a:rPr lang="en-US" sz="1200" baseline="0" dirty="0" smtClean="0"/>
                        <a:t> Discuss the market space and how vendors are evaluated. Decide on which deployment option suits you best and narrow down the options based on customized requirements.</a:t>
                      </a:r>
                      <a:endParaRPr lang="en-US" sz="1200" dirty="0"/>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2: </a:t>
                      </a:r>
                      <a:r>
                        <a:rPr kumimoji="0" lang="en-US" sz="1200" b="1" i="0" u="none" strike="noStrike" kern="1200" cap="none" spc="0" normalizeH="0" baseline="0" noProof="0" dirty="0" smtClean="0">
                          <a:ln>
                            <a:noFill/>
                          </a:ln>
                          <a:solidFill>
                            <a:schemeClr val="tx1"/>
                          </a:solidFill>
                          <a:effectLst/>
                          <a:uLnTx/>
                          <a:uFillTx/>
                          <a:latin typeface="+mn-lt"/>
                        </a:rPr>
                        <a:t>RFP and Budget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95000"/>
                      </a:schemeClr>
                    </a:solidFill>
                  </a:tcPr>
                </a:tc>
              </a:tr>
              <a:tr h="370840">
                <a:tc>
                  <a:txBody>
                    <a:bodyPr/>
                    <a:lstStyle/>
                    <a:p>
                      <a:pPr algn="l"/>
                      <a:r>
                        <a:rPr lang="en-US" sz="1200" dirty="0" smtClean="0"/>
                        <a:t>Interpreting</a:t>
                      </a:r>
                      <a:r>
                        <a:rPr lang="en-US" sz="1200" baseline="0" dirty="0" smtClean="0"/>
                        <a:t> and acting on RFP results: Review vendor RFPs and ensure the solution is meeting your needs. Discuss average pricing of solutions and what can fit into your budget.</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smtClean="0">
                          <a:ln>
                            <a:noFill/>
                          </a:ln>
                          <a:solidFill>
                            <a:srgbClr val="C77709"/>
                          </a:solidFill>
                          <a:effectLst/>
                          <a:uLnTx/>
                          <a:uFillTx/>
                          <a:latin typeface="+mn-lt"/>
                        </a:rPr>
                        <a:t>Section 3:</a:t>
                      </a:r>
                      <a:r>
                        <a:rPr kumimoji="0" lang="en-US" sz="1200" b="1" i="0" u="none" strike="noStrike" kern="1200" cap="none" spc="0" normalizeH="0" baseline="0" noProof="0" dirty="0" smtClean="0">
                          <a:ln>
                            <a:noFill/>
                          </a:ln>
                          <a:solidFill>
                            <a:schemeClr val="tx1"/>
                          </a:solidFill>
                          <a:effectLst/>
                          <a:uLnTx/>
                          <a:uFillTx/>
                          <a:latin typeface="+mn-lt"/>
                        </a:rPr>
                        <a:t> Negotiation and Contract Review</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tx2">
                        <a:lumMod val="95000"/>
                      </a:schemeClr>
                    </a:solidFill>
                  </a:tcPr>
                </a:tc>
              </a:tr>
              <a:tr h="370840">
                <a:tc>
                  <a:txBody>
                    <a:bodyPr/>
                    <a:lstStyle/>
                    <a:p>
                      <a:r>
                        <a:rPr lang="en-US" sz="1200" dirty="0" smtClean="0"/>
                        <a:t>Purchase optimization: Review contracts and discuss best practices</a:t>
                      </a:r>
                      <a:r>
                        <a:rPr lang="en-US" sz="1200" baseline="0" dirty="0" smtClean="0"/>
                        <a:t> in negotiation tactics to get the best price for your solution.</a:t>
                      </a:r>
                      <a:endParaRPr lang="en-US" sz="1200" dirty="0"/>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11" name="TextBox 10"/>
          <p:cNvSpPr txBox="1"/>
          <p:nvPr/>
        </p:nvSpPr>
        <p:spPr>
          <a:xfrm>
            <a:off x="251520" y="5303520"/>
            <a:ext cx="8522208" cy="523220"/>
          </a:xfrm>
          <a:prstGeom prst="rect">
            <a:avLst/>
          </a:prstGeom>
          <a:noFill/>
        </p:spPr>
        <p:txBody>
          <a:bodyPr wrap="square" rtlCol="0">
            <a:spAutoFit/>
          </a:bodyPr>
          <a:lstStyle/>
          <a:p>
            <a:pPr algn="ctr"/>
            <a:r>
              <a:rPr lang="en-US" sz="1400" dirty="0" smtClean="0"/>
              <a:t>To enroll, send an email to </a:t>
            </a:r>
            <a:r>
              <a:rPr lang="en-US" sz="1400" dirty="0" smtClean="0">
                <a:hlinkClick r:id="rId2"/>
              </a:rPr>
              <a:t>GuidedImplementations@InfoTech.com</a:t>
            </a:r>
            <a:r>
              <a:rPr lang="en-US" sz="1400" dirty="0" smtClean="0"/>
              <a:t> or call 1-888-670-8889 and ask for the Guided Implementation Coordinator.</a:t>
            </a:r>
            <a:endParaRPr lang="en-US" sz="1400" dirty="0"/>
          </a:p>
        </p:txBody>
      </p:sp>
      <p:sp>
        <p:nvSpPr>
          <p:cNvPr id="12" name="TextBox 11"/>
          <p:cNvSpPr txBox="1"/>
          <p:nvPr/>
        </p:nvSpPr>
        <p:spPr>
          <a:xfrm>
            <a:off x="7227119" y="3807777"/>
            <a:ext cx="1442197" cy="646331"/>
          </a:xfrm>
          <a:prstGeom prst="rect">
            <a:avLst/>
          </a:prstGeom>
          <a:noFill/>
        </p:spPr>
        <p:txBody>
          <a:bodyPr wrap="square" rtlCol="0">
            <a:spAutoFit/>
          </a:bodyPr>
          <a:lstStyle/>
          <a:p>
            <a:pPr algn="ctr"/>
            <a:r>
              <a:rPr lang="en-US" sz="900" dirty="0" smtClean="0"/>
              <a:t>This symbol signifies when you’ve reached a Guided Implementation point in your project.</a:t>
            </a:r>
            <a:endParaRPr lang="en-US" sz="900" dirty="0"/>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8039" y="2271871"/>
            <a:ext cx="1460356" cy="1460356"/>
          </a:xfrm>
          <a:prstGeom prst="rect">
            <a:avLst/>
          </a:prstGeom>
        </p:spPr>
      </p:pic>
      <p:pic>
        <p:nvPicPr>
          <p:cNvPr id="8" name="Picture 3">
            <a:hlinkClick r:id="rId4"/>
          </p:cNvPr>
          <p:cNvPicPr>
            <a:picLocks noChangeAspect="1" noChangeArrowheads="1"/>
          </p:cNvPicPr>
          <p:nvPr/>
        </p:nvPicPr>
        <p:blipFill>
          <a:blip r:embed="rId5"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26235970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1090" name="think-cell Slide" r:id="rId13" imgW="360" imgH="360" progId="TCLayout.ActiveDocument.1">
                  <p:embed/>
                </p:oleObj>
              </mc:Choice>
              <mc:Fallback>
                <p:oleObj name="think-cell Slide" r:id="rId13" imgW="360" imgH="360" progId="TCLayout.ActiveDocument.1">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Rounded Rectangle 6"/>
          <p:cNvSpPr/>
          <p:nvPr>
            <p:custDataLst>
              <p:tags r:id="rId3"/>
            </p:custDataLst>
          </p:nvPr>
        </p:nvSpPr>
        <p:spPr>
          <a:xfrm rot="10800000">
            <a:off x="320040" y="4937760"/>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8" name="Rounded Rectangle 7"/>
          <p:cNvSpPr/>
          <p:nvPr>
            <p:custDataLst>
              <p:tags r:id="rId4"/>
            </p:custDataLst>
          </p:nvPr>
        </p:nvSpPr>
        <p:spPr>
          <a:xfrm rot="10800000">
            <a:off x="4663440" y="4937759"/>
            <a:ext cx="416052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algn="l"/>
            <a:endParaRPr lang="en-CA" b="1" i="1" dirty="0">
              <a:solidFill>
                <a:srgbClr val="333333"/>
              </a:solidFill>
            </a:endParaRPr>
          </a:p>
        </p:txBody>
      </p:sp>
      <p:sp>
        <p:nvSpPr>
          <p:cNvPr id="2" name="Title 1"/>
          <p:cNvSpPr>
            <a:spLocks noGrp="1"/>
          </p:cNvSpPr>
          <p:nvPr>
            <p:ph type="title"/>
            <p:custDataLst>
              <p:tags r:id="rId5"/>
            </p:custDataLst>
          </p:nvPr>
        </p:nvSpPr>
        <p:spPr/>
        <p:txBody>
          <a:bodyPr/>
          <a:lstStyle/>
          <a:p>
            <a:r>
              <a:rPr lang="en-US" dirty="0" smtClean="0"/>
              <a:t>Market overview</a:t>
            </a:r>
            <a:endParaRPr lang="en-US" dirty="0"/>
          </a:p>
        </p:txBody>
      </p:sp>
      <p:sp>
        <p:nvSpPr>
          <p:cNvPr id="4" name="Rectangle 3"/>
          <p:cNvSpPr/>
          <p:nvPr>
            <p:custDataLst>
              <p:tags r:id="rId6"/>
            </p:custDataLst>
          </p:nvPr>
        </p:nvSpPr>
        <p:spPr>
          <a:xfrm>
            <a:off x="320675" y="1552218"/>
            <a:ext cx="4159250" cy="3416320"/>
          </a:xfrm>
          <a:prstGeom prst="rect">
            <a:avLst/>
          </a:prstGeom>
        </p:spPr>
        <p:txBody>
          <a:bodyPr wrap="square">
            <a:spAutoFit/>
          </a:bodyPr>
          <a:lstStyle/>
          <a:p>
            <a:pPr marL="169863" indent="-169863" algn="l">
              <a:spcBef>
                <a:spcPts val="0"/>
              </a:spcBef>
              <a:spcAft>
                <a:spcPts val="0"/>
              </a:spcAft>
              <a:buFont typeface="Arial" pitchFamily="34" charset="0"/>
              <a:buChar char="•"/>
            </a:pPr>
            <a:r>
              <a:rPr lang="en-US" sz="1200" dirty="0" smtClean="0"/>
              <a:t>Email Security Gateways developed steadily over the 2000s in reaction to the increase in spam and other unwanted emails, as well as new email-based threat developments.</a:t>
            </a:r>
          </a:p>
          <a:p>
            <a:pPr marL="169863" indent="-169863" algn="l">
              <a:spcBef>
                <a:spcPts val="0"/>
              </a:spcBef>
              <a:spcAft>
                <a:spcPts val="0"/>
              </a:spcAft>
              <a:buFont typeface="Arial" pitchFamily="34" charset="0"/>
              <a:buChar char="•"/>
            </a:pPr>
            <a:r>
              <a:rPr lang="en-US" sz="1200" dirty="0" smtClean="0"/>
              <a:t>Development of authentication methods, machine learning, blacklisting, whitelisting, and content filtering moved from the frontier defenses of ESGs to necessary stakes. </a:t>
            </a:r>
          </a:p>
          <a:p>
            <a:pPr marL="169863" indent="-169863" algn="l">
              <a:spcBef>
                <a:spcPts val="0"/>
              </a:spcBef>
              <a:spcAft>
                <a:spcPts val="0"/>
              </a:spcAft>
              <a:buFont typeface="Arial" pitchFamily="34" charset="0"/>
              <a:buChar char="•"/>
            </a:pPr>
            <a:r>
              <a:rPr lang="en-US" sz="1200" dirty="0" smtClean="0"/>
              <a:t>The number of market competitors decreased due to the need for large intelligence gathering capabilities to stay up to date on the latest threats and attack campaigns. </a:t>
            </a:r>
          </a:p>
          <a:p>
            <a:pPr marL="169863" indent="-169863" algn="l">
              <a:spcBef>
                <a:spcPts val="0"/>
              </a:spcBef>
              <a:spcAft>
                <a:spcPts val="0"/>
              </a:spcAft>
              <a:buFont typeface="Arial" pitchFamily="34" charset="0"/>
              <a:buChar char="•"/>
            </a:pPr>
            <a:r>
              <a:rPr lang="en-US" sz="1200" dirty="0" smtClean="0"/>
              <a:t>Proliferation of botnets to create </a:t>
            </a:r>
            <a:r>
              <a:rPr lang="en-US" sz="1200" i="1" dirty="0" smtClean="0"/>
              <a:t>zombie</a:t>
            </a:r>
            <a:r>
              <a:rPr lang="en-US" sz="1200" dirty="0" smtClean="0"/>
              <a:t> attacks as well as to compromise whitelisted domains underscore the need for active content filtering and behavioral analysis. </a:t>
            </a:r>
          </a:p>
          <a:p>
            <a:pPr marL="169863" indent="-169863" algn="l">
              <a:spcBef>
                <a:spcPts val="0"/>
              </a:spcBef>
              <a:spcAft>
                <a:spcPts val="0"/>
              </a:spcAft>
              <a:buFont typeface="Arial" pitchFamily="34" charset="0"/>
              <a:buChar char="•"/>
            </a:pPr>
            <a:r>
              <a:rPr lang="en-US" sz="1200" dirty="0" smtClean="0"/>
              <a:t>The recent development of spear phishing (targeted email attacks) has resurged the need for ESGs to protect against the most costly of user credential compromise or intellectual property theft. </a:t>
            </a:r>
          </a:p>
        </p:txBody>
      </p:sp>
      <p:sp>
        <p:nvSpPr>
          <p:cNvPr id="5" name="Rectangle 4"/>
          <p:cNvSpPr/>
          <p:nvPr>
            <p:custDataLst>
              <p:tags r:id="rId7"/>
            </p:custDataLst>
          </p:nvPr>
        </p:nvSpPr>
        <p:spPr>
          <a:xfrm>
            <a:off x="4664075" y="1552218"/>
            <a:ext cx="4213226" cy="3600986"/>
          </a:xfrm>
          <a:prstGeom prst="rect">
            <a:avLst/>
          </a:prstGeom>
        </p:spPr>
        <p:txBody>
          <a:bodyPr wrap="square">
            <a:spAutoFit/>
          </a:bodyPr>
          <a:lstStyle/>
          <a:p>
            <a:pPr marL="169863" indent="-169863" algn="l">
              <a:spcBef>
                <a:spcPts val="0"/>
              </a:spcBef>
              <a:spcAft>
                <a:spcPts val="0"/>
              </a:spcAft>
              <a:buFont typeface="Arial" pitchFamily="34" charset="0"/>
              <a:buChar char="•"/>
            </a:pPr>
            <a:r>
              <a:rPr lang="en-US" sz="1200" dirty="0" smtClean="0"/>
              <a:t>The threat landscape is becoming more advanced, </a:t>
            </a:r>
            <a:r>
              <a:rPr lang="en-US" sz="1200" dirty="0"/>
              <a:t>fast paced, and reactive with </a:t>
            </a:r>
            <a:r>
              <a:rPr lang="en-US" sz="1200" dirty="0" smtClean="0"/>
              <a:t>more persistent adversaries. Traditional mass attacks and general spam are still a huge concern and nuisance. </a:t>
            </a:r>
          </a:p>
          <a:p>
            <a:pPr marL="169863" indent="-169863" algn="l">
              <a:spcBef>
                <a:spcPts val="0"/>
              </a:spcBef>
              <a:spcAft>
                <a:spcPts val="0"/>
              </a:spcAft>
              <a:buFont typeface="Arial" pitchFamily="34" charset="0"/>
              <a:buChar char="•"/>
            </a:pPr>
            <a:r>
              <a:rPr lang="en-US" sz="1200" dirty="0" smtClean="0"/>
              <a:t>The proliferation of spear phishing, either by criminal organizations, hacktivist groups, or state sponsored groups, is developing into a standard attack method with commodity style markets selling and reselling these techniques. </a:t>
            </a:r>
          </a:p>
          <a:p>
            <a:pPr marL="169863" indent="-169863" algn="l">
              <a:spcBef>
                <a:spcPts val="0"/>
              </a:spcBef>
              <a:spcAft>
                <a:spcPts val="0"/>
              </a:spcAft>
              <a:buFont typeface="Arial" pitchFamily="34" charset="0"/>
              <a:buChar char="•"/>
            </a:pPr>
            <a:r>
              <a:rPr lang="en-US" sz="1200" dirty="0" smtClean="0"/>
              <a:t>Vendors are placing a focus on integrated security solutions so that incoming and outgoing traffic across internet, email, and other streams can be analyzed across mediums with multiple tools to detect unidentified attacks. This can include integration with DLP, SIEM, IDPS, firewalls, and other security solution products. </a:t>
            </a:r>
          </a:p>
          <a:p>
            <a:pPr marL="169863" indent="-169863" algn="l">
              <a:spcBef>
                <a:spcPts val="0"/>
              </a:spcBef>
              <a:spcAft>
                <a:spcPts val="0"/>
              </a:spcAft>
              <a:buFont typeface="Arial" pitchFamily="34" charset="0"/>
              <a:buChar char="•"/>
            </a:pPr>
            <a:r>
              <a:rPr lang="en-US" sz="1200" dirty="0" smtClean="0"/>
              <a:t>There is a general development by cloud ESG providers to become more robust in their offerings to meet the general market push by organizations to move to the cloud with other functions. </a:t>
            </a:r>
          </a:p>
        </p:txBody>
      </p:sp>
      <p:sp>
        <p:nvSpPr>
          <p:cNvPr id="16" name="Rounded Rectangle 15"/>
          <p:cNvSpPr/>
          <p:nvPr>
            <p:custDataLst>
              <p:tags r:id="rId8"/>
            </p:custDataLst>
          </p:nvPr>
        </p:nvSpPr>
        <p:spPr>
          <a:xfrm>
            <a:off x="320675" y="1189038"/>
            <a:ext cx="415925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How it got here</a:t>
            </a:r>
            <a:endParaRPr lang="en-CA" b="1" i="1" dirty="0">
              <a:solidFill>
                <a:srgbClr val="333333"/>
              </a:solidFill>
            </a:endParaRPr>
          </a:p>
        </p:txBody>
      </p:sp>
      <p:sp>
        <p:nvSpPr>
          <p:cNvPr id="17" name="Rounded Rectangle 16"/>
          <p:cNvSpPr/>
          <p:nvPr>
            <p:custDataLst>
              <p:tags r:id="rId9"/>
            </p:custDataLst>
          </p:nvPr>
        </p:nvSpPr>
        <p:spPr>
          <a:xfrm>
            <a:off x="4664075" y="1189038"/>
            <a:ext cx="4159250" cy="371475"/>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CA" b="1" i="1" dirty="0" smtClean="0">
                <a:solidFill>
                  <a:srgbClr val="333333"/>
                </a:solidFill>
              </a:rPr>
              <a:t>Where it’s going</a:t>
            </a:r>
            <a:endParaRPr lang="en-CA" b="1" i="1" dirty="0">
              <a:solidFill>
                <a:srgbClr val="333333"/>
              </a:solidFill>
            </a:endParaRPr>
          </a:p>
        </p:txBody>
      </p:sp>
      <p:grpSp>
        <p:nvGrpSpPr>
          <p:cNvPr id="9" name="Group 135"/>
          <p:cNvGrpSpPr/>
          <p:nvPr>
            <p:custDataLst>
              <p:tags r:id="rId10"/>
            </p:custDataLst>
          </p:nvPr>
        </p:nvGrpSpPr>
        <p:grpSpPr>
          <a:xfrm>
            <a:off x="251520" y="5445224"/>
            <a:ext cx="8625780" cy="838201"/>
            <a:chOff x="328291" y="4509120"/>
            <a:chExt cx="8491858" cy="838201"/>
          </a:xfrm>
        </p:grpSpPr>
        <p:sp>
          <p:nvSpPr>
            <p:cNvPr id="10" name="Rounded Rectangle 9"/>
            <p:cNvSpPr/>
            <p:nvPr/>
          </p:nvSpPr>
          <p:spPr>
            <a:xfrm>
              <a:off x="328613" y="4509120"/>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57300" algn="l"/>
              <a:r>
                <a:rPr lang="en-CA" sz="1200" dirty="0" smtClean="0">
                  <a:solidFill>
                    <a:schemeClr val="tx1"/>
                  </a:solidFill>
                </a:rPr>
                <a:t>As the market evolves, capabilities that were once cutting edge become default and new functionality becomes differentiating. Anti-phishing with anti-spear-phishing has become a Table Stakes capability and should no longer be used to differentiate solutions. Instead, focus on dynamic content and URL execution and redactive outbound filtering to get the best fit for your requirements.</a:t>
              </a:r>
            </a:p>
          </p:txBody>
        </p:sp>
        <p:pic>
          <p:nvPicPr>
            <p:cNvPr id="11" name="Picture 10" descr="insight.png"/>
            <p:cNvPicPr>
              <a:picLocks noChangeAspect="1"/>
            </p:cNvPicPr>
            <p:nvPr/>
          </p:nvPicPr>
          <p:blipFill>
            <a:blip r:embed="rId15" cstate="print"/>
            <a:stretch>
              <a:fillRect/>
            </a:stretch>
          </p:blipFill>
          <p:spPr>
            <a:xfrm>
              <a:off x="328291" y="4509120"/>
              <a:ext cx="1000207" cy="838201"/>
            </a:xfrm>
            <a:prstGeom prst="rect">
              <a:avLst/>
            </a:prstGeom>
          </p:spPr>
        </p:pic>
      </p:grpSp>
      <p:pic>
        <p:nvPicPr>
          <p:cNvPr id="13" name="Picture 3">
            <a:hlinkClick r:id="rId16"/>
          </p:cNvPr>
          <p:cNvPicPr>
            <a:picLocks noChangeAspect="1" noChangeArrowheads="1"/>
          </p:cNvPicPr>
          <p:nvPr/>
        </p:nvPicPr>
        <p:blipFill>
          <a:blip r:embed="rId17"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7867867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4556" name="think-cell Slide" r:id="rId5" imgW="360" imgH="360" progId="TCLayout.ActiveDocument.1">
                  <p:embed/>
                </p:oleObj>
              </mc:Choice>
              <mc:Fallback>
                <p:oleObj name="think-cell Slide" r:id="rId5" imgW="360" imgH="360" progId="TCLayout.ActiveDocument.1">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3" name="Title 12"/>
          <p:cNvSpPr>
            <a:spLocks noGrp="1"/>
          </p:cNvSpPr>
          <p:nvPr>
            <p:ph type="title"/>
          </p:nvPr>
        </p:nvSpPr>
        <p:spPr/>
        <p:txBody>
          <a:bodyPr/>
          <a:lstStyle/>
          <a:p>
            <a:pPr lvl="0"/>
            <a:r>
              <a:rPr lang="en-US" dirty="0" smtClean="0"/>
              <a:t>Email security </a:t>
            </a:r>
            <a:r>
              <a:rPr lang="en-US" dirty="0"/>
              <a:t>g</a:t>
            </a:r>
            <a:r>
              <a:rPr lang="en-US" dirty="0" smtClean="0"/>
              <a:t>ateway vendor selection / knock-out criteria: market share, mind share, and platform coverage</a:t>
            </a:r>
            <a:endParaRPr lang="en-US" dirty="0"/>
          </a:p>
        </p:txBody>
      </p:sp>
      <p:grpSp>
        <p:nvGrpSpPr>
          <p:cNvPr id="15" name="Group 33"/>
          <p:cNvGrpSpPr/>
          <p:nvPr/>
        </p:nvGrpSpPr>
        <p:grpSpPr>
          <a:xfrm>
            <a:off x="320675" y="2240280"/>
            <a:ext cx="8502650" cy="3749040"/>
            <a:chOff x="5543549" y="2722423"/>
            <a:chExt cx="3295651" cy="3445193"/>
          </a:xfrm>
        </p:grpSpPr>
        <p:sp>
          <p:nvSpPr>
            <p:cNvPr id="18" name="Rectangle 17"/>
            <p:cNvSpPr/>
            <p:nvPr/>
          </p:nvSpPr>
          <p:spPr>
            <a:xfrm>
              <a:off x="5543549" y="2980557"/>
              <a:ext cx="3295651" cy="3187059"/>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spcBef>
                  <a:spcPts val="400"/>
                </a:spcBef>
                <a:spcAft>
                  <a:spcPts val="400"/>
                </a:spcAft>
                <a:buFont typeface="Arial" pitchFamily="34" charset="0"/>
                <a:buChar char="•"/>
              </a:pPr>
              <a:r>
                <a:rPr lang="en-US" sz="1200" b="1" dirty="0" smtClean="0">
                  <a:solidFill>
                    <a:schemeClr val="tx1"/>
                  </a:solidFill>
                </a:rPr>
                <a:t>Barracuda. </a:t>
              </a:r>
              <a:r>
                <a:rPr lang="en-US" sz="1200" dirty="0" smtClean="0">
                  <a:solidFill>
                    <a:schemeClr val="tx1"/>
                  </a:solidFill>
                </a:rPr>
                <a:t>A well developed offering of security features but not advanced enough for large enterprises. </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Cisco. </a:t>
              </a:r>
              <a:r>
                <a:rPr lang="en-US" sz="1200" dirty="0" smtClean="0">
                  <a:solidFill>
                    <a:schemeClr val="tx1"/>
                  </a:solidFill>
                </a:rPr>
                <a:t>A strategic vendor based on </a:t>
              </a:r>
              <a:r>
                <a:rPr lang="en-US" sz="1200" dirty="0" err="1" smtClean="0">
                  <a:solidFill>
                    <a:schemeClr val="tx1"/>
                  </a:solidFill>
                </a:rPr>
                <a:t>nonsecurity</a:t>
              </a:r>
              <a:r>
                <a:rPr lang="en-US" sz="1200" dirty="0" smtClean="0">
                  <a:solidFill>
                    <a:schemeClr val="tx1"/>
                  </a:solidFill>
                </a:rPr>
                <a:t>-related offerings.</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Clearswift. </a:t>
              </a:r>
              <a:r>
                <a:rPr lang="en-US" sz="1200" dirty="0" smtClean="0">
                  <a:solidFill>
                    <a:schemeClr val="tx1"/>
                  </a:solidFill>
                </a:rPr>
                <a:t>Advanced offerings for the highest of security needs. </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Fortinet. </a:t>
              </a:r>
              <a:r>
                <a:rPr lang="en-US" sz="1200" dirty="0" smtClean="0">
                  <a:solidFill>
                    <a:schemeClr val="tx1"/>
                  </a:solidFill>
                </a:rPr>
                <a:t>Extremely low price point and focused on a UTM deployment model. </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Google.</a:t>
              </a:r>
              <a:r>
                <a:rPr lang="en-US" sz="1200" dirty="0" smtClean="0">
                  <a:solidFill>
                    <a:schemeClr val="tx1"/>
                  </a:solidFill>
                </a:rPr>
                <a:t> Complete cloud-based business offering but with compliance and privacy concerns. </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McAfee. </a:t>
              </a:r>
              <a:r>
                <a:rPr lang="en-US" sz="1200" dirty="0">
                  <a:solidFill>
                    <a:schemeClr val="tx1"/>
                  </a:solidFill>
                </a:rPr>
                <a:t>One of the most viable security </a:t>
              </a:r>
              <a:r>
                <a:rPr lang="en-US" sz="1200" dirty="0" smtClean="0">
                  <a:solidFill>
                    <a:schemeClr val="tx1"/>
                  </a:solidFill>
                </a:rPr>
                <a:t>vendors, but at a cost. </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Microsoft. </a:t>
              </a:r>
              <a:r>
                <a:rPr lang="en-US" sz="1200" dirty="0" smtClean="0">
                  <a:solidFill>
                    <a:schemeClr val="tx1"/>
                  </a:solidFill>
                </a:rPr>
                <a:t>Selected primarily based on </a:t>
              </a:r>
              <a:r>
                <a:rPr lang="en-US" sz="1200" dirty="0" err="1" smtClean="0">
                  <a:solidFill>
                    <a:schemeClr val="tx1"/>
                  </a:solidFill>
                </a:rPr>
                <a:t>nonsecurity</a:t>
              </a:r>
              <a:r>
                <a:rPr lang="en-US" sz="1200" dirty="0" smtClean="0">
                  <a:solidFill>
                    <a:schemeClr val="tx1"/>
                  </a:solidFill>
                </a:rPr>
                <a:t>-related offerings that are considered essential. </a:t>
              </a:r>
              <a:endParaRPr lang="en-US" sz="1200" b="1" dirty="0" smtClean="0">
                <a:solidFill>
                  <a:schemeClr val="tx1"/>
                </a:solidFill>
              </a:endParaRPr>
            </a:p>
            <a:p>
              <a:pPr marL="233363" indent="-233363" algn="l">
                <a:spcBef>
                  <a:spcPts val="400"/>
                </a:spcBef>
                <a:spcAft>
                  <a:spcPts val="400"/>
                </a:spcAft>
                <a:buFont typeface="Arial" pitchFamily="34" charset="0"/>
                <a:buChar char="•"/>
              </a:pPr>
              <a:r>
                <a:rPr lang="en-US" sz="1200" b="1" dirty="0" err="1" smtClean="0">
                  <a:solidFill>
                    <a:schemeClr val="tx1"/>
                  </a:solidFill>
                </a:rPr>
                <a:t>Proofpoint</a:t>
              </a:r>
              <a:r>
                <a:rPr lang="en-US" sz="1200" b="1" dirty="0" smtClean="0">
                  <a:solidFill>
                    <a:schemeClr val="tx1"/>
                  </a:solidFill>
                </a:rPr>
                <a:t>. </a:t>
              </a:r>
              <a:r>
                <a:rPr lang="en-US" sz="1200" dirty="0" smtClean="0">
                  <a:solidFill>
                    <a:schemeClr val="tx1"/>
                  </a:solidFill>
                </a:rPr>
                <a:t>A pure play vendor with a focus on advanced technical offerings for large enterprises. </a:t>
              </a:r>
            </a:p>
            <a:p>
              <a:pPr marL="233363" indent="-233363" algn="l">
                <a:spcBef>
                  <a:spcPts val="400"/>
                </a:spcBef>
                <a:spcAft>
                  <a:spcPts val="400"/>
                </a:spcAft>
                <a:buFont typeface="Arial" pitchFamily="34" charset="0"/>
                <a:buChar char="•"/>
              </a:pPr>
              <a:r>
                <a:rPr lang="en-US" sz="1200" b="1" dirty="0" smtClean="0">
                  <a:solidFill>
                    <a:schemeClr val="tx1"/>
                  </a:solidFill>
                </a:rPr>
                <a:t>Sophos. </a:t>
              </a:r>
              <a:r>
                <a:rPr lang="en-US" sz="1200" dirty="0" smtClean="0">
                  <a:solidFill>
                    <a:schemeClr val="tx1"/>
                  </a:solidFill>
                </a:rPr>
                <a:t>Extremely strong security offering and decent price point but with no hosted offering.</a:t>
              </a:r>
            </a:p>
            <a:p>
              <a:pPr marL="233363" indent="-233363" algn="l">
                <a:spcBef>
                  <a:spcPts val="400"/>
                </a:spcBef>
                <a:spcAft>
                  <a:spcPts val="400"/>
                </a:spcAft>
                <a:buFont typeface="Arial" pitchFamily="34" charset="0"/>
                <a:buChar char="•"/>
              </a:pPr>
              <a:r>
                <a:rPr lang="en-US" sz="1200" b="1" dirty="0" smtClean="0">
                  <a:solidFill>
                    <a:schemeClr val="tx1"/>
                  </a:solidFill>
                </a:rPr>
                <a:t>Symantec. </a:t>
              </a:r>
              <a:r>
                <a:rPr lang="en-US" sz="1200" dirty="0" smtClean="0">
                  <a:solidFill>
                    <a:schemeClr val="tx1"/>
                  </a:solidFill>
                </a:rPr>
                <a:t>Widely known vendor with wealth of threat intelligence but lack of integrated capabilities. </a:t>
              </a:r>
              <a:endParaRPr lang="en-US" sz="1200" dirty="0">
                <a:solidFill>
                  <a:schemeClr val="tx1"/>
                </a:solidFill>
              </a:endParaRPr>
            </a:p>
            <a:p>
              <a:pPr marL="233363" indent="-233363" algn="l">
                <a:spcBef>
                  <a:spcPts val="400"/>
                </a:spcBef>
                <a:spcAft>
                  <a:spcPts val="400"/>
                </a:spcAft>
                <a:buFont typeface="Arial" pitchFamily="34" charset="0"/>
                <a:buChar char="•"/>
              </a:pPr>
              <a:r>
                <a:rPr lang="en-US" sz="1200" b="1" dirty="0" smtClean="0">
                  <a:solidFill>
                    <a:schemeClr val="tx1"/>
                  </a:solidFill>
                </a:rPr>
                <a:t>Trend Micro. </a:t>
              </a:r>
              <a:r>
                <a:rPr lang="en-US" sz="1200" dirty="0" smtClean="0">
                  <a:solidFill>
                    <a:schemeClr val="tx1"/>
                  </a:solidFill>
                </a:rPr>
                <a:t>A purely email-focused vendor with encryption problems. </a:t>
              </a:r>
            </a:p>
            <a:p>
              <a:pPr marL="233363" indent="-233363" algn="l">
                <a:spcBef>
                  <a:spcPts val="400"/>
                </a:spcBef>
                <a:spcAft>
                  <a:spcPts val="400"/>
                </a:spcAft>
                <a:buFont typeface="Arial" pitchFamily="34" charset="0"/>
                <a:buChar char="•"/>
              </a:pPr>
              <a:r>
                <a:rPr lang="en-US" sz="1200" b="1" dirty="0" smtClean="0">
                  <a:solidFill>
                    <a:schemeClr val="tx1"/>
                  </a:solidFill>
                </a:rPr>
                <a:t>Websense. </a:t>
              </a:r>
              <a:r>
                <a:rPr lang="en-US" sz="1200" dirty="0" smtClean="0">
                  <a:solidFill>
                    <a:schemeClr val="tx1"/>
                  </a:solidFill>
                </a:rPr>
                <a:t>Compliance and targeted attack strengths but with vendor focus on UTM. </a:t>
              </a:r>
              <a:endParaRPr lang="en-US" sz="1200" dirty="0" smtClean="0">
                <a:solidFill>
                  <a:srgbClr val="333333">
                    <a:lumMod val="50000"/>
                  </a:srgbClr>
                </a:solidFill>
              </a:endParaRPr>
            </a:p>
            <a:p>
              <a:pPr marL="233363" indent="-233363" algn="l">
                <a:spcBef>
                  <a:spcPts val="1200"/>
                </a:spcBef>
                <a:spcAft>
                  <a:spcPts val="0"/>
                </a:spcAft>
              </a:pPr>
              <a:endParaRPr lang="en-US" sz="1200" dirty="0" smtClean="0">
                <a:solidFill>
                  <a:srgbClr val="333333">
                    <a:lumMod val="50000"/>
                  </a:srgbClr>
                </a:solidFill>
              </a:endParaRPr>
            </a:p>
          </p:txBody>
        </p:sp>
        <p:sp>
          <p:nvSpPr>
            <p:cNvPr id="19" name="Round Same Side Corner Rectangle 18"/>
            <p:cNvSpPr/>
            <p:nvPr/>
          </p:nvSpPr>
          <p:spPr>
            <a:xfrm>
              <a:off x="5543549" y="2722423"/>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sz="1400" b="1" dirty="0" smtClean="0">
                  <a:solidFill>
                    <a:srgbClr val="FFFFFF"/>
                  </a:solidFill>
                </a:rPr>
                <a:t>Included in this Vendor Landscape:</a:t>
              </a:r>
              <a:endParaRPr lang="en-CA" sz="1400" b="1" dirty="0">
                <a:solidFill>
                  <a:srgbClr val="FFFFFF"/>
                </a:solidFill>
              </a:endParaRPr>
            </a:p>
          </p:txBody>
        </p:sp>
      </p:grpSp>
      <p:sp>
        <p:nvSpPr>
          <p:cNvPr id="20" name="Text Placeholder 2"/>
          <p:cNvSpPr>
            <a:spLocks noGrp="1"/>
          </p:cNvSpPr>
          <p:nvPr>
            <p:ph type="body" sz="quarter" idx="4294967295"/>
          </p:nvPr>
        </p:nvSpPr>
        <p:spPr>
          <a:xfrm>
            <a:off x="320675" y="1189038"/>
            <a:ext cx="8502650" cy="1279525"/>
          </a:xfrm>
          <a:prstGeom prst="rect">
            <a:avLst/>
          </a:prstGeom>
        </p:spPr>
        <p:txBody>
          <a:bodyPr>
            <a:noAutofit/>
          </a:bodyPr>
          <a:lstStyle/>
          <a:p>
            <a:pPr marL="182563" indent="-182563">
              <a:buFont typeface="Arial" pitchFamily="34" charset="0"/>
              <a:buChar char="•"/>
            </a:pPr>
            <a:r>
              <a:rPr lang="en-US" dirty="0" smtClean="0"/>
              <a:t>ESG solutions must maintain conventional email security against vast amounts of spam and malware, as well as being equipped to detect spear phishing attacks while enabling easy management and easy reporting.</a:t>
            </a:r>
          </a:p>
          <a:p>
            <a:pPr marL="182563" indent="-182563">
              <a:spcBef>
                <a:spcPts val="600"/>
              </a:spcBef>
              <a:buFont typeface="Arial" pitchFamily="34" charset="0"/>
              <a:buChar char="•"/>
            </a:pPr>
            <a:r>
              <a:rPr lang="en-US" dirty="0" smtClean="0"/>
              <a:t>For this Vendor Landscape, Info-Tech focused on those vendors that offer broad capabilities across multiple platforms and that have a strong market presence and/or reputational presence among small and mid-sized enterprises.</a:t>
            </a:r>
          </a:p>
        </p:txBody>
      </p:sp>
      <p:pic>
        <p:nvPicPr>
          <p:cNvPr id="8" name="Picture 3">
            <a:hlinkClick r:id="rId7"/>
          </p:cNvPr>
          <p:cNvPicPr>
            <a:picLocks noChangeAspect="1" noChangeArrowheads="1"/>
          </p:cNvPicPr>
          <p:nvPr/>
        </p:nvPicPr>
        <p:blipFill>
          <a:blip r:embed="rId8"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419219426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6" name="Object 75"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995584" name="think-cell Slide" r:id="rId25" imgW="360" imgH="360" progId="TCLayout.ActiveDocument.1">
                  <p:embed/>
                </p:oleObj>
              </mc:Choice>
              <mc:Fallback>
                <p:oleObj name="think-cell Slide" r:id="rId25" imgW="360" imgH="360" progId="TCLayout.ActiveDocument.1">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7" name="Group 33"/>
          <p:cNvGrpSpPr/>
          <p:nvPr>
            <p:custDataLst>
              <p:tags r:id="rId3"/>
            </p:custDataLst>
          </p:nvPr>
        </p:nvGrpSpPr>
        <p:grpSpPr>
          <a:xfrm>
            <a:off x="5486400" y="1189038"/>
            <a:ext cx="3336924" cy="5257483"/>
            <a:chOff x="5543549" y="1518107"/>
            <a:chExt cx="3295651" cy="4947232"/>
          </a:xfrm>
        </p:grpSpPr>
        <p:sp>
          <p:nvSpPr>
            <p:cNvPr id="58" name="Rectangle 57"/>
            <p:cNvSpPr/>
            <p:nvPr/>
          </p:nvSpPr>
          <p:spPr>
            <a:xfrm>
              <a:off x="5543549" y="1775939"/>
              <a:ext cx="3295651" cy="4689400"/>
            </a:xfrm>
            <a:prstGeom prst="rect">
              <a:avLst/>
            </a:prstGeom>
            <a:solidFill>
              <a:schemeClr val="bg1"/>
            </a:solidFill>
            <a:ln w="12700">
              <a:solidFill>
                <a:schemeClr val="accent3"/>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33363" indent="-233363" algn="l">
                <a:lnSpc>
                  <a:spcPct val="150000"/>
                </a:lnSpc>
                <a:spcBef>
                  <a:spcPts val="300"/>
                </a:spcBef>
                <a:spcAft>
                  <a:spcPts val="300"/>
                </a:spcAft>
              </a:pPr>
              <a:endParaRPr lang="en-US" sz="1200" b="1" i="1" dirty="0" smtClean="0">
                <a:solidFill>
                  <a:srgbClr val="333333">
                    <a:lumMod val="50000"/>
                  </a:srgbClr>
                </a:solidFill>
                <a:latin typeface="Georgia" pitchFamily="18" charset="0"/>
              </a:endParaRPr>
            </a:p>
          </p:txBody>
        </p:sp>
        <p:sp>
          <p:nvSpPr>
            <p:cNvPr id="59" name="Round Same Side Corner Rectangle 58"/>
            <p:cNvSpPr/>
            <p:nvPr/>
          </p:nvSpPr>
          <p:spPr>
            <a:xfrm>
              <a:off x="5543549" y="1518107"/>
              <a:ext cx="3295650" cy="258132"/>
            </a:xfrm>
            <a:prstGeom prst="round2SameRect">
              <a:avLst>
                <a:gd name="adj1" fmla="val 10667"/>
                <a:gd name="adj2" fmla="val 0"/>
              </a:avLst>
            </a:prstGeom>
            <a:solidFill>
              <a:schemeClr val="accent1"/>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1400" b="1" dirty="0" smtClean="0">
                  <a:solidFill>
                    <a:srgbClr val="FFFFFF"/>
                  </a:solidFill>
                </a:rPr>
                <a:t>Criteria Weighting</a:t>
              </a:r>
              <a:endParaRPr lang="en-CA" sz="1400" b="1" dirty="0">
                <a:solidFill>
                  <a:srgbClr val="FFFFFF"/>
                </a:solidFill>
              </a:endParaRPr>
            </a:p>
          </p:txBody>
        </p:sp>
      </p:grpSp>
      <p:sp>
        <p:nvSpPr>
          <p:cNvPr id="2" name="Title 1"/>
          <p:cNvSpPr>
            <a:spLocks noGrp="1"/>
          </p:cNvSpPr>
          <p:nvPr>
            <p:ph type="title"/>
            <p:custDataLst>
              <p:tags r:id="rId4"/>
            </p:custDataLst>
          </p:nvPr>
        </p:nvSpPr>
        <p:spPr/>
        <p:txBody>
          <a:bodyPr/>
          <a:lstStyle/>
          <a:p>
            <a:r>
              <a:rPr lang="en-US" dirty="0" smtClean="0"/>
              <a:t>Email security gateway criteria &amp; weighting factors</a:t>
            </a:r>
            <a:endParaRPr lang="en-US" dirty="0"/>
          </a:p>
        </p:txBody>
      </p:sp>
      <p:graphicFrame>
        <p:nvGraphicFramePr>
          <p:cNvPr id="43" name="Chart 42"/>
          <p:cNvGraphicFramePr/>
          <p:nvPr>
            <p:extLst>
              <p:ext uri="{D42A27DB-BD31-4B8C-83A1-F6EECF244321}">
                <p14:modId xmlns:p14="http://schemas.microsoft.com/office/powerpoint/2010/main" val="2668906235"/>
              </p:ext>
            </p:extLst>
          </p:nvPr>
        </p:nvGraphicFramePr>
        <p:xfrm>
          <a:off x="5943600" y="1463040"/>
          <a:ext cx="2422525" cy="1824319"/>
        </p:xfrm>
        <a:graphic>
          <a:graphicData uri="http://schemas.openxmlformats.org/drawingml/2006/chart">
            <c:chart xmlns:c="http://schemas.openxmlformats.org/drawingml/2006/chart" xmlns:r="http://schemas.openxmlformats.org/officeDocument/2006/relationships" r:id="rId27"/>
          </a:graphicData>
        </a:graphic>
      </p:graphicFrame>
      <p:graphicFrame>
        <p:nvGraphicFramePr>
          <p:cNvPr id="50" name="Chart 49"/>
          <p:cNvGraphicFramePr/>
          <p:nvPr/>
        </p:nvGraphicFramePr>
        <p:xfrm>
          <a:off x="6263640" y="3063875"/>
          <a:ext cx="1737360" cy="1737360"/>
        </p:xfrm>
        <a:graphic>
          <a:graphicData uri="http://schemas.openxmlformats.org/drawingml/2006/chart">
            <c:chart xmlns:c="http://schemas.openxmlformats.org/drawingml/2006/chart" xmlns:r="http://schemas.openxmlformats.org/officeDocument/2006/relationships" r:id="rId28"/>
          </a:graphicData>
        </a:graphic>
      </p:graphicFrame>
      <p:sp>
        <p:nvSpPr>
          <p:cNvPr id="35" name="Flowchart: Stored Data 20"/>
          <p:cNvSpPr>
            <a:spLocks noChangeArrowheads="1"/>
          </p:cNvSpPr>
          <p:nvPr>
            <p:custDataLst>
              <p:tags r:id="rId5"/>
            </p:custDataLst>
          </p:nvPr>
        </p:nvSpPr>
        <p:spPr bwMode="auto">
          <a:xfrm flipH="1">
            <a:off x="1828800" y="457829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is committed to the space and has a future product and portfolio roadmap.</a:t>
            </a:r>
            <a:endParaRPr lang="en-US" sz="1200" dirty="0">
              <a:solidFill>
                <a:srgbClr val="FFFFFF">
                  <a:lumMod val="10000"/>
                </a:srgbClr>
              </a:solidFill>
              <a:latin typeface="Arial" pitchFamily="34" charset="0"/>
              <a:cs typeface="Arial" pitchFamily="34" charset="0"/>
            </a:endParaRPr>
          </a:p>
        </p:txBody>
      </p:sp>
      <p:sp>
        <p:nvSpPr>
          <p:cNvPr id="36" name="Rectangle 15"/>
          <p:cNvSpPr>
            <a:spLocks noChangeArrowheads="1"/>
          </p:cNvSpPr>
          <p:nvPr>
            <p:custDataLst>
              <p:tags r:id="rId6"/>
            </p:custDataLst>
          </p:nvPr>
        </p:nvSpPr>
        <p:spPr bwMode="auto">
          <a:xfrm flipH="1">
            <a:off x="320040" y="457829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Strategy</a:t>
            </a:r>
            <a:endParaRPr lang="en-US" sz="1400" dirty="0">
              <a:solidFill>
                <a:srgbClr val="FFFFFF">
                  <a:lumMod val="10000"/>
                </a:srgbClr>
              </a:solidFill>
              <a:latin typeface="Arial" pitchFamily="34" charset="0"/>
              <a:cs typeface="Arial" pitchFamily="34" charset="0"/>
            </a:endParaRPr>
          </a:p>
        </p:txBody>
      </p:sp>
      <p:sp>
        <p:nvSpPr>
          <p:cNvPr id="38" name="Flowchart: Stored Data 21"/>
          <p:cNvSpPr>
            <a:spLocks noChangeArrowheads="1"/>
          </p:cNvSpPr>
          <p:nvPr>
            <p:custDataLst>
              <p:tags r:id="rId7"/>
            </p:custDataLst>
          </p:nvPr>
        </p:nvSpPr>
        <p:spPr bwMode="auto">
          <a:xfrm flipH="1">
            <a:off x="1828800" y="5081213"/>
            <a:ext cx="3474720" cy="457200"/>
          </a:xfrm>
          <a:prstGeom prst="rect">
            <a:avLst/>
          </a:prstGeom>
          <a:solidFill>
            <a:schemeClr val="accent2">
              <a:lumMod val="40000"/>
              <a:lumOff val="6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offers global coverage and is able to sell and provide post-sales support. </a:t>
            </a:r>
            <a:endParaRPr lang="en-US" sz="1200" dirty="0">
              <a:solidFill>
                <a:srgbClr val="FFFFFF">
                  <a:lumMod val="10000"/>
                </a:srgbClr>
              </a:solidFill>
              <a:latin typeface="Arial" pitchFamily="34" charset="0"/>
              <a:cs typeface="Arial" pitchFamily="34" charset="0"/>
            </a:endParaRPr>
          </a:p>
        </p:txBody>
      </p:sp>
      <p:sp>
        <p:nvSpPr>
          <p:cNvPr id="39" name="Rectangle 38"/>
          <p:cNvSpPr>
            <a:spLocks noChangeArrowheads="1"/>
          </p:cNvSpPr>
          <p:nvPr>
            <p:custDataLst>
              <p:tags r:id="rId8"/>
            </p:custDataLst>
          </p:nvPr>
        </p:nvSpPr>
        <p:spPr bwMode="auto">
          <a:xfrm flipH="1">
            <a:off x="320040" y="508121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Reach</a:t>
            </a:r>
            <a:endParaRPr lang="en-US" sz="1400" dirty="0">
              <a:solidFill>
                <a:srgbClr val="FFFFFF">
                  <a:lumMod val="10000"/>
                </a:srgbClr>
              </a:solidFill>
              <a:latin typeface="Arial" pitchFamily="34" charset="0"/>
              <a:cs typeface="Arial" pitchFamily="34" charset="0"/>
            </a:endParaRPr>
          </a:p>
        </p:txBody>
      </p:sp>
      <p:sp>
        <p:nvSpPr>
          <p:cNvPr id="41" name="Flowchart: Stored Data 19"/>
          <p:cNvSpPr>
            <a:spLocks noChangeArrowheads="1"/>
          </p:cNvSpPr>
          <p:nvPr>
            <p:custDataLst>
              <p:tags r:id="rId9"/>
            </p:custDataLst>
          </p:nvPr>
        </p:nvSpPr>
        <p:spPr bwMode="auto">
          <a:xfrm flipH="1">
            <a:off x="1828800" y="4075373"/>
            <a:ext cx="3474720" cy="457200"/>
          </a:xfrm>
          <a:prstGeom prst="rect">
            <a:avLst/>
          </a:prstGeom>
          <a:solidFill>
            <a:schemeClr val="accent2">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Vendor is profitable, knowledgeable, and will be around for the long term.</a:t>
            </a:r>
          </a:p>
        </p:txBody>
      </p:sp>
      <p:sp>
        <p:nvSpPr>
          <p:cNvPr id="42" name="Rectangle 15"/>
          <p:cNvSpPr>
            <a:spLocks noChangeArrowheads="1"/>
          </p:cNvSpPr>
          <p:nvPr>
            <p:custDataLst>
              <p:tags r:id="rId10"/>
            </p:custDataLst>
          </p:nvPr>
        </p:nvSpPr>
        <p:spPr bwMode="auto">
          <a:xfrm flipH="1">
            <a:off x="320040" y="4075373"/>
            <a:ext cx="1463040" cy="457200"/>
          </a:xfrm>
          <a:prstGeom prst="rect">
            <a:avLst/>
          </a:prstGeom>
          <a:solidFill>
            <a:schemeClr val="accent2">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Viability</a:t>
            </a:r>
            <a:endParaRPr lang="en-US" sz="1400" dirty="0">
              <a:solidFill>
                <a:srgbClr val="FFFFFF">
                  <a:lumMod val="10000"/>
                </a:srgbClr>
              </a:solidFill>
              <a:latin typeface="Arial" pitchFamily="34" charset="0"/>
              <a:cs typeface="Arial" pitchFamily="34" charset="0"/>
            </a:endParaRPr>
          </a:p>
        </p:txBody>
      </p:sp>
      <p:sp>
        <p:nvSpPr>
          <p:cNvPr id="48" name="Flowchart: Stored Data 21"/>
          <p:cNvSpPr>
            <a:spLocks noChangeArrowheads="1"/>
          </p:cNvSpPr>
          <p:nvPr>
            <p:custDataLst>
              <p:tags r:id="rId11"/>
            </p:custDataLst>
          </p:nvPr>
        </p:nvSpPr>
        <p:spPr bwMode="auto">
          <a:xfrm flipH="1">
            <a:off x="1828800" y="5584133"/>
            <a:ext cx="3474720" cy="457200"/>
          </a:xfrm>
          <a:prstGeom prst="rect">
            <a:avLst/>
          </a:prstGeom>
          <a:solidFill>
            <a:schemeClr val="accent2">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Vendor channel strategy is appropriate and the channels themselves are strong. </a:t>
            </a:r>
            <a:endParaRPr lang="en-US" sz="1200" dirty="0">
              <a:solidFill>
                <a:srgbClr val="FFFFFF">
                  <a:lumMod val="10000"/>
                </a:srgbClr>
              </a:solidFill>
              <a:latin typeface="Arial" pitchFamily="34" charset="0"/>
              <a:cs typeface="Arial" pitchFamily="34" charset="0"/>
            </a:endParaRPr>
          </a:p>
        </p:txBody>
      </p:sp>
      <p:sp>
        <p:nvSpPr>
          <p:cNvPr id="49" name="Rectangle 48"/>
          <p:cNvSpPr>
            <a:spLocks noChangeArrowheads="1"/>
          </p:cNvSpPr>
          <p:nvPr>
            <p:custDataLst>
              <p:tags r:id="rId12"/>
            </p:custDataLst>
          </p:nvPr>
        </p:nvSpPr>
        <p:spPr bwMode="auto">
          <a:xfrm flipH="1">
            <a:off x="320040" y="5584133"/>
            <a:ext cx="1463040" cy="457200"/>
          </a:xfrm>
          <a:prstGeom prst="rect">
            <a:avLst/>
          </a:prstGeom>
          <a:solidFill>
            <a:schemeClr val="accent2">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Channel</a:t>
            </a:r>
            <a:endParaRPr lang="en-US" sz="1400" dirty="0">
              <a:solidFill>
                <a:srgbClr val="FFFFFF">
                  <a:lumMod val="10000"/>
                </a:srgbClr>
              </a:solidFill>
              <a:latin typeface="Arial" pitchFamily="34" charset="0"/>
              <a:cs typeface="Arial" pitchFamily="34" charset="0"/>
            </a:endParaRPr>
          </a:p>
        </p:txBody>
      </p:sp>
      <p:sp>
        <p:nvSpPr>
          <p:cNvPr id="22" name="Flowchart: Stored Data 21"/>
          <p:cNvSpPr>
            <a:spLocks noChangeArrowheads="1"/>
          </p:cNvSpPr>
          <p:nvPr>
            <p:custDataLst>
              <p:tags r:id="rId13"/>
            </p:custDataLst>
          </p:nvPr>
        </p:nvSpPr>
        <p:spPr bwMode="auto">
          <a:xfrm flipH="1">
            <a:off x="1828800" y="2612333"/>
            <a:ext cx="3474720" cy="457200"/>
          </a:xfrm>
          <a:prstGeom prst="rect">
            <a:avLst/>
          </a:prstGeom>
          <a:solidFill>
            <a:schemeClr val="accent1">
              <a:lumMod val="40000"/>
              <a:lumOff val="60000"/>
            </a:schemeClr>
          </a:solidFill>
          <a:ln w="6350">
            <a:noFill/>
            <a:miter lim="800000"/>
            <a:headEnd/>
            <a:tailEnd/>
          </a:ln>
          <a:effectLst/>
        </p:spPr>
        <p:txBody>
          <a:bodyPr anchor="ctr"/>
          <a:lstStyle/>
          <a:p>
            <a:pPr algn="l">
              <a:defRPr/>
            </a:pPr>
            <a:r>
              <a:rPr lang="en-CA" sz="1200" dirty="0">
                <a:solidFill>
                  <a:srgbClr val="FFFFFF">
                    <a:lumMod val="10000"/>
                  </a:srgbClr>
                </a:solidFill>
                <a:latin typeface="Arial" pitchFamily="34" charset="0"/>
                <a:cs typeface="Arial" pitchFamily="34" charset="0"/>
              </a:rPr>
              <a:t>Implementing and operating the solution is affordable given the technology.</a:t>
            </a:r>
            <a:endParaRPr lang="en-US" sz="1200" dirty="0">
              <a:solidFill>
                <a:srgbClr val="FFFFFF">
                  <a:lumMod val="10000"/>
                </a:srgbClr>
              </a:solidFill>
              <a:latin typeface="Arial" pitchFamily="34" charset="0"/>
              <a:cs typeface="Arial" pitchFamily="34" charset="0"/>
            </a:endParaRPr>
          </a:p>
        </p:txBody>
      </p:sp>
      <p:sp>
        <p:nvSpPr>
          <p:cNvPr id="23" name="Rectangle 22"/>
          <p:cNvSpPr>
            <a:spLocks noChangeArrowheads="1"/>
          </p:cNvSpPr>
          <p:nvPr>
            <p:custDataLst>
              <p:tags r:id="rId14"/>
            </p:custDataLst>
          </p:nvPr>
        </p:nvSpPr>
        <p:spPr bwMode="auto">
          <a:xfrm flipH="1">
            <a:off x="320040" y="261233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Affordability</a:t>
            </a:r>
            <a:endParaRPr lang="en-US" sz="1400" dirty="0">
              <a:solidFill>
                <a:srgbClr val="FFFFFF">
                  <a:lumMod val="10000"/>
                </a:srgbClr>
              </a:solidFill>
              <a:latin typeface="Arial" pitchFamily="34" charset="0"/>
              <a:cs typeface="Arial" pitchFamily="34" charset="0"/>
            </a:endParaRPr>
          </a:p>
        </p:txBody>
      </p:sp>
      <p:sp>
        <p:nvSpPr>
          <p:cNvPr id="45" name="Flowchart: Stored Data 21"/>
          <p:cNvSpPr>
            <a:spLocks noChangeArrowheads="1"/>
          </p:cNvSpPr>
          <p:nvPr>
            <p:custDataLst>
              <p:tags r:id="rId15"/>
            </p:custDataLst>
          </p:nvPr>
        </p:nvSpPr>
        <p:spPr bwMode="auto">
          <a:xfrm flipH="1">
            <a:off x="1828800" y="311525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Multiple deployment options and extensive integration capabilities are available.</a:t>
            </a:r>
            <a:endParaRPr lang="en-US" sz="1200" dirty="0">
              <a:solidFill>
                <a:srgbClr val="FFFFFF">
                  <a:lumMod val="10000"/>
                </a:srgbClr>
              </a:solidFill>
              <a:latin typeface="Arial" pitchFamily="34" charset="0"/>
              <a:cs typeface="Arial" pitchFamily="34" charset="0"/>
            </a:endParaRPr>
          </a:p>
        </p:txBody>
      </p:sp>
      <p:sp>
        <p:nvSpPr>
          <p:cNvPr id="46" name="Rectangle 45"/>
          <p:cNvSpPr>
            <a:spLocks noChangeArrowheads="1"/>
          </p:cNvSpPr>
          <p:nvPr>
            <p:custDataLst>
              <p:tags r:id="rId16"/>
            </p:custDataLst>
          </p:nvPr>
        </p:nvSpPr>
        <p:spPr bwMode="auto">
          <a:xfrm flipH="1">
            <a:off x="320040" y="311525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Architecture</a:t>
            </a:r>
            <a:endParaRPr lang="en-US" sz="1400" dirty="0">
              <a:solidFill>
                <a:srgbClr val="FFFFFF">
                  <a:lumMod val="10000"/>
                </a:srgbClr>
              </a:solidFill>
              <a:latin typeface="Arial" pitchFamily="34" charset="0"/>
              <a:cs typeface="Arial" pitchFamily="34" charset="0"/>
            </a:endParaRPr>
          </a:p>
        </p:txBody>
      </p:sp>
      <p:sp>
        <p:nvSpPr>
          <p:cNvPr id="26" name="Flowchart: Stored Data 20"/>
          <p:cNvSpPr>
            <a:spLocks noChangeArrowheads="1"/>
          </p:cNvSpPr>
          <p:nvPr>
            <p:custDataLst>
              <p:tags r:id="rId17"/>
            </p:custDataLst>
          </p:nvPr>
        </p:nvSpPr>
        <p:spPr bwMode="auto">
          <a:xfrm flipH="1">
            <a:off x="1828800" y="2109413"/>
            <a:ext cx="3474720" cy="457200"/>
          </a:xfrm>
          <a:prstGeom prst="rect">
            <a:avLst/>
          </a:prstGeom>
          <a:solidFill>
            <a:schemeClr val="accent1">
              <a:lumMod val="20000"/>
              <a:lumOff val="80000"/>
            </a:schemeClr>
          </a:solidFill>
          <a:ln w="6350">
            <a:noFill/>
            <a:miter lim="800000"/>
            <a:headEnd/>
            <a:tailEnd/>
          </a:ln>
          <a:effectLst/>
        </p:spPr>
        <p:txBody>
          <a:bodyPr anchor="ctr"/>
          <a:lstStyle/>
          <a:p>
            <a:pPr algn="l">
              <a:defRPr/>
            </a:pPr>
            <a:r>
              <a:rPr lang="en-US" sz="1200" dirty="0" smtClean="0">
                <a:solidFill>
                  <a:srgbClr val="FFFFFF">
                    <a:lumMod val="10000"/>
                  </a:srgbClr>
                </a:solidFill>
                <a:latin typeface="Arial" pitchFamily="34" charset="0"/>
                <a:cs typeface="Arial" pitchFamily="34" charset="0"/>
              </a:rPr>
              <a:t>The end-user and administrative interfaces are intuitive and offer streamlined workflow.</a:t>
            </a:r>
          </a:p>
        </p:txBody>
      </p:sp>
      <p:sp>
        <p:nvSpPr>
          <p:cNvPr id="78" name="Rectangle 77"/>
          <p:cNvSpPr>
            <a:spLocks noChangeArrowheads="1"/>
          </p:cNvSpPr>
          <p:nvPr>
            <p:custDataLst>
              <p:tags r:id="rId18"/>
            </p:custDataLst>
          </p:nvPr>
        </p:nvSpPr>
        <p:spPr bwMode="auto">
          <a:xfrm flipH="1">
            <a:off x="320040" y="2109413"/>
            <a:ext cx="1463040" cy="457200"/>
          </a:xfrm>
          <a:prstGeom prst="rect">
            <a:avLst/>
          </a:prstGeom>
          <a:solidFill>
            <a:schemeClr val="accent1">
              <a:lumMod val="20000"/>
              <a:lumOff val="8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Usability</a:t>
            </a:r>
            <a:endParaRPr lang="en-US" sz="1400" dirty="0">
              <a:solidFill>
                <a:srgbClr val="FFFFFF">
                  <a:lumMod val="10000"/>
                </a:srgbClr>
              </a:solidFill>
              <a:latin typeface="Arial" pitchFamily="34" charset="0"/>
              <a:cs typeface="Arial" pitchFamily="34" charset="0"/>
            </a:endParaRPr>
          </a:p>
        </p:txBody>
      </p:sp>
      <p:sp>
        <p:nvSpPr>
          <p:cNvPr id="24" name="Flowchart: Stored Data 19"/>
          <p:cNvSpPr>
            <a:spLocks noChangeArrowheads="1"/>
          </p:cNvSpPr>
          <p:nvPr>
            <p:custDataLst>
              <p:tags r:id="rId19"/>
            </p:custDataLst>
          </p:nvPr>
        </p:nvSpPr>
        <p:spPr bwMode="auto">
          <a:xfrm flipH="1">
            <a:off x="1828800" y="1605858"/>
            <a:ext cx="3474720" cy="457200"/>
          </a:xfrm>
          <a:prstGeom prst="rect">
            <a:avLst/>
          </a:prstGeom>
          <a:solidFill>
            <a:schemeClr val="accent1">
              <a:lumMod val="40000"/>
              <a:lumOff val="60000"/>
            </a:schemeClr>
          </a:solidFill>
          <a:ln w="6350">
            <a:noFill/>
            <a:miter lim="800000"/>
            <a:headEnd/>
            <a:tailEnd/>
          </a:ln>
        </p:spPr>
        <p:txBody>
          <a:bodyPr anchor="ctr"/>
          <a:lstStyle/>
          <a:p>
            <a:pPr algn="l"/>
            <a:r>
              <a:rPr lang="en-US" sz="1200" dirty="0" smtClean="0">
                <a:solidFill>
                  <a:srgbClr val="FFFFFF">
                    <a:lumMod val="10000"/>
                  </a:srgbClr>
                </a:solidFill>
                <a:latin typeface="Arial" pitchFamily="34" charset="0"/>
                <a:cs typeface="Arial" pitchFamily="34" charset="0"/>
              </a:rPr>
              <a:t>The solution provides basic and advanced feature/functionality.</a:t>
            </a:r>
          </a:p>
        </p:txBody>
      </p:sp>
      <p:sp>
        <p:nvSpPr>
          <p:cNvPr id="79" name="Rectangle 78"/>
          <p:cNvSpPr>
            <a:spLocks noChangeArrowheads="1"/>
          </p:cNvSpPr>
          <p:nvPr>
            <p:custDataLst>
              <p:tags r:id="rId20"/>
            </p:custDataLst>
          </p:nvPr>
        </p:nvSpPr>
        <p:spPr bwMode="auto">
          <a:xfrm flipH="1">
            <a:off x="320040" y="1606493"/>
            <a:ext cx="1463040" cy="457200"/>
          </a:xfrm>
          <a:prstGeom prst="rect">
            <a:avLst/>
          </a:prstGeom>
          <a:solidFill>
            <a:schemeClr val="accent1">
              <a:lumMod val="40000"/>
              <a:lumOff val="60000"/>
            </a:schemeClr>
          </a:solidFill>
          <a:ln w="25400">
            <a:noFill/>
            <a:miter lim="800000"/>
            <a:headEnd/>
            <a:tailEnd/>
          </a:ln>
          <a:effectLst/>
        </p:spPr>
        <p:txBody>
          <a:bodyPr anchor="ctr"/>
          <a:lstStyle/>
          <a:p>
            <a:pPr algn="r">
              <a:defRPr/>
            </a:pPr>
            <a:r>
              <a:rPr lang="en-US" sz="1400" dirty="0" smtClean="0">
                <a:solidFill>
                  <a:srgbClr val="FFFFFF">
                    <a:lumMod val="10000"/>
                  </a:srgbClr>
                </a:solidFill>
                <a:latin typeface="Arial" pitchFamily="34" charset="0"/>
                <a:cs typeface="Arial" pitchFamily="34" charset="0"/>
              </a:rPr>
              <a:t>Features</a:t>
            </a:r>
            <a:endParaRPr lang="en-US" sz="1400" dirty="0">
              <a:solidFill>
                <a:srgbClr val="FFFFFF">
                  <a:lumMod val="10000"/>
                </a:srgbClr>
              </a:solidFill>
              <a:latin typeface="Arial" pitchFamily="34" charset="0"/>
              <a:cs typeface="Arial" pitchFamily="34" charset="0"/>
            </a:endParaRPr>
          </a:p>
        </p:txBody>
      </p:sp>
      <p:graphicFrame>
        <p:nvGraphicFramePr>
          <p:cNvPr id="54" name="Chart 53"/>
          <p:cNvGraphicFramePr/>
          <p:nvPr/>
        </p:nvGraphicFramePr>
        <p:xfrm>
          <a:off x="5943600" y="4668555"/>
          <a:ext cx="2423160" cy="1824319"/>
        </p:xfrm>
        <a:graphic>
          <a:graphicData uri="http://schemas.openxmlformats.org/drawingml/2006/chart">
            <c:chart xmlns:c="http://schemas.openxmlformats.org/drawingml/2006/chart" xmlns:r="http://schemas.openxmlformats.org/officeDocument/2006/relationships" r:id="rId29"/>
          </a:graphicData>
        </a:graphic>
      </p:graphicFrame>
      <p:sp>
        <p:nvSpPr>
          <p:cNvPr id="65" name="TextBox 64"/>
          <p:cNvSpPr txBox="1"/>
          <p:nvPr/>
        </p:nvSpPr>
        <p:spPr>
          <a:xfrm>
            <a:off x="5554980" y="1638381"/>
            <a:ext cx="1005840" cy="276999"/>
          </a:xfrm>
          <a:prstGeom prst="rect">
            <a:avLst/>
          </a:prstGeom>
          <a:noFill/>
        </p:spPr>
        <p:txBody>
          <a:bodyPr wrap="square" rtlCol="0">
            <a:spAutoFit/>
          </a:bodyPr>
          <a:lstStyle/>
          <a:p>
            <a:pPr algn="r"/>
            <a:r>
              <a:rPr lang="en-US" sz="1200" dirty="0" smtClean="0">
                <a:solidFill>
                  <a:srgbClr val="333333"/>
                </a:solidFill>
              </a:rPr>
              <a:t>Features</a:t>
            </a:r>
            <a:endParaRPr lang="en-US" sz="1200" dirty="0">
              <a:solidFill>
                <a:srgbClr val="333333"/>
              </a:solidFill>
            </a:endParaRPr>
          </a:p>
        </p:txBody>
      </p:sp>
      <p:sp>
        <p:nvSpPr>
          <p:cNvPr id="66" name="TextBox 65"/>
          <p:cNvSpPr txBox="1"/>
          <p:nvPr/>
        </p:nvSpPr>
        <p:spPr>
          <a:xfrm>
            <a:off x="7408433" y="1440447"/>
            <a:ext cx="1005840" cy="276999"/>
          </a:xfrm>
          <a:prstGeom prst="rect">
            <a:avLst/>
          </a:prstGeom>
          <a:noFill/>
        </p:spPr>
        <p:txBody>
          <a:bodyPr wrap="square" rtlCol="0">
            <a:spAutoFit/>
          </a:bodyPr>
          <a:lstStyle/>
          <a:p>
            <a:pPr algn="l"/>
            <a:r>
              <a:rPr lang="en-US" sz="1200" dirty="0" smtClean="0">
                <a:solidFill>
                  <a:srgbClr val="333333"/>
                </a:solidFill>
              </a:rPr>
              <a:t>Usability</a:t>
            </a:r>
            <a:endParaRPr lang="en-US" sz="1200" dirty="0">
              <a:solidFill>
                <a:srgbClr val="333333"/>
              </a:solidFill>
            </a:endParaRPr>
          </a:p>
        </p:txBody>
      </p:sp>
      <p:sp>
        <p:nvSpPr>
          <p:cNvPr id="67" name="TextBox 66"/>
          <p:cNvSpPr txBox="1"/>
          <p:nvPr/>
        </p:nvSpPr>
        <p:spPr>
          <a:xfrm>
            <a:off x="5897880" y="2923401"/>
            <a:ext cx="1005105" cy="276999"/>
          </a:xfrm>
          <a:prstGeom prst="rect">
            <a:avLst/>
          </a:prstGeom>
          <a:noFill/>
        </p:spPr>
        <p:txBody>
          <a:bodyPr wrap="square" rtlCol="0">
            <a:spAutoFit/>
          </a:bodyPr>
          <a:lstStyle/>
          <a:p>
            <a:pPr algn="r"/>
            <a:r>
              <a:rPr lang="en-US" sz="1200" dirty="0" smtClean="0">
                <a:solidFill>
                  <a:srgbClr val="333333"/>
                </a:solidFill>
              </a:rPr>
              <a:t>Architecture</a:t>
            </a:r>
          </a:p>
        </p:txBody>
      </p:sp>
      <p:sp>
        <p:nvSpPr>
          <p:cNvPr id="68" name="TextBox 67"/>
          <p:cNvSpPr txBox="1"/>
          <p:nvPr/>
        </p:nvSpPr>
        <p:spPr>
          <a:xfrm>
            <a:off x="7759453" y="2473833"/>
            <a:ext cx="1005840" cy="276999"/>
          </a:xfrm>
          <a:prstGeom prst="rect">
            <a:avLst/>
          </a:prstGeom>
          <a:noFill/>
        </p:spPr>
        <p:txBody>
          <a:bodyPr wrap="square" rtlCol="0">
            <a:spAutoFit/>
          </a:bodyPr>
          <a:lstStyle/>
          <a:p>
            <a:pPr algn="l"/>
            <a:r>
              <a:rPr lang="en-US" sz="1200" dirty="0" smtClean="0">
                <a:solidFill>
                  <a:srgbClr val="333333"/>
                </a:solidFill>
              </a:rPr>
              <a:t>Affordability</a:t>
            </a:r>
            <a:endParaRPr lang="en-US" sz="1200" dirty="0">
              <a:solidFill>
                <a:srgbClr val="333333"/>
              </a:solidFill>
            </a:endParaRPr>
          </a:p>
        </p:txBody>
      </p:sp>
      <p:sp>
        <p:nvSpPr>
          <p:cNvPr id="69" name="TextBox 68"/>
          <p:cNvSpPr txBox="1"/>
          <p:nvPr/>
        </p:nvSpPr>
        <p:spPr>
          <a:xfrm>
            <a:off x="6629718" y="3063875"/>
            <a:ext cx="1005840" cy="276999"/>
          </a:xfrm>
          <a:prstGeom prst="rect">
            <a:avLst/>
          </a:prstGeom>
          <a:noFill/>
        </p:spPr>
        <p:txBody>
          <a:bodyPr wrap="square" rtlCol="0" anchor="ctr">
            <a:spAutoFit/>
          </a:bodyPr>
          <a:lstStyle/>
          <a:p>
            <a:r>
              <a:rPr lang="en-US" sz="1200" b="1" dirty="0" smtClean="0">
                <a:solidFill>
                  <a:srgbClr val="333333"/>
                </a:solidFill>
              </a:rPr>
              <a:t>Product</a:t>
            </a:r>
            <a:endParaRPr lang="en-US" sz="1200" b="1" dirty="0">
              <a:solidFill>
                <a:srgbClr val="333333"/>
              </a:solidFill>
            </a:endParaRPr>
          </a:p>
        </p:txBody>
      </p:sp>
      <p:sp>
        <p:nvSpPr>
          <p:cNvPr id="70" name="TextBox 69"/>
          <p:cNvSpPr txBox="1"/>
          <p:nvPr/>
        </p:nvSpPr>
        <p:spPr>
          <a:xfrm>
            <a:off x="6629718" y="4526280"/>
            <a:ext cx="1005840" cy="274320"/>
          </a:xfrm>
          <a:prstGeom prst="rect">
            <a:avLst/>
          </a:prstGeom>
          <a:noFill/>
        </p:spPr>
        <p:txBody>
          <a:bodyPr wrap="square" rtlCol="0" anchor="ctr">
            <a:spAutoFit/>
          </a:bodyPr>
          <a:lstStyle/>
          <a:p>
            <a:r>
              <a:rPr lang="en-US" sz="1200" b="1" dirty="0" smtClean="0">
                <a:solidFill>
                  <a:srgbClr val="333333"/>
                </a:solidFill>
              </a:rPr>
              <a:t>Vendor</a:t>
            </a:r>
            <a:endParaRPr lang="en-US" sz="1200" b="1" dirty="0">
              <a:solidFill>
                <a:srgbClr val="333333"/>
              </a:solidFill>
            </a:endParaRPr>
          </a:p>
        </p:txBody>
      </p:sp>
      <p:sp>
        <p:nvSpPr>
          <p:cNvPr id="71" name="TextBox 70"/>
          <p:cNvSpPr txBox="1"/>
          <p:nvPr/>
        </p:nvSpPr>
        <p:spPr>
          <a:xfrm>
            <a:off x="5670539" y="4801235"/>
            <a:ext cx="1005840" cy="276999"/>
          </a:xfrm>
          <a:prstGeom prst="rect">
            <a:avLst/>
          </a:prstGeom>
          <a:noFill/>
        </p:spPr>
        <p:txBody>
          <a:bodyPr wrap="square" rtlCol="0">
            <a:spAutoFit/>
          </a:bodyPr>
          <a:lstStyle/>
          <a:p>
            <a:pPr algn="r"/>
            <a:r>
              <a:rPr lang="en-US" sz="1200" dirty="0" smtClean="0">
                <a:solidFill>
                  <a:srgbClr val="333333"/>
                </a:solidFill>
              </a:rPr>
              <a:t>Viability</a:t>
            </a:r>
            <a:endParaRPr lang="en-US" sz="1200" dirty="0">
              <a:solidFill>
                <a:srgbClr val="333333"/>
              </a:solidFill>
            </a:endParaRPr>
          </a:p>
        </p:txBody>
      </p:sp>
      <p:sp>
        <p:nvSpPr>
          <p:cNvPr id="72" name="TextBox 71"/>
          <p:cNvSpPr txBox="1"/>
          <p:nvPr/>
        </p:nvSpPr>
        <p:spPr>
          <a:xfrm>
            <a:off x="7725628" y="4801235"/>
            <a:ext cx="1005840" cy="276999"/>
          </a:xfrm>
          <a:prstGeom prst="rect">
            <a:avLst/>
          </a:prstGeom>
          <a:noFill/>
        </p:spPr>
        <p:txBody>
          <a:bodyPr wrap="square" rtlCol="0">
            <a:spAutoFit/>
          </a:bodyPr>
          <a:lstStyle/>
          <a:p>
            <a:pPr algn="l"/>
            <a:r>
              <a:rPr lang="en-US" sz="1200" dirty="0" smtClean="0">
                <a:solidFill>
                  <a:srgbClr val="333333"/>
                </a:solidFill>
              </a:rPr>
              <a:t>Strategy</a:t>
            </a:r>
            <a:endParaRPr lang="en-US" sz="1200" dirty="0">
              <a:solidFill>
                <a:srgbClr val="333333"/>
              </a:solidFill>
            </a:endParaRPr>
          </a:p>
        </p:txBody>
      </p:sp>
      <p:sp>
        <p:nvSpPr>
          <p:cNvPr id="73" name="TextBox 72"/>
          <p:cNvSpPr txBox="1"/>
          <p:nvPr/>
        </p:nvSpPr>
        <p:spPr>
          <a:xfrm>
            <a:off x="5479926" y="5902833"/>
            <a:ext cx="1005840" cy="276999"/>
          </a:xfrm>
          <a:prstGeom prst="rect">
            <a:avLst/>
          </a:prstGeom>
          <a:noFill/>
        </p:spPr>
        <p:txBody>
          <a:bodyPr wrap="square" rtlCol="0">
            <a:spAutoFit/>
          </a:bodyPr>
          <a:lstStyle/>
          <a:p>
            <a:pPr algn="r"/>
            <a:r>
              <a:rPr lang="en-US" sz="1200" dirty="0" smtClean="0">
                <a:solidFill>
                  <a:srgbClr val="333333"/>
                </a:solidFill>
              </a:rPr>
              <a:t>Channel</a:t>
            </a:r>
            <a:endParaRPr lang="en-US" sz="1200" dirty="0">
              <a:solidFill>
                <a:srgbClr val="333333"/>
              </a:solidFill>
            </a:endParaRPr>
          </a:p>
        </p:txBody>
      </p:sp>
      <p:sp>
        <p:nvSpPr>
          <p:cNvPr id="74" name="TextBox 73"/>
          <p:cNvSpPr txBox="1"/>
          <p:nvPr/>
        </p:nvSpPr>
        <p:spPr>
          <a:xfrm>
            <a:off x="7635558" y="6077764"/>
            <a:ext cx="1005840" cy="276999"/>
          </a:xfrm>
          <a:prstGeom prst="rect">
            <a:avLst/>
          </a:prstGeom>
          <a:noFill/>
        </p:spPr>
        <p:txBody>
          <a:bodyPr wrap="square" rtlCol="0">
            <a:spAutoFit/>
          </a:bodyPr>
          <a:lstStyle/>
          <a:p>
            <a:pPr algn="l"/>
            <a:r>
              <a:rPr lang="en-US" sz="1200" dirty="0" smtClean="0">
                <a:solidFill>
                  <a:srgbClr val="333333"/>
                </a:solidFill>
              </a:rPr>
              <a:t>Reach</a:t>
            </a:r>
          </a:p>
        </p:txBody>
      </p:sp>
      <p:sp>
        <p:nvSpPr>
          <p:cNvPr id="75" name="Flowchart: Stored Data 19"/>
          <p:cNvSpPr>
            <a:spLocks noChangeArrowheads="1"/>
          </p:cNvSpPr>
          <p:nvPr>
            <p:custDataLst>
              <p:tags r:id="rId21"/>
            </p:custDataLst>
          </p:nvPr>
        </p:nvSpPr>
        <p:spPr bwMode="auto">
          <a:xfrm flipH="1">
            <a:off x="320673" y="1194696"/>
            <a:ext cx="4983480" cy="366076"/>
          </a:xfrm>
          <a:prstGeom prst="rect">
            <a:avLst/>
          </a:prstGeom>
          <a:solidFill>
            <a:schemeClr val="accent1"/>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Product Evaluation Criteria</a:t>
            </a:r>
            <a:endParaRPr lang="en-US" sz="1400" b="1" dirty="0">
              <a:solidFill>
                <a:srgbClr val="FFFFFF"/>
              </a:solidFill>
              <a:latin typeface="Arial" pitchFamily="34" charset="0"/>
              <a:cs typeface="Arial" pitchFamily="34" charset="0"/>
            </a:endParaRPr>
          </a:p>
        </p:txBody>
      </p:sp>
      <p:sp>
        <p:nvSpPr>
          <p:cNvPr id="77" name="Flowchart: Stored Data 19"/>
          <p:cNvSpPr>
            <a:spLocks noChangeArrowheads="1"/>
          </p:cNvSpPr>
          <p:nvPr>
            <p:custDataLst>
              <p:tags r:id="rId22"/>
            </p:custDataLst>
          </p:nvPr>
        </p:nvSpPr>
        <p:spPr bwMode="auto">
          <a:xfrm flipH="1">
            <a:off x="320039" y="3663258"/>
            <a:ext cx="4983480" cy="366076"/>
          </a:xfrm>
          <a:prstGeom prst="rect">
            <a:avLst/>
          </a:prstGeom>
          <a:solidFill>
            <a:schemeClr val="accent2">
              <a:lumMod val="75000"/>
            </a:schemeClr>
          </a:solidFill>
          <a:ln w="6350">
            <a:noFill/>
            <a:miter lim="800000"/>
            <a:headEnd/>
            <a:tailEnd/>
          </a:ln>
        </p:spPr>
        <p:txBody>
          <a:bodyPr anchor="ctr"/>
          <a:lstStyle/>
          <a:p>
            <a:pPr>
              <a:defRPr/>
            </a:pPr>
            <a:r>
              <a:rPr lang="en-US" sz="1400" b="1" dirty="0" smtClean="0">
                <a:solidFill>
                  <a:srgbClr val="FFFFFF"/>
                </a:solidFill>
                <a:latin typeface="Arial" pitchFamily="34" charset="0"/>
                <a:cs typeface="Arial" pitchFamily="34" charset="0"/>
              </a:rPr>
              <a:t>Vendor Evaluation Criteria</a:t>
            </a:r>
            <a:endParaRPr lang="en-US" sz="1400" b="1" dirty="0">
              <a:solidFill>
                <a:srgbClr val="FFFFFF"/>
              </a:solidFill>
              <a:latin typeface="Arial" pitchFamily="34" charset="0"/>
              <a:cs typeface="Arial" pitchFamily="34" charset="0"/>
            </a:endParaRPr>
          </a:p>
        </p:txBody>
      </p:sp>
      <p:pic>
        <p:nvPicPr>
          <p:cNvPr id="40" name="Picture 3">
            <a:hlinkClick r:id="rId30"/>
          </p:cNvPr>
          <p:cNvPicPr>
            <a:picLocks noChangeAspect="1" noChangeArrowheads="1"/>
          </p:cNvPicPr>
          <p:nvPr/>
        </p:nvPicPr>
        <p:blipFill>
          <a:blip r:embed="rId31"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14066303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Table Stakes represent the minimum standard; without these, a product doesn’t even get reviewed</a:t>
            </a:r>
            <a:endParaRPr lang="en-US" dirty="0"/>
          </a:p>
        </p:txBody>
      </p:sp>
      <p:grpSp>
        <p:nvGrpSpPr>
          <p:cNvPr id="3" name="Group 136"/>
          <p:cNvGrpSpPr/>
          <p:nvPr/>
        </p:nvGrpSpPr>
        <p:grpSpPr>
          <a:xfrm>
            <a:off x="326232" y="5409220"/>
            <a:ext cx="8491536" cy="848310"/>
            <a:chOff x="328291" y="3598911"/>
            <a:chExt cx="8491536" cy="848310"/>
          </a:xfrm>
        </p:grpSpPr>
        <p:sp>
          <p:nvSpPr>
            <p:cNvPr id="97" name="Rounded Rectangle 96"/>
            <p:cNvSpPr/>
            <p:nvPr/>
          </p:nvSpPr>
          <p:spPr>
            <a:xfrm>
              <a:off x="328291" y="3598911"/>
              <a:ext cx="8491536" cy="838201"/>
            </a:xfrm>
            <a:prstGeom prst="roundRect">
              <a:avLst>
                <a:gd name="adj" fmla="val 6990"/>
              </a:avLst>
            </a:prstGeom>
            <a:solidFill>
              <a:srgbClr val="F1F2E0"/>
            </a:solidFill>
            <a:ln w="12700">
              <a:solidFill>
                <a:srgbClr val="D3D3B9"/>
              </a:solidFill>
            </a:ln>
            <a:effectLst>
              <a:outerShdw blurRad="25400" dist="25400" dir="3600000" sx="98000" sy="98000" algn="ctr" rotWithShape="0">
                <a:schemeClr val="accent3"/>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87438" indent="-11113" algn="l"/>
              <a:r>
                <a:rPr lang="en-US" sz="1200" dirty="0" smtClean="0">
                  <a:solidFill>
                    <a:srgbClr val="333333"/>
                  </a:solidFill>
                </a:rPr>
                <a:t>If Table Stakes are all you need from your ESG solution, the only true differentiator for the organization is price. Otherwise, dig deeper to find the best price to value for your needs.</a:t>
              </a:r>
            </a:p>
          </p:txBody>
        </p:sp>
        <p:pic>
          <p:nvPicPr>
            <p:cNvPr id="98" name="Picture 97" descr="insight.png"/>
            <p:cNvPicPr>
              <a:picLocks noChangeAspect="1"/>
            </p:cNvPicPr>
            <p:nvPr/>
          </p:nvPicPr>
          <p:blipFill>
            <a:blip r:embed="rId10" cstate="print"/>
            <a:stretch>
              <a:fillRect/>
            </a:stretch>
          </p:blipFill>
          <p:spPr>
            <a:xfrm>
              <a:off x="328614" y="3609020"/>
              <a:ext cx="1000207" cy="838201"/>
            </a:xfrm>
            <a:prstGeom prst="rect">
              <a:avLst/>
            </a:prstGeom>
          </p:spPr>
        </p:pic>
      </p:grpSp>
      <p:sp>
        <p:nvSpPr>
          <p:cNvPr id="95" name="Rectangle 94"/>
          <p:cNvSpPr/>
          <p:nvPr/>
        </p:nvSpPr>
        <p:spPr>
          <a:xfrm>
            <a:off x="5486400" y="1537514"/>
            <a:ext cx="3336925" cy="1754326"/>
          </a:xfrm>
          <a:prstGeom prst="rect">
            <a:avLst/>
          </a:prstGeom>
        </p:spPr>
        <p:txBody>
          <a:bodyPr wrap="square">
            <a:spAutoFit/>
          </a:bodyPr>
          <a:lstStyle/>
          <a:p>
            <a:pPr algn="l"/>
            <a:r>
              <a:rPr lang="en-US" sz="1200" dirty="0" smtClean="0">
                <a:solidFill>
                  <a:srgbClr val="333333"/>
                </a:solidFill>
              </a:rPr>
              <a:t>The products assessed in this Vendor Landscape</a:t>
            </a:r>
            <a:r>
              <a:rPr lang="en-US" sz="1200" baseline="30000" dirty="0" smtClean="0">
                <a:solidFill>
                  <a:srgbClr val="333333"/>
                </a:solidFill>
              </a:rPr>
              <a:t>TM</a:t>
            </a:r>
            <a:r>
              <a:rPr lang="en-US" sz="1200" dirty="0" smtClean="0">
                <a:solidFill>
                  <a:srgbClr val="333333"/>
                </a:solidFill>
              </a:rPr>
              <a:t> meet, at the very least, the requirements outlined as Table Stakes. </a:t>
            </a:r>
          </a:p>
          <a:p>
            <a:pPr algn="l"/>
            <a:endParaRPr lang="en-US" sz="1200" dirty="0" smtClean="0">
              <a:solidFill>
                <a:srgbClr val="333333"/>
              </a:solidFill>
            </a:endParaRPr>
          </a:p>
          <a:p>
            <a:pPr algn="l"/>
            <a:r>
              <a:rPr lang="en-US" sz="1200" dirty="0" smtClean="0">
                <a:solidFill>
                  <a:srgbClr val="333333"/>
                </a:solidFill>
              </a:rPr>
              <a:t>Many of the vendors go above and beyond the outlined Table Stakes, some even do so in multiple categories. This section aims to highlight the products’ capabilities </a:t>
            </a:r>
            <a:r>
              <a:rPr lang="en-US" sz="1200" b="1" dirty="0" smtClean="0">
                <a:solidFill>
                  <a:srgbClr val="333333"/>
                </a:solidFill>
              </a:rPr>
              <a:t>in excess </a:t>
            </a:r>
            <a:r>
              <a:rPr lang="en-US" sz="1200" dirty="0" smtClean="0">
                <a:solidFill>
                  <a:srgbClr val="333333"/>
                </a:solidFill>
              </a:rPr>
              <a:t>of the criteria listed here. </a:t>
            </a:r>
            <a:endParaRPr lang="en-US" sz="1200" dirty="0">
              <a:solidFill>
                <a:srgbClr val="333333"/>
              </a:solidFill>
            </a:endParaRPr>
          </a:p>
        </p:txBody>
      </p:sp>
      <p:sp>
        <p:nvSpPr>
          <p:cNvPr id="106" name="Rounded Rectangle 105"/>
          <p:cNvSpPr/>
          <p:nvPr/>
        </p:nvSpPr>
        <p:spPr>
          <a:xfrm>
            <a:off x="320675" y="1188720"/>
            <a:ext cx="497140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The Table Stakes</a:t>
            </a:r>
            <a:endParaRPr lang="en-CA" b="1" i="1" dirty="0">
              <a:solidFill>
                <a:srgbClr val="333333"/>
              </a:solidFill>
            </a:endParaRPr>
          </a:p>
        </p:txBody>
      </p:sp>
      <p:sp>
        <p:nvSpPr>
          <p:cNvPr id="107" name="Rounded Rectangle 106"/>
          <p:cNvSpPr/>
          <p:nvPr/>
        </p:nvSpPr>
        <p:spPr>
          <a:xfrm>
            <a:off x="5486400" y="1188720"/>
            <a:ext cx="3336925"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What does this mean?</a:t>
            </a:r>
            <a:endParaRPr lang="en-CA" b="1" i="1" dirty="0">
              <a:solidFill>
                <a:srgbClr val="333333"/>
              </a:solidFill>
            </a:endParaRPr>
          </a:p>
        </p:txBody>
      </p:sp>
      <p:sp>
        <p:nvSpPr>
          <p:cNvPr id="14" name="Flowchart: Stored Data 20"/>
          <p:cNvSpPr>
            <a:spLocks noChangeArrowheads="1"/>
          </p:cNvSpPr>
          <p:nvPr>
            <p:custDataLst>
              <p:tags r:id="rId1"/>
            </p:custDataLst>
          </p:nvPr>
        </p:nvSpPr>
        <p:spPr bwMode="auto">
          <a:xfrm flipH="1">
            <a:off x="1828167" y="2651760"/>
            <a:ext cx="3474720" cy="502920"/>
          </a:xfrm>
          <a:prstGeom prst="rect">
            <a:avLst/>
          </a:prstGeom>
          <a:solidFill>
            <a:schemeClr val="bg2">
              <a:lumMod val="95000"/>
            </a:schemeClr>
          </a:solidFill>
          <a:ln w="6350">
            <a:noFill/>
            <a:miter lim="800000"/>
            <a:headEnd/>
            <a:tailEnd/>
          </a:ln>
          <a:effectLst/>
        </p:spPr>
        <p:txBody>
          <a:bodyPr anchor="ctr"/>
          <a:lstStyle/>
          <a:p>
            <a:pPr algn="l"/>
            <a:r>
              <a:rPr lang="en-CA" sz="1200" dirty="0" smtClean="0">
                <a:latin typeface="Arial" pitchFamily="34" charset="0"/>
                <a:cs typeface="Arial" pitchFamily="34" charset="0"/>
              </a:rPr>
              <a:t>Heuristic </a:t>
            </a:r>
            <a:r>
              <a:rPr lang="en-CA" sz="1200" dirty="0">
                <a:latin typeface="Arial" pitchFamily="34" charset="0"/>
                <a:cs typeface="Arial" pitchFamily="34" charset="0"/>
              </a:rPr>
              <a:t>detection techniques that recognize common characteristics of </a:t>
            </a:r>
            <a:r>
              <a:rPr lang="en-CA" sz="1200" dirty="0" smtClean="0">
                <a:latin typeface="Arial" pitchFamily="34" charset="0"/>
                <a:cs typeface="Arial" pitchFamily="34" charset="0"/>
              </a:rPr>
              <a:t>phishing attacks. </a:t>
            </a:r>
            <a:endParaRPr lang="en-US" sz="1200" dirty="0" smtClean="0">
              <a:latin typeface="Arial" pitchFamily="34" charset="0"/>
              <a:cs typeface="Arial" pitchFamily="34" charset="0"/>
            </a:endParaRPr>
          </a:p>
        </p:txBody>
      </p:sp>
      <p:sp>
        <p:nvSpPr>
          <p:cNvPr id="15" name="Rectangle 14"/>
          <p:cNvSpPr>
            <a:spLocks noChangeArrowheads="1"/>
          </p:cNvSpPr>
          <p:nvPr>
            <p:custDataLst>
              <p:tags r:id="rId2"/>
            </p:custDataLst>
          </p:nvPr>
        </p:nvSpPr>
        <p:spPr bwMode="auto">
          <a:xfrm flipH="1">
            <a:off x="319407" y="2651760"/>
            <a:ext cx="1463040" cy="502920"/>
          </a:xfrm>
          <a:prstGeom prst="rect">
            <a:avLst/>
          </a:prstGeom>
          <a:solidFill>
            <a:schemeClr val="bg2">
              <a:lumMod val="9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Anti-Phishing/ Spear Phishing</a:t>
            </a:r>
            <a:endParaRPr lang="en-US" sz="1400" dirty="0">
              <a:latin typeface="Arial" pitchFamily="34" charset="0"/>
              <a:cs typeface="Arial" pitchFamily="34" charset="0"/>
            </a:endParaRPr>
          </a:p>
        </p:txBody>
      </p:sp>
      <p:sp>
        <p:nvSpPr>
          <p:cNvPr id="16" name="Flowchart: Stored Data 19"/>
          <p:cNvSpPr>
            <a:spLocks noChangeArrowheads="1"/>
          </p:cNvSpPr>
          <p:nvPr>
            <p:custDataLst>
              <p:tags r:id="rId3"/>
            </p:custDataLst>
          </p:nvPr>
        </p:nvSpPr>
        <p:spPr bwMode="auto">
          <a:xfrm flipH="1">
            <a:off x="1828167" y="2011361"/>
            <a:ext cx="3474720" cy="584569"/>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Basic inbound blocking using multitude of triggers: IP address, content, header, and other reputation-based identifiers. </a:t>
            </a:r>
          </a:p>
        </p:txBody>
      </p:sp>
      <p:sp>
        <p:nvSpPr>
          <p:cNvPr id="17" name="Rectangle 16"/>
          <p:cNvSpPr>
            <a:spLocks noChangeArrowheads="1"/>
          </p:cNvSpPr>
          <p:nvPr>
            <p:custDataLst>
              <p:tags r:id="rId4"/>
            </p:custDataLst>
          </p:nvPr>
        </p:nvSpPr>
        <p:spPr bwMode="auto">
          <a:xfrm flipH="1">
            <a:off x="319407" y="2011996"/>
            <a:ext cx="1463040" cy="584569"/>
          </a:xfrm>
          <a:prstGeom prst="rect">
            <a:avLst/>
          </a:prstGeom>
          <a:solidFill>
            <a:schemeClr val="bg2">
              <a:lumMod val="85000"/>
            </a:schemeClr>
          </a:solidFill>
          <a:ln w="25400">
            <a:noFill/>
            <a:miter lim="800000"/>
            <a:headEnd/>
            <a:tailEnd/>
          </a:ln>
          <a:effectLst/>
        </p:spPr>
        <p:txBody>
          <a:bodyPr anchor="ctr"/>
          <a:lstStyle/>
          <a:p>
            <a:pPr algn="l">
              <a:defRPr/>
            </a:pPr>
            <a:r>
              <a:rPr lang="en-US" sz="1400" dirty="0" smtClean="0">
                <a:latin typeface="Arial" pitchFamily="34" charset="0"/>
                <a:cs typeface="Arial" pitchFamily="34" charset="0"/>
              </a:rPr>
              <a:t>Anti-Spam/Bulk Email Detection</a:t>
            </a:r>
            <a:endParaRPr lang="en-US" sz="1400" dirty="0">
              <a:latin typeface="Arial" pitchFamily="34" charset="0"/>
              <a:cs typeface="Arial" pitchFamily="34" charset="0"/>
            </a:endParaRPr>
          </a:p>
        </p:txBody>
      </p:sp>
      <p:sp>
        <p:nvSpPr>
          <p:cNvPr id="24" name="Flowchart: Stored Data 19"/>
          <p:cNvSpPr>
            <a:spLocks noChangeArrowheads="1"/>
          </p:cNvSpPr>
          <p:nvPr>
            <p:custDataLst>
              <p:tags r:id="rId5"/>
            </p:custDataLst>
          </p:nvPr>
        </p:nvSpPr>
        <p:spPr bwMode="auto">
          <a:xfrm flipH="1">
            <a:off x="182880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it is:</a:t>
            </a:r>
          </a:p>
        </p:txBody>
      </p:sp>
      <p:sp>
        <p:nvSpPr>
          <p:cNvPr id="25" name="Rectangle 24"/>
          <p:cNvSpPr>
            <a:spLocks noChangeArrowheads="1"/>
          </p:cNvSpPr>
          <p:nvPr>
            <p:custDataLst>
              <p:tags r:id="rId6"/>
            </p:custDataLst>
          </p:nvPr>
        </p:nvSpPr>
        <p:spPr bwMode="auto">
          <a:xfrm flipH="1">
            <a:off x="32003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26" name="Rounded Rectangle 25"/>
          <p:cNvSpPr/>
          <p:nvPr>
            <p:custDataLst>
              <p:tags r:id="rId7"/>
            </p:custDataLst>
          </p:nvPr>
        </p:nvSpPr>
        <p:spPr>
          <a:xfrm rot="10800000">
            <a:off x="5486400" y="4892039"/>
            <a:ext cx="333756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a:endParaRPr lang="en-CA" b="1" i="1" dirty="0">
              <a:solidFill>
                <a:srgbClr val="333333"/>
              </a:solidFill>
            </a:endParaRPr>
          </a:p>
        </p:txBody>
      </p:sp>
      <p:pic>
        <p:nvPicPr>
          <p:cNvPr id="18" name="Picture 3">
            <a:hlinkClick r:id="rId11"/>
          </p:cNvPr>
          <p:cNvPicPr>
            <a:picLocks noChangeAspect="1" noChangeArrowheads="1"/>
          </p:cNvPicPr>
          <p:nvPr/>
        </p:nvPicPr>
        <p:blipFill>
          <a:blip r:embed="rId12"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0983893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p:cNvSpPr>
            <a:spLocks noGrp="1"/>
          </p:cNvSpPr>
          <p:nvPr>
            <p:ph type="title"/>
          </p:nvPr>
        </p:nvSpPr>
        <p:spPr/>
        <p:txBody>
          <a:bodyPr/>
          <a:lstStyle/>
          <a:p>
            <a:r>
              <a:rPr lang="en-US" dirty="0" smtClean="0"/>
              <a:t>Advanced features are the capabilities that allow for granular market differentiation</a:t>
            </a:r>
            <a:endParaRPr lang="en-US" dirty="0"/>
          </a:p>
        </p:txBody>
      </p:sp>
      <p:sp>
        <p:nvSpPr>
          <p:cNvPr id="42" name="Rounded Rectangle 41"/>
          <p:cNvSpPr/>
          <p:nvPr/>
        </p:nvSpPr>
        <p:spPr>
          <a:xfrm>
            <a:off x="3836622" y="1182688"/>
            <a:ext cx="4986703"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Advanced Features</a:t>
            </a:r>
            <a:endParaRPr lang="en-CA" b="1" i="1" dirty="0">
              <a:solidFill>
                <a:srgbClr val="333333"/>
              </a:solidFill>
            </a:endParaRPr>
          </a:p>
        </p:txBody>
      </p:sp>
      <p:sp>
        <p:nvSpPr>
          <p:cNvPr id="43" name="Rectangle 42"/>
          <p:cNvSpPr/>
          <p:nvPr/>
        </p:nvSpPr>
        <p:spPr>
          <a:xfrm>
            <a:off x="323410" y="1541085"/>
            <a:ext cx="3334190" cy="1384995"/>
          </a:xfrm>
          <a:prstGeom prst="rect">
            <a:avLst/>
          </a:prstGeom>
        </p:spPr>
        <p:txBody>
          <a:bodyPr wrap="square">
            <a:spAutoFit/>
          </a:bodyPr>
          <a:lstStyle/>
          <a:p>
            <a:pPr algn="l"/>
            <a:r>
              <a:rPr lang="en-US" sz="1200" dirty="0" smtClean="0">
                <a:solidFill>
                  <a:srgbClr val="333333"/>
                </a:solidFill>
              </a:rPr>
              <a:t>Info-Tech scored each vendor’s features offering as a summation of its individual scores across the listed advanced features. Vendors were given one point for each feature the product inherently provided. Some categories were scored on a more granular scale with vendors receiving half points.</a:t>
            </a:r>
          </a:p>
        </p:txBody>
      </p:sp>
      <p:sp>
        <p:nvSpPr>
          <p:cNvPr id="44" name="Rounded Rectangle 43"/>
          <p:cNvSpPr/>
          <p:nvPr/>
        </p:nvSpPr>
        <p:spPr>
          <a:xfrm>
            <a:off x="323411" y="1182687"/>
            <a:ext cx="3334190" cy="365760"/>
          </a:xfrm>
          <a:prstGeom prst="roundRect">
            <a:avLst>
              <a:gd name="adj" fmla="val 15072"/>
            </a:avLst>
          </a:prstGeom>
          <a:gradFill>
            <a:gsLst>
              <a:gs pos="0">
                <a:schemeClr val="accent4">
                  <a:lumMod val="20000"/>
                  <a:lumOff val="80000"/>
                </a:schemeClr>
              </a:gs>
              <a:gs pos="100000">
                <a:schemeClr val="bg1"/>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en-CA" b="1" i="1" dirty="0" smtClean="0">
                <a:solidFill>
                  <a:srgbClr val="333333"/>
                </a:solidFill>
              </a:rPr>
              <a:t>Scoring Methodology</a:t>
            </a:r>
            <a:endParaRPr lang="en-CA" b="1" i="1" dirty="0">
              <a:solidFill>
                <a:srgbClr val="333333"/>
              </a:solidFill>
            </a:endParaRPr>
          </a:p>
        </p:txBody>
      </p:sp>
      <p:sp>
        <p:nvSpPr>
          <p:cNvPr id="30" name="Flowchart: Stored Data 19"/>
          <p:cNvSpPr>
            <a:spLocks noChangeArrowheads="1"/>
          </p:cNvSpPr>
          <p:nvPr>
            <p:custDataLst>
              <p:tags r:id="rId1"/>
            </p:custDataLst>
          </p:nvPr>
        </p:nvSpPr>
        <p:spPr bwMode="auto">
          <a:xfrm flipH="1">
            <a:off x="5349240" y="1600200"/>
            <a:ext cx="3474720" cy="365760"/>
          </a:xfrm>
          <a:prstGeom prst="rect">
            <a:avLst/>
          </a:prstGeom>
          <a:solidFill>
            <a:schemeClr val="accent1"/>
          </a:solidFill>
          <a:ln w="6350">
            <a:noFill/>
            <a:miter lim="800000"/>
            <a:headEnd/>
            <a:tailEnd/>
          </a:ln>
        </p:spPr>
        <p:txBody>
          <a:bodyPr anchor="ctr"/>
          <a:lstStyle/>
          <a:p>
            <a:pPr algn="l"/>
            <a:r>
              <a:rPr lang="en-US" sz="1400" b="1" dirty="0" smtClean="0">
                <a:solidFill>
                  <a:srgbClr val="FFFFFF"/>
                </a:solidFill>
                <a:latin typeface="Arial" pitchFamily="34" charset="0"/>
                <a:cs typeface="Arial" pitchFamily="34" charset="0"/>
              </a:rPr>
              <a:t>What we looked for:</a:t>
            </a:r>
          </a:p>
        </p:txBody>
      </p:sp>
      <p:sp>
        <p:nvSpPr>
          <p:cNvPr id="31" name="Rectangle 30"/>
          <p:cNvSpPr>
            <a:spLocks noChangeArrowheads="1"/>
          </p:cNvSpPr>
          <p:nvPr>
            <p:custDataLst>
              <p:tags r:id="rId2"/>
            </p:custDataLst>
          </p:nvPr>
        </p:nvSpPr>
        <p:spPr bwMode="auto">
          <a:xfrm flipH="1">
            <a:off x="3840479" y="1600835"/>
            <a:ext cx="1508127" cy="365760"/>
          </a:xfrm>
          <a:prstGeom prst="rect">
            <a:avLst/>
          </a:prstGeom>
          <a:solidFill>
            <a:schemeClr val="accent1"/>
          </a:solidFill>
          <a:ln w="25400">
            <a:noFill/>
            <a:miter lim="800000"/>
            <a:headEnd/>
            <a:tailEnd/>
          </a:ln>
          <a:effectLst/>
        </p:spPr>
        <p:txBody>
          <a:bodyPr anchor="ctr"/>
          <a:lstStyle/>
          <a:p>
            <a:pPr algn="l">
              <a:defRPr/>
            </a:pPr>
            <a:r>
              <a:rPr lang="en-US" sz="1400" b="1" dirty="0" smtClean="0">
                <a:solidFill>
                  <a:srgbClr val="FFFFFF"/>
                </a:solidFill>
                <a:latin typeface="Arial" pitchFamily="34" charset="0"/>
                <a:cs typeface="Arial" pitchFamily="34" charset="0"/>
              </a:rPr>
              <a:t>Feature</a:t>
            </a:r>
            <a:endParaRPr lang="en-US" sz="1400" b="1" dirty="0">
              <a:solidFill>
                <a:srgbClr val="FFFFFF"/>
              </a:solidFill>
              <a:latin typeface="Arial" pitchFamily="34" charset="0"/>
              <a:cs typeface="Arial" pitchFamily="34" charset="0"/>
            </a:endParaRPr>
          </a:p>
        </p:txBody>
      </p:sp>
      <p:sp>
        <p:nvSpPr>
          <p:cNvPr id="34" name="TextBox 33"/>
          <p:cNvSpPr txBox="1"/>
          <p:nvPr>
            <p:custDataLst>
              <p:tags r:id="rId3"/>
            </p:custDataLst>
          </p:nvPr>
        </p:nvSpPr>
        <p:spPr>
          <a:xfrm>
            <a:off x="1" y="6246654"/>
            <a:ext cx="9143999" cy="246221"/>
          </a:xfrm>
          <a:prstGeom prst="rect">
            <a:avLst/>
          </a:prstGeom>
          <a:noFill/>
        </p:spPr>
        <p:txBody>
          <a:bodyPr wrap="square" rtlCol="0">
            <a:spAutoFit/>
          </a:bodyPr>
          <a:lstStyle/>
          <a:p>
            <a:r>
              <a:rPr lang="en-US" sz="1000" dirty="0" smtClean="0">
                <a:solidFill>
                  <a:srgbClr val="333333"/>
                </a:solidFill>
                <a:latin typeface="Arial"/>
              </a:rPr>
              <a:t>For an explanation of how Advanced Features are determined, see </a:t>
            </a:r>
            <a:r>
              <a:rPr lang="en-US" sz="1000" dirty="0" smtClean="0">
                <a:solidFill>
                  <a:srgbClr val="333333"/>
                </a:solidFill>
                <a:hlinkClick r:id="" action="ppaction://noaction"/>
              </a:rPr>
              <a:t>Information Presentation – Feature Ranks (Stoplights)</a:t>
            </a:r>
            <a:r>
              <a:rPr lang="en-US" sz="1000" dirty="0" smtClean="0">
                <a:solidFill>
                  <a:srgbClr val="333333"/>
                </a:solidFill>
              </a:rPr>
              <a:t> in the Appendix</a:t>
            </a:r>
            <a:r>
              <a:rPr lang="en-US" sz="1000" dirty="0" smtClean="0">
                <a:solidFill>
                  <a:srgbClr val="333333"/>
                </a:solidFill>
                <a:latin typeface="Arial"/>
              </a:rPr>
              <a:t>.</a:t>
            </a:r>
          </a:p>
        </p:txBody>
      </p:sp>
      <p:sp>
        <p:nvSpPr>
          <p:cNvPr id="33" name="Flowchart: Stored Data 21"/>
          <p:cNvSpPr>
            <a:spLocks noChangeArrowheads="1"/>
          </p:cNvSpPr>
          <p:nvPr>
            <p:custDataLst>
              <p:tags r:id="rId4"/>
            </p:custDataLst>
          </p:nvPr>
        </p:nvSpPr>
        <p:spPr bwMode="auto">
          <a:xfrm flipH="1">
            <a:off x="5341748" y="3425216"/>
            <a:ext cx="3474720" cy="617378"/>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Outbound content filtering based on policy configuration with notification or redactive functions. </a:t>
            </a:r>
          </a:p>
        </p:txBody>
      </p:sp>
      <p:sp>
        <p:nvSpPr>
          <p:cNvPr id="35" name="Rectangle 34"/>
          <p:cNvSpPr>
            <a:spLocks noChangeArrowheads="1"/>
          </p:cNvSpPr>
          <p:nvPr>
            <p:custDataLst>
              <p:tags r:id="rId5"/>
            </p:custDataLst>
          </p:nvPr>
        </p:nvSpPr>
        <p:spPr bwMode="auto">
          <a:xfrm flipH="1">
            <a:off x="3832988" y="3425216"/>
            <a:ext cx="1463040" cy="617378"/>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Data Loss Prevention</a:t>
            </a:r>
            <a:endParaRPr lang="en-US" sz="1200" dirty="0">
              <a:latin typeface="Arial" pitchFamily="34" charset="0"/>
              <a:cs typeface="Arial" pitchFamily="34" charset="0"/>
            </a:endParaRPr>
          </a:p>
        </p:txBody>
      </p:sp>
      <p:sp>
        <p:nvSpPr>
          <p:cNvPr id="36" name="Flowchart: Stored Data 21"/>
          <p:cNvSpPr>
            <a:spLocks noChangeArrowheads="1"/>
          </p:cNvSpPr>
          <p:nvPr>
            <p:custDataLst>
              <p:tags r:id="rId6"/>
            </p:custDataLst>
          </p:nvPr>
        </p:nvSpPr>
        <p:spPr bwMode="auto">
          <a:xfrm flipH="1">
            <a:off x="5341748" y="4111016"/>
            <a:ext cx="3474720" cy="617378"/>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Comprehensive signature malware detection capabilities through threat intelligence sourcing.</a:t>
            </a:r>
          </a:p>
        </p:txBody>
      </p:sp>
      <p:sp>
        <p:nvSpPr>
          <p:cNvPr id="37" name="Rectangle 36"/>
          <p:cNvSpPr>
            <a:spLocks noChangeArrowheads="1"/>
          </p:cNvSpPr>
          <p:nvPr>
            <p:custDataLst>
              <p:tags r:id="rId7"/>
            </p:custDataLst>
          </p:nvPr>
        </p:nvSpPr>
        <p:spPr bwMode="auto">
          <a:xfrm flipH="1">
            <a:off x="3832988" y="4111016"/>
            <a:ext cx="1463040" cy="617378"/>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Anti-Malware Signature Detection</a:t>
            </a:r>
            <a:endParaRPr lang="en-US" sz="1200" dirty="0">
              <a:latin typeface="Arial" pitchFamily="34" charset="0"/>
              <a:cs typeface="Arial" pitchFamily="34" charset="0"/>
            </a:endParaRPr>
          </a:p>
        </p:txBody>
      </p:sp>
      <p:sp>
        <p:nvSpPr>
          <p:cNvPr id="38" name="Flowchart: Stored Data 20"/>
          <p:cNvSpPr>
            <a:spLocks noChangeArrowheads="1"/>
          </p:cNvSpPr>
          <p:nvPr>
            <p:custDataLst>
              <p:tags r:id="rId8"/>
            </p:custDataLst>
          </p:nvPr>
        </p:nvSpPr>
        <p:spPr bwMode="auto">
          <a:xfrm flipH="1">
            <a:off x="5341748" y="2731992"/>
            <a:ext cx="3474720" cy="630831"/>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End-user email digest release capability and client integration for fine tuning. </a:t>
            </a:r>
          </a:p>
        </p:txBody>
      </p:sp>
      <p:sp>
        <p:nvSpPr>
          <p:cNvPr id="39" name="Rectangle 38"/>
          <p:cNvSpPr>
            <a:spLocks noChangeArrowheads="1"/>
          </p:cNvSpPr>
          <p:nvPr>
            <p:custDataLst>
              <p:tags r:id="rId9"/>
            </p:custDataLst>
          </p:nvPr>
        </p:nvSpPr>
        <p:spPr bwMode="auto">
          <a:xfrm flipH="1">
            <a:off x="3832988" y="2739931"/>
            <a:ext cx="1463040" cy="620131"/>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End-User Spam Visibility &amp; Controls</a:t>
            </a:r>
            <a:endParaRPr lang="en-US" sz="1200" dirty="0">
              <a:latin typeface="Arial" pitchFamily="34" charset="0"/>
              <a:cs typeface="Arial" pitchFamily="34" charset="0"/>
            </a:endParaRPr>
          </a:p>
        </p:txBody>
      </p:sp>
      <p:sp>
        <p:nvSpPr>
          <p:cNvPr id="40" name="Flowchart: Stored Data 19"/>
          <p:cNvSpPr>
            <a:spLocks noChangeArrowheads="1"/>
          </p:cNvSpPr>
          <p:nvPr>
            <p:custDataLst>
              <p:tags r:id="rId10"/>
            </p:custDataLst>
          </p:nvPr>
        </p:nvSpPr>
        <p:spPr bwMode="auto">
          <a:xfrm flipH="1">
            <a:off x="5352555" y="2011680"/>
            <a:ext cx="3474720" cy="673894"/>
          </a:xfrm>
          <a:prstGeom prst="rect">
            <a:avLst/>
          </a:prstGeom>
          <a:solidFill>
            <a:schemeClr val="bg2">
              <a:lumMod val="85000"/>
            </a:schemeClr>
          </a:solidFill>
          <a:ln w="6350">
            <a:noFill/>
            <a:miter lim="800000"/>
            <a:headEnd/>
            <a:tailEnd/>
          </a:ln>
        </p:spPr>
        <p:txBody>
          <a:bodyPr anchor="ctr"/>
          <a:lstStyle/>
          <a:p>
            <a:pPr algn="l"/>
            <a:r>
              <a:rPr lang="en-US" sz="1200" dirty="0" smtClean="0">
                <a:latin typeface="Arial" pitchFamily="34" charset="0"/>
                <a:cs typeface="Arial" pitchFamily="34" charset="0"/>
              </a:rPr>
              <a:t>Live detection and following of URL embedded links and execution of active content. </a:t>
            </a:r>
          </a:p>
        </p:txBody>
      </p:sp>
      <p:sp>
        <p:nvSpPr>
          <p:cNvPr id="41" name="Rectangle 40"/>
          <p:cNvSpPr>
            <a:spLocks noChangeArrowheads="1"/>
          </p:cNvSpPr>
          <p:nvPr>
            <p:custDataLst>
              <p:tags r:id="rId11"/>
            </p:custDataLst>
          </p:nvPr>
        </p:nvSpPr>
        <p:spPr bwMode="auto">
          <a:xfrm flipH="1">
            <a:off x="3843795" y="2012315"/>
            <a:ext cx="1463040" cy="673894"/>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Real Time URL &amp; Malware Detection</a:t>
            </a:r>
            <a:endParaRPr lang="en-US" sz="1200" dirty="0">
              <a:latin typeface="Arial" pitchFamily="34" charset="0"/>
              <a:cs typeface="Arial" pitchFamily="34" charset="0"/>
            </a:endParaRPr>
          </a:p>
        </p:txBody>
      </p:sp>
      <p:sp>
        <p:nvSpPr>
          <p:cNvPr id="45" name="Flowchart: Stored Data 21"/>
          <p:cNvSpPr>
            <a:spLocks noChangeArrowheads="1"/>
          </p:cNvSpPr>
          <p:nvPr>
            <p:custDataLst>
              <p:tags r:id="rId12"/>
            </p:custDataLst>
          </p:nvPr>
        </p:nvSpPr>
        <p:spPr bwMode="auto">
          <a:xfrm flipH="1">
            <a:off x="5342381" y="4796816"/>
            <a:ext cx="3474720" cy="617378"/>
          </a:xfrm>
          <a:prstGeom prst="rect">
            <a:avLst/>
          </a:prstGeom>
          <a:solidFill>
            <a:schemeClr val="bg2">
              <a:lumMod val="8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Active code detection and execution. </a:t>
            </a:r>
          </a:p>
        </p:txBody>
      </p:sp>
      <p:sp>
        <p:nvSpPr>
          <p:cNvPr id="46" name="Rectangle 45"/>
          <p:cNvSpPr>
            <a:spLocks noChangeArrowheads="1"/>
          </p:cNvSpPr>
          <p:nvPr>
            <p:custDataLst>
              <p:tags r:id="rId13"/>
            </p:custDataLst>
          </p:nvPr>
        </p:nvSpPr>
        <p:spPr bwMode="auto">
          <a:xfrm flipH="1">
            <a:off x="3833621" y="4796816"/>
            <a:ext cx="1463040" cy="617378"/>
          </a:xfrm>
          <a:prstGeom prst="rect">
            <a:avLst/>
          </a:prstGeom>
          <a:solidFill>
            <a:schemeClr val="bg2">
              <a:lumMod val="8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Anti-Malware Behavioral Detection</a:t>
            </a:r>
            <a:endParaRPr lang="en-US" sz="1200" dirty="0">
              <a:latin typeface="Arial" pitchFamily="34" charset="0"/>
              <a:cs typeface="Arial" pitchFamily="34" charset="0"/>
            </a:endParaRPr>
          </a:p>
        </p:txBody>
      </p:sp>
      <p:sp>
        <p:nvSpPr>
          <p:cNvPr id="21" name="Flowchart: Stored Data 21"/>
          <p:cNvSpPr>
            <a:spLocks noChangeArrowheads="1"/>
          </p:cNvSpPr>
          <p:nvPr>
            <p:custDataLst>
              <p:tags r:id="rId14"/>
            </p:custDataLst>
          </p:nvPr>
        </p:nvSpPr>
        <p:spPr bwMode="auto">
          <a:xfrm flipH="1">
            <a:off x="5339670" y="5480057"/>
            <a:ext cx="3474720" cy="617378"/>
          </a:xfrm>
          <a:prstGeom prst="rect">
            <a:avLst/>
          </a:prstGeom>
          <a:solidFill>
            <a:schemeClr val="bg2">
              <a:lumMod val="95000"/>
            </a:schemeClr>
          </a:solidFill>
          <a:ln w="6350">
            <a:noFill/>
            <a:miter lim="800000"/>
            <a:headEnd/>
            <a:tailEnd/>
          </a:ln>
          <a:effectLst/>
        </p:spPr>
        <p:txBody>
          <a:bodyPr anchor="ctr"/>
          <a:lstStyle/>
          <a:p>
            <a:pPr algn="l"/>
            <a:r>
              <a:rPr lang="en-US" sz="1200" dirty="0" smtClean="0">
                <a:latin typeface="Arial" pitchFamily="34" charset="0"/>
                <a:cs typeface="Arial" pitchFamily="34" charset="0"/>
              </a:rPr>
              <a:t>Advanced capabilities to encode data and  information with visibility and controls. </a:t>
            </a:r>
          </a:p>
        </p:txBody>
      </p:sp>
      <p:sp>
        <p:nvSpPr>
          <p:cNvPr id="22" name="Rectangle 21"/>
          <p:cNvSpPr>
            <a:spLocks noChangeArrowheads="1"/>
          </p:cNvSpPr>
          <p:nvPr>
            <p:custDataLst>
              <p:tags r:id="rId15"/>
            </p:custDataLst>
          </p:nvPr>
        </p:nvSpPr>
        <p:spPr bwMode="auto">
          <a:xfrm flipH="1">
            <a:off x="3830910" y="5480057"/>
            <a:ext cx="1463040" cy="617378"/>
          </a:xfrm>
          <a:prstGeom prst="rect">
            <a:avLst/>
          </a:prstGeom>
          <a:solidFill>
            <a:schemeClr val="bg2">
              <a:lumMod val="95000"/>
            </a:schemeClr>
          </a:solidFill>
          <a:ln w="25400">
            <a:noFill/>
            <a:miter lim="800000"/>
            <a:headEnd/>
            <a:tailEnd/>
          </a:ln>
          <a:effectLst/>
        </p:spPr>
        <p:txBody>
          <a:bodyPr anchor="ctr"/>
          <a:lstStyle/>
          <a:p>
            <a:pPr algn="l">
              <a:defRPr/>
            </a:pPr>
            <a:r>
              <a:rPr lang="en-US" sz="1200" dirty="0" smtClean="0">
                <a:latin typeface="Arial" pitchFamily="34" charset="0"/>
                <a:cs typeface="Arial" pitchFamily="34" charset="0"/>
              </a:rPr>
              <a:t>Encryption / Decryption </a:t>
            </a:r>
            <a:endParaRPr lang="en-US" sz="1200" dirty="0">
              <a:latin typeface="Arial" pitchFamily="34" charset="0"/>
              <a:cs typeface="Arial" pitchFamily="34" charset="0"/>
            </a:endParaRPr>
          </a:p>
        </p:txBody>
      </p:sp>
      <p:pic>
        <p:nvPicPr>
          <p:cNvPr id="23" name="Picture 3">
            <a:hlinkClick r:id="rId18"/>
          </p:cNvPr>
          <p:cNvPicPr>
            <a:picLocks noChangeAspect="1" noChangeArrowheads="1"/>
          </p:cNvPicPr>
          <p:nvPr/>
        </p:nvPicPr>
        <p:blipFill>
          <a:blip r:embed="rId19" cstate="print"/>
          <a:srcRect/>
          <a:stretch>
            <a:fillRect/>
          </a:stretch>
        </p:blipFill>
        <p:spPr bwMode="auto">
          <a:xfrm>
            <a:off x="0" y="6422955"/>
            <a:ext cx="9144000" cy="437555"/>
          </a:xfrm>
          <a:prstGeom prst="rect">
            <a:avLst/>
          </a:prstGeom>
          <a:noFill/>
          <a:ln w="9525">
            <a:noFill/>
            <a:miter lim="800000"/>
            <a:headEnd/>
            <a:tailEnd/>
          </a:ln>
        </p:spPr>
      </p:pic>
    </p:spTree>
    <p:extLst>
      <p:ext uri="{BB962C8B-B14F-4D97-AF65-F5344CB8AC3E}">
        <p14:creationId xmlns:p14="http://schemas.microsoft.com/office/powerpoint/2010/main" val="358186928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OUTPUT_FILE_NAME" val="Anti-Malware-VL-Storyboard-flash"/>
  <p:tag name="THINKCELLPRESENTATIONDONOTDELETE" val="&lt;?xml version=&quot;1.0&quot; encoding=&quot;UTF-16&quot; standalone=&quot;yes&quot;?&gt;&#10;&lt;root reqver=&quot;17839&quot;&gt;&lt;version val=&quot;21129&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1&quot;&gt;&lt;elem m_fUsage=&quot;2.71000000000000000000E+000&quot;&gt;&lt;m_ppcolschidx val=&quot;0&quot;/&gt;&lt;m_rgb r=&quot;d1&quot; g=&quot;7d&quot; b=&quot;8&quot;/&gt;&lt;/elem&gt;&lt;/m_vecMRU&gt;&lt;/m_mruColor&gt;&lt;m_mapectfillschemeMRU&gt;&lt;key val=&quot;1&quot;/&gt;&lt;elem&gt;&lt;m_nPartnerID val=&quot;530&quot;/&gt;&lt;m_nIndex val=&quot;2&quot;/&gt;&lt;/elem&gt;&lt;/m_mapectfillschemeMRU&gt;&lt;m_eweekdayFirstOfWeek val=&quot;1&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858"/>
  <p:tag name="ISPRING_RESOURCE_PATHS_HASH_PRESENTER" val="818a774669b86db2965c3531f7a7f897497d858"/>
  <p:tag name="ISPRING_RESOURCE_PATHS_HASH_2" val="e95bf7a23d3f9d82468ab1045a3905a227222b9"/>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pv4IxXRV20mpb2k121Jkz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g8iKZnCSV0Of5GB4Q0ME6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fRcL3MjiJ0WWlUjLnB2Ba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Mjsa.h1kuE2K.PqnxvYuug"/>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hxDvQhPQEm9uKW3Q8.bg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hUXwKMf.UGT770YWD.Pnw"/>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KRQzgBV2KUikyJDJEJkD6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LnSPTs3P8EuG7ErO8LmH3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_MVtwGAmQkigkpPLDiPAXw"/>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iirRFeCkiU265r1mcB5Kv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i2x._aqRYkumJxZh7Ft54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QhE.hfLeDE2TvWmkFQP7ww"/>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QgQVILKDdU6JPtxrgQ3mUA"/>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4ypwNA3q7Eieyrrs0ali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tTYd8BNbhEu1JwXivR6kl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GFIgv1KgIEmGs6o1y6asGQ"/>
</p:tagLst>
</file>

<file path=ppt/theme/theme1.xml><?xml version="1.0" encoding="utf-8"?>
<a:theme xmlns:a="http://schemas.openxmlformats.org/drawingml/2006/main" name="Office Theme">
  <a:themeElements>
    <a:clrScheme name="Research 2011">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InfoTech">
    <a:dk1>
      <a:srgbClr val="333333"/>
    </a:dk1>
    <a:lt1>
      <a:srgbClr val="FFFFFF"/>
    </a:lt1>
    <a:dk2>
      <a:srgbClr val="FFFFFF"/>
    </a:dk2>
    <a:lt2>
      <a:srgbClr val="FFFFFF"/>
    </a:lt2>
    <a:accent1>
      <a:srgbClr val="243F54"/>
    </a:accent1>
    <a:accent2>
      <a:srgbClr val="998F57"/>
    </a:accent2>
    <a:accent3>
      <a:srgbClr val="CECECE"/>
    </a:accent3>
    <a:accent4>
      <a:srgbClr val="7B7B7B"/>
    </a:accent4>
    <a:accent5>
      <a:srgbClr val="ADB7C3"/>
    </a:accent5>
    <a:accent6>
      <a:srgbClr val="5D5936"/>
    </a:accent6>
    <a:hlink>
      <a:srgbClr val="2576B7"/>
    </a:hlink>
    <a:folHlink>
      <a:srgbClr val="C77709"/>
    </a:folHlink>
  </a:clrScheme>
  <a:fontScheme name="Research 2011">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1905</Words>
  <Application>Microsoft Office PowerPoint</Application>
  <PresentationFormat>On-screen Show (4:3)</PresentationFormat>
  <Paragraphs>177</Paragraphs>
  <Slides>12</Slides>
  <Notes>7</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19" baseType="lpstr">
      <vt:lpstr>Georgia</vt:lpstr>
      <vt:lpstr>Arial</vt:lpstr>
      <vt:lpstr>Calibri</vt:lpstr>
      <vt:lpstr>Wingdings</vt:lpstr>
      <vt:lpstr>Helvetica</vt:lpstr>
      <vt:lpstr>Office Theme</vt:lpstr>
      <vt:lpstr>think-cell Slide</vt:lpstr>
      <vt:lpstr>PowerPoint Presentation</vt:lpstr>
      <vt:lpstr>Introduction</vt:lpstr>
      <vt:lpstr>How to use this Vendor Landscape</vt:lpstr>
      <vt:lpstr>Guided Implementation points in the ESG Vendor Landscape</vt:lpstr>
      <vt:lpstr>Market overview</vt:lpstr>
      <vt:lpstr>Email security gateway vendor selection / knock-out criteria: market share, mind share, and platform coverage</vt:lpstr>
      <vt:lpstr>Email security gateway criteria &amp; weighting factors</vt:lpstr>
      <vt:lpstr>Table Stakes represent the minimum standard; without these, a product doesn’t even get reviewed</vt:lpstr>
      <vt:lpstr>Advanced features are the capabilities that allow for granular market differentiation</vt:lpstr>
      <vt:lpstr>Advanced features are the capabilities that allow for granular market differentiation</vt:lpstr>
      <vt:lpstr>Shortlist Assistance &amp; Requirements</vt:lpstr>
      <vt:lpstr>Info-Tech Research Group Helps IT Professionals To:</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2014-04-25T15:06:50Z</dcterms:created>
  <dcterms:modified xsi:type="dcterms:W3CDTF">2014-04-25T18:51:11Z</dcterms:modified>
</cp:coreProperties>
</file>