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61" r:id="rId1"/>
  </p:sldMasterIdLst>
  <p:notesMasterIdLst>
    <p:notesMasterId r:id="rId14"/>
  </p:notesMasterIdLst>
  <p:handoutMasterIdLst>
    <p:handoutMasterId r:id="rId15"/>
  </p:handoutMasterIdLst>
  <p:sldIdLst>
    <p:sldId id="749" r:id="rId2"/>
    <p:sldId id="701" r:id="rId3"/>
    <p:sldId id="747" r:id="rId4"/>
    <p:sldId id="343" r:id="rId5"/>
    <p:sldId id="346" r:id="rId6"/>
    <p:sldId id="702" r:id="rId7"/>
    <p:sldId id="748" r:id="rId8"/>
    <p:sldId id="424" r:id="rId9"/>
    <p:sldId id="458" r:id="rId10"/>
    <p:sldId id="349" r:id="rId11"/>
    <p:sldId id="351" r:id="rId12"/>
    <p:sldId id="750" r:id="rId13"/>
  </p:sldIdLst>
  <p:sldSz cx="9144000" cy="6858000" type="screen4x3"/>
  <p:notesSz cx="6950075" cy="9236075"/>
  <p:custDataLst>
    <p:tags r:id="rId16"/>
  </p:custDataLst>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15:clr>
            <a:srgbClr val="A4A3A4"/>
          </p15:clr>
        </p15:guide>
        <p15:guide id="2" pos="1422">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279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F2E0"/>
    <a:srgbClr val="E7E6E6"/>
    <a:srgbClr val="CECECE"/>
    <a:srgbClr val="ED7D31"/>
    <a:srgbClr val="D17D08"/>
    <a:srgbClr val="FFCC99"/>
    <a:srgbClr val="C77709"/>
    <a:srgbClr val="2576B7"/>
    <a:srgbClr val="ADB7C3"/>
    <a:srgbClr val="243F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827" autoAdjust="0"/>
    <p:restoredTop sz="96586" autoAdjust="0"/>
  </p:normalViewPr>
  <p:slideViewPr>
    <p:cSldViewPr snapToObjects="1">
      <p:cViewPr>
        <p:scale>
          <a:sx n="100" d="100"/>
          <a:sy n="100" d="100"/>
        </p:scale>
        <p:origin x="2616" y="366"/>
      </p:cViewPr>
      <p:guideLst>
        <p:guide orient="horz"/>
        <p:guide pos="1422"/>
      </p:guideLst>
    </p:cSldViewPr>
  </p:slideViewPr>
  <p:outlineViewPr>
    <p:cViewPr>
      <p:scale>
        <a:sx n="33" d="100"/>
        <a:sy n="33" d="100"/>
      </p:scale>
      <p:origin x="0" y="-5472"/>
    </p:cViewPr>
  </p:outlineViewPr>
  <p:notesTextViewPr>
    <p:cViewPr>
      <p:scale>
        <a:sx n="100" d="100"/>
        <a:sy n="100" d="100"/>
      </p:scale>
      <p:origin x="0" y="0"/>
    </p:cViewPr>
  </p:notesTextViewPr>
  <p:notesViewPr>
    <p:cSldViewPr snapToObjects="1">
      <p:cViewPr varScale="1">
        <p:scale>
          <a:sx n="69" d="100"/>
          <a:sy n="69" d="100"/>
        </p:scale>
        <p:origin x="-2484" y="-114"/>
      </p:cViewPr>
      <p:guideLst>
        <p:guide orient="horz" pos="2909"/>
        <p:guide pos="2189"/>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CA"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110B9C36-03F4-41DF-9FFD-B4483F722394}" type="datetimeFigureOut">
              <a:rPr lang="en-CA" smtClean="0"/>
              <a:pPr/>
              <a:t>21/04/2015</a:t>
            </a:fld>
            <a:endParaRPr lang="en-CA" dirty="0"/>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2426C72D-894C-4E56-B9CB-84AA6ABBA4F8}" type="slidenum">
              <a:rPr lang="en-CA" smtClean="0"/>
              <a:pPr/>
              <a:t>‹#›</a:t>
            </a:fld>
            <a:endParaRPr lang="en-CA" dirty="0"/>
          </a:p>
        </p:txBody>
      </p:sp>
    </p:spTree>
    <p:extLst>
      <p:ext uri="{BB962C8B-B14F-4D97-AF65-F5344CB8AC3E}">
        <p14:creationId xmlns:p14="http://schemas.microsoft.com/office/powerpoint/2010/main" val="308074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8193"/>
          <p:cNvSpPr>
            <a:spLocks noGrp="1" noChangeArrowheads="1"/>
          </p:cNvSpPr>
          <p:nvPr>
            <p:ph type="hdr" sz="quarter"/>
          </p:nvPr>
        </p:nvSpPr>
        <p:spPr bwMode="auto">
          <a:xfrm>
            <a:off x="0"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l">
              <a:defRPr sz="1200"/>
            </a:lvl1pPr>
          </a:lstStyle>
          <a:p>
            <a:pPr>
              <a:defRPr/>
            </a:pPr>
            <a:endParaRPr lang="en-US" dirty="0"/>
          </a:p>
        </p:txBody>
      </p:sp>
      <p:sp>
        <p:nvSpPr>
          <p:cNvPr id="7171" name="Rectangle 8194"/>
          <p:cNvSpPr>
            <a:spLocks noGrp="1" noChangeArrowheads="1"/>
          </p:cNvSpPr>
          <p:nvPr>
            <p:ph type="dt" idx="1"/>
          </p:nvPr>
        </p:nvSpPr>
        <p:spPr bwMode="auto">
          <a:xfrm>
            <a:off x="3936768" y="0"/>
            <a:ext cx="3011699" cy="461804"/>
          </a:xfrm>
          <a:prstGeom prst="rect">
            <a:avLst/>
          </a:prstGeom>
          <a:noFill/>
          <a:ln w="9525">
            <a:noFill/>
            <a:miter lim="800000"/>
            <a:headEnd/>
            <a:tailEnd/>
          </a:ln>
        </p:spPr>
        <p:txBody>
          <a:bodyPr vert="horz" wrap="square" lIns="92492" tIns="46246" rIns="92492" bIns="46246" numCol="1" anchor="t" anchorCtr="0" compatLnSpc="1">
            <a:prstTxWarp prst="textNoShape">
              <a:avLst/>
            </a:prstTxWarp>
          </a:bodyPr>
          <a:lstStyle>
            <a:lvl1pPr algn="r">
              <a:defRPr sz="1200"/>
            </a:lvl1pPr>
          </a:lstStyle>
          <a:p>
            <a:pPr>
              <a:defRPr/>
            </a:pPr>
            <a:endParaRPr lang="en-US" dirty="0"/>
          </a:p>
        </p:txBody>
      </p:sp>
      <p:sp>
        <p:nvSpPr>
          <p:cNvPr id="8196" name="Slide Image Placeholder 8195"/>
          <p:cNvSpPr>
            <a:spLocks noGrp="1" noRot="1" noChangeAspect="1" noChangeArrowheads="1" noTextEdit="1"/>
          </p:cNvSpPr>
          <p:nvPr>
            <p:ph type="sldImg" idx="2"/>
          </p:nvPr>
        </p:nvSpPr>
        <p:spPr bwMode="auto">
          <a:xfrm>
            <a:off x="1165225" y="692150"/>
            <a:ext cx="4619625" cy="3463925"/>
          </a:xfrm>
          <a:prstGeom prst="rect">
            <a:avLst/>
          </a:prstGeom>
          <a:noFill/>
          <a:ln w="9525" algn="ctr">
            <a:solidFill>
              <a:srgbClr val="000000"/>
            </a:solidFill>
            <a:miter lim="800000"/>
            <a:headEnd/>
            <a:tailEnd/>
          </a:ln>
        </p:spPr>
      </p:sp>
      <p:sp>
        <p:nvSpPr>
          <p:cNvPr id="15365" name="Notes Placeholder 15364"/>
          <p:cNvSpPr>
            <a:spLocks noGrp="1" noChangeArrowheads="1"/>
          </p:cNvSpPr>
          <p:nvPr>
            <p:ph type="body" sz="quarter" idx="3"/>
          </p:nvPr>
        </p:nvSpPr>
        <p:spPr bwMode="auto">
          <a:xfrm>
            <a:off x="695008" y="4387136"/>
            <a:ext cx="5560060" cy="415623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8197"/>
          <p:cNvSpPr>
            <a:spLocks noGrp="1" noChangeArrowheads="1"/>
          </p:cNvSpPr>
          <p:nvPr>
            <p:ph type="ftr" sz="quarter" idx="4"/>
          </p:nvPr>
        </p:nvSpPr>
        <p:spPr bwMode="auto">
          <a:xfrm>
            <a:off x="0" y="8772668"/>
            <a:ext cx="3011699" cy="461804"/>
          </a:xfrm>
          <a:prstGeom prst="rect">
            <a:avLst/>
          </a:prstGeom>
          <a:noFill/>
          <a:ln w="9525">
            <a:noFill/>
            <a:miter lim="800000"/>
            <a:headEnd/>
            <a:tailEnd/>
          </a:ln>
        </p:spPr>
        <p:txBody>
          <a:bodyPr vert="horz" wrap="square" lIns="92492" tIns="46246" rIns="92492" bIns="46246" numCol="1" anchor="b" anchorCtr="0" compatLnSpc="1">
            <a:prstTxWarp prst="textNoShape">
              <a:avLst/>
            </a:prstTxWarp>
          </a:bodyPr>
          <a:lstStyle>
            <a:lvl1pPr algn="l">
              <a:defRPr sz="1200"/>
            </a:lvl1pPr>
          </a:lstStyle>
          <a:p>
            <a:pPr>
              <a:defRPr/>
            </a:pPr>
            <a:endParaRPr lang="en-US" dirty="0"/>
          </a:p>
        </p:txBody>
      </p:sp>
      <p:sp>
        <p:nvSpPr>
          <p:cNvPr id="15367" name="Slide Number Placeholder 15366"/>
          <p:cNvSpPr>
            <a:spLocks noGrp="1" noChangeArrowheads="1"/>
          </p:cNvSpPr>
          <p:nvPr>
            <p:ph type="sldNum" sz="quarter" idx="5"/>
          </p:nvPr>
        </p:nvSpPr>
        <p:spPr bwMode="auto">
          <a:xfrm>
            <a:off x="3936768" y="8772668"/>
            <a:ext cx="3011699" cy="461804"/>
          </a:xfrm>
          <a:prstGeom prst="rect">
            <a:avLst/>
          </a:prstGeom>
          <a:noFill/>
          <a:ln w="9525" cap="flat" cmpd="sng" algn="ctr">
            <a:noFill/>
            <a:prstDash val="solid"/>
            <a:miter lim="800000"/>
            <a:headEnd type="none" w="med" len="med"/>
            <a:tailEnd type="none" w="med" len="med"/>
          </a:ln>
          <a:effectLst/>
        </p:spPr>
        <p:txBody>
          <a:bodyPr vert="horz" wrap="square" lIns="92492" tIns="46246" rIns="92492" bIns="46246" numCol="1" anchor="b" anchorCtr="0" compatLnSpc="1">
            <a:prstTxWarp prst="textNoShape">
              <a:avLst/>
            </a:prstTxWarp>
          </a:bodyPr>
          <a:lstStyle>
            <a:lvl1pPr algn="r">
              <a:defRPr sz="1200"/>
            </a:lvl1pPr>
          </a:lstStyle>
          <a:p>
            <a:pPr>
              <a:defRPr/>
            </a:pPr>
            <a:fld id="{44C65BAA-4C92-45F9-B685-78236DC3BAD1}" type="slidenum">
              <a:rPr lang="en-US"/>
              <a:pPr>
                <a:defRPr/>
              </a:pPr>
              <a:t>‹#›</a:t>
            </a:fld>
            <a:endParaRPr lang="en-US" dirty="0"/>
          </a:p>
        </p:txBody>
      </p:sp>
    </p:spTree>
    <p:extLst>
      <p:ext uri="{BB962C8B-B14F-4D97-AF65-F5344CB8AC3E}">
        <p14:creationId xmlns:p14="http://schemas.microsoft.com/office/powerpoint/2010/main" val="27359766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Helvetica"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Helvetica"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Helvetica"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Helvetica"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Helvetica"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2</a:t>
            </a:fld>
            <a:endParaRPr lang="en-US" dirty="0"/>
          </a:p>
        </p:txBody>
      </p:sp>
    </p:spTree>
    <p:extLst>
      <p:ext uri="{BB962C8B-B14F-4D97-AF65-F5344CB8AC3E}">
        <p14:creationId xmlns:p14="http://schemas.microsoft.com/office/powerpoint/2010/main" val="3545603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3</a:t>
            </a:fld>
            <a:endParaRPr lang="en-US" dirty="0">
              <a:solidFill>
                <a:srgbClr val="000000"/>
              </a:solidFill>
            </a:endParaRPr>
          </a:p>
        </p:txBody>
      </p:sp>
    </p:spTree>
    <p:extLst>
      <p:ext uri="{BB962C8B-B14F-4D97-AF65-F5344CB8AC3E}">
        <p14:creationId xmlns:p14="http://schemas.microsoft.com/office/powerpoint/2010/main" val="2367471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6</a:t>
            </a:fld>
            <a:endParaRPr lang="en-US" dirty="0"/>
          </a:p>
        </p:txBody>
      </p:sp>
    </p:spTree>
    <p:extLst>
      <p:ext uri="{BB962C8B-B14F-4D97-AF65-F5344CB8AC3E}">
        <p14:creationId xmlns:p14="http://schemas.microsoft.com/office/powerpoint/2010/main" val="1175544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7</a:t>
            </a:fld>
            <a:endParaRPr lang="en-US" dirty="0"/>
          </a:p>
        </p:txBody>
      </p:sp>
    </p:spTree>
    <p:extLst>
      <p:ext uri="{BB962C8B-B14F-4D97-AF65-F5344CB8AC3E}">
        <p14:creationId xmlns:p14="http://schemas.microsoft.com/office/powerpoint/2010/main" val="195775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8</a:t>
            </a:fld>
            <a:endParaRPr lang="en-US" dirty="0"/>
          </a:p>
        </p:txBody>
      </p:sp>
    </p:spTree>
    <p:extLst>
      <p:ext uri="{BB962C8B-B14F-4D97-AF65-F5344CB8AC3E}">
        <p14:creationId xmlns:p14="http://schemas.microsoft.com/office/powerpoint/2010/main" val="19102076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9</a:t>
            </a:fld>
            <a:endParaRPr lang="en-US" dirty="0"/>
          </a:p>
        </p:txBody>
      </p:sp>
    </p:spTree>
    <p:extLst>
      <p:ext uri="{BB962C8B-B14F-4D97-AF65-F5344CB8AC3E}">
        <p14:creationId xmlns:p14="http://schemas.microsoft.com/office/powerpoint/2010/main" val="25589093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pPr>
                <a:defRPr/>
              </a:pPr>
              <a:t>11</a:t>
            </a:fld>
            <a:endParaRPr lang="en-US" dirty="0"/>
          </a:p>
        </p:txBody>
      </p:sp>
    </p:spTree>
    <p:extLst>
      <p:ext uri="{BB962C8B-B14F-4D97-AF65-F5344CB8AC3E}">
        <p14:creationId xmlns:p14="http://schemas.microsoft.com/office/powerpoint/2010/main" val="13724366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pic>
        <p:nvPicPr>
          <p:cNvPr id="9" name="Picture 8"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sp>
        <p:nvSpPr>
          <p:cNvPr id="10" name="Rectangle 9"/>
          <p:cNvSpPr/>
          <p:nvPr userDrawn="1"/>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Is 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1997-2014 Info-Tech Research Group Inc.</a:t>
            </a:r>
          </a:p>
        </p:txBody>
      </p:sp>
      <p:sp>
        <p:nvSpPr>
          <p:cNvPr id="11" name="Rectangle 10"/>
          <p:cNvSpPr/>
          <p:nvPr userDrawn="1"/>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2" name="Picture 11" descr="Info-Tech_Logo_2013-On-Screen-WHITE(transparent-background).png"/>
          <p:cNvPicPr>
            <a:picLocks noChangeAspect="1"/>
          </p:cNvPicPr>
          <p:nvPr userDrawn="1"/>
        </p:nvPicPr>
        <p:blipFill>
          <a:blip r:embed="rId2" cstate="print"/>
          <a:stretch>
            <a:fillRect/>
          </a:stretch>
        </p:blipFill>
        <p:spPr>
          <a:xfrm>
            <a:off x="7020272" y="6309320"/>
            <a:ext cx="1697008" cy="339401"/>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i="0"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57454"/>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80828"/>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2" name="Text Placeholder 41"/>
          <p:cNvSpPr>
            <a:spLocks noGrp="1"/>
          </p:cNvSpPr>
          <p:nvPr>
            <p:ph type="body" sz="quarter" idx="16" hasCustomPrompt="1"/>
          </p:nvPr>
        </p:nvSpPr>
        <p:spPr>
          <a:xfrm>
            <a:off x="249303" y="1883744"/>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0370"/>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0828"/>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83744"/>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0649"/>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7"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5" name="Content Placeholder 25"/>
          <p:cNvSpPr>
            <a:spLocks noGrp="1"/>
          </p:cNvSpPr>
          <p:nvPr>
            <p:ph sz="quarter" idx="23" hasCustomPrompt="1"/>
          </p:nvPr>
        </p:nvSpPr>
        <p:spPr>
          <a:xfrm>
            <a:off x="260650" y="3578561"/>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8_Title Only">
    <p:spTree>
      <p:nvGrpSpPr>
        <p:cNvPr id="1" name=""/>
        <p:cNvGrpSpPr/>
        <p:nvPr/>
      </p:nvGrpSpPr>
      <p:grpSpPr>
        <a:xfrm>
          <a:off x="0" y="0"/>
          <a:ext cx="0" cy="0"/>
          <a:chOff x="0" y="0"/>
          <a:chExt cx="0" cy="0"/>
        </a:xfrm>
      </p:grpSpPr>
      <p:sp>
        <p:nvSpPr>
          <p:cNvPr id="17" name="Rectangle 16"/>
          <p:cNvSpPr/>
          <p:nvPr userDrawn="1"/>
        </p:nvSpPr>
        <p:spPr>
          <a:xfrm>
            <a:off x="0" y="0"/>
            <a:ext cx="9144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9600" dirty="0"/>
          </a:p>
        </p:txBody>
      </p:sp>
      <p:sp>
        <p:nvSpPr>
          <p:cNvPr id="6" name="Text Placeholder 5"/>
          <p:cNvSpPr>
            <a:spLocks noGrp="1"/>
          </p:cNvSpPr>
          <p:nvPr>
            <p:ph type="body" sz="quarter" idx="10" hasCustomPrompt="1"/>
          </p:nvPr>
        </p:nvSpPr>
        <p:spPr>
          <a:xfrm>
            <a:off x="1223962" y="1196974"/>
            <a:ext cx="6480385" cy="4464273"/>
          </a:xfrm>
        </p:spPr>
        <p:txBody>
          <a:bodyPr/>
          <a:lstStyle>
            <a:lvl1pPr algn="ctr">
              <a:buFontTx/>
              <a:buNone/>
              <a:defRPr sz="8800" baseline="0">
                <a:solidFill>
                  <a:schemeClr val="bg1"/>
                </a:solidFill>
              </a:defRPr>
            </a:lvl1pPr>
            <a:lvl2pPr>
              <a:buFontTx/>
              <a:buNone/>
              <a:defRPr/>
            </a:lvl2pPr>
            <a:lvl3pPr>
              <a:buFontTx/>
              <a:buNone/>
              <a:defRPr/>
            </a:lvl3pPr>
            <a:lvl4pPr>
              <a:buFontTx/>
              <a:buNone/>
              <a:defRPr/>
            </a:lvl4pPr>
            <a:lvl5pPr>
              <a:buFontTx/>
              <a:buNone/>
              <a:defRPr/>
            </a:lvl5pPr>
          </a:lstStyle>
          <a:p>
            <a:pPr lvl="0"/>
            <a:r>
              <a:rPr lang="en-US" dirty="0" smtClean="0"/>
              <a:t>Thought</a:t>
            </a:r>
          </a:p>
          <a:p>
            <a:pPr lvl="0"/>
            <a:r>
              <a:rPr lang="en-US" dirty="0" smtClean="0"/>
              <a:t>Model</a:t>
            </a:r>
            <a:br>
              <a:rPr lang="en-US" dirty="0" smtClean="0"/>
            </a:br>
            <a:r>
              <a:rPr lang="en-US" dirty="0" smtClean="0"/>
              <a:t>Layouts</a:t>
            </a:r>
            <a:endParaRPr lang="en-CA" dirty="0"/>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55" name="Text Placeholder 41"/>
          <p:cNvSpPr>
            <a:spLocks noGrp="1"/>
          </p:cNvSpPr>
          <p:nvPr>
            <p:ph type="body" sz="quarter" idx="16" hasCustomPrompt="1"/>
          </p:nvPr>
        </p:nvSpPr>
        <p:spPr>
          <a:xfrm>
            <a:off x="249302" y="1880828"/>
            <a:ext cx="8627997" cy="4455172"/>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grpSp>
        <p:nvGrpSpPr>
          <p:cNvPr id="17" name="Group 16"/>
          <p:cNvGrpSpPr/>
          <p:nvPr userDrawn="1"/>
        </p:nvGrpSpPr>
        <p:grpSpPr>
          <a:xfrm>
            <a:off x="0" y="0"/>
            <a:ext cx="9144000" cy="6876000"/>
            <a:chOff x="0" y="0"/>
            <a:chExt cx="9144000" cy="6876000"/>
          </a:xfrm>
        </p:grpSpPr>
        <p:sp>
          <p:nvSpPr>
            <p:cNvPr id="20" name="Rectangle 19"/>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Rectangle 20"/>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55" name="Text Placeholder 41"/>
          <p:cNvSpPr>
            <a:spLocks noGrp="1"/>
          </p:cNvSpPr>
          <p:nvPr>
            <p:ph type="body" sz="quarter" idx="16" hasCustomPrompt="1"/>
          </p:nvPr>
        </p:nvSpPr>
        <p:spPr>
          <a:xfrm>
            <a:off x="249302" y="1376772"/>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9"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0" name="Group 9"/>
          <p:cNvGrpSpPr/>
          <p:nvPr userDrawn="1"/>
        </p:nvGrpSpPr>
        <p:grpSpPr>
          <a:xfrm>
            <a:off x="0" y="0"/>
            <a:ext cx="9144000" cy="6876000"/>
            <a:chOff x="0" y="0"/>
            <a:chExt cx="9144000" cy="6876000"/>
          </a:xfrm>
        </p:grpSpPr>
        <p:sp>
          <p:nvSpPr>
            <p:cNvPr id="13" name="Rectangle 1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Rectangle 1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6" name="Rectangle 1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Cover Page">
    <p:spTree>
      <p:nvGrpSpPr>
        <p:cNvPr id="1" name=""/>
        <p:cNvGrpSpPr/>
        <p:nvPr/>
      </p:nvGrpSpPr>
      <p:grpSpPr>
        <a:xfrm>
          <a:off x="0" y="0"/>
          <a:ext cx="0" cy="0"/>
          <a:chOff x="0" y="0"/>
          <a:chExt cx="0" cy="0"/>
        </a:xfrm>
      </p:grpSpPr>
      <p:sp>
        <p:nvSpPr>
          <p:cNvPr id="28" name="Text Placeholder 27"/>
          <p:cNvSpPr>
            <a:spLocks noGrp="1"/>
          </p:cNvSpPr>
          <p:nvPr userDrawn="1">
            <p:ph type="body" sz="quarter" idx="15" hasCustomPrompt="1"/>
          </p:nvPr>
        </p:nvSpPr>
        <p:spPr>
          <a:xfrm>
            <a:off x="687148" y="3060700"/>
            <a:ext cx="7454900" cy="660400"/>
          </a:xfrm>
        </p:spPr>
        <p:txBody>
          <a:bodyPr/>
          <a:lstStyle>
            <a:lvl1pPr marL="0" indent="0">
              <a:lnSpc>
                <a:spcPts val="3200"/>
              </a:lnSpc>
              <a:buClr>
                <a:schemeClr val="accent2"/>
              </a:buClr>
              <a:buSzPct val="160000"/>
              <a:buFontTx/>
              <a:buNone/>
              <a:defRPr sz="24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Section Headline (Georgia, 24pt)</a:t>
            </a:r>
            <a:endParaRPr lang="en-CA" dirty="0"/>
          </a:p>
        </p:txBody>
      </p:sp>
      <p:sp>
        <p:nvSpPr>
          <p:cNvPr id="51" name="Text Placeholder 41"/>
          <p:cNvSpPr>
            <a:spLocks noGrp="1"/>
          </p:cNvSpPr>
          <p:nvPr userDrawn="1">
            <p:ph type="body" sz="quarter" idx="18" hasCustomPrompt="1"/>
          </p:nvPr>
        </p:nvSpPr>
        <p:spPr>
          <a:xfrm>
            <a:off x="6336196" y="4298777"/>
            <a:ext cx="2373549" cy="1938535"/>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Solution Set Sections (Arial, 12)</a:t>
            </a:r>
          </a:p>
          <a:p>
            <a:pPr lvl="0"/>
            <a:endParaRPr lang="en-US" dirty="0" smtClean="0"/>
          </a:p>
          <a:p>
            <a:pPr lvl="0"/>
            <a:endParaRPr lang="en-US" dirty="0" smtClean="0"/>
          </a:p>
        </p:txBody>
      </p:sp>
      <p:sp>
        <p:nvSpPr>
          <p:cNvPr id="30" name="Text Placeholder 41"/>
          <p:cNvSpPr>
            <a:spLocks noGrp="1"/>
          </p:cNvSpPr>
          <p:nvPr>
            <p:ph type="body" sz="quarter" idx="21" hasCustomPrompt="1"/>
          </p:nvPr>
        </p:nvSpPr>
        <p:spPr>
          <a:xfrm>
            <a:off x="791580" y="4311718"/>
            <a:ext cx="4436996" cy="1906138"/>
          </a:xfrm>
        </p:spPr>
        <p:txBody>
          <a:bodyPr/>
          <a:lstStyle>
            <a:lvl1pPr marL="174625" indent="-174625">
              <a:lnSpc>
                <a:spcPct val="100000"/>
              </a:lnSpc>
              <a:spcBef>
                <a:spcPts val="500"/>
              </a:spcBef>
              <a:buClr>
                <a:schemeClr val="tx1"/>
              </a:buClr>
              <a:buSzPct val="120000"/>
              <a:buFont typeface="Arial" pitchFamily="34" charset="0"/>
              <a:buChar char="•"/>
              <a:defRPr sz="1400" baseline="0"/>
            </a:lvl1pPr>
            <a:lvl2pPr marL="361950" indent="-180975">
              <a:lnSpc>
                <a:spcPct val="100000"/>
              </a:lnSpc>
              <a:spcBef>
                <a:spcPts val="500"/>
              </a:spcBef>
              <a:buClr>
                <a:schemeClr val="tx1"/>
              </a:buClr>
              <a:buSzPct val="150000"/>
              <a:buFont typeface="Arial" pitchFamily="34" charset="0"/>
              <a:buChar char="◦"/>
              <a:defRPr sz="1400"/>
            </a:lvl2pPr>
            <a:lvl3pPr marL="542925" indent="-180975">
              <a:lnSpc>
                <a:spcPct val="100000"/>
              </a:lnSpc>
              <a:spcBef>
                <a:spcPts val="500"/>
              </a:spcBef>
              <a:buClr>
                <a:schemeClr val="tx1"/>
              </a:buClr>
              <a:buSzPct val="100000"/>
              <a:buFont typeface="Arial" pitchFamily="34" charset="0"/>
              <a:buChar char="–"/>
              <a:defRPr sz="1400"/>
            </a:lvl3pPr>
            <a:lvl4pPr marL="714375" indent="-171450">
              <a:lnSpc>
                <a:spcPct val="100000"/>
              </a:lnSpc>
              <a:spcBef>
                <a:spcPts val="500"/>
              </a:spcBef>
              <a:buSzPct val="100000"/>
              <a:buFont typeface="Wingdings" pitchFamily="2" charset="2"/>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Contents of Current Section (Arial, 14pt)</a:t>
            </a:r>
          </a:p>
          <a:p>
            <a:pPr lvl="1"/>
            <a:r>
              <a:rPr lang="en-US" dirty="0" smtClean="0"/>
              <a:t>Second Level</a:t>
            </a:r>
          </a:p>
          <a:p>
            <a:pPr lvl="2"/>
            <a:r>
              <a:rPr lang="en-US" dirty="0" smtClean="0"/>
              <a:t>Third Level</a:t>
            </a:r>
          </a:p>
          <a:p>
            <a:pPr lvl="3"/>
            <a:r>
              <a:rPr lang="en-US" dirty="0" smtClean="0"/>
              <a:t>Forth Level</a:t>
            </a:r>
          </a:p>
        </p:txBody>
      </p:sp>
      <p:sp>
        <p:nvSpPr>
          <p:cNvPr id="13" name="TextBox 12"/>
          <p:cNvSpPr txBox="1"/>
          <p:nvPr userDrawn="1"/>
        </p:nvSpPr>
        <p:spPr>
          <a:xfrm>
            <a:off x="798362" y="3980093"/>
            <a:ext cx="2693518" cy="307777"/>
          </a:xfrm>
          <a:prstGeom prst="rect">
            <a:avLst/>
          </a:prstGeom>
          <a:noFill/>
        </p:spPr>
        <p:txBody>
          <a:bodyPr wrap="square" rtlCol="0">
            <a:spAutoFit/>
          </a:bodyPr>
          <a:lstStyle/>
          <a:p>
            <a:pPr algn="l"/>
            <a:r>
              <a:rPr lang="en-CA" sz="1400" b="1" dirty="0" smtClean="0"/>
              <a:t>What’s in</a:t>
            </a:r>
            <a:r>
              <a:rPr lang="en-CA" sz="1400" b="1" baseline="0" dirty="0" smtClean="0"/>
              <a:t> this Section:</a:t>
            </a:r>
            <a:endParaRPr lang="en-CA" sz="1400" b="1" dirty="0"/>
          </a:p>
        </p:txBody>
      </p:sp>
      <p:sp>
        <p:nvSpPr>
          <p:cNvPr id="14" name="TextBox 13"/>
          <p:cNvSpPr txBox="1"/>
          <p:nvPr userDrawn="1"/>
        </p:nvSpPr>
        <p:spPr>
          <a:xfrm>
            <a:off x="6096687" y="3980093"/>
            <a:ext cx="1025578" cy="307777"/>
          </a:xfrm>
          <a:prstGeom prst="rect">
            <a:avLst/>
          </a:prstGeom>
          <a:noFill/>
        </p:spPr>
        <p:txBody>
          <a:bodyPr wrap="square" rtlCol="0">
            <a:spAutoFit/>
          </a:bodyPr>
          <a:lstStyle/>
          <a:p>
            <a:pPr algn="l"/>
            <a:r>
              <a:rPr lang="en-CA" sz="1400" b="1" dirty="0" smtClean="0"/>
              <a:t>Sections:</a:t>
            </a:r>
            <a:endParaRPr lang="en-CA" sz="1400" b="1"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Vendor Landscape 40/60">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3" name="Group 12"/>
          <p:cNvGrpSpPr/>
          <p:nvPr userDrawn="1"/>
        </p:nvGrpSpPr>
        <p:grpSpPr>
          <a:xfrm>
            <a:off x="0" y="0"/>
            <a:ext cx="9144000" cy="6876000"/>
            <a:chOff x="0" y="0"/>
            <a:chExt cx="9144000" cy="6876000"/>
          </a:xfrm>
        </p:grpSpPr>
        <p:sp>
          <p:nvSpPr>
            <p:cNvPr id="14" name="Rectangle 13"/>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Rectangle 14"/>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7" name="Rectangle 1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22" name="Group 21"/>
          <p:cNvGrpSpPr/>
          <p:nvPr userDrawn="1"/>
        </p:nvGrpSpPr>
        <p:grpSpPr>
          <a:xfrm>
            <a:off x="0" y="0"/>
            <a:ext cx="9144000" cy="6876000"/>
            <a:chOff x="0" y="0"/>
            <a:chExt cx="9144000" cy="6876000"/>
          </a:xfrm>
        </p:grpSpPr>
        <p:sp>
          <p:nvSpPr>
            <p:cNvPr id="23" name="Rectangle 22"/>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5" name="Rectangle 24"/>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6" name="Rectangle 25"/>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7"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Righ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20"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25"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defTabSz="895350">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baseline="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3"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4" name="Group 13"/>
          <p:cNvGrpSpPr/>
          <p:nvPr userDrawn="1"/>
        </p:nvGrpSpPr>
        <p:grpSpPr>
          <a:xfrm>
            <a:off x="0" y="0"/>
            <a:ext cx="9144000" cy="6876000"/>
            <a:chOff x="0" y="0"/>
            <a:chExt cx="9144000" cy="6876000"/>
          </a:xfrm>
        </p:grpSpPr>
        <p:sp>
          <p:nvSpPr>
            <p:cNvPr id="15" name="Rectangle 14"/>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18" name="Rectangle 17"/>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1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Copy/Image (60/40) &amp; Quot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2" name="Text Placeholder 41"/>
          <p:cNvSpPr>
            <a:spLocks noGrp="1"/>
          </p:cNvSpPr>
          <p:nvPr>
            <p:ph type="body" sz="quarter" idx="16" hasCustomPrompt="1"/>
          </p:nvPr>
        </p:nvSpPr>
        <p:spPr>
          <a:xfrm>
            <a:off x="249303" y="1892896"/>
            <a:ext cx="4713222"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6" name="Content Placeholder 25"/>
          <p:cNvSpPr>
            <a:spLocks noGrp="1"/>
          </p:cNvSpPr>
          <p:nvPr>
            <p:ph sz="quarter" idx="20" hasCustomPrompt="1"/>
          </p:nvPr>
        </p:nvSpPr>
        <p:spPr>
          <a:xfrm>
            <a:off x="5581649" y="1889980"/>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7" name="Text Placeholder 41"/>
          <p:cNvSpPr>
            <a:spLocks noGrp="1"/>
          </p:cNvSpPr>
          <p:nvPr>
            <p:ph type="body" sz="quarter" idx="21" hasCustomPrompt="1"/>
          </p:nvPr>
        </p:nvSpPr>
        <p:spPr>
          <a:xfrm>
            <a:off x="5581649" y="4919861"/>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29" name="Text Placeholder 41"/>
          <p:cNvSpPr>
            <a:spLocks noGrp="1"/>
          </p:cNvSpPr>
          <p:nvPr>
            <p:ph type="body" sz="quarter" idx="22" hasCustomPrompt="1"/>
          </p:nvPr>
        </p:nvSpPr>
        <p:spPr>
          <a:xfrm>
            <a:off x="249303" y="5369522"/>
            <a:ext cx="4713221" cy="825760"/>
          </a:xfrm>
        </p:spPr>
        <p:txBody>
          <a:bodyPr/>
          <a:lstStyle>
            <a:lvl1pPr marL="0" indent="0">
              <a:lnSpc>
                <a:spcPts val="1350"/>
              </a:lnSpc>
              <a:spcBef>
                <a:spcPts val="500"/>
              </a:spcBef>
              <a:buClr>
                <a:schemeClr val="bg1"/>
              </a:buClr>
              <a:buSzPct val="25000"/>
              <a:buFont typeface="Arial" pitchFamily="34" charset="0"/>
              <a:buChar char="•"/>
              <a:defRPr sz="14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2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Quote – Body Level (Georgia, 14pt)</a:t>
            </a:r>
          </a:p>
          <a:p>
            <a:pPr lvl="1"/>
            <a:r>
              <a:rPr lang="en-US" dirty="0" smtClean="0"/>
              <a:t>IT Role, IT Industry (Arial, 12pt)</a:t>
            </a:r>
          </a:p>
        </p:txBody>
      </p: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8"/>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0" name="Rectangle 19"/>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1"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opy/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1" name="Text Placeholder 41"/>
          <p:cNvSpPr>
            <a:spLocks noGrp="1"/>
          </p:cNvSpPr>
          <p:nvPr>
            <p:ph type="body" sz="quarter" idx="16" hasCustomPrompt="1"/>
          </p:nvPr>
        </p:nvSpPr>
        <p:spPr>
          <a:xfrm>
            <a:off x="260651" y="2022215"/>
            <a:ext cx="4059320" cy="32736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5305425"/>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35"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15"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6" name="Group 15"/>
          <p:cNvGrpSpPr/>
          <p:nvPr userDrawn="1"/>
        </p:nvGrpSpPr>
        <p:grpSpPr>
          <a:xfrm>
            <a:off x="0" y="0"/>
            <a:ext cx="9144000" cy="6876000"/>
            <a:chOff x="0" y="0"/>
            <a:chExt cx="9144000" cy="6876000"/>
          </a:xfrm>
        </p:grpSpPr>
        <p:sp>
          <p:nvSpPr>
            <p:cNvPr id="17" name="Rectangle 16"/>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Rectangle 17"/>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3" name="Rectangle 22"/>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5"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Copy &amp; Image / Image Equal Vendor Landscape 2">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1889980"/>
            <a:ext cx="3996443" cy="2489821"/>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1" name="Text Placeholder 41"/>
          <p:cNvSpPr>
            <a:spLocks noGrp="1"/>
          </p:cNvSpPr>
          <p:nvPr>
            <p:ph type="body" sz="quarter" idx="16" hasCustomPrompt="1"/>
          </p:nvPr>
        </p:nvSpPr>
        <p:spPr>
          <a:xfrm>
            <a:off x="260651" y="1892896"/>
            <a:ext cx="4059320" cy="1514797"/>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24" name="Text Placeholder 41"/>
          <p:cNvSpPr>
            <a:spLocks noGrp="1"/>
          </p:cNvSpPr>
          <p:nvPr>
            <p:ph type="body" sz="quarter" idx="21" hasCustomPrompt="1"/>
          </p:nvPr>
        </p:nvSpPr>
        <p:spPr>
          <a:xfrm>
            <a:off x="4824029" y="4379801"/>
            <a:ext cx="399644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
        <p:nvSpPr>
          <p:cNvPr id="15" name="Content Placeholder 25"/>
          <p:cNvSpPr>
            <a:spLocks noGrp="1"/>
          </p:cNvSpPr>
          <p:nvPr>
            <p:ph sz="quarter" idx="23" hasCustomPrompt="1"/>
          </p:nvPr>
        </p:nvSpPr>
        <p:spPr>
          <a:xfrm>
            <a:off x="260650" y="3587713"/>
            <a:ext cx="4059321" cy="1094047"/>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ts val="1350"/>
              </a:lnSpc>
              <a:spcBef>
                <a:spcPts val="500"/>
              </a:spcBef>
              <a:buClr>
                <a:schemeClr val="tx1"/>
              </a:buClr>
              <a:buSzPct val="150000"/>
              <a:buFont typeface="Arial" pitchFamily="34" charset="0"/>
              <a:buChar char="◦"/>
              <a:defRPr sz="1200" baseline="0"/>
            </a:lvl2pPr>
            <a:lvl3pPr marL="542925" indent="-180975">
              <a:lnSpc>
                <a:spcPts val="1350"/>
              </a:lnSpc>
              <a:spcBef>
                <a:spcPts val="500"/>
              </a:spcBef>
              <a:buClr>
                <a:schemeClr val="tx1"/>
              </a:buClr>
              <a:buSzPct val="100000"/>
              <a:buFont typeface="Arial" pitchFamily="34" charset="0"/>
              <a:buChar char="–"/>
              <a:defRPr sz="1200" baseline="0"/>
            </a:lvl3pPr>
            <a:lvl4pPr marL="714375" indent="-171450">
              <a:lnSpc>
                <a:spcPts val="135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p:txBody>
      </p:sp>
      <p:sp>
        <p:nvSpPr>
          <p:cNvPr id="17"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8" name="Group 17"/>
          <p:cNvGrpSpPr/>
          <p:nvPr userDrawn="1"/>
        </p:nvGrpSpPr>
        <p:grpSpPr>
          <a:xfrm>
            <a:off x="0" y="0"/>
            <a:ext cx="9144000" cy="6876000"/>
            <a:chOff x="0" y="0"/>
            <a:chExt cx="9144000" cy="6876000"/>
          </a:xfrm>
        </p:grpSpPr>
        <p:sp>
          <p:nvSpPr>
            <p:cNvPr id="19" name="Rectangle 18"/>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Rectangle 19"/>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Rectangle 22"/>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5" name="Rectangle 24"/>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8"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Image/Image Equal">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26" name="Content Placeholder 25"/>
          <p:cNvSpPr>
            <a:spLocks noGrp="1"/>
          </p:cNvSpPr>
          <p:nvPr>
            <p:ph sz="quarter" idx="20" hasCustomPrompt="1"/>
          </p:nvPr>
        </p:nvSpPr>
        <p:spPr>
          <a:xfrm>
            <a:off x="4824029" y="2019299"/>
            <a:ext cx="3996443"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8" name="Content Placeholder 25"/>
          <p:cNvSpPr>
            <a:spLocks noGrp="1"/>
          </p:cNvSpPr>
          <p:nvPr>
            <p:ph sz="quarter" idx="23" hasCustomPrompt="1"/>
          </p:nvPr>
        </p:nvSpPr>
        <p:spPr>
          <a:xfrm>
            <a:off x="260650" y="2019300"/>
            <a:ext cx="4059321" cy="3286125"/>
          </a:xfrm>
        </p:spPr>
        <p:txBody>
          <a:bodyPr/>
          <a:lstStyle>
            <a:lvl1pPr marL="180975" indent="-18097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baseline="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9" name="Text Placeholder 53"/>
          <p:cNvSpPr>
            <a:spLocks noGrp="1"/>
          </p:cNvSpPr>
          <p:nvPr>
            <p:ph type="body" sz="quarter" idx="19" hasCustomPrompt="1"/>
          </p:nvPr>
        </p:nvSpPr>
        <p:spPr>
          <a:xfrm>
            <a:off x="260650" y="1700808"/>
            <a:ext cx="4059322"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0" name="Text Placeholder 53"/>
          <p:cNvSpPr>
            <a:spLocks noGrp="1"/>
          </p:cNvSpPr>
          <p:nvPr>
            <p:ph type="body" sz="quarter" idx="24" hasCustomPrompt="1"/>
          </p:nvPr>
        </p:nvSpPr>
        <p:spPr>
          <a:xfrm>
            <a:off x="4824029" y="1700808"/>
            <a:ext cx="3996443" cy="223365"/>
          </a:xfrm>
        </p:spPr>
        <p:txBody>
          <a:bodyPr/>
          <a:lstStyle>
            <a:lvl1pPr marL="228600" indent="-228600">
              <a:buNone/>
              <a:defRPr sz="12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Header of Box Below (Arial 12pt, Bold)</a:t>
            </a:r>
            <a:endParaRPr lang="en-CA" dirty="0"/>
          </a:p>
        </p:txBody>
      </p:sp>
      <p:sp>
        <p:nvSpPr>
          <p:cNvPr id="25" name="Text Placeholder 41"/>
          <p:cNvSpPr>
            <a:spLocks noGrp="1"/>
          </p:cNvSpPr>
          <p:nvPr>
            <p:ph type="body" sz="quarter" idx="18" hasCustomPrompt="1"/>
          </p:nvPr>
        </p:nvSpPr>
        <p:spPr>
          <a:xfrm>
            <a:off x="260650" y="5387083"/>
            <a:ext cx="4059321"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28" name="Text Placeholder 41"/>
          <p:cNvSpPr>
            <a:spLocks noGrp="1"/>
          </p:cNvSpPr>
          <p:nvPr>
            <p:ph type="body" sz="quarter" idx="25" hasCustomPrompt="1"/>
          </p:nvPr>
        </p:nvSpPr>
        <p:spPr>
          <a:xfrm>
            <a:off x="4824029" y="5387083"/>
            <a:ext cx="3996443" cy="634206"/>
          </a:xfrm>
        </p:spPr>
        <p:txBody>
          <a:bodyPr/>
          <a:lstStyle>
            <a:lvl1pPr marL="0" marR="0" indent="0" algn="l" defTabSz="895350" rtl="0" eaLnBrk="0" fontAlgn="base" latinLnBrk="0" hangingPunct="0">
              <a:lnSpc>
                <a:spcPct val="100000"/>
              </a:lnSpc>
              <a:spcBef>
                <a:spcPts val="500"/>
              </a:spcBef>
              <a:spcAft>
                <a:spcPct val="0"/>
              </a:spcAft>
              <a:buClr>
                <a:schemeClr val="tx1"/>
              </a:buClr>
              <a:buSzPct val="120000"/>
              <a:buFontTx/>
              <a:buNone/>
              <a:tabLst/>
              <a:defRPr sz="1200" b="0" baseline="0">
                <a:solidFill>
                  <a:schemeClr val="tx1"/>
                </a:solidFill>
              </a:defRPr>
            </a:lvl1pPr>
            <a:lvl2pPr marL="0" indent="0" defTabSz="895350">
              <a:lnSpc>
                <a:spcPts val="1350"/>
              </a:lnSpc>
              <a:buFont typeface="Arial" pitchFamily="34" charset="0"/>
              <a:buChar char="•"/>
              <a:defRPr sz="1100">
                <a:solidFill>
                  <a:schemeClr val="bg1">
                    <a:lumMod val="65000"/>
                  </a:schemeClr>
                </a:solidFill>
              </a:defRPr>
            </a:lvl2pPr>
            <a:lvl3pPr marL="0" indent="0" defTabSz="895350">
              <a:lnSpc>
                <a:spcPts val="1350"/>
              </a:lnSpc>
              <a:buFont typeface="Arial" pitchFamily="34" charset="0"/>
              <a:buChar char="•"/>
              <a:defRPr sz="1100">
                <a:solidFill>
                  <a:schemeClr val="bg1">
                    <a:lumMod val="65000"/>
                  </a:schemeClr>
                </a:solidFill>
              </a:defRPr>
            </a:lvl3pPr>
            <a:lvl4pPr marL="1614488" indent="-174625">
              <a:lnSpc>
                <a:spcPts val="1350"/>
              </a:lnSpc>
              <a:defRPr sz="1200">
                <a:solidFill>
                  <a:schemeClr val="accent5"/>
                </a:solidFill>
              </a:defRPr>
            </a:lvl4pPr>
            <a:lvl5pPr marL="2062163" indent="-174625">
              <a:lnSpc>
                <a:spcPts val="1350"/>
              </a:lnSpc>
              <a:tabLst/>
              <a:defRPr sz="1200">
                <a:solidFill>
                  <a:schemeClr val="accent5"/>
                </a:solidFill>
              </a:defRPr>
            </a:lvl5pPr>
          </a:lstStyle>
          <a:p>
            <a:pPr lvl="0"/>
            <a:r>
              <a:rPr lang="en-US" dirty="0" smtClean="0"/>
              <a:t>Copy (Arial, 12pt)</a:t>
            </a:r>
          </a:p>
          <a:p>
            <a:pPr lvl="0"/>
            <a:endParaRPr lang="en-US" dirty="0" smtClean="0"/>
          </a:p>
        </p:txBody>
      </p:sp>
      <p:sp>
        <p:nvSpPr>
          <p:cNvPr id="16" name="Title 1"/>
          <p:cNvSpPr>
            <a:spLocks noGrp="1"/>
          </p:cNvSpPr>
          <p:nvPr>
            <p:ph type="title" hasCustomPrompt="1"/>
          </p:nvPr>
        </p:nvSpPr>
        <p:spPr>
          <a:xfrm>
            <a:off x="251520" y="260648"/>
            <a:ext cx="558062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grpSp>
        <p:nvGrpSpPr>
          <p:cNvPr id="17" name="Group 16"/>
          <p:cNvGrpSpPr/>
          <p:nvPr userDrawn="1"/>
        </p:nvGrpSpPr>
        <p:grpSpPr>
          <a:xfrm>
            <a:off x="0" y="0"/>
            <a:ext cx="9144000" cy="6876000"/>
            <a:chOff x="0" y="0"/>
            <a:chExt cx="9144000" cy="6876000"/>
          </a:xfrm>
        </p:grpSpPr>
        <p:sp>
          <p:nvSpPr>
            <p:cNvPr id="21" name="Rectangle 20"/>
            <p:cNvSpPr/>
            <p:nvPr userDrawn="1"/>
          </p:nvSpPr>
          <p:spPr>
            <a:xfrm>
              <a:off x="0" y="0"/>
              <a:ext cx="583214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21"/>
            <p:cNvSpPr/>
            <p:nvPr userDrawn="1"/>
          </p:nvSpPr>
          <p:spPr>
            <a:xfrm rot="5400000">
              <a:off x="-3298676" y="3298676"/>
              <a:ext cx="6858000"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4" name="Rectangle 23"/>
            <p:cNvSpPr/>
            <p:nvPr userDrawn="1"/>
          </p:nvSpPr>
          <p:spPr>
            <a:xfrm rot="5400000">
              <a:off x="6147048" y="3861048"/>
              <a:ext cx="5733256" cy="260648"/>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b="1" dirty="0"/>
            </a:p>
          </p:txBody>
        </p:sp>
        <p:sp>
          <p:nvSpPr>
            <p:cNvPr id="27" name="Rectangle 26"/>
            <p:cNvSpPr/>
            <p:nvPr userDrawn="1"/>
          </p:nvSpPr>
          <p:spPr>
            <a:xfrm>
              <a:off x="0" y="6336000"/>
              <a:ext cx="9144000" cy="540000"/>
            </a:xfrm>
            <a:prstGeom prst="rect">
              <a:avLst/>
            </a:prstGeom>
            <a:solidFill>
              <a:srgbClr val="5F85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sp>
        <p:nvSpPr>
          <p:cNvPr id="29" name="Text Placeholder 18"/>
          <p:cNvSpPr>
            <a:spLocks noGrp="1"/>
          </p:cNvSpPr>
          <p:nvPr>
            <p:ph type="body" sz="quarter" idx="15"/>
          </p:nvPr>
        </p:nvSpPr>
        <p:spPr>
          <a:xfrm>
            <a:off x="5940425" y="116632"/>
            <a:ext cx="3060067" cy="864741"/>
          </a:xfrm>
          <a:solidFill>
            <a:schemeClr val="accent1"/>
          </a:solidFill>
        </p:spPr>
        <p:txBody>
          <a:bodyPr/>
          <a:lstStyle>
            <a:lvl1pPr algn="ctr">
              <a:buFontTx/>
              <a:buNone/>
              <a:defRPr>
                <a:solidFill>
                  <a:schemeClr val="bg1"/>
                </a:solidFill>
              </a:defRPr>
            </a:lvl1pPr>
          </a:lstStyle>
          <a:p>
            <a:pPr lvl="0"/>
            <a:endParaRPr lang="en-CA" dirty="0" smtClean="0"/>
          </a:p>
          <a:p>
            <a:pPr lvl="0"/>
            <a:r>
              <a:rPr lang="en-CA" dirty="0" smtClean="0"/>
              <a:t>Replace with Thought Model</a:t>
            </a:r>
          </a:p>
          <a:p>
            <a:pPr lvl="0"/>
            <a:r>
              <a:rPr lang="en-CA" dirty="0" smtClean="0"/>
              <a:t>(must fit within this boxed area)</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Section Cover Page">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73433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5" name="Text Placeholder 41"/>
          <p:cNvSpPr>
            <a:spLocks noGrp="1"/>
          </p:cNvSpPr>
          <p:nvPr>
            <p:ph type="body" sz="quarter" idx="16" hasCustomPrompt="1"/>
          </p:nvPr>
        </p:nvSpPr>
        <p:spPr>
          <a:xfrm>
            <a:off x="249303" y="2507593"/>
            <a:ext cx="4034665"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26" name="Text Placeholder 41"/>
          <p:cNvSpPr>
            <a:spLocks noGrp="1"/>
          </p:cNvSpPr>
          <p:nvPr>
            <p:ph type="body" sz="quarter" idx="23" hasCustomPrompt="1"/>
          </p:nvPr>
        </p:nvSpPr>
        <p:spPr>
          <a:xfrm>
            <a:off x="4860032" y="2507593"/>
            <a:ext cx="4032448" cy="2376264"/>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Subhead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892896"/>
            <a:ext cx="8627997" cy="431378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33" name="Text Placeholder 53"/>
          <p:cNvSpPr>
            <a:spLocks noGrp="1"/>
          </p:cNvSpPr>
          <p:nvPr>
            <p:ph type="body" sz="quarter" idx="19" hasCustomPrompt="1"/>
          </p:nvPr>
        </p:nvSpPr>
        <p:spPr>
          <a:xfrm>
            <a:off x="2159732" y="1362075"/>
            <a:ext cx="6717568"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Case Study (Georgia, 24pt) </a:t>
            </a:r>
            <a:endParaRPr lang="en-CA" dirty="0"/>
          </a:p>
        </p:txBody>
      </p:sp>
      <p:pic>
        <p:nvPicPr>
          <p:cNvPr id="13" name="Picture 12" descr="case_study.wmf"/>
          <p:cNvPicPr>
            <a:picLocks noChangeAspect="1"/>
          </p:cNvPicPr>
          <p:nvPr userDrawn="1"/>
        </p:nvPicPr>
        <p:blipFill>
          <a:blip r:embed="rId2" cstate="print"/>
          <a:stretch>
            <a:fillRect/>
          </a:stretch>
        </p:blipFill>
        <p:spPr>
          <a:xfrm>
            <a:off x="464339" y="1376772"/>
            <a:ext cx="1410568" cy="1548443"/>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Bodycop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ft/Right Blank &amp; Line">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Left Blank">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a:t>
            </a:r>
            <a:endParaRPr lang="en-CA" dirty="0"/>
          </a:p>
        </p:txBody>
      </p:sp>
      <p:sp>
        <p:nvSpPr>
          <p:cNvPr id="21" name="Text Placeholder 53"/>
          <p:cNvSpPr>
            <a:spLocks noGrp="1"/>
          </p:cNvSpPr>
          <p:nvPr>
            <p:ph type="body" sz="quarter" idx="19" hasCustomPrompt="1"/>
          </p:nvPr>
        </p:nvSpPr>
        <p:spPr>
          <a:xfrm>
            <a:off x="257176" y="1232756"/>
            <a:ext cx="8620124" cy="657225"/>
          </a:xfrm>
        </p:spPr>
        <p:txBody>
          <a:bodyPr/>
          <a:lstStyle>
            <a:lvl1pPr marL="0" marR="0" indent="0" algn="l" defTabSz="914400" rtl="0" eaLnBrk="0" fontAlgn="base" latinLnBrk="0" hangingPunct="0">
              <a:lnSpc>
                <a:spcPct val="100000"/>
              </a:lnSpc>
              <a:spcBef>
                <a:spcPts val="0"/>
              </a:spcBef>
              <a:spcAft>
                <a:spcPct val="0"/>
              </a:spcAft>
              <a:buClr>
                <a:schemeClr val="tx1"/>
              </a:buClr>
              <a:buSzPct val="120000"/>
              <a:buFont typeface="Arial" pitchFamily="34" charset="0"/>
              <a:buNone/>
              <a:tabLst/>
              <a:defRPr sz="1800" b="1" baseline="0"/>
            </a:lvl1pPr>
            <a:lvl2pPr marL="228600" indent="-228600">
              <a:defRPr sz="1400"/>
            </a:lvl2pPr>
            <a:lvl3pPr marL="228600" indent="-228600">
              <a:defRPr sz="1400"/>
            </a:lvl3pPr>
            <a:lvl4pPr marL="228600" indent="-228600">
              <a:defRPr sz="1400"/>
            </a:lvl4pPr>
            <a:lvl5pPr marL="228600" indent="-228600">
              <a:defRPr sz="1400"/>
            </a:lvl5pPr>
          </a:lstStyle>
          <a:p>
            <a:pPr lvl="0"/>
            <a:r>
              <a:rPr lang="en-US" dirty="0" smtClean="0"/>
              <a:t>Page Subhead (Arial, 18pt Bold) </a:t>
            </a:r>
          </a:p>
        </p:txBody>
      </p:sp>
      <p:sp>
        <p:nvSpPr>
          <p:cNvPr id="13" name="Content Placeholder 25"/>
          <p:cNvSpPr>
            <a:spLocks noGrp="1"/>
          </p:cNvSpPr>
          <p:nvPr>
            <p:ph sz="quarter" idx="20" hasCustomPrompt="1"/>
          </p:nvPr>
        </p:nvSpPr>
        <p:spPr>
          <a:xfrm>
            <a:off x="5581649" y="1880828"/>
            <a:ext cx="3238823" cy="3029881"/>
          </a:xfrm>
        </p:spPr>
        <p:txBody>
          <a:bodyPr/>
          <a:lstStyle>
            <a:lvl1pPr marL="180975" indent="-180975">
              <a:buClr>
                <a:schemeClr val="tx1"/>
              </a:buClr>
              <a:buSzPct val="120000"/>
              <a:buFont typeface="Arial" pitchFamily="34" charset="0"/>
              <a:buChar char="•"/>
              <a:defRPr sz="1200" baseline="0"/>
            </a:lvl1pPr>
            <a:lvl2pPr marL="361950" indent="-180975">
              <a:buClr>
                <a:schemeClr val="tx1"/>
              </a:buClr>
              <a:buSzPct val="150000"/>
              <a:buFont typeface="Arial" pitchFamily="34" charset="0"/>
              <a:buChar char="◦"/>
              <a:defRPr sz="1200" baseline="0"/>
            </a:lvl2pPr>
            <a:lvl3pPr marL="542925" indent="-180975">
              <a:buClr>
                <a:schemeClr val="tx1"/>
              </a:buClr>
              <a:buSzPct val="100000"/>
              <a:buFont typeface="Arial" pitchFamily="34" charset="0"/>
              <a:buChar char="–"/>
              <a:defRPr sz="1200" baseline="0"/>
            </a:lvl3pPr>
            <a:lvl4pPr marL="714375" indent="-171450">
              <a:buClr>
                <a:schemeClr val="tx1"/>
              </a:buClr>
              <a:buSzPct val="100000"/>
              <a:buFont typeface="Wingdings" pitchFamily="2" charset="2"/>
              <a:buChar char="§"/>
              <a:defRPr sz="1200" baseline="0"/>
            </a:lvl4pPr>
            <a:lvl5pPr marL="1619250" indent="-180975">
              <a:buSzPct val="150000"/>
              <a:buFont typeface="Arial" pitchFamily="34" charset="0"/>
              <a:buChar char="◦"/>
              <a:defRPr sz="120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
        <p:nvSpPr>
          <p:cNvPr id="14" name="Text Placeholder 41"/>
          <p:cNvSpPr>
            <a:spLocks noGrp="1"/>
          </p:cNvSpPr>
          <p:nvPr>
            <p:ph type="body" sz="quarter" idx="21" hasCustomPrompt="1"/>
          </p:nvPr>
        </p:nvSpPr>
        <p:spPr>
          <a:xfrm>
            <a:off x="5581649" y="4910709"/>
            <a:ext cx="3238823" cy="314325"/>
          </a:xfrm>
        </p:spPr>
        <p:txBody>
          <a:bodyPr/>
          <a:lstStyle>
            <a:lvl1pPr marL="0" indent="0">
              <a:lnSpc>
                <a:spcPct val="100000"/>
              </a:lnSpc>
              <a:spcBef>
                <a:spcPts val="500"/>
              </a:spcBef>
              <a:buClr>
                <a:schemeClr val="tx1"/>
              </a:buClr>
              <a:buSzPct val="120000"/>
              <a:buFontTx/>
              <a:buNone/>
              <a:defRPr sz="1200" baseline="0"/>
            </a:lvl1pPr>
            <a:lvl2pPr marL="0" indent="0">
              <a:lnSpc>
                <a:spcPts val="1350"/>
              </a:lnSpc>
              <a:spcBef>
                <a:spcPts val="500"/>
              </a:spcBef>
              <a:buClr>
                <a:schemeClr val="tx1"/>
              </a:buClr>
              <a:buSzPct val="150000"/>
              <a:buFontTx/>
              <a:buNone/>
              <a:defRPr sz="1200"/>
            </a:lvl2pPr>
            <a:lvl3pPr marL="0" indent="0">
              <a:lnSpc>
                <a:spcPts val="1350"/>
              </a:lnSpc>
              <a:spcBef>
                <a:spcPts val="500"/>
              </a:spcBef>
              <a:buClr>
                <a:schemeClr val="tx1"/>
              </a:buClr>
              <a:buSzPct val="100000"/>
              <a:buFontTx/>
              <a:buNone/>
              <a:defRPr sz="1200"/>
            </a:lvl3pPr>
            <a:lvl4pPr marL="0" indent="0">
              <a:lnSpc>
                <a:spcPts val="1350"/>
              </a:lnSpc>
              <a:spcBef>
                <a:spcPts val="500"/>
              </a:spcBef>
              <a:buSzPct val="100000"/>
              <a:buFontTx/>
              <a:buNone/>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Above Image/Chart Caption (Arial, 12pt)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 (Georgia, 24pt)</a:t>
            </a:r>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userDrawn="1"/>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indent="0" algn="r"/>
            <a:r>
              <a:rPr lang="en-CA" sz="1000" dirty="0" smtClean="0"/>
              <a:t>Info-Tech</a:t>
            </a:r>
            <a:r>
              <a:rPr lang="en-CA" sz="1000" baseline="0" dirty="0" smtClean="0"/>
              <a:t> Research Group</a:t>
            </a:r>
            <a:endParaRPr lang="en-CA" sz="1000" dirty="0"/>
          </a:p>
        </p:txBody>
      </p:sp>
      <p:sp>
        <p:nvSpPr>
          <p:cNvPr id="10" name="Rectangle 9"/>
          <p:cNvSpPr/>
          <p:nvPr userDrawn="1"/>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indent="0" algn="l"/>
            <a:fld id="{FF20F8B6-5AB9-41C4-A82C-4155E8A92B2C}" type="slidenum">
              <a:rPr lang="en-CA" sz="1000" smtClean="0"/>
              <a:pPr marL="179388" indent="0" algn="l"/>
              <a:t>‹#›</a:t>
            </a:fld>
            <a:endParaRPr lang="en-CA" sz="1000"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8" r:id="rId3"/>
    <p:sldLayoutId id="2147483695" r:id="rId4"/>
    <p:sldLayoutId id="2147483699" r:id="rId5"/>
    <p:sldLayoutId id="2147483698" r:id="rId6"/>
    <p:sldLayoutId id="2147483682" r:id="rId7"/>
    <p:sldLayoutId id="2147483680" r:id="rId8"/>
    <p:sldLayoutId id="2147483696" r:id="rId9"/>
    <p:sldLayoutId id="2147483677" r:id="rId10"/>
    <p:sldLayoutId id="2147483667" r:id="rId11"/>
    <p:sldLayoutId id="2147483684" r:id="rId12"/>
    <p:sldLayoutId id="2147483700" r:id="rId13"/>
    <p:sldLayoutId id="2147483683" r:id="rId14"/>
    <p:sldLayoutId id="2147483714" r:id="rId15"/>
    <p:sldLayoutId id="2147483694" r:id="rId16"/>
    <p:sldLayoutId id="2147483702" r:id="rId17"/>
    <p:sldLayoutId id="2147483704" r:id="rId18"/>
    <p:sldLayoutId id="2147483705" r:id="rId19"/>
    <p:sldLayoutId id="2147483706" r:id="rId20"/>
    <p:sldLayoutId id="2147483707" r:id="rId21"/>
    <p:sldLayoutId id="2147483708" r:id="rId22"/>
    <p:sldLayoutId id="2147483709" r:id="rId23"/>
    <p:sldLayoutId id="2147483710" r:id="rId24"/>
    <p:sldLayoutId id="2147483711" r:id="rId25"/>
    <p:sldLayoutId id="2147483712" r:id="rId26"/>
    <p:sldLayoutId id="2147483713" r:id="rId27"/>
    <p:sldLayoutId id="2147483715" r:id="rId28"/>
  </p:sldLayoutIdLst>
  <p:timing>
    <p:tnLst>
      <p:par>
        <p:cTn id="1" dur="indefinite" restart="never" nodeType="tmRoot"/>
      </p:par>
    </p:tnLst>
  </p:timing>
  <p:hf hdr="0" ftr="0" dt="0"/>
  <p:txStyles>
    <p:titleStyle>
      <a:lvl1pPr algn="l" rtl="0" eaLnBrk="0" fontAlgn="base" hangingPunct="0">
        <a:spcBef>
          <a:spcPct val="0"/>
        </a:spcBef>
        <a:spcAft>
          <a:spcPct val="0"/>
        </a:spcAft>
        <a:defRPr sz="2400" kern="1200" baseline="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180975" indent="-180975" algn="l" rtl="0" eaLnBrk="0" fontAlgn="base" hangingPunct="0">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0" fontAlgn="base" hangingPunct="0">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0" fontAlgn="base" hangingPunct="0">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0" fontAlgn="base" hangingPunct="0">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infotech.com/research/ss/assess-and-optimize-bi-operations/storyboard-assess-and-optimize-bi-operations?utm_source=SS_Sample&amp;utm_medium=Collateral&amp;utm_campaign=Collateral" TargetMode="Externa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hyperlink" Target="http://download.101com.com/pub/tdwi/Files/Right%20Time%20Reporting%20Monograph.pdf" TargetMode="External"/><Relationship Id="rId2" Type="http://schemas.openxmlformats.org/officeDocument/2006/relationships/image" Target="../media/image14.png"/><Relationship Id="rId1" Type="http://schemas.openxmlformats.org/officeDocument/2006/relationships/slideLayout" Target="../slideLayouts/slideLayout10.xml"/><Relationship Id="rId6" Type="http://schemas.openxmlformats.org/officeDocument/2006/relationships/image" Target="../media/image5.png"/><Relationship Id="rId5" Type="http://schemas.openxmlformats.org/officeDocument/2006/relationships/hyperlink" Target="http://www.infotech.com/research/ss/assess-and-optimize-bi-operations/storyboard-assess-and-optimize-bi-operations?utm_source=SS_Sample&amp;utm_medium=Collateral&amp;utm_campaign=Collateral" TargetMode="External"/><Relationship Id="rId4" Type="http://schemas.openxmlformats.org/officeDocument/2006/relationships/image" Target="../media/image15.wmf"/></Relationships>
</file>

<file path=ppt/slides/_rels/slide1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timoelliott.com/blog/2010/10/what-does-a-world-class-bi-program-look-like.html" TargetMode="External"/><Relationship Id="rId7" Type="http://schemas.openxmlformats.org/officeDocument/2006/relationships/hyperlink" Target="http://www.infotech.com/research/ss/assess-and-optimize-bi-operations/storyboard-assess-and-optimize-bi-operations?utm_source=SS_Sample&amp;utm_medium=Collateral&amp;utm_campaign=Collatera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5.wmf"/></Relationships>
</file>

<file path=ppt/slides/_rels/slide12.xml.rels><?xml version="1.0" encoding="UTF-8" standalone="yes"?>
<Relationships xmlns="http://schemas.openxmlformats.org/package/2006/relationships"><Relationship Id="rId3" Type="http://schemas.openxmlformats.org/officeDocument/2006/relationships/hyperlink" Target="http://www.infotech.com/research/ss/assess-and-optimize-bi-operations/storyboard-assess-and-optimize-bi-operations?utm_source=SS_Sample&amp;utm_medium=Collateral&amp;utm_campaign=Collateral" TargetMode="External"/><Relationship Id="rId7" Type="http://schemas.openxmlformats.org/officeDocument/2006/relationships/image" Target="../media/image18.png"/><Relationship Id="rId2" Type="http://schemas.openxmlformats.org/officeDocument/2006/relationships/hyperlink" Target="http://www.infotech.com/" TargetMode="Externa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hyperlink" Target="http://www.infotech.com/research/ss/assess-and-optimize-bi-operations/storyboard-assess-and-optimize-bi-operations?utm_source=SS_Sample&amp;utm_medium=Collateral&amp;utm_campaign=Collateral"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hyperlink" Target="http://www.infotech.com/research/ss/assess-and-optimize-bi-operations/storyboard-assess-and-optimize-bi-operations?utm_source=SS_Sample&amp;utm_medium=Collateral&amp;utm_campaign=Collateral"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mailto:GuidedImplementations@InfoTech.com" TargetMode="External"/><Relationship Id="rId7"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8.xml"/><Relationship Id="rId6" Type="http://schemas.openxmlformats.org/officeDocument/2006/relationships/image" Target="../media/image7.png"/><Relationship Id="rId5" Type="http://schemas.openxmlformats.org/officeDocument/2006/relationships/hyperlink" Target="mailto:workshopbooking@infotech.com" TargetMode="External"/><Relationship Id="rId10" Type="http://schemas.openxmlformats.org/officeDocument/2006/relationships/image" Target="../media/image5.png"/><Relationship Id="rId4" Type="http://schemas.openxmlformats.org/officeDocument/2006/relationships/hyperlink" Target="http://www.infotech.com/account" TargetMode="External"/><Relationship Id="rId9" Type="http://schemas.openxmlformats.org/officeDocument/2006/relationships/hyperlink" Target="http://www.infotech.com/research/ss/assess-and-optimize-bi-operations/storyboard-assess-and-optimize-bi-operations?utm_source=SS_Sample&amp;utm_medium=Collateral&amp;utm_campaign=Collatera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mailto:GuidedImplementations@InfoTech.com" TargetMode="External"/><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hyperlink" Target="http://www.infotech.com/research/ss/assess-and-optimize-bi-operations/storyboard-assess-and-optimize-bi-operations?utm_source=SS_Sample&amp;utm_medium=Collateral&amp;utm_campaign=Collatera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8.xml"/><Relationship Id="rId5" Type="http://schemas.openxmlformats.org/officeDocument/2006/relationships/image" Target="../media/image5.png"/><Relationship Id="rId4" Type="http://schemas.openxmlformats.org/officeDocument/2006/relationships/hyperlink" Target="http://www.infotech.com/research/ss/assess-and-optimize-bi-operations/storyboard-assess-and-optimize-bi-operations?utm_source=SS_Sample&amp;utm_medium=Collateral&amp;utm_campaign=Collatera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image" Target="../media/image5.png"/><Relationship Id="rId5" Type="http://schemas.openxmlformats.org/officeDocument/2006/relationships/hyperlink" Target="http://www.infotech.com/research/ss/assess-and-optimize-bi-operations/storyboard-assess-and-optimize-bi-operations?utm_source=SS_Sample&amp;utm_medium=Collateral&amp;utm_campaign=Collateral" TargetMode="External"/><Relationship Id="rId4" Type="http://schemas.openxmlformats.org/officeDocument/2006/relationships/image" Target="../media/image13.wmf"/></Relationships>
</file>

<file path=ppt/slides/_rels/slide8.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5.xml"/><Relationship Id="rId1" Type="http://schemas.openxmlformats.org/officeDocument/2006/relationships/slideLayout" Target="../slideLayouts/slideLayout11.xml"/><Relationship Id="rId5" Type="http://schemas.openxmlformats.org/officeDocument/2006/relationships/image" Target="../media/image5.png"/><Relationship Id="rId4" Type="http://schemas.openxmlformats.org/officeDocument/2006/relationships/hyperlink" Target="http://www.infotech.com/research/ss/assess-and-optimize-bi-operations/storyboard-assess-and-optimize-bi-operations?utm_source=SS_Sample&amp;utm_medium=Collateral&amp;utm_campaign=Collatera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hyperlink" Target="http://www.infotech.com/research/ss/assess-and-optimize-bi-operations/storyboard-assess-and-optimize-bi-operations?utm_source=SS_Sample&amp;utm_medium=Collateral&amp;utm_campaign=Collateral" TargetMode="External"/><Relationship Id="rId4" Type="http://schemas.openxmlformats.org/officeDocument/2006/relationships/image" Target="../media/image1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5"/>
          </p:nvPr>
        </p:nvSpPr>
        <p:spPr/>
        <p:txBody>
          <a:bodyPr/>
          <a:lstStyle/>
          <a:p>
            <a:r>
              <a:rPr lang="en-CA" dirty="0"/>
              <a:t>Assess and Optimize BI Operations</a:t>
            </a:r>
          </a:p>
        </p:txBody>
      </p:sp>
      <p:sp>
        <p:nvSpPr>
          <p:cNvPr id="8" name="Text Placeholder 7"/>
          <p:cNvSpPr>
            <a:spLocks noGrp="1"/>
          </p:cNvSpPr>
          <p:nvPr>
            <p:ph type="body" sz="quarter" idx="16"/>
          </p:nvPr>
        </p:nvSpPr>
        <p:spPr/>
        <p:txBody>
          <a:bodyPr/>
          <a:lstStyle/>
          <a:p>
            <a:pPr lvl="0"/>
            <a:r>
              <a:rPr lang="en-CA" dirty="0">
                <a:latin typeface="Arial" panose="020B0604020202020204" pitchFamily="34" charset="0"/>
                <a:cs typeface="Arial" panose="020B0604020202020204" pitchFamily="34" charset="0"/>
              </a:rPr>
              <a:t>Focus on delivering timely, quality, and affordable information to enable fast and effective business decisions</a:t>
            </a:r>
            <a:r>
              <a:rPr lang="en-CA" dirty="0" smtClean="0">
                <a:latin typeface="Arial" panose="020B0604020202020204" pitchFamily="34" charset="0"/>
                <a:cs typeface="Arial" panose="020B0604020202020204" pitchFamily="34" charset="0"/>
              </a:rPr>
              <a:t>.</a:t>
            </a:r>
            <a:endParaRPr lang="en-US" sz="800" dirty="0">
              <a:solidFill>
                <a:srgbClr val="333333"/>
              </a:solidFill>
              <a:latin typeface="Arial" panose="020B0604020202020204" pitchFamily="34" charset="0"/>
              <a:cs typeface="Arial" panose="020B0604020202020204" pitchFamily="34" charset="0"/>
            </a:endParaRPr>
          </a:p>
        </p:txBody>
      </p:sp>
      <p:pic>
        <p:nvPicPr>
          <p:cNvPr id="5" name="Picture 4" descr="sample-titlebar-itrgNEW.gif">
            <a:hlinkClick r:id="rId2"/>
          </p:cNvPr>
          <p:cNvPicPr>
            <a:picLocks noChangeAspect="1"/>
          </p:cNvPicPr>
          <p:nvPr/>
        </p:nvPicPr>
        <p:blipFill>
          <a:blip r:embed="rId3" cstate="print"/>
          <a:srcRect b="40634"/>
          <a:stretch>
            <a:fillRect/>
          </a:stretch>
        </p:blipFill>
        <p:spPr>
          <a:xfrm>
            <a:off x="0" y="5402461"/>
            <a:ext cx="9144000" cy="864096"/>
          </a:xfrm>
          <a:prstGeom prst="rect">
            <a:avLst/>
          </a:prstGeom>
        </p:spPr>
      </p:pic>
      <p:grpSp>
        <p:nvGrpSpPr>
          <p:cNvPr id="15" name="Group 14"/>
          <p:cNvGrpSpPr/>
          <p:nvPr/>
        </p:nvGrpSpPr>
        <p:grpSpPr>
          <a:xfrm>
            <a:off x="0" y="6266557"/>
            <a:ext cx="9144000" cy="591443"/>
            <a:chOff x="0" y="6266557"/>
            <a:chExt cx="9144000" cy="591443"/>
          </a:xfrm>
        </p:grpSpPr>
        <p:sp>
          <p:nvSpPr>
            <p:cNvPr id="9" name="Rectangle 8"/>
            <p:cNvSpPr/>
            <p:nvPr/>
          </p:nvSpPr>
          <p:spPr>
            <a:xfrm>
              <a:off x="0" y="6266557"/>
              <a:ext cx="7308304"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4625" algn="r"/>
              <a:r>
                <a:rPr lang="en-CA" sz="800" dirty="0" smtClean="0">
                  <a:solidFill>
                    <a:schemeClr val="bg1">
                      <a:lumMod val="65000"/>
                    </a:schemeClr>
                  </a:solidFill>
                </a:rPr>
                <a:t>Info-Tech's products and services combine actionable insight and relevant advice with ready-to-use tools</a:t>
              </a:r>
              <a:br>
                <a:rPr lang="en-CA" sz="800" dirty="0" smtClean="0">
                  <a:solidFill>
                    <a:schemeClr val="bg1">
                      <a:lumMod val="65000"/>
                    </a:schemeClr>
                  </a:solidFill>
                </a:rPr>
              </a:br>
              <a:r>
                <a:rPr lang="en-CA" sz="800" dirty="0" smtClean="0">
                  <a:solidFill>
                    <a:schemeClr val="bg1">
                      <a:lumMod val="65000"/>
                    </a:schemeClr>
                  </a:solidFill>
                </a:rPr>
                <a:t>and templates that cover the full spectrum of IT concerns.© 1997 - 2014 Info-Tech Research Group</a:t>
              </a:r>
              <a:endParaRPr lang="en-CA" sz="800" dirty="0">
                <a:solidFill>
                  <a:schemeClr val="bg1">
                    <a:lumMod val="65000"/>
                  </a:schemeClr>
                </a:solidFill>
              </a:endParaRPr>
            </a:p>
          </p:txBody>
        </p:sp>
        <p:sp>
          <p:nvSpPr>
            <p:cNvPr id="13" name="Rectangle 12"/>
            <p:cNvSpPr/>
            <p:nvPr/>
          </p:nvSpPr>
          <p:spPr>
            <a:xfrm>
              <a:off x="7308304" y="6266557"/>
              <a:ext cx="1835696" cy="5914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4" name="Picture 13" descr="itrg-logo-blue.png"/>
            <p:cNvPicPr>
              <a:picLocks noChangeAspect="1"/>
            </p:cNvPicPr>
            <p:nvPr/>
          </p:nvPicPr>
          <p:blipFill>
            <a:blip r:embed="rId4" cstate="print"/>
            <a:stretch>
              <a:fillRect/>
            </a:stretch>
          </p:blipFill>
          <p:spPr>
            <a:xfrm>
              <a:off x="7529512" y="6360368"/>
              <a:ext cx="1400175" cy="381000"/>
            </a:xfrm>
            <a:prstGeom prst="rect">
              <a:avLst/>
            </a:prstGeom>
          </p:spPr>
        </p:pic>
      </p:grpSp>
    </p:spTree>
    <p:extLst>
      <p:ext uri="{BB962C8B-B14F-4D97-AF65-F5344CB8AC3E}">
        <p14:creationId xmlns:p14="http://schemas.microsoft.com/office/powerpoint/2010/main" val="35098435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7469849" cy="864096"/>
          </a:xfrm>
        </p:spPr>
        <p:txBody>
          <a:bodyPr/>
          <a:lstStyle/>
          <a:p>
            <a:r>
              <a:rPr lang="en-CA" i="1" dirty="0" smtClean="0"/>
              <a:t>Timely</a:t>
            </a:r>
            <a:r>
              <a:rPr lang="en-CA" dirty="0" smtClean="0"/>
              <a:t>: Improve information delivery time with an optimized BI operating model</a:t>
            </a:r>
            <a:endParaRPr lang="en-CA" dirty="0"/>
          </a:p>
        </p:txBody>
      </p:sp>
      <p:sp>
        <p:nvSpPr>
          <p:cNvPr id="3" name="Text Placeholder 2"/>
          <p:cNvSpPr>
            <a:spLocks noGrp="1"/>
          </p:cNvSpPr>
          <p:nvPr>
            <p:ph type="body" sz="quarter" idx="19"/>
          </p:nvPr>
        </p:nvSpPr>
        <p:spPr/>
        <p:txBody>
          <a:bodyPr/>
          <a:lstStyle/>
          <a:p>
            <a:r>
              <a:rPr lang="en-CA" dirty="0"/>
              <a:t>When a business event occurs, there are three potential areas for latency, all of which the BI team </a:t>
            </a:r>
            <a:r>
              <a:rPr lang="en-CA" dirty="0" smtClean="0"/>
              <a:t>can </a:t>
            </a:r>
            <a:r>
              <a:rPr lang="en-CA" dirty="0"/>
              <a:t>address in the operating model:</a:t>
            </a:r>
          </a:p>
          <a:p>
            <a:endParaRPr lang="en-CA" dirty="0"/>
          </a:p>
        </p:txBody>
      </p:sp>
      <p:sp>
        <p:nvSpPr>
          <p:cNvPr id="5" name="Text Placeholder 4"/>
          <p:cNvSpPr>
            <a:spLocks noGrp="1"/>
          </p:cNvSpPr>
          <p:nvPr>
            <p:ph type="body" sz="quarter" idx="16"/>
          </p:nvPr>
        </p:nvSpPr>
        <p:spPr>
          <a:xfrm>
            <a:off x="249303" y="1844824"/>
            <a:ext cx="4898761" cy="3564396"/>
          </a:xfrm>
        </p:spPr>
        <p:txBody>
          <a:bodyPr/>
          <a:lstStyle/>
          <a:p>
            <a:pPr marL="0" lvl="0" indent="0">
              <a:buNone/>
            </a:pPr>
            <a:r>
              <a:rPr lang="en-CA" b="1" dirty="0"/>
              <a:t>Data latency:</a:t>
            </a:r>
            <a:r>
              <a:rPr lang="en-CA" dirty="0"/>
              <a:t> Time between the business event occurring and the data being ready for analysis.</a:t>
            </a:r>
          </a:p>
          <a:p>
            <a:pPr lvl="1">
              <a:buFont typeface="Arial" panose="020B0604020202020204" pitchFamily="34" charset="0"/>
              <a:buChar char="•"/>
            </a:pPr>
            <a:r>
              <a:rPr lang="en-CA" dirty="0"/>
              <a:t>The business community and BI team share responsibility for reducing data latency. It is the responsibility of the BI team to pull relevant data from storage and prepare this data for analysis.</a:t>
            </a:r>
          </a:p>
          <a:p>
            <a:pPr marL="0" lvl="0" indent="0">
              <a:buNone/>
            </a:pPr>
            <a:r>
              <a:rPr lang="en-CA" b="1" dirty="0"/>
              <a:t>Analysis latency:</a:t>
            </a:r>
            <a:r>
              <a:rPr lang="en-CA" dirty="0"/>
              <a:t> Time between the data being prepared for analysis, and the actual delivery of information to the business.</a:t>
            </a:r>
          </a:p>
          <a:p>
            <a:pPr lvl="1">
              <a:buFont typeface="Arial" panose="020B0604020202020204" pitchFamily="34" charset="0"/>
              <a:buChar char="•"/>
            </a:pPr>
            <a:r>
              <a:rPr lang="en-CA" dirty="0"/>
              <a:t>The BI team holds full responsibility for reducing analysis latency, and increasing business value. By assessing the processes in place and </a:t>
            </a:r>
            <a:r>
              <a:rPr lang="en-CA" dirty="0" smtClean="0"/>
              <a:t>skill sets </a:t>
            </a:r>
            <a:r>
              <a:rPr lang="en-CA" dirty="0"/>
              <a:t>within the team, opportunities to improve emerge.</a:t>
            </a:r>
          </a:p>
          <a:p>
            <a:pPr marL="0" lvl="0" indent="0">
              <a:buNone/>
            </a:pPr>
            <a:r>
              <a:rPr lang="en-CA" b="1" dirty="0"/>
              <a:t>Decision latency:</a:t>
            </a:r>
            <a:r>
              <a:rPr lang="en-CA" dirty="0"/>
              <a:t> Time between information being delivered to the business, and their business decision based on the </a:t>
            </a:r>
            <a:r>
              <a:rPr lang="en-CA" dirty="0" smtClean="0"/>
              <a:t>information.</a:t>
            </a:r>
            <a:endParaRPr lang="en-CA" dirty="0"/>
          </a:p>
          <a:p>
            <a:pPr lvl="1">
              <a:buFont typeface="Arial" panose="020B0604020202020204" pitchFamily="34" charset="0"/>
              <a:buChar char="•"/>
            </a:pPr>
            <a:r>
              <a:rPr lang="en-CA" dirty="0"/>
              <a:t>BI can help reduce the chance of decision latency by ensuring that BI functionality and metadata management enable quick decision making when information is delivered to the business.</a:t>
            </a:r>
          </a:p>
        </p:txBody>
      </p:sp>
      <p:pic>
        <p:nvPicPr>
          <p:cNvPr id="29698" name="Picture 2" descr="http://www.gilliganondata.com/wp-content/uploads/2010/06/hackathorn_three_latency_types.pn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04048" y="1952836"/>
            <a:ext cx="3960440" cy="2983382"/>
          </a:xfrm>
          <a:prstGeom prst="rect">
            <a:avLst/>
          </a:prstGeom>
          <a:noFill/>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5400092" y="4833156"/>
            <a:ext cx="3276364" cy="461665"/>
          </a:xfrm>
          <a:prstGeom prst="rect">
            <a:avLst/>
          </a:prstGeom>
          <a:noFill/>
        </p:spPr>
        <p:txBody>
          <a:bodyPr wrap="square" rtlCol="0">
            <a:spAutoFit/>
          </a:bodyPr>
          <a:lstStyle/>
          <a:p>
            <a:pPr algn="r"/>
            <a:r>
              <a:rPr lang="en-CA" sz="1200" dirty="0" smtClean="0"/>
              <a:t>Source: </a:t>
            </a:r>
            <a:r>
              <a:rPr lang="en-CA" sz="1200" i="1" dirty="0" smtClean="0">
                <a:hlinkClick r:id="rId3"/>
              </a:rPr>
              <a:t>A Business Approach to Right-Time Decision Making, TDWI</a:t>
            </a:r>
            <a:endParaRPr lang="en-CA" sz="1200" i="1" dirty="0"/>
          </a:p>
        </p:txBody>
      </p:sp>
      <p:grpSp>
        <p:nvGrpSpPr>
          <p:cNvPr id="4" name="Group 5"/>
          <p:cNvGrpSpPr/>
          <p:nvPr/>
        </p:nvGrpSpPr>
        <p:grpSpPr>
          <a:xfrm>
            <a:off x="7769021" y="152636"/>
            <a:ext cx="1045830" cy="909545"/>
            <a:chOff x="7769021" y="226766"/>
            <a:chExt cx="1045830" cy="909545"/>
          </a:xfrm>
        </p:grpSpPr>
        <p:sp>
          <p:nvSpPr>
            <p:cNvPr id="6" name="Freeform 6"/>
            <p:cNvSpPr/>
            <p:nvPr/>
          </p:nvSpPr>
          <p:spPr>
            <a:xfrm>
              <a:off x="8066573" y="226766"/>
              <a:ext cx="450725" cy="394170"/>
            </a:xfrm>
            <a:custGeom>
              <a:avLst/>
              <a:gdLst>
                <a:gd name="connsiteX0" fmla="*/ 0 w 450725"/>
                <a:gd name="connsiteY0" fmla="*/ 65696 h 394170"/>
                <a:gd name="connsiteX1" fmla="*/ 65696 w 450725"/>
                <a:gd name="connsiteY1" fmla="*/ 0 h 394170"/>
                <a:gd name="connsiteX2" fmla="*/ 385029 w 450725"/>
                <a:gd name="connsiteY2" fmla="*/ 0 h 394170"/>
                <a:gd name="connsiteX3" fmla="*/ 450725 w 450725"/>
                <a:gd name="connsiteY3" fmla="*/ 65696 h 394170"/>
                <a:gd name="connsiteX4" fmla="*/ 450725 w 450725"/>
                <a:gd name="connsiteY4" fmla="*/ 328474 h 394170"/>
                <a:gd name="connsiteX5" fmla="*/ 385029 w 450725"/>
                <a:gd name="connsiteY5" fmla="*/ 394170 h 394170"/>
                <a:gd name="connsiteX6" fmla="*/ 65696 w 450725"/>
                <a:gd name="connsiteY6" fmla="*/ 394170 h 394170"/>
                <a:gd name="connsiteX7" fmla="*/ 0 w 450725"/>
                <a:gd name="connsiteY7" fmla="*/ 328474 h 394170"/>
                <a:gd name="connsiteX8" fmla="*/ 0 w 450725"/>
                <a:gd name="connsiteY8" fmla="*/ 65696 h 394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0725" h="394170">
                  <a:moveTo>
                    <a:pt x="0" y="65696"/>
                  </a:moveTo>
                  <a:cubicBezTo>
                    <a:pt x="0" y="29413"/>
                    <a:pt x="29413" y="0"/>
                    <a:pt x="65696" y="0"/>
                  </a:cubicBezTo>
                  <a:lnTo>
                    <a:pt x="385029" y="0"/>
                  </a:lnTo>
                  <a:cubicBezTo>
                    <a:pt x="421312" y="0"/>
                    <a:pt x="450725" y="29413"/>
                    <a:pt x="450725" y="65696"/>
                  </a:cubicBezTo>
                  <a:lnTo>
                    <a:pt x="450725" y="328474"/>
                  </a:lnTo>
                  <a:cubicBezTo>
                    <a:pt x="450725" y="364757"/>
                    <a:pt x="421312" y="394170"/>
                    <a:pt x="385029" y="394170"/>
                  </a:cubicBezTo>
                  <a:lnTo>
                    <a:pt x="65696" y="394170"/>
                  </a:lnTo>
                  <a:cubicBezTo>
                    <a:pt x="29413" y="394170"/>
                    <a:pt x="0" y="364757"/>
                    <a:pt x="0" y="328474"/>
                  </a:cubicBezTo>
                  <a:lnTo>
                    <a:pt x="0" y="65696"/>
                  </a:lnTo>
                  <a:close/>
                </a:path>
              </a:pathLst>
            </a:custGeom>
            <a:solidFill>
              <a:srgbClr val="D17D0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4012" tIns="84012" rIns="84012" bIns="84012" numCol="1" spcCol="1270" anchor="ctr" anchorCtr="0">
              <a:noAutofit/>
            </a:bodyPr>
            <a:lstStyle/>
            <a:p>
              <a:pPr lvl="0" algn="ctr" defTabSz="755650">
                <a:lnSpc>
                  <a:spcPct val="90000"/>
                </a:lnSpc>
                <a:spcBef>
                  <a:spcPct val="0"/>
                </a:spcBef>
                <a:spcAft>
                  <a:spcPct val="35000"/>
                </a:spcAft>
              </a:pPr>
              <a:endParaRPr lang="en-CA" sz="1700" kern="1200" dirty="0"/>
            </a:p>
          </p:txBody>
        </p:sp>
        <p:sp>
          <p:nvSpPr>
            <p:cNvPr id="7" name="Freeform 7"/>
            <p:cNvSpPr/>
            <p:nvPr/>
          </p:nvSpPr>
          <p:spPr>
            <a:xfrm>
              <a:off x="7948352" y="423850"/>
              <a:ext cx="687167" cy="687167"/>
            </a:xfrm>
            <a:custGeom>
              <a:avLst/>
              <a:gdLst/>
              <a:ahLst/>
              <a:cxnLst/>
              <a:rect l="0" t="0" r="0" b="0"/>
              <a:pathLst>
                <a:path>
                  <a:moveTo>
                    <a:pt x="570916" y="85960"/>
                  </a:moveTo>
                  <a:arcTo wR="343583" hR="343583" stAng="18685550" swAng="2634955"/>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8" name="Freeform 8"/>
            <p:cNvSpPr/>
            <p:nvPr/>
          </p:nvSpPr>
          <p:spPr>
            <a:xfrm>
              <a:off x="8364126" y="742141"/>
              <a:ext cx="450725" cy="394170"/>
            </a:xfrm>
            <a:custGeom>
              <a:avLst/>
              <a:gdLst>
                <a:gd name="connsiteX0" fmla="*/ 0 w 450725"/>
                <a:gd name="connsiteY0" fmla="*/ 65696 h 394170"/>
                <a:gd name="connsiteX1" fmla="*/ 65696 w 450725"/>
                <a:gd name="connsiteY1" fmla="*/ 0 h 394170"/>
                <a:gd name="connsiteX2" fmla="*/ 385029 w 450725"/>
                <a:gd name="connsiteY2" fmla="*/ 0 h 394170"/>
                <a:gd name="connsiteX3" fmla="*/ 450725 w 450725"/>
                <a:gd name="connsiteY3" fmla="*/ 65696 h 394170"/>
                <a:gd name="connsiteX4" fmla="*/ 450725 w 450725"/>
                <a:gd name="connsiteY4" fmla="*/ 328474 h 394170"/>
                <a:gd name="connsiteX5" fmla="*/ 385029 w 450725"/>
                <a:gd name="connsiteY5" fmla="*/ 394170 h 394170"/>
                <a:gd name="connsiteX6" fmla="*/ 65696 w 450725"/>
                <a:gd name="connsiteY6" fmla="*/ 394170 h 394170"/>
                <a:gd name="connsiteX7" fmla="*/ 0 w 450725"/>
                <a:gd name="connsiteY7" fmla="*/ 328474 h 394170"/>
                <a:gd name="connsiteX8" fmla="*/ 0 w 450725"/>
                <a:gd name="connsiteY8" fmla="*/ 65696 h 394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0725" h="394170">
                  <a:moveTo>
                    <a:pt x="0" y="65696"/>
                  </a:moveTo>
                  <a:cubicBezTo>
                    <a:pt x="0" y="29413"/>
                    <a:pt x="29413" y="0"/>
                    <a:pt x="65696" y="0"/>
                  </a:cubicBezTo>
                  <a:lnTo>
                    <a:pt x="385029" y="0"/>
                  </a:lnTo>
                  <a:cubicBezTo>
                    <a:pt x="421312" y="0"/>
                    <a:pt x="450725" y="29413"/>
                    <a:pt x="450725" y="65696"/>
                  </a:cubicBezTo>
                  <a:lnTo>
                    <a:pt x="450725" y="328474"/>
                  </a:lnTo>
                  <a:cubicBezTo>
                    <a:pt x="450725" y="364757"/>
                    <a:pt x="421312" y="394170"/>
                    <a:pt x="385029" y="394170"/>
                  </a:cubicBezTo>
                  <a:lnTo>
                    <a:pt x="65696" y="394170"/>
                  </a:lnTo>
                  <a:cubicBezTo>
                    <a:pt x="29413" y="394170"/>
                    <a:pt x="0" y="364757"/>
                    <a:pt x="0" y="328474"/>
                  </a:cubicBezTo>
                  <a:lnTo>
                    <a:pt x="0" y="65696"/>
                  </a:lnTo>
                  <a:close/>
                </a:path>
              </a:pathLst>
            </a:custGeom>
            <a:solidFill>
              <a:schemeClr val="accent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4012" tIns="84012" rIns="84012" bIns="84012" numCol="1" spcCol="1270" anchor="ctr" anchorCtr="0">
              <a:noAutofit/>
            </a:bodyPr>
            <a:lstStyle/>
            <a:p>
              <a:pPr lvl="0" algn="ctr" defTabSz="755650">
                <a:lnSpc>
                  <a:spcPct val="90000"/>
                </a:lnSpc>
                <a:spcBef>
                  <a:spcPct val="0"/>
                </a:spcBef>
                <a:spcAft>
                  <a:spcPct val="35000"/>
                </a:spcAft>
              </a:pPr>
              <a:endParaRPr lang="en-CA" sz="1700" kern="1200" dirty="0"/>
            </a:p>
          </p:txBody>
        </p:sp>
        <p:sp>
          <p:nvSpPr>
            <p:cNvPr id="9" name="Freeform 9"/>
            <p:cNvSpPr/>
            <p:nvPr/>
          </p:nvSpPr>
          <p:spPr>
            <a:xfrm>
              <a:off x="7948352" y="423850"/>
              <a:ext cx="687167" cy="687167"/>
            </a:xfrm>
            <a:custGeom>
              <a:avLst/>
              <a:gdLst/>
              <a:ahLst/>
              <a:cxnLst/>
              <a:rect l="0" t="0" r="0" b="0"/>
              <a:pathLst>
                <a:path>
                  <a:moveTo>
                    <a:pt x="414361" y="679798"/>
                  </a:moveTo>
                  <a:arcTo wR="343583" hR="343583" stAng="4686725" swAng="1426549"/>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0" name="Freeform 10"/>
            <p:cNvSpPr/>
            <p:nvPr/>
          </p:nvSpPr>
          <p:spPr>
            <a:xfrm>
              <a:off x="7769021" y="742141"/>
              <a:ext cx="450725" cy="394170"/>
            </a:xfrm>
            <a:custGeom>
              <a:avLst/>
              <a:gdLst>
                <a:gd name="connsiteX0" fmla="*/ 0 w 450725"/>
                <a:gd name="connsiteY0" fmla="*/ 65696 h 394170"/>
                <a:gd name="connsiteX1" fmla="*/ 65696 w 450725"/>
                <a:gd name="connsiteY1" fmla="*/ 0 h 394170"/>
                <a:gd name="connsiteX2" fmla="*/ 385029 w 450725"/>
                <a:gd name="connsiteY2" fmla="*/ 0 h 394170"/>
                <a:gd name="connsiteX3" fmla="*/ 450725 w 450725"/>
                <a:gd name="connsiteY3" fmla="*/ 65696 h 394170"/>
                <a:gd name="connsiteX4" fmla="*/ 450725 w 450725"/>
                <a:gd name="connsiteY4" fmla="*/ 328474 h 394170"/>
                <a:gd name="connsiteX5" fmla="*/ 385029 w 450725"/>
                <a:gd name="connsiteY5" fmla="*/ 394170 h 394170"/>
                <a:gd name="connsiteX6" fmla="*/ 65696 w 450725"/>
                <a:gd name="connsiteY6" fmla="*/ 394170 h 394170"/>
                <a:gd name="connsiteX7" fmla="*/ 0 w 450725"/>
                <a:gd name="connsiteY7" fmla="*/ 328474 h 394170"/>
                <a:gd name="connsiteX8" fmla="*/ 0 w 450725"/>
                <a:gd name="connsiteY8" fmla="*/ 65696 h 394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0725" h="394170">
                  <a:moveTo>
                    <a:pt x="0" y="65696"/>
                  </a:moveTo>
                  <a:cubicBezTo>
                    <a:pt x="0" y="29413"/>
                    <a:pt x="29413" y="0"/>
                    <a:pt x="65696" y="0"/>
                  </a:cubicBezTo>
                  <a:lnTo>
                    <a:pt x="385029" y="0"/>
                  </a:lnTo>
                  <a:cubicBezTo>
                    <a:pt x="421312" y="0"/>
                    <a:pt x="450725" y="29413"/>
                    <a:pt x="450725" y="65696"/>
                  </a:cubicBezTo>
                  <a:lnTo>
                    <a:pt x="450725" y="328474"/>
                  </a:lnTo>
                  <a:cubicBezTo>
                    <a:pt x="450725" y="364757"/>
                    <a:pt x="421312" y="394170"/>
                    <a:pt x="385029" y="394170"/>
                  </a:cubicBezTo>
                  <a:lnTo>
                    <a:pt x="65696" y="394170"/>
                  </a:lnTo>
                  <a:cubicBezTo>
                    <a:pt x="29413" y="394170"/>
                    <a:pt x="0" y="364757"/>
                    <a:pt x="0" y="328474"/>
                  </a:cubicBezTo>
                  <a:lnTo>
                    <a:pt x="0" y="6569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4012" tIns="84012" rIns="84012" bIns="84012" numCol="1" spcCol="1270" anchor="ctr" anchorCtr="0">
              <a:noAutofit/>
            </a:bodyPr>
            <a:lstStyle/>
            <a:p>
              <a:pPr lvl="0" algn="ctr" defTabSz="755650">
                <a:lnSpc>
                  <a:spcPct val="90000"/>
                </a:lnSpc>
                <a:spcBef>
                  <a:spcPct val="0"/>
                </a:spcBef>
                <a:spcAft>
                  <a:spcPct val="35000"/>
                </a:spcAft>
              </a:pPr>
              <a:endParaRPr lang="en-CA" sz="1700" kern="1200" dirty="0"/>
            </a:p>
          </p:txBody>
        </p:sp>
        <p:sp>
          <p:nvSpPr>
            <p:cNvPr id="11" name="Freeform 12"/>
            <p:cNvSpPr/>
            <p:nvPr/>
          </p:nvSpPr>
          <p:spPr>
            <a:xfrm>
              <a:off x="7948352" y="423850"/>
              <a:ext cx="687167" cy="687167"/>
            </a:xfrm>
            <a:custGeom>
              <a:avLst/>
              <a:gdLst/>
              <a:ahLst/>
              <a:cxnLst/>
              <a:rect l="0" t="0" r="0" b="0"/>
              <a:pathLst>
                <a:path>
                  <a:moveTo>
                    <a:pt x="1134" y="315680"/>
                  </a:moveTo>
                  <a:arcTo wR="343583" hR="343583" stAng="11079495" swAng="2634955"/>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graphicFrame>
        <p:nvGraphicFramePr>
          <p:cNvPr id="19" name="Table 18"/>
          <p:cNvGraphicFramePr>
            <a:graphicFrameLocks noGrp="1"/>
          </p:cNvGraphicFramePr>
          <p:nvPr>
            <p:extLst>
              <p:ext uri="{D42A27DB-BD31-4B8C-83A1-F6EECF244321}">
                <p14:modId xmlns:p14="http://schemas.microsoft.com/office/powerpoint/2010/main" val="2268390430"/>
              </p:ext>
            </p:extLst>
          </p:nvPr>
        </p:nvGraphicFramePr>
        <p:xfrm>
          <a:off x="251520" y="5481228"/>
          <a:ext cx="8640959" cy="914400"/>
        </p:xfrm>
        <a:graphic>
          <a:graphicData uri="http://schemas.openxmlformats.org/drawingml/2006/table">
            <a:tbl>
              <a:tblPr firstRow="1" bandRow="1">
                <a:tableStyleId>{5940675A-B579-460E-94D1-54222C63F5DA}</a:tableStyleId>
              </a:tblPr>
              <a:tblGrid>
                <a:gridCol w="8640959"/>
              </a:tblGrid>
              <a:tr h="0">
                <a:tc>
                  <a:txBody>
                    <a:bodyPr/>
                    <a:lstStyle/>
                    <a:p>
                      <a:pPr>
                        <a:lnSpc>
                          <a:spcPct val="100000"/>
                        </a:lnSpc>
                        <a:spcBef>
                          <a:spcPts val="0"/>
                        </a:spcBef>
                        <a:spcAft>
                          <a:spcPts val="0"/>
                        </a:spcAft>
                      </a:pPr>
                      <a:r>
                        <a:rPr lang="en-US" sz="1200" b="1" i="1" dirty="0" smtClean="0">
                          <a:solidFill>
                            <a:schemeClr val="bg1"/>
                          </a:solidFill>
                          <a:latin typeface="+mj-lt"/>
                        </a:rPr>
                        <a:t>Info-Tech Insight</a:t>
                      </a:r>
                      <a:endParaRPr lang="en-US" sz="1200" b="1" dirty="0">
                        <a:solidFill>
                          <a:schemeClr val="bg1"/>
                        </a:solidFill>
                        <a:latin typeface="+mj-lt"/>
                      </a:endParaRPr>
                    </a:p>
                  </a:txBody>
                  <a:tcP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solidFill>
                      <a:schemeClr val="accent1"/>
                    </a:solidFill>
                  </a:tcPr>
                </a:tc>
              </a:tr>
              <a:tr h="329720">
                <a:tc>
                  <a:txBody>
                    <a:bodyPr/>
                    <a:lstStyle/>
                    <a:p>
                      <a:pPr marL="0" indent="0" algn="l"/>
                      <a:r>
                        <a:rPr lang="en-CA" sz="1200" dirty="0" smtClean="0">
                          <a:solidFill>
                            <a:schemeClr val="tx1"/>
                          </a:solidFill>
                        </a:rPr>
                        <a:t>The BI team has a responsibility to the business to ensure opportunities are not lost due to slow time to information. By considering speed of delivery as one of the three components of BI operational excellence, the organization ensures that value is not destroyed due to slow processes within the BI department.</a:t>
                      </a:r>
                      <a:endParaRPr lang="en-CA" sz="1200" dirty="0">
                        <a:solidFill>
                          <a:schemeClr val="tx1"/>
                        </a:solidFill>
                      </a:endParaRPr>
                    </a:p>
                  </a:txBody>
                  <a:tcP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solidFill>
                      <a:srgbClr val="F1F2E0"/>
                    </a:solidFill>
                  </a:tcPr>
                </a:tc>
              </a:tr>
            </a:tbl>
          </a:graphicData>
        </a:graphic>
      </p:graphicFrame>
      <p:pic>
        <p:nvPicPr>
          <p:cNvPr id="20" name="Picture 19" descr="insight-sm.wmf"/>
          <p:cNvPicPr>
            <a:picLocks noChangeAspect="1"/>
          </p:cNvPicPr>
          <p:nvPr/>
        </p:nvPicPr>
        <p:blipFill>
          <a:blip r:embed="rId4" cstate="print"/>
          <a:stretch>
            <a:fillRect/>
          </a:stretch>
        </p:blipFill>
        <p:spPr>
          <a:xfrm>
            <a:off x="8574851" y="5535224"/>
            <a:ext cx="240000" cy="180000"/>
          </a:xfrm>
          <a:prstGeom prst="rect">
            <a:avLst/>
          </a:prstGeom>
        </p:spPr>
      </p:pic>
      <p:pic>
        <p:nvPicPr>
          <p:cNvPr id="16"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3280212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a:xfrm>
            <a:off x="257176" y="1223603"/>
            <a:ext cx="8620124" cy="657225"/>
          </a:xfrm>
        </p:spPr>
        <p:txBody>
          <a:bodyPr/>
          <a:lstStyle/>
          <a:p>
            <a:r>
              <a:rPr lang="en-CA" dirty="0" smtClean="0"/>
              <a:t>The BI operating </a:t>
            </a:r>
            <a:r>
              <a:rPr lang="en-CA" dirty="0"/>
              <a:t>m</a:t>
            </a:r>
            <a:r>
              <a:rPr lang="en-CA" dirty="0" smtClean="0"/>
              <a:t>odel is considered effective when all four criteria are met:</a:t>
            </a:r>
            <a:endParaRPr lang="en-CA" dirty="0"/>
          </a:p>
        </p:txBody>
      </p:sp>
      <p:sp>
        <p:nvSpPr>
          <p:cNvPr id="3" name="Title 2"/>
          <p:cNvSpPr>
            <a:spLocks noGrp="1"/>
          </p:cNvSpPr>
          <p:nvPr>
            <p:ph type="title"/>
          </p:nvPr>
        </p:nvSpPr>
        <p:spPr>
          <a:xfrm>
            <a:off x="251520" y="260648"/>
            <a:ext cx="7469849" cy="864096"/>
          </a:xfrm>
        </p:spPr>
        <p:txBody>
          <a:bodyPr/>
          <a:lstStyle/>
          <a:p>
            <a:r>
              <a:rPr lang="en-CA" i="1" dirty="0" smtClean="0"/>
              <a:t>Effective</a:t>
            </a:r>
            <a:r>
              <a:rPr lang="en-CA" dirty="0" smtClean="0"/>
              <a:t>: Improve information quality </a:t>
            </a:r>
            <a:r>
              <a:rPr lang="en-CA" dirty="0"/>
              <a:t>with </a:t>
            </a:r>
            <a:r>
              <a:rPr lang="en-CA" dirty="0" smtClean="0"/>
              <a:t>an optimized </a:t>
            </a:r>
            <a:r>
              <a:rPr lang="en-CA" dirty="0"/>
              <a:t>BI operating model</a:t>
            </a:r>
          </a:p>
        </p:txBody>
      </p:sp>
      <p:sp>
        <p:nvSpPr>
          <p:cNvPr id="7" name="TextBox 6"/>
          <p:cNvSpPr txBox="1"/>
          <p:nvPr/>
        </p:nvSpPr>
        <p:spPr>
          <a:xfrm>
            <a:off x="265531" y="4892827"/>
            <a:ext cx="3652218" cy="1384995"/>
          </a:xfrm>
          <a:prstGeom prst="rect">
            <a:avLst/>
          </a:prstGeom>
          <a:noFill/>
          <a:ln>
            <a:noFill/>
          </a:ln>
        </p:spPr>
        <p:txBody>
          <a:bodyPr wrap="square" rtlCol="0">
            <a:spAutoFit/>
          </a:bodyPr>
          <a:lstStyle/>
          <a:p>
            <a:pPr marL="85725" algn="l"/>
            <a:r>
              <a:rPr lang="en-CA" sz="1200" i="1" dirty="0" smtClean="0">
                <a:latin typeface="+mj-lt"/>
              </a:rPr>
              <a:t>     92</a:t>
            </a:r>
            <a:r>
              <a:rPr lang="en-CA" sz="1200" i="1" dirty="0">
                <a:latin typeface="+mj-lt"/>
              </a:rPr>
              <a:t>% of business people said that BI had contributed somewhat or significantly to company performance (higher than the number of IT people that considered their BI projects to be moderately or very successful</a:t>
            </a:r>
            <a:r>
              <a:rPr lang="en-CA" sz="1200" i="1" dirty="0" smtClean="0">
                <a:latin typeface="+mj-lt"/>
              </a:rPr>
              <a:t>).</a:t>
            </a:r>
          </a:p>
          <a:p>
            <a:pPr algn="r"/>
            <a:r>
              <a:rPr lang="en-CA" sz="1200" i="1" dirty="0"/>
              <a:t>—</a:t>
            </a:r>
            <a:r>
              <a:rPr lang="en-CA" sz="1200" i="1" dirty="0" smtClean="0"/>
              <a:t> </a:t>
            </a:r>
            <a:r>
              <a:rPr lang="en-CA" sz="1200" i="1" dirty="0">
                <a:hlinkClick r:id="rId3"/>
              </a:rPr>
              <a:t>Cindi Howson, </a:t>
            </a:r>
            <a:r>
              <a:rPr lang="en-CA" sz="1200" i="1" dirty="0" smtClean="0">
                <a:hlinkClick r:id="rId3"/>
              </a:rPr>
              <a:t>quoted in What Does a World-Class BI Program Look Like?</a:t>
            </a:r>
            <a:endParaRPr lang="en-CA" sz="1200" dirty="0"/>
          </a:p>
        </p:txBody>
      </p:sp>
      <p:grpSp>
        <p:nvGrpSpPr>
          <p:cNvPr id="5" name="Group 14"/>
          <p:cNvGrpSpPr/>
          <p:nvPr/>
        </p:nvGrpSpPr>
        <p:grpSpPr>
          <a:xfrm>
            <a:off x="2322429" y="1916832"/>
            <a:ext cx="4499140" cy="2679030"/>
            <a:chOff x="2322429" y="1624343"/>
            <a:chExt cx="4499140" cy="2679030"/>
          </a:xfrm>
        </p:grpSpPr>
        <p:sp>
          <p:nvSpPr>
            <p:cNvPr id="15" name="Freeform 15"/>
            <p:cNvSpPr/>
            <p:nvPr/>
          </p:nvSpPr>
          <p:spPr>
            <a:xfrm>
              <a:off x="3917749" y="2994872"/>
              <a:ext cx="1308501" cy="1308501"/>
            </a:xfrm>
            <a:custGeom>
              <a:avLst/>
              <a:gdLst>
                <a:gd name="connsiteX0" fmla="*/ 0 w 1308501"/>
                <a:gd name="connsiteY0" fmla="*/ 654251 h 1308501"/>
                <a:gd name="connsiteX1" fmla="*/ 654251 w 1308501"/>
                <a:gd name="connsiteY1" fmla="*/ 0 h 1308501"/>
                <a:gd name="connsiteX2" fmla="*/ 1308502 w 1308501"/>
                <a:gd name="connsiteY2" fmla="*/ 654251 h 1308501"/>
                <a:gd name="connsiteX3" fmla="*/ 654251 w 1308501"/>
                <a:gd name="connsiteY3" fmla="*/ 1308502 h 1308501"/>
                <a:gd name="connsiteX4" fmla="*/ 0 w 1308501"/>
                <a:gd name="connsiteY4" fmla="*/ 654251 h 13085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08501" h="1308501">
                  <a:moveTo>
                    <a:pt x="0" y="654251"/>
                  </a:moveTo>
                  <a:cubicBezTo>
                    <a:pt x="0" y="292918"/>
                    <a:pt x="292918" y="0"/>
                    <a:pt x="654251" y="0"/>
                  </a:cubicBezTo>
                  <a:cubicBezTo>
                    <a:pt x="1015584" y="0"/>
                    <a:pt x="1308502" y="292918"/>
                    <a:pt x="1308502" y="654251"/>
                  </a:cubicBezTo>
                  <a:cubicBezTo>
                    <a:pt x="1308502" y="1015584"/>
                    <a:pt x="1015584" y="1308502"/>
                    <a:pt x="654251" y="1308502"/>
                  </a:cubicBezTo>
                  <a:cubicBezTo>
                    <a:pt x="292918" y="1308502"/>
                    <a:pt x="0" y="1015584"/>
                    <a:pt x="0" y="654251"/>
                  </a:cubicBez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9881" tIns="199881" rIns="199881" bIns="199881" numCol="1" spcCol="1270" anchor="ctr" anchorCtr="0">
              <a:noAutofit/>
            </a:bodyPr>
            <a:lstStyle/>
            <a:p>
              <a:pPr lvl="0" algn="ctr" defTabSz="577850">
                <a:lnSpc>
                  <a:spcPct val="90000"/>
                </a:lnSpc>
                <a:spcBef>
                  <a:spcPct val="0"/>
                </a:spcBef>
                <a:spcAft>
                  <a:spcPct val="35000"/>
                </a:spcAft>
              </a:pPr>
              <a:r>
                <a:rPr lang="en-CA" sz="1200" kern="1200" dirty="0" smtClean="0"/>
                <a:t>Effective Business Intelligence</a:t>
              </a:r>
              <a:endParaRPr lang="en-CA" sz="1200" kern="1200" dirty="0"/>
            </a:p>
          </p:txBody>
        </p:sp>
        <p:sp>
          <p:nvSpPr>
            <p:cNvPr id="16" name="Left Arrow 16"/>
            <p:cNvSpPr/>
            <p:nvPr/>
          </p:nvSpPr>
          <p:spPr>
            <a:xfrm rot="11700000">
              <a:off x="2927365" y="3152540"/>
              <a:ext cx="974495" cy="3729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17" name="Freeform 18"/>
            <p:cNvSpPr/>
            <p:nvPr/>
          </p:nvSpPr>
          <p:spPr>
            <a:xfrm>
              <a:off x="2322429" y="2715662"/>
              <a:ext cx="1243075" cy="994460"/>
            </a:xfrm>
            <a:custGeom>
              <a:avLst/>
              <a:gdLst>
                <a:gd name="connsiteX0" fmla="*/ 0 w 1243075"/>
                <a:gd name="connsiteY0" fmla="*/ 99446 h 994460"/>
                <a:gd name="connsiteX1" fmla="*/ 99446 w 1243075"/>
                <a:gd name="connsiteY1" fmla="*/ 0 h 994460"/>
                <a:gd name="connsiteX2" fmla="*/ 1143629 w 1243075"/>
                <a:gd name="connsiteY2" fmla="*/ 0 h 994460"/>
                <a:gd name="connsiteX3" fmla="*/ 1243075 w 1243075"/>
                <a:gd name="connsiteY3" fmla="*/ 99446 h 994460"/>
                <a:gd name="connsiteX4" fmla="*/ 1243075 w 1243075"/>
                <a:gd name="connsiteY4" fmla="*/ 895014 h 994460"/>
                <a:gd name="connsiteX5" fmla="*/ 1143629 w 1243075"/>
                <a:gd name="connsiteY5" fmla="*/ 994460 h 994460"/>
                <a:gd name="connsiteX6" fmla="*/ 99446 w 1243075"/>
                <a:gd name="connsiteY6" fmla="*/ 994460 h 994460"/>
                <a:gd name="connsiteX7" fmla="*/ 0 w 1243075"/>
                <a:gd name="connsiteY7" fmla="*/ 895014 h 994460"/>
                <a:gd name="connsiteX8" fmla="*/ 0 w 1243075"/>
                <a:gd name="connsiteY8" fmla="*/ 99446 h 994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3075" h="994460">
                  <a:moveTo>
                    <a:pt x="0" y="99446"/>
                  </a:moveTo>
                  <a:cubicBezTo>
                    <a:pt x="0" y="44523"/>
                    <a:pt x="44523" y="0"/>
                    <a:pt x="99446" y="0"/>
                  </a:cubicBezTo>
                  <a:lnTo>
                    <a:pt x="1143629" y="0"/>
                  </a:lnTo>
                  <a:cubicBezTo>
                    <a:pt x="1198552" y="0"/>
                    <a:pt x="1243075" y="44523"/>
                    <a:pt x="1243075" y="99446"/>
                  </a:cubicBezTo>
                  <a:lnTo>
                    <a:pt x="1243075" y="895014"/>
                  </a:lnTo>
                  <a:cubicBezTo>
                    <a:pt x="1243075" y="949937"/>
                    <a:pt x="1198552" y="994460"/>
                    <a:pt x="1143629" y="994460"/>
                  </a:cubicBezTo>
                  <a:lnTo>
                    <a:pt x="99446" y="994460"/>
                  </a:lnTo>
                  <a:cubicBezTo>
                    <a:pt x="44523" y="994460"/>
                    <a:pt x="0" y="949937"/>
                    <a:pt x="0" y="895014"/>
                  </a:cubicBezTo>
                  <a:lnTo>
                    <a:pt x="0" y="9944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892" tIns="53892" rIns="53892" bIns="53892" numCol="1" spcCol="1270" anchor="ctr" anchorCtr="0">
              <a:noAutofit/>
            </a:bodyPr>
            <a:lstStyle/>
            <a:p>
              <a:pPr lvl="0" algn="ctr" defTabSz="577850">
                <a:lnSpc>
                  <a:spcPct val="90000"/>
                </a:lnSpc>
                <a:spcBef>
                  <a:spcPct val="0"/>
                </a:spcBef>
                <a:spcAft>
                  <a:spcPct val="35000"/>
                </a:spcAft>
              </a:pPr>
              <a:r>
                <a:rPr lang="en-CA" sz="1200" kern="1200" dirty="0" smtClean="0"/>
                <a:t>Focused on Business Requirements</a:t>
              </a:r>
              <a:endParaRPr lang="en-CA" sz="1200" kern="1200" dirty="0"/>
            </a:p>
          </p:txBody>
        </p:sp>
        <p:sp>
          <p:nvSpPr>
            <p:cNvPr id="19" name="Left Arrow 19"/>
            <p:cNvSpPr/>
            <p:nvPr/>
          </p:nvSpPr>
          <p:spPr>
            <a:xfrm rot="14700000">
              <a:off x="3578364" y="2376709"/>
              <a:ext cx="974495" cy="3729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0" name="Freeform 20"/>
            <p:cNvSpPr/>
            <p:nvPr/>
          </p:nvSpPr>
          <p:spPr>
            <a:xfrm>
              <a:off x="3238154" y="1624343"/>
              <a:ext cx="1243075" cy="994460"/>
            </a:xfrm>
            <a:custGeom>
              <a:avLst/>
              <a:gdLst>
                <a:gd name="connsiteX0" fmla="*/ 0 w 1243075"/>
                <a:gd name="connsiteY0" fmla="*/ 99446 h 994460"/>
                <a:gd name="connsiteX1" fmla="*/ 99446 w 1243075"/>
                <a:gd name="connsiteY1" fmla="*/ 0 h 994460"/>
                <a:gd name="connsiteX2" fmla="*/ 1143629 w 1243075"/>
                <a:gd name="connsiteY2" fmla="*/ 0 h 994460"/>
                <a:gd name="connsiteX3" fmla="*/ 1243075 w 1243075"/>
                <a:gd name="connsiteY3" fmla="*/ 99446 h 994460"/>
                <a:gd name="connsiteX4" fmla="*/ 1243075 w 1243075"/>
                <a:gd name="connsiteY4" fmla="*/ 895014 h 994460"/>
                <a:gd name="connsiteX5" fmla="*/ 1143629 w 1243075"/>
                <a:gd name="connsiteY5" fmla="*/ 994460 h 994460"/>
                <a:gd name="connsiteX6" fmla="*/ 99446 w 1243075"/>
                <a:gd name="connsiteY6" fmla="*/ 994460 h 994460"/>
                <a:gd name="connsiteX7" fmla="*/ 0 w 1243075"/>
                <a:gd name="connsiteY7" fmla="*/ 895014 h 994460"/>
                <a:gd name="connsiteX8" fmla="*/ 0 w 1243075"/>
                <a:gd name="connsiteY8" fmla="*/ 99446 h 994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3075" h="994460">
                  <a:moveTo>
                    <a:pt x="0" y="99446"/>
                  </a:moveTo>
                  <a:cubicBezTo>
                    <a:pt x="0" y="44523"/>
                    <a:pt x="44523" y="0"/>
                    <a:pt x="99446" y="0"/>
                  </a:cubicBezTo>
                  <a:lnTo>
                    <a:pt x="1143629" y="0"/>
                  </a:lnTo>
                  <a:cubicBezTo>
                    <a:pt x="1198552" y="0"/>
                    <a:pt x="1243075" y="44523"/>
                    <a:pt x="1243075" y="99446"/>
                  </a:cubicBezTo>
                  <a:lnTo>
                    <a:pt x="1243075" y="895014"/>
                  </a:lnTo>
                  <a:cubicBezTo>
                    <a:pt x="1243075" y="949937"/>
                    <a:pt x="1198552" y="994460"/>
                    <a:pt x="1143629" y="994460"/>
                  </a:cubicBezTo>
                  <a:lnTo>
                    <a:pt x="99446" y="994460"/>
                  </a:lnTo>
                  <a:cubicBezTo>
                    <a:pt x="44523" y="994460"/>
                    <a:pt x="0" y="949937"/>
                    <a:pt x="0" y="895014"/>
                  </a:cubicBezTo>
                  <a:lnTo>
                    <a:pt x="0" y="9944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892" tIns="53892" rIns="53892" bIns="53892" numCol="1" spcCol="1270" anchor="ctr" anchorCtr="0">
              <a:noAutofit/>
            </a:bodyPr>
            <a:lstStyle/>
            <a:p>
              <a:pPr lvl="0" algn="ctr" defTabSz="577850">
                <a:lnSpc>
                  <a:spcPct val="90000"/>
                </a:lnSpc>
                <a:spcBef>
                  <a:spcPct val="0"/>
                </a:spcBef>
                <a:spcAft>
                  <a:spcPct val="35000"/>
                </a:spcAft>
              </a:pPr>
              <a:r>
                <a:rPr lang="en-CA" sz="1200" kern="1200" dirty="0" smtClean="0"/>
                <a:t>Tailored Functionality Based on Users’ Needs</a:t>
              </a:r>
              <a:endParaRPr lang="en-CA" sz="1200" kern="1200" dirty="0"/>
            </a:p>
          </p:txBody>
        </p:sp>
        <p:sp>
          <p:nvSpPr>
            <p:cNvPr id="21" name="Left Arrow 21"/>
            <p:cNvSpPr/>
            <p:nvPr/>
          </p:nvSpPr>
          <p:spPr>
            <a:xfrm rot="17700000">
              <a:off x="4591139" y="2376709"/>
              <a:ext cx="974495" cy="3729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2" name="Freeform 22"/>
            <p:cNvSpPr/>
            <p:nvPr/>
          </p:nvSpPr>
          <p:spPr>
            <a:xfrm>
              <a:off x="4662769" y="1624343"/>
              <a:ext cx="1243075" cy="994460"/>
            </a:xfrm>
            <a:custGeom>
              <a:avLst/>
              <a:gdLst>
                <a:gd name="connsiteX0" fmla="*/ 0 w 1243075"/>
                <a:gd name="connsiteY0" fmla="*/ 99446 h 994460"/>
                <a:gd name="connsiteX1" fmla="*/ 99446 w 1243075"/>
                <a:gd name="connsiteY1" fmla="*/ 0 h 994460"/>
                <a:gd name="connsiteX2" fmla="*/ 1143629 w 1243075"/>
                <a:gd name="connsiteY2" fmla="*/ 0 h 994460"/>
                <a:gd name="connsiteX3" fmla="*/ 1243075 w 1243075"/>
                <a:gd name="connsiteY3" fmla="*/ 99446 h 994460"/>
                <a:gd name="connsiteX4" fmla="*/ 1243075 w 1243075"/>
                <a:gd name="connsiteY4" fmla="*/ 895014 h 994460"/>
                <a:gd name="connsiteX5" fmla="*/ 1143629 w 1243075"/>
                <a:gd name="connsiteY5" fmla="*/ 994460 h 994460"/>
                <a:gd name="connsiteX6" fmla="*/ 99446 w 1243075"/>
                <a:gd name="connsiteY6" fmla="*/ 994460 h 994460"/>
                <a:gd name="connsiteX7" fmla="*/ 0 w 1243075"/>
                <a:gd name="connsiteY7" fmla="*/ 895014 h 994460"/>
                <a:gd name="connsiteX8" fmla="*/ 0 w 1243075"/>
                <a:gd name="connsiteY8" fmla="*/ 99446 h 994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3075" h="994460">
                  <a:moveTo>
                    <a:pt x="0" y="99446"/>
                  </a:moveTo>
                  <a:cubicBezTo>
                    <a:pt x="0" y="44523"/>
                    <a:pt x="44523" y="0"/>
                    <a:pt x="99446" y="0"/>
                  </a:cubicBezTo>
                  <a:lnTo>
                    <a:pt x="1143629" y="0"/>
                  </a:lnTo>
                  <a:cubicBezTo>
                    <a:pt x="1198552" y="0"/>
                    <a:pt x="1243075" y="44523"/>
                    <a:pt x="1243075" y="99446"/>
                  </a:cubicBezTo>
                  <a:lnTo>
                    <a:pt x="1243075" y="895014"/>
                  </a:lnTo>
                  <a:cubicBezTo>
                    <a:pt x="1243075" y="949937"/>
                    <a:pt x="1198552" y="994460"/>
                    <a:pt x="1143629" y="994460"/>
                  </a:cubicBezTo>
                  <a:lnTo>
                    <a:pt x="99446" y="994460"/>
                  </a:lnTo>
                  <a:cubicBezTo>
                    <a:pt x="44523" y="994460"/>
                    <a:pt x="0" y="949937"/>
                    <a:pt x="0" y="895014"/>
                  </a:cubicBezTo>
                  <a:lnTo>
                    <a:pt x="0" y="9944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892" tIns="53892" rIns="53892" bIns="53892" numCol="1" spcCol="1270" anchor="ctr" anchorCtr="0">
              <a:noAutofit/>
            </a:bodyPr>
            <a:lstStyle/>
            <a:p>
              <a:pPr lvl="0" algn="ctr" defTabSz="577850">
                <a:lnSpc>
                  <a:spcPct val="90000"/>
                </a:lnSpc>
                <a:spcBef>
                  <a:spcPct val="0"/>
                </a:spcBef>
                <a:spcAft>
                  <a:spcPct val="35000"/>
                </a:spcAft>
              </a:pPr>
              <a:r>
                <a:rPr lang="en-CA" sz="1200" kern="1200" dirty="0" smtClean="0"/>
                <a:t>Use KPIs to Monitor Performance</a:t>
              </a:r>
              <a:endParaRPr lang="en-CA" sz="1200" kern="1200" dirty="0"/>
            </a:p>
          </p:txBody>
        </p:sp>
        <p:sp>
          <p:nvSpPr>
            <p:cNvPr id="23" name="Left Arrow 23"/>
            <p:cNvSpPr/>
            <p:nvPr/>
          </p:nvSpPr>
          <p:spPr>
            <a:xfrm rot="20700000">
              <a:off x="5242139" y="3152540"/>
              <a:ext cx="974495" cy="372922"/>
            </a:xfrm>
            <a:prstGeom prst="leftArrow">
              <a:avLst>
                <a:gd name="adj1" fmla="val 60000"/>
                <a:gd name="adj2" fmla="val 50000"/>
              </a:avLst>
            </a:prstGeom>
          </p:spPr>
          <p:style>
            <a:lnRef idx="0">
              <a:schemeClr val="accent1">
                <a:tint val="60000"/>
                <a:hueOff val="0"/>
                <a:satOff val="0"/>
                <a:lumOff val="0"/>
                <a:alphaOff val="0"/>
              </a:schemeClr>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sp>
        <p:sp>
          <p:nvSpPr>
            <p:cNvPr id="24" name="Freeform 25"/>
            <p:cNvSpPr/>
            <p:nvPr/>
          </p:nvSpPr>
          <p:spPr>
            <a:xfrm>
              <a:off x="5578494" y="2715662"/>
              <a:ext cx="1243075" cy="994460"/>
            </a:xfrm>
            <a:custGeom>
              <a:avLst/>
              <a:gdLst>
                <a:gd name="connsiteX0" fmla="*/ 0 w 1243075"/>
                <a:gd name="connsiteY0" fmla="*/ 99446 h 994460"/>
                <a:gd name="connsiteX1" fmla="*/ 99446 w 1243075"/>
                <a:gd name="connsiteY1" fmla="*/ 0 h 994460"/>
                <a:gd name="connsiteX2" fmla="*/ 1143629 w 1243075"/>
                <a:gd name="connsiteY2" fmla="*/ 0 h 994460"/>
                <a:gd name="connsiteX3" fmla="*/ 1243075 w 1243075"/>
                <a:gd name="connsiteY3" fmla="*/ 99446 h 994460"/>
                <a:gd name="connsiteX4" fmla="*/ 1243075 w 1243075"/>
                <a:gd name="connsiteY4" fmla="*/ 895014 h 994460"/>
                <a:gd name="connsiteX5" fmla="*/ 1143629 w 1243075"/>
                <a:gd name="connsiteY5" fmla="*/ 994460 h 994460"/>
                <a:gd name="connsiteX6" fmla="*/ 99446 w 1243075"/>
                <a:gd name="connsiteY6" fmla="*/ 994460 h 994460"/>
                <a:gd name="connsiteX7" fmla="*/ 0 w 1243075"/>
                <a:gd name="connsiteY7" fmla="*/ 895014 h 994460"/>
                <a:gd name="connsiteX8" fmla="*/ 0 w 1243075"/>
                <a:gd name="connsiteY8" fmla="*/ 99446 h 9944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43075" h="994460">
                  <a:moveTo>
                    <a:pt x="0" y="99446"/>
                  </a:moveTo>
                  <a:cubicBezTo>
                    <a:pt x="0" y="44523"/>
                    <a:pt x="44523" y="0"/>
                    <a:pt x="99446" y="0"/>
                  </a:cubicBezTo>
                  <a:lnTo>
                    <a:pt x="1143629" y="0"/>
                  </a:lnTo>
                  <a:cubicBezTo>
                    <a:pt x="1198552" y="0"/>
                    <a:pt x="1243075" y="44523"/>
                    <a:pt x="1243075" y="99446"/>
                  </a:cubicBezTo>
                  <a:lnTo>
                    <a:pt x="1243075" y="895014"/>
                  </a:lnTo>
                  <a:cubicBezTo>
                    <a:pt x="1243075" y="949937"/>
                    <a:pt x="1198552" y="994460"/>
                    <a:pt x="1143629" y="994460"/>
                  </a:cubicBezTo>
                  <a:lnTo>
                    <a:pt x="99446" y="994460"/>
                  </a:lnTo>
                  <a:cubicBezTo>
                    <a:pt x="44523" y="994460"/>
                    <a:pt x="0" y="949937"/>
                    <a:pt x="0" y="895014"/>
                  </a:cubicBezTo>
                  <a:lnTo>
                    <a:pt x="0" y="9944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53892" tIns="53892" rIns="53892" bIns="53892" numCol="1" spcCol="1270" anchor="ctr" anchorCtr="0">
              <a:noAutofit/>
            </a:bodyPr>
            <a:lstStyle/>
            <a:p>
              <a:pPr lvl="0" algn="ctr" defTabSz="577850">
                <a:lnSpc>
                  <a:spcPct val="90000"/>
                </a:lnSpc>
                <a:spcBef>
                  <a:spcPct val="0"/>
                </a:spcBef>
                <a:spcAft>
                  <a:spcPct val="35000"/>
                </a:spcAft>
              </a:pPr>
              <a:r>
                <a:rPr lang="en-CA" sz="1200" kern="1200" dirty="0" smtClean="0"/>
                <a:t>Simplify Complex Processes</a:t>
              </a:r>
              <a:endParaRPr lang="en-CA" sz="1200" kern="1200" dirty="0"/>
            </a:p>
          </p:txBody>
        </p:sp>
      </p:grpSp>
      <p:sp>
        <p:nvSpPr>
          <p:cNvPr id="6" name="TextBox 5"/>
          <p:cNvSpPr txBox="1"/>
          <p:nvPr/>
        </p:nvSpPr>
        <p:spPr>
          <a:xfrm>
            <a:off x="5904148" y="2062589"/>
            <a:ext cx="2039969" cy="646331"/>
          </a:xfrm>
          <a:prstGeom prst="rect">
            <a:avLst/>
          </a:prstGeom>
          <a:noFill/>
        </p:spPr>
        <p:txBody>
          <a:bodyPr wrap="square" rtlCol="0">
            <a:spAutoFit/>
          </a:bodyPr>
          <a:lstStyle/>
          <a:p>
            <a:pPr algn="l"/>
            <a:r>
              <a:rPr lang="en-CA" sz="1200" dirty="0" smtClean="0"/>
              <a:t>Facilitates measuring performance, and re-assessing when necessary.</a:t>
            </a:r>
            <a:endParaRPr lang="en-CA" sz="1200" dirty="0"/>
          </a:p>
        </p:txBody>
      </p:sp>
      <p:sp>
        <p:nvSpPr>
          <p:cNvPr id="9" name="TextBox 8"/>
          <p:cNvSpPr txBox="1"/>
          <p:nvPr/>
        </p:nvSpPr>
        <p:spPr>
          <a:xfrm>
            <a:off x="1007604" y="1971594"/>
            <a:ext cx="2232248" cy="830997"/>
          </a:xfrm>
          <a:prstGeom prst="rect">
            <a:avLst/>
          </a:prstGeom>
          <a:noFill/>
        </p:spPr>
        <p:txBody>
          <a:bodyPr wrap="square" rtlCol="0">
            <a:spAutoFit/>
          </a:bodyPr>
          <a:lstStyle/>
          <a:p>
            <a:pPr algn="r"/>
            <a:r>
              <a:rPr lang="en-CA" sz="1200" dirty="0" smtClean="0"/>
              <a:t>Investment in maintaining BI application functionality is producing value to the business.</a:t>
            </a:r>
            <a:endParaRPr lang="en-CA" sz="1200" dirty="0"/>
          </a:p>
        </p:txBody>
      </p:sp>
      <p:sp>
        <p:nvSpPr>
          <p:cNvPr id="10" name="TextBox 9"/>
          <p:cNvSpPr txBox="1"/>
          <p:nvPr/>
        </p:nvSpPr>
        <p:spPr>
          <a:xfrm>
            <a:off x="6804248" y="3084598"/>
            <a:ext cx="1656184" cy="830997"/>
          </a:xfrm>
          <a:prstGeom prst="rect">
            <a:avLst/>
          </a:prstGeom>
          <a:noFill/>
        </p:spPr>
        <p:txBody>
          <a:bodyPr wrap="square" rtlCol="0">
            <a:spAutoFit/>
          </a:bodyPr>
          <a:lstStyle/>
          <a:p>
            <a:pPr algn="l"/>
            <a:r>
              <a:rPr lang="en-CA" sz="1200" dirty="0" smtClean="0"/>
              <a:t>Lowers BI unit costs, allowing for investments in innovative practices.</a:t>
            </a:r>
            <a:endParaRPr lang="en-CA" sz="1200" dirty="0"/>
          </a:p>
        </p:txBody>
      </p:sp>
      <p:sp>
        <p:nvSpPr>
          <p:cNvPr id="11" name="TextBox 10"/>
          <p:cNvSpPr txBox="1"/>
          <p:nvPr/>
        </p:nvSpPr>
        <p:spPr>
          <a:xfrm>
            <a:off x="683568" y="3269265"/>
            <a:ext cx="1656184" cy="461665"/>
          </a:xfrm>
          <a:prstGeom prst="rect">
            <a:avLst/>
          </a:prstGeom>
          <a:noFill/>
        </p:spPr>
        <p:txBody>
          <a:bodyPr wrap="square" rtlCol="0">
            <a:spAutoFit/>
          </a:bodyPr>
          <a:lstStyle/>
          <a:p>
            <a:pPr algn="r"/>
            <a:r>
              <a:rPr lang="en-CA" sz="1200" dirty="0" smtClean="0"/>
              <a:t>Yields higher benefits per BI output.</a:t>
            </a:r>
            <a:endParaRPr lang="en-CA" sz="1200" dirty="0"/>
          </a:p>
        </p:txBody>
      </p:sp>
      <p:grpSp>
        <p:nvGrpSpPr>
          <p:cNvPr id="25" name="Group 27"/>
          <p:cNvGrpSpPr/>
          <p:nvPr/>
        </p:nvGrpSpPr>
        <p:grpSpPr>
          <a:xfrm>
            <a:off x="7769021" y="152636"/>
            <a:ext cx="1045830" cy="909545"/>
            <a:chOff x="7769021" y="226766"/>
            <a:chExt cx="1045830" cy="909545"/>
          </a:xfrm>
        </p:grpSpPr>
        <p:sp>
          <p:nvSpPr>
            <p:cNvPr id="26" name="Freeform 28"/>
            <p:cNvSpPr/>
            <p:nvPr/>
          </p:nvSpPr>
          <p:spPr>
            <a:xfrm>
              <a:off x="8066573" y="226766"/>
              <a:ext cx="450725" cy="394170"/>
            </a:xfrm>
            <a:custGeom>
              <a:avLst/>
              <a:gdLst>
                <a:gd name="connsiteX0" fmla="*/ 0 w 450725"/>
                <a:gd name="connsiteY0" fmla="*/ 65696 h 394170"/>
                <a:gd name="connsiteX1" fmla="*/ 65696 w 450725"/>
                <a:gd name="connsiteY1" fmla="*/ 0 h 394170"/>
                <a:gd name="connsiteX2" fmla="*/ 385029 w 450725"/>
                <a:gd name="connsiteY2" fmla="*/ 0 h 394170"/>
                <a:gd name="connsiteX3" fmla="*/ 450725 w 450725"/>
                <a:gd name="connsiteY3" fmla="*/ 65696 h 394170"/>
                <a:gd name="connsiteX4" fmla="*/ 450725 w 450725"/>
                <a:gd name="connsiteY4" fmla="*/ 328474 h 394170"/>
                <a:gd name="connsiteX5" fmla="*/ 385029 w 450725"/>
                <a:gd name="connsiteY5" fmla="*/ 394170 h 394170"/>
                <a:gd name="connsiteX6" fmla="*/ 65696 w 450725"/>
                <a:gd name="connsiteY6" fmla="*/ 394170 h 394170"/>
                <a:gd name="connsiteX7" fmla="*/ 0 w 450725"/>
                <a:gd name="connsiteY7" fmla="*/ 328474 h 394170"/>
                <a:gd name="connsiteX8" fmla="*/ 0 w 450725"/>
                <a:gd name="connsiteY8" fmla="*/ 65696 h 394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0725" h="394170">
                  <a:moveTo>
                    <a:pt x="0" y="65696"/>
                  </a:moveTo>
                  <a:cubicBezTo>
                    <a:pt x="0" y="29413"/>
                    <a:pt x="29413" y="0"/>
                    <a:pt x="65696" y="0"/>
                  </a:cubicBezTo>
                  <a:lnTo>
                    <a:pt x="385029" y="0"/>
                  </a:lnTo>
                  <a:cubicBezTo>
                    <a:pt x="421312" y="0"/>
                    <a:pt x="450725" y="29413"/>
                    <a:pt x="450725" y="65696"/>
                  </a:cubicBezTo>
                  <a:lnTo>
                    <a:pt x="450725" y="328474"/>
                  </a:lnTo>
                  <a:cubicBezTo>
                    <a:pt x="450725" y="364757"/>
                    <a:pt x="421312" y="394170"/>
                    <a:pt x="385029" y="394170"/>
                  </a:cubicBezTo>
                  <a:lnTo>
                    <a:pt x="65696" y="394170"/>
                  </a:lnTo>
                  <a:cubicBezTo>
                    <a:pt x="29413" y="394170"/>
                    <a:pt x="0" y="364757"/>
                    <a:pt x="0" y="328474"/>
                  </a:cubicBezTo>
                  <a:lnTo>
                    <a:pt x="0" y="6569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4012" tIns="84012" rIns="84012" bIns="84012" numCol="1" spcCol="1270" anchor="ctr" anchorCtr="0">
              <a:noAutofit/>
            </a:bodyPr>
            <a:lstStyle/>
            <a:p>
              <a:pPr defTabSz="755650">
                <a:lnSpc>
                  <a:spcPct val="90000"/>
                </a:lnSpc>
                <a:spcAft>
                  <a:spcPct val="35000"/>
                </a:spcAft>
              </a:pPr>
              <a:endParaRPr lang="en-CA" sz="1700" dirty="0"/>
            </a:p>
          </p:txBody>
        </p:sp>
        <p:sp>
          <p:nvSpPr>
            <p:cNvPr id="27" name="Freeform 29"/>
            <p:cNvSpPr/>
            <p:nvPr/>
          </p:nvSpPr>
          <p:spPr>
            <a:xfrm>
              <a:off x="7948352" y="423850"/>
              <a:ext cx="687167" cy="687167"/>
            </a:xfrm>
            <a:custGeom>
              <a:avLst/>
              <a:gdLst/>
              <a:ahLst/>
              <a:cxnLst/>
              <a:rect l="0" t="0" r="0" b="0"/>
              <a:pathLst>
                <a:path>
                  <a:moveTo>
                    <a:pt x="570916" y="85960"/>
                  </a:moveTo>
                  <a:arcTo wR="343583" hR="343583" stAng="18685550" swAng="2634955"/>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8" name="Freeform 30"/>
            <p:cNvSpPr/>
            <p:nvPr/>
          </p:nvSpPr>
          <p:spPr>
            <a:xfrm>
              <a:off x="8364126" y="742141"/>
              <a:ext cx="450725" cy="394170"/>
            </a:xfrm>
            <a:custGeom>
              <a:avLst/>
              <a:gdLst>
                <a:gd name="connsiteX0" fmla="*/ 0 w 450725"/>
                <a:gd name="connsiteY0" fmla="*/ 65696 h 394170"/>
                <a:gd name="connsiteX1" fmla="*/ 65696 w 450725"/>
                <a:gd name="connsiteY1" fmla="*/ 0 h 394170"/>
                <a:gd name="connsiteX2" fmla="*/ 385029 w 450725"/>
                <a:gd name="connsiteY2" fmla="*/ 0 h 394170"/>
                <a:gd name="connsiteX3" fmla="*/ 450725 w 450725"/>
                <a:gd name="connsiteY3" fmla="*/ 65696 h 394170"/>
                <a:gd name="connsiteX4" fmla="*/ 450725 w 450725"/>
                <a:gd name="connsiteY4" fmla="*/ 328474 h 394170"/>
                <a:gd name="connsiteX5" fmla="*/ 385029 w 450725"/>
                <a:gd name="connsiteY5" fmla="*/ 394170 h 394170"/>
                <a:gd name="connsiteX6" fmla="*/ 65696 w 450725"/>
                <a:gd name="connsiteY6" fmla="*/ 394170 h 394170"/>
                <a:gd name="connsiteX7" fmla="*/ 0 w 450725"/>
                <a:gd name="connsiteY7" fmla="*/ 328474 h 394170"/>
                <a:gd name="connsiteX8" fmla="*/ 0 w 450725"/>
                <a:gd name="connsiteY8" fmla="*/ 65696 h 394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0725" h="394170">
                  <a:moveTo>
                    <a:pt x="0" y="65696"/>
                  </a:moveTo>
                  <a:cubicBezTo>
                    <a:pt x="0" y="29413"/>
                    <a:pt x="29413" y="0"/>
                    <a:pt x="65696" y="0"/>
                  </a:cubicBezTo>
                  <a:lnTo>
                    <a:pt x="385029" y="0"/>
                  </a:lnTo>
                  <a:cubicBezTo>
                    <a:pt x="421312" y="0"/>
                    <a:pt x="450725" y="29413"/>
                    <a:pt x="450725" y="65696"/>
                  </a:cubicBezTo>
                  <a:lnTo>
                    <a:pt x="450725" y="328474"/>
                  </a:lnTo>
                  <a:cubicBezTo>
                    <a:pt x="450725" y="364757"/>
                    <a:pt x="421312" y="394170"/>
                    <a:pt x="385029" y="394170"/>
                  </a:cubicBezTo>
                  <a:lnTo>
                    <a:pt x="65696" y="394170"/>
                  </a:lnTo>
                  <a:cubicBezTo>
                    <a:pt x="29413" y="394170"/>
                    <a:pt x="0" y="364757"/>
                    <a:pt x="0" y="328474"/>
                  </a:cubicBezTo>
                  <a:lnTo>
                    <a:pt x="0" y="65696"/>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4012" tIns="84012" rIns="84012" bIns="84012" numCol="1" spcCol="1270" anchor="ctr" anchorCtr="0">
              <a:noAutofit/>
            </a:bodyPr>
            <a:lstStyle/>
            <a:p>
              <a:pPr defTabSz="755650">
                <a:lnSpc>
                  <a:spcPct val="90000"/>
                </a:lnSpc>
                <a:spcAft>
                  <a:spcPct val="35000"/>
                </a:spcAft>
              </a:pPr>
              <a:endParaRPr lang="en-CA" sz="1700" dirty="0"/>
            </a:p>
          </p:txBody>
        </p:sp>
        <p:sp>
          <p:nvSpPr>
            <p:cNvPr id="29" name="Freeform 31"/>
            <p:cNvSpPr/>
            <p:nvPr/>
          </p:nvSpPr>
          <p:spPr>
            <a:xfrm>
              <a:off x="7948352" y="423850"/>
              <a:ext cx="687167" cy="687167"/>
            </a:xfrm>
            <a:custGeom>
              <a:avLst/>
              <a:gdLst/>
              <a:ahLst/>
              <a:cxnLst/>
              <a:rect l="0" t="0" r="0" b="0"/>
              <a:pathLst>
                <a:path>
                  <a:moveTo>
                    <a:pt x="414361" y="679798"/>
                  </a:moveTo>
                  <a:arcTo wR="343583" hR="343583" stAng="4686725" swAng="1426549"/>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30" name="Freeform 32"/>
            <p:cNvSpPr/>
            <p:nvPr/>
          </p:nvSpPr>
          <p:spPr>
            <a:xfrm>
              <a:off x="7769021" y="742141"/>
              <a:ext cx="450725" cy="394170"/>
            </a:xfrm>
            <a:custGeom>
              <a:avLst/>
              <a:gdLst>
                <a:gd name="connsiteX0" fmla="*/ 0 w 450725"/>
                <a:gd name="connsiteY0" fmla="*/ 65696 h 394170"/>
                <a:gd name="connsiteX1" fmla="*/ 65696 w 450725"/>
                <a:gd name="connsiteY1" fmla="*/ 0 h 394170"/>
                <a:gd name="connsiteX2" fmla="*/ 385029 w 450725"/>
                <a:gd name="connsiteY2" fmla="*/ 0 h 394170"/>
                <a:gd name="connsiteX3" fmla="*/ 450725 w 450725"/>
                <a:gd name="connsiteY3" fmla="*/ 65696 h 394170"/>
                <a:gd name="connsiteX4" fmla="*/ 450725 w 450725"/>
                <a:gd name="connsiteY4" fmla="*/ 328474 h 394170"/>
                <a:gd name="connsiteX5" fmla="*/ 385029 w 450725"/>
                <a:gd name="connsiteY5" fmla="*/ 394170 h 394170"/>
                <a:gd name="connsiteX6" fmla="*/ 65696 w 450725"/>
                <a:gd name="connsiteY6" fmla="*/ 394170 h 394170"/>
                <a:gd name="connsiteX7" fmla="*/ 0 w 450725"/>
                <a:gd name="connsiteY7" fmla="*/ 328474 h 394170"/>
                <a:gd name="connsiteX8" fmla="*/ 0 w 450725"/>
                <a:gd name="connsiteY8" fmla="*/ 65696 h 394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0725" h="394170">
                  <a:moveTo>
                    <a:pt x="0" y="65696"/>
                  </a:moveTo>
                  <a:cubicBezTo>
                    <a:pt x="0" y="29413"/>
                    <a:pt x="29413" y="0"/>
                    <a:pt x="65696" y="0"/>
                  </a:cubicBezTo>
                  <a:lnTo>
                    <a:pt x="385029" y="0"/>
                  </a:lnTo>
                  <a:cubicBezTo>
                    <a:pt x="421312" y="0"/>
                    <a:pt x="450725" y="29413"/>
                    <a:pt x="450725" y="65696"/>
                  </a:cubicBezTo>
                  <a:lnTo>
                    <a:pt x="450725" y="328474"/>
                  </a:lnTo>
                  <a:cubicBezTo>
                    <a:pt x="450725" y="364757"/>
                    <a:pt x="421312" y="394170"/>
                    <a:pt x="385029" y="394170"/>
                  </a:cubicBezTo>
                  <a:lnTo>
                    <a:pt x="65696" y="394170"/>
                  </a:lnTo>
                  <a:cubicBezTo>
                    <a:pt x="29413" y="394170"/>
                    <a:pt x="0" y="364757"/>
                    <a:pt x="0" y="328474"/>
                  </a:cubicBezTo>
                  <a:lnTo>
                    <a:pt x="0" y="65696"/>
                  </a:lnTo>
                  <a:close/>
                </a:path>
              </a:pathLst>
            </a:custGeom>
            <a:solidFill>
              <a:srgbClr val="D17D08"/>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4012" tIns="84012" rIns="84012" bIns="84012" numCol="1" spcCol="1270" anchor="ctr" anchorCtr="0">
              <a:noAutofit/>
            </a:bodyPr>
            <a:lstStyle/>
            <a:p>
              <a:pPr defTabSz="755650">
                <a:lnSpc>
                  <a:spcPct val="90000"/>
                </a:lnSpc>
                <a:spcAft>
                  <a:spcPct val="35000"/>
                </a:spcAft>
              </a:pPr>
              <a:endParaRPr lang="en-CA" sz="1700" dirty="0"/>
            </a:p>
          </p:txBody>
        </p:sp>
        <p:sp>
          <p:nvSpPr>
            <p:cNvPr id="31" name="Freeform 33"/>
            <p:cNvSpPr/>
            <p:nvPr/>
          </p:nvSpPr>
          <p:spPr>
            <a:xfrm>
              <a:off x="7948352" y="423850"/>
              <a:ext cx="687167" cy="687167"/>
            </a:xfrm>
            <a:custGeom>
              <a:avLst/>
              <a:gdLst/>
              <a:ahLst/>
              <a:cxnLst/>
              <a:rect l="0" t="0" r="0" b="0"/>
              <a:pathLst>
                <a:path>
                  <a:moveTo>
                    <a:pt x="1134" y="315680"/>
                  </a:moveTo>
                  <a:arcTo wR="343583" hR="343583" stAng="11079495" swAng="2634955"/>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sp>
        <p:nvSpPr>
          <p:cNvPr id="4" name="Rounded Rectangle 20"/>
          <p:cNvSpPr/>
          <p:nvPr/>
        </p:nvSpPr>
        <p:spPr>
          <a:xfrm>
            <a:off x="281300" y="4782592"/>
            <a:ext cx="3652218" cy="1562732"/>
          </a:xfrm>
          <a:prstGeom prst="roundRect">
            <a:avLst/>
          </a:prstGeom>
          <a:noFill/>
          <a:ln>
            <a:solidFill>
              <a:srgbClr val="D17D08"/>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aphicFrame>
        <p:nvGraphicFramePr>
          <p:cNvPr id="32" name="Table 50"/>
          <p:cNvGraphicFramePr>
            <a:graphicFrameLocks noGrp="1"/>
          </p:cNvGraphicFramePr>
          <p:nvPr>
            <p:extLst>
              <p:ext uri="{D42A27DB-BD31-4B8C-83A1-F6EECF244321}">
                <p14:modId xmlns:p14="http://schemas.microsoft.com/office/powerpoint/2010/main" val="2585981222"/>
              </p:ext>
            </p:extLst>
          </p:nvPr>
        </p:nvGraphicFramePr>
        <p:xfrm>
          <a:off x="5210481" y="4971452"/>
          <a:ext cx="3681997" cy="1337868"/>
        </p:xfrm>
        <a:graphic>
          <a:graphicData uri="http://schemas.openxmlformats.org/drawingml/2006/table">
            <a:tbl>
              <a:tblPr firstRow="1" bandRow="1">
                <a:tableStyleId>{5940675A-B579-460E-94D1-54222C63F5DA}</a:tableStyleId>
              </a:tblPr>
              <a:tblGrid>
                <a:gridCol w="3681997"/>
              </a:tblGrid>
              <a:tr h="334467">
                <a:tc>
                  <a:txBody>
                    <a:bodyPr/>
                    <a:lstStyle/>
                    <a:p>
                      <a:pPr>
                        <a:lnSpc>
                          <a:spcPct val="100000"/>
                        </a:lnSpc>
                        <a:spcBef>
                          <a:spcPts val="0"/>
                        </a:spcBef>
                        <a:spcAft>
                          <a:spcPts val="0"/>
                        </a:spcAft>
                      </a:pPr>
                      <a:r>
                        <a:rPr lang="en-US" sz="1200" b="1" i="1" dirty="0" smtClean="0">
                          <a:solidFill>
                            <a:schemeClr val="bg1"/>
                          </a:solidFill>
                          <a:latin typeface="+mj-lt"/>
                        </a:rPr>
                        <a:t>Info-Tech Insight</a:t>
                      </a:r>
                      <a:endParaRPr lang="en-US" sz="1200" b="1" dirty="0">
                        <a:solidFill>
                          <a:schemeClr val="bg1"/>
                        </a:solidFill>
                        <a:latin typeface="+mj-lt"/>
                      </a:endParaRPr>
                    </a:p>
                  </a:txBody>
                  <a:tcPr anchor="ct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solidFill>
                      <a:schemeClr val="accent1"/>
                    </a:solidFill>
                  </a:tcPr>
                </a:tc>
              </a:tr>
              <a:tr h="1003401">
                <a:tc>
                  <a:txBody>
                    <a:bodyPr/>
                    <a:lstStyle/>
                    <a:p>
                      <a:pPr marL="0" indent="0" algn="l"/>
                      <a:r>
                        <a:rPr lang="en-CA" sz="1200" dirty="0" smtClean="0">
                          <a:solidFill>
                            <a:schemeClr val="tx1"/>
                          </a:solidFill>
                        </a:rPr>
                        <a:t>The impact of an effective BI operation is felt in two areas: the quality of the final deliverables, and the efficiency of the BI team as projects and requests require less rework, thereby increasing throughput.</a:t>
                      </a:r>
                      <a:endParaRPr lang="en-CA" sz="1200" dirty="0">
                        <a:solidFill>
                          <a:schemeClr val="tx1"/>
                        </a:solidFill>
                      </a:endParaRPr>
                    </a:p>
                  </a:txBody>
                  <a:tcPr>
                    <a:lnL w="6350" cap="flat" cmpd="sng" algn="ctr">
                      <a:solidFill>
                        <a:schemeClr val="accent2">
                          <a:lumMod val="60000"/>
                          <a:lumOff val="40000"/>
                        </a:schemeClr>
                      </a:solidFill>
                      <a:prstDash val="solid"/>
                      <a:round/>
                      <a:headEnd type="none" w="med" len="med"/>
                      <a:tailEnd type="none" w="med" len="med"/>
                    </a:lnL>
                    <a:lnR w="6350" cap="flat" cmpd="sng" algn="ctr">
                      <a:solidFill>
                        <a:schemeClr val="accent2">
                          <a:lumMod val="60000"/>
                          <a:lumOff val="40000"/>
                        </a:schemeClr>
                      </a:solidFill>
                      <a:prstDash val="solid"/>
                      <a:round/>
                      <a:headEnd type="none" w="med" len="med"/>
                      <a:tailEnd type="none" w="med" len="med"/>
                    </a:lnR>
                    <a:lnT w="6350" cap="flat" cmpd="sng" algn="ctr">
                      <a:solidFill>
                        <a:schemeClr val="accent2">
                          <a:lumMod val="60000"/>
                          <a:lumOff val="40000"/>
                        </a:schemeClr>
                      </a:solidFill>
                      <a:prstDash val="solid"/>
                      <a:round/>
                      <a:headEnd type="none" w="med" len="med"/>
                      <a:tailEnd type="none" w="med" len="med"/>
                    </a:lnT>
                    <a:lnB w="6350" cap="flat" cmpd="sng" algn="ctr">
                      <a:solidFill>
                        <a:schemeClr val="accent2">
                          <a:lumMod val="60000"/>
                          <a:lumOff val="40000"/>
                        </a:schemeClr>
                      </a:solidFill>
                      <a:prstDash val="solid"/>
                      <a:round/>
                      <a:headEnd type="none" w="med" len="med"/>
                      <a:tailEnd type="none" w="med" len="med"/>
                    </a:lnB>
                    <a:solidFill>
                      <a:srgbClr val="F1F2E0"/>
                    </a:solidFill>
                  </a:tcPr>
                </a:tc>
              </a:tr>
            </a:tbl>
          </a:graphicData>
        </a:graphic>
      </p:graphicFrame>
      <p:pic>
        <p:nvPicPr>
          <p:cNvPr id="33" name="Picture 32" descr="insight-sm.wmf"/>
          <p:cNvPicPr>
            <a:picLocks noChangeAspect="1"/>
          </p:cNvPicPr>
          <p:nvPr/>
        </p:nvPicPr>
        <p:blipFill>
          <a:blip r:embed="rId4" cstate="print"/>
          <a:stretch>
            <a:fillRect/>
          </a:stretch>
        </p:blipFill>
        <p:spPr>
          <a:xfrm>
            <a:off x="8556616" y="5049180"/>
            <a:ext cx="240000" cy="180000"/>
          </a:xfrm>
          <a:prstGeom prst="rect">
            <a:avLst/>
          </a:prstGeom>
        </p:spPr>
      </p:pic>
      <p:pic>
        <p:nvPicPr>
          <p:cNvPr id="34" name="Picture 33" descr="quote2.wmf"/>
          <p:cNvPicPr>
            <a:picLocks noChangeAspect="1"/>
          </p:cNvPicPr>
          <p:nvPr/>
        </p:nvPicPr>
        <p:blipFill>
          <a:blip r:embed="rId5" cstate="print"/>
          <a:stretch>
            <a:fillRect/>
          </a:stretch>
        </p:blipFill>
        <p:spPr>
          <a:xfrm>
            <a:off x="2806182" y="5693638"/>
            <a:ext cx="179050" cy="127893"/>
          </a:xfrm>
          <a:prstGeom prst="rect">
            <a:avLst/>
          </a:prstGeom>
        </p:spPr>
      </p:pic>
      <p:pic>
        <p:nvPicPr>
          <p:cNvPr id="35" name="Picture 34" descr="quote1.wmf"/>
          <p:cNvPicPr>
            <a:picLocks noChangeAspect="1"/>
          </p:cNvPicPr>
          <p:nvPr/>
        </p:nvPicPr>
        <p:blipFill>
          <a:blip r:embed="rId6" cstate="print"/>
          <a:stretch>
            <a:fillRect/>
          </a:stretch>
        </p:blipFill>
        <p:spPr>
          <a:xfrm>
            <a:off x="395536" y="4947340"/>
            <a:ext cx="179050" cy="127893"/>
          </a:xfrm>
          <a:prstGeom prst="rect">
            <a:avLst/>
          </a:prstGeom>
        </p:spPr>
      </p:pic>
      <p:pic>
        <p:nvPicPr>
          <p:cNvPr id="36" name="Picture 3">
            <a:hlinkClick r:id="rId7"/>
          </p:cNvPr>
          <p:cNvPicPr>
            <a:picLocks noChangeAspect="1" noChangeArrowheads="1"/>
          </p:cNvPicPr>
          <p:nvPr/>
        </p:nvPicPr>
        <p:blipFill>
          <a:blip r:embed="rId8"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3957268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smtClean="0"/>
              <a:t>Info-Tech Research Group Helps IT Professionals To:</a:t>
            </a:r>
            <a:endParaRPr lang="en-CA" dirty="0"/>
          </a:p>
        </p:txBody>
      </p:sp>
      <p:sp>
        <p:nvSpPr>
          <p:cNvPr id="5" name="Text Placeholder 1"/>
          <p:cNvSpPr txBox="1">
            <a:spLocks/>
          </p:cNvSpPr>
          <p:nvPr/>
        </p:nvSpPr>
        <p:spPr bwMode="auto">
          <a:xfrm>
            <a:off x="0" y="3789040"/>
            <a:ext cx="9144000"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eaLnBrk="0" hangingPunct="0">
              <a:spcBef>
                <a:spcPts val="0"/>
              </a:spcBef>
              <a:buClr>
                <a:schemeClr val="tx1"/>
              </a:buClr>
              <a:buSzPct val="120000"/>
            </a:pPr>
            <a:r>
              <a:rPr lang="en-CA" b="1" dirty="0" smtClean="0">
                <a:latin typeface="+mn-lt"/>
              </a:rPr>
              <a:t>Sign up for free trial membership to get practical</a:t>
            </a:r>
          </a:p>
          <a:p>
            <a:pPr lvl="0" eaLnBrk="0" hangingPunct="0">
              <a:spcBef>
                <a:spcPts val="0"/>
              </a:spcBef>
              <a:buClr>
                <a:schemeClr val="tx1"/>
              </a:buClr>
              <a:buSzPct val="120000"/>
            </a:pPr>
            <a:r>
              <a:rPr lang="en-CA" b="1" dirty="0" smtClean="0">
                <a:latin typeface="+mn-lt"/>
              </a:rPr>
              <a:t>solutions for your IT challenges</a:t>
            </a:r>
          </a:p>
        </p:txBody>
      </p:sp>
      <p:sp>
        <p:nvSpPr>
          <p:cNvPr id="6" name="Text Placeholder 3"/>
          <p:cNvSpPr txBox="1">
            <a:spLocks/>
          </p:cNvSpPr>
          <p:nvPr/>
        </p:nvSpPr>
        <p:spPr bwMode="auto">
          <a:xfrm>
            <a:off x="6672262" y="6097434"/>
            <a:ext cx="2246697" cy="3224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r"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400" b="1" dirty="0" smtClean="0">
                <a:latin typeface="+mn-lt"/>
                <a:hlinkClick r:id="rId2"/>
              </a:rPr>
              <a:t>www.infotech.com</a:t>
            </a:r>
            <a:endParaRPr kumimoji="0" lang="en-CA"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7" name="Picture 6" descr="green_button.png">
            <a:hlinkClick r:id="rId3"/>
          </p:cNvPr>
          <p:cNvPicPr>
            <a:picLocks noChangeAspect="1"/>
          </p:cNvPicPr>
          <p:nvPr/>
        </p:nvPicPr>
        <p:blipFill>
          <a:blip r:embed="rId4" cstate="print"/>
          <a:stretch>
            <a:fillRect/>
          </a:stretch>
        </p:blipFill>
        <p:spPr>
          <a:xfrm>
            <a:off x="2471738" y="4476933"/>
            <a:ext cx="4200525" cy="619125"/>
          </a:xfrm>
          <a:prstGeom prst="rect">
            <a:avLst/>
          </a:prstGeom>
        </p:spPr>
      </p:pic>
      <p:sp>
        <p:nvSpPr>
          <p:cNvPr id="8" name="Rectangle 7"/>
          <p:cNvSpPr/>
          <p:nvPr/>
        </p:nvSpPr>
        <p:spPr>
          <a:xfrm>
            <a:off x="257176" y="1628800"/>
            <a:ext cx="3018680" cy="2246769"/>
          </a:xfrm>
          <a:prstGeom prst="rect">
            <a:avLst/>
          </a:prstGeom>
        </p:spPr>
        <p:txBody>
          <a:bodyPr wrap="square">
            <a:spAutoFit/>
          </a:bodyPr>
          <a:lstStyle/>
          <a:p>
            <a:pPr marL="342900" indent="-342900" algn="l">
              <a:buFont typeface="Wingdings" pitchFamily="2" charset="2"/>
              <a:buChar char="ü"/>
            </a:pPr>
            <a:r>
              <a:rPr lang="en-CA" sz="1400" dirty="0" smtClean="0"/>
              <a:t>Quickly get up to speed</a:t>
            </a:r>
            <a:br>
              <a:rPr lang="en-CA" sz="1400" dirty="0" smtClean="0"/>
            </a:br>
            <a:r>
              <a:rPr lang="en-CA" sz="1400" dirty="0" smtClean="0"/>
              <a:t>with new technologies</a:t>
            </a:r>
            <a:br>
              <a:rPr lang="en-CA" sz="1400" dirty="0" smtClean="0"/>
            </a:br>
            <a:endParaRPr lang="en-CA" sz="1400" dirty="0" smtClean="0"/>
          </a:p>
          <a:p>
            <a:pPr marL="342900" indent="-342900" algn="l">
              <a:buFont typeface="Wingdings" pitchFamily="2" charset="2"/>
              <a:buChar char="ü"/>
            </a:pPr>
            <a:r>
              <a:rPr lang="en-CA" sz="1400" dirty="0" smtClean="0"/>
              <a:t>Make the right technology</a:t>
            </a:r>
            <a:br>
              <a:rPr lang="en-CA" sz="1400" dirty="0" smtClean="0"/>
            </a:br>
            <a:r>
              <a:rPr lang="en-CA" sz="1400" dirty="0" smtClean="0"/>
              <a:t>purchasing decisions – fast</a:t>
            </a:r>
            <a:br>
              <a:rPr lang="en-CA" sz="1400" dirty="0" smtClean="0"/>
            </a:br>
            <a:endParaRPr lang="en-CA" sz="1400" dirty="0" smtClean="0"/>
          </a:p>
          <a:p>
            <a:pPr marL="342900" indent="-342900" algn="l">
              <a:buFont typeface="Wingdings" pitchFamily="2" charset="2"/>
              <a:buChar char="ü"/>
            </a:pPr>
            <a:r>
              <a:rPr lang="en-CA" sz="1400" dirty="0" smtClean="0"/>
              <a:t>Deliver critical IT</a:t>
            </a:r>
            <a:br>
              <a:rPr lang="en-CA" sz="1400" dirty="0" smtClean="0"/>
            </a:br>
            <a:r>
              <a:rPr lang="en-CA" sz="1400" dirty="0" smtClean="0"/>
              <a:t>projects, on time and</a:t>
            </a:r>
            <a:br>
              <a:rPr lang="en-CA" sz="1400" dirty="0" smtClean="0"/>
            </a:br>
            <a:r>
              <a:rPr lang="en-CA" sz="1400" dirty="0" smtClean="0"/>
              <a:t>within budget</a:t>
            </a:r>
          </a:p>
          <a:p>
            <a:endParaRPr lang="en-CA" sz="1400" dirty="0"/>
          </a:p>
        </p:txBody>
      </p:sp>
      <p:sp>
        <p:nvSpPr>
          <p:cNvPr id="9" name="Rectangle 8"/>
          <p:cNvSpPr/>
          <p:nvPr/>
        </p:nvSpPr>
        <p:spPr>
          <a:xfrm>
            <a:off x="3095836" y="1628800"/>
            <a:ext cx="3018680" cy="1600438"/>
          </a:xfrm>
          <a:prstGeom prst="rect">
            <a:avLst/>
          </a:prstGeom>
        </p:spPr>
        <p:txBody>
          <a:bodyPr wrap="square">
            <a:spAutoFit/>
          </a:bodyPr>
          <a:lstStyle/>
          <a:p>
            <a:pPr marL="342900" indent="-342900" algn="l">
              <a:buFont typeface="Wingdings" pitchFamily="2" charset="2"/>
              <a:buChar char="ü"/>
            </a:pPr>
            <a:r>
              <a:rPr lang="en-CA" sz="1400" dirty="0" smtClean="0"/>
              <a:t>Manage business expectations</a:t>
            </a:r>
            <a:br>
              <a:rPr lang="en-CA" sz="1400" dirty="0" smtClean="0"/>
            </a:br>
            <a:endParaRPr lang="en-CA" sz="1400" dirty="0" smtClean="0"/>
          </a:p>
          <a:p>
            <a:pPr marL="342900" indent="-342900" algn="l">
              <a:buFont typeface="Wingdings" pitchFamily="2" charset="2"/>
              <a:buChar char="ü"/>
            </a:pPr>
            <a:r>
              <a:rPr lang="en-CA" sz="1400" dirty="0" smtClean="0"/>
              <a:t>Justify IT spending and</a:t>
            </a:r>
            <a:br>
              <a:rPr lang="en-CA" sz="1400" dirty="0" smtClean="0"/>
            </a:br>
            <a:r>
              <a:rPr lang="en-CA" sz="1400" dirty="0" smtClean="0"/>
              <a:t>prove the value of IT</a:t>
            </a:r>
            <a:r>
              <a:rPr lang="en-CA" sz="1400" dirty="0"/>
              <a:t/>
            </a:r>
            <a:br>
              <a:rPr lang="en-CA" sz="1400" dirty="0"/>
            </a:br>
            <a:endParaRPr lang="en-CA" sz="1400" dirty="0" smtClean="0"/>
          </a:p>
          <a:p>
            <a:pPr marL="342900" indent="-342900" algn="l">
              <a:buFont typeface="Wingdings" pitchFamily="2" charset="2"/>
              <a:buChar char="ü"/>
            </a:pPr>
            <a:r>
              <a:rPr lang="en-CA" sz="1400" dirty="0" smtClean="0"/>
              <a:t>Train IT staff and effectively</a:t>
            </a:r>
            <a:br>
              <a:rPr lang="en-CA" sz="1400" dirty="0" smtClean="0"/>
            </a:br>
            <a:r>
              <a:rPr lang="en-CA" sz="1400" dirty="0" smtClean="0"/>
              <a:t>manage an IT department</a:t>
            </a:r>
          </a:p>
        </p:txBody>
      </p:sp>
      <p:sp>
        <p:nvSpPr>
          <p:cNvPr id="14" name="Text Placeholder 41"/>
          <p:cNvSpPr>
            <a:spLocks noGrp="1"/>
          </p:cNvSpPr>
          <p:nvPr>
            <p:ph type="body" sz="quarter" idx="4294967295"/>
          </p:nvPr>
        </p:nvSpPr>
        <p:spPr>
          <a:xfrm>
            <a:off x="2215390" y="5233017"/>
            <a:ext cx="4713221" cy="825760"/>
          </a:xfrm>
          <a:prstGeom prst="rect">
            <a:avLst/>
          </a:prstGeom>
        </p:spPr>
        <p:txBody>
          <a:bodyPr/>
          <a:lstStyle>
            <a:lvl1pPr marL="0" indent="0">
              <a:lnSpc>
                <a:spcPts val="1350"/>
              </a:lnSpc>
              <a:spcBef>
                <a:spcPts val="500"/>
              </a:spcBef>
              <a:buClr>
                <a:schemeClr val="bg1"/>
              </a:buClr>
              <a:buSzPct val="25000"/>
              <a:buFont typeface="Arial" pitchFamily="34" charset="0"/>
              <a:buChar char="•"/>
              <a:defRPr sz="1200" i="1" baseline="0">
                <a:solidFill>
                  <a:schemeClr val="tx1"/>
                </a:solidFill>
                <a:latin typeface="+mj-lt"/>
              </a:defRPr>
            </a:lvl1pPr>
            <a:lvl2pPr marL="361950" indent="-180975">
              <a:lnSpc>
                <a:spcPts val="1350"/>
              </a:lnSpc>
              <a:spcBef>
                <a:spcPts val="500"/>
              </a:spcBef>
              <a:buClr>
                <a:schemeClr val="accent2"/>
              </a:buClr>
              <a:buSzPct val="100000"/>
              <a:buFont typeface="Arial" pitchFamily="34" charset="0"/>
              <a:buChar char="-"/>
              <a:defRPr sz="1000">
                <a:solidFill>
                  <a:schemeClr val="tx1"/>
                </a:solidFill>
              </a:defRPr>
            </a:lvl2pPr>
            <a:lvl3pPr marL="895350" indent="-176213">
              <a:lnSpc>
                <a:spcPts val="1350"/>
              </a:lnSpc>
              <a:spcBef>
                <a:spcPts val="500"/>
              </a:spcBef>
              <a:buClr>
                <a:schemeClr val="tx1"/>
              </a:buClr>
              <a:buSzPct val="100000"/>
              <a:buFont typeface="Arial" pitchFamily="34" charset="0"/>
              <a:buChar char="–"/>
              <a:defRPr sz="1200"/>
            </a:lvl3pPr>
            <a:lvl4pPr marL="1254125" indent="-174625">
              <a:lnSpc>
                <a:spcPts val="135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lgn="ctr">
              <a:defRPr/>
            </a:pPr>
            <a:r>
              <a:rPr lang="en-CA" dirty="0" smtClean="0"/>
              <a:t>“Info-Tech helps me to be proactive instead of reactive –</a:t>
            </a:r>
            <a:br>
              <a:rPr lang="en-CA" dirty="0" smtClean="0"/>
            </a:br>
            <a:r>
              <a:rPr lang="en-CA" dirty="0" smtClean="0"/>
              <a:t>a cardinal rule in a stable and leading edge IT environment.</a:t>
            </a:r>
          </a:p>
          <a:p>
            <a:pPr lvl="1" algn="ctr">
              <a:buNone/>
              <a:defRPr/>
            </a:pPr>
            <a:r>
              <a:rPr lang="en-CA" dirty="0" smtClean="0"/>
              <a:t>- ARCS Commercial Mortgage Co., LP</a:t>
            </a:r>
            <a:endParaRPr lang="en-US" dirty="0" smtClean="0"/>
          </a:p>
        </p:txBody>
      </p:sp>
      <p:pic>
        <p:nvPicPr>
          <p:cNvPr id="15" name="Picture 14" descr="report_thumbnail-itrg.png"/>
          <p:cNvPicPr>
            <a:picLocks noChangeAspect="1"/>
          </p:cNvPicPr>
          <p:nvPr/>
        </p:nvPicPr>
        <p:blipFill>
          <a:blip r:embed="rId5" cstate="print"/>
          <a:stretch>
            <a:fillRect/>
          </a:stretch>
        </p:blipFill>
        <p:spPr>
          <a:xfrm>
            <a:off x="6312731" y="1578285"/>
            <a:ext cx="2454020" cy="2138747"/>
          </a:xfrm>
          <a:prstGeom prst="rect">
            <a:avLst/>
          </a:prstGeom>
        </p:spPr>
      </p:pic>
      <p:sp>
        <p:nvSpPr>
          <p:cNvPr id="20" name="Text Placeholder 3"/>
          <p:cNvSpPr txBox="1">
            <a:spLocks/>
          </p:cNvSpPr>
          <p:nvPr/>
        </p:nvSpPr>
        <p:spPr bwMode="auto">
          <a:xfrm>
            <a:off x="287524" y="6097434"/>
            <a:ext cx="2762784" cy="32552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4625" marR="0" lvl="0" indent="-174625" algn="l" defTabSz="914400" rtl="0" eaLnBrk="0" fontAlgn="base" latinLnBrk="0" hangingPunct="0">
              <a:lnSpc>
                <a:spcPts val="1350"/>
              </a:lnSpc>
              <a:spcBef>
                <a:spcPts val="500"/>
              </a:spcBef>
              <a:spcAft>
                <a:spcPct val="0"/>
              </a:spcAft>
              <a:buClr>
                <a:schemeClr val="tx1"/>
              </a:buClr>
              <a:buSzPct val="120000"/>
              <a:buFont typeface="Arial" pitchFamily="34" charset="0"/>
              <a:buNone/>
              <a:tabLst/>
              <a:defRPr/>
            </a:pPr>
            <a:r>
              <a:rPr lang="en-CA" sz="1200" b="1" dirty="0" smtClean="0">
                <a:latin typeface="+mn-lt"/>
              </a:rPr>
              <a:t>Toll Free: </a:t>
            </a:r>
            <a:r>
              <a:rPr kumimoji="0" lang="en-CA" sz="1200" b="0" i="0" u="none" strike="noStrike" kern="1200" cap="none" spc="0" normalizeH="0" baseline="0" noProof="0" dirty="0" smtClean="0">
                <a:ln>
                  <a:noFill/>
                </a:ln>
                <a:solidFill>
                  <a:schemeClr val="tx1"/>
                </a:solidFill>
                <a:effectLst/>
                <a:uLnTx/>
                <a:uFillTx/>
                <a:latin typeface="+mn-lt"/>
                <a:ea typeface="+mn-ea"/>
                <a:cs typeface="+mn-cs"/>
              </a:rPr>
              <a:t>1-888-670-8889</a:t>
            </a:r>
            <a:endParaRPr kumimoji="0" lang="en-CA" sz="12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17" name="Group 16"/>
          <p:cNvGrpSpPr/>
          <p:nvPr/>
        </p:nvGrpSpPr>
        <p:grpSpPr>
          <a:xfrm>
            <a:off x="0" y="6422955"/>
            <a:ext cx="9144000" cy="437555"/>
            <a:chOff x="0" y="6422955"/>
            <a:chExt cx="9144000" cy="437555"/>
          </a:xfrm>
        </p:grpSpPr>
        <p:pic>
          <p:nvPicPr>
            <p:cNvPr id="1027" name="Picture 3">
              <a:hlinkClick r:id="rId3"/>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pic>
          <p:nvPicPr>
            <p:cNvPr id="16" name="Picture 15" descr="itrg-logo.png"/>
            <p:cNvPicPr>
              <a:picLocks noChangeAspect="1"/>
            </p:cNvPicPr>
            <p:nvPr/>
          </p:nvPicPr>
          <p:blipFill>
            <a:blip r:embed="rId7" cstate="print"/>
            <a:stretch>
              <a:fillRect/>
            </a:stretch>
          </p:blipFill>
          <p:spPr>
            <a:xfrm>
              <a:off x="7477125" y="6453336"/>
              <a:ext cx="1400175" cy="381000"/>
            </a:xfrm>
            <a:prstGeom prst="rect">
              <a:avLst/>
            </a:prstGeom>
          </p:spPr>
        </p:pic>
      </p:grpSp>
    </p:spTree>
    <p:extLst>
      <p:ext uri="{BB962C8B-B14F-4D97-AF65-F5344CB8AC3E}">
        <p14:creationId xmlns:p14="http://schemas.microsoft.com/office/powerpoint/2010/main" val="2877534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4"/>
          <p:cNvGraphicFramePr>
            <a:graphicFrameLocks noGrp="1"/>
          </p:cNvGraphicFramePr>
          <p:nvPr>
            <p:extLst>
              <p:ext uri="{D42A27DB-BD31-4B8C-83A1-F6EECF244321}">
                <p14:modId xmlns:p14="http://schemas.microsoft.com/office/powerpoint/2010/main" val="783306477"/>
              </p:ext>
            </p:extLst>
          </p:nvPr>
        </p:nvGraphicFramePr>
        <p:xfrm>
          <a:off x="261366" y="2252816"/>
          <a:ext cx="8621268" cy="3840480"/>
        </p:xfrm>
        <a:graphic>
          <a:graphicData uri="http://schemas.openxmlformats.org/drawingml/2006/table">
            <a:tbl>
              <a:tblPr firstRow="1" bandRow="1">
                <a:tableStyleId>{5940675A-B579-460E-94D1-54222C63F5DA}</a:tableStyleId>
              </a:tblPr>
              <a:tblGrid>
                <a:gridCol w="4310634"/>
                <a:gridCol w="4310634"/>
              </a:tblGrid>
              <a:tr h="36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dirty="0" smtClean="0"/>
                        <a:t>This research is designed for the Head of BI </a:t>
                      </a:r>
                      <a:r>
                        <a:rPr lang="en-CA" sz="1400" b="1" baseline="0" dirty="0" smtClean="0"/>
                        <a:t>who:</a:t>
                      </a:r>
                      <a:endParaRPr lang="en-CA" sz="1400" b="1"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b="1" dirty="0" smtClean="0"/>
                        <a:t>This research</a:t>
                      </a:r>
                      <a:r>
                        <a:rPr lang="en-CA" sz="1400" b="1" baseline="0" dirty="0" smtClean="0"/>
                        <a:t> </a:t>
                      </a:r>
                      <a:r>
                        <a:rPr lang="en-CA" sz="1400" b="1" dirty="0" smtClean="0"/>
                        <a:t>w</a:t>
                      </a:r>
                      <a:r>
                        <a:rPr lang="en-CA" sz="1400" b="1" baseline="0" dirty="0" smtClean="0"/>
                        <a:t>ill </a:t>
                      </a:r>
                      <a:r>
                        <a:rPr lang="en-CA" sz="1400" b="1" dirty="0" smtClean="0"/>
                        <a:t>h</a:t>
                      </a:r>
                      <a:r>
                        <a:rPr lang="en-CA" sz="1400" b="1" baseline="0" dirty="0" smtClean="0"/>
                        <a:t>elp </a:t>
                      </a:r>
                      <a:r>
                        <a:rPr lang="en-CA" sz="1400" b="1" dirty="0" smtClean="0"/>
                        <a:t>y</a:t>
                      </a:r>
                      <a:r>
                        <a:rPr lang="en-CA" sz="1400" b="1" baseline="0" dirty="0" smtClean="0"/>
                        <a:t>ou:</a:t>
                      </a:r>
                      <a:endParaRPr lang="en-CA" sz="1400" b="1" dirty="0" smtClean="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r>
              <a:tr h="3262328">
                <a:tc>
                  <a:txBody>
                    <a:bodyPr/>
                    <a:lstStyle/>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r>
                        <a:rPr kumimoji="0" lang="en-CA" sz="1400" b="0" i="0" u="none" strike="noStrike" kern="1200" cap="none" spc="0" normalizeH="0" baseline="0" dirty="0" smtClean="0">
                          <a:ln>
                            <a:noFill/>
                          </a:ln>
                          <a:solidFill>
                            <a:srgbClr val="333333"/>
                          </a:solidFill>
                          <a:effectLst/>
                          <a:uLnTx/>
                          <a:uFillTx/>
                          <a:latin typeface="+mn-lt"/>
                          <a:ea typeface="+mn-ea"/>
                          <a:cs typeface="+mn-cs"/>
                        </a:rPr>
                        <a:t>Has BI stakeholders dissatisfied with the overall performance of the BI operation.</a:t>
                      </a:r>
                    </a:p>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r>
                        <a:rPr kumimoji="0" lang="en-CA" sz="1400" b="0" i="0" u="none" strike="noStrike" kern="1200" cap="none" spc="0" normalizeH="0" baseline="0" dirty="0" smtClean="0">
                          <a:ln>
                            <a:noFill/>
                          </a:ln>
                          <a:solidFill>
                            <a:srgbClr val="333333"/>
                          </a:solidFill>
                          <a:effectLst/>
                          <a:uLnTx/>
                          <a:uFillTx/>
                          <a:latin typeface="+mn-lt"/>
                          <a:ea typeface="+mn-ea"/>
                          <a:cs typeface="+mn-cs"/>
                        </a:rPr>
                        <a:t>Is dissatisfied with the inability of the BI operation to return requests to the business in a timely fashion.</a:t>
                      </a:r>
                    </a:p>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r>
                        <a:rPr kumimoji="0" lang="en-CA" sz="1400" b="0" i="0" u="none" strike="noStrike" kern="1200" cap="none" spc="0" normalizeH="0" baseline="0" dirty="0" smtClean="0">
                          <a:ln>
                            <a:noFill/>
                          </a:ln>
                          <a:solidFill>
                            <a:srgbClr val="333333"/>
                          </a:solidFill>
                          <a:effectLst/>
                          <a:uLnTx/>
                          <a:uFillTx/>
                          <a:latin typeface="+mn-lt"/>
                          <a:ea typeface="+mn-ea"/>
                          <a:cs typeface="+mn-cs"/>
                        </a:rPr>
                        <a:t>Is dissatisfied with the inability of the BI operation to produce quality BI deliverables that meet business requirements.</a:t>
                      </a:r>
                    </a:p>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r>
                        <a:rPr kumimoji="0" lang="en-CA" sz="1400" b="0" i="0" u="none" strike="noStrike" kern="1200" cap="none" spc="0" normalizeH="0" baseline="0" dirty="0" smtClean="0">
                          <a:ln>
                            <a:noFill/>
                          </a:ln>
                          <a:solidFill>
                            <a:srgbClr val="333333"/>
                          </a:solidFill>
                          <a:effectLst/>
                          <a:uLnTx/>
                          <a:uFillTx/>
                          <a:latin typeface="+mn-lt"/>
                          <a:ea typeface="+mn-ea"/>
                          <a:cs typeface="+mn-cs"/>
                        </a:rPr>
                        <a:t>Is experiencing rising operational BI costs.</a:t>
                      </a:r>
                    </a:p>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endParaRPr kumimoji="0" lang="ru-RU" sz="1400" b="0" i="0" u="none" strike="noStrike" kern="1200" cap="none" spc="0" normalizeH="0" baseline="0" noProof="0" dirty="0" smtClean="0">
                        <a:ln>
                          <a:noFill/>
                        </a:ln>
                        <a:solidFill>
                          <a:srgbClr val="333333"/>
                        </a:solidFill>
                        <a:effectLst/>
                        <a:uLnTx/>
                        <a:uFillTx/>
                        <a:latin typeface="+mn-lt"/>
                      </a:endParaRPr>
                    </a:p>
                  </a:txBody>
                  <a:tcPr>
                    <a:lnL w="12700" cmpd="sng">
                      <a:noFill/>
                    </a:lnL>
                    <a:lnR w="1905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r>
                        <a:rPr kumimoji="0" lang="en-CA" sz="1400" b="0" i="0" u="none" strike="noStrike" kern="1200" cap="none" spc="0" normalizeH="0" baseline="0" dirty="0" smtClean="0">
                          <a:ln>
                            <a:noFill/>
                          </a:ln>
                          <a:solidFill>
                            <a:srgbClr val="333333"/>
                          </a:solidFill>
                          <a:effectLst/>
                          <a:uLnTx/>
                          <a:uFillTx/>
                          <a:latin typeface="+mn-lt"/>
                          <a:ea typeface="+mn-ea"/>
                          <a:cs typeface="+mn-cs"/>
                        </a:rPr>
                        <a:t>Determine an initial target state BI operating model.</a:t>
                      </a:r>
                    </a:p>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r>
                        <a:rPr kumimoji="0" lang="en-CA" sz="1400" b="0" i="0" u="none" strike="noStrike" kern="1200" cap="none" spc="0" normalizeH="0" baseline="0" dirty="0" smtClean="0">
                          <a:ln>
                            <a:noFill/>
                          </a:ln>
                          <a:solidFill>
                            <a:srgbClr val="333333"/>
                          </a:solidFill>
                          <a:effectLst/>
                          <a:uLnTx/>
                          <a:uFillTx/>
                          <a:latin typeface="+mn-lt"/>
                          <a:ea typeface="+mn-ea"/>
                          <a:cs typeface="+mn-cs"/>
                        </a:rPr>
                        <a:t>Assess your current BI organization structure, processes, people, application functionality, and performance.</a:t>
                      </a:r>
                    </a:p>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r>
                        <a:rPr kumimoji="0" lang="en-CA" sz="1400" b="0" i="0" u="none" strike="noStrike" kern="1200" cap="none" spc="0" normalizeH="0" baseline="0" dirty="0" smtClean="0">
                          <a:ln>
                            <a:noFill/>
                          </a:ln>
                          <a:solidFill>
                            <a:srgbClr val="333333"/>
                          </a:solidFill>
                          <a:effectLst/>
                          <a:uLnTx/>
                          <a:uFillTx/>
                          <a:latin typeface="+mn-lt"/>
                          <a:ea typeface="+mn-ea"/>
                          <a:cs typeface="+mn-cs"/>
                        </a:rPr>
                        <a:t>Refine the initial target state BI operating model.</a:t>
                      </a:r>
                    </a:p>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r>
                        <a:rPr kumimoji="0" lang="en-CA" sz="1400" b="0" i="0" u="none" strike="noStrike" kern="1200" cap="none" spc="0" normalizeH="0" baseline="0" dirty="0" smtClean="0">
                          <a:ln>
                            <a:noFill/>
                          </a:ln>
                          <a:solidFill>
                            <a:srgbClr val="333333"/>
                          </a:solidFill>
                          <a:effectLst/>
                          <a:uLnTx/>
                          <a:uFillTx/>
                          <a:latin typeface="+mn-lt"/>
                          <a:ea typeface="+mn-ea"/>
                          <a:cs typeface="+mn-cs"/>
                        </a:rPr>
                        <a:t>Rank and select gaps to plan for improvement.</a:t>
                      </a:r>
                    </a:p>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r>
                        <a:rPr kumimoji="0" lang="en-CA" sz="1400" b="0" i="0" u="none" strike="noStrike" kern="1200" cap="none" spc="0" normalizeH="0" baseline="0" dirty="0" smtClean="0">
                          <a:ln>
                            <a:noFill/>
                          </a:ln>
                          <a:solidFill>
                            <a:srgbClr val="333333"/>
                          </a:solidFill>
                          <a:effectLst/>
                          <a:uLnTx/>
                          <a:uFillTx/>
                          <a:latin typeface="+mn-lt"/>
                          <a:ea typeface="+mn-ea"/>
                          <a:cs typeface="+mn-cs"/>
                        </a:rPr>
                        <a:t>Develop an improvement plan, obtain official sign-off, and execute the optimization project.</a:t>
                      </a:r>
                    </a:p>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r>
                        <a:rPr kumimoji="0" lang="en-CA" sz="1400" b="0" i="0" u="none" strike="noStrike" kern="1200" cap="none" spc="0" normalizeH="0" baseline="0" dirty="0" smtClean="0">
                          <a:ln>
                            <a:noFill/>
                          </a:ln>
                          <a:solidFill>
                            <a:srgbClr val="333333"/>
                          </a:solidFill>
                          <a:effectLst/>
                          <a:uLnTx/>
                          <a:uFillTx/>
                          <a:latin typeface="+mn-lt"/>
                          <a:ea typeface="+mn-ea"/>
                          <a:cs typeface="+mn-cs"/>
                        </a:rPr>
                        <a:t>Track improvements and measure BI performance and value.</a:t>
                      </a:r>
                    </a:p>
                    <a:p>
                      <a:pPr marL="225425" marR="0" lvl="0" indent="-225425" algn="l" defTabSz="914400" rtl="0" eaLnBrk="0" fontAlgn="base" latinLnBrk="0" hangingPunct="0">
                        <a:lnSpc>
                          <a:spcPct val="100000"/>
                        </a:lnSpc>
                        <a:spcBef>
                          <a:spcPts val="0"/>
                        </a:spcBef>
                        <a:spcAft>
                          <a:spcPts val="600"/>
                        </a:spcAft>
                        <a:buClr>
                          <a:srgbClr val="333333"/>
                        </a:buClr>
                        <a:buSzPct val="120000"/>
                        <a:buFont typeface="Wingdings" pitchFamily="2" charset="2"/>
                        <a:buChar char="ü"/>
                        <a:tabLst/>
                        <a:defRPr/>
                      </a:pPr>
                      <a:r>
                        <a:rPr kumimoji="0" lang="en-CA" sz="1400" b="0" i="0" u="none" strike="noStrike" kern="1200" cap="none" spc="0" normalizeH="0" baseline="0" dirty="0" smtClean="0">
                          <a:ln>
                            <a:noFill/>
                          </a:ln>
                          <a:solidFill>
                            <a:srgbClr val="333333"/>
                          </a:solidFill>
                          <a:effectLst/>
                          <a:uLnTx/>
                          <a:uFillTx/>
                          <a:latin typeface="+mn-lt"/>
                          <a:ea typeface="+mn-ea"/>
                          <a:cs typeface="+mn-cs"/>
                        </a:rPr>
                        <a:t>Communicate and sell the benefits to stakeholders.</a:t>
                      </a:r>
                      <a:endParaRPr kumimoji="0" lang="en-CA" sz="1400" b="0" i="0" u="none" strike="noStrike" kern="1200" cap="none" spc="0" normalizeH="0" baseline="0" noProof="0" dirty="0" smtClean="0">
                        <a:ln>
                          <a:noFill/>
                        </a:ln>
                        <a:solidFill>
                          <a:srgbClr val="333333"/>
                        </a:solidFill>
                        <a:effectLst/>
                        <a:uLnTx/>
                        <a:uFillTx/>
                        <a:latin typeface="+mn-lt"/>
                      </a:endParaRPr>
                    </a:p>
                  </a:txBody>
                  <a:tcPr>
                    <a:lnL w="19050" cap="flat" cmpd="sng" algn="ctr">
                      <a:solidFill>
                        <a:schemeClr val="tx1"/>
                      </a:solidFill>
                      <a:prstDash val="dot"/>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1" name="Text Placeholder 10"/>
          <p:cNvSpPr>
            <a:spLocks noGrp="1"/>
          </p:cNvSpPr>
          <p:nvPr>
            <p:ph type="body" sz="quarter" idx="19"/>
          </p:nvPr>
        </p:nvSpPr>
        <p:spPr>
          <a:xfrm>
            <a:off x="257176" y="1232756"/>
            <a:ext cx="8620124" cy="684076"/>
          </a:xfrm>
        </p:spPr>
        <p:txBody>
          <a:bodyPr/>
          <a:lstStyle/>
          <a:p>
            <a:r>
              <a:rPr lang="en-CA" dirty="0"/>
              <a:t>This blueprint will </a:t>
            </a:r>
            <a:r>
              <a:rPr lang="en-CA" dirty="0" smtClean="0"/>
              <a:t>help the Head of BI (i.e. </a:t>
            </a:r>
            <a:r>
              <a:rPr lang="en-CA" smtClean="0"/>
              <a:t>BI Manager or </a:t>
            </a:r>
            <a:r>
              <a:rPr lang="en-CA" dirty="0" smtClean="0"/>
              <a:t>Director of BI) improve BI speed, quality, </a:t>
            </a:r>
            <a:r>
              <a:rPr lang="en-CA" dirty="0"/>
              <a:t>and </a:t>
            </a:r>
            <a:r>
              <a:rPr lang="en-CA" dirty="0" smtClean="0"/>
              <a:t>cost by assessing and optimizing their BI operation.</a:t>
            </a:r>
            <a:endParaRPr lang="en-CA" dirty="0"/>
          </a:p>
        </p:txBody>
      </p:sp>
      <p:sp>
        <p:nvSpPr>
          <p:cNvPr id="7" name="Title 6"/>
          <p:cNvSpPr>
            <a:spLocks noGrp="1"/>
          </p:cNvSpPr>
          <p:nvPr>
            <p:ph type="title"/>
          </p:nvPr>
        </p:nvSpPr>
        <p:spPr/>
        <p:txBody>
          <a:bodyPr/>
          <a:lstStyle/>
          <a:p>
            <a:r>
              <a:rPr lang="en-CA" dirty="0" smtClean="0"/>
              <a:t>Introduction</a:t>
            </a:r>
            <a:endParaRPr lang="en-CA" dirty="0"/>
          </a:p>
        </p:txBody>
      </p:sp>
      <p:pic>
        <p:nvPicPr>
          <p:cNvPr id="5"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28854767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Executive Summary</a:t>
            </a:r>
            <a:endParaRPr lang="en-CA" dirty="0"/>
          </a:p>
        </p:txBody>
      </p:sp>
      <p:sp>
        <p:nvSpPr>
          <p:cNvPr id="2" name="Text Placeholder 1"/>
          <p:cNvSpPr>
            <a:spLocks noGrp="1"/>
          </p:cNvSpPr>
          <p:nvPr>
            <p:ph type="body" sz="quarter" idx="16"/>
          </p:nvPr>
        </p:nvSpPr>
        <p:spPr/>
        <p:txBody>
          <a:bodyPr/>
          <a:lstStyle/>
          <a:p>
            <a:pPr marL="0" indent="0">
              <a:spcBef>
                <a:spcPts val="0"/>
              </a:spcBef>
              <a:spcAft>
                <a:spcPts val="300"/>
              </a:spcAft>
              <a:buNone/>
            </a:pPr>
            <a:r>
              <a:rPr lang="en-US" b="1" dirty="0" smtClean="0"/>
              <a:t>Situation</a:t>
            </a:r>
            <a:endParaRPr lang="en-US" dirty="0" smtClean="0"/>
          </a:p>
          <a:p>
            <a:pPr>
              <a:spcBef>
                <a:spcPts val="0"/>
              </a:spcBef>
              <a:spcAft>
                <a:spcPts val="300"/>
              </a:spcAft>
            </a:pPr>
            <a:r>
              <a:rPr lang="en-US" dirty="0" smtClean="0"/>
              <a:t>The Head of BI is experiencing slow, ineffective, and costly business intelligence but is </a:t>
            </a:r>
            <a:r>
              <a:rPr lang="en-US" dirty="0"/>
              <a:t>responsible for enabling the business to make </a:t>
            </a:r>
            <a:r>
              <a:rPr lang="en-US" dirty="0" smtClean="0"/>
              <a:t>timely, accurate, and affordable decisions. </a:t>
            </a:r>
          </a:p>
          <a:p>
            <a:pPr>
              <a:spcBef>
                <a:spcPts val="0"/>
              </a:spcBef>
              <a:spcAft>
                <a:spcPts val="300"/>
              </a:spcAft>
            </a:pPr>
            <a:r>
              <a:rPr lang="en-US" dirty="0" smtClean="0"/>
              <a:t>Even with a restricted budget, the Head of BI doesn’t have </a:t>
            </a:r>
            <a:r>
              <a:rPr lang="en-US" dirty="0"/>
              <a:t>to over-engineer </a:t>
            </a:r>
            <a:r>
              <a:rPr lang="en-US" dirty="0" smtClean="0"/>
              <a:t>the BI operation </a:t>
            </a:r>
            <a:r>
              <a:rPr lang="en-US" dirty="0"/>
              <a:t>to satisfy the needs of the business. </a:t>
            </a:r>
            <a:endParaRPr lang="en-US" dirty="0" smtClean="0"/>
          </a:p>
          <a:p>
            <a:pPr>
              <a:spcBef>
                <a:spcPts val="0"/>
              </a:spcBef>
              <a:spcAft>
                <a:spcPts val="300"/>
              </a:spcAft>
            </a:pPr>
            <a:r>
              <a:rPr lang="en-US" dirty="0" smtClean="0"/>
              <a:t>The Head of BI should </a:t>
            </a:r>
            <a:r>
              <a:rPr lang="en-US" b="1" dirty="0" smtClean="0"/>
              <a:t>assess and optimize business intelligence operations </a:t>
            </a:r>
            <a:r>
              <a:rPr lang="en-US" dirty="0" smtClean="0"/>
              <a:t>and </a:t>
            </a:r>
            <a:r>
              <a:rPr lang="en-US" b="1" dirty="0" smtClean="0"/>
              <a:t>design a BI operating model </a:t>
            </a:r>
            <a:r>
              <a:rPr lang="en-US" dirty="0" smtClean="0"/>
              <a:t>to provide effective business intelligence at an affordable cost.</a:t>
            </a:r>
          </a:p>
          <a:p>
            <a:pPr marL="0" indent="0">
              <a:spcBef>
                <a:spcPts val="0"/>
              </a:spcBef>
              <a:spcAft>
                <a:spcPts val="300"/>
              </a:spcAft>
              <a:buNone/>
            </a:pPr>
            <a:r>
              <a:rPr lang="en-US" b="1" dirty="0" smtClean="0"/>
              <a:t>Complication</a:t>
            </a:r>
          </a:p>
          <a:p>
            <a:pPr>
              <a:spcBef>
                <a:spcPts val="0"/>
              </a:spcBef>
              <a:spcAft>
                <a:spcPts val="1200"/>
              </a:spcAft>
            </a:pPr>
            <a:r>
              <a:rPr lang="en-US" dirty="0" smtClean="0"/>
              <a:t>BI operations that are run without the required operating model components (organization structure, process, people, and application functionality) are prone to failure. </a:t>
            </a:r>
          </a:p>
          <a:p>
            <a:pPr marL="0" indent="0">
              <a:spcBef>
                <a:spcPts val="0"/>
              </a:spcBef>
              <a:spcAft>
                <a:spcPts val="300"/>
              </a:spcAft>
              <a:buNone/>
            </a:pPr>
            <a:r>
              <a:rPr lang="en-US" b="1" dirty="0" smtClean="0"/>
              <a:t>Plan of action</a:t>
            </a:r>
          </a:p>
          <a:p>
            <a:pPr eaLnBrk="1" fontAlgn="auto" hangingPunct="1">
              <a:spcBef>
                <a:spcPts val="300"/>
              </a:spcBef>
              <a:spcAft>
                <a:spcPts val="300"/>
              </a:spcAft>
              <a:buClrTx/>
              <a:buSzTx/>
              <a:defRPr/>
            </a:pPr>
            <a:r>
              <a:rPr lang="en-US" b="1" dirty="0" smtClean="0"/>
              <a:t>Determine target state BI operating model.</a:t>
            </a:r>
            <a:r>
              <a:rPr lang="en-US" dirty="0" smtClean="0"/>
              <a:t> </a:t>
            </a:r>
            <a:r>
              <a:rPr lang="en-US" dirty="0"/>
              <a:t>Determine BI operation goals and measures</a:t>
            </a:r>
            <a:r>
              <a:rPr lang="en-US" dirty="0" smtClean="0"/>
              <a:t>. Understand </a:t>
            </a:r>
            <a:r>
              <a:rPr lang="en-US" dirty="0"/>
              <a:t>the four components of the BI operating model</a:t>
            </a:r>
            <a:r>
              <a:rPr lang="en-US" dirty="0" smtClean="0"/>
              <a:t>. Understand </a:t>
            </a:r>
            <a:r>
              <a:rPr lang="en-US" dirty="0"/>
              <a:t>Info-Tech’s three BI operating models</a:t>
            </a:r>
            <a:r>
              <a:rPr lang="en-US" dirty="0" smtClean="0"/>
              <a:t>. Determine </a:t>
            </a:r>
            <a:r>
              <a:rPr lang="en-US" dirty="0"/>
              <a:t>initial target state BI operating model.</a:t>
            </a:r>
          </a:p>
          <a:p>
            <a:pPr eaLnBrk="1" fontAlgn="auto" hangingPunct="1">
              <a:spcBef>
                <a:spcPts val="300"/>
              </a:spcBef>
              <a:spcAft>
                <a:spcPts val="300"/>
              </a:spcAft>
              <a:buClrTx/>
              <a:buSzTx/>
              <a:defRPr/>
            </a:pPr>
            <a:r>
              <a:rPr lang="en-US" b="1" dirty="0" smtClean="0"/>
              <a:t>Assess current state BI operations.</a:t>
            </a:r>
            <a:r>
              <a:rPr lang="en-US" dirty="0" smtClean="0"/>
              <a:t> </a:t>
            </a:r>
            <a:r>
              <a:rPr lang="en-US" dirty="0"/>
              <a:t>Assess organization structure</a:t>
            </a:r>
            <a:r>
              <a:rPr lang="en-US" dirty="0" smtClean="0"/>
              <a:t>. Assess </a:t>
            </a:r>
            <a:r>
              <a:rPr lang="en-US" dirty="0"/>
              <a:t>processes</a:t>
            </a:r>
            <a:r>
              <a:rPr lang="en-US" dirty="0" smtClean="0"/>
              <a:t>. Assess </a:t>
            </a:r>
            <a:r>
              <a:rPr lang="en-US" dirty="0"/>
              <a:t>people</a:t>
            </a:r>
            <a:r>
              <a:rPr lang="en-US" dirty="0" smtClean="0"/>
              <a:t>. Assess </a:t>
            </a:r>
            <a:r>
              <a:rPr lang="en-US" dirty="0"/>
              <a:t>application functionality</a:t>
            </a:r>
            <a:r>
              <a:rPr lang="en-US" dirty="0" smtClean="0"/>
              <a:t>. Capture current state performance measures.</a:t>
            </a:r>
            <a:endParaRPr lang="en-US" dirty="0"/>
          </a:p>
          <a:p>
            <a:pPr eaLnBrk="1" fontAlgn="auto" hangingPunct="1">
              <a:spcBef>
                <a:spcPts val="300"/>
              </a:spcBef>
              <a:spcAft>
                <a:spcPts val="300"/>
              </a:spcAft>
              <a:buClrTx/>
              <a:buSzTx/>
              <a:defRPr/>
            </a:pPr>
            <a:r>
              <a:rPr lang="en-CA" b="1" dirty="0"/>
              <a:t>Refine, select gaps, plan improvements, and </a:t>
            </a:r>
            <a:r>
              <a:rPr lang="en-CA" b="1" dirty="0" smtClean="0"/>
              <a:t>execute. </a:t>
            </a:r>
            <a:r>
              <a:rPr lang="en-US" dirty="0" smtClean="0"/>
              <a:t>Refine </a:t>
            </a:r>
            <a:r>
              <a:rPr lang="en-US" dirty="0"/>
              <a:t>target state BI operating model</a:t>
            </a:r>
            <a:r>
              <a:rPr lang="en-US" dirty="0" smtClean="0"/>
              <a:t>. Identify </a:t>
            </a:r>
            <a:r>
              <a:rPr lang="en-US" dirty="0"/>
              <a:t>and list gaps</a:t>
            </a:r>
            <a:r>
              <a:rPr lang="en-US" dirty="0" smtClean="0"/>
              <a:t>. Rank </a:t>
            </a:r>
            <a:r>
              <a:rPr lang="en-US" dirty="0"/>
              <a:t>and select gaps  for improvement</a:t>
            </a:r>
            <a:r>
              <a:rPr lang="en-US" dirty="0" smtClean="0"/>
              <a:t>. Define </a:t>
            </a:r>
            <a:r>
              <a:rPr lang="en-US" dirty="0"/>
              <a:t>improvement initiatives to close gaps</a:t>
            </a:r>
            <a:r>
              <a:rPr lang="en-US" dirty="0" smtClean="0"/>
              <a:t>. Analyze </a:t>
            </a:r>
            <a:r>
              <a:rPr lang="en-US" dirty="0"/>
              <a:t>initiative benefits and costs</a:t>
            </a:r>
            <a:r>
              <a:rPr lang="en-US" dirty="0" smtClean="0"/>
              <a:t>. Obtain </a:t>
            </a:r>
            <a:r>
              <a:rPr lang="en-US" dirty="0"/>
              <a:t>approval and official sign-off for the optimization project</a:t>
            </a:r>
            <a:r>
              <a:rPr lang="en-US" dirty="0" smtClean="0"/>
              <a:t>. Execute </a:t>
            </a:r>
            <a:r>
              <a:rPr lang="en-US" dirty="0"/>
              <a:t>the optimization project</a:t>
            </a:r>
            <a:r>
              <a:rPr lang="en-US" dirty="0" smtClean="0"/>
              <a:t>.</a:t>
            </a:r>
          </a:p>
          <a:p>
            <a:pPr eaLnBrk="1" fontAlgn="auto" hangingPunct="1">
              <a:spcBef>
                <a:spcPts val="300"/>
              </a:spcBef>
              <a:spcAft>
                <a:spcPts val="300"/>
              </a:spcAft>
              <a:buClrTx/>
              <a:buSzTx/>
              <a:defRPr/>
            </a:pPr>
            <a:r>
              <a:rPr lang="en-US" b="1" dirty="0"/>
              <a:t>Track improvements and measure BI performance and </a:t>
            </a:r>
            <a:r>
              <a:rPr lang="en-US" b="1" dirty="0" smtClean="0"/>
              <a:t>value. </a:t>
            </a:r>
            <a:r>
              <a:rPr lang="en-US" dirty="0"/>
              <a:t>Track the progress of improvement initiatives</a:t>
            </a:r>
            <a:r>
              <a:rPr lang="en-US" dirty="0" smtClean="0"/>
              <a:t>. </a:t>
            </a:r>
            <a:r>
              <a:rPr lang="en-CA" dirty="0" smtClean="0"/>
              <a:t>Develop </a:t>
            </a:r>
            <a:r>
              <a:rPr lang="en-CA" dirty="0"/>
              <a:t>a BI operation performance and value measurement approach</a:t>
            </a:r>
            <a:r>
              <a:rPr lang="en-CA" dirty="0" smtClean="0"/>
              <a:t>. Monitor </a:t>
            </a:r>
            <a:r>
              <a:rPr lang="en-CA" dirty="0"/>
              <a:t>BI operation performance and value.</a:t>
            </a:r>
          </a:p>
          <a:p>
            <a:pPr fontAlgn="auto">
              <a:spcBef>
                <a:spcPts val="300"/>
              </a:spcBef>
              <a:spcAft>
                <a:spcPts val="300"/>
              </a:spcAft>
              <a:buSzPct val="100000"/>
            </a:pPr>
            <a:r>
              <a:rPr lang="en-US" b="1" dirty="0" smtClean="0"/>
              <a:t>Communicate and sell the benefits to stakeholders. </a:t>
            </a:r>
            <a:r>
              <a:rPr lang="en-US" dirty="0"/>
              <a:t>Communicate BI’s benefits to stakeholders</a:t>
            </a:r>
            <a:r>
              <a:rPr lang="en-US" dirty="0" smtClean="0"/>
              <a:t>. Craft </a:t>
            </a:r>
            <a:r>
              <a:rPr lang="en-US" dirty="0"/>
              <a:t>value statements supported by value measures and </a:t>
            </a:r>
            <a:r>
              <a:rPr lang="en-US" dirty="0" smtClean="0"/>
              <a:t>proof points. Promote </a:t>
            </a:r>
            <a:r>
              <a:rPr lang="en-US" dirty="0"/>
              <a:t>BI’s business value</a:t>
            </a:r>
            <a:r>
              <a:rPr lang="en-US" dirty="0" smtClean="0"/>
              <a:t>. Create </a:t>
            </a:r>
            <a:r>
              <a:rPr lang="en-US" dirty="0"/>
              <a:t>a communication plan.</a:t>
            </a:r>
          </a:p>
        </p:txBody>
      </p:sp>
      <p:pic>
        <p:nvPicPr>
          <p:cNvPr id="4" name="Picture 3">
            <a:hlinkClick r:id="rId3"/>
          </p:cNvPr>
          <p:cNvPicPr>
            <a:picLocks noChangeAspect="1" noChangeArrowheads="1"/>
          </p:cNvPicPr>
          <p:nvPr/>
        </p:nvPicPr>
        <p:blipFill>
          <a:blip r:embed="rId4"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34404336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itle 35"/>
          <p:cNvSpPr>
            <a:spLocks noGrp="1"/>
          </p:cNvSpPr>
          <p:nvPr>
            <p:ph type="title"/>
          </p:nvPr>
        </p:nvSpPr>
        <p:spPr>
          <a:xfrm>
            <a:off x="251519" y="260648"/>
            <a:ext cx="8634231" cy="864096"/>
          </a:xfrm>
        </p:spPr>
        <p:txBody>
          <a:bodyPr/>
          <a:lstStyle/>
          <a:p>
            <a:r>
              <a:rPr lang="en-US" dirty="0" smtClean="0"/>
              <a:t>Three ways to complete this project: Do-It-Yourself, Guided Implementations, or Onsite Workshop</a:t>
            </a:r>
            <a:endParaRPr lang="en-US" dirty="0"/>
          </a:p>
        </p:txBody>
      </p:sp>
      <p:graphicFrame>
        <p:nvGraphicFramePr>
          <p:cNvPr id="33" name="Table 32"/>
          <p:cNvGraphicFramePr>
            <a:graphicFrameLocks noGrp="1"/>
          </p:cNvGraphicFramePr>
          <p:nvPr>
            <p:extLst>
              <p:ext uri="{D42A27DB-BD31-4B8C-83A1-F6EECF244321}">
                <p14:modId xmlns:p14="http://schemas.microsoft.com/office/powerpoint/2010/main" val="589257965"/>
              </p:ext>
            </p:extLst>
          </p:nvPr>
        </p:nvGraphicFramePr>
        <p:xfrm>
          <a:off x="299132" y="1426917"/>
          <a:ext cx="8557170" cy="4829718"/>
        </p:xfrm>
        <a:graphic>
          <a:graphicData uri="http://schemas.openxmlformats.org/drawingml/2006/table">
            <a:tbl>
              <a:tblPr firstRow="1" bandRow="1">
                <a:tableStyleId>{5C22544A-7EE6-4342-B048-85BDC9FD1C3A}</a:tableStyleId>
              </a:tblPr>
              <a:tblGrid>
                <a:gridCol w="2065999"/>
                <a:gridCol w="2277207"/>
                <a:gridCol w="4213964"/>
              </a:tblGrid>
              <a:tr h="1609906">
                <a:tc>
                  <a:txBody>
                    <a:bodyPr/>
                    <a:lstStyle/>
                    <a:p>
                      <a:pPr algn="ctr"/>
                      <a:r>
                        <a:rPr lang="en-CA" sz="1200" b="1" dirty="0" smtClean="0">
                          <a:solidFill>
                            <a:schemeClr val="bg1"/>
                          </a:solidFill>
                        </a:rPr>
                        <a:t>Best-Practice Toolkit</a:t>
                      </a:r>
                      <a:endParaRPr lang="en-CA" sz="1200" b="1" dirty="0">
                        <a:solidFill>
                          <a:schemeClr val="bg1"/>
                        </a:solidFill>
                      </a:endParaRPr>
                    </a:p>
                  </a:txBody>
                  <a:tcPr marB="216000" anchor="b">
                    <a:lnL w="28575" cap="flat" cmpd="sng" algn="ctr">
                      <a:solidFill>
                        <a:schemeClr val="bg1"/>
                      </a:solidFill>
                      <a:prstDash val="solid"/>
                      <a:round/>
                      <a:headEnd type="none" w="med" len="med"/>
                      <a:tailEnd type="none" w="med" len="med"/>
                    </a:lnL>
                    <a:lnR w="57150"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algn="l"/>
                      <a:r>
                        <a:rPr lang="en-CA" sz="1400" b="1" dirty="0" smtClean="0">
                          <a:solidFill>
                            <a:schemeClr val="tx1"/>
                          </a:solidFill>
                        </a:rPr>
                        <a:t>Download and customize Info-Tech’s tools and templates </a:t>
                      </a:r>
                      <a:r>
                        <a:rPr lang="en-CA" sz="1400" b="0" dirty="0" smtClean="0">
                          <a:solidFill>
                            <a:schemeClr val="tx1"/>
                          </a:solidFill>
                        </a:rPr>
                        <a:t>to develop your project deliverables.</a:t>
                      </a:r>
                    </a:p>
                  </a:txBody>
                  <a:tcPr anchor="ctr">
                    <a:lnL w="5715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eaLnBrk="0" fontAlgn="base" hangingPunct="0">
                        <a:spcAft>
                          <a:spcPts val="450"/>
                        </a:spcAft>
                        <a:buClr>
                          <a:srgbClr val="333333"/>
                        </a:buClr>
                        <a:buSzPct val="100000"/>
                        <a:defRPr/>
                      </a:pPr>
                      <a:r>
                        <a:rPr lang="en-US" sz="1200" b="0" dirty="0" smtClean="0">
                          <a:solidFill>
                            <a:srgbClr val="333333"/>
                          </a:solidFill>
                          <a:cs typeface="Open Sans"/>
                        </a:rPr>
                        <a:t>Use this do-it-yourself</a:t>
                      </a:r>
                      <a:r>
                        <a:rPr lang="en-US" sz="1200" b="0" baseline="0" dirty="0" smtClean="0">
                          <a:solidFill>
                            <a:srgbClr val="333333"/>
                          </a:solidFill>
                          <a:cs typeface="Open Sans"/>
                        </a:rPr>
                        <a:t> </a:t>
                      </a:r>
                      <a:r>
                        <a:rPr lang="en-US" sz="1200" b="0" dirty="0" smtClean="0">
                          <a:solidFill>
                            <a:srgbClr val="333333"/>
                          </a:solidFill>
                          <a:cs typeface="Open Sans"/>
                        </a:rPr>
                        <a:t>Best-Practice Toolkit to help you complete this project. The slides in this Blueprint will walk you step-by-step through every phase of your project with supporting tools and templates ready for you to use.</a:t>
                      </a: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09906">
                <a:tc>
                  <a:txBody>
                    <a:bodyPr/>
                    <a:lstStyle/>
                    <a:p>
                      <a:pPr algn="ctr"/>
                      <a:r>
                        <a:rPr lang="en-CA" sz="1200" b="1" dirty="0" smtClean="0">
                          <a:solidFill>
                            <a:schemeClr val="bg1"/>
                          </a:solidFill>
                        </a:rPr>
                        <a:t>Guided Implementations</a:t>
                      </a:r>
                      <a:endParaRPr lang="en-CA" sz="1200" b="1" dirty="0">
                        <a:solidFill>
                          <a:schemeClr val="bg1"/>
                        </a:solidFill>
                      </a:endParaRPr>
                    </a:p>
                  </a:txBody>
                  <a:tcPr marB="216000" anchor="b">
                    <a:lnL w="28575" cap="flat" cmpd="sng" algn="ctr">
                      <a:solidFill>
                        <a:schemeClr val="bg1"/>
                      </a:solidFill>
                      <a:prstDash val="solid"/>
                      <a:round/>
                      <a:headEnd type="none" w="med" len="med"/>
                      <a:tailEnd type="none" w="med" len="med"/>
                    </a:lnL>
                    <a:lnR w="5715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algn="l"/>
                      <a:r>
                        <a:rPr lang="en-CA" sz="1400" b="1" dirty="0" smtClean="0"/>
                        <a:t>Speak to an Info-Tech subject matter expert </a:t>
                      </a:r>
                      <a:r>
                        <a:rPr lang="en-CA" sz="1400" dirty="0" smtClean="0"/>
                        <a:t>for advice throughout the project.</a:t>
                      </a:r>
                    </a:p>
                  </a:txBody>
                  <a:tcPr anchor="ctr">
                    <a:lnL w="5715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lvl="0" indent="0" eaLnBrk="0" hangingPunct="0">
                        <a:spcBef>
                          <a:spcPts val="0"/>
                        </a:spcBef>
                        <a:spcAft>
                          <a:spcPts val="450"/>
                        </a:spcAft>
                        <a:buClr>
                          <a:srgbClr val="333333"/>
                        </a:buClr>
                        <a:buSzPct val="100000"/>
                        <a:buNone/>
                        <a:defRPr/>
                      </a:pPr>
                      <a:r>
                        <a:rPr lang="en-US" sz="1200" b="1" dirty="0" smtClean="0"/>
                        <a:t>Arrange to speak to an Info-Tech expert </a:t>
                      </a:r>
                      <a:r>
                        <a:rPr lang="en-US" sz="1200" dirty="0" smtClean="0"/>
                        <a:t>at key milestones to ensure maximum project value.</a:t>
                      </a:r>
                    </a:p>
                    <a:p>
                      <a:pPr marL="176213" indent="-176213" eaLnBrk="0" hangingPunct="0">
                        <a:spcBef>
                          <a:spcPts val="0"/>
                        </a:spcBef>
                        <a:spcAft>
                          <a:spcPts val="450"/>
                        </a:spcAft>
                        <a:buClr>
                          <a:srgbClr val="333333"/>
                        </a:buClr>
                        <a:buSzPct val="100000"/>
                        <a:buBlip>
                          <a:blip r:embed="rId2"/>
                        </a:buBlip>
                        <a:defRPr/>
                      </a:pPr>
                      <a:r>
                        <a:rPr lang="en-US" sz="1200" b="1" dirty="0" smtClean="0">
                          <a:cs typeface="Open Sans"/>
                        </a:rPr>
                        <a:t>Watch for this icon </a:t>
                      </a:r>
                      <a:r>
                        <a:rPr lang="en-US" sz="1200" dirty="0" smtClean="0">
                          <a:cs typeface="Open Sans"/>
                        </a:rPr>
                        <a:t>at key opportunities to speak with an Info-Tech analyst for additional insight and advice.</a:t>
                      </a:r>
                    </a:p>
                    <a:p>
                      <a:pPr marL="176213" indent="-176213" eaLnBrk="0" hangingPunct="0">
                        <a:spcBef>
                          <a:spcPts val="0"/>
                        </a:spcBef>
                        <a:spcAft>
                          <a:spcPts val="450"/>
                        </a:spcAft>
                        <a:buClr>
                          <a:srgbClr val="333333"/>
                        </a:buClr>
                        <a:buSzPct val="100000"/>
                        <a:buBlip>
                          <a:blip r:embed="rId2"/>
                        </a:buBlip>
                        <a:defRPr/>
                      </a:pPr>
                      <a:r>
                        <a:rPr lang="en-US" sz="1200" b="1" dirty="0" smtClean="0">
                          <a:cs typeface="Open Sans"/>
                        </a:rPr>
                        <a:t>Call 1-888-670-8889 </a:t>
                      </a:r>
                      <a:r>
                        <a:rPr lang="en-US" sz="1200" dirty="0" smtClean="0">
                          <a:cs typeface="Open Sans"/>
                        </a:rPr>
                        <a:t>or email </a:t>
                      </a:r>
                      <a:r>
                        <a:rPr lang="en-US" sz="1200" dirty="0" smtClean="0">
                          <a:cs typeface="Open Sans"/>
                          <a:hlinkClick r:id="rId3"/>
                        </a:rPr>
                        <a:t>GuidedImplementations@InfoTech.com</a:t>
                      </a:r>
                      <a:r>
                        <a:rPr lang="en-US" sz="1200" dirty="0" smtClean="0">
                          <a:cs typeface="Open Sans"/>
                        </a:rPr>
                        <a:t>. </a:t>
                      </a:r>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571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609906">
                <a:tc>
                  <a:txBody>
                    <a:bodyPr/>
                    <a:lstStyle/>
                    <a:p>
                      <a:pPr algn="ctr"/>
                      <a:r>
                        <a:rPr lang="en-CA" sz="1200" b="1" dirty="0" smtClean="0">
                          <a:solidFill>
                            <a:schemeClr val="bg1"/>
                          </a:solidFill>
                        </a:rPr>
                        <a:t>Onsite</a:t>
                      </a:r>
                      <a:r>
                        <a:rPr lang="en-CA" sz="1200" b="1" baseline="0" dirty="0" smtClean="0">
                          <a:solidFill>
                            <a:schemeClr val="bg1"/>
                          </a:solidFill>
                        </a:rPr>
                        <a:t> Workshop</a:t>
                      </a:r>
                      <a:endParaRPr lang="en-CA" sz="1200" b="1" dirty="0">
                        <a:solidFill>
                          <a:schemeClr val="bg1"/>
                        </a:solidFill>
                      </a:endParaRPr>
                    </a:p>
                  </a:txBody>
                  <a:tcPr marB="216000" anchor="b">
                    <a:lnL w="28575" cap="flat" cmpd="sng" algn="ctr">
                      <a:solidFill>
                        <a:schemeClr val="bg1"/>
                      </a:solidFill>
                      <a:prstDash val="solid"/>
                      <a:round/>
                      <a:headEnd type="none" w="med" len="med"/>
                      <a:tailEnd type="none" w="med" len="med"/>
                    </a:lnL>
                    <a:lnR w="57150"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576B7"/>
                    </a:solidFill>
                  </a:tcPr>
                </a:tc>
                <a:tc>
                  <a:txBody>
                    <a:bodyPr/>
                    <a:lstStyle/>
                    <a:p>
                      <a:pPr algn="l"/>
                      <a:r>
                        <a:rPr lang="en-CA" sz="1400" b="1" dirty="0" smtClean="0"/>
                        <a:t>Accelerate your project </a:t>
                      </a:r>
                      <a:r>
                        <a:rPr lang="en-CA" sz="1400" dirty="0" smtClean="0"/>
                        <a:t>with an onsite, expert Info-Tech facilitator to run a workshop for you.</a:t>
                      </a:r>
                      <a:endParaRPr lang="en-CA" sz="1400" dirty="0"/>
                    </a:p>
                  </a:txBody>
                  <a:tcPr anchor="ctr">
                    <a:lnL w="5715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lvl="0" eaLnBrk="0" fontAlgn="base" hangingPunct="0">
                        <a:spcAft>
                          <a:spcPts val="450"/>
                        </a:spcAft>
                        <a:buClr>
                          <a:srgbClr val="333333"/>
                        </a:buClr>
                        <a:buSzPct val="100000"/>
                        <a:defRPr/>
                      </a:pPr>
                      <a:r>
                        <a:rPr lang="en-US" sz="1200" b="1" dirty="0" smtClean="0">
                          <a:solidFill>
                            <a:srgbClr val="333333"/>
                          </a:solidFill>
                          <a:cs typeface="Open Sans"/>
                        </a:rPr>
                        <a:t>To inquire about or request a workshop: </a:t>
                      </a:r>
                    </a:p>
                    <a:p>
                      <a:pPr marL="171450" lvl="0" indent="-171450" eaLnBrk="0" fontAlgn="base" hangingPunct="0">
                        <a:spcAft>
                          <a:spcPts val="450"/>
                        </a:spcAft>
                        <a:buClr>
                          <a:srgbClr val="333333"/>
                        </a:buClr>
                        <a:buSzPct val="100000"/>
                        <a:buBlip>
                          <a:blip r:embed="rId2"/>
                        </a:buBlip>
                        <a:defRPr/>
                      </a:pPr>
                      <a:r>
                        <a:rPr lang="en-US" sz="1200" b="1" dirty="0" smtClean="0">
                          <a:solidFill>
                            <a:srgbClr val="333333"/>
                          </a:solidFill>
                        </a:rPr>
                        <a:t>Call </a:t>
                      </a:r>
                      <a:r>
                        <a:rPr lang="en-CA" sz="1200" b="1" dirty="0" smtClean="0">
                          <a:solidFill>
                            <a:srgbClr val="333333"/>
                          </a:solidFill>
                        </a:rPr>
                        <a:t>1-888-670-8889,</a:t>
                      </a:r>
                      <a:r>
                        <a:rPr lang="en-CA" sz="1200" b="1" baseline="0" dirty="0" smtClean="0">
                          <a:solidFill>
                            <a:srgbClr val="333333"/>
                          </a:solidFill>
                        </a:rPr>
                        <a:t> </a:t>
                      </a:r>
                      <a:r>
                        <a:rPr lang="en-CA" sz="1200" b="0" baseline="0" dirty="0" smtClean="0">
                          <a:solidFill>
                            <a:srgbClr val="333333"/>
                          </a:solidFill>
                        </a:rPr>
                        <a:t>contact your account representative (</a:t>
                      </a:r>
                      <a:r>
                        <a:rPr lang="en-CA" sz="1200" b="0" baseline="0" dirty="0" smtClean="0">
                          <a:solidFill>
                            <a:srgbClr val="333333"/>
                          </a:solidFill>
                          <a:hlinkClick r:id="rId4"/>
                        </a:rPr>
                        <a:t>www.infotech.com/account</a:t>
                      </a:r>
                      <a:r>
                        <a:rPr lang="en-CA" sz="1200" b="0" baseline="0" dirty="0" smtClean="0">
                          <a:solidFill>
                            <a:srgbClr val="333333"/>
                          </a:solidFill>
                        </a:rPr>
                        <a:t>)</a:t>
                      </a:r>
                      <a:r>
                        <a:rPr lang="en-CA" sz="1200" b="1" dirty="0" smtClean="0">
                          <a:solidFill>
                            <a:srgbClr val="333333"/>
                          </a:solidFill>
                        </a:rPr>
                        <a:t> </a:t>
                      </a:r>
                      <a:r>
                        <a:rPr lang="en-US" sz="1200" dirty="0" smtClean="0">
                          <a:solidFill>
                            <a:srgbClr val="333333"/>
                          </a:solidFill>
                        </a:rPr>
                        <a:t>or e</a:t>
                      </a:r>
                      <a:r>
                        <a:rPr lang="en-US" sz="1200" dirty="0" smtClean="0">
                          <a:solidFill>
                            <a:srgbClr val="333333"/>
                          </a:solidFill>
                          <a:cs typeface="Open Sans"/>
                        </a:rPr>
                        <a:t>mail </a:t>
                      </a:r>
                      <a:r>
                        <a:rPr lang="en-US" sz="1200" dirty="0" smtClean="0">
                          <a:solidFill>
                            <a:srgbClr val="333333"/>
                          </a:solidFill>
                          <a:cs typeface="Open Sans"/>
                          <a:hlinkClick r:id="rId5"/>
                        </a:rPr>
                        <a:t>Workshops@InfoTech.com</a:t>
                      </a:r>
                      <a:r>
                        <a:rPr lang="en-US" sz="1200" dirty="0" smtClean="0">
                          <a:solidFill>
                            <a:srgbClr val="333333"/>
                          </a:solidFill>
                          <a:cs typeface="Open Sans"/>
                        </a:rPr>
                        <a:t> for more information</a:t>
                      </a:r>
                      <a:r>
                        <a:rPr lang="en-US" sz="1200" dirty="0" smtClean="0">
                          <a:solidFill>
                            <a:srgbClr val="333333"/>
                          </a:solidFill>
                        </a:rPr>
                        <a:t>.</a:t>
                      </a:r>
                    </a:p>
                    <a:p>
                      <a:pPr marL="171450" lvl="0" indent="-171450" eaLnBrk="0" fontAlgn="base" hangingPunct="0">
                        <a:spcAft>
                          <a:spcPts val="450"/>
                        </a:spcAft>
                        <a:buClr>
                          <a:srgbClr val="333333"/>
                        </a:buClr>
                        <a:buSzPct val="100000"/>
                        <a:buBlip>
                          <a:blip r:embed="rId2"/>
                        </a:buBlip>
                        <a:defRPr/>
                      </a:pPr>
                      <a:r>
                        <a:rPr lang="en-US" sz="1200" dirty="0" smtClean="0">
                          <a:solidFill>
                            <a:srgbClr val="333333"/>
                          </a:solidFill>
                          <a:cs typeface="Open Sans"/>
                        </a:rPr>
                        <a:t>Your account representative and workshop coordinator will follow up to help determine the cost, timing, and other details of the workshop.</a:t>
                      </a:r>
                      <a:endParaRPr lang="en-CA" sz="1200" dirty="0"/>
                    </a:p>
                  </a:txBody>
                  <a:tcPr anchor="ctr">
                    <a:lnL w="28575"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57150"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34" name="Picture 33"/>
          <p:cNvPicPr>
            <a:picLocks noChangeAspect="1"/>
          </p:cNvPicPr>
          <p:nvPr/>
        </p:nvPicPr>
        <p:blipFill>
          <a:blip r:embed="rId6"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863416" y="3221638"/>
            <a:ext cx="974520" cy="877885"/>
          </a:xfrm>
          <a:prstGeom prst="rect">
            <a:avLst/>
          </a:prstGeom>
        </p:spPr>
      </p:pic>
      <p:pic>
        <p:nvPicPr>
          <p:cNvPr id="35" name="Picture 34" descr="best-practice-blueprints.png"/>
          <p:cNvPicPr>
            <a:picLocks noChangeAspect="1"/>
          </p:cNvPicPr>
          <p:nvPr/>
        </p:nvPicPr>
        <p:blipFill>
          <a:blip r:embed="rId7" cstate="print">
            <a:clrChange>
              <a:clrFrom>
                <a:srgbClr val="000000">
                  <a:alpha val="0"/>
                </a:srgbClr>
              </a:clrFrom>
              <a:clrTo>
                <a:srgbClr val="000000">
                  <a:alpha val="0"/>
                </a:srgbClr>
              </a:clrTo>
            </a:clrChange>
          </a:blip>
          <a:stretch>
            <a:fillRect/>
          </a:stretch>
        </p:blipFill>
        <p:spPr>
          <a:xfrm>
            <a:off x="743561" y="1438902"/>
            <a:ext cx="1094375" cy="1088500"/>
          </a:xfrm>
          <a:prstGeom prst="rect">
            <a:avLst/>
          </a:prstGeom>
          <a:solidFill>
            <a:schemeClr val="accent1">
              <a:alpha val="0"/>
            </a:schemeClr>
          </a:solidFill>
          <a:effectLst/>
        </p:spPr>
      </p:pic>
      <p:pic>
        <p:nvPicPr>
          <p:cNvPr id="36" name="Picture 35" descr="on-site-workshops.png"/>
          <p:cNvPicPr>
            <a:picLocks noChangeAspect="1"/>
          </p:cNvPicPr>
          <p:nvPr/>
        </p:nvPicPr>
        <p:blipFill rotWithShape="1">
          <a:blip r:embed="rId8" cstate="print"/>
          <a:srcRect l="12204" t="22820" r="8463" b="22257"/>
          <a:stretch/>
        </p:blipFill>
        <p:spPr>
          <a:xfrm>
            <a:off x="863416" y="4894730"/>
            <a:ext cx="1060164" cy="681318"/>
          </a:xfrm>
          <a:prstGeom prst="rect">
            <a:avLst/>
          </a:prstGeom>
          <a:effectLst/>
        </p:spPr>
      </p:pic>
      <p:pic>
        <p:nvPicPr>
          <p:cNvPr id="37" name="Picture 3">
            <a:hlinkClick r:id="rId9"/>
          </p:cNvPr>
          <p:cNvPicPr>
            <a:picLocks noChangeAspect="1" noChangeArrowheads="1"/>
          </p:cNvPicPr>
          <p:nvPr/>
        </p:nvPicPr>
        <p:blipFill>
          <a:blip r:embed="rId10"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32160112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Guided Implementation points in the BI Operations Optimization project</a:t>
            </a:r>
            <a:endParaRPr lang="en-US" dirty="0"/>
          </a:p>
        </p:txBody>
      </p:sp>
      <p:sp>
        <p:nvSpPr>
          <p:cNvPr id="4" name="Text Placeholder 3"/>
          <p:cNvSpPr>
            <a:spLocks noGrp="1"/>
          </p:cNvSpPr>
          <p:nvPr>
            <p:ph type="body" sz="quarter" idx="16"/>
          </p:nvPr>
        </p:nvSpPr>
        <p:spPr>
          <a:xfrm>
            <a:off x="244696" y="1196752"/>
            <a:ext cx="8627997" cy="792088"/>
          </a:xfrm>
        </p:spPr>
        <p:txBody>
          <a:bodyPr/>
          <a:lstStyle/>
          <a:p>
            <a:pPr marL="0" indent="0">
              <a:buNone/>
            </a:pPr>
            <a:r>
              <a:rPr lang="en-CA" sz="1400" b="1" dirty="0">
                <a:cs typeface="Open Sans"/>
              </a:rPr>
              <a:t>Book a Guided Implementation Today:</a:t>
            </a:r>
            <a:r>
              <a:rPr lang="en-CA" sz="1400" dirty="0">
                <a:cs typeface="Open Sans"/>
              </a:rPr>
              <a:t> Info-Tech is just a phone call away and can assist you with your project. Our expert Analysts can guide you to successful project completion.</a:t>
            </a:r>
          </a:p>
          <a:p>
            <a:pPr marL="0" indent="0">
              <a:buNone/>
            </a:pPr>
            <a:r>
              <a:rPr lang="en-CA" sz="1400" i="1" dirty="0">
                <a:cs typeface="Open Sans"/>
              </a:rPr>
              <a:t>Here are the suggested Guided Implementation points in the BI </a:t>
            </a:r>
            <a:r>
              <a:rPr lang="en-CA" sz="1400" i="1" dirty="0" smtClean="0">
                <a:cs typeface="Open Sans"/>
              </a:rPr>
              <a:t>Operations Optimization project</a:t>
            </a:r>
            <a:r>
              <a:rPr lang="en-CA" sz="1400" i="1" dirty="0">
                <a:cs typeface="Open Sans"/>
              </a:rPr>
              <a:t>:</a:t>
            </a:r>
            <a:endParaRPr lang="en-US" sz="1400" i="1" dirty="0">
              <a:cs typeface="Open Sans"/>
            </a:endParaRPr>
          </a:p>
        </p:txBody>
      </p:sp>
      <p:sp>
        <p:nvSpPr>
          <p:cNvPr id="6" name="TextBox 5"/>
          <p:cNvSpPr txBox="1"/>
          <p:nvPr/>
        </p:nvSpPr>
        <p:spPr>
          <a:xfrm>
            <a:off x="265905" y="5841268"/>
            <a:ext cx="8612191" cy="492443"/>
          </a:xfrm>
          <a:prstGeom prst="rect">
            <a:avLst/>
          </a:prstGeom>
          <a:noFill/>
        </p:spPr>
        <p:txBody>
          <a:bodyPr wrap="square" rtlCol="0">
            <a:spAutoFit/>
          </a:bodyPr>
          <a:lstStyle/>
          <a:p>
            <a:pPr>
              <a:spcBef>
                <a:spcPts val="0"/>
              </a:spcBef>
              <a:spcAft>
                <a:spcPts val="0"/>
              </a:spcAft>
            </a:pPr>
            <a:r>
              <a:rPr lang="en-US" sz="1300" dirty="0" smtClean="0">
                <a:latin typeface="+mn-lt"/>
                <a:cs typeface="Open Sans"/>
              </a:rPr>
              <a:t>To enroll, send </a:t>
            </a:r>
            <a:r>
              <a:rPr lang="en-US" sz="1300" dirty="0">
                <a:latin typeface="+mn-lt"/>
                <a:cs typeface="Open Sans"/>
              </a:rPr>
              <a:t>an </a:t>
            </a:r>
            <a:r>
              <a:rPr lang="en-US" sz="1300" dirty="0" smtClean="0">
                <a:latin typeface="+mn-lt"/>
                <a:cs typeface="Open Sans"/>
              </a:rPr>
              <a:t>email to </a:t>
            </a:r>
            <a:r>
              <a:rPr lang="en-US" sz="1300" b="1" dirty="0" smtClean="0">
                <a:latin typeface="+mn-lt"/>
                <a:cs typeface="Open Sans"/>
                <a:hlinkClick r:id="rId2"/>
              </a:rPr>
              <a:t>GuidedImplementations@InfoTech.com</a:t>
            </a:r>
            <a:r>
              <a:rPr lang="en-US" sz="1300" b="1" dirty="0" smtClean="0">
                <a:latin typeface="+mn-lt"/>
                <a:cs typeface="Open Sans"/>
              </a:rPr>
              <a:t> </a:t>
            </a:r>
            <a:r>
              <a:rPr lang="en-US" sz="1300" dirty="0" smtClean="0">
                <a:latin typeface="+mn-lt"/>
                <a:cs typeface="Open Sans"/>
              </a:rPr>
              <a:t>or call </a:t>
            </a:r>
            <a:r>
              <a:rPr lang="en-CA" sz="1300" dirty="0" smtClean="0">
                <a:latin typeface="+mn-lt"/>
              </a:rPr>
              <a:t>1-888-670-8889 </a:t>
            </a:r>
            <a:r>
              <a:rPr lang="en-CA" sz="1300" dirty="0" smtClean="0"/>
              <a:t>and </a:t>
            </a:r>
            <a:r>
              <a:rPr lang="en-CA" sz="1300" dirty="0"/>
              <a:t>ask for the Guided Implementation </a:t>
            </a:r>
            <a:r>
              <a:rPr lang="en-CA" sz="1300" dirty="0" smtClean="0"/>
              <a:t>Coordinator.</a:t>
            </a:r>
            <a:endParaRPr lang="en-US" sz="1300" dirty="0">
              <a:latin typeface="+mn-lt"/>
              <a:cs typeface="Open Sans"/>
            </a:endParaRPr>
          </a:p>
        </p:txBody>
      </p:sp>
      <p:sp>
        <p:nvSpPr>
          <p:cNvPr id="7" name="TextBox 6"/>
          <p:cNvSpPr txBox="1"/>
          <p:nvPr/>
        </p:nvSpPr>
        <p:spPr>
          <a:xfrm>
            <a:off x="7462776" y="3970801"/>
            <a:ext cx="1482538" cy="646331"/>
          </a:xfrm>
          <a:prstGeom prst="rect">
            <a:avLst/>
          </a:prstGeom>
          <a:noFill/>
        </p:spPr>
        <p:txBody>
          <a:bodyPr wrap="square" rtlCol="0">
            <a:spAutoFit/>
          </a:bodyPr>
          <a:lstStyle/>
          <a:p>
            <a:r>
              <a:rPr lang="en-US" sz="900" dirty="0">
                <a:latin typeface="+mn-lt"/>
                <a:cs typeface="Open Sans"/>
              </a:rPr>
              <a:t> This symbol signifies when you’ve reached a Guided Implementation </a:t>
            </a:r>
            <a:r>
              <a:rPr lang="en-US" sz="900" dirty="0" smtClean="0">
                <a:latin typeface="+mn-lt"/>
                <a:cs typeface="Open Sans"/>
              </a:rPr>
              <a:t>point </a:t>
            </a:r>
            <a:r>
              <a:rPr lang="en-US" sz="900" dirty="0">
                <a:latin typeface="+mn-lt"/>
                <a:cs typeface="Open Sans"/>
              </a:rPr>
              <a:t>in your project.</a:t>
            </a:r>
            <a:endParaRPr lang="en-CA" sz="900" dirty="0">
              <a:latin typeface="+mn-lt"/>
            </a:endParaRP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18245" y="2574586"/>
            <a:ext cx="1371600" cy="1371600"/>
          </a:xfrm>
          <a:prstGeom prst="rect">
            <a:avLst/>
          </a:prstGeom>
          <a:effectLst>
            <a:outerShdw blurRad="50800" dist="38100" dir="2700000" algn="tl" rotWithShape="0">
              <a:prstClr val="black">
                <a:alpha val="40000"/>
              </a:prstClr>
            </a:outerShdw>
          </a:effectLst>
        </p:spPr>
      </p:pic>
      <p:graphicFrame>
        <p:nvGraphicFramePr>
          <p:cNvPr id="2" name="Table 10"/>
          <p:cNvGraphicFramePr>
            <a:graphicFrameLocks noGrp="1"/>
          </p:cNvGraphicFramePr>
          <p:nvPr>
            <p:extLst>
              <p:ext uri="{D42A27DB-BD31-4B8C-83A1-F6EECF244321}">
                <p14:modId xmlns:p14="http://schemas.microsoft.com/office/powerpoint/2010/main" val="1710523845"/>
              </p:ext>
            </p:extLst>
          </p:nvPr>
        </p:nvGraphicFramePr>
        <p:xfrm>
          <a:off x="251521" y="2019661"/>
          <a:ext cx="7056783" cy="3657600"/>
        </p:xfrm>
        <a:graphic>
          <a:graphicData uri="http://schemas.openxmlformats.org/drawingml/2006/table">
            <a:tbl>
              <a:tblPr bandRow="1">
                <a:tableStyleId>{5FD0F851-EC5A-4D38-B0AD-8093EC10F338}</a:tableStyleId>
              </a:tblPr>
              <a:tblGrid>
                <a:gridCol w="7056783"/>
              </a:tblGrid>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rPr>
                        <a:t>Section 1: </a:t>
                      </a:r>
                      <a:r>
                        <a:rPr lang="en-US" sz="1200" b="1" dirty="0" smtClean="0">
                          <a:solidFill>
                            <a:schemeClr val="tx1"/>
                          </a:solidFill>
                        </a:rPr>
                        <a:t>Determine</a:t>
                      </a:r>
                      <a:r>
                        <a:rPr lang="en-US" sz="1200" b="1" baseline="0" dirty="0" smtClean="0">
                          <a:solidFill>
                            <a:schemeClr val="tx1"/>
                          </a:solidFill>
                        </a:rPr>
                        <a:t> </a:t>
                      </a:r>
                      <a:r>
                        <a:rPr lang="en-US" sz="1200" b="1" dirty="0" smtClean="0">
                          <a:solidFill>
                            <a:schemeClr val="tx1"/>
                          </a:solidFill>
                        </a:rPr>
                        <a:t>target state BI operating model.</a:t>
                      </a:r>
                    </a:p>
                  </a:txBody>
                  <a:tcPr>
                    <a:lnL>
                      <a:noFill/>
                    </a:lnL>
                    <a:lnR>
                      <a:noFill/>
                    </a:lnR>
                    <a:lnT w="12700" cmpd="sng">
                      <a:noFill/>
                    </a:lnT>
                    <a:lnB>
                      <a:noFill/>
                    </a:lnB>
                    <a:lnTlToBr w="12700" cmpd="sng">
                      <a:noFill/>
                      <a:prstDash val="solid"/>
                    </a:lnTlToBr>
                    <a:lnBlToTr w="12700" cmpd="sng">
                      <a:noFill/>
                      <a:prstDash val="solid"/>
                    </a:lnBlToTr>
                  </a:tcPr>
                </a:tc>
              </a:tr>
              <a:tr h="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baseline="0" dirty="0" smtClean="0">
                          <a:solidFill>
                            <a:schemeClr val="tx1"/>
                          </a:solidFill>
                          <a:latin typeface="+mn-lt"/>
                        </a:rPr>
                        <a:t>Determine BI operation goals and measures. Understand the four components of the BI operating model and</a:t>
                      </a:r>
                      <a:r>
                        <a:rPr lang="en-US" sz="1200" b="0" dirty="0" smtClean="0">
                          <a:solidFill>
                            <a:schemeClr val="tx1"/>
                          </a:solidFill>
                          <a:latin typeface="+mn-lt"/>
                        </a:rPr>
                        <a:t> Info-Tech’s</a:t>
                      </a:r>
                      <a:r>
                        <a:rPr lang="en-US" sz="1200" b="0" baseline="0" dirty="0" smtClean="0">
                          <a:solidFill>
                            <a:schemeClr val="tx1"/>
                          </a:solidFill>
                          <a:latin typeface="+mn-lt"/>
                        </a:rPr>
                        <a:t> three BI operating models. Determine initial target state BI operating model.</a:t>
                      </a:r>
                    </a:p>
                  </a:txBody>
                  <a:tcPr>
                    <a:lnL>
                      <a:noFill/>
                    </a:lnL>
                    <a:lnR>
                      <a:noFill/>
                    </a:lnR>
                    <a:lnT>
                      <a:noFill/>
                    </a:lnT>
                    <a:lnB>
                      <a:noFill/>
                    </a:lnB>
                    <a:lnTlToBr w="12700" cmpd="sng">
                      <a:noFill/>
                      <a:prstDash val="solid"/>
                    </a:lnTlToBr>
                    <a:lnBlToTr w="12700" cmpd="sng">
                      <a:noFill/>
                      <a:prstDash val="solid"/>
                    </a:lnBlToTr>
                  </a:tcPr>
                </a:tc>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solidFill>
                            <a:srgbClr val="ED7D31"/>
                          </a:solidFill>
                        </a:rPr>
                        <a:t>Section 2:</a:t>
                      </a:r>
                      <a:r>
                        <a:rPr lang="en-US" sz="1200" b="1" baseline="0" dirty="0" smtClean="0">
                          <a:solidFill>
                            <a:srgbClr val="ED7D31"/>
                          </a:solidFill>
                        </a:rPr>
                        <a:t> </a:t>
                      </a:r>
                      <a:r>
                        <a:rPr lang="en-US" sz="1200" b="1" baseline="0" dirty="0" smtClean="0">
                          <a:solidFill>
                            <a:schemeClr val="tx1"/>
                          </a:solidFill>
                        </a:rPr>
                        <a:t>Assess current state BI operations.</a:t>
                      </a:r>
                      <a:endParaRPr lang="en-US" sz="1200" b="1" dirty="0" smtClean="0">
                        <a:solidFill>
                          <a:schemeClr val="tx1"/>
                        </a:solidFill>
                        <a:latin typeface="Open Sans"/>
                        <a:cs typeface="Open Sans"/>
                      </a:endParaRPr>
                    </a:p>
                  </a:txBody>
                  <a:tcPr>
                    <a:lnL>
                      <a:noFill/>
                    </a:lnL>
                    <a:lnR>
                      <a:noFill/>
                    </a:lnR>
                    <a:lnT>
                      <a:noFill/>
                    </a:lnT>
                    <a:lnB>
                      <a:noFill/>
                    </a:lnB>
                    <a:lnTlToBr w="12700" cmpd="sng">
                      <a:noFill/>
                      <a:prstDash val="solid"/>
                    </a:lnTlToBr>
                    <a:lnBlToTr w="12700" cmpd="sng">
                      <a:noFill/>
                      <a:prstDash val="solid"/>
                    </a:lnBlToTr>
                  </a:tcPr>
                </a:tc>
              </a:tr>
              <a:tr h="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dirty="0" smtClean="0">
                          <a:solidFill>
                            <a:schemeClr val="tx1"/>
                          </a:solidFill>
                          <a:latin typeface="+mn-lt"/>
                        </a:rPr>
                        <a:t>Assess </a:t>
                      </a:r>
                      <a:r>
                        <a:rPr lang="en-US" sz="1200" b="0" baseline="0" dirty="0" smtClean="0">
                          <a:solidFill>
                            <a:schemeClr val="tx1"/>
                          </a:solidFill>
                          <a:latin typeface="+mn-lt"/>
                        </a:rPr>
                        <a:t>organization structure, processes, people, application functionality,</a:t>
                      </a:r>
                      <a:r>
                        <a:rPr lang="en-US" sz="1200" b="0" dirty="0" smtClean="0">
                          <a:solidFill>
                            <a:schemeClr val="tx1"/>
                          </a:solidFill>
                          <a:latin typeface="+mn-lt"/>
                        </a:rPr>
                        <a:t> BI operations</a:t>
                      </a:r>
                      <a:r>
                        <a:rPr lang="en-US" sz="1200" b="0" baseline="0" dirty="0" smtClean="0">
                          <a:solidFill>
                            <a:schemeClr val="tx1"/>
                          </a:solidFill>
                          <a:latin typeface="+mn-lt"/>
                        </a:rPr>
                        <a:t> performance.</a:t>
                      </a:r>
                      <a:endParaRPr lang="en-US" sz="1200" b="0" dirty="0" smtClean="0">
                        <a:solidFill>
                          <a:schemeClr val="tx1"/>
                        </a:solidFill>
                        <a:latin typeface="+mn-lt"/>
                      </a:endParaRPr>
                    </a:p>
                  </a:txBody>
                  <a:tcPr>
                    <a:lnL>
                      <a:noFill/>
                    </a:lnL>
                    <a:lnR>
                      <a:noFill/>
                    </a:lnR>
                    <a:lnT>
                      <a:noFill/>
                    </a:lnT>
                    <a:lnB>
                      <a:noFill/>
                    </a:lnB>
                    <a:lnTlToBr w="12700" cmpd="sng">
                      <a:noFill/>
                      <a:prstDash val="solid"/>
                    </a:lnTlToBr>
                    <a:lnBlToTr w="12700" cmpd="sng">
                      <a:noFill/>
                      <a:prstDash val="solid"/>
                    </a:lnBlToTr>
                  </a:tcPr>
                </a:tc>
              </a:tr>
              <a:tr h="0">
                <a:tc>
                  <a:txBody>
                    <a:bodyPr/>
                    <a:lstStyle/>
                    <a:p>
                      <a:r>
                        <a:rPr lang="en-CA" sz="1200" b="1" dirty="0" smtClean="0">
                          <a:solidFill>
                            <a:srgbClr val="ED7D31"/>
                          </a:solidFill>
                        </a:rPr>
                        <a:t>Section 3:</a:t>
                      </a:r>
                      <a:r>
                        <a:rPr lang="en-CA" sz="1200" b="1" baseline="0" dirty="0" smtClean="0">
                          <a:solidFill>
                            <a:srgbClr val="ED7D31"/>
                          </a:solidFill>
                        </a:rPr>
                        <a:t> </a:t>
                      </a:r>
                      <a:r>
                        <a:rPr lang="en-CA" sz="1200" b="1" baseline="0" dirty="0" smtClean="0">
                          <a:solidFill>
                            <a:schemeClr val="tx1"/>
                          </a:solidFill>
                        </a:rPr>
                        <a:t>Refine, select gaps, plan improvements, and execute.</a:t>
                      </a:r>
                      <a:endParaRPr lang="en-CA" sz="1200" b="1" dirty="0">
                        <a:solidFill>
                          <a:schemeClr val="tx1"/>
                        </a:solidFill>
                      </a:endParaRPr>
                    </a:p>
                  </a:txBody>
                  <a:tcPr>
                    <a:lnL>
                      <a:noFill/>
                    </a:lnL>
                    <a:lnR>
                      <a:noFill/>
                    </a:lnR>
                    <a:lnT>
                      <a:noFill/>
                    </a:lnT>
                    <a:lnB>
                      <a:noFill/>
                    </a:lnB>
                    <a:lnTlToBr w="12700" cmpd="sng">
                      <a:noFill/>
                      <a:prstDash val="solid"/>
                    </a:lnTlToBr>
                    <a:lnBlToTr w="12700" cmpd="sng">
                      <a:noFill/>
                      <a:prstDash val="solid"/>
                    </a:lnBlToTr>
                  </a:tcPr>
                </a:tc>
              </a:tr>
              <a:tr h="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baseline="0" dirty="0" smtClean="0">
                          <a:solidFill>
                            <a:schemeClr val="tx1"/>
                          </a:solidFill>
                          <a:latin typeface="+mn-lt"/>
                        </a:rPr>
                        <a:t>Refine target state BI operating model. Identify and list gaps. Assess</a:t>
                      </a:r>
                      <a:r>
                        <a:rPr lang="en-US" sz="1200" b="0" dirty="0" smtClean="0">
                          <a:solidFill>
                            <a:schemeClr val="tx1"/>
                          </a:solidFill>
                          <a:latin typeface="+mn-lt"/>
                        </a:rPr>
                        <a:t> and select gaps for improvement</a:t>
                      </a:r>
                      <a:r>
                        <a:rPr lang="en-US" sz="1200" b="0" baseline="0" dirty="0" smtClean="0">
                          <a:solidFill>
                            <a:schemeClr val="tx1"/>
                          </a:solidFill>
                          <a:latin typeface="+mn-lt"/>
                        </a:rPr>
                        <a:t>. Define improvement initiatives to close gaps. Analyze initiative benefits and costs. Obtain approval and official sign-off for the optimization project. Execute the optimization project.</a:t>
                      </a:r>
                    </a:p>
                  </a:txBody>
                  <a:tcPr>
                    <a:lnL>
                      <a:noFill/>
                    </a:lnL>
                    <a:lnR>
                      <a:noFill/>
                    </a:lnR>
                    <a:lnT>
                      <a:noFill/>
                    </a:lnT>
                    <a:lnB>
                      <a:noFill/>
                    </a:lnB>
                    <a:lnTlToBr w="12700" cmpd="sng">
                      <a:noFill/>
                      <a:prstDash val="solid"/>
                    </a:lnTlToBr>
                    <a:lnBlToTr w="12700" cmpd="sng">
                      <a:noFill/>
                      <a:prstDash val="solid"/>
                    </a:lnBlToTr>
                  </a:tcPr>
                </a:tc>
              </a:tr>
              <a:tr h="0">
                <a:tc>
                  <a:txBody>
                    <a:bodyPr/>
                    <a:lstStyle/>
                    <a:p>
                      <a:r>
                        <a:rPr lang="en-CA" sz="1200" b="1" baseline="0" dirty="0" smtClean="0">
                          <a:solidFill>
                            <a:srgbClr val="ED7D31"/>
                          </a:solidFill>
                        </a:rPr>
                        <a:t>Section 4: </a:t>
                      </a:r>
                      <a:r>
                        <a:rPr lang="en-CA" sz="1200" b="1" baseline="0" dirty="0" smtClean="0">
                          <a:solidFill>
                            <a:schemeClr val="tx1"/>
                          </a:solidFill>
                        </a:rPr>
                        <a:t>Track improvements, and measure BI performance and value.</a:t>
                      </a:r>
                    </a:p>
                  </a:txBody>
                  <a:tcPr>
                    <a:lnL>
                      <a:noFill/>
                    </a:lnL>
                    <a:lnR>
                      <a:noFill/>
                    </a:lnR>
                    <a:lnT>
                      <a:noFill/>
                    </a:lnT>
                    <a:lnB>
                      <a:noFill/>
                    </a:lnB>
                    <a:lnTlToBr w="12700" cmpd="sng">
                      <a:noFill/>
                      <a:prstDash val="solid"/>
                    </a:lnTlToBr>
                    <a:lnBlToTr w="12700" cmpd="sng">
                      <a:noFill/>
                      <a:prstDash val="solid"/>
                    </a:lnBlToTr>
                  </a:tcPr>
                </a:tc>
              </a:tr>
              <a:tr h="0">
                <a:tc>
                  <a:txBody>
                    <a:bodyPr/>
                    <a:lstStyle/>
                    <a:p>
                      <a:pPr marL="0" marR="0" indent="0" algn="l" defTabSz="914400" rtl="0" eaLnBrk="1" fontAlgn="auto" latinLnBrk="0" hangingPunct="1">
                        <a:lnSpc>
                          <a:spcPct val="100000"/>
                        </a:lnSpc>
                        <a:spcBef>
                          <a:spcPts val="0"/>
                        </a:spcBef>
                        <a:spcAft>
                          <a:spcPts val="0"/>
                        </a:spcAft>
                        <a:buClrTx/>
                        <a:buSzTx/>
                        <a:buFont typeface="+mj-lt"/>
                        <a:buNone/>
                        <a:tabLst/>
                        <a:defRPr/>
                      </a:pPr>
                      <a:r>
                        <a:rPr lang="en-US" sz="1200" b="0" baseline="0" dirty="0" smtClean="0">
                          <a:solidFill>
                            <a:schemeClr val="tx1"/>
                          </a:solidFill>
                          <a:latin typeface="+mn-lt"/>
                        </a:rPr>
                        <a:t>Track the progress of the improvement initiative. </a:t>
                      </a:r>
                      <a:r>
                        <a:rPr lang="en-CA" sz="1200" b="0" kern="1200" baseline="0" dirty="0" smtClean="0">
                          <a:solidFill>
                            <a:schemeClr val="tx1"/>
                          </a:solidFill>
                          <a:latin typeface="+mn-lt"/>
                          <a:ea typeface="+mn-ea"/>
                          <a:cs typeface="+mn-cs"/>
                        </a:rPr>
                        <a:t>Develop a BI operation performance and value measurement approach. </a:t>
                      </a:r>
                      <a:r>
                        <a:rPr lang="en-CA" sz="1200" b="0" baseline="0" dirty="0" smtClean="0">
                          <a:solidFill>
                            <a:schemeClr val="tx1"/>
                          </a:solidFill>
                          <a:latin typeface="+mn-lt"/>
                        </a:rPr>
                        <a:t>Monitor BI operation performance and value.</a:t>
                      </a:r>
                    </a:p>
                  </a:txBody>
                  <a:tcPr>
                    <a:lnL>
                      <a:noFill/>
                    </a:lnL>
                    <a:lnR>
                      <a:noFill/>
                    </a:lnR>
                    <a:lnT>
                      <a:noFill/>
                    </a:lnT>
                    <a:lnB>
                      <a:noFill/>
                    </a:lnB>
                    <a:lnTlToBr w="12700" cmpd="sng">
                      <a:noFill/>
                      <a:prstDash val="solid"/>
                    </a:lnTlToBr>
                    <a:lnBlToTr w="12700" cmpd="sng">
                      <a:noFill/>
                      <a:prstDash val="solid"/>
                    </a:lnBlToTr>
                  </a:tcPr>
                </a:tc>
              </a:tr>
              <a:tr h="0">
                <a:tc>
                  <a:txBody>
                    <a:bodyPr/>
                    <a:lstStyle/>
                    <a:p>
                      <a:r>
                        <a:rPr lang="en-CA" sz="1200" b="1" baseline="0" dirty="0" smtClean="0">
                          <a:solidFill>
                            <a:srgbClr val="ED7D31"/>
                          </a:solidFill>
                        </a:rPr>
                        <a:t>Section 5: </a:t>
                      </a:r>
                      <a:r>
                        <a:rPr lang="en-CA" sz="1200" b="1" baseline="0" dirty="0" smtClean="0">
                          <a:solidFill>
                            <a:schemeClr val="tx1"/>
                          </a:solidFill>
                        </a:rPr>
                        <a:t>Communicate and sell the benefits to stakeholders.</a:t>
                      </a:r>
                    </a:p>
                  </a:txBody>
                  <a:tcPr>
                    <a:lnL>
                      <a:noFill/>
                    </a:lnL>
                    <a:lnR>
                      <a:noFill/>
                    </a:lnR>
                    <a:lnT>
                      <a:noFill/>
                    </a:lnT>
                    <a:lnB>
                      <a:noFill/>
                    </a:lnB>
                    <a:lnTlToBr w="12700" cmpd="sng">
                      <a:noFill/>
                      <a:prstDash val="solid"/>
                    </a:lnTlToBr>
                    <a:lnBlToTr w="12700" cmpd="sng">
                      <a:noFill/>
                      <a:prstDash val="solid"/>
                    </a:lnBlToTr>
                  </a:tcPr>
                </a:tc>
              </a:tr>
              <a:tr h="0">
                <a:tc>
                  <a:txBody>
                    <a:bodyPr/>
                    <a:lstStyle/>
                    <a:p>
                      <a:pPr marL="0" indent="0" algn="l" fontAlgn="auto">
                        <a:spcBef>
                          <a:spcPts val="0"/>
                        </a:spcBef>
                        <a:spcAft>
                          <a:spcPts val="0"/>
                        </a:spcAft>
                        <a:buFont typeface="+mj-lt"/>
                        <a:buNone/>
                      </a:pPr>
                      <a:r>
                        <a:rPr lang="en-US" sz="1200" b="0" dirty="0" smtClean="0">
                          <a:solidFill>
                            <a:schemeClr val="tx1"/>
                          </a:solidFill>
                          <a:latin typeface="+mn-lt"/>
                        </a:rPr>
                        <a:t>Communicate BI’s</a:t>
                      </a:r>
                      <a:r>
                        <a:rPr lang="en-US" sz="1200" b="0" baseline="0" dirty="0" smtClean="0">
                          <a:solidFill>
                            <a:schemeClr val="tx1"/>
                          </a:solidFill>
                          <a:latin typeface="+mn-lt"/>
                        </a:rPr>
                        <a:t> benefits to stakeholders. </a:t>
                      </a:r>
                      <a:r>
                        <a:rPr lang="en-US" sz="1200" b="0" dirty="0" smtClean="0">
                          <a:solidFill>
                            <a:schemeClr val="tx1"/>
                          </a:solidFill>
                          <a:latin typeface="+mn-lt"/>
                        </a:rPr>
                        <a:t>Craft</a:t>
                      </a:r>
                      <a:r>
                        <a:rPr lang="en-US" sz="1200" b="0" baseline="0" dirty="0" smtClean="0">
                          <a:solidFill>
                            <a:schemeClr val="tx1"/>
                          </a:solidFill>
                          <a:latin typeface="+mn-lt"/>
                        </a:rPr>
                        <a:t> value statements supported by value measures and proof points. </a:t>
                      </a:r>
                      <a:r>
                        <a:rPr lang="en-US" sz="1200" b="0" dirty="0" smtClean="0">
                          <a:solidFill>
                            <a:schemeClr val="tx1"/>
                          </a:solidFill>
                          <a:latin typeface="+mn-lt"/>
                        </a:rPr>
                        <a:t>Promote BI’s business</a:t>
                      </a:r>
                      <a:r>
                        <a:rPr lang="en-US" sz="1200" b="0" baseline="0" dirty="0" smtClean="0">
                          <a:solidFill>
                            <a:schemeClr val="tx1"/>
                          </a:solidFill>
                          <a:latin typeface="+mn-lt"/>
                        </a:rPr>
                        <a:t> </a:t>
                      </a:r>
                      <a:r>
                        <a:rPr lang="en-US" sz="1200" b="0" dirty="0" smtClean="0">
                          <a:solidFill>
                            <a:schemeClr val="tx1"/>
                          </a:solidFill>
                          <a:latin typeface="+mn-lt"/>
                        </a:rPr>
                        <a:t>value. Create a communication plan.</a:t>
                      </a:r>
                    </a:p>
                  </a:txBody>
                  <a:tcPr>
                    <a:lnL>
                      <a:noFill/>
                    </a:lnL>
                    <a:lnR>
                      <a:noFill/>
                    </a:lnR>
                    <a:lnT>
                      <a:noFill/>
                    </a:lnT>
                    <a:lnB w="12700" cmpd="sng">
                      <a:noFill/>
                    </a:lnB>
                    <a:lnTlToBr w="12700" cmpd="sng">
                      <a:noFill/>
                      <a:prstDash val="solid"/>
                    </a:lnTlToBr>
                    <a:lnBlToTr w="12700" cmpd="sng">
                      <a:noFill/>
                      <a:prstDash val="solid"/>
                    </a:lnBlToTr>
                  </a:tcPr>
                </a:tc>
              </a:tr>
            </a:tbl>
          </a:graphicData>
        </a:graphic>
      </p:graphicFrame>
      <p:pic>
        <p:nvPicPr>
          <p:cNvPr id="8"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1613578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hevron 12"/>
          <p:cNvSpPr/>
          <p:nvPr/>
        </p:nvSpPr>
        <p:spPr>
          <a:xfrm>
            <a:off x="431540" y="3141978"/>
            <a:ext cx="264872" cy="330797"/>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3078386721"/>
              </p:ext>
            </p:extLst>
          </p:nvPr>
        </p:nvGraphicFramePr>
        <p:xfrm>
          <a:off x="689112" y="3072712"/>
          <a:ext cx="8160298" cy="2931160"/>
        </p:xfrm>
        <a:graphic>
          <a:graphicData uri="http://schemas.openxmlformats.org/drawingml/2006/table">
            <a:tbl>
              <a:tblPr firstRow="1" bandRow="1">
                <a:tableStyleId>{5940675A-B579-460E-94D1-54222C63F5DA}</a:tableStyleId>
              </a:tblPr>
              <a:tblGrid>
                <a:gridCol w="3810880"/>
                <a:gridCol w="216024"/>
                <a:gridCol w="4133394"/>
              </a:tblGrid>
              <a:tr h="155256">
                <a:tc gridSpan="3">
                  <a:txBody>
                    <a:bodyPr/>
                    <a:lstStyle/>
                    <a:p>
                      <a:r>
                        <a:rPr lang="en-CA" sz="2400" dirty="0" smtClean="0">
                          <a:latin typeface="+mj-lt"/>
                        </a:rPr>
                        <a:t>Make the case for an optimized BI operating model</a:t>
                      </a:r>
                      <a:endParaRPr lang="en-CA" sz="2400" dirty="0">
                        <a:latin typeface="+mj-lt"/>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sz="1400" dirty="0"/>
                    </a:p>
                  </a:txBody>
                  <a:tcPr/>
                </a:tc>
                <a:tc hMerge="1">
                  <a:txBody>
                    <a:bodyPr/>
                    <a:lstStyle/>
                    <a:p>
                      <a:endParaRPr lang="en-US"/>
                    </a:p>
                  </a:txBody>
                  <a:tcPr/>
                </a:tc>
              </a:tr>
              <a:tr h="0">
                <a:tc gridSpan="3">
                  <a:txBody>
                    <a:bodyPr/>
                    <a:lstStyle/>
                    <a:p>
                      <a:endParaRPr lang="en-US" sz="1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sz="1400" dirty="0"/>
                    </a:p>
                  </a:txBody>
                  <a:tcPr/>
                </a:tc>
                <a:tc hMerge="1">
                  <a:txBody>
                    <a:bodyPr/>
                    <a:lstStyle/>
                    <a:p>
                      <a:endParaRPr lang="en-US"/>
                    </a:p>
                  </a:txBody>
                  <a:tcPr/>
                </a:tc>
              </a:tr>
              <a:tr h="162048">
                <a:tc>
                  <a:txBody>
                    <a:bodyPr/>
                    <a:lstStyle/>
                    <a:p>
                      <a:r>
                        <a:rPr lang="en-US" sz="1400" b="1" dirty="0" smtClean="0"/>
                        <a:t>What’s in</a:t>
                      </a:r>
                      <a:r>
                        <a:rPr lang="en-US" sz="1400" b="1" baseline="0" dirty="0" smtClean="0"/>
                        <a:t> this section:</a:t>
                      </a:r>
                      <a:endParaRPr lang="en-US" sz="1400" b="1" dirty="0"/>
                    </a:p>
                  </a:txBody>
                  <a:tcPr>
                    <a:lnL w="12700" cmpd="sng">
                      <a:noFill/>
                    </a:lnL>
                    <a:lnR w="19050" cap="flat" cmpd="sng" algn="ctr">
                      <a:no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gridSpan="2">
                  <a:txBody>
                    <a:bodyPr/>
                    <a:lstStyle/>
                    <a:p>
                      <a:r>
                        <a:rPr lang="en-US" sz="1400" b="1" dirty="0" smtClean="0"/>
                        <a:t>Sections:</a:t>
                      </a:r>
                      <a:endParaRPr lang="en-US" sz="1400" b="1"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hMerge="1">
                  <a:txBody>
                    <a:bodyPr/>
                    <a:lstStyle/>
                    <a:p>
                      <a:endParaRPr lang="en-US"/>
                    </a:p>
                  </a:txBody>
                  <a:tcPr/>
                </a:tc>
              </a:tr>
              <a:tr h="1053940">
                <a:tc>
                  <a:txBody>
                    <a:bodyPr/>
                    <a:lstStyle/>
                    <a:p>
                      <a:pPr marL="174625" marR="0" lvl="0" indent="-17462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400" kern="1200" baseline="0" dirty="0" smtClean="0">
                          <a:solidFill>
                            <a:schemeClr val="tx1"/>
                          </a:solidFill>
                          <a:latin typeface="+mn-lt"/>
                          <a:ea typeface="+mn-ea"/>
                          <a:cs typeface="+mn-cs"/>
                        </a:rPr>
                        <a:t>Pain points of the BI manager.</a:t>
                      </a:r>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400" kern="1200" baseline="0" dirty="0" smtClean="0">
                          <a:solidFill>
                            <a:schemeClr val="tx1"/>
                          </a:solidFill>
                          <a:latin typeface="+mn-lt"/>
                          <a:ea typeface="+mn-ea"/>
                          <a:cs typeface="+mn-cs"/>
                        </a:rPr>
                        <a:t>Differences between the BI program and BI operating model.</a:t>
                      </a:r>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400" kern="1200" baseline="0" dirty="0" smtClean="0">
                          <a:solidFill>
                            <a:schemeClr val="tx1"/>
                          </a:solidFill>
                          <a:latin typeface="+mn-lt"/>
                          <a:ea typeface="+mn-ea"/>
                          <a:cs typeface="+mn-cs"/>
                        </a:rPr>
                        <a:t>Three main benefits of an optimized BI operation: timely, effective, and affordable.</a:t>
                      </a:r>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400" kern="1200" baseline="0" dirty="0" smtClean="0">
                          <a:solidFill>
                            <a:schemeClr val="tx1"/>
                          </a:solidFill>
                          <a:latin typeface="+mn-lt"/>
                          <a:ea typeface="+mn-ea"/>
                          <a:cs typeface="+mn-cs"/>
                        </a:rPr>
                        <a:t>Case studies.</a:t>
                      </a:r>
                    </a:p>
                    <a:p>
                      <a:pPr marL="174625" marR="0" lvl="0" indent="-174625" algn="l" defTabSz="914400" rtl="0" eaLnBrk="0" fontAlgn="base" latinLnBrk="0" hangingPunct="0">
                        <a:lnSpc>
                          <a:spcPct val="100000"/>
                        </a:lnSpc>
                        <a:spcBef>
                          <a:spcPts val="500"/>
                        </a:spcBef>
                        <a:spcAft>
                          <a:spcPct val="0"/>
                        </a:spcAft>
                        <a:buClr>
                          <a:schemeClr val="tx1"/>
                        </a:buClr>
                        <a:buSzPct val="120000"/>
                        <a:buFont typeface="Arial" pitchFamily="34" charset="0"/>
                        <a:buChar char="•"/>
                        <a:tabLst/>
                        <a:defRPr/>
                      </a:pPr>
                      <a:r>
                        <a:rPr lang="en-US" sz="1400" kern="1200" baseline="0" dirty="0" smtClean="0">
                          <a:solidFill>
                            <a:schemeClr val="tx1"/>
                          </a:solidFill>
                          <a:latin typeface="+mn-lt"/>
                          <a:ea typeface="+mn-ea"/>
                          <a:cs typeface="+mn-cs"/>
                        </a:rPr>
                        <a:t>Proven five-stage approach for the BI operation optimization project.</a:t>
                      </a:r>
                      <a:endParaRPr lang="en-US" sz="1400" dirty="0" smtClean="0">
                        <a:solidFill>
                          <a:schemeClr val="tx1"/>
                        </a:solidFill>
                        <a:latin typeface="+mn-lt"/>
                      </a:endParaRPr>
                    </a:p>
                  </a:txBody>
                  <a:tcPr>
                    <a:lnL w="12700" cmpd="sng">
                      <a:noFill/>
                    </a:lnL>
                    <a:lnR w="19050" cap="flat" cmpd="sng" algn="ctr">
                      <a:solidFill>
                        <a:schemeClr val="tx1"/>
                      </a:solidFill>
                      <a:prstDash val="dot"/>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400" dirty="0"/>
                    </a:p>
                  </a:txBody>
                  <a:tcPr>
                    <a:lnL w="19050" cap="flat" cmpd="sng" algn="ctr">
                      <a:solidFill>
                        <a:schemeClr val="tx1"/>
                      </a:solidFill>
                      <a:prstDash val="dot"/>
                      <a:round/>
                      <a:headEnd type="none" w="med" len="med"/>
                      <a:tailEnd type="none" w="med" len="med"/>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marL="0" indent="0">
                        <a:spcAft>
                          <a:spcPts val="600"/>
                        </a:spcAft>
                        <a:buNone/>
                      </a:pPr>
                      <a:r>
                        <a:rPr lang="en-US" sz="1200" b="0" dirty="0" smtClean="0">
                          <a:solidFill>
                            <a:schemeClr val="tx1"/>
                          </a:solidFill>
                        </a:rPr>
                        <a:t>Make the case for an</a:t>
                      </a:r>
                      <a:r>
                        <a:rPr lang="en-US" sz="1200" b="0" baseline="0" dirty="0" smtClean="0">
                          <a:solidFill>
                            <a:schemeClr val="tx1"/>
                          </a:solidFill>
                        </a:rPr>
                        <a:t> optimized BI operating model</a:t>
                      </a:r>
                      <a:endParaRPr lang="en-US" sz="1200" b="0" dirty="0" smtClean="0">
                        <a:solidFill>
                          <a:schemeClr val="tx1"/>
                        </a:solidFill>
                      </a:endParaRPr>
                    </a:p>
                    <a:p>
                      <a:pPr marL="0" indent="0">
                        <a:spcAft>
                          <a:spcPts val="600"/>
                        </a:spcAft>
                        <a:buNone/>
                      </a:pPr>
                      <a:r>
                        <a:rPr lang="en-US" sz="1200" b="0" dirty="0" smtClean="0">
                          <a:solidFill>
                            <a:schemeClr val="tx1"/>
                          </a:solidFill>
                        </a:rPr>
                        <a:t>Determine target state </a:t>
                      </a:r>
                      <a:r>
                        <a:rPr lang="en-US" sz="1200" b="0" baseline="0" dirty="0" smtClean="0">
                          <a:solidFill>
                            <a:schemeClr val="tx1"/>
                          </a:solidFill>
                        </a:rPr>
                        <a:t>BI operating model</a:t>
                      </a:r>
                    </a:p>
                    <a:p>
                      <a:pPr marL="0" indent="0">
                        <a:spcAft>
                          <a:spcPts val="600"/>
                        </a:spcAft>
                        <a:buNone/>
                      </a:pPr>
                      <a:r>
                        <a:rPr lang="en-US" sz="1200" b="0" baseline="0" dirty="0" smtClean="0">
                          <a:solidFill>
                            <a:schemeClr val="tx1"/>
                          </a:solidFill>
                        </a:rPr>
                        <a:t>Assess current state BI operations</a:t>
                      </a:r>
                    </a:p>
                    <a:p>
                      <a:pPr marL="0" indent="0">
                        <a:spcAft>
                          <a:spcPts val="600"/>
                        </a:spcAft>
                        <a:buNone/>
                      </a:pPr>
                      <a:r>
                        <a:rPr lang="en-US" sz="1200" b="0" baseline="0" dirty="0" smtClean="0">
                          <a:solidFill>
                            <a:schemeClr val="tx1"/>
                          </a:solidFill>
                        </a:rPr>
                        <a:t>Refine, select gaps, plan improvements, and execute</a:t>
                      </a:r>
                    </a:p>
                    <a:p>
                      <a:pPr marL="0" indent="0">
                        <a:spcAft>
                          <a:spcPts val="600"/>
                        </a:spcAft>
                        <a:buNone/>
                      </a:pPr>
                      <a:r>
                        <a:rPr lang="en-US" sz="1200" b="0" baseline="0" dirty="0" smtClean="0">
                          <a:solidFill>
                            <a:schemeClr val="tx1"/>
                          </a:solidFill>
                        </a:rPr>
                        <a:t>Track improvements and measure BI performance and value</a:t>
                      </a:r>
                    </a:p>
                    <a:p>
                      <a:pPr marL="0" indent="0">
                        <a:spcAft>
                          <a:spcPts val="600"/>
                        </a:spcAft>
                        <a:buNone/>
                      </a:pPr>
                      <a:r>
                        <a:rPr lang="en-US" sz="1200" b="0" baseline="0" dirty="0" smtClean="0">
                          <a:solidFill>
                            <a:schemeClr val="tx1"/>
                          </a:solidFill>
                        </a:rPr>
                        <a:t>Communicate and sell the benefits to stakeholders</a:t>
                      </a:r>
                      <a:endParaRPr lang="en-US" sz="1200" b="0" dirty="0" smtClean="0">
                        <a:solidFill>
                          <a:schemeClr val="tx1"/>
                        </a:solidFill>
                      </a:endParaRPr>
                    </a:p>
                  </a:txBody>
                  <a:tcPr>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tr>
            </a:tbl>
          </a:graphicData>
        </a:graphic>
      </p:graphicFrame>
      <p:sp>
        <p:nvSpPr>
          <p:cNvPr id="12" name="Chevron 11"/>
          <p:cNvSpPr/>
          <p:nvPr/>
        </p:nvSpPr>
        <p:spPr>
          <a:xfrm>
            <a:off x="4608004" y="4005064"/>
            <a:ext cx="121759" cy="152064"/>
          </a:xfrm>
          <a:prstGeom prst="chevron">
            <a:avLst/>
          </a:prstGeom>
          <a:solidFill>
            <a:srgbClr val="D17D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7" name="Picture 2"/>
          <p:cNvPicPr>
            <a:picLocks noChangeAspect="1" noChangeArrowheads="1"/>
          </p:cNvPicPr>
          <p:nvPr/>
        </p:nvPicPr>
        <p:blipFill>
          <a:blip r:embed="rId3" cstate="print"/>
          <a:srcRect/>
          <a:stretch>
            <a:fillRect/>
          </a:stretch>
        </p:blipFill>
        <p:spPr bwMode="auto">
          <a:xfrm>
            <a:off x="-8933" y="1006035"/>
            <a:ext cx="8865409" cy="1774893"/>
          </a:xfrm>
          <a:prstGeom prst="rect">
            <a:avLst/>
          </a:prstGeom>
          <a:noFill/>
          <a:ln w="9525">
            <a:noFill/>
            <a:miter lim="800000"/>
            <a:headEnd/>
            <a:tailEnd/>
          </a:ln>
        </p:spPr>
      </p:pic>
      <p:pic>
        <p:nvPicPr>
          <p:cNvPr id="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20700361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Execute the BI operation optimization project to avoid untimely, ineffective, and unaffordable information</a:t>
            </a:r>
            <a:endParaRPr lang="en-CA" dirty="0"/>
          </a:p>
        </p:txBody>
      </p:sp>
      <p:sp>
        <p:nvSpPr>
          <p:cNvPr id="9" name="Text Placeholder 2"/>
          <p:cNvSpPr txBox="1">
            <a:spLocks/>
          </p:cNvSpPr>
          <p:nvPr/>
        </p:nvSpPr>
        <p:spPr bwMode="auto">
          <a:xfrm>
            <a:off x="257176" y="1232756"/>
            <a:ext cx="8620124" cy="61206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0" fontAlgn="base" hangingPunct="0">
              <a:spcBef>
                <a:spcPct val="20000"/>
              </a:spcBef>
              <a:spcAft>
                <a:spcPct val="0"/>
              </a:spcAft>
              <a:buClr>
                <a:schemeClr val="tx1"/>
              </a:buClr>
              <a:buSzPct val="120000"/>
              <a:buFont typeface="Arial" pitchFamily="34" charset="0"/>
              <a:buNone/>
              <a:defRPr sz="1200" b="1" kern="1200" baseline="0">
                <a:solidFill>
                  <a:schemeClr val="tx1"/>
                </a:solidFill>
                <a:latin typeface="+mn-lt"/>
                <a:ea typeface="+mn-ea"/>
                <a:cs typeface="+mn-cs"/>
              </a:defRPr>
            </a:lvl1pPr>
            <a:lvl2pPr marL="228600" indent="-228600" algn="l" rtl="0" eaLnBrk="0" fontAlgn="base" hangingPunct="0">
              <a:spcBef>
                <a:spcPct val="20000"/>
              </a:spcBef>
              <a:spcAft>
                <a:spcPct val="0"/>
              </a:spcAft>
              <a:buClr>
                <a:schemeClr val="tx1"/>
              </a:buClr>
              <a:buSzPct val="150000"/>
              <a:buFont typeface="Arial" pitchFamily="34" charset="0"/>
              <a:buChar char="◦"/>
              <a:defRPr sz="1400" kern="1200">
                <a:solidFill>
                  <a:schemeClr val="tx1"/>
                </a:solidFill>
                <a:latin typeface="+mn-lt"/>
                <a:ea typeface="+mn-ea"/>
                <a:cs typeface="+mn-cs"/>
              </a:defRPr>
            </a:lvl2pPr>
            <a:lvl3pPr marL="228600" indent="-228600" algn="l" rtl="0" eaLnBrk="0" fontAlgn="base" hangingPunct="0">
              <a:spcBef>
                <a:spcPct val="20000"/>
              </a:spcBef>
              <a:spcAft>
                <a:spcPct val="0"/>
              </a:spcAft>
              <a:buClr>
                <a:schemeClr val="tx1"/>
              </a:buClr>
              <a:buFont typeface="Arial" pitchFamily="34" charset="0"/>
              <a:buChar char="–"/>
              <a:defRPr sz="1400" kern="1200">
                <a:solidFill>
                  <a:schemeClr val="tx1"/>
                </a:solidFill>
                <a:latin typeface="+mn-lt"/>
                <a:ea typeface="+mn-ea"/>
                <a:cs typeface="+mn-cs"/>
              </a:defRPr>
            </a:lvl3pPr>
            <a:lvl4pPr marL="228600" indent="-228600" algn="l" rtl="0" eaLnBrk="0" fontAlgn="base" hangingPunct="0">
              <a:spcBef>
                <a:spcPct val="20000"/>
              </a:spcBef>
              <a:spcAft>
                <a:spcPct val="0"/>
              </a:spcAft>
              <a:buClr>
                <a:schemeClr val="tx1"/>
              </a:buClr>
              <a:buFont typeface="Wingdings" pitchFamily="2" charset="2"/>
              <a:buChar char="§"/>
              <a:defRPr sz="1400" kern="1200">
                <a:solidFill>
                  <a:schemeClr val="tx1"/>
                </a:solidFill>
                <a:latin typeface="+mn-lt"/>
                <a:ea typeface="+mn-ea"/>
                <a:cs typeface="+mn-cs"/>
              </a:defRPr>
            </a:lvl4pPr>
            <a:lvl5pPr marL="228600" indent="-228600" algn="l" rtl="0" eaLnBrk="0" fontAlgn="base" hangingPunct="0">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r>
              <a:rPr lang="en-CA" sz="1800" dirty="0"/>
              <a:t>Your organization does not need to over-engineer </a:t>
            </a:r>
            <a:r>
              <a:rPr lang="en-CA" sz="1800" dirty="0" smtClean="0"/>
              <a:t>its BI </a:t>
            </a:r>
            <a:r>
              <a:rPr lang="en-CA" sz="1800" dirty="0"/>
              <a:t>operations or spend a lot of money </a:t>
            </a:r>
            <a:r>
              <a:rPr lang="en-CA" sz="1800" dirty="0" smtClean="0"/>
              <a:t>meet the </a:t>
            </a:r>
            <a:r>
              <a:rPr lang="en-CA" sz="1800" dirty="0"/>
              <a:t>needs of the business</a:t>
            </a:r>
            <a:r>
              <a:rPr lang="en-CA" sz="1800" dirty="0" smtClean="0"/>
              <a:t>.</a:t>
            </a:r>
            <a:endParaRPr lang="en-CA" sz="1800" dirty="0"/>
          </a:p>
        </p:txBody>
      </p:sp>
      <p:sp>
        <p:nvSpPr>
          <p:cNvPr id="11" name="Content Placeholder 3"/>
          <p:cNvSpPr txBox="1">
            <a:spLocks/>
          </p:cNvSpPr>
          <p:nvPr/>
        </p:nvSpPr>
        <p:spPr bwMode="auto">
          <a:xfrm>
            <a:off x="1619672" y="5671104"/>
            <a:ext cx="5904656" cy="602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180975" indent="-180975" algn="l" rtl="0" eaLnBrk="0" fontAlgn="base" hangingPunct="0">
              <a:lnSpc>
                <a:spcPct val="100000"/>
              </a:lnSpc>
              <a:spcBef>
                <a:spcPts val="500"/>
              </a:spcBef>
              <a:spcAft>
                <a:spcPct val="0"/>
              </a:spcAft>
              <a:buClr>
                <a:schemeClr val="tx1"/>
              </a:buClr>
              <a:buSzPct val="120000"/>
              <a:buFont typeface="Arial" pitchFamily="34" charset="0"/>
              <a:buChar char="•"/>
              <a:defRPr sz="1200" kern="1200" baseline="0">
                <a:solidFill>
                  <a:schemeClr val="tx1"/>
                </a:solidFill>
                <a:latin typeface="+mn-lt"/>
                <a:ea typeface="+mn-ea"/>
                <a:cs typeface="+mn-cs"/>
              </a:defRPr>
            </a:lvl1pPr>
            <a:lvl2pPr marL="361950" indent="-180975" algn="l" rtl="0" eaLnBrk="0" fontAlgn="base" hangingPunct="0">
              <a:lnSpc>
                <a:spcPct val="100000"/>
              </a:lnSpc>
              <a:spcBef>
                <a:spcPts val="500"/>
              </a:spcBef>
              <a:spcAft>
                <a:spcPct val="0"/>
              </a:spcAft>
              <a:buClr>
                <a:schemeClr val="tx1"/>
              </a:buClr>
              <a:buSzPct val="150000"/>
              <a:buFont typeface="Arial" pitchFamily="34" charset="0"/>
              <a:buChar char="◦"/>
              <a:defRPr sz="1200" kern="1200" baseline="0">
                <a:solidFill>
                  <a:schemeClr val="tx1"/>
                </a:solidFill>
                <a:latin typeface="+mn-lt"/>
                <a:ea typeface="+mn-ea"/>
                <a:cs typeface="+mn-cs"/>
              </a:defRPr>
            </a:lvl2pPr>
            <a:lvl3pPr marL="542925" indent="-180975" algn="l" rtl="0" eaLnBrk="0" fontAlgn="base" hangingPunct="0">
              <a:lnSpc>
                <a:spcPct val="100000"/>
              </a:lnSpc>
              <a:spcBef>
                <a:spcPts val="500"/>
              </a:spcBef>
              <a:spcAft>
                <a:spcPct val="0"/>
              </a:spcAft>
              <a:buClr>
                <a:schemeClr val="tx1"/>
              </a:buClr>
              <a:buSzPct val="100000"/>
              <a:buFont typeface="Arial" pitchFamily="34" charset="0"/>
              <a:buChar char="–"/>
              <a:defRPr sz="1200" kern="1200" baseline="0">
                <a:solidFill>
                  <a:schemeClr val="tx1"/>
                </a:solidFill>
                <a:latin typeface="+mn-lt"/>
                <a:ea typeface="+mn-ea"/>
                <a:cs typeface="+mn-cs"/>
              </a:defRPr>
            </a:lvl3pPr>
            <a:lvl4pPr marL="714375" indent="-171450" algn="l" rtl="0" eaLnBrk="0" fontAlgn="base" hangingPunct="0">
              <a:lnSpc>
                <a:spcPct val="100000"/>
              </a:lnSpc>
              <a:spcBef>
                <a:spcPts val="500"/>
              </a:spcBef>
              <a:spcAft>
                <a:spcPct val="0"/>
              </a:spcAft>
              <a:buClr>
                <a:schemeClr val="tx1"/>
              </a:buClr>
              <a:buSzPct val="100000"/>
              <a:buFont typeface="Wingdings" pitchFamily="2" charset="2"/>
              <a:buChar char="§"/>
              <a:defRPr sz="1200" kern="1200" baseline="0">
                <a:solidFill>
                  <a:schemeClr val="tx1"/>
                </a:solidFill>
                <a:latin typeface="+mn-lt"/>
                <a:ea typeface="+mn-ea"/>
                <a:cs typeface="+mn-cs"/>
              </a:defRPr>
            </a:lvl4pPr>
            <a:lvl5pPr marL="1619250" indent="-180975" algn="l" rtl="0" eaLnBrk="0" fontAlgn="base" hangingPunct="0">
              <a:spcBef>
                <a:spcPct val="20000"/>
              </a:spcBef>
              <a:spcAft>
                <a:spcPct val="0"/>
              </a:spcAft>
              <a:buSzPct val="150000"/>
              <a:buFont typeface="Arial"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Font typeface="Arial" pitchFamily="34" charset="0"/>
              <a:buNone/>
            </a:pPr>
            <a:r>
              <a:rPr lang="en-CA" sz="1300" i="1" dirty="0" smtClean="0">
                <a:latin typeface="+mj-lt"/>
              </a:rPr>
              <a:t>We’re in the bittersweet position where BI is the constraint resource and therefore dictates the strategy to the business.</a:t>
            </a:r>
          </a:p>
          <a:p>
            <a:pPr marL="0" indent="0" algn="r">
              <a:spcBef>
                <a:spcPts val="0"/>
              </a:spcBef>
              <a:buFont typeface="Arial" pitchFamily="34" charset="0"/>
              <a:buNone/>
            </a:pPr>
            <a:r>
              <a:rPr lang="en-CA" dirty="0" smtClean="0"/>
              <a:t>— BI Manager, Wholesale Company</a:t>
            </a:r>
            <a:endParaRPr lang="en-CA" dirty="0"/>
          </a:p>
        </p:txBody>
      </p:sp>
      <p:graphicFrame>
        <p:nvGraphicFramePr>
          <p:cNvPr id="18" name="Table 17"/>
          <p:cNvGraphicFramePr>
            <a:graphicFrameLocks noGrp="1"/>
          </p:cNvGraphicFramePr>
          <p:nvPr>
            <p:extLst>
              <p:ext uri="{D42A27DB-BD31-4B8C-83A1-F6EECF244321}">
                <p14:modId xmlns:p14="http://schemas.microsoft.com/office/powerpoint/2010/main" val="3870922512"/>
              </p:ext>
            </p:extLst>
          </p:nvPr>
        </p:nvGraphicFramePr>
        <p:xfrm>
          <a:off x="290892" y="1920524"/>
          <a:ext cx="8562217" cy="3579546"/>
        </p:xfrm>
        <a:graphic>
          <a:graphicData uri="http://schemas.openxmlformats.org/drawingml/2006/table">
            <a:tbl>
              <a:tblPr>
                <a:tableStyleId>{5940675A-B579-460E-94D1-54222C63F5DA}</a:tableStyleId>
              </a:tblPr>
              <a:tblGrid>
                <a:gridCol w="534217"/>
                <a:gridCol w="4014000"/>
                <a:gridCol w="4014000"/>
              </a:tblGrid>
              <a:tr h="216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schemeClr val="tx1"/>
                        </a:solidFill>
                        <a:effectLst/>
                        <a:uLnTx/>
                        <a:uFillTx/>
                        <a:latin typeface="+mn-lt"/>
                        <a:cs typeface="+mn-cs"/>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n-lt"/>
                          <a:cs typeface="+mn-cs"/>
                        </a:rPr>
                        <a:t>Pain or difficulties for the BI manager</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schemeClr val="tx1"/>
                          </a:solidFill>
                          <a:effectLst/>
                          <a:uLnTx/>
                          <a:uFillTx/>
                          <a:latin typeface="+mn-lt"/>
                          <a:cs typeface="+mn-cs"/>
                        </a:rPr>
                        <a:t>Business impact</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r>
              <a:tr h="8271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cs typeface="+mn-cs"/>
                        </a:rPr>
                        <a:t>Organization Structure</a:t>
                      </a:r>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cs typeface="+mn-cs"/>
                        </a:rPr>
                        <a:t>Lack of leadership and support for BI.</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cs typeface="+mn-cs"/>
                        </a:rPr>
                        <a:t>Lack of executive sponsorship and funding for BI.</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cs typeface="+mn-cs"/>
                        </a:rPr>
                        <a:t>Reporting structures and lines of communication are not well defined.</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schemeClr val="tx1"/>
                          </a:solidFill>
                          <a:effectLst/>
                          <a:uLnTx/>
                          <a:uFillTx/>
                          <a:latin typeface="+mn-lt"/>
                          <a:cs typeface="+mn-cs"/>
                        </a:rPr>
                        <a:t>Delayed information delivery time </a:t>
                      </a:r>
                      <a:r>
                        <a:rPr kumimoji="0" lang="en-US" sz="1200" b="0" i="0" u="none" strike="noStrike" kern="1200" cap="none" spc="0" normalizeH="0" baseline="0" noProof="0" dirty="0" smtClean="0">
                          <a:ln>
                            <a:noFill/>
                          </a:ln>
                          <a:solidFill>
                            <a:schemeClr val="tx1"/>
                          </a:solidFill>
                          <a:effectLst/>
                          <a:uLnTx/>
                          <a:uFillTx/>
                          <a:latin typeface="+mn-lt"/>
                          <a:cs typeface="+mn-cs"/>
                        </a:rPr>
                        <a:t>due to an ineffective reporting structure.</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schemeClr val="tx1"/>
                          </a:solidFill>
                          <a:effectLst/>
                          <a:uLnTx/>
                          <a:uFillTx/>
                          <a:latin typeface="+mn-lt"/>
                          <a:cs typeface="+mn-cs"/>
                        </a:rPr>
                        <a:t>Low information quality </a:t>
                      </a:r>
                      <a:r>
                        <a:rPr kumimoji="0" lang="en-US" sz="1200" b="0" i="0" u="none" strike="noStrike" kern="1200" cap="none" spc="0" normalizeH="0" baseline="0" noProof="0" dirty="0" smtClean="0">
                          <a:ln>
                            <a:noFill/>
                          </a:ln>
                          <a:solidFill>
                            <a:schemeClr val="tx1"/>
                          </a:solidFill>
                          <a:effectLst/>
                          <a:uLnTx/>
                          <a:uFillTx/>
                          <a:latin typeface="+mn-lt"/>
                          <a:cs typeface="+mn-cs"/>
                        </a:rPr>
                        <a:t>due to lack of funding and accountability for BI.</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82713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cs typeface="+mn-cs"/>
                        </a:rPr>
                        <a:t>Process</a:t>
                      </a:r>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cs typeface="+mn-cs"/>
                        </a:rPr>
                        <a:t>Inability to effectively organize, consolidate, and manage BI operations across the enterprise.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cs typeface="+mn-cs"/>
                        </a:rPr>
                        <a:t>Business intelligence management practices are not well defined.</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schemeClr val="tx1"/>
                          </a:solidFill>
                          <a:effectLst/>
                          <a:uLnTx/>
                          <a:uFillTx/>
                          <a:latin typeface="+mn-lt"/>
                          <a:cs typeface="+mn-cs"/>
                        </a:rPr>
                        <a:t>High operational costs </a:t>
                      </a:r>
                      <a:r>
                        <a:rPr kumimoji="0" lang="en-US" sz="1200" b="0" i="0" u="none" strike="noStrike" kern="1200" cap="none" spc="0" normalizeH="0" baseline="0" noProof="0" dirty="0" smtClean="0">
                          <a:ln>
                            <a:noFill/>
                          </a:ln>
                          <a:solidFill>
                            <a:schemeClr val="tx1"/>
                          </a:solidFill>
                          <a:effectLst/>
                          <a:uLnTx/>
                          <a:uFillTx/>
                          <a:latin typeface="+mn-lt"/>
                          <a:cs typeface="+mn-cs"/>
                        </a:rPr>
                        <a:t>due to redundant processes across departments, divisions, etc.</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schemeClr val="tx1"/>
                          </a:solidFill>
                          <a:effectLst/>
                          <a:uLnTx/>
                          <a:uFillTx/>
                          <a:latin typeface="+mn-lt"/>
                          <a:cs typeface="+mn-cs"/>
                        </a:rPr>
                        <a:t>Low information quality </a:t>
                      </a:r>
                      <a:r>
                        <a:rPr kumimoji="0" lang="en-US" sz="1200" b="0" i="0" u="none" strike="noStrike" kern="1200" cap="none" spc="0" normalizeH="0" baseline="0" noProof="0" dirty="0" smtClean="0">
                          <a:ln>
                            <a:noFill/>
                          </a:ln>
                          <a:solidFill>
                            <a:schemeClr val="tx1"/>
                          </a:solidFill>
                          <a:effectLst/>
                          <a:uLnTx/>
                          <a:uFillTx/>
                          <a:latin typeface="+mn-lt"/>
                          <a:cs typeface="+mn-cs"/>
                        </a:rPr>
                        <a:t>due to mismanaged or non-existent BI management practices.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612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cs typeface="+mn-cs"/>
                        </a:rPr>
                        <a:t>People</a:t>
                      </a:r>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cs typeface="+mn-cs"/>
                        </a:rPr>
                        <a:t>BI staff do not possess required skills and proficiency to execute BI management practices.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cs typeface="+mn-cs"/>
                        </a:rPr>
                        <a:t>Inadequate BI staff capacity to execute information requests.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schemeClr val="tx1"/>
                          </a:solidFill>
                          <a:effectLst/>
                          <a:uLnTx/>
                          <a:uFillTx/>
                          <a:latin typeface="+mn-lt"/>
                          <a:cs typeface="+mn-cs"/>
                        </a:rPr>
                        <a:t>Low information quality </a:t>
                      </a:r>
                      <a:r>
                        <a:rPr kumimoji="0" lang="en-US" sz="1200" b="0" i="0" u="none" strike="noStrike" kern="1200" cap="none" spc="0" normalizeH="0" baseline="0" noProof="0" dirty="0" smtClean="0">
                          <a:ln>
                            <a:noFill/>
                          </a:ln>
                          <a:solidFill>
                            <a:schemeClr val="tx1"/>
                          </a:solidFill>
                          <a:effectLst/>
                          <a:uLnTx/>
                          <a:uFillTx/>
                          <a:latin typeface="+mn-lt"/>
                          <a:cs typeface="+mn-cs"/>
                        </a:rPr>
                        <a:t>due to poor requirements gathering, modeling, analysis, etc.</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schemeClr val="tx1"/>
                          </a:solidFill>
                          <a:effectLst/>
                          <a:uLnTx/>
                          <a:uFillTx/>
                          <a:latin typeface="+mn-lt"/>
                          <a:cs typeface="+mn-cs"/>
                        </a:rPr>
                        <a:t>Delayed information delivery time </a:t>
                      </a:r>
                      <a:r>
                        <a:rPr kumimoji="0" lang="en-US" sz="1200" b="0" i="0" u="none" strike="noStrike" kern="1200" cap="none" spc="0" normalizeH="0" baseline="0" noProof="0" dirty="0" smtClean="0">
                          <a:ln>
                            <a:noFill/>
                          </a:ln>
                          <a:solidFill>
                            <a:schemeClr val="tx1"/>
                          </a:solidFill>
                          <a:effectLst/>
                          <a:uLnTx/>
                          <a:uFillTx/>
                          <a:latin typeface="+mn-lt"/>
                          <a:cs typeface="+mn-cs"/>
                        </a:rPr>
                        <a:t>due to lack of staff capacity.</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82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000" b="0" i="1" u="none" strike="noStrike" kern="1200" cap="none" spc="0" normalizeH="0" baseline="0" noProof="0" dirty="0" smtClean="0">
                          <a:ln>
                            <a:noFill/>
                          </a:ln>
                          <a:solidFill>
                            <a:schemeClr val="tx1"/>
                          </a:solidFill>
                          <a:effectLst/>
                          <a:uLnTx/>
                          <a:uFillTx/>
                          <a:latin typeface="+mn-lt"/>
                          <a:cs typeface="+mn-cs"/>
                        </a:rPr>
                        <a:t>Application Functionality</a:t>
                      </a:r>
                    </a:p>
                  </a:txBody>
                  <a:tcPr vert="vert27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cs typeface="+mn-cs"/>
                        </a:rPr>
                        <a:t>Redundant sets of BI tools and application functionalities.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schemeClr val="tx1"/>
                          </a:solidFill>
                          <a:effectLst/>
                          <a:uLnTx/>
                          <a:uFillTx/>
                          <a:latin typeface="+mn-lt"/>
                          <a:cs typeface="+mn-cs"/>
                        </a:rPr>
                        <a:t>Low BI tool adoption rates and end-user satisfaction levels.</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schemeClr val="tx1"/>
                          </a:solidFill>
                          <a:effectLst/>
                          <a:uLnTx/>
                          <a:uFillTx/>
                          <a:latin typeface="+mn-lt"/>
                          <a:cs typeface="+mn-cs"/>
                        </a:rPr>
                        <a:t>Increasing maintenance and support costs </a:t>
                      </a:r>
                      <a:r>
                        <a:rPr kumimoji="0" lang="en-US" sz="1200" b="0" i="0" u="none" strike="noStrike" kern="1200" cap="none" spc="0" normalizeH="0" baseline="0" noProof="0" dirty="0" smtClean="0">
                          <a:ln>
                            <a:noFill/>
                          </a:ln>
                          <a:solidFill>
                            <a:schemeClr val="tx1"/>
                          </a:solidFill>
                          <a:effectLst/>
                          <a:uLnTx/>
                          <a:uFillTx/>
                          <a:latin typeface="+mn-lt"/>
                          <a:cs typeface="+mn-cs"/>
                        </a:rPr>
                        <a:t>due to excess supply of BI tools and functions.</a:t>
                      </a:r>
                    </a:p>
                    <a:p>
                      <a:pPr marL="171450" marR="0" lvl="0" indent="-171450" algn="l" defTabSz="914400" rtl="0" eaLnBrk="1" fontAlgn="base" latinLnBrk="0" hangingPunct="1">
                        <a:lnSpc>
                          <a:spcPct val="100000"/>
                        </a:lnSpc>
                        <a:spcBef>
                          <a:spcPts val="0"/>
                        </a:spcBef>
                        <a:spcAft>
                          <a:spcPts val="0"/>
                        </a:spcAft>
                        <a:buClrTx/>
                        <a:buSzTx/>
                        <a:buFont typeface="Arial" panose="020B0604020202020204" pitchFamily="34" charset="0"/>
                        <a:buChar char="•"/>
                        <a:tabLst/>
                        <a:defRPr/>
                      </a:pPr>
                      <a:r>
                        <a:rPr kumimoji="0" lang="en-US" sz="1200" b="1" i="0" u="none" strike="noStrike" kern="1200" cap="none" spc="0" normalizeH="0" baseline="0" noProof="0" dirty="0" smtClean="0">
                          <a:ln>
                            <a:noFill/>
                          </a:ln>
                          <a:solidFill>
                            <a:schemeClr val="tx1"/>
                          </a:solidFill>
                          <a:effectLst/>
                          <a:uLnTx/>
                          <a:uFillTx/>
                          <a:latin typeface="+mn-lt"/>
                          <a:cs typeface="+mn-cs"/>
                        </a:rPr>
                        <a:t>Loss in end-user productivity </a:t>
                      </a:r>
                      <a:r>
                        <a:rPr kumimoji="0" lang="en-US" sz="1200" b="0" i="0" u="none" strike="noStrike" kern="1200" cap="none" spc="0" normalizeH="0" baseline="0" noProof="0" dirty="0" smtClean="0">
                          <a:ln>
                            <a:noFill/>
                          </a:ln>
                          <a:solidFill>
                            <a:schemeClr val="tx1"/>
                          </a:solidFill>
                          <a:effectLst/>
                          <a:uLnTx/>
                          <a:uFillTx/>
                          <a:latin typeface="+mn-lt"/>
                          <a:cs typeface="+mn-cs"/>
                        </a:rPr>
                        <a:t>due to lack of satisfaction and tool adoption.</a:t>
                      </a: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pic>
        <p:nvPicPr>
          <p:cNvPr id="14" name="Picture 13" descr="quote2.wmf"/>
          <p:cNvPicPr>
            <a:picLocks noChangeAspect="1"/>
          </p:cNvPicPr>
          <p:nvPr/>
        </p:nvPicPr>
        <p:blipFill>
          <a:blip r:embed="rId3" cstate="print"/>
          <a:stretch>
            <a:fillRect/>
          </a:stretch>
        </p:blipFill>
        <p:spPr>
          <a:xfrm>
            <a:off x="5185038" y="5939261"/>
            <a:ext cx="179050" cy="127893"/>
          </a:xfrm>
          <a:prstGeom prst="rect">
            <a:avLst/>
          </a:prstGeom>
        </p:spPr>
      </p:pic>
      <p:pic>
        <p:nvPicPr>
          <p:cNvPr id="16" name="Picture 15" descr="quote1.wmf"/>
          <p:cNvPicPr>
            <a:picLocks noChangeAspect="1"/>
          </p:cNvPicPr>
          <p:nvPr/>
        </p:nvPicPr>
        <p:blipFill>
          <a:blip r:embed="rId4" cstate="print"/>
          <a:stretch>
            <a:fillRect/>
          </a:stretch>
        </p:blipFill>
        <p:spPr>
          <a:xfrm>
            <a:off x="1476626" y="5723237"/>
            <a:ext cx="179050" cy="127893"/>
          </a:xfrm>
          <a:prstGeom prst="rect">
            <a:avLst/>
          </a:prstGeom>
        </p:spPr>
      </p:pic>
      <p:pic>
        <p:nvPicPr>
          <p:cNvPr id="8"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17076588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Achieve BI </a:t>
            </a:r>
            <a:r>
              <a:rPr lang="en-CA" dirty="0" smtClean="0"/>
              <a:t>operational </a:t>
            </a:r>
            <a:r>
              <a:rPr lang="en-CA" dirty="0"/>
              <a:t>e</a:t>
            </a:r>
            <a:r>
              <a:rPr lang="en-CA" dirty="0" smtClean="0"/>
              <a:t>xcellence </a:t>
            </a:r>
            <a:r>
              <a:rPr lang="en-CA" dirty="0"/>
              <a:t>by optimizing </a:t>
            </a:r>
            <a:r>
              <a:rPr lang="en-CA" dirty="0" smtClean="0"/>
              <a:t>speed, quality, </a:t>
            </a:r>
            <a:r>
              <a:rPr lang="en-CA" dirty="0"/>
              <a:t>and cost </a:t>
            </a:r>
            <a:r>
              <a:rPr lang="en-CA" dirty="0" smtClean="0"/>
              <a:t>with a BI </a:t>
            </a:r>
            <a:r>
              <a:rPr lang="en-CA" dirty="0"/>
              <a:t>operating </a:t>
            </a:r>
            <a:r>
              <a:rPr lang="en-CA" dirty="0" smtClean="0"/>
              <a:t>model</a:t>
            </a:r>
            <a:endParaRPr lang="en-CA" dirty="0"/>
          </a:p>
        </p:txBody>
      </p:sp>
      <p:grpSp>
        <p:nvGrpSpPr>
          <p:cNvPr id="16" name="Group 8"/>
          <p:cNvGrpSpPr/>
          <p:nvPr/>
        </p:nvGrpSpPr>
        <p:grpSpPr>
          <a:xfrm>
            <a:off x="3239852" y="2203577"/>
            <a:ext cx="2674313" cy="2185831"/>
            <a:chOff x="6228184" y="2218294"/>
            <a:chExt cx="2674313" cy="2185831"/>
          </a:xfrm>
        </p:grpSpPr>
        <p:sp>
          <p:nvSpPr>
            <p:cNvPr id="17" name="Freeform 37"/>
            <p:cNvSpPr/>
            <p:nvPr/>
          </p:nvSpPr>
          <p:spPr>
            <a:xfrm>
              <a:off x="7025341" y="2218294"/>
              <a:ext cx="1080000" cy="689756"/>
            </a:xfrm>
            <a:custGeom>
              <a:avLst/>
              <a:gdLst>
                <a:gd name="connsiteX0" fmla="*/ 0 w 1036607"/>
                <a:gd name="connsiteY0" fmla="*/ 114962 h 689756"/>
                <a:gd name="connsiteX1" fmla="*/ 114962 w 1036607"/>
                <a:gd name="connsiteY1" fmla="*/ 0 h 689756"/>
                <a:gd name="connsiteX2" fmla="*/ 921645 w 1036607"/>
                <a:gd name="connsiteY2" fmla="*/ 0 h 689756"/>
                <a:gd name="connsiteX3" fmla="*/ 1036607 w 1036607"/>
                <a:gd name="connsiteY3" fmla="*/ 114962 h 689756"/>
                <a:gd name="connsiteX4" fmla="*/ 1036607 w 1036607"/>
                <a:gd name="connsiteY4" fmla="*/ 574794 h 689756"/>
                <a:gd name="connsiteX5" fmla="*/ 921645 w 1036607"/>
                <a:gd name="connsiteY5" fmla="*/ 689756 h 689756"/>
                <a:gd name="connsiteX6" fmla="*/ 114962 w 1036607"/>
                <a:gd name="connsiteY6" fmla="*/ 689756 h 689756"/>
                <a:gd name="connsiteX7" fmla="*/ 0 w 1036607"/>
                <a:gd name="connsiteY7" fmla="*/ 574794 h 689756"/>
                <a:gd name="connsiteX8" fmla="*/ 0 w 1036607"/>
                <a:gd name="connsiteY8" fmla="*/ 114962 h 68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6607" h="689756">
                  <a:moveTo>
                    <a:pt x="0" y="114962"/>
                  </a:moveTo>
                  <a:cubicBezTo>
                    <a:pt x="0" y="51470"/>
                    <a:pt x="51470" y="0"/>
                    <a:pt x="114962" y="0"/>
                  </a:cubicBezTo>
                  <a:lnTo>
                    <a:pt x="921645" y="0"/>
                  </a:lnTo>
                  <a:cubicBezTo>
                    <a:pt x="985137" y="0"/>
                    <a:pt x="1036607" y="51470"/>
                    <a:pt x="1036607" y="114962"/>
                  </a:cubicBezTo>
                  <a:lnTo>
                    <a:pt x="1036607" y="574794"/>
                  </a:lnTo>
                  <a:cubicBezTo>
                    <a:pt x="1036607" y="638286"/>
                    <a:pt x="985137" y="689756"/>
                    <a:pt x="921645" y="689756"/>
                  </a:cubicBezTo>
                  <a:lnTo>
                    <a:pt x="114962" y="689756"/>
                  </a:lnTo>
                  <a:cubicBezTo>
                    <a:pt x="51470" y="689756"/>
                    <a:pt x="0" y="638286"/>
                    <a:pt x="0" y="574794"/>
                  </a:cubicBezTo>
                  <a:lnTo>
                    <a:pt x="0" y="1149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011" tIns="87011" rIns="87011" bIns="87011" numCol="1" spcCol="1270" anchor="ctr" anchorCtr="0">
              <a:noAutofit/>
            </a:bodyPr>
            <a:lstStyle/>
            <a:p>
              <a:pPr lvl="0" algn="ctr" defTabSz="622300">
                <a:lnSpc>
                  <a:spcPct val="90000"/>
                </a:lnSpc>
                <a:spcBef>
                  <a:spcPct val="0"/>
                </a:spcBef>
                <a:spcAft>
                  <a:spcPct val="35000"/>
                </a:spcAft>
              </a:pPr>
              <a:r>
                <a:rPr lang="en-CA" sz="1200" b="1" dirty="0" smtClean="0"/>
                <a:t>Timely</a:t>
              </a:r>
              <a:endParaRPr lang="en-CA" sz="1200" b="1" kern="1200" dirty="0"/>
            </a:p>
          </p:txBody>
        </p:sp>
        <p:sp>
          <p:nvSpPr>
            <p:cNvPr id="21" name="Freeform 38"/>
            <p:cNvSpPr/>
            <p:nvPr/>
          </p:nvSpPr>
          <p:spPr>
            <a:xfrm>
              <a:off x="6643395" y="2563172"/>
              <a:ext cx="1840953" cy="1840953"/>
            </a:xfrm>
            <a:custGeom>
              <a:avLst/>
              <a:gdLst/>
              <a:ahLst/>
              <a:cxnLst/>
              <a:rect l="0" t="0" r="0" b="0"/>
              <a:pathLst>
                <a:path>
                  <a:moveTo>
                    <a:pt x="1446693" y="165246"/>
                  </a:moveTo>
                  <a:arcTo wR="920476" hR="920476" stAng="18292041" swAng="3704048"/>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CA" sz="1200" dirty="0"/>
            </a:p>
          </p:txBody>
        </p:sp>
        <p:sp>
          <p:nvSpPr>
            <p:cNvPr id="22" name="Freeform 39"/>
            <p:cNvSpPr/>
            <p:nvPr/>
          </p:nvSpPr>
          <p:spPr>
            <a:xfrm>
              <a:off x="7822497" y="3599009"/>
              <a:ext cx="1080000" cy="689756"/>
            </a:xfrm>
            <a:custGeom>
              <a:avLst/>
              <a:gdLst>
                <a:gd name="connsiteX0" fmla="*/ 0 w 1036607"/>
                <a:gd name="connsiteY0" fmla="*/ 114962 h 689756"/>
                <a:gd name="connsiteX1" fmla="*/ 114962 w 1036607"/>
                <a:gd name="connsiteY1" fmla="*/ 0 h 689756"/>
                <a:gd name="connsiteX2" fmla="*/ 921645 w 1036607"/>
                <a:gd name="connsiteY2" fmla="*/ 0 h 689756"/>
                <a:gd name="connsiteX3" fmla="*/ 1036607 w 1036607"/>
                <a:gd name="connsiteY3" fmla="*/ 114962 h 689756"/>
                <a:gd name="connsiteX4" fmla="*/ 1036607 w 1036607"/>
                <a:gd name="connsiteY4" fmla="*/ 574794 h 689756"/>
                <a:gd name="connsiteX5" fmla="*/ 921645 w 1036607"/>
                <a:gd name="connsiteY5" fmla="*/ 689756 h 689756"/>
                <a:gd name="connsiteX6" fmla="*/ 114962 w 1036607"/>
                <a:gd name="connsiteY6" fmla="*/ 689756 h 689756"/>
                <a:gd name="connsiteX7" fmla="*/ 0 w 1036607"/>
                <a:gd name="connsiteY7" fmla="*/ 574794 h 689756"/>
                <a:gd name="connsiteX8" fmla="*/ 0 w 1036607"/>
                <a:gd name="connsiteY8" fmla="*/ 114962 h 68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6607" h="689756">
                  <a:moveTo>
                    <a:pt x="0" y="114962"/>
                  </a:moveTo>
                  <a:cubicBezTo>
                    <a:pt x="0" y="51470"/>
                    <a:pt x="51470" y="0"/>
                    <a:pt x="114962" y="0"/>
                  </a:cubicBezTo>
                  <a:lnTo>
                    <a:pt x="921645" y="0"/>
                  </a:lnTo>
                  <a:cubicBezTo>
                    <a:pt x="985137" y="0"/>
                    <a:pt x="1036607" y="51470"/>
                    <a:pt x="1036607" y="114962"/>
                  </a:cubicBezTo>
                  <a:lnTo>
                    <a:pt x="1036607" y="574794"/>
                  </a:lnTo>
                  <a:cubicBezTo>
                    <a:pt x="1036607" y="638286"/>
                    <a:pt x="985137" y="689756"/>
                    <a:pt x="921645" y="689756"/>
                  </a:cubicBezTo>
                  <a:lnTo>
                    <a:pt x="114962" y="689756"/>
                  </a:lnTo>
                  <a:cubicBezTo>
                    <a:pt x="51470" y="689756"/>
                    <a:pt x="0" y="638286"/>
                    <a:pt x="0" y="574794"/>
                  </a:cubicBezTo>
                  <a:lnTo>
                    <a:pt x="0" y="1149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011" tIns="87011" rIns="87011" bIns="87011" numCol="1" spcCol="1270" anchor="ctr" anchorCtr="0">
              <a:noAutofit/>
            </a:bodyPr>
            <a:lstStyle/>
            <a:p>
              <a:pPr defTabSz="622300">
                <a:lnSpc>
                  <a:spcPct val="90000"/>
                </a:lnSpc>
                <a:spcAft>
                  <a:spcPct val="35000"/>
                </a:spcAft>
              </a:pPr>
              <a:r>
                <a:rPr lang="en-CA" sz="1200" b="1" dirty="0" smtClean="0"/>
                <a:t>Effective</a:t>
              </a:r>
              <a:endParaRPr lang="en-CA" sz="1200" b="1" kern="1200" dirty="0" smtClean="0"/>
            </a:p>
          </p:txBody>
        </p:sp>
        <p:sp>
          <p:nvSpPr>
            <p:cNvPr id="23" name="Freeform 40"/>
            <p:cNvSpPr/>
            <p:nvPr/>
          </p:nvSpPr>
          <p:spPr>
            <a:xfrm>
              <a:off x="6643395" y="2563172"/>
              <a:ext cx="1840953" cy="1840953"/>
            </a:xfrm>
            <a:custGeom>
              <a:avLst/>
              <a:gdLst/>
              <a:ahLst/>
              <a:cxnLst/>
              <a:rect l="0" t="0" r="0" b="0"/>
              <a:pathLst>
                <a:path>
                  <a:moveTo>
                    <a:pt x="1358818" y="1729880"/>
                  </a:moveTo>
                  <a:arcTo wR="920476" hR="920476" stAng="3693706" swAng="3412588"/>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4" name="Freeform 41"/>
            <p:cNvSpPr/>
            <p:nvPr/>
          </p:nvSpPr>
          <p:spPr>
            <a:xfrm>
              <a:off x="6228184" y="3599009"/>
              <a:ext cx="1080000" cy="689756"/>
            </a:xfrm>
            <a:custGeom>
              <a:avLst/>
              <a:gdLst>
                <a:gd name="connsiteX0" fmla="*/ 0 w 1036607"/>
                <a:gd name="connsiteY0" fmla="*/ 114962 h 689756"/>
                <a:gd name="connsiteX1" fmla="*/ 114962 w 1036607"/>
                <a:gd name="connsiteY1" fmla="*/ 0 h 689756"/>
                <a:gd name="connsiteX2" fmla="*/ 921645 w 1036607"/>
                <a:gd name="connsiteY2" fmla="*/ 0 h 689756"/>
                <a:gd name="connsiteX3" fmla="*/ 1036607 w 1036607"/>
                <a:gd name="connsiteY3" fmla="*/ 114962 h 689756"/>
                <a:gd name="connsiteX4" fmla="*/ 1036607 w 1036607"/>
                <a:gd name="connsiteY4" fmla="*/ 574794 h 689756"/>
                <a:gd name="connsiteX5" fmla="*/ 921645 w 1036607"/>
                <a:gd name="connsiteY5" fmla="*/ 689756 h 689756"/>
                <a:gd name="connsiteX6" fmla="*/ 114962 w 1036607"/>
                <a:gd name="connsiteY6" fmla="*/ 689756 h 689756"/>
                <a:gd name="connsiteX7" fmla="*/ 0 w 1036607"/>
                <a:gd name="connsiteY7" fmla="*/ 574794 h 689756"/>
                <a:gd name="connsiteX8" fmla="*/ 0 w 1036607"/>
                <a:gd name="connsiteY8" fmla="*/ 114962 h 689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6607" h="689756">
                  <a:moveTo>
                    <a:pt x="0" y="114962"/>
                  </a:moveTo>
                  <a:cubicBezTo>
                    <a:pt x="0" y="51470"/>
                    <a:pt x="51470" y="0"/>
                    <a:pt x="114962" y="0"/>
                  </a:cubicBezTo>
                  <a:lnTo>
                    <a:pt x="921645" y="0"/>
                  </a:lnTo>
                  <a:cubicBezTo>
                    <a:pt x="985137" y="0"/>
                    <a:pt x="1036607" y="51470"/>
                    <a:pt x="1036607" y="114962"/>
                  </a:cubicBezTo>
                  <a:lnTo>
                    <a:pt x="1036607" y="574794"/>
                  </a:lnTo>
                  <a:cubicBezTo>
                    <a:pt x="1036607" y="638286"/>
                    <a:pt x="985137" y="689756"/>
                    <a:pt x="921645" y="689756"/>
                  </a:cubicBezTo>
                  <a:lnTo>
                    <a:pt x="114962" y="689756"/>
                  </a:lnTo>
                  <a:cubicBezTo>
                    <a:pt x="51470" y="689756"/>
                    <a:pt x="0" y="638286"/>
                    <a:pt x="0" y="574794"/>
                  </a:cubicBezTo>
                  <a:lnTo>
                    <a:pt x="0" y="114962"/>
                  </a:lnTo>
                  <a:close/>
                </a:path>
              </a:pathLst>
            </a:cu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7011" tIns="87011" rIns="87011" bIns="87011" numCol="1" spcCol="1270" anchor="ctr" anchorCtr="0">
              <a:noAutofit/>
            </a:bodyPr>
            <a:lstStyle/>
            <a:p>
              <a:pPr lvl="0" defTabSz="622300">
                <a:lnSpc>
                  <a:spcPct val="90000"/>
                </a:lnSpc>
                <a:spcAft>
                  <a:spcPct val="35000"/>
                </a:spcAft>
              </a:pPr>
              <a:r>
                <a:rPr lang="en-CA" sz="1200" b="1" dirty="0"/>
                <a:t>Affordable</a:t>
              </a:r>
            </a:p>
          </p:txBody>
        </p:sp>
        <p:sp>
          <p:nvSpPr>
            <p:cNvPr id="25" name="Freeform 42"/>
            <p:cNvSpPr/>
            <p:nvPr/>
          </p:nvSpPr>
          <p:spPr>
            <a:xfrm>
              <a:off x="6639856" y="2563172"/>
              <a:ext cx="1840953" cy="1840953"/>
            </a:xfrm>
            <a:custGeom>
              <a:avLst/>
              <a:gdLst/>
              <a:ahLst/>
              <a:cxnLst/>
              <a:rect l="0" t="0" r="0" b="0"/>
              <a:pathLst>
                <a:path>
                  <a:moveTo>
                    <a:pt x="6102" y="1026297"/>
                  </a:moveTo>
                  <a:arcTo wR="920476" hR="920476" stAng="10403911" swAng="3704048"/>
                </a:path>
              </a:pathLst>
            </a:custGeom>
            <a:noFill/>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pPr algn="l"/>
              <a:endParaRPr lang="en-CA" sz="1200" dirty="0" smtClean="0"/>
            </a:p>
            <a:p>
              <a:pPr algn="l"/>
              <a:endParaRPr lang="en-CA" sz="1200" dirty="0"/>
            </a:p>
            <a:p>
              <a:pPr algn="l"/>
              <a:endParaRPr lang="en-CA" sz="1200" dirty="0" smtClean="0"/>
            </a:p>
            <a:p>
              <a:pPr algn="l"/>
              <a:endParaRPr lang="en-CA" sz="1200" dirty="0"/>
            </a:p>
            <a:p>
              <a:pPr algn="l"/>
              <a:r>
                <a:rPr lang="en-CA" sz="1200" dirty="0" smtClean="0"/>
                <a:t> </a:t>
              </a:r>
              <a:r>
                <a:rPr lang="en-CA" sz="1200" i="1" dirty="0" smtClean="0"/>
                <a:t>BI Operational Excellence</a:t>
              </a:r>
              <a:endParaRPr lang="en-CA" sz="1200" i="1" dirty="0"/>
            </a:p>
          </p:txBody>
        </p:sp>
      </p:grpSp>
      <p:sp>
        <p:nvSpPr>
          <p:cNvPr id="7" name="Text Placeholder 6"/>
          <p:cNvSpPr>
            <a:spLocks noGrp="1"/>
          </p:cNvSpPr>
          <p:nvPr>
            <p:ph type="body" sz="quarter" idx="19"/>
          </p:nvPr>
        </p:nvSpPr>
        <p:spPr/>
        <p:txBody>
          <a:bodyPr/>
          <a:lstStyle/>
          <a:p>
            <a:r>
              <a:rPr lang="en-CA" dirty="0"/>
              <a:t>At a high level, an organization has reached BI operational excellence if three criteria are met: </a:t>
            </a:r>
            <a:r>
              <a:rPr lang="en-CA" dirty="0" smtClean="0"/>
              <a:t>timeliness, </a:t>
            </a:r>
            <a:r>
              <a:rPr lang="en-CA" dirty="0"/>
              <a:t>effectiveness, affordability. </a:t>
            </a:r>
          </a:p>
          <a:p>
            <a:endParaRPr lang="en-CA" dirty="0"/>
          </a:p>
        </p:txBody>
      </p:sp>
      <p:grpSp>
        <p:nvGrpSpPr>
          <p:cNvPr id="18" name="Group 29"/>
          <p:cNvGrpSpPr/>
          <p:nvPr/>
        </p:nvGrpSpPr>
        <p:grpSpPr>
          <a:xfrm>
            <a:off x="6216231" y="2308580"/>
            <a:ext cx="2648589" cy="2020520"/>
            <a:chOff x="533280" y="2337998"/>
            <a:chExt cx="2202518" cy="1483338"/>
          </a:xfrm>
        </p:grpSpPr>
        <p:sp>
          <p:nvSpPr>
            <p:cNvPr id="19" name="Rectangle 30"/>
            <p:cNvSpPr/>
            <p:nvPr/>
          </p:nvSpPr>
          <p:spPr>
            <a:xfrm>
              <a:off x="533280" y="2792862"/>
              <a:ext cx="2202518" cy="1028474"/>
            </a:xfrm>
            <a:prstGeom prst="rect">
              <a:avLst/>
            </a:prstGeom>
            <a:solidFill>
              <a:schemeClr val="bg1"/>
            </a:solidFill>
            <a:ln w="12700">
              <a:solidFill>
                <a:schemeClr val="accent3"/>
              </a:solidFill>
            </a:ln>
            <a:effectLst>
              <a:outerShdw blurRad="25400" dist="25400" dir="3600000" sx="98000" sy="98000" algn="ctr" rotWithShape="0">
                <a:schemeClr val="accent3"/>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lvl="0" indent="-171450" algn="l">
                <a:buFont typeface="Wingdings" panose="05000000000000000000" pitchFamily="2" charset="2"/>
                <a:buChar char="ü"/>
              </a:pPr>
              <a:r>
                <a:rPr lang="en-CA" sz="1200" dirty="0">
                  <a:solidFill>
                    <a:schemeClr val="tx1"/>
                  </a:solidFill>
                </a:rPr>
                <a:t>Business </a:t>
              </a:r>
              <a:r>
                <a:rPr lang="en-CA" sz="1200" dirty="0" smtClean="0">
                  <a:solidFill>
                    <a:schemeClr val="tx1"/>
                  </a:solidFill>
                </a:rPr>
                <a:t>stakeholder complaints</a:t>
              </a:r>
              <a:endParaRPr lang="en-CA" sz="1200" dirty="0">
                <a:solidFill>
                  <a:schemeClr val="tx1"/>
                </a:solidFill>
              </a:endParaRPr>
            </a:p>
            <a:p>
              <a:pPr marL="171450" lvl="0" indent="-171450" algn="l">
                <a:buFont typeface="Wingdings" panose="05000000000000000000" pitchFamily="2" charset="2"/>
                <a:buChar char="ü"/>
              </a:pPr>
              <a:r>
                <a:rPr lang="en-CA" sz="1200" dirty="0" smtClean="0">
                  <a:solidFill>
                    <a:schemeClr val="tx1"/>
                  </a:solidFill>
                </a:rPr>
                <a:t>Low </a:t>
              </a:r>
              <a:r>
                <a:rPr lang="en-CA" sz="1200" dirty="0">
                  <a:solidFill>
                    <a:schemeClr val="tx1"/>
                  </a:solidFill>
                </a:rPr>
                <a:t>BI </a:t>
              </a:r>
              <a:r>
                <a:rPr lang="en-CA" sz="1200" dirty="0" smtClean="0">
                  <a:solidFill>
                    <a:schemeClr val="tx1"/>
                  </a:solidFill>
                </a:rPr>
                <a:t>tool and deliverable adoption</a:t>
              </a:r>
            </a:p>
            <a:p>
              <a:pPr marL="171450" lvl="0" indent="-171450" algn="l">
                <a:buFont typeface="Wingdings" panose="05000000000000000000" pitchFamily="2" charset="2"/>
                <a:buChar char="ü"/>
              </a:pPr>
              <a:r>
                <a:rPr lang="en-CA" sz="1200" dirty="0" smtClean="0">
                  <a:solidFill>
                    <a:schemeClr val="tx1"/>
                  </a:solidFill>
                </a:rPr>
                <a:t>Low BI tool and deliverable satisfaction</a:t>
              </a:r>
              <a:endParaRPr lang="en-CA" sz="1200" dirty="0">
                <a:solidFill>
                  <a:schemeClr val="tx1"/>
                </a:solidFill>
              </a:endParaRPr>
            </a:p>
            <a:p>
              <a:pPr marL="171450" lvl="0" indent="-171450" algn="l">
                <a:buFont typeface="Wingdings" panose="05000000000000000000" pitchFamily="2" charset="2"/>
                <a:buChar char="ü"/>
              </a:pPr>
              <a:r>
                <a:rPr lang="en-CA" sz="1200" dirty="0" smtClean="0">
                  <a:solidFill>
                    <a:schemeClr val="tx1"/>
                  </a:solidFill>
                </a:rPr>
                <a:t>Slow </a:t>
              </a:r>
              <a:r>
                <a:rPr lang="en-CA" sz="1200" dirty="0">
                  <a:solidFill>
                    <a:schemeClr val="tx1"/>
                  </a:solidFill>
                </a:rPr>
                <a:t>time to </a:t>
              </a:r>
              <a:r>
                <a:rPr lang="en-CA" sz="1200" dirty="0" smtClean="0">
                  <a:solidFill>
                    <a:schemeClr val="tx1"/>
                  </a:solidFill>
                </a:rPr>
                <a:t>information</a:t>
              </a:r>
              <a:endParaRPr lang="en-CA" sz="1200" dirty="0">
                <a:solidFill>
                  <a:schemeClr val="tx1"/>
                </a:solidFill>
              </a:endParaRPr>
            </a:p>
            <a:p>
              <a:pPr marL="171450" lvl="0" indent="-171450" algn="l">
                <a:buFont typeface="Wingdings" panose="05000000000000000000" pitchFamily="2" charset="2"/>
                <a:buChar char="ü"/>
              </a:pPr>
              <a:r>
                <a:rPr lang="en-CA" sz="1200" dirty="0" smtClean="0">
                  <a:solidFill>
                    <a:schemeClr val="tx1"/>
                  </a:solidFill>
                </a:rPr>
                <a:t>Increasing operational costs</a:t>
              </a:r>
              <a:endParaRPr lang="en-CA" sz="1200" dirty="0">
                <a:solidFill>
                  <a:schemeClr val="tx1"/>
                </a:solidFill>
              </a:endParaRPr>
            </a:p>
          </p:txBody>
        </p:sp>
        <p:sp>
          <p:nvSpPr>
            <p:cNvPr id="20" name="Round Same Side Corner Rectangle 31"/>
            <p:cNvSpPr/>
            <p:nvPr/>
          </p:nvSpPr>
          <p:spPr>
            <a:xfrm>
              <a:off x="533280" y="2337998"/>
              <a:ext cx="2202518" cy="454864"/>
            </a:xfrm>
            <a:prstGeom prst="round2SameRect">
              <a:avLst>
                <a:gd name="adj1" fmla="val 10667"/>
                <a:gd name="adj2" fmla="val 0"/>
              </a:avLst>
            </a:prstGeom>
            <a:solidFill>
              <a:srgbClr val="902E2E"/>
            </a:solidFill>
            <a:ln w="12700">
              <a:solidFill>
                <a:srgbClr val="902E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sz="1200" dirty="0" smtClean="0">
                  <a:solidFill>
                    <a:schemeClr val="bg1"/>
                  </a:solidFill>
                </a:rPr>
                <a:t>Top five signs your organization is not experiencing BI operational excellence:</a:t>
              </a:r>
              <a:endParaRPr lang="en-CA" sz="1200" dirty="0">
                <a:solidFill>
                  <a:schemeClr val="bg1"/>
                </a:solidFill>
              </a:endParaRPr>
            </a:p>
          </p:txBody>
        </p:sp>
      </p:grpSp>
      <p:sp>
        <p:nvSpPr>
          <p:cNvPr id="49" name="Rectangle 46"/>
          <p:cNvSpPr/>
          <p:nvPr/>
        </p:nvSpPr>
        <p:spPr>
          <a:xfrm>
            <a:off x="428223" y="2199782"/>
            <a:ext cx="2040943" cy="1923604"/>
          </a:xfrm>
          <a:prstGeom prst="rect">
            <a:avLst/>
          </a:prstGeom>
        </p:spPr>
        <p:txBody>
          <a:bodyPr wrap="none">
            <a:spAutoFit/>
          </a:bodyPr>
          <a:lstStyle/>
          <a:p>
            <a:pPr algn="l"/>
            <a:r>
              <a:rPr lang="en-CA" sz="1300" b="1" dirty="0" smtClean="0"/>
              <a:t>Assessment criteria for</a:t>
            </a:r>
          </a:p>
          <a:p>
            <a:pPr algn="l"/>
            <a:r>
              <a:rPr lang="en-CA" sz="1300" b="1" dirty="0" smtClean="0"/>
              <a:t>BI operations:</a:t>
            </a:r>
          </a:p>
          <a:p>
            <a:pPr algn="l"/>
            <a:endParaRPr lang="en-CA" sz="1300" dirty="0"/>
          </a:p>
          <a:p>
            <a:pPr marL="285750" indent="-285750" algn="l">
              <a:buFont typeface="Wingdings" panose="05000000000000000000" pitchFamily="2" charset="2"/>
              <a:buChar char="ü"/>
            </a:pPr>
            <a:r>
              <a:rPr lang="en-CA" sz="1600" dirty="0" smtClean="0"/>
              <a:t>Speed</a:t>
            </a:r>
          </a:p>
          <a:p>
            <a:pPr marL="285750" indent="-285750" algn="l">
              <a:buFont typeface="Wingdings" panose="05000000000000000000" pitchFamily="2" charset="2"/>
              <a:buChar char="ü"/>
            </a:pPr>
            <a:endParaRPr lang="en-CA" sz="1600" dirty="0"/>
          </a:p>
          <a:p>
            <a:pPr marL="285750" indent="-285750" algn="l">
              <a:buFont typeface="Wingdings" panose="05000000000000000000" pitchFamily="2" charset="2"/>
              <a:buChar char="ü"/>
            </a:pPr>
            <a:r>
              <a:rPr lang="en-CA" sz="1600" dirty="0" smtClean="0"/>
              <a:t>Quality</a:t>
            </a:r>
          </a:p>
          <a:p>
            <a:pPr marL="285750" indent="-285750" algn="l">
              <a:buFont typeface="Wingdings" panose="05000000000000000000" pitchFamily="2" charset="2"/>
              <a:buChar char="ü"/>
            </a:pPr>
            <a:endParaRPr lang="en-CA" sz="1600" dirty="0"/>
          </a:p>
          <a:p>
            <a:pPr marL="285750" indent="-285750" algn="l">
              <a:buFont typeface="Wingdings" panose="05000000000000000000" pitchFamily="2" charset="2"/>
              <a:buChar char="ü"/>
            </a:pPr>
            <a:r>
              <a:rPr lang="en-CA" sz="1600" dirty="0" smtClean="0"/>
              <a:t>Cost</a:t>
            </a:r>
            <a:endParaRPr lang="en-CA" sz="1600" dirty="0"/>
          </a:p>
        </p:txBody>
      </p:sp>
      <p:pic>
        <p:nvPicPr>
          <p:cNvPr id="27" name="Picture 26" descr="quote1.wmf"/>
          <p:cNvPicPr>
            <a:picLocks noChangeAspect="1"/>
          </p:cNvPicPr>
          <p:nvPr/>
        </p:nvPicPr>
        <p:blipFill>
          <a:blip r:embed="rId3" cstate="print"/>
          <a:stretch>
            <a:fillRect/>
          </a:stretch>
        </p:blipFill>
        <p:spPr>
          <a:xfrm>
            <a:off x="359532" y="4805466"/>
            <a:ext cx="157296" cy="135702"/>
          </a:xfrm>
          <a:prstGeom prst="rect">
            <a:avLst/>
          </a:prstGeom>
        </p:spPr>
      </p:pic>
      <p:pic>
        <p:nvPicPr>
          <p:cNvPr id="28" name="Picture 20" descr="quote1.wmf"/>
          <p:cNvPicPr>
            <a:picLocks noChangeAspect="1"/>
          </p:cNvPicPr>
          <p:nvPr/>
        </p:nvPicPr>
        <p:blipFill>
          <a:blip r:embed="rId3" cstate="print"/>
          <a:stretch>
            <a:fillRect/>
          </a:stretch>
        </p:blipFill>
        <p:spPr>
          <a:xfrm flipH="1" flipV="1">
            <a:off x="7488324" y="5674305"/>
            <a:ext cx="157296" cy="135702"/>
          </a:xfrm>
          <a:prstGeom prst="rect">
            <a:avLst/>
          </a:prstGeom>
        </p:spPr>
      </p:pic>
      <p:sp>
        <p:nvSpPr>
          <p:cNvPr id="36" name="Rectangle 35"/>
          <p:cNvSpPr/>
          <p:nvPr/>
        </p:nvSpPr>
        <p:spPr>
          <a:xfrm>
            <a:off x="474184" y="4757424"/>
            <a:ext cx="8358470" cy="1569660"/>
          </a:xfrm>
          <a:prstGeom prst="rect">
            <a:avLst/>
          </a:prstGeom>
        </p:spPr>
        <p:txBody>
          <a:bodyPr wrap="square">
            <a:spAutoFit/>
          </a:bodyPr>
          <a:lstStyle/>
          <a:p>
            <a:pPr algn="l">
              <a:spcAft>
                <a:spcPts val="0"/>
              </a:spcAft>
            </a:pPr>
            <a:r>
              <a:rPr lang="en-CA" sz="1400" i="1" dirty="0" smtClean="0">
                <a:latin typeface="+mj-lt"/>
                <a:ea typeface="Calibri" panose="020F0502020204030204" pitchFamily="34" charset="0"/>
              </a:rPr>
              <a:t>We can improve BI </a:t>
            </a:r>
            <a:r>
              <a:rPr lang="en-CA" sz="1400" i="1" dirty="0">
                <a:latin typeface="+mj-lt"/>
                <a:ea typeface="Calibri" panose="020F0502020204030204" pitchFamily="34" charset="0"/>
              </a:rPr>
              <a:t>environments in several ways</a:t>
            </a:r>
            <a:r>
              <a:rPr lang="en-CA" sz="1400" i="1" dirty="0" smtClean="0">
                <a:latin typeface="+mj-lt"/>
                <a:ea typeface="Calibri" panose="020F0502020204030204" pitchFamily="34" charset="0"/>
              </a:rPr>
              <a:t>.</a:t>
            </a:r>
            <a:r>
              <a:rPr lang="en-CA" sz="1400" i="1" dirty="0">
                <a:latin typeface="+mj-lt"/>
                <a:ea typeface="Calibri" panose="020F0502020204030204" pitchFamily="34" charset="0"/>
              </a:rPr>
              <a:t> First, we can improve the speed with which we create BI objects </a:t>
            </a:r>
            <a:r>
              <a:rPr lang="en-CA" sz="1400" i="1" dirty="0" smtClean="0">
                <a:latin typeface="+mj-lt"/>
                <a:ea typeface="Calibri" panose="020F0502020204030204" pitchFamily="34" charset="0"/>
              </a:rPr>
              <a:t>by </a:t>
            </a:r>
            <a:r>
              <a:rPr lang="en-CA" sz="1400" i="1" dirty="0">
                <a:latin typeface="+mj-lt"/>
                <a:ea typeface="Calibri" panose="020F0502020204030204" pitchFamily="34" charset="0"/>
              </a:rPr>
              <a:t>insisting that the environments are designed with flexibility and adaptability in mind. Second, we can produce higher quality deliverables by ensuring that IT collaborate with the business on every deliverable. F</a:t>
            </a:r>
            <a:r>
              <a:rPr lang="en-CA" sz="1400" i="1" dirty="0" smtClean="0">
                <a:latin typeface="+mj-lt"/>
                <a:ea typeface="Calibri" panose="020F0502020204030204" pitchFamily="34" charset="0"/>
              </a:rPr>
              <a:t>inally</a:t>
            </a:r>
            <a:r>
              <a:rPr lang="en-CA" sz="1400" i="1" dirty="0">
                <a:latin typeface="+mj-lt"/>
                <a:ea typeface="Calibri" panose="020F0502020204030204" pitchFamily="34" charset="0"/>
              </a:rPr>
              <a:t>, we can reduce the costs of BI by giving access to the environment to </a:t>
            </a:r>
            <a:r>
              <a:rPr lang="en-CA" sz="1400" i="1" dirty="0" smtClean="0">
                <a:latin typeface="+mj-lt"/>
                <a:ea typeface="Calibri" panose="020F0502020204030204" pitchFamily="34" charset="0"/>
              </a:rPr>
              <a:t>knowledgeable </a:t>
            </a:r>
            <a:r>
              <a:rPr lang="en-CA" sz="1400" i="1" dirty="0">
                <a:latin typeface="+mj-lt"/>
                <a:ea typeface="Calibri" panose="020F0502020204030204" pitchFamily="34" charset="0"/>
              </a:rPr>
              <a:t>business users and encouraging a self-service function</a:t>
            </a:r>
            <a:r>
              <a:rPr lang="en-CA" sz="1400" i="1" dirty="0" smtClean="0">
                <a:latin typeface="+mj-lt"/>
                <a:ea typeface="Calibri" panose="020F0502020204030204" pitchFamily="34" charset="0"/>
              </a:rPr>
              <a:t>.</a:t>
            </a:r>
          </a:p>
          <a:p>
            <a:pPr algn="l">
              <a:spcAft>
                <a:spcPts val="0"/>
              </a:spcAft>
            </a:pPr>
            <a:endParaRPr lang="en-CA" sz="1400" i="1" dirty="0" smtClean="0">
              <a:latin typeface="+mj-lt"/>
              <a:ea typeface="Calibri" panose="020F0502020204030204" pitchFamily="34" charset="0"/>
            </a:endParaRPr>
          </a:p>
          <a:p>
            <a:pPr algn="r">
              <a:spcAft>
                <a:spcPts val="0"/>
              </a:spcAft>
            </a:pPr>
            <a:r>
              <a:rPr lang="en-CA" sz="1200" dirty="0" smtClean="0">
                <a:effectLst/>
                <a:latin typeface="+mn-lt"/>
                <a:ea typeface="Calibri" panose="020F0502020204030204" pitchFamily="34" charset="0"/>
              </a:rPr>
              <a:t> — Claudia Imhoff, Founder, Boulder BI Brain Trust &amp; </a:t>
            </a:r>
            <a:r>
              <a:rPr lang="en-CA" sz="1200" dirty="0" smtClean="0">
                <a:latin typeface="+mn-lt"/>
                <a:ea typeface="Calibri" panose="020F0502020204030204" pitchFamily="34" charset="0"/>
              </a:rPr>
              <a:t>President, Intelligent Solutions Inc.</a:t>
            </a:r>
            <a:endParaRPr lang="en-CA" sz="1200" dirty="0">
              <a:effectLst/>
              <a:latin typeface="+mj-lt"/>
              <a:ea typeface="Calibri" panose="020F0502020204030204" pitchFamily="34" charset="0"/>
            </a:endParaRPr>
          </a:p>
        </p:txBody>
      </p:sp>
      <p:sp>
        <p:nvSpPr>
          <p:cNvPr id="33" name="Chevron 32"/>
          <p:cNvSpPr/>
          <p:nvPr/>
        </p:nvSpPr>
        <p:spPr>
          <a:xfrm>
            <a:off x="1785142" y="2689876"/>
            <a:ext cx="412477" cy="1584172"/>
          </a:xfrm>
          <a:prstGeom prst="chevron">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31" name="Chevron 30"/>
          <p:cNvSpPr/>
          <p:nvPr/>
        </p:nvSpPr>
        <p:spPr>
          <a:xfrm>
            <a:off x="2164802" y="2689876"/>
            <a:ext cx="412477" cy="1584172"/>
          </a:xfrm>
          <a:prstGeom prst="chevron">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32" name="Chevron 31"/>
          <p:cNvSpPr/>
          <p:nvPr/>
        </p:nvSpPr>
        <p:spPr>
          <a:xfrm>
            <a:off x="2575347" y="2689876"/>
            <a:ext cx="412477" cy="1584172"/>
          </a:xfrm>
          <a:prstGeom prst="chevron">
            <a:avLst/>
          </a:prstGeom>
          <a:solidFill>
            <a:srgbClr val="C777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pic>
        <p:nvPicPr>
          <p:cNvPr id="26" name="Picture 3">
            <a:hlinkClick r:id="rId4"/>
          </p:cNvPr>
          <p:cNvPicPr>
            <a:picLocks noChangeAspect="1" noChangeArrowheads="1"/>
          </p:cNvPicPr>
          <p:nvPr/>
        </p:nvPicPr>
        <p:blipFill>
          <a:blip r:embed="rId5"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110823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9"/>
          </p:nvPr>
        </p:nvSpPr>
        <p:spPr/>
        <p:txBody>
          <a:bodyPr/>
          <a:lstStyle/>
          <a:p>
            <a:r>
              <a:rPr lang="en-CA" dirty="0" smtClean="0"/>
              <a:t>The BI operating model focuses on the aspects of BI that can be altered in the short term to improve </a:t>
            </a:r>
            <a:r>
              <a:rPr lang="en-CA" i="1" dirty="0" smtClean="0"/>
              <a:t>operational </a:t>
            </a:r>
            <a:r>
              <a:rPr lang="en-CA" dirty="0" smtClean="0"/>
              <a:t>performance.</a:t>
            </a:r>
            <a:endParaRPr lang="en-CA" dirty="0"/>
          </a:p>
        </p:txBody>
      </p:sp>
      <p:sp>
        <p:nvSpPr>
          <p:cNvPr id="3" name="Title 2"/>
          <p:cNvSpPr>
            <a:spLocks noGrp="1"/>
          </p:cNvSpPr>
          <p:nvPr>
            <p:ph type="title"/>
          </p:nvPr>
        </p:nvSpPr>
        <p:spPr/>
        <p:txBody>
          <a:bodyPr/>
          <a:lstStyle/>
          <a:p>
            <a:r>
              <a:rPr lang="en-CA" dirty="0" smtClean="0"/>
              <a:t>Understand that the BI operating model is different than the overarching BI program</a:t>
            </a:r>
            <a:endParaRPr lang="en-CA" dirty="0"/>
          </a:p>
        </p:txBody>
      </p:sp>
      <p:sp>
        <p:nvSpPr>
          <p:cNvPr id="4" name="Text Placeholder 3"/>
          <p:cNvSpPr>
            <a:spLocks noGrp="1"/>
          </p:cNvSpPr>
          <p:nvPr>
            <p:ph type="body" sz="quarter" idx="16"/>
          </p:nvPr>
        </p:nvSpPr>
        <p:spPr>
          <a:xfrm>
            <a:off x="246632" y="1997993"/>
            <a:ext cx="3775604" cy="4347331"/>
          </a:xfrm>
        </p:spPr>
        <p:txBody>
          <a:bodyPr/>
          <a:lstStyle/>
          <a:p>
            <a:pPr marL="0" indent="0">
              <a:buNone/>
            </a:pPr>
            <a:r>
              <a:rPr lang="en-CA" sz="1400" b="1" i="1" dirty="0">
                <a:latin typeface="+mj-lt"/>
              </a:rPr>
              <a:t>An operating model</a:t>
            </a:r>
            <a:r>
              <a:rPr lang="en-CA" sz="1400" i="1" dirty="0">
                <a:latin typeface="+mj-lt"/>
              </a:rPr>
              <a:t> is the abstract representation of how an organization operates across process, </a:t>
            </a:r>
            <a:r>
              <a:rPr lang="en-CA" sz="1400" i="1" dirty="0" smtClean="0">
                <a:latin typeface="+mj-lt"/>
              </a:rPr>
              <a:t>organization, </a:t>
            </a:r>
            <a:r>
              <a:rPr lang="en-CA" sz="1400" i="1" dirty="0">
                <a:latin typeface="+mj-lt"/>
              </a:rPr>
              <a:t>and technology domains in order to accomplish its function.</a:t>
            </a:r>
          </a:p>
          <a:p>
            <a:pPr marL="0" indent="0" algn="r">
              <a:buNone/>
            </a:pPr>
            <a:r>
              <a:rPr lang="en-CA" dirty="0" smtClean="0"/>
              <a:t>— A </a:t>
            </a:r>
            <a:r>
              <a:rPr lang="en-CA" dirty="0"/>
              <a:t>Method for Identifying Process Reuse Opportunities to Enhance the Operating Model. </a:t>
            </a:r>
          </a:p>
          <a:p>
            <a:pPr marL="0" indent="0">
              <a:buNone/>
            </a:pPr>
            <a:endParaRPr lang="en-CA" dirty="0"/>
          </a:p>
          <a:p>
            <a:pPr marL="0" indent="0">
              <a:buNone/>
            </a:pPr>
            <a:r>
              <a:rPr lang="en-CA" dirty="0" smtClean="0"/>
              <a:t>Info-Tech </a:t>
            </a:r>
            <a:r>
              <a:rPr lang="en-CA" dirty="0"/>
              <a:t>will take the operation model concept and apply it to the BI environment. Info-Tech </a:t>
            </a:r>
            <a:r>
              <a:rPr lang="en-CA" dirty="0" smtClean="0"/>
              <a:t>defines </a:t>
            </a:r>
            <a:r>
              <a:rPr lang="en-CA" dirty="0"/>
              <a:t>the components of the BI operating </a:t>
            </a:r>
            <a:r>
              <a:rPr lang="en-CA" dirty="0" smtClean="0"/>
              <a:t>model as</a:t>
            </a:r>
            <a:r>
              <a:rPr lang="en-CA" dirty="0"/>
              <a:t>:</a:t>
            </a:r>
          </a:p>
          <a:p>
            <a:pPr lvl="0"/>
            <a:r>
              <a:rPr lang="en-CA" dirty="0"/>
              <a:t>Organization structure.</a:t>
            </a:r>
          </a:p>
          <a:p>
            <a:pPr lvl="0"/>
            <a:r>
              <a:rPr lang="en-CA" dirty="0"/>
              <a:t>Process.</a:t>
            </a:r>
          </a:p>
          <a:p>
            <a:pPr lvl="0"/>
            <a:r>
              <a:rPr lang="en-CA" dirty="0"/>
              <a:t>People.</a:t>
            </a:r>
          </a:p>
          <a:p>
            <a:pPr lvl="0"/>
            <a:r>
              <a:rPr lang="en-CA" dirty="0"/>
              <a:t>Application Functionality.</a:t>
            </a:r>
          </a:p>
          <a:p>
            <a:pPr marL="0" lvl="0" indent="0">
              <a:buNone/>
            </a:pPr>
            <a:r>
              <a:rPr lang="en-CA" dirty="0"/>
              <a:t>While technology is fixed in the near term, the components listed above are all capable of changing in the near term to meet the needs of the business.</a:t>
            </a:r>
          </a:p>
        </p:txBody>
      </p:sp>
      <p:graphicFrame>
        <p:nvGraphicFramePr>
          <p:cNvPr id="5" name="Table 5"/>
          <p:cNvGraphicFramePr>
            <a:graphicFrameLocks noGrp="1"/>
          </p:cNvGraphicFramePr>
          <p:nvPr>
            <p:extLst>
              <p:ext uri="{D42A27DB-BD31-4B8C-83A1-F6EECF244321}">
                <p14:modId xmlns:p14="http://schemas.microsoft.com/office/powerpoint/2010/main" val="3461076927"/>
              </p:ext>
            </p:extLst>
          </p:nvPr>
        </p:nvGraphicFramePr>
        <p:xfrm>
          <a:off x="4247964" y="2122642"/>
          <a:ext cx="4572509" cy="4049032"/>
        </p:xfrm>
        <a:graphic>
          <a:graphicData uri="http://schemas.openxmlformats.org/drawingml/2006/table">
            <a:tbl>
              <a:tblPr firstRow="1" firstCol="1" bandRow="1">
                <a:tableStyleId>{5940675A-B579-460E-94D1-54222C63F5DA}</a:tableStyleId>
              </a:tblPr>
              <a:tblGrid>
                <a:gridCol w="1315488"/>
                <a:gridCol w="1492801"/>
                <a:gridCol w="882110"/>
                <a:gridCol w="882110"/>
              </a:tblGrid>
              <a:tr h="746787">
                <a:tc gridSpan="2">
                  <a:txBody>
                    <a:bodyPr/>
                    <a:lstStyle/>
                    <a:p>
                      <a:pPr algn="ctr">
                        <a:lnSpc>
                          <a:spcPct val="107000"/>
                        </a:lnSpc>
                        <a:spcAft>
                          <a:spcPts val="0"/>
                        </a:spcAft>
                      </a:pPr>
                      <a:r>
                        <a:rPr lang="en-CA" sz="1200" b="1" dirty="0" smtClean="0">
                          <a:effectLst/>
                          <a:latin typeface="+mn-lt"/>
                          <a:ea typeface="Calibri" panose="020F0502020204030204" pitchFamily="34" charset="0"/>
                          <a:cs typeface="Times New Roman" panose="02020603050405020304" pitchFamily="18" charset="0"/>
                        </a:rPr>
                        <a:t>Components</a:t>
                      </a:r>
                      <a:endParaRPr lang="en-CA" sz="1200" b="1" dirty="0">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pPr algn="ctr">
                        <a:lnSpc>
                          <a:spcPct val="107000"/>
                        </a:lnSpc>
                        <a:spcAft>
                          <a:spcPts val="0"/>
                        </a:spcAft>
                      </a:pP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spcAft>
                          <a:spcPts val="0"/>
                        </a:spcAft>
                      </a:pPr>
                      <a:r>
                        <a:rPr lang="en-CA" sz="1200" b="1" dirty="0">
                          <a:effectLst/>
                        </a:rPr>
                        <a:t>BI Program</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ctr">
                        <a:lnSpc>
                          <a:spcPct val="107000"/>
                        </a:lnSpc>
                        <a:spcAft>
                          <a:spcPts val="0"/>
                        </a:spcAft>
                      </a:pPr>
                      <a:r>
                        <a:rPr lang="en-CA" sz="1200" b="1" dirty="0">
                          <a:effectLst/>
                        </a:rPr>
                        <a:t>BI Operating Model</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r>
              <a:tr h="444773">
                <a:tc>
                  <a:txBody>
                    <a:bodyPr/>
                    <a:lstStyle/>
                    <a:p>
                      <a:pPr algn="l">
                        <a:lnSpc>
                          <a:spcPct val="107000"/>
                        </a:lnSpc>
                        <a:spcAft>
                          <a:spcPts val="0"/>
                        </a:spcAft>
                      </a:pPr>
                      <a:r>
                        <a:rPr lang="en-CA" sz="1200" b="1" dirty="0">
                          <a:effectLst/>
                        </a:rPr>
                        <a:t>Strategy</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lnSpc>
                          <a:spcPct val="107000"/>
                        </a:lnSpc>
                        <a:spcAft>
                          <a:spcPts val="0"/>
                        </a:spcAft>
                      </a:pPr>
                      <a:r>
                        <a:rPr lang="en-CA" sz="1200" dirty="0" smtClean="0">
                          <a:effectLst/>
                        </a:rPr>
                        <a:t>BI Strategy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CA" sz="1200" dirty="0">
                          <a:effectLst/>
                        </a:rPr>
                        <a:t>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CA" sz="1200" dirty="0">
                          <a:effectLst/>
                        </a:rPr>
                        <a:t>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solidFill>
                  </a:tcPr>
                </a:tc>
              </a:tr>
              <a:tr h="599290">
                <a:tc>
                  <a:txBody>
                    <a:bodyPr/>
                    <a:lstStyle/>
                    <a:p>
                      <a:pPr algn="l">
                        <a:lnSpc>
                          <a:spcPct val="107000"/>
                        </a:lnSpc>
                        <a:spcAft>
                          <a:spcPts val="0"/>
                        </a:spcAft>
                      </a:pPr>
                      <a:r>
                        <a:rPr lang="en-CA" sz="1200" b="1" dirty="0" smtClean="0">
                          <a:effectLst/>
                          <a:latin typeface="+mn-lt"/>
                          <a:ea typeface="Calibri" panose="020F0502020204030204" pitchFamily="34" charset="0"/>
                          <a:cs typeface="Times New Roman" panose="02020603050405020304" pitchFamily="18" charset="0"/>
                        </a:rPr>
                        <a:t>Org. Structure</a:t>
                      </a:r>
                      <a:endParaRPr lang="en-CA" sz="1200" b="1" dirty="0">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lnSpc>
                          <a:spcPct val="107000"/>
                        </a:lnSpc>
                        <a:spcAft>
                          <a:spcPts val="0"/>
                        </a:spcAft>
                      </a:pPr>
                      <a:r>
                        <a:rPr lang="en-CA" sz="1200" dirty="0" smtClean="0">
                          <a:effectLst/>
                        </a:rPr>
                        <a:t>Business Intelligence Center of Excellence</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CA" sz="1200" dirty="0">
                          <a:effectLst/>
                        </a:rPr>
                        <a:t>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CA" sz="1200" dirty="0">
                          <a:effectLst/>
                        </a:rPr>
                        <a:t>Y</a:t>
                      </a:r>
                      <a:endParaRPr lang="en-CA"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56212">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200" b="1" dirty="0" smtClean="0">
                          <a:effectLst/>
                          <a:latin typeface="+mn-lt"/>
                          <a:ea typeface="Calibri" panose="020F0502020204030204" pitchFamily="34" charset="0"/>
                          <a:cs typeface="Times New Roman" panose="02020603050405020304" pitchFamily="18" charset="0"/>
                        </a:rPr>
                        <a:t>Process</a:t>
                      </a: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lnSpc>
                          <a:spcPct val="107000"/>
                        </a:lnSpc>
                        <a:spcAft>
                          <a:spcPts val="0"/>
                        </a:spcAft>
                      </a:pPr>
                      <a:r>
                        <a:rPr lang="en-CA" sz="1200" dirty="0" smtClean="0">
                          <a:effectLst/>
                        </a:rPr>
                        <a:t>BI Management Practices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CA" sz="1200" dirty="0">
                          <a:effectLst/>
                        </a:rPr>
                        <a:t>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CA" sz="1200" dirty="0">
                          <a:effectLst/>
                        </a:rPr>
                        <a:t>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56212">
                <a:tc rowSpan="2">
                  <a:txBody>
                    <a:bodyPr/>
                    <a:lstStyle/>
                    <a:p>
                      <a:pPr algn="l">
                        <a:lnSpc>
                          <a:spcPct val="107000"/>
                        </a:lnSpc>
                        <a:spcAft>
                          <a:spcPts val="0"/>
                        </a:spcAft>
                      </a:pPr>
                      <a:r>
                        <a:rPr lang="en-CA" sz="1200" b="1" dirty="0" smtClean="0">
                          <a:effectLst/>
                          <a:latin typeface="+mn-lt"/>
                          <a:ea typeface="Calibri" panose="020F0502020204030204" pitchFamily="34" charset="0"/>
                          <a:cs typeface="Times New Roman" panose="02020603050405020304" pitchFamily="18" charset="0"/>
                        </a:rPr>
                        <a:t>People</a:t>
                      </a:r>
                      <a:endParaRPr lang="en-CA" sz="1200" b="1" dirty="0">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200" dirty="0" smtClean="0">
                          <a:effectLst/>
                        </a:rPr>
                        <a:t>BI</a:t>
                      </a:r>
                      <a:r>
                        <a:rPr lang="en-CA" sz="1200" baseline="0" dirty="0" smtClean="0">
                          <a:effectLst/>
                        </a:rPr>
                        <a:t> Roles and Responsibilities</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CA" sz="1200" dirty="0">
                          <a:effectLst/>
                        </a:rPr>
                        <a:t>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CA" sz="1200" dirty="0">
                          <a:effectLst/>
                        </a:rPr>
                        <a:t>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44773">
                <a:tc vMerge="1">
                  <a:txBody>
                    <a:bodyPr/>
                    <a:lstStyle/>
                    <a:p>
                      <a:pPr>
                        <a:lnSpc>
                          <a:spcPct val="107000"/>
                        </a:lnSpc>
                        <a:spcAft>
                          <a:spcPts val="0"/>
                        </a:spcAft>
                      </a:pPr>
                      <a:endParaRPr lang="en-CA" sz="1200" b="1" dirty="0">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CA" sz="1200" dirty="0" smtClean="0">
                          <a:effectLst/>
                          <a:latin typeface="+mn-lt"/>
                          <a:ea typeface="Calibri" panose="020F0502020204030204" pitchFamily="34" charset="0"/>
                          <a:cs typeface="Times New Roman" panose="02020603050405020304" pitchFamily="18" charset="0"/>
                        </a:rPr>
                        <a:t>BI Skills</a:t>
                      </a:r>
                      <a:r>
                        <a:rPr lang="en-CA" sz="1200" baseline="0" dirty="0" smtClean="0">
                          <a:effectLst/>
                          <a:latin typeface="+mn-lt"/>
                          <a:ea typeface="Calibri" panose="020F0502020204030204" pitchFamily="34" charset="0"/>
                          <a:cs typeface="Times New Roman" panose="02020603050405020304" pitchFamily="18" charset="0"/>
                        </a:rPr>
                        <a:t> and Proficiency</a:t>
                      </a:r>
                      <a:endParaRPr lang="en-CA" sz="1200" dirty="0">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CA" sz="1200" dirty="0" smtClean="0">
                          <a:effectLst/>
                          <a:latin typeface="+mn-lt"/>
                          <a:ea typeface="Calibri" panose="020F0502020204030204" pitchFamily="34" charset="0"/>
                          <a:cs typeface="Times New Roman" panose="02020603050405020304" pitchFamily="18" charset="0"/>
                        </a:rPr>
                        <a:t>Y</a:t>
                      </a:r>
                      <a:endParaRPr lang="en-CA" sz="1200" dirty="0">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CA" sz="1200" dirty="0" smtClean="0">
                          <a:effectLst/>
                          <a:latin typeface="+mn-lt"/>
                          <a:ea typeface="Calibri" panose="020F0502020204030204" pitchFamily="34" charset="0"/>
                          <a:cs typeface="Times New Roman" panose="02020603050405020304" pitchFamily="18" charset="0"/>
                        </a:rPr>
                        <a:t>Y</a:t>
                      </a:r>
                      <a:endParaRPr lang="en-CA" sz="1200" dirty="0">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r h="444773">
                <a:tc rowSpan="2">
                  <a:txBody>
                    <a:bodyPr/>
                    <a:lstStyle/>
                    <a:p>
                      <a:pPr algn="l">
                        <a:lnSpc>
                          <a:spcPct val="107000"/>
                        </a:lnSpc>
                        <a:spcAft>
                          <a:spcPts val="0"/>
                        </a:spcAft>
                      </a:pPr>
                      <a:r>
                        <a:rPr lang="en-CA" sz="1200" b="1" dirty="0">
                          <a:effectLst/>
                        </a:rPr>
                        <a:t>Technology</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lnSpc>
                          <a:spcPct val="107000"/>
                        </a:lnSpc>
                        <a:spcAft>
                          <a:spcPts val="0"/>
                        </a:spcAft>
                      </a:pPr>
                      <a:r>
                        <a:rPr lang="en-CA" sz="1200" dirty="0">
                          <a:effectLst/>
                        </a:rPr>
                        <a:t>BI Stack</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CA" sz="1200" dirty="0">
                          <a:effectLst/>
                        </a:rPr>
                        <a:t>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CA" sz="1200" dirty="0">
                          <a:effectLst/>
                        </a:rPr>
                        <a:t>N</a:t>
                      </a:r>
                      <a:endParaRPr lang="en-CA"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solidFill>
                  </a:tcPr>
                </a:tc>
              </a:tr>
              <a:tr h="456212">
                <a:tc vMerge="1">
                  <a:txBody>
                    <a:bodyPr/>
                    <a:lstStyle/>
                    <a:p>
                      <a:endParaRPr lang="en-CA"/>
                    </a:p>
                  </a:txBody>
                  <a:tcPr/>
                </a:tc>
                <a:tc>
                  <a:txBody>
                    <a:bodyPr/>
                    <a:lstStyle/>
                    <a:p>
                      <a:pPr algn="l">
                        <a:lnSpc>
                          <a:spcPct val="107000"/>
                        </a:lnSpc>
                        <a:spcAft>
                          <a:spcPts val="0"/>
                        </a:spcAft>
                      </a:pPr>
                      <a:r>
                        <a:rPr lang="en-CA" sz="1200" dirty="0">
                          <a:effectLst/>
                        </a:rPr>
                        <a:t>BI Application Functionality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lnSpc>
                          <a:spcPct val="107000"/>
                        </a:lnSpc>
                        <a:spcAft>
                          <a:spcPts val="0"/>
                        </a:spcAft>
                      </a:pPr>
                      <a:r>
                        <a:rPr lang="en-CA" sz="1200" dirty="0">
                          <a:effectLst/>
                        </a:rPr>
                        <a:t>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pPr algn="ctr">
                        <a:lnSpc>
                          <a:spcPct val="107000"/>
                        </a:lnSpc>
                        <a:spcAft>
                          <a:spcPts val="0"/>
                        </a:spcAft>
                      </a:pPr>
                      <a:r>
                        <a:rPr lang="en-CA" sz="1200" dirty="0">
                          <a:effectLst/>
                        </a:rPr>
                        <a:t>Y</a:t>
                      </a:r>
                      <a:endParaRPr lang="en-C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r>
            </a:tbl>
          </a:graphicData>
        </a:graphic>
      </p:graphicFrame>
      <p:pic>
        <p:nvPicPr>
          <p:cNvPr id="8" name="Picture 7" descr="quote2.wmf"/>
          <p:cNvPicPr>
            <a:picLocks noChangeAspect="1"/>
          </p:cNvPicPr>
          <p:nvPr/>
        </p:nvPicPr>
        <p:blipFill>
          <a:blip r:embed="rId3" cstate="print"/>
          <a:stretch>
            <a:fillRect/>
          </a:stretch>
        </p:blipFill>
        <p:spPr>
          <a:xfrm>
            <a:off x="1368614" y="2924944"/>
            <a:ext cx="179050" cy="127893"/>
          </a:xfrm>
          <a:prstGeom prst="rect">
            <a:avLst/>
          </a:prstGeom>
        </p:spPr>
      </p:pic>
      <p:pic>
        <p:nvPicPr>
          <p:cNvPr id="9" name="Picture 8" descr="quote1.wmf"/>
          <p:cNvPicPr>
            <a:picLocks noChangeAspect="1"/>
          </p:cNvPicPr>
          <p:nvPr/>
        </p:nvPicPr>
        <p:blipFill>
          <a:blip r:embed="rId4" cstate="print"/>
          <a:stretch>
            <a:fillRect/>
          </a:stretch>
        </p:blipFill>
        <p:spPr>
          <a:xfrm>
            <a:off x="139077" y="1994750"/>
            <a:ext cx="179050" cy="127893"/>
          </a:xfrm>
          <a:prstGeom prst="rect">
            <a:avLst/>
          </a:prstGeom>
        </p:spPr>
      </p:pic>
      <p:pic>
        <p:nvPicPr>
          <p:cNvPr id="10" name="Picture 3">
            <a:hlinkClick r:id="rId5"/>
          </p:cNvPr>
          <p:cNvPicPr>
            <a:picLocks noChangeAspect="1" noChangeArrowheads="1"/>
          </p:cNvPicPr>
          <p:nvPr/>
        </p:nvPicPr>
        <p:blipFill>
          <a:blip r:embed="rId6" cstate="print"/>
          <a:srcRect/>
          <a:stretch>
            <a:fillRect/>
          </a:stretch>
        </p:blipFill>
        <p:spPr bwMode="auto">
          <a:xfrm>
            <a:off x="0" y="6422955"/>
            <a:ext cx="9144000" cy="437555"/>
          </a:xfrm>
          <a:prstGeom prst="rect">
            <a:avLst/>
          </a:prstGeom>
          <a:noFill/>
          <a:ln w="9525">
            <a:noFill/>
            <a:miter lim="800000"/>
            <a:headEnd/>
            <a:tailEnd/>
          </a:ln>
        </p:spPr>
      </p:pic>
    </p:spTree>
    <p:extLst>
      <p:ext uri="{BB962C8B-B14F-4D97-AF65-F5344CB8AC3E}">
        <p14:creationId xmlns:p14="http://schemas.microsoft.com/office/powerpoint/2010/main" val="87805145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726c0abe4d91e3487b12f56acdfa4a654738"/>
  <p:tag name="ISPRING_RESOURCE_PATHS_HASH_PRESENTER" val="726c0abe4d91e3487b12f56acdfa4a654738"/>
</p:tagLst>
</file>

<file path=ppt/theme/theme1.xml><?xml version="1.0" encoding="utf-8"?>
<a:theme xmlns:a="http://schemas.openxmlformats.org/drawingml/2006/main" name="Office Theme">
  <a:themeElements>
    <a:clrScheme name="Research 2011">
      <a:dk1>
        <a:srgbClr val="333333"/>
      </a:dk1>
      <a:lt1>
        <a:srgbClr val="FFFFFF"/>
      </a:lt1>
      <a:dk2>
        <a:srgbClr val="FFFFFF"/>
      </a:dk2>
      <a:lt2>
        <a:srgbClr val="FFFFFF"/>
      </a:lt2>
      <a:accent1>
        <a:srgbClr val="243F54"/>
      </a:accent1>
      <a:accent2>
        <a:srgbClr val="998F57"/>
      </a:accent2>
      <a:accent3>
        <a:srgbClr val="CECECE"/>
      </a:accent3>
      <a:accent4>
        <a:srgbClr val="7B7B7B"/>
      </a:accent4>
      <a:accent5>
        <a:srgbClr val="ADB7C3"/>
      </a:accent5>
      <a:accent6>
        <a:srgbClr val="5D5936"/>
      </a:accent6>
      <a:hlink>
        <a:srgbClr val="2576B7"/>
      </a:hlink>
      <a:folHlink>
        <a:srgbClr val="C77709"/>
      </a:folHlink>
    </a:clrScheme>
    <a:fontScheme name="Research 2011">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2078</Words>
  <Application>Microsoft Office PowerPoint</Application>
  <PresentationFormat>On-screen Show (4:3)</PresentationFormat>
  <Paragraphs>214</Paragraphs>
  <Slides>12</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Georgia</vt:lpstr>
      <vt:lpstr>Helvetica</vt:lpstr>
      <vt:lpstr>Open Sans</vt:lpstr>
      <vt:lpstr>Times New Roman</vt:lpstr>
      <vt:lpstr>Wingdings</vt:lpstr>
      <vt:lpstr>Office Theme</vt:lpstr>
      <vt:lpstr>PowerPoint Presentation</vt:lpstr>
      <vt:lpstr>Introduction</vt:lpstr>
      <vt:lpstr>Executive Summary</vt:lpstr>
      <vt:lpstr>Three ways to complete this project: Do-It-Yourself, Guided Implementations, or Onsite Workshop</vt:lpstr>
      <vt:lpstr>Guided Implementation points in the BI Operations Optimization project</vt:lpstr>
      <vt:lpstr>PowerPoint Presentation</vt:lpstr>
      <vt:lpstr>Execute the BI operation optimization project to avoid untimely, ineffective, and unaffordable information</vt:lpstr>
      <vt:lpstr>Achieve BI operational excellence by optimizing speed, quality, and cost with a BI operating model</vt:lpstr>
      <vt:lpstr>Understand that the BI operating model is different than the overarching BI program</vt:lpstr>
      <vt:lpstr>Timely: Improve information delivery time with an optimized BI operating model</vt:lpstr>
      <vt:lpstr>Effective: Improve information quality with an optimized BI operating model</vt:lpstr>
      <vt:lpstr>Info-Tech Research Group Helps IT Professionals To: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
  <cp:lastModifiedBy/>
  <cp:revision>1</cp:revision>
  <dcterms:created xsi:type="dcterms:W3CDTF">2014-04-04T14:49:40Z</dcterms:created>
  <dcterms:modified xsi:type="dcterms:W3CDTF">2015-04-21T20:22:02Z</dcterms:modified>
  <cp:contentStatus/>
</cp:coreProperties>
</file>