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3"/>
  </p:notesMasterIdLst>
  <p:handoutMasterIdLst>
    <p:handoutMasterId r:id="rId14"/>
  </p:handoutMasterIdLst>
  <p:sldIdLst>
    <p:sldId id="461" r:id="rId2"/>
    <p:sldId id="447" r:id="rId3"/>
    <p:sldId id="292" r:id="rId4"/>
    <p:sldId id="456" r:id="rId5"/>
    <p:sldId id="459" r:id="rId6"/>
    <p:sldId id="460" r:id="rId7"/>
    <p:sldId id="434" r:id="rId8"/>
    <p:sldId id="436" r:id="rId9"/>
    <p:sldId id="435" r:id="rId10"/>
    <p:sldId id="420" r:id="rId11"/>
    <p:sldId id="462" r:id="rId12"/>
  </p:sldIdLst>
  <p:sldSz cx="9144000" cy="6858000" type="screen4x3"/>
  <p:notesSz cx="6950075" cy="9236075"/>
  <p:custDataLst>
    <p:tags r:id="rId15"/>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6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ECE"/>
    <a:srgbClr val="D17D08"/>
    <a:srgbClr val="B1B0AE"/>
    <a:srgbClr val="CECECE"/>
    <a:srgbClr val="ADB7C3"/>
    <a:srgbClr val="243F54"/>
    <a:srgbClr val="7FAC85"/>
    <a:srgbClr val="998F57"/>
    <a:srgbClr val="7B7B7B"/>
    <a:srgbClr val="5D59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644" autoAdjust="0"/>
    <p:restoredTop sz="96469" autoAdjust="0"/>
  </p:normalViewPr>
  <p:slideViewPr>
    <p:cSldViewPr snapToObjects="1">
      <p:cViewPr varScale="1">
        <p:scale>
          <a:sx n="118" d="100"/>
          <a:sy n="118" d="100"/>
        </p:scale>
        <p:origin x="1464" y="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https://research1.sharepoint.infotech.com/FY2013C4/entarch/Shared%20Documents/Research%20Materials/Survey%20and%20Data/Copy%20of%20Pivot%20Table%20-%20E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Sheet2!$AS$15</c:f>
              <c:strCache>
                <c:ptCount val="1"/>
                <c:pt idx="0">
                  <c:v>No</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Sheet2!$AT$14:$AY$14</c:f>
              <c:strCache>
                <c:ptCount val="6"/>
                <c:pt idx="0">
                  <c:v>IT operating cost reduction</c:v>
                </c:pt>
                <c:pt idx="1">
                  <c:v>IT integration cost reduction</c:v>
                </c:pt>
                <c:pt idx="2">
                  <c:v>IT development cost reduction</c:v>
                </c:pt>
                <c:pt idx="3">
                  <c:v>Regulatory compliance increase</c:v>
                </c:pt>
                <c:pt idx="4">
                  <c:v>IT alignment increase</c:v>
                </c:pt>
                <c:pt idx="5">
                  <c:v>Faster time to business value</c:v>
                </c:pt>
              </c:strCache>
            </c:strRef>
          </c:cat>
          <c:val>
            <c:numRef>
              <c:f>Sheet2!$AT$15:$AY$15</c:f>
              <c:numCache>
                <c:formatCode>0%</c:formatCode>
                <c:ptCount val="6"/>
                <c:pt idx="0">
                  <c:v>0.11</c:v>
                </c:pt>
                <c:pt idx="1">
                  <c:v>0.15358974358974359</c:v>
                </c:pt>
                <c:pt idx="2">
                  <c:v>0.105</c:v>
                </c:pt>
                <c:pt idx="3">
                  <c:v>0.12833333333333333</c:v>
                </c:pt>
                <c:pt idx="4">
                  <c:v>0.18717948717948718</c:v>
                </c:pt>
                <c:pt idx="5">
                  <c:v>0.13411111111111099</c:v>
                </c:pt>
              </c:numCache>
            </c:numRef>
          </c:val>
        </c:ser>
        <c:ser>
          <c:idx val="1"/>
          <c:order val="1"/>
          <c:tx>
            <c:strRef>
              <c:f>Sheet2!$AS$16</c:f>
              <c:strCache>
                <c:ptCount val="1"/>
                <c:pt idx="0">
                  <c:v>Yes</c:v>
                </c:pt>
              </c:strCache>
            </c:strRef>
          </c:tx>
          <c:spPr>
            <a:solidFill>
              <a:schemeClr val="accent2">
                <a:lumMod val="60000"/>
                <a:lumOff val="40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Sheet2!$AT$14:$AY$14</c:f>
              <c:strCache>
                <c:ptCount val="6"/>
                <c:pt idx="0">
                  <c:v>IT operating cost reduction</c:v>
                </c:pt>
                <c:pt idx="1">
                  <c:v>IT integration cost reduction</c:v>
                </c:pt>
                <c:pt idx="2">
                  <c:v>IT development cost reduction</c:v>
                </c:pt>
                <c:pt idx="3">
                  <c:v>Regulatory compliance increase</c:v>
                </c:pt>
                <c:pt idx="4">
                  <c:v>IT alignment increase</c:v>
                </c:pt>
                <c:pt idx="5">
                  <c:v>Faster time to business value</c:v>
                </c:pt>
              </c:strCache>
            </c:strRef>
          </c:cat>
          <c:val>
            <c:numRef>
              <c:f>Sheet2!$AT$16:$AY$16</c:f>
              <c:numCache>
                <c:formatCode>0%</c:formatCode>
                <c:ptCount val="6"/>
                <c:pt idx="0">
                  <c:v>0.16157894736842107</c:v>
                </c:pt>
                <c:pt idx="1">
                  <c:v>0.25159574468085105</c:v>
                </c:pt>
                <c:pt idx="2">
                  <c:v>0.1525</c:v>
                </c:pt>
                <c:pt idx="3">
                  <c:v>0.19482456140350876</c:v>
                </c:pt>
                <c:pt idx="4">
                  <c:v>0.29358695652173916</c:v>
                </c:pt>
                <c:pt idx="5">
                  <c:v>0.15973684210526315</c:v>
                </c:pt>
              </c:numCache>
            </c:numRef>
          </c:val>
        </c:ser>
        <c:dLbls>
          <c:showLegendKey val="0"/>
          <c:showVal val="0"/>
          <c:showCatName val="0"/>
          <c:showSerName val="0"/>
          <c:showPercent val="0"/>
          <c:showBubbleSize val="0"/>
        </c:dLbls>
        <c:gapWidth val="150"/>
        <c:axId val="242391192"/>
        <c:axId val="241967656"/>
      </c:barChart>
      <c:catAx>
        <c:axId val="242391192"/>
        <c:scaling>
          <c:orientation val="minMax"/>
        </c:scaling>
        <c:delete val="0"/>
        <c:axPos val="b"/>
        <c:numFmt formatCode="General" sourceLinked="0"/>
        <c:majorTickMark val="out"/>
        <c:minorTickMark val="none"/>
        <c:tickLblPos val="nextTo"/>
        <c:crossAx val="241967656"/>
        <c:crosses val="autoZero"/>
        <c:auto val="1"/>
        <c:lblAlgn val="ctr"/>
        <c:lblOffset val="100"/>
        <c:noMultiLvlLbl val="0"/>
      </c:catAx>
      <c:valAx>
        <c:axId val="241967656"/>
        <c:scaling>
          <c:orientation val="minMax"/>
        </c:scaling>
        <c:delete val="1"/>
        <c:axPos val="l"/>
        <c:title>
          <c:tx>
            <c:rich>
              <a:bodyPr rot="-5400000" vert="horz"/>
              <a:lstStyle/>
              <a:p>
                <a:pPr>
                  <a:defRPr/>
                </a:pPr>
                <a:r>
                  <a:rPr lang="en-US" dirty="0"/>
                  <a:t>Impact from EA (%)</a:t>
                </a:r>
              </a:p>
            </c:rich>
          </c:tx>
          <c:layout/>
          <c:overlay val="0"/>
        </c:title>
        <c:numFmt formatCode="0%" sourceLinked="1"/>
        <c:majorTickMark val="out"/>
        <c:minorTickMark val="none"/>
        <c:tickLblPos val="none"/>
        <c:crossAx val="242391192"/>
        <c:crosses val="autoZero"/>
        <c:crossBetween val="between"/>
      </c:valAx>
    </c:plotArea>
    <c:legend>
      <c:legendPos val="r"/>
      <c:layout>
        <c:manualLayout>
          <c:xMode val="edge"/>
          <c:yMode val="edge"/>
          <c:x val="0.87561359657521165"/>
          <c:y val="0.41773648479041381"/>
          <c:w val="7.2276000492381823E-2"/>
          <c:h val="0.15541863477341653"/>
        </c:manualLayout>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07/02/2014</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831760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3239009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1189245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1607066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407184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6" name="Rectangle 5"/>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1997-2014</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
        <p:nvSpPr>
          <p:cNvPr id="7" name="Rectangle 6"/>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800" dirty="0">
              <a:solidFill>
                <a:srgbClr val="ADB7C3"/>
              </a:solidFill>
            </a:endParaRPr>
          </a:p>
        </p:txBody>
      </p:sp>
      <p:pic>
        <p:nvPicPr>
          <p:cNvPr id="18" name="Picture 17"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0"/>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 Id="rId2" Type="http://schemas.openxmlformats.org/officeDocument/2006/relationships/image" Target="../media/image12.png"/><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 Id="rId7" Type="http://schemas.openxmlformats.org/officeDocument/2006/relationships/image" Target="../media/image6.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hyperlink" Target="mailto:workshopbooking@infotech.com" TargetMode="External"/><Relationship Id="rId1" Type="http://schemas.openxmlformats.org/officeDocument/2006/relationships/slideLayout" Target="../slideLayouts/slideLayout8.xml"/><Relationship Id="rId6"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GuidedImplementations@infotech.com" TargetMode="Externa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GuidedImplementations@infotech.com" TargetMode="Externa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6.png"/><Relationship Id="rId2" Type="http://schemas.openxmlformats.org/officeDocument/2006/relationships/image" Target="../media/image10.jpeg"/><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image" Target="../media/image5.png"/><Relationship Id="rId3" Type="http://schemas.openxmlformats.org/officeDocument/2006/relationships/tags" Target="../tags/tag3.xml"/><Relationship Id="rId7" Type="http://schemas.openxmlformats.org/officeDocument/2006/relationships/oleObject" Target="../embeddings/oleObject1.bin"/><Relationship Id="rId12"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6.xml"/><Relationship Id="rId11" Type="http://schemas.openxmlformats.org/officeDocument/2006/relationships/image" Target="../media/image12.png"/><Relationship Id="rId5" Type="http://schemas.openxmlformats.org/officeDocument/2006/relationships/tags" Target="../tags/tag5.xml"/><Relationship Id="rId10" Type="http://schemas.openxmlformats.org/officeDocument/2006/relationships/image" Target="../media/image15.png"/><Relationship Id="rId4" Type="http://schemas.openxmlformats.org/officeDocument/2006/relationships/tags" Target="../tags/tag4.xml"/><Relationship Id="rId9" Type="http://schemas.openxmlformats.org/officeDocument/2006/relationships/image" Target="../media/image14.png"/><Relationship Id="rId1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6.xml"/><Relationship Id="rId13" Type="http://schemas.openxmlformats.org/officeDocument/2006/relationships/image" Target="../media/image17.wmf"/><Relationship Id="rId18" Type="http://schemas.openxmlformats.org/officeDocument/2006/relationships/image" Target="../media/image6.png"/><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image" Target="../media/image16.wmf"/><Relationship Id="rId17" Type="http://schemas.openxmlformats.org/officeDocument/2006/relationships/image" Target="../media/image5.png"/><Relationship Id="rId2" Type="http://schemas.openxmlformats.org/officeDocument/2006/relationships/tags" Target="../tags/tag6.xml"/><Relationship Id="rId16" Type="http://schemas.openxmlformats.org/officeDocument/2006/relationships/hyperlink" Target="http://www.infotech.com/research/ss/develop-an-enterprise-architecture-vision/storyboard-develop-an-enterprise-architecture-vision?utm_source=SS_Sample&amp;utm_medium=Collateral&amp;utm_campaign=Collateral" TargetMode="External"/><Relationship Id="rId1" Type="http://schemas.openxmlformats.org/officeDocument/2006/relationships/vmlDrawing" Target="../drawings/vmlDrawing2.vml"/><Relationship Id="rId6" Type="http://schemas.openxmlformats.org/officeDocument/2006/relationships/tags" Target="../tags/tag10.xml"/><Relationship Id="rId11" Type="http://schemas.openxmlformats.org/officeDocument/2006/relationships/image" Target="../media/image13.emf"/><Relationship Id="rId5" Type="http://schemas.openxmlformats.org/officeDocument/2006/relationships/tags" Target="../tags/tag9.xml"/><Relationship Id="rId15" Type="http://schemas.openxmlformats.org/officeDocument/2006/relationships/image" Target="../media/image12.png"/><Relationship Id="rId10" Type="http://schemas.openxmlformats.org/officeDocument/2006/relationships/oleObject" Target="../embeddings/oleObject2.bin"/><Relationship Id="rId4" Type="http://schemas.openxmlformats.org/officeDocument/2006/relationships/tags" Target="../tags/tag8.xml"/><Relationship Id="rId9" Type="http://schemas.openxmlformats.org/officeDocument/2006/relationships/notesSlide" Target="../notesSlides/notesSlide3.xml"/><Relationship Id="rId1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a:t>Develop an Enterprise Architecture </a:t>
            </a:r>
            <a:r>
              <a:rPr lang="en-CA" dirty="0" smtClean="0"/>
              <a:t>Vision</a:t>
            </a:r>
            <a:endParaRPr lang="en-US" dirty="0"/>
          </a:p>
        </p:txBody>
      </p:sp>
      <p:sp>
        <p:nvSpPr>
          <p:cNvPr id="8" name="Text Placeholder 7"/>
          <p:cNvSpPr>
            <a:spLocks noGrp="1"/>
          </p:cNvSpPr>
          <p:nvPr>
            <p:ph type="body" sz="quarter" idx="16"/>
          </p:nvPr>
        </p:nvSpPr>
        <p:spPr/>
        <p:txBody>
          <a:bodyPr/>
          <a:lstStyle/>
          <a:p>
            <a:r>
              <a:rPr lang="en-CA" dirty="0"/>
              <a:t>Envision target state enterprise architecture and sell it to your stakeholders to secure approval and funding for your EA engagement</a:t>
            </a:r>
            <a:r>
              <a:rPr lang="en-CA" dirty="0" smtClean="0"/>
              <a:t>.</a:t>
            </a:r>
            <a:endParaRPr lang="en-CA" dirty="0"/>
          </a:p>
        </p:txBody>
      </p:sp>
      <p:grpSp>
        <p:nvGrpSpPr>
          <p:cNvPr id="2" name="Group 1"/>
          <p:cNvGrpSpPr/>
          <p:nvPr/>
        </p:nvGrpSpPr>
        <p:grpSpPr>
          <a:xfrm>
            <a:off x="0" y="5402461"/>
            <a:ext cx="9144000" cy="1455539"/>
            <a:chOff x="0" y="5402461"/>
            <a:chExt cx="9144000" cy="1455539"/>
          </a:xfrm>
        </p:grpSpPr>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596925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60648"/>
            <a:ext cx="7754112" cy="864096"/>
          </a:xfrm>
        </p:spPr>
        <p:txBody>
          <a:bodyPr/>
          <a:lstStyle/>
          <a:p>
            <a:r>
              <a:rPr lang="en-US" dirty="0" smtClean="0"/>
              <a:t>Develop an EA vision to achieve stakeholder agreement on target state and obtain approval to proceed</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99796633"/>
              </p:ext>
            </p:extLst>
          </p:nvPr>
        </p:nvGraphicFramePr>
        <p:xfrm>
          <a:off x="323528" y="1196752"/>
          <a:ext cx="8485340" cy="4663440"/>
        </p:xfrm>
        <a:graphic>
          <a:graphicData uri="http://schemas.openxmlformats.org/drawingml/2006/table">
            <a:tbl>
              <a:tblPr firstRow="1" bandRow="1">
                <a:tableStyleId>{5940675A-B579-460E-94D1-54222C63F5DA}</a:tableStyleId>
              </a:tblPr>
              <a:tblGrid>
                <a:gridCol w="3080072"/>
                <a:gridCol w="1162598"/>
                <a:gridCol w="4242670"/>
              </a:tblGrid>
              <a:tr h="0">
                <a:tc gridSpan="3">
                  <a:txBody>
                    <a:bodyPr/>
                    <a:lstStyle/>
                    <a:p>
                      <a:pPr algn="ctr"/>
                      <a:r>
                        <a:rPr lang="en-US" sz="1200" b="1" dirty="0" smtClean="0">
                          <a:solidFill>
                            <a:schemeClr val="tx1"/>
                          </a:solidFill>
                        </a:rPr>
                        <a:t>Purpose</a:t>
                      </a:r>
                      <a:endParaRPr lang="en-US" sz="1200" b="1" dirty="0">
                        <a:solidFill>
                          <a:schemeClr val="tx1"/>
                        </a:solidFill>
                      </a:endParaRPr>
                    </a:p>
                  </a:txBody>
                  <a:tcPr marL="45720" marR="45720">
                    <a:solidFill>
                      <a:srgbClr val="DDDECE"/>
                    </a:solidFill>
                  </a:tcPr>
                </a:tc>
                <a:tc hMerge="1">
                  <a:txBody>
                    <a:bodyPr/>
                    <a:lstStyle/>
                    <a:p>
                      <a:endParaRPr lang="en-US"/>
                    </a:p>
                  </a:txBody>
                  <a:tcPr/>
                </a:tc>
                <a:tc hMerge="1">
                  <a:txBody>
                    <a:bodyPr/>
                    <a:lstStyle/>
                    <a:p>
                      <a:endParaRPr lang="en-US" sz="1200" dirty="0"/>
                    </a:p>
                  </a:txBody>
                  <a:tcPr/>
                </a:tc>
              </a:tr>
              <a:tr h="0">
                <a:tc gridSpan="3">
                  <a:txBody>
                    <a:bodyPr/>
                    <a:lstStyle/>
                    <a:p>
                      <a:r>
                        <a:rPr lang="en-US" sz="1200" dirty="0" smtClean="0">
                          <a:solidFill>
                            <a:schemeClr val="tx1"/>
                          </a:solidFill>
                        </a:rPr>
                        <a:t>Develop a high-level vision of the capabilities and business value to be delivered as a result of achievement of the proposed target state architecture,</a:t>
                      </a:r>
                      <a:r>
                        <a:rPr lang="en-US" sz="1200" baseline="0" dirty="0" smtClean="0">
                          <a:solidFill>
                            <a:schemeClr val="tx1"/>
                          </a:solidFill>
                        </a:rPr>
                        <a:t> achieve stakeholder agreement, a</a:t>
                      </a:r>
                      <a:r>
                        <a:rPr lang="en-US" sz="1200" dirty="0" smtClean="0">
                          <a:solidFill>
                            <a:schemeClr val="tx1"/>
                          </a:solidFill>
                        </a:rPr>
                        <a:t>nd</a:t>
                      </a:r>
                      <a:r>
                        <a:rPr lang="en-US" sz="1200" baseline="0" dirty="0" smtClean="0">
                          <a:solidFill>
                            <a:schemeClr val="tx1"/>
                          </a:solidFill>
                        </a:rPr>
                        <a:t> o</a:t>
                      </a:r>
                      <a:r>
                        <a:rPr lang="en-US" sz="1200" dirty="0" smtClean="0">
                          <a:solidFill>
                            <a:schemeClr val="tx1"/>
                          </a:solidFill>
                        </a:rPr>
                        <a:t>btain approval to execute the</a:t>
                      </a:r>
                      <a:r>
                        <a:rPr lang="en-US" sz="1200" baseline="0" dirty="0" smtClean="0">
                          <a:solidFill>
                            <a:schemeClr val="tx1"/>
                          </a:solidFill>
                        </a:rPr>
                        <a:t> associated EA engagement.</a:t>
                      </a:r>
                      <a:endParaRPr lang="en-US" sz="1200" dirty="0">
                        <a:solidFill>
                          <a:schemeClr val="tx1"/>
                        </a:solidFill>
                      </a:endParaRPr>
                    </a:p>
                  </a:txBody>
                  <a:tcPr marL="45720" marR="45720"/>
                </a:tc>
                <a:tc hMerge="1">
                  <a:txBody>
                    <a:bodyPr/>
                    <a:lstStyle/>
                    <a:p>
                      <a:endParaRPr lang="en-US"/>
                    </a:p>
                  </a:txBody>
                  <a:tcPr/>
                </a:tc>
                <a:tc hMerge="1">
                  <a:txBody>
                    <a:bodyPr/>
                    <a:lstStyle/>
                    <a:p>
                      <a:endParaRPr lang="en-US" sz="1200" dirty="0"/>
                    </a:p>
                  </a:txBody>
                  <a:tcPr/>
                </a:tc>
              </a:tr>
              <a:tr h="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Triggering Events</a:t>
                      </a:r>
                    </a:p>
                  </a:txBody>
                  <a:tcPr marL="45720" marR="45720">
                    <a:solidFill>
                      <a:srgbClr val="DDDECE"/>
                    </a:solidFill>
                  </a:tcPr>
                </a:tc>
                <a:tc hMerge="1">
                  <a:txBody>
                    <a:bodyPr/>
                    <a:lstStyle/>
                    <a:p>
                      <a:endParaRPr lang="en-US"/>
                    </a:p>
                  </a:txBody>
                  <a:tcPr/>
                </a:tc>
                <a:tc hMerge="1">
                  <a:txBody>
                    <a:bodyPr/>
                    <a:lstStyle/>
                    <a:p>
                      <a:endParaRPr lang="en-US" sz="1200" dirty="0"/>
                    </a:p>
                  </a:txBody>
                  <a:tcPr/>
                </a:tc>
              </a:tr>
              <a:tr h="0">
                <a:tc gridSpan="3">
                  <a:txBody>
                    <a:bodyPr/>
                    <a:lstStyle/>
                    <a:p>
                      <a:pPr marL="119063" indent="-119063">
                        <a:spcBef>
                          <a:spcPts val="0"/>
                        </a:spcBef>
                        <a:buFont typeface="Arial" panose="020B0604020202020204" pitchFamily="34" charset="0"/>
                        <a:buChar char="•"/>
                      </a:pPr>
                      <a:r>
                        <a:rPr lang="en-US" sz="1200" dirty="0" smtClean="0">
                          <a:solidFill>
                            <a:schemeClr val="tx1"/>
                          </a:solidFill>
                        </a:rPr>
                        <a:t>An external service provider is contracted to deliver EA services.</a:t>
                      </a:r>
                    </a:p>
                    <a:p>
                      <a:pPr marL="119063" indent="-119063">
                        <a:spcBef>
                          <a:spcPts val="0"/>
                        </a:spcBef>
                        <a:buFont typeface="Arial" panose="020B0604020202020204" pitchFamily="34" charset="0"/>
                        <a:buChar char="•"/>
                      </a:pPr>
                      <a:r>
                        <a:rPr lang="en-US" sz="1200" dirty="0" smtClean="0">
                          <a:solidFill>
                            <a:schemeClr val="tx1"/>
                          </a:solidFill>
                        </a:rPr>
                        <a:t>A green-field implementation of enterprise architecture, i.e. the first ever execution of EA management practices.</a:t>
                      </a:r>
                    </a:p>
                    <a:p>
                      <a:pPr marL="119063" indent="-119063">
                        <a:spcBef>
                          <a:spcPts val="0"/>
                        </a:spcBef>
                        <a:buFont typeface="Arial" panose="020B0604020202020204" pitchFamily="34" charset="0"/>
                        <a:buChar char="•"/>
                      </a:pPr>
                      <a:r>
                        <a:rPr lang="en-US" sz="1200" dirty="0" smtClean="0">
                          <a:solidFill>
                            <a:schemeClr val="tx1"/>
                          </a:solidFill>
                        </a:rPr>
                        <a:t>A business-transformation initiative is (planned to be) executed</a:t>
                      </a:r>
                      <a:r>
                        <a:rPr lang="en-US" sz="1200" baseline="0" dirty="0" smtClean="0">
                          <a:solidFill>
                            <a:schemeClr val="tx1"/>
                          </a:solidFill>
                        </a:rPr>
                        <a:t> (</a:t>
                      </a:r>
                      <a:r>
                        <a:rPr lang="en-US" sz="1200" dirty="0" smtClean="0">
                          <a:solidFill>
                            <a:schemeClr val="tx1"/>
                          </a:solidFill>
                        </a:rPr>
                        <a:t>e.g. a merger,</a:t>
                      </a:r>
                      <a:r>
                        <a:rPr lang="en-US" sz="1200" baseline="0" dirty="0" smtClean="0">
                          <a:solidFill>
                            <a:schemeClr val="tx1"/>
                          </a:solidFill>
                        </a:rPr>
                        <a:t> </a:t>
                      </a:r>
                      <a:r>
                        <a:rPr lang="en-US" sz="1200" dirty="0" smtClean="0">
                          <a:solidFill>
                            <a:schemeClr val="tx1"/>
                          </a:solidFill>
                        </a:rPr>
                        <a:t>a Business/IT strategy revamp) that requires significant EA effort.</a:t>
                      </a:r>
                    </a:p>
                    <a:p>
                      <a:pPr marL="119063" marR="0" lvl="0" indent="-1190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dirty="0" smtClean="0">
                          <a:solidFill>
                            <a:schemeClr val="tx1"/>
                          </a:solidFill>
                          <a:latin typeface="+mn-lt"/>
                        </a:rPr>
                        <a:t>A new iteration of the </a:t>
                      </a:r>
                      <a:r>
                        <a:rPr lang="en-US" sz="1200" i="1" dirty="0" smtClean="0">
                          <a:solidFill>
                            <a:schemeClr val="tx1"/>
                          </a:solidFill>
                          <a:latin typeface="+mn-lt"/>
                        </a:rPr>
                        <a:t>Manage Enterprise Architecture</a:t>
                      </a:r>
                      <a:r>
                        <a:rPr lang="en-US" sz="1200" i="0" dirty="0" smtClean="0">
                          <a:solidFill>
                            <a:schemeClr val="tx1"/>
                          </a:solidFill>
                          <a:latin typeface="+mn-lt"/>
                        </a:rPr>
                        <a:t> process is (planned to be) executed.</a:t>
                      </a:r>
                    </a:p>
                  </a:txBody>
                  <a:tcPr marL="45720" marR="45720"/>
                </a:tc>
                <a:tc hMerge="1">
                  <a:txBody>
                    <a:bodyPr/>
                    <a:lstStyle/>
                    <a:p>
                      <a:endParaRPr lang="en-US"/>
                    </a:p>
                  </a:txBody>
                  <a:tcPr/>
                </a:tc>
                <a:tc hMerge="1">
                  <a:txBody>
                    <a:bodyPr/>
                    <a:lstStyle/>
                    <a:p>
                      <a:endParaRPr lang="en-US" sz="1200" dirty="0"/>
                    </a:p>
                  </a:txBody>
                  <a:tcPr/>
                </a:tc>
              </a:tr>
              <a:tr h="0">
                <a:tc gridSpan="3">
                  <a:txBody>
                    <a:bodyPr/>
                    <a:lstStyle/>
                    <a:p>
                      <a:pPr algn="ctr"/>
                      <a:r>
                        <a:rPr lang="en-US" sz="1200" b="1" dirty="0" smtClean="0">
                          <a:solidFill>
                            <a:schemeClr val="tx1"/>
                          </a:solidFill>
                        </a:rPr>
                        <a:t>Key Inputs</a:t>
                      </a:r>
                      <a:endParaRPr lang="en-US" sz="1200" b="1" dirty="0">
                        <a:solidFill>
                          <a:schemeClr val="tx1"/>
                        </a:solidFill>
                      </a:endParaRPr>
                    </a:p>
                  </a:txBody>
                  <a:tcPr marL="45720" marR="45720">
                    <a:solidFill>
                      <a:srgbClr val="DDDECE"/>
                    </a:solidFill>
                  </a:tcPr>
                </a:tc>
                <a:tc hMerge="1">
                  <a:txBody>
                    <a:bodyPr/>
                    <a:lstStyle/>
                    <a:p>
                      <a:endParaRPr lang="en-US"/>
                    </a:p>
                  </a:txBody>
                  <a:tcPr/>
                </a:tc>
                <a:tc hMerge="1">
                  <a:txBody>
                    <a:bodyPr/>
                    <a:lstStyle/>
                    <a:p>
                      <a:endParaRPr lang="en-US" sz="1200" dirty="0"/>
                    </a:p>
                  </a:txBody>
                  <a:tcPr/>
                </a:tc>
              </a:tr>
              <a:tr h="0">
                <a:tc gridSpan="2">
                  <a:txBody>
                    <a:bodyPr/>
                    <a:lstStyle/>
                    <a:p>
                      <a:pPr marL="119063" indent="-119063">
                        <a:buFont typeface="Arial" panose="020B0604020202020204" pitchFamily="34" charset="0"/>
                        <a:buChar char="•"/>
                      </a:pPr>
                      <a:r>
                        <a:rPr lang="en-US" sz="1200" dirty="0" smtClean="0">
                          <a:solidFill>
                            <a:schemeClr val="tx1"/>
                          </a:solidFill>
                        </a:rPr>
                        <a:t>Architecture</a:t>
                      </a:r>
                      <a:r>
                        <a:rPr lang="en-US" sz="1200" baseline="0" dirty="0" smtClean="0">
                          <a:solidFill>
                            <a:schemeClr val="tx1"/>
                          </a:solidFill>
                        </a:rPr>
                        <a:t> </a:t>
                      </a:r>
                      <a:r>
                        <a:rPr lang="en-US" sz="1200" dirty="0" smtClean="0">
                          <a:solidFill>
                            <a:schemeClr val="tx1"/>
                          </a:solidFill>
                        </a:rPr>
                        <a:t>requirements</a:t>
                      </a:r>
                    </a:p>
                    <a:p>
                      <a:pPr marL="119063" marR="0" indent="-1190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Business drivers and constraints</a:t>
                      </a:r>
                    </a:p>
                  </a:txBody>
                  <a:tcPr marL="45720" marR="45720">
                    <a:lnR w="12700" cmpd="sng">
                      <a:noFill/>
                    </a:lnR>
                  </a:tcPr>
                </a:tc>
                <a:tc hMerge="1">
                  <a:txBody>
                    <a:bodyPr/>
                    <a:lstStyle/>
                    <a:p>
                      <a:endParaRPr lang="en-US"/>
                    </a:p>
                  </a:txBody>
                  <a:tcPr/>
                </a:tc>
                <a:tc>
                  <a:txBody>
                    <a:bodyPr/>
                    <a:lstStyle/>
                    <a:p>
                      <a:pPr marL="119063" indent="-119063">
                        <a:buFont typeface="Arial" panose="020B0604020202020204" pitchFamily="34" charset="0"/>
                        <a:buChar char="•"/>
                      </a:pPr>
                      <a:r>
                        <a:rPr lang="en-US" sz="1200" dirty="0" smtClean="0">
                          <a:solidFill>
                            <a:schemeClr val="tx1"/>
                          </a:solidFill>
                        </a:rPr>
                        <a:t>Architecture principles</a:t>
                      </a:r>
                    </a:p>
                    <a:p>
                      <a:pPr marL="119063" indent="-119063">
                        <a:buFont typeface="Arial" panose="020B0604020202020204" pitchFamily="34" charset="0"/>
                        <a:buChar char="•"/>
                      </a:pPr>
                      <a:r>
                        <a:rPr lang="en-US" sz="1200" dirty="0" smtClean="0">
                          <a:solidFill>
                            <a:schemeClr val="tx1"/>
                          </a:solidFill>
                        </a:rPr>
                        <a:t>Business</a:t>
                      </a:r>
                      <a:r>
                        <a:rPr lang="en-US" sz="1200" baseline="0" dirty="0" smtClean="0">
                          <a:solidFill>
                            <a:schemeClr val="tx1"/>
                          </a:solidFill>
                        </a:rPr>
                        <a:t> and </a:t>
                      </a:r>
                      <a:r>
                        <a:rPr lang="en-US" sz="1200" dirty="0" smtClean="0">
                          <a:solidFill>
                            <a:schemeClr val="tx1"/>
                          </a:solidFill>
                        </a:rPr>
                        <a:t>IT</a:t>
                      </a:r>
                      <a:r>
                        <a:rPr lang="en-US" sz="1200" baseline="0" dirty="0" smtClean="0">
                          <a:solidFill>
                            <a:schemeClr val="tx1"/>
                          </a:solidFill>
                        </a:rPr>
                        <a:t> strategies</a:t>
                      </a:r>
                      <a:endParaRPr lang="en-US" sz="1200" dirty="0" smtClean="0">
                        <a:solidFill>
                          <a:schemeClr val="tx1"/>
                        </a:solidFill>
                      </a:endParaRPr>
                    </a:p>
                  </a:txBody>
                  <a:tcPr marL="45720" marR="45720">
                    <a:lnL w="12700" cmpd="sng">
                      <a:noFill/>
                    </a:lnL>
                  </a:tcPr>
                </a:tc>
              </a:tr>
              <a:tr h="0">
                <a:tc gridSpan="3">
                  <a:txBody>
                    <a:bodyPr/>
                    <a:lstStyle/>
                    <a:p>
                      <a:pPr algn="ctr"/>
                      <a:r>
                        <a:rPr lang="en-US" sz="1200" b="1" dirty="0" smtClean="0">
                          <a:solidFill>
                            <a:schemeClr val="tx1"/>
                          </a:solidFill>
                        </a:rPr>
                        <a:t>Key Outputs</a:t>
                      </a:r>
                      <a:endParaRPr lang="en-US" sz="1200" b="1" dirty="0">
                        <a:solidFill>
                          <a:schemeClr val="tx1"/>
                        </a:solidFill>
                      </a:endParaRPr>
                    </a:p>
                  </a:txBody>
                  <a:tcPr marL="45720" marR="45720">
                    <a:solidFill>
                      <a:srgbClr val="DDDECE"/>
                    </a:solidFill>
                  </a:tcPr>
                </a:tc>
                <a:tc hMerge="1">
                  <a:txBody>
                    <a:bodyPr/>
                    <a:lstStyle/>
                    <a:p>
                      <a:endParaRPr lang="en-US"/>
                    </a:p>
                  </a:txBody>
                  <a:tcPr/>
                </a:tc>
                <a:tc hMerge="1">
                  <a:txBody>
                    <a:bodyPr/>
                    <a:lstStyle/>
                    <a:p>
                      <a:pPr algn="ctr"/>
                      <a:endParaRPr lang="en-US" sz="1000" b="1" dirty="0"/>
                    </a:p>
                  </a:txBody>
                  <a:tcPr marL="45720" marR="45720">
                    <a:solidFill>
                      <a:schemeClr val="accent6">
                        <a:lumMod val="20000"/>
                        <a:lumOff val="80000"/>
                      </a:schemeClr>
                    </a:solidFill>
                  </a:tcPr>
                </a:tc>
              </a:tr>
              <a:tr h="0">
                <a:tc>
                  <a:txBody>
                    <a:bodyPr/>
                    <a:lstStyle/>
                    <a:p>
                      <a:r>
                        <a:rPr lang="en-CA" sz="1200" b="0" i="1" dirty="0" smtClean="0">
                          <a:solidFill>
                            <a:schemeClr val="tx1"/>
                          </a:solidFill>
                        </a:rPr>
                        <a:t>Enterprise</a:t>
                      </a:r>
                      <a:r>
                        <a:rPr lang="en-CA" sz="1200" b="0" i="1" baseline="0" dirty="0" smtClean="0">
                          <a:solidFill>
                            <a:schemeClr val="tx1"/>
                          </a:solidFill>
                        </a:rPr>
                        <a:t> </a:t>
                      </a:r>
                      <a:r>
                        <a:rPr lang="en-CA" sz="1200" b="0" i="1" dirty="0" smtClean="0">
                          <a:solidFill>
                            <a:schemeClr val="tx1"/>
                          </a:solidFill>
                        </a:rPr>
                        <a:t>Architecture Vision Template</a:t>
                      </a:r>
                      <a:endParaRPr lang="en-CA" sz="1200" b="0" i="1" dirty="0">
                        <a:solidFill>
                          <a:schemeClr val="tx1"/>
                        </a:solidFill>
                      </a:endParaRPr>
                    </a:p>
                  </a:txBody>
                  <a:tcPr>
                    <a:lnR w="6350" cap="flat" cmpd="sng" algn="ctr">
                      <a:solidFill>
                        <a:schemeClr val="tx1">
                          <a:lumMod val="75000"/>
                        </a:schemeClr>
                      </a:solidFill>
                      <a:prstDash val="sysDash"/>
                      <a:round/>
                      <a:headEnd type="none" w="med" len="med"/>
                      <a:tailEnd type="none" w="med" len="med"/>
                    </a:lnR>
                    <a:lnB w="6350" cap="flat" cmpd="sng" algn="ctr">
                      <a:solidFill>
                        <a:schemeClr val="tx1">
                          <a:lumMod val="75000"/>
                        </a:schemeClr>
                      </a:solidFill>
                      <a:prstDash val="sysDash"/>
                      <a:round/>
                      <a:headEnd type="none" w="med" len="med"/>
                      <a:tailEnd type="none" w="med" len="med"/>
                    </a:lnB>
                  </a:tcPr>
                </a:tc>
                <a:tc gridSpan="2">
                  <a:txBody>
                    <a:bodyPr/>
                    <a:lstStyle/>
                    <a:p>
                      <a:pPr marL="0" indent="0">
                        <a:buFont typeface="Arial" panose="020B0604020202020204" pitchFamily="34" charset="0"/>
                        <a:buNone/>
                      </a:pPr>
                      <a:r>
                        <a:rPr lang="en-US" sz="1200" dirty="0" smtClean="0">
                          <a:solidFill>
                            <a:schemeClr val="tx1"/>
                          </a:solidFill>
                        </a:rPr>
                        <a:t>Facilitates a shared understanding and agreement</a:t>
                      </a:r>
                      <a:r>
                        <a:rPr lang="en-US" sz="1200" baseline="0" dirty="0" smtClean="0">
                          <a:solidFill>
                            <a:schemeClr val="tx1"/>
                          </a:solidFill>
                        </a:rPr>
                        <a:t> among </a:t>
                      </a:r>
                      <a:r>
                        <a:rPr lang="en-US" sz="1200" dirty="0" smtClean="0">
                          <a:solidFill>
                            <a:schemeClr val="tx1"/>
                          </a:solidFill>
                        </a:rPr>
                        <a:t>stakeholders </a:t>
                      </a:r>
                      <a:r>
                        <a:rPr lang="en-US" sz="1200" baseline="0" dirty="0" smtClean="0">
                          <a:solidFill>
                            <a:schemeClr val="tx1"/>
                          </a:solidFill>
                        </a:rPr>
                        <a:t>on the scope and the outcome of the enterprise architecture work.</a:t>
                      </a:r>
                    </a:p>
                  </a:txBody>
                  <a:tcPr>
                    <a:lnL w="6350" cap="flat" cmpd="sng" algn="ctr">
                      <a:solidFill>
                        <a:schemeClr val="tx1">
                          <a:lumMod val="75000"/>
                        </a:schemeClr>
                      </a:solidFill>
                      <a:prstDash val="sysDash"/>
                      <a:round/>
                      <a:headEnd type="none" w="med" len="med"/>
                      <a:tailEnd type="none" w="med" len="med"/>
                    </a:lnL>
                    <a:lnB w="6350" cap="flat" cmpd="sng" algn="ctr">
                      <a:solidFill>
                        <a:schemeClr val="tx1">
                          <a:lumMod val="75000"/>
                        </a:schemeClr>
                      </a:solidFill>
                      <a:prstDash val="sysDash"/>
                      <a:round/>
                      <a:headEnd type="none" w="med" len="med"/>
                      <a:tailEnd type="none" w="med" len="med"/>
                    </a:lnB>
                  </a:tcPr>
                </a:tc>
                <a:tc hMerge="1">
                  <a:txBody>
                    <a:bodyPr/>
                    <a:lstStyle/>
                    <a:p>
                      <a:pPr marL="0" indent="0">
                        <a:buFont typeface="Arial" panose="020B0604020202020204" pitchFamily="34" charset="0"/>
                        <a:buNone/>
                      </a:pPr>
                      <a:endParaRPr lang="en-US" sz="1200" baseline="0" dirty="0" smtClean="0"/>
                    </a:p>
                  </a:txBody>
                  <a:tcPr/>
                </a:tc>
              </a:tr>
              <a:tr h="219456">
                <a:tc>
                  <a:txBody>
                    <a:bodyPr/>
                    <a:lstStyle/>
                    <a:p>
                      <a:r>
                        <a:rPr lang="en-CA" sz="1200" b="0" i="1" dirty="0" smtClean="0">
                          <a:solidFill>
                            <a:schemeClr val="tx1"/>
                          </a:solidFill>
                        </a:rPr>
                        <a:t>Statement</a:t>
                      </a:r>
                      <a:r>
                        <a:rPr lang="en-CA" sz="1200" b="0" i="1" baseline="0" dirty="0" smtClean="0">
                          <a:solidFill>
                            <a:schemeClr val="tx1"/>
                          </a:solidFill>
                        </a:rPr>
                        <a:t> of Architecture Work</a:t>
                      </a:r>
                      <a:endParaRPr lang="en-CA" sz="1200" b="0" i="1" dirty="0">
                        <a:solidFill>
                          <a:schemeClr val="tx1"/>
                        </a:solidFill>
                      </a:endParaRPr>
                    </a:p>
                  </a:txBody>
                  <a:tcPr>
                    <a:lnR w="6350" cap="flat" cmpd="sng" algn="ctr">
                      <a:solidFill>
                        <a:schemeClr val="tx1">
                          <a:lumMod val="75000"/>
                        </a:schemeClr>
                      </a:solidFill>
                      <a:prstDash val="sysDash"/>
                      <a:round/>
                      <a:headEnd type="none" w="med" len="med"/>
                      <a:tailEnd type="none" w="med" len="med"/>
                    </a:lnR>
                    <a:lnT w="6350" cap="flat" cmpd="sng" algn="ctr">
                      <a:solidFill>
                        <a:schemeClr val="tx1">
                          <a:lumMod val="75000"/>
                        </a:schemeClr>
                      </a:solidFill>
                      <a:prstDash val="sysDash"/>
                      <a:round/>
                      <a:headEnd type="none" w="med" len="med"/>
                      <a:tailEnd type="none" w="med" len="med"/>
                    </a:lnT>
                    <a:lnB w="6350" cap="flat" cmpd="sng" algn="ctr">
                      <a:solidFill>
                        <a:schemeClr val="tx1">
                          <a:lumMod val="75000"/>
                        </a:schemeClr>
                      </a:solidFill>
                      <a:prstDash val="sysDash"/>
                      <a:round/>
                      <a:headEnd type="none" w="med" len="med"/>
                      <a:tailEnd type="none" w="med" len="med"/>
                    </a:lnB>
                  </a:tcPr>
                </a:tc>
                <a:tc gridSpan="2">
                  <a:txBody>
                    <a:bodyPr/>
                    <a:lstStyle/>
                    <a:p>
                      <a:pPr marL="0" indent="0">
                        <a:buFont typeface="Arial" panose="020B0604020202020204" pitchFamily="34" charset="0"/>
                        <a:buNone/>
                      </a:pPr>
                      <a:r>
                        <a:rPr lang="en-US" sz="1200" dirty="0" smtClean="0">
                          <a:solidFill>
                            <a:schemeClr val="tx1"/>
                          </a:solidFill>
                        </a:rPr>
                        <a:t>Authorizes the execution</a:t>
                      </a:r>
                      <a:r>
                        <a:rPr lang="en-US" sz="1200" baseline="0" dirty="0" smtClean="0">
                          <a:solidFill>
                            <a:schemeClr val="tx1"/>
                          </a:solidFill>
                        </a:rPr>
                        <a:t> of the EA effort, establishes deliverables, creates schedules, and assigns resources</a:t>
                      </a:r>
                      <a:r>
                        <a:rPr lang="en-US" sz="1200" dirty="0" smtClean="0">
                          <a:solidFill>
                            <a:schemeClr val="tx1"/>
                          </a:solidFill>
                        </a:rPr>
                        <a:t>.</a:t>
                      </a:r>
                    </a:p>
                  </a:txBody>
                  <a:tcPr>
                    <a:lnL w="6350" cap="flat" cmpd="sng" algn="ctr">
                      <a:solidFill>
                        <a:schemeClr val="tx1">
                          <a:lumMod val="75000"/>
                        </a:schemeClr>
                      </a:solidFill>
                      <a:prstDash val="sysDash"/>
                      <a:round/>
                      <a:headEnd type="none" w="med" len="med"/>
                      <a:tailEnd type="none" w="med" len="med"/>
                    </a:lnL>
                    <a:lnT w="6350" cap="flat" cmpd="sng" algn="ctr">
                      <a:solidFill>
                        <a:schemeClr val="tx1">
                          <a:lumMod val="75000"/>
                        </a:schemeClr>
                      </a:solidFill>
                      <a:prstDash val="sysDash"/>
                      <a:round/>
                      <a:headEnd type="none" w="med" len="med"/>
                      <a:tailEnd type="none" w="med" len="med"/>
                    </a:lnT>
                    <a:lnB w="6350" cap="flat" cmpd="sng" algn="ctr">
                      <a:solidFill>
                        <a:schemeClr val="tx1">
                          <a:lumMod val="75000"/>
                        </a:schemeClr>
                      </a:solidFill>
                      <a:prstDash val="sysDash"/>
                      <a:round/>
                      <a:headEnd type="none" w="med" len="med"/>
                      <a:tailEnd type="none" w="med" len="med"/>
                    </a:lnB>
                  </a:tcPr>
                </a:tc>
                <a:tc hMerge="1">
                  <a:txBody>
                    <a:bodyPr/>
                    <a:lstStyle/>
                    <a:p>
                      <a:pPr marL="0" indent="0">
                        <a:buFont typeface="Arial" panose="020B0604020202020204" pitchFamily="34" charset="0"/>
                        <a:buNone/>
                      </a:pPr>
                      <a:endParaRPr lang="en-US" sz="1200" dirty="0" smtClean="0"/>
                    </a:p>
                  </a:txBody>
                  <a:tcPr/>
                </a:tc>
              </a:tr>
              <a:tr h="164592">
                <a:tc>
                  <a:txBody>
                    <a:bodyPr/>
                    <a:lstStyle/>
                    <a:p>
                      <a:r>
                        <a:rPr lang="en-CA" sz="1200" i="1" dirty="0" smtClean="0">
                          <a:solidFill>
                            <a:schemeClr val="tx1"/>
                          </a:solidFill>
                        </a:rPr>
                        <a:t>Stakeholder</a:t>
                      </a:r>
                      <a:r>
                        <a:rPr lang="en-CA" sz="1200" i="1" baseline="0" dirty="0" smtClean="0">
                          <a:solidFill>
                            <a:schemeClr val="tx1"/>
                          </a:solidFill>
                        </a:rPr>
                        <a:t> Management Summary Table</a:t>
                      </a:r>
                      <a:endParaRPr lang="en-CA" sz="1200" i="1" dirty="0">
                        <a:solidFill>
                          <a:schemeClr val="tx1"/>
                        </a:solidFill>
                      </a:endParaRPr>
                    </a:p>
                  </a:txBody>
                  <a:tcPr>
                    <a:lnR w="6350" cap="flat" cmpd="sng" algn="ctr">
                      <a:solidFill>
                        <a:schemeClr val="tx1">
                          <a:lumMod val="75000"/>
                        </a:schemeClr>
                      </a:solidFill>
                      <a:prstDash val="sysDash"/>
                      <a:round/>
                      <a:headEnd type="none" w="med" len="med"/>
                      <a:tailEnd type="none" w="med" len="med"/>
                    </a:lnR>
                    <a:lnT w="6350" cap="flat" cmpd="sng" algn="ctr">
                      <a:solidFill>
                        <a:schemeClr val="tx1">
                          <a:lumMod val="75000"/>
                        </a:schemeClr>
                      </a:solidFill>
                      <a:prstDash val="sysDash"/>
                      <a:round/>
                      <a:headEnd type="none" w="med" len="med"/>
                      <a:tailEnd type="none" w="med" len="med"/>
                    </a:lnT>
                    <a:lnB w="6350" cap="flat" cmpd="sng" algn="ctr">
                      <a:solidFill>
                        <a:schemeClr val="tx1">
                          <a:lumMod val="75000"/>
                        </a:schemeClr>
                      </a:solidFill>
                      <a:prstDash val="sysDash"/>
                      <a:round/>
                      <a:headEnd type="none" w="med" len="med"/>
                      <a:tailEnd type="none" w="med" len="med"/>
                    </a:lnB>
                  </a:tcPr>
                </a:tc>
                <a:tc gridSpan="2">
                  <a:txBody>
                    <a:bodyPr/>
                    <a:lstStyle/>
                    <a:p>
                      <a:r>
                        <a:rPr lang="en-CA" sz="1200" baseline="0" dirty="0" smtClean="0">
                          <a:solidFill>
                            <a:schemeClr val="tx1"/>
                          </a:solidFill>
                        </a:rPr>
                        <a:t>Supports communication efforts with key EA stakeholders.</a:t>
                      </a:r>
                      <a:endParaRPr lang="en-CA" sz="1200" dirty="0">
                        <a:solidFill>
                          <a:schemeClr val="tx1"/>
                        </a:solidFill>
                      </a:endParaRPr>
                    </a:p>
                  </a:txBody>
                  <a:tcPr>
                    <a:lnL w="6350" cap="flat" cmpd="sng" algn="ctr">
                      <a:solidFill>
                        <a:schemeClr val="tx1">
                          <a:lumMod val="75000"/>
                        </a:schemeClr>
                      </a:solidFill>
                      <a:prstDash val="sysDash"/>
                      <a:round/>
                      <a:headEnd type="none" w="med" len="med"/>
                      <a:tailEnd type="none" w="med" len="med"/>
                    </a:lnL>
                    <a:lnT w="6350" cap="flat" cmpd="sng" algn="ctr">
                      <a:solidFill>
                        <a:schemeClr val="tx1">
                          <a:lumMod val="75000"/>
                        </a:schemeClr>
                      </a:solidFill>
                      <a:prstDash val="sysDash"/>
                      <a:round/>
                      <a:headEnd type="none" w="med" len="med"/>
                      <a:tailEnd type="none" w="med" len="med"/>
                    </a:lnT>
                    <a:lnB w="6350" cap="flat" cmpd="sng" algn="ctr">
                      <a:solidFill>
                        <a:schemeClr val="tx1">
                          <a:lumMod val="75000"/>
                        </a:schemeClr>
                      </a:solidFill>
                      <a:prstDash val="sysDash"/>
                      <a:round/>
                      <a:headEnd type="none" w="med" len="med"/>
                      <a:tailEnd type="none" w="med" len="med"/>
                    </a:lnB>
                  </a:tcPr>
                </a:tc>
                <a:tc hMerge="1">
                  <a:txBody>
                    <a:bodyPr/>
                    <a:lstStyle/>
                    <a:p>
                      <a:endParaRPr lang="en-CA" sz="1200" dirty="0"/>
                    </a:p>
                  </a:txBody>
                  <a:tcPr/>
                </a:tc>
              </a:tr>
              <a:tr h="0">
                <a:tc>
                  <a:txBody>
                    <a:bodyPr/>
                    <a:lstStyle/>
                    <a:p>
                      <a:r>
                        <a:rPr lang="en-CA" sz="1200" i="1" dirty="0" smtClean="0">
                          <a:solidFill>
                            <a:schemeClr val="tx1"/>
                          </a:solidFill>
                        </a:rPr>
                        <a:t>Architecture Definition Document</a:t>
                      </a:r>
                      <a:r>
                        <a:rPr lang="ru-RU" sz="1200" i="1" dirty="0" smtClean="0">
                          <a:solidFill>
                            <a:schemeClr val="tx1"/>
                          </a:solidFill>
                        </a:rPr>
                        <a:t> </a:t>
                      </a:r>
                      <a:r>
                        <a:rPr lang="en-US" sz="1200" i="1" dirty="0" smtClean="0">
                          <a:solidFill>
                            <a:schemeClr val="tx1"/>
                          </a:solidFill>
                        </a:rPr>
                        <a:t/>
                      </a:r>
                      <a:br>
                        <a:rPr lang="en-US" sz="1200" i="1" dirty="0" smtClean="0">
                          <a:solidFill>
                            <a:schemeClr val="tx1"/>
                          </a:solidFill>
                        </a:rPr>
                      </a:br>
                      <a:r>
                        <a:rPr lang="ru-RU" sz="1200" i="1" dirty="0" smtClean="0">
                          <a:solidFill>
                            <a:schemeClr val="tx1"/>
                          </a:solidFill>
                        </a:rPr>
                        <a:t>(</a:t>
                      </a:r>
                      <a:r>
                        <a:rPr lang="en-US" sz="1200" i="1" dirty="0" smtClean="0">
                          <a:solidFill>
                            <a:schemeClr val="tx1"/>
                          </a:solidFill>
                        </a:rPr>
                        <a:t>Initial</a:t>
                      </a:r>
                      <a:r>
                        <a:rPr lang="en-US" sz="1200" i="1" baseline="0" dirty="0" smtClean="0">
                          <a:solidFill>
                            <a:schemeClr val="tx1"/>
                          </a:solidFill>
                        </a:rPr>
                        <a:t> draft</a:t>
                      </a:r>
                      <a:r>
                        <a:rPr lang="ru-RU" sz="1200" i="1" dirty="0" smtClean="0">
                          <a:solidFill>
                            <a:schemeClr val="tx1"/>
                          </a:solidFill>
                        </a:rPr>
                        <a:t>)</a:t>
                      </a:r>
                      <a:endParaRPr lang="en-CA" sz="1200" i="1" dirty="0">
                        <a:solidFill>
                          <a:schemeClr val="tx1"/>
                        </a:solidFill>
                      </a:endParaRPr>
                    </a:p>
                  </a:txBody>
                  <a:tcPr>
                    <a:lnR w="6350" cap="flat" cmpd="sng" algn="ctr">
                      <a:solidFill>
                        <a:schemeClr val="tx1">
                          <a:lumMod val="75000"/>
                        </a:schemeClr>
                      </a:solidFill>
                      <a:prstDash val="sysDash"/>
                      <a:round/>
                      <a:headEnd type="none" w="med" len="med"/>
                      <a:tailEnd type="none" w="med" len="med"/>
                    </a:lnR>
                    <a:lnT w="6350" cap="flat" cmpd="sng" algn="ctr">
                      <a:solidFill>
                        <a:schemeClr val="tx1">
                          <a:lumMod val="75000"/>
                        </a:schemeClr>
                      </a:solidFill>
                      <a:prstDash val="sysDash"/>
                      <a:round/>
                      <a:headEnd type="none" w="med" len="med"/>
                      <a:tailEnd type="none" w="med" len="med"/>
                    </a:lnT>
                    <a:lnB w="6350" cap="flat" cmpd="sng" algn="ctr">
                      <a:solidFill>
                        <a:schemeClr val="tx1">
                          <a:lumMod val="75000"/>
                        </a:schemeClr>
                      </a:solidFill>
                      <a:prstDash val="sysDash"/>
                      <a:round/>
                      <a:headEnd type="none" w="med" len="med"/>
                      <a:tailEnd type="none" w="med" len="med"/>
                    </a:lnB>
                  </a:tcPr>
                </a:tc>
                <a:tc gridSpan="2">
                  <a:txBody>
                    <a:bodyPr/>
                    <a:lstStyle/>
                    <a:p>
                      <a:r>
                        <a:rPr lang="en-CA" sz="1200" dirty="0" smtClean="0">
                          <a:solidFill>
                            <a:schemeClr val="tx1"/>
                          </a:solidFill>
                        </a:rPr>
                        <a:t>Supports</a:t>
                      </a:r>
                      <a:r>
                        <a:rPr lang="en-CA" sz="1200" baseline="0" dirty="0" smtClean="0">
                          <a:solidFill>
                            <a:schemeClr val="tx1"/>
                          </a:solidFill>
                        </a:rPr>
                        <a:t> understanding of the current state and preliminary target state architecture for key stakeholders.</a:t>
                      </a:r>
                      <a:endParaRPr lang="en-CA" sz="1200" dirty="0">
                        <a:solidFill>
                          <a:schemeClr val="tx1"/>
                        </a:solidFill>
                      </a:endParaRPr>
                    </a:p>
                  </a:txBody>
                  <a:tcPr>
                    <a:lnL w="6350" cap="flat" cmpd="sng" algn="ctr">
                      <a:solidFill>
                        <a:schemeClr val="tx1">
                          <a:lumMod val="75000"/>
                        </a:schemeClr>
                      </a:solidFill>
                      <a:prstDash val="sysDash"/>
                      <a:round/>
                      <a:headEnd type="none" w="med" len="med"/>
                      <a:tailEnd type="none" w="med" len="med"/>
                    </a:lnL>
                    <a:lnT w="6350" cap="flat" cmpd="sng" algn="ctr">
                      <a:solidFill>
                        <a:schemeClr val="tx1">
                          <a:lumMod val="75000"/>
                        </a:schemeClr>
                      </a:solidFill>
                      <a:prstDash val="sysDash"/>
                      <a:round/>
                      <a:headEnd type="none" w="med" len="med"/>
                      <a:tailEnd type="none" w="med" len="med"/>
                    </a:lnT>
                    <a:lnB w="6350" cap="flat" cmpd="sng" algn="ctr">
                      <a:solidFill>
                        <a:schemeClr val="tx1">
                          <a:lumMod val="75000"/>
                        </a:schemeClr>
                      </a:solidFill>
                      <a:prstDash val="sysDash"/>
                      <a:round/>
                      <a:headEnd type="none" w="med" len="med"/>
                      <a:tailEnd type="none" w="med" len="med"/>
                    </a:lnB>
                  </a:tcPr>
                </a:tc>
                <a:tc hMerge="1">
                  <a:txBody>
                    <a:bodyPr/>
                    <a:lstStyle/>
                    <a:p>
                      <a:endParaRPr lang="en-CA" sz="1200" dirty="0"/>
                    </a:p>
                  </a:txBody>
                  <a:tcPr/>
                </a:tc>
              </a:tr>
            </a:tbl>
          </a:graphicData>
        </a:graphic>
      </p:graphicFrame>
      <p:pic>
        <p:nvPicPr>
          <p:cNvPr id="8" name="Picture 7"/>
          <p:cNvPicPr>
            <a:picLocks noChangeAspect="1"/>
          </p:cNvPicPr>
          <p:nvPr/>
        </p:nvPicPr>
        <p:blipFill>
          <a:blip r:embed="rId2"/>
          <a:stretch>
            <a:fillRect/>
          </a:stretch>
        </p:blipFill>
        <p:spPr>
          <a:xfrm>
            <a:off x="8005095" y="261376"/>
            <a:ext cx="876967" cy="850392"/>
          </a:xfrm>
          <a:prstGeom prst="rect">
            <a:avLst/>
          </a:prstGeom>
          <a:effectLst/>
        </p:spPr>
      </p:pic>
      <p:grpSp>
        <p:nvGrpSpPr>
          <p:cNvPr id="5" name="Group 4"/>
          <p:cNvGrpSpPr/>
          <p:nvPr/>
        </p:nvGrpSpPr>
        <p:grpSpPr>
          <a:xfrm>
            <a:off x="0" y="6422955"/>
            <a:ext cx="9144000" cy="437555"/>
            <a:chOff x="0" y="6422955"/>
            <a:chExt cx="9144000" cy="437555"/>
          </a:xfrm>
        </p:grpSpPr>
        <p:pic>
          <p:nvPicPr>
            <p:cNvPr id="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0447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22506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81929443"/>
              </p:ext>
            </p:extLst>
          </p:nvPr>
        </p:nvGraphicFramePr>
        <p:xfrm>
          <a:off x="251520" y="2204864"/>
          <a:ext cx="8621268" cy="4032840"/>
        </p:xfrm>
        <a:graphic>
          <a:graphicData uri="http://schemas.openxmlformats.org/drawingml/2006/table">
            <a:tbl>
              <a:tblPr firstRow="1" bandRow="1">
                <a:tableStyleId>{5940675A-B579-460E-94D1-54222C63F5DA}</a:tableStyleId>
              </a:tblPr>
              <a:tblGrid>
                <a:gridCol w="4310634"/>
                <a:gridCol w="4310634"/>
              </a:tblGrid>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dirty="0" smtClean="0"/>
                        <a:t>This research is designed for organizations that</a:t>
                      </a:r>
                      <a:r>
                        <a:rPr lang="en-CA" sz="1400" b="1" baseline="0" dirty="0" smtClean="0"/>
                        <a:t>:</a:t>
                      </a:r>
                      <a:endParaRPr lang="en-CA" sz="1400" b="1"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dirty="0" smtClean="0"/>
                        <a:t>This research</a:t>
                      </a:r>
                      <a:r>
                        <a:rPr lang="en-CA" sz="1400" b="1" baseline="0" dirty="0" smtClean="0"/>
                        <a:t> </a:t>
                      </a:r>
                      <a:r>
                        <a:rPr lang="en-CA" sz="1400" b="1" dirty="0" smtClean="0"/>
                        <a:t>w</a:t>
                      </a:r>
                      <a:r>
                        <a:rPr lang="en-CA" sz="1400" b="1" baseline="0" dirty="0" smtClean="0"/>
                        <a:t>ill </a:t>
                      </a:r>
                      <a:r>
                        <a:rPr lang="en-CA" sz="1400" b="1" dirty="0" smtClean="0"/>
                        <a:t>h</a:t>
                      </a:r>
                      <a:r>
                        <a:rPr lang="en-CA" sz="1400" b="1" baseline="0" dirty="0" smtClean="0"/>
                        <a:t>elp </a:t>
                      </a:r>
                      <a:r>
                        <a:rPr lang="en-CA" sz="1400" b="1" dirty="0" smtClean="0"/>
                        <a:t>y</a:t>
                      </a:r>
                      <a:r>
                        <a:rPr lang="en-CA" sz="1400" b="1" baseline="0" dirty="0" smtClean="0"/>
                        <a:t>ou:</a:t>
                      </a:r>
                      <a:endParaRPr lang="en-CA" sz="1400" b="1"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262328">
                <a:tc>
                  <a:txBody>
                    <a:bodyPr/>
                    <a:lstStyle/>
                    <a:p>
                      <a:pPr marL="225425" indent="-225425">
                        <a:spcBef>
                          <a:spcPts val="0"/>
                        </a:spcBef>
                        <a:spcAft>
                          <a:spcPts val="600"/>
                        </a:spcAft>
                        <a:buFont typeface="Wingdings" panose="05000000000000000000" pitchFamily="2" charset="2"/>
                        <a:buChar char="ü"/>
                      </a:pPr>
                      <a:r>
                        <a:rPr lang="en-US" sz="1400" dirty="0" smtClean="0"/>
                        <a:t>Plan to hire an external service provider to deliver EA services.</a:t>
                      </a:r>
                    </a:p>
                    <a:p>
                      <a:pPr marL="225425" indent="-225425">
                        <a:spcBef>
                          <a:spcPts val="0"/>
                        </a:spcBef>
                        <a:spcAft>
                          <a:spcPts val="600"/>
                        </a:spcAft>
                        <a:buFont typeface="Wingdings" panose="05000000000000000000" pitchFamily="2" charset="2"/>
                        <a:buChar char="ü"/>
                      </a:pPr>
                      <a:r>
                        <a:rPr lang="en-US" sz="1400" dirty="0" smtClean="0"/>
                        <a:t>Embark on a green-field implementation of enterprise architecture, i.e. the first ever execution of EA management practices.</a:t>
                      </a:r>
                    </a:p>
                    <a:p>
                      <a:pPr marL="225425" indent="-225425">
                        <a:spcBef>
                          <a:spcPts val="0"/>
                        </a:spcBef>
                        <a:spcAft>
                          <a:spcPts val="600"/>
                        </a:spcAft>
                        <a:buFont typeface="Wingdings" panose="05000000000000000000" pitchFamily="2" charset="2"/>
                        <a:buChar char="ü"/>
                      </a:pPr>
                      <a:r>
                        <a:rPr lang="en-US" sz="1400" dirty="0" smtClean="0"/>
                        <a:t>Need to execute a business-transformation initiative (e.g. a merger, a Business/IT strategy revamp) that requires significant EA effort.</a:t>
                      </a:r>
                    </a:p>
                    <a:p>
                      <a:pPr marL="225425" indent="-225425">
                        <a:spcBef>
                          <a:spcPts val="0"/>
                        </a:spcBef>
                        <a:spcAft>
                          <a:spcPts val="600"/>
                        </a:spcAft>
                        <a:buFont typeface="Wingdings" panose="05000000000000000000" pitchFamily="2" charset="2"/>
                        <a:buChar char="ü"/>
                      </a:pPr>
                      <a:r>
                        <a:rPr lang="en-US" sz="1400" dirty="0" smtClean="0"/>
                        <a:t>Plan to execute a new iteration of the </a:t>
                      </a:r>
                      <a:r>
                        <a:rPr lang="en-US" sz="1400" i="1" dirty="0" smtClean="0"/>
                        <a:t>Manage Enterprise Architecture</a:t>
                      </a:r>
                      <a:r>
                        <a:rPr lang="en-US" sz="1400" dirty="0" smtClean="0"/>
                        <a:t> process.</a:t>
                      </a:r>
                    </a:p>
                    <a:p>
                      <a:pPr marL="225425" indent="-225425">
                        <a:spcBef>
                          <a:spcPts val="0"/>
                        </a:spcBef>
                        <a:spcAft>
                          <a:spcPts val="600"/>
                        </a:spcAft>
                        <a:buFont typeface="Wingdings" panose="05000000000000000000" pitchFamily="2" charset="2"/>
                        <a:buChar char="ü"/>
                      </a:pPr>
                      <a:r>
                        <a:rPr lang="en-US" sz="1400" dirty="0" smtClean="0"/>
                        <a:t>Want to implement TOGAF 9,</a:t>
                      </a:r>
                      <a:r>
                        <a:rPr lang="ru-RU" sz="1400" dirty="0" smtClean="0"/>
                        <a:t> </a:t>
                      </a:r>
                      <a:r>
                        <a:rPr lang="en-US" sz="1400" dirty="0" smtClean="0"/>
                        <a:t>Architecture Development Method (ADM).</a:t>
                      </a:r>
                    </a:p>
                    <a:p>
                      <a:pPr marL="225425" indent="-225425">
                        <a:spcBef>
                          <a:spcPts val="0"/>
                        </a:spcBef>
                        <a:spcAft>
                          <a:spcPts val="600"/>
                        </a:spcAft>
                        <a:buFont typeface="Wingdings" panose="05000000000000000000" pitchFamily="2" charset="2"/>
                        <a:buChar char="ü"/>
                      </a:pPr>
                      <a:r>
                        <a:rPr lang="en-US" sz="1400" dirty="0" smtClean="0"/>
                        <a:t>Want to implement the </a:t>
                      </a:r>
                      <a:r>
                        <a:rPr lang="en-US" sz="1400" i="1" dirty="0" smtClean="0"/>
                        <a:t>APO03.01 Develop the enterprise</a:t>
                      </a:r>
                      <a:r>
                        <a:rPr lang="ru-RU" sz="1400" i="1" dirty="0" smtClean="0"/>
                        <a:t> </a:t>
                      </a:r>
                      <a:r>
                        <a:rPr lang="en-US" sz="1400" i="1" dirty="0" smtClean="0"/>
                        <a:t>architecture vision</a:t>
                      </a:r>
                      <a:r>
                        <a:rPr lang="en-US" sz="1400" dirty="0" smtClean="0"/>
                        <a:t> management practice of COBIT 5.</a:t>
                      </a:r>
                      <a:endParaRPr lang="en-CA" sz="1400" dirty="0"/>
                    </a:p>
                  </a:txBody>
                  <a:tcPr>
                    <a:lnL w="12700" cmpd="sng">
                      <a:noFill/>
                    </a:lnL>
                    <a:lnR w="1905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225425" indent="-225425">
                        <a:spcBef>
                          <a:spcPts val="0"/>
                        </a:spcBef>
                        <a:spcAft>
                          <a:spcPts val="600"/>
                        </a:spcAft>
                        <a:buFont typeface="Wingdings" panose="05000000000000000000" pitchFamily="2" charset="2"/>
                        <a:buChar char="ü"/>
                      </a:pPr>
                      <a:r>
                        <a:rPr lang="en-CA" sz="1400" dirty="0" smtClean="0"/>
                        <a:t>Right-size the proven COBIT- and TOGAF-aligned approach to developing an EA vision by tailoring it to the specifics of your situation.</a:t>
                      </a:r>
                    </a:p>
                    <a:p>
                      <a:pPr marL="225425" indent="-225425">
                        <a:spcBef>
                          <a:spcPts val="0"/>
                        </a:spcBef>
                        <a:spcAft>
                          <a:spcPts val="600"/>
                        </a:spcAft>
                        <a:buFont typeface="Wingdings" panose="05000000000000000000" pitchFamily="2" charset="2"/>
                        <a:buChar char="ü"/>
                      </a:pPr>
                      <a:r>
                        <a:rPr lang="en-US" sz="1400" dirty="0" smtClean="0"/>
                        <a:t>Analyze business needs and context factors that shape your EA engagement.</a:t>
                      </a:r>
                    </a:p>
                    <a:p>
                      <a:pPr marL="225425" indent="-225425">
                        <a:spcBef>
                          <a:spcPts val="0"/>
                        </a:spcBef>
                        <a:spcAft>
                          <a:spcPts val="600"/>
                        </a:spcAft>
                        <a:buFont typeface="Wingdings" panose="05000000000000000000" pitchFamily="2" charset="2"/>
                        <a:buChar char="ü"/>
                      </a:pPr>
                      <a:r>
                        <a:rPr lang="en-US" sz="1400" dirty="0" smtClean="0"/>
                        <a:t>Envision and describe target state enterprise architecture.</a:t>
                      </a:r>
                    </a:p>
                    <a:p>
                      <a:pPr marL="225425" indent="-225425">
                        <a:spcBef>
                          <a:spcPts val="0"/>
                        </a:spcBef>
                        <a:spcAft>
                          <a:spcPts val="600"/>
                        </a:spcAft>
                        <a:buFont typeface="Wingdings" panose="05000000000000000000" pitchFamily="2" charset="2"/>
                        <a:buChar char="ü"/>
                      </a:pPr>
                      <a:r>
                        <a:rPr lang="en-US" sz="1400" dirty="0" smtClean="0"/>
                        <a:t>Assess enterprise capabilities required to execute the EA engagement, achieve and operate the target state, and manage the associated risks.</a:t>
                      </a:r>
                    </a:p>
                    <a:p>
                      <a:pPr marL="225425" indent="-225425">
                        <a:spcBef>
                          <a:spcPts val="0"/>
                        </a:spcBef>
                        <a:spcAft>
                          <a:spcPts val="600"/>
                        </a:spcAft>
                        <a:buFont typeface="Wingdings" panose="05000000000000000000" pitchFamily="2" charset="2"/>
                        <a:buChar char="ü"/>
                      </a:pPr>
                      <a:r>
                        <a:rPr lang="en-US" sz="1400" dirty="0" smtClean="0"/>
                        <a:t>Secure approvals for EA engagement.</a:t>
                      </a:r>
                      <a:endParaRPr lang="en-CA" sz="1400" dirty="0" smtClean="0"/>
                    </a:p>
                    <a:p>
                      <a:pPr marL="225425" indent="-225425">
                        <a:spcBef>
                          <a:spcPts val="0"/>
                        </a:spcBef>
                        <a:spcAft>
                          <a:spcPts val="600"/>
                        </a:spcAft>
                      </a:pPr>
                      <a:endParaRPr lang="en-CA" dirty="0" smtClean="0"/>
                    </a:p>
                    <a:p>
                      <a:pPr>
                        <a:spcBef>
                          <a:spcPts val="0"/>
                        </a:spcBef>
                        <a:spcAft>
                          <a:spcPts val="600"/>
                        </a:spcAft>
                      </a:pPr>
                      <a:endParaRPr lang="en-CA" dirty="0"/>
                    </a:p>
                  </a:txBody>
                  <a:tcPr>
                    <a:lnL w="1905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Text Placeholder 10"/>
          <p:cNvSpPr>
            <a:spLocks noGrp="1"/>
          </p:cNvSpPr>
          <p:nvPr>
            <p:ph type="body" sz="quarter" idx="19"/>
          </p:nvPr>
        </p:nvSpPr>
        <p:spPr>
          <a:xfrm>
            <a:off x="251520" y="1232756"/>
            <a:ext cx="8620124" cy="900100"/>
          </a:xfrm>
        </p:spPr>
        <p:txBody>
          <a:bodyPr/>
          <a:lstStyle/>
          <a:p>
            <a:r>
              <a:rPr lang="en-US" dirty="0"/>
              <a:t>Develop a high-level vision of the </a:t>
            </a:r>
            <a:r>
              <a:rPr lang="en-US" dirty="0" smtClean="0"/>
              <a:t>target </a:t>
            </a:r>
            <a:r>
              <a:rPr lang="en-US" dirty="0"/>
              <a:t>state architecture, achieve stakeholder agreement, and obtain </a:t>
            </a:r>
            <a:r>
              <a:rPr lang="en-US" dirty="0" smtClean="0"/>
              <a:t>approval and funding </a:t>
            </a:r>
            <a:r>
              <a:rPr lang="en-US" dirty="0"/>
              <a:t>to execute the associated </a:t>
            </a:r>
            <a:r>
              <a:rPr lang="en-US" dirty="0" smtClean="0"/>
              <a:t>enterprise architecture (EA) </a:t>
            </a:r>
            <a:r>
              <a:rPr lang="en-US" dirty="0"/>
              <a:t>engagement.</a:t>
            </a:r>
          </a:p>
          <a:p>
            <a:endParaRPr lang="en-CA" dirty="0"/>
          </a:p>
        </p:txBody>
      </p:sp>
      <p:sp>
        <p:nvSpPr>
          <p:cNvPr id="7" name="Title 6"/>
          <p:cNvSpPr>
            <a:spLocks noGrp="1"/>
          </p:cNvSpPr>
          <p:nvPr>
            <p:ph type="title"/>
          </p:nvPr>
        </p:nvSpPr>
        <p:spPr>
          <a:xfrm>
            <a:off x="251520" y="260648"/>
            <a:ext cx="8625780" cy="864096"/>
          </a:xfrm>
        </p:spPr>
        <p:txBody>
          <a:bodyPr/>
          <a:lstStyle/>
          <a:p>
            <a:r>
              <a:rPr lang="en-CA" dirty="0" smtClean="0"/>
              <a:t>Introduction</a:t>
            </a:r>
            <a:endParaRPr lang="en-CA" dirty="0"/>
          </a:p>
        </p:txBody>
      </p:sp>
      <p:grpSp>
        <p:nvGrpSpPr>
          <p:cNvPr id="5" name="Group 4"/>
          <p:cNvGrpSpPr/>
          <p:nvPr/>
        </p:nvGrpSpPr>
        <p:grpSpPr>
          <a:xfrm>
            <a:off x="0" y="6422955"/>
            <a:ext cx="9144000" cy="437555"/>
            <a:chOff x="0" y="6422955"/>
            <a:chExt cx="9144000" cy="437555"/>
          </a:xfrm>
        </p:grpSpPr>
        <p:pic>
          <p:nvPicPr>
            <p:cNvPr id="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03294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49302" y="260648"/>
            <a:ext cx="8625780" cy="864096"/>
          </a:xfrm>
        </p:spPr>
        <p:txBody>
          <a:bodyPr/>
          <a:lstStyle/>
          <a:p>
            <a:r>
              <a:rPr lang="en-CA" dirty="0" smtClean="0"/>
              <a:t>Executive Summary</a:t>
            </a:r>
            <a:endParaRPr lang="en-CA" dirty="0"/>
          </a:p>
        </p:txBody>
      </p:sp>
      <p:sp>
        <p:nvSpPr>
          <p:cNvPr id="2" name="Text Placeholder 1"/>
          <p:cNvSpPr>
            <a:spLocks noGrp="1"/>
          </p:cNvSpPr>
          <p:nvPr>
            <p:ph type="body" sz="quarter" idx="16"/>
          </p:nvPr>
        </p:nvSpPr>
        <p:spPr>
          <a:xfrm>
            <a:off x="249302" y="1232756"/>
            <a:ext cx="8627997" cy="4973925"/>
          </a:xfrm>
        </p:spPr>
        <p:txBody>
          <a:bodyPr/>
          <a:lstStyle/>
          <a:p>
            <a:pPr marL="0" indent="0">
              <a:spcBef>
                <a:spcPts val="0"/>
              </a:spcBef>
              <a:spcAft>
                <a:spcPts val="400"/>
              </a:spcAft>
              <a:buNone/>
            </a:pPr>
            <a:r>
              <a:rPr lang="en-US" b="1" dirty="0"/>
              <a:t>Situation</a:t>
            </a:r>
            <a:endParaRPr lang="en-US" dirty="0"/>
          </a:p>
          <a:p>
            <a:pPr>
              <a:spcBef>
                <a:spcPts val="0"/>
              </a:spcBef>
              <a:spcAft>
                <a:spcPts val="400"/>
              </a:spcAft>
            </a:pPr>
            <a:r>
              <a:rPr lang="en-US" dirty="0" smtClean="0"/>
              <a:t>To </a:t>
            </a:r>
            <a:r>
              <a:rPr lang="en-US" dirty="0"/>
              <a:t>be </a:t>
            </a:r>
            <a:r>
              <a:rPr lang="en-US" dirty="0" smtClean="0"/>
              <a:t>successful, </a:t>
            </a:r>
            <a:r>
              <a:rPr lang="en-US" dirty="0"/>
              <a:t>e</a:t>
            </a:r>
            <a:r>
              <a:rPr lang="en-US" dirty="0" smtClean="0"/>
              <a:t>very </a:t>
            </a:r>
            <a:r>
              <a:rPr lang="en-US" dirty="0"/>
              <a:t>EA engagement (i.e. execution of the </a:t>
            </a:r>
            <a:r>
              <a:rPr lang="en-US" i="1" dirty="0"/>
              <a:t>Manage enterprise architecture</a:t>
            </a:r>
            <a:r>
              <a:rPr lang="en-US" dirty="0"/>
              <a:t> process</a:t>
            </a:r>
            <a:r>
              <a:rPr lang="en-US" dirty="0" smtClean="0"/>
              <a:t>) </a:t>
            </a:r>
            <a:r>
              <a:rPr lang="en-US" b="1" dirty="0"/>
              <a:t>requires stakeholder agreement on the scope and direction of the EA work. </a:t>
            </a:r>
          </a:p>
          <a:p>
            <a:pPr marL="0" indent="0">
              <a:spcBef>
                <a:spcPts val="0"/>
              </a:spcBef>
              <a:spcAft>
                <a:spcPts val="400"/>
              </a:spcAft>
              <a:buNone/>
            </a:pPr>
            <a:r>
              <a:rPr lang="en-US" b="1" dirty="0"/>
              <a:t>Complication</a:t>
            </a:r>
          </a:p>
          <a:p>
            <a:pPr>
              <a:spcBef>
                <a:spcPts val="0"/>
              </a:spcBef>
              <a:spcAft>
                <a:spcPts val="400"/>
              </a:spcAft>
            </a:pPr>
            <a:r>
              <a:rPr lang="en-US" dirty="0"/>
              <a:t>EA engagements </a:t>
            </a:r>
            <a:r>
              <a:rPr lang="en-US" dirty="0" smtClean="0"/>
              <a:t>funded </a:t>
            </a:r>
            <a:r>
              <a:rPr lang="en-US" dirty="0"/>
              <a:t>through non-discretionary budgets </a:t>
            </a:r>
            <a:r>
              <a:rPr lang="en-US" b="1" dirty="0" smtClean="0"/>
              <a:t>must be </a:t>
            </a:r>
            <a:r>
              <a:rPr lang="en-US" b="1" dirty="0"/>
              <a:t>“sold” to </a:t>
            </a:r>
            <a:r>
              <a:rPr lang="en-US" b="1" dirty="0" smtClean="0"/>
              <a:t>stakeholders</a:t>
            </a:r>
            <a:r>
              <a:rPr lang="en-US" dirty="0" smtClean="0"/>
              <a:t> to get budgeted.</a:t>
            </a:r>
            <a:endParaRPr lang="en-US" dirty="0"/>
          </a:p>
          <a:p>
            <a:pPr>
              <a:spcBef>
                <a:spcPts val="0"/>
              </a:spcBef>
              <a:spcAft>
                <a:spcPts val="400"/>
              </a:spcAft>
            </a:pPr>
            <a:r>
              <a:rPr lang="en-US" dirty="0"/>
              <a:t>EA engagements typically deal with both IT and business stakeholders, who frequently have </a:t>
            </a:r>
            <a:r>
              <a:rPr lang="en-US" b="1" dirty="0"/>
              <a:t>conflicting priorities</a:t>
            </a:r>
            <a:r>
              <a:rPr lang="en-US" dirty="0"/>
              <a:t> and </a:t>
            </a:r>
            <a:r>
              <a:rPr lang="en-US" b="1" dirty="0"/>
              <a:t>different visions of the ideal target state</a:t>
            </a:r>
            <a:r>
              <a:rPr lang="en-US" dirty="0"/>
              <a:t> of the enterprise.</a:t>
            </a:r>
          </a:p>
          <a:p>
            <a:pPr>
              <a:spcBef>
                <a:spcPts val="0"/>
              </a:spcBef>
              <a:spcAft>
                <a:spcPts val="400"/>
              </a:spcAft>
            </a:pPr>
            <a:r>
              <a:rPr lang="en-US" dirty="0"/>
              <a:t>Target state EA needs to be compliant with </a:t>
            </a:r>
            <a:r>
              <a:rPr lang="en-US" b="1" dirty="0"/>
              <a:t>multiple constraints</a:t>
            </a:r>
            <a:r>
              <a:rPr lang="en-US" dirty="0"/>
              <a:t> and be </a:t>
            </a:r>
            <a:r>
              <a:rPr lang="en-US" b="1" dirty="0"/>
              <a:t>achievable and operational with the capabilities</a:t>
            </a:r>
            <a:r>
              <a:rPr lang="en-US" dirty="0"/>
              <a:t> the enterprise has or is planning to develop.</a:t>
            </a:r>
          </a:p>
          <a:p>
            <a:pPr marL="0" indent="0">
              <a:spcBef>
                <a:spcPts val="0"/>
              </a:spcBef>
              <a:spcAft>
                <a:spcPts val="400"/>
              </a:spcAft>
              <a:buNone/>
            </a:pPr>
            <a:r>
              <a:rPr lang="en-US" b="1" dirty="0"/>
              <a:t>Plan of action: </a:t>
            </a:r>
            <a:r>
              <a:rPr lang="en-US" dirty="0" smtClean="0"/>
              <a:t>Follow </a:t>
            </a:r>
            <a:r>
              <a:rPr lang="en-US" b="1" dirty="0"/>
              <a:t>a proven five-stage approach to develop an </a:t>
            </a:r>
            <a:r>
              <a:rPr lang="en-US" b="1" dirty="0" smtClean="0"/>
              <a:t>EA </a:t>
            </a:r>
            <a:r>
              <a:rPr lang="en-US" b="1" dirty="0"/>
              <a:t>vision</a:t>
            </a:r>
            <a:r>
              <a:rPr lang="en-US" dirty="0"/>
              <a:t>, secure stakeholder </a:t>
            </a:r>
            <a:r>
              <a:rPr lang="en-US" dirty="0" smtClean="0"/>
              <a:t>buy-in, </a:t>
            </a:r>
            <a:r>
              <a:rPr lang="en-US" dirty="0"/>
              <a:t>and get funding for your EA </a:t>
            </a:r>
            <a:r>
              <a:rPr lang="en-US" dirty="0" smtClean="0"/>
              <a:t>engagement.</a:t>
            </a:r>
            <a:endParaRPr lang="en-US" dirty="0"/>
          </a:p>
          <a:p>
            <a:pPr marL="228600" lvl="0" indent="-228600">
              <a:spcBef>
                <a:spcPts val="0"/>
              </a:spcBef>
              <a:spcAft>
                <a:spcPts val="400"/>
              </a:spcAft>
              <a:buClrTx/>
              <a:buSzTx/>
              <a:buFont typeface="+mj-lt"/>
              <a:buAutoNum type="arabicPeriod"/>
              <a:defRPr/>
            </a:pPr>
            <a:r>
              <a:rPr lang="en-US" b="1" dirty="0"/>
              <a:t>Adapt the approach to fit your situation</a:t>
            </a:r>
            <a:r>
              <a:rPr lang="en-US" dirty="0"/>
              <a:t>. Decide if this EA engagement will be treated as a </a:t>
            </a:r>
            <a:r>
              <a:rPr lang="en-US" b="1" dirty="0"/>
              <a:t>project or as a process</a:t>
            </a:r>
            <a:r>
              <a:rPr lang="en-US" dirty="0"/>
              <a:t>. Identify and </a:t>
            </a:r>
            <a:r>
              <a:rPr lang="en-US" b="1" dirty="0"/>
              <a:t>analyze your EA stakeholders</a:t>
            </a:r>
            <a:r>
              <a:rPr lang="en-US" dirty="0"/>
              <a:t>, and develop a strategy to effectively engage them. Decide on the </a:t>
            </a:r>
            <a:r>
              <a:rPr lang="en-US" b="1" dirty="0"/>
              <a:t>degree of formality and the level of detail</a:t>
            </a:r>
            <a:r>
              <a:rPr lang="en-US" dirty="0"/>
              <a:t> you employ to develop an </a:t>
            </a:r>
            <a:r>
              <a:rPr lang="en-US" b="1" dirty="0"/>
              <a:t>EA </a:t>
            </a:r>
            <a:r>
              <a:rPr lang="en-US" b="1" dirty="0" smtClean="0"/>
              <a:t>vision document</a:t>
            </a:r>
            <a:r>
              <a:rPr lang="en-US" dirty="0" smtClean="0"/>
              <a:t>.</a:t>
            </a:r>
            <a:endParaRPr lang="en-US" dirty="0"/>
          </a:p>
          <a:p>
            <a:pPr marL="228600" lvl="0" indent="-228600">
              <a:spcBef>
                <a:spcPts val="0"/>
              </a:spcBef>
              <a:spcAft>
                <a:spcPts val="400"/>
              </a:spcAft>
              <a:buSzPct val="100000"/>
              <a:buFont typeface="+mj-lt"/>
              <a:buAutoNum type="arabicPeriod"/>
            </a:pPr>
            <a:r>
              <a:rPr lang="en-US" b="1" dirty="0"/>
              <a:t>Analyze business needs and context </a:t>
            </a:r>
            <a:r>
              <a:rPr lang="en-US" b="1" dirty="0" smtClean="0"/>
              <a:t>factors</a:t>
            </a:r>
            <a:r>
              <a:rPr lang="en-US" dirty="0"/>
              <a:t>.</a:t>
            </a:r>
            <a:r>
              <a:rPr lang="en-US" dirty="0" smtClean="0"/>
              <a:t> Examine and address business </a:t>
            </a:r>
            <a:r>
              <a:rPr lang="en-US" dirty="0"/>
              <a:t>drivers, constraints, architecture principles, architecture requirements, stakeholder </a:t>
            </a:r>
            <a:r>
              <a:rPr lang="en-US" dirty="0" smtClean="0"/>
              <a:t>concerns, </a:t>
            </a:r>
            <a:r>
              <a:rPr lang="en-US" dirty="0"/>
              <a:t>and EA deliverables to be </a:t>
            </a:r>
            <a:r>
              <a:rPr lang="en-US" dirty="0" smtClean="0"/>
              <a:t>produced. </a:t>
            </a:r>
            <a:r>
              <a:rPr lang="en-US" dirty="0"/>
              <a:t>Define </a:t>
            </a:r>
            <a:r>
              <a:rPr lang="en-US" b="1" dirty="0"/>
              <a:t>the scope of the EA </a:t>
            </a:r>
            <a:r>
              <a:rPr lang="en-US" b="1" dirty="0" smtClean="0"/>
              <a:t>engagement</a:t>
            </a:r>
            <a:r>
              <a:rPr lang="en-US" dirty="0" smtClean="0"/>
              <a:t> in </a:t>
            </a:r>
            <a:r>
              <a:rPr lang="en-US" dirty="0"/>
              <a:t>terms of breadth, depth, time period, and coverage of EA domains.</a:t>
            </a:r>
          </a:p>
          <a:p>
            <a:pPr marL="228600" indent="-228600">
              <a:spcBef>
                <a:spcPts val="0"/>
              </a:spcBef>
              <a:spcAft>
                <a:spcPts val="400"/>
              </a:spcAft>
              <a:buSzPct val="100000"/>
              <a:buFont typeface="+mj-lt"/>
              <a:buAutoNum type="arabicPeriod"/>
            </a:pPr>
            <a:r>
              <a:rPr lang="en-US" b="1" dirty="0"/>
              <a:t>Envision and describe target state</a:t>
            </a:r>
            <a:r>
              <a:rPr lang="en-US" dirty="0"/>
              <a:t>. Draw initial draft high-level architectural models of baseline and target architectures. Assess high-priority business capabilities. Define the target state architecture </a:t>
            </a:r>
            <a:r>
              <a:rPr lang="en-US" b="1" dirty="0"/>
              <a:t>value propositions and measures</a:t>
            </a:r>
            <a:r>
              <a:rPr lang="en-US" dirty="0"/>
              <a:t>.</a:t>
            </a:r>
          </a:p>
          <a:p>
            <a:pPr marL="228600" lvl="0" indent="-228600">
              <a:spcBef>
                <a:spcPts val="0"/>
              </a:spcBef>
              <a:spcAft>
                <a:spcPts val="400"/>
              </a:spcAft>
              <a:buClrTx/>
              <a:buSzTx/>
              <a:buFont typeface="+mj-lt"/>
              <a:buAutoNum type="arabicPeriod"/>
              <a:defRPr/>
            </a:pPr>
            <a:r>
              <a:rPr lang="en-US" b="1" dirty="0"/>
              <a:t>Assess enterprise </a:t>
            </a:r>
            <a:r>
              <a:rPr lang="en-US" b="1" dirty="0" smtClean="0"/>
              <a:t>capabilities and </a:t>
            </a:r>
            <a:r>
              <a:rPr lang="en-US" b="1" dirty="0"/>
              <a:t>risks</a:t>
            </a:r>
            <a:r>
              <a:rPr lang="en-US" dirty="0"/>
              <a:t>. Assess your organization’s </a:t>
            </a:r>
            <a:r>
              <a:rPr lang="en-US" dirty="0" smtClean="0"/>
              <a:t>IT and EA capabilities required </a:t>
            </a:r>
            <a:r>
              <a:rPr lang="en-US" dirty="0"/>
              <a:t>to achieve and then operate the target state</a:t>
            </a:r>
            <a:r>
              <a:rPr lang="en-US" dirty="0" smtClean="0"/>
              <a:t>. Perform </a:t>
            </a:r>
            <a:r>
              <a:rPr lang="en-US" b="1" dirty="0" smtClean="0"/>
              <a:t>business transformation readiness assessment</a:t>
            </a:r>
            <a:r>
              <a:rPr lang="en-US" dirty="0" smtClean="0"/>
              <a:t>. Analyze and plan responses to </a:t>
            </a:r>
            <a:r>
              <a:rPr lang="en-US" dirty="0"/>
              <a:t>business transformation risks associated with the achievement of the target </a:t>
            </a:r>
            <a:r>
              <a:rPr lang="en-US" dirty="0" smtClean="0"/>
              <a:t>state.</a:t>
            </a:r>
            <a:endParaRPr lang="en-US" dirty="0"/>
          </a:p>
          <a:p>
            <a:pPr marL="228600" lvl="0" indent="-228600">
              <a:spcBef>
                <a:spcPts val="0"/>
              </a:spcBef>
              <a:spcAft>
                <a:spcPts val="400"/>
              </a:spcAft>
              <a:buClrTx/>
              <a:buSzTx/>
              <a:buFont typeface="+mj-lt"/>
              <a:buAutoNum type="arabicPeriod"/>
              <a:defRPr/>
            </a:pPr>
            <a:r>
              <a:rPr lang="en-US" b="1" dirty="0"/>
              <a:t>Secure approvals for EA engagement</a:t>
            </a:r>
            <a:r>
              <a:rPr lang="en-US" dirty="0"/>
              <a:t>. Market and </a:t>
            </a:r>
            <a:r>
              <a:rPr lang="en-US" b="1" dirty="0"/>
              <a:t>sell the EA Vision</a:t>
            </a:r>
            <a:r>
              <a:rPr lang="en-US" dirty="0"/>
              <a:t> to your EA stakeholders. Develop a </a:t>
            </a:r>
            <a:r>
              <a:rPr lang="en-US" b="1" dirty="0"/>
              <a:t>Statement of Architecture Work</a:t>
            </a:r>
            <a:r>
              <a:rPr lang="en-US" dirty="0"/>
              <a:t> and secure approval that authorizes the EA engagement</a:t>
            </a:r>
            <a:r>
              <a:rPr lang="en-US" dirty="0" smtClean="0"/>
              <a:t>.</a:t>
            </a:r>
            <a:endParaRPr lang="en-US" dirty="0"/>
          </a:p>
        </p:txBody>
      </p:sp>
      <p:grpSp>
        <p:nvGrpSpPr>
          <p:cNvPr id="4" name="Group 3"/>
          <p:cNvGrpSpPr/>
          <p:nvPr/>
        </p:nvGrpSpPr>
        <p:grpSpPr>
          <a:xfrm>
            <a:off x="0" y="6422955"/>
            <a:ext cx="9144000" cy="437555"/>
            <a:chOff x="0" y="6422955"/>
            <a:chExt cx="9144000" cy="437555"/>
          </a:xfrm>
        </p:grpSpPr>
        <p:pic>
          <p:nvPicPr>
            <p:cNvPr id="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6" name="Picture 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960" y="260648"/>
            <a:ext cx="8625780" cy="864096"/>
          </a:xfrm>
        </p:spPr>
        <p:txBody>
          <a:bodyPr/>
          <a:lstStyle/>
          <a:p>
            <a:r>
              <a:rPr lang="en-US" dirty="0" smtClean="0"/>
              <a:t>How to use this blueprint</a:t>
            </a:r>
            <a:endParaRPr lang="en-US" dirty="0"/>
          </a:p>
        </p:txBody>
      </p:sp>
      <p:sp>
        <p:nvSpPr>
          <p:cNvPr id="3" name="Rectangle 2"/>
          <p:cNvSpPr/>
          <p:nvPr/>
        </p:nvSpPr>
        <p:spPr>
          <a:xfrm>
            <a:off x="3209828" y="2775643"/>
            <a:ext cx="2724343" cy="3212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We </a:t>
            </a:r>
            <a:r>
              <a:rPr lang="en-US" sz="1300" dirty="0">
                <a:solidFill>
                  <a:schemeClr val="tx1"/>
                </a:solidFill>
                <a:cs typeface="Open Sans"/>
              </a:rPr>
              <a:t>recommend that you supplement the </a:t>
            </a:r>
            <a:r>
              <a:rPr lang="en-US" sz="1300" dirty="0" smtClean="0">
                <a:solidFill>
                  <a:schemeClr val="tx1"/>
                </a:solidFill>
                <a:cs typeface="Open Sans"/>
              </a:rPr>
              <a:t>Best-Practice </a:t>
            </a:r>
            <a:r>
              <a:rPr lang="en-US" sz="1300" dirty="0">
                <a:solidFill>
                  <a:schemeClr val="tx1"/>
                </a:solidFill>
                <a:cs typeface="Open Sans"/>
              </a:rPr>
              <a:t>Blueprint with a </a:t>
            </a:r>
            <a:r>
              <a:rPr lang="en-US" sz="1300" b="1" dirty="0">
                <a:solidFill>
                  <a:schemeClr val="tx1"/>
                </a:solidFill>
                <a:cs typeface="Open Sans"/>
              </a:rPr>
              <a:t>Guided Implementation</a:t>
            </a:r>
            <a:r>
              <a:rPr lang="en-US" sz="1300" dirty="0">
                <a:solidFill>
                  <a:schemeClr val="tx1"/>
                </a:solidFill>
                <a:cs typeface="Open Sans"/>
              </a:rPr>
              <a:t>. </a:t>
            </a:r>
          </a:p>
          <a:p>
            <a:pPr algn="l"/>
            <a:endParaRPr lang="en-US" sz="1300" dirty="0">
              <a:solidFill>
                <a:schemeClr val="tx1"/>
              </a:solidFill>
              <a:cs typeface="Open Sans"/>
            </a:endParaRPr>
          </a:p>
          <a:p>
            <a:pPr algn="l"/>
            <a:r>
              <a:rPr lang="en-US" sz="1300" dirty="0" smtClean="0">
                <a:solidFill>
                  <a:schemeClr val="tx1"/>
                </a:solidFill>
                <a:cs typeface="Open Sans"/>
              </a:rPr>
              <a:t>For most Info-Tech members, these Guided Implementations are included in your membership plan.* Our </a:t>
            </a:r>
            <a:r>
              <a:rPr lang="en-US" sz="1300" dirty="0">
                <a:solidFill>
                  <a:schemeClr val="tx1"/>
                </a:solidFill>
                <a:cs typeface="Open Sans"/>
              </a:rPr>
              <a:t>expert analysts will provide telephone assistance to you and your team at key </a:t>
            </a:r>
            <a:r>
              <a:rPr lang="en-US" sz="1300" dirty="0" smtClean="0">
                <a:solidFill>
                  <a:schemeClr val="tx1"/>
                </a:solidFill>
                <a:cs typeface="Open Sans"/>
              </a:rPr>
              <a:t>project milestones to </a:t>
            </a:r>
            <a:r>
              <a:rPr lang="en-US" sz="1300" dirty="0">
                <a:solidFill>
                  <a:schemeClr val="tx1"/>
                </a:solidFill>
                <a:cs typeface="Open Sans"/>
              </a:rPr>
              <a:t>review your materials, answer your </a:t>
            </a:r>
            <a:r>
              <a:rPr lang="en-US" sz="1300" dirty="0" smtClean="0">
                <a:solidFill>
                  <a:schemeClr val="tx1"/>
                </a:solidFill>
                <a:cs typeface="Open Sans"/>
              </a:rPr>
              <a:t>questions, </a:t>
            </a:r>
            <a:r>
              <a:rPr lang="en-US" sz="1300" dirty="0">
                <a:solidFill>
                  <a:schemeClr val="tx1"/>
                </a:solidFill>
                <a:cs typeface="Open Sans"/>
              </a:rPr>
              <a:t>and explain our methodology</a:t>
            </a:r>
            <a:r>
              <a:rPr lang="en-US" sz="1200" dirty="0">
                <a:solidFill>
                  <a:schemeClr val="tx1"/>
                </a:solidFill>
                <a:cs typeface="Open Sans"/>
              </a:rPr>
              <a:t>.</a:t>
            </a:r>
          </a:p>
          <a:p>
            <a:pPr algn="l"/>
            <a:endParaRPr lang="en-US" sz="1600" dirty="0">
              <a:solidFill>
                <a:schemeClr val="tx1"/>
              </a:solidFill>
              <a:cs typeface="Open Sans"/>
            </a:endParaRPr>
          </a:p>
          <a:p>
            <a:pPr algn="l"/>
            <a:endParaRPr lang="en-US" sz="1600" dirty="0">
              <a:solidFill>
                <a:schemeClr val="tx1"/>
              </a:solidFill>
              <a:cs typeface="Open Sans"/>
            </a:endParaRPr>
          </a:p>
        </p:txBody>
      </p:sp>
      <p:sp>
        <p:nvSpPr>
          <p:cNvPr id="4" name="Rectangle 3"/>
          <p:cNvSpPr/>
          <p:nvPr/>
        </p:nvSpPr>
        <p:spPr>
          <a:xfrm>
            <a:off x="6156176" y="2775643"/>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Info-Tech </a:t>
            </a:r>
            <a:r>
              <a:rPr lang="en-US" sz="1300" dirty="0">
                <a:solidFill>
                  <a:schemeClr val="tx1"/>
                </a:solidFill>
                <a:cs typeface="Open Sans"/>
              </a:rPr>
              <a:t>Research Group’s expert analysts will come </a:t>
            </a:r>
            <a:r>
              <a:rPr lang="en-US" sz="1300" dirty="0" smtClean="0">
                <a:solidFill>
                  <a:schemeClr val="tx1"/>
                </a:solidFill>
                <a:cs typeface="Open Sans"/>
              </a:rPr>
              <a:t>onsite </a:t>
            </a:r>
            <a:r>
              <a:rPr lang="en-US" sz="1300" dirty="0">
                <a:solidFill>
                  <a:schemeClr val="tx1"/>
                </a:solidFill>
                <a:cs typeface="Open Sans"/>
              </a:rPr>
              <a:t>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a:t>
            </a:r>
            <a:r>
              <a:rPr lang="en-US" sz="1300" dirty="0" smtClean="0">
                <a:solidFill>
                  <a:schemeClr val="tx1"/>
                </a:solidFill>
                <a:cs typeface="Open Sans"/>
              </a:rPr>
              <a:t>onsite</a:t>
            </a:r>
            <a:r>
              <a:rPr lang="en-US" sz="1300" dirty="0">
                <a:solidFill>
                  <a:schemeClr val="tx1"/>
                </a:solidFill>
                <a:cs typeface="Open Sans"/>
              </a:rPr>
              <a:t>.</a:t>
            </a:r>
          </a:p>
          <a:p>
            <a:pPr algn="l"/>
            <a:endParaRPr lang="en-US" sz="1300" dirty="0">
              <a:solidFill>
                <a:schemeClr val="tx1"/>
              </a:solidFill>
              <a:cs typeface="Open Sans"/>
            </a:endParaRPr>
          </a:p>
        </p:txBody>
      </p:sp>
      <p:sp>
        <p:nvSpPr>
          <p:cNvPr id="5" name="Rectangle 4"/>
          <p:cNvSpPr/>
          <p:nvPr/>
        </p:nvSpPr>
        <p:spPr>
          <a:xfrm>
            <a:off x="250068" y="2775644"/>
            <a:ext cx="2708814" cy="3702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spcAft>
                <a:spcPts val="600"/>
              </a:spcAft>
            </a:pPr>
            <a:r>
              <a:rPr lang="en-US" sz="1400" b="1" dirty="0" smtClean="0">
                <a:solidFill>
                  <a:schemeClr val="tx1"/>
                </a:solidFill>
                <a:cs typeface="Open Sans"/>
              </a:rPr>
              <a:t>Do-It-Yourself </a:t>
            </a:r>
            <a:r>
              <a:rPr lang="en-US" sz="1400" b="1" dirty="0">
                <a:solidFill>
                  <a:schemeClr val="tx1"/>
                </a:solidFill>
                <a:cs typeface="Open Sans"/>
              </a:rPr>
              <a:t>Implementation</a:t>
            </a:r>
          </a:p>
          <a:p>
            <a:pPr algn="l"/>
            <a:r>
              <a:rPr lang="en-US" sz="1300" dirty="0" smtClean="0">
                <a:solidFill>
                  <a:schemeClr val="tx1"/>
                </a:solidFill>
                <a:cs typeface="Open Sans"/>
              </a:rPr>
              <a:t>Use </a:t>
            </a:r>
            <a:r>
              <a:rPr lang="en-US" sz="1300" dirty="0">
                <a:solidFill>
                  <a:schemeClr val="tx1"/>
                </a:solidFill>
                <a:cs typeface="Open Sans"/>
              </a:rPr>
              <a:t>this </a:t>
            </a:r>
            <a:r>
              <a:rPr lang="en-US" sz="1300" dirty="0" smtClean="0">
                <a:solidFill>
                  <a:schemeClr val="tx1"/>
                </a:solidFill>
                <a:cs typeface="Open Sans"/>
              </a:rPr>
              <a:t>Best-Practice </a:t>
            </a:r>
            <a:r>
              <a:rPr lang="en-US" sz="1300" dirty="0">
                <a:solidFill>
                  <a:schemeClr val="tx1"/>
                </a:solidFill>
                <a:cs typeface="Open Sans"/>
              </a:rPr>
              <a:t>Blueprint to help you complete your project. The slides in this Blueprint will walk you step-by-step through every phase of your project with supporting tools and templates ready for you to use.</a:t>
            </a:r>
          </a:p>
          <a:p>
            <a:pPr algn="l">
              <a:spcBef>
                <a:spcPts val="600"/>
              </a:spcBef>
              <a:spcAft>
                <a:spcPts val="600"/>
              </a:spcAft>
            </a:pPr>
            <a:r>
              <a:rPr lang="en-US" sz="1400" b="1" dirty="0" smtClean="0">
                <a:solidFill>
                  <a:schemeClr val="tx1"/>
                </a:solidFill>
                <a:cs typeface="Open Sans"/>
              </a:rPr>
              <a:t>Project </a:t>
            </a:r>
            <a:r>
              <a:rPr lang="en-US" sz="1400" b="1" dirty="0">
                <a:solidFill>
                  <a:schemeClr val="tx1"/>
                </a:solidFill>
                <a:cs typeface="Open Sans"/>
              </a:rPr>
              <a:t>Accelerator Workshop</a:t>
            </a:r>
          </a:p>
          <a:p>
            <a:pPr algn="l"/>
            <a:r>
              <a:rPr lang="en-US" sz="1300" dirty="0" smtClean="0">
                <a:solidFill>
                  <a:schemeClr val="tx1"/>
                </a:solidFill>
                <a:cs typeface="Open Sans"/>
              </a:rPr>
              <a:t>You </a:t>
            </a:r>
            <a:r>
              <a:rPr lang="en-US" sz="1300" dirty="0">
                <a:solidFill>
                  <a:schemeClr val="tx1"/>
                </a:solidFill>
                <a:cs typeface="Open Sans"/>
              </a:rPr>
              <a:t>can also use this </a:t>
            </a:r>
            <a:r>
              <a:rPr lang="en-US" sz="1300" dirty="0" smtClean="0">
                <a:solidFill>
                  <a:schemeClr val="tx1"/>
                </a:solidFill>
                <a:cs typeface="Open Sans"/>
              </a:rPr>
              <a:t>Best-Practice </a:t>
            </a:r>
            <a:r>
              <a:rPr lang="en-US" sz="1300" dirty="0">
                <a:solidFill>
                  <a:schemeClr val="tx1"/>
                </a:solidFill>
                <a:cs typeface="Open Sans"/>
              </a:rPr>
              <a:t>Blueprint to facilitate your own project accelerator workshop within your organization using the workshop slides and facilitation instructions provided in the Appendix</a:t>
            </a:r>
            <a:r>
              <a:rPr lang="en-US" sz="1200" dirty="0">
                <a:solidFill>
                  <a:schemeClr val="tx1"/>
                </a:solidFill>
                <a:cs typeface="Open Sans"/>
              </a:rPr>
              <a:t>.</a:t>
            </a:r>
          </a:p>
          <a:p>
            <a:pPr algn="l"/>
            <a:endParaRPr lang="en-US" sz="1200" dirty="0">
              <a:solidFill>
                <a:schemeClr val="tx1"/>
              </a:solidFill>
              <a:cs typeface="Open Sans"/>
            </a:endParaRPr>
          </a:p>
          <a:p>
            <a:pPr algn="l"/>
            <a:endParaRPr lang="en-US" sz="1200" dirty="0">
              <a:solidFill>
                <a:schemeClr val="tx1"/>
              </a:solidFill>
              <a:cs typeface="Open Sans"/>
            </a:endParaRPr>
          </a:p>
        </p:txBody>
      </p:sp>
      <p:sp>
        <p:nvSpPr>
          <p:cNvPr id="7" name="TextBox 6"/>
          <p:cNvSpPr txBox="1"/>
          <p:nvPr/>
        </p:nvSpPr>
        <p:spPr>
          <a:xfrm>
            <a:off x="6200122" y="5337212"/>
            <a:ext cx="2368322" cy="677108"/>
          </a:xfrm>
          <a:prstGeom prst="rect">
            <a:avLst/>
          </a:prstGeom>
          <a:noFill/>
        </p:spPr>
        <p:txBody>
          <a:bodyPr wrap="square" rtlCol="0">
            <a:spAutoFit/>
          </a:bodyPr>
          <a:lstStyle/>
          <a:p>
            <a:pPr algn="l"/>
            <a:r>
              <a:rPr lang="en-US" sz="1350" b="1" dirty="0">
                <a:latin typeface="+mn-lt"/>
                <a:cs typeface="Open Sans"/>
              </a:rPr>
              <a:t>Book your </a:t>
            </a:r>
            <a:r>
              <a:rPr lang="en-US" sz="1350" b="1" dirty="0" smtClean="0">
                <a:latin typeface="+mn-lt"/>
                <a:cs typeface="Open Sans"/>
              </a:rPr>
              <a:t>workshop</a:t>
            </a:r>
            <a:r>
              <a:rPr lang="en-US" sz="1350" b="1" dirty="0">
                <a:latin typeface="+mn-lt"/>
                <a:cs typeface="Open Sans"/>
              </a:rPr>
              <a:t/>
            </a:r>
            <a:br>
              <a:rPr lang="en-US" sz="1350" b="1" dirty="0">
                <a:latin typeface="+mn-lt"/>
                <a:cs typeface="Open Sans"/>
              </a:rPr>
            </a:br>
            <a:r>
              <a:rPr lang="en-US" sz="1350" b="1" dirty="0" smtClean="0">
                <a:latin typeface="+mn-lt"/>
                <a:cs typeface="Open Sans"/>
              </a:rPr>
              <a:t>now </a:t>
            </a:r>
            <a:r>
              <a:rPr lang="en-US" sz="1350" b="1" dirty="0">
                <a:latin typeface="+mn-lt"/>
                <a:cs typeface="Open Sans"/>
              </a:rPr>
              <a:t>by emailing: </a:t>
            </a:r>
            <a:r>
              <a:rPr lang="en-US" sz="1100" dirty="0" smtClean="0">
                <a:latin typeface="+mn-lt"/>
                <a:cs typeface="Open Sans"/>
                <a:hlinkClick r:id="rId2"/>
              </a:rPr>
              <a:t>WorkshopBooking@InfoTech.com</a:t>
            </a:r>
            <a:endParaRPr lang="en-US" sz="1100" dirty="0" smtClean="0">
              <a:latin typeface="+mn-lt"/>
              <a:cs typeface="Open Sans"/>
            </a:endParaRPr>
          </a:p>
        </p:txBody>
      </p:sp>
      <p:sp>
        <p:nvSpPr>
          <p:cNvPr id="8" name="Rectangle 7"/>
          <p:cNvSpPr/>
          <p:nvPr/>
        </p:nvSpPr>
        <p:spPr>
          <a:xfrm>
            <a:off x="242960" y="1975515"/>
            <a:ext cx="2723030" cy="80682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9" name="Rectangle 8"/>
          <p:cNvSpPr/>
          <p:nvPr/>
        </p:nvSpPr>
        <p:spPr>
          <a:xfrm>
            <a:off x="414411"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Best-Practice </a:t>
            </a:r>
            <a:r>
              <a:rPr lang="en-US" sz="1350" b="1" dirty="0">
                <a:solidFill>
                  <a:schemeClr val="bg1"/>
                </a:solidFill>
                <a:effectLst>
                  <a:outerShdw blurRad="50800" dist="38100" dir="2700000" algn="tl" rotWithShape="0">
                    <a:prstClr val="black">
                      <a:alpha val="40000"/>
                    </a:prstClr>
                  </a:outerShdw>
                </a:effectLst>
                <a:cs typeface="Open Sans"/>
              </a:rPr>
              <a:t>Blueprint</a:t>
            </a:r>
          </a:p>
          <a:p>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0" name="Rectangle 9"/>
          <p:cNvSpPr/>
          <p:nvPr/>
        </p:nvSpPr>
        <p:spPr>
          <a:xfrm>
            <a:off x="3210484" y="1978876"/>
            <a:ext cx="2723030" cy="80682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1" name="Rectangle 10"/>
          <p:cNvSpPr/>
          <p:nvPr/>
        </p:nvSpPr>
        <p:spPr>
          <a:xfrm>
            <a:off x="3362050" y="2115113"/>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Free </a:t>
            </a:r>
            <a:r>
              <a:rPr lang="en-US" sz="1350" b="1" dirty="0">
                <a:solidFill>
                  <a:schemeClr val="bg1"/>
                </a:solidFill>
                <a:effectLst>
                  <a:outerShdw blurRad="50800" dist="38100" dir="2700000" algn="tl" rotWithShape="0">
                    <a:prstClr val="black">
                      <a:alpha val="40000"/>
                    </a:prstClr>
                  </a:outerShdw>
                </a:effectLst>
                <a:cs typeface="Open Sans"/>
              </a:rPr>
              <a:t>Guided</a:t>
            </a:r>
          </a:p>
          <a:p>
            <a:r>
              <a:rPr lang="en-US" sz="1350" b="1" dirty="0">
                <a:solidFill>
                  <a:schemeClr val="bg1"/>
                </a:solidFill>
                <a:effectLst>
                  <a:outerShdw blurRad="50800" dist="38100" dir="2700000" algn="tl" rotWithShape="0">
                    <a:prstClr val="black">
                      <a:alpha val="40000"/>
                    </a:prstClr>
                  </a:outerShdw>
                </a:effectLst>
                <a:cs typeface="Open Sans"/>
              </a:rPr>
              <a:t>Implementation</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2" name="Rectangle 11"/>
          <p:cNvSpPr/>
          <p:nvPr/>
        </p:nvSpPr>
        <p:spPr>
          <a:xfrm>
            <a:off x="6157104" y="1962067"/>
            <a:ext cx="2723030" cy="80682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sp>
        <p:nvSpPr>
          <p:cNvPr id="13" name="Rectangle 12"/>
          <p:cNvSpPr/>
          <p:nvPr/>
        </p:nvSpPr>
        <p:spPr>
          <a:xfrm>
            <a:off x="6286542"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Onsite</a:t>
            </a:r>
            <a:endParaRPr lang="en-US" sz="1350" b="1" dirty="0">
              <a:solidFill>
                <a:schemeClr val="bg1"/>
              </a:solidFill>
              <a:effectLst>
                <a:outerShdw blurRad="50800" dist="38100" dir="2700000" algn="tl" rotWithShape="0">
                  <a:prstClr val="black">
                    <a:alpha val="40000"/>
                  </a:prstClr>
                </a:outerShdw>
              </a:effectLst>
              <a:cs typeface="Open Sans"/>
            </a:endParaRPr>
          </a:p>
          <a:p>
            <a:r>
              <a:rPr lang="en-US" sz="1350" b="1" dirty="0">
                <a:solidFill>
                  <a:schemeClr val="bg1"/>
                </a:solidFill>
                <a:effectLst>
                  <a:outerShdw blurRad="50800" dist="38100" dir="2700000" algn="tl" rotWithShape="0">
                    <a:prstClr val="black">
                      <a:alpha val="40000"/>
                    </a:prstClr>
                  </a:outerShdw>
                </a:effectLst>
                <a:cs typeface="Open Sans"/>
              </a:rPr>
              <a:t>Workshops</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4" name="TextBox 13"/>
          <p:cNvSpPr txBox="1"/>
          <p:nvPr/>
        </p:nvSpPr>
        <p:spPr>
          <a:xfrm>
            <a:off x="3153892" y="5970009"/>
            <a:ext cx="2175597" cy="300082"/>
          </a:xfrm>
          <a:prstGeom prst="rect">
            <a:avLst/>
          </a:prstGeom>
          <a:noFill/>
        </p:spPr>
        <p:txBody>
          <a:bodyPr wrap="none" rtlCol="0">
            <a:spAutoFit/>
          </a:bodyPr>
          <a:lstStyle/>
          <a:p>
            <a:r>
              <a:rPr lang="en-CA" sz="1350" dirty="0" smtClean="0">
                <a:latin typeface="+mn-lt"/>
              </a:rPr>
              <a:t>*</a:t>
            </a:r>
            <a:r>
              <a:rPr lang="en-CA" sz="900" dirty="0" smtClean="0">
                <a:latin typeface="+mn-lt"/>
              </a:rPr>
              <a:t>Gold </a:t>
            </a:r>
            <a:r>
              <a:rPr lang="en-CA" sz="900" dirty="0">
                <a:latin typeface="+mn-lt"/>
              </a:rPr>
              <a:t>and Silver level subscribers only</a:t>
            </a:r>
          </a:p>
        </p:txBody>
      </p:sp>
      <p:pic>
        <p:nvPicPr>
          <p:cNvPr id="15" name="Picture 14" descr="best-practice-blueprints.png"/>
          <p:cNvPicPr>
            <a:picLocks noChangeAspect="1"/>
          </p:cNvPicPr>
          <p:nvPr/>
        </p:nvPicPr>
        <p:blipFill>
          <a:blip r:embed="rId3" cstate="print"/>
          <a:stretch>
            <a:fillRect/>
          </a:stretch>
        </p:blipFill>
        <p:spPr>
          <a:xfrm>
            <a:off x="2015716" y="1880828"/>
            <a:ext cx="998444" cy="99844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a:blip r:embed="rId4" cstate="print"/>
          <a:stretch>
            <a:fillRect/>
          </a:stretch>
        </p:blipFill>
        <p:spPr>
          <a:xfrm>
            <a:off x="7701083" y="1744964"/>
            <a:ext cx="1179980" cy="1179980"/>
          </a:xfrm>
          <a:prstGeom prst="rect">
            <a:avLst/>
          </a:prstGeom>
          <a:effectLst>
            <a:outerShdw blurRad="50800" dist="38100" dir="2700000" algn="tl" rotWithShape="0">
              <a:prstClr val="black">
                <a:alpha val="40000"/>
              </a:prstClr>
            </a:outerShdw>
          </a:effectLst>
        </p:spPr>
      </p:pic>
      <p:pic>
        <p:nvPicPr>
          <p:cNvPr id="17" name="Picture 16" descr="Guided-Implementation-White-TranspBG.png"/>
          <p:cNvPicPr>
            <a:picLocks noChangeAspect="1"/>
          </p:cNvPicPr>
          <p:nvPr/>
        </p:nvPicPr>
        <p:blipFill>
          <a:blip r:embed="rId5" cstate="print"/>
          <a:stretch>
            <a:fillRect/>
          </a:stretch>
        </p:blipFill>
        <p:spPr>
          <a:xfrm>
            <a:off x="5000625" y="1958706"/>
            <a:ext cx="843803" cy="843803"/>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6200122" y="5985284"/>
            <a:ext cx="2168339" cy="469359"/>
          </a:xfrm>
          <a:prstGeom prst="rect">
            <a:avLst/>
          </a:prstGeom>
          <a:noFill/>
        </p:spPr>
        <p:txBody>
          <a:bodyPr wrap="square" rtlCol="0">
            <a:spAutoFit/>
          </a:bodyPr>
          <a:lstStyle/>
          <a:p>
            <a:pPr algn="l"/>
            <a:r>
              <a:rPr lang="en-US" sz="1350" b="1" dirty="0" smtClean="0">
                <a:latin typeface="+mn-lt"/>
                <a:cs typeface="Open Sans"/>
              </a:rPr>
              <a:t>Or calling:</a:t>
            </a:r>
          </a:p>
          <a:p>
            <a:pPr algn="l"/>
            <a:r>
              <a:rPr lang="en-CA" sz="1100" dirty="0" smtClean="0">
                <a:latin typeface="+mn-lt"/>
              </a:rPr>
              <a:t>1-888-670-8889 Ext. 3001</a:t>
            </a:r>
            <a:endParaRPr lang="en-US" sz="1100" dirty="0" smtClean="0">
              <a:latin typeface="+mn-lt"/>
              <a:cs typeface="Open Sans"/>
            </a:endParaRPr>
          </a:p>
        </p:txBody>
      </p:sp>
      <p:sp>
        <p:nvSpPr>
          <p:cNvPr id="19" name="Text Placeholder 1"/>
          <p:cNvSpPr txBox="1">
            <a:spLocks/>
          </p:cNvSpPr>
          <p:nvPr/>
        </p:nvSpPr>
        <p:spPr>
          <a:xfrm>
            <a:off x="242960" y="1232756"/>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cs typeface="Open Sans"/>
              </a:rPr>
              <a:t>There are multiple ways you can use this Info-Tech Best-Practice Blueprint in your organization. Choose the option that best fits your needs:</a:t>
            </a:r>
          </a:p>
          <a:p>
            <a:pPr marL="0" indent="0">
              <a:buNone/>
            </a:pPr>
            <a:endParaRPr lang="en-US" sz="1800" b="1" dirty="0"/>
          </a:p>
        </p:txBody>
      </p:sp>
      <p:grpSp>
        <p:nvGrpSpPr>
          <p:cNvPr id="20" name="Group 19"/>
          <p:cNvGrpSpPr/>
          <p:nvPr/>
        </p:nvGrpSpPr>
        <p:grpSpPr>
          <a:xfrm>
            <a:off x="0" y="6422955"/>
            <a:ext cx="9144000" cy="437555"/>
            <a:chOff x="0" y="6422955"/>
            <a:chExt cx="9144000" cy="437555"/>
          </a:xfrm>
        </p:grpSpPr>
        <p:pic>
          <p:nvPicPr>
            <p:cNvPr id="21"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26989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4696" y="260648"/>
            <a:ext cx="8625780" cy="864096"/>
          </a:xfrm>
        </p:spPr>
        <p:txBody>
          <a:bodyPr/>
          <a:lstStyle/>
          <a:p>
            <a:r>
              <a:rPr lang="en-US" dirty="0" smtClean="0"/>
              <a:t>Guided Implementation points </a:t>
            </a:r>
            <a:r>
              <a:rPr lang="en-US" dirty="0"/>
              <a:t>in developing an EA vision</a:t>
            </a:r>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a:t>
            </a:r>
            <a:r>
              <a:rPr lang="en-US" sz="1400" i="1" dirty="0"/>
              <a:t>developing an EA </a:t>
            </a:r>
            <a:r>
              <a:rPr lang="en-US" sz="1400" i="1" dirty="0" smtClean="0"/>
              <a:t>vision</a:t>
            </a:r>
            <a:r>
              <a:rPr lang="en-CA" sz="1400" i="1" dirty="0" smtClean="0">
                <a:cs typeface="Open Sans"/>
              </a:rPr>
              <a:t>:</a:t>
            </a:r>
            <a:endParaRPr lang="en-US" sz="1400" i="1" dirty="0">
              <a:cs typeface="Open Sans"/>
            </a:endParaRPr>
          </a:p>
        </p:txBody>
      </p:sp>
      <p:graphicFrame>
        <p:nvGraphicFramePr>
          <p:cNvPr id="5" name="Table 4"/>
          <p:cNvGraphicFramePr>
            <a:graphicFrameLocks noGrp="1"/>
          </p:cNvGraphicFramePr>
          <p:nvPr>
            <p:extLst>
              <p:ext uri="{D42A27DB-BD31-4B8C-83A1-F6EECF244321}">
                <p14:modId xmlns:p14="http://schemas.microsoft.com/office/powerpoint/2010/main" val="783049215"/>
              </p:ext>
            </p:extLst>
          </p:nvPr>
        </p:nvGraphicFramePr>
        <p:xfrm>
          <a:off x="250199" y="2081312"/>
          <a:ext cx="6199512" cy="2971800"/>
        </p:xfrm>
        <a:graphic>
          <a:graphicData uri="http://schemas.openxmlformats.org/drawingml/2006/table">
            <a:tbl>
              <a:tblPr bandRow="1">
                <a:tableStyleId>{2D5ABB26-0587-4C30-8999-92F81FD0307C}</a:tableStyleId>
              </a:tblPr>
              <a:tblGrid>
                <a:gridCol w="6199512"/>
              </a:tblGrid>
              <a:tr h="239204">
                <a:tc>
                  <a:txBody>
                    <a:bodyPr/>
                    <a:lstStyle/>
                    <a:p>
                      <a:pPr algn="l"/>
                      <a:r>
                        <a:rPr lang="en-US" sz="1200" b="1" dirty="0" smtClean="0">
                          <a:solidFill>
                            <a:srgbClr val="D17D08"/>
                          </a:solidFill>
                          <a:latin typeface="+mn-lt"/>
                          <a:cs typeface="Open Sans"/>
                        </a:rPr>
                        <a:t>Section 1: </a:t>
                      </a:r>
                      <a:r>
                        <a:rPr lang="en-US" sz="1200" b="1" baseline="0" dirty="0" smtClean="0">
                          <a:solidFill>
                            <a:schemeClr val="tx1"/>
                          </a:solidFill>
                          <a:latin typeface="+mn-lt"/>
                        </a:rPr>
                        <a:t>Adapt the approach to fit your situation.</a:t>
                      </a:r>
                      <a:endParaRPr lang="en-US" sz="1200" b="1" dirty="0" smtClean="0">
                        <a:solidFill>
                          <a:schemeClr val="tx1"/>
                        </a:solidFill>
                        <a:latin typeface="+mn-lt"/>
                        <a:cs typeface="Open Sans"/>
                      </a:endParaRPr>
                    </a:p>
                  </a:txBody>
                  <a:tcPr marL="68580" marR="68580" marT="34290" marB="34290">
                    <a:solidFill>
                      <a:schemeClr val="bg1">
                        <a:lumMod val="95000"/>
                      </a:schemeClr>
                    </a:solidFill>
                  </a:tcPr>
                </a:tc>
              </a:tr>
              <a:tr h="761105">
                <a:tc>
                  <a:txBody>
                    <a:bodyPr/>
                    <a:lstStyle/>
                    <a:p>
                      <a:pPr marL="0" marR="0" indent="0" algn="l" defTabSz="914400" rtl="0" eaLnBrk="1" fontAlgn="auto" latinLnBrk="0" hangingPunct="1">
                        <a:lnSpc>
                          <a:spcPct val="100000"/>
                        </a:lnSpc>
                        <a:spcBef>
                          <a:spcPts val="400"/>
                        </a:spcBef>
                        <a:spcAft>
                          <a:spcPts val="0"/>
                        </a:spcAft>
                        <a:buClrTx/>
                        <a:buSzTx/>
                        <a:buFontTx/>
                        <a:buNone/>
                        <a:tabLst/>
                        <a:defRPr/>
                      </a:pPr>
                      <a:r>
                        <a:rPr lang="en-US" sz="1200" dirty="0" smtClean="0">
                          <a:solidFill>
                            <a:schemeClr val="tx1"/>
                          </a:solidFill>
                        </a:rPr>
                        <a:t>Decide if</a:t>
                      </a:r>
                      <a:r>
                        <a:rPr lang="en-US" sz="1200" baseline="0" dirty="0" smtClean="0">
                          <a:solidFill>
                            <a:schemeClr val="tx1"/>
                          </a:solidFill>
                        </a:rPr>
                        <a:t> your EA engagement should be treated as a project or a process. </a:t>
                      </a:r>
                      <a:r>
                        <a:rPr lang="en-CA" sz="1200" baseline="0" dirty="0" smtClean="0">
                          <a:solidFill>
                            <a:schemeClr val="tx1"/>
                          </a:solidFill>
                        </a:rPr>
                        <a:t>D</a:t>
                      </a:r>
                      <a:r>
                        <a:rPr lang="en-CA" sz="1200" dirty="0" smtClean="0">
                          <a:solidFill>
                            <a:schemeClr val="tx1"/>
                          </a:solidFill>
                        </a:rPr>
                        <a:t>evelop a strategy to effectively engage your EA stakeholders. </a:t>
                      </a:r>
                      <a:r>
                        <a:rPr lang="en-US" sz="1200" dirty="0" smtClean="0">
                          <a:solidFill>
                            <a:schemeClr val="tx1"/>
                          </a:solidFill>
                        </a:rPr>
                        <a:t>Decide on the degree of formality and the level of detail</a:t>
                      </a:r>
                      <a:r>
                        <a:rPr lang="ru-RU" sz="1200" dirty="0" smtClean="0">
                          <a:solidFill>
                            <a:schemeClr val="tx1"/>
                          </a:solidFill>
                        </a:rPr>
                        <a:t> </a:t>
                      </a:r>
                      <a:r>
                        <a:rPr lang="en-US" sz="1200" dirty="0" smtClean="0">
                          <a:solidFill>
                            <a:schemeClr val="tx1"/>
                          </a:solidFill>
                        </a:rPr>
                        <a:t>you employ to develop an EA vision. Right-size your EA vision development activities and steps to adequately address the enterprise’s needs and specifics.</a:t>
                      </a:r>
                    </a:p>
                  </a:txBody>
                  <a:tcPr marL="68580" marR="68580" marT="34290" marB="34290"/>
                </a:tc>
              </a:tr>
              <a:tr h="239204">
                <a:tc>
                  <a:txBody>
                    <a:bodyPr/>
                    <a:lstStyle/>
                    <a:p>
                      <a:pPr algn="l"/>
                      <a:r>
                        <a:rPr lang="en-US" sz="1200" b="1" dirty="0" smtClean="0">
                          <a:solidFill>
                            <a:srgbClr val="D17D08"/>
                          </a:solidFill>
                          <a:latin typeface="+mn-lt"/>
                          <a:cs typeface="Open Sans"/>
                        </a:rPr>
                        <a:t>Section 2:</a:t>
                      </a:r>
                      <a:r>
                        <a:rPr lang="en-US" sz="1200" b="1" dirty="0" smtClean="0">
                          <a:solidFill>
                            <a:schemeClr val="tx1">
                              <a:lumMod val="60000"/>
                              <a:lumOff val="40000"/>
                            </a:schemeClr>
                          </a:solidFill>
                          <a:latin typeface="+mn-lt"/>
                        </a:rPr>
                        <a:t> </a:t>
                      </a:r>
                      <a:r>
                        <a:rPr lang="en-US" sz="1200" b="1" dirty="0" smtClean="0">
                          <a:solidFill>
                            <a:schemeClr val="tx1"/>
                          </a:solidFill>
                          <a:latin typeface="+mn-lt"/>
                        </a:rPr>
                        <a:t>Analyze business needs and context factors.</a:t>
                      </a:r>
                      <a:endParaRPr lang="en-US" sz="1200" b="1" dirty="0" smtClean="0">
                        <a:solidFill>
                          <a:schemeClr val="tx1"/>
                        </a:solidFill>
                        <a:latin typeface="+mn-lt"/>
                        <a:cs typeface="Open Sans"/>
                      </a:endParaRPr>
                    </a:p>
                  </a:txBody>
                  <a:tcPr marL="68580" marR="68580" marT="34290" marB="34290">
                    <a:solidFill>
                      <a:schemeClr val="bg1">
                        <a:lumMod val="95000"/>
                      </a:schemeClr>
                    </a:solidFill>
                  </a:tcPr>
                </a:tc>
              </a:tr>
              <a:tr h="5871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Determine business drivers, constraints, architecture principles, initial architecture requirements, stakeholder concerns and EA deliverables and models to be produced to address these concerns. Define the scope of the EA engagement.</a:t>
                      </a:r>
                    </a:p>
                  </a:txBody>
                  <a:tcPr marL="68580" marR="68580" marT="34290" marB="34290"/>
                </a:tc>
              </a:tr>
              <a:tr h="239204">
                <a:tc>
                  <a:txBody>
                    <a:bodyPr/>
                    <a:lstStyle/>
                    <a:p>
                      <a:pPr algn="l"/>
                      <a:r>
                        <a:rPr lang="en-US" sz="1200" b="1" dirty="0" smtClean="0">
                          <a:solidFill>
                            <a:srgbClr val="D17D08"/>
                          </a:solidFill>
                          <a:latin typeface="+mn-lt"/>
                          <a:cs typeface="Open Sans"/>
                        </a:rPr>
                        <a:t>Section 3:</a:t>
                      </a:r>
                      <a:r>
                        <a:rPr lang="en-US" sz="1200" b="1" dirty="0" smtClean="0">
                          <a:solidFill>
                            <a:srgbClr val="ED7D31"/>
                          </a:solidFill>
                          <a:latin typeface="+mn-lt"/>
                          <a:cs typeface="Open Sans"/>
                        </a:rPr>
                        <a:t> </a:t>
                      </a:r>
                      <a:r>
                        <a:rPr lang="en-US" sz="1200" b="1" dirty="0" smtClean="0">
                          <a:solidFill>
                            <a:schemeClr val="tx1"/>
                          </a:solidFill>
                        </a:rPr>
                        <a:t>Envision and describe target state.</a:t>
                      </a:r>
                      <a:endParaRPr lang="en-US" sz="1000" b="1" dirty="0" smtClean="0">
                        <a:solidFill>
                          <a:schemeClr val="tx1"/>
                        </a:solidFill>
                        <a:latin typeface="+mn-lt"/>
                        <a:cs typeface="Open Sans"/>
                      </a:endParaRPr>
                    </a:p>
                  </a:txBody>
                  <a:tcPr marL="68580" marR="68580" marT="34290" marB="34290">
                    <a:solidFill>
                      <a:schemeClr val="bg1">
                        <a:lumMod val="95000"/>
                      </a:schemeClr>
                    </a:solidFill>
                  </a:tcPr>
                </a:tc>
              </a:tr>
              <a:tr h="497798">
                <a:tc>
                  <a:txBody>
                    <a:bodyPr/>
                    <a:lstStyle/>
                    <a:p>
                      <a:pPr marL="0" indent="0" algn="l" fontAlgn="auto">
                        <a:spcBef>
                          <a:spcPts val="0"/>
                        </a:spcBef>
                        <a:spcAft>
                          <a:spcPts val="0"/>
                        </a:spcAft>
                        <a:buFont typeface="+mj-lt"/>
                        <a:buNone/>
                      </a:pPr>
                      <a:r>
                        <a:rPr lang="en-CA" sz="1200" dirty="0" smtClean="0">
                          <a:solidFill>
                            <a:schemeClr val="tx1"/>
                          </a:solidFill>
                          <a:latin typeface="+mn-lt"/>
                        </a:rPr>
                        <a:t>Draw initial draft high-level</a:t>
                      </a:r>
                      <a:r>
                        <a:rPr lang="ru-RU" sz="1200" dirty="0" smtClean="0">
                          <a:solidFill>
                            <a:schemeClr val="tx1"/>
                          </a:solidFill>
                          <a:latin typeface="+mn-lt"/>
                        </a:rPr>
                        <a:t> </a:t>
                      </a:r>
                      <a:r>
                        <a:rPr lang="en-US" sz="1200" dirty="0" smtClean="0">
                          <a:solidFill>
                            <a:schemeClr val="tx1"/>
                          </a:solidFill>
                          <a:latin typeface="+mn-lt"/>
                        </a:rPr>
                        <a:t>architectural models of baseline and target architectures.</a:t>
                      </a:r>
                      <a:r>
                        <a:rPr lang="en-US" sz="1200" baseline="0" dirty="0" smtClean="0">
                          <a:solidFill>
                            <a:schemeClr val="tx1"/>
                          </a:solidFill>
                          <a:latin typeface="+mn-lt"/>
                        </a:rPr>
                        <a:t> </a:t>
                      </a:r>
                      <a:r>
                        <a:rPr lang="en-US" sz="1200" dirty="0" smtClean="0">
                          <a:solidFill>
                            <a:schemeClr val="tx1"/>
                          </a:solidFill>
                          <a:latin typeface="+mn-lt"/>
                        </a:rPr>
                        <a:t>Define the target state architecture value propositions and value and performance measures.</a:t>
                      </a:r>
                    </a:p>
                  </a:txBody>
                  <a:tcPr marL="68580" marR="68580" marT="34290" marB="34290"/>
                </a:tc>
              </a:tr>
            </a:tbl>
          </a:graphicData>
        </a:graphic>
      </p:graphicFrame>
      <p:sp>
        <p:nvSpPr>
          <p:cNvPr id="6" name="TextBox 5"/>
          <p:cNvSpPr txBox="1"/>
          <p:nvPr/>
        </p:nvSpPr>
        <p:spPr>
          <a:xfrm>
            <a:off x="244696" y="5805264"/>
            <a:ext cx="8627997" cy="523220"/>
          </a:xfrm>
          <a:prstGeom prst="rect">
            <a:avLst/>
          </a:prstGeom>
          <a:noFill/>
        </p:spPr>
        <p:txBody>
          <a:bodyPr wrap="square" rtlCol="0">
            <a:spAutoFit/>
          </a:bodyPr>
          <a:lstStyle/>
          <a:p>
            <a:pPr>
              <a:spcBef>
                <a:spcPts val="0"/>
              </a:spcBef>
              <a:spcAft>
                <a:spcPts val="0"/>
              </a:spcAft>
            </a:pPr>
            <a:r>
              <a:rPr lang="en-US" sz="1400" dirty="0" smtClean="0">
                <a:latin typeface="+mn-lt"/>
                <a:cs typeface="Open Sans"/>
              </a:rPr>
              <a:t>To enroll, send </a:t>
            </a:r>
            <a:r>
              <a:rPr lang="en-US" sz="1400" dirty="0">
                <a:latin typeface="+mn-lt"/>
                <a:cs typeface="Open Sans"/>
              </a:rPr>
              <a:t>an </a:t>
            </a:r>
            <a:r>
              <a:rPr lang="en-US" sz="1400" dirty="0" smtClean="0">
                <a:latin typeface="+mn-lt"/>
                <a:cs typeface="Open Sans"/>
              </a:rPr>
              <a:t>email to </a:t>
            </a:r>
            <a:r>
              <a:rPr lang="en-US" sz="1400" b="1" dirty="0" smtClean="0">
                <a:latin typeface="+mn-lt"/>
                <a:cs typeface="Open Sans"/>
                <a:hlinkClick r:id="rId2"/>
              </a:rPr>
              <a:t>GuidedImplementations@InfoTech.com</a:t>
            </a:r>
            <a:r>
              <a:rPr lang="en-US" sz="1400" b="1" dirty="0" smtClean="0">
                <a:latin typeface="+mn-lt"/>
                <a:cs typeface="Open Sans"/>
              </a:rPr>
              <a:t> </a:t>
            </a:r>
            <a:r>
              <a:rPr lang="en-US" sz="1400" dirty="0" smtClean="0">
                <a:latin typeface="+mn-lt"/>
                <a:cs typeface="Open Sans"/>
              </a:rPr>
              <a:t>or call </a:t>
            </a:r>
            <a:r>
              <a:rPr lang="en-CA" sz="1400" dirty="0" smtClean="0">
                <a:latin typeface="+mn-lt"/>
              </a:rPr>
              <a:t>1-888-670-8889 </a:t>
            </a:r>
            <a:r>
              <a:rPr lang="en-CA" sz="1400" dirty="0">
                <a:latin typeface="+mn-lt"/>
              </a:rPr>
              <a:t>and ask for the Guided Implementation </a:t>
            </a:r>
            <a:r>
              <a:rPr lang="en-CA" sz="1400" dirty="0" smtClean="0">
                <a:latin typeface="+mn-lt"/>
              </a:rPr>
              <a:t>Coordinator.</a:t>
            </a:r>
            <a:endParaRPr lang="en-US" sz="1400" dirty="0">
              <a:latin typeface="+mn-lt"/>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9" name="Picture 8" descr="Guided-Implementation-White-TranspBG.png"/>
          <p:cNvPicPr>
            <a:picLocks noChangeAspect="1"/>
          </p:cNvPicPr>
          <p:nvPr/>
        </p:nvPicPr>
        <p:blipFill>
          <a:blip r:embed="rId3"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43186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4696" y="260648"/>
            <a:ext cx="8625780" cy="864096"/>
          </a:xfrm>
        </p:spPr>
        <p:txBody>
          <a:bodyPr/>
          <a:lstStyle/>
          <a:p>
            <a:r>
              <a:rPr lang="en-US" dirty="0" smtClean="0"/>
              <a:t>Guided Implementation points </a:t>
            </a:r>
            <a:r>
              <a:rPr lang="en-US" dirty="0"/>
              <a:t>in developing an </a:t>
            </a:r>
            <a:r>
              <a:rPr lang="en-US" dirty="0" err="1"/>
              <a:t>EA</a:t>
            </a:r>
            <a:r>
              <a:rPr lang="en-US" dirty="0"/>
              <a:t> </a:t>
            </a:r>
            <a:r>
              <a:rPr lang="en-US" dirty="0" smtClean="0"/>
              <a:t>vision (continued)</a:t>
            </a:r>
            <a:endParaRPr lang="en-US" dirty="0"/>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a:t>
            </a:r>
            <a:r>
              <a:rPr lang="en-US" sz="1400" i="1" dirty="0"/>
              <a:t>developing an EA </a:t>
            </a:r>
            <a:r>
              <a:rPr lang="en-US" sz="1400" i="1" dirty="0" smtClean="0"/>
              <a:t>vision</a:t>
            </a:r>
            <a:r>
              <a:rPr lang="en-CA" sz="1400" i="1" dirty="0" smtClean="0">
                <a:cs typeface="Open Sans"/>
              </a:rPr>
              <a:t>:</a:t>
            </a:r>
            <a:endParaRPr lang="en-US" sz="1400" i="1" dirty="0">
              <a:cs typeface="Open Sans"/>
            </a:endParaRPr>
          </a:p>
        </p:txBody>
      </p:sp>
      <p:graphicFrame>
        <p:nvGraphicFramePr>
          <p:cNvPr id="5" name="Table 4"/>
          <p:cNvGraphicFramePr>
            <a:graphicFrameLocks noGrp="1"/>
          </p:cNvGraphicFramePr>
          <p:nvPr>
            <p:extLst>
              <p:ext uri="{D42A27DB-BD31-4B8C-83A1-F6EECF244321}">
                <p14:modId xmlns:p14="http://schemas.microsoft.com/office/powerpoint/2010/main" val="4158235288"/>
              </p:ext>
            </p:extLst>
          </p:nvPr>
        </p:nvGraphicFramePr>
        <p:xfrm>
          <a:off x="244696" y="2051680"/>
          <a:ext cx="6235516" cy="1773364"/>
        </p:xfrm>
        <a:graphic>
          <a:graphicData uri="http://schemas.openxmlformats.org/drawingml/2006/table">
            <a:tbl>
              <a:tblPr bandRow="1">
                <a:tableStyleId>{2D5ABB26-0587-4C30-8999-92F81FD0307C}</a:tableStyleId>
              </a:tblPr>
              <a:tblGrid>
                <a:gridCol w="6235516"/>
              </a:tblGrid>
              <a:tr h="2392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D17D08"/>
                          </a:solidFill>
                          <a:latin typeface="+mn-lt"/>
                          <a:cs typeface="Open Sans"/>
                        </a:rPr>
                        <a:t>Section 4: </a:t>
                      </a:r>
                      <a:r>
                        <a:rPr lang="en-US" sz="1200" b="1" dirty="0" smtClean="0">
                          <a:solidFill>
                            <a:schemeClr val="tx1"/>
                          </a:solidFill>
                          <a:latin typeface="+mn-lt"/>
                        </a:rPr>
                        <a:t>Assess enterprise capabilities and risks.</a:t>
                      </a:r>
                      <a:endParaRPr lang="en-US" sz="1200" b="1" dirty="0" smtClean="0">
                        <a:solidFill>
                          <a:schemeClr val="tx1"/>
                        </a:solidFill>
                        <a:latin typeface="+mn-lt"/>
                        <a:cs typeface="Open Sans"/>
                      </a:endParaRPr>
                    </a:p>
                  </a:txBody>
                  <a:tcPr marL="68580" marR="68580" marT="34290" marB="34290">
                    <a:solidFill>
                      <a:schemeClr val="bg1">
                        <a:lumMod val="95000"/>
                      </a:schemeClr>
                    </a:solidFill>
                  </a:tcPr>
                </a:tc>
              </a:tr>
              <a:tr h="693812">
                <a:tc>
                  <a:txBody>
                    <a:bodyPr/>
                    <a:lstStyle/>
                    <a:p>
                      <a:pPr marL="0" indent="0" algn="l" fontAlgn="auto">
                        <a:spcBef>
                          <a:spcPts val="0"/>
                        </a:spcBef>
                        <a:spcAft>
                          <a:spcPts val="0"/>
                        </a:spcAft>
                        <a:buFont typeface="+mj-lt"/>
                        <a:buNone/>
                      </a:pPr>
                      <a:r>
                        <a:rPr lang="en-US" sz="1200" b="0" dirty="0" smtClean="0">
                          <a:solidFill>
                            <a:schemeClr val="tx1"/>
                          </a:solidFill>
                          <a:latin typeface="+mn-lt"/>
                        </a:rPr>
                        <a:t>Assess your organization’s capabilities required to execute the EA engagement, achieve and operate the envisioned target state. Identify business transformation risks associated with the achievement of the target state and plan responses.</a:t>
                      </a:r>
                    </a:p>
                  </a:txBody>
                  <a:tcPr marL="68580" marR="68580" marT="34290" marB="34290">
                    <a:noFill/>
                  </a:tcPr>
                </a:tc>
              </a:tr>
              <a:tr h="2392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rgbClr val="D17D08"/>
                          </a:solidFill>
                          <a:latin typeface="+mn-lt"/>
                          <a:ea typeface="+mn-ea"/>
                          <a:cs typeface="Open Sans"/>
                        </a:rPr>
                        <a:t>Section 5:</a:t>
                      </a:r>
                      <a:r>
                        <a:rPr lang="en-US" sz="1000" b="1" dirty="0" smtClean="0">
                          <a:solidFill>
                            <a:srgbClr val="D17D08"/>
                          </a:solidFill>
                          <a:latin typeface="+mn-lt"/>
                          <a:cs typeface="Open Sans"/>
                        </a:rPr>
                        <a:t> </a:t>
                      </a:r>
                      <a:r>
                        <a:rPr lang="en-US" sz="1200" b="1" dirty="0" smtClean="0">
                          <a:solidFill>
                            <a:schemeClr val="tx1"/>
                          </a:solidFill>
                          <a:latin typeface="+mn-lt"/>
                        </a:rPr>
                        <a:t>Secure approvals for EA engagement.</a:t>
                      </a:r>
                    </a:p>
                  </a:txBody>
                  <a:tcPr marL="68580" marR="68580" marT="34290" marB="34290">
                    <a:solidFill>
                      <a:schemeClr val="bg1">
                        <a:lumMod val="95000"/>
                      </a:schemeClr>
                    </a:solidFill>
                  </a:tcPr>
                </a:tc>
              </a:tr>
              <a:tr h="576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Open Sans"/>
                        </a:rPr>
                        <a:t>Market and sell the EA Vision to your EA stakeholders. Develop a Statement of Architecture Work and secure approval that authorizes the EA engagement.</a:t>
                      </a:r>
                    </a:p>
                  </a:txBody>
                  <a:tcPr marL="68580" marR="68580" marT="34290" marB="34290">
                    <a:noFill/>
                  </a:tcPr>
                </a:tc>
              </a:tr>
            </a:tbl>
          </a:graphicData>
        </a:graphic>
      </p:graphicFrame>
      <p:sp>
        <p:nvSpPr>
          <p:cNvPr id="6" name="TextBox 5"/>
          <p:cNvSpPr txBox="1"/>
          <p:nvPr/>
        </p:nvSpPr>
        <p:spPr>
          <a:xfrm>
            <a:off x="244696" y="5769260"/>
            <a:ext cx="8627997" cy="523220"/>
          </a:xfrm>
          <a:prstGeom prst="rect">
            <a:avLst/>
          </a:prstGeom>
          <a:noFill/>
        </p:spPr>
        <p:txBody>
          <a:bodyPr wrap="square" rtlCol="0">
            <a:spAutoFit/>
          </a:bodyPr>
          <a:lstStyle/>
          <a:p>
            <a:pPr>
              <a:spcBef>
                <a:spcPts val="0"/>
              </a:spcBef>
              <a:spcAft>
                <a:spcPts val="0"/>
              </a:spcAft>
            </a:pPr>
            <a:r>
              <a:rPr lang="en-US" sz="1400" dirty="0" smtClean="0">
                <a:latin typeface="+mn-lt"/>
                <a:cs typeface="Open Sans"/>
              </a:rPr>
              <a:t>To enroll, send </a:t>
            </a:r>
            <a:r>
              <a:rPr lang="en-US" sz="1400" dirty="0">
                <a:latin typeface="+mn-lt"/>
                <a:cs typeface="Open Sans"/>
              </a:rPr>
              <a:t>an </a:t>
            </a:r>
            <a:r>
              <a:rPr lang="en-US" sz="1400" dirty="0" smtClean="0">
                <a:latin typeface="+mn-lt"/>
                <a:cs typeface="Open Sans"/>
              </a:rPr>
              <a:t>email to </a:t>
            </a:r>
            <a:r>
              <a:rPr lang="en-US" sz="1400" b="1" dirty="0" smtClean="0">
                <a:latin typeface="+mn-lt"/>
                <a:cs typeface="Open Sans"/>
                <a:hlinkClick r:id="rId2"/>
              </a:rPr>
              <a:t>GuidedImplementations@InfoTech.com</a:t>
            </a:r>
            <a:r>
              <a:rPr lang="en-US" sz="1400" b="1" dirty="0" smtClean="0">
                <a:latin typeface="+mn-lt"/>
                <a:cs typeface="Open Sans"/>
              </a:rPr>
              <a:t> </a:t>
            </a:r>
            <a:r>
              <a:rPr lang="en-US" sz="1400" dirty="0" smtClean="0">
                <a:latin typeface="+mn-lt"/>
                <a:cs typeface="Open Sans"/>
              </a:rPr>
              <a:t>or call </a:t>
            </a:r>
            <a:r>
              <a:rPr lang="en-CA" sz="1400" dirty="0" smtClean="0">
                <a:latin typeface="+mn-lt"/>
              </a:rPr>
              <a:t>1-888-670-8889 </a:t>
            </a:r>
            <a:r>
              <a:rPr lang="en-CA" sz="1400" dirty="0">
                <a:latin typeface="+mn-lt"/>
              </a:rPr>
              <a:t>and ask for the Guided Implementation </a:t>
            </a:r>
            <a:r>
              <a:rPr lang="en-CA" sz="1400" dirty="0" smtClean="0">
                <a:latin typeface="+mn-lt"/>
              </a:rPr>
              <a:t>Coordinator.</a:t>
            </a:r>
            <a:endParaRPr lang="en-US" sz="1400" dirty="0">
              <a:latin typeface="+mn-lt"/>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a:p>
        </p:txBody>
      </p:sp>
      <p:pic>
        <p:nvPicPr>
          <p:cNvPr id="9" name="Picture 8" descr="Guided-Implementation-White-TranspBG.png"/>
          <p:cNvPicPr>
            <a:picLocks noChangeAspect="1"/>
          </p:cNvPicPr>
          <p:nvPr/>
        </p:nvPicPr>
        <p:blipFill>
          <a:blip r:embed="rId3"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812256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19" y="260648"/>
            <a:ext cx="8625779" cy="864096"/>
          </a:xfrm>
        </p:spPr>
        <p:txBody>
          <a:bodyPr/>
          <a:lstStyle/>
          <a:p>
            <a:r>
              <a:rPr lang="en-US" dirty="0" smtClean="0"/>
              <a:t>This blueprint focuses on the following EA management practice: </a:t>
            </a:r>
            <a:r>
              <a:rPr lang="en-US" i="1" dirty="0" smtClean="0"/>
              <a:t>Develop an enterprise architecture vision</a:t>
            </a:r>
            <a:endParaRPr lang="en-US" i="1" dirty="0"/>
          </a:p>
        </p:txBody>
      </p:sp>
      <p:sp>
        <p:nvSpPr>
          <p:cNvPr id="9" name="Text Placeholder 1"/>
          <p:cNvSpPr>
            <a:spLocks noGrp="1"/>
          </p:cNvSpPr>
          <p:nvPr>
            <p:ph type="body" sz="quarter" idx="19"/>
          </p:nvPr>
        </p:nvSpPr>
        <p:spPr>
          <a:xfrm>
            <a:off x="251519" y="1232756"/>
            <a:ext cx="8620124" cy="657225"/>
          </a:xfrm>
        </p:spPr>
        <p:txBody>
          <a:bodyPr/>
          <a:lstStyle/>
          <a:p>
            <a:r>
              <a:rPr lang="en-US" dirty="0" smtClean="0"/>
              <a:t>Info-Tech’s </a:t>
            </a:r>
            <a:r>
              <a:rPr lang="en-US" dirty="0"/>
              <a:t>EA management process </a:t>
            </a:r>
            <a:r>
              <a:rPr lang="en-US" dirty="0" smtClean="0"/>
              <a:t>model is aligned with COBIT 5 APO03 and TOGAF 9 ADM. </a:t>
            </a:r>
            <a:r>
              <a:rPr lang="en-US" dirty="0"/>
              <a:t>Refer to </a:t>
            </a:r>
            <a:r>
              <a:rPr lang="en-US" dirty="0">
                <a:hlinkClick r:id="" action="ppaction://noaction"/>
              </a:rPr>
              <a:t>Appendix A</a:t>
            </a:r>
            <a:r>
              <a:rPr lang="en-US" dirty="0"/>
              <a:t> for </a:t>
            </a:r>
            <a:r>
              <a:rPr lang="en-US" dirty="0" smtClean="0"/>
              <a:t>mappings.</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2911160751"/>
              </p:ext>
            </p:extLst>
          </p:nvPr>
        </p:nvGraphicFramePr>
        <p:xfrm>
          <a:off x="323528" y="1892808"/>
          <a:ext cx="8409756" cy="457200"/>
        </p:xfrm>
        <a:graphic>
          <a:graphicData uri="http://schemas.openxmlformats.org/drawingml/2006/table">
            <a:tbl>
              <a:tblPr firstRow="1" bandRow="1">
                <a:tableStyleId>{2D5ABB26-0587-4C30-8999-92F81FD0307C}</a:tableStyleId>
              </a:tblPr>
              <a:tblGrid>
                <a:gridCol w="4077366"/>
                <a:gridCol w="2110215"/>
                <a:gridCol w="2222175"/>
              </a:tblGrid>
              <a:tr h="370840">
                <a:tc>
                  <a:txBody>
                    <a:bodyPr/>
                    <a:lstStyle/>
                    <a:p>
                      <a:pPr algn="l"/>
                      <a:r>
                        <a:rPr lang="en-US" sz="1200" b="1" dirty="0" smtClean="0"/>
                        <a:t>Info-Tech’s EA management process model</a:t>
                      </a:r>
                      <a:endParaRPr lang="en-US" sz="1200" b="1" dirty="0"/>
                    </a:p>
                  </a:txBody>
                  <a:tcPr/>
                </a:tc>
                <a:tc>
                  <a:txBody>
                    <a:bodyPr/>
                    <a:lstStyle/>
                    <a:p>
                      <a:pPr algn="ctr"/>
                      <a:r>
                        <a:rPr lang="en-US" sz="1200" b="1" dirty="0" smtClean="0"/>
                        <a:t>COBIT</a:t>
                      </a:r>
                      <a:r>
                        <a:rPr lang="en-US" sz="1200" b="1" baseline="0" dirty="0" smtClean="0"/>
                        <a:t> 5, APO03 Manage Enterprise Architecture</a:t>
                      </a:r>
                      <a:endParaRPr lang="en-US" sz="1200" b="1" dirty="0"/>
                    </a:p>
                  </a:txBody>
                  <a:tcPr/>
                </a:tc>
                <a:tc>
                  <a:txBody>
                    <a:bodyPr/>
                    <a:lstStyle/>
                    <a:p>
                      <a:pPr algn="ctr"/>
                      <a:r>
                        <a:rPr lang="en-US" sz="1200" b="1" dirty="0" smtClean="0"/>
                        <a:t>TOGAF</a:t>
                      </a:r>
                      <a:r>
                        <a:rPr lang="en-US" sz="1200" b="1" baseline="0" dirty="0" smtClean="0"/>
                        <a:t> 9, Architecture Development Method (ADM)</a:t>
                      </a:r>
                      <a:endParaRPr lang="en-US" sz="1200" b="1" dirty="0"/>
                    </a:p>
                  </a:txBody>
                  <a:tcPr/>
                </a:tc>
              </a:tr>
            </a:tbl>
          </a:graphicData>
        </a:graphic>
      </p:graphicFrame>
      <p:sp>
        <p:nvSpPr>
          <p:cNvPr id="24" name="Freeform 23"/>
          <p:cNvSpPr/>
          <p:nvPr/>
        </p:nvSpPr>
        <p:spPr>
          <a:xfrm>
            <a:off x="2051720" y="2239617"/>
            <a:ext cx="5618921" cy="1537253"/>
          </a:xfrm>
          <a:custGeom>
            <a:avLst/>
            <a:gdLst>
              <a:gd name="connsiteX0" fmla="*/ 13252 w 5618921"/>
              <a:gd name="connsiteY0" fmla="*/ 1537253 h 1537253"/>
              <a:gd name="connsiteX1" fmla="*/ 2557669 w 5618921"/>
              <a:gd name="connsiteY1" fmla="*/ 1099931 h 1537253"/>
              <a:gd name="connsiteX2" fmla="*/ 4147930 w 5618921"/>
              <a:gd name="connsiteY2" fmla="*/ 1099931 h 1537253"/>
              <a:gd name="connsiteX3" fmla="*/ 5539408 w 5618921"/>
              <a:gd name="connsiteY3" fmla="*/ 1524000 h 1537253"/>
              <a:gd name="connsiteX4" fmla="*/ 5618921 w 5618921"/>
              <a:gd name="connsiteY4" fmla="*/ 1046922 h 1537253"/>
              <a:gd name="connsiteX5" fmla="*/ 4108173 w 5618921"/>
              <a:gd name="connsiteY5" fmla="*/ 596348 h 1537253"/>
              <a:gd name="connsiteX6" fmla="*/ 2557669 w 5618921"/>
              <a:gd name="connsiteY6" fmla="*/ 596348 h 1537253"/>
              <a:gd name="connsiteX7" fmla="*/ 0 w 5618921"/>
              <a:gd name="connsiteY7" fmla="*/ 0 h 1537253"/>
              <a:gd name="connsiteX8" fmla="*/ 13252 w 5618921"/>
              <a:gd name="connsiteY8" fmla="*/ 1537253 h 1537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18921" h="1537253">
                <a:moveTo>
                  <a:pt x="13252" y="1537253"/>
                </a:moveTo>
                <a:lnTo>
                  <a:pt x="2557669" y="1099931"/>
                </a:lnTo>
                <a:lnTo>
                  <a:pt x="4147930" y="1099931"/>
                </a:lnTo>
                <a:lnTo>
                  <a:pt x="5539408" y="1524000"/>
                </a:lnTo>
                <a:lnTo>
                  <a:pt x="5618921" y="1046922"/>
                </a:lnTo>
                <a:lnTo>
                  <a:pt x="4108173" y="596348"/>
                </a:lnTo>
                <a:lnTo>
                  <a:pt x="2557669" y="596348"/>
                </a:lnTo>
                <a:lnTo>
                  <a:pt x="0" y="0"/>
                </a:lnTo>
                <a:lnTo>
                  <a:pt x="13252" y="1537253"/>
                </a:lnTo>
                <a:close/>
              </a:path>
            </a:pathLst>
          </a:custGeom>
          <a:gradFill>
            <a:gsLst>
              <a:gs pos="0">
                <a:schemeClr val="accent1">
                  <a:lumMod val="5000"/>
                  <a:lumOff val="95000"/>
                  <a:alpha val="75000"/>
                </a:schemeClr>
              </a:gs>
              <a:gs pos="100000">
                <a:schemeClr val="accent1">
                  <a:lumMod val="30000"/>
                  <a:lumOff val="70000"/>
                  <a:alpha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2" descr="http://www.ebizq.net/blogs/bethgb/Open%20Group%20ADM.jpg"/>
          <p:cNvPicPr>
            <a:picLocks noChangeAspect="1" noChangeArrowheads="1"/>
          </p:cNvPicPr>
          <p:nvPr/>
        </p:nvPicPr>
        <p:blipFill rotWithShape="1">
          <a:blip r:embed="rId2" cstate="print">
            <a:clrChange>
              <a:clrFrom>
                <a:srgbClr val="FFFFFD"/>
              </a:clrFrom>
              <a:clrTo>
                <a:srgbClr val="FFFFFD">
                  <a:alpha val="0"/>
                </a:srgbClr>
              </a:clrTo>
            </a:clrChange>
            <a:extLst>
              <a:ext uri="{28A0092B-C50C-407E-A947-70E740481C1C}">
                <a14:useLocalDpi xmlns:a14="http://schemas.microsoft.com/office/drawing/2010/main" val="0"/>
              </a:ext>
            </a:extLst>
          </a:blip>
          <a:srcRect/>
          <a:stretch/>
        </p:blipFill>
        <p:spPr bwMode="auto">
          <a:xfrm>
            <a:off x="6372200" y="2431168"/>
            <a:ext cx="2587694" cy="344610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rotWithShape="1">
          <a:blip r:embed="rId3">
            <a:clrChange>
              <a:clrFrom>
                <a:srgbClr val="FFFFFF"/>
              </a:clrFrom>
              <a:clrTo>
                <a:srgbClr val="FFFFFF">
                  <a:alpha val="0"/>
                </a:srgbClr>
              </a:clrTo>
            </a:clrChange>
          </a:blip>
          <a:srcRect l="4254" r="1" b="2126"/>
          <a:stretch/>
        </p:blipFill>
        <p:spPr>
          <a:xfrm>
            <a:off x="4608004" y="2574144"/>
            <a:ext cx="1620585" cy="2810053"/>
          </a:xfrm>
          <a:prstGeom prst="rect">
            <a:avLst/>
          </a:prstGeom>
        </p:spPr>
      </p:pic>
      <p:pic>
        <p:nvPicPr>
          <p:cNvPr id="13" name="Picture 12"/>
          <p:cNvPicPr>
            <a:picLocks noChangeAspect="1"/>
          </p:cNvPicPr>
          <p:nvPr/>
        </p:nvPicPr>
        <p:blipFill>
          <a:blip r:embed="rId4"/>
          <a:stretch>
            <a:fillRect/>
          </a:stretch>
        </p:blipFill>
        <p:spPr>
          <a:xfrm>
            <a:off x="359532" y="2371046"/>
            <a:ext cx="3690054" cy="3578234"/>
          </a:xfrm>
          <a:prstGeom prst="rect">
            <a:avLst/>
          </a:prstGeom>
          <a:effectLst>
            <a:outerShdw blurRad="50800" dist="38100" dir="2700000" algn="tl" rotWithShape="0">
              <a:prstClr val="black">
                <a:alpha val="40000"/>
              </a:prstClr>
            </a:outerShdw>
          </a:effectLst>
        </p:spPr>
      </p:pic>
      <p:grpSp>
        <p:nvGrpSpPr>
          <p:cNvPr id="14" name="Group 13"/>
          <p:cNvGrpSpPr/>
          <p:nvPr/>
        </p:nvGrpSpPr>
        <p:grpSpPr>
          <a:xfrm>
            <a:off x="0" y="6422955"/>
            <a:ext cx="9144000" cy="437555"/>
            <a:chOff x="0" y="6422955"/>
            <a:chExt cx="9144000" cy="437555"/>
          </a:xfrm>
        </p:grpSpPr>
        <p:pic>
          <p:nvPicPr>
            <p:cNvPr id="15"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57744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24" name="think-cell Slide" r:id="rId7" imgW="360" imgH="360" progId="">
                  <p:embed/>
                </p:oleObj>
              </mc:Choice>
              <mc:Fallback>
                <p:oleObj name="think-cell Slide" r:id="rId7" imgW="360" imgH="360" progId="">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Table 18"/>
          <p:cNvGraphicFramePr>
            <a:graphicFrameLocks noGrp="1"/>
          </p:cNvGraphicFramePr>
          <p:nvPr>
            <p:custDataLst>
              <p:tags r:id="rId3"/>
            </p:custDataLst>
            <p:extLst>
              <p:ext uri="{D42A27DB-BD31-4B8C-83A1-F6EECF244321}">
                <p14:modId xmlns:p14="http://schemas.microsoft.com/office/powerpoint/2010/main" val="1010668301"/>
              </p:ext>
            </p:extLst>
          </p:nvPr>
        </p:nvGraphicFramePr>
        <p:xfrm>
          <a:off x="359533" y="1880828"/>
          <a:ext cx="8409758" cy="4572000"/>
        </p:xfrm>
        <a:graphic>
          <a:graphicData uri="http://schemas.openxmlformats.org/drawingml/2006/table">
            <a:tbl>
              <a:tblPr firstRow="1" bandRow="1">
                <a:tableStyleId>{5C22544A-7EE6-4342-B048-85BDC9FD1C3A}</a:tableStyleId>
              </a:tblPr>
              <a:tblGrid>
                <a:gridCol w="2720430"/>
                <a:gridCol w="4089419"/>
                <a:gridCol w="1599909"/>
              </a:tblGrid>
              <a:tr h="266947">
                <a:tc>
                  <a:txBody>
                    <a:bodyPr/>
                    <a:lstStyle/>
                    <a:p>
                      <a:pPr algn="l"/>
                      <a:r>
                        <a:rPr lang="en-CA" sz="1200" b="1" dirty="0" smtClean="0">
                          <a:solidFill>
                            <a:schemeClr val="tx1"/>
                          </a:solidFill>
                        </a:rPr>
                        <a:t>Avoid this...</a:t>
                      </a:r>
                      <a:endParaRPr lang="en-CA" sz="1200" b="1" dirty="0">
                        <a:solidFill>
                          <a:schemeClr val="tx1"/>
                        </a:solidFill>
                      </a:endParaRPr>
                    </a:p>
                  </a:txBody>
                  <a:tcPr>
                    <a:lnL w="12700" cap="flat" cmpd="sng" algn="ctr">
                      <a:solidFill>
                        <a:schemeClr val="accent2"/>
                      </a:solidFill>
                      <a:prstDash val="sysDot"/>
                      <a:round/>
                      <a:headEnd type="none" w="med" len="med"/>
                      <a:tailEnd type="none" w="med" len="med"/>
                    </a:lnL>
                    <a:lnR w="12700"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solidFill>
                      <a:srgbClr val="DDDECE"/>
                    </a:solidFill>
                  </a:tcPr>
                </a:tc>
                <a:tc>
                  <a:txBody>
                    <a:bodyPr/>
                    <a:lstStyle/>
                    <a:p>
                      <a:pPr algn="l"/>
                      <a:r>
                        <a:rPr lang="en-CA" sz="1200" b="1" dirty="0" smtClean="0">
                          <a:solidFill>
                            <a:schemeClr val="tx1"/>
                          </a:solidFill>
                        </a:rPr>
                        <a:t>Do this instead…</a:t>
                      </a:r>
                      <a:endParaRPr lang="en-CA" sz="1200" b="1" dirty="0">
                        <a:solidFill>
                          <a:schemeClr val="tx1"/>
                        </a:solidFill>
                      </a:endParaRPr>
                    </a:p>
                  </a:txBody>
                  <a:tcPr>
                    <a:lnL w="12700" cap="flat" cmpd="sng" algn="ctr">
                      <a:solidFill>
                        <a:schemeClr val="accent2"/>
                      </a:solidFill>
                      <a:prstDash val="sysDot"/>
                      <a:round/>
                      <a:headEnd type="none" w="med" len="med"/>
                      <a:tailEnd type="none" w="med" len="med"/>
                    </a:lnL>
                    <a:lnR w="12700"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solidFill>
                      <a:srgbClr val="DDDECE"/>
                    </a:solidFill>
                  </a:tcPr>
                </a:tc>
                <a:tc>
                  <a:txBody>
                    <a:bodyPr/>
                    <a:lstStyle/>
                    <a:p>
                      <a:endParaRPr lang="en-CA" sz="1200" b="0" dirty="0">
                        <a:solidFill>
                          <a:schemeClr val="tx1"/>
                        </a:solidFill>
                      </a:endParaRPr>
                    </a:p>
                  </a:txBody>
                  <a:tcPr>
                    <a:lnL w="12700" cap="flat" cmpd="sng" algn="ctr">
                      <a:solidFill>
                        <a:schemeClr val="accent2"/>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978806">
                <a:tc>
                  <a:txBody>
                    <a:bodyPr/>
                    <a:lstStyle/>
                    <a:p>
                      <a:pPr marL="119063" indent="-119063" algn="l" defTabSz="914400" rtl="0" eaLnBrk="1" fontAlgn="auto" latinLnBrk="0" hangingPunct="1">
                        <a:spcBef>
                          <a:spcPts val="0"/>
                        </a:spcBef>
                        <a:spcAft>
                          <a:spcPts val="0"/>
                        </a:spcAft>
                        <a:buFont typeface="Arial" panose="020B0604020202020204" pitchFamily="34" charset="0"/>
                        <a:buChar char="•"/>
                      </a:pPr>
                      <a:r>
                        <a:rPr lang="en-CA" sz="1200" kern="1200" dirty="0" smtClean="0">
                          <a:solidFill>
                            <a:schemeClr val="tx1"/>
                          </a:solidFill>
                          <a:latin typeface="+mn-lt"/>
                          <a:ea typeface="+mn-ea"/>
                          <a:cs typeface="+mn-cs"/>
                        </a:rPr>
                        <a:t>Focus on technology.</a:t>
                      </a:r>
                      <a:endParaRPr lang="en-CA" sz="1200" kern="1200" dirty="0">
                        <a:solidFill>
                          <a:schemeClr val="tx1"/>
                        </a:solidFill>
                        <a:latin typeface="+mn-lt"/>
                        <a:ea typeface="+mn-ea"/>
                        <a:cs typeface="+mn-cs"/>
                      </a:endParaRP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itchFamily="34" charset="0"/>
                        <a:buNone/>
                      </a:pPr>
                      <a:r>
                        <a:rPr lang="en-US" sz="1200" dirty="0" smtClean="0">
                          <a:solidFill>
                            <a:schemeClr val="tx1"/>
                          </a:solidFill>
                        </a:rPr>
                        <a:t>Focus</a:t>
                      </a:r>
                      <a:r>
                        <a:rPr lang="en-US" sz="1200" baseline="0" dirty="0" smtClean="0">
                          <a:solidFill>
                            <a:schemeClr val="tx1"/>
                          </a:solidFill>
                        </a:rPr>
                        <a:t> on the business:</a:t>
                      </a:r>
                      <a:endParaRPr lang="en-US" sz="1200" dirty="0" smtClean="0">
                        <a:solidFill>
                          <a:schemeClr val="tx1"/>
                        </a:solidFill>
                      </a:endParaRPr>
                    </a:p>
                    <a:p>
                      <a:pPr marL="119063" indent="-119063">
                        <a:buFont typeface="Arial" pitchFamily="34" charset="0"/>
                        <a:buChar char="•"/>
                      </a:pPr>
                      <a:r>
                        <a:rPr lang="en-US" sz="1200" dirty="0" smtClean="0">
                          <a:solidFill>
                            <a:schemeClr val="tx1"/>
                          </a:solidFill>
                        </a:rPr>
                        <a:t>Identify and confirm business drivers for EA work.</a:t>
                      </a:r>
                    </a:p>
                    <a:p>
                      <a:pPr marL="119063" indent="-119063">
                        <a:buFont typeface="Arial" pitchFamily="34" charset="0"/>
                        <a:buChar char="•"/>
                      </a:pPr>
                      <a:r>
                        <a:rPr lang="en-US" sz="1200" dirty="0" smtClean="0">
                          <a:solidFill>
                            <a:schemeClr val="tx1"/>
                          </a:solidFill>
                        </a:rPr>
                        <a:t>Identify and confirm constraints for your EA work.</a:t>
                      </a:r>
                    </a:p>
                    <a:p>
                      <a:pPr marL="119063" indent="-119063">
                        <a:buFont typeface="Arial" pitchFamily="34" charset="0"/>
                        <a:buChar char="•"/>
                      </a:pPr>
                      <a:r>
                        <a:rPr lang="en-US" sz="1200" dirty="0" smtClean="0">
                          <a:solidFill>
                            <a:schemeClr val="tx1"/>
                          </a:solidFill>
                        </a:rPr>
                        <a:t>Capture the initial set of architecture requirements to determine and register stakeholder needs and priorities.</a:t>
                      </a: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rowSpan="7">
                  <a:txBody>
                    <a:bodyPr/>
                    <a:lstStyle/>
                    <a:p>
                      <a:pPr marL="396875" indent="0"/>
                      <a:r>
                        <a:rPr lang="en-CA" sz="1200" b="1" i="0" dirty="0" smtClean="0">
                          <a:solidFill>
                            <a:schemeClr val="tx1"/>
                          </a:solidFill>
                        </a:rPr>
                        <a:t>Develop</a:t>
                      </a:r>
                      <a:r>
                        <a:rPr lang="en-CA" sz="1200" b="1" i="0" baseline="0" dirty="0" smtClean="0">
                          <a:solidFill>
                            <a:schemeClr val="tx1"/>
                          </a:solidFill>
                        </a:rPr>
                        <a:t> an enterprise architecture </a:t>
                      </a:r>
                      <a:br>
                        <a:rPr lang="en-CA" sz="1200" b="1" i="0" baseline="0" dirty="0" smtClean="0">
                          <a:solidFill>
                            <a:schemeClr val="tx1"/>
                          </a:solidFill>
                        </a:rPr>
                      </a:br>
                      <a:r>
                        <a:rPr lang="en-CA" sz="1200" b="1" i="0" baseline="0" dirty="0" smtClean="0">
                          <a:solidFill>
                            <a:schemeClr val="tx1"/>
                          </a:solidFill>
                        </a:rPr>
                        <a:t>vision</a:t>
                      </a:r>
                      <a:endParaRPr lang="en-CA" sz="1200" b="1" i="0" dirty="0" smtClean="0">
                        <a:solidFill>
                          <a:schemeClr val="tx1"/>
                        </a:solidFill>
                      </a:endParaRPr>
                    </a:p>
                  </a:txBody>
                  <a:tcPr anchor="ctr">
                    <a:lnL w="3175" cap="flat" cmpd="sng" algn="ctr">
                      <a:solidFill>
                        <a:schemeClr val="accent2"/>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44912">
                <a:tc>
                  <a:txBody>
                    <a:bodyPr/>
                    <a:lstStyle/>
                    <a:p>
                      <a:pPr marL="119063" marR="0" indent="-119063"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kern="1200" dirty="0" smtClean="0">
                          <a:solidFill>
                            <a:schemeClr val="tx1"/>
                          </a:solidFill>
                          <a:latin typeface="+mn-lt"/>
                          <a:ea typeface="+mn-ea"/>
                          <a:cs typeface="+mn-cs"/>
                        </a:rPr>
                        <a:t>Create artifacts that are shelved and not used.</a:t>
                      </a: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119063" marR="0" indent="-119063"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200" dirty="0" smtClean="0">
                          <a:solidFill>
                            <a:schemeClr val="tx1"/>
                          </a:solidFill>
                          <a:latin typeface="+mn-lt"/>
                        </a:rPr>
                        <a:t>Determine stakeholder concerns </a:t>
                      </a:r>
                      <a:r>
                        <a:rPr lang="en-US" sz="1200" dirty="0" smtClean="0">
                          <a:solidFill>
                            <a:schemeClr val="tx1"/>
                          </a:solidFill>
                          <a:latin typeface="+mn-lt"/>
                        </a:rPr>
                        <a:t>for</a:t>
                      </a:r>
                      <a:r>
                        <a:rPr lang="en-CA" sz="1200" dirty="0" smtClean="0">
                          <a:solidFill>
                            <a:schemeClr val="tx1"/>
                          </a:solidFill>
                          <a:latin typeface="+mn-lt"/>
                        </a:rPr>
                        <a:t> the EA work and deliverables to be produced to address the concerns.</a:t>
                      </a: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vMerge="1">
                  <a:txBody>
                    <a:bodyPr/>
                    <a:lstStyle/>
                    <a:p>
                      <a:endParaRPr lang="en-CA"/>
                    </a:p>
                  </a:txBody>
                  <a:tcPr/>
                </a:tc>
              </a:tr>
              <a:tr h="444912">
                <a:tc>
                  <a:txBody>
                    <a:bodyPr/>
                    <a:lstStyle/>
                    <a:p>
                      <a:pPr marL="119063" indent="-119063" algn="l" defTabSz="914400" rtl="0" eaLnBrk="1" fontAlgn="auto" latinLnBrk="0" hangingPunct="1">
                        <a:spcBef>
                          <a:spcPts val="0"/>
                        </a:spcBef>
                        <a:spcAft>
                          <a:spcPts val="0"/>
                        </a:spcAft>
                        <a:buFont typeface="Arial" panose="020B0604020202020204" pitchFamily="34" charset="0"/>
                        <a:buChar char="•"/>
                      </a:pPr>
                      <a:r>
                        <a:rPr lang="en-US" sz="1200" kern="1200" dirty="0" smtClean="0">
                          <a:solidFill>
                            <a:schemeClr val="tx1"/>
                          </a:solidFill>
                          <a:latin typeface="+mn-lt"/>
                          <a:ea typeface="+mn-ea"/>
                          <a:cs typeface="+mn-cs"/>
                        </a:rPr>
                        <a:t>Address</a:t>
                      </a:r>
                      <a:r>
                        <a:rPr lang="en-US" sz="1200" kern="1200" baseline="0" dirty="0" smtClean="0">
                          <a:solidFill>
                            <a:schemeClr val="tx1"/>
                          </a:solidFill>
                          <a:latin typeface="+mn-lt"/>
                          <a:ea typeface="+mn-ea"/>
                          <a:cs typeface="+mn-cs"/>
                        </a:rPr>
                        <a:t> wrong </a:t>
                      </a:r>
                      <a:r>
                        <a:rPr lang="en-US" sz="1200" kern="1200" dirty="0" smtClean="0">
                          <a:solidFill>
                            <a:schemeClr val="tx1"/>
                          </a:solidFill>
                          <a:latin typeface="+mn-lt"/>
                          <a:ea typeface="+mn-ea"/>
                          <a:cs typeface="+mn-cs"/>
                        </a:rPr>
                        <a:t>breadth, depth, time period, or coverage of EA domains.</a:t>
                      </a:r>
                      <a:endParaRPr lang="en-US" sz="1200" kern="1200" dirty="0">
                        <a:solidFill>
                          <a:schemeClr val="tx1"/>
                        </a:solidFill>
                        <a:latin typeface="+mn-lt"/>
                        <a:ea typeface="+mn-ea"/>
                        <a:cs typeface="+mn-cs"/>
                      </a:endParaRP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119063" marR="0" indent="-1190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Define the scope of the EA effort in terms of breadth, depth, time period, and coverage of EA domains.</a:t>
                      </a: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vMerge="1">
                  <a:txBody>
                    <a:bodyPr/>
                    <a:lstStyle/>
                    <a:p>
                      <a:endParaRPr lang="en-CA"/>
                    </a:p>
                  </a:txBody>
                  <a:tcPr/>
                </a:tc>
              </a:tr>
              <a:tr h="444912">
                <a:tc>
                  <a:txBody>
                    <a:bodyPr/>
                    <a:lstStyle/>
                    <a:p>
                      <a:pPr marL="119063" indent="-119063" algn="l" defTabSz="914400" rtl="0" eaLnBrk="1" fontAlgn="auto" latinLnBrk="0" hangingPunct="1">
                        <a:spcBef>
                          <a:spcPts val="0"/>
                        </a:spcBef>
                        <a:spcAft>
                          <a:spcPts val="0"/>
                        </a:spcAft>
                        <a:buFont typeface="Arial" panose="020B0604020202020204" pitchFamily="34" charset="0"/>
                        <a:buChar char="•"/>
                      </a:pPr>
                      <a:r>
                        <a:rPr lang="en-CA" sz="1200" kern="1200" dirty="0" smtClean="0">
                          <a:solidFill>
                            <a:schemeClr val="tx1"/>
                          </a:solidFill>
                          <a:latin typeface="+mn-lt"/>
                          <a:ea typeface="+mn-ea"/>
                          <a:cs typeface="+mn-cs"/>
                        </a:rPr>
                        <a:t>Embark on an EA effort without</a:t>
                      </a:r>
                      <a:r>
                        <a:rPr lang="en-CA" sz="1200" kern="1200" baseline="0" dirty="0" smtClean="0">
                          <a:solidFill>
                            <a:schemeClr val="tx1"/>
                          </a:solidFill>
                          <a:latin typeface="+mn-lt"/>
                          <a:ea typeface="+mn-ea"/>
                          <a:cs typeface="+mn-cs"/>
                        </a:rPr>
                        <a:t> sufficient EA capability</a:t>
                      </a:r>
                      <a:r>
                        <a:rPr lang="en-CA" sz="1200" kern="1200" dirty="0" smtClean="0">
                          <a:solidFill>
                            <a:schemeClr val="tx1"/>
                          </a:solidFill>
                          <a:latin typeface="+mn-lt"/>
                          <a:ea typeface="+mn-ea"/>
                          <a:cs typeface="+mn-cs"/>
                        </a:rPr>
                        <a:t>.</a:t>
                      </a:r>
                      <a:endParaRPr lang="en-CA" sz="1200" kern="1200" dirty="0">
                        <a:solidFill>
                          <a:schemeClr val="tx1"/>
                        </a:solidFill>
                        <a:latin typeface="+mn-lt"/>
                        <a:ea typeface="+mn-ea"/>
                        <a:cs typeface="+mn-cs"/>
                      </a:endParaRP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119063" indent="-119063" algn="l" fontAlgn="auto">
                        <a:spcBef>
                          <a:spcPts val="0"/>
                        </a:spcBef>
                        <a:spcAft>
                          <a:spcPts val="0"/>
                        </a:spcAft>
                        <a:buFont typeface="Arial" panose="020B0604020202020204" pitchFamily="34" charset="0"/>
                        <a:buChar char="•"/>
                      </a:pPr>
                      <a:r>
                        <a:rPr lang="en-US" sz="1200" dirty="0" smtClean="0">
                          <a:solidFill>
                            <a:schemeClr val="tx1"/>
                          </a:solidFill>
                          <a:latin typeface="+mn-lt"/>
                        </a:rPr>
                        <a:t>Assess your organization’s EA capability required to execute the EA engagement.</a:t>
                      </a: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vMerge="1">
                  <a:txBody>
                    <a:bodyPr/>
                    <a:lstStyle/>
                    <a:p>
                      <a:endParaRPr lang="en-CA"/>
                    </a:p>
                  </a:txBody>
                  <a:tcPr/>
                </a:tc>
              </a:tr>
              <a:tr h="860730">
                <a:tc>
                  <a:txBody>
                    <a:bodyPr/>
                    <a:lstStyle/>
                    <a:p>
                      <a:pPr marL="119063" marR="0" indent="-1190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200" kern="1200" dirty="0" smtClean="0">
                          <a:solidFill>
                            <a:schemeClr val="tx1"/>
                          </a:solidFill>
                          <a:latin typeface="+mn-lt"/>
                          <a:ea typeface="+mn-ea"/>
                          <a:cs typeface="+mn-cs"/>
                        </a:rPr>
                        <a:t>Design target state architectures that your organization cannot achieve or operate.</a:t>
                      </a: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119063" marR="0" indent="-1190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mn-lt"/>
                        </a:rPr>
                        <a:t>Assess your organization’s IT capabilities </a:t>
                      </a:r>
                      <a:r>
                        <a:rPr lang="en-CA" sz="1200" dirty="0" smtClean="0">
                          <a:solidFill>
                            <a:schemeClr val="tx1"/>
                          </a:solidFill>
                          <a:latin typeface="+mn-lt"/>
                        </a:rPr>
                        <a:t>required to achieve and then operate the envisioned target state.</a:t>
                      </a:r>
                    </a:p>
                    <a:p>
                      <a:pPr marL="119063" marR="0" indent="-1190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latin typeface="+mn-lt"/>
                        </a:rPr>
                        <a:t>Perform business transformation readiness assessment to gauge the organization’s readiness to undergo change</a:t>
                      </a:r>
                      <a:r>
                        <a:rPr lang="en-CA" sz="1200" kern="1200" dirty="0" smtClean="0">
                          <a:solidFill>
                            <a:schemeClr val="tx1"/>
                          </a:solidFill>
                          <a:latin typeface="+mn-lt"/>
                          <a:ea typeface="+mn-ea"/>
                          <a:cs typeface="+mn-cs"/>
                        </a:rPr>
                        <a:t>.</a:t>
                      </a:r>
                      <a:endParaRPr lang="en-US" sz="1200" dirty="0" smtClean="0">
                        <a:solidFill>
                          <a:schemeClr val="tx1"/>
                        </a:solidFill>
                        <a:latin typeface="+mn-lt"/>
                      </a:endParaRP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r>
              <a:tr h="444912">
                <a:tc>
                  <a:txBody>
                    <a:bodyPr/>
                    <a:lstStyle/>
                    <a:p>
                      <a:pPr marL="119063" indent="-119063" algn="l" defTabSz="914400" rtl="0" eaLnBrk="1" latinLnBrk="0" hangingPunct="1">
                        <a:buFont typeface="Arial" pitchFamily="34" charset="0"/>
                        <a:buChar char="•"/>
                      </a:pPr>
                      <a:r>
                        <a:rPr lang="en-US" sz="1200" kern="1200" baseline="0" dirty="0" smtClean="0">
                          <a:solidFill>
                            <a:schemeClr val="tx1"/>
                          </a:solidFill>
                          <a:latin typeface="+mn-lt"/>
                          <a:ea typeface="+mn-ea"/>
                          <a:cs typeface="+mn-cs"/>
                        </a:rPr>
                        <a:t>No </a:t>
                      </a:r>
                      <a:r>
                        <a:rPr lang="en-US" sz="1200" dirty="0" smtClean="0">
                          <a:solidFill>
                            <a:schemeClr val="tx1"/>
                          </a:solidFill>
                        </a:rPr>
                        <a:t>shared understanding </a:t>
                      </a:r>
                      <a:r>
                        <a:rPr lang="en-US" sz="1200" baseline="0" dirty="0" smtClean="0">
                          <a:solidFill>
                            <a:schemeClr val="tx1"/>
                          </a:solidFill>
                        </a:rPr>
                        <a:t>on scope and outcome of EA work.</a:t>
                      </a:r>
                      <a:endParaRPr lang="en-CA" sz="1200" kern="1200" dirty="0">
                        <a:solidFill>
                          <a:schemeClr val="tx1"/>
                        </a:solidFill>
                        <a:latin typeface="+mn-lt"/>
                        <a:ea typeface="+mn-ea"/>
                        <a:cs typeface="+mn-cs"/>
                      </a:endParaRP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119063" indent="-119063" algn="l" fontAlgn="auto">
                        <a:spcBef>
                          <a:spcPts val="0"/>
                        </a:spcBef>
                        <a:spcAft>
                          <a:spcPts val="0"/>
                        </a:spcAft>
                        <a:buFont typeface="Arial" panose="020B0604020202020204" pitchFamily="34" charset="0"/>
                        <a:buChar char="•"/>
                      </a:pPr>
                      <a:r>
                        <a:rPr lang="en-US" sz="1200" dirty="0" smtClean="0">
                          <a:solidFill>
                            <a:schemeClr val="tx1"/>
                          </a:solidFill>
                          <a:latin typeface="+mn-lt"/>
                        </a:rPr>
                        <a:t>Market and sell your EA Vision to your EA stakeholders.</a:t>
                      </a: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vMerge="1">
                  <a:txBody>
                    <a:bodyPr/>
                    <a:lstStyle/>
                    <a:p>
                      <a:endParaRPr lang="en-CA"/>
                    </a:p>
                  </a:txBody>
                  <a:tcPr/>
                </a:tc>
              </a:tr>
              <a:tr h="444912">
                <a:tc>
                  <a:txBody>
                    <a:bodyPr/>
                    <a:lstStyle/>
                    <a:p>
                      <a:pPr marL="119063" indent="-119063" algn="l" defTabSz="914400" rtl="0" eaLnBrk="1" latinLnBrk="0" hangingPunct="1">
                        <a:buFont typeface="Arial" pitchFamily="34" charset="0"/>
                        <a:buChar char="•"/>
                      </a:pPr>
                      <a:r>
                        <a:rPr lang="en-CA" sz="1200" kern="1200" dirty="0" smtClean="0">
                          <a:solidFill>
                            <a:schemeClr val="tx1"/>
                          </a:solidFill>
                          <a:latin typeface="+mn-lt"/>
                          <a:ea typeface="+mn-ea"/>
                          <a:cs typeface="+mn-cs"/>
                        </a:rPr>
                        <a:t>Lack of EA budget,</a:t>
                      </a:r>
                      <a:r>
                        <a:rPr lang="en-CA" sz="1200" kern="1200" baseline="0" dirty="0" smtClean="0">
                          <a:solidFill>
                            <a:schemeClr val="tx1"/>
                          </a:solidFill>
                          <a:latin typeface="+mn-lt"/>
                          <a:ea typeface="+mn-ea"/>
                          <a:cs typeface="+mn-cs"/>
                        </a:rPr>
                        <a:t> resources. No official approval/authorization.</a:t>
                      </a:r>
                      <a:endParaRPr lang="en-CA" sz="1200" kern="1200" dirty="0">
                        <a:solidFill>
                          <a:schemeClr val="tx1"/>
                        </a:solidFill>
                        <a:latin typeface="+mn-lt"/>
                        <a:ea typeface="+mn-ea"/>
                        <a:cs typeface="+mn-cs"/>
                      </a:endParaRP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119063" marR="0" indent="-1190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solidFill>
                            <a:schemeClr val="tx1"/>
                          </a:solidFill>
                          <a:latin typeface="+mn-lt"/>
                        </a:rPr>
                        <a:t>Develop a Statement of Architecture Work and secure approval that authorizes the EA engagement</a:t>
                      </a:r>
                      <a:r>
                        <a:rPr lang="en-CA" sz="1200" kern="1200" dirty="0" smtClean="0">
                          <a:solidFill>
                            <a:schemeClr val="tx1"/>
                          </a:solidFill>
                          <a:latin typeface="+mn-lt"/>
                          <a:ea typeface="+mn-ea"/>
                          <a:cs typeface="+mn-cs"/>
                        </a:rPr>
                        <a:t>.</a:t>
                      </a:r>
                      <a:endParaRPr lang="en-US" sz="1200" dirty="0" smtClean="0">
                        <a:solidFill>
                          <a:schemeClr val="tx1"/>
                        </a:solidFill>
                        <a:latin typeface="+mn-lt"/>
                      </a:endParaRPr>
                    </a:p>
                  </a:txBody>
                  <a:tcPr>
                    <a:lnL w="3175" cap="flat" cmpd="sng" algn="ctr">
                      <a:solidFill>
                        <a:schemeClr val="accent2"/>
                      </a:solidFill>
                      <a:prstDash val="sysDot"/>
                      <a:round/>
                      <a:headEnd type="none" w="med" len="med"/>
                      <a:tailEnd type="none" w="med" len="med"/>
                    </a:lnL>
                    <a:lnR w="3175" cap="flat" cmpd="sng" algn="ctr">
                      <a:solidFill>
                        <a:schemeClr val="accent2"/>
                      </a:solidFill>
                      <a:prstDash val="sysDot"/>
                      <a:round/>
                      <a:headEnd type="none" w="med" len="med"/>
                      <a:tailEnd type="none" w="med" len="med"/>
                    </a:lnR>
                    <a:lnT w="3175" cap="flat" cmpd="sng" algn="ctr">
                      <a:solidFill>
                        <a:schemeClr val="accent2"/>
                      </a:solidFill>
                      <a:prstDash val="sysDot"/>
                      <a:round/>
                      <a:headEnd type="none" w="med" len="med"/>
                      <a:tailEnd type="none" w="med" len="med"/>
                    </a:lnT>
                    <a:lnB w="3175"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noFill/>
                  </a:tcPr>
                </a:tc>
                <a:tc vMerge="1">
                  <a:txBody>
                    <a:bodyPr/>
                    <a:lstStyle/>
                    <a:p>
                      <a:pPr marL="225425" indent="0"/>
                      <a:endParaRPr lang="en-CA" sz="1200" b="1" i="0" dirty="0" smtClean="0">
                        <a:solidFill>
                          <a:schemeClr val="tx1"/>
                        </a:solidFill>
                      </a:endParaRPr>
                    </a:p>
                  </a:txBody>
                  <a:tcPr anchor="ctr">
                    <a:lnL w="3175" cap="flat" cmpd="sng" algn="ctr">
                      <a:solidFill>
                        <a:schemeClr val="accent2"/>
                      </a:solidFill>
                      <a:prstDash val="sys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Title 1"/>
          <p:cNvSpPr>
            <a:spLocks noGrp="1"/>
          </p:cNvSpPr>
          <p:nvPr>
            <p:ph type="title"/>
            <p:custDataLst>
              <p:tags r:id="rId4"/>
            </p:custDataLst>
          </p:nvPr>
        </p:nvSpPr>
        <p:spPr>
          <a:xfrm>
            <a:off x="251519" y="260648"/>
            <a:ext cx="7416824" cy="864096"/>
          </a:xfrm>
        </p:spPr>
        <p:txBody>
          <a:bodyPr/>
          <a:lstStyle/>
          <a:p>
            <a:r>
              <a:rPr lang="en-US" dirty="0" smtClean="0"/>
              <a:t>EA </a:t>
            </a:r>
            <a:r>
              <a:rPr lang="en-US" dirty="0"/>
              <a:t>v</a:t>
            </a:r>
            <a:r>
              <a:rPr lang="en-US" dirty="0" smtClean="0"/>
              <a:t>ision development prevents many of the typical EA mistakes</a:t>
            </a:r>
            <a:endParaRPr lang="en-US" dirty="0"/>
          </a:p>
        </p:txBody>
      </p:sp>
      <p:pic>
        <p:nvPicPr>
          <p:cNvPr id="17" name="Picture 2" descr="C:\Documents and Settings\gnielson\Local Settings\Temporary Internet Files\Content.IE5\9G4X7FHZ\MC900441310[1].png"/>
          <p:cNvPicPr>
            <a:picLocks noChangeAspect="1" noChangeArrowheads="1"/>
          </p:cNvPicPr>
          <p:nvPr>
            <p:custDataLst>
              <p:tags r:id="rId5"/>
            </p:custDataLst>
          </p:nvPr>
        </p:nvPicPr>
        <p:blipFill>
          <a:blip r:embed="rId9" cstate="screen"/>
          <a:srcRect/>
          <a:stretch>
            <a:fillRect/>
          </a:stretch>
        </p:blipFill>
        <p:spPr bwMode="auto">
          <a:xfrm>
            <a:off x="6781956" y="1894540"/>
            <a:ext cx="274320" cy="274320"/>
          </a:xfrm>
          <a:prstGeom prst="rect">
            <a:avLst/>
          </a:prstGeom>
          <a:noFill/>
        </p:spPr>
      </p:pic>
      <p:pic>
        <p:nvPicPr>
          <p:cNvPr id="10" name="Picture 2" descr="Red X Cross Wrong Not Clip Art"/>
          <p:cNvPicPr>
            <a:picLocks noChangeAspect="1" noChangeArrowheads="1"/>
          </p:cNvPicPr>
          <p:nvPr/>
        </p:nvPicPr>
        <p:blipFill>
          <a:blip r:embed="rId10" cstate="print"/>
          <a:srcRect/>
          <a:stretch>
            <a:fillRect/>
          </a:stretch>
        </p:blipFill>
        <p:spPr bwMode="auto">
          <a:xfrm>
            <a:off x="2624924" y="1952836"/>
            <a:ext cx="182880" cy="182880"/>
          </a:xfrm>
          <a:prstGeom prst="rect">
            <a:avLst/>
          </a:prstGeom>
          <a:noFill/>
        </p:spPr>
      </p:pic>
      <p:sp>
        <p:nvSpPr>
          <p:cNvPr id="12" name="Text Placeholder 29"/>
          <p:cNvSpPr txBox="1">
            <a:spLocks/>
          </p:cNvSpPr>
          <p:nvPr/>
        </p:nvSpPr>
        <p:spPr bwMode="auto">
          <a:xfrm>
            <a:off x="251519" y="1196752"/>
            <a:ext cx="8625779"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eaLnBrk="0" hangingPunct="0">
              <a:spcBef>
                <a:spcPct val="20000"/>
              </a:spcBef>
              <a:buClr>
                <a:schemeClr val="tx1"/>
              </a:buClr>
              <a:buSzPct val="120000"/>
            </a:pPr>
            <a:r>
              <a:rPr lang="en-US" b="1" dirty="0" smtClean="0"/>
              <a:t>EA engagements frequently fail due to making the same mistakes over and over again.</a:t>
            </a:r>
          </a:p>
        </p:txBody>
      </p:sp>
      <p:sp>
        <p:nvSpPr>
          <p:cNvPr id="4" name="Right Brace 3"/>
          <p:cNvSpPr/>
          <p:nvPr/>
        </p:nvSpPr>
        <p:spPr>
          <a:xfrm>
            <a:off x="7294679" y="2168860"/>
            <a:ext cx="265653" cy="4114800"/>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16" name="Picture 15"/>
          <p:cNvPicPr>
            <a:picLocks noChangeAspect="1"/>
          </p:cNvPicPr>
          <p:nvPr/>
        </p:nvPicPr>
        <p:blipFill>
          <a:blip r:embed="rId11"/>
          <a:stretch>
            <a:fillRect/>
          </a:stretch>
        </p:blipFill>
        <p:spPr>
          <a:xfrm>
            <a:off x="8005095" y="261376"/>
            <a:ext cx="876967" cy="850392"/>
          </a:xfrm>
          <a:prstGeom prst="rect">
            <a:avLst/>
          </a:prstGeom>
          <a:effectLst/>
        </p:spPr>
      </p:pic>
      <p:grpSp>
        <p:nvGrpSpPr>
          <p:cNvPr id="11" name="Group 10"/>
          <p:cNvGrpSpPr/>
          <p:nvPr/>
        </p:nvGrpSpPr>
        <p:grpSpPr>
          <a:xfrm>
            <a:off x="0" y="6422955"/>
            <a:ext cx="9144000" cy="437555"/>
            <a:chOff x="0" y="6422955"/>
            <a:chExt cx="9144000" cy="437555"/>
          </a:xfrm>
        </p:grpSpPr>
        <p:pic>
          <p:nvPicPr>
            <p:cNvPr id="13" name="Picture 3">
              <a:hlinkClick r:id="rId12"/>
            </p:cNvPr>
            <p:cNvPicPr>
              <a:picLocks noChangeAspect="1" noChangeArrowheads="1"/>
            </p:cNvPicPr>
            <p:nvPr/>
          </p:nvPicPr>
          <p:blipFill>
            <a:blip r:embed="rId13"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1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66663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493" name="think-cell Slide" r:id="rId10" imgW="360" imgH="360" progId="">
                  <p:embed/>
                </p:oleObj>
              </mc:Choice>
              <mc:Fallback>
                <p:oleObj name="think-cell Slide" r:id="rId10" imgW="360" imgH="360" progId="">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custDataLst>
              <p:tags r:id="rId3"/>
            </p:custDataLst>
          </p:nvPr>
        </p:nvSpPr>
        <p:spPr>
          <a:xfrm>
            <a:off x="251519" y="260648"/>
            <a:ext cx="7416824" cy="864096"/>
          </a:xfrm>
        </p:spPr>
        <p:txBody>
          <a:bodyPr/>
          <a:lstStyle/>
          <a:p>
            <a:r>
              <a:rPr lang="en-US" dirty="0"/>
              <a:t>Stakeholder buy-in and approval of EA scope and target state vision is key to EA </a:t>
            </a:r>
            <a:r>
              <a:rPr lang="en-US" dirty="0" smtClean="0"/>
              <a:t>success</a:t>
            </a:r>
            <a:endParaRPr lang="en-US" dirty="0"/>
          </a:p>
        </p:txBody>
      </p:sp>
      <p:sp>
        <p:nvSpPr>
          <p:cNvPr id="3" name="Text Placeholder 2"/>
          <p:cNvSpPr>
            <a:spLocks noGrp="1"/>
          </p:cNvSpPr>
          <p:nvPr>
            <p:ph type="body" sz="quarter" idx="16"/>
            <p:custDataLst>
              <p:tags r:id="rId4"/>
            </p:custDataLst>
          </p:nvPr>
        </p:nvSpPr>
        <p:spPr>
          <a:xfrm>
            <a:off x="251519" y="1892808"/>
            <a:ext cx="5618842" cy="3804444"/>
          </a:xfrm>
        </p:spPr>
        <p:txBody>
          <a:bodyPr/>
          <a:lstStyle/>
          <a:p>
            <a:pPr marL="0" indent="0">
              <a:buNone/>
              <a:tabLst>
                <a:tab pos="457200" algn="l"/>
              </a:tabLst>
            </a:pPr>
            <a:r>
              <a:rPr lang="en-US" dirty="0" smtClean="0"/>
              <a:t>Recent Info-Tech research found that organizations who have ongoing </a:t>
            </a:r>
            <a:br>
              <a:rPr lang="en-US" dirty="0" smtClean="0"/>
            </a:br>
            <a:r>
              <a:rPr lang="en-US" dirty="0" smtClean="0"/>
              <a:t>executive support for EA realize greater benefits from their EA initiatives.</a:t>
            </a:r>
          </a:p>
          <a:p>
            <a:pPr marL="0" indent="0">
              <a:buNone/>
              <a:tabLst>
                <a:tab pos="457200" algn="l"/>
              </a:tabLst>
            </a:pPr>
            <a:endParaRPr lang="en-US" i="1" dirty="0"/>
          </a:p>
          <a:p>
            <a:pPr marL="0" indent="0">
              <a:buNone/>
              <a:tabLst>
                <a:tab pos="457200" algn="l"/>
              </a:tabLst>
            </a:pPr>
            <a:endParaRPr lang="en-US" i="1" dirty="0" smtClean="0"/>
          </a:p>
          <a:p>
            <a:pPr marL="0" indent="0">
              <a:buNone/>
              <a:tabLst>
                <a:tab pos="457200" algn="l"/>
              </a:tabLst>
            </a:pPr>
            <a:r>
              <a:rPr lang="en-US" i="1" dirty="0" smtClean="0"/>
              <a:t/>
            </a:r>
            <a:br>
              <a:rPr lang="en-US" i="1" dirty="0" smtClean="0"/>
            </a:br>
            <a:r>
              <a:rPr lang="en-US" i="1" dirty="0" smtClean="0"/>
              <a:t/>
            </a:r>
            <a:br>
              <a:rPr lang="en-US" i="1" dirty="0" smtClean="0"/>
            </a:br>
            <a:endParaRPr lang="en-US" dirty="0" smtClean="0"/>
          </a:p>
          <a:p>
            <a:pPr>
              <a:tabLst>
                <a:tab pos="457200" algn="l"/>
              </a:tabLst>
            </a:pPr>
            <a:endParaRPr lang="en-US" dirty="0" smtClean="0"/>
          </a:p>
          <a:p>
            <a:pPr>
              <a:tabLst>
                <a:tab pos="457200" algn="l"/>
              </a:tabLst>
            </a:pPr>
            <a:endParaRPr lang="en-US" dirty="0" smtClean="0"/>
          </a:p>
          <a:p>
            <a:pPr>
              <a:tabLst>
                <a:tab pos="457200" algn="l"/>
              </a:tabLst>
            </a:pPr>
            <a:endParaRPr lang="en-US" dirty="0" smtClean="0"/>
          </a:p>
          <a:p>
            <a:pPr>
              <a:tabLst>
                <a:tab pos="457200" algn="l"/>
              </a:tabLst>
            </a:pPr>
            <a:endParaRPr lang="en-US" dirty="0" smtClean="0"/>
          </a:p>
          <a:p>
            <a:pPr>
              <a:tabLst>
                <a:tab pos="457200" algn="l"/>
              </a:tabLst>
            </a:pPr>
            <a:endParaRPr lang="en-US" dirty="0" smtClean="0"/>
          </a:p>
          <a:p>
            <a:pPr>
              <a:tabLst>
                <a:tab pos="457200" algn="l"/>
              </a:tabLst>
            </a:pPr>
            <a:endParaRPr lang="en-US" dirty="0" smtClean="0"/>
          </a:p>
          <a:p>
            <a:pPr>
              <a:tabLst>
                <a:tab pos="457200" algn="l"/>
              </a:tabLst>
            </a:pPr>
            <a:endParaRPr lang="en-US" dirty="0" smtClean="0"/>
          </a:p>
          <a:p>
            <a:pPr marL="0" indent="0">
              <a:buNone/>
              <a:tabLst>
                <a:tab pos="457200" algn="l"/>
              </a:tabLst>
            </a:pPr>
            <a:endParaRPr lang="en-US" i="1" dirty="0" smtClean="0"/>
          </a:p>
          <a:p>
            <a:pPr marL="0" indent="0" algn="r">
              <a:buNone/>
              <a:tabLst>
                <a:tab pos="457200" algn="l"/>
              </a:tabLst>
            </a:pPr>
            <a:r>
              <a:rPr lang="en-US" dirty="0" smtClean="0"/>
              <a:t>Source: Info-Tech Research Group, </a:t>
            </a:r>
            <a:r>
              <a:rPr lang="en-US" i="1" dirty="0" smtClean="0"/>
              <a:t>N = 97</a:t>
            </a:r>
          </a:p>
          <a:p>
            <a:pPr marL="0" indent="0">
              <a:buNone/>
            </a:pPr>
            <a:endParaRPr lang="en-US" dirty="0"/>
          </a:p>
        </p:txBody>
      </p:sp>
      <p:sp>
        <p:nvSpPr>
          <p:cNvPr id="14" name="Text Placeholder 29"/>
          <p:cNvSpPr>
            <a:spLocks noGrp="1"/>
          </p:cNvSpPr>
          <p:nvPr>
            <p:custDataLst>
              <p:tags r:id="rId5"/>
            </p:custDataLst>
          </p:nvPr>
        </p:nvSpPr>
        <p:spPr bwMode="auto">
          <a:xfrm>
            <a:off x="6029659" y="2744924"/>
            <a:ext cx="2899461" cy="24842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buClr>
                <a:srgbClr val="333333"/>
              </a:buClr>
            </a:pPr>
            <a:r>
              <a:rPr lang="en-CA" sz="1400" b="0" i="1" dirty="0" smtClean="0">
                <a:solidFill>
                  <a:srgbClr val="333333"/>
                </a:solidFill>
                <a:latin typeface="Georgia"/>
              </a:rPr>
              <a:t>    For enterprise architecture to really fulfill its true potential, business engagement is an imperative, it's an absolutely essential success factor. There could be some success without it, but much more muted than it could have been. </a:t>
            </a:r>
            <a:r>
              <a:rPr lang="en-US" sz="1400" b="0" dirty="0" smtClean="0">
                <a:solidFill>
                  <a:srgbClr val="333333"/>
                </a:solidFill>
              </a:rPr>
              <a:t>	</a:t>
            </a:r>
          </a:p>
          <a:p>
            <a:pPr algn="r">
              <a:spcBef>
                <a:spcPts val="600"/>
              </a:spcBef>
              <a:buClr>
                <a:srgbClr val="333333"/>
              </a:buClr>
            </a:pPr>
            <a:r>
              <a:rPr lang="en-US" sz="1400" b="0" dirty="0" smtClean="0">
                <a:solidFill>
                  <a:srgbClr val="333333"/>
                </a:solidFill>
              </a:rPr>
              <a:t>-</a:t>
            </a:r>
            <a:r>
              <a:rPr lang="en-US" sz="1200" b="0" dirty="0" smtClean="0">
                <a:solidFill>
                  <a:srgbClr val="333333"/>
                </a:solidFill>
              </a:rPr>
              <a:t> Pallab Saha, National University of Singapore</a:t>
            </a:r>
          </a:p>
        </p:txBody>
      </p:sp>
      <p:pic>
        <p:nvPicPr>
          <p:cNvPr id="15" name="Picture 14" descr="quote2.wmf"/>
          <p:cNvPicPr>
            <a:picLocks noChangeAspect="1"/>
          </p:cNvPicPr>
          <p:nvPr>
            <p:custDataLst>
              <p:tags r:id="rId6"/>
            </p:custDataLst>
          </p:nvPr>
        </p:nvPicPr>
        <p:blipFill>
          <a:blip r:embed="rId12" cstate="print"/>
          <a:stretch>
            <a:fillRect/>
          </a:stretch>
        </p:blipFill>
        <p:spPr>
          <a:xfrm>
            <a:off x="8600937" y="4293096"/>
            <a:ext cx="183531" cy="131094"/>
          </a:xfrm>
          <a:prstGeom prst="rect">
            <a:avLst/>
          </a:prstGeom>
        </p:spPr>
      </p:pic>
      <p:pic>
        <p:nvPicPr>
          <p:cNvPr id="16" name="Picture 15" descr="quote1.wmf"/>
          <p:cNvPicPr>
            <a:picLocks noChangeAspect="1"/>
          </p:cNvPicPr>
          <p:nvPr>
            <p:custDataLst>
              <p:tags r:id="rId7"/>
            </p:custDataLst>
          </p:nvPr>
        </p:nvPicPr>
        <p:blipFill>
          <a:blip r:embed="rId13" cstate="print"/>
          <a:stretch>
            <a:fillRect/>
          </a:stretch>
        </p:blipFill>
        <p:spPr>
          <a:xfrm>
            <a:off x="6048164" y="2759620"/>
            <a:ext cx="181048" cy="129320"/>
          </a:xfrm>
          <a:prstGeom prst="rect">
            <a:avLst/>
          </a:prstGeom>
        </p:spPr>
      </p:pic>
      <p:sp>
        <p:nvSpPr>
          <p:cNvPr id="18" name="Text Placeholder 29"/>
          <p:cNvSpPr txBox="1">
            <a:spLocks/>
          </p:cNvSpPr>
          <p:nvPr/>
        </p:nvSpPr>
        <p:spPr bwMode="auto">
          <a:xfrm>
            <a:off x="251519" y="1196752"/>
            <a:ext cx="8625779"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eaLnBrk="0" hangingPunct="0">
              <a:spcBef>
                <a:spcPct val="20000"/>
              </a:spcBef>
              <a:buClr>
                <a:schemeClr val="tx1"/>
              </a:buClr>
              <a:buSzPct val="120000"/>
            </a:pPr>
            <a:r>
              <a:rPr lang="en-US" b="1" dirty="0"/>
              <a:t>Develop and socialize </a:t>
            </a:r>
            <a:r>
              <a:rPr lang="en-US" b="1" dirty="0" smtClean="0"/>
              <a:t>an EA </a:t>
            </a:r>
            <a:r>
              <a:rPr lang="en-US" b="1" dirty="0"/>
              <a:t>vision to secure stakeholder buy-in and </a:t>
            </a:r>
            <a:r>
              <a:rPr lang="en-US" b="1" dirty="0" smtClean="0"/>
              <a:t>executive approval </a:t>
            </a:r>
            <a:r>
              <a:rPr lang="en-US" b="1" dirty="0"/>
              <a:t>of EA </a:t>
            </a:r>
            <a:r>
              <a:rPr lang="en-US" b="1" dirty="0" smtClean="0"/>
              <a:t>work.</a:t>
            </a:r>
          </a:p>
        </p:txBody>
      </p:sp>
      <p:graphicFrame>
        <p:nvGraphicFramePr>
          <p:cNvPr id="11" name="Chart 10"/>
          <p:cNvGraphicFramePr/>
          <p:nvPr>
            <p:extLst>
              <p:ext uri="{D42A27DB-BD31-4B8C-83A1-F6EECF244321}">
                <p14:modId xmlns:p14="http://schemas.microsoft.com/office/powerpoint/2010/main" val="4218855245"/>
              </p:ext>
            </p:extLst>
          </p:nvPr>
        </p:nvGraphicFramePr>
        <p:xfrm>
          <a:off x="272080" y="2581849"/>
          <a:ext cx="5849120" cy="2671711"/>
        </p:xfrm>
        <a:graphic>
          <a:graphicData uri="http://schemas.openxmlformats.org/drawingml/2006/chart">
            <c:chart xmlns:c="http://schemas.openxmlformats.org/drawingml/2006/chart" xmlns:r="http://schemas.openxmlformats.org/officeDocument/2006/relationships" r:id="rId14"/>
          </a:graphicData>
        </a:graphic>
      </p:graphicFrame>
      <p:cxnSp>
        <p:nvCxnSpPr>
          <p:cNvPr id="5" name="Straight Connector 4"/>
          <p:cNvCxnSpPr/>
          <p:nvPr/>
        </p:nvCxnSpPr>
        <p:spPr>
          <a:xfrm>
            <a:off x="5868144" y="1925985"/>
            <a:ext cx="0" cy="3771267"/>
          </a:xfrm>
          <a:prstGeom prst="line">
            <a:avLst/>
          </a:prstGeom>
          <a:ln w="22225">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15"/>
          <a:stretch>
            <a:fillRect/>
          </a:stretch>
        </p:blipFill>
        <p:spPr>
          <a:xfrm>
            <a:off x="8005095" y="261376"/>
            <a:ext cx="876967" cy="850392"/>
          </a:xfrm>
          <a:prstGeom prst="rect">
            <a:avLst/>
          </a:prstGeom>
          <a:effectLst/>
        </p:spPr>
      </p:pic>
      <p:grpSp>
        <p:nvGrpSpPr>
          <p:cNvPr id="12" name="Group 11"/>
          <p:cNvGrpSpPr/>
          <p:nvPr/>
        </p:nvGrpSpPr>
        <p:grpSpPr>
          <a:xfrm>
            <a:off x="0" y="6422955"/>
            <a:ext cx="9144000" cy="437555"/>
            <a:chOff x="0" y="6422955"/>
            <a:chExt cx="9144000" cy="437555"/>
          </a:xfrm>
        </p:grpSpPr>
        <p:pic>
          <p:nvPicPr>
            <p:cNvPr id="13" name="Picture 3">
              <a:hlinkClick r:id="rId16"/>
            </p:cNvPr>
            <p:cNvPicPr>
              <a:picLocks noChangeAspect="1" noChangeArrowheads="1"/>
            </p:cNvPicPr>
            <p:nvPr/>
          </p:nvPicPr>
          <p:blipFill>
            <a:blip r:embed="rId17"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1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304936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fc2d2abe53a132b1c123fa1e6ca3bac6be78"/>
  <p:tag name="ISPRING_RESOURCE_PATHS_HASH_PRESENTER" val="6fc2d2abe53a132b1c123fa1e6ca3bac6be78"/>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vJ4uzoz_ikCcKyLIRqcWT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4KFhBMT69EiXPG903d.cr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izyGtIDrb0WxapL397gmU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1ohvfZxGTESBb8fgL0ezp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y.grEAsh06Hja8x5QcKs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PuKFufLR6UmqF6AErAGf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_zpizw1ogUC1A9eQH4MTJ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iJHnOVtUtkuLu1GUiWR_.A"/>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1920</Words>
  <Application>Microsoft Office PowerPoint</Application>
  <PresentationFormat>On-screen Show (4:3)</PresentationFormat>
  <Paragraphs>154</Paragraphs>
  <Slides>11</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vt:lpstr>
      <vt:lpstr>Calibri</vt:lpstr>
      <vt:lpstr>Georgia</vt:lpstr>
      <vt:lpstr>Helvetica</vt:lpstr>
      <vt:lpstr>Open Sans</vt:lpstr>
      <vt:lpstr>Wingdings</vt:lpstr>
      <vt:lpstr>Office Theme</vt:lpstr>
      <vt:lpstr>think-cell Slide</vt:lpstr>
      <vt:lpstr>PowerPoint Presentation</vt:lpstr>
      <vt:lpstr>Introduction</vt:lpstr>
      <vt:lpstr>Executive Summary</vt:lpstr>
      <vt:lpstr>How to use this blueprint</vt:lpstr>
      <vt:lpstr>Guided Implementation points in developing an EA vision</vt:lpstr>
      <vt:lpstr>Guided Implementation points in developing an EA vision (continued)</vt:lpstr>
      <vt:lpstr>This blueprint focuses on the following EA management practice: Develop an enterprise architecture vision</vt:lpstr>
      <vt:lpstr>EA vision development prevents many of the typical EA mistakes</vt:lpstr>
      <vt:lpstr>Stakeholder buy-in and approval of EA scope and target state vision is key to EA success</vt:lpstr>
      <vt:lpstr>Develop an EA vision to achieve stakeholder agreement on target state and obtain approval to proceed</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2014-02-07T14:45:52Z</dcterms:created>
  <dcterms:modified xsi:type="dcterms:W3CDTF">2014-02-07T21:01:24Z</dcterms:modified>
  <cp:contentStatus/>
</cp:coreProperties>
</file>